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8"/>
  </p:notesMasterIdLst>
  <p:sldIdLst>
    <p:sldId id="256" r:id="rId2"/>
    <p:sldId id="257" r:id="rId3"/>
    <p:sldId id="258" r:id="rId4"/>
    <p:sldId id="265" r:id="rId5"/>
    <p:sldId id="586" r:id="rId6"/>
    <p:sldId id="587" r:id="rId7"/>
    <p:sldId id="588" r:id="rId8"/>
    <p:sldId id="589" r:id="rId9"/>
    <p:sldId id="599" r:id="rId10"/>
    <p:sldId id="571" r:id="rId11"/>
    <p:sldId id="570" r:id="rId12"/>
    <p:sldId id="573" r:id="rId13"/>
    <p:sldId id="569" r:id="rId14"/>
    <p:sldId id="590" r:id="rId15"/>
    <p:sldId id="576" r:id="rId16"/>
    <p:sldId id="577" r:id="rId17"/>
    <p:sldId id="578" r:id="rId18"/>
    <p:sldId id="579" r:id="rId19"/>
    <p:sldId id="580" r:id="rId20"/>
    <p:sldId id="591" r:id="rId21"/>
    <p:sldId id="592" r:id="rId22"/>
    <p:sldId id="614" r:id="rId23"/>
    <p:sldId id="595" r:id="rId24"/>
    <p:sldId id="593" r:id="rId25"/>
    <p:sldId id="594" r:id="rId26"/>
    <p:sldId id="596" r:id="rId27"/>
    <p:sldId id="597" r:id="rId28"/>
    <p:sldId id="598" r:id="rId29"/>
    <p:sldId id="600" r:id="rId30"/>
    <p:sldId id="601" r:id="rId31"/>
    <p:sldId id="602" r:id="rId32"/>
    <p:sldId id="603" r:id="rId33"/>
    <p:sldId id="604" r:id="rId34"/>
    <p:sldId id="605" r:id="rId35"/>
    <p:sldId id="606" r:id="rId36"/>
    <p:sldId id="607" r:id="rId37"/>
    <p:sldId id="608" r:id="rId38"/>
    <p:sldId id="609" r:id="rId39"/>
    <p:sldId id="610" r:id="rId40"/>
    <p:sldId id="611" r:id="rId41"/>
    <p:sldId id="612" r:id="rId42"/>
    <p:sldId id="613" r:id="rId43"/>
    <p:sldId id="621" r:id="rId44"/>
    <p:sldId id="622" r:id="rId45"/>
    <p:sldId id="620" r:id="rId46"/>
    <p:sldId id="618" r:id="rId47"/>
    <p:sldId id="619" r:id="rId48"/>
    <p:sldId id="624" r:id="rId49"/>
    <p:sldId id="615" r:id="rId50"/>
    <p:sldId id="632" r:id="rId51"/>
    <p:sldId id="633" r:id="rId52"/>
    <p:sldId id="634" r:id="rId53"/>
    <p:sldId id="635" r:id="rId54"/>
    <p:sldId id="636" r:id="rId55"/>
    <p:sldId id="637" r:id="rId56"/>
    <p:sldId id="638" r:id="rId57"/>
    <p:sldId id="640" r:id="rId58"/>
    <p:sldId id="641" r:id="rId59"/>
    <p:sldId id="642" r:id="rId60"/>
    <p:sldId id="639" r:id="rId61"/>
    <p:sldId id="643" r:id="rId62"/>
    <p:sldId id="561" r:id="rId63"/>
    <p:sldId id="628" r:id="rId64"/>
    <p:sldId id="629" r:id="rId65"/>
    <p:sldId id="630" r:id="rId66"/>
    <p:sldId id="631" r:id="rId67"/>
    <p:sldId id="644" r:id="rId68"/>
    <p:sldId id="645" r:id="rId69"/>
    <p:sldId id="646" r:id="rId70"/>
    <p:sldId id="647" r:id="rId71"/>
    <p:sldId id="648" r:id="rId72"/>
    <p:sldId id="649" r:id="rId73"/>
    <p:sldId id="650" r:id="rId74"/>
    <p:sldId id="651" r:id="rId75"/>
    <p:sldId id="652" r:id="rId76"/>
    <p:sldId id="654" r:id="rId77"/>
    <p:sldId id="655" r:id="rId78"/>
    <p:sldId id="656" r:id="rId79"/>
    <p:sldId id="657" r:id="rId80"/>
    <p:sldId id="658" r:id="rId81"/>
    <p:sldId id="659" r:id="rId82"/>
    <p:sldId id="660" r:id="rId83"/>
    <p:sldId id="661" r:id="rId84"/>
    <p:sldId id="662" r:id="rId85"/>
    <p:sldId id="685" r:id="rId86"/>
    <p:sldId id="686" r:id="rId87"/>
    <p:sldId id="687" r:id="rId88"/>
    <p:sldId id="684" r:id="rId89"/>
    <p:sldId id="663" r:id="rId90"/>
    <p:sldId id="664" r:id="rId91"/>
    <p:sldId id="665" r:id="rId92"/>
    <p:sldId id="666" r:id="rId93"/>
    <p:sldId id="667" r:id="rId94"/>
    <p:sldId id="668" r:id="rId95"/>
    <p:sldId id="553" r:id="rId96"/>
    <p:sldId id="669" r:id="rId97"/>
    <p:sldId id="554" r:id="rId98"/>
    <p:sldId id="670" r:id="rId99"/>
    <p:sldId id="691" r:id="rId100"/>
    <p:sldId id="671" r:id="rId101"/>
    <p:sldId id="672" r:id="rId102"/>
    <p:sldId id="673" r:id="rId103"/>
    <p:sldId id="674" r:id="rId104"/>
    <p:sldId id="688" r:id="rId105"/>
    <p:sldId id="689" r:id="rId106"/>
    <p:sldId id="675" r:id="rId107"/>
    <p:sldId id="676" r:id="rId108"/>
    <p:sldId id="677" r:id="rId109"/>
    <p:sldId id="678" r:id="rId110"/>
    <p:sldId id="679" r:id="rId111"/>
    <p:sldId id="680" r:id="rId112"/>
    <p:sldId id="681" r:id="rId113"/>
    <p:sldId id="682" r:id="rId114"/>
    <p:sldId id="683" r:id="rId115"/>
    <p:sldId id="690" r:id="rId116"/>
    <p:sldId id="692" r:id="rId117"/>
    <p:sldId id="698" r:id="rId118"/>
    <p:sldId id="699" r:id="rId119"/>
    <p:sldId id="693" r:id="rId120"/>
    <p:sldId id="694" r:id="rId121"/>
    <p:sldId id="695" r:id="rId122"/>
    <p:sldId id="696" r:id="rId123"/>
    <p:sldId id="697" r:id="rId124"/>
    <p:sldId id="700" r:id="rId125"/>
    <p:sldId id="701" r:id="rId126"/>
    <p:sldId id="704" r:id="rId127"/>
    <p:sldId id="563" r:id="rId128"/>
    <p:sldId id="564" r:id="rId129"/>
    <p:sldId id="565" r:id="rId130"/>
    <p:sldId id="566" r:id="rId131"/>
    <p:sldId id="567" r:id="rId132"/>
    <p:sldId id="568" r:id="rId133"/>
    <p:sldId id="584" r:id="rId134"/>
    <p:sldId id="585" r:id="rId135"/>
    <p:sldId id="705" r:id="rId136"/>
    <p:sldId id="469" r:id="rId137"/>
    <p:sldId id="470" r:id="rId138"/>
    <p:sldId id="471" r:id="rId139"/>
    <p:sldId id="472" r:id="rId140"/>
    <p:sldId id="473" r:id="rId141"/>
    <p:sldId id="582" r:id="rId142"/>
    <p:sldId id="581" r:id="rId143"/>
    <p:sldId id="709" r:id="rId144"/>
    <p:sldId id="703" r:id="rId145"/>
    <p:sldId id="702" r:id="rId146"/>
    <p:sldId id="729" r:id="rId147"/>
    <p:sldId id="710" r:id="rId148"/>
    <p:sldId id="711" r:id="rId149"/>
    <p:sldId id="712" r:id="rId150"/>
    <p:sldId id="713" r:id="rId151"/>
    <p:sldId id="706" r:id="rId152"/>
    <p:sldId id="714" r:id="rId153"/>
    <p:sldId id="715" r:id="rId154"/>
    <p:sldId id="716" r:id="rId155"/>
    <p:sldId id="717" r:id="rId156"/>
    <p:sldId id="718" r:id="rId157"/>
    <p:sldId id="719" r:id="rId158"/>
    <p:sldId id="720" r:id="rId159"/>
    <p:sldId id="721" r:id="rId160"/>
    <p:sldId id="730" r:id="rId161"/>
    <p:sldId id="722" r:id="rId162"/>
    <p:sldId id="723" r:id="rId163"/>
    <p:sldId id="724" r:id="rId164"/>
    <p:sldId id="725" r:id="rId165"/>
    <p:sldId id="726" r:id="rId166"/>
    <p:sldId id="727" r:id="rId167"/>
    <p:sldId id="728" r:id="rId168"/>
    <p:sldId id="731" r:id="rId169"/>
    <p:sldId id="732" r:id="rId170"/>
    <p:sldId id="733" r:id="rId171"/>
    <p:sldId id="734" r:id="rId172"/>
    <p:sldId id="735" r:id="rId173"/>
    <p:sldId id="736" r:id="rId174"/>
    <p:sldId id="738" r:id="rId175"/>
    <p:sldId id="751" r:id="rId176"/>
    <p:sldId id="739" r:id="rId177"/>
    <p:sldId id="740" r:id="rId178"/>
    <p:sldId id="742" r:id="rId179"/>
    <p:sldId id="743" r:id="rId180"/>
    <p:sldId id="744" r:id="rId181"/>
    <p:sldId id="745" r:id="rId182"/>
    <p:sldId id="746" r:id="rId183"/>
    <p:sldId id="747" r:id="rId184"/>
    <p:sldId id="748" r:id="rId185"/>
    <p:sldId id="749" r:id="rId186"/>
    <p:sldId id="750" r:id="rId187"/>
    <p:sldId id="752" r:id="rId188"/>
    <p:sldId id="753" r:id="rId189"/>
    <p:sldId id="754" r:id="rId190"/>
    <p:sldId id="755" r:id="rId191"/>
    <p:sldId id="756" r:id="rId192"/>
    <p:sldId id="757" r:id="rId193"/>
    <p:sldId id="758" r:id="rId194"/>
    <p:sldId id="759" r:id="rId195"/>
    <p:sldId id="707" r:id="rId196"/>
    <p:sldId id="761" r:id="rId197"/>
    <p:sldId id="760" r:id="rId198"/>
    <p:sldId id="777" r:id="rId199"/>
    <p:sldId id="708" r:id="rId200"/>
    <p:sldId id="762" r:id="rId201"/>
    <p:sldId id="763" r:id="rId202"/>
    <p:sldId id="764" r:id="rId203"/>
    <p:sldId id="765" r:id="rId204"/>
    <p:sldId id="766" r:id="rId205"/>
    <p:sldId id="767" r:id="rId206"/>
    <p:sldId id="768" r:id="rId207"/>
    <p:sldId id="769" r:id="rId208"/>
    <p:sldId id="770" r:id="rId209"/>
    <p:sldId id="771" r:id="rId210"/>
    <p:sldId id="772" r:id="rId211"/>
    <p:sldId id="773" r:id="rId212"/>
    <p:sldId id="774" r:id="rId213"/>
    <p:sldId id="775" r:id="rId214"/>
    <p:sldId id="776" r:id="rId215"/>
    <p:sldId id="778" r:id="rId216"/>
    <p:sldId id="779" r:id="rId217"/>
    <p:sldId id="780" r:id="rId218"/>
    <p:sldId id="781" r:id="rId219"/>
    <p:sldId id="782" r:id="rId220"/>
    <p:sldId id="783" r:id="rId221"/>
    <p:sldId id="784" r:id="rId222"/>
    <p:sldId id="785" r:id="rId223"/>
    <p:sldId id="786" r:id="rId224"/>
    <p:sldId id="787" r:id="rId225"/>
    <p:sldId id="788" r:id="rId226"/>
    <p:sldId id="789" r:id="rId227"/>
    <p:sldId id="790" r:id="rId228"/>
    <p:sldId id="791" r:id="rId229"/>
    <p:sldId id="792" r:id="rId230"/>
    <p:sldId id="793" r:id="rId231"/>
    <p:sldId id="574" r:id="rId232"/>
    <p:sldId id="814" r:id="rId233"/>
    <p:sldId id="815" r:id="rId234"/>
    <p:sldId id="795" r:id="rId235"/>
    <p:sldId id="796" r:id="rId236"/>
    <p:sldId id="797" r:id="rId237"/>
    <p:sldId id="798" r:id="rId238"/>
    <p:sldId id="799" r:id="rId239"/>
    <p:sldId id="800" r:id="rId240"/>
    <p:sldId id="801" r:id="rId241"/>
    <p:sldId id="802" r:id="rId242"/>
    <p:sldId id="803" r:id="rId243"/>
    <p:sldId id="804" r:id="rId244"/>
    <p:sldId id="805" r:id="rId245"/>
    <p:sldId id="806" r:id="rId246"/>
    <p:sldId id="807" r:id="rId247"/>
    <p:sldId id="808" r:id="rId248"/>
    <p:sldId id="809" r:id="rId249"/>
    <p:sldId id="810" r:id="rId250"/>
    <p:sldId id="811" r:id="rId251"/>
    <p:sldId id="812" r:id="rId252"/>
    <p:sldId id="813" r:id="rId253"/>
    <p:sldId id="548" r:id="rId254"/>
    <p:sldId id="626" r:id="rId255"/>
    <p:sldId id="560" r:id="rId256"/>
    <p:sldId id="616" r:id="rId257"/>
  </p:sldIdLst>
  <p:sldSz cx="18288000" cy="10287000"/>
  <p:notesSz cx="6858000" cy="9144000"/>
  <p:embeddedFontLst>
    <p:embeddedFont>
      <p:font typeface="Calibri" panose="020F0502020204030204" pitchFamily="34" charset="0"/>
      <p:regular r:id="rId259"/>
      <p:bold r:id="rId260"/>
      <p:italic r:id="rId261"/>
      <p:boldItalic r:id="rId262"/>
    </p:embeddedFont>
    <p:embeddedFont>
      <p:font typeface="Glacial Indifference" panose="020B0604020202020204" charset="0"/>
      <p:regular r:id="rId2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22" autoAdjust="0"/>
  </p:normalViewPr>
  <p:slideViewPr>
    <p:cSldViewPr>
      <p:cViewPr varScale="1">
        <p:scale>
          <a:sx n="49" d="100"/>
          <a:sy n="49" d="100"/>
        </p:scale>
        <p:origin x="3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font" Target="fonts/font1.fnt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font" Target="fonts/font2.fntdata"/><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font" Target="fonts/font3.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font" Target="fonts/font4.fntdata"/><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font" Target="fonts/font5.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42150-0664-4305-9D7A-2C245E0365EA}" type="datetimeFigureOut">
              <a:rPr lang="en-GB" smtClean="0"/>
              <a:t>15/05/2025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BEAD5-1CD8-474E-87F9-B64E49C7C903}" type="slidenum">
              <a:rPr lang="en-GB" smtClean="0"/>
              <a:t>‹N›</a:t>
            </a:fld>
            <a:endParaRPr lang="en-GB"/>
          </a:p>
        </p:txBody>
      </p:sp>
    </p:spTree>
    <p:extLst>
      <p:ext uri="{BB962C8B-B14F-4D97-AF65-F5344CB8AC3E}">
        <p14:creationId xmlns:p14="http://schemas.microsoft.com/office/powerpoint/2010/main" val="289162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1</a:t>
            </a:fld>
            <a:endParaRPr lang="en-GB" dirty="0"/>
          </a:p>
        </p:txBody>
      </p:sp>
    </p:spTree>
    <p:extLst>
      <p:ext uri="{BB962C8B-B14F-4D97-AF65-F5344CB8AC3E}">
        <p14:creationId xmlns:p14="http://schemas.microsoft.com/office/powerpoint/2010/main" val="359617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8D07-4C82-A80B-9804-855123CA20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8510E50-C3EA-F664-1608-73EE8FC4B66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D83BF5-B199-8D70-FCBB-3171F22DC95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B3E7C05-4429-6BB4-41F3-5251BE723C08}"/>
              </a:ext>
            </a:extLst>
          </p:cNvPr>
          <p:cNvSpPr>
            <a:spLocks noGrp="1"/>
          </p:cNvSpPr>
          <p:nvPr>
            <p:ph type="sldNum" sz="quarter" idx="5"/>
          </p:nvPr>
        </p:nvSpPr>
        <p:spPr/>
        <p:txBody>
          <a:bodyPr/>
          <a:lstStyle/>
          <a:p>
            <a:fld id="{251BEAD5-1CD8-474E-87F9-B64E49C7C903}" type="slidenum">
              <a:rPr lang="en-GB" smtClean="0"/>
              <a:t>48</a:t>
            </a:fld>
            <a:endParaRPr lang="en-GB"/>
          </a:p>
        </p:txBody>
      </p:sp>
    </p:spTree>
    <p:extLst>
      <p:ext uri="{BB962C8B-B14F-4D97-AF65-F5344CB8AC3E}">
        <p14:creationId xmlns:p14="http://schemas.microsoft.com/office/powerpoint/2010/main" val="36680349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250</a:t>
            </a:fld>
            <a:endParaRPr lang="en-GB"/>
          </a:p>
        </p:txBody>
      </p:sp>
    </p:spTree>
    <p:extLst>
      <p:ext uri="{BB962C8B-B14F-4D97-AF65-F5344CB8AC3E}">
        <p14:creationId xmlns:p14="http://schemas.microsoft.com/office/powerpoint/2010/main" val="20744488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251</a:t>
            </a:fld>
            <a:endParaRPr lang="en-GB"/>
          </a:p>
        </p:txBody>
      </p:sp>
    </p:spTree>
    <p:extLst>
      <p:ext uri="{BB962C8B-B14F-4D97-AF65-F5344CB8AC3E}">
        <p14:creationId xmlns:p14="http://schemas.microsoft.com/office/powerpoint/2010/main" val="18164255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252</a:t>
            </a:fld>
            <a:endParaRPr lang="en-GB"/>
          </a:p>
        </p:txBody>
      </p:sp>
    </p:spTree>
    <p:extLst>
      <p:ext uri="{BB962C8B-B14F-4D97-AF65-F5344CB8AC3E}">
        <p14:creationId xmlns:p14="http://schemas.microsoft.com/office/powerpoint/2010/main" val="98009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49</a:t>
            </a:fld>
            <a:endParaRPr lang="en-GB"/>
          </a:p>
        </p:txBody>
      </p:sp>
    </p:spTree>
    <p:extLst>
      <p:ext uri="{BB962C8B-B14F-4D97-AF65-F5344CB8AC3E}">
        <p14:creationId xmlns:p14="http://schemas.microsoft.com/office/powerpoint/2010/main" val="207129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3010-A20E-F283-4D5D-F94AB5C815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536690D-A3B8-1B9E-A536-574818B014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B4A111A-F7A0-00FE-45F7-7A55761A5C2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7ED4891-3D2D-40E2-C080-9D98A63BD1C4}"/>
              </a:ext>
            </a:extLst>
          </p:cNvPr>
          <p:cNvSpPr>
            <a:spLocks noGrp="1"/>
          </p:cNvSpPr>
          <p:nvPr>
            <p:ph type="sldNum" sz="quarter" idx="5"/>
          </p:nvPr>
        </p:nvSpPr>
        <p:spPr/>
        <p:txBody>
          <a:bodyPr/>
          <a:lstStyle/>
          <a:p>
            <a:fld id="{251BEAD5-1CD8-474E-87F9-B64E49C7C903}" type="slidenum">
              <a:rPr lang="en-GB" smtClean="0"/>
              <a:t>50</a:t>
            </a:fld>
            <a:endParaRPr lang="en-GB"/>
          </a:p>
        </p:txBody>
      </p:sp>
    </p:spTree>
    <p:extLst>
      <p:ext uri="{BB962C8B-B14F-4D97-AF65-F5344CB8AC3E}">
        <p14:creationId xmlns:p14="http://schemas.microsoft.com/office/powerpoint/2010/main" val="53815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AD6C0-99CE-6EFD-0181-11E408843A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55161E0-DB30-FC0E-A8E9-F5F778DB651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05EE741-3046-236A-AE85-49E6FF7ACAA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B9D980A-C7BA-9949-4FF1-EC5EBCA7A179}"/>
              </a:ext>
            </a:extLst>
          </p:cNvPr>
          <p:cNvSpPr>
            <a:spLocks noGrp="1"/>
          </p:cNvSpPr>
          <p:nvPr>
            <p:ph type="sldNum" sz="quarter" idx="5"/>
          </p:nvPr>
        </p:nvSpPr>
        <p:spPr/>
        <p:txBody>
          <a:bodyPr/>
          <a:lstStyle/>
          <a:p>
            <a:fld id="{251BEAD5-1CD8-474E-87F9-B64E49C7C903}" type="slidenum">
              <a:rPr lang="en-GB" smtClean="0"/>
              <a:t>51</a:t>
            </a:fld>
            <a:endParaRPr lang="en-GB"/>
          </a:p>
        </p:txBody>
      </p:sp>
    </p:spTree>
    <p:extLst>
      <p:ext uri="{BB962C8B-B14F-4D97-AF65-F5344CB8AC3E}">
        <p14:creationId xmlns:p14="http://schemas.microsoft.com/office/powerpoint/2010/main" val="222627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C1185-E424-A7E7-5109-AC076F8882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AB46E3E-386A-A9F6-EE96-ED6078CFB7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24FDEF-AACC-3857-E78F-51C3FC19D48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8FCD59A-A2CB-7210-315E-E212668B214A}"/>
              </a:ext>
            </a:extLst>
          </p:cNvPr>
          <p:cNvSpPr>
            <a:spLocks noGrp="1"/>
          </p:cNvSpPr>
          <p:nvPr>
            <p:ph type="sldNum" sz="quarter" idx="5"/>
          </p:nvPr>
        </p:nvSpPr>
        <p:spPr/>
        <p:txBody>
          <a:bodyPr/>
          <a:lstStyle/>
          <a:p>
            <a:fld id="{251BEAD5-1CD8-474E-87F9-B64E49C7C903}" type="slidenum">
              <a:rPr lang="en-GB" smtClean="0"/>
              <a:t>52</a:t>
            </a:fld>
            <a:endParaRPr lang="en-GB"/>
          </a:p>
        </p:txBody>
      </p:sp>
    </p:spTree>
    <p:extLst>
      <p:ext uri="{BB962C8B-B14F-4D97-AF65-F5344CB8AC3E}">
        <p14:creationId xmlns:p14="http://schemas.microsoft.com/office/powerpoint/2010/main" val="422022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1CB1-7690-BC9A-3FE7-5F85FF7D36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478F04-283F-AF35-FC6C-84E1A6D5981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91B72FC-E697-583B-A276-66E3CDA9222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5902959-E044-8F0A-AD6F-5B3E7610045C}"/>
              </a:ext>
            </a:extLst>
          </p:cNvPr>
          <p:cNvSpPr>
            <a:spLocks noGrp="1"/>
          </p:cNvSpPr>
          <p:nvPr>
            <p:ph type="sldNum" sz="quarter" idx="5"/>
          </p:nvPr>
        </p:nvSpPr>
        <p:spPr/>
        <p:txBody>
          <a:bodyPr/>
          <a:lstStyle/>
          <a:p>
            <a:fld id="{251BEAD5-1CD8-474E-87F9-B64E49C7C903}" type="slidenum">
              <a:rPr lang="en-GB" smtClean="0"/>
              <a:t>53</a:t>
            </a:fld>
            <a:endParaRPr lang="en-GB"/>
          </a:p>
        </p:txBody>
      </p:sp>
    </p:spTree>
    <p:extLst>
      <p:ext uri="{BB962C8B-B14F-4D97-AF65-F5344CB8AC3E}">
        <p14:creationId xmlns:p14="http://schemas.microsoft.com/office/powerpoint/2010/main" val="371251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3ADD-8BFA-ABC7-911B-B980572771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1F59B9E-C039-770E-EDB5-63A0B23242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26A29B-2493-9DAE-7583-3DB0DE78F4E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246B8B4-DFB7-BE6D-EC7C-99568F465D28}"/>
              </a:ext>
            </a:extLst>
          </p:cNvPr>
          <p:cNvSpPr>
            <a:spLocks noGrp="1"/>
          </p:cNvSpPr>
          <p:nvPr>
            <p:ph type="sldNum" sz="quarter" idx="5"/>
          </p:nvPr>
        </p:nvSpPr>
        <p:spPr/>
        <p:txBody>
          <a:bodyPr/>
          <a:lstStyle/>
          <a:p>
            <a:fld id="{251BEAD5-1CD8-474E-87F9-B64E49C7C903}" type="slidenum">
              <a:rPr lang="en-GB" smtClean="0"/>
              <a:t>54</a:t>
            </a:fld>
            <a:endParaRPr lang="en-GB"/>
          </a:p>
        </p:txBody>
      </p:sp>
    </p:spTree>
    <p:extLst>
      <p:ext uri="{BB962C8B-B14F-4D97-AF65-F5344CB8AC3E}">
        <p14:creationId xmlns:p14="http://schemas.microsoft.com/office/powerpoint/2010/main" val="163874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E8704-58E8-9A74-CBB4-7F4366B73B2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291276F-46D6-DFF8-C702-FC9DF940ABE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ADBFE7-0A1B-6B05-4217-183B82A47EF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15FC6E8-7E25-4F4E-9423-027D4D0C92AF}"/>
              </a:ext>
            </a:extLst>
          </p:cNvPr>
          <p:cNvSpPr>
            <a:spLocks noGrp="1"/>
          </p:cNvSpPr>
          <p:nvPr>
            <p:ph type="sldNum" sz="quarter" idx="5"/>
          </p:nvPr>
        </p:nvSpPr>
        <p:spPr/>
        <p:txBody>
          <a:bodyPr/>
          <a:lstStyle/>
          <a:p>
            <a:fld id="{251BEAD5-1CD8-474E-87F9-B64E49C7C903}" type="slidenum">
              <a:rPr lang="en-GB" smtClean="0"/>
              <a:t>55</a:t>
            </a:fld>
            <a:endParaRPr lang="en-GB"/>
          </a:p>
        </p:txBody>
      </p:sp>
    </p:spTree>
    <p:extLst>
      <p:ext uri="{BB962C8B-B14F-4D97-AF65-F5344CB8AC3E}">
        <p14:creationId xmlns:p14="http://schemas.microsoft.com/office/powerpoint/2010/main" val="289295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A4C5-4279-0657-98F8-9D6C0AA4E5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62E8BE-A9B9-84BB-73CB-7A8A0100C0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D5A7190-0BD6-EC50-0E86-6723987206B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1DC3C95-B705-1064-B4EF-3FBB8A751BC7}"/>
              </a:ext>
            </a:extLst>
          </p:cNvPr>
          <p:cNvSpPr>
            <a:spLocks noGrp="1"/>
          </p:cNvSpPr>
          <p:nvPr>
            <p:ph type="sldNum" sz="quarter" idx="5"/>
          </p:nvPr>
        </p:nvSpPr>
        <p:spPr/>
        <p:txBody>
          <a:bodyPr/>
          <a:lstStyle/>
          <a:p>
            <a:fld id="{251BEAD5-1CD8-474E-87F9-B64E49C7C903}" type="slidenum">
              <a:rPr lang="en-GB" smtClean="0"/>
              <a:t>56</a:t>
            </a:fld>
            <a:endParaRPr lang="en-GB"/>
          </a:p>
        </p:txBody>
      </p:sp>
    </p:spTree>
    <p:extLst>
      <p:ext uri="{BB962C8B-B14F-4D97-AF65-F5344CB8AC3E}">
        <p14:creationId xmlns:p14="http://schemas.microsoft.com/office/powerpoint/2010/main" val="174882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9E4F-2235-59F8-943C-88C474C9690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23B368-F3B6-687C-8AED-6D98BEB5895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0FB6B0-DD16-E867-27C7-934A8E76605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9E783CF-F5F0-C64D-9A1E-82F19265E89E}"/>
              </a:ext>
            </a:extLst>
          </p:cNvPr>
          <p:cNvSpPr>
            <a:spLocks noGrp="1"/>
          </p:cNvSpPr>
          <p:nvPr>
            <p:ph type="sldNum" sz="quarter" idx="5"/>
          </p:nvPr>
        </p:nvSpPr>
        <p:spPr/>
        <p:txBody>
          <a:bodyPr/>
          <a:lstStyle/>
          <a:p>
            <a:fld id="{251BEAD5-1CD8-474E-87F9-B64E49C7C903}" type="slidenum">
              <a:rPr lang="en-GB" smtClean="0"/>
              <a:t>57</a:t>
            </a:fld>
            <a:endParaRPr lang="en-GB"/>
          </a:p>
        </p:txBody>
      </p:sp>
    </p:spTree>
    <p:extLst>
      <p:ext uri="{BB962C8B-B14F-4D97-AF65-F5344CB8AC3E}">
        <p14:creationId xmlns:p14="http://schemas.microsoft.com/office/powerpoint/2010/main" val="275113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35</a:t>
            </a:fld>
            <a:endParaRPr lang="en-GB" dirty="0"/>
          </a:p>
        </p:txBody>
      </p:sp>
    </p:spTree>
    <p:extLst>
      <p:ext uri="{BB962C8B-B14F-4D97-AF65-F5344CB8AC3E}">
        <p14:creationId xmlns:p14="http://schemas.microsoft.com/office/powerpoint/2010/main" val="386587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BA49-E277-4076-353E-0F6D31FCF13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5CFD37A-7380-0109-8C9A-D1CFFEC7380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387802D-585A-BD63-4858-70846339F94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C8299A7-38A8-5281-FA62-35C95F3967CF}"/>
              </a:ext>
            </a:extLst>
          </p:cNvPr>
          <p:cNvSpPr>
            <a:spLocks noGrp="1"/>
          </p:cNvSpPr>
          <p:nvPr>
            <p:ph type="sldNum" sz="quarter" idx="5"/>
          </p:nvPr>
        </p:nvSpPr>
        <p:spPr/>
        <p:txBody>
          <a:bodyPr/>
          <a:lstStyle/>
          <a:p>
            <a:fld id="{251BEAD5-1CD8-474E-87F9-B64E49C7C903}" type="slidenum">
              <a:rPr lang="en-GB" smtClean="0"/>
              <a:t>58</a:t>
            </a:fld>
            <a:endParaRPr lang="en-GB"/>
          </a:p>
        </p:txBody>
      </p:sp>
    </p:spTree>
    <p:extLst>
      <p:ext uri="{BB962C8B-B14F-4D97-AF65-F5344CB8AC3E}">
        <p14:creationId xmlns:p14="http://schemas.microsoft.com/office/powerpoint/2010/main" val="361804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684F1-4F07-80BA-7B06-C48B33DDBF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8E703D3-E429-3A51-A60A-4B15876A630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F4FE09C-893E-09E8-CD83-2344D3FC68A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7835B4A-60F6-F81F-8AB2-82BB41DB0BC7}"/>
              </a:ext>
            </a:extLst>
          </p:cNvPr>
          <p:cNvSpPr>
            <a:spLocks noGrp="1"/>
          </p:cNvSpPr>
          <p:nvPr>
            <p:ph type="sldNum" sz="quarter" idx="5"/>
          </p:nvPr>
        </p:nvSpPr>
        <p:spPr/>
        <p:txBody>
          <a:bodyPr/>
          <a:lstStyle/>
          <a:p>
            <a:fld id="{251BEAD5-1CD8-474E-87F9-B64E49C7C903}" type="slidenum">
              <a:rPr lang="en-GB" smtClean="0"/>
              <a:t>59</a:t>
            </a:fld>
            <a:endParaRPr lang="en-GB"/>
          </a:p>
        </p:txBody>
      </p:sp>
    </p:spTree>
    <p:extLst>
      <p:ext uri="{BB962C8B-B14F-4D97-AF65-F5344CB8AC3E}">
        <p14:creationId xmlns:p14="http://schemas.microsoft.com/office/powerpoint/2010/main" val="2190041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6949A-E973-FDAF-27B4-99B96B2924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A84ED5B-5E14-833E-5C8F-97908339203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F5070A-44BA-8153-104C-5A70B13AF3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69139D9-B66F-4948-870D-ED0C2A7E3A4C}"/>
              </a:ext>
            </a:extLst>
          </p:cNvPr>
          <p:cNvSpPr>
            <a:spLocks noGrp="1"/>
          </p:cNvSpPr>
          <p:nvPr>
            <p:ph type="sldNum" sz="quarter" idx="5"/>
          </p:nvPr>
        </p:nvSpPr>
        <p:spPr/>
        <p:txBody>
          <a:bodyPr/>
          <a:lstStyle/>
          <a:p>
            <a:fld id="{251BEAD5-1CD8-474E-87F9-B64E49C7C903}" type="slidenum">
              <a:rPr lang="en-GB" smtClean="0"/>
              <a:t>60</a:t>
            </a:fld>
            <a:endParaRPr lang="en-GB"/>
          </a:p>
        </p:txBody>
      </p:sp>
    </p:spTree>
    <p:extLst>
      <p:ext uri="{BB962C8B-B14F-4D97-AF65-F5344CB8AC3E}">
        <p14:creationId xmlns:p14="http://schemas.microsoft.com/office/powerpoint/2010/main" val="1930003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12633-FE70-77F6-B982-599A8DB72EC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A526DE4-67CB-FE96-B25F-CF847B6EE36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A66E42D-4A0F-C700-15B0-CFADDAC26F5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EEA9124-0B88-7061-49AA-28C1892EBF89}"/>
              </a:ext>
            </a:extLst>
          </p:cNvPr>
          <p:cNvSpPr>
            <a:spLocks noGrp="1"/>
          </p:cNvSpPr>
          <p:nvPr>
            <p:ph type="sldNum" sz="quarter" idx="5"/>
          </p:nvPr>
        </p:nvSpPr>
        <p:spPr/>
        <p:txBody>
          <a:bodyPr/>
          <a:lstStyle/>
          <a:p>
            <a:fld id="{251BEAD5-1CD8-474E-87F9-B64E49C7C903}" type="slidenum">
              <a:rPr lang="en-GB" smtClean="0"/>
              <a:t>61</a:t>
            </a:fld>
            <a:endParaRPr lang="en-GB"/>
          </a:p>
        </p:txBody>
      </p:sp>
    </p:spTree>
    <p:extLst>
      <p:ext uri="{BB962C8B-B14F-4D97-AF65-F5344CB8AC3E}">
        <p14:creationId xmlns:p14="http://schemas.microsoft.com/office/powerpoint/2010/main" val="110041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69</a:t>
            </a:fld>
            <a:endParaRPr lang="en-GB"/>
          </a:p>
        </p:txBody>
      </p:sp>
    </p:spTree>
    <p:extLst>
      <p:ext uri="{BB962C8B-B14F-4D97-AF65-F5344CB8AC3E}">
        <p14:creationId xmlns:p14="http://schemas.microsoft.com/office/powerpoint/2010/main" val="423827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76</a:t>
            </a:fld>
            <a:endParaRPr lang="en-GB"/>
          </a:p>
        </p:txBody>
      </p:sp>
    </p:spTree>
    <p:extLst>
      <p:ext uri="{BB962C8B-B14F-4D97-AF65-F5344CB8AC3E}">
        <p14:creationId xmlns:p14="http://schemas.microsoft.com/office/powerpoint/2010/main" val="222026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532F-EAAE-4FBD-8C0D-4989725B55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8D186D-F373-CB8F-DE1A-237575C31E9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A4FF99-BC21-9F1A-B3BB-4802C3570A2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EE0E6E2-A630-6788-17C4-62737550E087}"/>
              </a:ext>
            </a:extLst>
          </p:cNvPr>
          <p:cNvSpPr>
            <a:spLocks noGrp="1"/>
          </p:cNvSpPr>
          <p:nvPr>
            <p:ph type="sldNum" sz="quarter" idx="5"/>
          </p:nvPr>
        </p:nvSpPr>
        <p:spPr/>
        <p:txBody>
          <a:bodyPr/>
          <a:lstStyle/>
          <a:p>
            <a:fld id="{251BEAD5-1CD8-474E-87F9-B64E49C7C903}" type="slidenum">
              <a:rPr lang="en-GB" smtClean="0"/>
              <a:t>77</a:t>
            </a:fld>
            <a:endParaRPr lang="en-GB"/>
          </a:p>
        </p:txBody>
      </p:sp>
    </p:spTree>
    <p:extLst>
      <p:ext uri="{BB962C8B-B14F-4D97-AF65-F5344CB8AC3E}">
        <p14:creationId xmlns:p14="http://schemas.microsoft.com/office/powerpoint/2010/main" val="1784065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6235A-B8CA-B39D-7A96-EA4FFA8157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1DB3DF4-394E-6C9D-F460-83884A3C676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52F8741-2896-6870-E493-662D22F022D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8A52B04-9046-B49D-79CC-EAFC4426037E}"/>
              </a:ext>
            </a:extLst>
          </p:cNvPr>
          <p:cNvSpPr>
            <a:spLocks noGrp="1"/>
          </p:cNvSpPr>
          <p:nvPr>
            <p:ph type="sldNum" sz="quarter" idx="5"/>
          </p:nvPr>
        </p:nvSpPr>
        <p:spPr/>
        <p:txBody>
          <a:bodyPr/>
          <a:lstStyle/>
          <a:p>
            <a:fld id="{251BEAD5-1CD8-474E-87F9-B64E49C7C903}" type="slidenum">
              <a:rPr lang="en-GB" smtClean="0"/>
              <a:t>78</a:t>
            </a:fld>
            <a:endParaRPr lang="en-GB"/>
          </a:p>
        </p:txBody>
      </p:sp>
    </p:spTree>
    <p:extLst>
      <p:ext uri="{BB962C8B-B14F-4D97-AF65-F5344CB8AC3E}">
        <p14:creationId xmlns:p14="http://schemas.microsoft.com/office/powerpoint/2010/main" val="2970529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F24E-C733-B91E-D880-7E9393601D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D977CB0-376A-C378-4447-2762457B417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B19667D-F9AA-E28E-366F-46BB4D3DDB8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A7590CF-0A04-455E-831A-397403834704}"/>
              </a:ext>
            </a:extLst>
          </p:cNvPr>
          <p:cNvSpPr>
            <a:spLocks noGrp="1"/>
          </p:cNvSpPr>
          <p:nvPr>
            <p:ph type="sldNum" sz="quarter" idx="5"/>
          </p:nvPr>
        </p:nvSpPr>
        <p:spPr/>
        <p:txBody>
          <a:bodyPr/>
          <a:lstStyle/>
          <a:p>
            <a:fld id="{251BEAD5-1CD8-474E-87F9-B64E49C7C903}" type="slidenum">
              <a:rPr lang="en-GB" smtClean="0"/>
              <a:t>79</a:t>
            </a:fld>
            <a:endParaRPr lang="en-GB"/>
          </a:p>
        </p:txBody>
      </p:sp>
    </p:spTree>
    <p:extLst>
      <p:ext uri="{BB962C8B-B14F-4D97-AF65-F5344CB8AC3E}">
        <p14:creationId xmlns:p14="http://schemas.microsoft.com/office/powerpoint/2010/main" val="472727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C891-272F-9596-ACE4-91F98ADE8B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A84AA2-07C5-63D1-1254-AA1D6A4B0F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5DF0202-7729-B255-4A15-FFB53853173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C3AAD6E-67C8-01BB-D6EA-B1FFAB3929BF}"/>
              </a:ext>
            </a:extLst>
          </p:cNvPr>
          <p:cNvSpPr>
            <a:spLocks noGrp="1"/>
          </p:cNvSpPr>
          <p:nvPr>
            <p:ph type="sldNum" sz="quarter" idx="5"/>
          </p:nvPr>
        </p:nvSpPr>
        <p:spPr/>
        <p:txBody>
          <a:bodyPr/>
          <a:lstStyle/>
          <a:p>
            <a:fld id="{251BEAD5-1CD8-474E-87F9-B64E49C7C903}" type="slidenum">
              <a:rPr lang="en-GB" smtClean="0"/>
              <a:t>80</a:t>
            </a:fld>
            <a:endParaRPr lang="en-GB"/>
          </a:p>
        </p:txBody>
      </p:sp>
    </p:spTree>
    <p:extLst>
      <p:ext uri="{BB962C8B-B14F-4D97-AF65-F5344CB8AC3E}">
        <p14:creationId xmlns:p14="http://schemas.microsoft.com/office/powerpoint/2010/main" val="328297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41</a:t>
            </a:fld>
            <a:endParaRPr lang="en-GB" dirty="0"/>
          </a:p>
        </p:txBody>
      </p:sp>
    </p:spTree>
    <p:extLst>
      <p:ext uri="{BB962C8B-B14F-4D97-AF65-F5344CB8AC3E}">
        <p14:creationId xmlns:p14="http://schemas.microsoft.com/office/powerpoint/2010/main" val="415003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D9BD-E1ED-66EC-A065-EC13ABB331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E5B6AC-6E88-1664-FB01-D987C8AD178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F3006F-E68A-A6FC-5D21-665EB445819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AC029AB-6809-0CA7-F93F-0CABAFE9887A}"/>
              </a:ext>
            </a:extLst>
          </p:cNvPr>
          <p:cNvSpPr>
            <a:spLocks noGrp="1"/>
          </p:cNvSpPr>
          <p:nvPr>
            <p:ph type="sldNum" sz="quarter" idx="5"/>
          </p:nvPr>
        </p:nvSpPr>
        <p:spPr/>
        <p:txBody>
          <a:bodyPr/>
          <a:lstStyle/>
          <a:p>
            <a:fld id="{251BEAD5-1CD8-474E-87F9-B64E49C7C903}" type="slidenum">
              <a:rPr lang="en-GB" smtClean="0"/>
              <a:t>81</a:t>
            </a:fld>
            <a:endParaRPr lang="en-GB"/>
          </a:p>
        </p:txBody>
      </p:sp>
    </p:spTree>
    <p:extLst>
      <p:ext uri="{BB962C8B-B14F-4D97-AF65-F5344CB8AC3E}">
        <p14:creationId xmlns:p14="http://schemas.microsoft.com/office/powerpoint/2010/main" val="1453630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AEB4-B84C-BCC7-7544-2E46E566A16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197038-33F0-6238-C231-19E7E32611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D3ADAE-6C85-44EE-8E75-2E777EB2050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402D747-3C61-1E70-2C3D-4FE0F901A6ED}"/>
              </a:ext>
            </a:extLst>
          </p:cNvPr>
          <p:cNvSpPr>
            <a:spLocks noGrp="1"/>
          </p:cNvSpPr>
          <p:nvPr>
            <p:ph type="sldNum" sz="quarter" idx="5"/>
          </p:nvPr>
        </p:nvSpPr>
        <p:spPr/>
        <p:txBody>
          <a:bodyPr/>
          <a:lstStyle/>
          <a:p>
            <a:fld id="{251BEAD5-1CD8-474E-87F9-B64E49C7C903}" type="slidenum">
              <a:rPr lang="en-GB" smtClean="0"/>
              <a:t>82</a:t>
            </a:fld>
            <a:endParaRPr lang="en-GB"/>
          </a:p>
        </p:txBody>
      </p:sp>
    </p:spTree>
    <p:extLst>
      <p:ext uri="{BB962C8B-B14F-4D97-AF65-F5344CB8AC3E}">
        <p14:creationId xmlns:p14="http://schemas.microsoft.com/office/powerpoint/2010/main" val="143056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FE764-CE85-3598-9570-48E3C9D7BC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B4FB9A-BF56-B279-506F-5760AF5AA8C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314003D-8E60-A0A1-18C5-BCF9FDA5747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B5F831A-0211-B0F3-CDA1-6AEC17B52AB5}"/>
              </a:ext>
            </a:extLst>
          </p:cNvPr>
          <p:cNvSpPr>
            <a:spLocks noGrp="1"/>
          </p:cNvSpPr>
          <p:nvPr>
            <p:ph type="sldNum" sz="quarter" idx="5"/>
          </p:nvPr>
        </p:nvSpPr>
        <p:spPr/>
        <p:txBody>
          <a:bodyPr/>
          <a:lstStyle/>
          <a:p>
            <a:fld id="{251BEAD5-1CD8-474E-87F9-B64E49C7C903}" type="slidenum">
              <a:rPr lang="en-GB" smtClean="0"/>
              <a:t>83</a:t>
            </a:fld>
            <a:endParaRPr lang="en-GB"/>
          </a:p>
        </p:txBody>
      </p:sp>
    </p:spTree>
    <p:extLst>
      <p:ext uri="{BB962C8B-B14F-4D97-AF65-F5344CB8AC3E}">
        <p14:creationId xmlns:p14="http://schemas.microsoft.com/office/powerpoint/2010/main" val="1306712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A0BA-F2BE-D8C1-EF13-04D03F07192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0A2559-9716-97E1-8E8E-2E364A2C6D0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B98A50A-F5CB-8076-A0BD-52C367BBB37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1390D16-FBE3-7F10-E7DB-67EA146DFB44}"/>
              </a:ext>
            </a:extLst>
          </p:cNvPr>
          <p:cNvSpPr>
            <a:spLocks noGrp="1"/>
          </p:cNvSpPr>
          <p:nvPr>
            <p:ph type="sldNum" sz="quarter" idx="5"/>
          </p:nvPr>
        </p:nvSpPr>
        <p:spPr/>
        <p:txBody>
          <a:bodyPr/>
          <a:lstStyle/>
          <a:p>
            <a:fld id="{251BEAD5-1CD8-474E-87F9-B64E49C7C903}" type="slidenum">
              <a:rPr lang="en-GB" smtClean="0"/>
              <a:t>84</a:t>
            </a:fld>
            <a:endParaRPr lang="en-GB"/>
          </a:p>
        </p:txBody>
      </p:sp>
    </p:spTree>
    <p:extLst>
      <p:ext uri="{BB962C8B-B14F-4D97-AF65-F5344CB8AC3E}">
        <p14:creationId xmlns:p14="http://schemas.microsoft.com/office/powerpoint/2010/main" val="3469665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1D5D-1BCE-BDD5-C122-3E250A8534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F433987-C000-2C3B-0B34-33D6B9923FE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EA5E14E-7BFA-31E5-CA1E-FFA63D8B017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4A076D5-C2E1-DEC0-A81C-DE9193B42D55}"/>
              </a:ext>
            </a:extLst>
          </p:cNvPr>
          <p:cNvSpPr>
            <a:spLocks noGrp="1"/>
          </p:cNvSpPr>
          <p:nvPr>
            <p:ph type="sldNum" sz="quarter" idx="5"/>
          </p:nvPr>
        </p:nvSpPr>
        <p:spPr/>
        <p:txBody>
          <a:bodyPr/>
          <a:lstStyle/>
          <a:p>
            <a:fld id="{251BEAD5-1CD8-474E-87F9-B64E49C7C903}" type="slidenum">
              <a:rPr lang="en-GB" smtClean="0"/>
              <a:t>85</a:t>
            </a:fld>
            <a:endParaRPr lang="en-GB"/>
          </a:p>
        </p:txBody>
      </p:sp>
    </p:spTree>
    <p:extLst>
      <p:ext uri="{BB962C8B-B14F-4D97-AF65-F5344CB8AC3E}">
        <p14:creationId xmlns:p14="http://schemas.microsoft.com/office/powerpoint/2010/main" val="409759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FDDC-1631-EF0C-620E-CF043787FC7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5F8071-8FCE-18B7-A3EF-D58D6AC1FEC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EE4A749-FBF0-7167-B4DC-507D2166EF5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DF38751-A9DF-1420-A124-EA6055170EF8}"/>
              </a:ext>
            </a:extLst>
          </p:cNvPr>
          <p:cNvSpPr>
            <a:spLocks noGrp="1"/>
          </p:cNvSpPr>
          <p:nvPr>
            <p:ph type="sldNum" sz="quarter" idx="5"/>
          </p:nvPr>
        </p:nvSpPr>
        <p:spPr/>
        <p:txBody>
          <a:bodyPr/>
          <a:lstStyle/>
          <a:p>
            <a:fld id="{251BEAD5-1CD8-474E-87F9-B64E49C7C903}" type="slidenum">
              <a:rPr lang="en-GB" smtClean="0"/>
              <a:t>86</a:t>
            </a:fld>
            <a:endParaRPr lang="en-GB"/>
          </a:p>
        </p:txBody>
      </p:sp>
    </p:spTree>
    <p:extLst>
      <p:ext uri="{BB962C8B-B14F-4D97-AF65-F5344CB8AC3E}">
        <p14:creationId xmlns:p14="http://schemas.microsoft.com/office/powerpoint/2010/main" val="1541523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2361-145C-FAF6-4F3E-B7F62AD0245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D90F060-6B1C-DE7B-FAA9-4406CAC9FD1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308D85B-ED71-62DF-E6DC-F3962C350E0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31403E2-FAE9-29FD-B06A-B2E3114AAB58}"/>
              </a:ext>
            </a:extLst>
          </p:cNvPr>
          <p:cNvSpPr>
            <a:spLocks noGrp="1"/>
          </p:cNvSpPr>
          <p:nvPr>
            <p:ph type="sldNum" sz="quarter" idx="5"/>
          </p:nvPr>
        </p:nvSpPr>
        <p:spPr/>
        <p:txBody>
          <a:bodyPr/>
          <a:lstStyle/>
          <a:p>
            <a:fld id="{251BEAD5-1CD8-474E-87F9-B64E49C7C903}" type="slidenum">
              <a:rPr lang="en-GB" smtClean="0"/>
              <a:t>87</a:t>
            </a:fld>
            <a:endParaRPr lang="en-GB"/>
          </a:p>
        </p:txBody>
      </p:sp>
    </p:spTree>
    <p:extLst>
      <p:ext uri="{BB962C8B-B14F-4D97-AF65-F5344CB8AC3E}">
        <p14:creationId xmlns:p14="http://schemas.microsoft.com/office/powerpoint/2010/main" val="785455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72F7F-B3EE-93BE-1B7E-2814EDA1FEE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E48A99-1D0C-EDC4-35CF-4E158D01793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D18098-6932-6AD0-338C-C46C573A5B5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3662711-6CC3-B12A-7CC5-4EAD67A7FE5B}"/>
              </a:ext>
            </a:extLst>
          </p:cNvPr>
          <p:cNvSpPr>
            <a:spLocks noGrp="1"/>
          </p:cNvSpPr>
          <p:nvPr>
            <p:ph type="sldNum" sz="quarter" idx="5"/>
          </p:nvPr>
        </p:nvSpPr>
        <p:spPr/>
        <p:txBody>
          <a:bodyPr/>
          <a:lstStyle/>
          <a:p>
            <a:fld id="{251BEAD5-1CD8-474E-87F9-B64E49C7C903}" type="slidenum">
              <a:rPr lang="en-GB" smtClean="0"/>
              <a:t>88</a:t>
            </a:fld>
            <a:endParaRPr lang="en-GB"/>
          </a:p>
        </p:txBody>
      </p:sp>
    </p:spTree>
    <p:extLst>
      <p:ext uri="{BB962C8B-B14F-4D97-AF65-F5344CB8AC3E}">
        <p14:creationId xmlns:p14="http://schemas.microsoft.com/office/powerpoint/2010/main" val="2540056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977E5-EDA1-3A84-3ED6-4F74D720D2F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C52BE29-4BD4-F11A-A636-7B509FF317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2557B8-30D6-2180-B0B1-AE68B31DCBF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318239F-C6FF-FEED-F786-C8D12446B6C7}"/>
              </a:ext>
            </a:extLst>
          </p:cNvPr>
          <p:cNvSpPr>
            <a:spLocks noGrp="1"/>
          </p:cNvSpPr>
          <p:nvPr>
            <p:ph type="sldNum" sz="quarter" idx="5"/>
          </p:nvPr>
        </p:nvSpPr>
        <p:spPr/>
        <p:txBody>
          <a:bodyPr/>
          <a:lstStyle/>
          <a:p>
            <a:fld id="{251BEAD5-1CD8-474E-87F9-B64E49C7C903}" type="slidenum">
              <a:rPr lang="en-GB" smtClean="0"/>
              <a:t>89</a:t>
            </a:fld>
            <a:endParaRPr lang="en-GB"/>
          </a:p>
        </p:txBody>
      </p:sp>
    </p:spTree>
    <p:extLst>
      <p:ext uri="{BB962C8B-B14F-4D97-AF65-F5344CB8AC3E}">
        <p14:creationId xmlns:p14="http://schemas.microsoft.com/office/powerpoint/2010/main" val="2122398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C224-5B2C-50FA-42E8-41AC899B34C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E2FF0A-4339-A7C6-AFAD-F82E9DE857A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36F8AC3-70E1-C793-67F0-29FE0600D9D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3DFDF73-0818-0F4D-4FB8-0B2F5F44BE9D}"/>
              </a:ext>
            </a:extLst>
          </p:cNvPr>
          <p:cNvSpPr>
            <a:spLocks noGrp="1"/>
          </p:cNvSpPr>
          <p:nvPr>
            <p:ph type="sldNum" sz="quarter" idx="5"/>
          </p:nvPr>
        </p:nvSpPr>
        <p:spPr/>
        <p:txBody>
          <a:bodyPr/>
          <a:lstStyle/>
          <a:p>
            <a:fld id="{251BEAD5-1CD8-474E-87F9-B64E49C7C903}" type="slidenum">
              <a:rPr lang="en-GB" smtClean="0"/>
              <a:t>90</a:t>
            </a:fld>
            <a:endParaRPr lang="en-GB"/>
          </a:p>
        </p:txBody>
      </p:sp>
    </p:spTree>
    <p:extLst>
      <p:ext uri="{BB962C8B-B14F-4D97-AF65-F5344CB8AC3E}">
        <p14:creationId xmlns:p14="http://schemas.microsoft.com/office/powerpoint/2010/main" val="368775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849C8-12E9-C131-A4C4-111AE8504AC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8712C8-9421-E56B-3FE8-12FA1CD524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604703-74E8-FB54-3E58-EA72068806E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26ED211-0319-7858-CF34-E983233DA131}"/>
              </a:ext>
            </a:extLst>
          </p:cNvPr>
          <p:cNvSpPr>
            <a:spLocks noGrp="1"/>
          </p:cNvSpPr>
          <p:nvPr>
            <p:ph type="sldNum" sz="quarter" idx="5"/>
          </p:nvPr>
        </p:nvSpPr>
        <p:spPr/>
        <p:txBody>
          <a:bodyPr/>
          <a:lstStyle/>
          <a:p>
            <a:fld id="{251BEAD5-1CD8-474E-87F9-B64E49C7C903}" type="slidenum">
              <a:rPr lang="en-GB" smtClean="0"/>
              <a:t>42</a:t>
            </a:fld>
            <a:endParaRPr lang="en-GB"/>
          </a:p>
        </p:txBody>
      </p:sp>
    </p:spTree>
    <p:extLst>
      <p:ext uri="{BB962C8B-B14F-4D97-AF65-F5344CB8AC3E}">
        <p14:creationId xmlns:p14="http://schemas.microsoft.com/office/powerpoint/2010/main" val="59008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1C58-CCBC-67DB-9604-71658335202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B66F5C7-440D-8F39-4887-1AA308D72A2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6A2AEBB-9572-E17F-3B6E-C3C62DEC157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6745E26-6E22-DF5A-C6C6-054D84EF3E1F}"/>
              </a:ext>
            </a:extLst>
          </p:cNvPr>
          <p:cNvSpPr>
            <a:spLocks noGrp="1"/>
          </p:cNvSpPr>
          <p:nvPr>
            <p:ph type="sldNum" sz="quarter" idx="5"/>
          </p:nvPr>
        </p:nvSpPr>
        <p:spPr/>
        <p:txBody>
          <a:bodyPr/>
          <a:lstStyle/>
          <a:p>
            <a:fld id="{251BEAD5-1CD8-474E-87F9-B64E49C7C903}" type="slidenum">
              <a:rPr lang="en-GB" smtClean="0"/>
              <a:t>91</a:t>
            </a:fld>
            <a:endParaRPr lang="en-GB"/>
          </a:p>
        </p:txBody>
      </p:sp>
    </p:spTree>
    <p:extLst>
      <p:ext uri="{BB962C8B-B14F-4D97-AF65-F5344CB8AC3E}">
        <p14:creationId xmlns:p14="http://schemas.microsoft.com/office/powerpoint/2010/main" val="1541276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E140-AF64-722B-15EF-3447B88F359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A7D6A7-C396-E8C4-63DF-FEF50EF9345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C76601D-7F96-EB6F-C308-B8B2D943AA9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9645804-3700-17D4-BAB1-EEFAF8695562}"/>
              </a:ext>
            </a:extLst>
          </p:cNvPr>
          <p:cNvSpPr>
            <a:spLocks noGrp="1"/>
          </p:cNvSpPr>
          <p:nvPr>
            <p:ph type="sldNum" sz="quarter" idx="5"/>
          </p:nvPr>
        </p:nvSpPr>
        <p:spPr/>
        <p:txBody>
          <a:bodyPr/>
          <a:lstStyle/>
          <a:p>
            <a:fld id="{251BEAD5-1CD8-474E-87F9-B64E49C7C903}" type="slidenum">
              <a:rPr lang="en-GB" smtClean="0"/>
              <a:t>92</a:t>
            </a:fld>
            <a:endParaRPr lang="en-GB"/>
          </a:p>
        </p:txBody>
      </p:sp>
    </p:spTree>
    <p:extLst>
      <p:ext uri="{BB962C8B-B14F-4D97-AF65-F5344CB8AC3E}">
        <p14:creationId xmlns:p14="http://schemas.microsoft.com/office/powerpoint/2010/main" val="3243355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0E335-5B82-FC2C-BDD8-9B97F8ECF1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E894D4-F967-3D61-8EC2-B347AD7DAA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16E89C-00B4-25D3-89B4-871EE5E8EE1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CB0C8C5-478A-CFD1-2AC6-E81F89C7B256}"/>
              </a:ext>
            </a:extLst>
          </p:cNvPr>
          <p:cNvSpPr>
            <a:spLocks noGrp="1"/>
          </p:cNvSpPr>
          <p:nvPr>
            <p:ph type="sldNum" sz="quarter" idx="5"/>
          </p:nvPr>
        </p:nvSpPr>
        <p:spPr/>
        <p:txBody>
          <a:bodyPr/>
          <a:lstStyle/>
          <a:p>
            <a:fld id="{251BEAD5-1CD8-474E-87F9-B64E49C7C903}" type="slidenum">
              <a:rPr lang="en-GB" smtClean="0"/>
              <a:t>93</a:t>
            </a:fld>
            <a:endParaRPr lang="en-GB"/>
          </a:p>
        </p:txBody>
      </p:sp>
    </p:spTree>
    <p:extLst>
      <p:ext uri="{BB962C8B-B14F-4D97-AF65-F5344CB8AC3E}">
        <p14:creationId xmlns:p14="http://schemas.microsoft.com/office/powerpoint/2010/main" val="3514768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1445E-DF86-8DDA-AFD1-25986B87C66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F8A4E2E-FE4A-52F6-757E-856E839AE7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708154B-900D-C4D0-F4E1-E232A3EB7F9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5E46865-C2C4-58E8-AB68-4370DA5FE381}"/>
              </a:ext>
            </a:extLst>
          </p:cNvPr>
          <p:cNvSpPr>
            <a:spLocks noGrp="1"/>
          </p:cNvSpPr>
          <p:nvPr>
            <p:ph type="sldNum" sz="quarter" idx="5"/>
          </p:nvPr>
        </p:nvSpPr>
        <p:spPr/>
        <p:txBody>
          <a:bodyPr/>
          <a:lstStyle/>
          <a:p>
            <a:fld id="{251BEAD5-1CD8-474E-87F9-B64E49C7C903}" type="slidenum">
              <a:rPr lang="en-GB" smtClean="0"/>
              <a:t>94</a:t>
            </a:fld>
            <a:endParaRPr lang="en-GB"/>
          </a:p>
        </p:txBody>
      </p:sp>
    </p:spTree>
    <p:extLst>
      <p:ext uri="{BB962C8B-B14F-4D97-AF65-F5344CB8AC3E}">
        <p14:creationId xmlns:p14="http://schemas.microsoft.com/office/powerpoint/2010/main" val="1987259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103</a:t>
            </a:fld>
            <a:endParaRPr lang="en-GB"/>
          </a:p>
        </p:txBody>
      </p:sp>
    </p:spTree>
    <p:extLst>
      <p:ext uri="{BB962C8B-B14F-4D97-AF65-F5344CB8AC3E}">
        <p14:creationId xmlns:p14="http://schemas.microsoft.com/office/powerpoint/2010/main" val="3085831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106</a:t>
            </a:fld>
            <a:endParaRPr lang="en-GB"/>
          </a:p>
        </p:txBody>
      </p:sp>
    </p:spTree>
    <p:extLst>
      <p:ext uri="{BB962C8B-B14F-4D97-AF65-F5344CB8AC3E}">
        <p14:creationId xmlns:p14="http://schemas.microsoft.com/office/powerpoint/2010/main" val="1887895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B4B5-3967-F667-0E12-EF42F92D31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7F817-BDCA-ECB2-DDA1-E59F6E80074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2DCF783-D755-FD97-7F6B-62C04D11782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CC1A784-C359-785F-50EC-10B054A9F8C8}"/>
              </a:ext>
            </a:extLst>
          </p:cNvPr>
          <p:cNvSpPr>
            <a:spLocks noGrp="1"/>
          </p:cNvSpPr>
          <p:nvPr>
            <p:ph type="sldNum" sz="quarter" idx="5"/>
          </p:nvPr>
        </p:nvSpPr>
        <p:spPr/>
        <p:txBody>
          <a:bodyPr/>
          <a:lstStyle/>
          <a:p>
            <a:fld id="{251BEAD5-1CD8-474E-87F9-B64E49C7C903}" type="slidenum">
              <a:rPr lang="en-GB" smtClean="0"/>
              <a:t>107</a:t>
            </a:fld>
            <a:endParaRPr lang="en-GB"/>
          </a:p>
        </p:txBody>
      </p:sp>
    </p:spTree>
    <p:extLst>
      <p:ext uri="{BB962C8B-B14F-4D97-AF65-F5344CB8AC3E}">
        <p14:creationId xmlns:p14="http://schemas.microsoft.com/office/powerpoint/2010/main" val="3452580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F9CE-20EA-1704-32FB-22A08D5E291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EDE8DB8-F5AA-B210-D972-1E26A006069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37C750-1149-3E3A-65F9-3256B30EF06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DFBB1B5-83ED-B046-7D79-9ECD4EC0B45C}"/>
              </a:ext>
            </a:extLst>
          </p:cNvPr>
          <p:cNvSpPr>
            <a:spLocks noGrp="1"/>
          </p:cNvSpPr>
          <p:nvPr>
            <p:ph type="sldNum" sz="quarter" idx="5"/>
          </p:nvPr>
        </p:nvSpPr>
        <p:spPr/>
        <p:txBody>
          <a:bodyPr/>
          <a:lstStyle/>
          <a:p>
            <a:fld id="{251BEAD5-1CD8-474E-87F9-B64E49C7C903}" type="slidenum">
              <a:rPr lang="en-GB" smtClean="0"/>
              <a:t>108</a:t>
            </a:fld>
            <a:endParaRPr lang="en-GB"/>
          </a:p>
        </p:txBody>
      </p:sp>
    </p:spTree>
    <p:extLst>
      <p:ext uri="{BB962C8B-B14F-4D97-AF65-F5344CB8AC3E}">
        <p14:creationId xmlns:p14="http://schemas.microsoft.com/office/powerpoint/2010/main" val="48351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121</a:t>
            </a:fld>
            <a:endParaRPr lang="en-GB"/>
          </a:p>
        </p:txBody>
      </p:sp>
    </p:spTree>
    <p:extLst>
      <p:ext uri="{BB962C8B-B14F-4D97-AF65-F5344CB8AC3E}">
        <p14:creationId xmlns:p14="http://schemas.microsoft.com/office/powerpoint/2010/main" val="906046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1B44-CBCA-6411-7FB5-9DDA50BE56A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CCBAF8-E6A7-6708-4271-DBDBA6131C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31537EA-B501-A7A3-5F84-EDE64703B7B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2871C5E-BF05-570E-932B-2B9903BF44E4}"/>
              </a:ext>
            </a:extLst>
          </p:cNvPr>
          <p:cNvSpPr>
            <a:spLocks noGrp="1"/>
          </p:cNvSpPr>
          <p:nvPr>
            <p:ph type="sldNum" sz="quarter" idx="5"/>
          </p:nvPr>
        </p:nvSpPr>
        <p:spPr/>
        <p:txBody>
          <a:bodyPr/>
          <a:lstStyle/>
          <a:p>
            <a:fld id="{251BEAD5-1CD8-474E-87F9-B64E49C7C903}" type="slidenum">
              <a:rPr lang="en-GB" smtClean="0"/>
              <a:t>122</a:t>
            </a:fld>
            <a:endParaRPr lang="en-GB"/>
          </a:p>
        </p:txBody>
      </p:sp>
    </p:spTree>
    <p:extLst>
      <p:ext uri="{BB962C8B-B14F-4D97-AF65-F5344CB8AC3E}">
        <p14:creationId xmlns:p14="http://schemas.microsoft.com/office/powerpoint/2010/main" val="83992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57321-E958-6414-B462-17999E057CB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E13C63C-5482-B998-A8F8-89C2D4828AE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4D0D2A-D8D1-312C-0F1B-C68F3804EA0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AC50778-97FA-1725-17E8-AEE17D95DD1D}"/>
              </a:ext>
            </a:extLst>
          </p:cNvPr>
          <p:cNvSpPr>
            <a:spLocks noGrp="1"/>
          </p:cNvSpPr>
          <p:nvPr>
            <p:ph type="sldNum" sz="quarter" idx="5"/>
          </p:nvPr>
        </p:nvSpPr>
        <p:spPr/>
        <p:txBody>
          <a:bodyPr/>
          <a:lstStyle/>
          <a:p>
            <a:fld id="{251BEAD5-1CD8-474E-87F9-B64E49C7C903}" type="slidenum">
              <a:rPr lang="en-GB" smtClean="0"/>
              <a:t>43</a:t>
            </a:fld>
            <a:endParaRPr lang="en-GB"/>
          </a:p>
        </p:txBody>
      </p:sp>
    </p:spTree>
    <p:extLst>
      <p:ext uri="{BB962C8B-B14F-4D97-AF65-F5344CB8AC3E}">
        <p14:creationId xmlns:p14="http://schemas.microsoft.com/office/powerpoint/2010/main" val="2491109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70515-E500-5F22-BC48-81E0D6B923B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3A67E3-896F-27EA-2309-91C904FD4AA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9036884-0EEA-C85D-B0CA-0F76E11ABA9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B9E372D-AE8F-AF81-3FDE-B78D49B62C08}"/>
              </a:ext>
            </a:extLst>
          </p:cNvPr>
          <p:cNvSpPr>
            <a:spLocks noGrp="1"/>
          </p:cNvSpPr>
          <p:nvPr>
            <p:ph type="sldNum" sz="quarter" idx="5"/>
          </p:nvPr>
        </p:nvSpPr>
        <p:spPr/>
        <p:txBody>
          <a:bodyPr/>
          <a:lstStyle/>
          <a:p>
            <a:fld id="{251BEAD5-1CD8-474E-87F9-B64E49C7C903}" type="slidenum">
              <a:rPr lang="en-GB" smtClean="0"/>
              <a:t>123</a:t>
            </a:fld>
            <a:endParaRPr lang="en-GB"/>
          </a:p>
        </p:txBody>
      </p:sp>
    </p:spTree>
    <p:extLst>
      <p:ext uri="{BB962C8B-B14F-4D97-AF65-F5344CB8AC3E}">
        <p14:creationId xmlns:p14="http://schemas.microsoft.com/office/powerpoint/2010/main" val="962161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18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49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70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3178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9487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179</a:t>
            </a:fld>
            <a:endParaRPr lang="en-GB"/>
          </a:p>
        </p:txBody>
      </p:sp>
    </p:spTree>
    <p:extLst>
      <p:ext uri="{BB962C8B-B14F-4D97-AF65-F5344CB8AC3E}">
        <p14:creationId xmlns:p14="http://schemas.microsoft.com/office/powerpoint/2010/main" val="4019921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204</a:t>
            </a:fld>
            <a:endParaRPr lang="en-GB"/>
          </a:p>
        </p:txBody>
      </p:sp>
    </p:spTree>
    <p:extLst>
      <p:ext uri="{BB962C8B-B14F-4D97-AF65-F5344CB8AC3E}">
        <p14:creationId xmlns:p14="http://schemas.microsoft.com/office/powerpoint/2010/main" val="1552754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205</a:t>
            </a:fld>
            <a:endParaRPr lang="en-GB"/>
          </a:p>
        </p:txBody>
      </p:sp>
    </p:spTree>
    <p:extLst>
      <p:ext uri="{BB962C8B-B14F-4D97-AF65-F5344CB8AC3E}">
        <p14:creationId xmlns:p14="http://schemas.microsoft.com/office/powerpoint/2010/main" val="3795790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206</a:t>
            </a:fld>
            <a:endParaRPr lang="en-GB"/>
          </a:p>
        </p:txBody>
      </p:sp>
    </p:spTree>
    <p:extLst>
      <p:ext uri="{BB962C8B-B14F-4D97-AF65-F5344CB8AC3E}">
        <p14:creationId xmlns:p14="http://schemas.microsoft.com/office/powerpoint/2010/main" val="20582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3F2D-592D-7196-C61E-69440FCFE61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F68F37F-AD96-C61C-BDF1-9C00CB4BF61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6A27417-BF71-9B0D-9EE7-2D09F41C03E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F2DFF901-051E-7A21-5AE4-04E929B810A2}"/>
              </a:ext>
            </a:extLst>
          </p:cNvPr>
          <p:cNvSpPr>
            <a:spLocks noGrp="1"/>
          </p:cNvSpPr>
          <p:nvPr>
            <p:ph type="sldNum" sz="quarter" idx="5"/>
          </p:nvPr>
        </p:nvSpPr>
        <p:spPr/>
        <p:txBody>
          <a:bodyPr/>
          <a:lstStyle/>
          <a:p>
            <a:fld id="{251BEAD5-1CD8-474E-87F9-B64E49C7C903}" type="slidenum">
              <a:rPr lang="en-GB" smtClean="0"/>
              <a:t>44</a:t>
            </a:fld>
            <a:endParaRPr lang="en-GB"/>
          </a:p>
        </p:txBody>
      </p:sp>
    </p:spTree>
    <p:extLst>
      <p:ext uri="{BB962C8B-B14F-4D97-AF65-F5344CB8AC3E}">
        <p14:creationId xmlns:p14="http://schemas.microsoft.com/office/powerpoint/2010/main" val="23248703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207</a:t>
            </a:fld>
            <a:endParaRPr lang="en-GB"/>
          </a:p>
        </p:txBody>
      </p:sp>
    </p:spTree>
    <p:extLst>
      <p:ext uri="{BB962C8B-B14F-4D97-AF65-F5344CB8AC3E}">
        <p14:creationId xmlns:p14="http://schemas.microsoft.com/office/powerpoint/2010/main" val="3033496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208</a:t>
            </a:fld>
            <a:endParaRPr lang="en-GB"/>
          </a:p>
        </p:txBody>
      </p:sp>
    </p:spTree>
    <p:extLst>
      <p:ext uri="{BB962C8B-B14F-4D97-AF65-F5344CB8AC3E}">
        <p14:creationId xmlns:p14="http://schemas.microsoft.com/office/powerpoint/2010/main" val="34979109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209</a:t>
            </a:fld>
            <a:endParaRPr lang="en-GB"/>
          </a:p>
        </p:txBody>
      </p:sp>
    </p:spTree>
    <p:extLst>
      <p:ext uri="{BB962C8B-B14F-4D97-AF65-F5344CB8AC3E}">
        <p14:creationId xmlns:p14="http://schemas.microsoft.com/office/powerpoint/2010/main" val="415755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210</a:t>
            </a:fld>
            <a:endParaRPr lang="en-GB"/>
          </a:p>
        </p:txBody>
      </p:sp>
    </p:spTree>
    <p:extLst>
      <p:ext uri="{BB962C8B-B14F-4D97-AF65-F5344CB8AC3E}">
        <p14:creationId xmlns:p14="http://schemas.microsoft.com/office/powerpoint/2010/main" val="27788654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211</a:t>
            </a:fld>
            <a:endParaRPr lang="en-GB"/>
          </a:p>
        </p:txBody>
      </p:sp>
    </p:spTree>
    <p:extLst>
      <p:ext uri="{BB962C8B-B14F-4D97-AF65-F5344CB8AC3E}">
        <p14:creationId xmlns:p14="http://schemas.microsoft.com/office/powerpoint/2010/main" val="29266657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212</a:t>
            </a:fld>
            <a:endParaRPr lang="en-GB"/>
          </a:p>
        </p:txBody>
      </p:sp>
    </p:spTree>
    <p:extLst>
      <p:ext uri="{BB962C8B-B14F-4D97-AF65-F5344CB8AC3E}">
        <p14:creationId xmlns:p14="http://schemas.microsoft.com/office/powerpoint/2010/main" val="4008634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213</a:t>
            </a:fld>
            <a:endParaRPr lang="en-GB"/>
          </a:p>
        </p:txBody>
      </p:sp>
    </p:spTree>
    <p:extLst>
      <p:ext uri="{BB962C8B-B14F-4D97-AF65-F5344CB8AC3E}">
        <p14:creationId xmlns:p14="http://schemas.microsoft.com/office/powerpoint/2010/main" val="292357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214</a:t>
            </a:fld>
            <a:endParaRPr lang="en-GB"/>
          </a:p>
        </p:txBody>
      </p:sp>
    </p:spTree>
    <p:extLst>
      <p:ext uri="{BB962C8B-B14F-4D97-AF65-F5344CB8AC3E}">
        <p14:creationId xmlns:p14="http://schemas.microsoft.com/office/powerpoint/2010/main" val="34576073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215</a:t>
            </a:fld>
            <a:endParaRPr lang="en-GB"/>
          </a:p>
        </p:txBody>
      </p:sp>
    </p:spTree>
    <p:extLst>
      <p:ext uri="{BB962C8B-B14F-4D97-AF65-F5344CB8AC3E}">
        <p14:creationId xmlns:p14="http://schemas.microsoft.com/office/powerpoint/2010/main" val="3990619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216</a:t>
            </a:fld>
            <a:endParaRPr lang="en-GB"/>
          </a:p>
        </p:txBody>
      </p:sp>
    </p:spTree>
    <p:extLst>
      <p:ext uri="{BB962C8B-B14F-4D97-AF65-F5344CB8AC3E}">
        <p14:creationId xmlns:p14="http://schemas.microsoft.com/office/powerpoint/2010/main" val="43345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44379-3E17-84A2-0DE4-1038ED1EF9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3A9980F-ED96-9813-D687-AE71BCA530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239A3C-970E-B2A6-9539-C6EA89B25FA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A24A8FF-7EB3-133D-C4B4-1EF172CEEEE1}"/>
              </a:ext>
            </a:extLst>
          </p:cNvPr>
          <p:cNvSpPr>
            <a:spLocks noGrp="1"/>
          </p:cNvSpPr>
          <p:nvPr>
            <p:ph type="sldNum" sz="quarter" idx="5"/>
          </p:nvPr>
        </p:nvSpPr>
        <p:spPr/>
        <p:txBody>
          <a:bodyPr/>
          <a:lstStyle/>
          <a:p>
            <a:fld id="{251BEAD5-1CD8-474E-87F9-B64E49C7C903}" type="slidenum">
              <a:rPr lang="en-GB" smtClean="0"/>
              <a:t>45</a:t>
            </a:fld>
            <a:endParaRPr lang="en-GB"/>
          </a:p>
        </p:txBody>
      </p:sp>
    </p:spTree>
    <p:extLst>
      <p:ext uri="{BB962C8B-B14F-4D97-AF65-F5344CB8AC3E}">
        <p14:creationId xmlns:p14="http://schemas.microsoft.com/office/powerpoint/2010/main" val="11076498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217</a:t>
            </a:fld>
            <a:endParaRPr lang="en-GB"/>
          </a:p>
        </p:txBody>
      </p:sp>
    </p:spTree>
    <p:extLst>
      <p:ext uri="{BB962C8B-B14F-4D97-AF65-F5344CB8AC3E}">
        <p14:creationId xmlns:p14="http://schemas.microsoft.com/office/powerpoint/2010/main" val="1566513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218</a:t>
            </a:fld>
            <a:endParaRPr lang="en-GB"/>
          </a:p>
        </p:txBody>
      </p:sp>
    </p:spTree>
    <p:extLst>
      <p:ext uri="{BB962C8B-B14F-4D97-AF65-F5344CB8AC3E}">
        <p14:creationId xmlns:p14="http://schemas.microsoft.com/office/powerpoint/2010/main" val="4174146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219</a:t>
            </a:fld>
            <a:endParaRPr lang="en-GB"/>
          </a:p>
        </p:txBody>
      </p:sp>
    </p:spTree>
    <p:extLst>
      <p:ext uri="{BB962C8B-B14F-4D97-AF65-F5344CB8AC3E}">
        <p14:creationId xmlns:p14="http://schemas.microsoft.com/office/powerpoint/2010/main" val="1780164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220</a:t>
            </a:fld>
            <a:endParaRPr lang="en-GB"/>
          </a:p>
        </p:txBody>
      </p:sp>
    </p:spTree>
    <p:extLst>
      <p:ext uri="{BB962C8B-B14F-4D97-AF65-F5344CB8AC3E}">
        <p14:creationId xmlns:p14="http://schemas.microsoft.com/office/powerpoint/2010/main" val="31362225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221</a:t>
            </a:fld>
            <a:endParaRPr lang="en-GB"/>
          </a:p>
        </p:txBody>
      </p:sp>
    </p:spTree>
    <p:extLst>
      <p:ext uri="{BB962C8B-B14F-4D97-AF65-F5344CB8AC3E}">
        <p14:creationId xmlns:p14="http://schemas.microsoft.com/office/powerpoint/2010/main" val="856369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222</a:t>
            </a:fld>
            <a:endParaRPr lang="en-GB"/>
          </a:p>
        </p:txBody>
      </p:sp>
    </p:spTree>
    <p:extLst>
      <p:ext uri="{BB962C8B-B14F-4D97-AF65-F5344CB8AC3E}">
        <p14:creationId xmlns:p14="http://schemas.microsoft.com/office/powerpoint/2010/main" val="7960178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223</a:t>
            </a:fld>
            <a:endParaRPr lang="en-GB"/>
          </a:p>
        </p:txBody>
      </p:sp>
    </p:spTree>
    <p:extLst>
      <p:ext uri="{BB962C8B-B14F-4D97-AF65-F5344CB8AC3E}">
        <p14:creationId xmlns:p14="http://schemas.microsoft.com/office/powerpoint/2010/main" val="4259904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224</a:t>
            </a:fld>
            <a:endParaRPr lang="en-GB"/>
          </a:p>
        </p:txBody>
      </p:sp>
    </p:spTree>
    <p:extLst>
      <p:ext uri="{BB962C8B-B14F-4D97-AF65-F5344CB8AC3E}">
        <p14:creationId xmlns:p14="http://schemas.microsoft.com/office/powerpoint/2010/main" val="5520570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225</a:t>
            </a:fld>
            <a:endParaRPr lang="en-GB"/>
          </a:p>
        </p:txBody>
      </p:sp>
    </p:spTree>
    <p:extLst>
      <p:ext uri="{BB962C8B-B14F-4D97-AF65-F5344CB8AC3E}">
        <p14:creationId xmlns:p14="http://schemas.microsoft.com/office/powerpoint/2010/main" val="39591159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226</a:t>
            </a:fld>
            <a:endParaRPr lang="en-GB"/>
          </a:p>
        </p:txBody>
      </p:sp>
    </p:spTree>
    <p:extLst>
      <p:ext uri="{BB962C8B-B14F-4D97-AF65-F5344CB8AC3E}">
        <p14:creationId xmlns:p14="http://schemas.microsoft.com/office/powerpoint/2010/main" val="36290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9F2F-C59F-906C-DF2D-DD287FA60B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8C9C0B-5775-B1B1-4C52-D0849938470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42A9759-D58C-9687-00BD-39BD6229BB8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B8E2AAE-04C7-F1FF-08EB-EBD7CD4EC6B4}"/>
              </a:ext>
            </a:extLst>
          </p:cNvPr>
          <p:cNvSpPr>
            <a:spLocks noGrp="1"/>
          </p:cNvSpPr>
          <p:nvPr>
            <p:ph type="sldNum" sz="quarter" idx="5"/>
          </p:nvPr>
        </p:nvSpPr>
        <p:spPr/>
        <p:txBody>
          <a:bodyPr/>
          <a:lstStyle/>
          <a:p>
            <a:fld id="{251BEAD5-1CD8-474E-87F9-B64E49C7C903}" type="slidenum">
              <a:rPr lang="en-GB" smtClean="0"/>
              <a:t>46</a:t>
            </a:fld>
            <a:endParaRPr lang="en-GB"/>
          </a:p>
        </p:txBody>
      </p:sp>
    </p:spTree>
    <p:extLst>
      <p:ext uri="{BB962C8B-B14F-4D97-AF65-F5344CB8AC3E}">
        <p14:creationId xmlns:p14="http://schemas.microsoft.com/office/powerpoint/2010/main" val="28511867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227</a:t>
            </a:fld>
            <a:endParaRPr lang="en-GB"/>
          </a:p>
        </p:txBody>
      </p:sp>
    </p:spTree>
    <p:extLst>
      <p:ext uri="{BB962C8B-B14F-4D97-AF65-F5344CB8AC3E}">
        <p14:creationId xmlns:p14="http://schemas.microsoft.com/office/powerpoint/2010/main" val="2330865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228</a:t>
            </a:fld>
            <a:endParaRPr lang="en-GB"/>
          </a:p>
        </p:txBody>
      </p:sp>
    </p:spTree>
    <p:extLst>
      <p:ext uri="{BB962C8B-B14F-4D97-AF65-F5344CB8AC3E}">
        <p14:creationId xmlns:p14="http://schemas.microsoft.com/office/powerpoint/2010/main" val="27206355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229</a:t>
            </a:fld>
            <a:endParaRPr lang="en-GB"/>
          </a:p>
        </p:txBody>
      </p:sp>
    </p:spTree>
    <p:extLst>
      <p:ext uri="{BB962C8B-B14F-4D97-AF65-F5344CB8AC3E}">
        <p14:creationId xmlns:p14="http://schemas.microsoft.com/office/powerpoint/2010/main" val="9910430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230</a:t>
            </a:fld>
            <a:endParaRPr lang="en-GB"/>
          </a:p>
        </p:txBody>
      </p:sp>
    </p:spTree>
    <p:extLst>
      <p:ext uri="{BB962C8B-B14F-4D97-AF65-F5344CB8AC3E}">
        <p14:creationId xmlns:p14="http://schemas.microsoft.com/office/powerpoint/2010/main" val="37160661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234</a:t>
            </a:fld>
            <a:endParaRPr lang="en-GB"/>
          </a:p>
        </p:txBody>
      </p:sp>
    </p:spTree>
    <p:extLst>
      <p:ext uri="{BB962C8B-B14F-4D97-AF65-F5344CB8AC3E}">
        <p14:creationId xmlns:p14="http://schemas.microsoft.com/office/powerpoint/2010/main" val="36900243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235</a:t>
            </a:fld>
            <a:endParaRPr lang="en-GB"/>
          </a:p>
        </p:txBody>
      </p:sp>
    </p:spTree>
    <p:extLst>
      <p:ext uri="{BB962C8B-B14F-4D97-AF65-F5344CB8AC3E}">
        <p14:creationId xmlns:p14="http://schemas.microsoft.com/office/powerpoint/2010/main" val="31431968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236</a:t>
            </a:fld>
            <a:endParaRPr lang="en-GB"/>
          </a:p>
        </p:txBody>
      </p:sp>
    </p:spTree>
    <p:extLst>
      <p:ext uri="{BB962C8B-B14F-4D97-AF65-F5344CB8AC3E}">
        <p14:creationId xmlns:p14="http://schemas.microsoft.com/office/powerpoint/2010/main" val="36019274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237</a:t>
            </a:fld>
            <a:endParaRPr lang="en-GB"/>
          </a:p>
        </p:txBody>
      </p:sp>
    </p:spTree>
    <p:extLst>
      <p:ext uri="{BB962C8B-B14F-4D97-AF65-F5344CB8AC3E}">
        <p14:creationId xmlns:p14="http://schemas.microsoft.com/office/powerpoint/2010/main" val="39742462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238</a:t>
            </a:fld>
            <a:endParaRPr lang="en-GB"/>
          </a:p>
        </p:txBody>
      </p:sp>
    </p:spTree>
    <p:extLst>
      <p:ext uri="{BB962C8B-B14F-4D97-AF65-F5344CB8AC3E}">
        <p14:creationId xmlns:p14="http://schemas.microsoft.com/office/powerpoint/2010/main" val="2311955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239</a:t>
            </a:fld>
            <a:endParaRPr lang="en-GB"/>
          </a:p>
        </p:txBody>
      </p:sp>
    </p:spTree>
    <p:extLst>
      <p:ext uri="{BB962C8B-B14F-4D97-AF65-F5344CB8AC3E}">
        <p14:creationId xmlns:p14="http://schemas.microsoft.com/office/powerpoint/2010/main" val="149566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07D9-8EC9-3904-ABD9-D8D00EF71C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D1B764-55C4-FB84-BCCD-FA7A49F27AB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03AF4F2-113C-D132-D38D-2646F0FAD65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67E9418-1473-CF7A-3031-434397D8C3C7}"/>
              </a:ext>
            </a:extLst>
          </p:cNvPr>
          <p:cNvSpPr>
            <a:spLocks noGrp="1"/>
          </p:cNvSpPr>
          <p:nvPr>
            <p:ph type="sldNum" sz="quarter" idx="5"/>
          </p:nvPr>
        </p:nvSpPr>
        <p:spPr/>
        <p:txBody>
          <a:bodyPr/>
          <a:lstStyle/>
          <a:p>
            <a:fld id="{251BEAD5-1CD8-474E-87F9-B64E49C7C903}" type="slidenum">
              <a:rPr lang="en-GB" smtClean="0"/>
              <a:t>47</a:t>
            </a:fld>
            <a:endParaRPr lang="en-GB"/>
          </a:p>
        </p:txBody>
      </p:sp>
    </p:spTree>
    <p:extLst>
      <p:ext uri="{BB962C8B-B14F-4D97-AF65-F5344CB8AC3E}">
        <p14:creationId xmlns:p14="http://schemas.microsoft.com/office/powerpoint/2010/main" val="1738900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240</a:t>
            </a:fld>
            <a:endParaRPr lang="en-GB"/>
          </a:p>
        </p:txBody>
      </p:sp>
    </p:spTree>
    <p:extLst>
      <p:ext uri="{BB962C8B-B14F-4D97-AF65-F5344CB8AC3E}">
        <p14:creationId xmlns:p14="http://schemas.microsoft.com/office/powerpoint/2010/main" val="28793131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241</a:t>
            </a:fld>
            <a:endParaRPr lang="en-GB"/>
          </a:p>
        </p:txBody>
      </p:sp>
    </p:spTree>
    <p:extLst>
      <p:ext uri="{BB962C8B-B14F-4D97-AF65-F5344CB8AC3E}">
        <p14:creationId xmlns:p14="http://schemas.microsoft.com/office/powerpoint/2010/main" val="40691305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242</a:t>
            </a:fld>
            <a:endParaRPr lang="en-GB"/>
          </a:p>
        </p:txBody>
      </p:sp>
    </p:spTree>
    <p:extLst>
      <p:ext uri="{BB962C8B-B14F-4D97-AF65-F5344CB8AC3E}">
        <p14:creationId xmlns:p14="http://schemas.microsoft.com/office/powerpoint/2010/main" val="21431741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243</a:t>
            </a:fld>
            <a:endParaRPr lang="en-GB"/>
          </a:p>
        </p:txBody>
      </p:sp>
    </p:spTree>
    <p:extLst>
      <p:ext uri="{BB962C8B-B14F-4D97-AF65-F5344CB8AC3E}">
        <p14:creationId xmlns:p14="http://schemas.microsoft.com/office/powerpoint/2010/main" val="39104262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244</a:t>
            </a:fld>
            <a:endParaRPr lang="en-GB"/>
          </a:p>
        </p:txBody>
      </p:sp>
    </p:spTree>
    <p:extLst>
      <p:ext uri="{BB962C8B-B14F-4D97-AF65-F5344CB8AC3E}">
        <p14:creationId xmlns:p14="http://schemas.microsoft.com/office/powerpoint/2010/main" val="23461948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245</a:t>
            </a:fld>
            <a:endParaRPr lang="en-GB"/>
          </a:p>
        </p:txBody>
      </p:sp>
    </p:spTree>
    <p:extLst>
      <p:ext uri="{BB962C8B-B14F-4D97-AF65-F5344CB8AC3E}">
        <p14:creationId xmlns:p14="http://schemas.microsoft.com/office/powerpoint/2010/main" val="33513957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246</a:t>
            </a:fld>
            <a:endParaRPr lang="en-GB"/>
          </a:p>
        </p:txBody>
      </p:sp>
    </p:spTree>
    <p:extLst>
      <p:ext uri="{BB962C8B-B14F-4D97-AF65-F5344CB8AC3E}">
        <p14:creationId xmlns:p14="http://schemas.microsoft.com/office/powerpoint/2010/main" val="24531315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247</a:t>
            </a:fld>
            <a:endParaRPr lang="en-GB"/>
          </a:p>
        </p:txBody>
      </p:sp>
    </p:spTree>
    <p:extLst>
      <p:ext uri="{BB962C8B-B14F-4D97-AF65-F5344CB8AC3E}">
        <p14:creationId xmlns:p14="http://schemas.microsoft.com/office/powerpoint/2010/main" val="5598563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248</a:t>
            </a:fld>
            <a:endParaRPr lang="en-GB"/>
          </a:p>
        </p:txBody>
      </p:sp>
    </p:spTree>
    <p:extLst>
      <p:ext uri="{BB962C8B-B14F-4D97-AF65-F5344CB8AC3E}">
        <p14:creationId xmlns:p14="http://schemas.microsoft.com/office/powerpoint/2010/main" val="36070980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1BEAD5-1CD8-474E-87F9-B64E49C7C903}" type="slidenum">
              <a:rPr lang="en-GB" smtClean="0"/>
              <a:t>249</a:t>
            </a:fld>
            <a:endParaRPr lang="en-GB"/>
          </a:p>
        </p:txBody>
      </p:sp>
    </p:spTree>
    <p:extLst>
      <p:ext uri="{BB962C8B-B14F-4D97-AF65-F5344CB8AC3E}">
        <p14:creationId xmlns:p14="http://schemas.microsoft.com/office/powerpoint/2010/main" val="229038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s://youtu.be/DXRO8sIoOik"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hyperlink" Target="https://www.normattiva.it/uri-res/N2Ls?urn:nir:stato:legge:2014-03-04;032" TargetMode="External"/><Relationship Id="rId2" Type="http://schemas.openxmlformats.org/officeDocument/2006/relationships/hyperlink" Target="https://www.legifrance.gouv.fr/jorf/id/JORFTEXT000028115175" TargetMode="External"/><Relationship Id="rId1" Type="http://schemas.openxmlformats.org/officeDocument/2006/relationships/slideLayout" Target="../slideLayouts/slideLayout7.xml"/><Relationship Id="rId6" Type="http://schemas.openxmlformats.org/officeDocument/2006/relationships/hyperlink" Target="https://eur-lex.europa.eu/legal-content/FR/TXT/?uri=CELEX:32012L0029" TargetMode="External"/><Relationship Id="rId5" Type="http://schemas.openxmlformats.org/officeDocument/2006/relationships/hyperlink" Target="https://eur-lex.europa.eu/legal-content/FR/TXT/HTML/?uri=CELEX:32010L0064" TargetMode="External"/><Relationship Id="rId4" Type="http://schemas.openxmlformats.org/officeDocument/2006/relationships/hyperlink" Target="https://www.gazzettaufficiale.it/eli/id/2016/01/05/15G00221/sg" TargetMode="External"/></Relationships>
</file>

<file path=ppt/slides/_rels/slide256.xml.rels><?xml version="1.0" encoding="UTF-8" standalone="yes"?>
<Relationships xmlns="http://schemas.openxmlformats.org/package/2006/relationships"><Relationship Id="rId3" Type="http://schemas.openxmlformats.org/officeDocument/2006/relationships/hyperlink" Target="https://www.conseil-constitutionnel.fr/la-constitution" TargetMode="External"/><Relationship Id="rId2" Type="http://schemas.openxmlformats.org/officeDocument/2006/relationships/hyperlink" Target="https://www.altalex.com/documents/news/2008/03/31/diritto-di-difesa-dello-straniero-dopo-la-sentenza-corte-costituzionale-n-254-2007" TargetMode="External"/><Relationship Id="rId1" Type="http://schemas.openxmlformats.org/officeDocument/2006/relationships/slideLayout" Target="../slideLayouts/slideLayout7.xml"/><Relationship Id="rId6" Type="http://schemas.openxmlformats.org/officeDocument/2006/relationships/hyperlink" Target="https://www.vie-publique.fr/fiches/275483-quest-ce-que-le-bloc-de-constitutionnalite" TargetMode="External"/><Relationship Id="rId5" Type="http://schemas.openxmlformats.org/officeDocument/2006/relationships/hyperlink" Target="https://www.legifrance.gouv.fr/jorf/id/JORFARTI000031045964" TargetMode="External"/><Relationship Id="rId4" Type="http://schemas.openxmlformats.org/officeDocument/2006/relationships/hyperlink" Target="https://www.legifrance.gouv.fr/loda/id/JORFTEXT000000571356/2025-02-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ur-lex.europa.eu/legal-content/FR/TXT/HTML/?uri=CELEX:32010L006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1224219" y="3223221"/>
            <a:ext cx="8485130" cy="5642431"/>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3"/>
            <a:stretch>
              <a:fillRect l="-3292" t="-100589" r="-66435" b="-3"/>
            </a:stretch>
          </a:blipFill>
        </p:spPr>
        <p:txBody>
          <a:bodyPr/>
          <a:lstStyle/>
          <a:p>
            <a:endParaRPr lang="fr-FR" noProof="0" dirty="0"/>
          </a:p>
        </p:txBody>
      </p:sp>
      <p:sp>
        <p:nvSpPr>
          <p:cNvPr id="3" name="Freeform 3"/>
          <p:cNvSpPr/>
          <p:nvPr/>
        </p:nvSpPr>
        <p:spPr>
          <a:xfrm rot="16200000">
            <a:off x="-1671031" y="1671030"/>
            <a:ext cx="6743699" cy="3401637"/>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3"/>
            <a:stretch>
              <a:fillRect t="-288972" r="-113556"/>
            </a:stretch>
          </a:blipFill>
        </p:spPr>
        <p:txBody>
          <a:bodyPr/>
          <a:lstStyle/>
          <a:p>
            <a:endParaRPr lang="fr-FR" noProof="0" dirty="0"/>
          </a:p>
        </p:txBody>
      </p:sp>
      <p:grpSp>
        <p:nvGrpSpPr>
          <p:cNvPr id="4" name="Group 4"/>
          <p:cNvGrpSpPr/>
          <p:nvPr/>
        </p:nvGrpSpPr>
        <p:grpSpPr>
          <a:xfrm>
            <a:off x="1600200" y="800100"/>
            <a:ext cx="15925800" cy="7901413"/>
            <a:chOff x="-437512" y="-1154780"/>
            <a:chExt cx="21234400" cy="10535218"/>
          </a:xfrm>
        </p:grpSpPr>
        <p:sp>
          <p:nvSpPr>
            <p:cNvPr id="5" name="TextBox 5"/>
            <p:cNvSpPr txBox="1"/>
            <p:nvPr/>
          </p:nvSpPr>
          <p:spPr>
            <a:xfrm>
              <a:off x="0" y="2713056"/>
              <a:ext cx="20664188" cy="6667382"/>
            </a:xfrm>
            <a:prstGeom prst="rect">
              <a:avLst/>
            </a:prstGeom>
          </p:spPr>
          <p:txBody>
            <a:bodyPr lIns="0" tIns="0" rIns="0" bIns="0" rtlCol="0" anchor="t">
              <a:spAutoFit/>
            </a:bodyPr>
            <a:lstStyle/>
            <a:p>
              <a:pPr algn="ctr">
                <a:lnSpc>
                  <a:spcPts val="5599"/>
                </a:lnSpc>
              </a:pPr>
              <a:endParaRPr lang="fr-FR" noProof="0" dirty="0"/>
            </a:p>
            <a:p>
              <a:pPr algn="ctr">
                <a:lnSpc>
                  <a:spcPts val="9657"/>
                </a:lnSpc>
              </a:pPr>
              <a:r>
                <a:rPr lang="fr-FR" sz="6898" noProof="0" dirty="0">
                  <a:solidFill>
                    <a:srgbClr val="FFFFFF"/>
                  </a:solidFill>
                  <a:latin typeface="Glacial Indifference"/>
                </a:rPr>
                <a:t>Mme Elena Gallo</a:t>
              </a:r>
            </a:p>
            <a:p>
              <a:pPr algn="ctr">
                <a:lnSpc>
                  <a:spcPts val="8450"/>
                </a:lnSpc>
              </a:pPr>
              <a:endParaRPr lang="fr-FR" sz="6898" noProof="0" dirty="0">
                <a:solidFill>
                  <a:srgbClr val="FFFFFF"/>
                </a:solidFill>
                <a:latin typeface="Glacial Indifference"/>
              </a:endParaRPr>
            </a:p>
            <a:p>
              <a:pPr algn="ctr">
                <a:lnSpc>
                  <a:spcPts val="8450"/>
                </a:lnSpc>
              </a:pPr>
              <a:endParaRPr lang="fr-FR" sz="6898" noProof="0" dirty="0">
                <a:solidFill>
                  <a:srgbClr val="FFFFFF"/>
                </a:solidFill>
                <a:latin typeface="Glacial Indifference"/>
              </a:endParaRPr>
            </a:p>
            <a:p>
              <a:pPr marL="0" lvl="0" indent="0" algn="ctr">
                <a:lnSpc>
                  <a:spcPts val="7243"/>
                </a:lnSpc>
                <a:spcBef>
                  <a:spcPct val="0"/>
                </a:spcBef>
              </a:pPr>
              <a:r>
                <a:rPr lang="fr-FR" sz="5173" noProof="0" dirty="0">
                  <a:solidFill>
                    <a:srgbClr val="FFFFFF"/>
                  </a:solidFill>
                  <a:latin typeface="Glacial Indifference"/>
                </a:rPr>
                <a:t>Année 2024-2025</a:t>
              </a:r>
            </a:p>
          </p:txBody>
        </p:sp>
        <p:sp>
          <p:nvSpPr>
            <p:cNvPr id="6" name="TextBox 6"/>
            <p:cNvSpPr txBox="1"/>
            <p:nvPr/>
          </p:nvSpPr>
          <p:spPr>
            <a:xfrm>
              <a:off x="-437512" y="-1154780"/>
              <a:ext cx="21234400" cy="3285002"/>
            </a:xfrm>
            <a:prstGeom prst="rect">
              <a:avLst/>
            </a:prstGeom>
          </p:spPr>
          <p:txBody>
            <a:bodyPr wrap="square" lIns="0" tIns="0" rIns="0" bIns="0" rtlCol="0" anchor="t">
              <a:spAutoFit/>
            </a:bodyPr>
            <a:lstStyle/>
            <a:p>
              <a:pPr algn="ctr">
                <a:lnSpc>
                  <a:spcPts val="9647"/>
                </a:lnSpc>
              </a:pPr>
              <a:r>
                <a:rPr lang="fr-FR" sz="9647" noProof="0" dirty="0">
                  <a:solidFill>
                    <a:srgbClr val="FFFFFF"/>
                  </a:solidFill>
                  <a:latin typeface="Glacial Indifference"/>
                </a:rPr>
                <a:t>Module de langue </a:t>
              </a:r>
            </a:p>
            <a:p>
              <a:pPr algn="ctr">
                <a:lnSpc>
                  <a:spcPts val="9647"/>
                </a:lnSpc>
              </a:pPr>
              <a:r>
                <a:rPr lang="fr-FR" sz="9647" noProof="0" dirty="0">
                  <a:solidFill>
                    <a:srgbClr val="FFFFFF"/>
                  </a:solidFill>
                  <a:latin typeface="Glacial Indifference"/>
                </a:rPr>
                <a:t>française juridique II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3D3CEC-167F-8A39-083E-A518F2D2DAC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2927FB-3E03-1E99-D141-CE099EE8CD1D}"/>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F498CCB9-BC48-F2FE-1A63-013CA81A931D}"/>
              </a:ext>
            </a:extLst>
          </p:cNvPr>
          <p:cNvSpPr txBox="1"/>
          <p:nvPr/>
        </p:nvSpPr>
        <p:spPr>
          <a:xfrm>
            <a:off x="1076827" y="2019300"/>
            <a:ext cx="16449173" cy="840230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Terminologie → juridique ou judiciaire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se rapporte à la justice de l’ordre judiciaire (par opposition à la justice administrative) : le juge judiciaire, la police judiciaire, les poursuites judiciaires, une information judiciaire… »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a trait au droit : une formation juridique, une question juridique, les règles juridiques, une théorie juridique…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Juridictionnel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est relatif à une juridiction ou à la fonction de juger, de dire le droit : un acte juridictionnel, un organe juridictionnel, le pouvoir juridictionnel…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Sébastien 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61.</a:t>
            </a:r>
          </a:p>
        </p:txBody>
      </p:sp>
    </p:spTree>
    <p:extLst>
      <p:ext uri="{BB962C8B-B14F-4D97-AF65-F5344CB8AC3E}">
        <p14:creationId xmlns:p14="http://schemas.microsoft.com/office/powerpoint/2010/main" val="2957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arn(inVertical)">
                                      <p:cBhvr>
                                        <p:cTn id="16" dur="500"/>
                                        <p:tgtEl>
                                          <p:spTgt spid="4">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barn(inVertical)">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EC379F0-3D9F-5E62-CE31-6D9ABC6DC2B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FA200B8-0A36-EAEC-43EB-2B0CED947977}"/>
              </a:ext>
            </a:extLst>
          </p:cNvPr>
          <p:cNvSpPr txBox="1"/>
          <p:nvPr/>
        </p:nvSpPr>
        <p:spPr>
          <a:xfrm>
            <a:off x="914400" y="2412916"/>
            <a:ext cx="16459200" cy="631198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liberté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noProof="0" dirty="0">
                <a:solidFill>
                  <a:srgbClr val="F9FAFD"/>
                </a:solidFill>
                <a:latin typeface="Glacial Indifference" panose="020B0604020202020204" charset="0"/>
              </a:rPr>
              <a:t>La liberté est la </a:t>
            </a:r>
            <a:r>
              <a:rPr lang="fr-FR" sz="3500" u="sng" noProof="0" dirty="0">
                <a:solidFill>
                  <a:srgbClr val="F9FAFD"/>
                </a:solidFill>
                <a:latin typeface="Glacial Indifference" panose="020B0604020202020204" charset="0"/>
              </a:rPr>
              <a:t>conjonction d’un élément subjectif</a:t>
            </a:r>
            <a:r>
              <a:rPr lang="fr-FR" sz="3500" noProof="0" dirty="0">
                <a:solidFill>
                  <a:srgbClr val="F9FAFD"/>
                </a:solidFill>
                <a:latin typeface="Glacial Indifference" panose="020B0604020202020204" charset="0"/>
              </a:rPr>
              <a:t>, la volonté (le contrôle rationnel de l’action) </a:t>
            </a:r>
            <a:r>
              <a:rPr lang="fr-FR" sz="3500" u="sng" noProof="0" dirty="0">
                <a:solidFill>
                  <a:srgbClr val="F9FAFD"/>
                </a:solidFill>
                <a:latin typeface="Glacial Indifference" panose="020B0604020202020204" charset="0"/>
              </a:rPr>
              <a:t>et d’un élément objectif</a:t>
            </a:r>
            <a:r>
              <a:rPr lang="fr-FR" sz="3500" noProof="0" dirty="0">
                <a:solidFill>
                  <a:srgbClr val="F9FAFD"/>
                </a:solidFill>
                <a:latin typeface="Glacial Indifference" panose="020B0604020202020204" charset="0"/>
              </a:rPr>
              <a:t>, la puissance de l’individu (l’ensemble des moyens destinés à produire les effets voulus).</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sens juridique, la liberté des individus 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instituée comme valeur fondamentale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a été divisée en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de libertés particulières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ce que l’on nomme les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droits subjectifs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un droit subjectif est une parcelle de liberté consacrée par le droit. La reconnaissance juridique des libertés, via celle des droits subjectifs, est une condition d’effectivité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102-103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BBF4756B-5721-D1E1-0962-741DA106AD92}"/>
              </a:ext>
            </a:extLst>
          </p:cNvPr>
          <p:cNvSpPr txBox="1"/>
          <p:nvPr/>
        </p:nvSpPr>
        <p:spPr>
          <a:xfrm>
            <a:off x="838200" y="9669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4049670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E03F298-46F5-969D-9491-4CDD1FEC081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B25C6F0-3E08-29FB-C58D-270706C3E4C9}"/>
              </a:ext>
            </a:extLst>
          </p:cNvPr>
          <p:cNvSpPr txBox="1"/>
          <p:nvPr/>
        </p:nvSpPr>
        <p:spPr>
          <a:xfrm>
            <a:off x="914400" y="2607255"/>
            <a:ext cx="16459200" cy="571951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liberté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u="sng" noProof="0" dirty="0">
                <a:solidFill>
                  <a:srgbClr val="F9FAFD"/>
                </a:solidFill>
                <a:latin typeface="Glacial Indifference" panose="020B0604020202020204" charset="0"/>
              </a:rPr>
              <a:t>En droit, "libertés" et "droits fondamentaux" ont un sens et une valeur équivalents</a:t>
            </a:r>
            <a:r>
              <a:rPr lang="fr-FR" sz="3500" noProof="0" dirty="0">
                <a:solidFill>
                  <a:srgbClr val="F9FAFD"/>
                </a:solidFill>
                <a:latin typeface="Glacial Indifference" panose="020B0604020202020204" charset="0"/>
              </a:rPr>
              <a:t>. La tradition distingue les </a:t>
            </a:r>
            <a:r>
              <a:rPr lang="fr-FR" sz="3500" u="sng" noProof="0" dirty="0">
                <a:solidFill>
                  <a:srgbClr val="F9FAFD"/>
                </a:solidFill>
                <a:latin typeface="Glacial Indifference" panose="020B0604020202020204" charset="0"/>
              </a:rPr>
              <a:t>"droits-libertés"</a:t>
            </a:r>
            <a:r>
              <a:rPr lang="fr-FR" sz="3500" noProof="0" dirty="0">
                <a:solidFill>
                  <a:srgbClr val="F9FAFD"/>
                </a:solidFill>
                <a:latin typeface="Glacial Indifference" panose="020B0604020202020204" charset="0"/>
              </a:rPr>
              <a:t> des </a:t>
            </a:r>
            <a:r>
              <a:rPr lang="fr-FR" sz="3500" u="sng" noProof="0" dirty="0">
                <a:solidFill>
                  <a:srgbClr val="F9FAFD"/>
                </a:solidFill>
                <a:latin typeface="Glacial Indifference" panose="020B0604020202020204" charset="0"/>
              </a:rPr>
              <a:t>"droits-créances"</a:t>
            </a:r>
            <a:r>
              <a:rPr lang="fr-FR" sz="35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noProof="0" dirty="0">
                <a:solidFill>
                  <a:srgbClr val="F9FAFD"/>
                </a:solidFill>
                <a:latin typeface="Glacial Indifference" panose="020B0604020202020204" charset="0"/>
              </a:rPr>
              <a:t>Les droits-libertés (liberté d’expression, de conscience, d’aller et venir, liberté du travail, du commerce et de l’industrie)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n’impliquent pas une obligation à l’action pour les pouvoirs publics, « tandis que les droits-créances </a:t>
            </a:r>
            <a:r>
              <a:rPr lang="fr-FR" sz="3500" noProof="0" dirty="0">
                <a:solidFill>
                  <a:srgbClr val="F9FAFD"/>
                </a:solidFill>
                <a:latin typeface="Glacial Indifference" panose="020B0604020202020204" charset="0"/>
              </a:rPr>
              <a:t>(droit au logement, à la santé, à l’environnement) requièrent l’action, et notamment le financement, de la puissance publique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102-103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41F359A3-4B3C-8486-8C75-189587666987}"/>
              </a:ext>
            </a:extLst>
          </p:cNvPr>
          <p:cNvSpPr txBox="1"/>
          <p:nvPr/>
        </p:nvSpPr>
        <p:spPr>
          <a:xfrm>
            <a:off x="838200" y="11193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3274109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F4B3543-850E-9DD1-ECAC-34C672E064A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800C46D-ABE8-80BE-A682-7C682ACB6982}"/>
              </a:ext>
            </a:extLst>
          </p:cNvPr>
          <p:cNvSpPr txBox="1"/>
          <p:nvPr/>
        </p:nvSpPr>
        <p:spPr>
          <a:xfrm>
            <a:off x="914400" y="1522459"/>
            <a:ext cx="16459200" cy="887884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Droits et libertés par rapport à l’individu</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bloc de constitutionnalité « </a:t>
            </a:r>
            <a:r>
              <a:rPr lang="fr-FR" sz="3500" noProof="0" dirty="0">
                <a:solidFill>
                  <a:srgbClr val="F9FAFD"/>
                </a:solidFill>
                <a:latin typeface="Glacial Indifference" panose="020B0604020202020204" charset="0"/>
              </a:rPr>
              <a:t>reconnaît un ensemble de droits et libertés au profit de l'individu</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donc « est conçu comme un être titulaire de [ces] droits et libertés dont il peut réclamer le respect. Ces droits sont essentiellement prévus par les textes auxquels renvoie le Préambule de la Constitution de 1958 […]. Ces droits et libertés bénéficient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tout homme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entendu de façon générique et indéterminée. C'est le cas, par exemple, de la dignité de la personne humaine, de la liberté d'expression et de communication, de la vie privée, ou du droit de vivre dans un environnement équilibré et respectueux de la santé ;</a:t>
            </a:r>
          </a:p>
          <a:p>
            <a:pPr marL="457200" marR="0" lvl="0" indent="-457200" algn="just" defTabSz="914400" rtl="0" eaLnBrk="1" fontAlgn="auto" latinLnBrk="0" hangingPunct="1">
              <a:lnSpc>
                <a:spcPct val="110000"/>
              </a:lnSpc>
              <a:spcBef>
                <a:spcPct val="0"/>
              </a:spcBef>
              <a:spcAft>
                <a:spcPts val="1200"/>
              </a:spcAft>
              <a:buClrTx/>
              <a:buSzTx/>
              <a:buFontTx/>
              <a:buChar char="-"/>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l’ "homme situé"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(Georges Burdeau)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 société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le cas, par exemple, du droit de grève, du droit de défendre ses droits et ses intérêts par l'action syndicale et d'adhérer au syndicat de son choix ou encore du droit d'asile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CB68CC36-3782-EA49-A569-F313F791658A}"/>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4194553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D6E6D2-9C71-43A2-2F38-C823BE23C4F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A4C1A51-549E-DA0D-8085-809A883876E8}"/>
              </a:ext>
            </a:extLst>
          </p:cNvPr>
          <p:cNvSpPr txBox="1"/>
          <p:nvPr/>
        </p:nvSpPr>
        <p:spPr>
          <a:xfrm>
            <a:off x="914400" y="1654984"/>
            <a:ext cx="16459200" cy="85177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Afin de permettre à l'individu de s'assurer du respect de ses droits et libertés, la Constitution organise explicitement à son profit deux types de réclamations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réclamations juridictionnelles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lorsqu'à l'occasion d'une instance en cours devant une juridiction, le justiciable soutient qu'une disposition législative porte atteinte aux droits et libertés que la Constitution garantit, le Conseil constitutionnel peut être saisi de cette question sur renvoi du Conseil d'État ou de la Cour de cassation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réclamations non-juridictionnelles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 ce sens, l'individu "lésé" […] peut saisir le Défenseur des droits, "autorité administrative dont l'indépendance trouve son fondement dans la Constitution" […] qui a pour mission de veiller "au respect des droits et libertés par les administrations de l'État, les collectivités territoriales, les établissements publics, ainsi que par tout organisme investi d'une mission de service public, ou à l'égard duquel la loi organique lui attribue des compétences"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427088A2-BF73-2369-9100-0DD0BDA08C38}"/>
              </a:ext>
            </a:extLst>
          </p:cNvPr>
          <p:cNvSpPr txBox="1"/>
          <p:nvPr/>
        </p:nvSpPr>
        <p:spPr>
          <a:xfrm>
            <a:off x="838200" y="3573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3426773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E5E5E39-F828-2207-BBA2-4717B1223FC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2E475CF-AA22-A74A-FE11-B4A4DB7DE988}"/>
              </a:ext>
            </a:extLst>
          </p:cNvPr>
          <p:cNvSpPr txBox="1"/>
          <p:nvPr/>
        </p:nvSpPr>
        <p:spPr>
          <a:xfrm>
            <a:off x="914400" y="1522459"/>
            <a:ext cx="16459200" cy="875880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dignité de la personne humaine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la différence d'autres Constitutions étrangères telles que la loi fondamentale allemande du 23 mai 1949 […] ou la Constitution espagnole du 27 décembre 1978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dignité de la personne humaine n'est pas consacrée explicitement par la Constitution du 4 octobre 1958 ou par les textes auxquels renvoie son Préambule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seule occurrence du terme "dignité" figure à l'article 6 de la Déclaration des droits de l'homme et du citoyen de 1789, qui impose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citoyens soient admissibles aux dignités, places et emplois publics, selon leur capacité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sans autre distinction que celle de leurs vertus et de leurs talents.</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sa décision "Bioéthique" du 27 juillet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1994</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a déduit le principe à valeur constitutionnelle de sauvegarde de la dignité de la personne humaine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contre toute forme d'asservissement et de dégradation de la première phrase du Préambule de la Constitution de 1946 »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[voir texte du Préambule]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1882603B-C80F-F397-AB23-A3E9A03041A7}"/>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604917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9E51DC-8E8C-F752-0762-D630F6FD7E6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2ECE7F6-008E-40C5-4208-32464A95A2B6}"/>
              </a:ext>
            </a:extLst>
          </p:cNvPr>
          <p:cNvSpPr txBox="1"/>
          <p:nvPr/>
        </p:nvSpPr>
        <p:spPr>
          <a:xfrm>
            <a:off x="914400" y="1910799"/>
            <a:ext cx="16459200" cy="780470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dignité de la personne humaine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pour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d'État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respect de la dignité de la personne humaine 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des composantes de l'ordre public</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 jurisprudence constitutionnelle, le principe de dignité de la personne humaine a trouvé à s'appliquer notamment en matière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lang="fr-FR" sz="3500" noProof="0" dirty="0">
                <a:solidFill>
                  <a:srgbClr val="F9FAFD"/>
                </a:solidFill>
                <a:latin typeface="Glacial Indifference" panose="020B0604020202020204" charset="0"/>
              </a:rPr>
              <a:t>de bioéthique […]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d'interruption volontaire de grossesse </a:t>
            </a:r>
            <a:r>
              <a:rPr lang="fr-FR" sz="3500" noProof="0" dirty="0">
                <a:solidFill>
                  <a:srgbClr val="F9FAFD"/>
                </a:solidFill>
                <a:latin typeface="Glacial Indifference" panose="020B0604020202020204" charset="0"/>
              </a:rPr>
              <a:t>[…] ;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d'arrêt des traitements de maintien en vie </a:t>
            </a:r>
            <a:r>
              <a:rPr lang="fr-FR" sz="3500" noProof="0" dirty="0">
                <a:solidFill>
                  <a:srgbClr val="F9FAFD"/>
                </a:solidFill>
                <a:latin typeface="Glacial Indifference" panose="020B0604020202020204" charset="0"/>
              </a:rPr>
              <a:t>[…] ;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d'hospitalisation sans consentement </a:t>
            </a:r>
            <a:r>
              <a:rPr lang="fr-FR" sz="3500" noProof="0" dirty="0">
                <a:solidFill>
                  <a:srgbClr val="F9FAFD"/>
                </a:solidFill>
                <a:latin typeface="Glacial Indifference" panose="020B0604020202020204" charset="0"/>
              </a:rPr>
              <a:t>[…] ; </a:t>
            </a:r>
          </a:p>
          <a:p>
            <a:pPr marL="457200" indent="-457200" algn="just">
              <a:lnSpc>
                <a:spcPct val="110000"/>
              </a:lnSpc>
              <a:spcBef>
                <a:spcPct val="0"/>
              </a:spcBef>
              <a:spcAft>
                <a:spcPts val="600"/>
              </a:spcAft>
              <a:buFontTx/>
              <a:buChar char="-"/>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droit pénal ou de procédure pénale </a:t>
            </a:r>
            <a:r>
              <a:rPr lang="fr-FR" sz="3500" noProof="0" dirty="0">
                <a:solidFill>
                  <a:srgbClr val="F9FAFD"/>
                </a:solidFill>
                <a:latin typeface="Glacial Indifference" panose="020B0604020202020204" charset="0"/>
              </a:rPr>
              <a:t>[…] ;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privation de liberté </a:t>
            </a:r>
            <a:r>
              <a:rPr lang="fr-FR" sz="3500" noProof="0" dirty="0">
                <a:solidFill>
                  <a:srgbClr val="F9FAFD"/>
                </a:solidFill>
                <a:latin typeface="Glacial Indifference" panose="020B0604020202020204" charset="0"/>
              </a:rPr>
              <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78937001-39E1-F7A5-6236-FA93E143BF4C}"/>
              </a:ext>
            </a:extLst>
          </p:cNvPr>
          <p:cNvSpPr txBox="1"/>
          <p:nvPr/>
        </p:nvSpPr>
        <p:spPr>
          <a:xfrm>
            <a:off x="838200" y="4335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7881137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BC7C15F-0521-D757-7DCA-72B54CAE0A2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4E4B8DD-FA34-8804-2CEE-F0DDB58293A9}"/>
              </a:ext>
            </a:extLst>
          </p:cNvPr>
          <p:cNvSpPr txBox="1"/>
          <p:nvPr/>
        </p:nvSpPr>
        <p:spPr>
          <a:xfrm>
            <a:off x="914400" y="1507070"/>
            <a:ext cx="16230600" cy="8894230"/>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2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noProof="0" dirty="0">
                <a:solidFill>
                  <a:srgbClr val="F9FAFD"/>
                </a:solidFill>
                <a:latin typeface="Glacial Indifference" panose="020B0604020202020204" charset="0"/>
              </a:rPr>
              <a:t>Au sein du bloc de constitutionnalité, c'est-à-dire des normes de valeur constitutionnelle, </a:t>
            </a:r>
            <a:r>
              <a:rPr lang="fr-FR" sz="3400" u="sng" noProof="0" dirty="0">
                <a:solidFill>
                  <a:srgbClr val="F9FAFD"/>
                </a:solidFill>
                <a:latin typeface="Glacial Indifference" panose="020B0604020202020204" charset="0"/>
              </a:rPr>
              <a:t>l'égalité</a:t>
            </a:r>
            <a:r>
              <a:rPr lang="fr-FR" sz="3400" noProof="0" dirty="0">
                <a:solidFill>
                  <a:srgbClr val="F9FAFD"/>
                </a:solidFill>
                <a:latin typeface="Glacial Indifference" panose="020B0604020202020204" charset="0"/>
              </a:rPr>
              <a:t> fait l'objet de nombreuses consécrations […]. C'est dire que "les sources textuelles du principe d'égalité possèdent une richesse sans équivalent par rapport à celles des autres droits fondamentaux"</a:t>
            </a:r>
            <a:r>
              <a:rPr lang="fr-FR" sz="3500" noProof="0" dirty="0">
                <a:solidFill>
                  <a:srgbClr val="F9FAFD"/>
                </a:solidFill>
                <a:latin typeface="Glacial Indifference" panose="020B0604020202020204" charset="0"/>
              </a:rPr>
              <a:t> </a:t>
            </a:r>
            <a:r>
              <a:rPr lang="fr-FR" sz="2800" noProof="0" dirty="0">
                <a:solidFill>
                  <a:srgbClr val="F9FAFD"/>
                </a:solidFill>
                <a:latin typeface="Glacial Indifference" panose="020B0604020202020204" charset="0"/>
              </a:rPr>
              <a:t>(Ferdinand Mélin-Soucramanien)</a:t>
            </a:r>
            <a:r>
              <a:rPr lang="fr-FR" sz="3500" noProof="0" dirty="0">
                <a:solidFill>
                  <a:srgbClr val="F9FAFD"/>
                </a:solidFill>
                <a:latin typeface="Glacial Indifference" panose="020B0604020202020204" charset="0"/>
              </a:rPr>
              <a:t>. </a:t>
            </a:r>
          </a:p>
          <a:p>
            <a:pPr marL="0" marR="0" lvl="0" indent="0" algn="just" defTabSz="914400" rtl="0" eaLnBrk="1" fontAlgn="auto" latinLnBrk="0" hangingPunct="1">
              <a:lnSpc>
                <a:spcPct val="120000"/>
              </a:lnSpc>
              <a:spcBef>
                <a:spcPct val="0"/>
              </a:spcBef>
              <a:buClrTx/>
              <a:buSzTx/>
              <a:buFontTx/>
              <a:buNone/>
              <a:tabLst/>
              <a:defRPr/>
            </a:pPr>
            <a:r>
              <a:rPr lang="fr-FR" sz="3400" noProof="0" dirty="0">
                <a:solidFill>
                  <a:srgbClr val="F9FAFD"/>
                </a:solidFill>
                <a:latin typeface="Glacial Indifference" panose="020B0604020202020204" charset="0"/>
              </a:rPr>
              <a:t>Cette place centrale qu'occupe l'égalité s'explique par le fait qu'elle n'est pas un droit comme un autre. </a:t>
            </a:r>
            <a:r>
              <a:rPr lang="fr-FR" sz="3400" u="sng" noProof="0" dirty="0">
                <a:solidFill>
                  <a:srgbClr val="F9FAFD"/>
                </a:solidFill>
                <a:latin typeface="Glacial Indifference" panose="020B0604020202020204" charset="0"/>
              </a:rPr>
              <a:t>Elle fait figure de "droit des droits"</a:t>
            </a:r>
            <a:r>
              <a:rPr lang="fr-FR" sz="3400" noProof="0" dirty="0">
                <a:solidFill>
                  <a:srgbClr val="F9FAFD"/>
                </a:solidFill>
                <a:latin typeface="Glacial Indifference" panose="020B0604020202020204" charset="0"/>
              </a:rPr>
              <a:t>, car, comme le relevait le Doyen Georges Vedel, "</a:t>
            </a:r>
            <a:r>
              <a:rPr lang="fr-FR" sz="3400" u="sng" noProof="0" dirty="0">
                <a:solidFill>
                  <a:srgbClr val="F9FAFD"/>
                </a:solidFill>
                <a:latin typeface="Glacial Indifference" panose="020B0604020202020204" charset="0"/>
              </a:rPr>
              <a:t>l'égalité identifie l'homme</a:t>
            </a:r>
            <a:r>
              <a:rPr lang="fr-FR" sz="3400" noProof="0" dirty="0">
                <a:solidFill>
                  <a:srgbClr val="F9FAFD"/>
                </a:solidFill>
                <a:latin typeface="Glacial Indifference" panose="020B0604020202020204" charset="0"/>
              </a:rPr>
              <a:t> (...). Si l'on peut dire que tous les hommes sont égaux, à l'inverse tous les égaux sont des hommes, car si un homme refuse à un autre la qualité d'égal (...), il lui refuse la qualité d'homme".</a:t>
            </a:r>
          </a:p>
          <a:p>
            <a:pPr marL="0" marR="0" lvl="0" indent="0" algn="just" defTabSz="914400" rtl="0" eaLnBrk="1" fontAlgn="auto" latinLnBrk="0" hangingPunct="1">
              <a:lnSpc>
                <a:spcPct val="120000"/>
              </a:lnSpc>
              <a:spcBef>
                <a:spcPct val="0"/>
              </a:spcBef>
              <a:buClrTx/>
              <a:buSzTx/>
              <a:buFontTx/>
              <a:buNone/>
              <a:tabLst/>
              <a:defRPr/>
            </a:pPr>
            <a:r>
              <a:rPr lang="fr-FR" sz="3400" noProof="0" dirty="0">
                <a:solidFill>
                  <a:srgbClr val="F9FAFD"/>
                </a:solidFill>
                <a:latin typeface="Glacial Indifference" panose="020B0604020202020204" charset="0"/>
              </a:rPr>
              <a:t>C'est ce qu'expriment les célèbres dispositions du premier article de la Déclaration de 1789 aux termes desquelles "les hommes naissent et demeurent libres et égaux en droits"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
        <p:nvSpPr>
          <p:cNvPr id="4" name="TextBox 2">
            <a:extLst>
              <a:ext uri="{FF2B5EF4-FFF2-40B4-BE49-F238E27FC236}">
                <a16:creationId xmlns:a16="http://schemas.microsoft.com/office/drawing/2014/main" id="{A76C0FB8-2C59-4BBD-A24C-77391B1172A1}"/>
              </a:ext>
            </a:extLst>
          </p:cNvPr>
          <p:cNvSpPr txBox="1"/>
          <p:nvPr/>
        </p:nvSpPr>
        <p:spPr>
          <a:xfrm>
            <a:off x="838200" y="2049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7606163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526D39D-60FF-3328-BCDC-5913A7899E1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8E373CF-2242-078A-E68B-3CB7C8943CAE}"/>
              </a:ext>
            </a:extLst>
          </p:cNvPr>
          <p:cNvSpPr txBox="1"/>
          <p:nvPr/>
        </p:nvSpPr>
        <p:spPr>
          <a:xfrm>
            <a:off x="914400" y="1615023"/>
            <a:ext cx="16230600" cy="8710077"/>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ce qui explique également la place de l'égalité au sein de la devise républicaine -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Liberté, Égalité, Fraternité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(art. 2, al. 4, de la Constitution de 1958) - et de "l'idéal commun" sur lequel sont fondées nos institutions […].</a:t>
            </a:r>
          </a:p>
          <a:p>
            <a:pPr marL="0" marR="0" lvl="0" indent="0" algn="just" defTabSz="914400" rtl="0" eaLnBrk="1" fontAlgn="auto" latinLnBrk="0" hangingPunct="1">
              <a:lnSpc>
                <a:spcPct val="110000"/>
              </a:lnSpc>
              <a:spcBef>
                <a:spcPct val="0"/>
              </a:spcBef>
              <a:buClrTx/>
              <a:buSzTx/>
              <a:buFontTx/>
              <a:buNone/>
              <a:tabLst/>
              <a:defRPr/>
            </a:pPr>
            <a:r>
              <a:rPr lang="fr-FR" sz="3500" noProof="0" dirty="0">
                <a:solidFill>
                  <a:srgbClr val="F9FAFD"/>
                </a:solidFill>
                <a:latin typeface="Glacial Indifference" panose="020B0604020202020204" charset="0"/>
              </a:rPr>
              <a:t>Aujourd'hui, </a:t>
            </a:r>
            <a:r>
              <a:rPr lang="fr-FR" sz="3500" u="sng" noProof="0" dirty="0">
                <a:solidFill>
                  <a:srgbClr val="F9FAFD"/>
                </a:solidFill>
                <a:latin typeface="Glacial Indifference" panose="020B0604020202020204" charset="0"/>
              </a:rPr>
              <a:t>la jurisprudence relative au principe d'égalité est abondante et couvre de très nombreux domaines</a:t>
            </a:r>
            <a:r>
              <a:rPr lang="fr-FR" sz="3500" noProof="0" dirty="0">
                <a:solidFill>
                  <a:srgbClr val="F9FAFD"/>
                </a:solidFill>
                <a:latin typeface="Glacial Indifference" panose="020B0604020202020204" charset="0"/>
              </a:rPr>
              <a:t> (égalité devant la loi, égalité d'accès aux emplois publics, égalité devant la justice, égalité devant le suffrage, égalité devant les charges publiques et l'impôt, etc.).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noProof="0" dirty="0">
                <a:solidFill>
                  <a:srgbClr val="F9FAFD"/>
                </a:solidFill>
                <a:latin typeface="Glacial Indifference" panose="020B0604020202020204" charset="0"/>
              </a:rPr>
              <a:t>En particulier, selon la jurisprudence constante du Conseil constitutionnel, le principe d'égalité devant la loi ne s'oppose ni à ce que </a:t>
            </a:r>
            <a:r>
              <a:rPr lang="fr-FR" sz="3500" u="sng" noProof="0" dirty="0">
                <a:solidFill>
                  <a:srgbClr val="F9FAFD"/>
                </a:solidFill>
                <a:latin typeface="Glacial Indifference" panose="020B0604020202020204" charset="0"/>
              </a:rPr>
              <a:t>le législateur règle de façon différente des situations différentes</a:t>
            </a:r>
            <a:r>
              <a:rPr lang="fr-FR" sz="3500" noProof="0" dirty="0">
                <a:solidFill>
                  <a:srgbClr val="F9FAFD"/>
                </a:solidFill>
                <a:latin typeface="Glacial Indifference" panose="020B0604020202020204" charset="0"/>
              </a:rPr>
              <a:t>, ni à ce qu'</a:t>
            </a:r>
            <a:r>
              <a:rPr lang="fr-FR" sz="3500" u="sng" noProof="0" dirty="0">
                <a:solidFill>
                  <a:srgbClr val="F9FAFD"/>
                </a:solidFill>
                <a:latin typeface="Glacial Indifference" panose="020B0604020202020204" charset="0"/>
              </a:rPr>
              <a:t>il déroge à l'égalité pour des raisons d'intérêt général</a:t>
            </a:r>
            <a:r>
              <a:rPr lang="fr-FR" sz="3500" noProof="0" dirty="0">
                <a:solidFill>
                  <a:srgbClr val="F9FAFD"/>
                </a:solidFill>
                <a:latin typeface="Glacial Indifference" panose="020B0604020202020204" charset="0"/>
              </a:rPr>
              <a:t>, pourvu que, dans l'un et l'autre cas, la différence de traitement qui en résulte soit en rapport direct avec l'objet de la loi qui l'établit […]</a:t>
            </a:r>
            <a:r>
              <a:rPr lang="fr-FR" sz="3400" noProof="0" dirty="0">
                <a:solidFill>
                  <a:srgbClr val="F9FAFD"/>
                </a:solidFill>
                <a:latin typeface="Glacial Indifference" panose="020B0604020202020204" charset="0"/>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
        <p:nvSpPr>
          <p:cNvPr id="4" name="TextBox 2">
            <a:extLst>
              <a:ext uri="{FF2B5EF4-FFF2-40B4-BE49-F238E27FC236}">
                <a16:creationId xmlns:a16="http://schemas.microsoft.com/office/drawing/2014/main" id="{7B16DEB8-2450-79B4-8FE5-C4C7E26755C2}"/>
              </a:ext>
            </a:extLst>
          </p:cNvPr>
          <p:cNvSpPr txBox="1"/>
          <p:nvPr/>
        </p:nvSpPr>
        <p:spPr>
          <a:xfrm>
            <a:off x="838200" y="2811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3565504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1AA8487-29D5-5401-8F6B-CA2CD40FE2F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0A087EF-6028-A944-538F-5EBAC443FF0F}"/>
              </a:ext>
            </a:extLst>
          </p:cNvPr>
          <p:cNvSpPr txBox="1"/>
          <p:nvPr/>
        </p:nvSpPr>
        <p:spPr>
          <a:xfrm>
            <a:off x="914400" y="2095500"/>
            <a:ext cx="16306800" cy="7417415"/>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2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reste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certaines différenciations sont constitutionnellement proscrites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2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Tel est le cas, par exemple, de celles qui ont pour objet l'origine, la race, la religion, les croyances et le sexe (art. 1</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al. 1</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Constitution de 1958 et 3</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alinéa du Préambule de la Constitution de 1946). </a:t>
            </a:r>
          </a:p>
          <a:p>
            <a:pPr marL="0" marR="0" lvl="0" indent="0" algn="just" defTabSz="914400" rtl="0" eaLnBrk="1" fontAlgn="auto" latinLnBrk="0" hangingPunct="1">
              <a:lnSpc>
                <a:spcPct val="12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à noter, toutefois, qu'</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1999 et en 2008</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a été modifiée pour permettre à la loi de favoriser "l'égal accès des femmes et des hommes aux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mandats électoraux et fonctions électives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qu'aux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responsabilités professionnelles et sociales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(art. 1</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al. 2, de la Constitution de 1958). C'est dire qu'en ces matières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quotas par sexe peuvent désormais être institués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législateur</a:t>
            </a:r>
            <a:r>
              <a:rPr lang="fr-FR" sz="3400" noProof="0" dirty="0">
                <a:solidFill>
                  <a:srgbClr val="F9FAFD"/>
                </a:solidFill>
                <a:latin typeface="Glacial Indifference" panose="020B0604020202020204" charset="0"/>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
        <p:nvSpPr>
          <p:cNvPr id="4" name="TextBox 2">
            <a:extLst>
              <a:ext uri="{FF2B5EF4-FFF2-40B4-BE49-F238E27FC236}">
                <a16:creationId xmlns:a16="http://schemas.microsoft.com/office/drawing/2014/main" id="{B3742FE3-404B-ED20-E1EC-057D5A7D72BA}"/>
              </a:ext>
            </a:extLst>
          </p:cNvPr>
          <p:cNvSpPr txBox="1"/>
          <p:nvPr/>
        </p:nvSpPr>
        <p:spPr>
          <a:xfrm>
            <a:off x="838200" y="6621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34501237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161A91C-B081-8071-EDB7-FE75B4886A4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BAA84CC-3EA1-87A2-F5AB-60FDACD12543}"/>
              </a:ext>
            </a:extLst>
          </p:cNvPr>
          <p:cNvSpPr txBox="1"/>
          <p:nvPr/>
        </p:nvSpPr>
        <p:spPr>
          <a:xfrm>
            <a:off x="914400" y="1866900"/>
            <a:ext cx="16459200" cy="7727757"/>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noProof="0" dirty="0">
                <a:solidFill>
                  <a:srgbClr val="F9FAFD"/>
                </a:solidFill>
                <a:latin typeface="Glacial Indifference" panose="020B0604020202020204" charset="0"/>
              </a:rPr>
              <a:t>L’égalité en droit signifie que tous les êtres humains ont une </a:t>
            </a:r>
            <a:r>
              <a:rPr lang="fr-FR" sz="3500" u="sng" noProof="0" dirty="0">
                <a:solidFill>
                  <a:srgbClr val="F9FAFD"/>
                </a:solidFill>
                <a:latin typeface="Glacial Indifference" panose="020B0604020202020204" charset="0"/>
              </a:rPr>
              <a:t>valeur égale</a:t>
            </a:r>
            <a:r>
              <a:rPr lang="fr-FR" sz="3500" noProof="0" dirty="0">
                <a:solidFill>
                  <a:srgbClr val="F9FAFD"/>
                </a:solidFill>
                <a:latin typeface="Glacial Indifference" panose="020B0604020202020204" charset="0"/>
              </a:rPr>
              <a:t>. Elle est au fondement des droits fondamentaux. C’est un principe éthique qui […] </a:t>
            </a:r>
            <a:r>
              <a:rPr lang="fr-FR" sz="3500" u="sng" noProof="0" dirty="0">
                <a:solidFill>
                  <a:srgbClr val="F9FAFD"/>
                </a:solidFill>
                <a:latin typeface="Glacial Indifference" panose="020B0604020202020204" charset="0"/>
              </a:rPr>
              <a:t>s’oppose notamment au racisme et au sexisme</a:t>
            </a:r>
            <a:r>
              <a:rPr lang="fr-FR" sz="3500" noProof="0" dirty="0">
                <a:solidFill>
                  <a:srgbClr val="F9FAFD"/>
                </a:solidFill>
                <a:latin typeface="Glacial Indifference" panose="020B0604020202020204" charset="0"/>
              </a:rPr>
              <a:t>. Il figure dans toutes les déclarations des droits </a:t>
            </a:r>
            <a:r>
              <a:rPr lang="fr-FR" sz="3500" u="sng" noProof="0" dirty="0">
                <a:solidFill>
                  <a:srgbClr val="F9FAFD"/>
                </a:solidFill>
                <a:latin typeface="Glacial Indifference" panose="020B0604020202020204" charset="0"/>
              </a:rPr>
              <a:t>de l’homme</a:t>
            </a:r>
            <a:r>
              <a:rPr lang="fr-FR" sz="3500" noProof="0" dirty="0">
                <a:solidFill>
                  <a:srgbClr val="F9FAFD"/>
                </a:solidFill>
                <a:latin typeface="Glacial Indifference" panose="020B0604020202020204" charset="0"/>
              </a:rPr>
              <a:t>, ce qui lui donne la même force que les traités et la Constitution.</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noProof="0" dirty="0">
                <a:solidFill>
                  <a:srgbClr val="F9FAFD"/>
                </a:solidFill>
                <a:latin typeface="Glacial Indifference" panose="020B0604020202020204" charset="0"/>
              </a:rPr>
              <a:t>Le principe d’égalité s’applique </a:t>
            </a:r>
            <a:r>
              <a:rPr lang="fr-FR" sz="3500" u="sng" noProof="0" dirty="0">
                <a:solidFill>
                  <a:srgbClr val="F9FAFD"/>
                </a:solidFill>
                <a:latin typeface="Glacial Indifference" panose="020B0604020202020204" charset="0"/>
              </a:rPr>
              <a:t>tant à l’action de la puissance publique envers les citoyens qu’aux rapports entre personnes privées</a:t>
            </a:r>
            <a:r>
              <a:rPr lang="fr-FR" sz="3500" noProof="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noProof="0" dirty="0">
                <a:solidFill>
                  <a:srgbClr val="F9FAFD"/>
                </a:solidFill>
                <a:latin typeface="Glacial Indifference" panose="020B0604020202020204" charset="0"/>
              </a:rPr>
              <a:t>L’égalité est l’</a:t>
            </a:r>
            <a:r>
              <a:rPr lang="fr-FR" sz="3500" u="sng" noProof="0" dirty="0">
                <a:solidFill>
                  <a:srgbClr val="F9FAFD"/>
                </a:solidFill>
                <a:latin typeface="Glacial Indifference" panose="020B0604020202020204" charset="0"/>
              </a:rPr>
              <a:t>affirmation non d’une identité de fait, mais d’une identité de valeur</a:t>
            </a:r>
            <a:r>
              <a:rPr lang="fr-FR" sz="3500" noProof="0" dirty="0">
                <a:solidFill>
                  <a:srgbClr val="F9FAFD"/>
                </a:solidFill>
                <a:latin typeface="Glacial Indifference" panose="020B0604020202020204" charset="0"/>
              </a:rPr>
              <a:t>. Les êtres humains sont différents (non-identité de fait), mais poser leur inégalité équivaudrait à établir une hiérarchie de valeurs. [Il s’ensuit que] la </a:t>
            </a:r>
            <a:r>
              <a:rPr lang="fr-FR" sz="3500" u="sng" noProof="0" dirty="0">
                <a:solidFill>
                  <a:srgbClr val="F9FAFD"/>
                </a:solidFill>
                <a:latin typeface="Glacial Indifference" panose="020B0604020202020204" charset="0"/>
              </a:rPr>
              <a:t>différenciation</a:t>
            </a:r>
            <a:r>
              <a:rPr lang="fr-FR" sz="3500" noProof="0" dirty="0">
                <a:solidFill>
                  <a:srgbClr val="F9FAFD"/>
                </a:solidFill>
                <a:latin typeface="Glacial Indifference" panose="020B0604020202020204" charset="0"/>
              </a:rPr>
              <a:t> est licite car elle est un fait incontestable. À l’inverse, la </a:t>
            </a:r>
            <a:r>
              <a:rPr lang="fr-FR" sz="3500" u="sng" noProof="0" dirty="0">
                <a:solidFill>
                  <a:srgbClr val="F9FAFD"/>
                </a:solidFill>
                <a:latin typeface="Glacial Indifference" panose="020B0604020202020204" charset="0"/>
              </a:rPr>
              <a:t>dévalorisation</a:t>
            </a:r>
            <a:r>
              <a:rPr lang="fr-FR" sz="3500" noProof="0" dirty="0">
                <a:solidFill>
                  <a:srgbClr val="F9FAFD"/>
                </a:solidFill>
                <a:latin typeface="Glacial Indifference" panose="020B0604020202020204" charset="0"/>
              </a:rPr>
              <a:t> est illicite. […]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106-108</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D16BF74C-3022-6AB0-38F5-92457D9F3CFF}"/>
              </a:ext>
            </a:extLst>
          </p:cNvPr>
          <p:cNvSpPr txBox="1"/>
          <p:nvPr/>
        </p:nvSpPr>
        <p:spPr>
          <a:xfrm>
            <a:off x="838200" y="5097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347244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010FDB-1F15-A56D-04AB-C864A8DF263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25923A-EDFF-805B-2E74-31B8DE5510B7}"/>
              </a:ext>
            </a:extLst>
          </p:cNvPr>
          <p:cNvSpPr txBox="1"/>
          <p:nvPr/>
        </p:nvSpPr>
        <p:spPr>
          <a:xfrm>
            <a:off x="1028700" y="647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1976995-2C76-1B46-85EC-0B82CF81AE9F}"/>
              </a:ext>
            </a:extLst>
          </p:cNvPr>
          <p:cNvSpPr txBox="1"/>
          <p:nvPr/>
        </p:nvSpPr>
        <p:spPr>
          <a:xfrm>
            <a:off x="1076827" y="2324100"/>
            <a:ext cx="16449173" cy="752513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Terminologie → juridique ou judiciaire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 c’est un pléonasme,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signifiant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relatif au droit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terme existe, mais « attention à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pas remplacer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37-38.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 le droit des procédures judiciaires, c’est-à-dire l’ensemble des règles fixant l’organisation, la compétence et le fonctionnement des juridictions de l’ordre judiciaire : procédure civile, ou droit judiciaire privé, et procédure pénale, ou droit judiciaire pénal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331.</a:t>
            </a:r>
          </a:p>
        </p:txBody>
      </p:sp>
    </p:spTree>
    <p:extLst>
      <p:ext uri="{BB962C8B-B14F-4D97-AF65-F5344CB8AC3E}">
        <p14:creationId xmlns:p14="http://schemas.microsoft.com/office/powerpoint/2010/main" val="41425335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5514E5-2A47-F6F5-FD0B-72EA90DB0C2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9E872F7-E583-E0E4-28AF-DE18DBA9BA3D}"/>
              </a:ext>
            </a:extLst>
          </p:cNvPr>
          <p:cNvSpPr txBox="1"/>
          <p:nvPr/>
        </p:nvSpPr>
        <p:spPr>
          <a:xfrm>
            <a:off x="914400" y="1485900"/>
            <a:ext cx="16459200" cy="875880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noProof="0" dirty="0">
                <a:solidFill>
                  <a:srgbClr val="F9FAFD"/>
                </a:solidFill>
                <a:latin typeface="Glacial Indifference" panose="020B0604020202020204" charset="0"/>
              </a:rPr>
              <a:t>L’</a:t>
            </a:r>
            <a:r>
              <a:rPr lang="fr-FR" sz="3500" u="sng" noProof="0" dirty="0">
                <a:solidFill>
                  <a:srgbClr val="F9FAFD"/>
                </a:solidFill>
                <a:latin typeface="Glacial Indifference" panose="020B0604020202020204" charset="0"/>
              </a:rPr>
              <a:t>évaluation de la personne en dehors de la valeur de ses actes</a:t>
            </a:r>
            <a:r>
              <a:rPr lang="fr-FR" sz="3500" noProof="0" dirty="0">
                <a:solidFill>
                  <a:srgbClr val="F9FAFD"/>
                </a:solidFill>
                <a:latin typeface="Glacial Indifference" panose="020B0604020202020204" charset="0"/>
              </a:rPr>
              <a:t> (en prenant en considération l’origine, le sexe, l’âge, l’appartenance ou la non-appartenance, vraie ou supposée, à une ethnie, une nation, ou une race, l’apparence physique, le patronyme, l’état de santé, les caractéristiques génétiques, le handicap…) représente une </a:t>
            </a:r>
            <a:r>
              <a:rPr lang="fr-FR" sz="3500" u="sng" noProof="0" dirty="0">
                <a:solidFill>
                  <a:srgbClr val="F9FAFD"/>
                </a:solidFill>
                <a:latin typeface="Glacial Indifference" panose="020B0604020202020204" charset="0"/>
              </a:rPr>
              <a:t>violation de l’égalité</a:t>
            </a:r>
            <a:r>
              <a:rPr lang="fr-FR" sz="3500" noProof="0" dirty="0">
                <a:solidFill>
                  <a:srgbClr val="F9FAFD"/>
                </a:solidFill>
                <a:latin typeface="Glacial Indifference" panose="020B0604020202020204" charset="0"/>
              </a:rPr>
              <a:t> ; cela correspond au sexisme, au racisme, à la xénophobie, à la division de la société en ordres, en castes.</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noProof="0" dirty="0">
                <a:solidFill>
                  <a:srgbClr val="F9FAFD"/>
                </a:solidFill>
                <a:latin typeface="Glacial Indifference" panose="020B0604020202020204" charset="0"/>
              </a:rPr>
              <a:t>Il existe des cas de </a:t>
            </a:r>
            <a:r>
              <a:rPr lang="fr-FR" sz="3500" u="sng" noProof="0" dirty="0">
                <a:solidFill>
                  <a:srgbClr val="F9FAFD"/>
                </a:solidFill>
                <a:latin typeface="Glacial Indifference" panose="020B0604020202020204" charset="0"/>
              </a:rPr>
              <a:t>dévalorisation</a:t>
            </a:r>
            <a:r>
              <a:rPr lang="fr-FR" sz="3500" noProof="0" dirty="0">
                <a:solidFill>
                  <a:srgbClr val="F9FAFD"/>
                </a:solidFill>
                <a:latin typeface="Glacial Indifference" panose="020B0604020202020204" charset="0"/>
              </a:rPr>
              <a:t> qui prennent argument d’une </a:t>
            </a:r>
            <a:r>
              <a:rPr lang="fr-FR" sz="3500" u="sng" noProof="0" dirty="0">
                <a:solidFill>
                  <a:srgbClr val="F9FAFD"/>
                </a:solidFill>
                <a:latin typeface="Glacial Indifference" panose="020B0604020202020204" charset="0"/>
              </a:rPr>
              <a:t>évaluation des actes</a:t>
            </a:r>
            <a:r>
              <a:rPr lang="fr-FR" sz="3500" noProof="0" dirty="0">
                <a:solidFill>
                  <a:srgbClr val="F9FAFD"/>
                </a:solidFill>
                <a:latin typeface="Glacial Indifference" panose="020B0604020202020204" charset="0"/>
              </a:rPr>
              <a:t> : lorsque l’évaluation porte non sur les actes d’un individu, mais sur ceux </a:t>
            </a:r>
            <a:r>
              <a:rPr lang="fr-FR" sz="3500" u="sng" noProof="0" dirty="0">
                <a:solidFill>
                  <a:srgbClr val="F9FAFD"/>
                </a:solidFill>
                <a:latin typeface="Glacial Indifference" panose="020B0604020202020204" charset="0"/>
              </a:rPr>
              <a:t>d’une catégorie d’individus</a:t>
            </a:r>
            <a:r>
              <a:rPr lang="fr-FR" sz="3500" noProof="0" dirty="0">
                <a:solidFill>
                  <a:srgbClr val="F9FAFD"/>
                </a:solidFill>
                <a:latin typeface="Glacial Indifference" panose="020B0604020202020204" charset="0"/>
              </a:rPr>
              <a:t> (les pauvres, les paysans, les femmes, […]). La valeur n’est plus déduite des actes […] d’une personne, mais de leur appartenance à une catégorie de personnes. Il y a alors valorisation ou dévalorisation de personnes </a:t>
            </a:r>
            <a:r>
              <a:rPr lang="fr-FR" sz="3500" u="sng" noProof="0" dirty="0">
                <a:solidFill>
                  <a:srgbClr val="F9FAFD"/>
                </a:solidFill>
                <a:latin typeface="Glacial Indifference" panose="020B0604020202020204" charset="0"/>
              </a:rPr>
              <a:t>en fonction de</a:t>
            </a:r>
            <a:r>
              <a:rPr lang="fr-FR" sz="3500" noProof="0" dirty="0">
                <a:solidFill>
                  <a:srgbClr val="F9FAFD"/>
                </a:solidFill>
                <a:latin typeface="Glacial Indifference" panose="020B0604020202020204" charset="0"/>
              </a:rPr>
              <a:t> leur appartenance à une catégorie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106-108</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04B5E9A6-25BA-39E0-F90A-491BC7F5F42E}"/>
              </a:ext>
            </a:extLst>
          </p:cNvPr>
          <p:cNvSpPr txBox="1"/>
          <p:nvPr/>
        </p:nvSpPr>
        <p:spPr>
          <a:xfrm>
            <a:off x="838200" y="2667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39978532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ACDCD24-3247-EBCB-6417-9A90F044D48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859556B-FB5D-3D20-8329-30288A6B7E15}"/>
              </a:ext>
            </a:extLst>
          </p:cNvPr>
          <p:cNvSpPr txBox="1"/>
          <p:nvPr/>
        </p:nvSpPr>
        <p:spPr>
          <a:xfrm>
            <a:off x="914400" y="1442437"/>
            <a:ext cx="16459200" cy="8958863"/>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noProof="0" dirty="0">
                <a:solidFill>
                  <a:srgbClr val="F9FAFD"/>
                </a:solidFill>
                <a:latin typeface="Glacial Indifference" panose="020B0604020202020204" charset="0"/>
              </a:rPr>
              <a:t>Un attribut de la personne ne peut être utilisé comme </a:t>
            </a:r>
            <a:r>
              <a:rPr lang="fr-FR" sz="3500" u="sng" noProof="0" dirty="0">
                <a:solidFill>
                  <a:srgbClr val="F9FAFD"/>
                </a:solidFill>
                <a:latin typeface="Glacial Indifference" panose="020B0604020202020204" charset="0"/>
              </a:rPr>
              <a:t>critère de différenciation salariale</a:t>
            </a:r>
            <a:r>
              <a:rPr lang="fr-FR" sz="3500" noProof="0" dirty="0">
                <a:solidFill>
                  <a:srgbClr val="F9FAFD"/>
                </a:solidFill>
                <a:latin typeface="Glacial Indifference" panose="020B0604020202020204" charset="0"/>
              </a:rPr>
              <a:t> qu’à une double condition, il doit avoir une influence objectivement constatable sur la valeur des actes rémunérés, et il doit être indépendant de toute dévalorisation directe ou indirecte de la personne dans sa globalité.</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u="sng" noProof="0" dirty="0">
                <a:solidFill>
                  <a:srgbClr val="F9FAFD"/>
                </a:solidFill>
                <a:latin typeface="Glacial Indifference" panose="020B0604020202020204" charset="0"/>
              </a:rPr>
              <a:t>Le droit agit également sur les causes des inégalités de fait</a:t>
            </a:r>
            <a:r>
              <a:rPr lang="fr-FR" sz="3500" noProof="0" dirty="0">
                <a:solidFill>
                  <a:srgbClr val="F9FAFD"/>
                </a:solidFill>
                <a:latin typeface="Glacial Indifference" panose="020B0604020202020204" charset="0"/>
              </a:rPr>
              <a:t> car elles entraînent des dévalorisations, qui à leur tour produisent des différences de traitement. Certains textes prévoient des </a:t>
            </a:r>
            <a:r>
              <a:rPr lang="fr-FR" sz="3500" u="sng" noProof="0" dirty="0">
                <a:solidFill>
                  <a:srgbClr val="F9FAFD"/>
                </a:solidFill>
                <a:latin typeface="Glacial Indifference" panose="020B0604020202020204" charset="0"/>
              </a:rPr>
              <a:t>discriminations positives</a:t>
            </a:r>
            <a:r>
              <a:rPr lang="fr-FR" sz="3500" noProof="0" dirty="0">
                <a:solidFill>
                  <a:srgbClr val="F9FAFD"/>
                </a:solidFill>
                <a:latin typeface="Glacial Indifference" panose="020B0604020202020204" charset="0"/>
              </a:rPr>
              <a:t> (par exemple : des quotas de femmes dans les partis politiques) ; d’autres textes s’attaquent aux discriminations indirectes : par exemple, lorsque la rémunération n’est pas déterminée selon le sexe mais selon la tâche, et que la répartition des sexes selon la tâche est à ce point déséquilibrée qu’indirectement le résultat aboutit à ce qu’une catégorie de personne soit discriminée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106-108</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1B6CC487-7CE2-3B2E-1F1C-E8D26966B329}"/>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37378763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949C495-DCB8-0200-EED5-8F3FFB313E9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6668068-6D25-9D97-20A5-74435805D433}"/>
              </a:ext>
            </a:extLst>
          </p:cNvPr>
          <p:cNvSpPr txBox="1"/>
          <p:nvPr/>
        </p:nvSpPr>
        <p:spPr>
          <a:xfrm>
            <a:off x="914400" y="1989976"/>
            <a:ext cx="16459200" cy="749692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système juridique prévoit, dans le cas de discrimination, que la charge de la preuve soit renversée : ce n’est plus à celui qui invoque la discrimination à la prouver, ni à prouver l’intention (c’est quasiment impossible à réaliser). Il devra seulement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prouver la différence de traitement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 sera au défendeur à prouver le caractère objectif, justifié et nécessaire de sa pratique.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Sans ce moyen juridique accordé au demandeur, le droit à l’égalité serait un principe inapplicable pour les cas de discrimination. On voit par là que les règles de procédure, loin d’être "ornementales", de pures formes vides de sens, sont au contraire des moyens juridiques essentiels pour l’applicabilité du droit et sont elles aussi porteuses de sens, de valeurs</a:t>
            </a:r>
            <a:r>
              <a:rPr lang="fr-FR" sz="3500" noProof="0" dirty="0">
                <a:solidFill>
                  <a:srgbClr val="F9FAFD"/>
                </a:solidFill>
                <a:latin typeface="Glacial Indifference" panose="020B0604020202020204" charset="0"/>
              </a:rPr>
              <a: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Damette et Dargirolle,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106-108</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12583F9D-5FF7-E11A-7546-C467698626D5}"/>
              </a:ext>
            </a:extLst>
          </p:cNvPr>
          <p:cNvSpPr txBox="1"/>
          <p:nvPr/>
        </p:nvSpPr>
        <p:spPr>
          <a:xfrm>
            <a:off x="838200" y="5859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4036195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D140C5D-B0CF-558C-CE04-36055D64732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4C3027F-47A0-6DFE-C088-BE5C9DD35E75}"/>
              </a:ext>
            </a:extLst>
          </p:cNvPr>
          <p:cNvSpPr txBox="1"/>
          <p:nvPr/>
        </p:nvSpPr>
        <p:spPr>
          <a:xfrm>
            <a:off x="914400" y="1288600"/>
            <a:ext cx="16459200" cy="9265100"/>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fraternité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Contrairement à la liberté et à l’égalité, « la notion de </a:t>
            </a:r>
            <a:r>
              <a:rPr kumimoji="0" lang="fr-FR" sz="33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fraternité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 fait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partie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notions juridiques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n’est pas pourvue d’effet obligatoire</a:t>
            </a:r>
            <a:r>
              <a:rPr lang="fr-FR" sz="3300" noProof="0" dirty="0">
                <a:solidFill>
                  <a:srgbClr val="F9FAFD"/>
                </a:solidFill>
                <a:latin typeface="Glacial Indifference" panose="020B0604020202020204" charset="0"/>
              </a:rPr>
              <a:t> ». Néanmoins, « elle fait </a:t>
            </a:r>
            <a:r>
              <a:rPr lang="fr-FR" sz="3300" u="sng" noProof="0" dirty="0">
                <a:solidFill>
                  <a:srgbClr val="F9FAFD"/>
                </a:solidFill>
                <a:latin typeface="Glacial Indifference" panose="020B0604020202020204" charset="0"/>
              </a:rPr>
              <a:t>partie de la devise française</a:t>
            </a:r>
            <a:r>
              <a:rPr lang="fr-FR" sz="3300" noProof="0" dirty="0">
                <a:solidFill>
                  <a:srgbClr val="F9FAFD"/>
                </a:solidFill>
                <a:latin typeface="Glacial Indifference" panose="020B0604020202020204" charset="0"/>
              </a:rPr>
              <a:t> et oriente en partie l’action politique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3300" noProof="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fraternité constitue donc «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 de la République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relève de l’</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éthique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du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politique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300" noProof="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300" noProof="0" dirty="0">
                <a:solidFill>
                  <a:srgbClr val="F9FAFD"/>
                </a:solidFill>
                <a:latin typeface="Glacial Indifference" panose="020B0604020202020204" charset="0"/>
              </a:rPr>
              <a:t>D’ailleurs, « considérer l’Autre comme un frère et se comporter avec lui avec bienveillance et générosité, c’est non seulement mobiliser la part </a:t>
            </a:r>
            <a:r>
              <a:rPr lang="fr-FR" sz="3300" i="1" noProof="0" dirty="0">
                <a:solidFill>
                  <a:srgbClr val="F9FAFD"/>
                </a:solidFill>
                <a:latin typeface="Glacial Indifference" panose="020B0604020202020204" charset="0"/>
              </a:rPr>
              <a:t>rationnelle</a:t>
            </a:r>
            <a:r>
              <a:rPr lang="fr-FR" sz="3300" noProof="0" dirty="0">
                <a:solidFill>
                  <a:srgbClr val="F9FAFD"/>
                </a:solidFill>
                <a:latin typeface="Glacial Indifference" panose="020B0604020202020204" charset="0"/>
              </a:rPr>
              <a:t> de l’être humain, sa capacité de réflexion, mais c’est aussi, et ici la loi ne peut rien imposer, mobiliser ses </a:t>
            </a:r>
            <a:r>
              <a:rPr lang="fr-FR" sz="3300" i="1" noProof="0" dirty="0">
                <a:solidFill>
                  <a:srgbClr val="F9FAFD"/>
                </a:solidFill>
                <a:latin typeface="Glacial Indifference" panose="020B0604020202020204" charset="0"/>
              </a:rPr>
              <a:t>affects</a:t>
            </a:r>
            <a:r>
              <a:rPr lang="fr-FR" sz="3300" noProof="0" dirty="0">
                <a:solidFill>
                  <a:srgbClr val="F9FAFD"/>
                </a:solidFill>
                <a:latin typeface="Glacial Indifference" panose="020B0604020202020204" charset="0"/>
              </a:rPr>
              <a:t>, son </a:t>
            </a:r>
            <a:r>
              <a:rPr lang="fr-FR" sz="3300" i="1" noProof="0" dirty="0">
                <a:solidFill>
                  <a:srgbClr val="F9FAFD"/>
                </a:solidFill>
                <a:latin typeface="Glacial Indifference" panose="020B0604020202020204" charset="0"/>
              </a:rPr>
              <a:t>engagement</a:t>
            </a:r>
            <a:r>
              <a:rPr lang="fr-FR" sz="3300" noProof="0" dirty="0">
                <a:solidFill>
                  <a:srgbClr val="F9FAFD"/>
                </a:solidFill>
                <a:latin typeface="Glacial Indifference" panose="020B0604020202020204" charset="0"/>
              </a:rPr>
              <a:t>, sa </a:t>
            </a:r>
            <a:r>
              <a:rPr lang="fr-FR" sz="3300" i="1" noProof="0" dirty="0">
                <a:solidFill>
                  <a:srgbClr val="F9FAFD"/>
                </a:solidFill>
                <a:latin typeface="Glacial Indifference" panose="020B0604020202020204" charset="0"/>
              </a:rPr>
              <a:t>conviction</a:t>
            </a:r>
            <a:r>
              <a:rPr lang="fr-FR" sz="3300" noProof="0" dirty="0">
                <a:solidFill>
                  <a:srgbClr val="F9FAFD"/>
                </a:solidFill>
                <a:latin typeface="Glacial Indifference" panose="020B0604020202020204" charset="0"/>
              </a:rPr>
              <a:t>. Cette part intime, éthique, échappe à la sanction juridique car elle relève de la liberté de pensée individuelle ».</a:t>
            </a:r>
          </a:p>
          <a:p>
            <a:pPr algn="just">
              <a:lnSpc>
                <a:spcPct val="110000"/>
              </a:lnSpc>
              <a:spcBef>
                <a:spcPct val="0"/>
              </a:spcBef>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de l’an III, de 1795, définit la fraternité ainsi : « Ne faites pas à autrui ce que vous ne voudriez</a:t>
            </a:r>
            <a:r>
              <a:rPr lang="fr-FR" sz="3300" noProof="0" dirty="0">
                <a:solidFill>
                  <a:srgbClr val="F9FAFD"/>
                </a:solidFill>
                <a:latin typeface="Glacial Indifference" panose="020B0604020202020204" charset="0"/>
              </a:rPr>
              <a:t> pas qu’on vous fit ; faites constamment aux autres le bien que vous voudriez en recevoir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60 et </a:t>
            </a:r>
            <a:r>
              <a:rPr lang="fr-FR" sz="2600" noProof="0" dirty="0">
                <a:solidFill>
                  <a:srgbClr val="F9FAFD"/>
                </a:solidFill>
                <a:latin typeface="Glacial Indifference" panose="020B0604020202020204" charset="0"/>
              </a:rPr>
              <a:t>70</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B331294C-392C-B331-5D2C-245937D5F37F}"/>
              </a:ext>
            </a:extLst>
          </p:cNvPr>
          <p:cNvSpPr txBox="1"/>
          <p:nvPr/>
        </p:nvSpPr>
        <p:spPr>
          <a:xfrm>
            <a:off x="838200" y="1287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576488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21FB6BE-7C23-A6FD-0467-737E6FA4C58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4AFF4E6-16F1-A9E5-2A29-D790018554FE}"/>
              </a:ext>
            </a:extLst>
          </p:cNvPr>
          <p:cNvSpPr txBox="1"/>
          <p:nvPr/>
        </p:nvSpPr>
        <p:spPr>
          <a:xfrm>
            <a:off x="914400" y="1485900"/>
            <a:ext cx="16459200" cy="860184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fraternité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fraternité universelle n’est pas une idée récente. Des droits qui relèvent de la fraternité ont été proclamés dans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 de 1793</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puis dans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celle de 1848</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ce n’est qu’à partir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 de 1946</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avec l’apparition de la notion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solidarité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la loi française a renoué avec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fraternité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solidarité est un devoir de la Nation et non de l’individu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elle peut donc être invoquée et contrôlé</a:t>
            </a:r>
            <a:r>
              <a:rPr lang="fr-FR" sz="3400" noProof="0" dirty="0">
                <a:solidFill>
                  <a:srgbClr val="F9FAFD"/>
                </a:solidFill>
                <a:latin typeface="Glacial Indifference" panose="020B0604020202020204" charset="0"/>
              </a:rPr>
              <a:t>e ». En outre, la solidarité « introduit des "droits-créances", qui […] ont une applicabilité très faible par rapport aux "droits-libertés". Ils servent à exprimer des valeurs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Damette, « le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flou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notion de fraternité, allié à sa force d’évocation, permettent aux politiques de tenir compte des évolutions, d’ajuster le système […] en lui donnant des contenus actuels », car « le droit – et pas seulement la politique – a besoin de notions floues […] pour s’adapter à la réalité mouvante et complexe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a:t>
            </a:r>
            <a:r>
              <a:rPr lang="fr-FR" sz="2600" i="1" noProof="0" dirty="0">
                <a:solidFill>
                  <a:srgbClr val="F9FAFD"/>
                </a:solidFill>
                <a:latin typeface="Glacial Indifference" panose="020B0604020202020204" charset="0"/>
              </a:rPr>
              <a: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600" noProof="0" dirty="0">
                <a:solidFill>
                  <a:srgbClr val="F9FAFD"/>
                </a:solidFill>
                <a:latin typeface="Glacial Indifference" panose="020B0604020202020204" charset="0"/>
              </a:rPr>
              <a:t>70</a:t>
            </a: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-71</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C099EAB4-8936-45AD-21D4-AE8E3C0CB7CB}"/>
              </a:ext>
            </a:extLst>
          </p:cNvPr>
          <p:cNvSpPr txBox="1"/>
          <p:nvPr/>
        </p:nvSpPr>
        <p:spPr>
          <a:xfrm>
            <a:off x="838200" y="2811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42777566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03AC0B6-5FA6-BA56-4FAC-BD810C19E9F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48B62BF-82E2-7A60-9996-6E02873167AD}"/>
              </a:ext>
            </a:extLst>
          </p:cNvPr>
          <p:cNvSpPr txBox="1"/>
          <p:nvPr/>
        </p:nvSpPr>
        <p:spPr>
          <a:xfrm>
            <a:off x="914400" y="1409700"/>
            <a:ext cx="16459200" cy="894655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principe démocratique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 démocratique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explicitement consacré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la Constitution du 4 octobre 1958 à deux reprises.</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premier lieu, reprenant les dispositions de l'article 2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 du 27 octobre 1946</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dernier alinéa de l'article 2 de la Constitution du 4 octobre 1958 prévoit que la République est fondée sur le principe démocratique ainsi énoncé le "gouvernement du peuple, par le peuple et pour le peuple". Ce principe fait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écho aux dispositions de l'article 6 de la Déclaration des droits de l'homme et du citoyen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1789 aux termes desquelles "la loi est l'expression de la volonté générale. Tous les citoyens ont droit de concourir personnellement, ou par leurs représentants, à sa formation. Elle doit être la même pour tous, soit qu'elle protège, soit qu'elle punisse". […]</a:t>
            </a:r>
          </a:p>
          <a:p>
            <a:pPr marL="0" marR="0" lvl="0" indent="0" algn="just" defTabSz="914400" rtl="0" eaLnBrk="1" fontAlgn="auto" latinLnBrk="0" hangingPunct="1">
              <a:lnSpc>
                <a:spcPct val="11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second lieu, le premier alinéa de l'article 4 de la Constitution du 4 octobre 1958 prescrit aux partis et groupements politiques de "respecter les principes de la souveraineté nationale et de la démocratie"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AF1F30DD-97E6-3A10-484F-3F27104E6A73}"/>
              </a:ext>
            </a:extLst>
          </p:cNvPr>
          <p:cNvSpPr txBox="1"/>
          <p:nvPr/>
        </p:nvSpPr>
        <p:spPr>
          <a:xfrm>
            <a:off x="838200" y="2049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5236649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5226DA8-C16D-1347-A994-16F3B9BF142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115E722-60AC-A93C-7E7B-3C4507C95326}"/>
              </a:ext>
            </a:extLst>
          </p:cNvPr>
          <p:cNvSpPr txBox="1"/>
          <p:nvPr/>
        </p:nvSpPr>
        <p:spPr>
          <a:xfrm>
            <a:off x="914400" y="1333500"/>
            <a:ext cx="16459200" cy="9023496"/>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principe démocratique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ailleurs, loin de constituer une entorse à la démocratie,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contrôle de constitutionnalité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lois – lui-même prévu par les articles 61 et 61-1 de la Constitution – garantit les conditions de la démocratie</a:t>
            </a:r>
            <a:r>
              <a:rPr lang="fr-FR" sz="3400" noProof="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Ainsi, « la démocratie et le contrôle de constitutionnalité des lois ne sont pas antinomiques. Comme l'a indiqué le Conseil constitutionnel,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votée (...) n'exprime la volonté générale que dans le respect de la 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Cette formule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traduit "un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régime d'énonciation concurrentiel de la volonté générale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"fabrication" parlementaire de la loi ne suffit p[as] à garantir sa validité normative ; la loi ne pourra prétendre exprimer la volonté générale que si, et seulement si, elle respecte la Constitution. […]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(Dominique Rousseau)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ct val="0"/>
              </a:spcBef>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"sous-entend que l'obstacle que la loi rencontre dans la Constitution peut être levé par le peuple souverain ou ses représentants s'ils recourent au mode d'expression suprême : la révision constitutionnelle". [..]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(George Vedel)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2DD8A855-5BC7-2006-A12A-7AC2C3EF2DE5}"/>
              </a:ext>
            </a:extLst>
          </p:cNvPr>
          <p:cNvSpPr txBox="1"/>
          <p:nvPr/>
        </p:nvSpPr>
        <p:spPr>
          <a:xfrm>
            <a:off x="838200" y="1143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0617497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43BB693-CAD0-9AE2-B2AF-0493D6FE9F1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1D6CA12-084D-3687-2E59-AB713C41106C}"/>
              </a:ext>
            </a:extLst>
          </p:cNvPr>
          <p:cNvSpPr txBox="1"/>
          <p:nvPr/>
        </p:nvSpPr>
        <p:spPr>
          <a:xfrm>
            <a:off x="914400" y="2095500"/>
            <a:ext cx="16459200" cy="7296869"/>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souveraineté nationale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souveraineté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peut être que nationale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est un principe cardinal de la Constitution du 4 octobre 1958. Il figure dès la première phrase du Préambule de la Constitution ». La souveraineté nationale « fait également l'objet du titre premier de la Constitution intitulé "De la souveraineté". Par ailleurs, elle est consacrée par la Déclaration des droits de l'homme et du citoyen de 1789 (art. 3) et le Préambule de la Constitution du 27 octobre 1946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noProof="0" dirty="0">
                <a:solidFill>
                  <a:srgbClr val="F9FAFD"/>
                </a:solidFill>
                <a:latin typeface="Glacial Indifference" panose="020B0604020202020204" charset="0"/>
              </a:rPr>
              <a:t>Plus en particulier, « en vertu de l'article 3 de la Constitution, la souveraineté nationale appartient au peuple qui l'exerce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noProof="0" dirty="0">
                <a:solidFill>
                  <a:srgbClr val="F9FAFD"/>
                </a:solidFill>
                <a:latin typeface="Glacial Indifference" panose="020B0604020202020204" charset="0"/>
              </a:rPr>
              <a:t>- </a:t>
            </a:r>
            <a:r>
              <a:rPr lang="fr-FR" sz="3400" u="sng" noProof="0" dirty="0">
                <a:solidFill>
                  <a:srgbClr val="F9FAFD"/>
                </a:solidFill>
                <a:latin typeface="Glacial Indifference" panose="020B0604020202020204" charset="0"/>
              </a:rPr>
              <a:t>par ses représentants</a:t>
            </a:r>
            <a:r>
              <a:rPr lang="fr-FR" sz="3400" noProof="0" dirty="0">
                <a:solidFill>
                  <a:srgbClr val="F9FAFD"/>
                </a:solidFill>
                <a:latin typeface="Glacial Indifference" panose="020B0604020202020204" charset="0"/>
              </a:rPr>
              <a:t> "élus dans le cadre des institutions de la République" […]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noProof="0" dirty="0">
                <a:solidFill>
                  <a:srgbClr val="F9FAFD"/>
                </a:solidFill>
                <a:latin typeface="Glacial Indifference" panose="020B0604020202020204" charset="0"/>
              </a:rPr>
              <a:t>- par la voie du </a:t>
            </a:r>
            <a:r>
              <a:rPr lang="fr-FR" sz="3400" u="sng" noProof="0" dirty="0">
                <a:solidFill>
                  <a:srgbClr val="F9FAFD"/>
                </a:solidFill>
                <a:latin typeface="Glacial Indifference" panose="020B0604020202020204" charset="0"/>
              </a:rPr>
              <a:t>référendum</a:t>
            </a:r>
            <a:r>
              <a:rPr lang="fr-FR" sz="3400" noProof="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0F7502E9-B7A2-12E1-9B41-3B389C4A8749}"/>
              </a:ext>
            </a:extLst>
          </p:cNvPr>
          <p:cNvSpPr txBox="1"/>
          <p:nvPr/>
        </p:nvSpPr>
        <p:spPr>
          <a:xfrm>
            <a:off x="838200" y="571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4468767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7EF3E32-FFB5-64D7-36C3-36F0A80A986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E225987-C558-EE8F-B063-E53953F2291C}"/>
              </a:ext>
            </a:extLst>
          </p:cNvPr>
          <p:cNvSpPr txBox="1"/>
          <p:nvPr/>
        </p:nvSpPr>
        <p:spPr>
          <a:xfrm>
            <a:off x="914400" y="1116938"/>
            <a:ext cx="16459200" cy="920816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souveraineté nationale</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Parmi les référendums prévus par la Constitution […], deux méritent plus particulièrement l'attention.</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300" noProof="0" dirty="0">
                <a:solidFill>
                  <a:srgbClr val="F9FAFD"/>
                </a:solidFill>
                <a:latin typeface="Glacial Indifference" panose="020B0604020202020204" charset="0"/>
              </a:rPr>
              <a:t>D'une part, le "</a:t>
            </a:r>
            <a:r>
              <a:rPr lang="fr-FR" sz="3300" u="sng" noProof="0" dirty="0">
                <a:solidFill>
                  <a:srgbClr val="F9FAFD"/>
                </a:solidFill>
                <a:latin typeface="Glacial Indifference" panose="020B0604020202020204" charset="0"/>
              </a:rPr>
              <a:t>référendum constituant</a:t>
            </a:r>
            <a:r>
              <a:rPr lang="fr-FR" sz="3300" noProof="0" dirty="0">
                <a:solidFill>
                  <a:srgbClr val="F9FAFD"/>
                </a:solidFill>
                <a:latin typeface="Glacial Indifference" panose="020B0604020202020204" charset="0"/>
              </a:rPr>
              <a:t>" de l’art. 89 de la Constitution permet de </a:t>
            </a:r>
            <a:r>
              <a:rPr lang="fr-FR" sz="3300" u="sng" noProof="0" dirty="0">
                <a:solidFill>
                  <a:srgbClr val="F9FAFD"/>
                </a:solidFill>
                <a:latin typeface="Glacial Indifference" panose="020B0604020202020204" charset="0"/>
              </a:rPr>
              <a:t>réviser des articles de la Constitution</a:t>
            </a:r>
            <a:r>
              <a:rPr lang="fr-FR" sz="3300" noProof="0" dirty="0">
                <a:solidFill>
                  <a:srgbClr val="F9FAFD"/>
                </a:solidFill>
                <a:latin typeface="Glacial Indifference" panose="020B0604020202020204" charset="0"/>
              </a:rPr>
              <a:t>.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buClrTx/>
              <a:buSzTx/>
              <a:buFontTx/>
              <a:buNone/>
              <a:tabLst/>
              <a:defRPr/>
            </a:pPr>
            <a:r>
              <a:rPr lang="fr-FR" sz="3300" noProof="0" dirty="0">
                <a:solidFill>
                  <a:srgbClr val="F9FAFD"/>
                </a:solidFill>
                <a:latin typeface="Glacial Indifference" panose="020B0604020202020204" charset="0"/>
              </a:rPr>
              <a:t>D'autre part, le "</a:t>
            </a:r>
            <a:r>
              <a:rPr lang="fr-FR" sz="3300" u="sng" noProof="0" dirty="0">
                <a:solidFill>
                  <a:srgbClr val="F9FAFD"/>
                </a:solidFill>
                <a:latin typeface="Glacial Indifference" panose="020B0604020202020204" charset="0"/>
              </a:rPr>
              <a:t>référendum législatif</a:t>
            </a:r>
            <a:r>
              <a:rPr lang="fr-FR" sz="3300" noProof="0" dirty="0">
                <a:solidFill>
                  <a:srgbClr val="F9FAFD"/>
                </a:solidFill>
                <a:latin typeface="Glacial Indifference" panose="020B0604020202020204" charset="0"/>
              </a:rPr>
              <a:t>" de l’art. 11 de la Constitution permet de </a:t>
            </a:r>
            <a:r>
              <a:rPr lang="fr-FR" sz="3300" u="sng" noProof="0" dirty="0">
                <a:solidFill>
                  <a:srgbClr val="F9FAFD"/>
                </a:solidFill>
                <a:latin typeface="Glacial Indifference" panose="020B0604020202020204" charset="0"/>
              </a:rPr>
              <a:t>soumettre au peuple un projet de loi relatif à l'organisation des pouvoirs publics, à la politique économique, sociale ou environnementale de la nation et aux services publics</a:t>
            </a:r>
            <a:r>
              <a:rPr lang="fr-FR" sz="3300" noProof="0" dirty="0">
                <a:solidFill>
                  <a:srgbClr val="F9FAFD"/>
                </a:solidFill>
                <a:latin typeface="Glacial Indifference" panose="020B0604020202020204" charset="0"/>
              </a:rPr>
              <a:t> qui y concourent ou autorisant la ratification d'un traité qui, sans être contraire à la Constitution, aurait des incidences sur le fonctionnement des institutions. L'initiative appartient au Président de la République, sur proposition du Gouvernement pendant la durée des sessions ou sur proposition conjointe des deux Assemblées, publiées au </a:t>
            </a:r>
            <a:r>
              <a:rPr lang="fr-FR" sz="3300" i="1" noProof="0" dirty="0">
                <a:solidFill>
                  <a:srgbClr val="F9FAFD"/>
                </a:solidFill>
                <a:latin typeface="Glacial Indifference" panose="020B0604020202020204" charset="0"/>
              </a:rPr>
              <a:t>Journal Officiel</a:t>
            </a:r>
            <a:r>
              <a:rPr lang="fr-FR" sz="3300" noProof="0" dirty="0">
                <a:solidFill>
                  <a:srgbClr val="F9FAFD"/>
                </a:solidFill>
                <a:latin typeface="Glacial Indifference" panose="020B0604020202020204" charset="0"/>
              </a:rPr>
              <a:t>. L'initiative appartient également à un cinquième des membres du Parlement, mais doit alors être soutenue par un dixième des électeurs inscrits sur les listes électorales - l'initiative n'est donc pas populaire, mais partagée entre les parlementaires et les électeurs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53466F60-7A62-D6A3-C6ED-12CDACFBCD19}"/>
              </a:ext>
            </a:extLst>
          </p:cNvPr>
          <p:cNvSpPr txBox="1"/>
          <p:nvPr/>
        </p:nvSpPr>
        <p:spPr>
          <a:xfrm>
            <a:off x="838200" y="525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4955288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210722E-9A68-87B6-6921-DB6B379EB2D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58357CF-B9D0-8919-1559-B0DC274F646F}"/>
              </a:ext>
            </a:extLst>
          </p:cNvPr>
          <p:cNvSpPr txBox="1"/>
          <p:nvPr/>
        </p:nvSpPr>
        <p:spPr>
          <a:xfrm>
            <a:off x="914400" y="1186983"/>
            <a:ext cx="16459200" cy="9214317"/>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laïcité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spcBef>
                <a:spcPct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laïcité 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doublement consacrée par les normes de valeur constitutionnelle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spcBef>
                <a:spcPct val="0"/>
              </a:spcBef>
              <a:buClrTx/>
              <a:buSzTx/>
              <a:buFontTx/>
              <a:buNone/>
              <a:tabLst/>
              <a:defRPr/>
            </a:pPr>
            <a:r>
              <a:rPr lang="fr-FR" sz="33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300" noProof="0" dirty="0">
                <a:solidFill>
                  <a:srgbClr val="F9FAFD"/>
                </a:solidFill>
                <a:latin typeface="Glacial Indifference" panose="020B0604020202020204" charset="0"/>
              </a:rPr>
              <a:t>D’abord, « l’article 1</a:t>
            </a:r>
            <a:r>
              <a:rPr lang="fr-FR" sz="3300" baseline="30000" noProof="0" dirty="0">
                <a:solidFill>
                  <a:srgbClr val="F9FAFD"/>
                </a:solidFill>
                <a:latin typeface="Glacial Indifference" panose="020B0604020202020204" charset="0"/>
              </a:rPr>
              <a:t>er</a:t>
            </a:r>
            <a:r>
              <a:rPr lang="fr-FR" sz="3300" noProof="0" dirty="0">
                <a:solidFill>
                  <a:srgbClr val="F9FAFD"/>
                </a:solidFill>
                <a:latin typeface="Glacial Indifference" panose="020B0604020202020204" charset="0"/>
              </a:rPr>
              <a:t>  de la Constitution de 1958 prévoit que "la France est une République indivisible, laïque, démocratique et sociale. Elle assure l’égalité devant la loi de tous les citoyens, sans distinction d’origine, de race ou de religion. Elle respecte toutes les croyances". Trois précisions ont été apportées par le Conseil constitutionnel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principe de laïcité figure au nombre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droits et libertés que la Constitution garantit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ct val="0"/>
              </a:spcBef>
              <a:spcAft>
                <a:spcPts val="6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tant que principe organisationnel de la République, la laïcité implique "la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neutralité de l’État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que le principe selon lequel "la République ne reconnaît (…) ni ne salarie aucun culte" ;</a:t>
            </a:r>
          </a:p>
          <a:p>
            <a:pPr marL="457200" marR="0" lvl="0" indent="-457200" algn="just" defTabSz="914400" rtl="0" eaLnBrk="1" fontAlgn="auto" latinLnBrk="0" hangingPunct="1">
              <a:lnSpc>
                <a:spcPct val="110000"/>
              </a:lnSpc>
              <a:spcBef>
                <a:spcPct val="0"/>
              </a:spcBef>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principe de laïcité impose notamment le respect de toutes les croyances, l’égalité de tous les citoyens devant la loi sans distinction de religion et que la République garantisse le libre exercice des cultes".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4F6FB1B0-7717-FAD2-F975-BA3AA483D376}"/>
              </a:ext>
            </a:extLst>
          </p:cNvPr>
          <p:cNvSpPr txBox="1"/>
          <p:nvPr/>
        </p:nvSpPr>
        <p:spPr>
          <a:xfrm>
            <a:off x="838200" y="1143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4973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92D32C7-9F32-E0DB-4E22-C20BF6D6251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824DA6D-1FBB-2EA3-118B-2628BF91326A}"/>
              </a:ext>
            </a:extLst>
          </p:cNvPr>
          <p:cNvSpPr txBox="1"/>
          <p:nvPr/>
        </p:nvSpPr>
        <p:spPr>
          <a:xfrm>
            <a:off x="1028700" y="876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A14E499-B051-3C30-D64B-79A19306DFC3}"/>
              </a:ext>
            </a:extLst>
          </p:cNvPr>
          <p:cNvSpPr txBox="1"/>
          <p:nvPr/>
        </p:nvSpPr>
        <p:spPr>
          <a:xfrm>
            <a:off x="1076827" y="2758702"/>
            <a:ext cx="16220573" cy="61185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1. Ensemble des règles de conduite qui gouvernent les rapports des * hommes * dans la société et dont le respect est assuré par l’autorité publique. Syn.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objectif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2. Prérogative accordée par le Droit objectif et permettant à une personne d’user d’une chose ou d’exiger d’une autre personne l’exécution d’une prestation. Syn.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subjectif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216.</a:t>
            </a:r>
          </a:p>
        </p:txBody>
      </p:sp>
    </p:spTree>
    <p:extLst>
      <p:ext uri="{BB962C8B-B14F-4D97-AF65-F5344CB8AC3E}">
        <p14:creationId xmlns:p14="http://schemas.microsoft.com/office/powerpoint/2010/main" val="24048761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4617B99-C2E5-0878-3814-F4BF354B13B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7DA85A1-98F1-B580-62CC-0B87EC7A5B22}"/>
              </a:ext>
            </a:extLst>
          </p:cNvPr>
          <p:cNvSpPr txBox="1"/>
          <p:nvPr/>
        </p:nvSpPr>
        <p:spPr>
          <a:xfrm>
            <a:off x="914400" y="2162468"/>
            <a:ext cx="16306800" cy="583800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laïcité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Deuxièmement, « </a:t>
            </a:r>
            <a:r>
              <a:rPr lang="fr-FR" sz="3400" noProof="0" dirty="0">
                <a:solidFill>
                  <a:srgbClr val="F9FAFD"/>
                </a:solidFill>
                <a:latin typeface="Glacial Indifference" panose="020B0604020202020204" charset="0"/>
              </a:rPr>
              <a: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 treizième alinéa du Préambule de la Constitution du 27 octobre 1946 prévoit que "l’organisation de l’enseignement public gratuit et laïc à tous les degrés est un devoir de l’État". </a:t>
            </a:r>
          </a:p>
          <a:p>
            <a:pPr marL="0" marR="0" lvl="0" indent="0" algn="just" defTabSz="914400" rtl="0" eaLnBrk="1" fontAlgn="auto" latinLnBrk="0" hangingPunct="1">
              <a:lnSpc>
                <a:spcPct val="11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a précisé que "le principe de laïcité ne fait pas obstacle à la possibilité pour le législateur de prévoir […] la participation des collectivités publiques au financement du fonctionnement des établissements d’enseignement privés sous contrat d’association selon la nature et l’importance de leur contribution à l’accomplissement de missions d’enseignement"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p>
        </p:txBody>
      </p:sp>
      <p:sp>
        <p:nvSpPr>
          <p:cNvPr id="4" name="TextBox 2">
            <a:extLst>
              <a:ext uri="{FF2B5EF4-FFF2-40B4-BE49-F238E27FC236}">
                <a16:creationId xmlns:a16="http://schemas.microsoft.com/office/drawing/2014/main" id="{D2C6D92F-D5EC-0201-850A-2D1835232106}"/>
              </a:ext>
            </a:extLst>
          </p:cNvPr>
          <p:cNvSpPr txBox="1"/>
          <p:nvPr/>
        </p:nvSpPr>
        <p:spPr>
          <a:xfrm>
            <a:off x="838200" y="662186"/>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1301846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A222E19-267C-BC59-9175-2451A623896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00C6068-8ABF-C2C6-8F1E-B06C3BC4B47E}"/>
              </a:ext>
            </a:extLst>
          </p:cNvPr>
          <p:cNvSpPr txBox="1"/>
          <p:nvPr/>
        </p:nvSpPr>
        <p:spPr>
          <a:xfrm>
            <a:off x="914400" y="1714500"/>
            <a:ext cx="16535400" cy="844795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laïcité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fil du temps, la société française a beaucoup changé, ce qui a fait ressortir de nouvelles interrogations et problématiques par rapport à cette question de la laïcité. Parmi ces sujets de débat, «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question du voile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l’autorisation de son port dans les établissements d’enseignement public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un conflit entre au moins deux droits : la liberté d’expression individuelle et le principe d’égalité entre hommes et femmes. Comme presque à chaque fois, en droit, deux ou plusieurs droits s’opposent. Trancher entre les deux relève d’un choix entre deux </a:t>
            </a:r>
            <a:r>
              <a:rPr lang="fr-FR" sz="3400" noProof="0" dirty="0">
                <a:solidFill>
                  <a:srgbClr val="F9FAFD"/>
                </a:solidFill>
                <a:latin typeface="Glacial Indifference" panose="020B0604020202020204" charset="0"/>
              </a:rPr>
              <a:t>valeurs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400" noProof="0" dirty="0">
                <a:solidFill>
                  <a:srgbClr val="F9FAFD"/>
                </a:solidFill>
                <a:latin typeface="Glacial Indifference" panose="020B0604020202020204" charset="0"/>
              </a:rPr>
              <a:t> sur la question du voile, a décidé que </a:t>
            </a:r>
            <a:r>
              <a:rPr lang="fr-FR" sz="3400" u="sng" noProof="0" dirty="0">
                <a:solidFill>
                  <a:srgbClr val="F9FAFD"/>
                </a:solidFill>
                <a:latin typeface="Glacial Indifference" panose="020B0604020202020204" charset="0"/>
              </a:rPr>
              <a:t>le principe d’égalité entre hommes et femmes primait sur la liberté d’expression individuelle dans le cadre des établissements d’enseignement publics</a:t>
            </a:r>
            <a:r>
              <a:rPr lang="fr-FR" sz="3400" noProof="0" dirty="0">
                <a:solidFill>
                  <a:srgbClr val="F9FAFD"/>
                </a:solidFill>
                <a:latin typeface="Glacial Indifference" panose="020B0604020202020204" charset="0"/>
              </a:rPr>
              <a:t> et, ce qui est certainement encore bien plus profondément ancré dans la société française, que </a:t>
            </a:r>
            <a:r>
              <a:rPr lang="fr-FR" sz="3400" u="sng" noProof="0" dirty="0">
                <a:solidFill>
                  <a:srgbClr val="F9FAFD"/>
                </a:solidFill>
                <a:latin typeface="Glacial Indifference" panose="020B0604020202020204" charset="0"/>
              </a:rPr>
              <a:t>la loi de Dieu ne supplanterait pas la loi des hommes</a:t>
            </a:r>
            <a:r>
              <a:rPr lang="fr-FR" sz="3400" noProof="0" dirty="0">
                <a:solidFill>
                  <a:srgbClr val="F9FAFD"/>
                </a:solidFill>
                <a:latin typeface="Glacial Indifference" panose="020B0604020202020204" charset="0"/>
              </a:rPr>
              <a:t> </a:t>
            </a:r>
            <a:r>
              <a:rPr lang="fr-FR" sz="2800" noProof="0" dirty="0">
                <a:solidFill>
                  <a:srgbClr val="F9FAFD"/>
                </a:solidFill>
                <a:latin typeface="Glacial Indifference" panose="020B0604020202020204" charset="0"/>
              </a:rPr>
              <a:t>(cf. Debray, 2003 : 18)</a:t>
            </a:r>
            <a:r>
              <a:rPr lang="fr-FR" sz="3400" noProof="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63-64.</a:t>
            </a:r>
          </a:p>
        </p:txBody>
      </p:sp>
      <p:sp>
        <p:nvSpPr>
          <p:cNvPr id="4" name="TextBox 2">
            <a:extLst>
              <a:ext uri="{FF2B5EF4-FFF2-40B4-BE49-F238E27FC236}">
                <a16:creationId xmlns:a16="http://schemas.microsoft.com/office/drawing/2014/main" id="{40055E51-55FC-C54E-3065-00A8046B7939}"/>
              </a:ext>
            </a:extLst>
          </p:cNvPr>
          <p:cNvSpPr txBox="1"/>
          <p:nvPr/>
        </p:nvSpPr>
        <p:spPr>
          <a:xfrm>
            <a:off x="838200" y="3429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9495691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9D2A892-E11E-422E-B947-1285342B081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8F0DC00-E707-4118-F858-47478229AA46}"/>
              </a:ext>
            </a:extLst>
          </p:cNvPr>
          <p:cNvSpPr txBox="1"/>
          <p:nvPr/>
        </p:nvSpPr>
        <p:spPr>
          <a:xfrm>
            <a:off x="914400" y="1446209"/>
            <a:ext cx="16383000" cy="872649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laïcité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question du voile 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traitée en fonction de l’espace dans lequel il est porté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l’occurrence, le problème se posait pour l’</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école publique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lieu de formation des esprits "libres" et des futurs</a:t>
            </a:r>
            <a:r>
              <a:rPr lang="fr-FR" sz="3300" noProof="0" dirty="0">
                <a:solidFill>
                  <a:srgbClr val="F9FAFD"/>
                </a:solidFill>
                <a:latin typeface="Glacial Indifference" panose="020B0604020202020204" charset="0"/>
              </a:rPr>
              <a:t> citoyens, lieu de "dégagement" par rapport à la famille et au groupe d’appartenance. […]</a:t>
            </a:r>
          </a:p>
          <a:p>
            <a:pPr marL="0" marR="0" lvl="0" indent="0" algn="just" defTabSz="914400" rtl="0" eaLnBrk="1" fontAlgn="auto" latinLnBrk="0" hangingPunct="1">
              <a:lnSpc>
                <a:spcPct val="110000"/>
              </a:lnSpc>
              <a:spcBef>
                <a:spcPct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mission de l’école est de développer la conscience, l’indépendance d’esprit alliée à la faculté de s’exprimer et de respecter l’autre. Elle ne peut y parvenir si les gamins y restent "englués", physiquement marqués par des signes identitaires posés là comme des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priori</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sans discussion possible avec des communautés différentes de la leur.</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300" noProof="0" dirty="0">
                <a:solidFill>
                  <a:srgbClr val="F9FAFD"/>
                </a:solidFill>
                <a:latin typeface="Glacial Indifference" panose="020B0604020202020204" charset="0"/>
              </a:rPr>
              <a:t>Régis Debray distingue </a:t>
            </a:r>
            <a:r>
              <a:rPr lang="fr-FR" sz="3300" u="sng" noProof="0" dirty="0">
                <a:solidFill>
                  <a:srgbClr val="F9FAFD"/>
                </a:solidFill>
                <a:latin typeface="Glacial Indifference" panose="020B0604020202020204" charset="0"/>
              </a:rPr>
              <a:t>l’espace civique</a:t>
            </a:r>
            <a:r>
              <a:rPr lang="fr-FR" sz="3300" noProof="0" dirty="0">
                <a:solidFill>
                  <a:srgbClr val="F9FAFD"/>
                </a:solidFill>
                <a:latin typeface="Glacial Indifference" panose="020B0604020202020204" charset="0"/>
              </a:rPr>
              <a:t> (l’école, la mairie lors d’une cérémonie de naturalisation) de </a:t>
            </a:r>
            <a:r>
              <a:rPr lang="fr-FR" sz="3300" u="sng" noProof="0" dirty="0">
                <a:solidFill>
                  <a:srgbClr val="F9FAFD"/>
                </a:solidFill>
                <a:latin typeface="Glacial Indifference" panose="020B0604020202020204" charset="0"/>
              </a:rPr>
              <a:t>l’espace public</a:t>
            </a:r>
            <a:r>
              <a:rPr lang="fr-FR" sz="3300" noProof="0" dirty="0">
                <a:solidFill>
                  <a:srgbClr val="F9FAFD"/>
                </a:solidFill>
                <a:latin typeface="Glacial Indifference" panose="020B0604020202020204" charset="0"/>
              </a:rPr>
              <a:t> (une bibliothèque municipale, une prison). </a:t>
            </a:r>
            <a:r>
              <a:rPr lang="fr-FR" sz="3300" u="sng" noProof="0" dirty="0">
                <a:solidFill>
                  <a:srgbClr val="F9FAFD"/>
                </a:solidFill>
                <a:latin typeface="Glacial Indifference" panose="020B0604020202020204" charset="0"/>
              </a:rPr>
              <a:t>Les usagers ne sont interdits de voile que dans l’espace civique</a:t>
            </a:r>
            <a:r>
              <a:rPr lang="fr-FR" sz="3300" noProof="0" dirty="0">
                <a:solidFill>
                  <a:srgbClr val="F9FAFD"/>
                </a:solidFill>
                <a:latin typeface="Glacial Indifference" panose="020B0604020202020204" charset="0"/>
              </a:rPr>
              <a:t>. Dans l’espace public, seuls les agents publics doivent respecter la neutralité du service public et s’abstenir de porter des signes manifestant leurs convictions religieuses ou politiques dans l’exercice de leurs fonctions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a:t>
            </a:r>
          </a:p>
        </p:txBody>
      </p:sp>
      <p:sp>
        <p:nvSpPr>
          <p:cNvPr id="4" name="TextBox 2">
            <a:extLst>
              <a:ext uri="{FF2B5EF4-FFF2-40B4-BE49-F238E27FC236}">
                <a16:creationId xmlns:a16="http://schemas.microsoft.com/office/drawing/2014/main" id="{CAEDA464-68BD-894F-C767-EE587FFFB3B8}"/>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848798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F0EF45-4059-77C0-2FDC-16EE2EA3450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ECBD0A8-BD9B-B90B-FE85-74790E55EA99}"/>
              </a:ext>
            </a:extLst>
          </p:cNvPr>
          <p:cNvSpPr txBox="1"/>
          <p:nvPr/>
        </p:nvSpPr>
        <p:spPr>
          <a:xfrm>
            <a:off x="914400" y="1446209"/>
            <a:ext cx="16383000" cy="8715719"/>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laïcité</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réflexion sur la laïcité et ses éléments de complexité permet «</a:t>
            </a:r>
            <a:r>
              <a:rPr lang="fr-FR" sz="3400" noProof="0" dirty="0">
                <a:solidFill>
                  <a:srgbClr val="F9FAFD"/>
                </a:solidFill>
                <a:latin typeface="Glacial Indifference" panose="020B0604020202020204" charset="0"/>
              </a:rPr>
              <a:t> d’en percevoir le caractère non seulement central en droit français, mais </a:t>
            </a:r>
            <a:r>
              <a:rPr lang="fr-FR" sz="3400" u="sng" noProof="0" dirty="0">
                <a:solidFill>
                  <a:srgbClr val="F9FAFD"/>
                </a:solidFill>
                <a:latin typeface="Glacial Indifference" panose="020B0604020202020204" charset="0"/>
              </a:rPr>
              <a:t>fondateur, identitaire</a:t>
            </a:r>
            <a:r>
              <a:rPr lang="fr-FR" sz="3400" noProof="0" dirty="0">
                <a:solidFill>
                  <a:srgbClr val="F9FAFD"/>
                </a:solidFill>
                <a:latin typeface="Glacial Indifference" panose="020B0604020202020204" charset="0"/>
              </a:rPr>
              <a:t> ; il se répercute dans la </a:t>
            </a:r>
            <a:r>
              <a:rPr lang="fr-FR" sz="3400" u="sng" noProof="0" dirty="0">
                <a:solidFill>
                  <a:srgbClr val="F9FAFD"/>
                </a:solidFill>
                <a:latin typeface="Glacial Indifference" panose="020B0604020202020204" charset="0"/>
              </a:rPr>
              <a:t>séparation stricte de la sphère publique et de la sphère privée</a:t>
            </a:r>
            <a:r>
              <a:rPr lang="fr-FR" sz="3400" noProof="0" dirty="0">
                <a:solidFill>
                  <a:srgbClr val="F9FAFD"/>
                </a:solidFill>
                <a:latin typeface="Glacial Indifference" panose="020B0604020202020204" charset="0"/>
              </a:rPr>
              <a:t>, dans la notion de </a:t>
            </a:r>
            <a:r>
              <a:rPr lang="fr-FR" sz="3400" i="1" noProof="0" dirty="0">
                <a:solidFill>
                  <a:srgbClr val="F9FAFD"/>
                </a:solidFill>
                <a:latin typeface="Glacial Indifference" panose="020B0604020202020204" charset="0"/>
              </a:rPr>
              <a:t>service public</a:t>
            </a:r>
            <a:r>
              <a:rPr lang="fr-FR" sz="3400" noProof="0" dirty="0">
                <a:solidFill>
                  <a:srgbClr val="F9FAFD"/>
                </a:solidFill>
                <a:latin typeface="Glacial Indifference" panose="020B0604020202020204" charset="0"/>
              </a:rPr>
              <a:t>, d’administration, d’</a:t>
            </a:r>
            <a:r>
              <a:rPr lang="fr-FR" sz="3400" i="1" noProof="0" dirty="0">
                <a:solidFill>
                  <a:srgbClr val="F9FAFD"/>
                </a:solidFill>
                <a:latin typeface="Glacial Indifference" panose="020B0604020202020204" charset="0"/>
              </a:rPr>
              <a:t>intérêt général</a:t>
            </a:r>
            <a:r>
              <a:rPr lang="fr-FR" sz="3400" noProof="0" dirty="0">
                <a:solidFill>
                  <a:srgbClr val="F9FAFD"/>
                </a:solidFill>
                <a:latin typeface="Glacial Indifference" panose="020B0604020202020204" charset="0"/>
              </a:rPr>
              <a:t>, dans la manière d’envisager le pacte qui lie les citoyens entre eux et avec l’État nation qui les fédère, dans le nécessaire couplage des </a:t>
            </a:r>
            <a:r>
              <a:rPr lang="fr-FR" sz="3400" i="1" noProof="0" dirty="0">
                <a:solidFill>
                  <a:srgbClr val="F9FAFD"/>
                </a:solidFill>
                <a:latin typeface="Glacial Indifference" panose="020B0604020202020204" charset="0"/>
              </a:rPr>
              <a:t>droits</a:t>
            </a:r>
            <a:r>
              <a:rPr lang="fr-FR" sz="3400" noProof="0" dirty="0">
                <a:solidFill>
                  <a:srgbClr val="F9FAFD"/>
                </a:solidFill>
                <a:latin typeface="Glacial Indifference" panose="020B0604020202020204" charset="0"/>
              </a:rPr>
              <a:t> et des </a:t>
            </a:r>
            <a:r>
              <a:rPr lang="fr-FR" sz="3400" i="1" noProof="0" dirty="0">
                <a:solidFill>
                  <a:srgbClr val="F9FAFD"/>
                </a:solidFill>
                <a:latin typeface="Glacial Indifference" panose="020B0604020202020204" charset="0"/>
              </a:rPr>
              <a:t>devoirs</a:t>
            </a:r>
            <a:r>
              <a:rPr lang="fr-FR" sz="3400" noProof="0" dirty="0">
                <a:solidFill>
                  <a:srgbClr val="F9FAFD"/>
                </a:solidFill>
                <a:latin typeface="Glacial Indifference" panose="020B0604020202020204" charset="0"/>
              </a:rPr>
              <a:t>. </a:t>
            </a:r>
            <a:r>
              <a:rPr lang="fr-FR" sz="3400" u="sng" noProof="0" dirty="0">
                <a:solidFill>
                  <a:srgbClr val="F9FAFD"/>
                </a:solidFill>
                <a:latin typeface="Glacial Indifference" panose="020B0604020202020204" charset="0"/>
              </a:rPr>
              <a:t>L’un ne va pas sans l’autre</a:t>
            </a:r>
            <a:r>
              <a:rPr lang="fr-FR" sz="3400" noProof="0" dirty="0">
                <a:solidFill>
                  <a:srgbClr val="F9FAFD"/>
                </a:solidFill>
                <a:latin typeface="Glacial Indifference" panose="020B0604020202020204" charset="0"/>
              </a:rPr>
              <a:t> : la relation juridique est constituée d’</a:t>
            </a:r>
            <a:r>
              <a:rPr lang="fr-FR" sz="3400" i="1" noProof="0" dirty="0">
                <a:solidFill>
                  <a:srgbClr val="F9FAFD"/>
                </a:solidFill>
                <a:latin typeface="Glacial Indifference" panose="020B0604020202020204" charset="0"/>
              </a:rPr>
              <a:t>obligations réciproques</a:t>
            </a:r>
            <a:r>
              <a:rPr lang="fr-FR" sz="3400" noProof="0" dirty="0">
                <a:solidFill>
                  <a:srgbClr val="F9FAFD"/>
                </a:solidFill>
                <a:latin typeface="Glacial Indifference" panose="020B0604020202020204" charset="0"/>
              </a:rPr>
              <a:t> ; le principe de la réciprocité des obligations est lui-même une des clés du système juridique, fondateur de la vie en société et de la </a:t>
            </a:r>
            <a:r>
              <a:rPr lang="fr-FR" sz="3400" i="1" noProof="0" dirty="0">
                <a:solidFill>
                  <a:srgbClr val="F9FAFD"/>
                </a:solidFill>
                <a:latin typeface="Glacial Indifference" panose="020B0604020202020204" charset="0"/>
              </a:rPr>
              <a:t>responsabilité</a:t>
            </a:r>
            <a:r>
              <a:rPr lang="fr-FR" sz="3400" noProof="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buClrTx/>
              <a:buSzTx/>
              <a:buFontTx/>
              <a:buNone/>
              <a:tabLst/>
              <a:defRPr/>
            </a:pPr>
            <a:r>
              <a:rPr lang="fr-FR" sz="3400" noProof="0" dirty="0">
                <a:solidFill>
                  <a:srgbClr val="F9FAFD"/>
                </a:solidFill>
                <a:latin typeface="Glacial Indifference" panose="020B0604020202020204" charset="0"/>
              </a:rPr>
              <a:t>Par ailleurs, […] le juridique n’est ni une fin ni une solution en soi. […] La culture prime le juridique, la culture incarnée, consciente du passé et capable d’adaptations, de renouvellements. Sans récit, sans fête, sans mythes rassembleurs, il n’y a pas de communautés qui tiennent </a:t>
            </a:r>
            <a:r>
              <a:rPr lang="fr-FR" sz="2800" noProof="0" dirty="0">
                <a:solidFill>
                  <a:srgbClr val="F9FAFD"/>
                </a:solidFill>
                <a:latin typeface="Glacial Indifference" panose="020B0604020202020204" charset="0"/>
              </a:rPr>
              <a:t>(cf. Debray, 2003)</a:t>
            </a:r>
            <a:r>
              <a:rPr lang="fr-FR" sz="3400" noProof="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66.</a:t>
            </a:r>
          </a:p>
        </p:txBody>
      </p:sp>
      <p:sp>
        <p:nvSpPr>
          <p:cNvPr id="4" name="TextBox 2">
            <a:extLst>
              <a:ext uri="{FF2B5EF4-FFF2-40B4-BE49-F238E27FC236}">
                <a16:creationId xmlns:a16="http://schemas.microsoft.com/office/drawing/2014/main" id="{58515259-B063-2F6F-D164-FC23E404FC60}"/>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23312252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7653C40-50B9-6271-24C8-81C47FF11B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79121D-609E-CD84-77FF-69E05887F13C}"/>
              </a:ext>
            </a:extLst>
          </p:cNvPr>
          <p:cNvSpPr txBox="1"/>
          <p:nvPr/>
        </p:nvSpPr>
        <p:spPr>
          <a:xfrm>
            <a:off x="990600" y="1028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DF1381D-7493-4CB1-FDA2-50A7CBBD2FB0}"/>
              </a:ext>
            </a:extLst>
          </p:cNvPr>
          <p:cNvSpPr txBox="1"/>
          <p:nvPr/>
        </p:nvSpPr>
        <p:spPr>
          <a:xfrm>
            <a:off x="1076827" y="2806125"/>
            <a:ext cx="16144373" cy="58477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spécificités du langage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844592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67B9A50-D6EC-EFAE-A3FF-4753D54BB9D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AE67AF-457B-1557-F4C2-E52348DF33FB}"/>
              </a:ext>
            </a:extLst>
          </p:cNvPr>
          <p:cNvSpPr txBox="1"/>
          <p:nvPr/>
        </p:nvSpPr>
        <p:spPr>
          <a:xfrm>
            <a:off x="9906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F7FD2A05-CDBA-C51B-A87C-EF56F9B08F4D}"/>
              </a:ext>
            </a:extLst>
          </p:cNvPr>
          <p:cNvSpPr txBox="1"/>
          <p:nvPr/>
        </p:nvSpPr>
        <p:spPr>
          <a:xfrm>
            <a:off x="1076827" y="1698867"/>
            <a:ext cx="16144373" cy="85500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langage du droit est celui du législateur et des juristes : magistrats, avocats et autres professions de justice ». Il se rattache ainsi au pouvoir législatif comme à l’autorité judiciaire, qui s’entrecroisent et sont interdépendants l’un de l’autre.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noProof="0" dirty="0">
                <a:solidFill>
                  <a:srgbClr val="F9FAFD"/>
                </a:solidFill>
                <a:latin typeface="Glacial Indifference" panose="020B0604020202020204" charset="0"/>
              </a:rPr>
              <a:t>Le langage du droit fait partie des </a:t>
            </a:r>
            <a:r>
              <a:rPr lang="fr-FR" sz="3500" u="sng" noProof="0" dirty="0">
                <a:solidFill>
                  <a:srgbClr val="F9FAFD"/>
                </a:solidFill>
                <a:latin typeface="Glacial Indifference" panose="020B0604020202020204" charset="0"/>
              </a:rPr>
              <a:t>langages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u="sng" noProof="0" dirty="0">
                <a:solidFill>
                  <a:srgbClr val="F9FAFD"/>
                </a:solidFill>
                <a:latin typeface="Glacial Indifference" panose="020B0604020202020204" charset="0"/>
              </a:rPr>
              <a:t>d’autorité</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noProof="0" dirty="0">
                <a:solidFill>
                  <a:srgbClr val="F9FAFD"/>
                </a:solidFill>
                <a:latin typeface="Glacial Indifference" panose="020B0604020202020204" charset="0"/>
              </a:rPr>
              <a:t>, où la situation de communication est contrainte notamment par le fait que </a:t>
            </a:r>
            <a:r>
              <a:rPr lang="fr-FR" sz="3500" u="sng" noProof="0" dirty="0">
                <a:solidFill>
                  <a:srgbClr val="F9FAFD"/>
                </a:solidFill>
                <a:latin typeface="Glacial Indifference" panose="020B0604020202020204" charset="0"/>
              </a:rPr>
              <a:t>celui qui s’exprime le fait au nom d’une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u="sng" noProof="0" dirty="0">
                <a:solidFill>
                  <a:srgbClr val="F9FAFD"/>
                </a:solidFill>
                <a:latin typeface="Glacial Indifference" panose="020B0604020202020204" charset="0"/>
              </a:rPr>
              <a:t>institution</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noProof="0" dirty="0">
                <a:solidFill>
                  <a:srgbClr val="F9FAFD"/>
                </a:solidFill>
                <a:latin typeface="Glacial Indifference" panose="020B0604020202020204" charset="0"/>
              </a:rPr>
              <a:t>, s’abstrait en tant que sujet énonciateur et est censé représenter un auteur dont il aurait </a:t>
            </a:r>
            <a:r>
              <a:rPr lang="fr-FR" sz="3500" u="sng" noProof="0" dirty="0">
                <a:solidFill>
                  <a:srgbClr val="F9FAFD"/>
                </a:solidFill>
                <a:latin typeface="Glacial Indifference" panose="020B0604020202020204" charset="0"/>
              </a:rPr>
              <a:t>délégation de parole</a:t>
            </a:r>
            <a:r>
              <a:rPr lang="fr-FR" sz="35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Bourdieu parle pour cela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déléguée"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(1982 : 107)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reprend Austin en soulignant que certaines énonciations ne se "limitent" pas à décrire ou affirmer quelque chose, elles accomplissent une véritable action.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85.</a:t>
            </a:r>
          </a:p>
        </p:txBody>
      </p:sp>
    </p:spTree>
    <p:extLst>
      <p:ext uri="{BB962C8B-B14F-4D97-AF65-F5344CB8AC3E}">
        <p14:creationId xmlns:p14="http://schemas.microsoft.com/office/powerpoint/2010/main" val="332478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83F9052-E845-E1E5-18E6-24431E2AD38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2E7E490-2380-B24C-9FA2-EE4B3B87BED0}"/>
              </a:ext>
            </a:extLst>
          </p:cNvPr>
          <p:cNvSpPr txBox="1"/>
          <p:nvPr/>
        </p:nvSpPr>
        <p:spPr>
          <a:xfrm>
            <a:off x="9906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F5AFD22-09D5-0607-FA28-7AB8EE4E9384}"/>
              </a:ext>
            </a:extLst>
          </p:cNvPr>
          <p:cNvSpPr txBox="1"/>
          <p:nvPr/>
        </p:nvSpPr>
        <p:spPr>
          <a:xfrm>
            <a:off x="1076827" y="2683535"/>
            <a:ext cx="16144373" cy="45935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spcAft>
                <a:spcPts val="600"/>
              </a:spcAft>
            </a:pPr>
            <a:r>
              <a:rPr lang="fr-FR" sz="3500" u="none" noProof="0" dirty="0">
                <a:solidFill>
                  <a:srgbClr val="F9FAFD"/>
                </a:solidFill>
                <a:latin typeface="Glacial Indifference" panose="020B0604020202020204" charset="0"/>
              </a:rPr>
              <a:t>Prise de conscience → il faut avoir des compétences et des savoirs « techniques, précis, et susceptibles d’engager la responsabilité de celui qui agit. […].</a:t>
            </a:r>
          </a:p>
          <a:p>
            <a:pPr lvl="0" algn="just">
              <a:lnSpc>
                <a:spcPct val="110000"/>
              </a:lnSpc>
              <a:spcAft>
                <a:spcPts val="600"/>
              </a:spcAft>
            </a:pPr>
            <a:r>
              <a:rPr lang="fr-FR" sz="3500" noProof="0" dirty="0">
                <a:solidFill>
                  <a:srgbClr val="F9FAFD"/>
                </a:solidFill>
                <a:latin typeface="Glacial Indifference" panose="020B0604020202020204" charset="0"/>
              </a:rPr>
              <a:t>Un acte professionnel s’engage ; </a:t>
            </a:r>
            <a:r>
              <a:rPr lang="fr-FR" sz="3500" u="sng" noProof="0" dirty="0">
                <a:solidFill>
                  <a:srgbClr val="F9FAFD"/>
                </a:solidFill>
                <a:latin typeface="Glacial Indifference" panose="020B0604020202020204" charset="0"/>
              </a:rPr>
              <a:t>l’acte juridique</a:t>
            </a:r>
            <a:r>
              <a:rPr lang="fr-FR" sz="3500" noProof="0" dirty="0">
                <a:solidFill>
                  <a:srgbClr val="F9FAFD"/>
                </a:solidFill>
                <a:latin typeface="Glacial Indifference" panose="020B0604020202020204" charset="0"/>
              </a:rPr>
              <a:t> - […] qui implique une action, un pouvoir et un devoir – est l’acte professionnel </a:t>
            </a:r>
            <a:r>
              <a:rPr lang="fr-FR" sz="3500" u="sng" noProof="0" dirty="0">
                <a:solidFill>
                  <a:srgbClr val="F9FAFD"/>
                </a:solidFill>
                <a:latin typeface="Glacial Indifference" panose="020B0604020202020204" charset="0"/>
              </a:rPr>
              <a:t>emblématique de la fonction performative* du langage</a:t>
            </a:r>
            <a:r>
              <a:rPr lang="fr-FR" sz="3500" u="none" noProof="0" dirty="0">
                <a:solidFill>
                  <a:srgbClr val="F9FAFD"/>
                </a:solidFill>
                <a:latin typeface="Glacial Indifference" panose="020B0604020202020204" charset="0"/>
              </a:rPr>
              <a:t> ».</a:t>
            </a:r>
            <a:endParaRPr kumimoji="0" lang="fr-FR" sz="35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593189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3AD20A6-479C-B161-20E1-33B6BB0C9C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8911E7-7D14-FC7D-C119-A477BD46F12B}"/>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C2B5664B-A213-3EBF-396A-07C7C8265948}"/>
              </a:ext>
            </a:extLst>
          </p:cNvPr>
          <p:cNvSpPr txBox="1"/>
          <p:nvPr/>
        </p:nvSpPr>
        <p:spPr>
          <a:xfrm>
            <a:off x="1076827" y="2529459"/>
            <a:ext cx="15991973" cy="5666167"/>
          </a:xfrm>
          <a:prstGeom prst="rect">
            <a:avLst/>
          </a:prstGeom>
        </p:spPr>
        <p:txBody>
          <a:bodyPr wrap="square" lIns="0" tIns="0" rIns="0" bIns="0" rtlCol="0" anchor="t">
            <a:spAutoFit/>
          </a:bodyPr>
          <a:lstStyle/>
          <a:p>
            <a:pPr lvl="0" algn="just">
              <a:lnSpc>
                <a:spcPct val="110000"/>
              </a:lnSpc>
              <a:spcAft>
                <a:spcPts val="600"/>
              </a:spcAft>
            </a:pPr>
            <a:r>
              <a:rPr lang="fr-FR" sz="3600" u="none" noProof="0" dirty="0">
                <a:solidFill>
                  <a:srgbClr val="F9FAFD"/>
                </a:solidFill>
                <a:latin typeface="Glacial Indifference" panose="020B0604020202020204" charset="0"/>
              </a:rPr>
              <a:t>Rapport intrinsèque entre </a:t>
            </a:r>
            <a:r>
              <a:rPr lang="fr-FR" sz="3600" u="sng" noProof="0" dirty="0">
                <a:solidFill>
                  <a:srgbClr val="F9FAFD"/>
                </a:solidFill>
                <a:latin typeface="Glacial Indifference" panose="020B0604020202020204" charset="0"/>
              </a:rPr>
              <a:t>langue et pouvoir</a:t>
            </a:r>
          </a:p>
          <a:p>
            <a:pPr lvl="0" algn="just">
              <a:lnSpc>
                <a:spcPct val="110000"/>
              </a:lnSpc>
              <a:spcAft>
                <a:spcPts val="600"/>
              </a:spcAft>
            </a:pPr>
            <a:r>
              <a:rPr lang="fr-FR" sz="36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FFFFF"/>
                </a:solidFill>
                <a:effectLst/>
                <a:uLnTx/>
                <a:uFillTx/>
                <a:latin typeface="Glacial Indifference"/>
                <a:ea typeface="+mn-ea"/>
                <a:cs typeface="+mn-cs"/>
              </a:rPr>
              <a:t>« Il est légitime de traiter les rapports sociaux — et les rapports de domination eux-mêmes — comme des </a:t>
            </a:r>
            <a:r>
              <a:rPr kumimoji="0" lang="fr-FR" sz="3500" b="0" i="0" u="sng" strike="noStrike" kern="1200" cap="none" spc="0" normalizeH="0" baseline="0" noProof="0" dirty="0">
                <a:ln>
                  <a:noFill/>
                </a:ln>
                <a:solidFill>
                  <a:srgbClr val="FFFFFF"/>
                </a:solidFill>
                <a:effectLst/>
                <a:uLnTx/>
                <a:uFillTx/>
                <a:latin typeface="Glacial Indifference"/>
                <a:ea typeface="+mn-ea"/>
                <a:cs typeface="+mn-cs"/>
              </a:rPr>
              <a:t>interactions symboliques</a:t>
            </a:r>
            <a:r>
              <a:rPr kumimoji="0" lang="fr-FR" sz="3500" b="0" i="0" u="none" strike="noStrike" kern="1200" cap="none" spc="0" normalizeH="0" baseline="0" noProof="0" dirty="0">
                <a:ln>
                  <a:noFill/>
                </a:ln>
                <a:solidFill>
                  <a:srgbClr val="FFFFFF"/>
                </a:solidFill>
                <a:effectLst/>
                <a:uLnTx/>
                <a:uFillTx/>
                <a:latin typeface="Glacial Indifference"/>
                <a:ea typeface="+mn-ea"/>
                <a:cs typeface="+mn-cs"/>
              </a:rPr>
              <a:t>, c’est-à-dire comme des rapports de communication impliquant la connaissance et la reconnaissance. On doit se garder d’oublier que les rapports de communication par excellence que sont les échanges linguistiques sont aussi des rapports de pouvoir symbolique où s’actualisent les rapports de force entre leurs locuteurs ou les groupes respectifs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FFFF"/>
                </a:solidFill>
                <a:effectLst/>
                <a:uLnTx/>
                <a:uFillTx/>
                <a:latin typeface="Glacial Indifference"/>
                <a:ea typeface="+mn-ea"/>
                <a:cs typeface="+mn-cs"/>
              </a:rPr>
              <a:t>Pierre Bourdieu, </a:t>
            </a:r>
            <a:r>
              <a:rPr kumimoji="0" lang="fr-FR" sz="2800" b="0" i="1" u="none" strike="noStrike" kern="1200" cap="none" spc="0" normalizeH="0" baseline="0" noProof="0" dirty="0">
                <a:ln>
                  <a:noFill/>
                </a:ln>
                <a:solidFill>
                  <a:srgbClr val="FFFFFF"/>
                </a:solidFill>
                <a:effectLst/>
                <a:uLnTx/>
                <a:uFillTx/>
                <a:latin typeface="Glacial Indifference"/>
                <a:ea typeface="+mn-ea"/>
                <a:cs typeface="+mn-cs"/>
              </a:rPr>
              <a:t>Ce que parler veut dire</a:t>
            </a:r>
            <a:r>
              <a:rPr kumimoji="0" lang="fr-FR" sz="2800" b="0" i="0" u="none" strike="noStrike" kern="1200" cap="none" spc="0" normalizeH="0" baseline="0" noProof="0" dirty="0">
                <a:ln>
                  <a:noFill/>
                </a:ln>
                <a:solidFill>
                  <a:srgbClr val="FFFFFF"/>
                </a:solidFill>
                <a:effectLst/>
                <a:uLnTx/>
                <a:uFillTx/>
                <a:latin typeface="Glacial Indifference"/>
                <a:ea typeface="+mn-ea"/>
                <a:cs typeface="+mn-cs"/>
              </a:rPr>
              <a:t>, pp. 13-14.</a:t>
            </a:r>
          </a:p>
        </p:txBody>
      </p:sp>
    </p:spTree>
    <p:extLst>
      <p:ext uri="{BB962C8B-B14F-4D97-AF65-F5344CB8AC3E}">
        <p14:creationId xmlns:p14="http://schemas.microsoft.com/office/powerpoint/2010/main" val="37603593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59874BF-D12D-1D0C-C7D1-0B5E7E5059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F74787-0A4D-D714-223C-3316BF20C233}"/>
              </a:ext>
            </a:extLst>
          </p:cNvPr>
          <p:cNvSpPr txBox="1"/>
          <p:nvPr/>
        </p:nvSpPr>
        <p:spPr>
          <a:xfrm>
            <a:off x="952500" y="10287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27D5CA01-4590-6BB6-A3E0-5263C1599438}"/>
              </a:ext>
            </a:extLst>
          </p:cNvPr>
          <p:cNvSpPr txBox="1"/>
          <p:nvPr/>
        </p:nvSpPr>
        <p:spPr>
          <a:xfrm>
            <a:off x="1076827" y="2857500"/>
            <a:ext cx="15991973" cy="5475345"/>
          </a:xfrm>
          <a:prstGeom prst="rect">
            <a:avLst/>
          </a:prstGeom>
        </p:spPr>
        <p:txBody>
          <a:bodyPr wrap="square" lIns="0" tIns="0" rIns="0" bIns="0" rtlCol="0" anchor="t">
            <a:spAutoFit/>
          </a:bodyPr>
          <a:lstStyle/>
          <a:p>
            <a:pPr marL="0" lvl="0" indent="0" algn="just">
              <a:lnSpc>
                <a:spcPct val="110000"/>
              </a:lnSpc>
              <a:spcAft>
                <a:spcPts val="1800"/>
              </a:spcAft>
            </a:pPr>
            <a:r>
              <a:rPr lang="fr-FR" sz="3500" u="none" noProof="0" dirty="0">
                <a:solidFill>
                  <a:srgbClr val="F9FAFD"/>
                </a:solidFill>
                <a:latin typeface="Glacial Indifference" panose="020B0604020202020204" charset="0"/>
              </a:rPr>
              <a:t>En établissant un parallélisme entre les échanges linguistiques et économiques, Bourdieu rappelle que « les discours ne sont pas seulement […] des signes destinés à être compris, déchiffrés ; ce sont aussi des </a:t>
            </a:r>
            <a:r>
              <a:rPr lang="fr-FR" sz="3500" i="1" u="none" noProof="0" dirty="0">
                <a:solidFill>
                  <a:srgbClr val="F9FAFD"/>
                </a:solidFill>
                <a:latin typeface="Glacial Indifference" panose="020B0604020202020204" charset="0"/>
              </a:rPr>
              <a:t>signes de richesse</a:t>
            </a:r>
            <a:r>
              <a:rPr lang="fr-FR" sz="3500" u="none" noProof="0" dirty="0">
                <a:solidFill>
                  <a:srgbClr val="F9FAFD"/>
                </a:solidFill>
                <a:latin typeface="Glacial Indifference" panose="020B0604020202020204" charset="0"/>
              </a:rPr>
              <a:t> destinés à être évalués, appréciés, et des </a:t>
            </a:r>
            <a:r>
              <a:rPr lang="fr-FR" sz="3500" i="1" u="sng" noProof="0" dirty="0">
                <a:solidFill>
                  <a:srgbClr val="F9FAFD"/>
                </a:solidFill>
                <a:latin typeface="Glacial Indifference" panose="020B0604020202020204" charset="0"/>
              </a:rPr>
              <a:t>signes d’autorité</a:t>
            </a:r>
            <a:r>
              <a:rPr lang="fr-FR" sz="3500" u="none" noProof="0" dirty="0">
                <a:solidFill>
                  <a:srgbClr val="F9FAFD"/>
                </a:solidFill>
                <a:latin typeface="Glacial Indifference" panose="020B0604020202020204" charset="0"/>
              </a:rPr>
              <a:t>, destinés à être crus et obéis ».</a:t>
            </a:r>
          </a:p>
          <a:p>
            <a:pPr marL="0" lvl="0" indent="0" algn="r">
              <a:lnSpc>
                <a:spcPct val="110000"/>
              </a:lnSpc>
            </a:pPr>
            <a:r>
              <a:rPr lang="fr-FR" sz="2800" u="none" noProof="0" dirty="0">
                <a:solidFill>
                  <a:srgbClr val="F9FAFD"/>
                </a:solidFill>
                <a:latin typeface="Glacial Indifference" panose="020B0604020202020204" charset="0"/>
              </a:rPr>
              <a:t>Bourdieu, </a:t>
            </a:r>
            <a:r>
              <a:rPr lang="fr-FR" sz="2800" i="1" u="none" noProof="0" dirty="0">
                <a:solidFill>
                  <a:srgbClr val="F9FAFD"/>
                </a:solidFill>
                <a:latin typeface="Glacial Indifference" panose="020B0604020202020204" charset="0"/>
              </a:rPr>
              <a:t>Ce que parler veut dire</a:t>
            </a:r>
            <a:r>
              <a:rPr lang="fr-FR" sz="2800" u="none" noProof="0" dirty="0">
                <a:solidFill>
                  <a:srgbClr val="F9FAFD"/>
                </a:solidFill>
                <a:latin typeface="Glacial Indifference" panose="020B0604020202020204" charset="0"/>
              </a:rPr>
              <a:t>, p. 60.</a:t>
            </a:r>
          </a:p>
          <a:p>
            <a:pPr marL="0" lvl="0" indent="0" algn="just">
              <a:lnSpc>
                <a:spcPct val="110000"/>
              </a:lnSpc>
            </a:pPr>
            <a:endParaRPr lang="fr-FR" sz="3600" noProof="0" dirty="0">
              <a:solidFill>
                <a:srgbClr val="F9FAFD"/>
              </a:solidFill>
              <a:latin typeface="Glacial Indifference" panose="020B0604020202020204" charset="0"/>
            </a:endParaRPr>
          </a:p>
          <a:p>
            <a:pPr marL="0" lvl="0" indent="0" algn="just">
              <a:lnSpc>
                <a:spcPct val="110000"/>
              </a:lnSpc>
            </a:pPr>
            <a:r>
              <a:rPr lang="fr-FR" sz="3500" noProof="0" dirty="0">
                <a:solidFill>
                  <a:srgbClr val="F9FAFD"/>
                </a:solidFill>
                <a:latin typeface="Glacial Indifference" panose="020B0604020202020204" charset="0"/>
              </a:rPr>
              <a:t>Un rapport d’</a:t>
            </a:r>
            <a:r>
              <a:rPr lang="fr-FR" sz="3500" u="sng" noProof="0" dirty="0">
                <a:solidFill>
                  <a:srgbClr val="F9FAFD"/>
                </a:solidFill>
                <a:latin typeface="Glacial Indifference" panose="020B0604020202020204" charset="0"/>
              </a:rPr>
              <a:t>interdépendance</a:t>
            </a:r>
            <a:r>
              <a:rPr lang="fr-FR" sz="3500" noProof="0" dirty="0">
                <a:solidFill>
                  <a:srgbClr val="F9FAFD"/>
                </a:solidFill>
                <a:latin typeface="Glacial Indifference" panose="020B0604020202020204" charset="0"/>
              </a:rPr>
              <a:t> s’établit ainsi </a:t>
            </a:r>
            <a:r>
              <a:rPr lang="fr-FR" sz="3500" u="sng" noProof="0" dirty="0">
                <a:solidFill>
                  <a:srgbClr val="F9FAFD"/>
                </a:solidFill>
                <a:latin typeface="Glacial Indifference" panose="020B0604020202020204" charset="0"/>
              </a:rPr>
              <a:t>entre langage et autorité</a:t>
            </a:r>
            <a:r>
              <a:rPr lang="fr-FR" sz="3500" noProof="0" dirty="0">
                <a:solidFill>
                  <a:srgbClr val="F9FAFD"/>
                </a:solidFill>
                <a:latin typeface="Glacial Indifference" panose="020B0604020202020204" charset="0"/>
              </a:rPr>
              <a:t> : cette dernière peut être renforcée et mise en évidence par le discours, mais elle est en même temps essentielle pour que la validité du discours soit reconnue.</a:t>
            </a:r>
          </a:p>
        </p:txBody>
      </p:sp>
    </p:spTree>
    <p:extLst>
      <p:ext uri="{BB962C8B-B14F-4D97-AF65-F5344CB8AC3E}">
        <p14:creationId xmlns:p14="http://schemas.microsoft.com/office/powerpoint/2010/main" val="36127181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A7F370D-0579-CE97-106E-668CAEE0952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A4E632-317F-7F4C-5A74-1CD9B55E6044}"/>
              </a:ext>
            </a:extLst>
          </p:cNvPr>
          <p:cNvSpPr txBox="1"/>
          <p:nvPr/>
        </p:nvSpPr>
        <p:spPr>
          <a:xfrm>
            <a:off x="990600" y="1119386"/>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25E61B43-B4EF-87C8-703B-E896F69366F3}"/>
              </a:ext>
            </a:extLst>
          </p:cNvPr>
          <p:cNvSpPr txBox="1"/>
          <p:nvPr/>
        </p:nvSpPr>
        <p:spPr>
          <a:xfrm>
            <a:off x="1076827" y="3003709"/>
            <a:ext cx="15991973" cy="5646674"/>
          </a:xfrm>
          <a:prstGeom prst="rect">
            <a:avLst/>
          </a:prstGeom>
        </p:spPr>
        <p:txBody>
          <a:bodyPr wrap="square" lIns="0" tIns="0" rIns="0" bIns="0" rtlCol="0" anchor="t">
            <a:spAutoFit/>
          </a:bodyPr>
          <a:lstStyle/>
          <a:p>
            <a:pPr marL="0" lvl="0" indent="0" algn="just">
              <a:lnSpc>
                <a:spcPct val="110000"/>
              </a:lnSpc>
              <a:spcAft>
                <a:spcPts val="1200"/>
              </a:spcAft>
            </a:pPr>
            <a:r>
              <a:rPr lang="fr-FR" sz="3500" noProof="0" dirty="0">
                <a:solidFill>
                  <a:srgbClr val="F9FAFD"/>
                </a:solidFill>
                <a:latin typeface="Glacial Indifference" panose="020B0604020202020204" charset="0"/>
              </a:rPr>
              <a:t>Pour que cette autorité soit reconnue, il faut que le discours en question vienne d’une </a:t>
            </a:r>
            <a:r>
              <a:rPr lang="fr-FR" sz="3500" u="sng" noProof="0" dirty="0">
                <a:solidFill>
                  <a:srgbClr val="F9FAFD"/>
                </a:solidFill>
                <a:latin typeface="Glacial Indifference" panose="020B0604020202020204" charset="0"/>
              </a:rPr>
              <a:t>personne socialement légitimée</a:t>
            </a:r>
            <a:r>
              <a:rPr lang="fr-FR" sz="3500" noProof="0" dirty="0">
                <a:solidFill>
                  <a:srgbClr val="F9FAFD"/>
                </a:solidFill>
                <a:latin typeface="Glacial Indifference" panose="020B0604020202020204" charset="0"/>
              </a:rPr>
              <a:t> à le produire. Sans cette légitimation, l’autorité et l’efficacité symbolique du discours s’écroulent.</a:t>
            </a:r>
          </a:p>
          <a:p>
            <a:pPr marL="0" lvl="0" indent="0" algn="just">
              <a:lnSpc>
                <a:spcPct val="110000"/>
              </a:lnSpc>
            </a:pPr>
            <a:r>
              <a:rPr lang="fr-FR" sz="3500" noProof="0" dirty="0">
                <a:solidFill>
                  <a:srgbClr val="F9FAFD"/>
                </a:solidFill>
                <a:latin typeface="Glacial Indifference" panose="020B0604020202020204" charset="0"/>
              </a:rPr>
              <a:t>	↓</a:t>
            </a:r>
          </a:p>
          <a:p>
            <a:pPr marL="0" lvl="0" indent="0" algn="just">
              <a:lnSpc>
                <a:spcPct val="110000"/>
              </a:lnSpc>
              <a:spcAft>
                <a:spcPts val="2400"/>
              </a:spcAft>
            </a:pPr>
            <a:r>
              <a:rPr lang="fr-FR" sz="3500" noProof="0" dirty="0">
                <a:solidFill>
                  <a:srgbClr val="F9FAFD"/>
                </a:solidFill>
                <a:latin typeface="Glacial Indifference" panose="020B0604020202020204" charset="0"/>
              </a:rPr>
              <a:t>Les conditions qui doivent être remplies pour que le sujet parlant soit légitimé socialement à s’exprimer sont appelées par Austin « </a:t>
            </a:r>
            <a:r>
              <a:rPr lang="fr-FR" sz="3500" u="sng" noProof="0" dirty="0">
                <a:solidFill>
                  <a:srgbClr val="F9FAFD"/>
                </a:solidFill>
                <a:latin typeface="Glacial Indifference" panose="020B0604020202020204" charset="0"/>
              </a:rPr>
              <a:t>conditions de félicité</a:t>
            </a:r>
            <a:r>
              <a:rPr lang="fr-FR" sz="3500" noProof="0" dirty="0">
                <a:solidFill>
                  <a:srgbClr val="F9FAFD"/>
                </a:solidFill>
                <a:latin typeface="Glacial Indifference" panose="020B0604020202020204" charset="0"/>
              </a:rPr>
              <a:t> ». Si ces dernières sont respectées, le sujet parlant est en mesure d’accomplir une action à travers sa parole, parole qui devient donc </a:t>
            </a:r>
            <a:r>
              <a:rPr lang="fr-FR" sz="3500" u="sng" noProof="0" dirty="0">
                <a:solidFill>
                  <a:srgbClr val="F9FAFD"/>
                </a:solidFill>
                <a:latin typeface="Glacial Indifference" panose="020B0604020202020204" charset="0"/>
              </a:rPr>
              <a:t>performative</a:t>
            </a:r>
            <a:r>
              <a:rPr lang="fr-FR" sz="3500" noProof="0" dirty="0">
                <a:solidFill>
                  <a:srgbClr val="F9FAFD"/>
                </a:solidFill>
                <a:latin typeface="Glacial Indifference" panose="020B0604020202020204" charset="0"/>
              </a:rPr>
              <a:t>.</a:t>
            </a:r>
            <a:endParaRPr lang="fr-FR" sz="2800" noProof="0" dirty="0">
              <a:solidFill>
                <a:srgbClr val="F9FAFD"/>
              </a:solidFill>
              <a:latin typeface="Glacial Indifference" panose="020B0604020202020204" charset="0"/>
            </a:endParaRPr>
          </a:p>
          <a:p>
            <a:pPr marL="0" lvl="0" indent="0" algn="r">
              <a:lnSpc>
                <a:spcPct val="110000"/>
              </a:lnSpc>
            </a:pPr>
            <a:r>
              <a:rPr lang="fr-FR" sz="2800" noProof="0" dirty="0">
                <a:solidFill>
                  <a:srgbClr val="F9FAFD"/>
                </a:solidFill>
                <a:latin typeface="Glacial Indifference" panose="020B0604020202020204" charset="0"/>
              </a:rPr>
              <a:t>John L. Austin, </a:t>
            </a:r>
            <a:r>
              <a:rPr lang="fr-FR" sz="2800" i="1" noProof="0" dirty="0">
                <a:solidFill>
                  <a:srgbClr val="F9FAFD"/>
                </a:solidFill>
                <a:latin typeface="Glacial Indifference" panose="020B0604020202020204" charset="0"/>
              </a:rPr>
              <a:t>How to Do Things </a:t>
            </a:r>
            <a:r>
              <a:rPr lang="fr-FR" sz="2800" i="1" noProof="0" dirty="0" err="1">
                <a:solidFill>
                  <a:srgbClr val="F9FAFD"/>
                </a:solidFill>
                <a:latin typeface="Glacial Indifference" panose="020B0604020202020204" charset="0"/>
              </a:rPr>
              <a:t>with</a:t>
            </a:r>
            <a:r>
              <a:rPr lang="fr-FR" sz="2800" i="1" noProof="0" dirty="0">
                <a:solidFill>
                  <a:srgbClr val="F9FAFD"/>
                </a:solidFill>
                <a:latin typeface="Glacial Indifference" panose="020B0604020202020204" charset="0"/>
              </a:rPr>
              <a:t> </a:t>
            </a:r>
            <a:r>
              <a:rPr lang="fr-FR" sz="2800" i="1" noProof="0" dirty="0" err="1">
                <a:solidFill>
                  <a:srgbClr val="F9FAFD"/>
                </a:solidFill>
                <a:latin typeface="Glacial Indifference" panose="020B0604020202020204" charset="0"/>
              </a:rPr>
              <a:t>Words</a:t>
            </a:r>
            <a:endParaRPr lang="fr-FR" sz="2800"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61310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AFC77A-FEFF-0E36-D880-470174880A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BF54C56-0938-9873-5821-279E2B128B84}"/>
              </a:ext>
            </a:extLst>
          </p:cNvPr>
          <p:cNvSpPr txBox="1"/>
          <p:nvPr/>
        </p:nvSpPr>
        <p:spPr>
          <a:xfrm>
            <a:off x="1028700" y="342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D9079C3-75AC-F958-FB87-FD33E06060AD}"/>
              </a:ext>
            </a:extLst>
          </p:cNvPr>
          <p:cNvSpPr txBox="1"/>
          <p:nvPr/>
        </p:nvSpPr>
        <p:spPr>
          <a:xfrm>
            <a:off x="1076827" y="1866900"/>
            <a:ext cx="16296773" cy="825456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1. Ensemble des règles qui régissent la conduite de l’ * homme * en société (ce que chacun peut faire ou ne pas faire) et dont le respect est assuré, le cas échéant, par la puissance publique. Synonyme de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objectif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2. Faculté reconnue et protégée par la puissance publique, de faire certains actes ou d’exiger que d’autres personnes fassent ou omettent quelque chose dans notre intérêt. Synonyme de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subjectif</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3. 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Connaissance, science des lois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science juridique : étudier le droit, […] faculté de droit, cours de droit, étudiant en droit, doctorat en droit, professeur de droit...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4. Synonyme d’</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mpôt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droits d’enregistrement, […] droit de douane…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327.</a:t>
            </a:r>
          </a:p>
        </p:txBody>
      </p:sp>
    </p:spTree>
    <p:extLst>
      <p:ext uri="{BB962C8B-B14F-4D97-AF65-F5344CB8AC3E}">
        <p14:creationId xmlns:p14="http://schemas.microsoft.com/office/powerpoint/2010/main" val="15972412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7D4B2D9-BC20-4E6B-FFEF-585B9B92B0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5483791-E257-9D6C-22E6-09ECED28D548}"/>
              </a:ext>
            </a:extLst>
          </p:cNvPr>
          <p:cNvSpPr txBox="1"/>
          <p:nvPr/>
        </p:nvSpPr>
        <p:spPr>
          <a:xfrm>
            <a:off x="990600" y="10287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10F850E6-FA8C-0F1A-D195-205C91634051}"/>
              </a:ext>
            </a:extLst>
          </p:cNvPr>
          <p:cNvSpPr txBox="1"/>
          <p:nvPr/>
        </p:nvSpPr>
        <p:spPr>
          <a:xfrm>
            <a:off x="1076827" y="2752040"/>
            <a:ext cx="15991973" cy="4601260"/>
          </a:xfrm>
          <a:prstGeom prst="rect">
            <a:avLst/>
          </a:prstGeom>
        </p:spPr>
        <p:txBody>
          <a:bodyPr wrap="square" lIns="0" tIns="0" rIns="0" bIns="0" rtlCol="0" anchor="t">
            <a:spAutoFit/>
          </a:bodyPr>
          <a:lstStyle/>
          <a:p>
            <a:pPr marL="0" lvl="0" indent="0" algn="just">
              <a:lnSpc>
                <a:spcPct val="110000"/>
              </a:lnSpc>
              <a:spcAft>
                <a:spcPts val="1200"/>
              </a:spcAft>
            </a:pPr>
            <a:r>
              <a:rPr lang="fr-FR" sz="3500" noProof="0" dirty="0">
                <a:solidFill>
                  <a:srgbClr val="F9FAFD"/>
                </a:solidFill>
                <a:latin typeface="Glacial Indifference" panose="020B0604020202020204" charset="0"/>
              </a:rPr>
              <a:t>L’</a:t>
            </a:r>
            <a:r>
              <a:rPr lang="fr-FR" sz="3500" u="sng" noProof="0" dirty="0">
                <a:solidFill>
                  <a:srgbClr val="F9FAFD"/>
                </a:solidFill>
                <a:latin typeface="Glacial Indifference" panose="020B0604020202020204" charset="0"/>
              </a:rPr>
              <a:t>acte juridique</a:t>
            </a:r>
            <a:r>
              <a:rPr lang="fr-FR" sz="3500" noProof="0" dirty="0">
                <a:solidFill>
                  <a:srgbClr val="F9FAFD"/>
                </a:solidFill>
                <a:latin typeface="Glacial Indifference" panose="020B0604020202020204" charset="0"/>
              </a:rPr>
              <a:t> constitue donc un exemple parmi les plus illustratifs d’un acte performatif.</a:t>
            </a:r>
          </a:p>
          <a:p>
            <a:pPr marL="0" lvl="0" indent="0" algn="just">
              <a:lnSpc>
                <a:spcPct val="110000"/>
              </a:lnSpc>
              <a:spcAft>
                <a:spcPts val="1200"/>
              </a:spcAft>
            </a:pPr>
            <a:r>
              <a:rPr lang="fr-FR" sz="3500" noProof="0" dirty="0">
                <a:solidFill>
                  <a:srgbClr val="F9FAFD"/>
                </a:solidFill>
                <a:latin typeface="Glacial Indifference" panose="020B0604020202020204" charset="0"/>
              </a:rPr>
              <a:t>La personne qui le prononce représente le « mandataire légitime […] capable d’</a:t>
            </a:r>
            <a:r>
              <a:rPr lang="fr-FR" sz="3500" u="sng" noProof="0" dirty="0">
                <a:solidFill>
                  <a:srgbClr val="F9FAFD"/>
                </a:solidFill>
                <a:latin typeface="Glacial Indifference" panose="020B0604020202020204" charset="0"/>
              </a:rPr>
              <a:t>agir par les mots sur le monde social</a:t>
            </a:r>
            <a:r>
              <a:rPr lang="fr-FR" sz="3500" noProof="0" dirty="0">
                <a:solidFill>
                  <a:srgbClr val="F9FAFD"/>
                </a:solidFill>
                <a:latin typeface="Glacial Indifference" panose="020B0604020202020204" charset="0"/>
              </a:rPr>
              <a:t> ».</a:t>
            </a:r>
          </a:p>
          <a:p>
            <a:pPr marL="0" lvl="0" indent="0" algn="just">
              <a:lnSpc>
                <a:spcPct val="110000"/>
              </a:lnSpc>
              <a:spcAft>
                <a:spcPts val="2400"/>
              </a:spcAft>
            </a:pPr>
            <a:r>
              <a:rPr lang="fr-FR" sz="3500" noProof="0" dirty="0">
                <a:solidFill>
                  <a:srgbClr val="F9FAFD"/>
                </a:solidFill>
                <a:latin typeface="Glacial Indifference" panose="020B0604020202020204" charset="0"/>
              </a:rPr>
              <a:t>En même temps que moyen d’action, ces mots servent pour rappeler au public l’autorité de la personne qui </a:t>
            </a:r>
            <a:r>
              <a:rPr lang="fr-FR" sz="3500" noProof="0">
                <a:solidFill>
                  <a:srgbClr val="F9FAFD"/>
                </a:solidFill>
                <a:latin typeface="Glacial Indifference" panose="020B0604020202020204" charset="0"/>
              </a:rPr>
              <a:t>les énonce, </a:t>
            </a:r>
            <a:r>
              <a:rPr lang="fr-FR" sz="3500" noProof="0" dirty="0">
                <a:solidFill>
                  <a:srgbClr val="F9FAFD"/>
                </a:solidFill>
                <a:latin typeface="Glacial Indifference" panose="020B0604020202020204" charset="0"/>
              </a:rPr>
              <a:t>dont la crédibilité est ainsi renforcée.</a:t>
            </a:r>
            <a:endPar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r">
              <a:spcAft>
                <a:spcPts val="1200"/>
              </a:spcAft>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Bourdieu,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que parler veut dire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73.</a:t>
            </a:r>
            <a:endParaRPr lang="fr-FR" sz="2800"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067963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00D292-08E3-D8B3-BCEF-8B10FCC761E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E66F9A-77ED-56B6-38A3-95DFDCC9E95E}"/>
              </a:ext>
            </a:extLst>
          </p:cNvPr>
          <p:cNvSpPr txBox="1"/>
          <p:nvPr/>
        </p:nvSpPr>
        <p:spPr>
          <a:xfrm>
            <a:off x="990600" y="11049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B42F78E9-DD77-98BD-9F5F-AD431CF71618}"/>
              </a:ext>
            </a:extLst>
          </p:cNvPr>
          <p:cNvSpPr txBox="1"/>
          <p:nvPr/>
        </p:nvSpPr>
        <p:spPr>
          <a:xfrm>
            <a:off x="1076827" y="2857500"/>
            <a:ext cx="15991973" cy="4809009"/>
          </a:xfrm>
          <a:prstGeom prst="rect">
            <a:avLst/>
          </a:prstGeom>
        </p:spPr>
        <p:txBody>
          <a:bodyPr wrap="square" lIns="0" tIns="0" rIns="0" bIns="0" rtlCol="0" anchor="t">
            <a:spAutoFit/>
          </a:bodyPr>
          <a:lstStyle/>
          <a:p>
            <a:pPr marL="0" lvl="0" indent="0" algn="just">
              <a:lnSpc>
                <a:spcPct val="110000"/>
              </a:lnSpc>
            </a:pPr>
            <a:r>
              <a:rPr lang="fr-FR" sz="3500" noProof="0" dirty="0">
                <a:solidFill>
                  <a:srgbClr val="F9FAFD"/>
                </a:solidFill>
                <a:latin typeface="Glacial Indifference" panose="020B0604020202020204" charset="0"/>
              </a:rPr>
              <a:t>La </a:t>
            </a:r>
            <a:r>
              <a:rPr lang="fr-FR" sz="3500" u="sng" noProof="0" dirty="0">
                <a:solidFill>
                  <a:srgbClr val="F9FAFD"/>
                </a:solidFill>
                <a:latin typeface="Glacial Indifference" panose="020B0604020202020204" charset="0"/>
              </a:rPr>
              <a:t>nomination</a:t>
            </a:r>
            <a:r>
              <a:rPr lang="fr-FR" sz="3500" noProof="0" dirty="0">
                <a:solidFill>
                  <a:srgbClr val="F9FAFD"/>
                </a:solidFill>
                <a:latin typeface="Glacial Indifference" panose="020B0604020202020204" charset="0"/>
              </a:rPr>
              <a:t> aussi détient une </a:t>
            </a:r>
            <a:r>
              <a:rPr lang="fr-FR" sz="3500" u="sng" noProof="0" dirty="0">
                <a:solidFill>
                  <a:srgbClr val="F9FAFD"/>
                </a:solidFill>
                <a:latin typeface="Glacial Indifference" panose="020B0604020202020204" charset="0"/>
              </a:rPr>
              <a:t>composante performative</a:t>
            </a:r>
          </a:p>
          <a:p>
            <a:pPr marL="0" lvl="0" indent="0" algn="just">
              <a:lnSpc>
                <a:spcPct val="110000"/>
              </a:lnSpc>
            </a:pPr>
            <a:r>
              <a:rPr lang="fr-FR" sz="3500" noProof="0" dirty="0">
                <a:solidFill>
                  <a:srgbClr val="F9FAFD"/>
                </a:solidFill>
                <a:latin typeface="Glacial Indifference" panose="020B0604020202020204" charset="0"/>
              </a:rPr>
              <a:t>	↓</a:t>
            </a:r>
          </a:p>
          <a:p>
            <a:pPr marL="0" lvl="0" indent="0" algn="just">
              <a:lnSpc>
                <a:spcPct val="110000"/>
              </a:lnSpc>
              <a:spcAft>
                <a:spcPts val="1800"/>
              </a:spcAft>
            </a:pPr>
            <a:r>
              <a:rPr lang="fr-FR" sz="3500" noProof="0" dirty="0">
                <a:solidFill>
                  <a:srgbClr val="F9FAFD"/>
                </a:solidFill>
                <a:latin typeface="Glacial Indifference" panose="020B0604020202020204" charset="0"/>
              </a:rPr>
              <a:t>« en structurant la perception que les agents sociaux ont du monde social, la nomination contribue à faire la structure de ce monde et d’autant plus profondément qu’elle est plus largement reconnue, c’est-à-dire autorisée. Il n’est pas d’agent social qui ne prétende, dans la mesure de ses moyens, à ce </a:t>
            </a:r>
            <a:r>
              <a:rPr lang="fr-FR" sz="3500" u="sng" noProof="0" dirty="0">
                <a:solidFill>
                  <a:srgbClr val="F9FAFD"/>
                </a:solidFill>
                <a:latin typeface="Glacial Indifference" panose="020B0604020202020204" charset="0"/>
              </a:rPr>
              <a:t>pouvoir de nommer et de faire le monde en nommant</a:t>
            </a:r>
            <a:r>
              <a:rPr lang="fr-FR" sz="3500" noProof="0" dirty="0">
                <a:solidFill>
                  <a:srgbClr val="F9FAFD"/>
                </a:solidFill>
                <a:latin typeface="Glacial Indifference" panose="020B0604020202020204" charset="0"/>
              </a:rPr>
              <a:t> ».</a:t>
            </a:r>
            <a:r>
              <a:rPr lang="fr-FR" sz="2800" noProof="0" dirty="0">
                <a:solidFill>
                  <a:srgbClr val="F9FAFD"/>
                </a:solidFill>
                <a:latin typeface="Glacial Indifference" panose="020B0604020202020204" charset="0"/>
              </a:rPr>
              <a:t> </a:t>
            </a:r>
          </a:p>
          <a:p>
            <a:pPr marL="0" lvl="0" indent="0" algn="r">
              <a:spcAft>
                <a:spcPts val="1200"/>
              </a:spcAft>
            </a:pPr>
            <a:r>
              <a:rPr lang="fr-FR" sz="2800" noProof="0" dirty="0">
                <a:solidFill>
                  <a:srgbClr val="F9FAFD"/>
                </a:solidFill>
                <a:latin typeface="Glacial Indifference" panose="020B0604020202020204" charset="0"/>
              </a:rPr>
              <a:t>Bourdieu, </a:t>
            </a:r>
            <a:r>
              <a:rPr lang="fr-FR" sz="2800" i="1" noProof="0" dirty="0">
                <a:solidFill>
                  <a:srgbClr val="F9FAFD"/>
                </a:solidFill>
                <a:latin typeface="Glacial Indifference" panose="020B0604020202020204" charset="0"/>
              </a:rPr>
              <a:t>Ce que parler veut dire</a:t>
            </a:r>
            <a:r>
              <a:rPr lang="fr-FR" sz="2800" noProof="0" dirty="0">
                <a:solidFill>
                  <a:srgbClr val="F9FAFD"/>
                </a:solidFill>
                <a:latin typeface="Glacial Indifference" panose="020B0604020202020204" charset="0"/>
              </a:rPr>
              <a:t>, p. 99.</a:t>
            </a:r>
          </a:p>
        </p:txBody>
      </p:sp>
    </p:spTree>
    <p:extLst>
      <p:ext uri="{BB962C8B-B14F-4D97-AF65-F5344CB8AC3E}">
        <p14:creationId xmlns:p14="http://schemas.microsoft.com/office/powerpoint/2010/main" val="4659718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62F413-813D-859C-EACE-A1578124C70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E7DB8A-C923-0550-D4B9-740D13527636}"/>
              </a:ext>
            </a:extLst>
          </p:cNvPr>
          <p:cNvSpPr txBox="1"/>
          <p:nvPr/>
        </p:nvSpPr>
        <p:spPr>
          <a:xfrm>
            <a:off x="990600" y="9525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Digression : la performativité</a:t>
            </a:r>
          </a:p>
        </p:txBody>
      </p:sp>
      <p:sp>
        <p:nvSpPr>
          <p:cNvPr id="4" name="TextBox 4">
            <a:extLst>
              <a:ext uri="{FF2B5EF4-FFF2-40B4-BE49-F238E27FC236}">
                <a16:creationId xmlns:a16="http://schemas.microsoft.com/office/drawing/2014/main" id="{E514CB38-3294-419C-B518-83EDD3237566}"/>
              </a:ext>
            </a:extLst>
          </p:cNvPr>
          <p:cNvSpPr txBox="1"/>
          <p:nvPr/>
        </p:nvSpPr>
        <p:spPr>
          <a:xfrm>
            <a:off x="1076827" y="2705100"/>
            <a:ext cx="15991973" cy="6309420"/>
          </a:xfrm>
          <a:prstGeom prst="rect">
            <a:avLst/>
          </a:prstGeom>
        </p:spPr>
        <p:txBody>
          <a:bodyPr wrap="square" lIns="0" tIns="0" rIns="0" bIns="0" rtlCol="0" anchor="t">
            <a:spAutoFit/>
          </a:bodyPr>
          <a:lstStyle/>
          <a:p>
            <a:pPr marL="0" lvl="0" indent="0" algn="just">
              <a:lnSpc>
                <a:spcPct val="110000"/>
              </a:lnSpc>
            </a:pPr>
            <a:r>
              <a:rPr lang="fr-FR" sz="3500" noProof="0" dirty="0">
                <a:solidFill>
                  <a:srgbClr val="F9FAFD"/>
                </a:solidFill>
                <a:latin typeface="Glacial Indifference" panose="020B0604020202020204" charset="0"/>
              </a:rPr>
              <a:t>Avec cet acte de nomination, « </a:t>
            </a:r>
            <a:r>
              <a:rPr lang="fr-FR" sz="3500" u="sng" noProof="0" dirty="0">
                <a:solidFill>
                  <a:srgbClr val="F9FAFD"/>
                </a:solidFill>
                <a:latin typeface="Glacial Indifference" panose="020B0604020202020204" charset="0"/>
              </a:rPr>
              <a:t>un individu, agissant en son propre nom ou au nom d’un groupe</a:t>
            </a:r>
            <a:r>
              <a:rPr lang="fr-FR" sz="3500" noProof="0" dirty="0">
                <a:solidFill>
                  <a:srgbClr val="F9FAFD"/>
                </a:solidFill>
                <a:latin typeface="Glacial Indifference" panose="020B0604020202020204" charset="0"/>
              </a:rPr>
              <a:t> plus ou moins important numériquement et socialement, </a:t>
            </a:r>
            <a:r>
              <a:rPr lang="fr-FR" sz="3500" u="sng" noProof="0" dirty="0">
                <a:solidFill>
                  <a:srgbClr val="F9FAFD"/>
                </a:solidFill>
                <a:latin typeface="Glacial Indifference" panose="020B0604020202020204" charset="0"/>
              </a:rPr>
              <a:t>signifie à quelqu’un [ou de quelque chose] qu’il a telle ou telle propriété</a:t>
            </a:r>
            <a:r>
              <a:rPr lang="fr-FR" sz="3500" noProof="0" dirty="0">
                <a:solidFill>
                  <a:srgbClr val="F9FAFD"/>
                </a:solidFill>
                <a:latin typeface="Glacial Indifference" panose="020B0604020202020204" charset="0"/>
              </a:rPr>
              <a:t>, lui signifiant du même coup d’avoir à se comporter en conformité avec l’essence sociale qui lui est ainsi assignée ».</a:t>
            </a:r>
          </a:p>
          <a:p>
            <a:pPr marL="0" lvl="0" indent="0" algn="r">
              <a:spcAft>
                <a:spcPts val="1200"/>
              </a:spcAft>
            </a:pPr>
            <a:r>
              <a:rPr lang="fr-FR" sz="2800" noProof="0" dirty="0">
                <a:solidFill>
                  <a:srgbClr val="F9FAFD"/>
                </a:solidFill>
                <a:latin typeface="Glacial Indifference" panose="020B0604020202020204" charset="0"/>
              </a:rPr>
              <a:t>Bourdieu, </a:t>
            </a:r>
            <a:r>
              <a:rPr lang="fr-FR" sz="2800" i="1" noProof="0" dirty="0">
                <a:solidFill>
                  <a:srgbClr val="F9FAFD"/>
                </a:solidFill>
                <a:latin typeface="Glacial Indifference" panose="020B0604020202020204" charset="0"/>
              </a:rPr>
              <a:t>Ce que parler veut dire</a:t>
            </a:r>
            <a:r>
              <a:rPr lang="fr-FR" sz="2800" noProof="0" dirty="0">
                <a:solidFill>
                  <a:srgbClr val="F9FAFD"/>
                </a:solidFill>
                <a:latin typeface="Glacial Indifference" panose="020B0604020202020204" charset="0"/>
              </a:rPr>
              <a:t>, p. 100.</a:t>
            </a:r>
          </a:p>
          <a:p>
            <a:pPr marL="0" lvl="0" indent="0" algn="just">
              <a:spcAft>
                <a:spcPts val="1200"/>
              </a:spcAft>
            </a:pPr>
            <a:r>
              <a:rPr lang="fr-FR" sz="3600" noProof="0" dirty="0">
                <a:solidFill>
                  <a:srgbClr val="F9FAFD"/>
                </a:solidFill>
                <a:latin typeface="Glacial Indifference" panose="020B0604020202020204" charset="0"/>
              </a:rPr>
              <a:t>	</a:t>
            </a:r>
            <a:r>
              <a:rPr lang="fr-FR" sz="3500" noProof="0" dirty="0">
                <a:solidFill>
                  <a:srgbClr val="F9FAFD"/>
                </a:solidFill>
                <a:latin typeface="Glacial Indifference" panose="020B0604020202020204" charset="0"/>
              </a:rPr>
              <a:t>↓</a:t>
            </a:r>
          </a:p>
          <a:p>
            <a:pPr marL="0" lvl="0" indent="0" algn="just">
              <a:spcAft>
                <a:spcPts val="1200"/>
              </a:spcAft>
            </a:pPr>
            <a:r>
              <a:rPr lang="fr-FR" sz="3500" noProof="0" dirty="0">
                <a:solidFill>
                  <a:srgbClr val="F9FAFD"/>
                </a:solidFill>
                <a:latin typeface="Glacial Indifference" panose="020B0604020202020204" charset="0"/>
              </a:rPr>
              <a:t>L’acte de nommer constitue donc un </a:t>
            </a:r>
            <a:r>
              <a:rPr lang="fr-FR" sz="3500" u="sng" noProof="0" dirty="0">
                <a:solidFill>
                  <a:srgbClr val="F9FAFD"/>
                </a:solidFill>
                <a:latin typeface="Glacial Indifference" panose="020B0604020202020204" charset="0"/>
              </a:rPr>
              <a:t>exercice de pouvoir</a:t>
            </a:r>
            <a:r>
              <a:rPr lang="fr-FR" sz="3500" noProof="0" dirty="0">
                <a:solidFill>
                  <a:srgbClr val="F9FAFD"/>
                </a:solidFill>
                <a:latin typeface="Glacial Indifference" panose="020B0604020202020204" charset="0"/>
              </a:rPr>
              <a:t>.</a:t>
            </a:r>
          </a:p>
          <a:p>
            <a:pPr marL="0" lvl="0" indent="0" algn="just">
              <a:spcAft>
                <a:spcPts val="1200"/>
              </a:spcAft>
            </a:pPr>
            <a:endParaRPr lang="fr-FR" sz="3500" noProof="0" dirty="0">
              <a:solidFill>
                <a:srgbClr val="F9FAFD"/>
              </a:solidFill>
              <a:latin typeface="Glacial Indifference" panose="020B0604020202020204" charset="0"/>
            </a:endParaRPr>
          </a:p>
          <a:p>
            <a:pPr algn="just">
              <a:spcAft>
                <a:spcPts val="1200"/>
              </a:spcAft>
            </a:pPr>
            <a:r>
              <a:rPr lang="fr-FR" sz="3500" noProof="0" dirty="0">
                <a:solidFill>
                  <a:srgbClr val="F9FAFD"/>
                </a:solidFill>
                <a:latin typeface="Glacial Indifference" panose="020B0604020202020204" charset="0"/>
              </a:rPr>
              <a:t>Exemple de la </a:t>
            </a:r>
            <a:r>
              <a:rPr lang="fr-FR" sz="3500" u="sng" noProof="0" dirty="0">
                <a:solidFill>
                  <a:srgbClr val="F9FAFD"/>
                </a:solidFill>
                <a:latin typeface="Glacial Indifference" panose="020B0604020202020204" charset="0"/>
              </a:rPr>
              <a:t>Bible</a:t>
            </a:r>
            <a:r>
              <a:rPr lang="fr-FR" sz="3500" noProof="0" dirty="0">
                <a:solidFill>
                  <a:srgbClr val="F9FAFD"/>
                </a:solidFill>
                <a:latin typeface="Glacial Indifference" panose="020B0604020202020204" charset="0"/>
              </a:rPr>
              <a:t> → à la création fait suite immédiatement la nomination.</a:t>
            </a:r>
          </a:p>
        </p:txBody>
      </p:sp>
    </p:spTree>
    <p:extLst>
      <p:ext uri="{BB962C8B-B14F-4D97-AF65-F5344CB8AC3E}">
        <p14:creationId xmlns:p14="http://schemas.microsoft.com/office/powerpoint/2010/main" val="4440559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1614B95-5C08-F03F-C9E6-518E652D6B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8B6C98-2891-5CBB-82B5-51E38272C4D6}"/>
              </a:ext>
            </a:extLst>
          </p:cNvPr>
          <p:cNvSpPr txBox="1"/>
          <p:nvPr/>
        </p:nvSpPr>
        <p:spPr>
          <a:xfrm>
            <a:off x="1028700" y="738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26898F7-BB05-84D9-54CA-9101E1249916}"/>
              </a:ext>
            </a:extLst>
          </p:cNvPr>
          <p:cNvSpPr txBox="1"/>
          <p:nvPr/>
        </p:nvSpPr>
        <p:spPr>
          <a:xfrm>
            <a:off x="1076827" y="2288649"/>
            <a:ext cx="16144373" cy="6817251"/>
          </a:xfrm>
          <a:prstGeom prst="rect">
            <a:avLst/>
          </a:prstGeom>
        </p:spPr>
        <p:txBody>
          <a:bodyPr wrap="square" lIns="0" tIns="0" rIns="0" bIns="0" rtlCol="0" anchor="t">
            <a:spAutoFit/>
          </a:bodyPr>
          <a:lstStyle/>
          <a:p>
            <a:pPr lvl="0" algn="just">
              <a:lnSpc>
                <a:spcPct val="110000"/>
              </a:lnSpc>
              <a:spcAft>
                <a:spcPts val="600"/>
              </a:spcAft>
            </a:pPr>
            <a:r>
              <a:rPr lang="fr-FR" sz="3500" noProof="0" dirty="0">
                <a:solidFill>
                  <a:srgbClr val="F9FAFD"/>
                </a:solidFill>
                <a:latin typeface="Glacial Indifference" panose="020B0604020202020204" charset="0"/>
              </a:rPr>
              <a:t>« Le droit attache au langage certains effets de droit : </a:t>
            </a:r>
            <a:r>
              <a:rPr lang="fr-FR" sz="3500" u="sng" noProof="0" dirty="0">
                <a:solidFill>
                  <a:srgbClr val="F9FAFD"/>
                </a:solidFill>
                <a:latin typeface="Glacial Indifference" panose="020B0604020202020204" charset="0"/>
              </a:rPr>
              <a:t>il dote les actes de langage de conséquences juridiques</a:t>
            </a:r>
            <a:r>
              <a:rPr lang="fr-FR" sz="3500" noProof="0" dirty="0">
                <a:solidFill>
                  <a:srgbClr val="F9FAFD"/>
                </a:solidFill>
                <a:latin typeface="Glacial Indifference" panose="020B0604020202020204" charset="0"/>
              </a:rPr>
              <a:t>. Le prononcé d’une parole devient, en vertu du droit, </a:t>
            </a:r>
            <a:r>
              <a:rPr lang="fr-FR" sz="3500" u="sng" noProof="0" dirty="0">
                <a:solidFill>
                  <a:srgbClr val="F9FAFD"/>
                </a:solidFill>
                <a:latin typeface="Glacial Indifference" panose="020B0604020202020204" charset="0"/>
              </a:rPr>
              <a:t>générateur de droit</a:t>
            </a:r>
            <a:r>
              <a:rPr lang="fr-FR" sz="3500" noProof="0" dirty="0">
                <a:solidFill>
                  <a:srgbClr val="F9FAFD"/>
                </a:solidFill>
                <a:latin typeface="Glacial Indifference" panose="020B0604020202020204" charset="0"/>
              </a:rPr>
              <a:t>.</a:t>
            </a:r>
          </a:p>
          <a:p>
            <a:pPr lvl="0" algn="just">
              <a:lnSpc>
                <a:spcPct val="110000"/>
              </a:lnSpc>
              <a:spcAft>
                <a:spcPts val="600"/>
              </a:spcAft>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les actes consensuels, l’expression verbale du consentement suffit à lier juridiquement l’auteur.</a:t>
            </a:r>
          </a:p>
          <a:p>
            <a:pPr lvl="0" algn="just">
              <a:lnSpc>
                <a:spcPct val="110000"/>
              </a:lnSpc>
              <a:spcAft>
                <a:spcPts val="600"/>
              </a:spcAft>
            </a:pPr>
            <a:r>
              <a:rPr lang="fr-FR" sz="3500" noProof="0" dirty="0">
                <a:solidFill>
                  <a:srgbClr val="F9FAFD"/>
                </a:solidFill>
                <a:latin typeface="Glacial Indifference" panose="020B0604020202020204" charset="0"/>
              </a:rPr>
              <a:t>L’expression écrite du consentement a aussi (même plus) un effet juridique : la signature est l’acte graphique qui engage.</a:t>
            </a:r>
          </a:p>
          <a:p>
            <a:pPr lvl="0" algn="just">
              <a:lnSpc>
                <a:spcPct val="110000"/>
              </a:lnSpc>
              <a:spcAft>
                <a:spcPts val="600"/>
              </a:spcAft>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force du serment s’attache au prononcé même des paroles ("je jure").</a:t>
            </a:r>
          </a:p>
          <a:p>
            <a:pPr lvl="0" algn="just">
              <a:lnSpc>
                <a:spcPct val="110000"/>
              </a:lnSpc>
              <a:spcAft>
                <a:spcPts val="1200"/>
              </a:spcAft>
            </a:pPr>
            <a:r>
              <a:rPr lang="fr-FR" sz="3500" noProof="0" dirty="0">
                <a:solidFill>
                  <a:srgbClr val="F9FAFD"/>
                </a:solidFill>
                <a:latin typeface="Glacial Indifference" panose="020B0604020202020204" charset="0"/>
              </a:rPr>
              <a:t>La décision de justice existe du seul fait de son prononcé ("ordonnons", "condamnons") ».</a:t>
            </a:r>
            <a:endPar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Gérard Cornu</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800" noProof="0" dirty="0">
                <a:solidFill>
                  <a:srgbClr val="F9FAFD"/>
                </a:solidFill>
                <a:latin typeface="Glacial Indifference" panose="020B0604020202020204" charset="0"/>
              </a:rPr>
              <a:t>38</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5927463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D45855B-0F73-C57F-F426-73845DA6B7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35AB0F4-8388-0563-27FD-61B9D2B9FEEC}"/>
              </a:ext>
            </a:extLst>
          </p:cNvPr>
          <p:cNvSpPr txBox="1"/>
          <p:nvPr/>
        </p:nvSpPr>
        <p:spPr>
          <a:xfrm>
            <a:off x="1028700" y="4191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FDFEB0CB-00B6-17BF-DA8D-F53A6E180A27}"/>
              </a:ext>
            </a:extLst>
          </p:cNvPr>
          <p:cNvSpPr txBox="1"/>
          <p:nvPr/>
        </p:nvSpPr>
        <p:spPr>
          <a:xfrm>
            <a:off x="1076827" y="2018854"/>
            <a:ext cx="16144373" cy="7925246"/>
          </a:xfrm>
          <a:prstGeom prst="rect">
            <a:avLst/>
          </a:prstGeom>
        </p:spPr>
        <p:txBody>
          <a:bodyPr wrap="square" lIns="0" tIns="0" rIns="0" bIns="0" rtlCol="0" anchor="t">
            <a:spAutoFit/>
          </a:bodyPr>
          <a:lstStyle/>
          <a:p>
            <a:pPr lvl="0" algn="just">
              <a:lnSpc>
                <a:spcPct val="110000"/>
              </a:lnSpc>
              <a:spcAft>
                <a:spcPts val="600"/>
              </a:spcAft>
            </a:pPr>
            <a:r>
              <a:rPr lang="fr-FR" sz="3500" noProof="0" dirty="0">
                <a:solidFill>
                  <a:srgbClr val="F9FAFD"/>
                </a:solidFill>
                <a:latin typeface="Glacial Indifference" panose="020B0604020202020204" charset="0"/>
              </a:rPr>
              <a:t>« Ce qui est </a:t>
            </a:r>
            <a:r>
              <a:rPr lang="fr-FR" sz="3500" i="1" noProof="0" dirty="0">
                <a:solidFill>
                  <a:srgbClr val="F9FAFD"/>
                </a:solidFill>
                <a:latin typeface="Glacial Indifference" panose="020B0604020202020204" charset="0"/>
              </a:rPr>
              <a:t>dit</a:t>
            </a:r>
            <a:r>
              <a:rPr lang="fr-FR" sz="3500" noProof="0" dirty="0">
                <a:solidFill>
                  <a:srgbClr val="F9FAFD"/>
                </a:solidFill>
                <a:latin typeface="Glacial Indifference" panose="020B0604020202020204" charset="0"/>
              </a:rPr>
              <a:t> est </a:t>
            </a:r>
            <a:r>
              <a:rPr lang="fr-FR" sz="3500" i="1" noProof="0" dirty="0">
                <a:solidFill>
                  <a:srgbClr val="F9FAFD"/>
                </a:solidFill>
                <a:latin typeface="Glacial Indifference" panose="020B0604020202020204" charset="0"/>
              </a:rPr>
              <a:t>fait</a:t>
            </a:r>
            <a:r>
              <a:rPr lang="fr-FR" sz="3500" noProof="0" dirty="0">
                <a:solidFill>
                  <a:srgbClr val="F9FAFD"/>
                </a:solidFill>
                <a:latin typeface="Glacial Indifference" panose="020B0604020202020204" charset="0"/>
              </a:rPr>
              <a:t>. Le verbe qui exprime l’action, consomme l’action dès qu’il la dit. Depuis toujours, le droit admet que parler c’est agir. L’effet performatif du langage a de nombreuses applications en matière juridique.</a:t>
            </a:r>
          </a:p>
          <a:p>
            <a:pPr lvl="0" algn="just">
              <a:lnSpc>
                <a:spcPct val="110000"/>
              </a:lnSpc>
              <a:spcAft>
                <a:spcPts val="600"/>
              </a:spcAft>
            </a:pPr>
            <a:r>
              <a:rPr lang="fr-FR" sz="3500" noProof="0" dirty="0">
                <a:solidFill>
                  <a:srgbClr val="F9FAFD"/>
                </a:solidFill>
                <a:latin typeface="Glacial Indifference" panose="020B0604020202020204" charset="0"/>
              </a:rPr>
              <a:t>Le droit attache des </a:t>
            </a:r>
            <a:r>
              <a:rPr lang="fr-FR" sz="3500" u="sng" noProof="0" dirty="0">
                <a:solidFill>
                  <a:srgbClr val="F9FAFD"/>
                </a:solidFill>
                <a:latin typeface="Glacial Indifference" panose="020B0604020202020204" charset="0"/>
              </a:rPr>
              <a:t>conséquences juridiques aux actes juridiques </a:t>
            </a:r>
            <a:r>
              <a:rPr lang="fr-FR" sz="3500" i="1" u="sng" noProof="0" dirty="0">
                <a:solidFill>
                  <a:srgbClr val="F9FAFD"/>
                </a:solidFill>
                <a:latin typeface="Glacial Indifference" panose="020B0604020202020204" charset="0"/>
              </a:rPr>
              <a:t>stricto sensu</a:t>
            </a:r>
            <a:r>
              <a:rPr lang="fr-FR" sz="3500" noProof="0" dirty="0">
                <a:solidFill>
                  <a:srgbClr val="F9FAFD"/>
                </a:solidFill>
                <a:latin typeface="Glacial Indifference" panose="020B0604020202020204" charset="0"/>
              </a:rPr>
              <a:t> (contrat, jugement, chèque) ou à des </a:t>
            </a:r>
            <a:r>
              <a:rPr lang="fr-FR" sz="3500" u="sng" noProof="0" dirty="0">
                <a:solidFill>
                  <a:srgbClr val="F9FAFD"/>
                </a:solidFill>
                <a:latin typeface="Glacial Indifference" panose="020B0604020202020204" charset="0"/>
              </a:rPr>
              <a:t>modes de preuve</a:t>
            </a:r>
            <a:r>
              <a:rPr lang="fr-FR" sz="3500" noProof="0" dirty="0">
                <a:solidFill>
                  <a:srgbClr val="F9FAFD"/>
                </a:solidFill>
                <a:latin typeface="Glacial Indifference" panose="020B0604020202020204" charset="0"/>
              </a:rPr>
              <a:t> (aveu, serment), mais aussi à de simples </a:t>
            </a:r>
            <a:r>
              <a:rPr lang="fr-FR" sz="3500" u="sng" noProof="0" dirty="0">
                <a:solidFill>
                  <a:srgbClr val="F9FAFD"/>
                </a:solidFill>
                <a:latin typeface="Glacial Indifference" panose="020B0604020202020204" charset="0"/>
              </a:rPr>
              <a:t>faits juridiques</a:t>
            </a:r>
            <a:r>
              <a:rPr lang="fr-FR" sz="3500" noProof="0" dirty="0">
                <a:solidFill>
                  <a:srgbClr val="F9FAFD"/>
                </a:solidFill>
                <a:latin typeface="Glacial Indifference" panose="020B0604020202020204" charset="0"/>
              </a:rPr>
              <a:t> (des injures) ».</a:t>
            </a:r>
          </a:p>
          <a:p>
            <a:pPr lvl="0" algn="just">
              <a:lnSpc>
                <a:spcPct val="110000"/>
              </a:lnSpc>
              <a:spcAft>
                <a:spcPts val="600"/>
              </a:spcAft>
            </a:pPr>
            <a:r>
              <a:rPr lang="fr-FR" sz="3500" dirty="0">
                <a:solidFill>
                  <a:srgbClr val="F9FAFD"/>
                </a:solidFill>
                <a:latin typeface="Glacial Indifference" panose="020B0604020202020204" charset="0"/>
              </a:rPr>
              <a:t>	↓</a:t>
            </a:r>
            <a:endParaRPr lang="fr-FR" sz="3500" noProof="0" dirty="0">
              <a:solidFill>
                <a:srgbClr val="F9FAFD"/>
              </a:solidFill>
              <a:latin typeface="Glacial Indifference" panose="020B0604020202020204" charset="0"/>
            </a:endParaRPr>
          </a:p>
          <a:p>
            <a:pPr lvl="0" algn="just">
              <a:lnSpc>
                <a:spcPct val="110000"/>
              </a:lnSpc>
              <a:spcAft>
                <a:spcPts val="1200"/>
              </a:spcAft>
            </a:pPr>
            <a:r>
              <a:rPr lang="fr-FR" sz="3500" noProof="0" dirty="0">
                <a:solidFill>
                  <a:srgbClr val="F9FAFD"/>
                </a:solidFill>
                <a:latin typeface="Glacial Indifference" panose="020B0604020202020204" charset="0"/>
              </a:rPr>
              <a:t>« Les effets de droit attachés à un acte de langage ne valent pas que pour le langage du droit, mais peuvent résulter d’un </a:t>
            </a:r>
            <a:r>
              <a:rPr lang="fr-FR" sz="3500" u="sng" noProof="0" dirty="0">
                <a:solidFill>
                  <a:srgbClr val="F9FAFD"/>
                </a:solidFill>
                <a:latin typeface="Glacial Indifference" panose="020B0604020202020204" charset="0"/>
              </a:rPr>
              <a:t>emploi quelconque de la langue naturelle</a:t>
            </a:r>
            <a:r>
              <a:rPr lang="fr-FR" sz="3500" noProof="0" dirty="0">
                <a:solidFill>
                  <a:srgbClr val="F9FAFD"/>
                </a:solidFill>
                <a:latin typeface="Glacial Indifference" panose="020B0604020202020204" charset="0"/>
              </a:rPr>
              <a:t>. L’acte de langage qui a des effets juridiques peut n’être pas juridique en soi, mais l’être seulement dans sa conséquence. Le fait linguistique n’est juridique que par son effet ».</a:t>
            </a:r>
            <a:endPar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800" noProof="0" dirty="0">
                <a:solidFill>
                  <a:srgbClr val="F9FAFD"/>
                </a:solidFill>
                <a:latin typeface="Glacial Indifference" panose="020B0604020202020204" charset="0"/>
              </a:rPr>
              <a:t>38-39</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170343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61F56A8-9E3C-BD14-DB1A-58758FFC817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5569021-C741-AAC1-2B8D-3B72A7F00361}"/>
              </a:ext>
            </a:extLst>
          </p:cNvPr>
          <p:cNvSpPr txBox="1"/>
          <p:nvPr/>
        </p:nvSpPr>
        <p:spPr>
          <a:xfrm>
            <a:off x="1028700" y="4191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C4ADF1D3-63C1-4747-F82B-D411702CDDC7}"/>
              </a:ext>
            </a:extLst>
          </p:cNvPr>
          <p:cNvSpPr txBox="1"/>
          <p:nvPr/>
        </p:nvSpPr>
        <p:spPr>
          <a:xfrm>
            <a:off x="1076827" y="1943100"/>
            <a:ext cx="16144373" cy="8125301"/>
          </a:xfrm>
          <a:prstGeom prst="rect">
            <a:avLst/>
          </a:prstGeom>
        </p:spPr>
        <p:txBody>
          <a:bodyPr wrap="square" lIns="0" tIns="0" rIns="0" bIns="0" rtlCol="0" anchor="t">
            <a:spAutoFit/>
          </a:bodyPr>
          <a:lstStyle/>
          <a:p>
            <a:pPr lvl="0" algn="just">
              <a:lnSpc>
                <a:spcPct val="120000"/>
              </a:lnSpc>
              <a:spcAft>
                <a:spcPts val="600"/>
              </a:spcAft>
            </a:pPr>
            <a:r>
              <a:rPr lang="fr-FR" sz="3500" noProof="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Le droit, dans chaque pays, régit, à sa manière, l’usage même de la langue. </a:t>
            </a:r>
            <a:r>
              <a:rPr lang="fr-FR" sz="3500" u="sng" dirty="0">
                <a:solidFill>
                  <a:srgbClr val="F9FAFD"/>
                </a:solidFill>
                <a:latin typeface="Glacial Indifference" panose="020B0604020202020204" charset="0"/>
              </a:rPr>
              <a:t>L’emploi de la langue y devient l’objet même de la règle de droit</a:t>
            </a:r>
            <a:r>
              <a:rPr lang="fr-FR" sz="3500" dirty="0">
                <a:solidFill>
                  <a:srgbClr val="F9FAFD"/>
                </a:solidFill>
                <a:latin typeface="Glacial Indifference" panose="020B0604020202020204" charset="0"/>
              </a:rPr>
              <a:t>. Ainsi pourra-t-il consacrer des </a:t>
            </a:r>
            <a:r>
              <a:rPr lang="fr-FR" sz="3500" u="sng" dirty="0">
                <a:solidFill>
                  <a:srgbClr val="F9FAFD"/>
                </a:solidFill>
                <a:latin typeface="Glacial Indifference" panose="020B0604020202020204" charset="0"/>
              </a:rPr>
              <a:t>libertés linguistiques</a:t>
            </a:r>
            <a:r>
              <a:rPr lang="fr-FR" sz="3500" dirty="0">
                <a:solidFill>
                  <a:srgbClr val="F9FAFD"/>
                </a:solidFill>
                <a:latin typeface="Glacial Indifference" panose="020B0604020202020204" charset="0"/>
              </a:rPr>
              <a:t> (droit de parler la langue de son choix). Ainsi pourra-t-il édicter des </a:t>
            </a:r>
            <a:r>
              <a:rPr lang="fr-FR" sz="3500" u="sng" dirty="0">
                <a:solidFill>
                  <a:srgbClr val="F9FAFD"/>
                </a:solidFill>
                <a:latin typeface="Glacial Indifference" panose="020B0604020202020204" charset="0"/>
              </a:rPr>
              <a:t>impératifs linguistiques</a:t>
            </a:r>
            <a:r>
              <a:rPr lang="fr-FR" sz="3500" dirty="0">
                <a:solidFill>
                  <a:srgbClr val="F9FAFD"/>
                </a:solidFill>
                <a:latin typeface="Glacial Indifference" panose="020B0604020202020204" charset="0"/>
              </a:rPr>
              <a:t> (l’obligation d’enseigner ou d’apprendre une langue), des </a:t>
            </a:r>
            <a:r>
              <a:rPr lang="fr-FR" sz="3500" u="sng" dirty="0">
                <a:solidFill>
                  <a:srgbClr val="F9FAFD"/>
                </a:solidFill>
                <a:latin typeface="Glacial Indifference" panose="020B0604020202020204" charset="0"/>
              </a:rPr>
              <a:t>interdits linguistiques</a:t>
            </a:r>
            <a:r>
              <a:rPr lang="fr-FR" sz="3500" dirty="0">
                <a:solidFill>
                  <a:srgbClr val="F9FAFD"/>
                </a:solidFill>
                <a:latin typeface="Glacial Indifference" panose="020B0604020202020204" charset="0"/>
              </a:rPr>
              <a:t> (l’interdiction d’employer une langue dans un usage déterminé ou d’employer certains termes). Ainsi pourra-t-il se borner à émettre des </a:t>
            </a:r>
            <a:r>
              <a:rPr lang="fr-FR" sz="3500" u="sng" dirty="0">
                <a:solidFill>
                  <a:srgbClr val="F9FAFD"/>
                </a:solidFill>
                <a:latin typeface="Glacial Indifference" panose="020B0604020202020204" charset="0"/>
              </a:rPr>
              <a:t>directives linguistiques</a:t>
            </a:r>
            <a:r>
              <a:rPr lang="fr-FR" sz="3500" dirty="0">
                <a:solidFill>
                  <a:srgbClr val="F9FAFD"/>
                </a:solidFill>
                <a:latin typeface="Glacial Indifference" panose="020B0604020202020204" charset="0"/>
              </a:rPr>
              <a:t> (recommandations pour l’emploi de certains termes).</a:t>
            </a:r>
          </a:p>
          <a:p>
            <a:pPr lvl="0" algn="just">
              <a:lnSpc>
                <a:spcPct val="110000"/>
              </a:lnSpc>
            </a:pPr>
            <a:r>
              <a:rPr lang="fr-FR" sz="3500" noProof="0" dirty="0">
                <a:solidFill>
                  <a:srgbClr val="F9FAFD"/>
                </a:solidFill>
                <a:latin typeface="Glacial Indifference" panose="020B0604020202020204" charset="0"/>
              </a:rPr>
              <a:t>Cette partie importante du droit du langage réunit l’ensemble des règles qui gouvernent non seulement l’usage du langage du droit, mais aussi l’emploi de la langue naturelle. Elle est linguistique</a:t>
            </a:r>
            <a:r>
              <a:rPr lang="fr-FR" sz="3500" dirty="0">
                <a:solidFill>
                  <a:srgbClr val="F9FAFD"/>
                </a:solidFill>
                <a:latin typeface="Glacial Indifference" panose="020B0604020202020204" charset="0"/>
              </a:rPr>
              <a:t> par son point d’application, mais son contenu est juridique. Elle est normative de nature</a:t>
            </a:r>
            <a:r>
              <a:rPr lang="fr-FR" sz="3500" noProof="0" dirty="0">
                <a:solidFill>
                  <a:srgbClr val="F9FAFD"/>
                </a:solidFill>
                <a:latin typeface="Glacial Indifference" panose="020B0604020202020204" charset="0"/>
              </a:rPr>
              <a:t> ».</a:t>
            </a:r>
            <a:endPar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800" noProof="0" dirty="0">
                <a:solidFill>
                  <a:srgbClr val="F9FAFD"/>
                </a:solidFill>
                <a:latin typeface="Glacial Indifference" panose="020B0604020202020204" charset="0"/>
              </a:rPr>
              <a:t>39</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6180428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juridique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14500"/>
            <a:ext cx="16192500" cy="8235075"/>
          </a:xfrm>
          <a:prstGeom prst="rect">
            <a:avLst/>
          </a:prstGeom>
        </p:spPr>
        <p:txBody>
          <a:bodyPr wrap="square" lIns="0" tIns="0" rIns="0" bIns="0" rtlCol="0" anchor="t">
            <a:spAutoFit/>
          </a:bodyPr>
          <a:lstStyle/>
          <a:p>
            <a:pPr marL="0" marR="0" lvl="1" indent="0" algn="just" defTabSz="914400" rtl="0" eaLnBrk="1" fontAlgn="auto" latinLnBrk="0" hangingPunct="1">
              <a:lnSpc>
                <a:spcPct val="100000"/>
              </a:lnSpc>
              <a:spcBef>
                <a:spcPct val="0"/>
              </a:spcBef>
              <a:spcAft>
                <a:spcPts val="36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Exemple : la loi Toubon</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1"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Toubon (qui prend son nom de Jaques Toubon, Ministre de la culture en 1994) vise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protéger la langue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conçue comme : </a:t>
            </a:r>
          </a:p>
          <a:p>
            <a:pPr marL="0" marR="0" lvl="1"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élément fondamental de la personnalité et du patrimoine de la France » ;</a:t>
            </a:r>
          </a:p>
          <a:p>
            <a:pPr marL="0" marR="0" lvl="1"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langue de l'enseignement, du travail, des échanges et des services publics » ;</a:t>
            </a:r>
          </a:p>
          <a:p>
            <a:pPr marL="0" marR="0" lvl="1" indent="0" algn="just" defTabSz="914400" rtl="0" eaLnBrk="1" fontAlgn="auto" latinLnBrk="0" hangingPunct="1">
              <a:lnSpc>
                <a:spcPct val="110000"/>
              </a:lnSpc>
              <a:spcBef>
                <a:spcPct val="0"/>
              </a:spcBef>
              <a:spcAft>
                <a:spcPts val="3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lien privilégié des Etats constituant la communauté de la francophonie » (art. 1).</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particulier, ses objectifs sont d’obliger à utiliser la langue française, de l’enrichir et de la défendre en tant que « langue de la République » : par rapport à ce dernier point, elle s’appuie sur l’article 2 de la Constitution tel qu’il a été modifié par la révision constitutionnelle de 1992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langue de la République est le français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Objectif de protéger la langue française des anglicismes de plus en plus répandus</a:t>
            </a:r>
          </a:p>
        </p:txBody>
      </p:sp>
    </p:spTree>
    <p:extLst>
      <p:ext uri="{BB962C8B-B14F-4D97-AF65-F5344CB8AC3E}">
        <p14:creationId xmlns:p14="http://schemas.microsoft.com/office/powerpoint/2010/main" val="5369692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juridique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2400300"/>
            <a:ext cx="16192500" cy="6311984"/>
          </a:xfrm>
          <a:prstGeom prst="rect">
            <a:avLst/>
          </a:prstGeom>
        </p:spPr>
        <p:txBody>
          <a:bodyPr wrap="square" lIns="0" tIns="0" rIns="0" bIns="0" rtlCol="0" anchor="t">
            <a:spAutoFit/>
          </a:bodyPr>
          <a:lstStyle/>
          <a:p>
            <a:pPr marL="0" marR="0" lvl="1" indent="0" algn="just" defTabSz="914400" rtl="0" eaLnBrk="1" fontAlgn="auto" latinLnBrk="0" hangingPunct="1">
              <a:lnSpc>
                <a:spcPct val="100000"/>
              </a:lnSpc>
              <a:spcBef>
                <a:spcPct val="0"/>
              </a:spcBef>
              <a:spcAft>
                <a:spcPts val="36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Exemple : la loi Toubon</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Suite à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recours devant le Conseil constitutionnel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Toubon est rendue plus modérée</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estime en effet que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liberté de pensée et d'expression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garantie par la Déclaration des droits de l'homme et du citoyen, s'oppose à la possibilité que cette loi fixe une terminologie précise pour les médias de communication ou même pour les individus → le législateur ne peut régler le vocabulaire à employer que pour les personnes morales de droit public et les personnes de droit privé dans l'exercice d'une mission de service public.</a:t>
            </a:r>
          </a:p>
        </p:txBody>
      </p:sp>
    </p:spTree>
    <p:extLst>
      <p:ext uri="{BB962C8B-B14F-4D97-AF65-F5344CB8AC3E}">
        <p14:creationId xmlns:p14="http://schemas.microsoft.com/office/powerpoint/2010/main" val="40118617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juridique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5187382"/>
          </a:xfrm>
          <a:prstGeom prst="rect">
            <a:avLst/>
          </a:prstGeom>
        </p:spPr>
        <p:txBody>
          <a:bodyPr wrap="square" lIns="0" tIns="0" rIns="0" bIns="0" rtlCol="0" anchor="t">
            <a:spAutoFit/>
          </a:bodyPr>
          <a:lstStyle/>
          <a:p>
            <a:pPr marL="0" marR="0" lvl="1" indent="0" algn="just" defTabSz="914400" rtl="0" eaLnBrk="1" fontAlgn="auto" latinLnBrk="0" hangingPunct="1">
              <a:lnSpc>
                <a:spcPct val="110000"/>
              </a:lnSpc>
              <a:spcBef>
                <a:spcPct val="0"/>
              </a:spcBef>
              <a:spcAft>
                <a:spcPts val="36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Exemple : la loi Toubon</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5</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loi après la modification : « Quels qu'en soient l'objet et les formes,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contrats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auxquels une personne morale de droit public ou une personne privée exécutant une mission de service public sont parties sont rédigés en langue française. Ils ne peuvent contenir ni expression ni terme étrangers lorsqu'il existe une expression ou un terme français de même sens approuvés dans les conditions prévues par les dispositions réglementaires relatives à l'enrichissement de la langue française ». </a:t>
            </a:r>
          </a:p>
        </p:txBody>
      </p:sp>
    </p:spTree>
    <p:extLst>
      <p:ext uri="{BB962C8B-B14F-4D97-AF65-F5344CB8AC3E}">
        <p14:creationId xmlns:p14="http://schemas.microsoft.com/office/powerpoint/2010/main" val="16217618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juridique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1714500"/>
            <a:ext cx="16192500" cy="7942815"/>
          </a:xfrm>
          <a:prstGeom prst="rect">
            <a:avLst/>
          </a:prstGeom>
        </p:spPr>
        <p:txBody>
          <a:bodyPr wrap="square" lIns="0" tIns="0" rIns="0" bIns="0" rtlCol="0" anchor="t">
            <a:spAutoFit/>
          </a:bodyPr>
          <a:lstStyle/>
          <a:p>
            <a:pPr marL="0" marR="0" lvl="1" indent="0" algn="just" defTabSz="914400" rtl="0" eaLnBrk="1" fontAlgn="auto" latinLnBrk="0" hangingPunct="1">
              <a:lnSpc>
                <a:spcPct val="100000"/>
              </a:lnSpc>
              <a:spcBef>
                <a:spcPct val="0"/>
              </a:spcBef>
              <a:spcAft>
                <a:spcPts val="36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Exemple : la loi Toubon</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2</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loi :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la désignation, l'offre, la présentation, le mode d'emploi ou d'utilisation, la description de l'étendue et des conditions de garantie d'un bien, d'un produit ou d'un service, ainsi que dans les factures et quittances, l'emploi de la langue française est obligatoire.</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mêmes dispositions s'appliquent à toute publicité écrite, parlée ou audiovisuelle.</a:t>
            </a: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dispositions du présent article ne sont pas applicables à la dénomination des produits typiques et spécialités d'appellation étrangère connus du plus large public ».</a:t>
            </a:r>
          </a:p>
          <a:p>
            <a:pPr marL="0" marR="0" lvl="1" indent="0" algn="just" defTabSz="914400" rtl="0" eaLnBrk="1" fontAlgn="auto" latinLnBrk="0" hangingPunct="1">
              <a:lnSpc>
                <a:spcPct val="110000"/>
              </a:lnSpc>
              <a:spcBef>
                <a:spcPct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1"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4</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loi :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tous les cas où les mentions, annonces et inscriptions prévues aux articles 2 et 3 de la présente loi sont complétées d'une ou plusieurs traductions, la présentation en français doit être aussi lisible, audible ou intelligible que la présentation en langues étrangères ».</a:t>
            </a:r>
          </a:p>
        </p:txBody>
      </p:sp>
    </p:spTree>
    <p:extLst>
      <p:ext uri="{BB962C8B-B14F-4D97-AF65-F5344CB8AC3E}">
        <p14:creationId xmlns:p14="http://schemas.microsoft.com/office/powerpoint/2010/main" val="401761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1319DE-396B-A7EA-5D6F-609B201D47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7B1B133-815A-678A-1CF9-A27758D2777B}"/>
              </a:ext>
            </a:extLst>
          </p:cNvPr>
          <p:cNvSpPr txBox="1"/>
          <p:nvPr/>
        </p:nvSpPr>
        <p:spPr>
          <a:xfrm>
            <a:off x="990600" y="585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23F1CAF-6B73-A987-598B-C79AAE8450F7}"/>
              </a:ext>
            </a:extLst>
          </p:cNvPr>
          <p:cNvSpPr txBox="1"/>
          <p:nvPr/>
        </p:nvSpPr>
        <p:spPr>
          <a:xfrm>
            <a:off x="1076827" y="2400300"/>
            <a:ext cx="16296773" cy="671260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objectif</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t>
            </a:r>
            <a:r>
              <a:rPr lang="fr-FR" sz="3600" noProof="0" dirty="0">
                <a:solidFill>
                  <a:srgbClr val="F9FAFD"/>
                </a:solidFill>
                <a:latin typeface="Glacial Indifference" panose="020B0604020202020204" charset="0"/>
              </a:rPr>
              <a:t>objectif en France → deux branches majeures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distinction qui date du droit romain</a:t>
            </a:r>
            <a:r>
              <a:rPr lang="fr-FR" sz="3600" noProof="0" dirty="0">
                <a:solidFill>
                  <a:srgbClr val="F9FAFD"/>
                </a:solidFill>
                <a:latin typeface="Glacial Indifference" panose="020B0604020202020204" charset="0"/>
              </a:rPr>
              <a:t>) : </a:t>
            </a:r>
            <a:r>
              <a:rPr lang="fr-FR" sz="3600" u="sng" noProof="0" dirty="0">
                <a:solidFill>
                  <a:srgbClr val="F9FAFD"/>
                </a:solidFill>
                <a:latin typeface="Glacial Indifference" panose="020B0604020202020204" charset="0"/>
              </a:rPr>
              <a:t>le droit privé et le droit public</a:t>
            </a:r>
            <a:r>
              <a:rPr lang="fr-FR" sz="3600" noProof="0" dirty="0">
                <a:solidFill>
                  <a:srgbClr val="F9FAFD"/>
                </a:solidFill>
                <a:latin typeface="Glacial Indifference" panose="020B0604020202020204" charset="0"/>
              </a:rPr>
              <a:t>.</a:t>
            </a:r>
          </a:p>
          <a:p>
            <a:pPr marL="571500" marR="0" lvl="0" indent="-5715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concerne les relations entre les particuliers.</a:t>
            </a:r>
          </a:p>
          <a:p>
            <a:pPr marL="571500" marR="0" lvl="0" indent="-5715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public</a:t>
            </a:r>
            <a:r>
              <a:rPr lang="fr-FR" sz="3600" noProof="0" dirty="0">
                <a:solidFill>
                  <a:srgbClr val="F9FAFD"/>
                </a:solidFill>
                <a:latin typeface="Glacial Indifference" panose="020B0604020202020204" charset="0"/>
              </a:rPr>
              <a:t> en revanche « est constitué des règles qui concernent le fonctionnement et l’organisation de l’État et des institutions publiques », ainsi que des règles concernant les rapports entre ces puissances publiques et les particuliers.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4962958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juridique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2406813"/>
          </a:xfrm>
          <a:prstGeom prst="rect">
            <a:avLst/>
          </a:prstGeom>
        </p:spPr>
        <p:txBody>
          <a:bodyPr wrap="square" lIns="0" tIns="0" rIns="0" bIns="0" rtlCol="0" anchor="t">
            <a:spAutoFit/>
          </a:bodyPr>
          <a:lstStyle/>
          <a:p>
            <a:pPr marL="0" marR="0" lvl="1" indent="0" algn="just" defTabSz="914400" rtl="0" eaLnBrk="1" fontAlgn="auto" latinLnBrk="0" hangingPunct="1">
              <a:lnSpc>
                <a:spcPct val="110000"/>
              </a:lnSpc>
              <a:spcBef>
                <a:spcPct val="0"/>
              </a:spcBef>
              <a:spcAft>
                <a:spcPts val="360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loi Toubon – exemple d’application</a:t>
            </a:r>
          </a:p>
          <a:p>
            <a:pPr marL="0" marR="0" lvl="1" indent="0" algn="just" defTabSz="914400" rtl="0" eaLnBrk="1" fontAlgn="auto" latinLnBrk="0" hangingPunct="1">
              <a:lnSpc>
                <a:spcPct val="110000"/>
              </a:lnSpc>
              <a:spcBef>
                <a:spcPct val="0"/>
              </a:spcBef>
              <a:spcAft>
                <a:spcPts val="1200"/>
              </a:spcAft>
              <a:buClrTx/>
              <a:buSzTx/>
              <a:buFontTx/>
              <a:buNone/>
              <a:tabLst/>
              <a:defRPr/>
            </a:pPr>
            <a:r>
              <a:rPr kumimoji="0" lang="it-IT"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Pesto alla Genovese Barilla "prodotto in Italia" Pub 15s</a:t>
            </a:r>
          </a:p>
          <a:p>
            <a:pPr marL="0" marR="0" lvl="1" indent="0" algn="just" defTabSz="914400" rtl="0" eaLnBrk="1" fontAlgn="auto" latinLnBrk="0" hangingPunct="1">
              <a:lnSpc>
                <a:spcPct val="110000"/>
              </a:lnSpc>
              <a:spcBef>
                <a:spcPct val="0"/>
              </a:spcBef>
              <a:spcAft>
                <a:spcPts val="360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https://youtu.be/DXRO8sIoOik</a:t>
            </a: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36300761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EC9EDB4-B56A-5DEF-DA20-9054265E0A0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946B7A2-EC4C-B69F-AD74-5CD5679468E5}"/>
              </a:ext>
            </a:extLst>
          </p:cNvPr>
          <p:cNvSpPr txBox="1"/>
          <p:nvPr/>
        </p:nvSpPr>
        <p:spPr>
          <a:xfrm>
            <a:off x="990600" y="662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AAE8F57B-6590-C882-54EF-39D2C84BEC87}"/>
              </a:ext>
            </a:extLst>
          </p:cNvPr>
          <p:cNvSpPr txBox="1"/>
          <p:nvPr/>
        </p:nvSpPr>
        <p:spPr>
          <a:xfrm>
            <a:off x="1076827" y="2294162"/>
            <a:ext cx="16220573" cy="719273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français juridique →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notions juridiques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donc, dès lors qu’elles sont inscrites dans des textes juridiques ayant force de loi, sont elles-mêmes pourvues d’une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force obligatoire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mots du droit ne servent pas en premier lieu à décrire mais à agir</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Nommer une chose, en droit, c’est lui attacher des conséquences juridiques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Non seulement « ces notions sont transversales au droit public et au droit privé; elles sont à la croisée des valeurs et du droit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60-61.</a:t>
            </a:r>
          </a:p>
        </p:txBody>
      </p:sp>
    </p:spTree>
    <p:extLst>
      <p:ext uri="{BB962C8B-B14F-4D97-AF65-F5344CB8AC3E}">
        <p14:creationId xmlns:p14="http://schemas.microsoft.com/office/powerpoint/2010/main" val="8277602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95D1408-F762-904E-310C-E1FD2B5C0B5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87C52F-86E3-4E96-A2CD-E2C1D21B7DCF}"/>
              </a:ext>
            </a:extLst>
          </p:cNvPr>
          <p:cNvSpPr txBox="1"/>
          <p:nvPr/>
        </p:nvSpPr>
        <p:spPr>
          <a:xfrm>
            <a:off x="10668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22A36A15-7A79-2BF9-5B64-286741FC6233}"/>
              </a:ext>
            </a:extLst>
          </p:cNvPr>
          <p:cNvSpPr txBox="1"/>
          <p:nvPr/>
        </p:nvSpPr>
        <p:spPr>
          <a:xfrm>
            <a:off x="1076827" y="1981819"/>
            <a:ext cx="16220573" cy="765748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Langue juridique et notions fondamentales de droit français</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faut considérer que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valeurs sous-tendues par les grandes notions du droit sont des positions idéologiques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Saisir ces valeurs, ces choix idéologiques, permet de saisir leur sens, en relation avec un système particulier (politique, social, juridique, économique, symbolique), en contexte, dans une démarche relativisante (aucun système de société n’est absolu)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notions clés du système juridique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 sont que des instruments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service de valeurs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ont fait l’objet d’un consensus forgé graduellement, sur de longues périodes, et toujours en mouvement. Comprendre le fonctionnement, l’articulation de ces concepts juridiques, c’est comprendre un système de société, son histoire, sa culture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60.</a:t>
            </a:r>
          </a:p>
        </p:txBody>
      </p:sp>
    </p:spTree>
    <p:extLst>
      <p:ext uri="{BB962C8B-B14F-4D97-AF65-F5344CB8AC3E}">
        <p14:creationId xmlns:p14="http://schemas.microsoft.com/office/powerpoint/2010/main" val="23228200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A960E08-60A8-09F6-976C-8CE85D0E607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7605C7-0E38-AB50-0CDA-896FBB7B76AA}"/>
              </a:ext>
            </a:extLst>
          </p:cNvPr>
          <p:cNvSpPr txBox="1"/>
          <p:nvPr/>
        </p:nvSpPr>
        <p:spPr>
          <a:xfrm>
            <a:off x="990600" y="357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1E82FB55-2116-793C-316D-779B81A1B437}"/>
              </a:ext>
            </a:extLst>
          </p:cNvPr>
          <p:cNvSpPr txBox="1"/>
          <p:nvPr/>
        </p:nvSpPr>
        <p:spPr>
          <a:xfrm>
            <a:off x="1076827" y="1744188"/>
            <a:ext cx="16144373" cy="827611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du droit comme type de langage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son sens premier, le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langage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faculté naturelle de parler, l’usage de la parole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sens où l’on dit que le langage est le propre de l’homme, ou que l’enfant acquiert le langage). Une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langue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façon particulière dont cette faculté est mise en œuvre dans une communauté linguistique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idiome, notamment un idiome national parfois nommé langue commune ou langue naturelle (en ce sens, le français, l’allemand, l’italien, l’espagnol sont des langues).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Mais on donne aussi le nom de </a:t>
            </a:r>
            <a:r>
              <a:rPr lang="fr-FR" sz="3400" u="sng" dirty="0">
                <a:solidFill>
                  <a:srgbClr val="F9FAFD"/>
                </a:solidFill>
                <a:latin typeface="Glacial Indifference" panose="020B0604020202020204" charset="0"/>
              </a:rPr>
              <a:t>langage</a:t>
            </a:r>
            <a:r>
              <a:rPr lang="fr-FR" sz="3400" dirty="0">
                <a:solidFill>
                  <a:srgbClr val="F9FAFD"/>
                </a:solidFill>
                <a:latin typeface="Glacial Indifference" panose="020B0604020202020204" charset="0"/>
              </a:rPr>
              <a:t>, au sein d’une langue, à la </a:t>
            </a:r>
            <a:r>
              <a:rPr lang="fr-FR" sz="3400" u="sng" dirty="0">
                <a:solidFill>
                  <a:srgbClr val="F9FAFD"/>
                </a:solidFill>
                <a:latin typeface="Glacial Indifference" panose="020B0604020202020204" charset="0"/>
              </a:rPr>
              <a:t>façon particulière dont celle-ci est parlée dans un groupe ou dans un secteur d’activité</a:t>
            </a:r>
            <a:r>
              <a:rPr lang="fr-FR" sz="3400" dirty="0">
                <a:solidFill>
                  <a:srgbClr val="F9FAFD"/>
                </a:solidFill>
                <a:latin typeface="Glacial Indifference" panose="020B0604020202020204" charset="0"/>
              </a:rPr>
              <a:t>, si du moins cette façon présente assez de propriétés linguistiques pour être isolée comme un parler particulier. On dit volontiers qu’il s’agit d’un </a:t>
            </a:r>
            <a:r>
              <a:rPr lang="fr-FR" sz="3400" u="sng" dirty="0">
                <a:solidFill>
                  <a:srgbClr val="F9FAFD"/>
                </a:solidFill>
                <a:latin typeface="Glacial Indifference" panose="020B0604020202020204" charset="0"/>
              </a:rPr>
              <a:t>langage spécial ou spécialisé</a:t>
            </a:r>
            <a:r>
              <a:rPr lang="fr-FR" sz="3400" dirty="0">
                <a:solidFill>
                  <a:srgbClr val="F9FAFD"/>
                </a:solidFill>
                <a:latin typeface="Glacial Indifference" panose="020B0604020202020204" charset="0"/>
              </a:rPr>
              <a:t>. C’est en ce sens que le droit a son langage, de même que l’économie, la médecine ou la sociologie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15-16.</a:t>
            </a:r>
          </a:p>
        </p:txBody>
      </p:sp>
    </p:spTree>
    <p:extLst>
      <p:ext uri="{BB962C8B-B14F-4D97-AF65-F5344CB8AC3E}">
        <p14:creationId xmlns:p14="http://schemas.microsoft.com/office/powerpoint/2010/main" val="1670596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A015BD0-F91F-62F7-5E25-0925257880C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8D1BF01-FA51-9E21-4503-C5C74181A004}"/>
              </a:ext>
            </a:extLst>
          </p:cNvPr>
          <p:cNvSpPr txBox="1"/>
          <p:nvPr/>
        </p:nvSpPr>
        <p:spPr>
          <a:xfrm>
            <a:off x="990600" y="433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86293767-06D9-1E26-E046-BD28FFA941BB}"/>
              </a:ext>
            </a:extLst>
          </p:cNvPr>
          <p:cNvSpPr txBox="1"/>
          <p:nvPr/>
        </p:nvSpPr>
        <p:spPr>
          <a:xfrm>
            <a:off x="1076827" y="1928009"/>
            <a:ext cx="16144373" cy="751744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spécificités du langage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défis : maîtrise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du français général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en même temps maîtrise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du domaine juridique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la langue du droit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faut donc connaître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lexique/vocabulaire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spécialité », c’est-à-dire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spécifiques du domaine du droit ;</a:t>
            </a:r>
          </a:p>
          <a:p>
            <a:pPr marL="572400" marR="0" lvl="0" indent="-571500" algn="just" defTabSz="914400" rtl="0" eaLnBrk="1" fontAlgn="auto" latinLnBrk="0" hangingPunct="1">
              <a:lnSpc>
                <a:spcPct val="110000"/>
              </a:lnSpc>
              <a:spcBef>
                <a:spcPts val="0"/>
              </a:spcBef>
              <a:spcAft>
                <a:spcPts val="12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style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morphosyntaxe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juridiques, c’est-à-dire « les tournures syntaxiques, les procédés performatifs, la concision, la clarté et l’objectivité du style » ;</a:t>
            </a:r>
          </a:p>
          <a:p>
            <a:pPr marL="572400" marR="0" lvl="0" indent="-571500" algn="just" defTabSz="914400" rtl="0" eaLnBrk="1" fontAlgn="auto" latinLnBrk="0" hangingPunct="1">
              <a:lnSpc>
                <a:spcPct val="110000"/>
              </a:lnSpc>
              <a:spcBef>
                <a:spcPts val="0"/>
              </a:spcBef>
              <a:spcAft>
                <a:spcPts val="18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différents types de discours juridiques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afin d’en maîtriser la construction, et tout particulièrement les techniques d’argumentation spécifiques au droit ».</a:t>
            </a:r>
            <a:endPar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a:t>
            </a:r>
          </a:p>
        </p:txBody>
      </p:sp>
    </p:spTree>
    <p:extLst>
      <p:ext uri="{BB962C8B-B14F-4D97-AF65-F5344CB8AC3E}">
        <p14:creationId xmlns:p14="http://schemas.microsoft.com/office/powerpoint/2010/main" val="24392277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A08E3F-2C12-A88A-B02C-FACE1BD6A0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F6D59C9-88F1-F798-F23D-699A1F20FB9E}"/>
              </a:ext>
            </a:extLst>
          </p:cNvPr>
          <p:cNvSpPr txBox="1"/>
          <p:nvPr/>
        </p:nvSpPr>
        <p:spPr>
          <a:xfrm>
            <a:off x="9906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921E39B-5AE2-19C6-71C7-523AC2F457BA}"/>
              </a:ext>
            </a:extLst>
          </p:cNvPr>
          <p:cNvSpPr txBox="1"/>
          <p:nvPr/>
        </p:nvSpPr>
        <p:spPr>
          <a:xfrm>
            <a:off x="1076827" y="2673723"/>
            <a:ext cx="16144373" cy="241091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vocabulaire juridique</a:t>
            </a:r>
            <a:r>
              <a:rPr kumimoji="0" lang="fr-FR" sz="37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a:t>
            </a:r>
          </a:p>
        </p:txBody>
      </p:sp>
    </p:spTree>
    <p:extLst>
      <p:ext uri="{BB962C8B-B14F-4D97-AF65-F5344CB8AC3E}">
        <p14:creationId xmlns:p14="http://schemas.microsoft.com/office/powerpoint/2010/main" val="36204569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A08E3F-2C12-A88A-B02C-FACE1BD6A0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F6D59C9-88F1-F798-F23D-699A1F20FB9E}"/>
              </a:ext>
            </a:extLst>
          </p:cNvPr>
          <p:cNvSpPr txBox="1"/>
          <p:nvPr/>
        </p:nvSpPr>
        <p:spPr>
          <a:xfrm>
            <a:off x="9906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921E39B-5AE2-19C6-71C7-523AC2F457BA}"/>
              </a:ext>
            </a:extLst>
          </p:cNvPr>
          <p:cNvSpPr txBox="1"/>
          <p:nvPr/>
        </p:nvSpPr>
        <p:spPr>
          <a:xfrm>
            <a:off x="1076827" y="1470469"/>
            <a:ext cx="16144373" cy="915943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vocabulaire juridique – les termes d’appartenance juridique exclusive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mots n’ont de sens, dans une langue, qu’au regard du droit. Certains termes de la langue française n’ont, en français, d’autre sens que leur sens juridique. Le droit peut leur donner un ou plusieurs, mais c’est du droit seul qu’ils tiennent leur sens unique ou multiple. […] Ils n’ont aucune autre fonction que celle d’exprimer, dans la langue commune, des notions juridiques. On pourrait proposer de les nommer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d’appartenance juridique exclusive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 termes sont les premiers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témoins du langage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réunion de ces termes exclusivement juridiques constitue le noyau dur d’un vocabulaire spécial, propre au droit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noter que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vocabulaire juridique français est l’ensemble des termes de la langue française qui reçoivent du droit un ou plusieurs sens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il apparaît d’emblée que le vocabulaire juridique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se limite pas aux seuls termes d’appartenance juridique exclusive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13-14.</a:t>
            </a:r>
          </a:p>
        </p:txBody>
      </p:sp>
    </p:spTree>
    <p:extLst>
      <p:ext uri="{BB962C8B-B14F-4D97-AF65-F5344CB8AC3E}">
        <p14:creationId xmlns:p14="http://schemas.microsoft.com/office/powerpoint/2010/main" val="10834844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DC67DFE-795C-730A-E93A-4BC01E9B339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D0A0406-F46A-4650-BE26-5101C68EAB0F}"/>
              </a:ext>
            </a:extLst>
          </p:cNvPr>
          <p:cNvSpPr txBox="1"/>
          <p:nvPr/>
        </p:nvSpPr>
        <p:spPr>
          <a:xfrm>
            <a:off x="9906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8A1FD13-E92F-D497-34F2-6B7B9A9F0851}"/>
              </a:ext>
            </a:extLst>
          </p:cNvPr>
          <p:cNvSpPr txBox="1"/>
          <p:nvPr/>
        </p:nvSpPr>
        <p:spPr>
          <a:xfrm>
            <a:off x="1076827" y="1665756"/>
            <a:ext cx="16144373" cy="85069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 « n’ont aucun sens extrajuridique, même métaphorique ». Ainsi, « inconnus du monde profane, soit dans leur sens technique soit dans un sens dérivé, ces termes ne sont employés que par des initiés, mais, parmi ceux-là mêmes, leur usage est très variable.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Au niveau de leur usage, plusieurs cas de figure sont possibles : certains de ces termes sont </a:t>
            </a:r>
            <a:r>
              <a:rPr lang="fr-FR" sz="3400" u="sng" dirty="0">
                <a:solidFill>
                  <a:srgbClr val="F9FAFD"/>
                </a:solidFill>
                <a:latin typeface="Glacial Indifference" panose="020B0604020202020204" charset="0"/>
              </a:rPr>
              <a:t>rares ou désuets</a:t>
            </a:r>
            <a:r>
              <a:rPr lang="fr-FR" sz="3400" dirty="0">
                <a:solidFill>
                  <a:srgbClr val="F9FAFD"/>
                </a:solidFill>
                <a:latin typeface="Glacial Indifference" panose="020B0604020202020204" charset="0"/>
              </a:rPr>
              <a:t>, soit parce qu’ils désignent une réalité désormais inexistante, en voie de disparition ou en tout cas généralement exceptionnelle, soit, pour d’autres termes, « parce qu’au sein de la communauté des juristes leur emploi n’est pas le fait de tous, mais d’un cercle professionnel plus limité (notariat, Palais, etc.) […].</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Cependant, pour leur plus forte part, les termes d’appartenance exclusive ne relèvent d’aucune de ces catégories. Ils sont </a:t>
            </a:r>
            <a:r>
              <a:rPr lang="fr-FR" sz="3400" u="sng" dirty="0">
                <a:solidFill>
                  <a:srgbClr val="F9FAFD"/>
                </a:solidFill>
                <a:latin typeface="Glacial Indifference" panose="020B0604020202020204" charset="0"/>
              </a:rPr>
              <a:t>encore en usage et connus de tous les juristes</a:t>
            </a:r>
            <a:r>
              <a:rPr lang="fr-FR" sz="3400" dirty="0">
                <a:solidFill>
                  <a:srgbClr val="F9FAFD"/>
                </a:solidFill>
                <a:latin typeface="Glacial Indifference" panose="020B0604020202020204" charset="0"/>
              </a:rPr>
              <a:t> ». C’est le cas, par exemple, de </a:t>
            </a:r>
            <a:r>
              <a:rPr lang="fr-FR" sz="3400" i="1" dirty="0">
                <a:solidFill>
                  <a:srgbClr val="F9FAFD"/>
                </a:solidFill>
                <a:latin typeface="Glacial Indifference" panose="020B0604020202020204" charset="0"/>
              </a:rPr>
              <a:t>saisine</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olographe</a:t>
            </a:r>
            <a:r>
              <a:rPr lang="fr-FR" sz="3400" dirty="0">
                <a:solidFill>
                  <a:srgbClr val="F9FAFD"/>
                </a:solidFill>
                <a:latin typeface="Glacial Indifference" panose="020B0604020202020204" charset="0"/>
              </a:rPr>
              <a: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62, 66.</a:t>
            </a:r>
          </a:p>
        </p:txBody>
      </p:sp>
    </p:spTree>
    <p:extLst>
      <p:ext uri="{BB962C8B-B14F-4D97-AF65-F5344CB8AC3E}">
        <p14:creationId xmlns:p14="http://schemas.microsoft.com/office/powerpoint/2010/main" val="19284174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3B6D2E6-7E7A-909E-DBDD-3523DB10886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EFE1FE-BBFA-7E5A-B0BC-A04BB757380C}"/>
              </a:ext>
            </a:extLst>
          </p:cNvPr>
          <p:cNvSpPr txBox="1"/>
          <p:nvPr/>
        </p:nvSpPr>
        <p:spPr>
          <a:xfrm>
            <a:off x="990600" y="433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1104240F-C760-97B6-39D0-5F2DA930D2C1}"/>
              </a:ext>
            </a:extLst>
          </p:cNvPr>
          <p:cNvSpPr txBox="1"/>
          <p:nvPr/>
        </p:nvSpPr>
        <p:spPr>
          <a:xfrm>
            <a:off x="1076827" y="1744188"/>
            <a:ext cx="16144373" cy="843000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niveau du rapport avec leur référent, « tous les termes d’appartenance exclusive ont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sens technique de précision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désignent de façon très pointue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élément spécifique du système juridique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caractéristique contient deux traits :</a:t>
            </a:r>
          </a:p>
          <a:p>
            <a:pPr marL="514350" marR="0" lvl="0" indent="-514350" algn="just" defTabSz="914400" rtl="0" eaLnBrk="1" fontAlgn="auto" latinLnBrk="0" hangingPunct="1">
              <a:lnSpc>
                <a:spcPct val="110000"/>
              </a:lnSpc>
              <a:spcBef>
                <a:spcPts val="0"/>
              </a:spcBef>
              <a:spcAft>
                <a:spcPts val="600"/>
              </a:spcAft>
              <a:buClrTx/>
              <a:buSzTx/>
              <a:buFontTx/>
              <a:buAutoNum type="arabicPeriod"/>
              <a:tabLst/>
              <a:defRPr/>
            </a:pPr>
            <a:r>
              <a:rPr lang="fr-FR" sz="3400" dirty="0">
                <a:solidFill>
                  <a:srgbClr val="F9FAFD"/>
                </a:solidFill>
                <a:latin typeface="Glacial Indifference" panose="020B0604020202020204" charset="0"/>
              </a:rPr>
              <a:t>le lien est très serré entre le mot et le référent ;</a:t>
            </a:r>
          </a:p>
          <a:p>
            <a:pPr marL="514350" marR="0" lvl="0" indent="-514350" algn="just" defTabSz="914400" rtl="0" eaLnBrk="1" fontAlgn="auto" latinLnBrk="0" hangingPunct="1">
              <a:lnSpc>
                <a:spcPct val="110000"/>
              </a:lnSpc>
              <a:spcBef>
                <a:spcPts val="0"/>
              </a:spcBef>
              <a:spcAft>
                <a:spcPts val="0"/>
              </a:spcAft>
              <a:buClrTx/>
              <a:buSzTx/>
              <a:buFontTx/>
              <a:buAutoNum type="arabicPeriod"/>
              <a:tabLst/>
              <a:defRPr/>
            </a:pPr>
            <a:r>
              <a:rPr lang="fr-FR" sz="3400" dirty="0">
                <a:solidFill>
                  <a:srgbClr val="F9FAFD"/>
                </a:solidFill>
                <a:latin typeface="Glacial Indifference" panose="020B0604020202020204" charset="0"/>
              </a:rPr>
              <a:t>très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juridique, le référent est sans équivalent dans la vie courante. […] Le signifiant reste rivé à l’unique représentation intellectuelle d’une chose juridique spécifique. La densité juridique du tout chasse tout autre emploi. Cette particularité se vérifie aussi bien pour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concrets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cédule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acquit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curateur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que pour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abstraits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incessibilité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synallagmatique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quasi-contrat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aliénabilité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tout autant pour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difficiles d’accès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que pour ceux qui sont plus ouverts […]. </a:t>
            </a: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le ciment le plus fort de l’appartenance exclusive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67.</a:t>
            </a:r>
          </a:p>
        </p:txBody>
      </p:sp>
    </p:spTree>
    <p:extLst>
      <p:ext uri="{BB962C8B-B14F-4D97-AF65-F5344CB8AC3E}">
        <p14:creationId xmlns:p14="http://schemas.microsoft.com/office/powerpoint/2010/main" val="38747689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017E9B7-0F44-DF5A-F584-A0EFFAA4155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282406B-7322-5E15-2E52-10D5548E9B56}"/>
              </a:ext>
            </a:extLst>
          </p:cNvPr>
          <p:cNvSpPr txBox="1"/>
          <p:nvPr/>
        </p:nvSpPr>
        <p:spPr>
          <a:xfrm>
            <a:off x="990600" y="433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14FC817-CC8D-2B21-EE32-1A8108FA0002}"/>
              </a:ext>
            </a:extLst>
          </p:cNvPr>
          <p:cNvSpPr txBox="1"/>
          <p:nvPr/>
        </p:nvSpPr>
        <p:spPr>
          <a:xfrm>
            <a:off x="1076827" y="1744188"/>
            <a:ext cx="16144373" cy="793140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Sur le plan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concurrence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termes de cette appartenance ont des voisins, sinon des synonymes, qui les ont devancés et évincés […]. S’ils n’ont pas connu d’expansion c’est que, dans leur environnement,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mots plus ou moins équivalents, mais plus clairs et plus évocateurs, ont rempli cette fonction et pénétré dans le vocabulaire courant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non seulement avec leur sens juridique mais en produisant des sens dérivés.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Ainsi </a:t>
            </a:r>
            <a:r>
              <a:rPr lang="fr-FR" sz="3400" i="1" dirty="0">
                <a:solidFill>
                  <a:srgbClr val="F9FAFD"/>
                </a:solidFill>
                <a:latin typeface="Glacial Indifference" panose="020B0604020202020204" charset="0"/>
              </a:rPr>
              <a:t>abandonnement</a:t>
            </a:r>
            <a:r>
              <a:rPr lang="fr-FR" sz="3400" dirty="0">
                <a:solidFill>
                  <a:srgbClr val="F9FAFD"/>
                </a:solidFill>
                <a:latin typeface="Glacial Indifference" panose="020B0604020202020204" charset="0"/>
              </a:rPr>
              <a:t> a été supplanté par </a:t>
            </a:r>
            <a:r>
              <a:rPr lang="fr-FR" sz="3400" i="1" dirty="0">
                <a:solidFill>
                  <a:srgbClr val="F9FAFD"/>
                </a:solidFill>
                <a:latin typeface="Glacial Indifference" panose="020B0604020202020204" charset="0"/>
              </a:rPr>
              <a:t>abandon</a:t>
            </a:r>
            <a:r>
              <a:rPr lang="fr-FR" sz="3400" dirty="0">
                <a:solidFill>
                  <a:srgbClr val="F9FAFD"/>
                </a:solidFill>
                <a:latin typeface="Glacial Indifference" panose="020B0604020202020204" charset="0"/>
              </a:rPr>
              <a:t>, […] </a:t>
            </a:r>
            <a:r>
              <a:rPr lang="fr-FR" sz="3400" i="1" dirty="0">
                <a:solidFill>
                  <a:srgbClr val="F9FAFD"/>
                </a:solidFill>
                <a:latin typeface="Glacial Indifference" panose="020B0604020202020204" charset="0"/>
              </a:rPr>
              <a:t>stipulation</a:t>
            </a:r>
            <a:r>
              <a:rPr lang="fr-FR" sz="3400" dirty="0">
                <a:solidFill>
                  <a:srgbClr val="F9FAFD"/>
                </a:solidFill>
                <a:latin typeface="Glacial Indifference" panose="020B0604020202020204" charset="0"/>
              </a:rPr>
              <a:t> par </a:t>
            </a:r>
            <a:r>
              <a:rPr lang="fr-FR" sz="3400" i="1" dirty="0">
                <a:solidFill>
                  <a:srgbClr val="F9FAFD"/>
                </a:solidFill>
                <a:latin typeface="Glacial Indifference" panose="020B0604020202020204" charset="0"/>
              </a:rPr>
              <a:t>clause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hoir </a:t>
            </a:r>
            <a:r>
              <a:rPr lang="fr-FR" sz="3400" dirty="0">
                <a:solidFill>
                  <a:srgbClr val="F9FAFD"/>
                </a:solidFill>
                <a:latin typeface="Glacial Indifference" panose="020B0604020202020204" charset="0"/>
              </a:rPr>
              <a:t>par </a:t>
            </a:r>
            <a:r>
              <a:rPr lang="fr-FR" sz="3400" i="1" dirty="0">
                <a:solidFill>
                  <a:srgbClr val="F9FAFD"/>
                </a:solidFill>
                <a:latin typeface="Glacial Indifference" panose="020B0604020202020204" charset="0"/>
              </a:rPr>
              <a:t>héritier</a:t>
            </a:r>
            <a:r>
              <a:rPr lang="fr-FR" sz="3400" dirty="0">
                <a:solidFill>
                  <a:srgbClr val="F9FAFD"/>
                </a:solidFill>
                <a:latin typeface="Glacial Indifference" panose="020B0604020202020204" charset="0"/>
              </a:rPr>
              <a:t>, […] </a:t>
            </a:r>
            <a:r>
              <a:rPr lang="fr-FR" sz="3400" i="1" dirty="0">
                <a:solidFill>
                  <a:srgbClr val="F9FAFD"/>
                </a:solidFill>
                <a:latin typeface="Glacial Indifference" panose="020B0604020202020204" charset="0"/>
              </a:rPr>
              <a:t>incessibilité</a:t>
            </a:r>
            <a:r>
              <a:rPr lang="fr-FR" sz="3400" dirty="0">
                <a:solidFill>
                  <a:srgbClr val="F9FAFD"/>
                </a:solidFill>
                <a:latin typeface="Glacial Indifference" panose="020B0604020202020204" charset="0"/>
              </a:rPr>
              <a:t> par </a:t>
            </a:r>
            <a:r>
              <a:rPr lang="fr-FR" sz="3400" i="1" dirty="0">
                <a:solidFill>
                  <a:srgbClr val="F9FAFD"/>
                </a:solidFill>
                <a:latin typeface="Glacial Indifference" panose="020B0604020202020204" charset="0"/>
              </a:rPr>
              <a:t>indisponibilité</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pollicitation</a:t>
            </a:r>
            <a:r>
              <a:rPr lang="fr-FR" sz="3400" dirty="0">
                <a:solidFill>
                  <a:srgbClr val="F9FAFD"/>
                </a:solidFill>
                <a:latin typeface="Glacial Indifference" panose="020B0604020202020204" charset="0"/>
              </a:rPr>
              <a:t> par </a:t>
            </a:r>
            <a:r>
              <a:rPr lang="fr-FR" sz="3400" i="1" dirty="0">
                <a:solidFill>
                  <a:srgbClr val="F9FAFD"/>
                </a:solidFill>
                <a:latin typeface="Glacial Indifference" panose="020B0604020202020204" charset="0"/>
              </a:rPr>
              <a:t>offre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synallagmatique</a:t>
            </a:r>
            <a:r>
              <a:rPr lang="fr-FR" sz="3400" dirty="0">
                <a:solidFill>
                  <a:srgbClr val="F9FAFD"/>
                </a:solidFill>
                <a:latin typeface="Glacial Indifference" panose="020B0604020202020204" charset="0"/>
              </a:rPr>
              <a:t> par </a:t>
            </a:r>
            <a:r>
              <a:rPr lang="fr-FR" sz="3400" i="1" dirty="0">
                <a:solidFill>
                  <a:srgbClr val="F9FAFD"/>
                </a:solidFill>
                <a:latin typeface="Glacial Indifference" panose="020B0604020202020204" charset="0"/>
              </a:rPr>
              <a:t>réciproque</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mutuel</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procuration</a:t>
            </a:r>
            <a:r>
              <a:rPr lang="fr-FR" sz="3400" dirty="0">
                <a:solidFill>
                  <a:srgbClr val="F9FAFD"/>
                </a:solidFill>
                <a:latin typeface="Glacial Indifference" panose="020B0604020202020204" charset="0"/>
              </a:rPr>
              <a:t> par </a:t>
            </a:r>
            <a:r>
              <a:rPr lang="fr-FR" sz="3400" i="1" dirty="0">
                <a:solidFill>
                  <a:srgbClr val="F9FAFD"/>
                </a:solidFill>
                <a:latin typeface="Glacial Indifference" panose="020B0604020202020204" charset="0"/>
              </a:rPr>
              <a:t>mandat</a:t>
            </a:r>
            <a:r>
              <a:rPr lang="fr-FR" sz="3400" dirty="0">
                <a:solidFill>
                  <a:srgbClr val="F9FAFD"/>
                </a:solidFill>
                <a:latin typeface="Glacial Indifference" panose="020B0604020202020204" charset="0"/>
              </a:rPr>
              <a:t>, etc.</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rivalité […] explique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mots les moins évocateurs soient restés bloqués sur leur sens technique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(lequel est d’ailleurs, le plus souvent, assez spécial)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67-68.</a:t>
            </a:r>
          </a:p>
        </p:txBody>
      </p:sp>
    </p:spTree>
    <p:extLst>
      <p:ext uri="{BB962C8B-B14F-4D97-AF65-F5344CB8AC3E}">
        <p14:creationId xmlns:p14="http://schemas.microsoft.com/office/powerpoint/2010/main" val="127121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94C308-8D08-4F24-ABA6-248EECB2A9A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740A7F8-3DDA-F002-A044-DC7822D7664E}"/>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2FD36816-DEE2-778F-36A6-AEC63995694E}"/>
              </a:ext>
            </a:extLst>
          </p:cNvPr>
          <p:cNvSpPr txBox="1"/>
          <p:nvPr/>
        </p:nvSpPr>
        <p:spPr>
          <a:xfrm>
            <a:off x="1076827" y="2400300"/>
            <a:ext cx="15915773" cy="72635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gouverne les rapports entre particuliers, qu’il s’agisse de personnes physiques ou de personnes morales (sociétés, associations…) ». Au sein du droit privé on retrouve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civil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énonce les règles relatives à la personne (nom, état civil, capacité…) ou à ses rapports fondamentaux aux autres dans la famille (mariage, filiation, succession…) et en dehors (propriété, contrat, responsabilité civile…)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du «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commun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droit privé : lorsqu’il n’existe pas de règle particulière dans une des branches du droit privé, le juriste cherche une règle de droit civil susceptible de s’appliquer. […] Toutes les autres branches du droit privé sont issues de ce fondement du droit privé, le droit civil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57.</a:t>
            </a:r>
          </a:p>
        </p:txBody>
      </p:sp>
    </p:spTree>
    <p:extLst>
      <p:ext uri="{BB962C8B-B14F-4D97-AF65-F5344CB8AC3E}">
        <p14:creationId xmlns:p14="http://schemas.microsoft.com/office/powerpoint/2010/main" val="33995025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37692E2-3F7D-5E6D-54F0-4493D76DF30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8E0C5EB-1039-4161-D324-E756A0BFDFAF}"/>
              </a:ext>
            </a:extLst>
          </p:cNvPr>
          <p:cNvSpPr txBox="1"/>
          <p:nvPr/>
        </p:nvSpPr>
        <p:spPr>
          <a:xfrm>
            <a:off x="9906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7E6323E-6C2B-DD9D-5564-8C1CA5E42F4B}"/>
              </a:ext>
            </a:extLst>
          </p:cNvPr>
          <p:cNvSpPr txBox="1"/>
          <p:nvPr/>
        </p:nvSpPr>
        <p:spPr>
          <a:xfrm>
            <a:off x="1076827" y="2384703"/>
            <a:ext cx="16144373" cy="574772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exclusive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précision est à faire pourtant, </a:t>
            </a:r>
            <a:r>
              <a:rPr lang="fr-FR" sz="3500" dirty="0">
                <a:solidFill>
                  <a:srgbClr val="F9FAFD"/>
                </a:solidFill>
                <a:latin typeface="Glacial Indifference" panose="020B0604020202020204" charset="0"/>
              </a:rPr>
              <a:t>à savoir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 ce lot compte des termes utiles et intéressants. Mais il n’est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représentatif du système juridique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regroupe pas les termes qui désignent les choses essentielles du droit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une large mesure, il ne saisit même, dans le droit, que des éléments marginaux ou secondaires.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sens du vocabulaire juridique, il constituerait plutôt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Avec de tels mots, on n’apprendrait pas le droit. Il est à peine surprenant que les termes linguistiquement les plus juridiques ne soient pas globalement les plus juridiques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68.</a:t>
            </a:r>
          </a:p>
        </p:txBody>
      </p:sp>
    </p:spTree>
    <p:extLst>
      <p:ext uri="{BB962C8B-B14F-4D97-AF65-F5344CB8AC3E}">
        <p14:creationId xmlns:p14="http://schemas.microsoft.com/office/powerpoint/2010/main" val="32737537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6363F13-084B-0F49-24FE-38EA1B92134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B757B6-C8FE-7350-48B4-CACB0F4D332F}"/>
              </a:ext>
            </a:extLst>
          </p:cNvPr>
          <p:cNvSpPr txBox="1"/>
          <p:nvPr/>
        </p:nvSpPr>
        <p:spPr>
          <a:xfrm>
            <a:off x="9906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A10DE5C9-2EC3-A061-E088-9332437D47B3}"/>
              </a:ext>
            </a:extLst>
          </p:cNvPr>
          <p:cNvSpPr txBox="1"/>
          <p:nvPr/>
        </p:nvSpPr>
        <p:spPr>
          <a:xfrm>
            <a:off x="1076827" y="1617306"/>
            <a:ext cx="16144373" cy="863159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vocabulaire juridique – les termes de double appartenance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Globalement, le vocabulaire juridique « s’étend à tous les mots que le droit emploie dans une acception qui lui est propre. Il englobe tous les termes qui, ayant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moins un sens dans l’usage ordinaire et au moins un sens différent au regard du droit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marqués par la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polysémie</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plus précisément par cette polysémie que l’on pourrait nommer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externe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raison du chevauchement des sens d’un même mot dans le droit et en dehors du droit, par opposition à la polysémie interne). Ces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de double appartenance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beaucoup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plus nombreux que les termes d’appartenance juridique exclusive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La somme de tous ces éléments constitue un sous-ensemble du lexique général de la langue française, une entité distincte caractérisée, au sein de cet ensemble, par la juridicité du sens des unités qui la composent. […]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Ces unités sont répertoriées. Chacune est définie dans des dictionnaires spécialisés. Leur ensemble mérite bien le nom de vocabulaire, si l’on accepte de considérer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tel toute subdivision spécifique du lexique général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14.</a:t>
            </a:r>
          </a:p>
        </p:txBody>
      </p:sp>
    </p:spTree>
    <p:extLst>
      <p:ext uri="{BB962C8B-B14F-4D97-AF65-F5344CB8AC3E}">
        <p14:creationId xmlns:p14="http://schemas.microsoft.com/office/powerpoint/2010/main" val="30372513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E5AFD22-94B3-BC0D-432F-EBC561305C0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EF6071-2C02-46D6-5DAA-8516EFAA31FF}"/>
              </a:ext>
            </a:extLst>
          </p:cNvPr>
          <p:cNvSpPr txBox="1"/>
          <p:nvPr/>
        </p:nvSpPr>
        <p:spPr>
          <a:xfrm>
            <a:off x="9906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A21398F3-CCCC-F76A-8F5F-A4F24FA4A04D}"/>
              </a:ext>
            </a:extLst>
          </p:cNvPr>
          <p:cNvSpPr txBox="1"/>
          <p:nvPr/>
        </p:nvSpPr>
        <p:spPr>
          <a:xfrm>
            <a:off x="1076827" y="1473446"/>
            <a:ext cx="16144373" cy="88516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termes polysémiques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vocabulaire juridique, leur sens primordial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sont passés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langage commun avec un sens secondaire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Ainsi présentée,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appartenance juridique principale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paraît répondre à deux critères associés. Principal, le sens juridique paraît l’être à double titre : comme sens premier et comme sens le plus important.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Les termes qui ont été retenus comme étant d’appartenance juridique principale présentent, par référence à cet usage, le double caractère d’avoir, dans le vocabulaire juridique, leur sens fort, et d’avoir pris, dans le langage courant, un sens dérivé. La création de tels emplois dérivés constitue un apport spécifique du langage juridique à la langue commune. Ils représentent un </a:t>
            </a:r>
            <a:r>
              <a:rPr lang="fr-FR" sz="3400" u="sng" dirty="0">
                <a:solidFill>
                  <a:srgbClr val="F9FAFD"/>
                </a:solidFill>
                <a:latin typeface="Glacial Indifference" panose="020B0604020202020204" charset="0"/>
              </a:rPr>
              <a:t>enrichissement de la langue française à partir du vocabulaire du droit</a:t>
            </a:r>
            <a:r>
              <a:rPr lang="fr-FR" sz="34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contribution est difficile à déchiffrer. […] L’essentiel est de discerner la valeur qualitative de cet enrichissement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69.</a:t>
            </a:r>
          </a:p>
        </p:txBody>
      </p:sp>
    </p:spTree>
    <p:extLst>
      <p:ext uri="{BB962C8B-B14F-4D97-AF65-F5344CB8AC3E}">
        <p14:creationId xmlns:p14="http://schemas.microsoft.com/office/powerpoint/2010/main" val="25437874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981EA1C-1165-9D22-E1A1-2D82BA4BF51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C7DCE0-2272-6553-EE2C-D4C5FB2AB560}"/>
              </a:ext>
            </a:extLst>
          </p:cNvPr>
          <p:cNvSpPr txBox="1"/>
          <p:nvPr/>
        </p:nvSpPr>
        <p:spPr>
          <a:xfrm>
            <a:off x="800100" y="128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0C4A4A7-593A-226D-911A-4E439B993EE5}"/>
              </a:ext>
            </a:extLst>
          </p:cNvPr>
          <p:cNvSpPr txBox="1"/>
          <p:nvPr/>
        </p:nvSpPr>
        <p:spPr>
          <a:xfrm>
            <a:off x="838200" y="1257300"/>
            <a:ext cx="16677773" cy="907633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 au sein du vocabulaire juridique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d’appartenance juridique principale constituent, au sein du vocabulaire juridique : «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u="sng" dirty="0">
                <a:solidFill>
                  <a:srgbClr val="F9FAFD"/>
                </a:solidFill>
                <a:latin typeface="Glacial Indifference" panose="020B0604020202020204" charset="0"/>
              </a:rPr>
              <a:t>Un trésor de mots-clés</a:t>
            </a:r>
            <a:r>
              <a:rPr lang="fr-FR" sz="3200" dirty="0">
                <a:solidFill>
                  <a:srgbClr val="F9FAFD"/>
                </a:solidFill>
                <a:latin typeface="Glacial Indifference" panose="020B0604020202020204" charset="0"/>
              </a:rPr>
              <a:t> → </a:t>
            </a:r>
            <a:r>
              <a:rPr lang="fr-FR" sz="3200" u="sng" dirty="0">
                <a:solidFill>
                  <a:srgbClr val="F9FAFD"/>
                </a:solidFill>
                <a:latin typeface="Glacial Indifference" panose="020B0604020202020204" charset="0"/>
              </a:rPr>
              <a:t>porteurs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notions fondamentales de droit</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 termes sont au cœur du système juridique. Ils en expriment les catégories et les forces essentielles.</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u="sng" dirty="0">
                <a:solidFill>
                  <a:srgbClr val="F9FAFD"/>
                </a:solidFill>
                <a:latin typeface="Glacial Indifference" panose="020B0604020202020204" charset="0"/>
              </a:rPr>
              <a:t>Un trésor de mots clairs</a:t>
            </a:r>
            <a:r>
              <a:rPr lang="fr-FR" sz="3200" dirty="0">
                <a:solidFill>
                  <a:srgbClr val="F9FAFD"/>
                </a:solidFill>
                <a:latin typeface="Glacial Indifference" panose="020B0604020202020204" charset="0"/>
              </a:rPr>
              <a:t> → simples, ces mots sont </a:t>
            </a:r>
            <a:r>
              <a:rPr lang="fr-FR" sz="3200" u="sng" dirty="0">
                <a:solidFill>
                  <a:srgbClr val="F9FAFD"/>
                </a:solidFill>
                <a:latin typeface="Glacial Indifference" panose="020B0604020202020204" charset="0"/>
              </a:rPr>
              <a:t>directement intelligibles</a:t>
            </a:r>
            <a:r>
              <a:rPr lang="fr-FR" sz="3200" dirty="0">
                <a:solidFill>
                  <a:srgbClr val="F9FAFD"/>
                </a:solidFill>
                <a:latin typeface="Glacial Indifference" panose="020B0604020202020204" charset="0"/>
              </a:rPr>
              <a:t>. Ils se font aisément comprendre dans leur sens propre. Ce n’est prétendre ni que ces mots soient dépourvus d’un sens technique précis (</a:t>
            </a:r>
            <a:r>
              <a:rPr lang="fr-FR" sz="3200" i="1" dirty="0">
                <a:solidFill>
                  <a:srgbClr val="F9FAFD"/>
                </a:solidFill>
                <a:latin typeface="Glacial Indifference" panose="020B0604020202020204" charset="0"/>
              </a:rPr>
              <a:t>juge</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compétence</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témoin</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sursis</a:t>
            </a:r>
            <a:r>
              <a:rPr lang="fr-FR" sz="3200" dirty="0">
                <a:solidFill>
                  <a:srgbClr val="F9FAFD"/>
                </a:solidFill>
                <a:latin typeface="Glacial Indifference" panose="020B0604020202020204" charset="0"/>
              </a:rPr>
              <a:t>), ni qu’il existe en chaque homme une conscience juridique native (un sens inné du droit). Mais peut-être seulement que l’esprit juridique a su forger, pour ses notions essentielles, des mots parés d’évidence.</a:t>
            </a:r>
          </a:p>
          <a:p>
            <a:pPr marL="457200" indent="-457200" algn="just">
              <a:lnSpc>
                <a:spcPct val="110000"/>
              </a:lnSpc>
              <a:buFont typeface="Arial" panose="020B0604020202020204" pitchFamily="34" charset="0"/>
              <a:buChar char="•"/>
              <a:defRPr/>
            </a:pPr>
            <a:r>
              <a:rPr lang="fr-FR" sz="3200" u="sng" dirty="0">
                <a:solidFill>
                  <a:srgbClr val="F9FAFD"/>
                </a:solidFill>
                <a:latin typeface="Glacial Indifference" panose="020B0604020202020204" charset="0"/>
              </a:rPr>
              <a:t>Une sélection de mots chargés d’expérience sociale</a:t>
            </a:r>
            <a:r>
              <a:rPr lang="fr-FR" sz="3200" dirty="0">
                <a:solidFill>
                  <a:srgbClr val="F9FAFD"/>
                </a:solidFill>
                <a:latin typeface="Glacial Indifference" panose="020B0604020202020204" charset="0"/>
              </a:rPr>
              <a:t> → et ce, non pas seulement ni même principalement parce que les mots eux-mêmes sont très usités, mais parce que </a:t>
            </a:r>
            <a:r>
              <a:rPr lang="fr-FR" sz="3200" u="sng" dirty="0">
                <a:solidFill>
                  <a:srgbClr val="F9FAFD"/>
                </a:solidFill>
                <a:latin typeface="Glacial Indifference" panose="020B0604020202020204" charset="0"/>
              </a:rPr>
              <a:t>les choses qu’ils désignent ont, dans la masse des citoyens, beaucoup d’usagers</a:t>
            </a:r>
            <a:r>
              <a:rPr lang="fr-FR" sz="3200" dirty="0">
                <a:solidFill>
                  <a:srgbClr val="F9FAFD"/>
                </a:solidFill>
                <a:latin typeface="Glacial Indifference" panose="020B0604020202020204" charset="0"/>
              </a:rPr>
              <a:t>. L’assise sociale de cet ensemble de mots vient de l’usage populaire de leurs référents liés à la vie juridique quotidienne élémentaire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600" dirty="0">
                <a:solidFill>
                  <a:srgbClr val="F9FAFD"/>
                </a:solidFill>
                <a:latin typeface="Glacial Indifference" panose="020B0604020202020204" charset="0"/>
              </a:rPr>
              <a:t>71</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8285421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66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638300"/>
            <a:ext cx="16144373" cy="85069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 au sein du langage courant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Beaucoup [des termes de double appartenance] appartiennent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langage figuré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sont devenus, dans le langage courant, des façons de parler. Ils se sont chargés d’une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valeur métaphorique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figures de langage ne véhiculent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plus le sens technique originaire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elles en demeurent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très proches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Elles sont nées du pouvoir évocateur du terme juridique, ou plus précisément de celle de ses facettes qu’elles ont captée, et continuent d’agir sous le coup de ce pouvoir. Elles font toujours miroiter l’image qu’elles empruntent.</a:t>
            </a:r>
          </a:p>
          <a:p>
            <a:pPr marR="0" lvl="0" algn="just" defTabSz="914400" rtl="0" eaLnBrk="1" fontAlgn="auto" latinLnBrk="0" hangingPunct="1">
              <a:lnSpc>
                <a:spcPct val="110000"/>
              </a:lnSpc>
              <a:spcBef>
                <a:spcPts val="0"/>
              </a:spcBef>
              <a:spcAft>
                <a:spcPts val="18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Appliquée à des factions d’un parti politique, "divorce" évoque une rupture. Une situation financière ou politique sera dite "hypothéquée" quand s’accumulent sur elle des menaces qui font craindre pour la propriété les charges qui la grèvent. Au patrimoine qui fait la richesse et la sécurité des familles, "patrimoine culturel" ou "moral" emprunte l’idée de valeurs à conserver et à faire fructifier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800" dirty="0">
                <a:solidFill>
                  <a:srgbClr val="F9FAFD"/>
                </a:solidFill>
                <a:latin typeface="Glacial Indifference" panose="020B0604020202020204" charset="0"/>
              </a:rPr>
              <a:t>71-72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5155439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325582"/>
            <a:ext cx="16144373" cy="67803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 au sein du langage courant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 emprunts sont très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sélectifs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serait peu de relever que la dérivation s’opère par perte de sens. Elle se réduit à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prélèvement très fragmentaire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R="0" lvl="0" algn="just" defTabSz="914400" rtl="0" eaLnBrk="1" fontAlgn="auto" latinLnBrk="0" hangingPunct="1">
              <a:lnSpc>
                <a:spcPct val="110000"/>
              </a:lnSpc>
              <a:spcBef>
                <a:spcPts val="0"/>
              </a:spcBef>
              <a:buClrTx/>
              <a:buSzTx/>
              <a:tabLst/>
              <a:defRPr/>
            </a:pPr>
            <a:r>
              <a:rPr lang="fr-FR" sz="3400" dirty="0">
                <a:solidFill>
                  <a:srgbClr val="F9FAFD"/>
                </a:solidFill>
                <a:latin typeface="Glacial Indifference" panose="020B0604020202020204" charset="0"/>
              </a:rPr>
              <a:t>L’hypothèque est prise pour la </a:t>
            </a:r>
            <a:r>
              <a:rPr lang="fr-FR" sz="3400" i="1" dirty="0">
                <a:solidFill>
                  <a:srgbClr val="F9FAFD"/>
                </a:solidFill>
                <a:latin typeface="Glacial Indifference" panose="020B0604020202020204" charset="0"/>
              </a:rPr>
              <a:t>charge</a:t>
            </a:r>
            <a:r>
              <a:rPr lang="fr-FR" sz="3400" dirty="0">
                <a:solidFill>
                  <a:srgbClr val="F9FAFD"/>
                </a:solidFill>
                <a:latin typeface="Glacial Indifference" panose="020B0604020202020204" charset="0"/>
              </a:rPr>
              <a:t> qu’elle fait peser sur le débiteur, mais non pour la </a:t>
            </a:r>
            <a:r>
              <a:rPr lang="fr-FR" sz="3400" i="1" dirty="0">
                <a:solidFill>
                  <a:srgbClr val="F9FAFD"/>
                </a:solidFill>
                <a:latin typeface="Glacial Indifference" panose="020B0604020202020204" charset="0"/>
              </a:rPr>
              <a:t>garantie</a:t>
            </a:r>
            <a:r>
              <a:rPr lang="fr-FR" sz="3400" dirty="0">
                <a:solidFill>
                  <a:srgbClr val="F9FAFD"/>
                </a:solidFill>
                <a:latin typeface="Glacial Indifference" panose="020B0604020202020204" charset="0"/>
              </a:rPr>
              <a:t> qu’elle procure au créancier ; le divorce pour l’idée de </a:t>
            </a:r>
            <a:r>
              <a:rPr lang="fr-FR" sz="3400" i="1" dirty="0">
                <a:solidFill>
                  <a:srgbClr val="F9FAFD"/>
                </a:solidFill>
                <a:latin typeface="Glacial Indifference" panose="020B0604020202020204" charset="0"/>
              </a:rPr>
              <a:t>séparation</a:t>
            </a:r>
            <a:r>
              <a:rPr lang="fr-FR" sz="3400" dirty="0">
                <a:solidFill>
                  <a:srgbClr val="F9FAFD"/>
                </a:solidFill>
                <a:latin typeface="Glacial Indifference" panose="020B0604020202020204" charset="0"/>
              </a:rPr>
              <a:t>, non pour celle de </a:t>
            </a:r>
            <a:r>
              <a:rPr lang="fr-FR" sz="3400" i="1" dirty="0">
                <a:solidFill>
                  <a:srgbClr val="F9FAFD"/>
                </a:solidFill>
                <a:latin typeface="Glacial Indifference" panose="020B0604020202020204" charset="0"/>
              </a:rPr>
              <a:t>mécanisme judiciaire</a:t>
            </a:r>
            <a:r>
              <a:rPr lang="fr-FR" sz="3400" dirty="0">
                <a:solidFill>
                  <a:srgbClr val="F9FAFD"/>
                </a:solidFill>
                <a:latin typeface="Glacial Indifference" panose="020B0604020202020204" charset="0"/>
              </a:rPr>
              <a:t> ; le patrimoine comme </a:t>
            </a:r>
            <a:r>
              <a:rPr lang="fr-FR" sz="3400" i="1" dirty="0">
                <a:solidFill>
                  <a:srgbClr val="F9FAFD"/>
                </a:solidFill>
                <a:latin typeface="Glacial Indifference" panose="020B0604020202020204" charset="0"/>
              </a:rPr>
              <a:t>valeur</a:t>
            </a:r>
            <a:r>
              <a:rPr lang="fr-FR" sz="3400" dirty="0">
                <a:solidFill>
                  <a:srgbClr val="F9FAFD"/>
                </a:solidFill>
                <a:latin typeface="Glacial Indifference" panose="020B0604020202020204" charset="0"/>
              </a:rPr>
              <a:t> à conserver, non comme </a:t>
            </a:r>
            <a:r>
              <a:rPr lang="fr-FR" sz="3400" i="1" dirty="0">
                <a:solidFill>
                  <a:srgbClr val="F9FAFD"/>
                </a:solidFill>
                <a:latin typeface="Glacial Indifference" panose="020B0604020202020204" charset="0"/>
              </a:rPr>
              <a:t>richesse économique</a:t>
            </a:r>
            <a:r>
              <a:rPr lang="fr-FR" sz="3400" dirty="0">
                <a:solidFill>
                  <a:srgbClr val="F9FAFD"/>
                </a:solidFill>
                <a:latin typeface="Glacial Indifference" panose="020B0604020202020204" charset="0"/>
              </a:rPr>
              <a:t> […].</a:t>
            </a:r>
          </a:p>
          <a:p>
            <a:pPr marR="0" lvl="0" algn="just" defTabSz="914400" rtl="0" eaLnBrk="1" fontAlgn="auto" latinLnBrk="0" hangingPunct="1">
              <a:lnSpc>
                <a:spcPct val="110000"/>
              </a:lnSpc>
              <a:spcBef>
                <a:spcPts val="0"/>
              </a:spcBef>
              <a:spcAft>
                <a:spcPts val="18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comparaison n’est prise que sous un rapport, mais sous ce rapport elle fait valoir le </a:t>
            </a:r>
            <a:r>
              <a:rPr lang="fr-FR" sz="3400" dirty="0">
                <a:solidFill>
                  <a:srgbClr val="F9FAFD"/>
                </a:solidFill>
                <a:latin typeface="Glacial Indifference" panose="020B0604020202020204" charset="0"/>
              </a:rPr>
              <a:t>pouvoir évocateur du mot. Elle est donc tout </a:t>
            </a:r>
            <a:r>
              <a:rPr lang="fr-FR" sz="3400" u="sng" dirty="0">
                <a:solidFill>
                  <a:srgbClr val="F9FAFD"/>
                </a:solidFill>
                <a:latin typeface="Glacial Indifference" panose="020B0604020202020204" charset="0"/>
              </a:rPr>
              <a:t>à la fois réductrice</a:t>
            </a:r>
            <a:r>
              <a:rPr lang="fr-FR" sz="3400" dirty="0">
                <a:solidFill>
                  <a:srgbClr val="F9FAFD"/>
                </a:solidFill>
                <a:latin typeface="Glacial Indifference" panose="020B0604020202020204" charset="0"/>
              </a:rPr>
              <a:t> de sens relativement au terme juridique, </a:t>
            </a:r>
            <a:r>
              <a:rPr lang="fr-FR" sz="3400" u="sng" dirty="0">
                <a:solidFill>
                  <a:srgbClr val="F9FAFD"/>
                </a:solidFill>
                <a:latin typeface="Glacial Indifference" panose="020B0604020202020204" charset="0"/>
              </a:rPr>
              <a:t>et amplificatrice</a:t>
            </a:r>
            <a:r>
              <a:rPr lang="fr-FR" sz="3400" dirty="0">
                <a:solidFill>
                  <a:srgbClr val="F9FAFD"/>
                </a:solidFill>
                <a:latin typeface="Glacial Indifference" panose="020B0604020202020204" charset="0"/>
              </a:rPr>
              <a:t> de l’une des facettes de celui-ci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800" dirty="0">
                <a:solidFill>
                  <a:srgbClr val="F9FAFD"/>
                </a:solidFill>
                <a:latin typeface="Glacial Indifference" panose="020B0604020202020204" charset="0"/>
              </a:rPr>
              <a:t>72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6957767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66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538874"/>
            <a:ext cx="16144373" cy="886242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 au sein du langage courant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D’autres termes d’appartenance juridique principale ont pris, dans le langage courant,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sens neutre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éloigné, parfois détaché, du sens juridique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Non seulement ils ont perdu le sens technique originaire, mais ils ne l’évoquent pas : ils ne vivent pas de l’évocation de tel ou tel de ses traits. Ils ont revêtu</a:t>
            </a:r>
            <a:r>
              <a:rPr lang="fr-FR" sz="3300" dirty="0">
                <a:solidFill>
                  <a:srgbClr val="F9FAFD"/>
                </a:solidFill>
                <a:latin typeface="Glacial Indifference" panose="020B0604020202020204" charset="0"/>
              </a:rPr>
              <a:t> un </a:t>
            </a:r>
            <a:r>
              <a:rPr lang="fr-FR" sz="3300" u="sng" dirty="0">
                <a:solidFill>
                  <a:srgbClr val="F9FAFD"/>
                </a:solidFill>
                <a:latin typeface="Glacial Indifference" panose="020B0604020202020204" charset="0"/>
              </a:rPr>
              <a:t>sens propre</a:t>
            </a:r>
            <a:r>
              <a:rPr lang="fr-FR" sz="3300" dirty="0">
                <a:solidFill>
                  <a:srgbClr val="F9FAFD"/>
                </a:solidFill>
                <a:latin typeface="Glacial Indifference" panose="020B0604020202020204" charset="0"/>
              </a:rPr>
              <a:t>, dans la mesure où le sens qu’ils délivrent vient à l’esprit directement et non par l’intermédiaire d’une image juridique.</a:t>
            </a:r>
          </a:p>
          <a:p>
            <a:pPr marR="0" lvl="0" algn="just" defTabSz="914400" rtl="0" eaLnBrk="1" fontAlgn="auto" latinLnBrk="0" hangingPunct="1">
              <a:lnSpc>
                <a:spcPct val="110000"/>
              </a:lnSpc>
              <a:spcBef>
                <a:spcPts val="0"/>
              </a:spcBef>
              <a:spcAft>
                <a:spcPts val="0"/>
              </a:spcAft>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Ainsi s’est estompée la juridicité des termes "juger" (apprécier, estimer), […] "débat" (discussion), […] "témoin" (comme on peut l’être de son temps) […].</a:t>
            </a:r>
          </a:p>
          <a:p>
            <a:pPr marR="0" lvl="0" algn="just" defTabSz="914400" rtl="0" eaLnBrk="1" fontAlgn="auto" latinLnBrk="0" hangingPunct="1">
              <a:lnSpc>
                <a:spcPct val="110000"/>
              </a:lnSpc>
              <a:spcBef>
                <a:spcPts val="0"/>
              </a:spcBef>
              <a:spcAft>
                <a:spcPts val="0"/>
              </a:spcAft>
              <a:buClrTx/>
              <a:buSzTx/>
              <a:tabLst/>
              <a:defRPr/>
            </a:pPr>
            <a:r>
              <a:rPr lang="fr-FR" sz="3300" dirty="0">
                <a:solidFill>
                  <a:srgbClr val="F9FAFD"/>
                </a:solidFill>
                <a:latin typeface="Glacial Indifference" panose="020B0604020202020204" charset="0"/>
              </a:rPr>
              <a:t>Il est cependant remarquable que, dans sa neutralité, le sens courant retrouve un sens générique que recèle en profondeur le sens juridique. […]</a:t>
            </a:r>
          </a:p>
          <a:p>
            <a:pPr marR="0" lvl="0" algn="just" defTabSz="914400" rtl="0" eaLnBrk="1" fontAlgn="auto" latinLnBrk="0" hangingPunct="1">
              <a:lnSpc>
                <a:spcPct val="110000"/>
              </a:lnSpc>
              <a:spcBef>
                <a:spcPts val="0"/>
              </a:spcBef>
              <a:spcAft>
                <a:spcPts val="1200"/>
              </a:spcAft>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remploi générique est typique dans l’</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application de termes juridiques forts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gouverner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régir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règle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300" i="1" dirty="0">
                <a:solidFill>
                  <a:srgbClr val="F9FAFD"/>
                </a:solidFill>
                <a:latin typeface="Glacial Indifference" panose="020B0604020202020204" charset="0"/>
              </a:rPr>
              <a:t>loi</a:t>
            </a: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au monde physique ou à la grammaire</a:t>
            </a:r>
            <a:r>
              <a:rPr lang="fr-FR" sz="3300" dirty="0">
                <a:solidFill>
                  <a:srgbClr val="F9FAFD"/>
                </a:solidFill>
                <a:latin typeface="Glacial Indifference" panose="020B0604020202020204" charset="0"/>
              </a:rPr>
              <a:t>. En les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300" dirty="0">
                <a:solidFill>
                  <a:srgbClr val="F9FAFD"/>
                </a:solidFill>
                <a:latin typeface="Glacial Indifference" panose="020B0604020202020204" charset="0"/>
              </a:rPr>
              <a:t>déjuridicisant</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300" dirty="0">
                <a:solidFill>
                  <a:srgbClr val="F9FAFD"/>
                </a:solidFill>
                <a:latin typeface="Glacial Indifference" panose="020B0604020202020204" charset="0"/>
              </a:rPr>
              <a:t>, le langage commun a repris en eux le concept plus général de norme qu’ils véhiculaient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600" dirty="0">
                <a:solidFill>
                  <a:srgbClr val="F9FAFD"/>
                </a:solidFill>
                <a:latin typeface="Glacial Indifference" panose="020B0604020202020204" charset="0"/>
              </a:rPr>
              <a:t>72-73</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3480762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342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638300"/>
            <a:ext cx="16144373" cy="85069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de double appartenance au sein du langage courant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Certaines expressions juridiques sont devenues, dans le langage courant,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locutions familières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le cas, par exemple, de « à tour de rôle</a:t>
            </a:r>
            <a:r>
              <a:rPr lang="fr-FR" sz="3400" dirty="0">
                <a:solidFill>
                  <a:srgbClr val="F9FAFD"/>
                </a:solidFill>
                <a:latin typeface="Glacial Indifference" panose="020B0604020202020204" charset="0"/>
              </a:rPr>
              <a:t> », « sous bénéfice d’inventaire », « en tout état de cause », « sur le champ », « à bon droit », « être sur la sellette ».</a:t>
            </a: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Là aussi, « comme les termes du groupe précédent, ces expressions ont été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vidées de leur sens juridique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semblerait même que, lors de leur emploi courant, la mémoire de leur origine se soit effacée ». Par exemple, « la sellette était le petit parquet (le perchoir) sur lequel le témoin était invité </a:t>
            </a:r>
            <a:r>
              <a:rPr kumimoji="0" lang="fr-FR" sz="3400" b="0" i="0" u="none" strike="noStrike" kern="1200" cap="none" spc="0" normalizeH="0" noProof="0" dirty="0">
                <a:ln>
                  <a:noFill/>
                </a:ln>
                <a:solidFill>
                  <a:srgbClr val="F9FAFD"/>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déposer à l’audience ».</a:t>
            </a:r>
          </a:p>
          <a:p>
            <a:pPr marR="0" lvl="0" algn="just" defTabSz="914400" rtl="0" eaLnBrk="1" fontAlgn="auto" latinLnBrk="0" hangingPunct="1">
              <a:lnSpc>
                <a:spcPct val="110000"/>
              </a:lnSpc>
              <a:spcBef>
                <a:spcPts val="0"/>
              </a:spcBef>
              <a:spcAft>
                <a:spcPts val="1800"/>
              </a:spcAft>
              <a:buClrTx/>
              <a:buSzTx/>
              <a:tabLst/>
              <a:defRPr/>
            </a:pPr>
            <a:r>
              <a:rPr lang="fr-FR" sz="3400" dirty="0">
                <a:solidFill>
                  <a:srgbClr val="F9FAFD"/>
                </a:solidFill>
                <a:latin typeface="Glacial Indifference" panose="020B0604020202020204" charset="0"/>
              </a:rPr>
              <a:t>Il est toutefois remarquable que, dans la quasi-totalité des cas, « le sens courant soit la transposition assez fidèle, aux choses de la vie, du comportement fondamental que sous-tend l’acte procédural ». Ainsi, par exemple, dans l’emploi courant de "sous bénéfice d’inventaire" on retrouve le sens "moyennant examen préalable"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800" dirty="0">
                <a:solidFill>
                  <a:srgbClr val="F9FAFD"/>
                </a:solidFill>
                <a:latin typeface="Glacial Indifference" panose="020B0604020202020204" charset="0"/>
              </a:rPr>
              <a:t>73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88252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09700"/>
            <a:ext cx="16144373" cy="89747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autres termes de double appartenance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existe finalement une catégorie de termes qui appartiennent en même temps au français commun et au français juridique, mais qui, contrairement aux précédents, semblent avoir été</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empruntés par le langage juridique au langage courant</a:t>
            </a:r>
            <a:r>
              <a:rPr lang="fr-FR" sz="3400" dirty="0">
                <a:solidFill>
                  <a:srgbClr val="F9FAFD"/>
                </a:solidFill>
                <a:latin typeface="Glacial Indifference" panose="020B0604020202020204" charset="0"/>
              </a:rPr>
              <a:t>. « Au moins est-il évident, pour la plupart de ces termes, qu’ils ont, dans le langage commun, leur sens principal et qu’ils ont acquis, dans le langage du droit, un sens particulier ».</a:t>
            </a:r>
          </a:p>
          <a:p>
            <a:pPr marR="0" lvl="0" algn="just" defTabSz="914400" rtl="0" eaLnBrk="1" fontAlgn="auto" latinLnBrk="0" hangingPunct="1">
              <a:lnSpc>
                <a:spcPct val="110000"/>
              </a:lnSpc>
              <a:spcBef>
                <a:spcPts val="0"/>
              </a:spcBef>
              <a:spcAft>
                <a:spcPts val="0"/>
              </a:spcAft>
              <a:buClrTx/>
              <a:buSzTx/>
              <a:tabLst/>
              <a:defRPr/>
            </a:pPr>
            <a:r>
              <a:rPr lang="fr-FR" sz="3400" dirty="0">
                <a:solidFill>
                  <a:srgbClr val="F9FAFD"/>
                </a:solidFill>
                <a:latin typeface="Glacial Indifference" panose="020B0604020202020204" charset="0"/>
              </a:rPr>
              <a:t>Cette catégorie est d’ailleurs très vaste : « à ne considérer que le droit civil et la procédure, [elle] réunit plusieurs centaines de termes ».</a:t>
            </a:r>
          </a:p>
          <a:p>
            <a:pPr marR="0" lvl="0" algn="just" defTabSz="914400" rtl="0" eaLnBrk="1" fontAlgn="auto" latinLnBrk="0" hangingPunct="1">
              <a:lnSpc>
                <a:spcPct val="110000"/>
              </a:lnSpc>
              <a:spcBef>
                <a:spcPts val="0"/>
              </a:spcBef>
              <a:spcAft>
                <a:spcPts val="1200"/>
              </a:spcAft>
              <a:buClrTx/>
              <a:buSzTx/>
              <a:tabLst/>
              <a:defRPr/>
            </a:pPr>
            <a:r>
              <a:rPr lang="fr-FR" sz="3400" dirty="0">
                <a:solidFill>
                  <a:srgbClr val="F9FAFD"/>
                </a:solidFill>
                <a:latin typeface="Glacial Indifference" panose="020B0604020202020204" charset="0"/>
              </a:rPr>
              <a:t>Sur le </a:t>
            </a:r>
            <a:r>
              <a:rPr lang="fr-FR" sz="3400" u="sng" dirty="0">
                <a:solidFill>
                  <a:srgbClr val="F9FAFD"/>
                </a:solidFill>
                <a:latin typeface="Glacial Indifference" panose="020B0604020202020204" charset="0"/>
              </a:rPr>
              <a:t>plan sémantique</a:t>
            </a:r>
            <a:r>
              <a:rPr lang="fr-FR" sz="3400" dirty="0">
                <a:solidFill>
                  <a:srgbClr val="F9FAFD"/>
                </a:solidFill>
                <a:latin typeface="Glacial Indifference" panose="020B0604020202020204" charset="0"/>
              </a:rPr>
              <a:t>, plusieurs cas de figure sont possibles, à savoir : que ces termes conservent, dans leur emploi juridique, le sens que leur associe le langage courant (</a:t>
            </a:r>
            <a:r>
              <a:rPr lang="fr-FR" sz="3400" i="1" dirty="0">
                <a:solidFill>
                  <a:srgbClr val="F9FAFD"/>
                </a:solidFill>
                <a:latin typeface="Glacial Indifference" panose="020B0604020202020204" charset="0"/>
              </a:rPr>
              <a:t>constater</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document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argumenter</a:t>
            </a:r>
            <a:r>
              <a:rPr lang="fr-FR" sz="3400" dirty="0">
                <a:solidFill>
                  <a:srgbClr val="F9FAFD"/>
                </a:solidFill>
                <a:latin typeface="Glacial Indifference" panose="020B0604020202020204" charset="0"/>
              </a:rPr>
              <a:t>) ; que le langage juridique attribue aux termes du langage commun un sens spécifique (</a:t>
            </a:r>
            <a:r>
              <a:rPr lang="fr-FR" sz="3400" i="1" dirty="0">
                <a:solidFill>
                  <a:srgbClr val="F9FAFD"/>
                </a:solidFill>
                <a:latin typeface="Glacial Indifference" panose="020B0604020202020204" charset="0"/>
              </a:rPr>
              <a:t>principe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acte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violence</a:t>
            </a:r>
            <a:r>
              <a:rPr lang="fr-FR" sz="3400" dirty="0">
                <a:solidFill>
                  <a:srgbClr val="F9FAFD"/>
                </a:solidFill>
                <a:latin typeface="Glacial Indifference" panose="020B0604020202020204" charset="0"/>
              </a:rPr>
              <a:t>) ; que des termes courants entrent dans le langage du droit avec un sens figuré (</a:t>
            </a:r>
            <a:r>
              <a:rPr lang="fr-FR" sz="3400" i="1" dirty="0">
                <a:solidFill>
                  <a:srgbClr val="F9FAFD"/>
                </a:solidFill>
                <a:latin typeface="Glacial Indifference" panose="020B0604020202020204" charset="0"/>
              </a:rPr>
              <a:t>parquet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barre</a:t>
            </a:r>
            <a:r>
              <a:rPr lang="fr-FR" sz="3400" dirty="0">
                <a:solidFill>
                  <a:srgbClr val="F9FAFD"/>
                </a:solidFill>
                <a:latin typeface="Glacial Indifference" panose="020B0604020202020204" charset="0"/>
              </a:rPr>
              <a:t>) ; qu’une rupture sémantique se vérifie (</a:t>
            </a:r>
            <a:r>
              <a:rPr lang="fr-FR" sz="3400" i="1" dirty="0">
                <a:solidFill>
                  <a:srgbClr val="F9FAFD"/>
                </a:solidFill>
                <a:latin typeface="Glacial Indifference" panose="020B0604020202020204" charset="0"/>
              </a:rPr>
              <a:t>aliments</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utile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liquide</a:t>
            </a:r>
            <a:r>
              <a:rPr lang="fr-FR" sz="3400" dirty="0">
                <a:solidFill>
                  <a:srgbClr val="F9FAFD"/>
                </a:solidFill>
                <a:latin typeface="Glacial Indifference" panose="020B060402020202020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600" dirty="0">
                <a:solidFill>
                  <a:srgbClr val="F9FAFD"/>
                </a:solidFill>
                <a:latin typeface="Glacial Indifference" panose="020B0604020202020204" charset="0"/>
              </a:rPr>
              <a:t>74-84</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2314706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598557"/>
            <a:ext cx="16144373" cy="227754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formation des termes juridiques</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71500" marR="0" lvl="0" indent="-571500" algn="just"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fr-FR" sz="3600" u="none" dirty="0">
                <a:solidFill>
                  <a:srgbClr val="F9FAFD"/>
                </a:solidFill>
                <a:latin typeface="Glacial Indifference" panose="020B0604020202020204" charset="0"/>
              </a:rPr>
              <a:t>étymologie</a:t>
            </a:r>
            <a:endParaRPr lang="fr-FR" sz="3600" dirty="0">
              <a:solidFill>
                <a:srgbClr val="F9FAFD"/>
              </a:solidFill>
              <a:latin typeface="Glacial Indifference" panose="020B0604020202020204" charset="0"/>
            </a:endParaRPr>
          </a:p>
          <a:p>
            <a:pPr marL="571500" marR="0" lvl="0" indent="-571500" algn="just"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dérivation ou composition</a:t>
            </a:r>
          </a:p>
        </p:txBody>
      </p:sp>
    </p:spTree>
    <p:extLst>
      <p:ext uri="{BB962C8B-B14F-4D97-AF65-F5344CB8AC3E}">
        <p14:creationId xmlns:p14="http://schemas.microsoft.com/office/powerpoint/2010/main" val="208673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0D18E1A-4180-573A-DACF-A099BAA22ED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4FBCCAC-8251-1510-9DE4-138E4BCCD3CE}"/>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2365FCE-8DED-F4A2-0BFB-91DD33BDA606}"/>
              </a:ext>
            </a:extLst>
          </p:cNvPr>
          <p:cNvSpPr txBox="1"/>
          <p:nvPr/>
        </p:nvSpPr>
        <p:spPr>
          <a:xfrm>
            <a:off x="1076827" y="2448592"/>
            <a:ext cx="15915773" cy="6961906"/>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commercial</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[appelé désormais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des affaires</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aussi]</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 l’ensemble des règles relatives à l’activité de commerçant (actes de commerce, fonds de commerce), aux structures commerciales (sociétés) et au contrat d’entreprise » ;</a:t>
            </a:r>
          </a:p>
          <a:p>
            <a:pPr marL="571500" marR="0" lvl="0" indent="-57150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travail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savoir « l’ensemble de règles relatives au travail subordonné ; il couvre les rapports individuels (contrats de travail) et collectifs (grèves, conventions collectives, syndicats…) de travail » ;</a:t>
            </a:r>
          </a:p>
          <a:p>
            <a:pPr marL="571500" marR="0" lvl="0" indent="-57150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s’applique aux relations privées lorsqu’existe un élément étranger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57.</a:t>
            </a:r>
          </a:p>
        </p:txBody>
      </p:sp>
    </p:spTree>
    <p:extLst>
      <p:ext uri="{BB962C8B-B14F-4D97-AF65-F5344CB8AC3E}">
        <p14:creationId xmlns:p14="http://schemas.microsoft.com/office/powerpoint/2010/main" val="12219398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647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247900"/>
            <a:ext cx="16144373" cy="62817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formation des termes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1200"/>
              </a:spcAft>
              <a:buClrTx/>
              <a:buSzTx/>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formation</a:t>
            </a:r>
            <a:r>
              <a:rPr lang="fr-FR" sz="3400" u="sng" dirty="0">
                <a:solidFill>
                  <a:srgbClr val="F9FAFD"/>
                </a:solidFill>
                <a:latin typeface="Glacial Indifference" panose="020B0604020202020204" charset="0"/>
              </a:rPr>
              <a:t> des termes juridiques français</a:t>
            </a:r>
            <a:r>
              <a:rPr lang="fr-FR" sz="3400" dirty="0">
                <a:solidFill>
                  <a:srgbClr val="F9FAFD"/>
                </a:solidFill>
                <a:latin typeface="Glacial Indifference" panose="020B0604020202020204" charset="0"/>
              </a:rPr>
              <a:t> → pour chaque terme, « cette formation s’est opérée à partir de </a:t>
            </a:r>
            <a:r>
              <a:rPr lang="fr-FR" sz="3400" u="sng" dirty="0">
                <a:solidFill>
                  <a:srgbClr val="F9FAFD"/>
                </a:solidFill>
                <a:latin typeface="Glacial Indifference" panose="020B0604020202020204" charset="0"/>
              </a:rPr>
              <a:t>termes ou de racines empruntés à d’autres langues</a:t>
            </a:r>
            <a:r>
              <a:rPr lang="fr-FR" sz="3400" dirty="0">
                <a:solidFill>
                  <a:srgbClr val="F9FAFD"/>
                </a:solidFill>
                <a:latin typeface="Glacial Indifference" panose="020B0604020202020204" charset="0"/>
              </a:rPr>
              <a:t> […]. C’est ce rapport qu’étudie </a:t>
            </a:r>
            <a:r>
              <a:rPr lang="fr-FR" sz="3400" u="sng" dirty="0">
                <a:solidFill>
                  <a:srgbClr val="F9FAFD"/>
                </a:solidFill>
                <a:latin typeface="Glacial Indifference" panose="020B0604020202020204" charset="0"/>
              </a:rPr>
              <a:t>l’étymologie</a:t>
            </a:r>
            <a:r>
              <a:rPr lang="fr-FR" sz="3400" dirty="0">
                <a:solidFill>
                  <a:srgbClr val="F9FAFD"/>
                </a:solidFill>
                <a:latin typeface="Glacial Indifference" panose="020B0604020202020204" charset="0"/>
              </a:rPr>
              <a:t>. </a:t>
            </a:r>
          </a:p>
          <a:p>
            <a:pPr marR="0" lvl="0" algn="just" defTabSz="914400" rtl="0" eaLnBrk="1" fontAlgn="auto" latinLnBrk="0" hangingPunct="1">
              <a:lnSpc>
                <a:spcPct val="110000"/>
              </a:lnSpc>
              <a:spcBef>
                <a:spcPts val="0"/>
              </a:spcBef>
              <a:spcAft>
                <a:spcPts val="1200"/>
              </a:spcAft>
              <a:buClrTx/>
              <a:buSzTx/>
              <a:tabLst/>
              <a:defRPr/>
            </a:pPr>
            <a:r>
              <a:rPr lang="fr-FR" sz="3400" dirty="0">
                <a:solidFill>
                  <a:srgbClr val="F9FAFD"/>
                </a:solidFill>
                <a:latin typeface="Glacial Indifference" panose="020B0604020202020204" charset="0"/>
              </a:rPr>
              <a:t>D’autres mots ont été </a:t>
            </a:r>
            <a:r>
              <a:rPr lang="fr-FR" sz="3400" u="sng" dirty="0">
                <a:solidFill>
                  <a:srgbClr val="F9FAFD"/>
                </a:solidFill>
                <a:latin typeface="Glacial Indifference" panose="020B0604020202020204" charset="0"/>
              </a:rPr>
              <a:t>formés, par dérivation ou composition</a:t>
            </a:r>
            <a:r>
              <a:rPr lang="fr-FR" sz="3400" dirty="0">
                <a:solidFill>
                  <a:srgbClr val="F9FAFD"/>
                </a:solidFill>
                <a:latin typeface="Glacial Indifference" panose="020B0604020202020204" charset="0"/>
              </a:rPr>
              <a:t>, à partir de </a:t>
            </a:r>
            <a:r>
              <a:rPr lang="fr-FR" sz="3400" u="sng" dirty="0">
                <a:solidFill>
                  <a:srgbClr val="F9FAFD"/>
                </a:solidFill>
                <a:latin typeface="Glacial Indifference" panose="020B0604020202020204" charset="0"/>
              </a:rPr>
              <a:t>termes préexistants dans la langue française</a:t>
            </a:r>
            <a:r>
              <a:rPr lang="fr-FR" sz="3400" dirty="0">
                <a:solidFill>
                  <a:srgbClr val="F9FAFD"/>
                </a:solidFill>
                <a:latin typeface="Glacial Indifference" panose="020B0604020202020204" charset="0"/>
              </a:rPr>
              <a:t>.</a:t>
            </a:r>
          </a:p>
          <a:p>
            <a:pPr marR="0" lvl="0" algn="just" defTabSz="914400" rtl="0" eaLnBrk="1" fontAlgn="auto" latinLnBrk="0" hangingPunct="1">
              <a:lnSpc>
                <a:spcPct val="110000"/>
              </a:lnSpc>
              <a:spcBef>
                <a:spcPts val="0"/>
              </a:spcBef>
              <a:spcAft>
                <a:spcPts val="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tous ces cas, </a:t>
            </a:r>
            <a:r>
              <a:rPr lang="fr-FR" sz="3400" dirty="0">
                <a:solidFill>
                  <a:srgbClr val="F9FAFD"/>
                </a:solidFill>
                <a:latin typeface="Glacial Indifference" panose="020B0604020202020204" charset="0"/>
              </a:rPr>
              <a:t>c’est la </a:t>
            </a:r>
            <a:r>
              <a:rPr lang="fr-FR" sz="3400" u="sng" dirty="0">
                <a:solidFill>
                  <a:srgbClr val="F9FAFD"/>
                </a:solidFill>
                <a:latin typeface="Glacial Indifference" panose="020B0604020202020204" charset="0"/>
              </a:rPr>
              <a:t>formation d’un signe linguistique</a:t>
            </a:r>
            <a:r>
              <a:rPr lang="fr-FR" sz="3400" dirty="0">
                <a:solidFill>
                  <a:srgbClr val="F9FAFD"/>
                </a:solidFill>
                <a:latin typeface="Glacial Indifference" panose="020B0604020202020204" charset="0"/>
              </a:rPr>
              <a:t> qui est en cause. Elle a donc un </a:t>
            </a:r>
            <a:r>
              <a:rPr lang="fr-FR" sz="3400" u="sng" dirty="0">
                <a:solidFill>
                  <a:srgbClr val="F9FAFD"/>
                </a:solidFill>
                <a:latin typeface="Glacial Indifference" panose="020B0604020202020204" charset="0"/>
              </a:rPr>
              <a:t>caractère morphologique</a:t>
            </a:r>
            <a:r>
              <a:rPr lang="fr-FR" sz="3400" dirty="0">
                <a:solidFill>
                  <a:srgbClr val="F9FAFD"/>
                </a:solidFill>
                <a:latin typeface="Glacial Indifference" panose="020B0604020202020204" charset="0"/>
              </a:rPr>
              <a:t>. Mais elle offre aussi, assez souvent, un </a:t>
            </a:r>
            <a:r>
              <a:rPr lang="fr-FR" sz="3400" u="sng" dirty="0">
                <a:solidFill>
                  <a:srgbClr val="F9FAFD"/>
                </a:solidFill>
                <a:latin typeface="Glacial Indifference" panose="020B0604020202020204" charset="0"/>
              </a:rPr>
              <a:t>intérêt sémantique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136.</a:t>
            </a:r>
          </a:p>
        </p:txBody>
      </p:sp>
    </p:spTree>
    <p:extLst>
      <p:ext uri="{BB962C8B-B14F-4D97-AF65-F5344CB8AC3E}">
        <p14:creationId xmlns:p14="http://schemas.microsoft.com/office/powerpoint/2010/main" val="36728985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800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400300"/>
            <a:ext cx="16144373" cy="597394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L’étymologie des termes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première démarche de l’étymologie des termes juridiques consiste à rattacher un terme du vocabulaire juridique actuel au terme plus ancien dont il est né. </a:t>
            </a:r>
          </a:p>
          <a:p>
            <a:pPr marR="0" lvl="0" algn="just" defTabSz="914400" rtl="0" eaLnBrk="1" fontAlgn="auto" latinLnBrk="0" hangingPunct="1">
              <a:lnSpc>
                <a:spcPct val="110000"/>
              </a:lnSpc>
              <a:spcBef>
                <a:spcPts val="0"/>
              </a:spcBef>
              <a:spcAft>
                <a:spcPts val="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d’établir un rapport entre deux mots, et comme la forme actuelle est issue d’une forme antérieure, ce rapport est d’ordre morphologique et chronologique. </a:t>
            </a:r>
            <a:r>
              <a:rPr lang="fr-FR" sz="3400" u="sng" dirty="0">
                <a:solidFill>
                  <a:srgbClr val="F9FAFD"/>
                </a:solidFill>
                <a:latin typeface="Glacial Indifference" panose="020B0604020202020204" charset="0"/>
              </a:rPr>
              <a:t>L’étymologie saisit d’abord la filiation entre deux termes</a:t>
            </a:r>
            <a:r>
              <a:rPr lang="fr-FR" sz="3400" dirty="0">
                <a:solidFill>
                  <a:srgbClr val="F9FAFD"/>
                </a:solidFill>
                <a:latin typeface="Glacial Indifference" panose="020B0604020202020204" charset="0"/>
              </a:rPr>
              <a:t>.</a:t>
            </a:r>
          </a:p>
          <a:p>
            <a:pPr marR="0" lvl="0" algn="just" defTabSz="914400" rtl="0" eaLnBrk="1" fontAlgn="auto" latinLnBrk="0" hangingPunct="1">
              <a:lnSpc>
                <a:spcPct val="110000"/>
              </a:lnSpc>
              <a:spcBef>
                <a:spcPts val="0"/>
              </a:spcBef>
              <a:spcAft>
                <a:spcPts val="0"/>
              </a:spcAft>
              <a:buClrTx/>
              <a:buSzTx/>
              <a:tabLst/>
              <a:defRPr/>
            </a:pPr>
            <a:r>
              <a:rPr lang="fr-FR" sz="3400" dirty="0">
                <a:solidFill>
                  <a:srgbClr val="F9FAFD"/>
                </a:solidFill>
                <a:latin typeface="Glacial Indifference" panose="020B0604020202020204" charset="0"/>
              </a:rPr>
              <a:t>Appliquée à l’ensemble du vocabulaire juridique, cette formation diachronique conduit à deux séries d’observations, l’une sur la </a:t>
            </a:r>
            <a:r>
              <a:rPr lang="fr-FR" sz="3400" u="sng" dirty="0">
                <a:solidFill>
                  <a:srgbClr val="F9FAFD"/>
                </a:solidFill>
                <a:latin typeface="Glacial Indifference" panose="020B0604020202020204" charset="0"/>
              </a:rPr>
              <a:t>provenance des mots</a:t>
            </a:r>
            <a:r>
              <a:rPr lang="fr-FR" sz="3400" dirty="0">
                <a:solidFill>
                  <a:srgbClr val="F9FAFD"/>
                </a:solidFill>
                <a:latin typeface="Glacial Indifference" panose="020B0604020202020204" charset="0"/>
              </a:rPr>
              <a:t>, l’autre sur les </a:t>
            </a:r>
            <a:r>
              <a:rPr lang="fr-FR" sz="3400" u="sng" dirty="0">
                <a:solidFill>
                  <a:srgbClr val="F9FAFD"/>
                </a:solidFill>
                <a:latin typeface="Glacial Indifference" panose="020B0604020202020204" charset="0"/>
              </a:rPr>
              <a:t>modalités de leur passage dans la langue française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138.</a:t>
            </a:r>
          </a:p>
        </p:txBody>
      </p:sp>
    </p:spTree>
    <p:extLst>
      <p:ext uri="{BB962C8B-B14F-4D97-AF65-F5344CB8AC3E}">
        <p14:creationId xmlns:p14="http://schemas.microsoft.com/office/powerpoint/2010/main" val="24360146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38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164181"/>
            <a:ext cx="16144373" cy="931331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L’étymologie des termes juridiques – l’identification des fonds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1200"/>
              </a:spcAft>
              <a:buClrTx/>
              <a:buSzTx/>
              <a:tabLst/>
              <a:defRPr/>
            </a:pP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Les termes juridiques français proviennent d’origines diverses. Dans cette diversité, la langue latine a fourni un trésor auprès duquel les autres sources sont complémentaires.</a:t>
            </a:r>
            <a:endParaRPr lang="fr-FR" sz="33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Le fonds principal</a:t>
            </a:r>
            <a:r>
              <a:rPr lang="fr-FR" sz="3300" dirty="0">
                <a:solidFill>
                  <a:srgbClr val="F9FAFD"/>
                </a:solidFill>
                <a:latin typeface="Glacial Indifference" panose="020B0604020202020204" charset="0"/>
              </a:rPr>
              <a:t> : c’est un fonds latin. La plupart des termes juridiques français dérivent directement ou indirectement de termes latins. Cette observation est sans surprise au sein d’une langue romane : elle ne concerne pas spécifiquement le langage du droit, mais l’ensemble de la langue française. </a:t>
            </a:r>
          </a:p>
          <a:p>
            <a:pPr marL="457200" marR="0" lvl="0" algn="just" defTabSz="914400" rtl="0" eaLnBrk="1" fontAlgn="auto" latinLnBrk="0" hangingPunct="1">
              <a:lnSpc>
                <a:spcPct val="110000"/>
              </a:lnSpc>
              <a:spcBef>
                <a:spcPts val="0"/>
              </a:spcBef>
              <a:spcAft>
                <a:spcPts val="600"/>
              </a:spcAft>
              <a:buClrTx/>
              <a:buSzTx/>
              <a:tabLst/>
              <a:defRPr/>
            </a:pPr>
            <a:r>
              <a:rPr lang="fr-FR" sz="3300" dirty="0">
                <a:solidFill>
                  <a:srgbClr val="F9FAFD"/>
                </a:solidFill>
                <a:latin typeface="Glacial Indifference" panose="020B0604020202020204" charset="0"/>
              </a:rPr>
              <a:t>Cependant, cette filiation prend toute sa force dans le vocabulaire juridique pour deux raisons supplémentaires. Les termes dont dérivent les mots actuels avaient un sens juridique, et ils appartenaient à un </a:t>
            </a:r>
            <a:r>
              <a:rPr lang="fr-FR" sz="3300" u="sng" dirty="0">
                <a:solidFill>
                  <a:srgbClr val="F9FAFD"/>
                </a:solidFill>
                <a:latin typeface="Glacial Indifference" panose="020B0604020202020204" charset="0"/>
              </a:rPr>
              <a:t>ordre juridique dont le droit français contemporain est en partie l’héritier</a:t>
            </a:r>
            <a:r>
              <a:rPr lang="fr-FR" sz="3300" dirty="0">
                <a:solidFill>
                  <a:srgbClr val="F9FAFD"/>
                </a:solidFill>
                <a:latin typeface="Glacial Indifference" panose="020B0604020202020204" charset="0"/>
              </a:rPr>
              <a:t>. Il y a donc tout à la fois filiation linguistique, continuité dans la juridicité du sens et, plus fondamentalement parfois, influence d’un système juridique sur l’autre. La langue latine ne nous a pas seulement transmis des termes latins mais des notions juridiques qui étaient, en partie, celles du droit romain. </a:t>
            </a:r>
            <a:r>
              <a:rPr lang="fr-FR" sz="3300" u="sng" dirty="0">
                <a:solidFill>
                  <a:srgbClr val="F9FAFD"/>
                </a:solidFill>
                <a:latin typeface="Glacial Indifference" panose="020B0604020202020204" charset="0"/>
              </a:rPr>
              <a:t>Cette double ascendance n’exclut nullement que des changements de sens se soient produits</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138-139.</a:t>
            </a:r>
          </a:p>
        </p:txBody>
      </p:sp>
    </p:spTree>
    <p:extLst>
      <p:ext uri="{BB962C8B-B14F-4D97-AF65-F5344CB8AC3E}">
        <p14:creationId xmlns:p14="http://schemas.microsoft.com/office/powerpoint/2010/main" val="34549319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638300"/>
            <a:ext cx="16144373" cy="854695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L’étymologie des termes juridiques – l’identification des fonds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1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À côté de </a:t>
            </a:r>
            <a:r>
              <a:rPr lang="fr-FR" sz="3400" dirty="0">
                <a:solidFill>
                  <a:srgbClr val="F9FAFD"/>
                </a:solidFill>
                <a:latin typeface="Glacial Indifference" panose="020B0604020202020204" charset="0"/>
              </a:rPr>
              <a:t>fonds latin on retrouve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Les sources complémentaires</a:t>
            </a:r>
            <a:r>
              <a:rPr lang="fr-FR" sz="3400" dirty="0">
                <a:solidFill>
                  <a:srgbClr val="F9FAFD"/>
                </a:solidFill>
                <a:latin typeface="Glacial Indifference" panose="020B0604020202020204" charset="0"/>
              </a:rPr>
              <a:t>. Elles sont variées, s’agissant de langues vivantes ou mortes, ou même de dialectes ». Parmi elles, on peut répertorier :  </a:t>
            </a:r>
          </a:p>
          <a:p>
            <a:pPr marL="9396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fonds grec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grec ancien est relativement le plus important. Il a d’abord fourni des termes-clés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vocabulaire du pouvoir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à l’instar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démocratie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monarchie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politique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police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n’en citer que quelques-uns), mais aussi aux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domaines financier et privé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hypothèque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monopole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économie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monogamie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nom</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patronymique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9396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fonds italien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939600" marR="0" lvl="0" indent="-457200" algn="just" defTabSz="914400" rtl="0" eaLnBrk="1" fontAlgn="auto" latinLnBrk="0" hangingPunct="1">
              <a:lnSpc>
                <a:spcPct val="110000"/>
              </a:lnSpc>
              <a:spcBef>
                <a:spcPts val="0"/>
              </a:spcBef>
              <a:spcAft>
                <a:spcPts val="1200"/>
              </a:spcAft>
              <a:buClrTx/>
              <a:buSzTx/>
              <a:buFontTx/>
              <a:buChar char="-"/>
              <a:tabLst/>
              <a:defRPr/>
            </a:pPr>
            <a:r>
              <a:rPr lang="fr-FR" sz="3400" u="sng" dirty="0">
                <a:solidFill>
                  <a:srgbClr val="F9FAFD"/>
                </a:solidFill>
                <a:latin typeface="Glacial Indifference" panose="020B0604020202020204" charset="0"/>
              </a:rPr>
              <a:t>le fonds provençal</a:t>
            </a:r>
            <a:r>
              <a:rPr lang="fr-FR" sz="3400" dirty="0">
                <a:solidFill>
                  <a:srgbClr val="F9FAFD"/>
                </a:solidFill>
                <a:latin typeface="Glacial Indifference" panose="020B0604020202020204" charset="0"/>
              </a:rPr>
              <a:t> ;</a:t>
            </a:r>
          </a:p>
          <a:p>
            <a:pPr marL="939600" marR="0" lvl="0" indent="-457200" algn="just" defTabSz="914400" rtl="0" eaLnBrk="1" fontAlgn="auto" latinLnBrk="0" hangingPunct="1">
              <a:lnSpc>
                <a:spcPct val="110000"/>
              </a:lnSpc>
              <a:spcBef>
                <a:spcPts val="0"/>
              </a:spcBef>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fonds anglais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139-142.</a:t>
            </a:r>
          </a:p>
        </p:txBody>
      </p:sp>
    </p:spTree>
    <p:extLst>
      <p:ext uri="{BB962C8B-B14F-4D97-AF65-F5344CB8AC3E}">
        <p14:creationId xmlns:p14="http://schemas.microsoft.com/office/powerpoint/2010/main" val="28903928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66800" y="2247900"/>
            <a:ext cx="15915773" cy="56292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L’étymologie des termes juridiques – les modèles d’emprunt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1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Quant aux modèles d’emprunt, deux facteurs sont à retenir essentiellement :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la « </a:t>
            </a:r>
            <a:r>
              <a:rPr lang="fr-FR" sz="3400" u="sng" dirty="0">
                <a:solidFill>
                  <a:srgbClr val="F9FAFD"/>
                </a:solidFill>
                <a:latin typeface="Glacial Indifference" panose="020B0604020202020204" charset="0"/>
              </a:rPr>
              <a:t>diversité des provenances</a:t>
            </a:r>
            <a:r>
              <a:rPr lang="fr-FR" sz="3400" dirty="0">
                <a:solidFill>
                  <a:srgbClr val="F9FAFD"/>
                </a:solidFill>
                <a:latin typeface="Glacial Indifference" panose="020B0604020202020204" charset="0"/>
              </a:rPr>
              <a:t> », dans ce sens que par exemple les termes issus du latin dérivent de variations différentes du latin (en fonction de la classe sociale, du domaine, etc.) : classique ; juridique (</a:t>
            </a:r>
            <a:r>
              <a:rPr lang="fr-FR" sz="3400" i="1" dirty="0">
                <a:solidFill>
                  <a:srgbClr val="F9FAFD"/>
                </a:solidFill>
                <a:latin typeface="Glacial Indifference" panose="020B0604020202020204" charset="0"/>
              </a:rPr>
              <a:t>dépôt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mandataire</a:t>
            </a:r>
            <a:r>
              <a:rPr lang="fr-FR" sz="3400" dirty="0">
                <a:solidFill>
                  <a:srgbClr val="F9FAFD"/>
                </a:solidFill>
                <a:latin typeface="Glacial Indifference" panose="020B0604020202020204" charset="0"/>
              </a:rPr>
              <a:t>) ; populaire (</a:t>
            </a:r>
            <a:r>
              <a:rPr lang="fr-FR" sz="3400" i="1" dirty="0">
                <a:solidFill>
                  <a:srgbClr val="F9FAFD"/>
                </a:solidFill>
                <a:latin typeface="Glacial Indifference" panose="020B0604020202020204" charset="0"/>
              </a:rPr>
              <a:t>aventure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charge</a:t>
            </a:r>
            <a:r>
              <a:rPr lang="fr-FR" sz="3400" dirty="0">
                <a:solidFill>
                  <a:srgbClr val="F9FAFD"/>
                </a:solidFill>
                <a:latin typeface="Glacial Indifference" panose="020B0604020202020204" charset="0"/>
              </a:rPr>
              <a:t>) ; « latin dit de basse époque » (</a:t>
            </a:r>
            <a:r>
              <a:rPr lang="fr-FR" sz="3400" i="1" dirty="0">
                <a:solidFill>
                  <a:srgbClr val="F9FAFD"/>
                </a:solidFill>
                <a:latin typeface="Glacial Indifference" panose="020B0604020202020204" charset="0"/>
              </a:rPr>
              <a:t>confédération</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manœuvre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ministériel</a:t>
            </a:r>
            <a:r>
              <a:rPr lang="fr-FR" sz="3400" dirty="0">
                <a:solidFill>
                  <a:srgbClr val="F9FAFD"/>
                </a:solidFill>
                <a:latin typeface="Glacial Indifference" panose="020B0604020202020204" charset="0"/>
              </a:rPr>
              <a:t>) ; ecclésiastique (</a:t>
            </a:r>
            <a:r>
              <a:rPr lang="fr-FR" sz="3400" i="1" dirty="0">
                <a:solidFill>
                  <a:srgbClr val="F9FAFD"/>
                </a:solidFill>
                <a:latin typeface="Glacial Indifference" panose="020B0604020202020204" charset="0"/>
              </a:rPr>
              <a:t>chapitre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doyen</a:t>
            </a:r>
            <a:r>
              <a:rPr lang="fr-FR" sz="3400" dirty="0">
                <a:solidFill>
                  <a:srgbClr val="F9FAFD"/>
                </a:solidFill>
                <a:latin typeface="Glacial Indifference" panose="020B0604020202020204" charset="0"/>
              </a:rPr>
              <a:t>) ; scolastique (</a:t>
            </a:r>
            <a:r>
              <a:rPr lang="fr-FR" sz="3400" i="1" dirty="0">
                <a:solidFill>
                  <a:srgbClr val="F9FAFD"/>
                </a:solidFill>
                <a:latin typeface="Glacial Indifference" panose="020B0604020202020204" charset="0"/>
              </a:rPr>
              <a:t>objet</a:t>
            </a:r>
            <a:r>
              <a:rPr lang="fr-FR" sz="3400" dirty="0">
                <a:solidFill>
                  <a:srgbClr val="F9FAFD"/>
                </a:solidFill>
                <a:latin typeface="Glacial Indifference" panose="020B0604020202020204" charset="0"/>
              </a:rPr>
              <a:t>) ; médiéval (</a:t>
            </a:r>
            <a:r>
              <a:rPr lang="fr-FR" sz="3400" i="1" dirty="0">
                <a:solidFill>
                  <a:srgbClr val="F9FAFD"/>
                </a:solidFill>
                <a:latin typeface="Glacial Indifference" panose="020B0604020202020204" charset="0"/>
              </a:rPr>
              <a:t>habilitation</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majorité</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concordat</a:t>
            </a:r>
            <a:r>
              <a:rPr lang="fr-FR" sz="3400" dirty="0">
                <a:solidFill>
                  <a:srgbClr val="F9FAFD"/>
                </a:solidFill>
                <a:latin typeface="Glacial Indifference" panose="020B060402020202020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143-144.</a:t>
            </a:r>
          </a:p>
        </p:txBody>
      </p:sp>
    </p:spTree>
    <p:extLst>
      <p:ext uri="{BB962C8B-B14F-4D97-AF65-F5344CB8AC3E}">
        <p14:creationId xmlns:p14="http://schemas.microsoft.com/office/powerpoint/2010/main" val="2790840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638300"/>
            <a:ext cx="16372973" cy="87085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L’étymologie des termes juridiques – les modèles d’emprunt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héritage et constructions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 la plupart des termes juridiques français dérivant du latin ou du grec en viennent vraiment.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forme-mère existait déjà</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la langue-source. […]</a:t>
            </a:r>
          </a:p>
          <a:p>
            <a:pPr marL="457200" marR="0" lvl="0" algn="just" defTabSz="914400" rtl="0" eaLnBrk="1" fontAlgn="auto" latinLnBrk="0" hangingPunct="1">
              <a:lnSpc>
                <a:spcPct val="110000"/>
              </a:lnSpc>
              <a:spcBef>
                <a:spcPts val="0"/>
              </a:spcBef>
              <a:buClrTx/>
              <a:buSzTx/>
              <a:tabLst/>
              <a:defRPr/>
            </a:pPr>
            <a:r>
              <a:rPr lang="fr-FR" sz="3300" dirty="0">
                <a:solidFill>
                  <a:srgbClr val="F9FAFD"/>
                </a:solidFill>
                <a:latin typeface="Glacial Indifference" panose="020B0604020202020204" charset="0"/>
              </a:rPr>
              <a:t>D’autres mots ont au contraire été construits à un moment donné, par des usagers de la langue française, mais à partir de matériaux extraits d’une autre langue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Nous sommes là face à des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constructions nouvelles</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néologies</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[à la fois]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 leur sens</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la fabrication linguistique répond à la nécessité de nommer une chose nouvelle, et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 leur forme</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celle-ci n’a pas pour antécédent, dans la langue exploitée, une forme qui existait globalement à l’état d’entité linguistique. Mais ce sont [en même temps] des constructions de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remploi</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car la construction s’opère par assemblage d’éléments préexistants, pris dans […] des racines grecques ou latines ». Des termes tels que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autogestion</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autodétermination</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apatride</a:t>
            </a:r>
            <a:r>
              <a:rPr lang="fr-FR" sz="3300" dirty="0">
                <a:solidFill>
                  <a:srgbClr val="F9FAFD"/>
                </a:solidFill>
                <a:latin typeface="Glacial Indifference" panose="020B0604020202020204" charset="0"/>
              </a:rPr>
              <a:t> et </a:t>
            </a:r>
            <a:r>
              <a:rPr lang="fr-FR" sz="3300" i="1" dirty="0">
                <a:solidFill>
                  <a:srgbClr val="F9FAFD"/>
                </a:solidFill>
                <a:latin typeface="Glacial Indifference" panose="020B0604020202020204" charset="0"/>
              </a:rPr>
              <a:t>multinational</a:t>
            </a:r>
            <a:r>
              <a:rPr lang="fr-FR" sz="3300" dirty="0">
                <a:solidFill>
                  <a:srgbClr val="F9FAFD"/>
                </a:solidFill>
                <a:latin typeface="Glacial Indifference" panose="020B0604020202020204" charset="0"/>
              </a:rPr>
              <a:t> en constituent des exemples.</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144-145.</a:t>
            </a:r>
          </a:p>
        </p:txBody>
      </p:sp>
    </p:spTree>
    <p:extLst>
      <p:ext uri="{BB962C8B-B14F-4D97-AF65-F5344CB8AC3E}">
        <p14:creationId xmlns:p14="http://schemas.microsoft.com/office/powerpoint/2010/main" val="2387342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26535"/>
            <a:ext cx="16144373" cy="89747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formation des termes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l’étymologie, est-elle principalement tournée vers le passé, […] </a:t>
            </a:r>
            <a:r>
              <a:rPr lang="fr-FR" sz="3400" dirty="0">
                <a:solidFill>
                  <a:srgbClr val="F9FAFD"/>
                </a:solidFill>
                <a:latin typeface="Glacial Indifference" panose="020B0604020202020204" charset="0"/>
              </a:rPr>
              <a:t>aujourd’hui encore associée, notamment dans la composition savante, à la création de mots nouveaux à partir de racines latines ou grecques.</a:t>
            </a:r>
          </a:p>
          <a:p>
            <a:pPr marR="0" lvl="0" algn="just" defTabSz="914400" rtl="0" eaLnBrk="1" fontAlgn="auto" latinLnBrk="0" hangingPunct="1">
              <a:lnSpc>
                <a:spcPct val="110000"/>
              </a:lnSpc>
              <a:spcBef>
                <a:spcPts val="0"/>
              </a:spcBef>
              <a:spcAft>
                <a:spcPts val="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dérivation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a:t>
            </a:r>
            <a:r>
              <a:rPr lang="fr-FR" sz="3400" dirty="0">
                <a:solidFill>
                  <a:srgbClr val="F9FAFD"/>
                </a:solidFill>
                <a:latin typeface="Glacial Indifference" panose="020B0604020202020204" charset="0"/>
              </a:rPr>
              <a:t>t la </a:t>
            </a:r>
            <a:r>
              <a:rPr lang="fr-FR" sz="3400" u="sng" dirty="0">
                <a:solidFill>
                  <a:srgbClr val="F9FAFD"/>
                </a:solidFill>
                <a:latin typeface="Glacial Indifference" panose="020B0604020202020204" charset="0"/>
              </a:rPr>
              <a:t>composition</a:t>
            </a:r>
            <a:r>
              <a:rPr lang="fr-FR" sz="3400" dirty="0">
                <a:solidFill>
                  <a:srgbClr val="F9FAFD"/>
                </a:solidFill>
                <a:latin typeface="Glacial Indifference" panose="020B0604020202020204" charset="0"/>
              </a:rPr>
              <a:t> sont des </a:t>
            </a:r>
            <a:r>
              <a:rPr lang="fr-FR" sz="3400" u="sng" dirty="0">
                <a:solidFill>
                  <a:srgbClr val="F9FAFD"/>
                </a:solidFill>
                <a:latin typeface="Glacial Indifference" panose="020B0604020202020204" charset="0"/>
              </a:rPr>
              <a:t>phénomènes plus complexes</a:t>
            </a:r>
            <a:r>
              <a:rPr lang="fr-FR" sz="3400" dirty="0">
                <a:solidFill>
                  <a:srgbClr val="F9FAFD"/>
                </a:solidFill>
                <a:latin typeface="Glacial Indifference" panose="020B0604020202020204" charset="0"/>
              </a:rPr>
              <a:t> encore. Comme l’étymologie, à laquelle on pourrait d’ailleurs les rattacher, elles président depuis les origines à l’évolution de la langue française. Mais, plus encore que l’étymologie au sens strict, elles sont encore à l’œuvre dans l’élaboration continue de [la] langue. Elles sont […] les artisans principaux de l’enrichissement du français.</a:t>
            </a:r>
          </a:p>
          <a:p>
            <a:pPr marR="0" lvl="0" algn="just" defTabSz="914400" rtl="0" eaLnBrk="1" fontAlgn="auto" latinLnBrk="0" hangingPunct="1">
              <a:lnSpc>
                <a:spcPct val="110000"/>
              </a:lnSpc>
              <a:spcBef>
                <a:spcPts val="0"/>
              </a:spcBef>
              <a:spcAft>
                <a:spcPts val="1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S’il a paru préférable de distinguer la dérivation et la composition de l’étymologie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stricto sensu</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c’est afin de marquer que les premières, même lorsqu’elles remploient des matériaux étrangers, correspondent, au sein de la langue française, à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transformations internes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à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mécanismes nationaux</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assez souvent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créations ou à des innovations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pas seulement aux résultats d’une tradition lente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154.</a:t>
            </a:r>
          </a:p>
        </p:txBody>
      </p:sp>
    </p:spTree>
    <p:extLst>
      <p:ext uri="{BB962C8B-B14F-4D97-AF65-F5344CB8AC3E}">
        <p14:creationId xmlns:p14="http://schemas.microsoft.com/office/powerpoint/2010/main" val="32395197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85900"/>
            <a:ext cx="16144373" cy="87439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formation des termes juridiques – la dérivation</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dérivation 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formation </a:t>
            </a:r>
            <a:r>
              <a:rPr lang="fr-FR" sz="3400" u="sng" dirty="0">
                <a:solidFill>
                  <a:srgbClr val="F9FAFD"/>
                </a:solidFill>
                <a:latin typeface="Glacial Indifference" panose="020B0604020202020204" charset="0"/>
              </a:rPr>
              <a:t>d’un mot nouveau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partir d’un mot préexistant » de la même langue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lvl="0" algn="just">
              <a:lnSpc>
                <a:spcPct val="110000"/>
              </a:lnSpc>
              <a:defRPr/>
            </a:pPr>
            <a:r>
              <a:rPr lang="fr-FR" sz="3400" dirty="0">
                <a:solidFill>
                  <a:srgbClr val="F9FAFD"/>
                </a:solidFill>
                <a:latin typeface="Glacial Indifference" panose="020B0604020202020204" charset="0"/>
              </a:rPr>
              <a:t>Bien que la dérivation se divise traditionnellement en </a:t>
            </a:r>
            <a:r>
              <a:rPr lang="fr-FR" sz="3400" u="sng" dirty="0">
                <a:solidFill>
                  <a:srgbClr val="F9FAFD"/>
                </a:solidFill>
                <a:latin typeface="Glacial Indifference" panose="020B0604020202020204" charset="0"/>
              </a:rPr>
              <a:t>dérivation propre ou suffixation</a:t>
            </a:r>
            <a:r>
              <a:rPr lang="fr-FR" sz="3400" dirty="0">
                <a:solidFill>
                  <a:srgbClr val="F9FAFD"/>
                </a:solidFill>
                <a:latin typeface="Glacial Indifference" panose="020B0604020202020204" charset="0"/>
              </a:rPr>
              <a:t> et en </a:t>
            </a:r>
            <a:r>
              <a:rPr lang="fr-FR" sz="3400" u="sng" dirty="0">
                <a:solidFill>
                  <a:srgbClr val="F9FAFD"/>
                </a:solidFill>
                <a:latin typeface="Glacial Indifference" panose="020B0604020202020204" charset="0"/>
              </a:rPr>
              <a:t>dérivation dite impropre</a:t>
            </a:r>
            <a:r>
              <a:rPr lang="fr-FR" sz="3400" dirty="0">
                <a:solidFill>
                  <a:srgbClr val="F9FAFD"/>
                </a:solidFill>
                <a:latin typeface="Glacial Indifference" panose="020B0604020202020204" charset="0"/>
              </a:rPr>
              <a:t> (quand elle ne recourt pas à un suffixe), on peut ici y ajouter (c’est une impropriété plus poussée) la </a:t>
            </a:r>
            <a:r>
              <a:rPr lang="fr-FR" sz="3400" u="sng" dirty="0">
                <a:solidFill>
                  <a:srgbClr val="F9FAFD"/>
                </a:solidFill>
                <a:latin typeface="Glacial Indifference" panose="020B0604020202020204" charset="0"/>
              </a:rPr>
              <a:t>préfixation</a:t>
            </a:r>
            <a:r>
              <a:rPr lang="fr-FR" sz="3400" dirty="0">
                <a:solidFill>
                  <a:srgbClr val="F9FAFD"/>
                </a:solidFill>
                <a:latin typeface="Glacial Indifference" panose="020B0604020202020204" charset="0"/>
              </a:rPr>
              <a:t>, laquelle relève plutôt de la composition par particules, mais gagne à être rapprochée de la suffixation.</a:t>
            </a:r>
          </a:p>
          <a:p>
            <a:pPr lvl="0" algn="just">
              <a:lnSpc>
                <a:spcPct val="110000"/>
              </a:lnSpc>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En parallèle, la préfixation et la suffixation montrent bien en quoi, dans la dérivation ainsi largement étendue, le rapport de formation – de filiation – qui unit le mot de base à ses dérivés tient à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remodelage morphologique porteur d’une modification de sens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lvl="0" algn="just">
              <a:lnSpc>
                <a:spcPct val="110000"/>
              </a:lnSpc>
              <a:defRPr/>
            </a:pPr>
            <a:r>
              <a:rPr lang="fr-FR" sz="3400" dirty="0">
                <a:solidFill>
                  <a:srgbClr val="F9FAFD"/>
                </a:solidFill>
                <a:latin typeface="Glacial Indifference" panose="020B0604020202020204" charset="0"/>
              </a:rPr>
              <a:t>La filiation morphologique est plus évidente encore dans la dérivation impropre, puisque le terme existant n’y subit aucune modification formelle, mais reçoit seulement une autre fonction ».</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154-155.</a:t>
            </a:r>
          </a:p>
        </p:txBody>
      </p:sp>
    </p:spTree>
    <p:extLst>
      <p:ext uri="{BB962C8B-B14F-4D97-AF65-F5344CB8AC3E}">
        <p14:creationId xmlns:p14="http://schemas.microsoft.com/office/powerpoint/2010/main" val="24758251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128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325713"/>
            <a:ext cx="16144373" cy="899938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dérivation impropre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les multiples voies qui s’ouvrent à lui, ce mode de dérivation a surtout emprunté celle de la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substantivation</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Aujourd’hui, comme hier, </a:t>
            </a:r>
            <a:r>
              <a:rPr lang="fr-FR" sz="3200" dirty="0">
                <a:solidFill>
                  <a:srgbClr val="F9FAFD"/>
                </a:solidFill>
                <a:latin typeface="Glacial Indifference" panose="020B0604020202020204" charset="0"/>
              </a:rPr>
              <a:t>le changement de fonction consiste le plus souvent à </a:t>
            </a:r>
            <a:r>
              <a:rPr lang="fr-FR" sz="3200" u="sng" dirty="0">
                <a:solidFill>
                  <a:srgbClr val="F9FAFD"/>
                </a:solidFill>
                <a:latin typeface="Glacial Indifference" panose="020B0604020202020204" charset="0"/>
              </a:rPr>
              <a:t>transformer un adjectif</a:t>
            </a:r>
            <a:r>
              <a:rPr lang="fr-FR" sz="3200" dirty="0">
                <a:solidFill>
                  <a:srgbClr val="F9FAFD"/>
                </a:solidFill>
                <a:latin typeface="Glacial Indifference" panose="020B0604020202020204" charset="0"/>
              </a:rPr>
              <a:t>, plus fréquemment encore un </a:t>
            </a:r>
            <a:r>
              <a:rPr lang="fr-FR" sz="3200" u="sng" dirty="0">
                <a:solidFill>
                  <a:srgbClr val="F9FAFD"/>
                </a:solidFill>
                <a:latin typeface="Glacial Indifference" panose="020B0604020202020204" charset="0"/>
              </a:rPr>
              <a:t>participe présent ou passé</a:t>
            </a:r>
            <a:r>
              <a:rPr lang="fr-FR" sz="3200" dirty="0">
                <a:solidFill>
                  <a:srgbClr val="F9FAFD"/>
                </a:solidFill>
                <a:latin typeface="Glacial Indifference" panose="020B0604020202020204" charset="0"/>
              </a:rPr>
              <a:t>, </a:t>
            </a:r>
            <a:r>
              <a:rPr lang="fr-FR" sz="3200" u="sng" dirty="0">
                <a:solidFill>
                  <a:srgbClr val="F9FAFD"/>
                </a:solidFill>
                <a:latin typeface="Glacial Indifference" panose="020B0604020202020204" charset="0"/>
              </a:rPr>
              <a:t>en substantif</a:t>
            </a:r>
            <a:r>
              <a:rPr lang="fr-FR" sz="3200" dirty="0">
                <a:solidFill>
                  <a:srgbClr val="F9FAFD"/>
                </a:solidFill>
                <a:latin typeface="Glacial Indifference" panose="020B0604020202020204" charset="0"/>
              </a:rPr>
              <a:t>. Cette mesure d’économie évite une périphrase.</a:t>
            </a:r>
          </a:p>
          <a:p>
            <a:pPr lvl="0" algn="just">
              <a:lnSpc>
                <a:spcPct val="110000"/>
              </a:lnSpc>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substantivation des participes présents ou passés porte, pour une forte part, sur des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noms d’intervenants</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que le droit fait </a:t>
            </a:r>
            <a:r>
              <a:rPr lang="fr-FR" sz="3200" dirty="0">
                <a:solidFill>
                  <a:srgbClr val="F9FAFD"/>
                </a:solidFill>
                <a:latin typeface="Glacial Indifference" panose="020B0604020202020204" charset="0"/>
              </a:rPr>
              <a:t>agir dans un rôle juridique stéréotypé » (par exemple, </a:t>
            </a:r>
            <a:r>
              <a:rPr lang="fr-FR" sz="3200" i="1" dirty="0">
                <a:solidFill>
                  <a:srgbClr val="F9FAFD"/>
                </a:solidFill>
                <a:latin typeface="Glacial Indifference" panose="020B0604020202020204" charset="0"/>
              </a:rPr>
              <a:t>contractant</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représentant</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stipulant</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dirigeant</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marié</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délégué</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accusé</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réfugié</a:t>
            </a:r>
            <a:r>
              <a:rPr lang="fr-FR" sz="3200" dirty="0">
                <a:solidFill>
                  <a:srgbClr val="F9FAFD"/>
                </a:solidFill>
                <a:latin typeface="Glacial Indifference" panose="020B0604020202020204" charset="0"/>
              </a:rPr>
              <a:t> etc.). </a:t>
            </a:r>
          </a:p>
          <a:p>
            <a:pPr lvl="0" algn="just">
              <a:lnSpc>
                <a:spcPct val="110000"/>
              </a:lnSpc>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substantifs de même origine s’appliquent non à des personnes, mais à des actes ou à des choses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indu</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reçu</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fait</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écrit</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etc.)</a:t>
            </a:r>
          </a:p>
          <a:p>
            <a:pPr lvl="0" algn="just">
              <a:lnSpc>
                <a:spcPct val="110000"/>
              </a:lnSpc>
              <a:spcAft>
                <a:spcPts val="1200"/>
              </a:spcAf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Aucune correspondance systématique n’existe entre la liste des participes présents et celle des participes passés. Cette correspondance existe parfois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adoptant</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adopté</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retrayant</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retrayé</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D’autres fois elle est fausse : l’</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appelé </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(au service national ou à une substitution) ne correspond pas à l’</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appelant </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(qui prend l’initiative de la voie du recours). Le plus souvent elle fait défaut : à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mandant</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correspond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mandataire</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à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assuré</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assureur</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155-157.</a:t>
            </a:r>
          </a:p>
        </p:txBody>
      </p:sp>
    </p:spTree>
    <p:extLst>
      <p:ext uri="{BB962C8B-B14F-4D97-AF65-F5344CB8AC3E}">
        <p14:creationId xmlns:p14="http://schemas.microsoft.com/office/powerpoint/2010/main" val="39893518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114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09700"/>
            <a:ext cx="16144373" cy="89747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suffixation (dérivation propre)</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Elle demeure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plan de la vie du vocabulaire juridique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Non pas seulement – ni même principalement – en raison de la contribution qu’elle continue d’apporter à la création de nouveaux termes (encore que cet apport ne soit pas négligeable), mais aussi et peut-être surtout parce que, dans l’immense éventail des suffixations possibles, les suffixes qui dominent sont toujours les mêmes, et que ces suffixes choisis ont conservé leur force évocatrice et créatrice. Ce n’est pas un hasard.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suffixes de dérivation sont porteurs d’une signification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lvl="0" algn="just">
              <a:lnSpc>
                <a:spcPct val="110000"/>
              </a:lnSpc>
              <a:spcAft>
                <a:spcPts val="1200"/>
              </a:spcAft>
              <a:defRPr/>
            </a:pPr>
            <a:r>
              <a:rPr lang="fr-FR" sz="3400" dirty="0">
                <a:solidFill>
                  <a:srgbClr val="F9FAFD"/>
                </a:solidFill>
                <a:latin typeface="Glacial Indifference" panose="020B0604020202020204" charset="0"/>
              </a:rPr>
              <a:t>Lorsqu’ils évincent la flexion du radical auquel ils s’attachent, ils expriment une </a:t>
            </a:r>
            <a:r>
              <a:rPr lang="fr-FR" sz="3400" u="sng" dirty="0">
                <a:solidFill>
                  <a:srgbClr val="F9FAFD"/>
                </a:solidFill>
                <a:latin typeface="Glacial Indifference" panose="020B0604020202020204" charset="0"/>
              </a:rPr>
              <a:t>idée abstraite</a:t>
            </a:r>
            <a:r>
              <a:rPr lang="fr-FR" sz="3400" dirty="0">
                <a:solidFill>
                  <a:srgbClr val="F9FAFD"/>
                </a:solidFill>
                <a:latin typeface="Glacial Indifference" panose="020B0604020202020204" charset="0"/>
              </a:rPr>
              <a:t> (par exemple celle de qualité, d’origine, de production, etc.). La pérennité et la vitalité de certains suffixes et leur pertinence juridique tiennent justement au fait qu’au regard des techniques et des finalités du droit, l’idée qu’ils expriment est une idée-clé</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Deux catégories majeures sont identifiables par rapport à ces idées-clés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l’indication des protagonistes du droit</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l’indication des finalités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157.</a:t>
            </a:r>
          </a:p>
        </p:txBody>
      </p:sp>
    </p:spTree>
    <p:extLst>
      <p:ext uri="{BB962C8B-B14F-4D97-AF65-F5344CB8AC3E}">
        <p14:creationId xmlns:p14="http://schemas.microsoft.com/office/powerpoint/2010/main" val="325073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EABB449-0B89-3091-AF8D-59AB8D3E42C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5034759-E210-B189-0A3E-8F556199829D}"/>
              </a:ext>
            </a:extLst>
          </p:cNvPr>
          <p:cNvSpPr txBox="1"/>
          <p:nvPr/>
        </p:nvSpPr>
        <p:spPr>
          <a:xfrm>
            <a:off x="10287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4E7D10ED-66C7-6E15-D3E4-C61845E69AA6}"/>
              </a:ext>
            </a:extLst>
          </p:cNvPr>
          <p:cNvSpPr txBox="1"/>
          <p:nvPr/>
        </p:nvSpPr>
        <p:spPr>
          <a:xfrm>
            <a:off x="1076827" y="1757243"/>
            <a:ext cx="15915773" cy="81868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comprend les règles qui définissent l’organisation de l’État et régissent les rapports entre l’État et les particuliers ». Au sein du droit public on retrouve :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constitutionnel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organise le fonctionnement de l’État »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administratif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englobe « l’ensemble des règles déterminant les rapports entre les particuliers et l’Administration, ainsi que celles relatives à l’organisation des pouvoirs publics (autorités supérieures de l’État) » ;</a:t>
            </a:r>
          </a:p>
          <a:p>
            <a:pPr marL="571500" marR="0" lvl="0" indent="-57150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fiscal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fixe les droits et obligations des contribuables » ;</a:t>
            </a:r>
          </a:p>
          <a:p>
            <a:pPr marL="571500" marR="0" lvl="0" indent="-57150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régule les rapports entre les États ou les institutions publiques françaises et étrangères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57-58.</a:t>
            </a:r>
          </a:p>
        </p:txBody>
      </p:sp>
    </p:spTree>
    <p:extLst>
      <p:ext uri="{BB962C8B-B14F-4D97-AF65-F5344CB8AC3E}">
        <p14:creationId xmlns:p14="http://schemas.microsoft.com/office/powerpoint/2010/main" val="33928823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571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047839"/>
            <a:ext cx="16144373" cy="713426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suffixation - L’indication des protagonistes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spcAft>
                <a:spcPts val="18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L’indication des protagonistes du droit,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sujets de droit ou organes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considérés dans leur activité, missions ou fonctions, est un souci essentiel de l’ordre juridique. D’où […] l’importance des suffixes en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ou en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–aire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qui marquent les rôles. </a:t>
            </a:r>
          </a:p>
          <a:p>
            <a:pPr marL="457200" lvl="0" indent="-457200" algn="just">
              <a:lnSpc>
                <a:spcPct val="110000"/>
              </a:lnSpc>
              <a:spcAft>
                <a:spcPts val="1800"/>
              </a:spcAft>
              <a:buFont typeface="Arial" panose="020B0604020202020204" pitchFamily="34" charset="0"/>
              <a:buChar char="•"/>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suffixes en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marquent plus spécialement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l’action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l’initiative, la position active »,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vendeur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donateur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gouverneur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législateur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médiateur</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457200" lvl="0" indent="-457200" algn="just">
              <a:lnSpc>
                <a:spcPct val="110000"/>
              </a:lnSpc>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En revanche, « les </a:t>
            </a:r>
            <a:r>
              <a:rPr lang="fr-FR" sz="3400" u="sng" dirty="0">
                <a:solidFill>
                  <a:srgbClr val="F9FAFD"/>
                </a:solidFill>
                <a:latin typeface="Glacial Indifference" panose="020B0604020202020204" charset="0"/>
              </a:rPr>
              <a:t>suffixes en </a:t>
            </a:r>
            <a:r>
              <a:rPr lang="fr-FR" sz="3400" i="1" u="sng" dirty="0">
                <a:solidFill>
                  <a:srgbClr val="F9FAFD"/>
                </a:solidFill>
                <a:latin typeface="Glacial Indifference" panose="020B0604020202020204" charset="0"/>
              </a:rPr>
              <a:t>–aire</a:t>
            </a:r>
            <a:r>
              <a:rPr lang="fr-FR" sz="3400" dirty="0">
                <a:solidFill>
                  <a:srgbClr val="F9FAFD"/>
                </a:solidFill>
                <a:latin typeface="Glacial Indifference" panose="020B0604020202020204" charset="0"/>
              </a:rPr>
              <a:t> indiquent plus particulièrement soit la </a:t>
            </a:r>
            <a:r>
              <a:rPr lang="fr-FR" sz="3400" u="sng" dirty="0">
                <a:solidFill>
                  <a:srgbClr val="F9FAFD"/>
                </a:solidFill>
                <a:latin typeface="Glacial Indifference" panose="020B0604020202020204" charset="0"/>
              </a:rPr>
              <a:t>réception d’un profit</a:t>
            </a:r>
            <a:r>
              <a:rPr lang="fr-FR" sz="3400" dirty="0">
                <a:solidFill>
                  <a:srgbClr val="F9FAFD"/>
                </a:solidFill>
                <a:latin typeface="Glacial Indifference" panose="020B0604020202020204" charset="0"/>
              </a:rPr>
              <a:t>, la jouissance d’un bienfait ou d’une position avantageuse, soit (non sans lien historique parfois) la </a:t>
            </a:r>
            <a:r>
              <a:rPr lang="fr-FR" sz="3400" u="sng" dirty="0">
                <a:solidFill>
                  <a:srgbClr val="F9FAFD"/>
                </a:solidFill>
                <a:latin typeface="Glacial Indifference" panose="020B0604020202020204" charset="0"/>
              </a:rPr>
              <a:t>titularité d’un droit ou d’une fonction</a:t>
            </a:r>
            <a:r>
              <a:rPr lang="fr-FR" sz="3400" dirty="0">
                <a:solidFill>
                  <a:srgbClr val="F9FAFD"/>
                </a:solidFill>
                <a:latin typeface="Glacial Indifference" panose="020B0604020202020204" charset="0"/>
              </a:rPr>
              <a:t> », par exemple, </a:t>
            </a:r>
            <a:r>
              <a:rPr lang="fr-FR" sz="3400" i="1" dirty="0">
                <a:solidFill>
                  <a:srgbClr val="F9FAFD"/>
                </a:solidFill>
                <a:latin typeface="Glacial Indifference" panose="020B0604020202020204" charset="0"/>
              </a:rPr>
              <a:t>bénéficiaire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allocataire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donataire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fonctionnaire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titulaire</a:t>
            </a:r>
            <a:r>
              <a:rPr lang="fr-FR" sz="3400" dirty="0">
                <a:solidFill>
                  <a:srgbClr val="F9FAFD"/>
                </a:solidFill>
                <a:latin typeface="Glacial Indifference" panose="020B0604020202020204" charset="0"/>
              </a:rPr>
              <a:t>.</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157-159.</a:t>
            </a:r>
          </a:p>
        </p:txBody>
      </p:sp>
    </p:spTree>
    <p:extLst>
      <p:ext uri="{BB962C8B-B14F-4D97-AF65-F5344CB8AC3E}">
        <p14:creationId xmlns:p14="http://schemas.microsoft.com/office/powerpoint/2010/main" val="42290805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890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439156"/>
            <a:ext cx="16144373" cy="57523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suffixation - L’indication des finalités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lvl="0" algn="just">
              <a:lnSpc>
                <a:spcPct val="110000"/>
              </a:lnSpc>
              <a:spcAft>
                <a:spcPts val="18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L’indication des finalités du droit, c’est-à-dire, plus précisément, des possibilités qu’il ouvre,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objectifs qu’il poursuit</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effets qu’il produit</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est essentielle. D’où l’importance des suffixes qui marquent ces idées.</a:t>
            </a:r>
          </a:p>
          <a:p>
            <a:pPr marL="457200" lvl="0" indent="-457200" algn="just">
              <a:lnSpc>
                <a:spcPct val="110000"/>
              </a:lnSpc>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Les </a:t>
            </a:r>
            <a:r>
              <a:rPr lang="fr-FR" sz="3400" u="sng" dirty="0">
                <a:solidFill>
                  <a:srgbClr val="F9FAFD"/>
                </a:solidFill>
                <a:latin typeface="Glacial Indifference" panose="020B0604020202020204" charset="0"/>
              </a:rPr>
              <a:t>suffixes en </a:t>
            </a:r>
            <a:r>
              <a:rPr lang="fr-FR" sz="3400" i="1" u="sng" dirty="0">
                <a:solidFill>
                  <a:srgbClr val="F9FAFD"/>
                </a:solidFill>
                <a:latin typeface="Glacial Indifference" panose="020B0604020202020204" charset="0"/>
              </a:rPr>
              <a:t>–ible</a:t>
            </a:r>
            <a:r>
              <a:rPr lang="fr-FR" sz="3400" u="sng" dirty="0">
                <a:solidFill>
                  <a:srgbClr val="F9FAFD"/>
                </a:solidFill>
                <a:latin typeface="Glacial Indifference" panose="020B0604020202020204" charset="0"/>
              </a:rPr>
              <a:t>, </a:t>
            </a:r>
            <a:r>
              <a:rPr lang="fr-FR" sz="3400" i="1" u="sng" dirty="0">
                <a:solidFill>
                  <a:srgbClr val="F9FAFD"/>
                </a:solidFill>
                <a:latin typeface="Glacial Indifference" panose="020B0604020202020204" charset="0"/>
              </a:rPr>
              <a:t>-able</a:t>
            </a:r>
            <a:r>
              <a:rPr lang="fr-FR" sz="3400" u="sng" dirty="0">
                <a:solidFill>
                  <a:srgbClr val="F9FAFD"/>
                </a:solidFill>
                <a:latin typeface="Glacial Indifference" panose="020B0604020202020204" charset="0"/>
              </a:rPr>
              <a:t>, </a:t>
            </a:r>
            <a:r>
              <a:rPr lang="fr-FR" sz="3400" i="1" u="sng" dirty="0">
                <a:solidFill>
                  <a:srgbClr val="F9FAFD"/>
                </a:solidFill>
                <a:latin typeface="Glacial Indifference" panose="020B0604020202020204" charset="0"/>
              </a:rPr>
              <a:t>-uble</a:t>
            </a:r>
            <a:r>
              <a:rPr lang="fr-FR" sz="3400" dirty="0">
                <a:solidFill>
                  <a:srgbClr val="F9FAFD"/>
                </a:solidFill>
                <a:latin typeface="Glacial Indifference" panose="020B0604020202020204" charset="0"/>
              </a:rPr>
              <a:t> (et les substantifs correspondants) indiquent des </a:t>
            </a:r>
            <a:r>
              <a:rPr lang="fr-FR" sz="3400" u="sng" dirty="0">
                <a:solidFill>
                  <a:srgbClr val="F9FAFD"/>
                </a:solidFill>
                <a:latin typeface="Glacial Indifference" panose="020B0604020202020204" charset="0"/>
              </a:rPr>
              <a:t>possibilités</a:t>
            </a:r>
            <a:r>
              <a:rPr lang="fr-FR" sz="3400" dirty="0">
                <a:solidFill>
                  <a:srgbClr val="F9FAFD"/>
                </a:solidFill>
                <a:latin typeface="Glacial Indifference" panose="020B0604020202020204" charset="0"/>
              </a:rPr>
              <a:t>, des virtualités, des potentialités (ou leur contraire) », par exemple </a:t>
            </a:r>
            <a:r>
              <a:rPr lang="fr-FR" sz="3400" i="1" dirty="0">
                <a:solidFill>
                  <a:srgbClr val="F9FAFD"/>
                </a:solidFill>
                <a:latin typeface="Glacial Indifference" panose="020B0604020202020204" charset="0"/>
              </a:rPr>
              <a:t>possible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prévisible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cessible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inaliénable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incontestable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irréparable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indissoluble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éligibilité</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inviolabilité</a:t>
            </a:r>
            <a:r>
              <a:rPr lang="fr-FR" sz="3400" dirty="0">
                <a:solidFill>
                  <a:srgbClr val="F9FAFD"/>
                </a:solidFill>
                <a:latin typeface="Glacial Indifference" panose="020B060402020202020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158-160.</a:t>
            </a:r>
          </a:p>
        </p:txBody>
      </p:sp>
    </p:spTree>
    <p:extLst>
      <p:ext uri="{BB962C8B-B14F-4D97-AF65-F5344CB8AC3E}">
        <p14:creationId xmlns:p14="http://schemas.microsoft.com/office/powerpoint/2010/main" val="17420646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571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019300"/>
            <a:ext cx="16144373" cy="74789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suffixation - L’indication des finalités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indent="-457200" algn="just">
              <a:lnSpc>
                <a:spcPct val="110000"/>
              </a:lnSpc>
              <a:spcAft>
                <a:spcPts val="1800"/>
              </a:spcAft>
              <a:buFont typeface="Arial" panose="020B0604020202020204" pitchFamily="34" charset="0"/>
              <a:buChar char="•"/>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suffixes en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–oire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marquent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objectifs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des fins, des finalités à atteindre, des résultats recherchés. De tels suffixes sont d’autant plus importants que cette indication de tendance </a:t>
            </a:r>
            <a:r>
              <a:rPr lang="fr-FR" sz="3400" dirty="0">
                <a:solidFill>
                  <a:srgbClr val="F9FAFD"/>
                </a:solidFill>
                <a:latin typeface="Glacial Indifference" panose="020B0604020202020204" charset="0"/>
              </a:rPr>
              <a:t>ou d’objet peut affecter aussi bien une </a:t>
            </a:r>
            <a:r>
              <a:rPr lang="fr-FR" sz="3400" u="sng" dirty="0">
                <a:solidFill>
                  <a:srgbClr val="F9FAFD"/>
                </a:solidFill>
                <a:latin typeface="Glacial Indifference" panose="020B0604020202020204" charset="0"/>
              </a:rPr>
              <a:t>initiative privée</a:t>
            </a:r>
            <a:r>
              <a:rPr lang="fr-FR" sz="3400" dirty="0">
                <a:solidFill>
                  <a:srgbClr val="F9FAFD"/>
                </a:solidFill>
                <a:latin typeface="Glacial Indifference" panose="020B0604020202020204" charset="0"/>
              </a:rPr>
              <a:t> (demande, clause, action) qu’une </a:t>
            </a:r>
            <a:r>
              <a:rPr lang="fr-FR" sz="3400" u="sng" dirty="0">
                <a:solidFill>
                  <a:srgbClr val="F9FAFD"/>
                </a:solidFill>
                <a:latin typeface="Glacial Indifference" panose="020B0604020202020204" charset="0"/>
              </a:rPr>
              <a:t>procédure</a:t>
            </a:r>
            <a:r>
              <a:rPr lang="fr-FR" sz="3400" dirty="0">
                <a:solidFill>
                  <a:srgbClr val="F9FAFD"/>
                </a:solidFill>
                <a:latin typeface="Glacial Indifference" panose="020B0604020202020204" charset="0"/>
              </a:rPr>
              <a:t>, une </a:t>
            </a:r>
            <a:r>
              <a:rPr lang="fr-FR" sz="3400" u="sng" dirty="0">
                <a:solidFill>
                  <a:srgbClr val="F9FAFD"/>
                </a:solidFill>
                <a:latin typeface="Glacial Indifference" panose="020B0604020202020204" charset="0"/>
              </a:rPr>
              <a:t>décision de justice</a:t>
            </a:r>
            <a:r>
              <a:rPr lang="fr-FR" sz="3400" dirty="0">
                <a:solidFill>
                  <a:srgbClr val="F9FAFD"/>
                </a:solidFill>
                <a:latin typeface="Glacial Indifference" panose="020B0604020202020204" charset="0"/>
              </a:rPr>
              <a:t>, une </a:t>
            </a:r>
            <a:r>
              <a:rPr lang="fr-FR" sz="3400" u="sng" dirty="0">
                <a:solidFill>
                  <a:srgbClr val="F9FAFD"/>
                </a:solidFill>
                <a:latin typeface="Glacial Indifference" panose="020B0604020202020204" charset="0"/>
              </a:rPr>
              <a:t>loi</a:t>
            </a:r>
            <a:r>
              <a:rPr lang="fr-FR" sz="3400" dirty="0">
                <a:solidFill>
                  <a:srgbClr val="F9FAFD"/>
                </a:solidFill>
                <a:latin typeface="Glacial Indifference" panose="020B0604020202020204" charset="0"/>
              </a:rPr>
              <a:t>, etc. », par exemple </a:t>
            </a:r>
            <a:r>
              <a:rPr lang="fr-FR" sz="3400" i="1" dirty="0">
                <a:solidFill>
                  <a:srgbClr val="F9FAFD"/>
                </a:solidFill>
                <a:latin typeface="Glacial Indifference" panose="020B0604020202020204" charset="0"/>
              </a:rPr>
              <a:t>dérogatoire</a:t>
            </a:r>
            <a:r>
              <a:rPr lang="fr-FR" sz="3400" dirty="0">
                <a:solidFill>
                  <a:srgbClr val="F9FAFD"/>
                </a:solidFill>
                <a:latin typeface="Glacial Indifference" panose="020B0604020202020204" charset="0"/>
              </a:rPr>
              <a:t> (clause), </a:t>
            </a:r>
            <a:r>
              <a:rPr lang="fr-FR" sz="3400" i="1" dirty="0">
                <a:solidFill>
                  <a:srgbClr val="F9FAFD"/>
                </a:solidFill>
                <a:latin typeface="Glacial Indifference" panose="020B0604020202020204" charset="0"/>
              </a:rPr>
              <a:t>interrogatoire</a:t>
            </a:r>
            <a:r>
              <a:rPr lang="fr-FR" sz="3400" dirty="0">
                <a:solidFill>
                  <a:srgbClr val="F9FAFD"/>
                </a:solidFill>
                <a:latin typeface="Glacial Indifference" panose="020B0604020202020204" charset="0"/>
              </a:rPr>
              <a:t> (action), </a:t>
            </a:r>
            <a:r>
              <a:rPr lang="fr-FR" sz="3400" i="1" dirty="0">
                <a:solidFill>
                  <a:srgbClr val="F9FAFD"/>
                </a:solidFill>
                <a:latin typeface="Glacial Indifference" panose="020B0604020202020204" charset="0"/>
              </a:rPr>
              <a:t>probatoire</a:t>
            </a:r>
            <a:r>
              <a:rPr lang="fr-FR" sz="3400" dirty="0">
                <a:solidFill>
                  <a:srgbClr val="F9FAFD"/>
                </a:solidFill>
                <a:latin typeface="Glacial Indifference" panose="020B0604020202020204" charset="0"/>
              </a:rPr>
              <a:t> (mesure), </a:t>
            </a:r>
            <a:r>
              <a:rPr lang="fr-FR" sz="3400" i="1" dirty="0">
                <a:solidFill>
                  <a:srgbClr val="F9FAFD"/>
                </a:solidFill>
                <a:latin typeface="Glacial Indifference" panose="020B0604020202020204" charset="0"/>
              </a:rPr>
              <a:t>abrogatoire</a:t>
            </a:r>
            <a:r>
              <a:rPr lang="fr-FR" sz="3400" dirty="0">
                <a:solidFill>
                  <a:srgbClr val="F9FAFD"/>
                </a:solidFill>
                <a:latin typeface="Glacial Indifference" panose="020B0604020202020204" charset="0"/>
              </a:rPr>
              <a:t> (loi), </a:t>
            </a:r>
            <a:r>
              <a:rPr lang="fr-FR" sz="3400" i="1" dirty="0">
                <a:solidFill>
                  <a:srgbClr val="F9FAFD"/>
                </a:solidFill>
                <a:latin typeface="Glacial Indifference" panose="020B0604020202020204" charset="0"/>
              </a:rPr>
              <a:t>exécutoire</a:t>
            </a:r>
            <a:r>
              <a:rPr lang="fr-FR" sz="3400" dirty="0">
                <a:solidFill>
                  <a:srgbClr val="F9FAFD"/>
                </a:solidFill>
                <a:latin typeface="Glacial Indifference" panose="020B0604020202020204" charset="0"/>
              </a:rPr>
              <a:t> (décision).</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lvl="0" indent="-457200" algn="just">
              <a:lnSpc>
                <a:spcPct val="110000"/>
              </a:lnSpc>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suffixes en </a:t>
            </a:r>
            <a:r>
              <a:rPr lang="fr-FR" sz="3400" i="1" u="sng" dirty="0">
                <a:solidFill>
                  <a:srgbClr val="F9FAFD"/>
                </a:solidFill>
                <a:latin typeface="Glacial Indifference" panose="020B0604020202020204" charset="0"/>
              </a:rPr>
              <a:t>–if</a:t>
            </a:r>
            <a:r>
              <a:rPr lang="fr-FR" sz="3400" dirty="0">
                <a:solidFill>
                  <a:srgbClr val="F9FAFD"/>
                </a:solidFill>
                <a:latin typeface="Glacial Indifference" panose="020B0604020202020204" charset="0"/>
              </a:rPr>
              <a:t> sont essentiels, car ils indiquent </a:t>
            </a:r>
            <a:r>
              <a:rPr lang="fr-FR" sz="3400" u="sng" dirty="0">
                <a:solidFill>
                  <a:srgbClr val="F9FAFD"/>
                </a:solidFill>
                <a:latin typeface="Glacial Indifference" panose="020B0604020202020204" charset="0"/>
              </a:rPr>
              <a:t>un effet</a:t>
            </a:r>
            <a:r>
              <a:rPr lang="fr-FR" sz="3400" dirty="0">
                <a:solidFill>
                  <a:srgbClr val="F9FAFD"/>
                </a:solidFill>
                <a:latin typeface="Glacial Indifference" panose="020B0604020202020204" charset="0"/>
              </a:rPr>
              <a:t> ou </a:t>
            </a:r>
            <a:r>
              <a:rPr lang="fr-FR" sz="3400" u="sng" dirty="0">
                <a:solidFill>
                  <a:srgbClr val="F9FAFD"/>
                </a:solidFill>
                <a:latin typeface="Glacial Indifference" panose="020B0604020202020204" charset="0"/>
              </a:rPr>
              <a:t>une fonction</a:t>
            </a:r>
            <a:r>
              <a:rPr lang="fr-FR" sz="3400" dirty="0">
                <a:solidFill>
                  <a:srgbClr val="F9FAFD"/>
                </a:solidFill>
                <a:latin typeface="Glacial Indifference" panose="020B0604020202020204" charset="0"/>
              </a:rPr>
              <a:t> ou </a:t>
            </a:r>
            <a:r>
              <a:rPr lang="fr-FR" sz="3400" u="sng" dirty="0">
                <a:solidFill>
                  <a:srgbClr val="F9FAFD"/>
                </a:solidFill>
                <a:latin typeface="Glacial Indifference" panose="020B0604020202020204" charset="0"/>
              </a:rPr>
              <a:t>une tendance dans cette fonction</a:t>
            </a:r>
            <a:r>
              <a:rPr lang="fr-FR" sz="3400" dirty="0">
                <a:solidFill>
                  <a:srgbClr val="F9FAFD"/>
                </a:solidFill>
                <a:latin typeface="Glacial Indifference" panose="020B0604020202020204" charset="0"/>
              </a:rPr>
              <a:t>. Lorsque l’effet indiqué est spécifique, le dérivé se charge d’un </a:t>
            </a:r>
            <a:r>
              <a:rPr lang="fr-FR" sz="3400" u="sng" dirty="0">
                <a:solidFill>
                  <a:srgbClr val="F9FAFD"/>
                </a:solidFill>
                <a:latin typeface="Glacial Indifference" panose="020B0604020202020204" charset="0"/>
              </a:rPr>
              <a:t>sens technique de précision</a:t>
            </a:r>
            <a:r>
              <a:rPr lang="fr-FR" sz="3400" dirty="0">
                <a:solidFill>
                  <a:srgbClr val="F9FAFD"/>
                </a:solidFill>
                <a:latin typeface="Glacial Indifference" panose="020B0604020202020204" charset="0"/>
              </a:rPr>
              <a:t> », par exemple </a:t>
            </a:r>
            <a:r>
              <a:rPr lang="fr-FR" sz="3400" i="1" dirty="0">
                <a:solidFill>
                  <a:srgbClr val="F9FAFD"/>
                </a:solidFill>
                <a:latin typeface="Glacial Indifference" panose="020B0604020202020204" charset="0"/>
              </a:rPr>
              <a:t>législatif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déclaratif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adoptif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constitutif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rétroactif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abrogatif</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pignoratif</a:t>
            </a:r>
            <a:r>
              <a:rPr lang="fr-FR" sz="3400" dirty="0">
                <a:solidFill>
                  <a:srgbClr val="F9FAFD"/>
                </a:solidFill>
                <a:latin typeface="Glacial Indifference" panose="020B0604020202020204" charset="0"/>
              </a:rPr>
              <a:t>.</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160-162.</a:t>
            </a:r>
          </a:p>
        </p:txBody>
      </p:sp>
    </p:spTree>
    <p:extLst>
      <p:ext uri="{BB962C8B-B14F-4D97-AF65-F5344CB8AC3E}">
        <p14:creationId xmlns:p14="http://schemas.microsoft.com/office/powerpoint/2010/main" val="13727900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571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019300"/>
            <a:ext cx="16144373" cy="72481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composition par particules demeure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source abondante d’enrichissement du vocabulaire juridique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simplicité de son mécanisme, par adjonction d’un préfixe, préposition ou adverbe, à un radical, substantif, adjectif, verbe ou participe, explique que ce mode de formation, qui est à l’œuvre depuis les origines, ouvre toujours libre carrière aux néologismes :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dire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appelle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contredire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enquête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[appelle]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contrenquête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parental</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monoparental </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etc.</a:t>
            </a:r>
          </a:p>
          <a:p>
            <a:pPr algn="just">
              <a:lnSpc>
                <a:spcPct val="110000"/>
              </a:lnSpc>
              <a:spcAft>
                <a:spcPts val="1800"/>
              </a:spcAft>
              <a:defRPr/>
            </a:pPr>
            <a:r>
              <a:rPr lang="fr-FR" sz="3400" dirty="0">
                <a:solidFill>
                  <a:srgbClr val="F9FAFD"/>
                </a:solidFill>
                <a:latin typeface="Glacial Indifference" panose="020B0604020202020204" charset="0"/>
              </a:rPr>
              <a:t>L’essentiel serait de comprendre plus précisément pourquoi ce sont, en général, les mêmes préfixes qui continuent d’être des modes privilégiés d’expression. Sans doute faut-il imaginer qu’il existe des </a:t>
            </a:r>
            <a:r>
              <a:rPr lang="fr-FR" sz="3400" u="sng" dirty="0">
                <a:solidFill>
                  <a:srgbClr val="F9FAFD"/>
                </a:solidFill>
                <a:latin typeface="Glacial Indifference" panose="020B0604020202020204" charset="0"/>
              </a:rPr>
              <a:t>affinités particulières entre la signification secondaire dont ils sont porteurs et les fonctions que développe le droit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162.</a:t>
            </a:r>
          </a:p>
        </p:txBody>
      </p:sp>
    </p:spTree>
    <p:extLst>
      <p:ext uri="{BB962C8B-B14F-4D97-AF65-F5344CB8AC3E}">
        <p14:creationId xmlns:p14="http://schemas.microsoft.com/office/powerpoint/2010/main" val="1591283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838200" y="800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914400" y="2400300"/>
            <a:ext cx="16383000" cy="57215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d’association : le préfixe </a:t>
            </a:r>
            <a:r>
              <a:rPr kumimoji="0" lang="fr-FR" sz="3600" b="0" i="1"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2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 préfixe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a:t>
            </a:r>
            <a:r>
              <a:rPr lang="fr-FR" sz="3400" dirty="0">
                <a:solidFill>
                  <a:srgbClr val="F9FAFD"/>
                </a:solidFill>
                <a:latin typeface="Glacial Indifference" panose="020B0604020202020204" charset="0"/>
              </a:rPr>
              <a:t>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exprime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participation de plusieurs personnes à une même opération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mais sous d’importantes nuances. </a:t>
            </a:r>
            <a:r>
              <a:rPr lang="fr-FR" sz="3400" dirty="0">
                <a:solidFill>
                  <a:srgbClr val="F9FAFD"/>
                </a:solidFill>
                <a:latin typeface="Glacial Indifference" panose="020B0604020202020204" charset="0"/>
              </a:rPr>
              <a:t>Il peut s’agir :</a:t>
            </a:r>
          </a:p>
          <a:p>
            <a:pPr marL="457200" indent="-457200" algn="just">
              <a:lnSpc>
                <a:spcPct val="110000"/>
              </a:lnSpc>
              <a:spcAft>
                <a:spcPts val="1200"/>
              </a:spcAft>
              <a:buFontTx/>
              <a:buChar char="-"/>
              <a:defRPr/>
            </a:pPr>
            <a:r>
              <a:rPr lang="fr-FR" sz="3400" dirty="0">
                <a:solidFill>
                  <a:srgbClr val="F9FAFD"/>
                </a:solidFill>
                <a:latin typeface="Glacial Indifference" panose="020B0604020202020204" charset="0"/>
              </a:rPr>
              <a:t>soit du simple fait d’être </a:t>
            </a:r>
            <a:r>
              <a:rPr lang="fr-FR" sz="3400" u="sng" dirty="0">
                <a:solidFill>
                  <a:srgbClr val="F9FAFD"/>
                </a:solidFill>
                <a:latin typeface="Glacial Indifference" panose="020B0604020202020204" charset="0"/>
              </a:rPr>
              <a:t>impliqué dans le même événement ou dans le même ensemble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coinculpés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colocataires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indent="-457200" algn="just">
              <a:lnSpc>
                <a:spcPct val="110000"/>
              </a:lnSpc>
              <a:spcAft>
                <a:spcPts val="1200"/>
              </a:spcAft>
              <a:buFontTx/>
              <a:buChar char="-"/>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soit de la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participation à l’élaboration d’une convention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parties (contractants), partenaires dont chacun défend son propre intérêt »,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cocontractants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cosignataires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162-163.</a:t>
            </a:r>
          </a:p>
        </p:txBody>
      </p:sp>
    </p:spTree>
    <p:extLst>
      <p:ext uri="{BB962C8B-B14F-4D97-AF65-F5344CB8AC3E}">
        <p14:creationId xmlns:p14="http://schemas.microsoft.com/office/powerpoint/2010/main" val="14570277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838200" y="876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914400" y="2429280"/>
            <a:ext cx="16383000" cy="61432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d’association : le préfixe </a:t>
            </a:r>
            <a:r>
              <a:rPr kumimoji="0" lang="fr-FR" sz="3600" b="0" i="1"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indent="-457200" algn="just">
              <a:lnSpc>
                <a:spcPct val="110000"/>
              </a:lnSpc>
              <a:spcAft>
                <a:spcPts val="1200"/>
              </a:spcAft>
              <a:buFontTx/>
              <a:buChar char="-"/>
              <a:defRPr/>
            </a:pPr>
            <a:r>
              <a:rPr lang="fr-FR" sz="3400" dirty="0">
                <a:solidFill>
                  <a:srgbClr val="F9FAFD"/>
                </a:solidFill>
                <a:latin typeface="Glacial Indifference" panose="020B0604020202020204" charset="0"/>
              </a:rPr>
              <a:t>« soit de la </a:t>
            </a:r>
            <a:r>
              <a:rPr lang="fr-FR" sz="3400" u="sng" dirty="0">
                <a:solidFill>
                  <a:srgbClr val="F9FAFD"/>
                </a:solidFill>
                <a:latin typeface="Glacial Indifference" panose="020B0604020202020204" charset="0"/>
              </a:rPr>
              <a:t>participation à une opération dans laquelle plusieurs s’opposent ensemble au même adversaire</a:t>
            </a:r>
            <a:r>
              <a:rPr lang="fr-FR" sz="3400" dirty="0">
                <a:solidFill>
                  <a:srgbClr val="F9FAFD"/>
                </a:solidFill>
                <a:latin typeface="Glacial Indifference" panose="020B0604020202020204" charset="0"/>
              </a:rPr>
              <a:t> », par exemple </a:t>
            </a:r>
            <a:r>
              <a:rPr lang="fr-FR" sz="3400" i="1" dirty="0">
                <a:solidFill>
                  <a:srgbClr val="F9FAFD"/>
                </a:solidFill>
                <a:latin typeface="Glacial Indifference" panose="020B0604020202020204" charset="0"/>
              </a:rPr>
              <a:t>codemandeur</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colitigants</a:t>
            </a:r>
            <a:r>
              <a:rPr lang="fr-FR" sz="3400" dirty="0">
                <a:solidFill>
                  <a:srgbClr val="F9FAFD"/>
                </a:solidFill>
                <a:latin typeface="Glacial Indifference" panose="020B0604020202020204" charset="0"/>
              </a:rPr>
              <a:t> ;</a:t>
            </a:r>
          </a:p>
          <a:p>
            <a:pPr marL="457200" indent="-457200" algn="just">
              <a:lnSpc>
                <a:spcPct val="110000"/>
              </a:lnSpc>
              <a:spcAft>
                <a:spcPts val="1200"/>
              </a:spcAft>
              <a:buFontTx/>
              <a:buChar char="-"/>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dirty="0">
                <a:solidFill>
                  <a:srgbClr val="F9FAFD"/>
                </a:solidFill>
                <a:latin typeface="Glacial Indifference" panose="020B0604020202020204" charset="0"/>
              </a:rPr>
              <a:t> soit de la </a:t>
            </a:r>
            <a:r>
              <a:rPr lang="fr-FR" sz="3400" u="sng" dirty="0">
                <a:solidFill>
                  <a:srgbClr val="F9FAFD"/>
                </a:solidFill>
                <a:latin typeface="Glacial Indifference" panose="020B0604020202020204" charset="0"/>
              </a:rPr>
              <a:t>participation à une opération d’ensemble</a:t>
            </a:r>
            <a:r>
              <a:rPr lang="fr-FR" sz="3400" dirty="0">
                <a:solidFill>
                  <a:srgbClr val="F9FAFD"/>
                </a:solidFill>
                <a:latin typeface="Glacial Indifference" panose="020B0604020202020204" charset="0"/>
              </a:rPr>
              <a:t> dans laquelle chacun est investi de </a:t>
            </a:r>
            <a:r>
              <a:rPr lang="fr-FR" sz="3400" i="1" dirty="0">
                <a:solidFill>
                  <a:srgbClr val="F9FAFD"/>
                </a:solidFill>
                <a:latin typeface="Glacial Indifference" panose="020B0604020202020204" charset="0"/>
              </a:rPr>
              <a:t>droits distincts semblables et concurrents</a:t>
            </a:r>
            <a:r>
              <a:rPr lang="fr-FR" sz="3400" dirty="0">
                <a:solidFill>
                  <a:srgbClr val="F9FAFD"/>
                </a:solidFill>
                <a:latin typeface="Glacial Indifference" panose="020B0604020202020204" charset="0"/>
              </a:rPr>
              <a:t>, [où il y a] coexistence non-exclusive d’un intérêt commun », par exemple </a:t>
            </a:r>
            <a:r>
              <a:rPr lang="fr-FR" sz="3400" i="1" dirty="0">
                <a:solidFill>
                  <a:srgbClr val="F9FAFD"/>
                </a:solidFill>
                <a:latin typeface="Glacial Indifference" panose="020B0604020202020204" charset="0"/>
              </a:rPr>
              <a:t>cohéritiers</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copropriétaires</a:t>
            </a:r>
            <a:r>
              <a:rPr lang="fr-FR" sz="3400" dirty="0">
                <a:solidFill>
                  <a:srgbClr val="F9FAFD"/>
                </a:solidFill>
                <a:latin typeface="Glacial Indifference" panose="020B0604020202020204" charset="0"/>
              </a:rPr>
              <a:t> ;</a:t>
            </a:r>
          </a:p>
          <a:p>
            <a:pPr marL="457200" indent="-457200" algn="just">
              <a:lnSpc>
                <a:spcPct val="110000"/>
              </a:lnSpc>
              <a:buFontTx/>
              <a:buChar char="-"/>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soit […] du fait de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partager avec d’autres, dans un rapport de droit, la même qualité de sujet, actif ou passif</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titulaire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d’un même droit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débiteur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d’une même obligation </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cotitulaires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codébiteurs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162-163.</a:t>
            </a:r>
          </a:p>
        </p:txBody>
      </p:sp>
    </p:spTree>
    <p:extLst>
      <p:ext uri="{BB962C8B-B14F-4D97-AF65-F5344CB8AC3E}">
        <p14:creationId xmlns:p14="http://schemas.microsoft.com/office/powerpoint/2010/main" val="17718432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357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790700"/>
            <a:ext cx="16144373" cy="755591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modificatrice : les préfixes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sous</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avant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sur</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24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préfixes […] servent à désigner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combinaisons et modalités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auxquelles se prêtent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relations juridiques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457200" indent="-457200" algn="just">
              <a:lnSpc>
                <a:spcPct val="110000"/>
              </a:lnSpc>
              <a:spcAft>
                <a:spcPts val="1800"/>
              </a:spcAft>
              <a:buFontTx/>
              <a:buChar char="-"/>
              <a:defRPr/>
            </a:pPr>
            <a:r>
              <a:rPr lang="fr-FR" sz="3400" dirty="0">
                <a:solidFill>
                  <a:srgbClr val="F9FAFD"/>
                </a:solidFill>
                <a:latin typeface="Glacial Indifference" panose="020B0604020202020204" charset="0"/>
              </a:rPr>
              <a:t>Le préfixe </a:t>
            </a:r>
            <a:r>
              <a:rPr lang="fr-FR" sz="3400" i="1" u="sng" dirty="0">
                <a:solidFill>
                  <a:srgbClr val="F9FAFD"/>
                </a:solidFill>
                <a:latin typeface="Glacial Indifference" panose="020B0604020202020204" charset="0"/>
              </a:rPr>
              <a:t>sous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caractérise en général une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opération secondaire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conclue entre l’une des parties à une opération principale et un tiers, et reconsidérant, dans le rapport subséquent, tout ou partie de l’objet du rapport originaire, sans effacer celui-ci »,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sous-contrat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sous-location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sous-mandat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457200" indent="-457200" algn="just">
              <a:lnSpc>
                <a:spcPct val="110000"/>
              </a:lnSpc>
              <a:buFontTx/>
              <a:buChar char="-"/>
              <a:defRPr/>
            </a:pPr>
            <a:r>
              <a:rPr lang="fr-FR" sz="3400" dirty="0">
                <a:solidFill>
                  <a:srgbClr val="F9FAFD"/>
                </a:solidFill>
                <a:latin typeface="Glacial Indifference" panose="020B0604020202020204" charset="0"/>
              </a:rPr>
              <a:t>« Le préfixe </a:t>
            </a:r>
            <a:r>
              <a:rPr lang="fr-FR" sz="3400" i="1" u="sng" dirty="0">
                <a:solidFill>
                  <a:srgbClr val="F9FAFD"/>
                </a:solidFill>
                <a:latin typeface="Glacial Indifference" panose="020B0604020202020204" charset="0"/>
              </a:rPr>
              <a:t>avant</a:t>
            </a:r>
            <a:r>
              <a:rPr lang="fr-FR" sz="3400" dirty="0">
                <a:solidFill>
                  <a:srgbClr val="F9FAFD"/>
                </a:solidFill>
                <a:latin typeface="Glacial Indifference" panose="020B0604020202020204" charset="0"/>
              </a:rPr>
              <a:t> (du lat. </a:t>
            </a:r>
            <a:r>
              <a:rPr lang="fr-FR" sz="3400" i="1" dirty="0">
                <a:solidFill>
                  <a:srgbClr val="F9FAFD"/>
                </a:solidFill>
                <a:latin typeface="Glacial Indifference" panose="020B0604020202020204" charset="0"/>
              </a:rPr>
              <a:t>ab </a:t>
            </a:r>
            <a:r>
              <a:rPr lang="fr-FR" sz="3400" dirty="0">
                <a:solidFill>
                  <a:srgbClr val="F9FAFD"/>
                </a:solidFill>
                <a:latin typeface="Glacial Indifference" panose="020B0604020202020204" charset="0"/>
              </a:rPr>
              <a:t>et </a:t>
            </a:r>
            <a:r>
              <a:rPr lang="fr-FR" sz="3400" i="1" dirty="0">
                <a:solidFill>
                  <a:srgbClr val="F9FAFD"/>
                </a:solidFill>
                <a:latin typeface="Glacial Indifference" panose="020B0604020202020204" charset="0"/>
              </a:rPr>
              <a:t>ante</a:t>
            </a:r>
            <a:r>
              <a:rPr lang="fr-FR" sz="3400" dirty="0">
                <a:solidFill>
                  <a:srgbClr val="F9FAFD"/>
                </a:solidFill>
                <a:latin typeface="Glacial Indifference" panose="020B0604020202020204" charset="0"/>
              </a:rPr>
              <a:t>) sert à désigner une </a:t>
            </a:r>
            <a:r>
              <a:rPr lang="fr-FR" sz="3400" u="sng" dirty="0">
                <a:solidFill>
                  <a:srgbClr val="F9FAFD"/>
                </a:solidFill>
                <a:latin typeface="Glacial Indifference" panose="020B0604020202020204" charset="0"/>
              </a:rPr>
              <a:t>opération antérieure</a:t>
            </a:r>
            <a:r>
              <a:rPr lang="fr-FR" sz="3400" dirty="0">
                <a:solidFill>
                  <a:srgbClr val="F9FAFD"/>
                </a:solidFill>
                <a:latin typeface="Glacial Indifference" panose="020B0604020202020204" charset="0"/>
              </a:rPr>
              <a:t> qui, </a:t>
            </a:r>
            <a:r>
              <a:rPr lang="fr-FR" sz="3400" u="sng" dirty="0">
                <a:solidFill>
                  <a:srgbClr val="F9FAFD"/>
                </a:solidFill>
                <a:latin typeface="Glacial Indifference" panose="020B0604020202020204" charset="0"/>
              </a:rPr>
              <a:t>destinée à préparer une opération principale</a:t>
            </a:r>
            <a:r>
              <a:rPr lang="fr-FR" sz="3400" dirty="0">
                <a:solidFill>
                  <a:srgbClr val="F9FAFD"/>
                </a:solidFill>
                <a:latin typeface="Glacial Indifference" panose="020B0604020202020204" charset="0"/>
              </a:rPr>
              <a:t>, n’apporte pas, en elle-même, de solution définitive, et n’emporte en général aucun engagement », comme c’est le cas par exemple pour </a:t>
            </a:r>
            <a:r>
              <a:rPr lang="fr-FR" sz="3400" i="1" dirty="0">
                <a:solidFill>
                  <a:srgbClr val="F9FAFD"/>
                </a:solidFill>
                <a:latin typeface="Glacial Indifference" panose="020B0604020202020204" charset="0"/>
              </a:rPr>
              <a:t>avant-contrat</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avant-projet</a:t>
            </a:r>
            <a:r>
              <a:rPr lang="fr-FR" sz="3400" dirty="0">
                <a:solidFill>
                  <a:srgbClr val="F9FAFD"/>
                </a:solidFill>
                <a:latin typeface="Glacial Indifference" panose="020B0604020202020204" charset="0"/>
              </a:rPr>
              <a:t>.</a:t>
            </a:r>
            <a:endPar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163-164.</a:t>
            </a:r>
          </a:p>
        </p:txBody>
      </p:sp>
    </p:spTree>
    <p:extLst>
      <p:ext uri="{BB962C8B-B14F-4D97-AF65-F5344CB8AC3E}">
        <p14:creationId xmlns:p14="http://schemas.microsoft.com/office/powerpoint/2010/main" val="39217007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552700"/>
            <a:ext cx="16144373" cy="57523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modificatrice : les préfixes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sous</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avant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sur</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indent="-457200" algn="just">
              <a:lnSpc>
                <a:spcPct val="110000"/>
              </a:lnSpc>
              <a:spcAft>
                <a:spcPts val="1800"/>
              </a:spcAft>
              <a:buFontTx/>
              <a:buChar char="-"/>
              <a:defRPr/>
            </a:pPr>
            <a:r>
              <a:rPr lang="fr-FR" sz="3400" dirty="0">
                <a:solidFill>
                  <a:srgbClr val="F9FAFD"/>
                </a:solidFill>
                <a:latin typeface="Glacial Indifference" panose="020B0604020202020204" charset="0"/>
              </a:rPr>
              <a:t>« Le préfixe </a:t>
            </a:r>
            <a:r>
              <a:rPr lang="fr-FR" sz="3400" i="1" u="sng" dirty="0">
                <a:solidFill>
                  <a:srgbClr val="F9FAFD"/>
                </a:solidFill>
                <a:latin typeface="Glacial Indifference" panose="020B0604020202020204" charset="0"/>
              </a:rPr>
              <a:t>pré</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(du lat.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prae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en avant, devant) désigne en général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 qui vient en premier dans le temps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dans les termes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préavis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préparatoire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préjugé</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préjudice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457200" indent="-457200" algn="just">
              <a:lnSpc>
                <a:spcPct val="110000"/>
              </a:lnSpc>
              <a:spcAft>
                <a:spcPts val="1800"/>
              </a:spcAft>
              <a:buFontTx/>
              <a:buChar char="-"/>
              <a:defRPr/>
            </a:pPr>
            <a:r>
              <a:rPr lang="fr-FR" sz="3400" dirty="0">
                <a:solidFill>
                  <a:srgbClr val="F9FAFD"/>
                </a:solidFill>
                <a:latin typeface="Glacial Indifference" panose="020B0604020202020204" charset="0"/>
              </a:rPr>
              <a:t>« Le préfixe </a:t>
            </a:r>
            <a:r>
              <a:rPr lang="fr-FR" sz="3400" i="1" u="sng" dirty="0">
                <a:solidFill>
                  <a:srgbClr val="F9FAFD"/>
                </a:solidFill>
                <a:latin typeface="Glacial Indifference" panose="020B0604020202020204" charset="0"/>
              </a:rPr>
              <a:t>sur</a:t>
            </a:r>
            <a:r>
              <a:rPr lang="fr-FR" sz="3400" dirty="0">
                <a:solidFill>
                  <a:srgbClr val="F9FAFD"/>
                </a:solidFill>
                <a:latin typeface="Glacial Indifference" panose="020B0604020202020204" charset="0"/>
              </a:rPr>
              <a:t> (du lat. </a:t>
            </a:r>
            <a:r>
              <a:rPr lang="fr-FR" sz="3400" i="1" dirty="0">
                <a:solidFill>
                  <a:srgbClr val="F9FAFD"/>
                </a:solidFill>
                <a:latin typeface="Glacial Indifference" panose="020B0604020202020204" charset="0"/>
              </a:rPr>
              <a:t>super</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supra</a:t>
            </a:r>
            <a:r>
              <a:rPr lang="fr-FR" sz="3400" dirty="0">
                <a:solidFill>
                  <a:srgbClr val="F9FAFD"/>
                </a:solidFill>
                <a:latin typeface="Glacial Indifference" panose="020B0604020202020204" charset="0"/>
              </a:rPr>
              <a:t>, en-dessus, au-dessus, par-dessus) désigne </a:t>
            </a:r>
            <a:r>
              <a:rPr lang="fr-FR" sz="3400" u="sng" dirty="0">
                <a:solidFill>
                  <a:srgbClr val="F9FAFD"/>
                </a:solidFill>
                <a:latin typeface="Glacial Indifference" panose="020B0604020202020204" charset="0"/>
              </a:rPr>
              <a:t>ce qui vient après</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en plus</a:t>
            </a:r>
            <a:r>
              <a:rPr lang="fr-FR" sz="3400" dirty="0">
                <a:solidFill>
                  <a:srgbClr val="F9FAFD"/>
                </a:solidFill>
                <a:latin typeface="Glacial Indifference" panose="020B0604020202020204" charset="0"/>
              </a:rPr>
              <a:t> et </a:t>
            </a:r>
            <a:r>
              <a:rPr lang="fr-FR" sz="3400" u="sng" dirty="0">
                <a:solidFill>
                  <a:srgbClr val="F9FAFD"/>
                </a:solidFill>
                <a:latin typeface="Glacial Indifference" panose="020B0604020202020204" charset="0"/>
              </a:rPr>
              <a:t>par le haut</a:t>
            </a:r>
            <a:r>
              <a:rPr lang="fr-FR" sz="3400" dirty="0">
                <a:solidFill>
                  <a:srgbClr val="F9FAFD"/>
                </a:solidFill>
                <a:latin typeface="Glacial Indifference" panose="020B0604020202020204" charset="0"/>
              </a:rPr>
              <a:t>, d’où : soit une </a:t>
            </a:r>
            <a:r>
              <a:rPr lang="fr-FR" sz="3400" u="sng" dirty="0">
                <a:solidFill>
                  <a:srgbClr val="F9FAFD"/>
                </a:solidFill>
                <a:latin typeface="Glacial Indifference" panose="020B0604020202020204" charset="0"/>
              </a:rPr>
              <a:t>idée de supériorité</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surveillance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surarbitre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surenchère</a:t>
            </a:r>
            <a:r>
              <a:rPr lang="fr-FR" sz="3400" dirty="0">
                <a:solidFill>
                  <a:srgbClr val="F9FAFD"/>
                </a:solidFill>
                <a:latin typeface="Glacial Indifference" panose="020B0604020202020204" charset="0"/>
              </a:rPr>
              <a:t>), soit une </a:t>
            </a:r>
            <a:r>
              <a:rPr lang="fr-FR" sz="3400" u="sng" dirty="0">
                <a:solidFill>
                  <a:srgbClr val="F9FAFD"/>
                </a:solidFill>
                <a:latin typeface="Glacial Indifference" panose="020B0604020202020204" charset="0"/>
              </a:rPr>
              <a:t>idée d’adjonction, de supplément</a:t>
            </a:r>
            <a:r>
              <a:rPr lang="fr-FR" sz="3400" dirty="0">
                <a:solidFill>
                  <a:srgbClr val="F9FAFD"/>
                </a:solidFill>
                <a:latin typeface="Glacial Indifference" panose="020B0604020202020204" charset="0"/>
              </a:rPr>
              <a:t> », comme dans </a:t>
            </a:r>
            <a:r>
              <a:rPr lang="fr-FR" sz="3400" i="1" dirty="0">
                <a:solidFill>
                  <a:srgbClr val="F9FAFD"/>
                </a:solidFill>
                <a:latin typeface="Glacial Indifference" panose="020B0604020202020204" charset="0"/>
              </a:rPr>
              <a:t>surtaxe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surcharge</a:t>
            </a:r>
            <a:r>
              <a:rPr lang="fr-FR" sz="3400" dirty="0">
                <a:solidFill>
                  <a:srgbClr val="F9FAFD"/>
                </a:solidFill>
                <a:latin typeface="Glacial Indifference" panose="020B0604020202020204" charset="0"/>
              </a:rPr>
              <a:t> ou </a:t>
            </a:r>
            <a:r>
              <a:rPr lang="fr-FR" sz="3400" i="1" dirty="0">
                <a:solidFill>
                  <a:srgbClr val="F9FAFD"/>
                </a:solidFill>
                <a:latin typeface="Glacial Indifference" panose="020B0604020202020204" charset="0"/>
              </a:rPr>
              <a:t>surabondant</a:t>
            </a:r>
            <a:r>
              <a:rPr lang="fr-FR" sz="3400" dirty="0">
                <a:solidFill>
                  <a:srgbClr val="F9FAFD"/>
                </a:solidFill>
                <a:latin typeface="Glacial Indifference" panose="020B0604020202020204" charset="0"/>
              </a:rPr>
              <a:t>.</a:t>
            </a:r>
            <a:endPar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164-165.</a:t>
            </a:r>
          </a:p>
        </p:txBody>
      </p:sp>
    </p:spTree>
    <p:extLst>
      <p:ext uri="{BB962C8B-B14F-4D97-AF65-F5344CB8AC3E}">
        <p14:creationId xmlns:p14="http://schemas.microsoft.com/office/powerpoint/2010/main" val="22885214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66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542645"/>
            <a:ext cx="16144373" cy="8630055"/>
          </a:xfrm>
          <a:prstGeom prst="rect">
            <a:avLst/>
          </a:prstGeom>
        </p:spPr>
        <p:txBody>
          <a:bodyPr wrap="square" lIns="0" tIns="0" rIns="0" bIns="0" rtlCol="0" anchor="t">
            <a:spAutoFit/>
          </a:bodyPr>
          <a:lstStyle/>
          <a:p>
            <a:pPr algn="just">
              <a:spcAft>
                <a:spcPts val="2400"/>
              </a:spcAf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d’opposition : les préfixes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non</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24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Divers préfixes désignent au sens le plus large de ces termes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rapports d’opposition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pouvant englober l’adversité, la contradiction, l’inversion, le renversement, la contrariété, la privation, la négation, soit même l’échange : typologies de rapports dont le droit est marqué aussi bien dans le mouvement des actions, des agissements, des comportements ou des tendances que dans la démarche de la pensée et la définition des concepts. </a:t>
            </a:r>
          </a:p>
          <a:p>
            <a:pPr algn="just">
              <a:lnSpc>
                <a:spcPct val="110000"/>
              </a:lnSpc>
              <a:defRPr/>
            </a:pPr>
            <a:r>
              <a:rPr lang="fr-FR" sz="3400" dirty="0">
                <a:solidFill>
                  <a:srgbClr val="F9FAFD"/>
                </a:solidFill>
                <a:latin typeface="Glacial Indifference" panose="020B0604020202020204" charset="0"/>
              </a:rPr>
              <a:t>- Le préfixe </a:t>
            </a:r>
            <a:r>
              <a:rPr lang="fr-FR" sz="3400" i="1" u="sng" dirty="0">
                <a:solidFill>
                  <a:srgbClr val="F9FAFD"/>
                </a:solidFill>
                <a:latin typeface="Glacial Indifference" panose="020B0604020202020204" charset="0"/>
              </a:rPr>
              <a:t>contre</a:t>
            </a:r>
            <a:r>
              <a:rPr lang="fr-FR" sz="3400" dirty="0">
                <a:solidFill>
                  <a:srgbClr val="F9FAFD"/>
                </a:solidFill>
                <a:latin typeface="Glacial Indifference" panose="020B0604020202020204" charset="0"/>
              </a:rPr>
              <a:t> exprime en général soit </a:t>
            </a:r>
            <a:r>
              <a:rPr lang="fr-FR" sz="3400" u="sng" dirty="0">
                <a:solidFill>
                  <a:srgbClr val="F9FAFD"/>
                </a:solidFill>
                <a:latin typeface="Glacial Indifference" panose="020B0604020202020204" charset="0"/>
              </a:rPr>
              <a:t>l’idée de s’opposer à une prétention ou à un acte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contradiction</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contredit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contre-enquête</a:t>
            </a:r>
            <a:r>
              <a:rPr lang="fr-FR" sz="3400" dirty="0">
                <a:solidFill>
                  <a:srgbClr val="F9FAFD"/>
                </a:solidFill>
                <a:latin typeface="Glacial Indifference" panose="020B0604020202020204" charset="0"/>
              </a:rPr>
              <a:t>), soit, plus spécifiquement, celle de </a:t>
            </a:r>
            <a:r>
              <a:rPr lang="fr-FR" sz="3400" u="sng" dirty="0">
                <a:solidFill>
                  <a:srgbClr val="F9FAFD"/>
                </a:solidFill>
                <a:latin typeface="Glacial Indifference" panose="020B0604020202020204" charset="0"/>
              </a:rPr>
              <a:t>neutraliser un acte antérieur</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contre-lettre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contre-passation</a:t>
            </a:r>
            <a:r>
              <a:rPr lang="fr-FR" sz="3400" dirty="0">
                <a:solidFill>
                  <a:srgbClr val="F9FAFD"/>
                </a:solidFill>
                <a:latin typeface="Glacial Indifference" panose="020B0604020202020204" charset="0"/>
              </a:rPr>
              <a:t>) ou même celle d’</a:t>
            </a:r>
            <a:r>
              <a:rPr lang="fr-FR" sz="3400" u="sng" dirty="0">
                <a:solidFill>
                  <a:srgbClr val="F9FAFD"/>
                </a:solidFill>
                <a:latin typeface="Glacial Indifference" panose="020B0604020202020204" charset="0"/>
              </a:rPr>
              <a:t>insurger contre une règle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contrebande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contravention</a:t>
            </a:r>
            <a:r>
              <a:rPr lang="fr-FR" sz="3400" dirty="0">
                <a:solidFill>
                  <a:srgbClr val="F9FAFD"/>
                </a:solidFill>
                <a:latin typeface="Glacial Indifference" panose="020B0604020202020204" charset="0"/>
              </a:rPr>
              <a:t>).</a:t>
            </a:r>
          </a:p>
          <a:p>
            <a:pPr algn="just">
              <a:lnSpc>
                <a:spcPct val="110000"/>
              </a:lnSpc>
              <a:spcAft>
                <a:spcPts val="12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Cependant le même préfixe exprime parfois aussi l’idée d’</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action supplémentaire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de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complément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contre-dénonciation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contreseing</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165.</a:t>
            </a:r>
          </a:p>
        </p:txBody>
      </p:sp>
    </p:spTree>
    <p:extLst>
      <p:ext uri="{BB962C8B-B14F-4D97-AF65-F5344CB8AC3E}">
        <p14:creationId xmlns:p14="http://schemas.microsoft.com/office/powerpoint/2010/main" val="25223931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36513"/>
            <a:ext cx="16144373" cy="8888587"/>
          </a:xfrm>
          <a:prstGeom prst="rect">
            <a:avLst/>
          </a:prstGeom>
        </p:spPr>
        <p:txBody>
          <a:bodyPr wrap="square" lIns="0" tIns="0" rIns="0" bIns="0" rtlCol="0" anchor="t">
            <a:spAutoFit/>
          </a:bodyPr>
          <a:lstStyle/>
          <a:p>
            <a:pPr algn="just">
              <a:spcAft>
                <a:spcPts val="2400"/>
              </a:spcAf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préfixation – La fonction d’opposition : les préfixes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non</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300" dirty="0">
                <a:solidFill>
                  <a:srgbClr val="F9FAFD"/>
                </a:solidFill>
                <a:latin typeface="Glacial Indifference" panose="020B0604020202020204" charset="0"/>
              </a:rPr>
              <a:t>- Le préfixe </a:t>
            </a:r>
            <a:r>
              <a:rPr lang="fr-FR" sz="3300" i="1" u="sng" dirty="0">
                <a:solidFill>
                  <a:srgbClr val="F9FAFD"/>
                </a:solidFill>
                <a:latin typeface="Glacial Indifference" panose="020B0604020202020204" charset="0"/>
              </a:rPr>
              <a:t>dé-</a:t>
            </a:r>
            <a:r>
              <a:rPr lang="fr-FR" sz="3300" dirty="0">
                <a:solidFill>
                  <a:srgbClr val="F9FAFD"/>
                </a:solidFill>
                <a:latin typeface="Glacial Indifference" panose="020B0604020202020204" charset="0"/>
              </a:rPr>
              <a:t> exprime en général soit l’action de </a:t>
            </a:r>
            <a:r>
              <a:rPr lang="fr-FR" sz="3300" u="sng" dirty="0">
                <a:solidFill>
                  <a:srgbClr val="F9FAFD"/>
                </a:solidFill>
                <a:latin typeface="Glacial Indifference" panose="020B0604020202020204" charset="0"/>
              </a:rPr>
              <a:t>dépouiller un élément existant de l’un de ses caractères</a:t>
            </a:r>
            <a:r>
              <a:rPr lang="fr-FR" sz="3300" dirty="0">
                <a:solidFill>
                  <a:srgbClr val="F9FAFD"/>
                </a:solidFill>
                <a:latin typeface="Glacial Indifference" panose="020B0604020202020204" charset="0"/>
              </a:rPr>
              <a:t>, soit celle de </a:t>
            </a:r>
            <a:r>
              <a:rPr lang="fr-FR" sz="3300" u="sng" dirty="0">
                <a:solidFill>
                  <a:srgbClr val="F9FAFD"/>
                </a:solidFill>
                <a:latin typeface="Glacial Indifference" panose="020B0604020202020204" charset="0"/>
              </a:rPr>
              <a:t>défaire ce qui avait été fait</a:t>
            </a:r>
            <a:r>
              <a:rPr lang="fr-FR" sz="3300" dirty="0">
                <a:solidFill>
                  <a:srgbClr val="F9FAFD"/>
                </a:solidFill>
                <a:latin typeface="Glacial Indifference" panose="020B0604020202020204" charset="0"/>
              </a:rPr>
              <a:t>. D’où l’immense succès de ce préfixe, comme mine de néologismes » (par exemple, </a:t>
            </a:r>
            <a:r>
              <a:rPr lang="fr-FR" sz="3300" i="1" dirty="0">
                <a:solidFill>
                  <a:srgbClr val="F9FAFD"/>
                </a:solidFill>
                <a:latin typeface="Glacial Indifference" panose="020B0604020202020204" charset="0"/>
              </a:rPr>
              <a:t>déconstitutionnalisation</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dépénalisation</a:t>
            </a:r>
            <a:r>
              <a:rPr lang="fr-FR" sz="3300" dirty="0">
                <a:solidFill>
                  <a:srgbClr val="F9FAFD"/>
                </a:solidFill>
                <a:latin typeface="Glacial Indifference" panose="020B0604020202020204" charset="0"/>
              </a:rPr>
              <a:t> ou </a:t>
            </a:r>
            <a:r>
              <a:rPr lang="fr-FR" sz="3300" i="1" dirty="0">
                <a:solidFill>
                  <a:srgbClr val="F9FAFD"/>
                </a:solidFill>
                <a:latin typeface="Glacial Indifference" panose="020B0604020202020204" charset="0"/>
              </a:rPr>
              <a:t>désarmement</a:t>
            </a:r>
            <a:r>
              <a:rPr lang="fr-FR" sz="3300" dirty="0">
                <a:solidFill>
                  <a:srgbClr val="F9FAFD"/>
                </a:solidFill>
                <a:latin typeface="Glacial Indifference" panose="020B0604020202020204" charset="0"/>
              </a:rPr>
              <a:t>).</a:t>
            </a:r>
          </a:p>
          <a:p>
            <a:pPr algn="just">
              <a:lnSpc>
                <a:spcPct val="110000"/>
              </a:lnSpc>
              <a:spcAft>
                <a:spcPts val="2400"/>
              </a:spcAft>
              <a:defRPr/>
            </a:pPr>
            <a:r>
              <a:rPr lang="fr-FR" sz="3300" dirty="0">
                <a:solidFill>
                  <a:srgbClr val="F9FAFD"/>
                </a:solidFill>
                <a:latin typeface="Glacial Indifference" panose="020B0604020202020204" charset="0"/>
              </a:rPr>
              <a:t>«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préfixe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dé-</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exprime aussi, sous de multiples nuances, les idées de </a:t>
            </a:r>
            <a:r>
              <a:rPr kumimoji="0" lang="fr-FR" sz="33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séparation, privation, détachement</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démembrement</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dépossession</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algn="just">
              <a:lnSpc>
                <a:spcPct val="110000"/>
              </a:lnSpc>
              <a:spcAft>
                <a:spcPts val="2400"/>
              </a:spcAft>
              <a:defRPr/>
            </a:pPr>
            <a:r>
              <a:rPr lang="fr-FR" sz="3300" dirty="0">
                <a:solidFill>
                  <a:srgbClr val="F9FAFD"/>
                </a:solidFill>
                <a:latin typeface="Glacial Indifference" panose="020B0604020202020204" charset="0"/>
              </a:rPr>
              <a:t>- « Le préfixe </a:t>
            </a:r>
            <a:r>
              <a:rPr lang="fr-FR" sz="3300" i="1" u="sng" dirty="0">
                <a:solidFill>
                  <a:srgbClr val="F9FAFD"/>
                </a:solidFill>
                <a:latin typeface="Glacial Indifference" panose="020B0604020202020204" charset="0"/>
              </a:rPr>
              <a:t>non</a:t>
            </a:r>
            <a:r>
              <a:rPr lang="fr-FR" sz="3300" i="1"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est la cheville classique et toujours utile qui marque, dans les concepts ou les actes, la </a:t>
            </a:r>
            <a:r>
              <a:rPr lang="fr-FR" sz="3300" u="sng" dirty="0">
                <a:solidFill>
                  <a:srgbClr val="F9FAFD"/>
                </a:solidFill>
                <a:latin typeface="Glacial Indifference" panose="020B0604020202020204" charset="0"/>
              </a:rPr>
              <a:t>contrariété</a:t>
            </a:r>
            <a:r>
              <a:rPr lang="fr-FR" sz="3300" dirty="0">
                <a:solidFill>
                  <a:srgbClr val="F9FAFD"/>
                </a:solidFill>
                <a:latin typeface="Glacial Indifference" panose="020B0604020202020204" charset="0"/>
              </a:rPr>
              <a:t> », comme c’est le cas dans </a:t>
            </a:r>
            <a:r>
              <a:rPr lang="fr-FR" sz="3300" i="1" dirty="0">
                <a:solidFill>
                  <a:srgbClr val="F9FAFD"/>
                </a:solidFill>
                <a:latin typeface="Glacial Indifference" panose="020B0604020202020204" charset="0"/>
              </a:rPr>
              <a:t>non-conformité</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non-droit</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non-imputabilité</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non-réciprocité</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non-rétroactivité</a:t>
            </a:r>
            <a:r>
              <a:rPr lang="fr-FR" sz="3300" dirty="0">
                <a:solidFill>
                  <a:srgbClr val="F9FAFD"/>
                </a:solidFill>
                <a:latin typeface="Glacial Indifference" panose="020B0604020202020204" charset="0"/>
              </a:rPr>
              <a:t>.</a:t>
            </a:r>
          </a:p>
          <a:p>
            <a:pPr algn="just">
              <a:lnSpc>
                <a:spcPct val="110000"/>
              </a:lnSpc>
              <a:spcAft>
                <a:spcPts val="1800"/>
              </a:spcAft>
              <a:defRPr/>
            </a:pP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300" dirty="0">
                <a:solidFill>
                  <a:srgbClr val="F9FAFD"/>
                </a:solidFill>
                <a:latin typeface="Glacial Indifference" panose="020B0604020202020204" charset="0"/>
              </a:rPr>
              <a:t>- Le préfixe </a:t>
            </a:r>
            <a:r>
              <a:rPr lang="fr-FR" sz="3300" i="1" u="sng" dirty="0">
                <a:solidFill>
                  <a:srgbClr val="F9FAFD"/>
                </a:solidFill>
                <a:latin typeface="Glacial Indifference" panose="020B0604020202020204" charset="0"/>
              </a:rPr>
              <a:t>a-</a:t>
            </a:r>
            <a:r>
              <a:rPr lang="fr-FR" sz="3300" dirty="0">
                <a:solidFill>
                  <a:srgbClr val="F9FAFD"/>
                </a:solidFill>
                <a:latin typeface="Glacial Indifference" panose="020B0604020202020204" charset="0"/>
              </a:rPr>
              <a:t> (du grec α privatif) ou an- (du grec αν, </a:t>
            </a:r>
            <a:r>
              <a:rPr lang="fr-FR" sz="3300" i="1" dirty="0">
                <a:solidFill>
                  <a:srgbClr val="F9FAFD"/>
                </a:solidFill>
                <a:latin typeface="Glacial Indifference" panose="020B0604020202020204" charset="0"/>
              </a:rPr>
              <a:t>sans</a:t>
            </a:r>
            <a:r>
              <a:rPr lang="fr-FR" sz="3300" dirty="0">
                <a:solidFill>
                  <a:srgbClr val="F9FAFD"/>
                </a:solidFill>
                <a:latin typeface="Glacial Indifference" panose="020B0604020202020204" charset="0"/>
              </a:rPr>
              <a:t>) dénote </a:t>
            </a:r>
            <a:r>
              <a:rPr lang="fr-FR" sz="3300" u="sng" dirty="0">
                <a:solidFill>
                  <a:srgbClr val="F9FAFD"/>
                </a:solidFill>
                <a:latin typeface="Glacial Indifference" panose="020B0604020202020204" charset="0"/>
              </a:rPr>
              <a:t>l’absence</a:t>
            </a: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 défaut</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amnistie</a:t>
            </a:r>
            <a:r>
              <a:rPr lang="fr-FR" sz="3300" dirty="0">
                <a:solidFill>
                  <a:srgbClr val="F9FAFD"/>
                </a:solidFill>
                <a:latin typeface="Glacial Indifference" panose="020B0604020202020204" charset="0"/>
              </a:rPr>
              <a:t> (absence de mémoire, oubli, pardon) ; </a:t>
            </a:r>
            <a:r>
              <a:rPr lang="fr-FR" sz="3300" i="1" dirty="0">
                <a:solidFill>
                  <a:srgbClr val="F9FAFD"/>
                </a:solidFill>
                <a:latin typeface="Glacial Indifference" panose="020B0604020202020204" charset="0"/>
              </a:rPr>
              <a:t>anarchie</a:t>
            </a:r>
            <a:r>
              <a:rPr lang="fr-FR" sz="3300" dirty="0">
                <a:solidFill>
                  <a:srgbClr val="F9FAFD"/>
                </a:solidFill>
                <a:latin typeface="Glacial Indifference" panose="020B0604020202020204" charset="0"/>
              </a:rPr>
              <a:t> (absence de gouvernement, d’ordre) ; […] </a:t>
            </a:r>
            <a:r>
              <a:rPr lang="fr-FR" sz="3300" i="1" dirty="0">
                <a:solidFill>
                  <a:srgbClr val="F9FAFD"/>
                </a:solidFill>
                <a:latin typeface="Glacial Indifference" panose="020B0604020202020204" charset="0"/>
              </a:rPr>
              <a:t>anomalie</a:t>
            </a:r>
            <a:r>
              <a:rPr lang="fr-FR" sz="3300" dirty="0">
                <a:solidFill>
                  <a:srgbClr val="F9FAFD"/>
                </a:solidFill>
                <a:latin typeface="Glacial Indifference" panose="020B0604020202020204" charset="0"/>
              </a:rPr>
              <a:t> (absence de similitude, défaut de régularité) ». </a:t>
            </a:r>
            <a:endPar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166-167.</a:t>
            </a:r>
          </a:p>
        </p:txBody>
      </p:sp>
    </p:spTree>
    <p:extLst>
      <p:ext uri="{BB962C8B-B14F-4D97-AF65-F5344CB8AC3E}">
        <p14:creationId xmlns:p14="http://schemas.microsoft.com/office/powerpoint/2010/main" val="34796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655E04-CF59-ABFE-8336-B3AA524D283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7346EC-B450-A264-B642-DFCB9063F0B5}"/>
              </a:ext>
            </a:extLst>
          </p:cNvPr>
          <p:cNvSpPr txBox="1"/>
          <p:nvPr/>
        </p:nvSpPr>
        <p:spPr>
          <a:xfrm>
            <a:off x="1028700" y="495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F90DB019-F864-6AE8-4802-EB642F3EF51B}"/>
              </a:ext>
            </a:extLst>
          </p:cNvPr>
          <p:cNvSpPr txBox="1"/>
          <p:nvPr/>
        </p:nvSpPr>
        <p:spPr>
          <a:xfrm>
            <a:off x="1076827" y="1991999"/>
            <a:ext cx="16068173" cy="818070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existe des branches du droit que l’on peut considérer « mixtes », tel que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pénal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 seule la société peut punir, mais le droit pénal protège les individus » et « la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procédure civile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règles applicables aux jugements opposant des particuliers sont appliquées par les juges, fonctionnaires de la justice, mais sanctionnent des droits individuels)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plus,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public et le droit privé s’interpénètrent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règles de droit privé sont de plus en plus impératives (dans le domaine des assurances, des loyers, de la banque) et l’État intervient dans les relations privées pour protéger le plus faible (le consommateur, le salarié…) ; lorsque la puissance publique intervient dans des domaines privés (par exemple lorsqu’elle introduit des biens de consommation tels que des voitures), ce sont les règles privées qui s’appliquent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58.</a:t>
            </a:r>
          </a:p>
        </p:txBody>
      </p:sp>
    </p:spTree>
    <p:extLst>
      <p:ext uri="{BB962C8B-B14F-4D97-AF65-F5344CB8AC3E}">
        <p14:creationId xmlns:p14="http://schemas.microsoft.com/office/powerpoint/2010/main" val="33359198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387269"/>
            <a:ext cx="16144373" cy="8937831"/>
          </a:xfrm>
          <a:prstGeom prst="rect">
            <a:avLst/>
          </a:prstGeom>
        </p:spPr>
        <p:txBody>
          <a:bodyPr wrap="square" lIns="0" tIns="0" rIns="0" bIns="0" rtlCol="0" anchor="t">
            <a:spAutoFit/>
          </a:bodyPr>
          <a:lstStyle/>
          <a:p>
            <a:pPr algn="just">
              <a:spcAft>
                <a:spcPts val="2400"/>
              </a:spcAf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Préfixes divers</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800"/>
              </a:spcAf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autres préfixes dérivant du grec sont parfois employés dans la formation de termes :</a:t>
            </a:r>
          </a:p>
          <a:p>
            <a:pPr algn="just">
              <a:lnSpc>
                <a:spcPct val="110000"/>
              </a:lnSpc>
              <a:spcAft>
                <a:spcPts val="1800"/>
              </a:spcAft>
              <a:defRPr/>
            </a:pPr>
            <a:r>
              <a:rPr lang="fr-FR" sz="3400" dirty="0">
                <a:solidFill>
                  <a:srgbClr val="F9FAFD"/>
                </a:solidFill>
                <a:latin typeface="Glacial Indifference" panose="020B0604020202020204" charset="0"/>
              </a:rPr>
              <a:t>- « </a:t>
            </a:r>
            <a:r>
              <a:rPr lang="fr-FR" sz="3400" i="1" u="sng" dirty="0">
                <a:solidFill>
                  <a:srgbClr val="F9FAFD"/>
                </a:solidFill>
                <a:latin typeface="Glacial Indifference" panose="020B0604020202020204" charset="0"/>
              </a:rPr>
              <a:t>ana</a:t>
            </a:r>
            <a:r>
              <a:rPr lang="fr-FR" sz="3400" dirty="0">
                <a:solidFill>
                  <a:srgbClr val="F9FAFD"/>
                </a:solidFill>
                <a:latin typeface="Glacial Indifference" panose="020B0604020202020204" charset="0"/>
              </a:rPr>
              <a:t> (du grec ανα, </a:t>
            </a:r>
            <a:r>
              <a:rPr lang="fr-FR" sz="3400" i="1" dirty="0">
                <a:solidFill>
                  <a:srgbClr val="F9FAFD"/>
                </a:solidFill>
                <a:latin typeface="Glacial Indifference" panose="020B0604020202020204" charset="0"/>
              </a:rPr>
              <a:t>une seconde fois</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entre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parmi</a:t>
            </a:r>
            <a:r>
              <a:rPr lang="fr-FR" sz="3400" dirty="0">
                <a:solidFill>
                  <a:srgbClr val="F9FAFD"/>
                </a:solidFill>
                <a:latin typeface="Glacial Indifference" panose="020B0604020202020204" charset="0"/>
              </a:rPr>
              <a:t>) », d’où vient par exemple « </a:t>
            </a:r>
            <a:r>
              <a:rPr lang="fr-FR" sz="3400" i="1" dirty="0">
                <a:solidFill>
                  <a:srgbClr val="F9FAFD"/>
                </a:solidFill>
                <a:latin typeface="Glacial Indifference" panose="020B0604020202020204" charset="0"/>
              </a:rPr>
              <a:t>anatocisme</a:t>
            </a:r>
            <a:r>
              <a:rPr lang="fr-FR" sz="3400" dirty="0">
                <a:solidFill>
                  <a:srgbClr val="F9FAFD"/>
                </a:solidFill>
                <a:latin typeface="Glacial Indifference" panose="020B0604020202020204" charset="0"/>
              </a:rPr>
              <a:t>, […] capitalisation des intérêts » ;</a:t>
            </a:r>
          </a:p>
          <a:p>
            <a:pPr algn="just">
              <a:lnSpc>
                <a:spcPct val="110000"/>
              </a:lnSpc>
              <a:spcAft>
                <a:spcPts val="18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anti</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(du grec </a:t>
            </a:r>
            <a:r>
              <a:rPr lang="el-GR" sz="3400" dirty="0">
                <a:solidFill>
                  <a:srgbClr val="F9FAFD"/>
                </a:solidFill>
                <a:latin typeface="Glacial Indifference" panose="020B0604020202020204" charset="0"/>
              </a:rPr>
              <a:t>ά</a:t>
            </a:r>
            <a:r>
              <a:rPr lang="fr-FR" sz="3400" dirty="0">
                <a:solidFill>
                  <a:srgbClr val="F9FAFD"/>
                </a:solidFill>
                <a:latin typeface="Glacial Indifference" panose="020B0604020202020204" charset="0"/>
              </a:rPr>
              <a:t>ν</a:t>
            </a:r>
            <a:r>
              <a:rPr lang="el-GR" sz="3400" dirty="0">
                <a:solidFill>
                  <a:srgbClr val="F9FAFD"/>
                </a:solidFill>
                <a:latin typeface="Glacial Indifference" panose="020B0604020202020204" charset="0"/>
              </a:rPr>
              <a:t>τί</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en échange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à l’opposé</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d’où dérivent des termes comme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antichrèse</a:t>
            </a:r>
            <a:r>
              <a:rPr lang="fr-FR" sz="3400" dirty="0">
                <a:solidFill>
                  <a:srgbClr val="F9FAFD"/>
                </a:solidFill>
                <a:latin typeface="Glacial Indifference" panose="020B0604020202020204" charset="0"/>
              </a:rPr>
              <a:t>, « l’action de se servir d’une chose en échange d’une autre, aujourd’hui nantissement d’un immeuble » ou </a:t>
            </a:r>
            <a:r>
              <a:rPr lang="fr-FR" sz="3400" i="1" dirty="0">
                <a:solidFill>
                  <a:srgbClr val="F9FAFD"/>
                </a:solidFill>
                <a:latin typeface="Glacial Indifference" panose="020B0604020202020204" charset="0"/>
              </a:rPr>
              <a:t>antinomie</a:t>
            </a:r>
            <a:r>
              <a:rPr lang="fr-FR" sz="3400" dirty="0">
                <a:solidFill>
                  <a:srgbClr val="F9FAFD"/>
                </a:solidFill>
                <a:latin typeface="Glacial Indifference" panose="020B0604020202020204" charset="0"/>
              </a:rPr>
              <a:t>, « contradiction entre deux lois » ;</a:t>
            </a:r>
          </a:p>
          <a:p>
            <a:pPr algn="just">
              <a:lnSpc>
                <a:spcPct val="110000"/>
              </a:lnSpc>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apo</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(du grec </a:t>
            </a:r>
            <a:r>
              <a:rPr lang="fr-FR" sz="3400" dirty="0">
                <a:solidFill>
                  <a:srgbClr val="F9FAFD"/>
                </a:solidFill>
                <a:latin typeface="Glacial Indifference" panose="020B0604020202020204" charset="0"/>
              </a:rPr>
              <a:t>α</a:t>
            </a:r>
            <a:r>
              <a:rPr lang="el-GR" sz="3400" dirty="0">
                <a:solidFill>
                  <a:srgbClr val="F9FAFD"/>
                </a:solidFill>
                <a:latin typeface="Glacial Indifference" panose="020B0604020202020204" charset="0"/>
              </a:rPr>
              <a:t>πο</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loin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sur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hors de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à part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400" dirty="0">
                <a:solidFill>
                  <a:srgbClr val="F9FAFD"/>
                </a:solidFill>
                <a:latin typeface="Glacial Indifference" panose="020B0604020202020204" charset="0"/>
              </a:rPr>
              <a:t> », d’où ont été créés, par exemple, « </a:t>
            </a:r>
            <a:r>
              <a:rPr lang="fr-FR" sz="3400" i="1" dirty="0">
                <a:solidFill>
                  <a:srgbClr val="F9FAFD"/>
                </a:solidFill>
                <a:latin typeface="Glacial Indifference" panose="020B0604020202020204" charset="0"/>
              </a:rPr>
              <a:t>apocryphe</a:t>
            </a:r>
            <a:r>
              <a:rPr lang="fr-FR" sz="3400" dirty="0">
                <a:solidFill>
                  <a:srgbClr val="F9FAFD"/>
                </a:solidFill>
                <a:latin typeface="Glacial Indifference" panose="020B0604020202020204" charset="0"/>
              </a:rPr>
              <a:t>, […] texte dont l’authenticité est obscure », « </a:t>
            </a:r>
            <a:r>
              <a:rPr lang="fr-FR" sz="3400" i="1" dirty="0">
                <a:solidFill>
                  <a:srgbClr val="F9FAFD"/>
                </a:solidFill>
                <a:latin typeface="Glacial Indifference" panose="020B0604020202020204" charset="0"/>
              </a:rPr>
              <a:t>apologie</a:t>
            </a:r>
            <a:r>
              <a:rPr lang="fr-FR" sz="3400" dirty="0">
                <a:solidFill>
                  <a:srgbClr val="F9FAFD"/>
                </a:solidFill>
                <a:latin typeface="Glacial Indifference" panose="020B0604020202020204" charset="0"/>
              </a:rPr>
              <a:t>, […] discours pour la défense et la justification d’une thèse ou d’un comportement », ou encore « </a:t>
            </a:r>
            <a:r>
              <a:rPr lang="fr-FR" sz="3400" i="1" dirty="0">
                <a:solidFill>
                  <a:srgbClr val="F9FAFD"/>
                </a:solidFill>
                <a:latin typeface="Glacial Indifference" panose="020B0604020202020204" charset="0"/>
              </a:rPr>
              <a:t>apostille</a:t>
            </a:r>
            <a:r>
              <a:rPr lang="fr-FR" sz="3400" dirty="0">
                <a:solidFill>
                  <a:srgbClr val="F9FAFD"/>
                </a:solidFill>
                <a:latin typeface="Glacial Indifference" panose="020B0604020202020204" charset="0"/>
              </a:rPr>
              <a:t>, […] addition en marge ». </a:t>
            </a:r>
            <a:endPar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167.</a:t>
            </a:r>
          </a:p>
        </p:txBody>
      </p:sp>
    </p:spTree>
    <p:extLst>
      <p:ext uri="{BB962C8B-B14F-4D97-AF65-F5344CB8AC3E}">
        <p14:creationId xmlns:p14="http://schemas.microsoft.com/office/powerpoint/2010/main" val="13064899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1028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476500"/>
            <a:ext cx="16144373" cy="5407634"/>
          </a:xfrm>
          <a:prstGeom prst="rect">
            <a:avLst/>
          </a:prstGeom>
        </p:spPr>
        <p:txBody>
          <a:bodyPr wrap="square" lIns="0" tIns="0" rIns="0" bIns="0" rtlCol="0" anchor="t">
            <a:spAutoFit/>
          </a:bodyPr>
          <a:lstStyle/>
          <a:p>
            <a:pPr algn="just">
              <a:spcAft>
                <a:spcPts val="3000"/>
              </a:spcAf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Préfixes divers</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3000"/>
              </a:spcAft>
              <a:defRPr/>
            </a:pPr>
            <a:r>
              <a:rPr lang="fr-FR" sz="3400" dirty="0">
                <a:solidFill>
                  <a:srgbClr val="F9FAFD"/>
                </a:solidFill>
                <a:latin typeface="Glacial Indifference" panose="020B0604020202020204" charset="0"/>
              </a:rPr>
              <a:t>- « </a:t>
            </a:r>
            <a:r>
              <a:rPr lang="fr-FR" sz="3400" i="1" u="sng" dirty="0">
                <a:solidFill>
                  <a:srgbClr val="F9FAFD"/>
                </a:solidFill>
                <a:latin typeface="Glacial Indifference" panose="020B0604020202020204" charset="0"/>
              </a:rPr>
              <a:t>auto</a:t>
            </a:r>
            <a:r>
              <a:rPr lang="fr-FR" sz="3400" dirty="0">
                <a:solidFill>
                  <a:srgbClr val="F9FAFD"/>
                </a:solidFill>
                <a:latin typeface="Glacial Indifference" panose="020B0604020202020204" charset="0"/>
              </a:rPr>
              <a:t> (du grec </a:t>
            </a:r>
            <a:r>
              <a:rPr lang="el-GR" sz="3400" dirty="0">
                <a:solidFill>
                  <a:srgbClr val="F9FAFD"/>
                </a:solidFill>
                <a:latin typeface="Glacial Indifference" panose="020B0604020202020204" charset="0"/>
              </a:rPr>
              <a:t>άυτος</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soi-même</a:t>
            </a:r>
            <a:r>
              <a:rPr lang="fr-FR" sz="3400" dirty="0">
                <a:solidFill>
                  <a:srgbClr val="F9FAFD"/>
                </a:solidFill>
                <a:latin typeface="Glacial Indifference" panose="020B0604020202020204" charset="0"/>
              </a:rPr>
              <a:t>) », d’où viennent par exemple « </a:t>
            </a:r>
            <a:r>
              <a:rPr lang="fr-FR" sz="3400" i="1" dirty="0">
                <a:solidFill>
                  <a:srgbClr val="F9FAFD"/>
                </a:solidFill>
                <a:latin typeface="Glacial Indifference" panose="020B0604020202020204" charset="0"/>
              </a:rPr>
              <a:t>autocratie</a:t>
            </a:r>
            <a:r>
              <a:rPr lang="fr-FR" sz="3400" dirty="0">
                <a:solidFill>
                  <a:srgbClr val="F9FAFD"/>
                </a:solidFill>
                <a:latin typeface="Glacial Indifference" panose="020B0604020202020204" charset="0"/>
              </a:rPr>
              <a:t>, […] régime dont le chef exerce par lui-même (et sans partage) le pouvoir » et « </a:t>
            </a:r>
            <a:r>
              <a:rPr lang="fr-FR" sz="3400" i="1" dirty="0">
                <a:solidFill>
                  <a:srgbClr val="F9FAFD"/>
                </a:solidFill>
                <a:latin typeface="Glacial Indifference" panose="020B0604020202020204" charset="0"/>
              </a:rPr>
              <a:t>autographe</a:t>
            </a:r>
            <a:r>
              <a:rPr lang="fr-FR" sz="3400" dirty="0">
                <a:solidFill>
                  <a:srgbClr val="F9FAFD"/>
                </a:solidFill>
                <a:latin typeface="Glacial Indifference" panose="020B0604020202020204" charset="0"/>
              </a:rPr>
              <a:t>, […] écrit de la main de l’auteur » ;</a:t>
            </a:r>
          </a:p>
          <a:p>
            <a:pPr algn="just">
              <a:lnSpc>
                <a:spcPct val="110000"/>
              </a:lnSpc>
              <a:spcAft>
                <a:spcPts val="18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mono</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(du grec </a:t>
            </a:r>
            <a:r>
              <a:rPr lang="el-GR" sz="3400" dirty="0">
                <a:solidFill>
                  <a:srgbClr val="F9FAFD"/>
                </a:solidFill>
                <a:latin typeface="Glacial Indifference" panose="020B0604020202020204" charset="0"/>
              </a:rPr>
              <a:t>μόνος</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seul</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unique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d’où dérivent «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monarchie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dirty="0">
                <a:solidFill>
                  <a:srgbClr val="F9FAFD"/>
                </a:solidFill>
                <a:latin typeface="Glacial Indifference" panose="020B0604020202020204" charset="0"/>
              </a:rPr>
              <a:t>[…] règne d’un seul », « </a:t>
            </a:r>
            <a:r>
              <a:rPr lang="fr-FR" sz="3400" i="1" dirty="0">
                <a:solidFill>
                  <a:srgbClr val="F9FAFD"/>
                </a:solidFill>
                <a:latin typeface="Glacial Indifference" panose="020B0604020202020204" charset="0"/>
              </a:rPr>
              <a:t>monocratie</a:t>
            </a:r>
            <a:r>
              <a:rPr lang="fr-FR" sz="3400" dirty="0">
                <a:solidFill>
                  <a:srgbClr val="F9FAFD"/>
                </a:solidFill>
                <a:latin typeface="Glacial Indifference" panose="020B0604020202020204" charset="0"/>
              </a:rPr>
              <a:t>, […] gouvernement d’un seul », et encore </a:t>
            </a:r>
            <a:r>
              <a:rPr lang="fr-FR" sz="3400" i="1" dirty="0">
                <a:solidFill>
                  <a:srgbClr val="F9FAFD"/>
                </a:solidFill>
                <a:latin typeface="Glacial Indifference" panose="020B0604020202020204" charset="0"/>
              </a:rPr>
              <a:t>monogamie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monoparental </a:t>
            </a:r>
            <a:r>
              <a:rPr lang="fr-FR" sz="3400" dirty="0">
                <a:solidFill>
                  <a:srgbClr val="F9FAFD"/>
                </a:solidFill>
                <a:latin typeface="Glacial Indifference" panose="020B0604020202020204" charset="0"/>
              </a:rPr>
              <a:t>et </a:t>
            </a:r>
            <a:r>
              <a:rPr lang="fr-FR" sz="3400" i="1" dirty="0">
                <a:solidFill>
                  <a:srgbClr val="F9FAFD"/>
                </a:solidFill>
                <a:latin typeface="Glacial Indifference" panose="020B0604020202020204" charset="0"/>
              </a:rPr>
              <a:t>monopole</a:t>
            </a:r>
            <a:r>
              <a:rPr lang="fr-FR" sz="3400" dirty="0">
                <a:solidFill>
                  <a:srgbClr val="F9FAFD"/>
                </a:solidFill>
                <a:latin typeface="Glacial Indifference" panose="020B0604020202020204" charset="0"/>
              </a:rPr>
              <a:t>.</a:t>
            </a:r>
            <a:endPar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168.</a:t>
            </a:r>
          </a:p>
        </p:txBody>
      </p:sp>
    </p:spTree>
    <p:extLst>
      <p:ext uri="{BB962C8B-B14F-4D97-AF65-F5344CB8AC3E}">
        <p14:creationId xmlns:p14="http://schemas.microsoft.com/office/powerpoint/2010/main" val="5871964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419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708872"/>
            <a:ext cx="16144373" cy="815902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4000"/>
              </a:lnSpc>
              <a:defRPr/>
            </a:pPr>
            <a:r>
              <a:rPr lang="fr-FR" sz="3400" dirty="0">
                <a:solidFill>
                  <a:srgbClr val="F9FAFD"/>
                </a:solidFill>
                <a:latin typeface="Glacial Indifference" panose="020B0604020202020204" charset="0"/>
              </a:rPr>
              <a:t>« La composition est la </a:t>
            </a:r>
            <a:r>
              <a:rPr lang="fr-FR" sz="3400" u="sng" dirty="0">
                <a:solidFill>
                  <a:srgbClr val="F9FAFD"/>
                </a:solidFill>
                <a:latin typeface="Glacial Indifference" panose="020B0604020202020204" charset="0"/>
              </a:rPr>
              <a:t>formation d’une entité significative nouvelle à partir de termes préexistants dotés d’une individualité propre</a:t>
            </a:r>
            <a:r>
              <a:rPr lang="fr-FR" sz="3400" dirty="0">
                <a:solidFill>
                  <a:srgbClr val="F9FAFD"/>
                </a:solidFill>
                <a:latin typeface="Glacial Indifference" panose="020B0604020202020204" charset="0"/>
              </a:rPr>
              <a:t>. </a:t>
            </a:r>
          </a:p>
          <a:p>
            <a:pPr algn="just">
              <a:lnSpc>
                <a:spcPct val="114000"/>
              </a:lnSpc>
              <a:spcAft>
                <a:spcPts val="1800"/>
              </a:spcAft>
              <a:defRPr/>
            </a:pPr>
            <a:r>
              <a:rPr lang="fr-FR" sz="3400" dirty="0">
                <a:solidFill>
                  <a:srgbClr val="F9FAFD"/>
                </a:solidFill>
                <a:latin typeface="Glacial Indifference" panose="020B0604020202020204" charset="0"/>
              </a:rPr>
              <a:t>Elle </a:t>
            </a:r>
            <a:r>
              <a:rPr lang="fr-FR" sz="3400" u="sng" dirty="0">
                <a:solidFill>
                  <a:srgbClr val="F9FAFD"/>
                </a:solidFill>
                <a:latin typeface="Glacial Indifference" panose="020B0604020202020204" charset="0"/>
              </a:rPr>
              <a:t>combine des mots</a:t>
            </a:r>
            <a:r>
              <a:rPr lang="fr-FR" sz="3400" dirty="0">
                <a:solidFill>
                  <a:srgbClr val="F9FAFD"/>
                </a:solidFill>
                <a:latin typeface="Glacial Indifference" panose="020B0604020202020204" charset="0"/>
              </a:rPr>
              <a:t>, non des radicaux, en une </a:t>
            </a:r>
            <a:r>
              <a:rPr lang="fr-FR" sz="3400" u="sng" dirty="0">
                <a:solidFill>
                  <a:srgbClr val="F9FAFD"/>
                </a:solidFill>
                <a:latin typeface="Glacial Indifference" panose="020B0604020202020204" charset="0"/>
              </a:rPr>
              <a:t>nouvelle unité sémantique</a:t>
            </a:r>
            <a:r>
              <a:rPr lang="fr-FR" sz="3400" dirty="0">
                <a:solidFill>
                  <a:srgbClr val="F9FAFD"/>
                </a:solidFill>
                <a:latin typeface="Glacial Indifference" panose="020B0604020202020204" charset="0"/>
              </a:rPr>
              <a:t>. Ainsi schématiquement présenté, ce mode de formation paraît se caractériser par trois traits :</a:t>
            </a:r>
          </a:p>
          <a:p>
            <a:pPr algn="just">
              <a:lnSpc>
                <a:spcPct val="110000"/>
              </a:lnSpc>
              <a:spcAft>
                <a:spcPts val="1800"/>
              </a:spcAft>
              <a:defRPr/>
            </a:pPr>
            <a:r>
              <a:rPr lang="fr-FR" sz="3400" dirty="0">
                <a:solidFill>
                  <a:srgbClr val="F9FAFD"/>
                </a:solidFill>
                <a:latin typeface="Glacial Indifference" panose="020B0604020202020204" charset="0"/>
              </a:rPr>
              <a:t>1) le </a:t>
            </a:r>
            <a:r>
              <a:rPr lang="fr-FR" sz="3400" u="sng" dirty="0">
                <a:solidFill>
                  <a:srgbClr val="F9FAFD"/>
                </a:solidFill>
                <a:latin typeface="Glacial Indifference" panose="020B0604020202020204" charset="0"/>
              </a:rPr>
              <a:t>résultat de la composition</a:t>
            </a:r>
            <a:r>
              <a:rPr lang="fr-FR" sz="3400" dirty="0">
                <a:solidFill>
                  <a:srgbClr val="F9FAFD"/>
                </a:solidFill>
                <a:latin typeface="Glacial Indifference" panose="020B0604020202020204" charset="0"/>
              </a:rPr>
              <a:t> — le composé — est un mot. Il constitue un </a:t>
            </a:r>
            <a:r>
              <a:rPr lang="fr-FR" sz="3400" u="sng" dirty="0">
                <a:solidFill>
                  <a:srgbClr val="F9FAFD"/>
                </a:solidFill>
                <a:latin typeface="Glacial Indifference" panose="020B0604020202020204" charset="0"/>
              </a:rPr>
              <a:t>ensemble sémantiquement distinct des éléments qui le composent</a:t>
            </a:r>
            <a:r>
              <a:rPr lang="fr-FR" sz="3400" dirty="0">
                <a:solidFill>
                  <a:srgbClr val="F9FAFD"/>
                </a:solidFill>
                <a:latin typeface="Glacial Indifference" panose="020B0604020202020204" charset="0"/>
              </a:rPr>
              <a:t>. Il forme un tout doté d’un sens propre. Et même si la décomposition analytique de l’ensemble est instructive, l’essentiel est de prendre acte du sens global qui s’attache à la réunion des éléments en une </a:t>
            </a:r>
            <a:r>
              <a:rPr lang="fr-FR" sz="3400" u="sng" dirty="0">
                <a:solidFill>
                  <a:srgbClr val="F9FAFD"/>
                </a:solidFill>
                <a:latin typeface="Glacial Indifference" panose="020B0604020202020204" charset="0"/>
              </a:rPr>
              <a:t>unité significative distincte</a:t>
            </a:r>
            <a:r>
              <a:rPr lang="fr-FR" sz="3400" dirty="0">
                <a:solidFill>
                  <a:srgbClr val="F9FAFD"/>
                </a:solidFill>
                <a:latin typeface="Glacial Indifference" panose="020B0604020202020204" charset="0"/>
              </a:rPr>
              <a:t>. […] C’est un agglomérat de signifiants porteur d’un signifié de synthèse » ;</a:t>
            </a:r>
            <a:endPar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168-169.</a:t>
            </a:r>
          </a:p>
        </p:txBody>
      </p:sp>
    </p:spTree>
    <p:extLst>
      <p:ext uri="{BB962C8B-B14F-4D97-AF65-F5344CB8AC3E}">
        <p14:creationId xmlns:p14="http://schemas.microsoft.com/office/powerpoint/2010/main" val="8912025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480554"/>
            <a:ext cx="16144373" cy="52537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800"/>
              </a:spcAft>
              <a:defRPr/>
            </a:pPr>
            <a:r>
              <a:rPr lang="fr-FR" sz="3400" dirty="0">
                <a:solidFill>
                  <a:srgbClr val="F9FAFD"/>
                </a:solidFill>
                <a:latin typeface="Glacial Indifference" panose="020B0604020202020204" charset="0"/>
              </a:rPr>
              <a:t>2) « les </a:t>
            </a:r>
            <a:r>
              <a:rPr lang="fr-FR" sz="3400" u="sng" dirty="0">
                <a:solidFill>
                  <a:srgbClr val="F9FAFD"/>
                </a:solidFill>
                <a:latin typeface="Glacial Indifference" panose="020B0604020202020204" charset="0"/>
              </a:rPr>
              <a:t>éléments de la composition</a:t>
            </a:r>
            <a:r>
              <a:rPr lang="fr-FR" sz="3400" dirty="0">
                <a:solidFill>
                  <a:srgbClr val="F9FAFD"/>
                </a:solidFill>
                <a:latin typeface="Glacial Indifference" panose="020B0604020202020204" charset="0"/>
              </a:rPr>
              <a:t> — les composants — sont aussi, en général, des termes qui, pris à part, sont </a:t>
            </a:r>
            <a:r>
              <a:rPr lang="fr-FR" sz="3400" u="sng" dirty="0">
                <a:solidFill>
                  <a:srgbClr val="F9FAFD"/>
                </a:solidFill>
                <a:latin typeface="Glacial Indifference" panose="020B0604020202020204" charset="0"/>
              </a:rPr>
              <a:t>dotés </a:t>
            </a:r>
            <a:r>
              <a:rPr lang="fr-FR" sz="3400" i="1" u="sng" dirty="0">
                <a:solidFill>
                  <a:srgbClr val="F9FAFD"/>
                </a:solidFill>
                <a:latin typeface="Glacial Indifference" panose="020B0604020202020204" charset="0"/>
              </a:rPr>
              <a:t>ut singuli</a:t>
            </a:r>
            <a:r>
              <a:rPr lang="fr-FR" sz="3400" u="sng" dirty="0">
                <a:solidFill>
                  <a:srgbClr val="F9FAFD"/>
                </a:solidFill>
                <a:latin typeface="Glacial Indifference" panose="020B0604020202020204" charset="0"/>
              </a:rPr>
              <a:t> d’un sens autonome</a:t>
            </a:r>
            <a:r>
              <a:rPr lang="fr-FR" sz="3400" dirty="0">
                <a:solidFill>
                  <a:srgbClr val="F9FAFD"/>
                </a:solidFill>
                <a:latin typeface="Glacial Indifference" panose="020B0604020202020204" charset="0"/>
              </a:rPr>
              <a:t> et demeurent reconnaissables » ;</a:t>
            </a:r>
          </a:p>
          <a:p>
            <a:pPr algn="just">
              <a:lnSpc>
                <a:spcPct val="110000"/>
              </a:lnSpc>
              <a:spcAft>
                <a:spcPts val="24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3) « </a:t>
            </a:r>
            <a:r>
              <a:rPr lang="fr-FR" sz="3400" dirty="0">
                <a:solidFill>
                  <a:srgbClr val="F9FAFD"/>
                </a:solidFill>
                <a:latin typeface="Glacial Indifference" panose="020B0604020202020204" charset="0"/>
              </a:rPr>
              <a:t>l</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es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modalités de la composition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correspondent à d’innombrables combinaisons. La composition proprement dite procède par ellipse et se forme souvent par apposition, avec ou sans trait d’union. Mais au sens large, elle englobe la simple juxtaposition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168-169.</a:t>
            </a:r>
          </a:p>
        </p:txBody>
      </p:sp>
    </p:spTree>
    <p:extLst>
      <p:ext uri="{BB962C8B-B14F-4D97-AF65-F5344CB8AC3E}">
        <p14:creationId xmlns:p14="http://schemas.microsoft.com/office/powerpoint/2010/main" val="33151553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114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257300"/>
            <a:ext cx="16144373" cy="907633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200" dirty="0">
                <a:solidFill>
                  <a:srgbClr val="F9FAFD"/>
                </a:solidFill>
                <a:latin typeface="Glacial Indifference" panose="020B0604020202020204" charset="0"/>
              </a:rPr>
              <a:t>« La composition demeure-t-elle </a:t>
            </a:r>
            <a:r>
              <a:rPr lang="fr-FR" sz="3200" u="sng" dirty="0">
                <a:solidFill>
                  <a:srgbClr val="F9FAFD"/>
                </a:solidFill>
                <a:latin typeface="Glacial Indifference" panose="020B0604020202020204" charset="0"/>
              </a:rPr>
              <a:t>source vive de néologie</a:t>
            </a:r>
            <a:r>
              <a:rPr lang="fr-FR" sz="3200" dirty="0">
                <a:solidFill>
                  <a:srgbClr val="F9FAFD"/>
                </a:solidFill>
                <a:latin typeface="Glacial Indifference" panose="020B0604020202020204" charset="0"/>
              </a:rPr>
              <a:t>. On comprendra sans peine que la complexité croissante du système juridique lui demande de remplir une fonction primordiale, celle de </a:t>
            </a:r>
            <a:r>
              <a:rPr lang="fr-FR" sz="3200" u="sng" dirty="0">
                <a:solidFill>
                  <a:srgbClr val="F9FAFD"/>
                </a:solidFill>
                <a:latin typeface="Glacial Indifference" panose="020B0604020202020204" charset="0"/>
              </a:rPr>
              <a:t>nommer les nouvelles figures de l’ordre juridique</a:t>
            </a:r>
            <a:r>
              <a:rPr lang="fr-FR" sz="3200" dirty="0">
                <a:solidFill>
                  <a:srgbClr val="F9FAFD"/>
                </a:solidFill>
                <a:latin typeface="Glacial Indifference" panose="020B0604020202020204" charset="0"/>
              </a:rPr>
              <a:t>. Les innovations juridiques demandent leur nom de baptême à des inventions par composition. </a:t>
            </a:r>
          </a:p>
          <a:p>
            <a:pPr algn="just">
              <a:lnSpc>
                <a:spcPct val="110000"/>
              </a:lnSpc>
              <a:spcAft>
                <a:spcPts val="600"/>
              </a:spcAft>
              <a:defRPr/>
            </a:pPr>
            <a:r>
              <a:rPr lang="fr-FR" sz="3200" dirty="0">
                <a:solidFill>
                  <a:srgbClr val="F9FAFD"/>
                </a:solidFill>
                <a:latin typeface="Glacial Indifference" panose="020B0604020202020204" charset="0"/>
              </a:rPr>
              <a:t>Le </a:t>
            </a:r>
            <a:r>
              <a:rPr lang="fr-FR" sz="3200" u="sng" dirty="0">
                <a:solidFill>
                  <a:srgbClr val="F9FAFD"/>
                </a:solidFill>
                <a:latin typeface="Glacial Indifference" panose="020B0604020202020204" charset="0"/>
              </a:rPr>
              <a:t>nombre limité des signifiants de base</a:t>
            </a:r>
            <a:r>
              <a:rPr lang="fr-FR" sz="3200" dirty="0">
                <a:solidFill>
                  <a:srgbClr val="F9FAFD"/>
                </a:solidFill>
                <a:latin typeface="Glacial Indifference" panose="020B0604020202020204" charset="0"/>
              </a:rPr>
              <a:t>, plus exactement des mots élémentaires, n’est contournable que par recours aux ressources illimités de la combinaison (à deux, trois ou quatre éléments, ou même davantage).</a:t>
            </a:r>
          </a:p>
          <a:p>
            <a:pPr algn="just">
              <a:lnSpc>
                <a:spcPct val="110000"/>
              </a:lnSpc>
              <a:spcAft>
                <a:spcPts val="1200"/>
              </a:spcAft>
              <a:defRPr/>
            </a:pP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Quelques chiffres donnent une idée de l’ampleur du phénomène : sur les plus de 10</a:t>
            </a:r>
            <a:r>
              <a:rPr lang="fr-FR" sz="3200" dirty="0">
                <a:solidFill>
                  <a:srgbClr val="F9FAFD"/>
                </a:solidFill>
                <a:latin typeface="Glacial Indifference" panose="020B0604020202020204" charset="0"/>
              </a:rPr>
              <a: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000 mots que définit le Vocabulaire juridique, </a:t>
            </a:r>
            <a:r>
              <a:rPr kumimoji="0" lang="fr-FR" sz="32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plus de 5000</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constituent des entrées secondaires, dites encore </a:t>
            </a:r>
            <a:r>
              <a:rPr kumimoji="0" lang="fr-FR" sz="32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sous-mots</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Ce sont des </a:t>
            </a:r>
            <a:r>
              <a:rPr kumimoji="0" lang="fr-FR" sz="32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mots composés</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rattachés à l’une de leurs composantes (par ex. :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abandon d’enfant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à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enfant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héritier apparent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à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apparent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Mais cette proportion ne totalise même pas tous les mots composés. Car ceux d’entre eux qui ont une individualité linguistique encore plus accentuée […] constituent dans le Vocabulaire des entrées principales (ex. :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manque de base légale</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subornation des témoins</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169.</a:t>
            </a:r>
          </a:p>
        </p:txBody>
      </p:sp>
    </p:spTree>
    <p:extLst>
      <p:ext uri="{BB962C8B-B14F-4D97-AF65-F5344CB8AC3E}">
        <p14:creationId xmlns:p14="http://schemas.microsoft.com/office/powerpoint/2010/main" val="22111287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525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123989"/>
            <a:ext cx="16144373" cy="698191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800"/>
              </a:spcAft>
              <a:defRPr/>
            </a:pPr>
            <a:r>
              <a:rPr lang="fr-FR" sz="3300" dirty="0">
                <a:solidFill>
                  <a:srgbClr val="F9FAFD"/>
                </a:solidFill>
                <a:latin typeface="Glacial Indifference" panose="020B0604020202020204" charset="0"/>
              </a:rPr>
              <a:t>Plusieurs types différents de composition sont possibles :</a:t>
            </a:r>
          </a:p>
          <a:p>
            <a:pPr marL="457200" indent="-457200" algn="just">
              <a:lnSpc>
                <a:spcPct val="110000"/>
              </a:lnSpc>
              <a:spcAft>
                <a:spcPts val="1800"/>
              </a:spcAft>
              <a:buFontTx/>
              <a:buChar char="-"/>
              <a:defRPr/>
            </a:pP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3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apposition de deux substantifs</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dans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donation-partage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location-vente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cession-bail</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ou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contrat cadre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indent="-457200" algn="just">
              <a:lnSpc>
                <a:spcPct val="110000"/>
              </a:lnSpc>
              <a:spcAft>
                <a:spcPts val="1800"/>
              </a:spcAft>
              <a:buFontTx/>
              <a:buChar char="-"/>
              <a:defRPr/>
            </a:pP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3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juxtaposition d’un substantif et d’un adjectif</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qui est aussi la forme de composition la plus exploitée. Dans ce cas, « le substantif est neutre et c’est l’</a:t>
            </a:r>
            <a:r>
              <a:rPr kumimoji="0" lang="fr-FR" sz="33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apport décisif de l’adjectif</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qui fait du tout la désignation d’une institution ou d’une opération ». C’est donc l’adjectif, et non le substantif, qui est déterminant pour le sens du nouveau terme, comme le témoignent des exemples tels que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bonne foi</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nue propriété</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tierce opposition</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parentale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169-172.</a:t>
            </a:r>
          </a:p>
        </p:txBody>
      </p:sp>
    </p:spTree>
    <p:extLst>
      <p:ext uri="{BB962C8B-B14F-4D97-AF65-F5344CB8AC3E}">
        <p14:creationId xmlns:p14="http://schemas.microsoft.com/office/powerpoint/2010/main" val="14545399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52500" y="52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257300"/>
            <a:ext cx="16372973" cy="899630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indent="-457200" algn="just">
              <a:lnSpc>
                <a:spcPct val="110000"/>
              </a:lnSpc>
              <a:spcAft>
                <a:spcPts val="1800"/>
              </a:spcAft>
              <a:buFontTx/>
              <a:buChar char="-"/>
              <a:defRPr/>
            </a:pPr>
            <a:r>
              <a:rPr lang="fr-FR" sz="3200" dirty="0">
                <a:solidFill>
                  <a:srgbClr val="F9FAFD"/>
                </a:solidFill>
                <a:latin typeface="Glacial Indifference" panose="020B0604020202020204" charset="0"/>
              </a:rPr>
              <a:t>les </a:t>
            </a:r>
            <a:r>
              <a:rPr lang="fr-FR" sz="3200" u="sng" dirty="0">
                <a:solidFill>
                  <a:srgbClr val="F9FAFD"/>
                </a:solidFill>
                <a:latin typeface="Glacial Indifference" panose="020B0604020202020204" charset="0"/>
              </a:rPr>
              <a:t>compositions binaires à cheville</a:t>
            </a:r>
            <a:r>
              <a:rPr lang="fr-FR" sz="3200" dirty="0">
                <a:solidFill>
                  <a:srgbClr val="F9FAFD"/>
                </a:solidFill>
                <a:latin typeface="Glacial Indifference" panose="020B0604020202020204" charset="0"/>
              </a:rPr>
              <a:t>, où deux substantifs sont combinés, mais en ajoutant « une "cheville" (article, adverbe, préposition) qui noue le sens global par une indication essentielle (marquant la fin, le moyen, l’objet, l’appartenance, la cause, le fondement, etc.). Ce sont, en un sens, les formations […] les plus pures, compte tenu de la </a:t>
            </a:r>
            <a:r>
              <a:rPr lang="fr-FR" sz="3200" u="sng" dirty="0">
                <a:solidFill>
                  <a:srgbClr val="F9FAFD"/>
                </a:solidFill>
                <a:latin typeface="Glacial Indifference" panose="020B0604020202020204" charset="0"/>
              </a:rPr>
              <a:t>précision juridique</a:t>
            </a:r>
            <a:r>
              <a:rPr lang="fr-FR" sz="3200" dirty="0">
                <a:solidFill>
                  <a:srgbClr val="F9FAFD"/>
                </a:solidFill>
                <a:latin typeface="Glacial Indifference" panose="020B0604020202020204" charset="0"/>
              </a:rPr>
              <a:t> qu’elles atteignent avec cette économie de moyen ». On retrouve au sein de cette catégorie, par exemple, </a:t>
            </a:r>
            <a:r>
              <a:rPr lang="fr-FR" sz="3200" i="1" dirty="0">
                <a:solidFill>
                  <a:srgbClr val="F9FAFD"/>
                </a:solidFill>
                <a:latin typeface="Glacial Indifference" panose="020B0604020202020204" charset="0"/>
              </a:rPr>
              <a:t>contrat de travail</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acte de commerce</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conflit de loi</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légitimation par mariage</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divorce sur demande conjointe </a:t>
            </a:r>
            <a:r>
              <a:rPr lang="fr-FR" sz="3200" dirty="0">
                <a:solidFill>
                  <a:srgbClr val="F9FAFD"/>
                </a:solidFill>
                <a:latin typeface="Glacial Indifference" panose="020B0604020202020204" charset="0"/>
              </a:rPr>
              <a:t>;</a:t>
            </a:r>
          </a:p>
          <a:p>
            <a:pPr marL="457200" indent="-457200" algn="just">
              <a:lnSpc>
                <a:spcPct val="110000"/>
              </a:lnSpc>
              <a:spcAft>
                <a:spcPts val="1800"/>
              </a:spcAft>
              <a:buFontTx/>
              <a:buChar char="-"/>
              <a:defRPr/>
            </a:pP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2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compositions avec verbe</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 sont relativement rares, mais intéressantes parce qu’atypiques et difficiles à remplacer, même lorsqu’elles sont archaïques », par exemple,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ayant droit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rendant compte</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ayant cause</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prétendant droit</a:t>
            </a: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indent="-457200" algn="just">
              <a:lnSpc>
                <a:spcPct val="110000"/>
              </a:lnSpc>
              <a:spcAft>
                <a:spcPts val="1800"/>
              </a:spcAft>
              <a:buFontTx/>
              <a:buChar char="-"/>
              <a:defRPr/>
            </a:pPr>
            <a:r>
              <a:rPr lang="fr-FR" sz="3200" dirty="0">
                <a:solidFill>
                  <a:srgbClr val="F9FAFD"/>
                </a:solidFill>
                <a:latin typeface="Glacial Indifference" panose="020B0604020202020204" charset="0"/>
              </a:rPr>
              <a:t>les </a:t>
            </a:r>
            <a:r>
              <a:rPr lang="fr-FR" sz="3200" u="sng" dirty="0">
                <a:solidFill>
                  <a:srgbClr val="F9FAFD"/>
                </a:solidFill>
                <a:latin typeface="Glacial Indifference" panose="020B0604020202020204" charset="0"/>
              </a:rPr>
              <a:t>ensembles soudés</a:t>
            </a:r>
            <a:r>
              <a:rPr lang="fr-FR" sz="3200" dirty="0">
                <a:solidFill>
                  <a:srgbClr val="F9FAFD"/>
                </a:solidFill>
                <a:latin typeface="Glacial Indifference" panose="020B0604020202020204" charset="0"/>
              </a:rPr>
              <a:t>, ou </a:t>
            </a:r>
            <a:r>
              <a:rPr lang="fr-FR" sz="3200" u="sng" dirty="0">
                <a:solidFill>
                  <a:srgbClr val="F9FAFD"/>
                </a:solidFill>
                <a:latin typeface="Glacial Indifference" panose="020B0604020202020204" charset="0"/>
              </a:rPr>
              <a:t>séquences figées</a:t>
            </a:r>
            <a:r>
              <a:rPr lang="fr-FR" sz="3200" dirty="0">
                <a:solidFill>
                  <a:srgbClr val="F9FAFD"/>
                </a:solidFill>
                <a:latin typeface="Glacial Indifference" panose="020B0604020202020204" charset="0"/>
              </a:rPr>
              <a:t>, sont des « formations souvent longues et complexes » dont « il est essentiel de saisir l’indivisibilité du sens d’ensemble », à l’instar de </a:t>
            </a:r>
            <a:r>
              <a:rPr lang="fr-FR" sz="3200" i="1" dirty="0">
                <a:solidFill>
                  <a:srgbClr val="F9FAFD"/>
                </a:solidFill>
                <a:latin typeface="Glacial Indifference" panose="020B0604020202020204" charset="0"/>
              </a:rPr>
              <a:t>recours pour excès de pouvoir</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manque de base légale</a:t>
            </a:r>
            <a:r>
              <a:rPr lang="fr-FR" sz="3200" dirty="0">
                <a:solidFill>
                  <a:srgbClr val="F9FAFD"/>
                </a:solidFill>
                <a:latin typeface="Glacial Indifference" panose="020B0604020202020204" charset="0"/>
              </a:rPr>
              <a:t>, </a:t>
            </a:r>
            <a:r>
              <a:rPr lang="fr-FR" sz="3200" i="1" dirty="0">
                <a:solidFill>
                  <a:srgbClr val="F9FAFD"/>
                </a:solidFill>
                <a:latin typeface="Glacial Indifference" panose="020B0604020202020204" charset="0"/>
              </a:rPr>
              <a:t>mesures judiciaires de protection</a:t>
            </a:r>
            <a:r>
              <a:rPr lang="fr-FR" sz="3200" dirty="0">
                <a:solidFill>
                  <a:srgbClr val="F9FAFD"/>
                </a:solidFill>
                <a:latin typeface="Glacial Indifference" panose="020B0604020202020204" charset="0"/>
              </a:rPr>
              <a:t>.</a:t>
            </a:r>
            <a:endPar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169-172.</a:t>
            </a:r>
          </a:p>
        </p:txBody>
      </p:sp>
    </p:spTree>
    <p:extLst>
      <p:ext uri="{BB962C8B-B14F-4D97-AF65-F5344CB8AC3E}">
        <p14:creationId xmlns:p14="http://schemas.microsoft.com/office/powerpoint/2010/main" val="39431750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525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455902"/>
            <a:ext cx="16144373" cy="5539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rapports de comparaison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371290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433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866900"/>
            <a:ext cx="16144373" cy="782368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rapports de comparaison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400" dirty="0">
                <a:solidFill>
                  <a:srgbClr val="F9FAFD"/>
                </a:solidFill>
                <a:latin typeface="Glacial Indifference" panose="020B0604020202020204" charset="0"/>
              </a:rPr>
              <a:t>« Ce sont ceux qui résultent, entre deux mots, du rapprochement, dans l’usage actuel, du ou des sens que possèdent ces mots. Le </a:t>
            </a:r>
            <a:r>
              <a:rPr lang="fr-FR" sz="3400" u="sng" dirty="0">
                <a:solidFill>
                  <a:srgbClr val="F9FAFD"/>
                </a:solidFill>
                <a:latin typeface="Glacial Indifference" panose="020B0604020202020204" charset="0"/>
              </a:rPr>
              <a:t>lien</a:t>
            </a:r>
            <a:r>
              <a:rPr lang="fr-FR" sz="3400" dirty="0">
                <a:solidFill>
                  <a:srgbClr val="F9FAFD"/>
                </a:solidFill>
                <a:latin typeface="Glacial Indifference" panose="020B0604020202020204" charset="0"/>
              </a:rPr>
              <a:t> qui unit ceux-ci n’est plus ici principalement morphologique, mais principalement </a:t>
            </a:r>
            <a:r>
              <a:rPr lang="fr-FR" sz="3400" u="sng" dirty="0">
                <a:solidFill>
                  <a:srgbClr val="F9FAFD"/>
                </a:solidFill>
                <a:latin typeface="Glacial Indifference" panose="020B0604020202020204" charset="0"/>
              </a:rPr>
              <a:t>sémantique</a:t>
            </a:r>
            <a:r>
              <a:rPr lang="fr-FR" sz="3400" dirty="0">
                <a:solidFill>
                  <a:srgbClr val="F9FAFD"/>
                </a:solidFill>
                <a:latin typeface="Glacial Indifference" panose="020B0604020202020204" charset="0"/>
              </a:rPr>
              <a:t>. </a:t>
            </a:r>
          </a:p>
          <a:p>
            <a:pPr algn="just">
              <a:lnSpc>
                <a:spcPct val="110000"/>
              </a:lnSpc>
              <a:spcAft>
                <a:spcPts val="600"/>
              </a:spcAft>
              <a:defRPr/>
            </a:pPr>
            <a:r>
              <a:rPr lang="fr-FR" sz="3400" dirty="0">
                <a:solidFill>
                  <a:srgbClr val="F9FAFD"/>
                </a:solidFill>
                <a:latin typeface="Glacial Indifference" panose="020B0604020202020204" charset="0"/>
              </a:rPr>
              <a:t>Ce lien n’est pas, en diachronie, le fruit d’un rapport historique de formation. Il existe, en </a:t>
            </a:r>
            <a:r>
              <a:rPr lang="fr-FR" sz="3400" u="sng" dirty="0">
                <a:solidFill>
                  <a:srgbClr val="F9FAFD"/>
                </a:solidFill>
                <a:latin typeface="Glacial Indifference" panose="020B0604020202020204" charset="0"/>
              </a:rPr>
              <a:t>synchronie</a:t>
            </a:r>
            <a:r>
              <a:rPr lang="fr-FR" sz="3400" dirty="0">
                <a:solidFill>
                  <a:srgbClr val="F9FAFD"/>
                </a:solidFill>
                <a:latin typeface="Glacial Indifference" panose="020B0604020202020204" charset="0"/>
              </a:rPr>
              <a:t>, comme un </a:t>
            </a:r>
            <a:r>
              <a:rPr lang="fr-FR" sz="3400" u="sng" dirty="0">
                <a:solidFill>
                  <a:srgbClr val="F9FAFD"/>
                </a:solidFill>
                <a:latin typeface="Glacial Indifference" panose="020B0604020202020204" charset="0"/>
              </a:rPr>
              <a:t>rapport actuel de signification</a:t>
            </a:r>
            <a:r>
              <a:rPr lang="fr-FR" sz="3400" dirty="0">
                <a:solidFill>
                  <a:srgbClr val="F9FAFD"/>
                </a:solidFill>
                <a:latin typeface="Glacial Indifference" panose="020B0604020202020204" charset="0"/>
              </a:rPr>
              <a:t>.</a:t>
            </a:r>
          </a:p>
          <a:p>
            <a:pPr algn="just">
              <a:lnSpc>
                <a:spcPct val="110000"/>
              </a:lnSpc>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synonymie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et l’</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antonymie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sont les deux rapprochements sémantiques</a:t>
            </a:r>
            <a:r>
              <a:rPr lang="fr-FR" sz="3400" dirty="0">
                <a:solidFill>
                  <a:srgbClr val="F9FAFD"/>
                </a:solidFill>
                <a:latin typeface="Glacial Indifference" panose="020B0604020202020204" charset="0"/>
              </a:rPr>
              <a:t> les mieux caractérisés. Mais […] il est plus instructif […] de rattacher chaque espèce au genre plus large qui le contient. On examinera la synonymie au sein des </a:t>
            </a:r>
            <a:r>
              <a:rPr lang="fr-FR" sz="3400" u="sng" dirty="0">
                <a:solidFill>
                  <a:srgbClr val="F9FAFD"/>
                </a:solidFill>
                <a:latin typeface="Glacial Indifference" panose="020B0604020202020204" charset="0"/>
              </a:rPr>
              <a:t>rapports d’analogie</a:t>
            </a:r>
            <a:r>
              <a:rPr lang="fr-FR" sz="3400" dirty="0">
                <a:solidFill>
                  <a:srgbClr val="F9FAFD"/>
                </a:solidFill>
                <a:latin typeface="Glacial Indifference" panose="020B0604020202020204" charset="0"/>
              </a:rPr>
              <a:t>, et l’antonymie dans l’ensemble des </a:t>
            </a:r>
            <a:r>
              <a:rPr lang="fr-FR" sz="3400" u="sng" dirty="0">
                <a:solidFill>
                  <a:srgbClr val="F9FAFD"/>
                </a:solidFill>
                <a:latin typeface="Glacial Indifference" panose="020B0604020202020204" charset="0"/>
              </a:rPr>
              <a:t>rapports d’opposition</a:t>
            </a:r>
            <a:r>
              <a:rPr lang="fr-FR" sz="3400" dirty="0">
                <a:solidFill>
                  <a:srgbClr val="F9FAFD"/>
                </a:solidFill>
                <a:latin typeface="Glacial Indifference" panose="020B0604020202020204" charset="0"/>
              </a:rPr>
              <a:t>.</a:t>
            </a:r>
          </a:p>
          <a:p>
            <a:pPr algn="just">
              <a:lnSpc>
                <a:spcPct val="110000"/>
              </a:lnSpc>
              <a:spcAft>
                <a:spcPts val="12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Analogie et opposition remplissent en parallèle une fonction définitoire évidente. Ce sont les auxiliaires, d’ailleurs complémentaires, de la définition lexicale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173.</a:t>
            </a:r>
          </a:p>
        </p:txBody>
      </p:sp>
    </p:spTree>
    <p:extLst>
      <p:ext uri="{BB962C8B-B14F-4D97-AF65-F5344CB8AC3E}">
        <p14:creationId xmlns:p14="http://schemas.microsoft.com/office/powerpoint/2010/main" val="37658089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419100"/>
            <a:ext cx="9220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735699"/>
            <a:ext cx="16144373" cy="820840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rapports d’analogie</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3000"/>
              </a:spcAft>
              <a:defRPr/>
            </a:pPr>
            <a:r>
              <a:rPr lang="fr-FR" sz="3400" dirty="0">
                <a:solidFill>
                  <a:srgbClr val="F9FAFD"/>
                </a:solidFill>
                <a:latin typeface="Glacial Indifference" panose="020B0604020202020204" charset="0"/>
              </a:rPr>
              <a:t>« L’analogie est prise ici dans le sens où elle englobe aussi bien l’</a:t>
            </a:r>
            <a:r>
              <a:rPr lang="fr-FR" sz="3400" u="sng" dirty="0">
                <a:solidFill>
                  <a:srgbClr val="F9FAFD"/>
                </a:solidFill>
                <a:latin typeface="Glacial Indifference" panose="020B0604020202020204" charset="0"/>
              </a:rPr>
              <a:t>exacte similitude</a:t>
            </a:r>
            <a:r>
              <a:rPr lang="fr-FR" sz="3400" dirty="0">
                <a:solidFill>
                  <a:srgbClr val="F9FAFD"/>
                </a:solidFill>
                <a:latin typeface="Glacial Indifference" panose="020B0604020202020204" charset="0"/>
              </a:rPr>
              <a:t> qui caractérise les synonymes, que la </a:t>
            </a:r>
            <a:r>
              <a:rPr lang="fr-FR" sz="3400" u="sng" dirty="0">
                <a:solidFill>
                  <a:srgbClr val="F9FAFD"/>
                </a:solidFill>
                <a:latin typeface="Glacial Indifference" panose="020B0604020202020204" charset="0"/>
              </a:rPr>
              <a:t>proche parenté</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synonymie approximative</a:t>
            </a:r>
            <a:r>
              <a:rPr lang="fr-FR" sz="3400" dirty="0">
                <a:solidFill>
                  <a:srgbClr val="F9FAFD"/>
                </a:solidFill>
                <a:latin typeface="Glacial Indifference" panose="020B0604020202020204" charset="0"/>
              </a:rPr>
              <a:t>] de sens existant entre des termes à peu près équivalents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algn="just">
              <a:lnSpc>
                <a:spcPct val="110000"/>
              </a:lnSpc>
              <a:spcAft>
                <a:spcPts val="1200"/>
              </a:spcAft>
              <a:defRPr/>
            </a:pPr>
            <a:r>
              <a:rPr lang="fr-FR" sz="3400" dirty="0">
                <a:solidFill>
                  <a:srgbClr val="F9FAFD"/>
                </a:solidFill>
                <a:latin typeface="Glacial Indifference" panose="020B0604020202020204" charset="0"/>
              </a:rPr>
              <a:t>1) </a:t>
            </a:r>
            <a:r>
              <a:rPr lang="fr-FR" sz="3400" u="sng" dirty="0">
                <a:solidFill>
                  <a:srgbClr val="F9FAFD"/>
                </a:solidFill>
                <a:latin typeface="Glacial Indifference" panose="020B0604020202020204" charset="0"/>
              </a:rPr>
              <a:t>Exacte similitude</a:t>
            </a:r>
            <a:endPar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En réalité, « les </a:t>
            </a:r>
            <a:r>
              <a:rPr lang="fr-FR" sz="3400" u="sng" dirty="0">
                <a:solidFill>
                  <a:srgbClr val="F9FAFD"/>
                </a:solidFill>
                <a:latin typeface="Glacial Indifference" panose="020B0604020202020204" charset="0"/>
              </a:rPr>
              <a:t>véritables synonymes</a:t>
            </a:r>
            <a:r>
              <a:rPr lang="fr-FR" sz="3400" dirty="0">
                <a:solidFill>
                  <a:srgbClr val="F9FAFD"/>
                </a:solidFill>
                <a:latin typeface="Glacial Indifference" panose="020B0604020202020204" charset="0"/>
              </a:rPr>
              <a:t> sont </a:t>
            </a:r>
            <a:r>
              <a:rPr lang="fr-FR" sz="3400" u="sng" dirty="0">
                <a:solidFill>
                  <a:srgbClr val="F9FAFD"/>
                </a:solidFill>
                <a:latin typeface="Glacial Indifference" panose="020B0604020202020204" charset="0"/>
              </a:rPr>
              <a:t>rarissimes</a:t>
            </a:r>
            <a:r>
              <a:rPr lang="fr-FR" sz="3400" dirty="0">
                <a:solidFill>
                  <a:srgbClr val="F9FAFD"/>
                </a:solidFill>
                <a:latin typeface="Glacial Indifference" panose="020B0604020202020204" charset="0"/>
              </a:rPr>
              <a:t> ». On peut mentionner par exemple </a:t>
            </a:r>
            <a:r>
              <a:rPr lang="fr-FR" sz="3400" i="1" dirty="0">
                <a:solidFill>
                  <a:srgbClr val="F9FAFD"/>
                </a:solidFill>
                <a:latin typeface="Glacial Indifference" panose="020B0604020202020204" charset="0"/>
              </a:rPr>
              <a:t>congédiement</a:t>
            </a:r>
            <a:r>
              <a:rPr lang="fr-FR" sz="3400" dirty="0">
                <a:solidFill>
                  <a:srgbClr val="F9FAFD"/>
                </a:solidFill>
                <a:latin typeface="Glacial Indifference" panose="020B0604020202020204" charset="0"/>
              </a:rPr>
              <a:t> et </a:t>
            </a:r>
            <a:r>
              <a:rPr lang="fr-FR" sz="3400" i="1" dirty="0">
                <a:solidFill>
                  <a:srgbClr val="F9FAFD"/>
                </a:solidFill>
                <a:latin typeface="Glacial Indifference" panose="020B0604020202020204" charset="0"/>
              </a:rPr>
              <a:t>licenciement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clause</a:t>
            </a:r>
            <a:r>
              <a:rPr lang="fr-FR" sz="3400" dirty="0">
                <a:solidFill>
                  <a:srgbClr val="F9FAFD"/>
                </a:solidFill>
                <a:latin typeface="Glacial Indifference" panose="020B0604020202020204" charset="0"/>
              </a:rPr>
              <a:t> et </a:t>
            </a:r>
            <a:r>
              <a:rPr lang="fr-FR" sz="3400" i="1" dirty="0">
                <a:solidFill>
                  <a:srgbClr val="F9FAFD"/>
                </a:solidFill>
                <a:latin typeface="Glacial Indifference" panose="020B0604020202020204" charset="0"/>
              </a:rPr>
              <a:t>stipulation</a:t>
            </a:r>
            <a:r>
              <a:rPr lang="fr-FR" sz="3400" dirty="0">
                <a:solidFill>
                  <a:srgbClr val="F9FAFD"/>
                </a:solidFill>
                <a:latin typeface="Glacial Indifference" panose="020B0604020202020204" charset="0"/>
              </a:rPr>
              <a:t>, ou encore </a:t>
            </a:r>
            <a:r>
              <a:rPr lang="fr-FR" sz="3400" i="1" dirty="0">
                <a:solidFill>
                  <a:srgbClr val="F9FAFD"/>
                </a:solidFill>
                <a:latin typeface="Glacial Indifference" panose="020B0604020202020204" charset="0"/>
              </a:rPr>
              <a:t>oral</a:t>
            </a:r>
            <a:r>
              <a:rPr lang="fr-FR" sz="3400" dirty="0">
                <a:solidFill>
                  <a:srgbClr val="F9FAFD"/>
                </a:solidFill>
                <a:latin typeface="Glacial Indifference" panose="020B0604020202020204" charset="0"/>
              </a:rPr>
              <a:t> et </a:t>
            </a:r>
            <a:r>
              <a:rPr lang="fr-FR" sz="3400" i="1" dirty="0">
                <a:solidFill>
                  <a:srgbClr val="F9FAFD"/>
                </a:solidFill>
                <a:latin typeface="Glacial Indifference" panose="020B0604020202020204" charset="0"/>
              </a:rPr>
              <a:t>verbal</a:t>
            </a:r>
            <a:r>
              <a:rPr lang="fr-FR" sz="3400" dirty="0">
                <a:solidFill>
                  <a:srgbClr val="F9FAFD"/>
                </a:solidFill>
                <a:latin typeface="Glacial Indifference" panose="020B0604020202020204" charset="0"/>
              </a:rPr>
              <a:t>. Cette « rareté de la synonymie tient à la définition ordinaire de celle-ci et à diverses autres causes ».</a:t>
            </a:r>
          </a:p>
          <a:p>
            <a:pPr algn="just">
              <a:lnSpc>
                <a:spcPct val="110000"/>
              </a:lnSpc>
              <a:spcAft>
                <a:spcPts val="12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En ce qui concerne la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définition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deux termes ne sont, à proprement parler, synonymes, que lorsqu’ils possèdent exactement le même sens, de telle sorte que, pour exprimer la même chose, ils sont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absolument interchangeables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173-174.</a:t>
            </a:r>
          </a:p>
        </p:txBody>
      </p:sp>
    </p:spTree>
    <p:extLst>
      <p:ext uri="{BB962C8B-B14F-4D97-AF65-F5344CB8AC3E}">
        <p14:creationId xmlns:p14="http://schemas.microsoft.com/office/powerpoint/2010/main" val="301767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3C601-276A-1E78-A5C8-E75C61B190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DB295F-DFDD-7734-2888-E03C41DD33E3}"/>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77D4501-962C-882C-F814-15DA6CBA4B09}"/>
              </a:ext>
            </a:extLst>
          </p:cNvPr>
          <p:cNvSpPr txBox="1"/>
          <p:nvPr/>
        </p:nvSpPr>
        <p:spPr>
          <a:xfrm>
            <a:off x="1076827" y="2629132"/>
            <a:ext cx="16068173" cy="541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Cependant, la distinction demeure ; elle se manifeste par l’existence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ordres de juridiction distincts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71500" marR="0" lvl="0" indent="-571500" algn="just" defTabSz="914400" rtl="0" eaLnBrk="1" fontAlgn="auto" latinLnBrk="0" hangingPunct="1">
              <a:lnSpc>
                <a:spcPct val="110000"/>
              </a:lnSpc>
              <a:spcBef>
                <a:spcPts val="0"/>
              </a:spcBef>
              <a:spcAft>
                <a:spcPts val="18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administratives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connaissent des litiges où des collectivités publiques sont parties ; elles appliquent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71500" marR="0" lvl="0" indent="-57150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judiciaires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connaissent des litiges entre particuliers (ainsi que des procès au pénal) et appliquent les règles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59.</a:t>
            </a:r>
          </a:p>
        </p:txBody>
      </p:sp>
    </p:spTree>
    <p:extLst>
      <p:ext uri="{BB962C8B-B14F-4D97-AF65-F5344CB8AC3E}">
        <p14:creationId xmlns:p14="http://schemas.microsoft.com/office/powerpoint/2010/main" val="60711869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485900"/>
            <a:ext cx="16144373" cy="8897820"/>
          </a:xfrm>
          <a:prstGeom prst="rect">
            <a:avLst/>
          </a:prstGeom>
        </p:spPr>
        <p:txBody>
          <a:bodyPr wrap="square" lIns="0" tIns="0" rIns="0" bIns="0" rtlCol="0" anchor="t">
            <a:spAutoFit/>
          </a:bodyPr>
          <a:lstStyle/>
          <a:p>
            <a:pPr algn="just">
              <a:lnSpc>
                <a:spcPct val="110000"/>
              </a:lnSpc>
              <a:spcAft>
                <a:spcPts val="1200"/>
              </a:spcAft>
              <a:defRPr/>
            </a:pPr>
            <a:r>
              <a:rPr lang="fr-FR" sz="3400" dirty="0">
                <a:solidFill>
                  <a:srgbClr val="F9FAFD"/>
                </a:solidFill>
                <a:latin typeface="Glacial Indifference" panose="020B0604020202020204" charset="0"/>
              </a:rPr>
              <a:t>1) </a:t>
            </a:r>
            <a:r>
              <a:rPr lang="fr-FR" sz="3400" u="sng" dirty="0">
                <a:solidFill>
                  <a:srgbClr val="F9FAFD"/>
                </a:solidFill>
                <a:latin typeface="Glacial Indifference" panose="020B0604020202020204" charset="0"/>
              </a:rPr>
              <a:t>Exacte similitude</a:t>
            </a:r>
            <a:endPar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300" dirty="0">
                <a:solidFill>
                  <a:srgbClr val="F9FAFD"/>
                </a:solidFill>
                <a:latin typeface="Glacial Indifference" panose="020B0604020202020204" charset="0"/>
              </a:rPr>
              <a:t>En ce qui concerne les autres causes de la rareté de la synonymie exacte, il faut rappeler avant tout que le vocabulaire juridique « est à la recherche de </a:t>
            </a:r>
            <a:r>
              <a:rPr lang="fr-FR" sz="3300" u="sng" dirty="0">
                <a:solidFill>
                  <a:srgbClr val="F9FAFD"/>
                </a:solidFill>
                <a:latin typeface="Glacial Indifference" panose="020B0604020202020204" charset="0"/>
              </a:rPr>
              <a:t>la plus haute précision</a:t>
            </a:r>
            <a:r>
              <a:rPr lang="fr-FR" sz="3300" dirty="0">
                <a:solidFill>
                  <a:srgbClr val="F9FAFD"/>
                </a:solidFill>
                <a:latin typeface="Glacial Indifference" panose="020B0604020202020204" charset="0"/>
              </a:rPr>
              <a:t>, et qu’il dispose d’un </a:t>
            </a:r>
            <a:r>
              <a:rPr lang="fr-FR" sz="3300" u="sng" dirty="0">
                <a:solidFill>
                  <a:srgbClr val="F9FAFD"/>
                </a:solidFill>
                <a:latin typeface="Glacial Indifference" panose="020B0604020202020204" charset="0"/>
              </a:rPr>
              <a:t>nombre défini de signes</a:t>
            </a:r>
            <a:r>
              <a:rPr lang="fr-FR" sz="3300" dirty="0">
                <a:solidFill>
                  <a:srgbClr val="F9FAFD"/>
                </a:solidFill>
                <a:latin typeface="Glacial Indifference" panose="020B0604020202020204" charset="0"/>
              </a:rPr>
              <a:t> pour exprimer un nombre illimité de significations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Voilà pourquoi « la puissance analytique […] de l’esprit juridique travaille à chasser des doublons qui sont comme un gâchis linguistique ».</a:t>
            </a:r>
          </a:p>
          <a:p>
            <a:pPr algn="just">
              <a:lnSpc>
                <a:spcPct val="110000"/>
              </a:lnSpc>
              <a:spcAft>
                <a:spcPts val="1200"/>
              </a:spcAft>
              <a:defRPr/>
            </a:pPr>
            <a:r>
              <a:rPr lang="fr-FR" sz="3300" dirty="0">
                <a:solidFill>
                  <a:srgbClr val="F9FAFD"/>
                </a:solidFill>
                <a:latin typeface="Glacial Indifference" panose="020B0604020202020204" charset="0"/>
              </a:rPr>
              <a:t>Une deuxième cause de cette rareté de la synonymie exacte tient au fait que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la plupart de ces faux synonymes sont employé</a:t>
            </a:r>
            <a:r>
              <a:rPr lang="fr-FR" sz="3300" dirty="0">
                <a:solidFill>
                  <a:srgbClr val="F9FAFD"/>
                </a:solidFill>
                <a:latin typeface="Glacial Indifference" panose="020B0604020202020204" charset="0"/>
              </a:rPr>
              <a:t>s comme équivalents, par une </a:t>
            </a:r>
            <a:r>
              <a:rPr lang="fr-FR" sz="3300" u="sng" dirty="0">
                <a:solidFill>
                  <a:srgbClr val="F9FAFD"/>
                </a:solidFill>
                <a:latin typeface="Glacial Indifference" panose="020B0604020202020204" charset="0"/>
              </a:rPr>
              <a:t>confusion du genre et de l’espèce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Convention</a:t>
            </a:r>
            <a:r>
              <a:rPr lang="fr-FR" sz="3300" dirty="0">
                <a:solidFill>
                  <a:srgbClr val="F9FAFD"/>
                </a:solidFill>
                <a:latin typeface="Glacial Indifference" panose="020B0604020202020204" charset="0"/>
              </a:rPr>
              <a:t> et </a:t>
            </a:r>
            <a:r>
              <a:rPr lang="fr-FR" sz="3300" i="1" dirty="0">
                <a:solidFill>
                  <a:srgbClr val="F9FAFD"/>
                </a:solidFill>
                <a:latin typeface="Glacial Indifference" panose="020B0604020202020204" charset="0"/>
              </a:rPr>
              <a:t>contrat</a:t>
            </a:r>
            <a:r>
              <a:rPr lang="fr-FR" sz="3300" dirty="0">
                <a:solidFill>
                  <a:srgbClr val="F9FAFD"/>
                </a:solidFill>
                <a:latin typeface="Glacial Indifference" panose="020B0604020202020204" charset="0"/>
              </a:rPr>
              <a:t> sont dits l’un pour l’autre, alors que le contrat n’est qu’une espèce de convention. En contexte, ce n’est pas toujours grave et ce peut être indifférent dans un langage d’évocation. Mais la synonymie s’évanouit quand il faut être précis et replacer chaque sens à son rang ». Ainsi, par exemple, </a:t>
            </a:r>
            <a:r>
              <a:rPr lang="fr-FR" sz="3300" i="1" dirty="0">
                <a:solidFill>
                  <a:srgbClr val="F9FAFD"/>
                </a:solidFill>
                <a:latin typeface="Glacial Indifference" panose="020B0604020202020204" charset="0"/>
              </a:rPr>
              <a:t>cédé</a:t>
            </a:r>
            <a:r>
              <a:rPr lang="fr-FR" sz="3300" dirty="0">
                <a:solidFill>
                  <a:srgbClr val="F9FAFD"/>
                </a:solidFill>
                <a:latin typeface="Glacial Indifference" panose="020B0604020202020204" charset="0"/>
              </a:rPr>
              <a:t> a le sens générique « d’un bien aliéné, soit à titre onéreux, soit à titre gratuit », alors que </a:t>
            </a:r>
            <a:r>
              <a:rPr lang="fr-FR" sz="3300" i="1" dirty="0">
                <a:solidFill>
                  <a:srgbClr val="F9FAFD"/>
                </a:solidFill>
                <a:latin typeface="Glacial Indifference" panose="020B0604020202020204" charset="0"/>
              </a:rPr>
              <a:t>vendu</a:t>
            </a:r>
            <a:r>
              <a:rPr lang="fr-FR" sz="3300" dirty="0">
                <a:solidFill>
                  <a:srgbClr val="F9FAFD"/>
                </a:solidFill>
                <a:latin typeface="Glacial Indifference" panose="020B0604020202020204" charset="0"/>
              </a:rPr>
              <a:t> revêt le sens spécifique de « cédé à titre onéreux ».</a:t>
            </a:r>
            <a:endPar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174-175.</a:t>
            </a:r>
          </a:p>
        </p:txBody>
      </p:sp>
    </p:spTree>
    <p:extLst>
      <p:ext uri="{BB962C8B-B14F-4D97-AF65-F5344CB8AC3E}">
        <p14:creationId xmlns:p14="http://schemas.microsoft.com/office/powerpoint/2010/main" val="161959028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814586"/>
            <a:ext cx="9220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321558"/>
            <a:ext cx="16144373" cy="625094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rapports d’analogie</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200"/>
              </a:spcAft>
              <a:defRPr/>
            </a:pPr>
            <a:r>
              <a:rPr lang="fr-FR" sz="3400" dirty="0">
                <a:solidFill>
                  <a:srgbClr val="F9FAFD"/>
                </a:solidFill>
                <a:latin typeface="Glacial Indifference" panose="020B0604020202020204" charset="0"/>
              </a:rPr>
              <a:t>2) </a:t>
            </a:r>
            <a:r>
              <a:rPr lang="fr-FR" sz="3400" u="sng" dirty="0">
                <a:solidFill>
                  <a:srgbClr val="F9FAFD"/>
                </a:solidFill>
                <a:latin typeface="Glacial Indifference" panose="020B0604020202020204" charset="0"/>
              </a:rPr>
              <a:t>La synonymie approximative</a:t>
            </a:r>
            <a:endPar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18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dirty="0">
                <a:solidFill>
                  <a:srgbClr val="F9FAFD"/>
                </a:solidFill>
                <a:latin typeface="Glacial Indifference" panose="020B0604020202020204" charset="0"/>
              </a:rPr>
              <a:t>La synonymie approximative recouvre une grande diversité de rapports. </a:t>
            </a:r>
          </a:p>
          <a:p>
            <a:pPr algn="just">
              <a:lnSpc>
                <a:spcPct val="110000"/>
              </a:lnSpc>
              <a:defRPr/>
            </a:pPr>
            <a:r>
              <a:rPr lang="fr-FR" sz="3400" dirty="0">
                <a:solidFill>
                  <a:srgbClr val="F9FAFD"/>
                </a:solidFill>
                <a:latin typeface="Glacial Indifference" panose="020B0604020202020204" charset="0"/>
              </a:rPr>
              <a: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termes, très proches de sens, ne se distinguent que par leur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valeur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L’un n’est que le doublet populaire de l’autre, plus savant, plus technique, ou ne porte qu’un sens neutre, quand l’autre, plus coloré, plus spécifique, est comme lié à un milieu ou à une façon de parler ». Par exemple,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renforcer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 une valeur neutre, courante, alors que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corroborer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 une valeur spécifique et technique ; similairement,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établir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revêt une valeur neutre, tandis que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prouver</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revêt un sens technique.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175.</a:t>
            </a:r>
          </a:p>
        </p:txBody>
      </p:sp>
    </p:spTree>
    <p:extLst>
      <p:ext uri="{BB962C8B-B14F-4D97-AF65-F5344CB8AC3E}">
        <p14:creationId xmlns:p14="http://schemas.microsoft.com/office/powerpoint/2010/main" val="77232178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814586"/>
            <a:ext cx="9220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2321558"/>
            <a:ext cx="16144373" cy="7038850"/>
          </a:xfrm>
          <a:prstGeom prst="rect">
            <a:avLst/>
          </a:prstGeom>
        </p:spPr>
        <p:txBody>
          <a:bodyPr wrap="square" lIns="0" tIns="0" rIns="0" bIns="0" rtlCol="0" anchor="t">
            <a:spAutoFit/>
          </a:bodyPr>
          <a:lstStyle/>
          <a:p>
            <a:pPr algn="just">
              <a:lnSpc>
                <a:spcPct val="110000"/>
              </a:lnSpc>
              <a:spcAft>
                <a:spcPts val="2400"/>
              </a:spcAft>
              <a:defRPr/>
            </a:pPr>
            <a:r>
              <a:rPr lang="fr-FR" sz="3400" dirty="0">
                <a:solidFill>
                  <a:srgbClr val="F9FAFD"/>
                </a:solidFill>
                <a:latin typeface="Glacial Indifference" panose="020B0604020202020204" charset="0"/>
              </a:rPr>
              <a:t>2) </a:t>
            </a:r>
            <a:r>
              <a:rPr lang="fr-FR" sz="3400" u="sng" dirty="0">
                <a:solidFill>
                  <a:srgbClr val="F9FAFD"/>
                </a:solidFill>
                <a:latin typeface="Glacial Indifference" panose="020B0604020202020204" charset="0"/>
              </a:rPr>
              <a:t>La synonymie approximative</a:t>
            </a:r>
            <a:endPar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400" dirty="0">
                <a:solidFill>
                  <a:srgbClr val="F9FAFD"/>
                </a:solidFill>
                <a:latin typeface="Glacial Indifference" panose="020B0604020202020204" charset="0"/>
              </a:rPr>
              <a: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 Des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nuances de fond marquées</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travail analytique de l’esprit juridique) empêchent de tenir pour rigoureusement équivalents des termes pourtant très voisins de sens ».</a:t>
            </a:r>
          </a:p>
          <a:p>
            <a:pPr algn="just">
              <a:lnSpc>
                <a:spcPct val="110000"/>
              </a:lnSpc>
              <a:defRPr/>
            </a:pPr>
            <a:r>
              <a:rPr lang="fr-FR" sz="3400" dirty="0">
                <a:solidFill>
                  <a:srgbClr val="F9FAFD"/>
                </a:solidFill>
                <a:latin typeface="Glacial Indifference" panose="020B0604020202020204" charset="0"/>
              </a:rPr>
              <a:t>Par exemple, « </a:t>
            </a:r>
            <a:r>
              <a:rPr lang="fr-FR" sz="3400" i="1" dirty="0">
                <a:solidFill>
                  <a:srgbClr val="F9FAFD"/>
                </a:solidFill>
                <a:latin typeface="Glacial Indifference" panose="020B0604020202020204" charset="0"/>
              </a:rPr>
              <a:t>valable</a:t>
            </a:r>
            <a:r>
              <a:rPr lang="fr-FR" sz="3400" dirty="0">
                <a:solidFill>
                  <a:srgbClr val="F9FAFD"/>
                </a:solidFill>
                <a:latin typeface="Glacial Indifference" panose="020B0604020202020204" charset="0"/>
              </a:rPr>
              <a:t> et </a:t>
            </a:r>
            <a:r>
              <a:rPr lang="fr-FR" sz="3400" i="1" dirty="0">
                <a:solidFill>
                  <a:srgbClr val="F9FAFD"/>
                </a:solidFill>
                <a:latin typeface="Glacial Indifference" panose="020B0604020202020204" charset="0"/>
              </a:rPr>
              <a:t>valide</a:t>
            </a:r>
            <a:r>
              <a:rPr lang="fr-FR" sz="3400" dirty="0">
                <a:solidFill>
                  <a:srgbClr val="F9FAFD"/>
                </a:solidFill>
                <a:latin typeface="Glacial Indifference" panose="020B0604020202020204" charset="0"/>
              </a:rPr>
              <a:t> servent également à caractériser un acte juridique dont la formation n’est entachée d’aucune cause de nullité, et qui réunit donc toutes les conditions exigées pour sa validité […]. Cependant, </a:t>
            </a:r>
            <a:r>
              <a:rPr lang="fr-FR" sz="3400" i="1" dirty="0">
                <a:solidFill>
                  <a:srgbClr val="F9FAFD"/>
                </a:solidFill>
                <a:latin typeface="Glacial Indifference" panose="020B0604020202020204" charset="0"/>
              </a:rPr>
              <a:t>valable</a:t>
            </a:r>
            <a:r>
              <a:rPr lang="fr-FR" sz="3400" dirty="0">
                <a:solidFill>
                  <a:srgbClr val="F9FAFD"/>
                </a:solidFill>
                <a:latin typeface="Glacial Indifference" panose="020B0604020202020204" charset="0"/>
              </a:rPr>
              <a:t> se dit surtout pour un contrat, une convention, </a:t>
            </a:r>
            <a:r>
              <a:rPr lang="fr-FR" sz="3400" i="1" dirty="0">
                <a:solidFill>
                  <a:srgbClr val="F9FAFD"/>
                </a:solidFill>
                <a:latin typeface="Glacial Indifference" panose="020B0604020202020204" charset="0"/>
              </a:rPr>
              <a:t>valide</a:t>
            </a:r>
            <a:r>
              <a:rPr lang="fr-FR" sz="3400" dirty="0">
                <a:solidFill>
                  <a:srgbClr val="F9FAFD"/>
                </a:solidFill>
                <a:latin typeface="Glacial Indifference" panose="020B0604020202020204" charset="0"/>
              </a:rPr>
              <a:t> plutôt pour une décision ».</a:t>
            </a:r>
          </a:p>
          <a:p>
            <a:pPr algn="just">
              <a:lnSpc>
                <a:spcPct val="110000"/>
              </a:lnSpc>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Un autre exemple concerne «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légal</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licite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[qui] expriment l’un et l’autre la conformité à une norme juridique. Mais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légal</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signifie spécifiquement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conforme à la loi</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licite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plus généralement,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conforme au droit</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176.</a:t>
            </a:r>
          </a:p>
        </p:txBody>
      </p:sp>
    </p:spTree>
    <p:extLst>
      <p:ext uri="{BB962C8B-B14F-4D97-AF65-F5344CB8AC3E}">
        <p14:creationId xmlns:p14="http://schemas.microsoft.com/office/powerpoint/2010/main" val="406711651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357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658755"/>
            <a:ext cx="16144373" cy="828534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rapports d’opposition</a:t>
            </a:r>
            <a:endPar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400" dirty="0">
                <a:solidFill>
                  <a:srgbClr val="F9FAFD"/>
                </a:solidFill>
                <a:latin typeface="Glacial Indifference" panose="020B0604020202020204" charset="0"/>
              </a:rPr>
              <a:t>« Les oppositions de mots sont encore plus stimulantes que les analogies pour leur définition, car c’est souvent par contraste que s’éclairent leurs sens respectifs. […]</a:t>
            </a:r>
          </a:p>
          <a:p>
            <a:pPr algn="just">
              <a:lnSpc>
                <a:spcPct val="110000"/>
              </a:lnSpc>
              <a:spcAft>
                <a:spcPts val="30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antonymie</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forme le noyau dur de ces rapports, mais ceux-ci ont d’autres ramifications qui deviennent fertiles quand on les raccorde à des classifications. Elles produisent alors ce que l’on pourrait appeler des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opposants de classification</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14350" indent="-514350" algn="just">
              <a:lnSpc>
                <a:spcPct val="110000"/>
              </a:lnSpc>
              <a:spcAft>
                <a:spcPts val="1200"/>
              </a:spcAft>
              <a:buAutoNum type="arabicParenR"/>
              <a:defRPr/>
            </a:pPr>
            <a:r>
              <a:rPr lang="fr-FR" sz="3400" u="sng" dirty="0">
                <a:solidFill>
                  <a:srgbClr val="F9FAFD"/>
                </a:solidFill>
                <a:latin typeface="Glacial Indifference" panose="020B0604020202020204" charset="0"/>
              </a:rPr>
              <a:t>Les antonymes</a:t>
            </a:r>
          </a:p>
          <a:p>
            <a:pPr algn="just">
              <a:lnSpc>
                <a:spcPct val="110000"/>
              </a:lnSpc>
              <a:spcAft>
                <a:spcPts val="600"/>
              </a:spcAft>
              <a:defRPr/>
            </a:pP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L’antonymie est le contraire de la synonymie. Deux termes sont antonymes, à proprement parler, lorsqu’ils </a:t>
            </a:r>
            <a:r>
              <a:rPr kumimoji="0" lang="fr-FR" sz="34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s’opposent par la contrariété de leur sens dénotatif</a:t>
            </a:r>
            <a:r>
              <a:rPr kumimoji="0" lang="fr-FR" sz="3400" b="0" strike="noStrike" kern="1200" cap="none" spc="0" normalizeH="0" baseline="0" noProof="0" dirty="0">
                <a:ln>
                  <a:noFill/>
                </a:ln>
                <a:solidFill>
                  <a:srgbClr val="F9FAFD"/>
                </a:solidFill>
                <a:effectLst/>
                <a:uLnTx/>
                <a:uFillTx/>
                <a:latin typeface="Glacial Indifference" panose="020B0604020202020204" charset="0"/>
                <a:ea typeface="+mn-ea"/>
                <a:cs typeface="+mn-cs"/>
              </a:rPr>
              <a:t>. Par rapport à un mot, sont antonyme est doté d’un sens directement opposé. Entre deux monosèmes, l’antonymie est simple et absolue. Mais elle peut être relative (entre polysèmes ou entre polysème et monosème)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177.</a:t>
            </a:r>
          </a:p>
        </p:txBody>
      </p:sp>
    </p:spTree>
    <p:extLst>
      <p:ext uri="{BB962C8B-B14F-4D97-AF65-F5344CB8AC3E}">
        <p14:creationId xmlns:p14="http://schemas.microsoft.com/office/powerpoint/2010/main" val="187306786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0FC4CE-62B3-A78C-1503-F8D75CE6B2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24B657-83CC-0D45-4DBF-316B500C201C}"/>
              </a:ext>
            </a:extLst>
          </p:cNvPr>
          <p:cNvSpPr txBox="1"/>
          <p:nvPr/>
        </p:nvSpPr>
        <p:spPr>
          <a:xfrm>
            <a:off x="990600" y="128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9FFAA6-6284-FAB2-6B0D-D13518E7714A}"/>
              </a:ext>
            </a:extLst>
          </p:cNvPr>
          <p:cNvSpPr txBox="1"/>
          <p:nvPr/>
        </p:nvSpPr>
        <p:spPr>
          <a:xfrm>
            <a:off x="1076827" y="1257300"/>
            <a:ext cx="16144373" cy="9104031"/>
          </a:xfrm>
          <a:prstGeom prst="rect">
            <a:avLst/>
          </a:prstGeom>
        </p:spPr>
        <p:txBody>
          <a:bodyPr wrap="square" lIns="0" tIns="0" rIns="0" bIns="0" rtlCol="0" anchor="t">
            <a:spAutoFit/>
          </a:bodyPr>
          <a:lstStyle/>
          <a:p>
            <a:pPr marL="514350" indent="-514350" algn="just">
              <a:lnSpc>
                <a:spcPct val="110000"/>
              </a:lnSpc>
              <a:spcAft>
                <a:spcPts val="1200"/>
              </a:spcAft>
              <a:buAutoNum type="arabicParenR"/>
              <a:defRPr/>
            </a:pPr>
            <a:r>
              <a:rPr lang="fr-FR" sz="3400" u="sng" dirty="0">
                <a:solidFill>
                  <a:srgbClr val="F9FAFD"/>
                </a:solidFill>
                <a:latin typeface="Glacial Indifference" panose="020B0604020202020204" charset="0"/>
              </a:rPr>
              <a:t>Les antonymes</a:t>
            </a:r>
          </a:p>
          <a:p>
            <a:pPr algn="just">
              <a:lnSpc>
                <a:spcPct val="110000"/>
              </a:lnSpc>
              <a:spcAft>
                <a:spcPts val="600"/>
              </a:spcAft>
              <a:defRPr/>
            </a:pP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L’antonymie est plus ou moins marquée formellement ; elle est aussi plus ou moins complexe.</a:t>
            </a:r>
          </a:p>
          <a:p>
            <a:pPr algn="just">
              <a:lnSpc>
                <a:spcPct val="110000"/>
              </a:lnSpc>
              <a:defRPr/>
            </a:pPr>
            <a:r>
              <a:rPr lang="fr-FR" sz="3300" dirty="0">
                <a:solidFill>
                  <a:srgbClr val="F9FAFD"/>
                </a:solidFill>
                <a:latin typeface="Glacial Indifference" panose="020B0604020202020204" charset="0"/>
              </a:rPr>
              <a:t>Les </a:t>
            </a:r>
            <a:r>
              <a:rPr lang="fr-FR" sz="3300" u="sng" dirty="0">
                <a:solidFill>
                  <a:srgbClr val="F9FAFD"/>
                </a:solidFill>
                <a:latin typeface="Glacial Indifference" panose="020B0604020202020204" charset="0"/>
              </a:rPr>
              <a:t>antonymes morphologiquement marqués</a:t>
            </a:r>
            <a:r>
              <a:rPr lang="fr-FR" sz="3300" dirty="0">
                <a:solidFill>
                  <a:srgbClr val="F9FAFD"/>
                </a:solidFill>
                <a:latin typeface="Glacial Indifference" panose="020B0604020202020204" charset="0"/>
              </a:rPr>
              <a:t> […] ont été formés ou se forment encore par adjonction d’un préfixe négatif (principalement </a:t>
            </a:r>
            <a:r>
              <a:rPr lang="fr-FR" sz="3300" i="1" dirty="0">
                <a:solidFill>
                  <a:srgbClr val="F9FAFD"/>
                </a:solidFill>
                <a:latin typeface="Glacial Indifference" panose="020B0604020202020204" charset="0"/>
              </a:rPr>
              <a:t>in</a:t>
            </a:r>
            <a:r>
              <a:rPr lang="fr-FR" sz="3300" dirty="0">
                <a:solidFill>
                  <a:srgbClr val="F9FAFD"/>
                </a:solidFill>
                <a:latin typeface="Glacial Indifference" panose="020B0604020202020204" charset="0"/>
              </a:rPr>
              <a:t> et </a:t>
            </a:r>
            <a:r>
              <a:rPr lang="fr-FR" sz="3300" i="1" dirty="0">
                <a:solidFill>
                  <a:srgbClr val="F9FAFD"/>
                </a:solidFill>
                <a:latin typeface="Glacial Indifference" panose="020B0604020202020204" charset="0"/>
              </a:rPr>
              <a:t>non</a:t>
            </a:r>
            <a:r>
              <a:rPr lang="fr-FR" sz="3300" dirty="0">
                <a:solidFill>
                  <a:srgbClr val="F9FAFD"/>
                </a:solidFill>
                <a:latin typeface="Glacial Indifference" panose="020B0604020202020204" charset="0"/>
              </a:rPr>
              <a:t>. Le préfixe </a:t>
            </a:r>
            <a:r>
              <a:rPr lang="fr-FR" sz="3300" i="1" dirty="0">
                <a:solidFill>
                  <a:srgbClr val="F9FAFD"/>
                </a:solidFill>
                <a:latin typeface="Glacial Indifference" panose="020B0604020202020204" charset="0"/>
              </a:rPr>
              <a:t>extra</a:t>
            </a:r>
            <a:r>
              <a:rPr lang="fr-FR" sz="3300" dirty="0">
                <a:solidFill>
                  <a:srgbClr val="F9FAFD"/>
                </a:solidFill>
                <a:latin typeface="Glacial Indifference" panose="020B0604020202020204" charset="0"/>
              </a:rPr>
              <a:t> sert [aussi, mais] plus rarement à exprimer une opposition. […] De même le préfixe </a:t>
            </a:r>
            <a:r>
              <a:rPr lang="fr-FR" sz="3300" i="1" dirty="0">
                <a:solidFill>
                  <a:srgbClr val="F9FAFD"/>
                </a:solidFill>
                <a:latin typeface="Glacial Indifference" panose="020B0604020202020204" charset="0"/>
              </a:rPr>
              <a:t>dis </a:t>
            </a:r>
            <a:r>
              <a:rPr lang="fr-FR" sz="3300" dirty="0">
                <a:solidFill>
                  <a:srgbClr val="F9FAFD"/>
                </a:solidFill>
                <a:latin typeface="Glacial Indifference" panose="020B0604020202020204" charset="0"/>
              </a:rPr>
              <a:t>» et le préfixe </a:t>
            </a:r>
            <a:r>
              <a:rPr lang="fr-FR" sz="3300" i="1" dirty="0">
                <a:solidFill>
                  <a:srgbClr val="F9FAFD"/>
                </a:solidFill>
                <a:latin typeface="Glacial Indifference" panose="020B0604020202020204" charset="0"/>
              </a:rPr>
              <a:t>dé</a:t>
            </a:r>
            <a:r>
              <a:rPr lang="fr-FR" sz="3300" dirty="0">
                <a:solidFill>
                  <a:srgbClr val="F9FAFD"/>
                </a:solidFill>
                <a:latin typeface="Glacial Indifference" panose="020B0604020202020204" charset="0"/>
              </a:rPr>
              <a:t>).</a:t>
            </a:r>
          </a:p>
          <a:p>
            <a:pPr algn="just">
              <a:lnSpc>
                <a:spcPct val="110000"/>
              </a:lnSpc>
              <a:defRPr/>
            </a:pP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Ainsi on aura par exemple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aliénable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inaliénable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cessible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incessible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licite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illicite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contradictoire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non contradictoire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exécutoire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non exécutoire</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opposition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non-opposition</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imputabilité</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300" dirty="0">
                <a:solidFill>
                  <a:srgbClr val="F9FAFD"/>
                </a:solidFill>
                <a:latin typeface="Glacial Indifference" panose="020B0604020202020204" charset="0"/>
              </a:rPr>
              <a:t>et </a:t>
            </a:r>
            <a:r>
              <a:rPr lang="fr-FR" sz="3300" i="1" dirty="0">
                <a:solidFill>
                  <a:srgbClr val="F9FAFD"/>
                </a:solidFill>
                <a:latin typeface="Glacial Indifference" panose="020B0604020202020204" charset="0"/>
              </a:rPr>
              <a:t>non-imputabilité</a:t>
            </a:r>
            <a:r>
              <a:rPr lang="fr-FR" sz="3300" dirty="0">
                <a:solidFill>
                  <a:srgbClr val="F9FAFD"/>
                </a:solidFill>
                <a:latin typeface="Glacial Indifference" panose="020B0604020202020204" charset="0"/>
              </a:rPr>
              <a:t>,</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contractuel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extracontractuel</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patrimonial</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extrapatrimonial</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continu </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discontinu</a:t>
            </a:r>
            <a:r>
              <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algn="just">
              <a:lnSpc>
                <a:spcPct val="110000"/>
              </a:lnSpc>
              <a:defRPr/>
            </a:pPr>
            <a:r>
              <a:rPr lang="fr-FR" sz="3300" dirty="0">
                <a:solidFill>
                  <a:srgbClr val="F9FAFD"/>
                </a:solidFill>
                <a:latin typeface="Glacial Indifference" panose="020B0604020202020204" charset="0"/>
              </a:rPr>
              <a:t>« Ces antonymes sont donc les plus reconnaissables. […] Encore faut-il être vigilant. Car </a:t>
            </a:r>
            <a:r>
              <a:rPr lang="fr-FR" sz="3300" u="sng" dirty="0">
                <a:solidFill>
                  <a:srgbClr val="F9FAFD"/>
                </a:solidFill>
                <a:latin typeface="Glacial Indifference" panose="020B0604020202020204" charset="0"/>
              </a:rPr>
              <a:t>certains préfixes sont trompeurs</a:t>
            </a:r>
            <a:r>
              <a:rPr lang="fr-FR" sz="3300" dirty="0">
                <a:solidFill>
                  <a:srgbClr val="F9FAFD"/>
                </a:solidFill>
                <a:latin typeface="Glacial Indifference" panose="020B0604020202020204" charset="0"/>
              </a:rPr>
              <a:t> (notamment le préfixe </a:t>
            </a:r>
            <a:r>
              <a:rPr lang="fr-FR" sz="3300" i="1" dirty="0">
                <a:solidFill>
                  <a:srgbClr val="F9FAFD"/>
                </a:solidFill>
                <a:latin typeface="Glacial Indifference" panose="020B0604020202020204" charset="0"/>
              </a:rPr>
              <a:t>dé</a:t>
            </a:r>
            <a:r>
              <a:rPr lang="fr-FR" sz="3300" dirty="0">
                <a:solidFill>
                  <a:srgbClr val="F9FAFD"/>
                </a:solidFill>
                <a:latin typeface="Glacial Indifference" panose="020B0604020202020204" charset="0"/>
              </a:rPr>
              <a:t>) ». Par exemple, </a:t>
            </a:r>
            <a:r>
              <a:rPr lang="fr-FR" sz="3300" i="1" dirty="0">
                <a:solidFill>
                  <a:srgbClr val="F9FAFD"/>
                </a:solidFill>
                <a:latin typeface="Glacial Indifference" panose="020B0604020202020204" charset="0"/>
              </a:rPr>
              <a:t>désinvestiture</a:t>
            </a:r>
            <a:r>
              <a:rPr lang="fr-FR" sz="3300" dirty="0">
                <a:solidFill>
                  <a:srgbClr val="F9FAFD"/>
                </a:solidFill>
                <a:latin typeface="Glacial Indifference" panose="020B0604020202020204" charset="0"/>
              </a:rPr>
              <a:t> est le contraire d’</a:t>
            </a:r>
            <a:r>
              <a:rPr lang="fr-FR" sz="3300" i="1" dirty="0">
                <a:solidFill>
                  <a:srgbClr val="F9FAFD"/>
                </a:solidFill>
                <a:latin typeface="Glacial Indifference" panose="020B0604020202020204" charset="0"/>
              </a:rPr>
              <a:t>investiture</a:t>
            </a:r>
            <a:r>
              <a:rPr lang="fr-FR" sz="3300" dirty="0">
                <a:solidFill>
                  <a:srgbClr val="F9FAFD"/>
                </a:solidFill>
                <a:latin typeface="Glacial Indifference" panose="020B0604020202020204" charset="0"/>
              </a:rPr>
              <a:t>, alors que « </a:t>
            </a:r>
            <a:r>
              <a:rPr lang="fr-FR" sz="3300" i="1" dirty="0">
                <a:solidFill>
                  <a:srgbClr val="F9FAFD"/>
                </a:solidFill>
                <a:latin typeface="Glacial Indifference" panose="020B0604020202020204" charset="0"/>
              </a:rPr>
              <a:t>dépénalisation </a:t>
            </a:r>
            <a:r>
              <a:rPr lang="fr-FR" sz="3300" dirty="0">
                <a:solidFill>
                  <a:srgbClr val="F9FAFD"/>
                </a:solidFill>
                <a:latin typeface="Glacial Indifference" panose="020B0604020202020204" charset="0"/>
              </a:rPr>
              <a:t>n’est pas le contraire de </a:t>
            </a:r>
            <a:r>
              <a:rPr lang="fr-FR" sz="3300" i="1" dirty="0">
                <a:solidFill>
                  <a:srgbClr val="F9FAFD"/>
                </a:solidFill>
                <a:latin typeface="Glacial Indifference" panose="020B0604020202020204" charset="0"/>
              </a:rPr>
              <a:t>pénalisation</a:t>
            </a:r>
            <a:r>
              <a:rPr lang="fr-FR" sz="3300" dirty="0">
                <a:solidFill>
                  <a:srgbClr val="F9FAFD"/>
                </a:solidFill>
                <a:latin typeface="Glacial Indifference" panose="020B0604020202020204" charset="0"/>
              </a:rPr>
              <a:t> (mais celui d’</a:t>
            </a:r>
            <a:r>
              <a:rPr lang="fr-FR" sz="3300" i="1" dirty="0">
                <a:solidFill>
                  <a:srgbClr val="F9FAFD"/>
                </a:solidFill>
                <a:latin typeface="Glacial Indifference" panose="020B0604020202020204" charset="0"/>
              </a:rPr>
              <a:t>incrimination</a:t>
            </a:r>
            <a:r>
              <a:rPr lang="fr-FR" sz="3300" dirty="0">
                <a:solidFill>
                  <a:srgbClr val="F9FAFD"/>
                </a:solidFill>
                <a:latin typeface="Glacial Indifference" panose="020B0604020202020204" charset="0"/>
              </a:rPr>
              <a:t>) ». </a:t>
            </a:r>
            <a:endParaRPr kumimoji="0" lang="fr-FR" sz="3300" b="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177-178.</a:t>
            </a:r>
          </a:p>
        </p:txBody>
      </p:sp>
    </p:spTree>
    <p:extLst>
      <p:ext uri="{BB962C8B-B14F-4D97-AF65-F5344CB8AC3E}">
        <p14:creationId xmlns:p14="http://schemas.microsoft.com/office/powerpoint/2010/main" val="17630404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2B5D8C-9DEA-7227-BEB0-EE757963B5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A6564DA-676F-F700-2EC6-E14C30F267E9}"/>
              </a:ext>
            </a:extLst>
          </p:cNvPr>
          <p:cNvSpPr txBox="1"/>
          <p:nvPr/>
        </p:nvSpPr>
        <p:spPr>
          <a:xfrm>
            <a:off x="952500" y="128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0EB1CC4-AA71-5724-5087-A7934AA347F7}"/>
              </a:ext>
            </a:extLst>
          </p:cNvPr>
          <p:cNvSpPr txBox="1"/>
          <p:nvPr/>
        </p:nvSpPr>
        <p:spPr>
          <a:xfrm>
            <a:off x="1076827" y="1257300"/>
            <a:ext cx="16144373" cy="926715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400" i="0" strike="noStrike" kern="1200" cap="none" spc="0" normalizeH="0" baseline="0" noProof="0" dirty="0">
                <a:ln>
                  <a:noFill/>
                </a:ln>
                <a:solidFill>
                  <a:srgbClr val="F9FAFD"/>
                </a:solidFill>
                <a:effectLst/>
                <a:uLnTx/>
                <a:uFillTx/>
                <a:latin typeface="Glacial Indifference" panose="020B0604020202020204" charset="0"/>
                <a:ea typeface="+mn-ea"/>
                <a:cs typeface="+mn-cs"/>
              </a:rPr>
              <a:t>1) </a:t>
            </a:r>
            <a:r>
              <a:rPr kumimoji="0" lang="fr-FR" sz="340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antonymes</a:t>
            </a:r>
            <a:endParaRPr kumimoji="0" lang="fr-FR" sz="340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reste que ces antonymes morphologiquement marqués sont relativement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rares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alors qu’à tout signifié correspond un signifié opposé. Pour exprimer cette contrariété de sens, à défaut d’antonyme ostensible et autrement que par une périphrase toujours possible, il existe parfois des antonymes occultes, mais ils ne sont souvent qu’approximatifs (comme les analogies). Plus radicalement, ils sont même parfois difficiles à discerner. Quel est le contraire d’</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instituer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destituer</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ne pas instituer</a:t>
            </a:r>
            <a:r>
              <a:rPr lang="fr-FR" sz="3300" dirty="0">
                <a:solidFill>
                  <a:srgbClr val="F9FAFD"/>
                </a:solidFill>
                <a:latin typeface="Glacial Indifference" panose="020B0604020202020204" charset="0"/>
              </a:rPr>
              <a:t> ? […] Contraire de </a:t>
            </a:r>
            <a:r>
              <a:rPr lang="fr-FR" sz="3300" i="1" dirty="0">
                <a:solidFill>
                  <a:srgbClr val="F9FAFD"/>
                </a:solidFill>
                <a:latin typeface="Glacial Indifference" panose="020B0604020202020204" charset="0"/>
              </a:rPr>
              <a:t>valable</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nul</a:t>
            </a:r>
            <a:r>
              <a:rPr lang="fr-FR" sz="3300" dirty="0">
                <a:solidFill>
                  <a:srgbClr val="F9FAFD"/>
                </a:solidFill>
                <a:latin typeface="Glacial Indifference" panose="020B0604020202020204" charset="0"/>
              </a:rPr>
              <a:t> (annulé) ou </a:t>
            </a:r>
            <a:r>
              <a:rPr lang="fr-FR" sz="3300" i="1" dirty="0">
                <a:solidFill>
                  <a:srgbClr val="F9FAFD"/>
                </a:solidFill>
                <a:latin typeface="Glacial Indifference" panose="020B0604020202020204" charset="0"/>
              </a:rPr>
              <a:t>annulable</a:t>
            </a:r>
            <a:r>
              <a:rPr lang="fr-FR" sz="3300" dirty="0">
                <a:solidFill>
                  <a:srgbClr val="F9FAFD"/>
                </a:solidFill>
                <a:latin typeface="Glacial Indifference" panose="020B0604020202020204" charset="0"/>
              </a:rPr>
              <a:t> ? Ces exemples ne sont qu’une invitation à la recherche. […] </a:t>
            </a:r>
          </a:p>
          <a:p>
            <a:pPr marL="0" marR="0" lvl="0" indent="0" algn="just" defTabSz="914400" rtl="0" eaLnBrk="1" fontAlgn="auto" latinLnBrk="0" hangingPunct="1">
              <a:lnSpc>
                <a:spcPct val="110000"/>
              </a:lnSpc>
              <a:spcBef>
                <a:spcPts val="0"/>
              </a:spcBef>
              <a:buClrTx/>
              <a:buSzTx/>
              <a:buFontTx/>
              <a:buNone/>
              <a:tabLst/>
              <a:defRPr/>
            </a:pPr>
            <a:r>
              <a:rPr lang="fr-FR" sz="3300" u="sng" dirty="0">
                <a:solidFill>
                  <a:srgbClr val="F9FAFD"/>
                </a:solidFill>
                <a:latin typeface="Glacial Indifference" panose="020B0604020202020204" charset="0"/>
              </a:rPr>
              <a:t>Ces difficultés culminent en cas de polysémie</a:t>
            </a:r>
            <a:r>
              <a:rPr lang="fr-FR" sz="3300" dirty="0">
                <a:solidFill>
                  <a:srgbClr val="F9FAFD"/>
                </a:solidFill>
                <a:latin typeface="Glacial Indifference" panose="020B0604020202020204" charset="0"/>
              </a:rPr>
              <a:t>. C’est pour les termes à sens multiples que le jeu des oppositions est tout à la fois le plus éclairant et le plus délicat ». Ainsi, « pour la plupart de ses sens, l’adjectif </a:t>
            </a:r>
            <a:r>
              <a:rPr lang="fr-FR" sz="3300" i="1" dirty="0">
                <a:solidFill>
                  <a:srgbClr val="F9FAFD"/>
                </a:solidFill>
                <a:latin typeface="Glacial Indifference" panose="020B0604020202020204" charset="0"/>
              </a:rPr>
              <a:t>matériel</a:t>
            </a:r>
            <a:r>
              <a:rPr lang="fr-FR" sz="3300" dirty="0">
                <a:solidFill>
                  <a:srgbClr val="F9FAFD"/>
                </a:solidFill>
                <a:latin typeface="Glacial Indifference" panose="020B0604020202020204" charset="0"/>
              </a:rPr>
              <a:t> est présenté par opposition dans le Vocabulaire juridique ». Par exemple, « par opposition à </a:t>
            </a:r>
            <a:r>
              <a:rPr lang="fr-FR" sz="3300" i="1" dirty="0">
                <a:solidFill>
                  <a:srgbClr val="F9FAFD"/>
                </a:solidFill>
                <a:latin typeface="Glacial Indifference" panose="020B0604020202020204" charset="0"/>
              </a:rPr>
              <a:t>moral</a:t>
            </a:r>
            <a:r>
              <a:rPr lang="fr-FR" sz="3300" dirty="0">
                <a:solidFill>
                  <a:srgbClr val="F9FAFD"/>
                </a:solidFill>
                <a:latin typeface="Glacial Indifference" panose="020B0604020202020204" charset="0"/>
              </a:rPr>
              <a:t> et à </a:t>
            </a:r>
            <a:r>
              <a:rPr lang="fr-FR" sz="3300" i="1" dirty="0">
                <a:solidFill>
                  <a:srgbClr val="F9FAFD"/>
                </a:solidFill>
                <a:latin typeface="Glacial Indifference" panose="020B0604020202020204" charset="0"/>
              </a:rPr>
              <a:t>corporel</a:t>
            </a:r>
            <a:r>
              <a:rPr lang="fr-FR" sz="3300" dirty="0">
                <a:solidFill>
                  <a:srgbClr val="F9FAFD"/>
                </a:solidFill>
                <a:latin typeface="Glacial Indifference" panose="020B0604020202020204" charset="0"/>
              </a:rPr>
              <a:t> », il a le sens de « </a:t>
            </a:r>
            <a:r>
              <a:rPr lang="fr-FR" sz="3300" i="1" dirty="0">
                <a:solidFill>
                  <a:srgbClr val="F9FAFD"/>
                </a:solidFill>
                <a:latin typeface="Glacial Indifference" panose="020B0604020202020204" charset="0"/>
              </a:rPr>
              <a:t>pécuniaire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patrimonial</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économique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préjudice matériel</a:t>
            </a:r>
            <a:r>
              <a:rPr lang="fr-FR" sz="3300" dirty="0">
                <a:solidFill>
                  <a:srgbClr val="F9FAFD"/>
                </a:solidFill>
                <a:latin typeface="Glacial Indifference" panose="020B0604020202020204" charset="0"/>
              </a:rPr>
              <a:t>) » ou « par opposition à </a:t>
            </a:r>
            <a:r>
              <a:rPr lang="fr-FR" sz="3300" i="1" dirty="0">
                <a:solidFill>
                  <a:srgbClr val="F9FAFD"/>
                </a:solidFill>
                <a:latin typeface="Glacial Indifference" panose="020B0604020202020204" charset="0"/>
              </a:rPr>
              <a:t>juridique</a:t>
            </a:r>
            <a:r>
              <a:rPr lang="fr-FR" sz="3300" dirty="0">
                <a:solidFill>
                  <a:srgbClr val="F9FAFD"/>
                </a:solidFill>
                <a:latin typeface="Glacial Indifference" panose="020B0604020202020204" charset="0"/>
              </a:rPr>
              <a:t> », il revêt le sens de quelque chose « qui n’est pas destiné à produire un effet de droit (</a:t>
            </a:r>
            <a:r>
              <a:rPr lang="fr-FR" sz="3300" i="1" dirty="0">
                <a:solidFill>
                  <a:srgbClr val="F9FAFD"/>
                </a:solidFill>
                <a:latin typeface="Glacial Indifference" panose="020B0604020202020204" charset="0"/>
              </a:rPr>
              <a:t>opération matérielle</a:t>
            </a:r>
            <a:r>
              <a:rPr lang="fr-FR" sz="3300" dirty="0">
                <a:solidFill>
                  <a:srgbClr val="F9FAFD"/>
                </a:solidFill>
                <a:latin typeface="Glacial Indifference" panose="020B060402020202020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178-179.</a:t>
            </a:r>
          </a:p>
        </p:txBody>
      </p:sp>
    </p:spTree>
    <p:extLst>
      <p:ext uri="{BB962C8B-B14F-4D97-AF65-F5344CB8AC3E}">
        <p14:creationId xmlns:p14="http://schemas.microsoft.com/office/powerpoint/2010/main" val="20705899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2B5D8C-9DEA-7227-BEB0-EE757963B5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A6564DA-676F-F700-2EC6-E14C30F267E9}"/>
              </a:ext>
            </a:extLst>
          </p:cNvPr>
          <p:cNvSpPr txBox="1"/>
          <p:nvPr/>
        </p:nvSpPr>
        <p:spPr>
          <a:xfrm>
            <a:off x="914400" y="114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0EB1CC4-AA71-5724-5087-A7934AA347F7}"/>
              </a:ext>
            </a:extLst>
          </p:cNvPr>
          <p:cNvSpPr txBox="1"/>
          <p:nvPr/>
        </p:nvSpPr>
        <p:spPr>
          <a:xfrm>
            <a:off x="990600" y="1333500"/>
            <a:ext cx="16449173" cy="89501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2)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opposants de classification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pourrait ainsi nommer les termes qui, pris comme éléments d’une classification, s’opposent au sein de celle-ci sous un certain rapport ». Il s’agit donc de termes qui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s’opposent par la différence spécifique que met en relief leur rapprochement au sein d’une classification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Leur importance privilégiée dans le vocabulaire juridique est une conséquence logique de la fonction éminente qu’assume la classification comme facteur d’ordre de la pensée juridique.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Ces oppositions accouplent les notions-clés de l’ordre juridique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est significatif que la majorité des oppositions soient binaires. Mais il en est de plus complexes (trinaires ou autres) qui sont loin d’être négligeables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Parmi les oppositions binaires, « les plus simples et les plus descriptives mettent face à face les </a:t>
            </a:r>
            <a:r>
              <a:rPr lang="fr-FR" sz="3300" u="sng" dirty="0">
                <a:solidFill>
                  <a:srgbClr val="F9FAFD"/>
                </a:solidFill>
                <a:latin typeface="Glacial Indifference" panose="020B0604020202020204" charset="0"/>
              </a:rPr>
              <a:t>protagonistes d’une opération ou d’une activité</a:t>
            </a:r>
            <a:r>
              <a:rPr lang="fr-FR" sz="3300" dirty="0">
                <a:solidFill>
                  <a:srgbClr val="F9FAFD"/>
                </a:solidFill>
                <a:latin typeface="Glacial Indifference" panose="020B0604020202020204" charset="0"/>
              </a:rPr>
              <a:t> » (comme </a:t>
            </a:r>
            <a:r>
              <a:rPr lang="fr-FR" sz="3300" i="1" dirty="0">
                <a:solidFill>
                  <a:srgbClr val="F9FAFD"/>
                </a:solidFill>
                <a:latin typeface="Glacial Indifference" panose="020B0604020202020204" charset="0"/>
              </a:rPr>
              <a:t>donateur</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donataire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mandant</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mandataire</a:t>
            </a:r>
            <a:r>
              <a:rPr lang="fr-FR" sz="3300" dirty="0">
                <a:solidFill>
                  <a:srgbClr val="F9FAFD"/>
                </a:solidFill>
                <a:latin typeface="Glacial Indifference" panose="020B0604020202020204" charset="0"/>
              </a:rPr>
              <a:t>,</a:t>
            </a:r>
            <a:r>
              <a:rPr lang="fr-FR" sz="3300" i="1" dirty="0">
                <a:solidFill>
                  <a:srgbClr val="F9FAFD"/>
                </a:solidFill>
                <a:latin typeface="Glacial Indifference" panose="020B0604020202020204" charset="0"/>
              </a:rPr>
              <a:t> auteur</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victime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juge</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parties</a:t>
            </a:r>
            <a:r>
              <a:rPr lang="fr-FR" sz="3300" dirty="0">
                <a:solidFill>
                  <a:srgbClr val="F9FAFD"/>
                </a:solidFill>
                <a:latin typeface="Glacial Indifference" panose="020B0604020202020204" charset="0"/>
              </a:rPr>
              <a:t>), tandis que « les plus riches détaillent […] les </a:t>
            </a:r>
            <a:r>
              <a:rPr lang="fr-FR" sz="3300" u="sng" dirty="0">
                <a:solidFill>
                  <a:srgbClr val="F9FAFD"/>
                </a:solidFill>
                <a:latin typeface="Glacial Indifference" panose="020B0604020202020204" charset="0"/>
              </a:rPr>
              <a:t>éléments constitutifs d’un tout ou les faces d’une institution</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juridictionnel</a:t>
            </a:r>
            <a:r>
              <a:rPr lang="fr-FR" sz="3300" dirty="0">
                <a:solidFill>
                  <a:srgbClr val="F9FAFD"/>
                </a:solidFill>
                <a:latin typeface="Glacial Indifference" panose="020B0604020202020204" charset="0"/>
              </a:rPr>
              <a:t> – </a:t>
            </a:r>
            <a:r>
              <a:rPr lang="fr-FR" sz="3300" i="1" dirty="0">
                <a:solidFill>
                  <a:srgbClr val="F9FAFD"/>
                </a:solidFill>
                <a:latin typeface="Glacial Indifference" panose="020B0604020202020204" charset="0"/>
              </a:rPr>
              <a:t>administratif</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Parlement </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Gouvernement</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179-181.</a:t>
            </a:r>
          </a:p>
        </p:txBody>
      </p:sp>
    </p:spTree>
    <p:extLst>
      <p:ext uri="{BB962C8B-B14F-4D97-AF65-F5344CB8AC3E}">
        <p14:creationId xmlns:p14="http://schemas.microsoft.com/office/powerpoint/2010/main" val="381994211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2B5D8C-9DEA-7227-BEB0-EE757963B5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A6564DA-676F-F700-2EC6-E14C30F267E9}"/>
              </a:ext>
            </a:extLst>
          </p:cNvPr>
          <p:cNvSpPr txBox="1"/>
          <p:nvPr/>
        </p:nvSpPr>
        <p:spPr>
          <a:xfrm>
            <a:off x="990600" y="1119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0EB1CC4-AA71-5724-5087-A7934AA347F7}"/>
              </a:ext>
            </a:extLst>
          </p:cNvPr>
          <p:cNvSpPr txBox="1"/>
          <p:nvPr/>
        </p:nvSpPr>
        <p:spPr>
          <a:xfrm>
            <a:off x="1076827" y="2705100"/>
            <a:ext cx="16144373" cy="5539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0749226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2B5D8C-9DEA-7227-BEB0-EE757963B5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A6564DA-676F-F700-2EC6-E14C30F267E9}"/>
              </a:ext>
            </a:extLst>
          </p:cNvPr>
          <p:cNvSpPr txBox="1"/>
          <p:nvPr/>
        </p:nvSpPr>
        <p:spPr>
          <a:xfrm>
            <a:off x="9906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0EB1CC4-AA71-5724-5087-A7934AA347F7}"/>
              </a:ext>
            </a:extLst>
          </p:cNvPr>
          <p:cNvSpPr txBox="1"/>
          <p:nvPr/>
        </p:nvSpPr>
        <p:spPr>
          <a:xfrm>
            <a:off x="1076827" y="1938730"/>
            <a:ext cx="16144373" cy="77005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L’existence d’un type juridique de discours n’est pas aussi évidente que celle du vocabulaire juridique.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En partant de l’une des manifestations visibles de ce type, on pourrait d’abord observer que le </a:t>
            </a:r>
            <a:r>
              <a:rPr lang="fr-FR" sz="3400" u="sng" dirty="0">
                <a:solidFill>
                  <a:srgbClr val="F9FAFD"/>
                </a:solidFill>
                <a:latin typeface="Glacial Indifference" panose="020B0604020202020204" charset="0"/>
              </a:rPr>
              <a:t>langage du droit</a:t>
            </a:r>
            <a:r>
              <a:rPr lang="fr-FR" sz="3400" dirty="0">
                <a:solidFill>
                  <a:srgbClr val="F9FAFD"/>
                </a:solidFill>
                <a:latin typeface="Glacial Indifference" panose="020B0604020202020204" charset="0"/>
              </a:rPr>
              <a:t> n’est pas seulement dans les termes qu’il emploie, mais aussi </a:t>
            </a:r>
            <a:r>
              <a:rPr lang="fr-FR" sz="3400" u="sng" dirty="0">
                <a:solidFill>
                  <a:srgbClr val="F9FAFD"/>
                </a:solidFill>
                <a:latin typeface="Glacial Indifference" panose="020B0604020202020204" charset="0"/>
              </a:rPr>
              <a:t>dans les textes qu’il produit</a:t>
            </a:r>
            <a:r>
              <a:rPr lang="fr-FR" sz="34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La première réalité lisible de ce langage est dans les </a:t>
            </a:r>
            <a:r>
              <a:rPr lang="fr-FR" sz="3400" u="sng" dirty="0">
                <a:solidFill>
                  <a:srgbClr val="F9FAFD"/>
                </a:solidFill>
                <a:latin typeface="Glacial Indifference" panose="020B0604020202020204" charset="0"/>
              </a:rPr>
              <a:t>textes du droit</a:t>
            </a:r>
            <a:r>
              <a:rPr lang="fr-FR" sz="3400" dirty="0">
                <a:solidFill>
                  <a:srgbClr val="F9FAFD"/>
                </a:solidFill>
                <a:latin typeface="Glacial Indifference" panose="020B0604020202020204" charset="0"/>
              </a:rPr>
              <a:t> : texte de loi, décision de justice, teneur d’un contrat, etc.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loi expose ses motifs et énonce ses dispositions, article par article, le jugement énonce ses motifs et son dispositif, le contrat ses stipulations, clause par clause, etc. Ce sont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énoncés de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propose de nommer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discours juridique ou discours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l’ensemble des énoncé</a:t>
            </a:r>
            <a:r>
              <a:rPr lang="fr-FR" sz="3400" dirty="0">
                <a:solidFill>
                  <a:srgbClr val="F9FAFD"/>
                </a:solidFill>
                <a:latin typeface="Glacial Indifference" panose="020B0604020202020204" charset="0"/>
              </a:rPr>
              <a:t>s de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a:t>
            </a:r>
          </a:p>
        </p:txBody>
      </p:sp>
    </p:spTree>
    <p:extLst>
      <p:ext uri="{BB962C8B-B14F-4D97-AF65-F5344CB8AC3E}">
        <p14:creationId xmlns:p14="http://schemas.microsoft.com/office/powerpoint/2010/main" val="126966385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495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979384"/>
            <a:ext cx="16144373" cy="727891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Cependant, l’écrit n’est qu’un exemple d’énoncé.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expression orale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aussi produit des discours juridiques. La plaidoirie en est un. L’art oratoire vient même, chronologiquement, en premier.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Écrit ou oral, tout énoncé de droit est un discours juridique. Il reste à comprendre l’essentiel : en quoi l’énoncé de droit est linguistiquement spécifique. […] La juridicité du discours tient à sa finalité.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Est juridique tout discours qui a pour objet la création ou la réalisation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critère finaliste est intellectuel. Il commande tout à la fois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logique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discours. Mais cette double détermination laisse dans l’énoncé, à chacun de ses plans, des marques linguistiquement repérables. La logique du discours laisse des marques de structure. Le ton du discours laisse des marques de style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15.</a:t>
            </a:r>
          </a:p>
        </p:txBody>
      </p:sp>
    </p:spTree>
    <p:extLst>
      <p:ext uri="{BB962C8B-B14F-4D97-AF65-F5344CB8AC3E}">
        <p14:creationId xmlns:p14="http://schemas.microsoft.com/office/powerpoint/2010/main" val="13154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5788480"/>
            <a:ext cx="7518963" cy="4482188"/>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67322" b="-257564"/>
            </a:stretch>
          </a:blipFill>
        </p:spPr>
        <p:txBody>
          <a:bodyPr/>
          <a:lstStyle/>
          <a:p>
            <a:endParaRPr lang="fr-FR" noProof="0" dirty="0"/>
          </a:p>
        </p:txBody>
      </p:sp>
      <p:sp>
        <p:nvSpPr>
          <p:cNvPr id="3" name="TextBox 3"/>
          <p:cNvSpPr txBox="1"/>
          <p:nvPr/>
        </p:nvSpPr>
        <p:spPr>
          <a:xfrm>
            <a:off x="3786432" y="571500"/>
            <a:ext cx="10715136" cy="1025922"/>
          </a:xfrm>
          <a:prstGeom prst="rect">
            <a:avLst/>
          </a:prstGeom>
        </p:spPr>
        <p:txBody>
          <a:bodyPr lIns="0" tIns="0" rIns="0" bIns="0" rtlCol="0" anchor="t">
            <a:spAutoFit/>
          </a:bodyPr>
          <a:lstStyle/>
          <a:p>
            <a:pPr marL="0" lvl="0" indent="0" algn="ctr">
              <a:lnSpc>
                <a:spcPts val="8000"/>
              </a:lnSpc>
              <a:spcBef>
                <a:spcPct val="0"/>
              </a:spcBef>
            </a:pPr>
            <a:r>
              <a:rPr lang="fr-FR" sz="8000" noProof="0" dirty="0">
                <a:solidFill>
                  <a:srgbClr val="FFFFFF"/>
                </a:solidFill>
                <a:latin typeface="Glacial Indifference"/>
              </a:rPr>
              <a:t>Programme du cours</a:t>
            </a:r>
          </a:p>
        </p:txBody>
      </p:sp>
      <p:sp>
        <p:nvSpPr>
          <p:cNvPr id="8" name="AutoShape 8"/>
          <p:cNvSpPr/>
          <p:nvPr/>
        </p:nvSpPr>
        <p:spPr>
          <a:xfrm>
            <a:off x="5791200" y="2933700"/>
            <a:ext cx="6492240" cy="0"/>
          </a:xfrm>
          <a:prstGeom prst="line">
            <a:avLst/>
          </a:prstGeom>
          <a:ln w="9525" cap="rnd">
            <a:solidFill>
              <a:srgbClr val="FFFFFF"/>
            </a:solidFill>
            <a:prstDash val="solid"/>
            <a:headEnd type="none" w="sm" len="sm"/>
            <a:tailEnd type="none" w="sm" len="sm"/>
          </a:ln>
        </p:spPr>
        <p:txBody>
          <a:bodyPr/>
          <a:lstStyle/>
          <a:p>
            <a:endParaRPr lang="fr-FR" noProof="0" dirty="0"/>
          </a:p>
        </p:txBody>
      </p:sp>
      <p:sp>
        <p:nvSpPr>
          <p:cNvPr id="9" name="AutoShape 9"/>
          <p:cNvSpPr/>
          <p:nvPr/>
        </p:nvSpPr>
        <p:spPr>
          <a:xfrm>
            <a:off x="5867400" y="4000500"/>
            <a:ext cx="6492240" cy="0"/>
          </a:xfrm>
          <a:prstGeom prst="line">
            <a:avLst/>
          </a:prstGeom>
          <a:ln w="9525" cap="rnd">
            <a:solidFill>
              <a:srgbClr val="FFFFFF"/>
            </a:solidFill>
            <a:prstDash val="solid"/>
            <a:headEnd type="none" w="sm" len="sm"/>
            <a:tailEnd type="none" w="sm" len="sm"/>
          </a:ln>
        </p:spPr>
        <p:txBody>
          <a:bodyPr/>
          <a:lstStyle/>
          <a:p>
            <a:endParaRPr lang="fr-FR" noProof="0" dirty="0"/>
          </a:p>
        </p:txBody>
      </p:sp>
      <p:sp>
        <p:nvSpPr>
          <p:cNvPr id="4" name="TextBox 5">
            <a:extLst>
              <a:ext uri="{FF2B5EF4-FFF2-40B4-BE49-F238E27FC236}">
                <a16:creationId xmlns:a16="http://schemas.microsoft.com/office/drawing/2014/main" id="{B32879FE-BFF8-8447-9A75-5670474D066A}"/>
              </a:ext>
            </a:extLst>
          </p:cNvPr>
          <p:cNvSpPr txBox="1"/>
          <p:nvPr/>
        </p:nvSpPr>
        <p:spPr>
          <a:xfrm>
            <a:off x="3786432" y="2324100"/>
            <a:ext cx="10896600" cy="545021"/>
          </a:xfrm>
          <a:prstGeom prst="rect">
            <a:avLst/>
          </a:prstGeom>
        </p:spPr>
        <p:txBody>
          <a:bodyPr wrap="square" lIns="0" tIns="0" rIns="0" bIns="0" rtlCol="0" anchor="t">
            <a:spAutoFit/>
          </a:bodyPr>
          <a:lstStyle/>
          <a:p>
            <a:pPr algn="ctr">
              <a:lnSpc>
                <a:spcPts val="4199"/>
              </a:lnSpc>
            </a:pPr>
            <a:r>
              <a:rPr lang="fr-FR" sz="4400" u="sng" noProof="0" dirty="0">
                <a:solidFill>
                  <a:srgbClr val="FFFFFF"/>
                </a:solidFill>
                <a:latin typeface="Glacial Indifference" panose="020B0604020202020204" charset="0"/>
              </a:rPr>
              <a:t>Le français juridique - Le domaine du droit</a:t>
            </a:r>
          </a:p>
        </p:txBody>
      </p:sp>
      <p:sp>
        <p:nvSpPr>
          <p:cNvPr id="6" name="AutoShape 10">
            <a:extLst>
              <a:ext uri="{FF2B5EF4-FFF2-40B4-BE49-F238E27FC236}">
                <a16:creationId xmlns:a16="http://schemas.microsoft.com/office/drawing/2014/main" id="{D394611E-FF67-565F-CE00-27567DE471AE}"/>
              </a:ext>
            </a:extLst>
          </p:cNvPr>
          <p:cNvSpPr/>
          <p:nvPr/>
        </p:nvSpPr>
        <p:spPr>
          <a:xfrm>
            <a:off x="5943600" y="6286500"/>
            <a:ext cx="6492240" cy="0"/>
          </a:xfrm>
          <a:prstGeom prst="line">
            <a:avLst/>
          </a:prstGeom>
          <a:ln w="9525" cap="rnd">
            <a:solidFill>
              <a:srgbClr val="FFFFFF"/>
            </a:solidFill>
            <a:prstDash val="solid"/>
            <a:headEnd type="none" w="sm" len="sm"/>
            <a:tailEnd type="none" w="sm" len="sm"/>
          </a:ln>
        </p:spPr>
        <p:txBody>
          <a:bodyPr/>
          <a:lstStyle/>
          <a:p>
            <a:endParaRPr lang="fr-FR" noProof="0" dirty="0"/>
          </a:p>
        </p:txBody>
      </p:sp>
      <p:sp>
        <p:nvSpPr>
          <p:cNvPr id="12" name="TextBox 5">
            <a:extLst>
              <a:ext uri="{FF2B5EF4-FFF2-40B4-BE49-F238E27FC236}">
                <a16:creationId xmlns:a16="http://schemas.microsoft.com/office/drawing/2014/main" id="{42D40950-0917-A881-019A-24E3B0388B9F}"/>
              </a:ext>
            </a:extLst>
          </p:cNvPr>
          <p:cNvSpPr txBox="1"/>
          <p:nvPr/>
        </p:nvSpPr>
        <p:spPr>
          <a:xfrm>
            <a:off x="4495800" y="5665279"/>
            <a:ext cx="9131069" cy="545021"/>
          </a:xfrm>
          <a:prstGeom prst="rect">
            <a:avLst/>
          </a:prstGeom>
        </p:spPr>
        <p:txBody>
          <a:bodyPr lIns="0" tIns="0" rIns="0" bIns="0" rtlCol="0" anchor="t">
            <a:spAutoFit/>
          </a:bodyPr>
          <a:lstStyle/>
          <a:p>
            <a:pPr algn="ctr">
              <a:lnSpc>
                <a:spcPts val="4199"/>
              </a:lnSpc>
            </a:pPr>
            <a:r>
              <a:rPr lang="fr-FR" sz="4400" u="sng" noProof="0" dirty="0">
                <a:solidFill>
                  <a:srgbClr val="FFFFFF"/>
                </a:solidFill>
                <a:latin typeface="Glacial Indifference" panose="020B0604020202020204" charset="0"/>
              </a:rPr>
              <a:t>Observations sur l’actualité</a:t>
            </a:r>
          </a:p>
        </p:txBody>
      </p:sp>
      <p:sp>
        <p:nvSpPr>
          <p:cNvPr id="13" name="TextBox 5">
            <a:extLst>
              <a:ext uri="{FF2B5EF4-FFF2-40B4-BE49-F238E27FC236}">
                <a16:creationId xmlns:a16="http://schemas.microsoft.com/office/drawing/2014/main" id="{BF97A18B-A86F-86B0-25A4-78A1222D5298}"/>
              </a:ext>
            </a:extLst>
          </p:cNvPr>
          <p:cNvSpPr txBox="1"/>
          <p:nvPr/>
        </p:nvSpPr>
        <p:spPr>
          <a:xfrm>
            <a:off x="2667000" y="3390900"/>
            <a:ext cx="13258800" cy="545021"/>
          </a:xfrm>
          <a:prstGeom prst="rect">
            <a:avLst/>
          </a:prstGeom>
        </p:spPr>
        <p:txBody>
          <a:bodyPr wrap="square" lIns="0" tIns="0" rIns="0" bIns="0" rtlCol="0" anchor="t">
            <a:spAutoFit/>
          </a:bodyPr>
          <a:lstStyle/>
          <a:p>
            <a:pPr algn="ctr">
              <a:lnSpc>
                <a:spcPts val="4199"/>
              </a:lnSpc>
            </a:pPr>
            <a:r>
              <a:rPr lang="fr-FR" sz="4400" u="sng" noProof="0" dirty="0">
                <a:solidFill>
                  <a:srgbClr val="FFFFFF"/>
                </a:solidFill>
                <a:latin typeface="Glacial Indifference" panose="020B0604020202020204" charset="0"/>
              </a:rPr>
              <a:t>Le français juridique - La linguistique juridique</a:t>
            </a:r>
          </a:p>
        </p:txBody>
      </p:sp>
      <p:sp>
        <p:nvSpPr>
          <p:cNvPr id="10" name="TextBox 5">
            <a:extLst>
              <a:ext uri="{FF2B5EF4-FFF2-40B4-BE49-F238E27FC236}">
                <a16:creationId xmlns:a16="http://schemas.microsoft.com/office/drawing/2014/main" id="{AD4C2773-A97C-D34B-5E75-367DC8FAD00E}"/>
              </a:ext>
            </a:extLst>
          </p:cNvPr>
          <p:cNvSpPr txBox="1"/>
          <p:nvPr/>
        </p:nvSpPr>
        <p:spPr>
          <a:xfrm>
            <a:off x="2667000" y="4522279"/>
            <a:ext cx="13258800" cy="545021"/>
          </a:xfrm>
          <a:prstGeom prst="rect">
            <a:avLst/>
          </a:prstGeom>
        </p:spPr>
        <p:txBody>
          <a:bodyPr wrap="square" lIns="0" tIns="0" rIns="0" bIns="0" rtlCol="0" anchor="t">
            <a:spAutoFit/>
          </a:bodyPr>
          <a:lstStyle/>
          <a:p>
            <a:pPr algn="ctr">
              <a:lnSpc>
                <a:spcPts val="4199"/>
              </a:lnSpc>
            </a:pPr>
            <a:r>
              <a:rPr lang="fr-FR" sz="4400" u="sng" noProof="0" dirty="0">
                <a:solidFill>
                  <a:srgbClr val="FFFFFF"/>
                </a:solidFill>
                <a:latin typeface="Glacial Indifference" panose="020B0604020202020204" charset="0"/>
              </a:rPr>
              <a:t>Le français juridique – La décision de justice</a:t>
            </a:r>
          </a:p>
        </p:txBody>
      </p:sp>
      <p:sp>
        <p:nvSpPr>
          <p:cNvPr id="11" name="AutoShape 9">
            <a:extLst>
              <a:ext uri="{FF2B5EF4-FFF2-40B4-BE49-F238E27FC236}">
                <a16:creationId xmlns:a16="http://schemas.microsoft.com/office/drawing/2014/main" id="{BE2E479A-8CD0-B092-D22B-B2D07EB175DA}"/>
              </a:ext>
            </a:extLst>
          </p:cNvPr>
          <p:cNvSpPr/>
          <p:nvPr/>
        </p:nvSpPr>
        <p:spPr>
          <a:xfrm>
            <a:off x="6019800" y="5143500"/>
            <a:ext cx="6492240" cy="0"/>
          </a:xfrm>
          <a:prstGeom prst="line">
            <a:avLst/>
          </a:prstGeom>
          <a:ln w="9525" cap="rnd">
            <a:solidFill>
              <a:srgbClr val="FFFFFF"/>
            </a:solidFill>
            <a:prstDash val="solid"/>
            <a:headEnd type="none" w="sm" len="sm"/>
            <a:tailEnd type="none" w="sm" len="sm"/>
          </a:ln>
        </p:spPr>
        <p:txBody>
          <a:bodyPr/>
          <a:lstStyle/>
          <a:p>
            <a:endParaRPr lang="fr-FR"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D1DFD5E-9B15-5C7C-741A-6D343D40BB5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14C5064-88BD-FFD6-AB6F-2C6889A3F2BE}"/>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E111F1E7-01A1-7EDC-590C-83CDD09A6EE0}"/>
              </a:ext>
            </a:extLst>
          </p:cNvPr>
          <p:cNvSpPr txBox="1"/>
          <p:nvPr/>
        </p:nvSpPr>
        <p:spPr>
          <a:xfrm>
            <a:off x="1076827" y="2409730"/>
            <a:ext cx="16068173" cy="75343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distingue le droit international du droit interne car une pluralité </a:t>
            </a:r>
            <a:r>
              <a:rPr lang="fr-FR" sz="3600" noProof="0" dirty="0">
                <a:solidFill>
                  <a:srgbClr val="F9FAFD"/>
                </a:solidFill>
                <a:latin typeface="Glacial Indifference" panose="020B0604020202020204" charset="0"/>
              </a:rPr>
              <a:t>d’ordres juridiques coexistent : un ordre international et des ordres internes ou nationaux.</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noProof="0" dirty="0">
                <a:solidFill>
                  <a:srgbClr val="F9FAFD"/>
                </a:solidFill>
                <a:latin typeface="Glacial Indifference" panose="020B0604020202020204" charset="0"/>
              </a:rPr>
              <a:t>- Le </a:t>
            </a:r>
            <a:r>
              <a:rPr lang="fr-FR" sz="3600" u="sng" noProof="0" dirty="0">
                <a:solidFill>
                  <a:srgbClr val="F9FAFD"/>
                </a:solidFill>
                <a:latin typeface="Glacial Indifference" panose="020B0604020202020204" charset="0"/>
              </a:rPr>
              <a:t>droit interne</a:t>
            </a:r>
            <a:r>
              <a:rPr lang="fr-FR" sz="3600" noProof="0" dirty="0">
                <a:solidFill>
                  <a:srgbClr val="F9FAFD"/>
                </a:solidFill>
                <a:latin typeface="Glacial Indifference" panose="020B0604020202020204" charset="0"/>
              </a:rPr>
              <a:t> régule les rapports sociaux à l’intérieur d’un État : il est élaboré par un État souverain et est sanctionné par ses institutions nationales.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régule</a:t>
            </a:r>
            <a:r>
              <a:rPr lang="fr-FR" sz="3600" noProof="0" dirty="0">
                <a:solidFill>
                  <a:srgbClr val="F9FAFD"/>
                </a:solidFill>
                <a:latin typeface="Glacial Indifference" panose="020B0604020202020204" charset="0"/>
              </a:rPr>
              <a:t> les rapports sociaux au niveau international.</a:t>
            </a:r>
          </a:p>
          <a:p>
            <a:pPr marL="0" marR="0" lvl="0" indent="0" algn="just" defTabSz="914400" rtl="0" eaLnBrk="1" fontAlgn="auto" latinLnBrk="0" hangingPunct="1">
              <a:lnSpc>
                <a:spcPct val="110000"/>
              </a:lnSpc>
              <a:spcBef>
                <a:spcPts val="0"/>
              </a:spcBef>
              <a:buClrTx/>
              <a:buSzTx/>
              <a:buFontTx/>
              <a:buNone/>
              <a:tabLst/>
              <a:defRPr/>
            </a:pPr>
            <a:r>
              <a:rPr lang="fr-FR" sz="3600" noProof="0" dirty="0">
                <a:solidFill>
                  <a:srgbClr val="F9FAFD"/>
                </a:solidFill>
                <a:latin typeface="Glacial Indifference" panose="020B0604020202020204" charset="0"/>
              </a:rPr>
              <a:t>- Le </a:t>
            </a:r>
            <a:r>
              <a:rPr lang="fr-FR" sz="3600" u="sng" noProof="0" dirty="0">
                <a:solidFill>
                  <a:srgbClr val="F9FAFD"/>
                </a:solidFill>
                <a:latin typeface="Glacial Indifference" panose="020B0604020202020204" charset="0"/>
              </a:rPr>
              <a:t>droit positif</a:t>
            </a:r>
            <a:r>
              <a:rPr lang="fr-FR" sz="3600" noProof="0" dirty="0">
                <a:solidFill>
                  <a:srgbClr val="F9FAFD"/>
                </a:solidFill>
                <a:latin typeface="Glacial Indifference" panose="020B0604020202020204" charset="0"/>
              </a:rPr>
              <a:t> (ou objectif) en France est constitué à la fois de normes nationales et de certaines normes internationales ». Il s’en suit que « les </a:t>
            </a:r>
            <a:r>
              <a:rPr lang="fr-FR" sz="3600" u="sng" noProof="0" dirty="0">
                <a:solidFill>
                  <a:srgbClr val="F9FAFD"/>
                </a:solidFill>
                <a:latin typeface="Glacial Indifference" panose="020B0604020202020204" charset="0"/>
              </a:rPr>
              <a:t>sources du droit </a:t>
            </a:r>
            <a:r>
              <a:rPr lang="fr-FR" sz="3600" noProof="0" dirty="0">
                <a:solidFill>
                  <a:srgbClr val="F9FAFD"/>
                </a:solidFill>
                <a:latin typeface="Glacial Indifference" panose="020B0604020202020204" charset="0"/>
              </a:rPr>
              <a:t>sont […] </a:t>
            </a:r>
            <a:r>
              <a:rPr lang="fr-FR" sz="3600" u="sng" noProof="0" dirty="0">
                <a:solidFill>
                  <a:srgbClr val="F9FAFD"/>
                </a:solidFill>
                <a:latin typeface="Glacial Indifference" panose="020B0604020202020204" charset="0"/>
              </a:rPr>
              <a:t>internationales ou nationales</a:t>
            </a:r>
            <a:r>
              <a:rPr lang="fr-FR" sz="3600" noProof="0" dirty="0">
                <a:solidFill>
                  <a:srgbClr val="F9FAFD"/>
                </a:solidFill>
                <a:latin typeface="Glacial Indifference" panose="020B0604020202020204" charset="0"/>
              </a:rPr>
              <a: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0158157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9525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400300"/>
            <a:ext cx="16144373" cy="505369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discours juridique est, par opposition au vocabulaire juridique, l’autre versant du langage du droit : c’est le langage du droit en action ou, plus exactement,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en action dans le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discours juridique est la mise en œuvre de la langue, par la parole, au service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Il est essentiel de discerner les deux données qui se marient dans sa définition. Le discours juridique est, </a:t>
            </a:r>
            <a:r>
              <a:rPr lang="fr-FR" sz="3400" u="sng" dirty="0">
                <a:solidFill>
                  <a:srgbClr val="F9FAFD"/>
                </a:solidFill>
                <a:latin typeface="Glacial Indifference" panose="020B0604020202020204" charset="0"/>
              </a:rPr>
              <a:t>tout à la fois, un acte linguistique et un acte juridique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207.</a:t>
            </a:r>
          </a:p>
        </p:txBody>
      </p:sp>
    </p:spTree>
    <p:extLst>
      <p:ext uri="{BB962C8B-B14F-4D97-AF65-F5344CB8AC3E}">
        <p14:creationId xmlns:p14="http://schemas.microsoft.com/office/powerpoint/2010/main" val="25923241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3429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a:ln>
                  <a:noFill/>
                </a:ln>
                <a:solidFill>
                  <a:srgbClr val="F9FAFD"/>
                </a:solidFill>
                <a:effectLst/>
                <a:uLnTx/>
                <a:uFillTx/>
                <a:latin typeface="Glacial Indifference"/>
                <a:ea typeface="+mn-ea"/>
                <a:cs typeface="+mn-cs"/>
              </a:rPr>
              <a:t>Le français juridique</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790700"/>
            <a:ext cx="16144373" cy="819916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linguistiques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 point de vue linguistique, le discours juridique rentre, « comme tout discours, dans le schéma de la communication […] tel que le présente Roman Jakobson (1963) ».</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208.</a:t>
            </a:r>
          </a:p>
        </p:txBody>
      </p:sp>
      <p:pic>
        <p:nvPicPr>
          <p:cNvPr id="8" name="Immagine 7" descr="Immagine che contiene testo, linea, diagramma, Carattere">
            <a:extLst>
              <a:ext uri="{FF2B5EF4-FFF2-40B4-BE49-F238E27FC236}">
                <a16:creationId xmlns:a16="http://schemas.microsoft.com/office/drawing/2014/main" id="{0CEE4007-FAE5-A38F-82A4-21F3FA69B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277" y="4000500"/>
            <a:ext cx="16153880" cy="5181600"/>
          </a:xfrm>
          <a:prstGeom prst="rect">
            <a:avLst/>
          </a:prstGeom>
        </p:spPr>
      </p:pic>
    </p:spTree>
    <p:extLst>
      <p:ext uri="{BB962C8B-B14F-4D97-AF65-F5344CB8AC3E}">
        <p14:creationId xmlns:p14="http://schemas.microsoft.com/office/powerpoint/2010/main" val="158766068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5715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019300"/>
            <a:ext cx="16144373" cy="712502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linguistiques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ÉNONCÉ OU MESSAGE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dans la communication, l’énoncé apparaît</a:t>
            </a:r>
            <a:r>
              <a:rPr lang="fr-FR" sz="3400" dirty="0">
                <a:solidFill>
                  <a:srgbClr val="F9FAFD"/>
                </a:solidFill>
                <a:latin typeface="Glacial Indifference" panose="020B0604020202020204" charset="0"/>
              </a:rPr>
              <a:t>, d’une part, comme un </a:t>
            </a:r>
            <a:r>
              <a:rPr lang="fr-FR" sz="3400" u="sng" dirty="0">
                <a:solidFill>
                  <a:srgbClr val="F9FAFD"/>
                </a:solidFill>
                <a:latin typeface="Glacial Indifference" panose="020B0604020202020204" charset="0"/>
              </a:rPr>
              <a:t>résultat</a:t>
            </a:r>
            <a:r>
              <a:rPr lang="fr-FR" sz="3400" dirty="0">
                <a:solidFill>
                  <a:srgbClr val="F9FAFD"/>
                </a:solidFill>
                <a:latin typeface="Glacial Indifference" panose="020B0604020202020204" charset="0"/>
              </a:rPr>
              <a:t> ou un produit (le résultat de l’énonciation, c’est-à-dire le produit d’un acte individuel d’expression), d’autre part, comme l’objet même de la transmission, la donnée à faire passer, le </a:t>
            </a:r>
            <a:r>
              <a:rPr lang="fr-FR" sz="3400" u="sng" dirty="0">
                <a:solidFill>
                  <a:srgbClr val="F9FAFD"/>
                </a:solidFill>
                <a:latin typeface="Glacial Indifference" panose="020B0604020202020204" charset="0"/>
              </a:rPr>
              <a:t>message</a:t>
            </a:r>
            <a:r>
              <a:rPr lang="fr-FR" sz="34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lui-même, l’énoncé est un ensemble signifiant, une composition linguistique dotée de sens qui se suffit à elle-même. Un texte est ainsi un énoncé, mais chacune des phrases de ce texte est aussi un énoncé, de même qu’une phrase isolée. L’énoncé est donc, au minimum,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phrase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si l’on admet qu’une phrase peut, compte tenu de tous les sous-entendus, se réduire à un mot, l’énoncé peut, à la limite, consister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"mot-phrase"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Ex. :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sortez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entrez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bravo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208.</a:t>
            </a:r>
          </a:p>
        </p:txBody>
      </p:sp>
    </p:spTree>
    <p:extLst>
      <p:ext uri="{BB962C8B-B14F-4D97-AF65-F5344CB8AC3E}">
        <p14:creationId xmlns:p14="http://schemas.microsoft.com/office/powerpoint/2010/main" val="37899195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2667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485900"/>
            <a:ext cx="16296773" cy="86331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linguistiques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a:t>
            </a:r>
            <a:r>
              <a:rPr lang="fr-FR" sz="3250" u="sng" dirty="0">
                <a:solidFill>
                  <a:srgbClr val="F9FAFD"/>
                </a:solidFill>
                <a:latin typeface="Glacial Indifference" panose="020B0604020202020204" charset="0"/>
              </a:rPr>
              <a:t>METTEUR</a:t>
            </a:r>
            <a:r>
              <a:rPr kumimoji="0" lang="fr-FR" sz="32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l’émetteur, premier sujet actif de la communication, est celui qui énonce (énonciateur). C’est lui qui produit les signes linguistiques qui composent l’énoncé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CANAL</a:t>
            </a:r>
            <a:r>
              <a:rPr kumimoji="0" lang="fr-FR" sz="32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l’émetteur « est donc, individuellement, celui qui utilise un moyen de communication que l’on nomme canal ou parfois medium ou contact, c’est-à-dire, si l’on s’en tient aux moyens strictement linguistiques, la voix ou l’écriture. C’est lui qui, comme locuteur, s’exprime oralement ou par écrit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CODE</a:t>
            </a:r>
            <a:r>
              <a:rPr kumimoji="0" lang="fr-FR" sz="32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c’est encore lui [l’émetteur] qui, indivisiblement, encode le message en le coulant dans une langue qui constitue le code du message, l’instrument de la communication ».</a:t>
            </a:r>
            <a:endParaRPr lang="fr-FR" sz="325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DESTINATAIRE + RÉFÉRENT</a:t>
            </a:r>
            <a:r>
              <a:rPr kumimoji="0" lang="fr-FR" sz="32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destinataire, qui est aussi le récepteur […], est l’autre sujet actif de la communication. Car, s’il veut comprendre le message, il lui appartient de décoder celui-ci (on le dira en cela "décodeur") et de saisir le référent, c’est-à-dire à quoi renvoie l’énoncé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208-209.</a:t>
            </a:r>
          </a:p>
        </p:txBody>
      </p:sp>
    </p:spTree>
    <p:extLst>
      <p:ext uri="{BB962C8B-B14F-4D97-AF65-F5344CB8AC3E}">
        <p14:creationId xmlns:p14="http://schemas.microsoft.com/office/powerpoint/2010/main" val="704478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814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247900"/>
            <a:ext cx="16144373" cy="670337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linguistiques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communication n’est donc réussie (entre autres conditions) que si le récepteur, une fois le contact établi (première condition) — par audition ou lecture —, connaît le code qu’utilise l’émetteur (deuxième condition) et connaît la réalité à laquelle réfèrent les signes de l’énoncé (troisième condition).</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Qu’il y ait ou non réussite, </a:t>
            </a:r>
            <a:r>
              <a:rPr lang="fr-FR" sz="3400" u="sng" dirty="0">
                <a:solidFill>
                  <a:srgbClr val="F9FAFD"/>
                </a:solidFill>
                <a:latin typeface="Glacial Indifference" panose="020B0604020202020204" charset="0"/>
              </a:rPr>
              <a:t>tout discours juridique regroupe nécessairement tous les éléments de la communication</a:t>
            </a:r>
            <a:r>
              <a:rPr lang="fr-FR" sz="3400" dirty="0">
                <a:solidFill>
                  <a:srgbClr val="F9FAFD"/>
                </a:solidFill>
                <a:latin typeface="Glacial Indifference" panose="020B0604020202020204" charset="0"/>
              </a:rPr>
              <a:t>. De la bouche de l’avocat à l’oreille du juge, la plaidoirie prononcée à la barre pour la défense d’un client permet de repérer tous ces éléments : les protagonistes du discours, la voix qui porte le message, la langue dans laquelle il est dit, l’énoncé des faits et des arguments, etc.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209.</a:t>
            </a:r>
          </a:p>
        </p:txBody>
      </p:sp>
    </p:spTree>
    <p:extLst>
      <p:ext uri="{BB962C8B-B14F-4D97-AF65-F5344CB8AC3E}">
        <p14:creationId xmlns:p14="http://schemas.microsoft.com/office/powerpoint/2010/main" val="55791654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585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019300"/>
            <a:ext cx="16144373" cy="77005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À partir de quelques exemples […] et même des modèles de discours juridiques (une plaidoirie, un article du Code civil, un arrêt de la Cour de cassation), l’idée vient que le caractère juridique du discours pourrait tenir, pour l’essentiel, aux sujets de la communication, primordialement à la personnalité de celui qui parle (avocat, législateur, juge), au vocabulaire qu’il emploie et au style dont il use (tournures, présentation, etc.). De fait, l’</a:t>
            </a:r>
            <a:r>
              <a:rPr lang="fr-FR" sz="3400" u="sng" dirty="0">
                <a:solidFill>
                  <a:srgbClr val="F9FAFD"/>
                </a:solidFill>
                <a:latin typeface="Glacial Indifference" panose="020B0604020202020204" charset="0"/>
              </a:rPr>
              <a:t>appartenance socio-professionnelle de l’émetteur à la communauté des juristes</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maîtrise du vocabulaire juridique</a:t>
            </a:r>
            <a:r>
              <a:rPr lang="fr-FR" sz="3400" dirty="0">
                <a:solidFill>
                  <a:srgbClr val="F9FAFD"/>
                </a:solidFill>
                <a:latin typeface="Glacial Indifference" panose="020B0604020202020204" charset="0"/>
              </a:rPr>
              <a:t> et la </a:t>
            </a:r>
            <a:r>
              <a:rPr lang="fr-FR" sz="3400" u="sng" dirty="0">
                <a:solidFill>
                  <a:srgbClr val="F9FAFD"/>
                </a:solidFill>
                <a:latin typeface="Glacial Indifference" panose="020B0604020202020204" charset="0"/>
              </a:rPr>
              <a:t>pratique des activités essentielles liées à la vie du droit</a:t>
            </a:r>
            <a:r>
              <a:rPr lang="fr-FR" sz="3400" dirty="0">
                <a:solidFill>
                  <a:srgbClr val="F9FAFD"/>
                </a:solidFill>
                <a:latin typeface="Glacial Indifference" panose="020B0604020202020204" charset="0"/>
              </a:rPr>
              <a:t> (législation, justice, etc.) agissent puissamment dans le sens de la spécificité du langage du droit. […] Ce sont les </a:t>
            </a:r>
            <a:r>
              <a:rPr lang="fr-FR" sz="3400" u="sng" dirty="0">
                <a:solidFill>
                  <a:srgbClr val="F9FAFD"/>
                </a:solidFill>
                <a:latin typeface="Glacial Indifference" panose="020B0604020202020204" charset="0"/>
              </a:rPr>
              <a:t>marques les plus voyantes […] du discours juridique</a:t>
            </a:r>
            <a:r>
              <a:rPr lang="fr-FR" sz="3400" dirty="0">
                <a:solidFill>
                  <a:srgbClr val="F9FAFD"/>
                </a:solidFill>
                <a:latin typeface="Glacial Indifference" panose="020B0604020202020204" charset="0"/>
              </a:rPr>
              <a:t>. Mais ces marques ne constituent </a:t>
            </a:r>
            <a:r>
              <a:rPr lang="fr-FR" sz="3400" u="sng" dirty="0">
                <a:solidFill>
                  <a:srgbClr val="F9FAFD"/>
                </a:solidFill>
                <a:latin typeface="Glacial Indifference" panose="020B0604020202020204" charset="0"/>
              </a:rPr>
              <a:t>pas des critères absolus</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209.</a:t>
            </a:r>
          </a:p>
        </p:txBody>
      </p:sp>
    </p:spTree>
    <p:extLst>
      <p:ext uri="{BB962C8B-B14F-4D97-AF65-F5344CB8AC3E}">
        <p14:creationId xmlns:p14="http://schemas.microsoft.com/office/powerpoint/2010/main" val="30796888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8001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250126"/>
            <a:ext cx="16144373" cy="670337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Par exemple, il faut « dissocier intellectuellement vocabulaire juridique et discours juridique : </a:t>
            </a:r>
            <a:r>
              <a:rPr lang="fr-FR" sz="3400" u="sng" dirty="0">
                <a:solidFill>
                  <a:srgbClr val="F9FAFD"/>
                </a:solidFill>
                <a:latin typeface="Glacial Indifference" panose="020B0604020202020204" charset="0"/>
              </a:rPr>
              <a:t>il peut y avoir discours juridique sans vocabulaire juridique</a:t>
            </a:r>
            <a:r>
              <a:rPr lang="fr-FR" sz="3400" dirty="0">
                <a:solidFill>
                  <a:srgbClr val="F9FAFD"/>
                </a:solidFill>
                <a:latin typeface="Glacial Indifference" panose="020B0604020202020204" charset="0"/>
              </a:rPr>
              <a:t>. Un discours peut être juridique même s’il n’utilise aucun terme d’appartenance juridique exclusive (ex. : "Témoin, levez-vous"). Il peut être juridique même s’il n’utilise aucun terme juridique ("Faites évacuer la salle").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La même analyse vaut pour le style. S’il est bien vrai que le langage du droit se signale, et même se singularise souvent, par des traits stylistiques (répétition, archaïsme de construction, etc.), </a:t>
            </a:r>
            <a:r>
              <a:rPr lang="fr-FR" sz="3400" u="sng" dirty="0">
                <a:solidFill>
                  <a:srgbClr val="F9FAFD"/>
                </a:solidFill>
                <a:latin typeface="Glacial Indifference" panose="020B0604020202020204" charset="0"/>
              </a:rPr>
              <a:t>le langage du droit peut aussi être dépouillé de tout effet de style</a:t>
            </a:r>
            <a:r>
              <a:rPr lang="fr-FR" sz="3400" dirty="0">
                <a:solidFill>
                  <a:srgbClr val="F9FAFD"/>
                </a:solidFill>
                <a:latin typeface="Glacial Indifference" panose="020B0604020202020204" charset="0"/>
              </a:rPr>
              <a:t>. […] Le style n’est pas le critère nécessaire de la juridicité du message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209-210.</a:t>
            </a:r>
          </a:p>
        </p:txBody>
      </p:sp>
    </p:spTree>
    <p:extLst>
      <p:ext uri="{BB962C8B-B14F-4D97-AF65-F5344CB8AC3E}">
        <p14:creationId xmlns:p14="http://schemas.microsoft.com/office/powerpoint/2010/main" val="13045857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2811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562100"/>
            <a:ext cx="16144373" cy="89285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 Cette mise au point n’apporte qu’une nuance. Il demeure que, pour une bonne part, l’analyse du discours juridique consiste à étudier le vocabulaire et le style d’une phrase ou d’un texte. La nuance tend seulement à déplacer le critère de la juridicité du discours et, par suite, à retenir une </a:t>
            </a:r>
            <a:r>
              <a:rPr lang="fr-FR" sz="3300" u="sng" dirty="0">
                <a:solidFill>
                  <a:srgbClr val="F9FAFD"/>
                </a:solidFill>
                <a:latin typeface="Glacial Indifference" panose="020B0604020202020204" charset="0"/>
              </a:rPr>
              <a:t>notion plus large de discours juridique</a:t>
            </a:r>
            <a:r>
              <a:rPr lang="fr-FR" sz="33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discours peut être dit juridique soit, directement, parce qu’il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établit ou dit le droit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soit, plus généralement, parce qu’il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concourt à la réalisation du droit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ainsi, au premier titre, des discours juridiques l’édiction d’une loi, le prononcé d’un jugement, l’établissement d’une convention. Sont aussi juridiques, par un lien nécessaire, tous les messages qui participent à la mise en œuvre du droit : constat d’un dommage, déclaration d’un témoin, convocation d’un plaideur, avis d’un expert, etc.</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Il ressort de là que </a:t>
            </a:r>
            <a:r>
              <a:rPr lang="fr-FR" sz="3300" u="sng" dirty="0">
                <a:solidFill>
                  <a:srgbClr val="F9FAFD"/>
                </a:solidFill>
                <a:latin typeface="Glacial Indifference" panose="020B0604020202020204" charset="0"/>
              </a:rPr>
              <a:t>le caractère juridique du discours tient à la finalité du message</a:t>
            </a:r>
            <a:r>
              <a:rPr lang="fr-FR" sz="3300" dirty="0">
                <a:solidFill>
                  <a:srgbClr val="F9FAFD"/>
                </a:solidFill>
                <a:latin typeface="Glacial Indifference" panose="020B0604020202020204" charset="0"/>
              </a:rPr>
              <a:t> : </a:t>
            </a:r>
            <a:r>
              <a:rPr lang="fr-FR" sz="3300" u="sng" dirty="0">
                <a:solidFill>
                  <a:srgbClr val="F9FAFD"/>
                </a:solidFill>
                <a:latin typeface="Glacial Indifference" panose="020B0604020202020204" charset="0"/>
              </a:rPr>
              <a:t>est juridique tout message qui tend à l’établissement ou à l’application des normes de droit</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210.</a:t>
            </a:r>
          </a:p>
        </p:txBody>
      </p:sp>
    </p:spTree>
    <p:extLst>
      <p:ext uri="{BB962C8B-B14F-4D97-AF65-F5344CB8AC3E}">
        <p14:creationId xmlns:p14="http://schemas.microsoft.com/office/powerpoint/2010/main" val="415678983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326457"/>
            <a:ext cx="16296773" cy="892244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Un autre aspect majeur concerne le fait que « les </a:t>
            </a:r>
            <a:r>
              <a:rPr lang="fr-FR" sz="3200" u="sng" dirty="0">
                <a:solidFill>
                  <a:srgbClr val="F9FAFD"/>
                </a:solidFill>
                <a:latin typeface="Glacial Indifference" panose="020B0604020202020204" charset="0"/>
              </a:rPr>
              <a:t>marques courantes du langage du droit</a:t>
            </a:r>
            <a:r>
              <a:rPr lang="fr-FR" sz="3200" dirty="0">
                <a:solidFill>
                  <a:srgbClr val="F9FAFD"/>
                </a:solidFill>
                <a:latin typeface="Glacial Indifference" panose="020B0604020202020204" charset="0"/>
              </a:rPr>
              <a:t> (vocabulaire, style et notions juridiques) […], étant dominantes, seront en fait pour le profane des </a:t>
            </a:r>
            <a:r>
              <a:rPr lang="fr-FR" sz="3200" u="sng" dirty="0">
                <a:solidFill>
                  <a:srgbClr val="F9FAFD"/>
                </a:solidFill>
                <a:latin typeface="Glacial Indifference" panose="020B0604020202020204" charset="0"/>
              </a:rPr>
              <a:t>sources</a:t>
            </a:r>
            <a:r>
              <a:rPr lang="fr-FR" sz="3200" dirty="0">
                <a:solidFill>
                  <a:srgbClr val="F9FAFD"/>
                </a:solidFill>
                <a:latin typeface="Glacial Indifference" panose="020B0604020202020204" charset="0"/>
              </a:rPr>
              <a:t> [du moins potentielles] </a:t>
            </a:r>
            <a:r>
              <a:rPr lang="fr-FR" sz="3200" u="sng" dirty="0">
                <a:solidFill>
                  <a:srgbClr val="F9FAFD"/>
                </a:solidFill>
                <a:latin typeface="Glacial Indifference" panose="020B0604020202020204" charset="0"/>
              </a:rPr>
              <a:t>d’incompréhension</a:t>
            </a:r>
            <a:r>
              <a:rPr lang="fr-FR" sz="3200" dirty="0">
                <a:solidFill>
                  <a:srgbClr val="F9FAFD"/>
                </a:solidFill>
                <a:latin typeface="Glacial Indifference" panose="020B0604020202020204" charset="0"/>
              </a:rPr>
              <a:t>. La communication peut échouer parce que le destinataire du message ne connaît pas les termes juridiques, ne connaît pas les notions juridiques, ou est rebuté par le style juridique.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200" dirty="0">
                <a:solidFill>
                  <a:srgbClr val="F9FAFD"/>
                </a:solidFill>
                <a:latin typeface="Glacial Indifference" panose="020B0604020202020204" charset="0"/>
              </a:rPr>
              <a:t>Cette constatation socio-linguistique n’a pas seulement une importance pratique. Elle éclaire les aspects juridiques de deux des éléments de la communication linguistique : </a:t>
            </a:r>
            <a:r>
              <a:rPr lang="fr-FR" sz="3200" u="sng" dirty="0">
                <a:solidFill>
                  <a:srgbClr val="F9FAFD"/>
                </a:solidFill>
                <a:latin typeface="Glacial Indifference" panose="020B0604020202020204" charset="0"/>
              </a:rPr>
              <a:t>le code et le référent</a:t>
            </a:r>
            <a:r>
              <a:rPr lang="fr-FR" sz="3200" dirty="0">
                <a:solidFill>
                  <a:srgbClr val="F9FAFD"/>
                </a:solidFill>
                <a:latin typeface="Glacial Indifference" panose="020B0604020202020204" charset="0"/>
              </a:rPr>
              <a:t>. Dans le discours juridique, comme dans tout discours, l’instrument de la communication demeure la langue naturelle. Mais ici la langue porteuse incorpore un </a:t>
            </a:r>
            <a:r>
              <a:rPr lang="fr-FR" sz="3200" u="sng" dirty="0">
                <a:solidFill>
                  <a:srgbClr val="F9FAFD"/>
                </a:solidFill>
                <a:latin typeface="Glacial Indifference" panose="020B0604020202020204" charset="0"/>
              </a:rPr>
              <a:t>langage spécialisé</a:t>
            </a:r>
            <a:r>
              <a:rPr lang="fr-FR" sz="3200" dirty="0">
                <a:solidFill>
                  <a:srgbClr val="F9FAFD"/>
                </a:solidFill>
                <a:latin typeface="Glacial Indifference" panose="020B0604020202020204" charset="0"/>
              </a:rPr>
              <a:t>. Elle utilise (non pas nécessairement […], mais fort souvent) des termes et des tournures spécifiquement juridiques. Le code, en partie, se spécialise et sort, dans cette mesure, du circuit naturel de l’intercompréhension. De manière comparable, l’énoncé dans la communication juridique réfère non seulement aux réalités ordinaires mais à des </a:t>
            </a:r>
            <a:r>
              <a:rPr lang="fr-FR" sz="3200" u="sng" dirty="0">
                <a:solidFill>
                  <a:srgbClr val="F9FAFD"/>
                </a:solidFill>
                <a:latin typeface="Glacial Indifference" panose="020B0604020202020204" charset="0"/>
              </a:rPr>
              <a:t>réalités spécifiquement juridiques</a:t>
            </a:r>
            <a:r>
              <a:rPr lang="fr-FR" sz="3200" dirty="0">
                <a:solidFill>
                  <a:srgbClr val="F9FAFD"/>
                </a:solidFill>
                <a:latin typeface="Glacial Indifference" panose="020B0604020202020204" charset="0"/>
              </a:rPr>
              <a:t> (notions juridiques […], règles et pratiques de droit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210-211.</a:t>
            </a:r>
          </a:p>
        </p:txBody>
      </p:sp>
    </p:spTree>
    <p:extLst>
      <p:ext uri="{BB962C8B-B14F-4D97-AF65-F5344CB8AC3E}">
        <p14:creationId xmlns:p14="http://schemas.microsoft.com/office/powerpoint/2010/main" val="10749965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204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409700"/>
            <a:ext cx="16296773" cy="886242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du droit – aspects juridiques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En conclusion, on peut affirmer que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 1. Le discours juridique entre dans le schéma de la communication linguistique dont il réunit tous les éléments.</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2. Le discours juridique modifie certains des éléments de cette communication (notamment code et référent) en y introduisant des apports spécifiques.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3. Chacun des autres éléments de la communication peut se présenter,</a:t>
            </a:r>
            <a:r>
              <a:rPr lang="fr-FR" sz="3300" dirty="0">
                <a:solidFill>
                  <a:srgbClr val="F9FAFD"/>
                </a:solidFill>
                <a:latin typeface="Glacial Indifference" panose="020B0604020202020204" charset="0"/>
              </a:rPr>
              <a:t> dans le discours juridique, sous des espèces différentes, d’où la grande variété des discours du droit, selon la personnalité des sujets de la communication, la nature du message et le mode d’expression.</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Ces trois observations conduisent à explorer d’abord la typologie des discours du droit avant d’en étudier plus particulièrement […] certains des types les plus élaborés : le discours législatif (texte de loi), le discours juridictionnel (décision de justice) et le discours coutumier (maximes et adages du droit)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211.</a:t>
            </a:r>
          </a:p>
        </p:txBody>
      </p:sp>
    </p:spTree>
    <p:extLst>
      <p:ext uri="{BB962C8B-B14F-4D97-AF65-F5344CB8AC3E}">
        <p14:creationId xmlns:p14="http://schemas.microsoft.com/office/powerpoint/2010/main" val="406482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2337C49-9A89-7FF8-17BF-CCC5DDDF986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9B15056-BE29-B912-68B7-84CFF4A8A268}"/>
              </a:ext>
            </a:extLst>
          </p:cNvPr>
          <p:cNvSpPr txBox="1"/>
          <p:nvPr/>
        </p:nvSpPr>
        <p:spPr>
          <a:xfrm>
            <a:off x="10287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DC6227CF-B74D-3BD3-C00C-AA504192BA19}"/>
              </a:ext>
            </a:extLst>
          </p:cNvPr>
          <p:cNvSpPr txBox="1"/>
          <p:nvPr/>
        </p:nvSpPr>
        <p:spPr>
          <a:xfrm>
            <a:off x="1076827" y="1409700"/>
            <a:ext cx="16220573" cy="88670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nationales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la Constitution de 1958 représente « la norme supérieure, dont dépendent toutes les autres sources du droit ».</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noProof="0" dirty="0">
                <a:solidFill>
                  <a:srgbClr val="F9FAFD"/>
                </a:solidFill>
                <a:latin typeface="Glacial Indifference" panose="020B0604020202020204" charset="0"/>
              </a:rPr>
              <a:t>La hiérarchie des normes est donc la suivante : «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1. la Constitution / les traités ratifiés, le droit communautaire et les traités de la CESDH (sources internationales)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2. les lois et les ordonnances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3. les règlements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4. les décrets ;</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rgbClr val="F9FAFD"/>
                </a:solidFill>
                <a:latin typeface="Glacial Indifference" panose="020B0604020202020204" charset="0"/>
              </a:rPr>
              <a:t>5. les arrêts (ministériels, préfectoraux, municipaux).</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rgbClr val="F9FAFD"/>
                </a:solidFill>
                <a:latin typeface="Glacial Indifference" panose="020B0604020202020204" charset="0"/>
              </a:rPr>
              <a:t>Les normes juridiques internes n’ont pas toutes la même force : une norme inférieure ne doit pas être en contradiction avec l’ensemble des normes supérieures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14-15</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5638487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738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144688"/>
            <a:ext cx="16144373" cy="645253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sujets du discours de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agents de l’expression</a:t>
            </a:r>
            <a:r>
              <a:rPr lang="fr-FR" sz="3500" dirty="0">
                <a:solidFill>
                  <a:srgbClr val="F9FAFD"/>
                </a:solidFill>
                <a:latin typeface="Glacial Indifference" panose="020B0604020202020204" charset="0"/>
              </a:rPr>
              <a:t> - Qui parle le langage du droit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milieu législatif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lang="fr-FR" sz="3400" dirty="0">
                <a:solidFill>
                  <a:srgbClr val="F9FAFD"/>
                </a:solidFill>
                <a:latin typeface="Glacial Indifference" panose="020B0604020202020204" charset="0"/>
              </a:rPr>
              <a: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législateur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autour de lui, l’auteur du projet ou de la proposition de loi […], les rapporteurs des commissions parlementaires, les orateurs (dans leurs questions, interventions et amendements lors des débats parlementaires)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milieu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juge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autour de lui, l’avocat (dans ses conclusions et sa plaidoirie), le représentant du ministère public (dans son réquisitoire, ses réquisitions ou ses observations), le greffier (dans ses écritures), le témoin (dans ses déclarations), le technicien […] (dans ses avis ou ses constatations)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213-214.</a:t>
            </a:r>
          </a:p>
        </p:txBody>
      </p:sp>
    </p:spTree>
    <p:extLst>
      <p:ext uri="{BB962C8B-B14F-4D97-AF65-F5344CB8AC3E}">
        <p14:creationId xmlns:p14="http://schemas.microsoft.com/office/powerpoint/2010/main" val="3082386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8907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439748"/>
            <a:ext cx="16220573" cy="63201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agents de l’expression</a:t>
            </a:r>
            <a:r>
              <a:rPr lang="fr-FR" sz="3500" dirty="0">
                <a:solidFill>
                  <a:srgbClr val="F9FAFD"/>
                </a:solidFill>
                <a:latin typeface="Glacial Indifference" panose="020B0604020202020204" charset="0"/>
              </a:rPr>
              <a:t> - Qui parle le langage du droit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milieu institutionnel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gouvernement et l’administration, dans les décrets et règlements et toutes les interventions qui s’y rattachent (communiqués, déclarations, messages, avis, notes et circulaires)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professionnel</a:t>
            </a:r>
            <a:r>
              <a:rPr lang="fr-FR" sz="3400" u="sng" dirty="0">
                <a:solidFill>
                  <a:srgbClr val="F9FAFD"/>
                </a:solidFill>
                <a:latin typeface="Glacial Indifference" panose="020B0604020202020204" charset="0"/>
              </a:rPr>
              <a:t>s</a:t>
            </a:r>
            <a:r>
              <a:rPr lang="fr-FR" sz="3400" dirty="0">
                <a:solidFill>
                  <a:srgbClr val="F9FAFD"/>
                </a:solidFill>
                <a:latin typeface="Glacial Indifference" panose="020B0604020202020204" charset="0"/>
              </a:rPr>
              <a:t>, rédacteurs d’actes juridiques (notariés, conseils juridiques)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simples particuliers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dans leurs actes "sous-seings privés", ou leurs déclarations (aveu, serment, offre, promesse, etc.) »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doctrine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ses ouvrages et autres expressions (cours, conférences, consultations)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214.</a:t>
            </a:r>
          </a:p>
        </p:txBody>
      </p:sp>
    </p:spTree>
    <p:extLst>
      <p:ext uri="{BB962C8B-B14F-4D97-AF65-F5344CB8AC3E}">
        <p14:creationId xmlns:p14="http://schemas.microsoft.com/office/powerpoint/2010/main" val="21640860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2667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562100"/>
            <a:ext cx="16144373"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sujets du discours de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u="sng" dirty="0">
                <a:solidFill>
                  <a:srgbClr val="F9FAFD"/>
                </a:solidFill>
                <a:latin typeface="Glacial Indifference" panose="020B0604020202020204" charset="0"/>
              </a:rPr>
              <a:t>Les agents de l’expression - monologues, dialogues, actes complexes</a:t>
            </a:r>
            <a:endParaRPr lang="fr-FR" sz="34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Certains discours de droit relèvent du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monologue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testament en constitue un exemple), en ce sens que « la communication se réduit à l’émission ». Dans le cas du monologue aussi,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message a un destinataire (présent ou éloigné)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dans cette communication à sens unique,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l’émetteur n’est qu’émetteur, jamais récepteur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sa relation avec son interlocuteur muet (auditeur ou lecteur) il a le monopole […] de la parole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300" dirty="0">
                <a:solidFill>
                  <a:srgbClr val="F9FAFD"/>
                </a:solidFill>
                <a:latin typeface="Glacial Indifference" panose="020B0604020202020204" charset="0"/>
              </a:rPr>
              <a:t>« Par opposition au monologue, le </a:t>
            </a:r>
            <a:r>
              <a:rPr lang="fr-FR" sz="3300" u="sng" dirty="0">
                <a:solidFill>
                  <a:srgbClr val="F9FAFD"/>
                </a:solidFill>
                <a:latin typeface="Glacial Indifference" panose="020B0604020202020204" charset="0"/>
              </a:rPr>
              <a:t>dialogue</a:t>
            </a:r>
            <a:r>
              <a:rPr lang="fr-FR" sz="3300" dirty="0">
                <a:solidFill>
                  <a:srgbClr val="F9FAFD"/>
                </a:solidFill>
                <a:latin typeface="Glacial Indifference" panose="020B0604020202020204" charset="0"/>
              </a:rPr>
              <a:t> [comme le débat ou l’interrogatoire, par exemple] est un type de communication dans lequel </a:t>
            </a:r>
            <a:r>
              <a:rPr lang="fr-FR" sz="3300" u="sng" dirty="0">
                <a:solidFill>
                  <a:srgbClr val="F9FAFD"/>
                </a:solidFill>
                <a:latin typeface="Glacial Indifference" panose="020B0604020202020204" charset="0"/>
              </a:rPr>
              <a:t>les sujets de celle-ci sont, l’un et l’autre, émetteur et récepteur</a:t>
            </a:r>
            <a:r>
              <a:rPr lang="fr-FR" sz="3300" dirty="0">
                <a:solidFill>
                  <a:srgbClr val="F9FAFD"/>
                </a:solidFill>
                <a:latin typeface="Glacial Indifference" panose="020B0604020202020204" charset="0"/>
              </a:rPr>
              <a:t> et, normalement*, l’un après l’autre, chacun son tour ».</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Même si, dans certains cas, la communication « peut être troublée par des interruptions ou des chevauchements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214-219.</a:t>
            </a:r>
          </a:p>
        </p:txBody>
      </p:sp>
    </p:spTree>
    <p:extLst>
      <p:ext uri="{BB962C8B-B14F-4D97-AF65-F5344CB8AC3E}">
        <p14:creationId xmlns:p14="http://schemas.microsoft.com/office/powerpoint/2010/main" val="10673516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333500"/>
            <a:ext cx="16144373" cy="901631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sujets du discours de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u="sng" dirty="0">
                <a:solidFill>
                  <a:srgbClr val="F9FAFD"/>
                </a:solidFill>
                <a:latin typeface="Glacial Indifference" panose="020B0604020202020204" charset="0"/>
              </a:rPr>
              <a:t>Les agents de l’expression - monologues, dialogues, actes complexes</a:t>
            </a:r>
            <a:endParaRPr lang="fr-FR" sz="34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discours juridique se complique souvent, au niveau de l’émission, par la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des agents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sont à l’origine de l’expression d’un même énoncé. Le discours résulte, en somme, d’une association de monologues et de dialogues, mais selon des combinaisons variables ».</a:t>
            </a:r>
          </a:p>
          <a:p>
            <a:pPr marL="457200" marR="0" lvl="0" algn="just" defTabSz="914400" rtl="0" eaLnBrk="1" fontAlgn="auto" latinLnBrk="0" hangingPunct="1">
              <a:lnSpc>
                <a:spcPct val="110000"/>
              </a:lnSpc>
              <a:spcBef>
                <a:spcPts val="0"/>
              </a:spcBef>
              <a:spcAft>
                <a:spcPts val="600"/>
              </a:spcAft>
              <a:buClrTx/>
              <a:buSzTx/>
              <a:tabLst/>
              <a:defRPr/>
            </a:pPr>
            <a:r>
              <a:rPr lang="fr-FR" sz="3300" dirty="0">
                <a:solidFill>
                  <a:srgbClr val="F9FAFD"/>
                </a:solidFill>
                <a:latin typeface="Glacial Indifference" panose="020B0604020202020204" charset="0"/>
              </a:rPr>
              <a:t>L’</a:t>
            </a:r>
            <a:r>
              <a:rPr lang="fr-FR" sz="3300" u="sng" dirty="0">
                <a:solidFill>
                  <a:srgbClr val="F9FAFD"/>
                </a:solidFill>
                <a:latin typeface="Glacial Indifference" panose="020B0604020202020204" charset="0"/>
              </a:rPr>
              <a:t>acte conventionnel</a:t>
            </a:r>
            <a:r>
              <a:rPr lang="fr-FR" sz="3300" dirty="0">
                <a:solidFill>
                  <a:srgbClr val="F9FAFD"/>
                </a:solidFill>
                <a:latin typeface="Glacial Indifference" panose="020B0604020202020204" charset="0"/>
              </a:rPr>
              <a:t>, par exemple, « est un acte juridique bilatéral ou plurilatéral : contrat, traité, pacte, etc. ».</a:t>
            </a:r>
          </a:p>
          <a:p>
            <a:pPr marL="457200"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collégial</a:t>
            </a:r>
            <a:r>
              <a:rPr lang="fr-FR" sz="3300" dirty="0">
                <a:solidFill>
                  <a:srgbClr val="F9FAFD"/>
                </a:solidFill>
                <a:latin typeface="Glacial Indifference" panose="020B0604020202020204" charset="0"/>
              </a:rPr>
              <a:t>, en revanche, est « tout acte émanant d’un groupe d’individus institué ou reconnu par la loi comme entité distincte des membres qui la composent (que ce groupe soit ou non doté de la personnalité juridique) : assemblée parlementaire, juridiction collégiale, assemblée générale de société ou d’association, conseil municipal, etc. La complexité tient ici encore à la pluralité des agents de l’expression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219-222.</a:t>
            </a:r>
          </a:p>
        </p:txBody>
      </p:sp>
    </p:spTree>
    <p:extLst>
      <p:ext uri="{BB962C8B-B14F-4D97-AF65-F5344CB8AC3E}">
        <p14:creationId xmlns:p14="http://schemas.microsoft.com/office/powerpoint/2010/main" val="19383240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814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256874"/>
            <a:ext cx="16144373" cy="616322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sujets du discours de droit</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u="sng" dirty="0">
                <a:solidFill>
                  <a:srgbClr val="F9FAFD"/>
                </a:solidFill>
                <a:latin typeface="Glacial Indifference" panose="020B0604020202020204" charset="0"/>
              </a:rPr>
              <a:t>Les destinataires</a:t>
            </a:r>
            <a:endParaRPr lang="fr-FR" sz="3400"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spcAft>
                <a:spcPts val="600"/>
              </a:spcAft>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Concernant les destinataires / récepteurs, la question est « de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préciser le destinataire officiel du message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Celui-ci s’adresse-t-il à un seul, à plusieurs, à tous ? La distinction est descriptive, mais elle peut être déterminante. On ne parle pas de la même manière à quelqu’un, à un groupe ou à tout le monde.</a:t>
            </a:r>
          </a:p>
          <a:p>
            <a:pPr marR="0" lvl="0" algn="just" defTabSz="914400" rtl="0" eaLnBrk="1" fontAlgn="auto" latinLnBrk="0" hangingPunct="1">
              <a:lnSpc>
                <a:spcPct val="110000"/>
              </a:lnSpc>
              <a:spcBef>
                <a:spcPts val="0"/>
              </a:spcBef>
              <a:spcAft>
                <a:spcPts val="600"/>
              </a:spcAft>
              <a:buClrTx/>
              <a:buSzTx/>
              <a:tabLst/>
              <a:defRPr/>
            </a:pPr>
            <a:r>
              <a:rPr lang="fr-FR" sz="3300" dirty="0">
                <a:solidFill>
                  <a:srgbClr val="F9FAFD"/>
                </a:solidFill>
                <a:latin typeface="Glacial Indifference" panose="020B0604020202020204" charset="0"/>
              </a:rPr>
              <a:t>Sous le rapport de la destination, le droit connaît trois sortes de message : les </a:t>
            </a:r>
            <a:r>
              <a:rPr lang="fr-FR" sz="3300" u="sng" dirty="0">
                <a:solidFill>
                  <a:srgbClr val="F9FAFD"/>
                </a:solidFill>
                <a:latin typeface="Glacial Indifference" panose="020B0604020202020204" charset="0"/>
              </a:rPr>
              <a:t>actes réceptices</a:t>
            </a:r>
            <a:r>
              <a:rPr lang="fr-FR" sz="3300" dirty="0">
                <a:solidFill>
                  <a:srgbClr val="F9FAFD"/>
                </a:solidFill>
                <a:latin typeface="Glacial Indifference" panose="020B0604020202020204" charset="0"/>
              </a:rPr>
              <a:t>, les </a:t>
            </a:r>
            <a:r>
              <a:rPr lang="fr-FR" sz="3300" u="sng" dirty="0">
                <a:solidFill>
                  <a:srgbClr val="F9FAFD"/>
                </a:solidFill>
                <a:latin typeface="Glacial Indifference" panose="020B0604020202020204" charset="0"/>
              </a:rPr>
              <a:t>actes d’audience</a:t>
            </a:r>
            <a:r>
              <a:rPr lang="fr-FR" sz="3300" dirty="0">
                <a:solidFill>
                  <a:srgbClr val="F9FAFD"/>
                </a:solidFill>
                <a:latin typeface="Glacial Indifference" panose="020B0604020202020204" charset="0"/>
              </a:rPr>
              <a:t>, et ceux que l’on pourrait nommer </a:t>
            </a:r>
            <a:r>
              <a:rPr lang="fr-FR" sz="3300" u="sng" dirty="0">
                <a:solidFill>
                  <a:srgbClr val="F9FAFD"/>
                </a:solidFill>
                <a:latin typeface="Glacial Indifference" panose="020B0604020202020204" charset="0"/>
              </a:rPr>
              <a:t>actes à tout entendeur</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224-225.</a:t>
            </a:r>
          </a:p>
        </p:txBody>
      </p:sp>
    </p:spTree>
    <p:extLst>
      <p:ext uri="{BB962C8B-B14F-4D97-AF65-F5344CB8AC3E}">
        <p14:creationId xmlns:p14="http://schemas.microsoft.com/office/powerpoint/2010/main" val="97570478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381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104900"/>
            <a:ext cx="16296773" cy="950260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500" u="sng" dirty="0">
                <a:solidFill>
                  <a:srgbClr val="F9FAFD"/>
                </a:solidFill>
                <a:latin typeface="Glacial Indifference" panose="020B0604020202020204" charset="0"/>
              </a:rPr>
              <a:t>Les destinataires</a:t>
            </a: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actes réceptices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on appelle ainsi, ou encore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déclarations faites à partie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actes juridiques unilatéraux qui n’ont d’existence que par la notification qui en est faite à leur destinataire : le congé donné au locataire par le bailleur, la mise en demeure du débiteur par le créancier.</a:t>
            </a:r>
          </a:p>
          <a:p>
            <a:pPr marR="0" lvl="0" algn="just" defTabSz="914400" rtl="0" eaLnBrk="1" fontAlgn="auto" latinLnBrk="0" hangingPunct="1">
              <a:lnSpc>
                <a:spcPct val="110000"/>
              </a:lnSpc>
              <a:spcBef>
                <a:spcPts val="0"/>
              </a:spcBef>
              <a:buClrTx/>
              <a:buSzTx/>
              <a:tabLst/>
              <a:defRPr/>
            </a:pPr>
            <a:r>
              <a:rPr lang="fr-FR" sz="3200" dirty="0">
                <a:solidFill>
                  <a:srgbClr val="F9FAFD"/>
                </a:solidFill>
                <a:latin typeface="Glacial Indifference" panose="020B0604020202020204" charset="0"/>
              </a:rPr>
              <a:t>De tels actes ont pour premier trait d’être </a:t>
            </a:r>
            <a:r>
              <a:rPr lang="fr-FR" sz="3200" u="sng" dirty="0">
                <a:solidFill>
                  <a:srgbClr val="F9FAFD"/>
                </a:solidFill>
                <a:latin typeface="Glacial Indifference" panose="020B0604020202020204" charset="0"/>
              </a:rPr>
              <a:t>adressés à une personne déterminée (physique ou morale)</a:t>
            </a:r>
            <a:r>
              <a:rPr lang="fr-FR" sz="3200" dirty="0">
                <a:solidFill>
                  <a:srgbClr val="F9FAFD"/>
                </a:solidFill>
                <a:latin typeface="Glacial Indifference" panose="020B0604020202020204" charset="0"/>
              </a:rPr>
              <a:t>. […] Ce sont des messages </a:t>
            </a:r>
            <a:r>
              <a:rPr lang="fr-FR" sz="3200" i="1" dirty="0">
                <a:solidFill>
                  <a:srgbClr val="F9FAFD"/>
                </a:solidFill>
                <a:latin typeface="Glacial Indifference" panose="020B0604020202020204" charset="0"/>
              </a:rPr>
              <a:t>ad personam</a:t>
            </a:r>
            <a:r>
              <a:rPr lang="fr-FR" sz="3200" dirty="0">
                <a:solidFill>
                  <a:srgbClr val="F9FAFD"/>
                </a:solidFill>
                <a:latin typeface="Glacial Indifference" panose="020B0604020202020204" charset="0"/>
              </a:rPr>
              <a:t>. Le caractère personnel de la destination est tel que </a:t>
            </a:r>
            <a:r>
              <a:rPr lang="fr-FR" sz="3200" u="sng" dirty="0">
                <a:solidFill>
                  <a:srgbClr val="F9FAFD"/>
                </a:solidFill>
                <a:latin typeface="Glacial Indifference" panose="020B0604020202020204" charset="0"/>
              </a:rPr>
              <a:t>ces actes n’ont de valeur […] que s’ils sont notifiés à leur destinataire</a:t>
            </a:r>
            <a:r>
              <a:rPr lang="fr-FR" sz="3200" dirty="0">
                <a:solidFill>
                  <a:srgbClr val="F9FAFD"/>
                </a:solidFill>
                <a:latin typeface="Glacial Indifference" panose="020B0604020202020204" charset="0"/>
              </a:rPr>
              <a:t>, c’est-à-dire régulièrement portés à sa connaissance. Cela ne signifie pas nécessairement que celui-ci ait compris le message. Dans des cas limites, cela ne suppose même pas toujours qu’il en ait effectivement pris connaissance (il ne veut pas lire, il ne sait pas lire, ou la notification n’a pas été faite à la personne, mais par un autre mode régulier – à domicile ou en mairie – qui n’implique pas en toute certitude que l’acte soit parvenu entre les mains de son destinataire).</a:t>
            </a:r>
          </a:p>
          <a:p>
            <a:pPr marR="0" lvl="0" algn="just" defTabSz="914400" rtl="0" eaLnBrk="1" fontAlgn="auto" latinLnBrk="0" hangingPunct="1">
              <a:lnSpc>
                <a:spcPct val="110000"/>
              </a:lnSpc>
              <a:spcBef>
                <a:spcPts val="0"/>
              </a:spcBef>
              <a:buClrTx/>
              <a:buSzTx/>
              <a:tabLst/>
              <a:defRPr/>
            </a:pPr>
            <a:r>
              <a:rPr lang="fr-FR" sz="3200" dirty="0">
                <a:solidFill>
                  <a:srgbClr val="F9FAFD"/>
                </a:solidFill>
                <a:latin typeface="Glacial Indifference" panose="020B0604020202020204" charset="0"/>
              </a:rPr>
              <a:t>Sous réserve de ces cas marginaux, l’acte réceptice doit son existence à sa réception. […]</a:t>
            </a:r>
          </a:p>
          <a:p>
            <a:pPr marR="0" lvl="0" algn="just" defTabSz="914400" rtl="0" eaLnBrk="1" fontAlgn="auto" latinLnBrk="0" hangingPunct="1">
              <a:lnSpc>
                <a:spcPct val="110000"/>
              </a:lnSpc>
              <a:spcBef>
                <a:spcPts val="0"/>
              </a:spcBef>
              <a:buClrTx/>
              <a:buSzTx/>
              <a:tabLst/>
              <a:defRPr/>
            </a:pPr>
            <a:r>
              <a:rPr lang="fr-FR" sz="3200" dirty="0">
                <a:solidFill>
                  <a:srgbClr val="F9FAFD"/>
                </a:solidFill>
                <a:latin typeface="Glacial Indifference" panose="020B0604020202020204" charset="0"/>
              </a:rPr>
              <a:t>Du point de vue de l’</a:t>
            </a:r>
            <a:r>
              <a:rPr lang="fr-FR" sz="3200" u="sng" dirty="0">
                <a:solidFill>
                  <a:srgbClr val="F9FAFD"/>
                </a:solidFill>
                <a:latin typeface="Glacial Indifference" panose="020B0604020202020204" charset="0"/>
              </a:rPr>
              <a:t>accessibilité du langage</a:t>
            </a:r>
            <a:r>
              <a:rPr lang="fr-FR" sz="3200" dirty="0">
                <a:solidFill>
                  <a:srgbClr val="F9FAFD"/>
                </a:solidFill>
                <a:latin typeface="Glacial Indifference" panose="020B0604020202020204" charset="0"/>
              </a:rPr>
              <a:t>, il est primordial que les actes réceptices soient </a:t>
            </a:r>
            <a:r>
              <a:rPr lang="fr-FR" sz="3200" u="sng" dirty="0">
                <a:solidFill>
                  <a:srgbClr val="F9FAFD"/>
                </a:solidFill>
                <a:latin typeface="Glacial Indifference" panose="020B0604020202020204" charset="0"/>
              </a:rPr>
              <a:t>rédigés et présentés de manière à être facilement compris</a:t>
            </a:r>
            <a:r>
              <a:rPr lang="fr-FR" sz="3200" dirty="0">
                <a:solidFill>
                  <a:srgbClr val="F9FAFD"/>
                </a:solidFill>
                <a:latin typeface="Glacial Indifference" panose="020B0604020202020204" charset="0"/>
              </a:rPr>
              <a:t> par leurs destinataires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224-226.</a:t>
            </a:r>
          </a:p>
        </p:txBody>
      </p:sp>
    </p:spTree>
    <p:extLst>
      <p:ext uri="{BB962C8B-B14F-4D97-AF65-F5344CB8AC3E}">
        <p14:creationId xmlns:p14="http://schemas.microsoft.com/office/powerpoint/2010/main" val="60683465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433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854092"/>
            <a:ext cx="16296773" cy="778520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destinataires</a:t>
            </a: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lang="fr-FR" sz="3400" dirty="0">
                <a:solidFill>
                  <a:srgbClr val="F9FAFD"/>
                </a:solidFill>
                <a:latin typeface="Glacial Indifference" panose="020B0604020202020204" charset="0"/>
              </a:rPr>
              <a:t>2</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actes d’audience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on pourrait ainsi nommer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qui s’adressent à un groupe déterminé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exposé des motifs, rapport, observations devant une assemblée parlementaire, plaidoiries, réquisitoire, rapport devant un tribunal, […] etc. Ils sont collégiaux du côté du récepteur.</a:t>
            </a:r>
          </a:p>
          <a:p>
            <a:pPr marR="0" lvl="0" algn="just" defTabSz="914400" rtl="0" eaLnBrk="1" fontAlgn="auto" latinLnBrk="0" hangingPunct="1">
              <a:lnSpc>
                <a:spcPct val="110000"/>
              </a:lnSpc>
              <a:spcBef>
                <a:spcPts val="0"/>
              </a:spcBef>
              <a:spcAft>
                <a:spcPts val="18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première vue, l’acte d’audience est un message oral directement adressé à ses auditeurs : une parole portée devant un auditoire, une communication sonore à corps présents. […]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communication orale directe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forme traditionnelle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primordiale et plénière de l’acte d’audience. Elle n’est pas cependant la seule. La communication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 ne pas être directe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(message enregistré et retransmis). Par extension, les actes d’audience englobent même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communications non sonores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dont l’importance est loin d’être négligeable (rapport écrit distribué aux membres de l’assemblée)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226.</a:t>
            </a:r>
          </a:p>
        </p:txBody>
      </p:sp>
    </p:spTree>
    <p:extLst>
      <p:ext uri="{BB962C8B-B14F-4D97-AF65-F5344CB8AC3E}">
        <p14:creationId xmlns:p14="http://schemas.microsoft.com/office/powerpoint/2010/main" val="34939024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204886"/>
            <a:ext cx="16296773" cy="904401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destinataires</a:t>
            </a: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lang="fr-FR" sz="3300" dirty="0">
                <a:solidFill>
                  <a:srgbClr val="F9FAFD"/>
                </a:solidFill>
                <a:latin typeface="Glacial Indifference" panose="020B0604020202020204" charset="0"/>
              </a:rPr>
              <a:t>2</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actes d’audience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au-delà de ces modalités, le propre de l’acte d’audience est d’être destiné à un groupe déterminé. Or, bien entendu, la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finalité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concrète et variable du message a son importance. Il n’est pas indifférent que l’objet de la communication soit d’enseigner, d’informer, de défendre, parfois d’exhorter, de rappeler à l’ordre, de blâmer, etc. </a:t>
            </a:r>
          </a:p>
          <a:p>
            <a:pPr marR="0" lvl="0" algn="just" defTabSz="914400" rtl="0" eaLnBrk="1" fontAlgn="auto" latinLnBrk="0" hangingPunct="1">
              <a:lnSpc>
                <a:spcPct val="110000"/>
              </a:lnSpc>
              <a:spcBef>
                <a:spcPts val="0"/>
              </a:spcBef>
              <a:spcAft>
                <a:spcPts val="600"/>
              </a:spcAft>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L’essentiel est cependant ailleurs. Le défi de l’acte d’audience est d’être écouté, d’avoir l’oreille de l’auditoire. […] L’acte d’audience 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réglé par la procédure applicable devant le groupe qui l’entend</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(procédure législative, juridictionnelle, etc.) ». Mais, en fonction du groupe auquel on s’adresse, « il y 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place, une position et parfois un costume pour parler, une façon de prendre ou de demander la parole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l’obtenir du président qui la distribue ; il y a un moment pour parler et, parfois, un temps de parole, il y a des formules consacrées pour commencer le discours et pour le clore. On dira[it] que ces canons ne concernent que l’expression orale. La rédaction du rapport écrit en porte cependant des traces, ainsi que les règles de sa prise en considération dans une séance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226-227.</a:t>
            </a:r>
          </a:p>
        </p:txBody>
      </p:sp>
    </p:spTree>
    <p:extLst>
      <p:ext uri="{BB962C8B-B14F-4D97-AF65-F5344CB8AC3E}">
        <p14:creationId xmlns:p14="http://schemas.microsoft.com/office/powerpoint/2010/main" val="198456858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433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854092"/>
            <a:ext cx="16296773" cy="75543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destinataires</a:t>
            </a:r>
            <a:endParaRPr lang="fr-FR" sz="3500" dirty="0">
              <a:solidFill>
                <a:srgbClr val="F9FAFD"/>
              </a:solidFill>
              <a:latin typeface="Glacial Indifference" panose="020B0604020202020204" charset="0"/>
            </a:endParaRP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3)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actes </a:t>
            </a:r>
            <a:r>
              <a:rPr lang="fr-FR" sz="3400" u="sng" dirty="0">
                <a:solidFill>
                  <a:srgbClr val="F9FAFD"/>
                </a:solidFill>
                <a:latin typeface="Glacial Indifference" panose="020B0604020202020204" charset="0"/>
              </a:rPr>
              <a:t>à tout entendeur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on pourrait nommer </a:t>
            </a:r>
            <a:r>
              <a:rPr lang="fr-FR" sz="3400" dirty="0">
                <a:solidFill>
                  <a:srgbClr val="F9FAFD"/>
                </a:solidFill>
                <a:latin typeface="Glacial Indifference" panose="020B0604020202020204" charset="0"/>
              </a:rPr>
              <a:t>ainsi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messages qui, par opposition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aux actes réceptices et aux actes d’audience, ne s’adressent ni à un individu en particulier, ni à un groupe déterminé, mais, dans un ordre juridique donné,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l’ensemble des sujets de droit qui en relèvent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d’un État, la loi s’adresse à tous les citoyens. Si elle concerne au premier chef ceux qui ont été parties en la cause, une décision de justice s’adresse aussi à tous les justiciables. […]</a:t>
            </a: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L’acte à tout entendeur s’adresse à une multitude. C’est un message de masse. Cette destination est compatible avec divers modes d’expression. Le message à tout entendeur peut être radiophonique, audiovisuel ou seulement écrit (c’est le cas de la loi). Mais dans tous les cas,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public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227-228.</a:t>
            </a:r>
          </a:p>
        </p:txBody>
      </p:sp>
    </p:spTree>
    <p:extLst>
      <p:ext uri="{BB962C8B-B14F-4D97-AF65-F5344CB8AC3E}">
        <p14:creationId xmlns:p14="http://schemas.microsoft.com/office/powerpoint/2010/main" val="379294694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2811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515740"/>
            <a:ext cx="16296773" cy="873316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destinataires</a:t>
            </a:r>
            <a:endParaRPr lang="fr-FR" sz="3500" dirty="0">
              <a:solidFill>
                <a:srgbClr val="F9FAFD"/>
              </a:solidFill>
              <a:latin typeface="Glacial Indifference" panose="020B0604020202020204" charset="0"/>
            </a:endParaRP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3</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actes </a:t>
            </a:r>
            <a:r>
              <a:rPr lang="fr-FR" sz="3300" u="sng" dirty="0">
                <a:solidFill>
                  <a:srgbClr val="F9FAFD"/>
                </a:solidFill>
                <a:latin typeface="Glacial Indifference" panose="020B0604020202020204" charset="0"/>
              </a:rPr>
              <a:t>à tout entendeur</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 outre, « à la différence de l’acte réceptice et de l’acte d’audience qui ont des destinataires déterminés et localisés, en personne ou en groupe, l’acte à tout entendeur est </a:t>
            </a:r>
            <a:r>
              <a:rPr kumimoji="0" lang="fr-FR" sz="33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lancé à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auditoire potentiel</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L’ensemble des récepteurs disséminés ne correspond à aucune réalité localisable. Il en résulte que, au niveau de l’efficacité matérielle de la communication, l’émetteur est dans l’incapacité de se rapprocher géographiquement du récepteur, pour s’assurer auprès de lui, chez lui, que le contact est bien établi. […]</a:t>
            </a:r>
          </a:p>
          <a:p>
            <a:pPr lvl="0" algn="just">
              <a:lnSpc>
                <a:spcPct val="110000"/>
              </a:lnSpc>
              <a:spcAft>
                <a:spcPts val="1200"/>
              </a:spcAft>
              <a:defRPr/>
            </a:pPr>
            <a:r>
              <a:rPr lang="fr-FR" sz="3300" dirty="0">
                <a:solidFill>
                  <a:srgbClr val="F9FAFD"/>
                </a:solidFill>
                <a:latin typeface="Glacial Indifference" panose="020B0604020202020204" charset="0"/>
              </a:rPr>
              <a:t>Non sans lien, le discours à tout entendeur a pour autre caractère de s’adresser non pas seulement à un grand nombre de personnes, mais à n’importe laquelle de celles-ci, et à chacune en particulier. […] Cette atomisation du message global à sa réception est l’autre défi de l’acte à tout entendeur. En faisant sentir la </a:t>
            </a:r>
            <a:r>
              <a:rPr lang="fr-FR" sz="3300" u="sng" dirty="0">
                <a:solidFill>
                  <a:srgbClr val="F9FAFD"/>
                </a:solidFill>
                <a:latin typeface="Glacial Indifference" panose="020B0604020202020204" charset="0"/>
              </a:rPr>
              <a:t>diversité des destinataires</a:t>
            </a:r>
            <a:r>
              <a:rPr lang="fr-FR" sz="3300" dirty="0">
                <a:solidFill>
                  <a:srgbClr val="F9FAFD"/>
                </a:solidFill>
                <a:latin typeface="Glacial Indifference" panose="020B0604020202020204" charset="0"/>
              </a:rPr>
              <a:t> du message, elle met en lumière les exigences qui s’imposent à ce message, s’il veut répondre à sa vocation : </a:t>
            </a:r>
            <a:r>
              <a:rPr lang="fr-FR" sz="3300" u="sng" dirty="0">
                <a:solidFill>
                  <a:srgbClr val="F9FAFD"/>
                </a:solidFill>
                <a:latin typeface="Glacial Indifference" panose="020B0604020202020204" charset="0"/>
              </a:rPr>
              <a:t>pouvoir être connu par tous ; pouvoir être compris par n’importe qui</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228.</a:t>
            </a:r>
          </a:p>
        </p:txBody>
      </p:sp>
    </p:spTree>
    <p:extLst>
      <p:ext uri="{BB962C8B-B14F-4D97-AF65-F5344CB8AC3E}">
        <p14:creationId xmlns:p14="http://schemas.microsoft.com/office/powerpoint/2010/main" val="107016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78073AF-1B99-9033-950B-1A30D4B3BA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E7ADC-1072-097F-EFCB-348A4EDC2968}"/>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F44F498-C211-3672-A392-E301F9C146E8}"/>
              </a:ext>
            </a:extLst>
          </p:cNvPr>
          <p:cNvSpPr txBox="1"/>
          <p:nvPr/>
        </p:nvSpPr>
        <p:spPr>
          <a:xfrm>
            <a:off x="1076827" y="2409730"/>
            <a:ext cx="16068173" cy="463511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trois sources internationales majeures existent :</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internationaux</a:t>
            </a:r>
            <a:r>
              <a:rPr lang="fr-FR" sz="3600" noProof="0" dirty="0">
                <a:solidFill>
                  <a:srgbClr val="F9FAFD"/>
                </a:solidFill>
                <a:latin typeface="Glacial Indifference" panose="020B0604020202020204" charset="0"/>
              </a:rPr>
              <a:t> </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communautaire</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du Conseil de l’Europe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6206583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433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866900"/>
            <a:ext cx="16296773" cy="786215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types de messages</a:t>
            </a:r>
            <a:endParaRPr lang="fr-FR" sz="3500" dirty="0">
              <a:solidFill>
                <a:srgbClr val="F9FAFD"/>
              </a:solidFill>
              <a:latin typeface="Glacial Indifference" panose="020B0604020202020204" charset="0"/>
            </a:endParaRPr>
          </a:p>
          <a:p>
            <a:pPr lvl="0" algn="just">
              <a:lnSpc>
                <a:spcPct val="110000"/>
              </a:lnSpc>
              <a:defRPr/>
            </a:pPr>
            <a:r>
              <a:rPr lang="fr-FR" sz="3400" dirty="0">
                <a:solidFill>
                  <a:srgbClr val="F9FAFD"/>
                </a:solidFill>
                <a:latin typeface="Glacial Indifference" panose="020B0604020202020204" charset="0"/>
              </a:rPr>
              <a:t>Dans le discours juridique, l’énoncé est presque toujours un texte, une séquence de phrases et même, le plus souvent, une composition d’ensemble très élaborée. Comme en toute communication verbale, l’énoncé juridique peut aussi, plus rarement, se réduire à une seule phrase.</a:t>
            </a:r>
          </a:p>
          <a:p>
            <a:pPr lvl="0" algn="just">
              <a:lnSpc>
                <a:spcPct val="110000"/>
              </a:lnSpc>
              <a:spcAft>
                <a:spcPts val="12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prendre une idée de la diversité des discours de droit, il convient d</a:t>
            </a:r>
            <a:r>
              <a:rPr lang="fr-FR" sz="3400" dirty="0">
                <a:solidFill>
                  <a:srgbClr val="F9FAFD"/>
                </a:solidFill>
                <a:latin typeface="Glacial Indifference" panose="020B0604020202020204" charset="0"/>
              </a:rPr>
              <a:t>’introduire une donnée non linguistique, mais spécifiquement juridique : la considération de </a:t>
            </a:r>
            <a:r>
              <a:rPr lang="fr-FR" sz="3400" u="sng" dirty="0">
                <a:solidFill>
                  <a:srgbClr val="F9FAFD"/>
                </a:solidFill>
                <a:latin typeface="Glacial Indifference" panose="020B0604020202020204" charset="0"/>
              </a:rPr>
              <a:t>la finalité du message</a:t>
            </a:r>
            <a:r>
              <a:rPr lang="fr-FR" sz="3400" dirty="0">
                <a:solidFill>
                  <a:srgbClr val="F9FAFD"/>
                </a:solidFill>
                <a:latin typeface="Glacial Indifference" panose="020B0604020202020204" charset="0"/>
              </a:rPr>
              <a:t> ».</a:t>
            </a:r>
          </a:p>
          <a:p>
            <a:pPr lvl="0" algn="just">
              <a:lnSpc>
                <a:spcPct val="110000"/>
              </a:lnSpc>
              <a:spcAft>
                <a:spcPts val="6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On aura ainsi deux catégories majeures :</a:t>
            </a:r>
          </a:p>
          <a:p>
            <a:pPr lvl="0" algn="just">
              <a:lnSpc>
                <a:spcPct val="110000"/>
              </a:lnSpc>
              <a:spcAft>
                <a:spcPts val="600"/>
              </a:spcAft>
              <a:defRPr/>
            </a:pPr>
            <a:r>
              <a:rPr lang="fr-FR" sz="3400" dirty="0">
                <a:solidFill>
                  <a:srgbClr val="F9FAFD"/>
                </a:solidFill>
                <a:latin typeface="Glacial Indifference" panose="020B0604020202020204" charset="0"/>
              </a:rPr>
              <a:t>1) </a:t>
            </a:r>
            <a:r>
              <a:rPr lang="fr-FR" sz="3400" u="sng" dirty="0">
                <a:solidFill>
                  <a:srgbClr val="F9FAFD"/>
                </a:solidFill>
                <a:latin typeface="Glacial Indifference" panose="020B0604020202020204" charset="0"/>
              </a:rPr>
              <a:t>les messages , « fondateurs, [qui] œuvrent à la création du droit</a:t>
            </a:r>
            <a:r>
              <a:rPr lang="fr-FR" sz="3400" dirty="0">
                <a:solidFill>
                  <a:srgbClr val="F9FAFD"/>
                </a:solidFill>
                <a:latin typeface="Glacial Indifference" panose="020B0604020202020204" charset="0"/>
              </a:rPr>
              <a:t> » ;</a:t>
            </a:r>
          </a:p>
          <a:p>
            <a:pPr lvl="0" algn="just">
              <a:lnSpc>
                <a:spcPct val="110000"/>
              </a:lnSpc>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messages, « auxiliaires (mais parfois aussi fondamentaux), […] associés à la réalisation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232.</a:t>
            </a:r>
          </a:p>
        </p:txBody>
      </p:sp>
    </p:spTree>
    <p:extLst>
      <p:ext uri="{BB962C8B-B14F-4D97-AF65-F5344CB8AC3E}">
        <p14:creationId xmlns:p14="http://schemas.microsoft.com/office/powerpoint/2010/main" val="278333259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814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363751"/>
            <a:ext cx="16220573" cy="58277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1) Les messages créateurs de droit</a:t>
            </a:r>
            <a:endParaRPr lang="fr-FR" sz="3500" dirty="0">
              <a:solidFill>
                <a:srgbClr val="F9FAFD"/>
              </a:solidFill>
              <a:latin typeface="Glacial Indifference" panose="020B0604020202020204" charset="0"/>
            </a:endParaRP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L’évidence</a:t>
            </a:r>
            <a:r>
              <a:rPr lang="fr-FR" sz="3400" dirty="0">
                <a:solidFill>
                  <a:srgbClr val="F9FAFD"/>
                </a:solidFill>
                <a:latin typeface="Glacial Indifference" panose="020B0604020202020204" charset="0"/>
              </a:rPr>
              <a:t> fait reconnaître qu’il existe </a:t>
            </a:r>
            <a:r>
              <a:rPr lang="fr-FR" sz="3400" u="sng" dirty="0">
                <a:solidFill>
                  <a:srgbClr val="F9FAFD"/>
                </a:solidFill>
                <a:latin typeface="Glacial Indifference" panose="020B0604020202020204" charset="0"/>
              </a:rPr>
              <a:t>trois messages juridiques essentiels</a:t>
            </a:r>
            <a:r>
              <a:rPr lang="fr-FR" sz="3400" dirty="0">
                <a:solidFill>
                  <a:srgbClr val="F9FAFD"/>
                </a:solidFill>
                <a:latin typeface="Glacial Indifference" panose="020B0604020202020204" charset="0"/>
              </a:rPr>
              <a:t> : l’énoncé d’une règle [de droit], l’énoncé d’une décision individuelle, l’énoncé d’un accord : [on parle, respectivement, de] </a:t>
            </a:r>
            <a:r>
              <a:rPr lang="fr-FR" sz="3400" u="sng" dirty="0">
                <a:solidFill>
                  <a:srgbClr val="F9FAFD"/>
                </a:solidFill>
                <a:latin typeface="Glacial Indifference" panose="020B0604020202020204" charset="0"/>
              </a:rPr>
              <a:t>énoncé normatif</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énoncé décisoire</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énoncé conventionnel</a:t>
            </a:r>
            <a:r>
              <a:rPr lang="fr-FR" sz="3400" dirty="0">
                <a:solidFill>
                  <a:srgbClr val="F9FAFD"/>
                </a:solidFill>
                <a:latin typeface="Glacial Indifference" panose="020B0604020202020204" charset="0"/>
              </a:rPr>
              <a:t>. […]</a:t>
            </a:r>
          </a:p>
          <a:p>
            <a:pPr lvl="0" algn="just">
              <a:lnSpc>
                <a:spcPct val="110000"/>
              </a:lnSpc>
              <a:defRPr/>
            </a:pPr>
            <a:r>
              <a:rPr lang="fr-FR" sz="3400" dirty="0">
                <a:solidFill>
                  <a:srgbClr val="F9FAFD"/>
                </a:solidFill>
                <a:latin typeface="Glacial Indifference" panose="020B0604020202020204" charset="0"/>
              </a:rPr>
              <a:t>Chacun [de ces messages] participe, à sa manière, à la création du droit. C’est à ce premier titre, à ce premier rang et au sens fort du terme, que ce sont des </a:t>
            </a:r>
            <a:r>
              <a:rPr lang="fr-FR" sz="3400" u="sng" dirty="0">
                <a:solidFill>
                  <a:srgbClr val="F9FAFD"/>
                </a:solidFill>
                <a:latin typeface="Glacial Indifference" panose="020B0604020202020204" charset="0"/>
              </a:rPr>
              <a:t>énoncés de droit</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 droit naît de ces trois messages</a:t>
            </a:r>
            <a:r>
              <a:rPr lang="fr-FR" sz="3400" dirty="0">
                <a:solidFill>
                  <a:srgbClr val="F9FAFD"/>
                </a:solidFill>
                <a:latin typeface="Glacial Indifference" panose="020B0604020202020204" charset="0"/>
              </a:rPr>
              <a:t>. […] Ces trois messages président, pour l’essentiel, à la création du droit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233.</a:t>
            </a:r>
          </a:p>
        </p:txBody>
      </p:sp>
    </p:spTree>
    <p:extLst>
      <p:ext uri="{BB962C8B-B14F-4D97-AF65-F5344CB8AC3E}">
        <p14:creationId xmlns:p14="http://schemas.microsoft.com/office/powerpoint/2010/main" val="5817155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24427" y="1210297"/>
            <a:ext cx="16525373" cy="911480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1) Les messages créateurs de droit – Les énoncés normatifs</a:t>
            </a:r>
            <a:endParaRPr lang="fr-FR" sz="3500" dirty="0">
              <a:solidFill>
                <a:srgbClr val="F9FAFD"/>
              </a:solidFill>
              <a:latin typeface="Glacial Indifference" panose="020B0604020202020204" charset="0"/>
            </a:endParaRPr>
          </a:p>
          <a:p>
            <a:pPr lvl="0" algn="just">
              <a:lnSpc>
                <a:spcPct val="110000"/>
              </a:lnSpc>
              <a:spcAft>
                <a:spcPts val="1200"/>
              </a:spcAf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normatif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pose une règle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critères intellectuels qui définissent la règle s’impriment dans l’énoncé de celle-ci ».</a:t>
            </a:r>
          </a:p>
          <a:p>
            <a:pPr marL="514350" lvl="0" indent="-514350" algn="just">
              <a:lnSpc>
                <a:spcPct val="110000"/>
              </a:lnSpc>
              <a:spcAft>
                <a:spcPts val="1200"/>
              </a:spcAft>
              <a:buAutoNum type="arabicPeriod"/>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généralité</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même si « cette généralité est relative, en ce qu’une règle peut s’appliquer à tous ou seulement à une catégorie de personnes ou de biens, etc. Même alors,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règle est générale en ce que jamais elle ne régit un cas particulier</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 ce que, toujours, elle est apte, dans son domaine, à régir une série indéfinie de cas ». Cette généralité se concrétise dans des marques linguistiques telles que les termes employés et la construction de l’énoncé.</a:t>
            </a:r>
          </a:p>
          <a:p>
            <a:pPr marL="514350" lvl="0" indent="-514350" algn="just">
              <a:lnSpc>
                <a:spcPct val="110000"/>
              </a:lnSpc>
              <a:buAutoNum type="arabicPeriod"/>
              <a:defRPr/>
            </a:pPr>
            <a:r>
              <a:rPr lang="fr-FR" sz="3200" u="sng" dirty="0">
                <a:solidFill>
                  <a:srgbClr val="F9FAFD"/>
                </a:solidFill>
                <a:latin typeface="Glacial Indifference" panose="020B0604020202020204" charset="0"/>
              </a:rPr>
              <a:t>La souveraineté</a:t>
            </a:r>
            <a:r>
              <a:rPr lang="fr-FR" sz="3200" dirty="0">
                <a:solidFill>
                  <a:srgbClr val="F9FAFD"/>
                </a:solidFill>
                <a:latin typeface="Glacial Indifference" panose="020B0604020202020204" charset="0"/>
              </a:rPr>
              <a:t>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toute règle implique un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rapport de sujétion entre celui dont elle émane et ceux auxquels elle s’applique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la loi, émanation de l’État souverain, et les citoyens de cet État, le rapport est évident. […] La souveraineté aussi laisse des marques dans l’énoncé normatif. […] [Par exemple,] l’émetteur du message législatif commence par se nommer et par se poser en auteur de la règle (L’Assemblée nationale et le Sénat ont </a:t>
            </a:r>
            <a:r>
              <a:rPr kumimoji="0" lang="fr-FR" sz="3200" b="0" i="0" u="none" strike="noStrike" kern="1200" cap="none" spc="0" normalizeH="0" baseline="0" noProof="0">
                <a:ln>
                  <a:noFill/>
                </a:ln>
                <a:solidFill>
                  <a:srgbClr val="F9FAFD"/>
                </a:solidFill>
                <a:effectLst/>
                <a:uLnTx/>
                <a:uFillTx/>
                <a:latin typeface="Glacial Indifference" panose="020B0604020202020204" charset="0"/>
                <a:ea typeface="+mn-ea"/>
                <a:cs typeface="+mn-cs"/>
              </a:rPr>
              <a:t>adopté…)</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233-234.</a:t>
            </a:r>
          </a:p>
        </p:txBody>
      </p:sp>
    </p:spTree>
    <p:extLst>
      <p:ext uri="{BB962C8B-B14F-4D97-AF65-F5344CB8AC3E}">
        <p14:creationId xmlns:p14="http://schemas.microsoft.com/office/powerpoint/2010/main" val="14678781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3429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1689583"/>
            <a:ext cx="16220573" cy="840691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1) Les messages créateurs de droit – Les énoncés décisoires</a:t>
            </a:r>
            <a:endParaRPr lang="fr-FR" sz="3500" dirty="0">
              <a:solidFill>
                <a:srgbClr val="F9FAFD"/>
              </a:solidFill>
              <a:latin typeface="Glacial Indifference" panose="020B0604020202020204" charset="0"/>
            </a:endParaRPr>
          </a:p>
          <a:p>
            <a:pPr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individuelle ou « énoncé décisoire a pour objet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régler une situation déterminée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la décision juridictionnelle qui tranche un litige.</a:t>
            </a:r>
          </a:p>
          <a:p>
            <a:pPr lvl="0" algn="just">
              <a:lnSpc>
                <a:spcPct val="110000"/>
              </a:lnSpc>
              <a:spcAft>
                <a:spcPts val="1200"/>
              </a:spcAft>
              <a:defRPr/>
            </a:pPr>
            <a:r>
              <a:rPr lang="fr-FR" sz="3400" dirty="0">
                <a:solidFill>
                  <a:srgbClr val="F9FAFD"/>
                </a:solidFill>
                <a:latin typeface="Glacial Indifference" panose="020B0604020202020204" charset="0"/>
              </a:rPr>
              <a:t>L’énoncé d’une telle décision porte la marque de trois caractères qui la spécifient.</a:t>
            </a:r>
          </a:p>
          <a:p>
            <a:pPr marL="514350" lvl="0" indent="-514350" algn="just">
              <a:lnSpc>
                <a:spcPct val="110000"/>
              </a:lnSpc>
              <a:buAutoNum type="arabicPeriod"/>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subordination et la relativité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une décision individuelle n’est pas l’édiction d’une règle, mais un acte d’exécution. La décision individuelle applique une règle à un cas. Il en résulte d’abord que l’auteur de la décision se réfère à la norme préexistante qu’il met en œuvre. […] Le juge tranche le litige par application des règles du droit. En s’appuyant sur des motifs de droit dont il attend la justification de sa décision, il entend dire le droit. […] La décision est individuelle non seulement parce que sa portée est, matériellement, limitée à la situation particulière qu’elle règle, mais parce que son énoncé même précise, formellement, les personnes et l’objets déterminés qu’elle concerne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235.</a:t>
            </a:r>
          </a:p>
        </p:txBody>
      </p:sp>
    </p:spTree>
    <p:extLst>
      <p:ext uri="{BB962C8B-B14F-4D97-AF65-F5344CB8AC3E}">
        <p14:creationId xmlns:p14="http://schemas.microsoft.com/office/powerpoint/2010/main" val="97466950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90600" y="966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1076827" y="2514663"/>
            <a:ext cx="16220573" cy="598163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500" u="sng" dirty="0">
                <a:solidFill>
                  <a:srgbClr val="F9FAFD"/>
                </a:solidFill>
                <a:latin typeface="Glacial Indifference" panose="020B0604020202020204" charset="0"/>
              </a:rPr>
              <a:t>1) Les messages créateurs de droit – Les énoncés décisoires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indent="-514350" algn="just">
              <a:lnSpc>
                <a:spcPct val="110000"/>
              </a:lnSpc>
              <a:buFont typeface="+mj-lt"/>
              <a:buAutoNum type="arabicPeriod" startAt="2"/>
              <a:defRPr/>
            </a:pPr>
            <a:r>
              <a:rPr lang="fr-FR" sz="3400" u="sng" dirty="0">
                <a:solidFill>
                  <a:srgbClr val="F9FAFD"/>
                </a:solidFill>
                <a:latin typeface="Glacial Indifference" panose="020B0604020202020204" charset="0"/>
              </a:rPr>
              <a:t>L’autorité</a:t>
            </a:r>
            <a:r>
              <a:rPr lang="fr-FR" sz="3400" dirty="0">
                <a:solidFill>
                  <a:srgbClr val="F9FAFD"/>
                </a:solidFill>
                <a:latin typeface="Glacial Indifference" panose="020B0604020202020204" charset="0"/>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décisoire est « un acte d’autorité » puisque « toute décision se donne comme émanant d’une autorité ayant pouvoir […] sur les personnes […] auxquelles elle s’applique.</a:t>
            </a:r>
          </a:p>
          <a:p>
            <a:pPr marL="514800" lvl="0"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tête ou dans le corps de l’énoncé décisoire, l’auteur de celui-ci se nomme toujours et se présente lui-même comme l’auteur de l’action, le sujet du verbe qui le rend participant à la fonction juridictionnelle ou exécutive : "décide, ordonne, arrête…". Ce rapport d’autorité, entre autres signes</a:t>
            </a:r>
            <a:r>
              <a:rPr lang="fr-FR" sz="3400" dirty="0">
                <a:solidFill>
                  <a:srgbClr val="F9FAFD"/>
                </a:solidFill>
                <a:latin typeface="Glacial Indifference" panose="020B0604020202020204" charset="0"/>
              </a:rPr>
              <a:t>, distingue la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décision individuelle de l’accord.</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235.</a:t>
            </a:r>
          </a:p>
        </p:txBody>
      </p:sp>
    </p:spTree>
    <p:extLst>
      <p:ext uri="{BB962C8B-B14F-4D97-AF65-F5344CB8AC3E}">
        <p14:creationId xmlns:p14="http://schemas.microsoft.com/office/powerpoint/2010/main" val="17482281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208065"/>
            <a:ext cx="16296773" cy="934563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1) Les messages créateurs de droit – Les énoncés conventionnels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conventionnel a pour objet d’</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établir un accord</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contrat individuel, convention collective, convention internationale, etc.</a:t>
            </a:r>
          </a:p>
          <a:p>
            <a:pPr algn="just">
              <a:lnSpc>
                <a:spcPct val="110000"/>
              </a:lnSpc>
              <a:spcAft>
                <a:spcPts val="1200"/>
              </a:spcAft>
              <a:defRPr/>
            </a:pPr>
            <a:r>
              <a:rPr lang="fr-FR" sz="3200" dirty="0">
                <a:solidFill>
                  <a:srgbClr val="F9FAFD"/>
                </a:solidFill>
                <a:latin typeface="Glacial Indifference" panose="020B0604020202020204" charset="0"/>
              </a:rPr>
              <a:t>L’énoncé d’un accord porte en lui les marques de l’acte qu’il exprime.</a:t>
            </a:r>
          </a:p>
          <a:p>
            <a:pPr marL="514350" indent="-514350" algn="just">
              <a:lnSpc>
                <a:spcPct val="110000"/>
              </a:lnSpc>
              <a:spcAft>
                <a:spcPts val="1200"/>
              </a:spcAft>
              <a:buAutoNum type="arabicPeriod"/>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L’autonomie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lang="fr-FR" sz="3200" dirty="0">
                <a:solidFill>
                  <a:srgbClr val="F9FAFD"/>
                </a:solidFill>
                <a:latin typeface="Glacial Indifference" panose="020B0604020202020204" charset="0"/>
              </a:rPr>
              <a:t>l’accord est un acte autonome en ce qu’il procède de la volonté de ceux qui s’accordent. […] L’autonomie irréductible qui le caractérise, même dans [des] limites, signifie au moins : 1. que les parties sont libres, sauf cas atypiques, de s’engager ou de ne pas s’engager ; 2. que, relativement à l’accord conclu, les parties contractantes ne sont pas dans la situation de ceux qui reçoivent un commandement qui leur serait extérieur et supérieur, mais dans le cas de ceux qui l’ont ensemble établi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indent="-514350" algn="just">
              <a:lnSpc>
                <a:spcPct val="110000"/>
              </a:lnSpc>
              <a:buAutoNum type="arabicPeriod"/>
              <a:defRPr/>
            </a:pPr>
            <a:r>
              <a:rPr lang="fr-FR" sz="3200" u="sng" dirty="0">
                <a:solidFill>
                  <a:srgbClr val="F9FAFD"/>
                </a:solidFill>
                <a:latin typeface="Glacial Indifference" panose="020B0604020202020204" charset="0"/>
              </a:rPr>
              <a:t>La relativité</a:t>
            </a:r>
            <a:r>
              <a:rPr lang="fr-FR" sz="3200" dirty="0">
                <a:solidFill>
                  <a:srgbClr val="F9FAFD"/>
                </a:solidFill>
                <a:latin typeface="Glacial Indifference" panose="020B0604020202020204" charset="0"/>
              </a:rPr>
              <a:t>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l’accord est, dans ses effets, un acte relatif, en ce qu’il n’engage, en principe, que ceux qui se sont accordés. Il ne fait naître d’obligation qu’</a:t>
            </a:r>
            <a:r>
              <a:rPr kumimoji="0" lang="fr-FR" sz="3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inter partes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relativité souffre des exceptions », notamment « dans la convention collective (par le jeu de la représentation) ou dans la convention internationale (par le relais de la puissance étatique)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236.</a:t>
            </a:r>
          </a:p>
        </p:txBody>
      </p:sp>
    </p:spTree>
    <p:extLst>
      <p:ext uri="{BB962C8B-B14F-4D97-AF65-F5344CB8AC3E}">
        <p14:creationId xmlns:p14="http://schemas.microsoft.com/office/powerpoint/2010/main" val="210006322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333500"/>
            <a:ext cx="16296773" cy="90840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500" u="sng" dirty="0">
                <a:solidFill>
                  <a:srgbClr val="F9FAFD"/>
                </a:solidFill>
                <a:latin typeface="Glacial Indifference" panose="020B0604020202020204" charset="0"/>
              </a:rPr>
              <a:t>1) Les messages créateurs de droit : fonctions communes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300" dirty="0">
                <a:solidFill>
                  <a:srgbClr val="F9FAFD"/>
                </a:solidFill>
                <a:latin typeface="Glacial Indifference" panose="020B0604020202020204" charset="0"/>
              </a:rPr>
              <a:t>« Règle, décision, accord ont pour fonction commune de créer du droit. Chaque acte est, dans son ordre, juridiquement obligatoire. […] Chaque acte opère dans le plan qui lui est propre : la règle dans l’ordre du droit objectif, l’accord, en général, dans l’ordre du droit subjectif, la décision entre les deux.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règle, la décision, l’accord créent du droit :</a:t>
            </a:r>
          </a:p>
          <a:p>
            <a:pPr marL="457200" indent="-457200" algn="just">
              <a:lnSpc>
                <a:spcPct val="110000"/>
              </a:lnSpc>
              <a:spcAft>
                <a:spcPts val="600"/>
              </a:spcAft>
              <a:buFontTx/>
              <a:buChar char="-"/>
              <a:defRPr/>
            </a:pPr>
            <a:r>
              <a:rPr lang="fr-FR" sz="3300" u="sng" dirty="0">
                <a:solidFill>
                  <a:srgbClr val="F9FAFD"/>
                </a:solidFill>
                <a:latin typeface="Glacial Indifference" panose="020B0604020202020204" charset="0"/>
              </a:rPr>
              <a:t>soit en interdisant, en permettant, ou en ordonnant</a:t>
            </a:r>
            <a:r>
              <a:rPr lang="fr-FR" sz="3300" dirty="0">
                <a:solidFill>
                  <a:srgbClr val="F9FAFD"/>
                </a:solidFill>
                <a:latin typeface="Glacial Indifference" panose="020B0604020202020204" charset="0"/>
              </a:rPr>
              <a:t> → l’énoncé de droit devient alors, quelle qu’en soit l’origine (légale, administrative, juridictionnelle, conventionnelle), une interdiction, une permission, un ordre, une injonction, un commandement, etc. ;</a:t>
            </a:r>
          </a:p>
          <a:p>
            <a:pPr marL="457200" indent="-457200" algn="just">
              <a:lnSpc>
                <a:spcPct val="110000"/>
              </a:lnSpc>
              <a:spcAft>
                <a:spcPts val="600"/>
              </a:spcAft>
              <a:buFontTx/>
              <a:buChar char="-"/>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soit en instituant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300" dirty="0">
                <a:solidFill>
                  <a:srgbClr val="F9FAFD"/>
                </a:solidFill>
                <a:latin typeface="Glacial Indifference" panose="020B0604020202020204" charset="0"/>
              </a:rPr>
              <a:t>→ l’énoncé de droit devient alors la création d’un droit, la constitution d’un groupe, l’établissement d’un organe, […], l’organisation d’une activité ou d’un ensemble de biens, etc. ;</a:t>
            </a:r>
          </a:p>
          <a:p>
            <a:pPr marL="457200" indent="-457200" algn="just">
              <a:lnSpc>
                <a:spcPct val="110000"/>
              </a:lnSpc>
              <a:spcAft>
                <a:spcPts val="600"/>
              </a:spcAft>
              <a:buFontTx/>
              <a:buChar char="-"/>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soit en abolissant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200" dirty="0">
                <a:solidFill>
                  <a:srgbClr val="F9FAFD"/>
                </a:solidFill>
                <a:latin typeface="Glacial Indifference" panose="020B0604020202020204" charset="0"/>
              </a:rPr>
              <a:t>→ l’énoncé de droit devient alors l’extinction d’un droit, l’annulation ou la révocation d’un acte, la dissolution d’une organisation, etc.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236-237.</a:t>
            </a:r>
          </a:p>
        </p:txBody>
      </p:sp>
    </p:spTree>
    <p:extLst>
      <p:ext uri="{BB962C8B-B14F-4D97-AF65-F5344CB8AC3E}">
        <p14:creationId xmlns:p14="http://schemas.microsoft.com/office/powerpoint/2010/main" val="3391551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2811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613383"/>
            <a:ext cx="16296773" cy="840691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500" u="sng" dirty="0">
                <a:solidFill>
                  <a:srgbClr val="F9FAFD"/>
                </a:solidFill>
                <a:latin typeface="Glacial Indifference" panose="020B0604020202020204" charset="0"/>
              </a:rPr>
              <a:t>2) Les messages associés à la réalisation du droit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400" dirty="0">
                <a:solidFill>
                  <a:srgbClr val="F9FAFD"/>
                </a:solidFill>
                <a:latin typeface="Glacial Indifference" panose="020B0604020202020204" charset="0"/>
              </a:rPr>
              <a:t>Les énoncés normatifs, décisoires et conventionnels « constituent les énoncés de base du discours juridique […], parce qu’ils correspondent à toutes les actions du droit (ou toutes les actions des agents qui président à la vie du droit) : permettre, obliger, interdire, ordonner, prescrire, enjoindre, créer, instituer, constituer, établir, organiser, fonder, réunir, abolir, dissoudre, libérer, etc. ».</a:t>
            </a: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il existe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autre catégorie de « messages [qui] peuvent être dits juridiques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bien qu’ils ne président pas, principalement et directement, à la création du droit, du seul fait qu’ils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concourent à la réalisation pratique de celui-ci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algn="just">
              <a:lnSpc>
                <a:spcPct val="110000"/>
              </a:lnSpc>
              <a:spcAft>
                <a:spcPts val="1200"/>
              </a:spcAft>
              <a:defRPr/>
            </a:pPr>
            <a:r>
              <a:rPr lang="fr-FR" sz="3400" dirty="0">
                <a:solidFill>
                  <a:srgbClr val="F9FAFD"/>
                </a:solidFill>
                <a:latin typeface="Glacial Indifference" panose="020B0604020202020204" charset="0"/>
              </a:rPr>
              <a:t>Ces énoncés auxiliaires sont importants à un double titre, dans la réalisation du droit : </a:t>
            </a:r>
            <a:r>
              <a:rPr lang="fr-FR" sz="3400" u="sng" dirty="0">
                <a:solidFill>
                  <a:srgbClr val="F9FAFD"/>
                </a:solidFill>
                <a:latin typeface="Glacial Indifference" panose="020B0604020202020204" charset="0"/>
              </a:rPr>
              <a:t>quant à la matière</a:t>
            </a:r>
            <a:r>
              <a:rPr lang="fr-FR" sz="3400" dirty="0">
                <a:solidFill>
                  <a:srgbClr val="F9FAFD"/>
                </a:solidFill>
                <a:latin typeface="Glacial Indifference" panose="020B0604020202020204" charset="0"/>
              </a:rPr>
              <a:t>, parce qu’ils introduisent des données non juridiques, qui sont pourtant essentielles à cette réalisation ; </a:t>
            </a:r>
            <a:r>
              <a:rPr lang="fr-FR" sz="3400" u="sng" dirty="0">
                <a:solidFill>
                  <a:srgbClr val="F9FAFD"/>
                </a:solidFill>
                <a:latin typeface="Glacial Indifference" panose="020B0604020202020204" charset="0"/>
              </a:rPr>
              <a:t>quant à la façon</a:t>
            </a:r>
            <a:r>
              <a:rPr lang="fr-FR" sz="3400" dirty="0">
                <a:solidFill>
                  <a:srgbClr val="F9FAFD"/>
                </a:solidFill>
                <a:latin typeface="Glacial Indifference" panose="020B0604020202020204" charset="0"/>
              </a:rPr>
              <a:t>, parce qu’ils correspondent à des démarches intellectuelles que l’esprit juridique doit nécessairement assimiler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237-238.</a:t>
            </a:r>
          </a:p>
        </p:txBody>
      </p:sp>
    </p:spTree>
    <p:extLst>
      <p:ext uri="{BB962C8B-B14F-4D97-AF65-F5344CB8AC3E}">
        <p14:creationId xmlns:p14="http://schemas.microsoft.com/office/powerpoint/2010/main" val="417662002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1287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239586"/>
            <a:ext cx="16535400" cy="923791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2) Les messages associés à la réalisation du droit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200" dirty="0">
                <a:solidFill>
                  <a:srgbClr val="F9FAFD"/>
                </a:solidFill>
                <a:latin typeface="Glacial Indifference" panose="020B0604020202020204" charset="0"/>
              </a:rPr>
              <a:t>Quant à la première catégorie [les énoncés introduisant des données non juridiques mais indispensables à la réalisation du droit], « ces éléments complémentaires sont, pour l’essentiel, des </a:t>
            </a:r>
            <a:r>
              <a:rPr lang="fr-FR" sz="3200" u="sng" dirty="0">
                <a:solidFill>
                  <a:srgbClr val="F9FAFD"/>
                </a:solidFill>
                <a:latin typeface="Glacial Indifference" panose="020B0604020202020204" charset="0"/>
              </a:rPr>
              <a:t>apports factuels</a:t>
            </a:r>
            <a:r>
              <a:rPr lang="fr-FR" sz="3200" dirty="0">
                <a:solidFill>
                  <a:srgbClr val="F9FAFD"/>
                </a:solidFill>
                <a:latin typeface="Glacial Indifference" panose="020B0604020202020204" charset="0"/>
              </a:rPr>
              <a:t> et des </a:t>
            </a:r>
            <a:r>
              <a:rPr lang="fr-FR" sz="3200" u="sng" dirty="0">
                <a:solidFill>
                  <a:srgbClr val="F9FAFD"/>
                </a:solidFill>
                <a:latin typeface="Glacial Indifference" panose="020B0604020202020204" charset="0"/>
              </a:rPr>
              <a:t>apports logiques</a:t>
            </a:r>
            <a:r>
              <a:rPr lang="fr-FR" sz="3200" dirty="0">
                <a:solidFill>
                  <a:srgbClr val="F9FAFD"/>
                </a:solidFill>
                <a:latin typeface="Glacial Indifference" panose="020B0604020202020204" charset="0"/>
              </a:rPr>
              <a:t>. </a:t>
            </a:r>
          </a:p>
          <a:p>
            <a:pPr algn="just">
              <a:lnSpc>
                <a:spcPct val="110000"/>
              </a:lnSpc>
              <a:spcAft>
                <a:spcPts val="600"/>
              </a:spcAf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premiers</a:t>
            </a:r>
            <a:r>
              <a:rPr lang="fr-FR" sz="3200" dirty="0">
                <a:solidFill>
                  <a:srgbClr val="F9FAFD"/>
                </a:solidFill>
                <a:latin typeface="Glacial Indifference" panose="020B0604020202020204" charset="0"/>
              </a:rPr>
              <a:t> sont introduits par des </a:t>
            </a:r>
            <a:r>
              <a:rPr lang="fr-FR" sz="3200" u="sng" dirty="0">
                <a:solidFill>
                  <a:srgbClr val="F9FAFD"/>
                </a:solidFill>
                <a:latin typeface="Glacial Indifference" panose="020B0604020202020204" charset="0"/>
              </a:rPr>
              <a:t>énoncés de fait</a:t>
            </a:r>
            <a:r>
              <a:rPr lang="fr-FR" sz="3200" dirty="0">
                <a:solidFill>
                  <a:srgbClr val="F9FAFD"/>
                </a:solidFill>
                <a:latin typeface="Glacial Indifference" panose="020B0604020202020204" charset="0"/>
              </a:rPr>
              <a:t>, les seconds par le </a:t>
            </a:r>
            <a:r>
              <a:rPr lang="fr-FR" sz="3200" u="sng" dirty="0">
                <a:solidFill>
                  <a:srgbClr val="F9FAFD"/>
                </a:solidFill>
                <a:latin typeface="Glacial Indifference" panose="020B0604020202020204" charset="0"/>
              </a:rPr>
              <a:t>raisonnement</a:t>
            </a:r>
            <a:r>
              <a:rPr lang="fr-FR" sz="3200" dirty="0">
                <a:solidFill>
                  <a:srgbClr val="F9FAFD"/>
                </a:solidFill>
                <a:latin typeface="Glacial Indifference" panose="020B0604020202020204" charset="0"/>
              </a:rPr>
              <a:t>.</a:t>
            </a:r>
          </a:p>
          <a:p>
            <a:pPr marL="514350" indent="-514350" algn="just">
              <a:lnSpc>
                <a:spcPct val="110000"/>
              </a:lnSpc>
              <a:spcAft>
                <a:spcPts val="600"/>
              </a:spcAft>
              <a:buAutoNum type="arabicPeriod"/>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énoncés</a:t>
            </a:r>
            <a:r>
              <a:rPr lang="fr-FR" sz="3200" dirty="0">
                <a:solidFill>
                  <a:srgbClr val="F9FAFD"/>
                </a:solidFill>
                <a:latin typeface="Glacial Indifference" panose="020B0604020202020204" charset="0"/>
              </a:rPr>
              <a:t> de fait servent pour « introduire le fait dans la mise en œuvre du droit. Il en existe une grande variété », à l’instar de l’exposé de fait (à visée narrative), le constat de fait (à visée descriptive), l’aveu ou même le serment en tant que « affirmation solennelle de la véracité d’un fait ».</a:t>
            </a:r>
          </a:p>
          <a:p>
            <a:pPr marL="514350" indent="-514350" algn="just">
              <a:lnSpc>
                <a:spcPct val="110000"/>
              </a:lnSpc>
              <a:spcAft>
                <a:spcPts val="600"/>
              </a:spcAft>
              <a:buAutoNum type="arabicPeriod"/>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raisonnements, en revanche, apportent une contribution majeure parce que « l’application du droit aux fait a besoin de la logique », tant parce que « les données de fait sont insuffisantes » que parce que « le passage du fait au droit exige une opération de l’esprit. C’est le raisonnement qui assure toutes les jonctions […]. Cet apport logique est vraiment, dans la réalisation du droit, le liant universel et nécessaire ». L’extension analogique, ou encore la présomption et la preuve indiciaire en constituent des exemples.</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238-239.</a:t>
            </a:r>
          </a:p>
        </p:txBody>
      </p:sp>
    </p:spTree>
    <p:extLst>
      <p:ext uri="{BB962C8B-B14F-4D97-AF65-F5344CB8AC3E}">
        <p14:creationId xmlns:p14="http://schemas.microsoft.com/office/powerpoint/2010/main" val="14006112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2667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411790"/>
            <a:ext cx="165354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canal</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300" dirty="0">
                <a:solidFill>
                  <a:srgbClr val="F9FAFD"/>
                </a:solidFill>
                <a:latin typeface="Glacial Indifference" panose="020B0604020202020204" charset="0"/>
              </a:rPr>
              <a:t>« L’expression orale et l’expression écrite sont les deux modes d’expression du langage du droit. Au moins les </a:t>
            </a:r>
            <a:r>
              <a:rPr lang="fr-FR" sz="3300" u="sng" dirty="0">
                <a:solidFill>
                  <a:srgbClr val="F9FAFD"/>
                </a:solidFill>
                <a:latin typeface="Glacial Indifference" panose="020B0604020202020204" charset="0"/>
              </a:rPr>
              <a:t>deux modes linguistiques</a:t>
            </a:r>
            <a:r>
              <a:rPr lang="fr-FR" sz="3300" dirty="0">
                <a:solidFill>
                  <a:srgbClr val="F9FAFD"/>
                </a:solidFill>
                <a:latin typeface="Glacial Indifference" panose="020B0604020202020204" charset="0"/>
              </a:rPr>
              <a:t>. </a:t>
            </a:r>
          </a:p>
          <a:p>
            <a:pPr algn="just">
              <a:lnSpc>
                <a:spcPct val="110000"/>
              </a:lnSpc>
              <a:defRPr/>
            </a:pPr>
            <a:r>
              <a:rPr lang="fr-FR" sz="3300" dirty="0">
                <a:solidFill>
                  <a:srgbClr val="F9FAFD"/>
                </a:solidFill>
                <a:latin typeface="Glacial Indifference" panose="020B0604020202020204" charset="0"/>
              </a:rPr>
              <a:t>À la vérité, les </a:t>
            </a:r>
            <a:r>
              <a:rPr lang="fr-FR" sz="3300" u="sng" dirty="0">
                <a:solidFill>
                  <a:srgbClr val="F9FAFD"/>
                </a:solidFill>
                <a:latin typeface="Glacial Indifference" panose="020B0604020202020204" charset="0"/>
              </a:rPr>
              <a:t>modes non linguistiques</a:t>
            </a:r>
            <a:r>
              <a:rPr lang="fr-FR" sz="3300" dirty="0">
                <a:solidFill>
                  <a:srgbClr val="F9FAFD"/>
                </a:solidFill>
                <a:latin typeface="Glacial Indifference" panose="020B0604020202020204" charset="0"/>
              </a:rPr>
              <a:t> ont aussi leur part. […] L’expression corporelle [à l’instar des gestes] occupe une place non négligeable dans la vie du droit. Le non-dit, de son côté, peut être un langage. Certains silences sont éloquents, à considérer ce que le droit fait sortir de volontés tacites. […] Cependant, les modes proprement linguistiques demeurent au premier rang ». </a:t>
            </a:r>
          </a:p>
          <a:p>
            <a:pPr algn="just">
              <a:lnSpc>
                <a:spcPct val="110000"/>
              </a:lnSpc>
              <a:spcAft>
                <a:spcPts val="12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Ainsi on retrouve d’abord la distinction évidente entre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écrits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oraux</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au-delà de cette bipartition, « il est rare qu’un acte soit exclusivement écrit ou exclusivement oral. Cela se produit. […] Mais le plus souvent,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du droit marie les deux modes d’expression dans l’élaboration d’un même acte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plupart des discours juridiques demandent à chacun des deux modes de contribuer à leur formation. […] Il existe trop d’interférences entre l’écrit et l’oral pour qu’il soit concevable de les étudier séparément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244-253.</a:t>
            </a:r>
          </a:p>
        </p:txBody>
      </p:sp>
    </p:spTree>
    <p:extLst>
      <p:ext uri="{BB962C8B-B14F-4D97-AF65-F5344CB8AC3E}">
        <p14:creationId xmlns:p14="http://schemas.microsoft.com/office/powerpoint/2010/main" val="28151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998A07-6E4D-CB75-FCDC-4C45C28E86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E71327-488A-071B-CD15-477FD9F69AAE}"/>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699F6EE-57A7-4364-51BC-9FDB55EA73F5}"/>
              </a:ext>
            </a:extLst>
          </p:cNvPr>
          <p:cNvSpPr txBox="1"/>
          <p:nvPr/>
        </p:nvSpPr>
        <p:spPr>
          <a:xfrm>
            <a:off x="1076827" y="2409730"/>
            <a:ext cx="16068173" cy="68418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internationaux</a:t>
            </a:r>
            <a:r>
              <a:rPr lang="fr-FR" sz="3600" noProof="0" dirty="0">
                <a:solidFill>
                  <a:srgbClr val="F9FAFD"/>
                </a:solidFill>
                <a:latin typeface="Glacial Indifference" panose="020B0604020202020204" charset="0"/>
              </a:rPr>
              <a:t> → « il s’agit d’accords entre États souverains qui déterminent soit les rapports des États entre eux (par exemple en matière de défense), soit les rapports entre personnes privées (par exemple, les règles relatives aux échanges commerciaux) ». </a:t>
            </a:r>
          </a:p>
          <a:p>
            <a:pPr marL="572400" marR="0" lvl="0" algn="just" defTabSz="914400" rtl="0" eaLnBrk="1" fontAlgn="auto" latinLnBrk="0" hangingPunct="1">
              <a:lnSpc>
                <a:spcPct val="110000"/>
              </a:lnSpc>
              <a:spcBef>
                <a:spcPts val="0"/>
              </a:spcBef>
              <a:buClrTx/>
              <a:buSzTx/>
              <a:tabLst/>
              <a:defRPr/>
            </a:pPr>
            <a:r>
              <a:rPr lang="fr-FR" sz="3600" noProof="0" dirty="0">
                <a:solidFill>
                  <a:srgbClr val="F9FAFD"/>
                </a:solidFill>
                <a:latin typeface="Glacial Indifference" panose="020B0604020202020204" charset="0"/>
              </a:rPr>
              <a:t>L’</a:t>
            </a:r>
            <a:r>
              <a:rPr lang="fr-FR" sz="3600" u="sng" noProof="0" dirty="0">
                <a:solidFill>
                  <a:srgbClr val="F9FAFD"/>
                </a:solidFill>
                <a:latin typeface="Glacial Indifference" panose="020B0604020202020204" charset="0"/>
              </a:rPr>
              <a:t>art. 55 de la Constitution</a:t>
            </a:r>
            <a:r>
              <a:rPr lang="fr-FR" sz="3600" noProof="0" dirty="0">
                <a:solidFill>
                  <a:srgbClr val="F9FAFD"/>
                </a:solidFill>
                <a:latin typeface="Glacial Indifference" panose="020B0604020202020204" charset="0"/>
              </a:rPr>
              <a:t> établit que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traités ou accords régulièrement ratifiés ou approuvés ont, dès leur publication, 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supérieure à celle des lois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réserve, pour chaque accord ou traité, de son application par l'autre partie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3483126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1287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309631"/>
            <a:ext cx="16535400" cy="92440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canal</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200" dirty="0">
                <a:solidFill>
                  <a:srgbClr val="F9FAFD"/>
                </a:solidFill>
                <a:latin typeface="Glacial Indifference" panose="020B0604020202020204" charset="0"/>
              </a:rPr>
              <a:t>« Plus précisément, l’essentiel est de comprendre que le droit établit entre l’expression écrite et l’expression orale une </a:t>
            </a:r>
            <a:r>
              <a:rPr lang="fr-FR" sz="3200" u="sng" dirty="0">
                <a:solidFill>
                  <a:srgbClr val="F9FAFD"/>
                </a:solidFill>
                <a:latin typeface="Glacial Indifference" panose="020B0604020202020204" charset="0"/>
              </a:rPr>
              <a:t>complémentarité opérationnelle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algn="just">
              <a:lnSpc>
                <a:spcPct val="110000"/>
              </a:lnSpc>
              <a:spcAft>
                <a:spcPts val="600"/>
              </a:spcAft>
              <a:defRPr/>
            </a:pPr>
            <a:r>
              <a:rPr lang="fr-FR" sz="3200" dirty="0">
                <a:solidFill>
                  <a:srgbClr val="F9FAFD"/>
                </a:solidFill>
                <a:latin typeface="Glacial Indifference" panose="020B0604020202020204" charset="0"/>
              </a:rPr>
              <a:t>Il existe, par exemple, des « </a:t>
            </a:r>
            <a:r>
              <a:rPr lang="fr-FR" sz="3200" u="sng" dirty="0">
                <a:solidFill>
                  <a:srgbClr val="F9FAFD"/>
                </a:solidFill>
                <a:latin typeface="Glacial Indifference" panose="020B0604020202020204" charset="0"/>
              </a:rPr>
              <a:t>actes qui sont dits avant d’être transcrits</a:t>
            </a:r>
            <a:r>
              <a:rPr lang="fr-FR" sz="3200" dirty="0">
                <a:solidFill>
                  <a:srgbClr val="F9FAFD"/>
                </a:solidFill>
                <a:latin typeface="Glacial Indifference" panose="020B0604020202020204" charset="0"/>
              </a:rPr>
              <a:t> ». C’est le cas de « la célébration du mariage [qui] s’ouvre par la double déclaration orale des futurs époux. L’officier de l’état civil reçoit de chacun, l’un après l’autre, la déclaration qu’ils veulent se prendre pour mari et femme. Il prononce qu’ils sont unis par mariage et en dresse acte sur-le-champ ». Très souvent, d’ailleurs, « les actes de l’état civil sont […] rédigés  à partir de déclarations orales des comparants (déclarants) ».</a:t>
            </a:r>
          </a:p>
          <a:p>
            <a:pPr algn="just">
              <a:lnSpc>
                <a:spcPct val="110000"/>
              </a:lnSpc>
              <a:spcAft>
                <a:spcPts val="600"/>
              </a:spcAf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existe également, au contraire, des «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qui sont rédigés avant d’être lus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le cas, par exemple, des « actes notariés [qui] sont rédigés avant que lecture en soit donnée aux parties ». D’ailleurs, de nombreux types de « discours (conférence, exposé, allocution) sont dits à partir d’un texte ».</a:t>
            </a:r>
          </a:p>
          <a:p>
            <a:pPr algn="just">
              <a:lnSpc>
                <a:spcPct val="110000"/>
              </a:lnSpc>
              <a:defRPr/>
            </a:pPr>
            <a:r>
              <a:rPr lang="fr-FR" sz="3200" dirty="0">
                <a:solidFill>
                  <a:srgbClr val="F9FAFD"/>
                </a:solidFill>
                <a:latin typeface="Glacial Indifference" panose="020B0604020202020204" charset="0"/>
              </a:rPr>
              <a:t>Finalement, d’autre combinaisons sont possibles, comme le </a:t>
            </a:r>
            <a:r>
              <a:rPr lang="fr-FR" sz="3200" u="sng" dirty="0">
                <a:solidFill>
                  <a:srgbClr val="F9FAFD"/>
                </a:solidFill>
                <a:latin typeface="Glacial Indifference" panose="020B0604020202020204" charset="0"/>
              </a:rPr>
              <a:t>résumé</a:t>
            </a:r>
            <a:r>
              <a:rPr lang="fr-FR" sz="3200" dirty="0">
                <a:solidFill>
                  <a:srgbClr val="F9FAFD"/>
                </a:solidFill>
                <a:latin typeface="Glacial Indifference" panose="020B0604020202020204" charset="0"/>
              </a:rPr>
              <a:t>, qui est une « présentation orale abrégée d’un rapport écrit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253-255.</a:t>
            </a:r>
          </a:p>
        </p:txBody>
      </p:sp>
    </p:spTree>
    <p:extLst>
      <p:ext uri="{BB962C8B-B14F-4D97-AF65-F5344CB8AC3E}">
        <p14:creationId xmlns:p14="http://schemas.microsoft.com/office/powerpoint/2010/main" val="355713538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56B72A-957B-620C-E481-5B5381CFF7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8AC38B3-CB3F-D3C3-93EF-D8157A8DD6C4}"/>
              </a:ext>
            </a:extLst>
          </p:cNvPr>
          <p:cNvSpPr txBox="1"/>
          <p:nvPr/>
        </p:nvSpPr>
        <p:spPr>
          <a:xfrm>
            <a:off x="1028700" y="6477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2744D99B-D71B-9F88-12E4-2442849DC402}"/>
              </a:ext>
            </a:extLst>
          </p:cNvPr>
          <p:cNvSpPr txBox="1"/>
          <p:nvPr/>
        </p:nvSpPr>
        <p:spPr>
          <a:xfrm>
            <a:off x="1076827" y="2324100"/>
            <a:ext cx="16144373" cy="584775"/>
          </a:xfrm>
          <a:prstGeom prst="rect">
            <a:avLst/>
          </a:prstGeom>
        </p:spPr>
        <p:txBody>
          <a:bodyPr wrap="square" lIns="0" tIns="0" rIns="0" bIns="0" rtlCol="0" anchor="t">
            <a:spAutoFit/>
          </a:bodyPr>
          <a:lstStyle/>
          <a:p>
            <a:pPr lvl="0" algn="just">
              <a:spcAft>
                <a:spcPts val="3000"/>
              </a:spcAft>
            </a:pPr>
            <a:r>
              <a:rPr lang="fr-FR" sz="3800" u="sng" noProof="0" dirty="0">
                <a:solidFill>
                  <a:srgbClr val="F9FAFD"/>
                </a:solidFill>
                <a:latin typeface="Glacial Indifference" panose="020B0604020202020204" charset="0"/>
              </a:rPr>
              <a:t>Le discours juridictionnel – La décision de justice</a:t>
            </a:r>
            <a:endParaRPr lang="fr-FR" sz="38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33100069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56B72A-957B-620C-E481-5B5381CFF7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8AC38B3-CB3F-D3C3-93EF-D8157A8DD6C4}"/>
              </a:ext>
            </a:extLst>
          </p:cNvPr>
          <p:cNvSpPr txBox="1"/>
          <p:nvPr/>
        </p:nvSpPr>
        <p:spPr>
          <a:xfrm>
            <a:off x="838200" y="114300"/>
            <a:ext cx="93345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2744D99B-D71B-9F88-12E4-2442849DC402}"/>
              </a:ext>
            </a:extLst>
          </p:cNvPr>
          <p:cNvSpPr txBox="1"/>
          <p:nvPr/>
        </p:nvSpPr>
        <p:spPr>
          <a:xfrm>
            <a:off x="914400" y="1333500"/>
            <a:ext cx="16525373" cy="8928598"/>
          </a:xfrm>
          <a:prstGeom prst="rect">
            <a:avLst/>
          </a:prstGeom>
        </p:spPr>
        <p:txBody>
          <a:bodyPr wrap="square" lIns="0" tIns="0" rIns="0" bIns="0" rtlCol="0" anchor="t">
            <a:spAutoFit/>
          </a:bodyPr>
          <a:lstStyle/>
          <a:p>
            <a:pPr lvl="0" algn="just">
              <a:spcAft>
                <a:spcPts val="2400"/>
              </a:spcAft>
            </a:pPr>
            <a:r>
              <a:rPr lang="fr-FR" sz="3800" u="sng" noProof="0" dirty="0">
                <a:solidFill>
                  <a:srgbClr val="F9FAFD"/>
                </a:solidFill>
                <a:latin typeface="Glacial Indifference" panose="020B0604020202020204" charset="0"/>
              </a:rPr>
              <a:t>Le discours juridictionnel – La décision de justice</a:t>
            </a:r>
            <a:endParaRPr lang="fr-FR" sz="3800" u="sng" dirty="0">
              <a:solidFill>
                <a:srgbClr val="F9FAFD"/>
              </a:solidFill>
              <a:latin typeface="Glacial Indifference" panose="020B0604020202020204" charset="0"/>
            </a:endParaRPr>
          </a:p>
          <a:p>
            <a:pPr algn="just">
              <a:lnSpc>
                <a:spcPct val="110000"/>
              </a:lnSpc>
              <a:defRPr/>
            </a:pPr>
            <a:r>
              <a:rPr lang="fr-FR" sz="3400" dirty="0">
                <a:solidFill>
                  <a:srgbClr val="F9FAFD"/>
                </a:solidFill>
                <a:latin typeface="Glacial Indifference" panose="020B0604020202020204" charset="0"/>
              </a:rPr>
              <a:t>« Tel qu’il s’exprime dans une décision de justice, le discours juridictionnel tire son nom et ses caractères de celui qui l’émet. De même que la loi est marquée par la fonction législative dont elle est le produit, de même le jugement par la fonction juridictionnelle ».</a:t>
            </a:r>
          </a:p>
          <a:p>
            <a:pPr algn="just">
              <a:lnSpc>
                <a:spcPct val="110000"/>
              </a:lnSpc>
              <a:defRPr/>
            </a:pPr>
            <a:r>
              <a:rPr lang="fr-FR" sz="3400" dirty="0">
                <a:solidFill>
                  <a:srgbClr val="F9FAFD"/>
                </a:solidFill>
                <a:latin typeface="Glacial Indifference" panose="020B0604020202020204" charset="0"/>
              </a:rPr>
              <a:t>« Le jugement est un </a:t>
            </a:r>
            <a:r>
              <a:rPr lang="fr-FR" sz="3400" u="sng" dirty="0">
                <a:solidFill>
                  <a:srgbClr val="F9FAFD"/>
                </a:solidFill>
                <a:latin typeface="Glacial Indifference" panose="020B0604020202020204" charset="0"/>
              </a:rPr>
              <a:t>acte de réalisation du droit</a:t>
            </a:r>
            <a:r>
              <a:rPr lang="fr-FR" sz="3400" dirty="0">
                <a:solidFill>
                  <a:srgbClr val="F9FAFD"/>
                </a:solidFill>
                <a:latin typeface="Glacial Indifference" panose="020B0604020202020204" charset="0"/>
              </a:rPr>
              <a:t> ». Il constitue également « un </a:t>
            </a:r>
            <a:r>
              <a:rPr lang="fr-FR" sz="3400" u="sng" dirty="0">
                <a:solidFill>
                  <a:srgbClr val="F9FAFD"/>
                </a:solidFill>
                <a:latin typeface="Glacial Indifference" panose="020B0604020202020204" charset="0"/>
              </a:rPr>
              <a:t>acte d’autorité</a:t>
            </a:r>
            <a:r>
              <a:rPr lang="fr-FR" sz="3400" dirty="0">
                <a:solidFill>
                  <a:srgbClr val="F9FAFD"/>
                </a:solidFill>
                <a:latin typeface="Glacial Indifference" panose="020B0604020202020204" charset="0"/>
              </a:rPr>
              <a:t>. Il émane d’un organe étatique investi du pouvoir (et du devoir) de juger : acte officiel par lequel l’État rend justice aux justiciables. La marque d’autorité est d’autant plus profonde :</a:t>
            </a:r>
          </a:p>
          <a:p>
            <a:pPr marL="457200" indent="-457200" algn="just">
              <a:lnSpc>
                <a:spcPct val="110000"/>
              </a:lnSpc>
              <a:buFontTx/>
              <a:buChar char="-"/>
              <a:defRPr/>
            </a:pPr>
            <a:r>
              <a:rPr lang="fr-FR" sz="3400" dirty="0">
                <a:solidFill>
                  <a:srgbClr val="F9FAFD"/>
                </a:solidFill>
                <a:latin typeface="Glacial Indifference" panose="020B0604020202020204" charset="0"/>
              </a:rPr>
              <a:t>que le juge, homme de savoir, connaît le droit par profession, en technicien qui fait œuvre juridique ;</a:t>
            </a:r>
          </a:p>
          <a:p>
            <a:pPr marL="457200" indent="-457200" algn="just">
              <a:lnSpc>
                <a:spcPct val="110000"/>
              </a:lnSpc>
              <a:buFontTx/>
              <a:buChar char="-"/>
              <a:defRPr/>
            </a:pPr>
            <a:r>
              <a:rPr lang="fr-FR" sz="3400" dirty="0">
                <a:solidFill>
                  <a:srgbClr val="F9FAFD"/>
                </a:solidFill>
                <a:latin typeface="Glacial Indifference" panose="020B0604020202020204" charset="0"/>
              </a:rPr>
              <a:t>que le jugement est l’expression écrite de la pensée du juge, unique auteur de ce monologue élaboré.</a:t>
            </a:r>
          </a:p>
          <a:p>
            <a:pPr algn="just">
              <a:lnSpc>
                <a:spcPct val="110000"/>
              </a:lnSpc>
              <a:spcAft>
                <a:spcPts val="1200"/>
              </a:spcAft>
              <a:defRPr/>
            </a:pPr>
            <a:r>
              <a:rPr lang="fr-FR" sz="3400" dirty="0">
                <a:solidFill>
                  <a:srgbClr val="F9FAFD"/>
                </a:solidFill>
                <a:latin typeface="Glacial Indifference" panose="020B0604020202020204" charset="0"/>
              </a:rPr>
              <a:t>Le seul émetteur de l’énoncé est [dans ces cas] le juge […]. Mais son discours en englobe d’autres », à l’instar de la loi à laquelle il fait référence.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333-334.</a:t>
            </a:r>
          </a:p>
        </p:txBody>
      </p:sp>
    </p:spTree>
    <p:extLst>
      <p:ext uri="{BB962C8B-B14F-4D97-AF65-F5344CB8AC3E}">
        <p14:creationId xmlns:p14="http://schemas.microsoft.com/office/powerpoint/2010/main" val="223323244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56B72A-957B-620C-E481-5B5381CFF7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8AC38B3-CB3F-D3C3-93EF-D8157A8DD6C4}"/>
              </a:ext>
            </a:extLst>
          </p:cNvPr>
          <p:cNvSpPr txBox="1"/>
          <p:nvPr/>
        </p:nvSpPr>
        <p:spPr>
          <a:xfrm>
            <a:off x="1028700" y="5097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2744D99B-D71B-9F88-12E4-2442849DC402}"/>
              </a:ext>
            </a:extLst>
          </p:cNvPr>
          <p:cNvSpPr txBox="1"/>
          <p:nvPr/>
        </p:nvSpPr>
        <p:spPr>
          <a:xfrm>
            <a:off x="1076827" y="1860810"/>
            <a:ext cx="16144373" cy="8276112"/>
          </a:xfrm>
          <a:prstGeom prst="rect">
            <a:avLst/>
          </a:prstGeom>
        </p:spPr>
        <p:txBody>
          <a:bodyPr wrap="square" lIns="0" tIns="0" rIns="0" bIns="0" rtlCol="0" anchor="t">
            <a:spAutoFit/>
          </a:bodyPr>
          <a:lstStyle/>
          <a:p>
            <a:pPr lvl="0" algn="just">
              <a:spcAft>
                <a:spcPts val="3000"/>
              </a:spcAft>
            </a:pPr>
            <a:r>
              <a:rPr lang="fr-FR" sz="3800" u="sng" noProof="0" dirty="0">
                <a:solidFill>
                  <a:srgbClr val="F9FAFD"/>
                </a:solidFill>
                <a:latin typeface="Glacial Indifference" panose="020B0604020202020204" charset="0"/>
              </a:rPr>
              <a:t>Le discours juridictionnel – La décision de justice</a:t>
            </a:r>
            <a:endParaRPr lang="fr-FR" sz="3800" u="sng" dirty="0">
              <a:solidFill>
                <a:srgbClr val="F9FAFD"/>
              </a:solidFill>
              <a:latin typeface="Glacial Indifference" panose="020B0604020202020204" charset="0"/>
            </a:endParaRPr>
          </a:p>
          <a:p>
            <a:pPr algn="just">
              <a:lnSpc>
                <a:spcPct val="110000"/>
              </a:lnSpc>
              <a:defRPr/>
            </a:pPr>
            <a:r>
              <a:rPr lang="fr-FR" sz="3400" dirty="0">
                <a:solidFill>
                  <a:srgbClr val="F9FAFD"/>
                </a:solidFill>
                <a:latin typeface="Glacial Indifference" panose="020B0604020202020204" charset="0"/>
              </a:rPr>
              <a:t>Au sein d’une décision de justice, deux parties sont identifiables : </a:t>
            </a:r>
            <a:r>
              <a:rPr lang="fr-FR" sz="3400" u="sng" dirty="0">
                <a:solidFill>
                  <a:srgbClr val="F9FAFD"/>
                </a:solidFill>
                <a:latin typeface="Glacial Indifference" panose="020B0604020202020204" charset="0"/>
              </a:rPr>
              <a:t>la question</a:t>
            </a:r>
            <a:r>
              <a:rPr lang="fr-FR" sz="3400" dirty="0">
                <a:solidFill>
                  <a:srgbClr val="F9FAFD"/>
                </a:solidFill>
                <a:latin typeface="Glacial Indifference" panose="020B0604020202020204" charset="0"/>
              </a:rPr>
              <a:t> et </a:t>
            </a:r>
            <a:r>
              <a:rPr lang="fr-FR" sz="3400" u="sng" dirty="0">
                <a:solidFill>
                  <a:srgbClr val="F9FAFD"/>
                </a:solidFill>
                <a:latin typeface="Glacial Indifference" panose="020B0604020202020204" charset="0"/>
              </a:rPr>
              <a:t>la réponse</a:t>
            </a:r>
            <a:r>
              <a:rPr lang="fr-FR" sz="3400" dirty="0">
                <a:solidFill>
                  <a:srgbClr val="F9FAFD"/>
                </a:solidFill>
                <a:latin typeface="Glacial Indifference" panose="020B0604020202020204" charset="0"/>
              </a:rPr>
              <a:t>.</a:t>
            </a: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D’ailleurs, « un jugement est la réponse du juge à la demande des parties*. […] La réponse est, de toute évidence, l’œuvre du juge. Mais, sans grand paradoxe, la question l’est aussi […]. Le juge incorpore à sa réponse la question qui lui est posée. La question est l’une des deux parties principales du discours ».</a:t>
            </a:r>
          </a:p>
          <a:p>
            <a:pPr algn="just">
              <a:lnSpc>
                <a:spcPct val="110000"/>
              </a:lnSpc>
              <a:defRPr/>
            </a:pPr>
            <a:r>
              <a:rPr lang="fr-FR" sz="3400" dirty="0">
                <a:solidFill>
                  <a:srgbClr val="F9FAFD"/>
                </a:solidFill>
                <a:latin typeface="Glacial Indifference" panose="020B0604020202020204" charset="0"/>
              </a:rPr>
              <a:t>Cette dualité « correspond, dans le corps du jugement, à des divisions signalées par des titres (chiffres et intitulés)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endParaRPr lang="fr-FR" sz="2000" dirty="0">
              <a:solidFill>
                <a:srgbClr val="F9FAFD"/>
              </a:solidFill>
              <a:latin typeface="Glacial Indifference" panose="020B0604020202020204" charset="0"/>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non seulement de la demande initiale du demandeur, mais des moyens de défense ou de la demande reconventionnelle du défendeur et des demandes additionnelles des uns et des autres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336.</a:t>
            </a:r>
          </a:p>
        </p:txBody>
      </p:sp>
    </p:spTree>
    <p:extLst>
      <p:ext uri="{BB962C8B-B14F-4D97-AF65-F5344CB8AC3E}">
        <p14:creationId xmlns:p14="http://schemas.microsoft.com/office/powerpoint/2010/main" val="123547829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3429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790700"/>
            <a:ext cx="16306800" cy="80160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500" u="sng" dirty="0">
                <a:solidFill>
                  <a:srgbClr val="F9FAFD"/>
                </a:solidFill>
                <a:latin typeface="Glacial Indifference" panose="020B0604020202020204" charset="0"/>
              </a:rPr>
              <a:t>Les parties de la décision de justice – La question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lang="fr-FR" sz="3400" dirty="0">
                <a:solidFill>
                  <a:srgbClr val="F9FAFD"/>
                </a:solidFill>
                <a:latin typeface="Glacial Indifference" panose="020B0604020202020204" charset="0"/>
              </a:rPr>
              <a:t>La question se compose à son tour de deux parties, puisqu’« elle s’exprime principalement dans la </a:t>
            </a:r>
            <a:r>
              <a:rPr lang="fr-FR" sz="3400" u="sng" dirty="0">
                <a:solidFill>
                  <a:srgbClr val="F9FAFD"/>
                </a:solidFill>
                <a:latin typeface="Glacial Indifference" panose="020B0604020202020204" charset="0"/>
              </a:rPr>
              <a:t>demande des parties</a:t>
            </a:r>
            <a:r>
              <a:rPr lang="fr-FR" sz="3400" dirty="0">
                <a:solidFill>
                  <a:srgbClr val="F9FAFD"/>
                </a:solidFill>
                <a:latin typeface="Glacial Indifference" panose="020B0604020202020204" charset="0"/>
              </a:rPr>
              <a:t>, mais elle prend naissance dans les </a:t>
            </a:r>
            <a:r>
              <a:rPr lang="fr-FR" sz="3400" u="sng" dirty="0">
                <a:solidFill>
                  <a:srgbClr val="F9FAFD"/>
                </a:solidFill>
                <a:latin typeface="Glacial Indifference" panose="020B0604020202020204" charset="0"/>
              </a:rPr>
              <a:t>circonstances de la cause</a:t>
            </a:r>
            <a:r>
              <a:rPr lang="fr-FR" sz="3400" dirty="0">
                <a:solidFill>
                  <a:srgbClr val="F9FAFD"/>
                </a:solidFill>
                <a:latin typeface="Glacial Indifference" panose="020B0604020202020204" charset="0"/>
              </a:rPr>
              <a:t>.</a:t>
            </a:r>
          </a:p>
          <a:p>
            <a:pPr algn="just">
              <a:lnSpc>
                <a:spcPct val="110000"/>
              </a:lnSpc>
              <a:spcAft>
                <a:spcPts val="6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distinction de ces deux </a:t>
            </a:r>
            <a:r>
              <a:rPr lang="fr-FR" sz="3400" dirty="0">
                <a:solidFill>
                  <a:srgbClr val="F9FAFD"/>
                </a:solidFill>
                <a:latin typeface="Glacial Indifference" panose="020B0604020202020204" charset="0"/>
              </a:rPr>
              <a:t>éléments est importante du point de vue linguistique. Elle commande, au sein même de la question, deux types d’énoncés. À la vérité, la loi civile n’exige du juge qu’un exposé succinct des prétentions respectives des parties et de leurs moyens […]. Le récit des circonstances de la cause n’entre donc pas nécessairement en droit ».</a:t>
            </a:r>
          </a:p>
          <a:p>
            <a:pPr algn="just">
              <a:lnSpc>
                <a:spcPct val="110000"/>
              </a:lnSpc>
              <a:spcAft>
                <a:spcPts val="18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lang="fr-FR" sz="3400" dirty="0">
                <a:solidFill>
                  <a:srgbClr val="F9FAFD"/>
                </a:solidFill>
                <a:latin typeface="Glacial Indifference" panose="020B0604020202020204" charset="0"/>
              </a:rPr>
              <a:t>Cour de cassation présente en cela une exception dans le sens que, en tant que « juge du droit, et non du fait, la Cour de Cassation n’énonce pas le fait dans ses arrêts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337-338.</a:t>
            </a:r>
          </a:p>
        </p:txBody>
      </p:sp>
    </p:spTree>
    <p:extLst>
      <p:ext uri="{BB962C8B-B14F-4D97-AF65-F5344CB8AC3E}">
        <p14:creationId xmlns:p14="http://schemas.microsoft.com/office/powerpoint/2010/main" val="278541451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737982"/>
            <a:ext cx="16535400" cy="812991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question – La demande des parties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400" dirty="0">
                <a:solidFill>
                  <a:srgbClr val="F9FAFD"/>
                </a:solidFill>
                <a:latin typeface="Glacial Indifference" panose="020B0604020202020204" charset="0"/>
              </a:rPr>
              <a:t>« Tout jugement expose </a:t>
            </a:r>
            <a:r>
              <a:rPr lang="fr-FR" sz="3400" u="sng" dirty="0">
                <a:solidFill>
                  <a:srgbClr val="F9FAFD"/>
                </a:solidFill>
                <a:latin typeface="Glacial Indifference" panose="020B0604020202020204" charset="0"/>
              </a:rPr>
              <a:t>les prétentions et les moyens des parties</a:t>
            </a:r>
            <a:r>
              <a:rPr lang="fr-FR" sz="3400" dirty="0">
                <a:solidFill>
                  <a:srgbClr val="F9FAFD"/>
                </a:solidFill>
                <a:latin typeface="Glacial Indifference" panose="020B0604020202020204" charset="0"/>
              </a:rPr>
              <a:t> […] : ce que les parties demandent et sur quel fondement […].</a:t>
            </a:r>
          </a:p>
          <a:p>
            <a:pPr algn="just">
              <a:lnSpc>
                <a:spcPct val="110000"/>
              </a:lnSpc>
              <a:defRPr/>
            </a:pPr>
            <a:r>
              <a:rPr lang="fr-FR" sz="3400" dirty="0">
                <a:solidFill>
                  <a:srgbClr val="F9FAFD"/>
                </a:solidFill>
                <a:latin typeface="Glacial Indifference" panose="020B0604020202020204" charset="0"/>
              </a:rPr>
              <a:t>Cet exposé n’est pas un récit, mais une traduction. Il exprime la volonté des parties en puisant sa substance dans leurs écritures ou leurs déclarations : c’est la traduction, par le juge, de la demande des parties […].</a:t>
            </a:r>
          </a:p>
          <a:p>
            <a:pPr algn="just">
              <a:lnSpc>
                <a:spcPct val="110000"/>
              </a:lnSpc>
              <a:defRPr/>
            </a:pPr>
            <a:r>
              <a:rPr lang="fr-FR" sz="3400" dirty="0">
                <a:solidFill>
                  <a:srgbClr val="F9FAFD"/>
                </a:solidFill>
                <a:latin typeface="Glacial Indifference" panose="020B0604020202020204" charset="0"/>
              </a:rPr>
              <a:t>En elle-même, la présence de cet exposé dans le jugement répond à une finalité évidente. C’est </a:t>
            </a:r>
            <a:r>
              <a:rPr lang="fr-FR" sz="3400" u="sng" dirty="0">
                <a:solidFill>
                  <a:srgbClr val="F9FAFD"/>
                </a:solidFill>
                <a:latin typeface="Glacial Indifference" panose="020B0604020202020204" charset="0"/>
              </a:rPr>
              <a:t>l’énoncé du problème à résoudre</a:t>
            </a:r>
            <a:r>
              <a:rPr lang="fr-FR" sz="3400" dirty="0">
                <a:solidFill>
                  <a:srgbClr val="F9FAFD"/>
                </a:solidFill>
                <a:latin typeface="Glacial Indifference" panose="020B0604020202020204" charset="0"/>
              </a:rPr>
              <a:t>, l’exposé de l’objet du litige. Les prétentions des parties correspondent en effet à ce que chacun demande (annulation d’un contrat, résolution d’un bail, allocation de dommages-intérêts, divorce, etc.), et pas seulement à ce que réclame, dans sa demande initiale, l’auteur de celle-ci, mais à ce que le défendeur veut obtenir […] et à ce que chacun ajoute, par demande additionnelle, à ses prétentions originaires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339.</a:t>
            </a:r>
          </a:p>
        </p:txBody>
      </p:sp>
    </p:spTree>
    <p:extLst>
      <p:ext uri="{BB962C8B-B14F-4D97-AF65-F5344CB8AC3E}">
        <p14:creationId xmlns:p14="http://schemas.microsoft.com/office/powerpoint/2010/main" val="109807699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737982"/>
            <a:ext cx="16535400" cy="80160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question – La demande des parties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400" dirty="0">
                <a:solidFill>
                  <a:srgbClr val="F9FAFD"/>
                </a:solidFill>
                <a:latin typeface="Glacial Indifference" panose="020B0604020202020204" charset="0"/>
              </a:rPr>
              <a:t>« La question posée au juge c’est la demande des parties. C’est pourquoi, dans les énonciations du jugement, les prétentions sont aussi présentées comme émanant des parties. Le demandeur réclame, le défendeur conteste, l’un ou l’autre conclut, fait valoir, invoque, etc. </a:t>
            </a:r>
            <a:r>
              <a:rPr lang="fr-FR" sz="3400" u="sng" dirty="0">
                <a:solidFill>
                  <a:srgbClr val="F9FAFD"/>
                </a:solidFill>
                <a:latin typeface="Glacial Indifference" panose="020B0604020202020204" charset="0"/>
              </a:rPr>
              <a:t>Les verbes de demande ont, pour sujet, les parties</a:t>
            </a:r>
            <a:r>
              <a:rPr lang="fr-FR" sz="3400" dirty="0">
                <a:solidFill>
                  <a:srgbClr val="F9FAFD"/>
                </a:solidFill>
                <a:latin typeface="Glacial Indifference" panose="020B0604020202020204" charset="0"/>
              </a:rPr>
              <a:t>. Ils sont à l’</a:t>
            </a:r>
            <a:r>
              <a:rPr lang="fr-FR" sz="3400" u="sng" dirty="0">
                <a:solidFill>
                  <a:srgbClr val="F9FAFD"/>
                </a:solidFill>
                <a:latin typeface="Glacial Indifference" panose="020B0604020202020204" charset="0"/>
              </a:rPr>
              <a:t>indicatif présent</a:t>
            </a:r>
            <a:r>
              <a:rPr lang="fr-FR" sz="3400" dirty="0">
                <a:solidFill>
                  <a:srgbClr val="F9FAFD"/>
                </a:solidFill>
                <a:latin typeface="Glacial Indifference" panose="020B0604020202020204" charset="0"/>
              </a:rPr>
              <a:t> ».</a:t>
            </a: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juge, pour sa part, doit « traduire fidèlement les prétentions des parties [parce] que, sur recours, la vérification qu’il a rempli sa mission ne se fait pas par référence à l’expression qu’il en donne, mais par comparaison avec les écritures des parties ». </a:t>
            </a:r>
          </a:p>
          <a:p>
            <a:pPr algn="just">
              <a:lnSpc>
                <a:spcPct val="110000"/>
              </a:lnSpc>
              <a:spcAft>
                <a:spcPts val="18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il faut que cet exposé du juge soit succinct. « L’objet du litige se ramène aux chefs de demande : les moyens sont suffisamment indiqués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référence à la disposition légale invoquée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(ex. "Moyen pris de l’article 1134 du Code civil…")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339-340.</a:t>
            </a:r>
          </a:p>
        </p:txBody>
      </p:sp>
    </p:spTree>
    <p:extLst>
      <p:ext uri="{BB962C8B-B14F-4D97-AF65-F5344CB8AC3E}">
        <p14:creationId xmlns:p14="http://schemas.microsoft.com/office/powerpoint/2010/main" val="401605555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582606"/>
            <a:ext cx="16535400" cy="843769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question – Les circonstances de la cause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400" dirty="0">
                <a:solidFill>
                  <a:srgbClr val="F9FAFD"/>
                </a:solidFill>
                <a:latin typeface="Glacial Indifference" panose="020B0604020202020204" charset="0"/>
              </a:rPr>
              <a:t>À l’intérieur d’un jugement, on peut retrouver un exposé des « </a:t>
            </a:r>
            <a:r>
              <a:rPr lang="fr-FR" sz="3400" u="sng" dirty="0">
                <a:solidFill>
                  <a:srgbClr val="F9FAFD"/>
                </a:solidFill>
                <a:latin typeface="Glacial Indifference" panose="020B0604020202020204" charset="0"/>
              </a:rPr>
              <a:t>faits de la cause</a:t>
            </a:r>
            <a:r>
              <a:rPr lang="fr-FR" sz="3400" dirty="0">
                <a:solidFill>
                  <a:srgbClr val="F9FAFD"/>
                </a:solidFill>
                <a:latin typeface="Glacial Indifference" panose="020B0604020202020204" charset="0"/>
              </a:rPr>
              <a:t> et [de] l’</a:t>
            </a:r>
            <a:r>
              <a:rPr lang="fr-FR" sz="3400" u="sng" dirty="0">
                <a:solidFill>
                  <a:srgbClr val="F9FAFD"/>
                </a:solidFill>
                <a:latin typeface="Glacial Indifference" panose="020B0604020202020204" charset="0"/>
              </a:rPr>
              <a:t>état de la procédure</a:t>
            </a:r>
            <a:r>
              <a:rPr lang="fr-FR" sz="3400" dirty="0">
                <a:solidFill>
                  <a:srgbClr val="F9FAFD"/>
                </a:solidFill>
                <a:latin typeface="Glacial Indifference" panose="020B0604020202020204" charset="0"/>
              </a:rPr>
              <a:t>. Ces indications ne sont pas nécessairement à la même place et sont en général réduites au strict nécessaire. […]</a:t>
            </a:r>
          </a:p>
          <a:p>
            <a:pPr algn="just">
              <a:lnSpc>
                <a:spcPct val="110000"/>
              </a:lnSpc>
              <a:spcAft>
                <a:spcPts val="600"/>
              </a:spcAf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un jugement en premier ressort, l’état de la procédure se réduit au développement de la première instance, tandis que l’arrêt d’appel […] porte en tête : 1. les faits de la cause ; 2. la procédure de première instance ».</a:t>
            </a:r>
          </a:p>
          <a:p>
            <a:pPr algn="just">
              <a:lnSpc>
                <a:spcPct val="110000"/>
              </a:lnSpc>
              <a:spcAft>
                <a:spcPts val="600"/>
              </a:spcAft>
              <a:defRPr/>
            </a:pPr>
            <a:r>
              <a:rPr lang="fr-FR" sz="3400" dirty="0">
                <a:solidFill>
                  <a:srgbClr val="F9FAFD"/>
                </a:solidFill>
                <a:latin typeface="Glacial Indifference" panose="020B0604020202020204" charset="0"/>
              </a:rPr>
              <a:t>La partie du jugement concernant les circonstances de la cause consiste en « une narration brève. Le discours juridictionnel y porte les marques d’un </a:t>
            </a:r>
            <a:r>
              <a:rPr lang="fr-FR" sz="3400" u="sng" dirty="0">
                <a:solidFill>
                  <a:srgbClr val="F9FAFD"/>
                </a:solidFill>
                <a:latin typeface="Glacial Indifference" panose="020B0604020202020204" charset="0"/>
              </a:rPr>
              <a:t>récit en forme de résumé</a:t>
            </a:r>
            <a:r>
              <a:rPr lang="fr-FR" sz="3400" dirty="0">
                <a:solidFill>
                  <a:srgbClr val="F9FAFD"/>
                </a:solidFill>
                <a:latin typeface="Glacial Indifference" panose="020B0604020202020204" charset="0"/>
              </a:rPr>
              <a:t> ». On peut repérer :</a:t>
            </a:r>
          </a:p>
          <a:p>
            <a:pPr marL="457200" indent="-457200" algn="just">
              <a:lnSpc>
                <a:spcPct val="110000"/>
              </a:lnSpc>
              <a:spcAft>
                <a:spcPts val="1200"/>
              </a:spcAft>
              <a:buFontTx/>
              <a:buChar char="-"/>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perspective historique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à savoir « l’origine du litige et de la saisine du juge. […] Ce rappel chronologique relate les événements avec leur date (notamment celle de la demande initiale). Les verbes sont à l’indicatif et au passé (passé simple, imparfait) »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337.</a:t>
            </a:r>
          </a:p>
        </p:txBody>
      </p:sp>
    </p:spTree>
    <p:extLst>
      <p:ext uri="{BB962C8B-B14F-4D97-AF65-F5344CB8AC3E}">
        <p14:creationId xmlns:p14="http://schemas.microsoft.com/office/powerpoint/2010/main" val="252267095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8382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14400" y="1777148"/>
            <a:ext cx="16535400" cy="74404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question – Les circonstances de la cause</a:t>
            </a:r>
            <a:endParaRPr lang="fr-FR" sz="3400" dirty="0">
              <a:solidFill>
                <a:srgbClr val="F9FAFD"/>
              </a:solidFill>
              <a:latin typeface="Glacial Indifference" panose="020B0604020202020204" charset="0"/>
            </a:endParaRPr>
          </a:p>
          <a:p>
            <a:pPr marL="457200" indent="-457200" algn="just">
              <a:lnSpc>
                <a:spcPct val="110000"/>
              </a:lnSpc>
              <a:spcAft>
                <a:spcPts val="1200"/>
              </a:spcAft>
              <a:buFontTx/>
              <a:buChar char="-"/>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ton descriptif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de faits bruts et non contestés, et des premiers développements judiciaires : l’accident qui a causé le dommage,</a:t>
            </a:r>
            <a:r>
              <a:rPr lang="fr-FR" sz="3400" dirty="0">
                <a:solidFill>
                  <a:srgbClr val="F9FAFD"/>
                </a:solidFill>
                <a:latin typeface="Glacial Indifference" panose="020B0604020202020204" charset="0"/>
              </a:rPr>
              <a:t> la convention litigieuse, […]. Le style est neutre, objectif, dépouillé de toute valeur expressive et de toute appréciation (morale ou autre) de la part du juge » ;</a:t>
            </a:r>
          </a:p>
          <a:p>
            <a:pPr marL="457200" indent="-457200" algn="just">
              <a:lnSpc>
                <a:spcPct val="110000"/>
              </a:lnSpc>
              <a:spcAft>
                <a:spcPts val="1200"/>
              </a:spcAft>
              <a:buFontTx/>
              <a:buChar char="-"/>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langage courant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l’on excepte les termes techniques liés à l’origine du litige (référence à un acte litigieux, à une procédure), le récit des circonstances de la cause est, dans le jugement, comme dans n’importe quel texte, […] un morceau de composition française » ;</a:t>
            </a:r>
          </a:p>
          <a:p>
            <a:pPr marL="457200" indent="-457200" algn="just">
              <a:lnSpc>
                <a:spcPct val="110000"/>
              </a:lnSpc>
              <a:spcAft>
                <a:spcPts val="1200"/>
              </a:spcAft>
              <a:buFontTx/>
              <a:buChar char="-"/>
              <a:defRPr/>
            </a:pPr>
            <a:r>
              <a:rPr lang="fr-FR" sz="3400" dirty="0">
                <a:solidFill>
                  <a:srgbClr val="F9FAFD"/>
                </a:solidFill>
                <a:latin typeface="Glacial Indifference" panose="020B0604020202020204" charset="0"/>
              </a:rPr>
              <a:t>un « </a:t>
            </a:r>
            <a:r>
              <a:rPr lang="fr-FR" sz="3400" u="sng" dirty="0">
                <a:solidFill>
                  <a:srgbClr val="F9FAFD"/>
                </a:solidFill>
                <a:latin typeface="Glacial Indifference" panose="020B0604020202020204" charset="0"/>
              </a:rPr>
              <a:t>ton direct et impersonnel</a:t>
            </a:r>
            <a:r>
              <a:rPr lang="fr-FR" sz="3400" dirty="0">
                <a:solidFill>
                  <a:srgbClr val="F9FAFD"/>
                </a:solidFill>
                <a:latin typeface="Glacial Indifference" panose="020B0604020202020204" charset="0"/>
              </a:rPr>
              <a:t>. C’est le juge qui expose. […] Mais il ne parle pas à la première personne. L’auteur du récit s’efface devant l’événement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338.</a:t>
            </a:r>
          </a:p>
        </p:txBody>
      </p:sp>
    </p:spTree>
    <p:extLst>
      <p:ext uri="{BB962C8B-B14F-4D97-AF65-F5344CB8AC3E}">
        <p14:creationId xmlns:p14="http://schemas.microsoft.com/office/powerpoint/2010/main" val="305331011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905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485900"/>
            <a:ext cx="16306800" cy="87931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Les parties de la décision de justice – La réponse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300" dirty="0">
                <a:solidFill>
                  <a:srgbClr val="F9FAFD"/>
                </a:solidFill>
                <a:latin typeface="Glacial Indifference" panose="020B0604020202020204" charset="0"/>
              </a:rPr>
              <a:t>« C’est la [deuxième] partie essentielle du jugement. C’est même, en un sens, tout le jugement, le résultat de l’action de juger, la justice rendue. […] Plus naturellement que la question, la réponse vient du juge. […] Non pas seulement lorsqu’il relève d’office des moyens de pur droit ou forge sa propre argumentation. Quand il adopte les moyens et arguments des plaideurs, il les fait siens. À sa réponse, il imprime la valeur et la force inhérente à sa fonction. </a:t>
            </a:r>
            <a:r>
              <a:rPr lang="fr-FR" sz="3300" u="sng" dirty="0">
                <a:solidFill>
                  <a:srgbClr val="F9FAFD"/>
                </a:solidFill>
                <a:latin typeface="Glacial Indifference" panose="020B0604020202020204" charset="0"/>
              </a:rPr>
              <a:t>La réponse du juge porte les marques de son autorité</a:t>
            </a:r>
            <a:r>
              <a:rPr lang="fr-FR" sz="3300" dirty="0">
                <a:solidFill>
                  <a:srgbClr val="F9FAFD"/>
                </a:solidFill>
                <a:latin typeface="Glacial Indifference" panose="020B0604020202020204" charset="0"/>
              </a:rPr>
              <a:t>.</a:t>
            </a: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Cependant le juge […] n’est pas souverain. Son jugement n’est justice que s’il est justifié. Sa réponse est dépendante des faits qui lui sont soumis et du droit qu’il applique. Il est dans le cas d’avoir à la justifier sous ce double rapport. […]</a:t>
            </a:r>
          </a:p>
          <a:p>
            <a:pPr algn="just">
              <a:lnSpc>
                <a:spcPct val="110000"/>
              </a:lnSpc>
              <a:spcAft>
                <a:spcPts val="1200"/>
              </a:spcAft>
              <a:defRPr/>
            </a:pPr>
            <a:r>
              <a:rPr lang="fr-FR" sz="3300" dirty="0">
                <a:solidFill>
                  <a:srgbClr val="F9FAFD"/>
                </a:solidFill>
                <a:latin typeface="Glacial Indifference" panose="020B0604020202020204" charset="0"/>
              </a:rPr>
              <a:t>Il y a deux parties dans la réponse : </a:t>
            </a:r>
            <a:r>
              <a:rPr lang="fr-FR" sz="3300" u="sng" dirty="0">
                <a:solidFill>
                  <a:srgbClr val="F9FAFD"/>
                </a:solidFill>
                <a:latin typeface="Glacial Indifference" panose="020B0604020202020204" charset="0"/>
              </a:rPr>
              <a:t>la justification</a:t>
            </a:r>
            <a:r>
              <a:rPr lang="fr-FR" sz="3300" dirty="0">
                <a:solidFill>
                  <a:srgbClr val="F9FAFD"/>
                </a:solidFill>
                <a:latin typeface="Glacial Indifference" panose="020B0604020202020204" charset="0"/>
              </a:rPr>
              <a:t> et </a:t>
            </a:r>
            <a:r>
              <a:rPr lang="fr-FR" sz="3300" u="sng" dirty="0">
                <a:solidFill>
                  <a:srgbClr val="F9FAFD"/>
                </a:solidFill>
                <a:latin typeface="Glacial Indifference" panose="020B0604020202020204" charset="0"/>
              </a:rPr>
              <a:t>la solution</a:t>
            </a:r>
            <a:r>
              <a:rPr lang="fr-FR" sz="3300" dirty="0">
                <a:solidFill>
                  <a:srgbClr val="F9FAFD"/>
                </a:solidFill>
                <a:latin typeface="Glacial Indifference" panose="020B0604020202020204" charset="0"/>
              </a:rPr>
              <a:t>, [à savoir] deux parties dans le jugement : </a:t>
            </a:r>
            <a:r>
              <a:rPr lang="fr-FR" sz="3300" u="sng" dirty="0">
                <a:solidFill>
                  <a:srgbClr val="F9FAFD"/>
                </a:solidFill>
                <a:latin typeface="Glacial Indifference" panose="020B0604020202020204" charset="0"/>
              </a:rPr>
              <a:t>les motifs</a:t>
            </a:r>
            <a:r>
              <a:rPr lang="fr-FR" sz="3300" dirty="0">
                <a:solidFill>
                  <a:srgbClr val="F9FAFD"/>
                </a:solidFill>
                <a:latin typeface="Glacial Indifference" panose="020B0604020202020204" charset="0"/>
              </a:rPr>
              <a:t> et </a:t>
            </a:r>
            <a:r>
              <a:rPr lang="fr-FR" sz="3300" u="sng" dirty="0">
                <a:solidFill>
                  <a:srgbClr val="F9FAFD"/>
                </a:solidFill>
                <a:latin typeface="Glacial Indifference" panose="020B0604020202020204" charset="0"/>
              </a:rPr>
              <a:t>le dispositif</a:t>
            </a:r>
            <a:r>
              <a:rPr lang="fr-FR" sz="3300" dirty="0">
                <a:solidFill>
                  <a:srgbClr val="F9FAFD"/>
                </a:solidFill>
                <a:latin typeface="Glacial Indifference" panose="020B0604020202020204" charset="0"/>
              </a:rPr>
              <a:t>. Ces deux parties sont liées : la solution est présentée comme la résultante de la justification, la décision comme la conclusion du raisonnement. Dans toutes les présentations, les motifs précèdent le dispositif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340-341.</a:t>
            </a:r>
          </a:p>
        </p:txBody>
      </p:sp>
    </p:spTree>
    <p:extLst>
      <p:ext uri="{BB962C8B-B14F-4D97-AF65-F5344CB8AC3E}">
        <p14:creationId xmlns:p14="http://schemas.microsoft.com/office/powerpoint/2010/main" val="77315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3915E43-64AB-1C63-F715-EA48FE1C8A3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4A5495D-4973-748E-FE31-50C9EDEA6C9B}"/>
              </a:ext>
            </a:extLst>
          </p:cNvPr>
          <p:cNvSpPr txBox="1"/>
          <p:nvPr/>
        </p:nvSpPr>
        <p:spPr>
          <a:xfrm>
            <a:off x="1028700" y="585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AF29DBDC-2E30-80E6-DF41-E1E16ECE84F8}"/>
              </a:ext>
            </a:extLst>
          </p:cNvPr>
          <p:cNvSpPr txBox="1"/>
          <p:nvPr/>
        </p:nvSpPr>
        <p:spPr>
          <a:xfrm>
            <a:off x="1076827" y="2247900"/>
            <a:ext cx="16220573" cy="70419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20000"/>
              </a:lnSpc>
              <a:spcBef>
                <a:spcPts val="0"/>
              </a:spcBef>
              <a:buClrTx/>
              <a:buSzTx/>
              <a:buFontTx/>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communautaire</a:t>
            </a:r>
            <a:r>
              <a:rPr lang="fr-FR" sz="3600" noProof="0" dirty="0">
                <a:solidFill>
                  <a:srgbClr val="F9FAFD"/>
                </a:solidFill>
                <a:latin typeface="Glacial Indifference" panose="020B0604020202020204" charset="0"/>
              </a:rPr>
              <a:t> → « c’est le droit créé par les </a:t>
            </a:r>
            <a:r>
              <a:rPr lang="fr-FR" sz="3600" u="sng" noProof="0" dirty="0">
                <a:solidFill>
                  <a:srgbClr val="F9FAFD"/>
                </a:solidFill>
                <a:latin typeface="Glacial Indifference" panose="020B0604020202020204" charset="0"/>
              </a:rPr>
              <a:t>Communautés européennes</a:t>
            </a:r>
            <a:r>
              <a:rPr lang="fr-FR" sz="3600" noProof="0" dirty="0">
                <a:solidFill>
                  <a:srgbClr val="F9FAFD"/>
                </a:solidFill>
                <a:latin typeface="Glacial Indifference" panose="020B0604020202020204" charset="0"/>
              </a:rPr>
              <a:t> », instituées a leur tour par les Traités de Rome (CECA, CEE, Euratom), l’Acte unique européen, le Traité de l’Union européenne (Maastricht), le Traité d’Amsterdam, le Traité de Nice et le Traité de Lisbonne. </a:t>
            </a:r>
          </a:p>
          <a:p>
            <a:pPr lvl="1" algn="just">
              <a:lnSpc>
                <a:spcPct val="120000"/>
              </a:lnSpc>
              <a:defRPr/>
            </a:pPr>
            <a:r>
              <a:rPr lang="fr-FR" sz="3600" noProof="0" dirty="0">
                <a:solidFill>
                  <a:srgbClr val="F9FAFD"/>
                </a:solidFill>
                <a:latin typeface="Glacial Indifference" panose="020B0604020202020204" charset="0"/>
              </a:rPr>
              <a:t>	↓</a:t>
            </a:r>
          </a:p>
          <a:p>
            <a:pPr marL="572400" lvl="1" algn="just">
              <a:lnSpc>
                <a:spcPct val="110000"/>
              </a:lnSpc>
              <a:defRPr/>
            </a:pPr>
            <a:r>
              <a:rPr lang="fr-FR" sz="3600" noProof="0" dirty="0">
                <a:solidFill>
                  <a:srgbClr val="F9FAFD"/>
                </a:solidFill>
                <a:latin typeface="Glacial Indifference" panose="020B0604020202020204" charset="0"/>
              </a:rPr>
              <a:t>Plus en particulier on distingue le « </a:t>
            </a:r>
            <a:r>
              <a:rPr lang="fr-FR" sz="3600" u="sng" noProof="0" dirty="0">
                <a:solidFill>
                  <a:srgbClr val="F9FAFD"/>
                </a:solidFill>
                <a:latin typeface="Glacial Indifference" panose="020B0604020202020204" charset="0"/>
              </a:rPr>
              <a:t>droit communautaire originaire</a:t>
            </a:r>
            <a:r>
              <a:rPr lang="fr-FR" sz="3600" noProof="0" dirty="0">
                <a:solidFill>
                  <a:srgbClr val="F9FAFD"/>
                </a:solidFill>
                <a:latin typeface="Glacial Indifference" panose="020B0604020202020204" charset="0"/>
              </a:rPr>
              <a:t> (les traités eux-mêmes) », d’une part, et le « </a:t>
            </a:r>
            <a:r>
              <a:rPr lang="fr-FR" sz="3600" u="sng" noProof="0" dirty="0">
                <a:solidFill>
                  <a:srgbClr val="F9FAFD"/>
                </a:solidFill>
                <a:latin typeface="Glacial Indifference" panose="020B0604020202020204" charset="0"/>
              </a:rPr>
              <a:t>droit communautaire dérivé</a:t>
            </a:r>
            <a:r>
              <a:rPr lang="fr-FR" sz="3600" noProof="0" dirty="0">
                <a:solidFill>
                  <a:srgbClr val="F9FAFD"/>
                </a:solidFill>
                <a:latin typeface="Glacial Indifference" panose="020B0604020202020204" charset="0"/>
              </a:rPr>
              <a:t> » (règlements, directives ou décisions), de l’autre.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61229089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631850"/>
            <a:ext cx="16306800" cy="838845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réponse – La justification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lang="fr-FR" sz="3200" dirty="0">
                <a:solidFill>
                  <a:srgbClr val="F9FAFD"/>
                </a:solidFill>
                <a:latin typeface="Glacial Indifference" panose="020B0604020202020204" charset="0"/>
              </a:rPr>
              <a:t>La justification contient « les </a:t>
            </a:r>
            <a:r>
              <a:rPr lang="fr-FR" sz="3200" u="sng" dirty="0">
                <a:solidFill>
                  <a:srgbClr val="F9FAFD"/>
                </a:solidFill>
                <a:latin typeface="Glacial Indifference" panose="020B0604020202020204" charset="0"/>
              </a:rPr>
              <a:t>motifs du jugement</a:t>
            </a:r>
            <a:r>
              <a:rPr lang="fr-FR" sz="3200" dirty="0">
                <a:solidFill>
                  <a:srgbClr val="F9FAFD"/>
                </a:solidFill>
                <a:latin typeface="Glacial Indifference" panose="020B0604020202020204" charset="0"/>
              </a:rPr>
              <a:t>. Tout jugement doit être motivé, en fait et en droit. En elle-même, la motivation correspond à un type de discours : elle donne corps à </a:t>
            </a:r>
            <a:r>
              <a:rPr lang="fr-FR" sz="3200" u="sng" dirty="0">
                <a:solidFill>
                  <a:srgbClr val="F9FAFD"/>
                </a:solidFill>
                <a:latin typeface="Glacial Indifference" panose="020B0604020202020204" charset="0"/>
              </a:rPr>
              <a:t>un développement qui tend à une démonstration</a:t>
            </a:r>
            <a:r>
              <a:rPr lang="fr-FR" sz="3200" dirty="0">
                <a:solidFill>
                  <a:srgbClr val="F9FAFD"/>
                </a:solidFill>
                <a:latin typeface="Glacial Indifference" panose="020B0604020202020204" charset="0"/>
              </a:rPr>
              <a:t>. Mais ce n’est qu’un canevas. </a:t>
            </a:r>
          </a:p>
          <a:p>
            <a:pPr algn="just">
              <a:lnSpc>
                <a:spcPct val="110000"/>
              </a:lnSpc>
              <a:defRPr/>
            </a:pPr>
            <a:r>
              <a:rPr lang="fr-FR" sz="3200" dirty="0">
                <a:solidFill>
                  <a:srgbClr val="F9FAFD"/>
                </a:solidFill>
                <a:latin typeface="Glacial Indifference" panose="020B0604020202020204" charset="0"/>
              </a:rPr>
              <a:t>Dans ses composantes, les motifs de fait et de droit, elle s’appuie sur un riche éventail de références. L’intégration de ces données multiples à une démarche logique fait de la motivation, au cœur du jugement, un discours très diversifié ».</a:t>
            </a:r>
          </a:p>
          <a:p>
            <a:pPr algn="just">
              <a:lnSpc>
                <a:spcPct val="110000"/>
              </a:lnSpc>
              <a:defRPr/>
            </a:pPr>
            <a:r>
              <a:rPr lang="fr-FR" sz="3200" dirty="0">
                <a:solidFill>
                  <a:srgbClr val="F9FAFD"/>
                </a:solidFill>
                <a:latin typeface="Glacial Indifference" panose="020B0604020202020204" charset="0"/>
              </a:rPr>
              <a:t>Cette partie du discours se caractérise par un </a:t>
            </a:r>
            <a:r>
              <a:rPr lang="fr-FR" sz="3200" u="sng" dirty="0">
                <a:solidFill>
                  <a:srgbClr val="F9FAFD"/>
                </a:solidFill>
                <a:latin typeface="Glacial Indifference" panose="020B0604020202020204" charset="0"/>
              </a:rPr>
              <a:t>mode explicatif</a:t>
            </a:r>
            <a:r>
              <a:rPr lang="fr-FR" sz="3200" dirty="0">
                <a:solidFill>
                  <a:srgbClr val="F9FAFD"/>
                </a:solidFill>
                <a:latin typeface="Glacial Indifference" panose="020B0604020202020204" charset="0"/>
              </a:rPr>
              <a:t> : « la motivation explique, elle développe. Elle doit même être suffisamment explicite. Le développement est, en général, lié à la pluralité des explications nécessaires, à la multiplicité des points à élucider ».</a:t>
            </a:r>
          </a:p>
          <a:p>
            <a:pPr algn="just">
              <a:lnSpc>
                <a:spcPct val="110000"/>
              </a:lnSpc>
              <a:spcAft>
                <a:spcPts val="1200"/>
              </a:spcAft>
              <a:defRPr/>
            </a:pPr>
            <a:r>
              <a:rPr lang="fr-FR" sz="3200" dirty="0">
                <a:solidFill>
                  <a:srgbClr val="F9FAFD"/>
                </a:solidFill>
                <a:latin typeface="Glacial Indifference" panose="020B0604020202020204" charset="0"/>
              </a:rPr>
              <a:t>La motivation a en vrai une </a:t>
            </a:r>
            <a:r>
              <a:rPr lang="fr-FR" sz="3200" u="sng" dirty="0">
                <a:solidFill>
                  <a:srgbClr val="F9FAFD"/>
                </a:solidFill>
                <a:latin typeface="Glacial Indifference" panose="020B0604020202020204" charset="0"/>
              </a:rPr>
              <a:t>visée persuasive</a:t>
            </a:r>
            <a:r>
              <a:rPr lang="fr-FR" sz="3200" dirty="0">
                <a:solidFill>
                  <a:srgbClr val="F9FAFD"/>
                </a:solidFill>
                <a:latin typeface="Glacial Indifference" panose="020B0604020202020204" charset="0"/>
              </a:rPr>
              <a:t> aussi : elle « explique pour convaincre. Qui s’agit-il de convaincre ? […] La réponse est trop générale pour induire un type de persuasion de préférence à un autre. Le juge ne s’adresse pas seulement aux parties, ni seulement (s’il y songe) au juge qui, sur recours, exercera un contrôle. La motivation s’adresse à tous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341-343.</a:t>
            </a:r>
          </a:p>
        </p:txBody>
      </p:sp>
    </p:spTree>
    <p:extLst>
      <p:ext uri="{BB962C8B-B14F-4D97-AF65-F5344CB8AC3E}">
        <p14:creationId xmlns:p14="http://schemas.microsoft.com/office/powerpoint/2010/main" val="151577071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525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081775"/>
            <a:ext cx="16306800" cy="91671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fr-FR" sz="3500" u="sng" dirty="0">
                <a:solidFill>
                  <a:srgbClr val="F9FAFD"/>
                </a:solidFill>
                <a:latin typeface="Glacial Indifference" panose="020B0604020202020204" charset="0"/>
              </a:rPr>
              <a:t>La réponse – La justification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justification tourne à vide tant qu’on ne la rapporte pas à ses fondements. Un jugement n’est pas justifié que s’il est bien fondé en fait et en droit. La véracité du fait sur lequel s’appuie le juge et la conformité au droit de la solution qu’il donne sont les deux fondements de la justification du jugement. </a:t>
            </a:r>
            <a:r>
              <a:rPr lang="fr-FR" sz="3300" dirty="0">
                <a:solidFill>
                  <a:srgbClr val="F9FAFD"/>
                </a:solidFill>
                <a:latin typeface="Glacial Indifference" panose="020B0604020202020204" charset="0"/>
              </a:rPr>
              <a:t>[…] Chaque référence engendre un type de discours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Quant à la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démonstration en fait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langage probatoire est un mariage naturel du vocabulaire technique et du vocabulaire courant. Dans les verbes qui désignent ces opérations, les verbes sont au présent de l’indicatif : le juge se fonde sur l’état du fait au moment où il statue ». À côté du langage ordinaire on retrouve donc le « vocabulaire technique de la preuve juridique ».</a:t>
            </a:r>
          </a:p>
          <a:p>
            <a:pPr algn="just">
              <a:lnSpc>
                <a:spcPct val="110000"/>
              </a:lnSpc>
              <a:spcAft>
                <a:spcPts val="600"/>
              </a:spcAft>
              <a:defRPr/>
            </a:pPr>
            <a:r>
              <a:rPr lang="fr-FR" sz="3300" dirty="0">
                <a:solidFill>
                  <a:srgbClr val="F9FAFD"/>
                </a:solidFill>
                <a:latin typeface="Glacial Indifference" panose="020B0604020202020204" charset="0"/>
              </a:rPr>
              <a:t>Quant à la </a:t>
            </a:r>
            <a:r>
              <a:rPr lang="fr-FR" sz="3300" u="sng" dirty="0">
                <a:solidFill>
                  <a:srgbClr val="F9FAFD"/>
                </a:solidFill>
                <a:latin typeface="Glacial Indifference" panose="020B0604020202020204" charset="0"/>
              </a:rPr>
              <a:t>démonstration en droit</a:t>
            </a:r>
            <a:r>
              <a:rPr lang="fr-FR" sz="3300" dirty="0">
                <a:solidFill>
                  <a:srgbClr val="F9FAFD"/>
                </a:solidFill>
                <a:latin typeface="Glacial Indifference" panose="020B0604020202020204" charset="0"/>
              </a:rPr>
              <a:t>, en revanche, « c’est un autre compartiment de la motivation. Un autre langage. Il se rapproche du discours législatif dans la mesure où il se réfère à la règle de droit. Quand il la cite, le juge introduit dans son discours celui de la loi » (à travers les citations directes mais aussi l’interprétation de la loi).</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344-345.</a:t>
            </a:r>
          </a:p>
        </p:txBody>
      </p:sp>
    </p:spTree>
    <p:extLst>
      <p:ext uri="{BB962C8B-B14F-4D97-AF65-F5344CB8AC3E}">
        <p14:creationId xmlns:p14="http://schemas.microsoft.com/office/powerpoint/2010/main" val="396121838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227275"/>
            <a:ext cx="16306800" cy="92502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500" u="sng" dirty="0">
                <a:solidFill>
                  <a:srgbClr val="F9FAFD"/>
                </a:solidFill>
                <a:latin typeface="Glacial Indifference" panose="020B0604020202020204" charset="0"/>
              </a:rPr>
              <a:t>La réponse – La justification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Finalement, par rapport à la justification, il faut préciser que, « pour parvenir à la solution, il ne suffit pas d’établir séparément le fait (dans sa singularité) et le droit (dans sa généralité). Il faut encore les articuler dans l’application de la règle et y ajouter d’autres données ».</a:t>
            </a:r>
          </a:p>
          <a:p>
            <a:pPr algn="just">
              <a:lnSpc>
                <a:spcPct val="110000"/>
              </a:lnSpc>
              <a:defRPr/>
            </a:pPr>
            <a:r>
              <a:rPr lang="fr-FR" sz="3300" dirty="0">
                <a:solidFill>
                  <a:srgbClr val="F9FAFD"/>
                </a:solidFill>
                <a:latin typeface="Glacial Indifference" panose="020B0604020202020204" charset="0"/>
              </a:rPr>
              <a:t>La </a:t>
            </a:r>
            <a:r>
              <a:rPr lang="fr-FR" sz="3300" u="sng" dirty="0">
                <a:solidFill>
                  <a:srgbClr val="F9FAFD"/>
                </a:solidFill>
                <a:latin typeface="Glacial Indifference" panose="020B0604020202020204" charset="0"/>
              </a:rPr>
              <a:t>qualification</a:t>
            </a:r>
            <a:r>
              <a:rPr lang="fr-FR" sz="3300" dirty="0">
                <a:solidFill>
                  <a:srgbClr val="F9FAFD"/>
                </a:solidFill>
                <a:latin typeface="Glacial Indifference" panose="020B0604020202020204" charset="0"/>
              </a:rPr>
              <a:t> est « l’opération qui fait entrer le fait […] dans la catégorie juridique, en reconnaissant dans le fait brut les éléments caractéristiques de la notion de droit. Établi le fait, connu le droit, il s’agit d’aller de l’un à l’autre, du concret à l’abstrait, pour l’application du général en particulier ».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parallèle, l’</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appréciation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en jeu, c’est-à-dire « toute opération de l’esprit par laquelle le juge introduit dans les motifs de son jugement des données autre que la simple constatation du fait, ou la qualification [juridique] de celui-ci, ou l’affirmation de la règle de droit : appréciation du fait (gravité du dommage) ; appréciation d’ordre moral […] ; appréciation d’opportunité (poids des circonstances sociales, économiques ou autres) ; appréciation de la valeur d’un bien (évaluation, estimation, etc.)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346.</a:t>
            </a:r>
          </a:p>
        </p:txBody>
      </p:sp>
    </p:spTree>
    <p:extLst>
      <p:ext uri="{BB962C8B-B14F-4D97-AF65-F5344CB8AC3E}">
        <p14:creationId xmlns:p14="http://schemas.microsoft.com/office/powerpoint/2010/main" val="22902279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616360"/>
            <a:ext cx="16306800" cy="80991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réponse – La solution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solution, « présentée comme résultant de la motivation, […] constitue la partie finale du jugement. C’est le "verdict" que les parties attendent. Ce n’est plus ni le "sur quoi", ni le pourquoi de la réponse, mais la réponse même à leurs prétentions : celle qui accueille ou rejette ; celle qui dit ce que chacun gagne ou perd, obtient ou doit. […] La solution est imposée par le juge, mais en vertu du droit. On y retrouve les marques de la décision du juge, et celles de la réalisation du droit.</a:t>
            </a:r>
          </a:p>
          <a:p>
            <a:pPr algn="just">
              <a:lnSpc>
                <a:spcPct val="110000"/>
              </a:lnSpc>
              <a:defRPr/>
            </a:pPr>
            <a:r>
              <a:rPr lang="fr-FR" sz="3400" dirty="0">
                <a:solidFill>
                  <a:srgbClr val="F9FAFD"/>
                </a:solidFill>
                <a:latin typeface="Glacial Indifference" panose="020B0604020202020204" charset="0"/>
              </a:rPr>
              <a:t>La décision est énoncée sous forme de </a:t>
            </a:r>
            <a:r>
              <a:rPr lang="fr-FR" sz="3400" u="sng" dirty="0">
                <a:solidFill>
                  <a:srgbClr val="F9FAFD"/>
                </a:solidFill>
                <a:latin typeface="Glacial Indifference" panose="020B0604020202020204" charset="0"/>
              </a:rPr>
              <a:t>dispositif</a:t>
            </a:r>
            <a:r>
              <a:rPr lang="fr-FR" sz="3400" dirty="0">
                <a:solidFill>
                  <a:srgbClr val="F9FAFD"/>
                </a:solidFill>
                <a:latin typeface="Glacial Indifference" panose="020B0604020202020204" charset="0"/>
              </a:rPr>
              <a:t> […]. Le dispositif est le corps principal de la phrase finale du jugement qui contient tous les verbes exprimant une décision ([…] </a:t>
            </a:r>
            <a:r>
              <a:rPr lang="fr-FR" sz="3400" i="1" dirty="0">
                <a:solidFill>
                  <a:srgbClr val="F9FAFD"/>
                </a:solidFill>
                <a:latin typeface="Glacial Indifference" panose="020B0604020202020204" charset="0"/>
              </a:rPr>
              <a:t>dit</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déclare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condamne</a:t>
            </a:r>
            <a:r>
              <a:rPr lang="fr-FR" sz="3400" dirty="0">
                <a:solidFill>
                  <a:srgbClr val="F9FAFD"/>
                </a:solidFill>
                <a:latin typeface="Glacial Indifference" panose="020B0604020202020204" charset="0"/>
              </a:rPr>
              <a:t>…). Tous les verbes sont à l’indicatif présent et à la troisième personne du singulier, dans la voix active. Le nom de la juridiction est le sujet commun de toutes les propositions de la phrase dispositive. Ainsi l’action est-elle formellement rapportée à son sujet naturel, le juge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34</a:t>
            </a:r>
            <a:r>
              <a:rPr lang="fr-FR" sz="2400" dirty="0">
                <a:solidFill>
                  <a:srgbClr val="F9FAFD"/>
                </a:solidFill>
                <a:latin typeface="Glacial Indifference" panose="020B0604020202020204" charset="0"/>
              </a:rPr>
              <a:t>7-348</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60602173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155743"/>
            <a:ext cx="16459200" cy="93979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500" u="sng" dirty="0">
                <a:solidFill>
                  <a:srgbClr val="F9FAFD"/>
                </a:solidFill>
                <a:latin typeface="Glacial Indifference" panose="020B0604020202020204" charset="0"/>
              </a:rPr>
              <a:t>La réponse – La solution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décisions juridictionnelles sont, comme les règles légales, des dispositions. Comme le législateur, le juge dispose. […] Dans le jugement, comme dans la loi, la disposition se fait reconnaître comme un même type d’exposé. </a:t>
            </a:r>
            <a:r>
              <a:rPr lang="fr-FR" sz="3300" dirty="0">
                <a:solidFill>
                  <a:srgbClr val="F9FAFD"/>
                </a:solidFill>
                <a:latin typeface="Glacial Indifference" panose="020B0604020202020204" charset="0"/>
              </a:rPr>
              <a:t>On y retrouve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côté lapidaire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dispositif est la partie du jugement où la concision juridictionnelle rejoint la concision législative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recours à l’articulation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dispositif se réduit parfois à une seule proposition. […] Le plus souvent </a:t>
            </a:r>
            <a:r>
              <a:rPr lang="fr-FR" sz="3300" dirty="0">
                <a:solidFill>
                  <a:srgbClr val="F9FAFD"/>
                </a:solidFill>
                <a:latin typeface="Glacial Indifference" panose="020B0604020202020204" charset="0"/>
              </a:rPr>
              <a:t>[toutefois], les décisions des juges du fond regroupent une pluralité de propositions : </a:t>
            </a:r>
            <a:r>
              <a:rPr lang="fr-FR" sz="3300" i="1" dirty="0">
                <a:solidFill>
                  <a:srgbClr val="F9FAFD"/>
                </a:solidFill>
                <a:latin typeface="Glacial Indifference" panose="020B0604020202020204" charset="0"/>
              </a:rPr>
              <a:t>constate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prononce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ordonne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réserve</a:t>
            </a: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condamne</a:t>
            </a:r>
            <a:r>
              <a:rPr lang="fr-FR" sz="3300" dirty="0">
                <a:solidFill>
                  <a:srgbClr val="F9FAFD"/>
                </a:solidFill>
                <a:latin typeface="Glacial Indifference" panose="020B0604020202020204" charset="0"/>
              </a:rPr>
              <a:t>. Chaque verbe commande une proposition distincte qui devient comme un article de la décision. Le dispositif est un faisceau de dispositions ;</a:t>
            </a: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langage de l’obligation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est dans les verbes du dispositif. […] Le dispositif énonce ce qui est obligatoire, au moins pour les parties, ce que le juge leur impose. Le dispositif porte des marques d’autorité comparables aux marques normatives de la règle de droit, mais dans une décision individuelle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34</a:t>
            </a:r>
            <a:r>
              <a:rPr lang="fr-FR" sz="2400" dirty="0">
                <a:solidFill>
                  <a:srgbClr val="F9FAFD"/>
                </a:solidFill>
                <a:latin typeface="Glacial Indifference" panose="020B0604020202020204" charset="0"/>
              </a:rPr>
              <a:t>8</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66105727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235663"/>
            <a:ext cx="16383000" cy="901323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500" u="sng" dirty="0">
                <a:solidFill>
                  <a:srgbClr val="F9FAFD"/>
                </a:solidFill>
                <a:latin typeface="Glacial Indifference" panose="020B0604020202020204" charset="0"/>
              </a:rPr>
              <a:t>La réponse – La solution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de la solution donne à voir l’opération de la décision : ce en quoi le jugement met en œuvre le droit.</a:t>
            </a:r>
          </a:p>
          <a:p>
            <a:pPr algn="just">
              <a:lnSpc>
                <a:spcPct val="110000"/>
              </a:lnSpc>
              <a:defRPr/>
            </a:pPr>
            <a:r>
              <a:rPr lang="fr-FR" sz="3300" dirty="0">
                <a:solidFill>
                  <a:srgbClr val="F9FAFD"/>
                </a:solidFill>
                <a:latin typeface="Glacial Indifference" panose="020B0604020202020204" charset="0"/>
              </a:rPr>
              <a:t>Conclusion du syllogisme judiciaire, le dispositif applique la règle générale au cas particulier soumis au juge. Il est remarquable que, dans son énoncé, chacun des chefs du dispositif associe ces deux éléments. </a:t>
            </a:r>
            <a:r>
              <a:rPr lang="fr-FR" sz="3300" u="sng" dirty="0">
                <a:solidFill>
                  <a:srgbClr val="F9FAFD"/>
                </a:solidFill>
                <a:latin typeface="Glacial Indifference" panose="020B0604020202020204" charset="0"/>
              </a:rPr>
              <a:t>Chaque disposition emprunte à la règle légale qu’elle applique l’énoncé de la conséquence juridique que celle-ci prévoit</a:t>
            </a:r>
            <a:r>
              <a:rPr lang="fr-FR" sz="3300" dirty="0">
                <a:solidFill>
                  <a:srgbClr val="F9FAFD"/>
                </a:solidFill>
                <a:latin typeface="Glacial Indifference" panose="020B0604020202020204" charset="0"/>
              </a:rPr>
              <a:t>. Applique-t-elle une disposition légale qui prévoit la nullité d’un acte ? La disposition juridictionnelle énonce : </a:t>
            </a:r>
            <a:r>
              <a:rPr lang="fr-FR" sz="3300" i="1" dirty="0">
                <a:solidFill>
                  <a:srgbClr val="F9FAFD"/>
                </a:solidFill>
                <a:latin typeface="Glacial Indifference" panose="020B0604020202020204" charset="0"/>
              </a:rPr>
              <a:t>déclare nul…</a:t>
            </a:r>
            <a:r>
              <a:rPr lang="fr-FR" sz="3300" dirty="0">
                <a:solidFill>
                  <a:srgbClr val="F9FAFD"/>
                </a:solidFill>
                <a:latin typeface="Glacial Indifference" panose="020B0604020202020204" charset="0"/>
              </a:rPr>
              <a:t> S’agit-il d’un texte qui ouvre droit à réparation ? La décision énonce : </a:t>
            </a:r>
            <a:r>
              <a:rPr lang="fr-FR" sz="3300" i="1" dirty="0">
                <a:solidFill>
                  <a:srgbClr val="F9FAFD"/>
                </a:solidFill>
                <a:latin typeface="Glacial Indifference" panose="020B0604020202020204" charset="0"/>
              </a:rPr>
              <a:t>Condamne… à… de dommages-intérêts</a:t>
            </a:r>
            <a:r>
              <a:rPr lang="fr-FR" sz="3300" dirty="0">
                <a:solidFill>
                  <a:srgbClr val="F9FAFD"/>
                </a:solidFill>
                <a:latin typeface="Glacial Indifference" panose="020B0604020202020204" charset="0"/>
              </a:rPr>
              <a:t>. […] Chaque chef de disposition contient une double référence (au général et au particulier) qui marque sur le vif, dans la décision individuelle, l’application du droit à l’espèce ».</a:t>
            </a:r>
          </a:p>
          <a:p>
            <a:pPr algn="just">
              <a:lnSpc>
                <a:spcPct val="110000"/>
              </a:lnSpc>
              <a:spcAft>
                <a:spcPts val="600"/>
              </a:spcAf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 les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verbes du dispositif</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déclare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prononce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condamne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prototypes de performatif</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 mots sont des actes. [Pourtant] cette vertu ne coïncide pas avec les règles complexes qui déterminent la date à laquelle le jugement produits ses effets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400" dirty="0">
                <a:solidFill>
                  <a:srgbClr val="F9FAFD"/>
                </a:solidFill>
                <a:latin typeface="Glacial Indifference" panose="020B0604020202020204" charset="0"/>
              </a:rPr>
              <a:t>349-350</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3476303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204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418841"/>
            <a:ext cx="16306800" cy="898245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discours juridictionnel – l’unité du discours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L’étude analytique de chacune des parties du jugement démontre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de justice n’est pas un énoncé simple, mais un discours complexe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discours à tranches. La motivation qui, à elle seule, suffirait à y introduire la diversité par la variété de ses références, vient après le récit des circonstances de la cause et la référence aux prétentions des parties, et avant la décision qui combine à son tour le général et le particulier. Le jugement est un discours à composantes multiples dont la succession produit plusieurs changements de style au long du même énoncé. </a:t>
            </a:r>
          </a:p>
          <a:p>
            <a:pPr algn="just">
              <a:lnSpc>
                <a:spcPct val="110000"/>
              </a:lnSpc>
              <a:spcAft>
                <a:spcPts val="1200"/>
              </a:spcAft>
              <a:defRPr/>
            </a:pPr>
            <a:r>
              <a:rPr lang="fr-FR" sz="3400" dirty="0">
                <a:solidFill>
                  <a:srgbClr val="F9FAFD"/>
                </a:solidFill>
                <a:latin typeface="Glacial Indifference" panose="020B0604020202020204" charset="0"/>
              </a:rPr>
              <a:t>Le caractère composite du discours juridictionnel est en partie compensé par des facteurs unitaires. 1. </a:t>
            </a:r>
            <a:r>
              <a:rPr lang="fr-FR" sz="3400" u="sng" dirty="0">
                <a:solidFill>
                  <a:srgbClr val="F9FAFD"/>
                </a:solidFill>
                <a:latin typeface="Glacial Indifference" panose="020B0604020202020204" charset="0"/>
              </a:rPr>
              <a:t>Le jugement se rapporte à un cas</a:t>
            </a:r>
            <a:r>
              <a:rPr lang="fr-FR" sz="3400" dirty="0">
                <a:solidFill>
                  <a:srgbClr val="F9FAFD"/>
                </a:solidFill>
                <a:latin typeface="Glacial Indifference" panose="020B0604020202020204" charset="0"/>
              </a:rPr>
              <a:t>. 2. </a:t>
            </a:r>
            <a:r>
              <a:rPr lang="fr-FR" sz="3400" u="sng" dirty="0">
                <a:solidFill>
                  <a:srgbClr val="F9FAFD"/>
                </a:solidFill>
                <a:latin typeface="Glacial Indifference" panose="020B0604020202020204" charset="0"/>
              </a:rPr>
              <a:t>Le jugement est un acte</a:t>
            </a:r>
            <a:r>
              <a:rPr lang="fr-FR" sz="3400" dirty="0">
                <a:solidFill>
                  <a:srgbClr val="F9FAFD"/>
                </a:solidFill>
                <a:latin typeface="Glacial Indifference" panose="020B0604020202020204" charset="0"/>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algn="just">
              <a:lnSpc>
                <a:spcPct val="110000"/>
              </a:lnSpc>
              <a:defRPr/>
            </a:pPr>
            <a:r>
              <a:rPr lang="fr-FR" sz="3400" dirty="0">
                <a:solidFill>
                  <a:srgbClr val="F9FAFD"/>
                </a:solidFill>
                <a:latin typeface="Glacial Indifference" panose="020B0604020202020204" charset="0"/>
              </a:rPr>
              <a:t>Par rapport au premier point, « ce qui contribue à unifier le jugement, c’est d’abord ce qui le relativise. </a:t>
            </a:r>
            <a:r>
              <a:rPr lang="fr-FR" sz="3400" u="sng" dirty="0">
                <a:solidFill>
                  <a:srgbClr val="F9FAFD"/>
                </a:solidFill>
                <a:latin typeface="Glacial Indifference" panose="020B0604020202020204" charset="0"/>
              </a:rPr>
              <a:t>La cause est un tout parce qu’elle oppose des parties sur un objet</a:t>
            </a:r>
            <a:r>
              <a:rPr lang="fr-FR" sz="3400" dirty="0">
                <a:solidFill>
                  <a:srgbClr val="F9FAFD"/>
                </a:solidFill>
                <a:latin typeface="Glacial Indifference" panose="020B0604020202020204" charset="0"/>
              </a:rPr>
              <a:t>. La double relativité de l’espèce introduit dans l’énoncé du jugement des éléments d’unité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400" dirty="0">
                <a:solidFill>
                  <a:srgbClr val="F9FAFD"/>
                </a:solidFill>
                <a:latin typeface="Glacial Indifference" panose="020B0604020202020204" charset="0"/>
              </a:rPr>
              <a:t>350-351</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7575611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1143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257300"/>
            <a:ext cx="16306800" cy="901323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500" u="sng" dirty="0">
                <a:solidFill>
                  <a:srgbClr val="F9FAFD"/>
                </a:solidFill>
                <a:latin typeface="Glacial Indifference" panose="020B0604020202020204" charset="0"/>
              </a:rPr>
              <a:t>La référence aux parties en cause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référence aux parties en cause est omniprésente dans la décision de justice. Les parties sont désignées par leur nom et prénoms (ou par leur dénomination) et par leur domicile (ou leur siège social) dans l’intitulé du jugement […]. Elles sont nommément mises en cause dans l’exposé des faits et l’état de la procédure. C’est encore aux adversaires (en nom ou "ès qualité" de demandeur ou de défendeur) que sont attribuées leur prétentions et moyens respectifs. Pour une part impersonnelle, la motivation les implique souvent en personne dans les motifs de fait, la qualification ou les appréciations. Le dispositif enfin nomme le plaideur qu’il condamne ou auquel il accorde gain de cause. De bout en bout, l’énoncé suit l’affaire X contre Y. Telle est d’ailleurs, en abrégé, la mention de l’en-tête de la décision (affaire X c/Y). […]</a:t>
            </a:r>
          </a:p>
          <a:p>
            <a:pPr algn="just">
              <a:lnSpc>
                <a:spcPct val="110000"/>
              </a:lnSpc>
              <a:spcAft>
                <a:spcPts val="600"/>
              </a:spcAft>
              <a:defRPr/>
            </a:pPr>
            <a:r>
              <a:rPr lang="fr-FR" sz="3300" dirty="0">
                <a:solidFill>
                  <a:srgbClr val="F9FAFD"/>
                </a:solidFill>
                <a:latin typeface="Glacial Indifference" panose="020B0604020202020204" charset="0"/>
              </a:rPr>
              <a:t>Cette marque personnelle singularise le discours juridictionnel relativement au discours législatif qui est toujours impersonnel. Il en fait, pour partie, un </a:t>
            </a:r>
            <a:r>
              <a:rPr lang="fr-FR" sz="3300" u="sng" dirty="0">
                <a:solidFill>
                  <a:srgbClr val="F9FAFD"/>
                </a:solidFill>
                <a:latin typeface="Glacial Indifference" panose="020B0604020202020204" charset="0"/>
              </a:rPr>
              <a:t>discours </a:t>
            </a:r>
            <a:r>
              <a:rPr lang="fr-FR" sz="3300" i="1" u="sng" dirty="0">
                <a:solidFill>
                  <a:srgbClr val="F9FAFD"/>
                </a:solidFill>
                <a:latin typeface="Glacial Indifference" panose="020B0604020202020204" charset="0"/>
              </a:rPr>
              <a:t>inter partes</a:t>
            </a:r>
            <a:r>
              <a:rPr lang="fr-FR" sz="3300" i="1"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(quand le jugement, reprenant leurs prétentions et moyens, les fait parler l’un contre l’autre), pour partie un </a:t>
            </a:r>
            <a:r>
              <a:rPr lang="fr-FR" sz="3300" u="sng" dirty="0">
                <a:solidFill>
                  <a:srgbClr val="F9FAFD"/>
                </a:solidFill>
                <a:latin typeface="Glacial Indifference" panose="020B0604020202020204" charset="0"/>
              </a:rPr>
              <a:t>discours </a:t>
            </a:r>
            <a:r>
              <a:rPr lang="fr-FR" sz="3300" i="1" u="sng" dirty="0">
                <a:solidFill>
                  <a:srgbClr val="F9FAFD"/>
                </a:solidFill>
                <a:latin typeface="Glacial Indifference" panose="020B0604020202020204" charset="0"/>
              </a:rPr>
              <a:t>ad personam</a:t>
            </a:r>
            <a:r>
              <a:rPr lang="fr-FR" sz="3300" dirty="0">
                <a:solidFill>
                  <a:srgbClr val="F9FAFD"/>
                </a:solidFill>
                <a:latin typeface="Glacial Indifference" panose="020B0604020202020204" charset="0"/>
              </a:rPr>
              <a:t> (l’énoncé du dispositif fait bien voir ce qui les concerne)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400" dirty="0">
                <a:solidFill>
                  <a:srgbClr val="F9FAFD"/>
                </a:solidFill>
                <a:latin typeface="Glacial Indifference" panose="020B0604020202020204" charset="0"/>
              </a:rPr>
              <a:t>351</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73336912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5097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963302"/>
            <a:ext cx="16306800" cy="75235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La référence à l’objet du litige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une nuance près, elle est, elle aussi, continue. À l’exception de l’intitulé de la décision, toutes les parties du jugement s’y réfèrent, chacune à sa manière : les parties descriptives l’expriment, la discussion le développe, le dispositif le tranche. À elle seule, cette référence à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fait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unité objective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décision</a:t>
            </a:r>
            <a:r>
              <a:rPr lang="fr-FR" sz="3400" dirty="0">
                <a:solidFill>
                  <a:srgbClr val="F9FAFD"/>
                </a:solidFill>
                <a:latin typeface="Glacial Indifference" panose="020B0604020202020204" charset="0"/>
              </a:rPr>
              <a:t>. De la chose demandée et contestée (</a:t>
            </a:r>
            <a:r>
              <a:rPr lang="fr-FR" sz="3400" i="1" dirty="0">
                <a:solidFill>
                  <a:srgbClr val="F9FAFD"/>
                </a:solidFill>
                <a:latin typeface="Glacial Indifference" panose="020B0604020202020204" charset="0"/>
              </a:rPr>
              <a:t>res litigiosa</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res contestata</a:t>
            </a:r>
            <a:r>
              <a:rPr lang="fr-FR" sz="3400" dirty="0">
                <a:solidFill>
                  <a:srgbClr val="F9FAFD"/>
                </a:solidFill>
                <a:latin typeface="Glacial Indifference" panose="020B0604020202020204" charset="0"/>
              </a:rPr>
              <a:t>) on passe à la chose jugée (</a:t>
            </a:r>
            <a:r>
              <a:rPr lang="fr-FR" sz="3400" i="1" dirty="0">
                <a:solidFill>
                  <a:srgbClr val="F9FAFD"/>
                </a:solidFill>
                <a:latin typeface="Glacial Indifference" panose="020B0604020202020204" charset="0"/>
              </a:rPr>
              <a:t>res judicata</a:t>
            </a:r>
            <a:r>
              <a:rPr lang="fr-FR" sz="3400" dirty="0">
                <a:solidFill>
                  <a:srgbClr val="F9FAFD"/>
                </a:solidFill>
                <a:latin typeface="Glacial Indifference" panose="020B0604020202020204" charset="0"/>
              </a:rPr>
              <a:t>) et, justement, l’identité d’objet constitue l’une des données de la chose jugée […].</a:t>
            </a: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Cependant, l’unité d’objet</a:t>
            </a:r>
            <a:r>
              <a:rPr lang="fr-FR" sz="3400" dirty="0">
                <a:solidFill>
                  <a:srgbClr val="F9FAFD"/>
                </a:solidFill>
                <a:latin typeface="Glacial Indifference" panose="020B0604020202020204" charset="0"/>
              </a:rPr>
              <a:t> en emporte une autre. Sa détermination, c’est-à-dire la délimitation des points de fait et des questions de droit sur lequel il porte, conduit à situer le litige dans un ordre de matière : responsabilité, divorce, succession. L’objet du litige donne au jugement une unité thématique qui introduit dans son énoncé toute la terminologie de la matière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400" dirty="0">
                <a:solidFill>
                  <a:srgbClr val="F9FAFD"/>
                </a:solidFill>
                <a:latin typeface="Glacial Indifference" panose="020B0604020202020204" charset="0"/>
              </a:rPr>
              <a:t>351</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29628570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266700"/>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714500"/>
            <a:ext cx="16306800" cy="80991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jugement en tant que acte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ce qui concerne le jugement conçu comme un acte, il faut observer que « si le jugement, pris comme action de juger, est un ensemble d’opérations intellectuelles, l’accomplissement de ces opérations donne corps à un énoncé linguistique qui est nécessairement exprimé par écrit. Le jugement est rédigé. Il en reste un écrit, dressé et en bonne et due forme par le greffier […] de la juridiction. L’original de cet écrit, nommé "minute",</a:t>
            </a:r>
            <a:r>
              <a:rPr lang="fr-FR" sz="3400" dirty="0">
                <a:solidFill>
                  <a:srgbClr val="F9FAFD"/>
                </a:solidFill>
                <a:latin typeface="Glacial Indifference" panose="020B0604020202020204" charset="0"/>
              </a:rPr>
              <a:t> est conservé au greffe (secrétariat) de la juridiction qui a rendu le jugement (et chaque plaideur peut s’en faire délivrer une copie […]). </a:t>
            </a:r>
          </a:p>
          <a:p>
            <a:pPr algn="just">
              <a:lnSpc>
                <a:spcPct val="110000"/>
              </a:lnSpc>
              <a:defRPr/>
            </a:pPr>
            <a:r>
              <a:rPr lang="fr-FR" sz="3400" dirty="0">
                <a:solidFill>
                  <a:srgbClr val="F9FAFD"/>
                </a:solidFill>
                <a:latin typeface="Glacial Indifference" panose="020B0604020202020204" charset="0"/>
              </a:rPr>
              <a:t>Or, bien entendu, le jugement emprunte aussi le canal de l’expression orale. Un jugement n’existe que s’il est prononcé (et il prend date à ce jour)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discours juridictionnel « réunit toutes les marques qui font voir le jugement sous toutes ces facettes : comme démarche logique, comme acte authentique, comme procédure régulière ».</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400" dirty="0">
                <a:solidFill>
                  <a:srgbClr val="F9FAFD"/>
                </a:solidFill>
                <a:latin typeface="Glacial Indifference" panose="020B0604020202020204" charset="0"/>
              </a:rPr>
              <a:t>352</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76185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27753E5-C0A8-1104-69E8-AD79524E27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18C02D0-6310-E0F5-5F18-648CE6946829}"/>
              </a:ext>
            </a:extLst>
          </p:cNvPr>
          <p:cNvSpPr txBox="1"/>
          <p:nvPr/>
        </p:nvSpPr>
        <p:spPr>
          <a:xfrm>
            <a:off x="1028700" y="814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22620E1E-802B-7A5B-6E72-DB7FF12592ED}"/>
              </a:ext>
            </a:extLst>
          </p:cNvPr>
          <p:cNvSpPr txBox="1"/>
          <p:nvPr/>
        </p:nvSpPr>
        <p:spPr>
          <a:xfrm>
            <a:off x="1076827" y="2644759"/>
            <a:ext cx="16220573" cy="570002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0" lvl="1" algn="just">
              <a:lnSpc>
                <a:spcPct val="110000"/>
              </a:lnSpc>
              <a:spcAft>
                <a:spcPts val="1200"/>
              </a:spcAft>
              <a:defRPr/>
            </a:pPr>
            <a:r>
              <a:rPr lang="fr-FR" sz="3600" noProof="0" dirty="0">
                <a:solidFill>
                  <a:srgbClr val="F9FAFD"/>
                </a:solidFill>
                <a:latin typeface="Glacial Indifference" panose="020B0604020202020204" charset="0"/>
              </a:rPr>
              <a:t>Les normes du droit communautaire sont </a:t>
            </a:r>
            <a:r>
              <a:rPr lang="fr-FR" sz="3600" u="sng" noProof="0" dirty="0">
                <a:solidFill>
                  <a:srgbClr val="F9FAFD"/>
                </a:solidFill>
                <a:latin typeface="Glacial Indifference" panose="020B0604020202020204" charset="0"/>
              </a:rPr>
              <a:t>appliquées directement</a:t>
            </a:r>
            <a:r>
              <a:rPr lang="fr-FR" sz="3600" noProof="0" dirty="0">
                <a:solidFill>
                  <a:srgbClr val="F9FAFD"/>
                </a:solidFill>
                <a:latin typeface="Glacial Indifference" panose="020B0604020202020204" charset="0"/>
              </a:rPr>
              <a:t> « dans l’ordre juridique interne : elles s’imposent aux juridictions des États membres et les particuliers peuvent s’en prévaloir ».</a:t>
            </a:r>
          </a:p>
          <a:p>
            <a:pPr marL="0" lvl="1" algn="just">
              <a:lnSpc>
                <a:spcPct val="110000"/>
              </a:lnSpc>
              <a:defRPr/>
            </a:pPr>
            <a:r>
              <a:rPr lang="fr-FR" sz="3600" noProof="0" dirty="0">
                <a:solidFill>
                  <a:srgbClr val="F9FAFD"/>
                </a:solidFill>
                <a:latin typeface="Glacial Indifference" panose="020B0604020202020204" charset="0"/>
              </a:rPr>
              <a:t>De surcroît, les normes communautaires jouissent d’une </a:t>
            </a:r>
            <a:r>
              <a:rPr lang="fr-FR" sz="3600" u="sng" noProof="0" dirty="0">
                <a:solidFill>
                  <a:srgbClr val="F9FAFD"/>
                </a:solidFill>
                <a:latin typeface="Glacial Indifference" panose="020B0604020202020204" charset="0"/>
              </a:rPr>
              <a:t>supériorité « sur les lois nationales qui leur sont contraires</a:t>
            </a:r>
            <a:r>
              <a:rPr lang="fr-FR" sz="3600" noProof="0" dirty="0">
                <a:solidFill>
                  <a:srgbClr val="F9FAFD"/>
                </a:solidFill>
                <a:latin typeface="Glacial Indifference" panose="020B0604020202020204" charset="0"/>
              </a:rPr>
              <a:t> ». Par conséquent, les lois antérieures sont abrogées et d’éventuelles règles ou lois postérieures sont illégales.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2335178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204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489478"/>
            <a:ext cx="163068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jugement en tant que acte – Les marques logiques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de la décision manifeste que tout jugement se développe en forme de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syllogisme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prémisses de celui-ci correspondent à l’établissement des faits de la cause et à l’affirmation de la règle de droit qui leur sont applicables. La conclusion est donnée dans le dispositif. […] </a:t>
            </a: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L’énoncé fait toujours apparaître le jugement comme un raisonnement. Il désigne celui qui raisonne (le tribunal, la cour). Il détaille les maillons du raisonnement (attendu, considérant). De ces motifs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ces motifs…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fait découler la conclusion.</a:t>
            </a:r>
          </a:p>
          <a:p>
            <a:pPr algn="just">
              <a:lnSpc>
                <a:spcPct val="110000"/>
              </a:lnSpc>
              <a:spcAft>
                <a:spcPts val="1200"/>
              </a:spcAft>
              <a:defRPr/>
            </a:pPr>
            <a:r>
              <a:rPr lang="fr-FR" sz="3300" dirty="0">
                <a:solidFill>
                  <a:srgbClr val="F9FAFD"/>
                </a:solidFill>
                <a:latin typeface="Glacial Indifference" panose="020B0604020202020204" charset="0"/>
              </a:rPr>
              <a:t>Ce schéma n’atteste évidemment pas que le juge a bien raisonné (ni d’ailleurs qu’il a bien jugé en fait et en droit). Il a pu se tromper en fait et (ou) en droit, et (ou) mal raisonner. L’énoncé présente seulement l’opération de juger en forme de démarche logique. L’énoncé suit la trace de l’esprit. À tout lecteur, à tout interprète, et peut-être d’abord à un autre juge, sur recours, le texte permet donc de refaire le chemin et de critiquer ou d’approuver le déroulement des opérations intellectuelles du juge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400" dirty="0">
                <a:solidFill>
                  <a:srgbClr val="F9FAFD"/>
                </a:solidFill>
                <a:latin typeface="Glacial Indifference" panose="020B0604020202020204" charset="0"/>
              </a:rPr>
              <a:t>352-353</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25661582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3573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692560"/>
            <a:ext cx="16306800" cy="80991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jugement en tant que acte – Les marques d’authenticité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L’énoncé du jugement porte les marques qui permettent de reconnaître en lui la force probante que </a:t>
            </a:r>
            <a:r>
              <a:rPr lang="fr-FR" sz="3400" dirty="0">
                <a:solidFill>
                  <a:srgbClr val="F9FAFD"/>
                </a:solidFill>
                <a:latin typeface="Glacial Indifference" panose="020B0604020202020204" charset="0"/>
              </a:rPr>
              <a:t>le juge lui communique : celle d’un acte authentique […].</a:t>
            </a:r>
          </a:p>
          <a:p>
            <a:pPr algn="just">
              <a:lnSpc>
                <a:spcPct val="110000"/>
              </a:lnSpc>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jugement est assorti dans son texte des éléments qui l’authentifient : indication de date et d’origine avec un luxe de précisions qui en font un document historique. Le jugement indique en effet la date à laquelle il est prononcé, mais aussi (si l’affaire avait été mise en délibéré) celle à laquelle l’affaire avait été plaidée, jour des débats. L’auteur du jugement y est cumulativement désigné sous un tour institutionnel et personnel. Le jugement indique la juridiction dont il émane avec toutes les références nécessaires (par exemple: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Tribunal de Lyon, première chambre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Cour d’appel de Paris, première chambre, section A</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il précise aussi les noms des juges qui en ont délibéré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Mme X</a:t>
            </a:r>
            <a:r>
              <a:rPr kumimoji="0" lang="fr-FR" sz="34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 Y.</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etc.). </a:t>
            </a:r>
            <a:r>
              <a:rPr lang="fr-FR" sz="3400" dirty="0">
                <a:solidFill>
                  <a:srgbClr val="F9FAFD"/>
                </a:solidFill>
                <a:latin typeface="Glacial Indifference" panose="020B0604020202020204" charset="0"/>
              </a:rPr>
              <a:t>Le jugement est encore signé par le président et le greffier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a:t>
            </a:r>
            <a:r>
              <a:rPr lang="fr-FR" sz="2400" dirty="0">
                <a:solidFill>
                  <a:srgbClr val="F9FAFD"/>
                </a:solidFill>
                <a:latin typeface="Glacial Indifference" panose="020B0604020202020204" charset="0"/>
              </a:rPr>
              <a:t>353</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2049158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62F328-E8C5-DCB6-2051-8E38D2720A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8888CE-146C-05E8-8DCE-FA1CC52BAA68}"/>
              </a:ext>
            </a:extLst>
          </p:cNvPr>
          <p:cNvSpPr txBox="1"/>
          <p:nvPr/>
        </p:nvSpPr>
        <p:spPr>
          <a:xfrm>
            <a:off x="914400" y="204986"/>
            <a:ext cx="937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5E7BF6A-0825-A80E-60AC-622A74E5E18D}"/>
              </a:ext>
            </a:extLst>
          </p:cNvPr>
          <p:cNvSpPr txBox="1"/>
          <p:nvPr/>
        </p:nvSpPr>
        <p:spPr>
          <a:xfrm>
            <a:off x="990600" y="1396451"/>
            <a:ext cx="16306800" cy="87762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500" u="sng" dirty="0">
                <a:solidFill>
                  <a:srgbClr val="F9FAFD"/>
                </a:solidFill>
                <a:latin typeface="Glacial Indifference" panose="020B0604020202020204" charset="0"/>
              </a:rPr>
              <a:t>Le jugement en tant que acte – Les marques de régularité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Voisines des précédentes, elles assument une fonction complémentaire. Elles permettent d’apprécier (et, pour la juridiction de contrôle, de vérifier) la régularité formelle du jugement. </a:t>
            </a:r>
          </a:p>
          <a:p>
            <a:pPr algn="just">
              <a:lnSpc>
                <a:spcPct val="110000"/>
              </a:lnSpc>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L’énoncé du jugement contient l’indication du nom du représentant du ministère public (s’il a assisté aux débats), des noms et prénoms ou de la dénomination des parties en cause, du nom des avocats ou des personnes qui ont représenté ou assisté les parties, du nom du greffier. Le jugement indique aussi sous quelle forme a eu lieu l’audience (en audience publique ou en chambre du conseil) et si la décision a eu lieu contradictoirement ou par défaut.</a:t>
            </a:r>
          </a:p>
          <a:p>
            <a:pPr algn="just">
              <a:lnSpc>
                <a:spcPct val="110000"/>
              </a:lnSpc>
              <a:defRPr/>
            </a:pPr>
            <a:r>
              <a:rPr lang="fr-FR" sz="3200" dirty="0">
                <a:solidFill>
                  <a:srgbClr val="F9FAFD"/>
                </a:solidFill>
                <a:latin typeface="Glacial Indifference" panose="020B0604020202020204" charset="0"/>
              </a:rPr>
              <a:t>[…] Toutes ces indications sont regroupées, avec celle de la juridiction et de ses membres, dans l’intitulé de la décision. […]</a:t>
            </a:r>
          </a:p>
          <a:p>
            <a:pPr algn="just">
              <a:lnSpc>
                <a:spcPct val="110000"/>
              </a:lnSpc>
              <a:defRPr/>
            </a:pPr>
            <a:r>
              <a:rPr lang="fr-FR" sz="3200" dirty="0">
                <a:solidFill>
                  <a:srgbClr val="F9FAFD"/>
                </a:solidFill>
                <a:latin typeface="Glacial Indifference" panose="020B0604020202020204" charset="0"/>
              </a:rPr>
              <a:t>[Ainsi,] le discours juridictionnel porte en lui les moyens de vérifier sa régularité. L’énoncé intègre la justification formelle de l’acte. […] Comme les marques d’authenticité, mais de façon plus ample, les marques de régularité permettent enfin de reconstituer la </a:t>
            </a:r>
            <a:r>
              <a:rPr lang="fr-FR" sz="3200" i="1" dirty="0">
                <a:solidFill>
                  <a:srgbClr val="F9FAFD"/>
                </a:solidFill>
                <a:latin typeface="Glacial Indifference" panose="020B0604020202020204" charset="0"/>
              </a:rPr>
              <a:t>pièce</a:t>
            </a:r>
            <a:r>
              <a:rPr lang="fr-FR" sz="3200" dirty="0">
                <a:solidFill>
                  <a:srgbClr val="F9FAFD"/>
                </a:solidFill>
                <a:latin typeface="Glacial Indifference" panose="020B0604020202020204" charset="0"/>
              </a:rPr>
              <a:t> […] dont le jugement est </a:t>
            </a:r>
            <a:r>
              <a:rPr lang="fr-FR" sz="3200" i="1" dirty="0">
                <a:solidFill>
                  <a:srgbClr val="F9FAFD"/>
                </a:solidFill>
                <a:latin typeface="Glacial Indifference" panose="020B0604020202020204" charset="0"/>
              </a:rPr>
              <a:t>l’acte final</a:t>
            </a:r>
            <a:r>
              <a:rPr lang="fr-FR" sz="3200" dirty="0">
                <a:solidFill>
                  <a:srgbClr val="F9FAFD"/>
                </a:solidFill>
                <a:latin typeface="Glacial Indifference" panose="020B0604020202020204" charset="0"/>
              </a:rPr>
              <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Cornu, </a:t>
            </a: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Linguistique juridique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a:t>
            </a:r>
            <a:r>
              <a:rPr lang="fr-FR" sz="2400" dirty="0">
                <a:solidFill>
                  <a:srgbClr val="F9FAFD"/>
                </a:solidFill>
                <a:latin typeface="Glacial Indifference" panose="020B0604020202020204" charset="0"/>
              </a:rPr>
              <a:t>353-354</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0695994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190500"/>
            <a:ext cx="16535400" cy="1077218"/>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FFFFFF"/>
                </a:solidFill>
                <a:effectLst/>
                <a:uLnTx/>
                <a:uFillTx/>
                <a:latin typeface="Glacial Indifference"/>
                <a:ea typeface="+mn-ea"/>
                <a:cs typeface="+mn-cs"/>
              </a:rPr>
              <a:t>Bibliographie de référence</a:t>
            </a:r>
          </a:p>
        </p:txBody>
      </p:sp>
      <p:sp>
        <p:nvSpPr>
          <p:cNvPr id="4" name="TextBox 4"/>
          <p:cNvSpPr txBox="1"/>
          <p:nvPr/>
        </p:nvSpPr>
        <p:spPr>
          <a:xfrm>
            <a:off x="838200" y="1562100"/>
            <a:ext cx="16497300" cy="84023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lang="fr-FR" sz="3000" dirty="0">
                <a:solidFill>
                  <a:srgbClr val="F9FAFD"/>
                </a:solidFill>
                <a:latin typeface="Glacial Indifference" panose="020B0604020202020204" charset="0"/>
              </a:rPr>
              <a:t>Austin, J. L., 1962, </a:t>
            </a:r>
            <a:r>
              <a:rPr lang="fr-FR" sz="3000" i="1" dirty="0">
                <a:solidFill>
                  <a:srgbClr val="F9FAFD"/>
                </a:solidFill>
                <a:latin typeface="Glacial Indifference" panose="020B0604020202020204" charset="0"/>
              </a:rPr>
              <a:t>How to Do </a:t>
            </a:r>
            <a:r>
              <a:rPr lang="fr-FR" sz="3000" i="1" dirty="0" err="1">
                <a:solidFill>
                  <a:srgbClr val="F9FAFD"/>
                </a:solidFill>
                <a:latin typeface="Glacial Indifference" panose="020B0604020202020204" charset="0"/>
              </a:rPr>
              <a:t>Things</a:t>
            </a:r>
            <a:r>
              <a:rPr lang="fr-FR" sz="3000" i="1" dirty="0">
                <a:solidFill>
                  <a:srgbClr val="F9FAFD"/>
                </a:solidFill>
                <a:latin typeface="Glacial Indifference" panose="020B0604020202020204" charset="0"/>
              </a:rPr>
              <a:t> </a:t>
            </a:r>
            <a:r>
              <a:rPr lang="fr-FR" sz="3000" i="1" dirty="0" err="1">
                <a:solidFill>
                  <a:srgbClr val="F9FAFD"/>
                </a:solidFill>
                <a:latin typeface="Glacial Indifference" panose="020B0604020202020204" charset="0"/>
              </a:rPr>
              <a:t>with</a:t>
            </a:r>
            <a:r>
              <a:rPr lang="fr-FR" sz="3000" i="1" dirty="0">
                <a:solidFill>
                  <a:srgbClr val="F9FAFD"/>
                </a:solidFill>
                <a:latin typeface="Glacial Indifference" panose="020B0604020202020204" charset="0"/>
              </a:rPr>
              <a:t> </a:t>
            </a:r>
            <a:r>
              <a:rPr lang="fr-FR" sz="3000" i="1" dirty="0" err="1">
                <a:solidFill>
                  <a:srgbClr val="F9FAFD"/>
                </a:solidFill>
                <a:latin typeface="Glacial Indifference" panose="020B0604020202020204" charset="0"/>
              </a:rPr>
              <a:t>Words</a:t>
            </a:r>
            <a:r>
              <a:rPr lang="fr-FR" sz="3000" i="1" dirty="0">
                <a:solidFill>
                  <a:srgbClr val="F9FAFD"/>
                </a:solidFill>
                <a:latin typeface="Glacial Indifference" panose="020B0604020202020204" charset="0"/>
              </a:rPr>
              <a:t>: The William James Lectures </a:t>
            </a:r>
            <a:r>
              <a:rPr lang="fr-FR" sz="3000" i="1" dirty="0" err="1">
                <a:solidFill>
                  <a:srgbClr val="F9FAFD"/>
                </a:solidFill>
                <a:latin typeface="Glacial Indifference" panose="020B0604020202020204" charset="0"/>
              </a:rPr>
              <a:t>delivered</a:t>
            </a:r>
            <a:r>
              <a:rPr lang="fr-FR" sz="3000" i="1" dirty="0">
                <a:solidFill>
                  <a:srgbClr val="F9FAFD"/>
                </a:solidFill>
                <a:latin typeface="Glacial Indifference" panose="020B0604020202020204" charset="0"/>
              </a:rPr>
              <a:t> at Harvard </a:t>
            </a:r>
            <a:r>
              <a:rPr lang="fr-FR" sz="3000" i="1" dirty="0" err="1">
                <a:solidFill>
                  <a:srgbClr val="F9FAFD"/>
                </a:solidFill>
                <a:latin typeface="Glacial Indifference" panose="020B0604020202020204" charset="0"/>
              </a:rPr>
              <a:t>University</a:t>
            </a:r>
            <a:r>
              <a:rPr lang="fr-FR" sz="3000" i="1" dirty="0">
                <a:solidFill>
                  <a:srgbClr val="F9FAFD"/>
                </a:solidFill>
                <a:latin typeface="Glacial Indifference" panose="020B0604020202020204" charset="0"/>
              </a:rPr>
              <a:t> in 1955</a:t>
            </a:r>
            <a:r>
              <a:rPr lang="fr-FR" sz="3000" dirty="0">
                <a:solidFill>
                  <a:srgbClr val="F9FAFD"/>
                </a:solidFill>
                <a:latin typeface="Glacial Indifference" panose="020B0604020202020204" charset="0"/>
              </a:rPr>
              <a:t>, Oxford, Clarendon </a:t>
            </a:r>
            <a:r>
              <a:rPr lang="fr-FR" sz="3000" dirty="0" err="1">
                <a:solidFill>
                  <a:srgbClr val="F9FAFD"/>
                </a:solidFill>
                <a:latin typeface="Glacial Indifference" panose="020B0604020202020204" charset="0"/>
              </a:rPr>
              <a:t>Press</a:t>
            </a:r>
            <a:r>
              <a:rPr lang="fr-FR" sz="3000" dirty="0">
                <a:solidFill>
                  <a:srgbClr val="F9FAFD"/>
                </a:solidFill>
                <a:latin typeface="Glacial Indifference" panose="020B0604020202020204" charset="0"/>
              </a:rPr>
              <a:t>. </a:t>
            </a: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lang="fr-FR" sz="3000" dirty="0" err="1">
                <a:solidFill>
                  <a:srgbClr val="F9FAFD"/>
                </a:solidFill>
                <a:latin typeface="Glacial Indifference" panose="020B0604020202020204" charset="0"/>
              </a:rPr>
              <a:t>Bissardon</a:t>
            </a:r>
            <a:r>
              <a:rPr lang="fr-FR" sz="3000" dirty="0">
                <a:solidFill>
                  <a:srgbClr val="F9FAFD"/>
                </a:solidFill>
                <a:latin typeface="Glacial Indifference" panose="020B0604020202020204" charset="0"/>
              </a:rPr>
              <a:t>, S., 2013, </a:t>
            </a:r>
            <a:r>
              <a:rPr lang="fr-FR" sz="3000" i="1" dirty="0">
                <a:solidFill>
                  <a:srgbClr val="F9FAFD"/>
                </a:solidFill>
                <a:latin typeface="Glacial Indifference" panose="020B0604020202020204" charset="0"/>
              </a:rPr>
              <a:t>Guide du langage juridique : vocabulaire, pièges et difficultés</a:t>
            </a:r>
            <a:r>
              <a:rPr lang="fr-FR" sz="3000" dirty="0">
                <a:solidFill>
                  <a:srgbClr val="F9FAFD"/>
                </a:solidFill>
                <a:latin typeface="Glacial Indifference" panose="020B0604020202020204" charset="0"/>
              </a:rPr>
              <a:t>, Paris, LexisNexis. </a:t>
            </a:r>
            <a:endParaRPr kumimoji="0" lang="fr-FR" sz="3000" b="0" i="0" u="none" strike="noStrike" kern="1200" cap="none" spc="0" normalizeH="0" baseline="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Bourdieu, P., 1982, </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Ce que parler veut dire. L'économie des échanges linguistiques</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 Paris, Fayard.</a:t>
            </a: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kumimoji="0" lang="fr-FR" sz="3000" b="0" i="0" u="none" strike="noStrike" kern="1200" cap="none" spc="0" normalizeH="0" baseline="0" dirty="0" err="1">
                <a:ln>
                  <a:noFill/>
                </a:ln>
                <a:solidFill>
                  <a:prstClr val="white"/>
                </a:solidFill>
                <a:effectLst/>
                <a:uLnTx/>
                <a:uFillTx/>
                <a:latin typeface="Glacial Indifference" panose="020B0604020202020204" charset="0"/>
                <a:ea typeface="+mn-ea"/>
                <a:cs typeface="+mn-cs"/>
              </a:rPr>
              <a:t>Capuano</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 R. G., 2013, </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111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errori</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 di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traduzione</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che</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hanno</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cambiato</a:t>
            </a:r>
            <a:r>
              <a:rPr kumimoji="0" lang="fr-FR" sz="3000" b="0" i="1" u="none" strike="noStrike" kern="1200" cap="none" spc="0" normalizeH="0" baseline="0" dirty="0">
                <a:ln>
                  <a:noFill/>
                </a:ln>
                <a:solidFill>
                  <a:prstClr val="white"/>
                </a:solidFill>
                <a:effectLst/>
                <a:uLnTx/>
                <a:uFillTx/>
                <a:latin typeface="Glacial Indifference" panose="020B0604020202020204" charset="0"/>
                <a:ea typeface="+mn-ea"/>
                <a:cs typeface="+mn-cs"/>
              </a:rPr>
              <a:t> il </a:t>
            </a:r>
            <a:r>
              <a:rPr kumimoji="0" lang="fr-FR" sz="3000" b="0" i="1" u="none" strike="noStrike" kern="1200" cap="none" spc="0" normalizeH="0" baseline="0" dirty="0" err="1">
                <a:ln>
                  <a:noFill/>
                </a:ln>
                <a:solidFill>
                  <a:prstClr val="white"/>
                </a:solidFill>
                <a:effectLst/>
                <a:uLnTx/>
                <a:uFillTx/>
                <a:latin typeface="Glacial Indifference" panose="020B0604020202020204" charset="0"/>
                <a:ea typeface="+mn-ea"/>
                <a:cs typeface="+mn-cs"/>
              </a:rPr>
              <a:t>mondo</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 Viterbo, Stampa </a:t>
            </a:r>
            <a:r>
              <a:rPr kumimoji="0" lang="fr-FR" sz="3000" b="0" i="0" u="none" strike="noStrike" kern="1200" cap="none" spc="0" normalizeH="0" baseline="0" dirty="0" err="1">
                <a:ln>
                  <a:noFill/>
                </a:ln>
                <a:solidFill>
                  <a:prstClr val="white"/>
                </a:solidFill>
                <a:effectLst/>
                <a:uLnTx/>
                <a:uFillTx/>
                <a:latin typeface="Glacial Indifference" panose="020B0604020202020204" charset="0"/>
                <a:ea typeface="+mn-ea"/>
                <a:cs typeface="+mn-cs"/>
              </a:rPr>
              <a:t>alternativa</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a:t>
            </a:r>
            <a:r>
              <a:rPr kumimoji="0" lang="fr-FR" sz="3000" b="0" i="0" u="none" strike="noStrike" kern="1200" cap="none" spc="0" normalizeH="0" baseline="0" dirty="0" err="1">
                <a:ln>
                  <a:noFill/>
                </a:ln>
                <a:solidFill>
                  <a:prstClr val="white"/>
                </a:solidFill>
                <a:effectLst/>
                <a:uLnTx/>
                <a:uFillTx/>
                <a:latin typeface="Glacial Indifference" panose="020B0604020202020204" charset="0"/>
                <a:ea typeface="+mn-ea"/>
                <a:cs typeface="+mn-cs"/>
              </a:rPr>
              <a:t>Nuovi</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dirty="0" err="1">
                <a:ln>
                  <a:noFill/>
                </a:ln>
                <a:solidFill>
                  <a:prstClr val="white"/>
                </a:solidFill>
                <a:effectLst/>
                <a:uLnTx/>
                <a:uFillTx/>
                <a:latin typeface="Glacial Indifference" panose="020B0604020202020204" charset="0"/>
                <a:ea typeface="+mn-ea"/>
                <a:cs typeface="+mn-cs"/>
              </a:rPr>
              <a:t>equilibri</a:t>
            </a:r>
            <a:r>
              <a:rPr kumimoji="0" lang="fr-FR" sz="3000" b="0" i="0" u="none" strike="noStrike" kern="1200" cap="none" spc="0" normalizeH="0" baseline="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lang="fr-FR" sz="3000" dirty="0" err="1">
                <a:solidFill>
                  <a:srgbClr val="FFFFFF"/>
                </a:solidFill>
                <a:latin typeface="Glacial Indifference"/>
              </a:rPr>
              <a:t>Cabrillac</a:t>
            </a:r>
            <a:r>
              <a:rPr lang="fr-FR" sz="3000" dirty="0">
                <a:solidFill>
                  <a:srgbClr val="FFFFFF"/>
                </a:solidFill>
                <a:latin typeface="Glacial Indifference"/>
              </a:rPr>
              <a:t>, R. (sous la direction de), 2022 (13</a:t>
            </a:r>
            <a:r>
              <a:rPr lang="fr-FR" sz="3000" baseline="30000" dirty="0">
                <a:solidFill>
                  <a:srgbClr val="FFFFFF"/>
                </a:solidFill>
                <a:latin typeface="Glacial Indifference"/>
              </a:rPr>
              <a:t>ème</a:t>
            </a:r>
            <a:r>
              <a:rPr lang="fr-FR" sz="3000" dirty="0">
                <a:solidFill>
                  <a:srgbClr val="FFFFFF"/>
                </a:solidFill>
                <a:latin typeface="Glacial Indifference"/>
              </a:rPr>
              <a:t> éd.), </a:t>
            </a:r>
            <a:r>
              <a:rPr lang="fr-FR" sz="3000" i="1" dirty="0">
                <a:solidFill>
                  <a:srgbClr val="FFFFFF"/>
                </a:solidFill>
                <a:latin typeface="Glacial Indifference"/>
              </a:rPr>
              <a:t>Dictionnaire du vocabulaire juridique 2022</a:t>
            </a:r>
            <a:r>
              <a:rPr lang="fr-FR" sz="3000" dirty="0">
                <a:solidFill>
                  <a:srgbClr val="FFFFFF"/>
                </a:solidFill>
                <a:latin typeface="Glacial Indifference"/>
              </a:rPr>
              <a:t>, Paris, </a:t>
            </a:r>
            <a:r>
              <a:rPr lang="fr-FR" sz="3000" dirty="0">
                <a:solidFill>
                  <a:srgbClr val="F9FAFD"/>
                </a:solidFill>
                <a:latin typeface="Glacial Indifference" panose="020B0604020202020204" charset="0"/>
              </a:rPr>
              <a:t>LexisNexis. </a:t>
            </a:r>
            <a:endParaRPr lang="fr-FR" sz="3000" dirty="0">
              <a:solidFill>
                <a:srgbClr val="FFFFFF"/>
              </a:solidFill>
              <a:latin typeface="Glacial Indifference"/>
            </a:endParaRP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lang="fr-FR" sz="3000" dirty="0">
                <a:solidFill>
                  <a:srgbClr val="FFFFFF"/>
                </a:solidFill>
                <a:latin typeface="Glacial Indifference"/>
              </a:rPr>
              <a:t>Cornu, G., 2005 (3</a:t>
            </a:r>
            <a:r>
              <a:rPr lang="fr-FR" sz="3000" baseline="30000" dirty="0">
                <a:solidFill>
                  <a:srgbClr val="FFFFFF"/>
                </a:solidFill>
                <a:latin typeface="Glacial Indifference"/>
              </a:rPr>
              <a:t>ème</a:t>
            </a:r>
            <a:r>
              <a:rPr lang="fr-FR" sz="3000" dirty="0">
                <a:solidFill>
                  <a:srgbClr val="FFFFFF"/>
                </a:solidFill>
                <a:latin typeface="Glacial Indifference"/>
              </a:rPr>
              <a:t> éd.), </a:t>
            </a:r>
            <a:r>
              <a:rPr lang="fr-FR" sz="3000" i="1" dirty="0">
                <a:solidFill>
                  <a:srgbClr val="FFFFFF"/>
                </a:solidFill>
                <a:latin typeface="Glacial Indifference"/>
              </a:rPr>
              <a:t>Linguistique juridique</a:t>
            </a:r>
            <a:r>
              <a:rPr lang="fr-FR" sz="3000" dirty="0">
                <a:solidFill>
                  <a:srgbClr val="FFFFFF"/>
                </a:solidFill>
                <a:latin typeface="Glacial Indifference"/>
              </a:rPr>
              <a:t>, Paris, Montchrestien.</a:t>
            </a: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kumimoji="0" lang="fr-FR" sz="3000" b="0" i="0" u="none" strike="noStrike" kern="1200" cap="none" spc="0" normalizeH="0" baseline="0" dirty="0">
                <a:ln>
                  <a:noFill/>
                </a:ln>
                <a:solidFill>
                  <a:srgbClr val="FFFFFF"/>
                </a:solidFill>
                <a:effectLst/>
                <a:uLnTx/>
                <a:uFillTx/>
                <a:latin typeface="Glacial Indifference"/>
                <a:ea typeface="+mn-ea"/>
                <a:cs typeface="+mn-cs"/>
              </a:rPr>
              <a:t>Damette, É., 2007, </a:t>
            </a:r>
            <a:r>
              <a:rPr kumimoji="0" lang="fr-FR" sz="3000" b="0" i="1" u="none" strike="noStrike" kern="1200" cap="none" spc="0" normalizeH="0" baseline="0" dirty="0">
                <a:ln>
                  <a:noFill/>
                </a:ln>
                <a:solidFill>
                  <a:srgbClr val="FFFFFF"/>
                </a:solidFill>
                <a:effectLst/>
                <a:uLnTx/>
                <a:uFillTx/>
                <a:latin typeface="Glacial Indifference"/>
                <a:ea typeface="+mn-ea"/>
                <a:cs typeface="+mn-cs"/>
              </a:rPr>
              <a:t>Didactique du français juridique</a:t>
            </a:r>
            <a:r>
              <a:rPr kumimoji="0" lang="fr-FR" sz="3000" b="0" i="0" u="none" strike="noStrike" kern="1200" cap="none" spc="0" normalizeH="0" baseline="0" dirty="0">
                <a:ln>
                  <a:noFill/>
                </a:ln>
                <a:solidFill>
                  <a:srgbClr val="FFFFFF"/>
                </a:solidFill>
                <a:effectLst/>
                <a:uLnTx/>
                <a:uFillTx/>
                <a:latin typeface="Glacial Indifference"/>
                <a:ea typeface="+mn-ea"/>
                <a:cs typeface="+mn-cs"/>
              </a:rPr>
              <a:t>, Paris, L’Harmattan.</a:t>
            </a:r>
          </a:p>
          <a:p>
            <a:pPr marL="0" marR="0" lvl="0" indent="0" algn="just" defTabSz="914400" rtl="0" eaLnBrk="1" fontAlgn="auto" latinLnBrk="0" hangingPunct="1">
              <a:lnSpc>
                <a:spcPct val="100000"/>
              </a:lnSpc>
              <a:spcBef>
                <a:spcPts val="0"/>
              </a:spcBef>
              <a:buClrTx/>
              <a:buSzTx/>
              <a:buFontTx/>
              <a:buNone/>
              <a:tabLst/>
              <a:defRPr/>
            </a:pPr>
            <a:endParaRPr lang="fr-FR" sz="3000" dirty="0">
              <a:solidFill>
                <a:srgbClr val="FFFFFF"/>
              </a:solidFill>
              <a:latin typeface="Glacial Indifference"/>
            </a:endParaRPr>
          </a:p>
          <a:p>
            <a:pPr algn="just">
              <a:defRPr/>
            </a:pPr>
            <a:r>
              <a:rPr kumimoji="0" lang="fr-FR" sz="3000" b="0" i="0" u="none" strike="noStrike" kern="1200" cap="none" spc="0" normalizeH="0" baseline="0" dirty="0">
                <a:ln>
                  <a:noFill/>
                </a:ln>
                <a:solidFill>
                  <a:srgbClr val="FFFFFF"/>
                </a:solidFill>
                <a:effectLst/>
                <a:uLnTx/>
                <a:uFillTx/>
                <a:latin typeface="Glacial Indifference"/>
                <a:ea typeface="+mn-ea"/>
                <a:cs typeface="+mn-cs"/>
              </a:rPr>
              <a:t>Damette, É. et </a:t>
            </a:r>
            <a:r>
              <a:rPr kumimoji="0" lang="fr-FR" sz="3000" b="0" i="0" u="none" strike="noStrike" kern="1200" cap="none" spc="0" normalizeH="0" baseline="0" dirty="0" err="1">
                <a:ln>
                  <a:noFill/>
                </a:ln>
                <a:solidFill>
                  <a:srgbClr val="FFFFFF"/>
                </a:solidFill>
                <a:effectLst/>
                <a:uLnTx/>
                <a:uFillTx/>
                <a:latin typeface="Glacial Indifference"/>
                <a:ea typeface="+mn-ea"/>
                <a:cs typeface="+mn-cs"/>
              </a:rPr>
              <a:t>Dargirolle</a:t>
            </a:r>
            <a:r>
              <a:rPr kumimoji="0" lang="fr-FR" sz="3000" b="0" i="0" u="none" strike="noStrike" kern="1200" cap="none" spc="0" normalizeH="0" baseline="0" dirty="0">
                <a:ln>
                  <a:noFill/>
                </a:ln>
                <a:solidFill>
                  <a:srgbClr val="FFFFFF"/>
                </a:solidFill>
                <a:effectLst/>
                <a:uLnTx/>
                <a:uFillTx/>
                <a:latin typeface="Glacial Indifference"/>
                <a:ea typeface="+mn-ea"/>
                <a:cs typeface="+mn-cs"/>
              </a:rPr>
              <a:t>, F., 2017 (2</a:t>
            </a:r>
            <a:r>
              <a:rPr kumimoji="0" lang="fr-FR" sz="3000" b="0" i="0" u="none" strike="noStrike" kern="1200" cap="none" spc="0" normalizeH="0" baseline="30000" dirty="0">
                <a:ln>
                  <a:noFill/>
                </a:ln>
                <a:solidFill>
                  <a:srgbClr val="FFFFFF"/>
                </a:solidFill>
                <a:effectLst/>
                <a:uLnTx/>
                <a:uFillTx/>
                <a:latin typeface="Glacial Indifference"/>
                <a:ea typeface="+mn-ea"/>
                <a:cs typeface="+mn-cs"/>
              </a:rPr>
              <a:t>ème</a:t>
            </a:r>
            <a:r>
              <a:rPr kumimoji="0" lang="fr-FR" sz="3000" b="0" i="0" u="none" strike="noStrike" kern="1200" cap="none" spc="0" normalizeH="0" baseline="0" dirty="0">
                <a:ln>
                  <a:noFill/>
                </a:ln>
                <a:solidFill>
                  <a:srgbClr val="FFFFFF"/>
                </a:solidFill>
                <a:effectLst/>
                <a:uLnTx/>
                <a:uFillTx/>
                <a:latin typeface="Glacial Indifference"/>
                <a:ea typeface="+mn-ea"/>
                <a:cs typeface="+mn-cs"/>
              </a:rPr>
              <a:t> éd.), </a:t>
            </a:r>
            <a:r>
              <a:rPr kumimoji="0" lang="fr-FR" sz="3000" b="0" i="1" u="none" strike="noStrike" kern="1200" cap="none" spc="0" normalizeH="0" baseline="0" dirty="0">
                <a:ln>
                  <a:noFill/>
                </a:ln>
                <a:solidFill>
                  <a:srgbClr val="FFFFFF"/>
                </a:solidFill>
                <a:effectLst/>
                <a:uLnTx/>
                <a:uFillTx/>
                <a:latin typeface="Glacial Indifference"/>
                <a:ea typeface="+mn-ea"/>
                <a:cs typeface="+mn-cs"/>
              </a:rPr>
              <a:t>Méthode de français juridique</a:t>
            </a:r>
            <a:r>
              <a:rPr kumimoji="0" lang="fr-FR" sz="3000" b="0" i="0" u="none" strike="noStrike" kern="1200" cap="none" spc="0" normalizeH="0" baseline="0" dirty="0">
                <a:ln>
                  <a:noFill/>
                </a:ln>
                <a:solidFill>
                  <a:srgbClr val="FFFFFF"/>
                </a:solidFill>
                <a:effectLst/>
                <a:uLnTx/>
                <a:uFillTx/>
                <a:latin typeface="Glacial Indifference"/>
                <a:ea typeface="+mn-ea"/>
                <a:cs typeface="+mn-cs"/>
              </a:rPr>
              <a:t>, </a:t>
            </a:r>
            <a:r>
              <a:rPr kumimoji="0" lang="fr-FR" sz="3000" b="0" u="none" strike="noStrike" kern="1200" cap="none" spc="0" normalizeH="0" baseline="0" dirty="0">
                <a:ln>
                  <a:noFill/>
                </a:ln>
                <a:solidFill>
                  <a:srgbClr val="F9FAFD"/>
                </a:solidFill>
                <a:effectLst/>
                <a:uLnTx/>
                <a:uFillTx/>
                <a:latin typeface="Glacial Indifference" panose="020B0604020202020204" charset="0"/>
                <a:ea typeface="+mn-ea"/>
                <a:cs typeface="+mn-cs"/>
              </a:rPr>
              <a:t>Paris, Dalloz.</a:t>
            </a:r>
            <a:endParaRPr kumimoji="0" lang="fr-FR" sz="3000" b="0" i="0" u="none" strike="noStrike" kern="1200" cap="none" spc="0" normalizeH="0" baseline="0" dirty="0">
              <a:ln>
                <a:noFill/>
              </a:ln>
              <a:solidFill>
                <a:srgbClr val="FFFFFF"/>
              </a:solidFill>
              <a:effectLst/>
              <a:uLnTx/>
              <a:uFillTx/>
              <a:latin typeface="Glacial Indifference"/>
              <a:ea typeface="+mn-ea"/>
              <a:cs typeface="+mn-cs"/>
            </a:endParaRPr>
          </a:p>
        </p:txBody>
      </p:sp>
    </p:spTree>
    <p:extLst>
      <p:ext uri="{BB962C8B-B14F-4D97-AF65-F5344CB8AC3E}">
        <p14:creationId xmlns:p14="http://schemas.microsoft.com/office/powerpoint/2010/main" val="77230195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CAB041E-7363-5D45-1D19-222A283D1E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D50D2E-4787-BB6E-8283-118A4259B37C}"/>
              </a:ext>
            </a:extLst>
          </p:cNvPr>
          <p:cNvSpPr txBox="1"/>
          <p:nvPr/>
        </p:nvSpPr>
        <p:spPr>
          <a:xfrm>
            <a:off x="762000" y="190500"/>
            <a:ext cx="16535400" cy="1077218"/>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FFFFFF"/>
                </a:solidFill>
                <a:effectLst/>
                <a:uLnTx/>
                <a:uFillTx/>
                <a:latin typeface="Glacial Indifference"/>
                <a:ea typeface="+mn-ea"/>
                <a:cs typeface="+mn-cs"/>
              </a:rPr>
              <a:t>Bibliographie de référence</a:t>
            </a:r>
          </a:p>
        </p:txBody>
      </p:sp>
      <p:sp>
        <p:nvSpPr>
          <p:cNvPr id="4" name="TextBox 4">
            <a:extLst>
              <a:ext uri="{FF2B5EF4-FFF2-40B4-BE49-F238E27FC236}">
                <a16:creationId xmlns:a16="http://schemas.microsoft.com/office/drawing/2014/main" id="{B1AB4D5D-17FE-116C-5734-94E1AE088196}"/>
              </a:ext>
            </a:extLst>
          </p:cNvPr>
          <p:cNvSpPr txBox="1"/>
          <p:nvPr/>
        </p:nvSpPr>
        <p:spPr>
          <a:xfrm>
            <a:off x="838200" y="1562100"/>
            <a:ext cx="16497300" cy="384720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buClrTx/>
              <a:buSzTx/>
              <a:buFontTx/>
              <a:buNone/>
              <a:tabLst/>
              <a:defRPr/>
            </a:pP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Debray, R., 2003, </a:t>
            </a:r>
            <a:r>
              <a:rPr kumimoji="0" lang="fr-FR" sz="3000" b="0" i="1" u="none" strike="noStrike" kern="1200" cap="none" spc="0" normalizeH="0" baseline="0" noProof="0" dirty="0">
                <a:ln>
                  <a:noFill/>
                </a:ln>
                <a:solidFill>
                  <a:srgbClr val="FFFFFF"/>
                </a:solidFill>
                <a:effectLst/>
                <a:uLnTx/>
                <a:uFillTx/>
                <a:latin typeface="Glacial Indifference"/>
                <a:ea typeface="+mn-ea"/>
                <a:cs typeface="+mn-cs"/>
              </a:rPr>
              <a:t>Ce que nous voile la société – La République et le sacré</a:t>
            </a: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 Paris, Gallimard.</a:t>
            </a: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noProof="0" dirty="0">
              <a:ln>
                <a:noFill/>
              </a:ln>
              <a:solidFill>
                <a:srgbClr val="FFFFFF"/>
              </a:solidFill>
              <a:effectLst/>
              <a:uLnTx/>
              <a:uFillTx/>
              <a:latin typeface="Glacial Indifference"/>
              <a:ea typeface="+mn-ea"/>
              <a:cs typeface="+mn-cs"/>
            </a:endParaRPr>
          </a:p>
          <a:p>
            <a:pPr marL="0" marR="0" lvl="0" indent="0" algn="just" defTabSz="914400" rtl="0" eaLnBrk="1" fontAlgn="auto" latinLnBrk="0" hangingPunct="1">
              <a:lnSpc>
                <a:spcPct val="100000"/>
              </a:lnSpc>
              <a:spcBef>
                <a:spcPts val="0"/>
              </a:spcBef>
              <a:buClrTx/>
              <a:buSzTx/>
              <a:buFontTx/>
              <a:buNone/>
              <a:tabLst/>
              <a:defRPr/>
            </a:pPr>
            <a:r>
              <a:rPr lang="fr-FR" sz="3000" noProof="0" dirty="0">
                <a:solidFill>
                  <a:srgbClr val="FFFFFF"/>
                </a:solidFill>
                <a:latin typeface="Glacial Indifference"/>
              </a:rPr>
              <a:t>Dockès, E., 2005, </a:t>
            </a:r>
            <a:r>
              <a:rPr kumimoji="0" lang="fr-FR" sz="3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 : huit notions fondamentales</a:t>
            </a:r>
            <a:r>
              <a:rPr kumimoji="0" lang="fr-FR" sz="30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Paris, Dalloz.</a:t>
            </a:r>
            <a:endParaRPr lang="fr-FR" sz="3000" noProof="0" dirty="0">
              <a:solidFill>
                <a:srgbClr val="FFFFFF"/>
              </a:solidFill>
              <a:latin typeface="Glacial Indifference"/>
            </a:endParaRPr>
          </a:p>
          <a:p>
            <a:pPr marL="0" marR="0" lvl="0" indent="0" algn="just" defTabSz="914400" rtl="0" eaLnBrk="1" fontAlgn="auto" latinLnBrk="0" hangingPunct="1">
              <a:lnSpc>
                <a:spcPct val="100000"/>
              </a:lnSpc>
              <a:spcBef>
                <a:spcPts val="0"/>
              </a:spcBef>
              <a:buClrTx/>
              <a:buSzTx/>
              <a:buFontTx/>
              <a:buNone/>
              <a:tabLst/>
              <a:defRPr/>
            </a:pPr>
            <a:endParaRPr kumimoji="0" lang="fr-FR" sz="3000" b="0" i="0" u="none" strike="noStrike" kern="1200" cap="none" spc="0" normalizeH="0" baseline="0" noProof="0" dirty="0">
              <a:ln>
                <a:noFill/>
              </a:ln>
              <a:solidFill>
                <a:srgbClr val="FFFFFF"/>
              </a:solidFill>
              <a:effectLst/>
              <a:uLnTx/>
              <a:uFillTx/>
              <a:latin typeface="Glacial Indifference"/>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Galisson, R. et Coste, D. (sous la direction de), 1976, date, </a:t>
            </a:r>
            <a:r>
              <a:rPr kumimoji="0" lang="fr-FR" sz="3000" b="0" i="1" u="none" strike="noStrike" kern="1200" cap="none" spc="0" normalizeH="0" baseline="0" noProof="0" dirty="0">
                <a:ln>
                  <a:noFill/>
                </a:ln>
                <a:solidFill>
                  <a:srgbClr val="FFFFFF"/>
                </a:solidFill>
                <a:effectLst/>
                <a:uLnTx/>
                <a:uFillTx/>
                <a:latin typeface="Glacial Indifference"/>
                <a:ea typeface="+mn-ea"/>
                <a:cs typeface="+mn-cs"/>
              </a:rPr>
              <a:t>Dictionnaire de didactique des langues</a:t>
            </a: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 Paris, Hachette.</a:t>
            </a:r>
          </a:p>
          <a:p>
            <a:pPr marL="0" marR="0" lvl="0" indent="0" algn="just" defTabSz="914400" rtl="0" eaLnBrk="1" fontAlgn="auto" latinLnBrk="0" hangingPunct="1">
              <a:lnSpc>
                <a:spcPct val="110000"/>
              </a:lnSpc>
              <a:spcBef>
                <a:spcPts val="0"/>
              </a:spcBef>
              <a:buClrTx/>
              <a:buSzTx/>
              <a:buFontTx/>
              <a:buNone/>
              <a:tabLst/>
              <a:defRPr/>
            </a:pPr>
            <a:endParaRPr lang="fr-FR" sz="3000" dirty="0">
              <a:solidFill>
                <a:srgbClr val="FFFFFF"/>
              </a:solidFill>
              <a:latin typeface="Glacial Indifference"/>
            </a:endParaRPr>
          </a:p>
          <a:p>
            <a:pPr marL="0" marR="0" lvl="0" indent="0" algn="just" defTabSz="914400" rtl="0" eaLnBrk="1" fontAlgn="auto" latinLnBrk="0" hangingPunct="1">
              <a:lnSpc>
                <a:spcPct val="110000"/>
              </a:lnSpc>
              <a:spcBef>
                <a:spcPts val="0"/>
              </a:spcBef>
              <a:buClrTx/>
              <a:buSzTx/>
              <a:buFontTx/>
              <a:buNone/>
              <a:tabLst/>
              <a:defRPr/>
            </a:pP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Jakobson, R., 1963, </a:t>
            </a:r>
            <a:r>
              <a:rPr kumimoji="0" lang="fr-FR" sz="3000" b="0" i="1" u="none" strike="noStrike" kern="1200" cap="none" spc="0" normalizeH="0" baseline="0" noProof="0" dirty="0">
                <a:ln>
                  <a:noFill/>
                </a:ln>
                <a:solidFill>
                  <a:srgbClr val="FFFFFF"/>
                </a:solidFill>
                <a:effectLst/>
                <a:uLnTx/>
                <a:uFillTx/>
                <a:latin typeface="Glacial Indifference"/>
                <a:ea typeface="+mn-ea"/>
                <a:cs typeface="+mn-cs"/>
              </a:rPr>
              <a:t>Essais de linguistique générale</a:t>
            </a: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 </a:t>
            </a:r>
            <a:r>
              <a:rPr kumimoji="0" lang="fr-FR" sz="3000" b="0" i="1" u="none" strike="noStrike" kern="1200" cap="none" spc="0" normalizeH="0" baseline="0" noProof="0" dirty="0">
                <a:ln>
                  <a:noFill/>
                </a:ln>
                <a:solidFill>
                  <a:srgbClr val="FFFFFF"/>
                </a:solidFill>
                <a:effectLst/>
                <a:uLnTx/>
                <a:uFillTx/>
                <a:latin typeface="Glacial Indifference"/>
                <a:ea typeface="+mn-ea"/>
                <a:cs typeface="+mn-cs"/>
              </a:rPr>
              <a:t>1</a:t>
            </a:r>
            <a:r>
              <a:rPr kumimoji="0" lang="fr-FR" sz="3000" b="0" i="0" u="none" strike="noStrike" kern="1200" cap="none" spc="0" normalizeH="0" baseline="0" noProof="0" dirty="0">
                <a:ln>
                  <a:noFill/>
                </a:ln>
                <a:solidFill>
                  <a:srgbClr val="FFFFFF"/>
                </a:solidFill>
                <a:effectLst/>
                <a:uLnTx/>
                <a:uFillTx/>
                <a:latin typeface="Glacial Indifference"/>
                <a:ea typeface="+mn-ea"/>
                <a:cs typeface="+mn-cs"/>
              </a:rPr>
              <a:t>, Paris, Minuit.</a:t>
            </a:r>
          </a:p>
        </p:txBody>
      </p:sp>
    </p:spTree>
    <p:extLst>
      <p:ext uri="{BB962C8B-B14F-4D97-AF65-F5344CB8AC3E}">
        <p14:creationId xmlns:p14="http://schemas.microsoft.com/office/powerpoint/2010/main" val="27291750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332482"/>
            <a:ext cx="16535400" cy="1077218"/>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FFFFFF"/>
                </a:solidFill>
                <a:effectLst/>
                <a:uLnTx/>
                <a:uFillTx/>
                <a:latin typeface="Glacial Indifference"/>
                <a:ea typeface="+mn-ea"/>
                <a:cs typeface="+mn-cs"/>
              </a:rPr>
              <a:t>Sitographie</a:t>
            </a:r>
          </a:p>
        </p:txBody>
      </p:sp>
      <p:sp>
        <p:nvSpPr>
          <p:cNvPr id="4" name="TextBox 4"/>
          <p:cNvSpPr txBox="1"/>
          <p:nvPr/>
        </p:nvSpPr>
        <p:spPr>
          <a:xfrm>
            <a:off x="838200" y="1756499"/>
            <a:ext cx="16840200" cy="826380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0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Décret n° 2013-958 du 25 octobre 2013</a:t>
            </a:r>
            <a:r>
              <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portant application des dispositions de l'article préliminaire et de l'article 803-5 du code de procédure pénale relatives au droit à l'interprétation et à la traduction.</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000" b="0" i="0" u="none" strike="noStrike" kern="1200" cap="none" spc="0" normalizeH="0" baseline="0" noProof="0" dirty="0" err="1">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Decreto</a:t>
            </a:r>
            <a:r>
              <a:rPr kumimoji="0" lang="fr-FR" sz="30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Legislativo</a:t>
            </a:r>
            <a:r>
              <a:rPr kumimoji="0" lang="fr-FR" sz="30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 4 marzo 2014, n. 32</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Attuazione</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della</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direttiva</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2010/64/UE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sul</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diritto</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all'interpretazione</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 alla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traduzione</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nei</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procedimenti</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penali</a:t>
            </a:r>
            <a:r>
              <a:rPr kumimoji="0" lang="fr-FR" sz="30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000" noProof="0" dirty="0">
              <a:solidFill>
                <a:prstClr val="white"/>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Decreto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Legislativo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 15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dicembre</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 2015, n. 212</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Attuazione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della</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direttiva</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2012/29/UE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del</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Parlamento</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europeo</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e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del</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Consiglio</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del</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25 ottobre 2012,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che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istituisce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norme minime in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materia</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di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diritti</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assistenza</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e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protezione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delle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vittime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di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reato</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e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che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sostituisce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la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decisione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err="1">
                <a:ln>
                  <a:noFill/>
                </a:ln>
                <a:solidFill>
                  <a:prstClr val="white"/>
                </a:solidFill>
                <a:effectLst/>
                <a:uLnTx/>
                <a:uFillTx/>
                <a:latin typeface="Glacial Indifference"/>
                <a:ea typeface="+mn-ea"/>
                <a:cs typeface="+mn-cs"/>
              </a:rPr>
              <a:t>quadro</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2001/220/GAI.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prstClr val="white"/>
              </a:solidFill>
              <a:effectLst/>
              <a:uLnTx/>
              <a:uFillTx/>
              <a:latin typeface="Glacial Indifference"/>
              <a:ea typeface="+mn-ea"/>
              <a:cs typeface="+mn-cs"/>
            </a:endParaRPr>
          </a:p>
          <a:p>
            <a:pPr algn="just">
              <a:defRPr/>
            </a:pP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5">
                  <a:extLst>
                    <a:ext uri="{A12FA001-AC4F-418D-AE19-62706E023703}">
                      <ahyp:hlinkClr xmlns:ahyp="http://schemas.microsoft.com/office/drawing/2018/hyperlinkcolor" val="tx"/>
                    </a:ext>
                  </a:extLst>
                </a:hlinkClick>
              </a:rPr>
              <a:t>Directive 2010/64/UE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du Parlement Européen et du Conseil du 20 octobre 2010 relative au droit à l’interprétation et à la traduction dans le cadre des procédures pénales.</a:t>
            </a:r>
          </a:p>
          <a:p>
            <a:pPr algn="just">
              <a:defRPr/>
            </a:pPr>
            <a:endParaRPr lang="fr-FR" sz="3000" noProof="0" dirty="0">
              <a:solidFill>
                <a:prstClr val="white"/>
              </a:solidFill>
              <a:latin typeface="Glacial Indifference"/>
            </a:endParaRPr>
          </a:p>
          <a:p>
            <a:pPr algn="just">
              <a:defRPr/>
            </a:pP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6">
                  <a:extLst>
                    <a:ext uri="{A12FA001-AC4F-418D-AE19-62706E023703}">
                      <ahyp:hlinkClr xmlns:ahyp="http://schemas.microsoft.com/office/drawing/2018/hyperlinkcolor" val="tx"/>
                    </a:ext>
                  </a:extLst>
                </a:hlinkClick>
              </a:rPr>
              <a:t>Directive 2012/29/UE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du Parlement européen et du Conseil du 25 octobre 2012 établissant des normes minimales concernant les droits, le soutien et la protection des victimes de la criminalité et remplaçant la décision-cadre 2001/220/JAI du Conseil</a:t>
            </a:r>
          </a:p>
          <a:p>
            <a:pPr algn="just">
              <a:defRPr/>
            </a:pPr>
            <a:endParaRPr lang="fr-FR" sz="3000" noProof="0" dirty="0">
              <a:solidFill>
                <a:prstClr val="white"/>
              </a:solidFill>
              <a:latin typeface="Glacial Indifference"/>
            </a:endParaRPr>
          </a:p>
        </p:txBody>
      </p:sp>
    </p:spTree>
    <p:extLst>
      <p:ext uri="{BB962C8B-B14F-4D97-AF65-F5344CB8AC3E}">
        <p14:creationId xmlns:p14="http://schemas.microsoft.com/office/powerpoint/2010/main" val="165963654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10D32A-BD3E-4FA5-5A60-B23AE1630AC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C0F9A76-0AAF-202A-4E10-D5375F9C6EF8}"/>
              </a:ext>
            </a:extLst>
          </p:cNvPr>
          <p:cNvSpPr txBox="1"/>
          <p:nvPr/>
        </p:nvSpPr>
        <p:spPr>
          <a:xfrm>
            <a:off x="762000" y="408682"/>
            <a:ext cx="16535400" cy="1077218"/>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FFFFFF"/>
                </a:solidFill>
                <a:effectLst/>
                <a:uLnTx/>
                <a:uFillTx/>
                <a:latin typeface="Glacial Indifference"/>
                <a:ea typeface="+mn-ea"/>
                <a:cs typeface="+mn-cs"/>
              </a:rPr>
              <a:t>Sitographie</a:t>
            </a:r>
          </a:p>
        </p:txBody>
      </p:sp>
      <p:sp>
        <p:nvSpPr>
          <p:cNvPr id="4" name="TextBox 4">
            <a:extLst>
              <a:ext uri="{FF2B5EF4-FFF2-40B4-BE49-F238E27FC236}">
                <a16:creationId xmlns:a16="http://schemas.microsoft.com/office/drawing/2014/main" id="{EB96B890-1D77-F851-3582-BD82F21C0424}"/>
              </a:ext>
            </a:extLst>
          </p:cNvPr>
          <p:cNvSpPr txBox="1"/>
          <p:nvPr/>
        </p:nvSpPr>
        <p:spPr>
          <a:xfrm>
            <a:off x="838200" y="1952327"/>
            <a:ext cx="16497300" cy="5539978"/>
          </a:xfrm>
          <a:prstGeom prst="rect">
            <a:avLst/>
          </a:prstGeom>
        </p:spPr>
        <p:txBody>
          <a:bodyPr wrap="square" lIns="0" tIns="0" rIns="0" bIns="0" rtlCol="0" anchor="t">
            <a:spAutoFit/>
          </a:bodyPr>
          <a:lstStyle/>
          <a:p>
            <a:pPr algn="just">
              <a:defRPr/>
            </a:pP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Faraon, L., 2008,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Diritto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di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difesa</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dello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straniero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dopo</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la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sentenza</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corte</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a:t>
            </a:r>
            <a:r>
              <a:rPr kumimoji="0" lang="fr-FR" sz="3000" b="0" i="0" u="none" strike="noStrike" kern="1200" cap="none" spc="0" normalizeH="0" baseline="0" noProof="0" dirty="0" err="1">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costituzionale</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2">
                  <a:extLst>
                    <a:ext uri="{A12FA001-AC4F-418D-AE19-62706E023703}">
                      <ahyp:hlinkClr xmlns:ahyp="http://schemas.microsoft.com/office/drawing/2018/hyperlinkcolor" val="tx"/>
                    </a:ext>
                  </a:extLst>
                </a:hlinkClick>
              </a:rPr>
              <a:t> n. 254/2007 </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1" u="none" strike="noStrike" kern="1200" cap="none" spc="0" normalizeH="0" baseline="0" noProof="0" dirty="0">
                <a:ln>
                  <a:noFill/>
                </a:ln>
                <a:solidFill>
                  <a:prstClr val="white"/>
                </a:solidFill>
                <a:effectLst/>
                <a:uLnTx/>
                <a:uFillTx/>
                <a:latin typeface="Glacial Indifference"/>
                <a:ea typeface="+mn-ea"/>
                <a:cs typeface="+mn-cs"/>
              </a:rPr>
              <a:t>Altalex</a:t>
            </a:r>
            <a:r>
              <a:rPr lang="fr-FR" sz="3000" noProof="0" dirty="0">
                <a:solidFill>
                  <a:prstClr val="white"/>
                </a:solidFill>
                <a:latin typeface="Glacial Indifference"/>
              </a:rPr>
              <a:t>.</a:t>
            </a:r>
          </a:p>
          <a:p>
            <a:pPr algn="just">
              <a:defRPr/>
            </a:pPr>
            <a:endParaRPr lang="fr-FR" sz="3000" noProof="0" dirty="0">
              <a:solidFill>
                <a:prstClr val="white"/>
              </a:solidFill>
              <a:latin typeface="Glacial Indifferenc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u="none" strike="noStrike" kern="1200" cap="none" spc="0" normalizeH="0" baseline="0" noProof="0" dirty="0">
                <a:ln>
                  <a:noFill/>
                </a:ln>
                <a:solidFill>
                  <a:schemeClr val="bg1"/>
                </a:solidFill>
                <a:effectLst/>
                <a:uLnTx/>
                <a:uFillTx/>
                <a:latin typeface="Glacial Indifference"/>
                <a:ea typeface="+mn-ea"/>
                <a:cs typeface="+mn-cs"/>
                <a:hlinkClick r:id="rId3">
                  <a:extLst>
                    <a:ext uri="{A12FA001-AC4F-418D-AE19-62706E023703}">
                      <ahyp:hlinkClr xmlns:ahyp="http://schemas.microsoft.com/office/drawing/2018/hyperlinkcolor" val="tx"/>
                    </a:ext>
                  </a:extLst>
                </a:hlinkClick>
              </a:rPr>
              <a:t>La Constitution</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rPr>
              <a:t>, sur le site du Conseil Constitutionnel.</a:t>
            </a:r>
            <a:endPar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000" noProof="0" dirty="0">
              <a:solidFill>
                <a:schemeClr val="bg1"/>
              </a:solidFill>
              <a:latin typeface="Glacial Indifference"/>
              <a:hlinkClick r:id="rId4">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4">
                  <a:extLst>
                    <a:ext uri="{A12FA001-AC4F-418D-AE19-62706E023703}">
                      <ahyp:hlinkClr xmlns:ahyp="http://schemas.microsoft.com/office/drawing/2018/hyperlinkcolor" val="tx"/>
                    </a:ext>
                  </a:extLst>
                </a:hlinkClick>
              </a:rPr>
              <a:t>La Constitution française du 4 octobre 1958</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000" noProof="0" dirty="0">
              <a:solidFill>
                <a:prstClr val="white"/>
              </a:solidFill>
              <a:latin typeface="Glacial Indifferenc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5">
                  <a:extLst>
                    <a:ext uri="{A12FA001-AC4F-418D-AE19-62706E023703}">
                      <ahyp:hlinkClr xmlns:ahyp="http://schemas.microsoft.com/office/drawing/2018/hyperlinkcolor" val="tx"/>
                    </a:ext>
                  </a:extLst>
                </a:hlinkClick>
              </a:rPr>
              <a:t>Loi n° 2015-993 du 17 août 2015</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portant adaptation de la procédure pénale au droit de l'Union européenne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000" noProof="0" dirty="0">
              <a:solidFill>
                <a:prstClr val="white"/>
              </a:solidFill>
              <a:latin typeface="Glacial Indifferenc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a:t>
            </a:r>
            <a:r>
              <a:rPr kumimoji="0" lang="fr-FR" sz="3000" b="0" i="0" u="none" strike="noStrike" kern="1200" cap="none" spc="0" normalizeH="0" baseline="0" noProof="0" dirty="0">
                <a:ln>
                  <a:noFill/>
                </a:ln>
                <a:solidFill>
                  <a:schemeClr val="bg1"/>
                </a:solidFill>
                <a:effectLst/>
                <a:uLnTx/>
                <a:uFillTx/>
                <a:latin typeface="Glacial Indifference"/>
                <a:ea typeface="+mn-ea"/>
                <a:cs typeface="+mn-cs"/>
                <a:hlinkClick r:id="rId6">
                  <a:extLst>
                    <a:ext uri="{A12FA001-AC4F-418D-AE19-62706E023703}">
                      <ahyp:hlinkClr xmlns:ahyp="http://schemas.microsoft.com/office/drawing/2018/hyperlinkcolor" val="tx"/>
                    </a:ext>
                  </a:extLst>
                </a:hlinkClick>
              </a:rPr>
              <a:t>Qu'est-ce que le bloc de constitutionnalité ?</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 », sur le site </a:t>
            </a:r>
            <a:r>
              <a:rPr kumimoji="0" lang="fr-FR" sz="3000" b="0" i="1" u="none" strike="noStrike" kern="1200" cap="none" spc="0" normalizeH="0" baseline="0" noProof="0" dirty="0">
                <a:ln>
                  <a:noFill/>
                </a:ln>
                <a:solidFill>
                  <a:prstClr val="white"/>
                </a:solidFill>
                <a:effectLst/>
                <a:uLnTx/>
                <a:uFillTx/>
                <a:latin typeface="Glacial Indifference"/>
                <a:ea typeface="+mn-ea"/>
                <a:cs typeface="+mn-cs"/>
              </a:rPr>
              <a:t>Vie publique</a:t>
            </a:r>
            <a:r>
              <a:rPr kumimoji="0" lang="fr-FR" sz="3000" b="0" i="0" u="none" strike="noStrike" kern="1200" cap="none" spc="0" normalizeH="0" baseline="0" noProof="0" dirty="0">
                <a:ln>
                  <a:noFill/>
                </a:ln>
                <a:solidFill>
                  <a:prstClr val="white"/>
                </a:solidFill>
                <a:effectLst/>
                <a:uLnTx/>
                <a:uFillTx/>
                <a:latin typeface="Glacial Indifference"/>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000" noProof="0" dirty="0">
              <a:solidFill>
                <a:prstClr val="white"/>
              </a:solidFill>
              <a:latin typeface="Glacial Indifference"/>
            </a:endParaRPr>
          </a:p>
        </p:txBody>
      </p:sp>
    </p:spTree>
    <p:extLst>
      <p:ext uri="{BB962C8B-B14F-4D97-AF65-F5344CB8AC3E}">
        <p14:creationId xmlns:p14="http://schemas.microsoft.com/office/powerpoint/2010/main" val="19779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9FD09D2-9DFF-AEA4-3737-6ADC124B8BC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987802-28C0-9835-005F-61F3487FEDBF}"/>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85CA1D1A-7A0C-7F53-54D0-D49B913830E2}"/>
              </a:ext>
            </a:extLst>
          </p:cNvPr>
          <p:cNvSpPr txBox="1"/>
          <p:nvPr/>
        </p:nvSpPr>
        <p:spPr>
          <a:xfrm>
            <a:off x="1076827" y="2324100"/>
            <a:ext cx="16220573" cy="719273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du droit communautaire dérivé</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on retrouve :</a:t>
            </a:r>
          </a:p>
          <a:p>
            <a:pPr marL="571500" lvl="1" indent="-571500" algn="just">
              <a:lnSpc>
                <a:spcPct val="110000"/>
              </a:lnSpc>
              <a:spcAft>
                <a:spcPts val="1200"/>
              </a:spcAft>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règlements</a:t>
            </a:r>
            <a:r>
              <a:rPr lang="fr-FR" sz="3600" noProof="0" dirty="0">
                <a:solidFill>
                  <a:srgbClr val="F9FAFD"/>
                </a:solidFill>
                <a:latin typeface="Glacial Indifference" panose="020B0604020202020204" charset="0"/>
              </a:rPr>
              <a:t> → qui sont des « dispositions de portée générale, obligatoires dans tous leurs éléments et directement applicables dans tous les États membres » ;</a:t>
            </a:r>
          </a:p>
          <a:p>
            <a:pPr marL="571500" lvl="1" indent="-571500" algn="just">
              <a:lnSpc>
                <a:spcPct val="110000"/>
              </a:lnSpc>
              <a:spcAft>
                <a:spcPts val="1200"/>
              </a:spcAft>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directives</a:t>
            </a:r>
            <a:r>
              <a:rPr lang="fr-FR" sz="3600" noProof="0" dirty="0">
                <a:solidFill>
                  <a:srgbClr val="F9FAFD"/>
                </a:solidFill>
                <a:latin typeface="Glacial Indifference" panose="020B0604020202020204" charset="0"/>
              </a:rPr>
              <a:t> → à savoir des « dispositions qui lient les États membres destinataires quant au résultat. Elles laissent aux États membres la compétence quant à la forme et aux moyens » ;</a:t>
            </a:r>
          </a:p>
          <a:p>
            <a:pPr marL="571500" lvl="1" indent="-571500" algn="just">
              <a:lnSpc>
                <a:spcPct val="110000"/>
              </a:lnSpc>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décisions</a:t>
            </a:r>
            <a:r>
              <a:rPr lang="fr-FR" sz="3600" noProof="0" dirty="0">
                <a:solidFill>
                  <a:srgbClr val="F9FAFD"/>
                </a:solidFill>
                <a:latin typeface="Glacial Indifference" panose="020B0604020202020204" charset="0"/>
              </a:rPr>
              <a:t> → qui « sont obligatoires pour leurs destinataires mais n’ont pas de portée générale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35957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DB320C2-21D5-6095-DDED-CAFCD00FB3E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1A31FD-CE95-906D-B601-7945B91A39D8}"/>
              </a:ext>
            </a:extLst>
          </p:cNvPr>
          <p:cNvSpPr txBox="1"/>
          <p:nvPr/>
        </p:nvSpPr>
        <p:spPr>
          <a:xfrm>
            <a:off x="1028700" y="114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A4F0044-1B3E-7851-8F1C-B9865F1F653F}"/>
              </a:ext>
            </a:extLst>
          </p:cNvPr>
          <p:cNvSpPr txBox="1"/>
          <p:nvPr/>
        </p:nvSpPr>
        <p:spPr>
          <a:xfrm>
            <a:off x="1076827" y="1409700"/>
            <a:ext cx="16220573" cy="87962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20000"/>
              </a:lnSpc>
              <a:spcBef>
                <a:spcPts val="0"/>
              </a:spcBef>
              <a:buClrTx/>
              <a:buSzTx/>
              <a:buFontTx/>
              <a:buChar char="-"/>
              <a:tabLst/>
              <a:defRPr/>
            </a:pPr>
            <a:r>
              <a:rPr lang="fr-FR" sz="3400" noProof="0" dirty="0">
                <a:solidFill>
                  <a:srgbClr val="F9FAFD"/>
                </a:solidFill>
                <a:latin typeface="Glacial Indifference" panose="020B0604020202020204" charset="0"/>
              </a:rPr>
              <a:t>les </a:t>
            </a:r>
            <a:r>
              <a:rPr lang="fr-FR" sz="3400" u="sng" noProof="0" dirty="0">
                <a:solidFill>
                  <a:srgbClr val="F9FAFD"/>
                </a:solidFill>
                <a:latin typeface="Glacial Indifference" panose="020B0604020202020204" charset="0"/>
              </a:rPr>
              <a:t>traités du Conseil de l’Europe</a:t>
            </a:r>
            <a:r>
              <a:rPr lang="fr-FR" sz="3400" noProof="0" dirty="0">
                <a:solidFill>
                  <a:srgbClr val="F9FAFD"/>
                </a:solidFill>
                <a:latin typeface="Glacial Indifference" panose="020B0604020202020204" charset="0"/>
              </a:rPr>
              <a:t> → « le Conseil de l’Europe réunit 47 États dont 28 États membres de l’Union européenne. Son but est la sauvegarde des idéaux des pays européens. Il a été créé le 5 mai 1949. Son siège est à Strasbourg, en France.</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Il s’attache à défendre la démocratie libérale et le pluralisme politique ». </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La </a:t>
            </a:r>
            <a:r>
              <a:rPr lang="fr-FR" sz="3400" u="sng" noProof="0" dirty="0">
                <a:solidFill>
                  <a:srgbClr val="F9FAFD"/>
                </a:solidFill>
                <a:latin typeface="Glacial Indifference" panose="020B0604020202020204" charset="0"/>
              </a:rPr>
              <a:t>CESDH</a:t>
            </a:r>
            <a:r>
              <a:rPr lang="fr-FR" sz="3400" noProof="0" dirty="0">
                <a:solidFill>
                  <a:srgbClr val="F9FAFD"/>
                </a:solidFill>
                <a:latin typeface="Glacial Indifference" panose="020B0604020202020204" charset="0"/>
              </a:rPr>
              <a:t> – Convention européenne de sauvegarde des droits de l’homme et des libertés fondamentales – est un exemple de traité du Conseil de l’Europe.</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 Le contrôle juridictionnel est exercé par la Cour européenne des droits de l’homme […] ; elle peut être saisie par toute personne pour violation par un État membre des droits garantis par la Convention européenne des droits de l’homme. Les États membres du Conseil de l’Europe s’engagent à se conformer à la décision de la Cour et à modifier éventuellement leur droit interne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80543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E161611-9724-142F-F208-AB873CD393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74BC27-57CD-0C1A-BFDA-33F2DAB26C95}"/>
              </a:ext>
            </a:extLst>
          </p:cNvPr>
          <p:cNvSpPr txBox="1"/>
          <p:nvPr/>
        </p:nvSpPr>
        <p:spPr>
          <a:xfrm>
            <a:off x="1028700" y="800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EB05188D-32FD-C27C-3AAC-95DC2873F62A}"/>
              </a:ext>
            </a:extLst>
          </p:cNvPr>
          <p:cNvSpPr txBox="1"/>
          <p:nvPr/>
        </p:nvSpPr>
        <p:spPr>
          <a:xfrm>
            <a:off x="1076827" y="2781300"/>
            <a:ext cx="16220573" cy="47659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Deux exemples : </a:t>
            </a:r>
          </a:p>
          <a:p>
            <a:pPr marL="0" marR="0" lvl="0" indent="0" algn="just" defTabSz="914400" rtl="0" eaLnBrk="1" fontAlgn="auto" latinLnBrk="0" hangingPunct="1">
              <a:lnSpc>
                <a:spcPct val="110000"/>
              </a:lnSpc>
              <a:spcBef>
                <a:spcPts val="0"/>
              </a:spcBef>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Directive 2010/64/UE du Parlement Européen et du Conseil relative au droit à l’interprétation et à la traduction dans le cadre des procédures pénales</a:t>
            </a:r>
          </a:p>
          <a:p>
            <a:pPr marL="0" marR="0" lvl="0" indent="0" algn="just" defTabSz="914400" rtl="0" eaLnBrk="1" fontAlgn="auto" latinLnBrk="0" hangingPunct="1">
              <a:lnSpc>
                <a:spcPct val="110000"/>
              </a:lnSpc>
              <a:spcBef>
                <a:spcPts val="0"/>
              </a:spcBef>
              <a:buClrTx/>
              <a:buSzTx/>
              <a:buFontTx/>
              <a:buNone/>
              <a:tabLst/>
              <a:defRPr/>
            </a:pP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20000"/>
              </a:lnSpc>
              <a:spcBef>
                <a:spcPts val="0"/>
              </a:spcBef>
              <a:buClrTx/>
              <a:buSzTx/>
              <a:tabLst/>
              <a:defRPr/>
            </a:pPr>
            <a:r>
              <a:rPr lang="fr-FR" sz="3600" noProof="0" dirty="0">
                <a:solidFill>
                  <a:schemeClr val="bg1"/>
                </a:solidFill>
                <a:latin typeface="Glacial Indifference" panose="020B0604020202020204" charset="0"/>
              </a:rPr>
              <a:t>- </a:t>
            </a:r>
            <a:r>
              <a:rPr lang="fr-FR" sz="3600" u="sng" noProof="0" dirty="0">
                <a:solidFill>
                  <a:schemeClr val="bg1"/>
                </a:solidFill>
                <a:latin typeface="Glacial Indifference" panose="020B0604020202020204" charset="0"/>
              </a:rPr>
              <a:t>Directive 2012/29/UE du Parlement européen et du Conseil établissant du 25 octobre 2012 des normes minimales concernant les droits, le soutien et la protection des victimes de la criminalité</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67412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C598C2F-DC04-2DDF-DBB1-D503060E71E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798C9C-5F0C-3919-28CB-6202EA64B043}"/>
              </a:ext>
            </a:extLst>
          </p:cNvPr>
          <p:cNvSpPr txBox="1"/>
          <p:nvPr/>
        </p:nvSpPr>
        <p:spPr>
          <a:xfrm>
            <a:off x="10287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C48A75A-454F-997C-17C8-E77E3BF2E18E}"/>
              </a:ext>
            </a:extLst>
          </p:cNvPr>
          <p:cNvSpPr txBox="1"/>
          <p:nvPr/>
        </p:nvSpPr>
        <p:spPr>
          <a:xfrm>
            <a:off x="1076827" y="1681273"/>
            <a:ext cx="16220573" cy="84914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Directive 2010/64/UE du Parlement Européen et du Conseil relative au droit à l’interprétation et à la traduction dans le cadre des procédures pénales</a:t>
            </a:r>
            <a:endPar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1 - Objet et champ d’application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La présente directive définit des règles concernant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à l’interprétation et à la traduction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le cadre des procédures pénales et des procédures relatives à l’exécution d’un mandat d’arrêt européen.</a:t>
            </a:r>
          </a:p>
          <a:p>
            <a:pPr marR="0" lvl="0" algn="just" defTabSz="914400" rtl="0" eaLnBrk="1" fontAlgn="auto" latinLnBrk="0" hangingPunct="1">
              <a:lnSpc>
                <a:spcPct val="120000"/>
              </a:lnSpc>
              <a:spcBef>
                <a:spcPts val="0"/>
              </a:spcBef>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Le droit visé au paragraphe 1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s’applique aux personnes dès le moment où elles sont informées par les autorités compétentes d’un État membre, par notification officielle ou par tout autre moyen, qu’elles sont suspectées ou poursuivies pour avoir commis une infraction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jusqu’au terme de la procédure, qui s’entend comme la détermination définitive de la question de savoir si elles ont commis l’infraction, y compris, le cas échéant, la condamnation et la décision rendue sur tout appel ».</a:t>
            </a:r>
          </a:p>
        </p:txBody>
      </p:sp>
    </p:spTree>
    <p:extLst>
      <p:ext uri="{BB962C8B-B14F-4D97-AF65-F5344CB8AC3E}">
        <p14:creationId xmlns:p14="http://schemas.microsoft.com/office/powerpoint/2010/main" val="329660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8877300" y="876302"/>
            <a:ext cx="10287000" cy="85343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31910" t="-122777" r="-69257"/>
            </a:stretch>
          </a:blipFill>
        </p:spPr>
        <p:txBody>
          <a:bodyPr/>
          <a:lstStyle/>
          <a:p>
            <a:endParaRPr lang="fr-FR" noProof="0" dirty="0"/>
          </a:p>
        </p:txBody>
      </p:sp>
      <p:sp>
        <p:nvSpPr>
          <p:cNvPr id="3" name="TextBox 3"/>
          <p:cNvSpPr txBox="1"/>
          <p:nvPr/>
        </p:nvSpPr>
        <p:spPr>
          <a:xfrm>
            <a:off x="1295400" y="1143893"/>
            <a:ext cx="9220200" cy="1231106"/>
          </a:xfrm>
          <a:prstGeom prst="rect">
            <a:avLst/>
          </a:prstGeom>
        </p:spPr>
        <p:txBody>
          <a:bodyPr wrap="square" lIns="0" tIns="0" rIns="0" bIns="0" rtlCol="0" anchor="t">
            <a:spAutoFit/>
          </a:bodyPr>
          <a:lstStyle/>
          <a:p>
            <a:pPr marL="0" lvl="0" indent="0">
              <a:spcBef>
                <a:spcPct val="0"/>
              </a:spcBef>
            </a:pPr>
            <a:r>
              <a:rPr lang="fr-FR" sz="8000" noProof="0" dirty="0">
                <a:solidFill>
                  <a:srgbClr val="FFFFFF"/>
                </a:solidFill>
                <a:latin typeface="Glacial Indifference"/>
              </a:rPr>
              <a:t>Le français juridique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932DDCD-4E43-B84F-4032-D33D4E130D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FB6CEFF-3771-0B9F-205F-752BFAD1BC35}"/>
              </a:ext>
            </a:extLst>
          </p:cNvPr>
          <p:cNvSpPr txBox="1"/>
          <p:nvPr/>
        </p:nvSpPr>
        <p:spPr>
          <a:xfrm>
            <a:off x="10287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5C3F81B-4241-12DB-981D-1A65C9F89081}"/>
              </a:ext>
            </a:extLst>
          </p:cNvPr>
          <p:cNvSpPr txBox="1"/>
          <p:nvPr/>
        </p:nvSpPr>
        <p:spPr>
          <a:xfrm>
            <a:off x="1076827" y="1724260"/>
            <a:ext cx="16220573" cy="8143640"/>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2 - Droit à l’interprétation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Les États membres veillent à ce que les suspects ou les personnes poursuivies qui ne parlent ou ne comprennent pas la langue de la procédure pénale concernée se voient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offrir sans délai l’assistance d’un interprète durant cette procédure pénale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les services d’enquête et les autorités judiciaires, y compris durant les interrogatoires menés par la police, toutes les audiences et les éventuelles audiences intermédiaires requises.</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Si cela est nécessaire pour garantir le caractère équitable de la procédure, les États membres veillent à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mise à disposition d’un interprète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lors des communications entre les suspects ou les personnes poursuivies et leur conseil juridique ayant un lien direct avec tout interrogatoire ou toute audience pendant la procédure, ou en cas d’introduction d’un recours ou d’autres demandes dans le cadre de la procédure ».</a:t>
            </a:r>
          </a:p>
        </p:txBody>
      </p:sp>
    </p:spTree>
    <p:extLst>
      <p:ext uri="{BB962C8B-B14F-4D97-AF65-F5344CB8AC3E}">
        <p14:creationId xmlns:p14="http://schemas.microsoft.com/office/powerpoint/2010/main" val="198933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140A149-0B72-C76B-67FB-0CCE276774A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D177FF2-7F5B-B514-306D-55C97297D1C5}"/>
              </a:ext>
            </a:extLst>
          </p:cNvPr>
          <p:cNvSpPr txBox="1"/>
          <p:nvPr/>
        </p:nvSpPr>
        <p:spPr>
          <a:xfrm>
            <a:off x="1028700" y="281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9179E75-1EA9-C412-E523-2C443B20AD07}"/>
              </a:ext>
            </a:extLst>
          </p:cNvPr>
          <p:cNvSpPr txBox="1"/>
          <p:nvPr/>
        </p:nvSpPr>
        <p:spPr>
          <a:xfrm>
            <a:off x="1038727" y="1562100"/>
            <a:ext cx="16220573" cy="8540671"/>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2 - Droit à l’interprétation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6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3.   Le droit à l’interprétation visé aux paragraphes 1 et 2 comprend l’assistance appropriée apportée aux personnes présentant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troubles de l’audition ou de la parole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R="0" lvl="0" algn="just" defTabSz="914400" rtl="0" eaLnBrk="1" fontAlgn="auto" latinLnBrk="0" hangingPunct="1">
              <a:lnSpc>
                <a:spcPct val="120000"/>
              </a:lnSpc>
              <a:spcBef>
                <a:spcPts val="0"/>
              </a:spcBef>
              <a:spcAft>
                <a:spcPts val="6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4.   Les États membres veillent à la mise en place d’une procédure ou d’un mécanisme permettant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vérifier si les suspects ou les personnes poursuivies parlent et comprennent la langue de la procédure pénale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s’ils ont besoin de l’assistance d’un interprète.</a:t>
            </a:r>
          </a:p>
          <a:p>
            <a:pPr marR="0" lvl="0" algn="just" defTabSz="914400" rtl="0" eaLnBrk="1" fontAlgn="auto" latinLnBrk="0" hangingPunct="1">
              <a:lnSpc>
                <a:spcPct val="120000"/>
              </a:lnSpc>
              <a:spcBef>
                <a:spcPts val="0"/>
              </a:spcBef>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5.   Les États membres veillent à ce que, conformément aux procédures prévues par le droit national, les suspects ou les personnes poursuivies aient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 contester la décision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concluant qu’une interprétation n’est pas nécessaire et, lorsque ce service a été offert, la possibilité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plaindre de ce que la qualité de l’interprétation est insuffisante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pour garantir le caractère équitable de la procédure».</a:t>
            </a:r>
          </a:p>
        </p:txBody>
      </p:sp>
    </p:spTree>
    <p:extLst>
      <p:ext uri="{BB962C8B-B14F-4D97-AF65-F5344CB8AC3E}">
        <p14:creationId xmlns:p14="http://schemas.microsoft.com/office/powerpoint/2010/main" val="194692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1191EFC-1E29-92A4-C5F6-4F9CB1BBCB7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A25C4A-02ED-4F31-3B11-5457D102BF32}"/>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D049819A-7F49-8736-5ABC-E917E9D5E185}"/>
              </a:ext>
            </a:extLst>
          </p:cNvPr>
          <p:cNvSpPr txBox="1"/>
          <p:nvPr/>
        </p:nvSpPr>
        <p:spPr>
          <a:xfrm>
            <a:off x="1076827" y="2215756"/>
            <a:ext cx="16220573" cy="7118744"/>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2 - Droit à l’interprétation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6.  Le cas échéant, il est possible de recourir à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moyens techniques de communication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tels que la visioconférence, le téléphone ou l’internet, sauf si la présence physique de l’interprète est requise pour garantir le caractère équitable de la procédure.</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8.  L’interprétation prévue par le présent article est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qualité suffisante pour garantir le caractère équitable de la procédure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notamment en veillant à ce que les suspects ou les personnes poursuivies aient connaissance des faits qui leur sont reprochés et soient en mesure d’exercer leurs droits de défense ».</a:t>
            </a:r>
          </a:p>
        </p:txBody>
      </p:sp>
    </p:spTree>
    <p:extLst>
      <p:ext uri="{BB962C8B-B14F-4D97-AF65-F5344CB8AC3E}">
        <p14:creationId xmlns:p14="http://schemas.microsoft.com/office/powerpoint/2010/main" val="173777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7C58B6-B1C3-AEEE-70AC-608965432FE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CBAD443-EA98-2531-FFB5-70100AED0C7F}"/>
              </a:ext>
            </a:extLst>
          </p:cNvPr>
          <p:cNvSpPr txBox="1"/>
          <p:nvPr/>
        </p:nvSpPr>
        <p:spPr>
          <a:xfrm>
            <a:off x="1028700" y="433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27C0FA6-3FFB-3D3B-9EF6-828FF7B73F9C}"/>
              </a:ext>
            </a:extLst>
          </p:cNvPr>
          <p:cNvSpPr txBox="1"/>
          <p:nvPr/>
        </p:nvSpPr>
        <p:spPr>
          <a:xfrm>
            <a:off x="1076827" y="1968892"/>
            <a:ext cx="16220573" cy="7746608"/>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3 - Droit à la traduction des documents essentiels</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Les États membres veillent à ce que les suspects ou les personnes poursuivies qui ne comprennent pas la langue de la procédure pénale concernée bénéficient, dans un délai raisonnable,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traduction écrite de tous les documents essentiels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leur permettre d’exercer leurs droits de défense et pour garantir le caractère équitable de la procédure.</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Parmi ces documents essentiels figurent toute décision privative de liberté, toutes charges ou tout acte d’accusation, et tout jugement.</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3.   Les autorités compétentes décident cas par cas si tout autre document est essentiel. Les suspects ou les personnes poursuivies, ou leur conseil juridique, peuvent présenter une demande motivée à cet effet ».</a:t>
            </a:r>
          </a:p>
        </p:txBody>
      </p:sp>
    </p:spTree>
    <p:extLst>
      <p:ext uri="{BB962C8B-B14F-4D97-AF65-F5344CB8AC3E}">
        <p14:creationId xmlns:p14="http://schemas.microsoft.com/office/powerpoint/2010/main" val="373031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97BD48-D079-5989-A053-F8472F8D283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89164A4-6875-78D3-86C6-513F6ECF3B7A}"/>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D6AECD5A-ED95-EB13-4A8F-55102ADF6D97}"/>
              </a:ext>
            </a:extLst>
          </p:cNvPr>
          <p:cNvSpPr txBox="1"/>
          <p:nvPr/>
        </p:nvSpPr>
        <p:spPr>
          <a:xfrm>
            <a:off x="1076827" y="2217989"/>
            <a:ext cx="16220573" cy="7746608"/>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3 - Droit à la traduction des documents essentiels</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4.   Il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obligatoire de traduire les passages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des documents essentiels qui ne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pertinents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pour permettre aux suspects ou aux personnes poursuivies d’avoir connaissance des faits qui leur sont reprochés.</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5.   Les États membres veillent à ce que, conformément aux procédures prévues par le droit national, les suspects ou les personnes poursuivies aient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 contester la décision concluant à l’inutilité de traduire des documents ou des passages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 ces documents et que, lorsqu’une traduction est fournie, ils aient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possibilité de se plaindre de ce que la qualité de la traduction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ne permet pas de garantir le caractère équitable de la procédure.</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332603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03FFAA9-7B37-1FF2-B978-858E5413F1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A7134B9-41AB-44E8-BA30-C505F465D606}"/>
              </a:ext>
            </a:extLst>
          </p:cNvPr>
          <p:cNvSpPr txBox="1"/>
          <p:nvPr/>
        </p:nvSpPr>
        <p:spPr>
          <a:xfrm>
            <a:off x="1028700" y="357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2112CF93-838D-4AF8-C7BF-7EBDD3E989DE}"/>
              </a:ext>
            </a:extLst>
          </p:cNvPr>
          <p:cNvSpPr txBox="1"/>
          <p:nvPr/>
        </p:nvSpPr>
        <p:spPr>
          <a:xfrm>
            <a:off x="1076827" y="1766374"/>
            <a:ext cx="16220573" cy="8253926"/>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3 - Droit à la traduction des documents essentiels</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600"/>
              </a:spcAft>
              <a:buClrTx/>
              <a:buSzTx/>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7.   À titre d’exception aux règles générales fixées aux paragraphes 1, 2, 3 et 6,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traduction orale ou un résumé oral des documents essentiels</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peuvent être fournis à la place d’une traduction écrite, à condition que cette traduction orale ou ce résumé oral ne portent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atteinte au caractère équitable de la procédure</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R="0" lvl="0" algn="just" defTabSz="914400" rtl="0" eaLnBrk="1" fontAlgn="auto" latinLnBrk="0" hangingPunct="1">
              <a:lnSpc>
                <a:spcPct val="120000"/>
              </a:lnSpc>
              <a:spcBef>
                <a:spcPts val="0"/>
              </a:spcBef>
              <a:spcAft>
                <a:spcPts val="600"/>
              </a:spcAft>
              <a:buClrTx/>
              <a:buSzTx/>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8.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cas de renonciation</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au droit à la traduction des documents visés au présent article, les suspects ou les personnes poursuivies doivent avoir préalablement été conseillés juridiquement ou informés pleinement par tout autre moyen des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conséquences de cette renonciation</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celle-ci doit être sans équivoque et formulée de plein gré.</a:t>
            </a:r>
          </a:p>
          <a:p>
            <a:pPr marR="0" lvl="0" algn="just" defTabSz="914400" rtl="0" eaLnBrk="1" fontAlgn="auto" latinLnBrk="0" hangingPunct="1">
              <a:lnSpc>
                <a:spcPct val="120000"/>
              </a:lnSpc>
              <a:spcBef>
                <a:spcPts val="0"/>
              </a:spcBef>
              <a:spcAft>
                <a:spcPts val="600"/>
              </a:spcAft>
              <a:buClrTx/>
              <a:buSzTx/>
              <a:tabLst/>
              <a:defRPr/>
            </a:pPr>
            <a:r>
              <a:rPr kumimoji="0" lang="fr-FR" sz="3200" b="0" strike="noStrike" kern="1200" cap="none" spc="0" normalizeH="0" baseline="0" noProof="0" dirty="0">
                <a:ln>
                  <a:noFill/>
                </a:ln>
                <a:solidFill>
                  <a:srgbClr val="F9FAFD"/>
                </a:solidFill>
                <a:effectLst/>
                <a:uLnTx/>
                <a:uFillTx/>
                <a:latin typeface="Glacial Indifference" panose="020B0604020202020204" charset="0"/>
                <a:ea typeface="+mn-ea"/>
                <a:cs typeface="+mn-cs"/>
              </a:rPr>
              <a:t>9.   </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traduction prévue par le présent article est d’</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qualité suffisante pour garantir le caractère équitable de la procédure</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notamment en veillant à ce que les suspects ou les personnes poursuivies aient connaissance des faits qui leur sont reprochés et soient en mesure d’exercer leurs droits de défense. ».</a:t>
            </a:r>
          </a:p>
        </p:txBody>
      </p:sp>
    </p:spTree>
    <p:extLst>
      <p:ext uri="{BB962C8B-B14F-4D97-AF65-F5344CB8AC3E}">
        <p14:creationId xmlns:p14="http://schemas.microsoft.com/office/powerpoint/2010/main" val="4253015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2484195-3FC8-F0E3-E0CF-9DEEB65074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87184D-D293-BEE5-5A9F-1815F7F78B97}"/>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223863E-0A25-B30E-E9FD-C1F4A70B335F}"/>
              </a:ext>
            </a:extLst>
          </p:cNvPr>
          <p:cNvSpPr txBox="1"/>
          <p:nvPr/>
        </p:nvSpPr>
        <p:spPr>
          <a:xfrm>
            <a:off x="1076827" y="2881471"/>
            <a:ext cx="16220573" cy="2262029"/>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4 - Frais d’interprétation et de traduction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États membres prennent en charge les frais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d’interprétation et de traduction résultant de l’application des articles 2 et 3 quelle que soit l’issue de la procédure ».</a:t>
            </a:r>
          </a:p>
        </p:txBody>
      </p:sp>
    </p:spTree>
    <p:extLst>
      <p:ext uri="{BB962C8B-B14F-4D97-AF65-F5344CB8AC3E}">
        <p14:creationId xmlns:p14="http://schemas.microsoft.com/office/powerpoint/2010/main" val="241186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5BAFAC2-305C-62A9-E836-997B87A03FF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CA9403-5E15-E8F6-DDEC-BBEEABC3ACE3}"/>
              </a:ext>
            </a:extLst>
          </p:cNvPr>
          <p:cNvSpPr txBox="1"/>
          <p:nvPr/>
        </p:nvSpPr>
        <p:spPr>
          <a:xfrm>
            <a:off x="10287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59D2686-1904-3D13-4E14-9FDEAF15BAAD}"/>
              </a:ext>
            </a:extLst>
          </p:cNvPr>
          <p:cNvSpPr txBox="1"/>
          <p:nvPr/>
        </p:nvSpPr>
        <p:spPr>
          <a:xfrm>
            <a:off x="1076827" y="1638300"/>
            <a:ext cx="16220573" cy="8374472"/>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5 - Qualité de l’interprétation et de la traduction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États membres prennent des mesures concrètes pour assurer que l’interprétation et la traduction fournies correspondent à la qualité exigée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à l’article 2, paragraphe 8, et à l’article 3, paragraphe 9.</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Afin de disposer de services d’interprétation et de traduction adéquats et de faciliter un accès efficace à ceux-ci,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États membres s’efforcent de dresser un ou plusieurs registres de traducteurs et d’interprètes indépendants possédant les qualifications requises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Une fois établis, ces registres sont, le cas échéant, mis à la disposition des conseils juridiques et des autorités concernées.</a:t>
            </a: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3.   Les États membres veillent à ce que les interprètes et les traducteurs soient tenus de respecter la confidentialité de l’interprétation et des traductions fournies au titre de la présente directive ».</a:t>
            </a:r>
          </a:p>
        </p:txBody>
      </p:sp>
    </p:spTree>
    <p:extLst>
      <p:ext uri="{BB962C8B-B14F-4D97-AF65-F5344CB8AC3E}">
        <p14:creationId xmlns:p14="http://schemas.microsoft.com/office/powerpoint/2010/main" val="199660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8AF6A8D-F4D3-88B1-EFB8-98DF83DB803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673DD6C-FF85-7716-2B4C-9DAD7BCD62FE}"/>
              </a:ext>
            </a:extLst>
          </p:cNvPr>
          <p:cNvSpPr txBox="1"/>
          <p:nvPr/>
        </p:nvSpPr>
        <p:spPr>
          <a:xfrm>
            <a:off x="1028700" y="662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0102AAD9-3D1C-D258-A93F-B8DF87E82913}"/>
              </a:ext>
            </a:extLst>
          </p:cNvPr>
          <p:cNvSpPr txBox="1"/>
          <p:nvPr/>
        </p:nvSpPr>
        <p:spPr>
          <a:xfrm>
            <a:off x="1076827" y="2198814"/>
            <a:ext cx="16220573" cy="4773486"/>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6 - Formation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Sans préjudice de l’indépendance de la justice ni de la diversité dans l’organisation des ordres judiciaires dans l’Union, les États membres demandent aux personnes chargées de la formation des juges, des procureurs et du personnel de justice intervenant dans les procédures pénales d’accorder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attention particulière aux spécificités de la communication avec l’assistance d’un interprète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afin d’assurer une communication efficace et effective ».</a:t>
            </a:r>
          </a:p>
        </p:txBody>
      </p:sp>
    </p:spTree>
    <p:extLst>
      <p:ext uri="{BB962C8B-B14F-4D97-AF65-F5344CB8AC3E}">
        <p14:creationId xmlns:p14="http://schemas.microsoft.com/office/powerpoint/2010/main" val="1940154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BD6A54-9C9C-F3F2-C239-8F06E0055B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5EDC6F-99E7-13B6-0163-C33BDCC4611F}"/>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844E4AF2-4197-36B2-51F7-F1117E3BC31F}"/>
              </a:ext>
            </a:extLst>
          </p:cNvPr>
          <p:cNvSpPr txBox="1"/>
          <p:nvPr/>
        </p:nvSpPr>
        <p:spPr>
          <a:xfrm>
            <a:off x="1076827" y="2265448"/>
            <a:ext cx="16220573" cy="4773486"/>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8 – Non-régression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Nulle disposition de la présente directive ne saurait être interprétée comme limitant ou dérogeant aux droits et garanties procédurales accordés en vertu de la convention européenne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sauvegarde des droits de l’homme et des libertés fondamentales, de la charte des droits fondamentaux de l’Union européenne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de toute autre disposition pertinente du droit international ou du droit d’un État membre procurant un niveau de protection supérieur ».</a:t>
            </a:r>
          </a:p>
        </p:txBody>
      </p:sp>
    </p:spTree>
    <p:extLst>
      <p:ext uri="{BB962C8B-B14F-4D97-AF65-F5344CB8AC3E}">
        <p14:creationId xmlns:p14="http://schemas.microsoft.com/office/powerpoint/2010/main" val="315913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29A425F-8F9C-2892-C778-B74425C35FE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0E3EB81-1F86-6EF4-1E0B-A963A481773B}"/>
              </a:ext>
            </a:extLst>
          </p:cNvPr>
          <p:cNvSpPr txBox="1"/>
          <p:nvPr/>
        </p:nvSpPr>
        <p:spPr>
          <a:xfrm>
            <a:off x="1028700" y="1119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9CB07A49-49FA-7C07-268D-05E4D8C8C6FF}"/>
              </a:ext>
            </a:extLst>
          </p:cNvPr>
          <p:cNvSpPr txBox="1"/>
          <p:nvPr/>
        </p:nvSpPr>
        <p:spPr>
          <a:xfrm>
            <a:off x="1076827" y="3003709"/>
            <a:ext cx="16220573" cy="5386090"/>
          </a:xfrm>
          <a:prstGeom prst="rect">
            <a:avLst/>
          </a:prstGeom>
        </p:spPr>
        <p:txBody>
          <a:bodyPr wrap="square" lIns="0" tIns="0" rIns="0" bIns="0" rtlCol="0" anchor="t">
            <a:spAutoFit/>
          </a:bodyPr>
          <a:lstStyle/>
          <a:p>
            <a:pPr lvl="0" algn="just">
              <a:spcAft>
                <a:spcPts val="1200"/>
              </a:spcAft>
            </a:pPr>
            <a:r>
              <a:rPr lang="fr-FR" sz="4000" u="sng" noProof="0" dirty="0">
                <a:solidFill>
                  <a:srgbClr val="F9FAFD"/>
                </a:solidFill>
                <a:latin typeface="Glacial Indifference" panose="020B0604020202020204" charset="0"/>
              </a:rPr>
              <a:t>Langue de spécialité</a:t>
            </a:r>
            <a:r>
              <a:rPr lang="fr-FR" sz="3600" noProof="0" dirty="0">
                <a:solidFill>
                  <a:srgbClr val="F9FAFD"/>
                </a:solidFill>
                <a:latin typeface="Glacial Indifference" panose="020B0604020202020204" charset="0"/>
              </a:rPr>
              <a:t> (LSP) </a:t>
            </a:r>
            <a:r>
              <a:rPr lang="fr-FR" sz="3600" u="none" noProof="0" dirty="0">
                <a:solidFill>
                  <a:srgbClr val="F9FAFD"/>
                </a:solidFill>
                <a:latin typeface="Glacial Indifference" panose="020B0604020202020204" charset="0"/>
              </a:rPr>
              <a:t>→ « expression générique pour désigner les langues utilisées dans des situations de communication […] qui impliquent la transmission d'une information relevant d'un champ d'expérience particulier » </a:t>
            </a:r>
            <a:r>
              <a:rPr lang="fr-FR" sz="2800" u="none" noProof="0" dirty="0">
                <a:solidFill>
                  <a:srgbClr val="F9FAFD"/>
                </a:solidFill>
                <a:latin typeface="Glacial Indifference" panose="020B0604020202020204" charset="0"/>
              </a:rPr>
              <a:t>(Galisson et Coste, 1976 : 511)</a:t>
            </a:r>
            <a:r>
              <a:rPr lang="fr-FR" sz="3600" u="none" noProof="0" dirty="0">
                <a:solidFill>
                  <a:srgbClr val="F9FAFD"/>
                </a:solidFill>
                <a:latin typeface="Glacial Indifference" panose="020B0604020202020204" charset="0"/>
              </a:rPr>
              <a:t>.</a:t>
            </a:r>
          </a:p>
          <a:p>
            <a:pPr lvl="0" algn="just">
              <a:spcAft>
                <a:spcPts val="1200"/>
              </a:spcAft>
            </a:pPr>
            <a:r>
              <a:rPr lang="fr-FR" sz="3600" u="none" noProof="0" dirty="0">
                <a:solidFill>
                  <a:srgbClr val="F9FAFD"/>
                </a:solidFill>
                <a:latin typeface="Glacial Indifference" panose="020B0604020202020204" charset="0"/>
              </a:rPr>
              <a:t>	↓</a:t>
            </a:r>
          </a:p>
          <a:p>
            <a:pPr marL="571500" lvl="0" indent="-571500" algn="just">
              <a:spcAft>
                <a:spcPts val="1200"/>
              </a:spcAft>
              <a:buFontTx/>
              <a:buChar char="-"/>
            </a:pPr>
            <a:r>
              <a:rPr lang="fr-FR" sz="3600" noProof="0" dirty="0">
                <a:solidFill>
                  <a:srgbClr val="F9FAFD"/>
                </a:solidFill>
                <a:latin typeface="Glacial Indifference" panose="020B0604020202020204" charset="0"/>
              </a:rPr>
              <a:t>focalisation </a:t>
            </a:r>
            <a:r>
              <a:rPr lang="fr-FR" sz="3600" u="none" noProof="0" dirty="0">
                <a:solidFill>
                  <a:srgbClr val="F9FAFD"/>
                </a:solidFill>
                <a:latin typeface="Glacial Indifference" panose="020B0604020202020204" charset="0"/>
              </a:rPr>
              <a:t>sur les </a:t>
            </a:r>
            <a:r>
              <a:rPr lang="fr-FR" sz="3600" u="sng" noProof="0" dirty="0">
                <a:solidFill>
                  <a:srgbClr val="F9FAFD"/>
                </a:solidFill>
                <a:latin typeface="Glacial Indifference" panose="020B0604020202020204" charset="0"/>
              </a:rPr>
              <a:t>contenus</a:t>
            </a:r>
            <a:r>
              <a:rPr lang="fr-FR" sz="3600" u="none" noProof="0" dirty="0">
                <a:solidFill>
                  <a:srgbClr val="F9FAFD"/>
                </a:solidFill>
                <a:latin typeface="Glacial Indifference" panose="020B0604020202020204" charset="0"/>
              </a:rPr>
              <a:t> </a:t>
            </a:r>
          </a:p>
          <a:p>
            <a:pPr marL="571500" lvl="0" indent="-571500" algn="just">
              <a:spcAft>
                <a:spcPts val="1200"/>
              </a:spcAft>
              <a:buFontTx/>
              <a:buChar char="-"/>
            </a:pPr>
            <a:r>
              <a:rPr lang="fr-FR" sz="3600" u="sng" noProof="0" dirty="0">
                <a:solidFill>
                  <a:srgbClr val="F9FAFD"/>
                </a:solidFill>
                <a:latin typeface="Glacial Indifference" panose="020B0604020202020204" charset="0"/>
              </a:rPr>
              <a:t>lexique et syntaxe spécifiques</a:t>
            </a:r>
            <a:r>
              <a:rPr lang="fr-FR" sz="3600" u="none" noProof="0" dirty="0">
                <a:solidFill>
                  <a:srgbClr val="F9FAFD"/>
                </a:solidFill>
                <a:latin typeface="Glacial Indifference" panose="020B0604020202020204" charset="0"/>
              </a:rPr>
              <a:t>, propres au domaine concerné</a:t>
            </a:r>
            <a:r>
              <a:rPr lang="fr-FR" sz="3600" noProof="0" dirty="0">
                <a:solidFill>
                  <a:srgbClr val="F9FAFD"/>
                </a:solidFill>
                <a:latin typeface="Glacial Indifference" panose="020B0604020202020204" charset="0"/>
              </a:rPr>
              <a:t>, celui du </a:t>
            </a:r>
            <a:r>
              <a:rPr lang="fr-FR" sz="3600" u="sng" noProof="0" dirty="0">
                <a:solidFill>
                  <a:srgbClr val="F9FAFD"/>
                </a:solidFill>
                <a:latin typeface="Glacial Indifference" panose="020B0604020202020204" charset="0"/>
              </a:rPr>
              <a:t>droit</a:t>
            </a:r>
            <a:r>
              <a:rPr lang="fr-FR" sz="3600" noProof="0" dirty="0">
                <a:solidFill>
                  <a:srgbClr val="F9FAFD"/>
                </a:solidFill>
                <a:latin typeface="Glacial Indifference" panose="020B0604020202020204" charset="0"/>
              </a:rPr>
              <a:t>.</a:t>
            </a:r>
            <a:endParaRPr lang="fr-FR" sz="3600" u="none" noProof="0" dirty="0">
              <a:solidFill>
                <a:srgbClr val="F9FAFD"/>
              </a:solidFill>
              <a:latin typeface="Glacial Indifference" panose="020B0604020202020204" charset="0"/>
            </a:endParaRPr>
          </a:p>
          <a:p>
            <a:pPr lvl="0" algn="just"/>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Éliane 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a:t>
            </a:r>
            <a:r>
              <a:rPr lang="fr-FR" sz="2800" noProof="0" dirty="0">
                <a:solidFill>
                  <a:srgbClr val="F9FAFD"/>
                </a:solidFill>
                <a:latin typeface="Glacial Indifference" panose="020B0604020202020204" charset="0"/>
              </a:rPr>
              <a:t>1</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698905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D5D3749-A3A5-C656-2729-A5D305AE270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937EA9-810E-0092-6BF4-8329328295C5}"/>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6AD4220-8E18-CEEE-17CD-81687454DAE7}"/>
              </a:ext>
            </a:extLst>
          </p:cNvPr>
          <p:cNvSpPr txBox="1"/>
          <p:nvPr/>
        </p:nvSpPr>
        <p:spPr>
          <a:xfrm>
            <a:off x="1076827" y="2265448"/>
            <a:ext cx="16220573" cy="6085384"/>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9 – Transposition</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Les États membres mettent en vigueur les dispositions législatives, réglementaires et administratives nécessaires pour se conformer à la présente directive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plus tard le 27 octobre 2013</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R="0" lvl="0" algn="just" defTabSz="914400" rtl="0" eaLnBrk="1" fontAlgn="auto" latinLnBrk="0" hangingPunct="1">
              <a:lnSpc>
                <a:spcPct val="11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Les États membres communiquent à la Commission le texte de ces dispositions.</a:t>
            </a:r>
          </a:p>
          <a:p>
            <a:pPr marR="0" lvl="0" algn="just" defTabSz="914400" rtl="0" eaLnBrk="1" fontAlgn="auto" latinLnBrk="0" hangingPunct="1">
              <a:lnSpc>
                <a:spcPct val="11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3.   Lorsque les États membres adoptent ces dispositions, celles-ci contiennent une référence à la présente directive ou sont accompagnées d’une telle référence lors de leur publication officielle. Les modalités de cette référence sont arrêtées par les États membres ».</a:t>
            </a:r>
          </a:p>
        </p:txBody>
      </p:sp>
    </p:spTree>
    <p:extLst>
      <p:ext uri="{BB962C8B-B14F-4D97-AF65-F5344CB8AC3E}">
        <p14:creationId xmlns:p14="http://schemas.microsoft.com/office/powerpoint/2010/main" val="2554408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F862CF4-A4BC-606A-C5F2-7D5F2FA4C16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E25BA4-F68E-4E52-7D73-2AD01C3ABFD2}"/>
              </a:ext>
            </a:extLst>
          </p:cNvPr>
          <p:cNvSpPr txBox="1"/>
          <p:nvPr/>
        </p:nvSpPr>
        <p:spPr>
          <a:xfrm>
            <a:off x="10287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E5115B12-591A-E736-41E5-191259598A48}"/>
              </a:ext>
            </a:extLst>
          </p:cNvPr>
          <p:cNvSpPr txBox="1"/>
          <p:nvPr/>
        </p:nvSpPr>
        <p:spPr>
          <a:xfrm>
            <a:off x="1076827" y="1485900"/>
            <a:ext cx="16220573" cy="8820748"/>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10 - Rapport</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4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Commission présente au Parlement européen et au Conseil, au plus tard le 27 octobre 2014,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rapport visant à déterminer dans quelle mesure les États membres ont pris les dispositions nécessaires pour se conformer à la présente directive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ce rapport étant accompagné, le cas échéant, de propositions législatives ».</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11 - Entrée en vigueur</a:t>
            </a:r>
          </a:p>
          <a:p>
            <a:pPr marR="0" lvl="0" algn="just" defTabSz="914400" rtl="0" eaLnBrk="1" fontAlgn="auto" latinLnBrk="0" hangingPunct="1">
              <a:lnSpc>
                <a:spcPct val="120000"/>
              </a:lnSpc>
              <a:spcBef>
                <a:spcPts val="0"/>
              </a:spcBef>
              <a:spcAft>
                <a:spcPts val="4200"/>
              </a:spcAft>
              <a:buClrTx/>
              <a:buSzTx/>
              <a:tabLst/>
              <a:defRPr/>
            </a:pPr>
            <a:r>
              <a:rPr lang="fr-FR" sz="3400" noProof="0" dirty="0">
                <a:solidFill>
                  <a:schemeClr val="bg1"/>
                </a:solidFill>
                <a:latin typeface="Glacial Indifference" panose="020B0604020202020204" charset="0"/>
              </a:rPr>
              <a:t>« La présente directive entre en vigueur le vingtième jour suivant celui de sa publication au Journal officiel de l’Union européenne ».</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12 - Destinataires</a:t>
            </a:r>
          </a:p>
          <a:p>
            <a:pPr marR="0" lvl="0" algn="just" defTabSz="914400" rtl="0" eaLnBrk="1" fontAlgn="auto" latinLnBrk="0" hangingPunct="1">
              <a:lnSpc>
                <a:spcPct val="120000"/>
              </a:lnSpc>
              <a:spcBef>
                <a:spcPts val="0"/>
              </a:spcBef>
              <a:spcAft>
                <a:spcPts val="3000"/>
              </a:spcAft>
              <a:buClrTx/>
              <a:buSzTx/>
              <a:tabLst/>
              <a:defRPr/>
            </a:pPr>
            <a:r>
              <a:rPr lang="fr-FR" sz="3400" noProof="0" dirty="0">
                <a:solidFill>
                  <a:schemeClr val="bg1"/>
                </a:solidFill>
                <a:latin typeface="Glacial Indifference" panose="020B0604020202020204" charset="0"/>
              </a:rPr>
              <a:t>« Les États membres sont destinataires de la présente directive conformément aux traités ».</a:t>
            </a:r>
          </a:p>
        </p:txBody>
      </p:sp>
    </p:spTree>
    <p:extLst>
      <p:ext uri="{BB962C8B-B14F-4D97-AF65-F5344CB8AC3E}">
        <p14:creationId xmlns:p14="http://schemas.microsoft.com/office/powerpoint/2010/main" val="413292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3BA6386-CEE0-80E1-71B2-79FBC36AA4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13C0B8-A947-5191-8525-A5251AF27FEA}"/>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0542D30-5BE8-54DF-CF01-681198BDC056}"/>
              </a:ext>
            </a:extLst>
          </p:cNvPr>
          <p:cNvSpPr txBox="1"/>
          <p:nvPr/>
        </p:nvSpPr>
        <p:spPr>
          <a:xfrm>
            <a:off x="1076827" y="2389272"/>
            <a:ext cx="16220573" cy="6400727"/>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France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4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n° 2013-958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25 octobre 2013</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portant application des dispositions de l'article préliminaire et de l'article 803-5 du code de procédure pénale relatives au droit à l'interprétation et à la traduction</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lang="fr-FR" sz="3400" noProof="0" dirty="0" err="1">
                <a:solidFill>
                  <a:schemeClr val="bg1"/>
                </a:solidFill>
                <a:latin typeface="Glacial Indifference" panose="020B0604020202020204" charset="0"/>
              </a:rPr>
              <a:t>Decreto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Legislativo</a:t>
            </a:r>
            <a:r>
              <a:rPr lang="fr-FR" sz="3400" noProof="0" dirty="0">
                <a:solidFill>
                  <a:schemeClr val="bg1"/>
                </a:solidFill>
                <a:latin typeface="Glacial Indifference" panose="020B0604020202020204" charset="0"/>
              </a:rPr>
              <a:t> </a:t>
            </a:r>
            <a:r>
              <a:rPr lang="fr-FR" sz="3400" u="sng" noProof="0" dirty="0">
                <a:solidFill>
                  <a:schemeClr val="bg1"/>
                </a:solidFill>
                <a:latin typeface="Glacial Indifference" panose="020B0604020202020204" charset="0"/>
              </a:rPr>
              <a:t>4 marzo 2014</a:t>
            </a:r>
            <a:r>
              <a:rPr lang="fr-FR" sz="3400" noProof="0" dirty="0">
                <a:solidFill>
                  <a:schemeClr val="bg1"/>
                </a:solidFill>
                <a:latin typeface="Glacial Indifference" panose="020B0604020202020204" charset="0"/>
              </a:rPr>
              <a:t>, n. 32 – </a:t>
            </a:r>
            <a:r>
              <a:rPr lang="fr-FR" sz="3400" noProof="0" dirty="0" err="1">
                <a:solidFill>
                  <a:schemeClr val="bg1"/>
                </a:solidFill>
                <a:latin typeface="Glacial Indifference" panose="020B0604020202020204" charset="0"/>
              </a:rPr>
              <a:t>Attuazione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della</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direttiva</a:t>
            </a:r>
            <a:r>
              <a:rPr lang="fr-FR" sz="3400" noProof="0" dirty="0">
                <a:solidFill>
                  <a:schemeClr val="bg1"/>
                </a:solidFill>
                <a:latin typeface="Glacial Indifference" panose="020B0604020202020204" charset="0"/>
              </a:rPr>
              <a:t> 2010/64/UE </a:t>
            </a:r>
            <a:r>
              <a:rPr lang="fr-FR" sz="3400" noProof="0" dirty="0" err="1">
                <a:solidFill>
                  <a:schemeClr val="bg1"/>
                </a:solidFill>
                <a:latin typeface="Glacial Indifference" panose="020B0604020202020204" charset="0"/>
              </a:rPr>
              <a:t>sul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diritto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all'interpretazione</a:t>
            </a:r>
            <a:r>
              <a:rPr lang="fr-FR" sz="3400" noProof="0" dirty="0">
                <a:solidFill>
                  <a:schemeClr val="bg1"/>
                </a:solidFill>
                <a:latin typeface="Glacial Indifference" panose="020B0604020202020204" charset="0"/>
              </a:rPr>
              <a:t> e alla </a:t>
            </a:r>
            <a:r>
              <a:rPr lang="fr-FR" sz="3400" noProof="0" dirty="0" err="1">
                <a:solidFill>
                  <a:schemeClr val="bg1"/>
                </a:solidFill>
                <a:latin typeface="Glacial Indifference" panose="020B0604020202020204" charset="0"/>
              </a:rPr>
              <a:t>traduzione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nei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procedimenti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penali</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lang="fr-FR" sz="34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buClrTx/>
              <a:buSzTx/>
              <a:tabLst/>
              <a:defRPr/>
            </a:pPr>
            <a:r>
              <a:rPr lang="fr-FR" sz="3400" noProof="0" dirty="0" err="1">
                <a:solidFill>
                  <a:schemeClr val="bg1"/>
                </a:solidFill>
                <a:latin typeface="Glacial Indifference" panose="020B0604020202020204" charset="0"/>
              </a:rPr>
              <a:t>Entrata</a:t>
            </a:r>
            <a:r>
              <a:rPr lang="fr-FR" sz="3400" noProof="0" dirty="0">
                <a:solidFill>
                  <a:schemeClr val="bg1"/>
                </a:solidFill>
                <a:latin typeface="Glacial Indifference" panose="020B0604020202020204" charset="0"/>
              </a:rPr>
              <a:t> in vigore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provvedimento</a:t>
            </a:r>
            <a:r>
              <a:rPr lang="fr-FR" sz="3400" noProof="0" dirty="0">
                <a:solidFill>
                  <a:schemeClr val="bg1"/>
                </a:solidFill>
                <a:latin typeface="Glacial Indifference" panose="020B0604020202020204" charset="0"/>
              </a:rPr>
              <a:t>: 02/04/2014</a:t>
            </a:r>
          </a:p>
        </p:txBody>
      </p:sp>
    </p:spTree>
    <p:extLst>
      <p:ext uri="{BB962C8B-B14F-4D97-AF65-F5344CB8AC3E}">
        <p14:creationId xmlns:p14="http://schemas.microsoft.com/office/powerpoint/2010/main" val="400156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5C2EF9-294D-20FE-1445-1435BFBE6F3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C427493-E980-AAC0-F7D1-03AF1DA248CC}"/>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E69CCB0-27D6-EC4E-F642-ECB35A344290}"/>
              </a:ext>
            </a:extLst>
          </p:cNvPr>
          <p:cNvSpPr txBox="1"/>
          <p:nvPr/>
        </p:nvSpPr>
        <p:spPr>
          <a:xfrm>
            <a:off x="1076827" y="2628900"/>
            <a:ext cx="16068173" cy="3454985"/>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France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5400"/>
              </a:spcAft>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Dans tout le texte du Décret (</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n° 2013-958 du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25 octobre 2013</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on parle de la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personne soupçonnée ou poursuivie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ou de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personne suspectée ou poursuivie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comme dans </a:t>
            </a:r>
            <a:r>
              <a:rPr lang="fr-FR" sz="3500" noProof="0" dirty="0">
                <a:solidFill>
                  <a:schemeClr val="bg1"/>
                </a:solidFill>
                <a:latin typeface="Glacial Indifference" panose="020B0604020202020204" charset="0"/>
              </a:rPr>
              <a:t>la traduction officielle du texte de la Directive (où l’on lit toujours </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personne suspectée ou poursuivie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542804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CF65DF9-AAF3-1ECF-8885-272FB5C669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AA09D53-3693-77F2-BE70-DDD1CE4094D5}"/>
              </a:ext>
            </a:extLst>
          </p:cNvPr>
          <p:cNvSpPr txBox="1"/>
          <p:nvPr/>
        </p:nvSpPr>
        <p:spPr>
          <a:xfrm>
            <a:off x="1028700" y="342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BECEDF37-EC96-555E-61C0-7F2A8250FBB7}"/>
              </a:ext>
            </a:extLst>
          </p:cNvPr>
          <p:cNvSpPr txBox="1"/>
          <p:nvPr/>
        </p:nvSpPr>
        <p:spPr>
          <a:xfrm>
            <a:off x="1076827" y="1638300"/>
            <a:ext cx="16068173" cy="8424486"/>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chemeClr val="bg1"/>
                </a:solidFill>
                <a:latin typeface="Glacial Indifference" panose="020B0604020202020204" charset="0"/>
              </a:rPr>
              <a:t>Dans tout le texte du </a:t>
            </a:r>
            <a:r>
              <a:rPr lang="fr-FR" sz="3400" noProof="0" dirty="0" err="1">
                <a:solidFill>
                  <a:schemeClr val="bg1"/>
                </a:solidFill>
                <a:latin typeface="Glacial Indifference" panose="020B0604020202020204" charset="0"/>
              </a:rPr>
              <a:t>Decreto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legislativo</a:t>
            </a:r>
            <a:r>
              <a:rPr lang="fr-FR" sz="3400" noProof="0" dirty="0">
                <a:solidFill>
                  <a:schemeClr val="bg1"/>
                </a:solidFill>
                <a:latin typeface="Glacial Indifference" panose="020B0604020202020204" charset="0"/>
              </a:rPr>
              <a:t> (4 marzo 2014, n. 32) en Italie </a:t>
            </a:r>
            <a:r>
              <a:rPr lang="fr-FR" sz="3400" u="sng" noProof="0" dirty="0">
                <a:solidFill>
                  <a:schemeClr val="bg1"/>
                </a:solidFill>
                <a:latin typeface="Glacial Indifference" panose="020B0604020202020204" charset="0"/>
              </a:rPr>
              <a:t>on ne parle que de "l’</a:t>
            </a:r>
            <a:r>
              <a:rPr lang="fr-FR" sz="3400" u="sng" noProof="0" dirty="0" err="1">
                <a:solidFill>
                  <a:schemeClr val="bg1"/>
                </a:solidFill>
                <a:latin typeface="Glacial Indifference" panose="020B0604020202020204" charset="0"/>
              </a:rPr>
              <a:t>imputato</a:t>
            </a:r>
            <a:r>
              <a:rPr lang="fr-FR" sz="3400" u="sng" noProof="0" dirty="0">
                <a:solidFill>
                  <a:schemeClr val="bg1"/>
                </a:solidFill>
                <a:latin typeface="Glacial Indifference" panose="020B0604020202020204" charset="0"/>
              </a:rPr>
              <a:t>"</a:t>
            </a:r>
            <a:r>
              <a:rPr lang="fr-FR" sz="3400" noProof="0" dirty="0">
                <a:solidFill>
                  <a:schemeClr val="bg1"/>
                </a:solidFill>
                <a:latin typeface="Glacial Indifference" panose="020B0604020202020204" charset="0"/>
              </a:rPr>
              <a:t>, tandis que </a:t>
            </a:r>
            <a:r>
              <a:rPr lang="fr-FR" sz="3400" u="sng" noProof="0" dirty="0">
                <a:solidFill>
                  <a:schemeClr val="bg1"/>
                </a:solidFill>
                <a:latin typeface="Glacial Indifference" panose="020B0604020202020204" charset="0"/>
              </a:rPr>
              <a:t>"l’</a:t>
            </a:r>
            <a:r>
              <a:rPr lang="fr-FR" sz="3400" u="sng" noProof="0" dirty="0" err="1">
                <a:solidFill>
                  <a:schemeClr val="bg1"/>
                </a:solidFill>
                <a:latin typeface="Glacial Indifference" panose="020B0604020202020204" charset="0"/>
              </a:rPr>
              <a:t>indagato</a:t>
            </a:r>
            <a:r>
              <a:rPr lang="fr-FR" sz="3400" u="sng" noProof="0" dirty="0">
                <a:solidFill>
                  <a:schemeClr val="bg1"/>
                </a:solidFill>
                <a:latin typeface="Glacial Indifference" panose="020B0604020202020204" charset="0"/>
              </a:rPr>
              <a:t>"</a:t>
            </a:r>
            <a:r>
              <a:rPr lang="fr-FR" sz="3400" noProof="0" dirty="0">
                <a:solidFill>
                  <a:schemeClr val="bg1"/>
                </a:solidFill>
                <a:latin typeface="Glacial Indifference" panose="020B0604020202020204" charset="0"/>
              </a:rPr>
              <a:t> n’est </a:t>
            </a:r>
            <a:r>
              <a:rPr lang="fr-FR" sz="3400" u="sng" noProof="0" dirty="0">
                <a:solidFill>
                  <a:schemeClr val="bg1"/>
                </a:solidFill>
                <a:latin typeface="Glacial Indifference" panose="020B0604020202020204" charset="0"/>
              </a:rPr>
              <a:t>jamais mentionné</a:t>
            </a:r>
            <a:r>
              <a:rPr lang="fr-FR" sz="34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spcAft>
                <a:spcPts val="3000"/>
              </a:spcAft>
              <a:buClrTx/>
              <a:buSzTx/>
              <a:tabLst/>
              <a:defRPr/>
            </a:pPr>
            <a:r>
              <a:rPr lang="fr-FR" sz="3400" noProof="0" dirty="0">
                <a:solidFill>
                  <a:schemeClr val="bg1"/>
                </a:solidFill>
                <a:latin typeface="Glacial Indifference" panose="020B0604020202020204" charset="0"/>
              </a:rPr>
              <a:t>Pourtant, la traduction officielle de la Directive vers l’italien cite "l’</a:t>
            </a:r>
            <a:r>
              <a:rPr lang="fr-FR" sz="3400" noProof="0" dirty="0" err="1">
                <a:solidFill>
                  <a:schemeClr val="bg1"/>
                </a:solidFill>
                <a:latin typeface="Glacial Indifference" panose="020B0604020202020204" charset="0"/>
              </a:rPr>
              <a:t>indagato</a:t>
            </a:r>
            <a:r>
              <a:rPr lang="fr-FR" sz="3400" noProof="0" dirty="0">
                <a:solidFill>
                  <a:schemeClr val="bg1"/>
                </a:solidFill>
                <a:latin typeface="Glacial Indifference" panose="020B0604020202020204" charset="0"/>
              </a:rPr>
              <a:t>" aussi. Voir par exemple ci-dessous :</a:t>
            </a:r>
          </a:p>
          <a:p>
            <a:pPr marR="0" lvl="0" algn="just" defTabSz="914400" rtl="0" eaLnBrk="1" fontAlgn="auto" latinLnBrk="0" hangingPunct="1">
              <a:lnSpc>
                <a:spcPct val="120000"/>
              </a:lnSpc>
              <a:spcBef>
                <a:spcPts val="0"/>
              </a:spcBef>
              <a:spcAft>
                <a:spcPts val="1800"/>
              </a:spcAft>
              <a:buClrTx/>
              <a:buSzTx/>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 1 - </a:t>
            </a:r>
            <a:r>
              <a:rPr kumimoji="0" lang="fr-FR" sz="3500" b="0" i="0" u="sng" strike="noStrike" kern="1200" cap="none" spc="0" normalizeH="0" baseline="0" noProof="0" dirty="0" err="1">
                <a:ln>
                  <a:noFill/>
                </a:ln>
                <a:solidFill>
                  <a:schemeClr val="bg1"/>
                </a:solidFill>
                <a:effectLst/>
                <a:uLnTx/>
                <a:uFillTx/>
                <a:latin typeface="Glacial Indifference" panose="020B0604020202020204" charset="0"/>
                <a:ea typeface="+mn-ea"/>
                <a:cs typeface="+mn-cs"/>
              </a:rPr>
              <a:t>Oggetto</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 e </a:t>
            </a:r>
            <a:r>
              <a:rPr kumimoji="0" lang="fr-FR" sz="3500" b="0" i="0" u="sng" strike="noStrike" kern="1200" cap="none" spc="0" normalizeH="0" baseline="0" noProof="0" dirty="0" err="1">
                <a:ln>
                  <a:noFill/>
                </a:ln>
                <a:solidFill>
                  <a:schemeClr val="bg1"/>
                </a:solidFill>
                <a:effectLst/>
                <a:uLnTx/>
                <a:uFillTx/>
                <a:latin typeface="Glacial Indifference" panose="020B0604020202020204" charset="0"/>
                <a:ea typeface="+mn-ea"/>
                <a:cs typeface="+mn-cs"/>
              </a:rPr>
              <a:t>ambito</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 di </a:t>
            </a:r>
            <a:r>
              <a:rPr kumimoji="0" lang="fr-FR" sz="3500" b="0" i="0" u="sng" strike="noStrike" kern="1200" cap="none" spc="0" normalizeH="0" baseline="0" noProof="0" dirty="0" err="1">
                <a:ln>
                  <a:noFill/>
                </a:ln>
                <a:solidFill>
                  <a:schemeClr val="bg1"/>
                </a:solidFill>
                <a:effectLst/>
                <a:uLnTx/>
                <a:uFillTx/>
                <a:latin typeface="Glacial Indifference" panose="020B0604020202020204" charset="0"/>
                <a:ea typeface="+mn-ea"/>
                <a:cs typeface="+mn-cs"/>
              </a:rPr>
              <a:t>applicazione</a:t>
            </a:r>
            <a:endPar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R="0" lvl="0" algn="just" defTabSz="914400" rtl="0" eaLnBrk="1" fontAlgn="auto" latinLnBrk="0" hangingPunct="1">
              <a:lnSpc>
                <a:spcPct val="120000"/>
              </a:lnSpc>
              <a:spcBef>
                <a:spcPts val="0"/>
              </a:spcBef>
              <a:spcAft>
                <a:spcPts val="1200"/>
              </a:spcAft>
              <a:buClrTx/>
              <a:buSzTx/>
              <a:tabLst/>
              <a:defRPr/>
            </a:pPr>
            <a:r>
              <a:rPr lang="fr-FR" sz="3200" noProof="0" dirty="0">
                <a:solidFill>
                  <a:schemeClr val="bg1"/>
                </a:solidFill>
                <a:latin typeface="Glacial Indifference" panose="020B0604020202020204" charset="0"/>
              </a:rPr>
              <a:t>« 1. </a:t>
            </a:r>
            <a:r>
              <a:rPr lang="fr-FR" sz="3400" noProof="0" dirty="0">
                <a:solidFill>
                  <a:schemeClr val="bg1"/>
                </a:solidFill>
                <a:latin typeface="Glacial Indifference" panose="020B0604020202020204" charset="0"/>
              </a:rPr>
              <a:t>La </a:t>
            </a:r>
            <a:r>
              <a:rPr lang="fr-FR" sz="3400" noProof="0" dirty="0" err="1">
                <a:solidFill>
                  <a:schemeClr val="bg1"/>
                </a:solidFill>
                <a:latin typeface="Glacial Indifference" panose="020B0604020202020204" charset="0"/>
              </a:rPr>
              <a:t>presente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direttiva</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stabilisce</a:t>
            </a:r>
            <a:r>
              <a:rPr lang="fr-FR" sz="3400" noProof="0" dirty="0">
                <a:solidFill>
                  <a:schemeClr val="bg1"/>
                </a:solidFill>
                <a:latin typeface="Glacial Indifference" panose="020B0604020202020204" charset="0"/>
              </a:rPr>
              <a:t> norme relative al </a:t>
            </a:r>
            <a:r>
              <a:rPr lang="fr-FR" sz="3400" noProof="0" dirty="0" err="1">
                <a:solidFill>
                  <a:schemeClr val="bg1"/>
                </a:solidFill>
                <a:latin typeface="Glacial Indifference" panose="020B0604020202020204" charset="0"/>
              </a:rPr>
              <a:t>diritto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all’interpretazione</a:t>
            </a:r>
            <a:r>
              <a:rPr lang="fr-FR" sz="3400" noProof="0" dirty="0">
                <a:solidFill>
                  <a:schemeClr val="bg1"/>
                </a:solidFill>
                <a:latin typeface="Glacial Indifference" panose="020B0604020202020204" charset="0"/>
              </a:rPr>
              <a:t> e alla </a:t>
            </a:r>
            <a:r>
              <a:rPr lang="fr-FR" sz="3400" noProof="0" dirty="0" err="1">
                <a:solidFill>
                  <a:schemeClr val="bg1"/>
                </a:solidFill>
                <a:latin typeface="Glacial Indifference" panose="020B0604020202020204" charset="0"/>
              </a:rPr>
              <a:t>traduzione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nei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procedimenti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penali</a:t>
            </a:r>
            <a:r>
              <a:rPr lang="fr-FR" sz="3400" noProof="0" dirty="0">
                <a:solidFill>
                  <a:schemeClr val="bg1"/>
                </a:solidFill>
                <a:latin typeface="Glacial Indifference" panose="020B0604020202020204" charset="0"/>
              </a:rPr>
              <a:t> e </a:t>
            </a:r>
            <a:r>
              <a:rPr lang="fr-FR" sz="3400" noProof="0" dirty="0" err="1">
                <a:solidFill>
                  <a:schemeClr val="bg1"/>
                </a:solidFill>
                <a:latin typeface="Glacial Indifference" panose="020B0604020202020204" charset="0"/>
              </a:rPr>
              <a:t>nei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procedimenti</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esecuzione</a:t>
            </a:r>
            <a:r>
              <a:rPr lang="fr-FR" sz="3400" noProof="0" dirty="0">
                <a:solidFill>
                  <a:schemeClr val="bg1"/>
                </a:solidFill>
                <a:latin typeface="Glacial Indifference" panose="020B0604020202020204" charset="0"/>
              </a:rPr>
              <a:t> di un </a:t>
            </a:r>
            <a:r>
              <a:rPr lang="fr-FR" sz="3400" noProof="0" dirty="0" err="1">
                <a:solidFill>
                  <a:schemeClr val="bg1"/>
                </a:solidFill>
                <a:latin typeface="Glacial Indifference" panose="020B0604020202020204" charset="0"/>
              </a:rPr>
              <a:t>mandato</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arresto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europeo</a:t>
            </a:r>
            <a:r>
              <a:rPr lang="fr-FR" sz="3400" noProof="0" dirty="0">
                <a:solidFill>
                  <a:schemeClr val="bg1"/>
                </a:solidFill>
                <a:latin typeface="Glacial Indifference" panose="020B0604020202020204" charset="0"/>
              </a:rPr>
              <a:t>.</a:t>
            </a:r>
          </a:p>
          <a:p>
            <a:pPr marR="0" lvl="0" algn="just" defTabSz="914400" rtl="0" eaLnBrk="1" fontAlgn="auto" latinLnBrk="0" hangingPunct="1">
              <a:lnSpc>
                <a:spcPct val="110000"/>
              </a:lnSpc>
              <a:spcBef>
                <a:spcPts val="0"/>
              </a:spcBef>
              <a:buClrTx/>
              <a:buSzTx/>
              <a:tabLst/>
              <a:defRPr/>
            </a:pPr>
            <a:r>
              <a:rPr lang="fr-FR" sz="3400" noProof="0" dirty="0">
                <a:solidFill>
                  <a:schemeClr val="bg1"/>
                </a:solidFill>
                <a:latin typeface="Glacial Indifference" panose="020B0604020202020204" charset="0"/>
              </a:rPr>
              <a:t>2. Il </a:t>
            </a:r>
            <a:r>
              <a:rPr lang="fr-FR" sz="3400" noProof="0" dirty="0" err="1">
                <a:solidFill>
                  <a:schemeClr val="bg1"/>
                </a:solidFill>
                <a:latin typeface="Glacial Indifference" panose="020B0604020202020204" charset="0"/>
              </a:rPr>
              <a:t>diritto</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cui</a:t>
            </a:r>
            <a:r>
              <a:rPr lang="fr-FR" sz="3400" noProof="0" dirty="0">
                <a:solidFill>
                  <a:schemeClr val="bg1"/>
                </a:solidFill>
                <a:latin typeface="Glacial Indifference" panose="020B0604020202020204" charset="0"/>
              </a:rPr>
              <a:t> al </a:t>
            </a:r>
            <a:r>
              <a:rPr lang="fr-FR" sz="3400" noProof="0" dirty="0" err="1">
                <a:solidFill>
                  <a:schemeClr val="bg1"/>
                </a:solidFill>
                <a:latin typeface="Glacial Indifference" panose="020B0604020202020204" charset="0"/>
              </a:rPr>
              <a:t>paragrafo</a:t>
            </a:r>
            <a:r>
              <a:rPr lang="fr-FR" sz="3400" noProof="0" dirty="0">
                <a:solidFill>
                  <a:schemeClr val="bg1"/>
                </a:solidFill>
                <a:latin typeface="Glacial Indifference" panose="020B0604020202020204" charset="0"/>
              </a:rPr>
              <a:t> 1 si </a:t>
            </a:r>
            <a:r>
              <a:rPr lang="fr-FR" sz="3400" noProof="0" dirty="0" err="1">
                <a:solidFill>
                  <a:schemeClr val="bg1"/>
                </a:solidFill>
                <a:latin typeface="Glacial Indifference" panose="020B0604020202020204" charset="0"/>
              </a:rPr>
              <a:t>applica</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alle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persone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che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siano</a:t>
            </a:r>
            <a:r>
              <a:rPr lang="fr-FR" sz="3400" noProof="0" dirty="0">
                <a:solidFill>
                  <a:schemeClr val="bg1"/>
                </a:solidFill>
                <a:latin typeface="Glacial Indifference" panose="020B0604020202020204" charset="0"/>
              </a:rPr>
              <a:t> messe a </a:t>
            </a:r>
            <a:r>
              <a:rPr lang="fr-FR" sz="3400" noProof="0" dirty="0" err="1">
                <a:solidFill>
                  <a:schemeClr val="bg1"/>
                </a:solidFill>
                <a:latin typeface="Glacial Indifference" panose="020B0604020202020204" charset="0"/>
              </a:rPr>
              <a:t>conoscenza</a:t>
            </a:r>
            <a:r>
              <a:rPr lang="fr-FR" sz="3400" noProof="0" dirty="0">
                <a:solidFill>
                  <a:schemeClr val="bg1"/>
                </a:solidFill>
                <a:latin typeface="Glacial Indifference" panose="020B0604020202020204" charset="0"/>
              </a:rPr>
              <a:t> dalle </a:t>
            </a:r>
            <a:r>
              <a:rPr lang="fr-FR" sz="3400" noProof="0" dirty="0" err="1">
                <a:solidFill>
                  <a:schemeClr val="bg1"/>
                </a:solidFill>
                <a:latin typeface="Glacial Indifference" panose="020B0604020202020204" charset="0"/>
              </a:rPr>
              <a:t>autorità</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competenti</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uno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Stato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membro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mediante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notifica</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ufficiale</a:t>
            </a:r>
            <a:r>
              <a:rPr lang="fr-FR" sz="3400" noProof="0" dirty="0">
                <a:solidFill>
                  <a:schemeClr val="bg1"/>
                </a:solidFill>
                <a:latin typeface="Glacial Indifference" panose="020B0604020202020204" charset="0"/>
              </a:rPr>
              <a:t> o in </a:t>
            </a:r>
            <a:r>
              <a:rPr lang="fr-FR" sz="3400" noProof="0" dirty="0" err="1">
                <a:solidFill>
                  <a:schemeClr val="bg1"/>
                </a:solidFill>
                <a:latin typeface="Glacial Indifference" panose="020B0604020202020204" charset="0"/>
              </a:rPr>
              <a:t>altro</a:t>
            </a:r>
            <a:r>
              <a:rPr lang="fr-FR" sz="3400" noProof="0" dirty="0">
                <a:solidFill>
                  <a:schemeClr val="bg1"/>
                </a:solidFill>
                <a:latin typeface="Glacial Indifference" panose="020B0604020202020204" charset="0"/>
              </a:rPr>
              <a:t> modo, </a:t>
            </a:r>
            <a:r>
              <a:rPr lang="fr-FR" sz="3400" u="sng" noProof="0" dirty="0">
                <a:solidFill>
                  <a:schemeClr val="bg1"/>
                </a:solidFill>
                <a:latin typeface="Glacial Indifference" panose="020B0604020202020204" charset="0"/>
              </a:rPr>
              <a:t>di </a:t>
            </a:r>
            <a:r>
              <a:rPr lang="fr-FR" sz="3400" u="sng" noProof="0" dirty="0" err="1">
                <a:solidFill>
                  <a:schemeClr val="bg1"/>
                </a:solidFill>
                <a:latin typeface="Glacial Indifference" panose="020B0604020202020204" charset="0"/>
              </a:rPr>
              <a:t>essere</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indagate</a:t>
            </a:r>
            <a:r>
              <a:rPr lang="fr-FR" sz="3400" u="sng" noProof="0" dirty="0">
                <a:solidFill>
                  <a:schemeClr val="bg1"/>
                </a:solidFill>
                <a:latin typeface="Glacial Indifference" panose="020B0604020202020204" charset="0"/>
              </a:rPr>
              <a:t> o </a:t>
            </a:r>
            <a:r>
              <a:rPr lang="fr-FR" sz="3400" u="sng" noProof="0" dirty="0" err="1">
                <a:solidFill>
                  <a:schemeClr val="bg1"/>
                </a:solidFill>
                <a:latin typeface="Glacial Indifference" panose="020B0604020202020204" charset="0"/>
              </a:rPr>
              <a:t>imputate</a:t>
            </a:r>
            <a:r>
              <a:rPr lang="fr-FR" sz="3400" noProof="0" dirty="0">
                <a:solidFill>
                  <a:schemeClr val="bg1"/>
                </a:solidFill>
                <a:latin typeface="Glacial Indifference" panose="020B0604020202020204" charset="0"/>
              </a:rPr>
              <a:t> per un </a:t>
            </a:r>
            <a:r>
              <a:rPr lang="fr-FR" sz="3400" noProof="0" dirty="0" err="1">
                <a:solidFill>
                  <a:schemeClr val="bg1"/>
                </a:solidFill>
                <a:latin typeface="Glacial Indifference" panose="020B0604020202020204" charset="0"/>
              </a:rPr>
              <a:t>reato</a:t>
            </a:r>
            <a:r>
              <a:rPr lang="fr-FR" sz="3400" noProof="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3482662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E5BFC2E-51A3-2074-E500-93CBDA9A168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DB6B14-CB9D-0893-1859-B3EBD02A8CF5}"/>
              </a:ext>
            </a:extLst>
          </p:cNvPr>
          <p:cNvSpPr txBox="1"/>
          <p:nvPr/>
        </p:nvSpPr>
        <p:spPr>
          <a:xfrm>
            <a:off x="1028700" y="266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284D4BF-05B8-DC1E-E34A-6D88CAA175BE}"/>
              </a:ext>
            </a:extLst>
          </p:cNvPr>
          <p:cNvSpPr txBox="1"/>
          <p:nvPr/>
        </p:nvSpPr>
        <p:spPr>
          <a:xfrm>
            <a:off x="1076827" y="1638300"/>
            <a:ext cx="16220573" cy="8353056"/>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42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France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3600"/>
              </a:spcAft>
              <a:buClrTx/>
              <a:buSzTx/>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 2 section 3 - Désignation de l'interprète ou du traducteur </a:t>
            </a:r>
          </a:p>
          <a:p>
            <a:pPr marR="0" lvl="0" algn="just" defTabSz="914400" rtl="0" eaLnBrk="1" fontAlgn="auto" latinLnBrk="0" hangingPunct="1">
              <a:lnSpc>
                <a:spcPct val="110000"/>
              </a:lnSpc>
              <a:spcBef>
                <a:spcPts val="0"/>
              </a:spcBef>
              <a:spcAft>
                <a:spcPts val="1200"/>
              </a:spcAft>
              <a:buClrTx/>
              <a:buSzTx/>
              <a:tabLst/>
              <a:defRPr/>
            </a:pPr>
            <a:r>
              <a:rPr lang="fr-FR" sz="3450" noProof="0" dirty="0">
                <a:solidFill>
                  <a:schemeClr val="bg1"/>
                </a:solidFill>
                <a:latin typeface="Glacial Indifference" panose="020B0604020202020204" charset="0"/>
              </a:rPr>
              <a:t>« Lorsqu'en application des dispositions du présent code un interprète ou un traducteur est requis ou désigné par l'autorité judiciaire compétente, celui-ci est choisi :</a:t>
            </a:r>
          </a:p>
          <a:p>
            <a:pPr marR="0" lvl="0" algn="just" defTabSz="914400" rtl="0" eaLnBrk="1" fontAlgn="auto" latinLnBrk="0" hangingPunct="1">
              <a:lnSpc>
                <a:spcPct val="110000"/>
              </a:lnSpc>
              <a:spcBef>
                <a:spcPts val="0"/>
              </a:spcBef>
              <a:spcAft>
                <a:spcPts val="1200"/>
              </a:spcAft>
              <a:buClrTx/>
              <a:buSzTx/>
              <a:tabLst/>
              <a:defRPr/>
            </a:pPr>
            <a:r>
              <a:rPr lang="fr-FR" sz="3450" noProof="0" dirty="0">
                <a:solidFill>
                  <a:schemeClr val="bg1"/>
                </a:solidFill>
                <a:latin typeface="Glacial Indifference" panose="020B0604020202020204" charset="0"/>
              </a:rPr>
              <a:t>1° Sur la </a:t>
            </a:r>
            <a:r>
              <a:rPr lang="fr-FR" sz="3450" u="sng" noProof="0" dirty="0">
                <a:solidFill>
                  <a:schemeClr val="bg1"/>
                </a:solidFill>
                <a:latin typeface="Glacial Indifference" panose="020B0604020202020204" charset="0"/>
              </a:rPr>
              <a:t>liste nationale des experts judiciaires dressée par le bureau de la Cour de cassation</a:t>
            </a:r>
            <a:r>
              <a:rPr lang="fr-FR" sz="3450" noProof="0" dirty="0">
                <a:solidFill>
                  <a:schemeClr val="bg1"/>
                </a:solidFill>
                <a:latin typeface="Glacial Indifference" panose="020B0604020202020204" charset="0"/>
              </a:rPr>
              <a:t>, ou sur la liste des experts judiciaires dressée par chaque cour d'appel ;</a:t>
            </a:r>
          </a:p>
          <a:p>
            <a:pPr marR="0" lvl="0" algn="just" defTabSz="914400" rtl="0" eaLnBrk="1" fontAlgn="auto" latinLnBrk="0" hangingPunct="1">
              <a:lnSpc>
                <a:spcPct val="110000"/>
              </a:lnSpc>
              <a:spcBef>
                <a:spcPts val="0"/>
              </a:spcBef>
              <a:spcAft>
                <a:spcPts val="1200"/>
              </a:spcAft>
              <a:buClrTx/>
              <a:buSzTx/>
              <a:tabLst/>
              <a:defRPr/>
            </a:pPr>
            <a:r>
              <a:rPr lang="fr-FR" sz="3450" noProof="0" dirty="0">
                <a:solidFill>
                  <a:schemeClr val="bg1"/>
                </a:solidFill>
                <a:latin typeface="Glacial Indifference" panose="020B0604020202020204" charset="0"/>
              </a:rPr>
              <a:t>2° A défaut, sur la </a:t>
            </a:r>
            <a:r>
              <a:rPr lang="fr-FR" sz="3450" u="sng" noProof="0" dirty="0">
                <a:solidFill>
                  <a:schemeClr val="bg1"/>
                </a:solidFill>
                <a:latin typeface="Glacial Indifference" panose="020B0604020202020204" charset="0"/>
              </a:rPr>
              <a:t>liste des interprètes traducteurs prévue par l'article R. 111-1 du code de l'entrée et du séjour des étrangers et du droit d'asile</a:t>
            </a:r>
            <a:r>
              <a:rPr lang="fr-FR" sz="3450" noProof="0" dirty="0">
                <a:solidFill>
                  <a:schemeClr val="bg1"/>
                </a:solidFill>
                <a:latin typeface="Glacial Indifference" panose="020B0604020202020204" charset="0"/>
              </a:rPr>
              <a:t> [→ « La liste des interprètes traducteurs prévue […] est dressée chaque année par le procureur de la République dans chaque tribunal de grande instance. Elle comporte en annexe les listes établies dans les autres tribunaux de grande instance du ressort de la cour d'appel] ;</a:t>
            </a:r>
          </a:p>
        </p:txBody>
      </p:sp>
    </p:spTree>
    <p:extLst>
      <p:ext uri="{BB962C8B-B14F-4D97-AF65-F5344CB8AC3E}">
        <p14:creationId xmlns:p14="http://schemas.microsoft.com/office/powerpoint/2010/main" val="4215333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E752DA9-BFE4-2CC5-4990-65581E45A4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D2315D-2969-B1CA-88CA-CBA5BF4991B5}"/>
              </a:ext>
            </a:extLst>
          </p:cNvPr>
          <p:cNvSpPr txBox="1"/>
          <p:nvPr/>
        </p:nvSpPr>
        <p:spPr>
          <a:xfrm>
            <a:off x="10287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F8701CD4-B285-B5BC-D66F-E61AC0B9B6FD}"/>
              </a:ext>
            </a:extLst>
          </p:cNvPr>
          <p:cNvSpPr txBox="1"/>
          <p:nvPr/>
        </p:nvSpPr>
        <p:spPr>
          <a:xfrm>
            <a:off x="1076827" y="1746625"/>
            <a:ext cx="16220573" cy="8273675"/>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42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France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3600"/>
              </a:spcAft>
              <a:buClrTx/>
              <a:buSzTx/>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 2 section 3 - Désignation de l'interprète ou du traducteur </a:t>
            </a:r>
          </a:p>
          <a:p>
            <a:pPr algn="just">
              <a:lnSpc>
                <a:spcPct val="110000"/>
              </a:lnSpc>
              <a:spcAft>
                <a:spcPts val="1200"/>
              </a:spcAft>
              <a:defRPr/>
            </a:pPr>
            <a:r>
              <a:rPr lang="fr-FR" sz="3400" noProof="0" dirty="0">
                <a:solidFill>
                  <a:schemeClr val="bg1"/>
                </a:solidFill>
                <a:latin typeface="Glacial Indifference" panose="020B0604020202020204" charset="0"/>
              </a:rPr>
              <a:t>3° En cas de nécessité, il peut être désigné une </a:t>
            </a:r>
            <a:r>
              <a:rPr lang="fr-FR" sz="3400" u="sng" noProof="0" dirty="0">
                <a:solidFill>
                  <a:schemeClr val="bg1"/>
                </a:solidFill>
                <a:latin typeface="Glacial Indifference" panose="020B0604020202020204" charset="0"/>
              </a:rPr>
              <a:t>personne majeure ne figurant sur aucune de ces listes</a:t>
            </a:r>
            <a:r>
              <a:rPr lang="fr-FR" sz="3400" noProof="0" dirty="0">
                <a:solidFill>
                  <a:schemeClr val="bg1"/>
                </a:solidFill>
                <a:latin typeface="Glacial Indifference" panose="020B0604020202020204" charset="0"/>
              </a:rPr>
              <a:t>, dès lors que l'interprète ou le traducteur n'est pas choisi parmi les enquêteurs, les magistrats ou les greffiers chargés du dossier, les parties ou les témoins.</a:t>
            </a:r>
          </a:p>
          <a:p>
            <a:pPr marR="0" lvl="0" algn="just" defTabSz="914400" rtl="0" eaLnBrk="1" fontAlgn="auto" latinLnBrk="0" hangingPunct="1">
              <a:lnSpc>
                <a:spcPct val="110000"/>
              </a:lnSpc>
              <a:spcBef>
                <a:spcPts val="0"/>
              </a:spcBef>
              <a:spcAft>
                <a:spcPts val="1200"/>
              </a:spcAft>
              <a:buClrTx/>
              <a:buSzTx/>
              <a:tabLst/>
              <a:defRPr/>
            </a:pPr>
            <a:r>
              <a:rPr lang="fr-FR" sz="3400" noProof="0" dirty="0">
                <a:solidFill>
                  <a:schemeClr val="bg1"/>
                </a:solidFill>
                <a:latin typeface="Glacial Indifference" panose="020B0604020202020204" charset="0"/>
              </a:rPr>
              <a:t>Les interprètes ou les traducteurs ne figurant sur aucune des listes mentionnées au 1° ou au 2° prêtent, chaque fois qu'ils sont commis, le serment d'apporter leur concours à la justice en leur honneur et leur conscience. Leur serment est alors consigné par procès-verbal.</a:t>
            </a:r>
          </a:p>
          <a:p>
            <a:pPr marR="0" lvl="0" algn="just" defTabSz="914400" rtl="0" eaLnBrk="1" fontAlgn="auto" latinLnBrk="0" hangingPunct="1">
              <a:lnSpc>
                <a:spcPct val="110000"/>
              </a:lnSpc>
              <a:spcBef>
                <a:spcPts val="0"/>
              </a:spcBef>
              <a:spcAft>
                <a:spcPts val="1200"/>
              </a:spcAft>
              <a:buClrTx/>
              <a:buSzTx/>
              <a:tabLst/>
              <a:defRPr/>
            </a:pPr>
            <a:r>
              <a:rPr lang="fr-FR" sz="3400" noProof="0" dirty="0">
                <a:solidFill>
                  <a:schemeClr val="bg1"/>
                </a:solidFill>
                <a:latin typeface="Glacial Indifference" panose="020B0604020202020204" charset="0"/>
              </a:rPr>
              <a:t>Les interprètes et les traducteurs sont tenus de respecter la confidentialité de l'interprétation et des traductions fournies ».</a:t>
            </a:r>
          </a:p>
        </p:txBody>
      </p:sp>
    </p:spTree>
    <p:extLst>
      <p:ext uri="{BB962C8B-B14F-4D97-AF65-F5344CB8AC3E}">
        <p14:creationId xmlns:p14="http://schemas.microsoft.com/office/powerpoint/2010/main" val="4054897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73A71E-FEFB-9866-C773-5E30495B07D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66C56F5-E71E-5196-19C0-2B98AEC485E9}"/>
              </a:ext>
            </a:extLst>
          </p:cNvPr>
          <p:cNvSpPr txBox="1"/>
          <p:nvPr/>
        </p:nvSpPr>
        <p:spPr>
          <a:xfrm>
            <a:off x="1028700" y="114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D6111407-435F-787A-C4B1-F98E3ADC51F6}"/>
              </a:ext>
            </a:extLst>
          </p:cNvPr>
          <p:cNvSpPr txBox="1"/>
          <p:nvPr/>
        </p:nvSpPr>
        <p:spPr>
          <a:xfrm>
            <a:off x="1076827" y="1583118"/>
            <a:ext cx="16220573" cy="7998600"/>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42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3600"/>
              </a:spcAft>
              <a:buClrTx/>
              <a:buSzTx/>
              <a:tabLst/>
              <a:defRPr/>
            </a:pP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Articolo</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2 comma 5</a:t>
            </a:r>
          </a:p>
          <a:p>
            <a:pPr marR="0" lvl="0" algn="just" defTabSz="914400" rtl="0" eaLnBrk="1" fontAlgn="auto" latinLnBrk="0" hangingPunct="1">
              <a:lnSpc>
                <a:spcPct val="110000"/>
              </a:lnSpc>
              <a:spcBef>
                <a:spcPts val="0"/>
              </a:spcBef>
              <a:spcAft>
                <a:spcPts val="3600"/>
              </a:spcAft>
              <a:buClrTx/>
              <a:buSzTx/>
              <a:tabLst/>
              <a:defRPr/>
            </a:pPr>
            <a:r>
              <a:rPr lang="fr-FR" sz="3500" noProof="0" dirty="0">
                <a:solidFill>
                  <a:schemeClr val="bg1"/>
                </a:solidFill>
                <a:latin typeface="Glacial Indifference" panose="020B0604020202020204" charset="0"/>
              </a:rPr>
              <a:t>« 1. Ogni </a:t>
            </a:r>
            <a:r>
              <a:rPr lang="fr-FR" sz="3500" noProof="0" dirty="0" err="1">
                <a:solidFill>
                  <a:schemeClr val="bg1"/>
                </a:solidFill>
                <a:latin typeface="Glacial Indifference" panose="020B0604020202020204" charset="0"/>
              </a:rPr>
              <a:t>tribunale</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trasmette</a:t>
            </a:r>
            <a:r>
              <a:rPr lang="fr-FR" sz="3500" noProof="0" dirty="0">
                <a:solidFill>
                  <a:schemeClr val="bg1"/>
                </a:solidFill>
                <a:latin typeface="Glacial Indifference" panose="020B0604020202020204" charset="0"/>
              </a:rPr>
              <a:t> per via </a:t>
            </a:r>
            <a:r>
              <a:rPr lang="fr-FR" sz="3500" noProof="0" dirty="0" err="1">
                <a:solidFill>
                  <a:schemeClr val="bg1"/>
                </a:solidFill>
                <a:latin typeface="Glacial Indifference" panose="020B0604020202020204" charset="0"/>
              </a:rPr>
              <a:t>telematica</a:t>
            </a:r>
            <a:r>
              <a:rPr lang="fr-FR" sz="3500" noProof="0" dirty="0">
                <a:solidFill>
                  <a:schemeClr val="bg1"/>
                </a:solidFill>
                <a:latin typeface="Glacial Indifference" panose="020B0604020202020204" charset="0"/>
              </a:rPr>
              <a:t> al </a:t>
            </a:r>
            <a:r>
              <a:rPr lang="fr-FR" sz="3500" noProof="0" dirty="0" err="1">
                <a:solidFill>
                  <a:schemeClr val="bg1"/>
                </a:solidFill>
                <a:latin typeface="Glacial Indifference" panose="020B0604020202020204" charset="0"/>
              </a:rPr>
              <a:t>Ministero</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della</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giustizia</a:t>
            </a:r>
            <a:r>
              <a:rPr lang="fr-FR" sz="3500" noProof="0" dirty="0">
                <a:solidFill>
                  <a:schemeClr val="bg1"/>
                </a:solidFill>
                <a:latin typeface="Glacial Indifference" panose="020B0604020202020204" charset="0"/>
              </a:rPr>
              <a:t> </a:t>
            </a:r>
            <a:r>
              <a:rPr lang="fr-FR" sz="3500" u="sng" noProof="0" dirty="0">
                <a:solidFill>
                  <a:schemeClr val="bg1"/>
                </a:solidFill>
                <a:latin typeface="Glacial Indifference" panose="020B0604020202020204" charset="0"/>
              </a:rPr>
              <a:t>l'</a:t>
            </a:r>
            <a:r>
              <a:rPr lang="fr-FR" sz="3500" u="sng" noProof="0" dirty="0" err="1">
                <a:solidFill>
                  <a:schemeClr val="bg1"/>
                </a:solidFill>
                <a:latin typeface="Glacial Indifference" panose="020B0604020202020204" charset="0"/>
              </a:rPr>
              <a:t>elenco</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aggiornato</a:t>
            </a:r>
            <a:r>
              <a:rPr lang="fr-FR" sz="3500" u="sng" noProof="0" dirty="0">
                <a:solidFill>
                  <a:schemeClr val="bg1"/>
                </a:solidFill>
                <a:latin typeface="Glacial Indifference" panose="020B0604020202020204" charset="0"/>
              </a:rPr>
              <a:t>, in </a:t>
            </a:r>
            <a:r>
              <a:rPr lang="fr-FR" sz="3500" u="sng" noProof="0" dirty="0" err="1">
                <a:solidFill>
                  <a:schemeClr val="bg1"/>
                </a:solidFill>
                <a:latin typeface="Glacial Indifference" panose="020B0604020202020204" charset="0"/>
              </a:rPr>
              <a:t>formato</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elettronico</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degli</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interpreti</a:t>
            </a:r>
            <a:r>
              <a:rPr lang="fr-FR" sz="3500" u="sng" noProof="0" dirty="0">
                <a:solidFill>
                  <a:schemeClr val="bg1"/>
                </a:solidFill>
                <a:latin typeface="Glacial Indifference" panose="020B0604020202020204" charset="0"/>
              </a:rPr>
              <a:t> e dei </a:t>
            </a:r>
            <a:r>
              <a:rPr lang="fr-FR" sz="3500" u="sng" noProof="0" dirty="0" err="1">
                <a:solidFill>
                  <a:schemeClr val="bg1"/>
                </a:solidFill>
                <a:latin typeface="Glacial Indifference" panose="020B0604020202020204" charset="0"/>
              </a:rPr>
              <a:t>traduttori</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iscritti</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nell'albo</a:t>
            </a:r>
            <a:r>
              <a:rPr lang="fr-FR" sz="3500" u="sng" noProof="0" dirty="0">
                <a:solidFill>
                  <a:schemeClr val="bg1"/>
                </a:solidFill>
                <a:latin typeface="Glacial Indifference" panose="020B0604020202020204" charset="0"/>
              </a:rPr>
              <a:t> dei </a:t>
            </a:r>
            <a:r>
              <a:rPr lang="fr-FR" sz="3500" u="sng" noProof="0" dirty="0" err="1">
                <a:solidFill>
                  <a:schemeClr val="bg1"/>
                </a:solidFill>
                <a:latin typeface="Glacial Indifference" panose="020B0604020202020204" charset="0"/>
              </a:rPr>
              <a:t>periti</a:t>
            </a:r>
            <a:r>
              <a:rPr lang="fr-FR" sz="3500" u="sng" noProof="0" dirty="0">
                <a:solidFill>
                  <a:schemeClr val="bg1"/>
                </a:solidFill>
                <a:latin typeface="Glacial Indifference" panose="020B0604020202020204" charset="0"/>
              </a:rPr>
              <a:t> di </a:t>
            </a:r>
            <a:r>
              <a:rPr lang="fr-FR" sz="3500" u="sng" noProof="0" dirty="0" err="1">
                <a:solidFill>
                  <a:schemeClr val="bg1"/>
                </a:solidFill>
                <a:latin typeface="Glacial Indifference" panose="020B0604020202020204" charset="0"/>
              </a:rPr>
              <a:t>cui</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all'articolo</a:t>
            </a:r>
            <a:r>
              <a:rPr lang="fr-FR" sz="3500" u="sng" noProof="0" dirty="0">
                <a:solidFill>
                  <a:schemeClr val="bg1"/>
                </a:solidFill>
                <a:latin typeface="Glacial Indifference" panose="020B0604020202020204" charset="0"/>
              </a:rPr>
              <a:t> 67</a:t>
            </a:r>
            <a:r>
              <a:rPr lang="fr-FR" sz="3500" noProof="0" dirty="0">
                <a:solidFill>
                  <a:schemeClr val="bg1"/>
                </a:solidFill>
                <a:latin typeface="Glacial Indifference" panose="020B0604020202020204" charset="0"/>
              </a:rPr>
              <a:t> *. L'</a:t>
            </a:r>
            <a:r>
              <a:rPr lang="fr-FR" sz="3500" noProof="0" dirty="0" err="1">
                <a:solidFill>
                  <a:schemeClr val="bg1"/>
                </a:solidFill>
                <a:latin typeface="Glacial Indifference" panose="020B0604020202020204" charset="0"/>
              </a:rPr>
              <a:t>autorità</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giudiziaria</a:t>
            </a:r>
            <a:r>
              <a:rPr lang="fr-FR" sz="3500" noProof="0" dirty="0">
                <a:solidFill>
                  <a:schemeClr val="bg1"/>
                </a:solidFill>
                <a:latin typeface="Glacial Indifference" panose="020B0604020202020204" charset="0"/>
              </a:rPr>
              <a:t> si </a:t>
            </a:r>
            <a:r>
              <a:rPr lang="fr-FR" sz="3500" noProof="0" dirty="0" err="1">
                <a:solidFill>
                  <a:schemeClr val="bg1"/>
                </a:solidFill>
                <a:latin typeface="Glacial Indifference" panose="020B0604020202020204" charset="0"/>
              </a:rPr>
              <a:t>avvale</a:t>
            </a:r>
            <a:r>
              <a:rPr lang="fr-FR" sz="3500" noProof="0" dirty="0">
                <a:solidFill>
                  <a:schemeClr val="bg1"/>
                </a:solidFill>
                <a:latin typeface="Glacial Indifference" panose="020B0604020202020204" charset="0"/>
              </a:rPr>
              <a:t> di tale </a:t>
            </a:r>
            <a:r>
              <a:rPr lang="fr-FR" sz="3500" noProof="0" dirty="0" err="1">
                <a:solidFill>
                  <a:schemeClr val="bg1"/>
                </a:solidFill>
                <a:latin typeface="Glacial Indifference" panose="020B0604020202020204" charset="0"/>
              </a:rPr>
              <a:t>elenco</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nazionale</a:t>
            </a:r>
            <a:r>
              <a:rPr lang="fr-FR" sz="3500" noProof="0" dirty="0">
                <a:solidFill>
                  <a:schemeClr val="bg1"/>
                </a:solidFill>
                <a:latin typeface="Glacial Indifference" panose="020B0604020202020204" charset="0"/>
              </a:rPr>
              <a:t> e nomina </a:t>
            </a:r>
            <a:r>
              <a:rPr lang="fr-FR" sz="3500" noProof="0" dirty="0" err="1">
                <a:solidFill>
                  <a:schemeClr val="bg1"/>
                </a:solidFill>
                <a:latin typeface="Glacial Indifference" panose="020B0604020202020204" charset="0"/>
              </a:rPr>
              <a:t>interpreti</a:t>
            </a:r>
            <a:r>
              <a:rPr lang="fr-FR" sz="3500" noProof="0" dirty="0">
                <a:solidFill>
                  <a:schemeClr val="bg1"/>
                </a:solidFill>
                <a:latin typeface="Glacial Indifference" panose="020B0604020202020204" charset="0"/>
              </a:rPr>
              <a:t> e </a:t>
            </a:r>
            <a:r>
              <a:rPr lang="fr-FR" sz="3500" noProof="0" dirty="0" err="1">
                <a:solidFill>
                  <a:schemeClr val="bg1"/>
                </a:solidFill>
                <a:latin typeface="Glacial Indifference" panose="020B0604020202020204" charset="0"/>
              </a:rPr>
              <a:t>traduttori</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diversi</a:t>
            </a:r>
            <a:r>
              <a:rPr lang="fr-FR" sz="3500" noProof="0" dirty="0">
                <a:solidFill>
                  <a:schemeClr val="bg1"/>
                </a:solidFill>
                <a:latin typeface="Glacial Indifference" panose="020B0604020202020204" charset="0"/>
              </a:rPr>
              <a:t> da </a:t>
            </a:r>
            <a:r>
              <a:rPr lang="fr-FR" sz="3500" noProof="0" dirty="0" err="1">
                <a:solidFill>
                  <a:schemeClr val="bg1"/>
                </a:solidFill>
                <a:latin typeface="Glacial Indifference" panose="020B0604020202020204" charset="0"/>
              </a:rPr>
              <a:t>quelli</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ivi</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inseriti</a:t>
            </a:r>
            <a:r>
              <a:rPr lang="fr-FR" sz="3500" noProof="0" dirty="0">
                <a:solidFill>
                  <a:schemeClr val="bg1"/>
                </a:solidFill>
                <a:latin typeface="Glacial Indifference" panose="020B0604020202020204" charset="0"/>
              </a:rPr>
              <a:t> solo in </a:t>
            </a:r>
            <a:r>
              <a:rPr lang="fr-FR" sz="3500" noProof="0" dirty="0" err="1">
                <a:solidFill>
                  <a:schemeClr val="bg1"/>
                </a:solidFill>
                <a:latin typeface="Glacial Indifference" panose="020B0604020202020204" charset="0"/>
              </a:rPr>
              <a:t>presenza</a:t>
            </a:r>
            <a:r>
              <a:rPr lang="fr-FR" sz="3500" noProof="0" dirty="0">
                <a:solidFill>
                  <a:schemeClr val="bg1"/>
                </a:solidFill>
                <a:latin typeface="Glacial Indifference" panose="020B0604020202020204" charset="0"/>
              </a:rPr>
              <a:t> di </a:t>
            </a:r>
            <a:r>
              <a:rPr lang="fr-FR" sz="3500" noProof="0" dirty="0" err="1">
                <a:solidFill>
                  <a:schemeClr val="bg1"/>
                </a:solidFill>
                <a:latin typeface="Glacial Indifference" panose="020B0604020202020204" charset="0"/>
              </a:rPr>
              <a:t>specifiche</a:t>
            </a:r>
            <a:r>
              <a:rPr lang="fr-FR" sz="3500" noProof="0" dirty="0">
                <a:solidFill>
                  <a:schemeClr val="bg1"/>
                </a:solidFill>
                <a:latin typeface="Glacial Indifference" panose="020B0604020202020204" charset="0"/>
              </a:rPr>
              <a:t> e </a:t>
            </a:r>
            <a:r>
              <a:rPr lang="fr-FR" sz="3500" noProof="0" dirty="0" err="1">
                <a:solidFill>
                  <a:schemeClr val="bg1"/>
                </a:solidFill>
                <a:latin typeface="Glacial Indifference" panose="020B0604020202020204" charset="0"/>
              </a:rPr>
              <a:t>particolari</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esigenze</a:t>
            </a:r>
            <a:r>
              <a:rPr lang="fr-FR" sz="3500" noProof="0" dirty="0">
                <a:solidFill>
                  <a:schemeClr val="bg1"/>
                </a:solidFill>
                <a:latin typeface="Glacial Indifference" panose="020B0604020202020204" charset="0"/>
              </a:rPr>
              <a:t>. […] ».</a:t>
            </a:r>
          </a:p>
          <a:p>
            <a:pPr marR="0" lvl="0" algn="just" defTabSz="914400" rtl="0" eaLnBrk="1" fontAlgn="auto" latinLnBrk="0" hangingPunct="1">
              <a:lnSpc>
                <a:spcPct val="110000"/>
              </a:lnSpc>
              <a:spcBef>
                <a:spcPts val="0"/>
              </a:spcBef>
              <a:spcAft>
                <a:spcPts val="1200"/>
              </a:spcAft>
              <a:buClrTx/>
              <a:buSzTx/>
              <a:tabLst/>
              <a:defRPr/>
            </a:pPr>
            <a:r>
              <a:rPr lang="fr-FR" sz="3500" noProof="0" dirty="0">
                <a:solidFill>
                  <a:schemeClr val="bg1"/>
                </a:solidFill>
                <a:latin typeface="Glacial Indifference" panose="020B0604020202020204" charset="0"/>
              </a:rPr>
              <a:t>* Art. 67 </a:t>
            </a:r>
            <a:r>
              <a:rPr lang="fr-FR" sz="3500" noProof="0" dirty="0" err="1">
                <a:solidFill>
                  <a:schemeClr val="bg1"/>
                </a:solidFill>
                <a:latin typeface="Glacial Indifference" panose="020B0604020202020204" charset="0"/>
              </a:rPr>
              <a:t>del</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Decreto</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Legislativo</a:t>
            </a:r>
            <a:r>
              <a:rPr lang="fr-FR" sz="3500" noProof="0" dirty="0">
                <a:solidFill>
                  <a:schemeClr val="bg1"/>
                </a:solidFill>
                <a:latin typeface="Glacial Indifference" panose="020B0604020202020204" charset="0"/>
              </a:rPr>
              <a:t> 28 </a:t>
            </a:r>
            <a:r>
              <a:rPr lang="fr-FR" sz="3500" noProof="0" dirty="0" err="1">
                <a:solidFill>
                  <a:schemeClr val="bg1"/>
                </a:solidFill>
                <a:latin typeface="Glacial Indifference" panose="020B0604020202020204" charset="0"/>
              </a:rPr>
              <a:t>luglio</a:t>
            </a:r>
            <a:r>
              <a:rPr lang="fr-FR" sz="3500" noProof="0" dirty="0">
                <a:solidFill>
                  <a:schemeClr val="bg1"/>
                </a:solidFill>
                <a:latin typeface="Glacial Indifference" panose="020B0604020202020204" charset="0"/>
              </a:rPr>
              <a:t> 1989, n. 271 – Norme di </a:t>
            </a:r>
            <a:r>
              <a:rPr lang="fr-FR" sz="3500" noProof="0" dirty="0" err="1">
                <a:solidFill>
                  <a:schemeClr val="bg1"/>
                </a:solidFill>
                <a:latin typeface="Glacial Indifference" panose="020B0604020202020204" charset="0"/>
              </a:rPr>
              <a:t>attuazione</a:t>
            </a:r>
            <a:r>
              <a:rPr lang="fr-FR" sz="3500" noProof="0" dirty="0">
                <a:solidFill>
                  <a:schemeClr val="bg1"/>
                </a:solidFill>
                <a:latin typeface="Glacial Indifference" panose="020B0604020202020204" charset="0"/>
              </a:rPr>
              <a:t>, di </a:t>
            </a:r>
            <a:r>
              <a:rPr lang="fr-FR" sz="3500" noProof="0" dirty="0" err="1">
                <a:solidFill>
                  <a:schemeClr val="bg1"/>
                </a:solidFill>
                <a:latin typeface="Glacial Indifference" panose="020B0604020202020204" charset="0"/>
              </a:rPr>
              <a:t>coordinamento</a:t>
            </a:r>
            <a:r>
              <a:rPr lang="fr-FR" sz="3500" noProof="0" dirty="0">
                <a:solidFill>
                  <a:schemeClr val="bg1"/>
                </a:solidFill>
                <a:latin typeface="Glacial Indifference" panose="020B0604020202020204" charset="0"/>
              </a:rPr>
              <a:t> e </a:t>
            </a:r>
            <a:r>
              <a:rPr lang="fr-FR" sz="3500" noProof="0" dirty="0" err="1">
                <a:solidFill>
                  <a:schemeClr val="bg1"/>
                </a:solidFill>
                <a:latin typeface="Glacial Indifference" panose="020B0604020202020204" charset="0"/>
              </a:rPr>
              <a:t>transitorie</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del</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codice</a:t>
            </a:r>
            <a:r>
              <a:rPr lang="fr-FR" sz="3500" noProof="0" dirty="0">
                <a:solidFill>
                  <a:schemeClr val="bg1"/>
                </a:solidFill>
                <a:latin typeface="Glacial Indifference" panose="020B0604020202020204" charset="0"/>
              </a:rPr>
              <a:t> di </a:t>
            </a:r>
            <a:r>
              <a:rPr lang="fr-FR" sz="3500" noProof="0" dirty="0" err="1">
                <a:solidFill>
                  <a:schemeClr val="bg1"/>
                </a:solidFill>
                <a:latin typeface="Glacial Indifference" panose="020B0604020202020204" charset="0"/>
              </a:rPr>
              <a:t>procedura</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penale</a:t>
            </a:r>
            <a:r>
              <a:rPr lang="fr-FR" sz="3500" noProof="0" dirty="0">
                <a:solidFill>
                  <a:schemeClr val="bg1"/>
                </a:solidFill>
                <a:latin typeface="Glacial Indifference" panose="020B0604020202020204" charset="0"/>
              </a:rPr>
              <a:t> → "1. </a:t>
            </a:r>
            <a:r>
              <a:rPr lang="fr-FR" sz="3500" u="sng" noProof="0" dirty="0">
                <a:solidFill>
                  <a:schemeClr val="bg1"/>
                </a:solidFill>
                <a:latin typeface="Glacial Indifference" panose="020B0604020202020204" charset="0"/>
              </a:rPr>
              <a:t>Presso </a:t>
            </a:r>
            <a:r>
              <a:rPr lang="fr-FR" sz="3500" u="sng" noProof="0" dirty="0" err="1">
                <a:solidFill>
                  <a:schemeClr val="bg1"/>
                </a:solidFill>
                <a:latin typeface="Glacial Indifference" panose="020B0604020202020204" charset="0"/>
              </a:rPr>
              <a:t>ogni</a:t>
            </a:r>
            <a:r>
              <a:rPr lang="fr-FR" sz="3500" u="sng" noProof="0" dirty="0">
                <a:solidFill>
                  <a:schemeClr val="bg1"/>
                </a:solidFill>
                <a:latin typeface="Glacial Indifference" panose="020B0604020202020204" charset="0"/>
              </a:rPr>
              <a:t> </a:t>
            </a:r>
            <a:r>
              <a:rPr lang="fr-FR" sz="3500" u="sng" noProof="0" dirty="0" err="1">
                <a:solidFill>
                  <a:schemeClr val="bg1"/>
                </a:solidFill>
                <a:latin typeface="Glacial Indifference" panose="020B0604020202020204" charset="0"/>
              </a:rPr>
              <a:t>tribunale</a:t>
            </a:r>
            <a:r>
              <a:rPr lang="fr-FR" sz="3500" u="sng" noProof="0" dirty="0">
                <a:solidFill>
                  <a:schemeClr val="bg1"/>
                </a:solidFill>
                <a:latin typeface="Glacial Indifference" panose="020B0604020202020204" charset="0"/>
              </a:rPr>
              <a:t> è </a:t>
            </a:r>
            <a:r>
              <a:rPr lang="fr-FR" sz="3500" u="sng" noProof="0" dirty="0" err="1">
                <a:solidFill>
                  <a:schemeClr val="bg1"/>
                </a:solidFill>
                <a:latin typeface="Glacial Indifference" panose="020B0604020202020204" charset="0"/>
              </a:rPr>
              <a:t>istituito</a:t>
            </a:r>
            <a:r>
              <a:rPr lang="fr-FR" sz="3500" u="sng" noProof="0" dirty="0">
                <a:solidFill>
                  <a:schemeClr val="bg1"/>
                </a:solidFill>
                <a:latin typeface="Glacial Indifference" panose="020B0604020202020204" charset="0"/>
              </a:rPr>
              <a:t> un </a:t>
            </a:r>
            <a:r>
              <a:rPr lang="fr-FR" sz="3500" u="sng" noProof="0" dirty="0" err="1">
                <a:solidFill>
                  <a:schemeClr val="bg1"/>
                </a:solidFill>
                <a:latin typeface="Glacial Indifference" panose="020B0604020202020204" charset="0"/>
              </a:rPr>
              <a:t>albo</a:t>
            </a:r>
            <a:r>
              <a:rPr lang="fr-FR" sz="3500" u="sng" noProof="0" dirty="0">
                <a:solidFill>
                  <a:schemeClr val="bg1"/>
                </a:solidFill>
                <a:latin typeface="Glacial Indifference" panose="020B0604020202020204" charset="0"/>
              </a:rPr>
              <a:t> dei </a:t>
            </a:r>
            <a:r>
              <a:rPr lang="fr-FR" sz="3500" u="sng" noProof="0" dirty="0" err="1">
                <a:solidFill>
                  <a:schemeClr val="bg1"/>
                </a:solidFill>
                <a:latin typeface="Glacial Indifference" panose="020B0604020202020204" charset="0"/>
              </a:rPr>
              <a:t>periti</a:t>
            </a:r>
            <a:r>
              <a:rPr lang="fr-FR" sz="3500" noProof="0" dirty="0">
                <a:solidFill>
                  <a:schemeClr val="bg1"/>
                </a:solidFill>
                <a:latin typeface="Glacial Indifference" panose="020B0604020202020204" charset="0"/>
              </a:rPr>
              <a:t>, </a:t>
            </a:r>
            <a:r>
              <a:rPr lang="fr-FR" sz="3500" noProof="0" dirty="0" err="1">
                <a:solidFill>
                  <a:schemeClr val="bg1"/>
                </a:solidFill>
                <a:latin typeface="Glacial Indifference" panose="020B0604020202020204" charset="0"/>
              </a:rPr>
              <a:t>diviso</a:t>
            </a:r>
            <a:r>
              <a:rPr lang="fr-FR" sz="3500" noProof="0" dirty="0">
                <a:solidFill>
                  <a:schemeClr val="bg1"/>
                </a:solidFill>
                <a:latin typeface="Glacial Indifference" panose="020B0604020202020204" charset="0"/>
              </a:rPr>
              <a:t> in </a:t>
            </a:r>
            <a:r>
              <a:rPr lang="fr-FR" sz="3500" noProof="0" dirty="0" err="1">
                <a:solidFill>
                  <a:schemeClr val="bg1"/>
                </a:solidFill>
                <a:latin typeface="Glacial Indifference" panose="020B0604020202020204" charset="0"/>
              </a:rPr>
              <a:t>categorie</a:t>
            </a:r>
            <a:r>
              <a:rPr lang="fr-FR" sz="3500" noProof="0" dirty="0">
                <a:solidFill>
                  <a:schemeClr val="bg1"/>
                </a:solidFill>
                <a:latin typeface="Glacial Indifference" panose="020B0604020202020204" charset="0"/>
              </a:rPr>
              <a:t>. 2. </a:t>
            </a:r>
            <a:r>
              <a:rPr lang="fr-FR" sz="3500" noProof="0" dirty="0" err="1">
                <a:solidFill>
                  <a:schemeClr val="bg1"/>
                </a:solidFill>
                <a:latin typeface="Glacial Indifference" panose="020B0604020202020204" charset="0"/>
              </a:rPr>
              <a:t>Nell'albo</a:t>
            </a:r>
            <a:r>
              <a:rPr lang="fr-FR" sz="3500" noProof="0" dirty="0">
                <a:solidFill>
                  <a:schemeClr val="bg1"/>
                </a:solidFill>
                <a:latin typeface="Glacial Indifference" panose="020B0604020202020204" charset="0"/>
              </a:rPr>
              <a:t> sono sempre </a:t>
            </a:r>
            <a:r>
              <a:rPr lang="fr-FR" sz="3500" noProof="0" dirty="0" err="1">
                <a:solidFill>
                  <a:schemeClr val="bg1"/>
                </a:solidFill>
                <a:latin typeface="Glacial Indifference" panose="020B0604020202020204" charset="0"/>
              </a:rPr>
              <a:t>previste</a:t>
            </a:r>
            <a:r>
              <a:rPr lang="fr-FR" sz="3500" noProof="0" dirty="0">
                <a:solidFill>
                  <a:schemeClr val="bg1"/>
                </a:solidFill>
                <a:latin typeface="Glacial Indifference" panose="020B0604020202020204" charset="0"/>
              </a:rPr>
              <a:t> le </a:t>
            </a:r>
            <a:r>
              <a:rPr lang="fr-FR" sz="3500" noProof="0" dirty="0" err="1">
                <a:solidFill>
                  <a:schemeClr val="bg1"/>
                </a:solidFill>
                <a:latin typeface="Glacial Indifference" panose="020B0604020202020204" charset="0"/>
              </a:rPr>
              <a:t>categorie</a:t>
            </a:r>
            <a:r>
              <a:rPr lang="fr-FR" sz="3500" noProof="0" dirty="0">
                <a:solidFill>
                  <a:schemeClr val="bg1"/>
                </a:solidFill>
                <a:latin typeface="Glacial Indifference" panose="020B0604020202020204" charset="0"/>
              </a:rPr>
              <a:t> di </a:t>
            </a:r>
            <a:r>
              <a:rPr lang="fr-FR" sz="3500" noProof="0" dirty="0" err="1">
                <a:solidFill>
                  <a:schemeClr val="bg1"/>
                </a:solidFill>
                <a:latin typeface="Glacial Indifference" panose="020B0604020202020204" charset="0"/>
              </a:rPr>
              <a:t>esperti</a:t>
            </a:r>
            <a:r>
              <a:rPr lang="fr-FR" sz="3500" noProof="0" dirty="0">
                <a:solidFill>
                  <a:schemeClr val="bg1"/>
                </a:solidFill>
                <a:latin typeface="Glacial Indifference" panose="020B0604020202020204" charset="0"/>
              </a:rPr>
              <a:t> in […] </a:t>
            </a:r>
            <a:r>
              <a:rPr lang="fr-FR" sz="3500" u="sng" noProof="0" dirty="0" err="1">
                <a:solidFill>
                  <a:schemeClr val="bg1"/>
                </a:solidFill>
                <a:latin typeface="Glacial Indifference" panose="020B0604020202020204" charset="0"/>
              </a:rPr>
              <a:t>interpretariato</a:t>
            </a:r>
            <a:r>
              <a:rPr lang="fr-FR" sz="3500" u="sng" noProof="0" dirty="0">
                <a:solidFill>
                  <a:schemeClr val="bg1"/>
                </a:solidFill>
                <a:latin typeface="Glacial Indifference" panose="020B0604020202020204" charset="0"/>
              </a:rPr>
              <a:t> e </a:t>
            </a:r>
            <a:r>
              <a:rPr lang="fr-FR" sz="3500" u="sng" noProof="0" dirty="0" err="1">
                <a:solidFill>
                  <a:schemeClr val="bg1"/>
                </a:solidFill>
                <a:latin typeface="Glacial Indifference" panose="020B0604020202020204" charset="0"/>
              </a:rPr>
              <a:t>traduzione</a:t>
            </a:r>
            <a:r>
              <a:rPr lang="fr-FR" sz="3500" noProof="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2531080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9C8D621-3234-70C1-D8FE-950EDB093FC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B78158-4E80-DF0B-5846-C2344C9BF6AB}"/>
              </a:ext>
            </a:extLst>
          </p:cNvPr>
          <p:cNvSpPr txBox="1"/>
          <p:nvPr/>
        </p:nvSpPr>
        <p:spPr>
          <a:xfrm>
            <a:off x="10287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29B176BE-310D-36E2-A47A-11039DB11CAE}"/>
              </a:ext>
            </a:extLst>
          </p:cNvPr>
          <p:cNvSpPr txBox="1"/>
          <p:nvPr/>
        </p:nvSpPr>
        <p:spPr>
          <a:xfrm>
            <a:off x="1076827" y="1592171"/>
            <a:ext cx="16220573" cy="8656729"/>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6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2400"/>
              </a:spcAft>
              <a:buClrTx/>
              <a:buSzTx/>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Art. 2, comma 5</a:t>
            </a:r>
          </a:p>
          <a:p>
            <a:pPr marR="0" lvl="0" algn="just" defTabSz="914400" rtl="0" eaLnBrk="1" fontAlgn="auto" latinLnBrk="0" hangingPunct="1">
              <a:lnSpc>
                <a:spcPct val="110000"/>
              </a:lnSpc>
              <a:spcBef>
                <a:spcPts val="0"/>
              </a:spcBef>
              <a:spcAft>
                <a:spcPts val="1200"/>
              </a:spcAft>
              <a:buClrTx/>
              <a:buSzTx/>
              <a:tabLst/>
              <a:defRPr/>
            </a:pPr>
            <a:r>
              <a:rPr lang="fr-FR" sz="3300" noProof="0" dirty="0">
                <a:solidFill>
                  <a:schemeClr val="bg1"/>
                </a:solidFill>
                <a:latin typeface="Glacial Indifference" panose="020B0604020202020204" charset="0"/>
              </a:rPr>
              <a:t>L’application de la Directive modifie également l’art. 68 comma 1 </a:t>
            </a:r>
            <a:r>
              <a:rPr lang="fr-FR" sz="3300" noProof="0" dirty="0" err="1">
                <a:solidFill>
                  <a:schemeClr val="bg1"/>
                </a:solidFill>
                <a:latin typeface="Glacial Indifference" panose="020B0604020202020204" charset="0"/>
              </a:rPr>
              <a:t>del</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Decreto</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Legislativo</a:t>
            </a:r>
            <a:r>
              <a:rPr lang="fr-FR" sz="3300" noProof="0" dirty="0">
                <a:solidFill>
                  <a:schemeClr val="bg1"/>
                </a:solidFill>
                <a:latin typeface="Glacial Indifference" panose="020B0604020202020204" charset="0"/>
              </a:rPr>
              <a:t> 28 </a:t>
            </a:r>
            <a:r>
              <a:rPr lang="fr-FR" sz="3300" noProof="0" dirty="0" err="1">
                <a:solidFill>
                  <a:schemeClr val="bg1"/>
                </a:solidFill>
                <a:latin typeface="Glacial Indifference" panose="020B0604020202020204" charset="0"/>
              </a:rPr>
              <a:t>luglio</a:t>
            </a:r>
            <a:r>
              <a:rPr lang="fr-FR" sz="3300" noProof="0" dirty="0">
                <a:solidFill>
                  <a:schemeClr val="bg1"/>
                </a:solidFill>
                <a:latin typeface="Glacial Indifference" panose="020B0604020202020204" charset="0"/>
              </a:rPr>
              <a:t> 1989, n. 271 – Norme di </a:t>
            </a:r>
            <a:r>
              <a:rPr lang="fr-FR" sz="3300" noProof="0" dirty="0" err="1">
                <a:solidFill>
                  <a:schemeClr val="bg1"/>
                </a:solidFill>
                <a:latin typeface="Glacial Indifference" panose="020B0604020202020204" charset="0"/>
              </a:rPr>
              <a:t>attuazione</a:t>
            </a:r>
            <a:r>
              <a:rPr lang="fr-FR" sz="3300" noProof="0" dirty="0">
                <a:solidFill>
                  <a:schemeClr val="bg1"/>
                </a:solidFill>
                <a:latin typeface="Glacial Indifference" panose="020B0604020202020204" charset="0"/>
              </a:rPr>
              <a:t>, di </a:t>
            </a:r>
            <a:r>
              <a:rPr lang="fr-FR" sz="3300" noProof="0" dirty="0" err="1">
                <a:solidFill>
                  <a:schemeClr val="bg1"/>
                </a:solidFill>
                <a:latin typeface="Glacial Indifference" panose="020B0604020202020204" charset="0"/>
              </a:rPr>
              <a:t>coordinamento</a:t>
            </a:r>
            <a:r>
              <a:rPr lang="fr-FR" sz="3300" noProof="0" dirty="0">
                <a:solidFill>
                  <a:schemeClr val="bg1"/>
                </a:solidFill>
                <a:latin typeface="Glacial Indifference" panose="020B0604020202020204" charset="0"/>
              </a:rPr>
              <a:t> e </a:t>
            </a:r>
            <a:r>
              <a:rPr lang="fr-FR" sz="3300" noProof="0" dirty="0" err="1">
                <a:solidFill>
                  <a:schemeClr val="bg1"/>
                </a:solidFill>
                <a:latin typeface="Glacial Indifference" panose="020B0604020202020204" charset="0"/>
              </a:rPr>
              <a:t>transitorie</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del</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codice</a:t>
            </a:r>
            <a:r>
              <a:rPr lang="fr-FR" sz="3300" noProof="0" dirty="0">
                <a:solidFill>
                  <a:schemeClr val="bg1"/>
                </a:solidFill>
                <a:latin typeface="Glacial Indifference" panose="020B0604020202020204" charset="0"/>
              </a:rPr>
              <a:t> di </a:t>
            </a:r>
            <a:r>
              <a:rPr lang="fr-FR" sz="3300" noProof="0" dirty="0" err="1">
                <a:solidFill>
                  <a:schemeClr val="bg1"/>
                </a:solidFill>
                <a:latin typeface="Glacial Indifference" panose="020B0604020202020204" charset="0"/>
              </a:rPr>
              <a:t>procedura</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penale</a:t>
            </a:r>
            <a:r>
              <a:rPr lang="fr-FR" sz="3300" noProof="0" dirty="0">
                <a:solidFill>
                  <a:schemeClr val="bg1"/>
                </a:solidFill>
                <a:latin typeface="Glacial Indifference" panose="020B0604020202020204" charset="0"/>
              </a:rPr>
              <a:t>, en intégrant la simple formule "</a:t>
            </a:r>
            <a:r>
              <a:rPr lang="fr-FR" sz="3300" noProof="0" dirty="0" err="1">
                <a:solidFill>
                  <a:schemeClr val="bg1"/>
                </a:solidFill>
                <a:latin typeface="Glacial Indifference" panose="020B0604020202020204" charset="0"/>
              </a:rPr>
              <a:t>dell'ordine</a:t>
            </a:r>
            <a:r>
              <a:rPr lang="fr-FR" sz="3300" noProof="0" dirty="0">
                <a:solidFill>
                  <a:schemeClr val="bg1"/>
                </a:solidFill>
                <a:latin typeface="Glacial Indifference" panose="020B0604020202020204" charset="0"/>
              </a:rPr>
              <a:t> o </a:t>
            </a:r>
            <a:r>
              <a:rPr lang="fr-FR" sz="3300" noProof="0" dirty="0" err="1">
                <a:solidFill>
                  <a:schemeClr val="bg1"/>
                </a:solidFill>
                <a:latin typeface="Glacial Indifference" panose="020B0604020202020204" charset="0"/>
              </a:rPr>
              <a:t>del</a:t>
            </a:r>
            <a:r>
              <a:rPr lang="fr-FR" sz="3300" noProof="0" dirty="0">
                <a:solidFill>
                  <a:schemeClr val="bg1"/>
                </a:solidFill>
                <a:latin typeface="Glacial Indifference" panose="020B0604020202020204" charset="0"/>
              </a:rPr>
              <a:t> </a:t>
            </a:r>
            <a:r>
              <a:rPr lang="fr-FR" sz="3300" noProof="0" dirty="0" err="1">
                <a:solidFill>
                  <a:schemeClr val="bg1"/>
                </a:solidFill>
                <a:latin typeface="Glacial Indifference" panose="020B0604020202020204" charset="0"/>
              </a:rPr>
              <a:t>collegio</a:t>
            </a:r>
            <a:r>
              <a:rPr lang="fr-FR" sz="3300" noProof="0" dirty="0">
                <a:solidFill>
                  <a:schemeClr val="bg1"/>
                </a:solidFill>
                <a:latin typeface="Glacial Indifference" panose="020B0604020202020204" charset="0"/>
              </a:rPr>
              <a:t>"</a:t>
            </a:r>
          </a:p>
          <a:p>
            <a:pPr marR="0" lvl="0" algn="just" defTabSz="914400" rtl="0" eaLnBrk="1" fontAlgn="auto" latinLnBrk="0" hangingPunct="1">
              <a:lnSpc>
                <a:spcPct val="110000"/>
              </a:lnSpc>
              <a:spcBef>
                <a:spcPts val="0"/>
              </a:spcBef>
              <a:spcAft>
                <a:spcPts val="1200"/>
              </a:spcAft>
              <a:buClrTx/>
              <a:buSzTx/>
              <a:tabLst/>
              <a:defRPr/>
            </a:pPr>
            <a:r>
              <a:rPr lang="fr-FR" sz="35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spcAft>
                <a:spcPts val="1200"/>
              </a:spcAft>
              <a:buClrTx/>
              <a:buSzTx/>
              <a:tabLst/>
              <a:defRPr/>
            </a:pPr>
            <a:r>
              <a:rPr lang="fr-FR" sz="3400" noProof="0" dirty="0">
                <a:solidFill>
                  <a:schemeClr val="bg1"/>
                </a:solidFill>
                <a:latin typeface="Glacial Indifference" panose="020B0604020202020204" charset="0"/>
              </a:rPr>
              <a:t>« L'</a:t>
            </a:r>
            <a:r>
              <a:rPr lang="fr-FR" sz="3400" noProof="0" dirty="0" err="1">
                <a:solidFill>
                  <a:schemeClr val="bg1"/>
                </a:solidFill>
                <a:latin typeface="Glacial Indifference" panose="020B0604020202020204" charset="0"/>
              </a:rPr>
              <a:t>albo</a:t>
            </a:r>
            <a:r>
              <a:rPr lang="fr-FR" sz="3400" noProof="0" dirty="0">
                <a:solidFill>
                  <a:schemeClr val="bg1"/>
                </a:solidFill>
                <a:latin typeface="Glacial Indifference" panose="020B0604020202020204" charset="0"/>
              </a:rPr>
              <a:t> dei </a:t>
            </a:r>
            <a:r>
              <a:rPr lang="fr-FR" sz="3400" noProof="0" dirty="0" err="1">
                <a:solidFill>
                  <a:schemeClr val="bg1"/>
                </a:solidFill>
                <a:latin typeface="Glacial Indifference" panose="020B0604020202020204" charset="0"/>
              </a:rPr>
              <a:t>periti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previsto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dall'articolo</a:t>
            </a:r>
            <a:r>
              <a:rPr lang="fr-FR" sz="3400" noProof="0" dirty="0">
                <a:solidFill>
                  <a:schemeClr val="bg1"/>
                </a:solidFill>
                <a:latin typeface="Glacial Indifference" panose="020B0604020202020204" charset="0"/>
              </a:rPr>
              <a:t> 67 è tenuto a cura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presidente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tribunale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ed</a:t>
            </a:r>
            <a:r>
              <a:rPr lang="fr-FR" sz="3400" noProof="0" dirty="0">
                <a:solidFill>
                  <a:schemeClr val="bg1"/>
                </a:solidFill>
                <a:latin typeface="Glacial Indifference" panose="020B0604020202020204" charset="0"/>
              </a:rPr>
              <a:t> è </a:t>
            </a:r>
            <a:r>
              <a:rPr lang="fr-FR" sz="3400" noProof="0" dirty="0" err="1">
                <a:solidFill>
                  <a:schemeClr val="bg1"/>
                </a:solidFill>
                <a:latin typeface="Glacial Indifference" panose="020B0604020202020204" charset="0"/>
              </a:rPr>
              <a:t>formato</a:t>
            </a:r>
            <a:r>
              <a:rPr lang="fr-FR" sz="3400" noProof="0" dirty="0">
                <a:solidFill>
                  <a:schemeClr val="bg1"/>
                </a:solidFill>
                <a:latin typeface="Glacial Indifference" panose="020B0604020202020204" charset="0"/>
              </a:rPr>
              <a:t> da un </a:t>
            </a:r>
            <a:r>
              <a:rPr lang="fr-FR" sz="3400" noProof="0" dirty="0" err="1">
                <a:solidFill>
                  <a:schemeClr val="bg1"/>
                </a:solidFill>
                <a:latin typeface="Glacial Indifference" panose="020B0604020202020204" charset="0"/>
              </a:rPr>
              <a:t>comitato</a:t>
            </a:r>
            <a:r>
              <a:rPr lang="fr-FR" sz="3400" noProof="0" dirty="0">
                <a:solidFill>
                  <a:schemeClr val="bg1"/>
                </a:solidFill>
                <a:latin typeface="Glacial Indifference" panose="020B0604020202020204" charset="0"/>
              </a:rPr>
              <a:t> da lui </a:t>
            </a:r>
            <a:r>
              <a:rPr lang="fr-FR" sz="3400" noProof="0" dirty="0" err="1">
                <a:solidFill>
                  <a:schemeClr val="bg1"/>
                </a:solidFill>
                <a:latin typeface="Glacial Indifference" panose="020B0604020202020204" charset="0"/>
              </a:rPr>
              <a:t>presieduto</a:t>
            </a:r>
            <a:r>
              <a:rPr lang="fr-FR" sz="3400" noProof="0" dirty="0">
                <a:solidFill>
                  <a:schemeClr val="bg1"/>
                </a:solidFill>
                <a:latin typeface="Glacial Indifference" panose="020B0604020202020204" charset="0"/>
              </a:rPr>
              <a:t> e composto dal </a:t>
            </a:r>
            <a:r>
              <a:rPr lang="fr-FR" sz="3400" noProof="0" dirty="0" err="1">
                <a:solidFill>
                  <a:schemeClr val="bg1"/>
                </a:solidFill>
                <a:latin typeface="Glacial Indifference" panose="020B0604020202020204" charset="0"/>
              </a:rPr>
              <a:t>procuratore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della</a:t>
            </a:r>
            <a:r>
              <a:rPr lang="fr-FR" sz="3400" noProof="0" dirty="0">
                <a:solidFill>
                  <a:schemeClr val="bg1"/>
                </a:solidFill>
                <a:latin typeface="Glacial Indifference" panose="020B0604020202020204" charset="0"/>
              </a:rPr>
              <a:t> Repubblica presso il </a:t>
            </a:r>
            <a:r>
              <a:rPr lang="fr-FR" sz="3400" noProof="0" dirty="0" err="1">
                <a:solidFill>
                  <a:schemeClr val="bg1"/>
                </a:solidFill>
                <a:latin typeface="Glacial Indifference" panose="020B0604020202020204" charset="0"/>
              </a:rPr>
              <a:t>medesimo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tribunale</a:t>
            </a:r>
            <a:r>
              <a:rPr lang="fr-FR" sz="3400" noProof="0" dirty="0">
                <a:solidFill>
                  <a:schemeClr val="bg1"/>
                </a:solidFill>
                <a:latin typeface="Glacial Indifference" panose="020B0604020202020204" charset="0"/>
              </a:rPr>
              <a:t>, dal </a:t>
            </a:r>
            <a:r>
              <a:rPr lang="fr-FR" sz="3400" noProof="0" dirty="0" err="1">
                <a:solidFill>
                  <a:schemeClr val="bg1"/>
                </a:solidFill>
                <a:latin typeface="Glacial Indifference" panose="020B0604020202020204" charset="0"/>
              </a:rPr>
              <a:t>presidente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consiglio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dell'ordine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forense</a:t>
            </a:r>
            <a:r>
              <a:rPr lang="fr-FR" sz="3400" noProof="0" dirty="0">
                <a:solidFill>
                  <a:schemeClr val="bg1"/>
                </a:solidFill>
                <a:latin typeface="Glacial Indifference" panose="020B0604020202020204" charset="0"/>
              </a:rPr>
              <a:t>, dal </a:t>
            </a:r>
            <a:r>
              <a:rPr lang="fr-FR" sz="3400" noProof="0" dirty="0" err="1">
                <a:solidFill>
                  <a:schemeClr val="bg1"/>
                </a:solidFill>
                <a:latin typeface="Glacial Indifference" panose="020B0604020202020204" charset="0"/>
              </a:rPr>
              <a:t>presidente</a:t>
            </a:r>
            <a:r>
              <a:rPr lang="fr-FR" sz="3400"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dell'ordine</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del</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collegio</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ovvero</a:t>
            </a:r>
            <a:r>
              <a:rPr lang="fr-FR" sz="3400" u="sng" noProof="0" dirty="0">
                <a:solidFill>
                  <a:schemeClr val="bg1"/>
                </a:solidFill>
                <a:latin typeface="Glacial Indifference" panose="020B0604020202020204" charset="0"/>
              </a:rPr>
              <a:t> delle </a:t>
            </a:r>
            <a:r>
              <a:rPr lang="fr-FR" sz="3400" u="sng" noProof="0" dirty="0" err="1">
                <a:solidFill>
                  <a:schemeClr val="bg1"/>
                </a:solidFill>
                <a:latin typeface="Glacial Indifference" panose="020B0604020202020204" charset="0"/>
              </a:rPr>
              <a:t>associazioni</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rappresentative</a:t>
            </a:r>
            <a:r>
              <a:rPr lang="fr-FR" sz="3400" u="sng" noProof="0" dirty="0">
                <a:solidFill>
                  <a:schemeClr val="bg1"/>
                </a:solidFill>
                <a:latin typeface="Glacial Indifference" panose="020B0604020202020204" charset="0"/>
              </a:rPr>
              <a:t> a </a:t>
            </a:r>
            <a:r>
              <a:rPr lang="fr-FR" sz="3400" u="sng" noProof="0" dirty="0" err="1">
                <a:solidFill>
                  <a:schemeClr val="bg1"/>
                </a:solidFill>
                <a:latin typeface="Glacial Indifference" panose="020B0604020202020204" charset="0"/>
              </a:rPr>
              <a:t>livello</a:t>
            </a:r>
            <a:r>
              <a:rPr lang="fr-FR" sz="3400" u="sng" noProof="0" dirty="0">
                <a:solidFill>
                  <a:schemeClr val="bg1"/>
                </a:solidFill>
                <a:latin typeface="Glacial Indifference" panose="020B0604020202020204" charset="0"/>
              </a:rPr>
              <a:t> </a:t>
            </a:r>
            <a:r>
              <a:rPr lang="fr-FR" sz="3400" u="sng" noProof="0" dirty="0" err="1">
                <a:solidFill>
                  <a:schemeClr val="bg1"/>
                </a:solidFill>
                <a:latin typeface="Glacial Indifference" panose="020B0604020202020204" charset="0"/>
              </a:rPr>
              <a:t>nazionale</a:t>
            </a:r>
            <a:r>
              <a:rPr lang="fr-FR" sz="3400" u="sng" noProof="0" dirty="0">
                <a:solidFill>
                  <a:schemeClr val="bg1"/>
                </a:solidFill>
                <a:latin typeface="Glacial Indifference" panose="020B0604020202020204" charset="0"/>
              </a:rPr>
              <a:t> delle </a:t>
            </a:r>
            <a:r>
              <a:rPr lang="fr-FR" sz="3400" u="sng" noProof="0" dirty="0" err="1">
                <a:solidFill>
                  <a:schemeClr val="bg1"/>
                </a:solidFill>
                <a:latin typeface="Glacial Indifference" panose="020B0604020202020204" charset="0"/>
              </a:rPr>
              <a:t>professioni</a:t>
            </a:r>
            <a:r>
              <a:rPr lang="fr-FR" sz="3400" u="sng" noProof="0" dirty="0">
                <a:solidFill>
                  <a:schemeClr val="bg1"/>
                </a:solidFill>
                <a:latin typeface="Glacial Indifference" panose="020B0604020202020204" charset="0"/>
              </a:rPr>
              <a:t> non </a:t>
            </a:r>
            <a:r>
              <a:rPr lang="fr-FR" sz="3400" u="sng" noProof="0" dirty="0" err="1">
                <a:solidFill>
                  <a:schemeClr val="bg1"/>
                </a:solidFill>
                <a:latin typeface="Glacial Indifference" panose="020B0604020202020204" charset="0"/>
              </a:rPr>
              <a:t>regolamentate</a:t>
            </a:r>
            <a:r>
              <a:rPr lang="fr-FR" sz="3400" noProof="0" dirty="0">
                <a:solidFill>
                  <a:schemeClr val="bg1"/>
                </a:solidFill>
                <a:latin typeface="Glacial Indifference" panose="020B0604020202020204" charset="0"/>
              </a:rPr>
              <a:t>) a </a:t>
            </a:r>
            <a:r>
              <a:rPr lang="fr-FR" sz="3400" noProof="0" dirty="0" err="1">
                <a:solidFill>
                  <a:schemeClr val="bg1"/>
                </a:solidFill>
                <a:latin typeface="Glacial Indifference" panose="020B0604020202020204" charset="0"/>
              </a:rPr>
              <a:t>cui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appartiene</a:t>
            </a:r>
            <a:r>
              <a:rPr lang="fr-FR" sz="3400" noProof="0" dirty="0">
                <a:solidFill>
                  <a:schemeClr val="bg1"/>
                </a:solidFill>
                <a:latin typeface="Glacial Indifference" panose="020B0604020202020204" charset="0"/>
              </a:rPr>
              <a:t> la </a:t>
            </a:r>
            <a:r>
              <a:rPr lang="fr-FR" sz="3400" noProof="0" dirty="0" err="1">
                <a:solidFill>
                  <a:schemeClr val="bg1"/>
                </a:solidFill>
                <a:latin typeface="Glacial Indifference" panose="020B0604020202020204" charset="0"/>
              </a:rPr>
              <a:t>categoria</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esperti</a:t>
            </a:r>
            <a:r>
              <a:rPr lang="fr-FR" sz="3400" noProof="0" dirty="0">
                <a:solidFill>
                  <a:schemeClr val="bg1"/>
                </a:solidFill>
                <a:latin typeface="Glacial Indifference" panose="020B0604020202020204" charset="0"/>
              </a:rPr>
              <a:t> per la quale si </a:t>
            </a:r>
            <a:r>
              <a:rPr lang="fr-FR" sz="3400" noProof="0" dirty="0" err="1">
                <a:solidFill>
                  <a:schemeClr val="bg1"/>
                </a:solidFill>
                <a:latin typeface="Glacial Indifference" panose="020B0604020202020204" charset="0"/>
              </a:rPr>
              <a:t>deve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provvedere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ovvero</a:t>
            </a:r>
            <a:r>
              <a:rPr lang="fr-FR" sz="3400" noProof="0" dirty="0">
                <a:solidFill>
                  <a:schemeClr val="bg1"/>
                </a:solidFill>
                <a:latin typeface="Glacial Indifference" panose="020B0604020202020204" charset="0"/>
              </a:rPr>
              <a:t> da </a:t>
            </a:r>
            <a:r>
              <a:rPr lang="fr-FR" sz="3400" noProof="0" dirty="0" err="1">
                <a:solidFill>
                  <a:schemeClr val="bg1"/>
                </a:solidFill>
                <a:latin typeface="Glacial Indifference" panose="020B0604020202020204" charset="0"/>
              </a:rPr>
              <a:t>loro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delegati</a:t>
            </a:r>
            <a:r>
              <a:rPr lang="fr-FR" sz="3400" noProof="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3689666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A724EAB-24D6-B2A9-43AA-9AFDFDD841A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0CDD064-2F21-DD0C-1497-21A35E0F2203}"/>
              </a:ext>
            </a:extLst>
          </p:cNvPr>
          <p:cNvSpPr txBox="1"/>
          <p:nvPr/>
        </p:nvSpPr>
        <p:spPr>
          <a:xfrm>
            <a:off x="1028700" y="814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A8D79EF4-949A-1F09-917B-FD9D2A522C7A}"/>
              </a:ext>
            </a:extLst>
          </p:cNvPr>
          <p:cNvSpPr txBox="1"/>
          <p:nvPr/>
        </p:nvSpPr>
        <p:spPr>
          <a:xfrm>
            <a:off x="1076827" y="2458495"/>
            <a:ext cx="16220573" cy="565680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Directive 2012/29/UE du Parlement européen et du Conseil du 25 octobre 2012 établissant des normes minimales concernant les droits, le soutien et la protection des victimes de la criminalité et remplaçant la décision-cadre 2001/220/JAI du Conseil</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1 - Objectifs</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La présente directive a pour objet de garantir que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victimes de la criminalité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reçoivent des informations, un soutien et une protection adéquats et puissent participer à la procédure pénale ».</a:t>
            </a:r>
          </a:p>
        </p:txBody>
      </p:sp>
    </p:spTree>
    <p:extLst>
      <p:ext uri="{BB962C8B-B14F-4D97-AF65-F5344CB8AC3E}">
        <p14:creationId xmlns:p14="http://schemas.microsoft.com/office/powerpoint/2010/main" val="125497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F19235-D9ED-B60D-766E-74ECF1F976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C0A9F58-D418-CBF4-5786-5FCAA5CC2127}"/>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E7E429A-D857-6DD5-981D-4EEBFB5A14ED}"/>
              </a:ext>
            </a:extLst>
          </p:cNvPr>
          <p:cNvSpPr txBox="1"/>
          <p:nvPr/>
        </p:nvSpPr>
        <p:spPr>
          <a:xfrm>
            <a:off x="1076827" y="2097929"/>
            <a:ext cx="16144373" cy="698960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On notera tout d’abord que le droit, au sens premier, est un "</a:t>
            </a:r>
            <a:r>
              <a:rPr lang="fr-FR" sz="3600" u="sng" noProof="0" dirty="0">
                <a:solidFill>
                  <a:srgbClr val="F9FAFD"/>
                </a:solidFill>
                <a:latin typeface="Glacial Indifference" panose="020B0604020202020204" charset="0"/>
              </a:rPr>
              <a:t>devoir</a:t>
            </a:r>
            <a:r>
              <a:rPr lang="fr-FR" sz="3600" noProof="0" dirty="0">
                <a:solidFill>
                  <a:srgbClr val="F9FAFD"/>
                </a:solidFill>
                <a:latin typeface="Glacial Indifference" panose="020B0604020202020204" charset="0"/>
              </a:rPr>
              <a:t>" et plus précisément une </a:t>
            </a:r>
            <a:r>
              <a:rPr lang="fr-FR" sz="3600" u="sng" noProof="0" dirty="0">
                <a:solidFill>
                  <a:srgbClr val="F9FAFD"/>
                </a:solidFill>
                <a:latin typeface="Glacial Indifference" panose="020B0604020202020204" charset="0"/>
              </a:rPr>
              <a:t>"norme"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qui réclame une obéissance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la norme seule est faible, il faut un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système normatif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où chaque norme s’appuie l’une l’autre, pour stabiliser l’ensemble des normes.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système normatif lui-même a ensuite besoin d’autres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modes d’influence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un système de récompenses et de sanctions, le sentiment de culpabilité, pour être efficace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Emmanuel 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Éliane Damette et Françoise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 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76-77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641634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D63BDBF-F70B-EF4F-8915-1D8AE1EBDF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6BC758B-1B39-ACD2-9334-4F2ABFBEAAD9}"/>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099CA8D-0620-083E-61AB-15C9460BE407}"/>
              </a:ext>
            </a:extLst>
          </p:cNvPr>
          <p:cNvSpPr txBox="1"/>
          <p:nvPr/>
        </p:nvSpPr>
        <p:spPr>
          <a:xfrm>
            <a:off x="1076827" y="2703580"/>
            <a:ext cx="16220573" cy="4116320"/>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ts val="0"/>
              </a:spcBef>
              <a:spcAft>
                <a:spcPts val="4200"/>
              </a:spcAft>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Les États membres veillent à ce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victimes soient reconnues et traitées avec respect, tact, professionnalisme, de façon personnalisée et de manière non discriminatoire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chaque fois qu'elles sont en contact avec des services d'aide aux victimes ou de justice réparatrice ou une autorité compétente agissant dans le cadre d'une procédure pénale. Les droits énoncés dans la présente directive s'appliquent aux victimes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manière non discriminatoire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y compris en ce qui concerne leur statut de résident […] ».</a:t>
            </a:r>
          </a:p>
        </p:txBody>
      </p:sp>
    </p:spTree>
    <p:extLst>
      <p:ext uri="{BB962C8B-B14F-4D97-AF65-F5344CB8AC3E}">
        <p14:creationId xmlns:p14="http://schemas.microsoft.com/office/powerpoint/2010/main" val="409732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D44781C-2F9E-B9D3-4130-12222175D7D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E7A0A1A-884A-DBBD-2FEF-13C2AFE3798A}"/>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C3740FD1-E951-6548-0CFD-E4EB8A4BEE11}"/>
              </a:ext>
            </a:extLst>
          </p:cNvPr>
          <p:cNvSpPr txBox="1"/>
          <p:nvPr/>
        </p:nvSpPr>
        <p:spPr>
          <a:xfrm>
            <a:off x="1076827" y="1982418"/>
            <a:ext cx="16220573" cy="6576672"/>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a:t>
            </a:r>
            <a:r>
              <a:rPr lang="fr-FR" sz="3600" u="sng" noProof="0" dirty="0">
                <a:solidFill>
                  <a:schemeClr val="bg1"/>
                </a:solidFill>
                <a:latin typeface="Glacial Indifference" panose="020B0604020202020204" charset="0"/>
              </a:rPr>
              <a:t>2</a:t>
            </a: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 - Définitions</a:t>
            </a:r>
          </a:p>
          <a:p>
            <a:pPr marR="0" lvl="0" algn="just" defTabSz="914400" rtl="0" eaLnBrk="1" fontAlgn="auto" latinLnBrk="0" hangingPunct="1">
              <a:lnSpc>
                <a:spcPct val="120000"/>
              </a:lnSpc>
              <a:spcBef>
                <a:spcPts val="0"/>
              </a:spcBef>
              <a:spcAft>
                <a:spcPts val="2400"/>
              </a:spcAft>
              <a:buClrTx/>
              <a:buSzTx/>
              <a:tabLst/>
              <a:defRPr/>
            </a:pPr>
            <a:r>
              <a:rPr lang="fr-FR" sz="3500" noProof="0" dirty="0">
                <a:solidFill>
                  <a:schemeClr val="bg1"/>
                </a:solidFill>
                <a:latin typeface="Glacial Indifference" panose="020B0604020202020204" charset="0"/>
              </a:rPr>
              <a:t>« 1.   Aux fins de la présente directive, on entend par:</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a) "</a:t>
            </a:r>
            <a:r>
              <a:rPr lang="fr-FR" sz="3500" u="sng" noProof="0" dirty="0">
                <a:solidFill>
                  <a:schemeClr val="bg1"/>
                </a:solidFill>
                <a:latin typeface="Glacial Indifference" panose="020B0604020202020204" charset="0"/>
              </a:rPr>
              <a:t>victime</a:t>
            </a:r>
            <a:r>
              <a:rPr lang="fr-FR" sz="35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    i) toute personne physique ayant subi un préjudice, y compris une atteinte à son intégrité physique, mentale, ou émotionnelle ou une perte matérielle, qui a été </a:t>
            </a:r>
            <a:r>
              <a:rPr lang="fr-FR" sz="3500" u="sng" noProof="0" dirty="0">
                <a:solidFill>
                  <a:schemeClr val="bg1"/>
                </a:solidFill>
                <a:latin typeface="Glacial Indifference" panose="020B0604020202020204" charset="0"/>
              </a:rPr>
              <a:t>directement causé par une infraction pénale</a:t>
            </a:r>
            <a:r>
              <a:rPr lang="fr-FR" sz="35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buClrTx/>
              <a:buSzTx/>
              <a:tabLst/>
              <a:defRPr/>
            </a:pPr>
            <a:r>
              <a:rPr lang="fr-FR" sz="3500" noProof="0" dirty="0">
                <a:solidFill>
                  <a:schemeClr val="bg1"/>
                </a:solidFill>
                <a:latin typeface="Glacial Indifference" panose="020B0604020202020204" charset="0"/>
              </a:rPr>
              <a:t>    ii) les </a:t>
            </a:r>
            <a:r>
              <a:rPr lang="fr-FR" sz="3500" u="sng" noProof="0" dirty="0">
                <a:solidFill>
                  <a:schemeClr val="bg1"/>
                </a:solidFill>
                <a:latin typeface="Glacial Indifference" panose="020B0604020202020204" charset="0"/>
              </a:rPr>
              <a:t>membres de la famille</a:t>
            </a:r>
            <a:r>
              <a:rPr lang="fr-FR" sz="3500" noProof="0" dirty="0">
                <a:solidFill>
                  <a:schemeClr val="bg1"/>
                </a:solidFill>
                <a:latin typeface="Glacial Indifference" panose="020B0604020202020204" charset="0"/>
              </a:rPr>
              <a:t> d'une personne dont le décès résulte directement d'une infraction pénale et qui ont subi un préjudice du fait du décès de cette personne ; […] ».</a:t>
            </a:r>
          </a:p>
        </p:txBody>
      </p:sp>
    </p:spTree>
    <p:extLst>
      <p:ext uri="{BB962C8B-B14F-4D97-AF65-F5344CB8AC3E}">
        <p14:creationId xmlns:p14="http://schemas.microsoft.com/office/powerpoint/2010/main" val="31727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507282F-0781-3738-4E6B-7187D6814B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225F61-7782-791C-1FB0-5DD4C9AD3F64}"/>
              </a:ext>
            </a:extLst>
          </p:cNvPr>
          <p:cNvSpPr txBox="1"/>
          <p:nvPr/>
        </p:nvSpPr>
        <p:spPr>
          <a:xfrm>
            <a:off x="1028700" y="342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D7DB8FE8-0EA8-E76C-D81D-F83EDA790F23}"/>
              </a:ext>
            </a:extLst>
          </p:cNvPr>
          <p:cNvSpPr txBox="1"/>
          <p:nvPr/>
        </p:nvSpPr>
        <p:spPr>
          <a:xfrm>
            <a:off x="1076827" y="1943100"/>
            <a:ext cx="16220573" cy="7776168"/>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3 - Droit de comprendre et d'être compris</a:t>
            </a:r>
          </a:p>
          <a:p>
            <a:pPr marR="0" lvl="0" algn="just" defTabSz="914400" rtl="0" eaLnBrk="1" fontAlgn="auto" latinLnBrk="0" hangingPunct="1">
              <a:lnSpc>
                <a:spcPct val="120000"/>
              </a:lnSpc>
              <a:spcBef>
                <a:spcPts val="0"/>
              </a:spcBef>
              <a:spcAft>
                <a:spcPts val="2400"/>
              </a:spcAft>
              <a:buClrTx/>
              <a:buSzTx/>
              <a:tabLst/>
              <a:defRPr/>
            </a:pPr>
            <a:r>
              <a:rPr lang="fr-FR" sz="3500" noProof="0" dirty="0">
                <a:solidFill>
                  <a:schemeClr val="bg1"/>
                </a:solidFill>
                <a:latin typeface="Glacial Indifference" panose="020B0604020202020204" charset="0"/>
              </a:rPr>
              <a:t>« 1.   Les États membres prennent des mesures appropriées pour aider la victime, </a:t>
            </a:r>
            <a:r>
              <a:rPr lang="fr-FR" sz="3500" u="sng" noProof="0" dirty="0">
                <a:solidFill>
                  <a:schemeClr val="bg1"/>
                </a:solidFill>
                <a:latin typeface="Glacial Indifference" panose="020B0604020202020204" charset="0"/>
              </a:rPr>
              <a:t>dès le premier contact et lors de tous les échanges ultérieurs</a:t>
            </a:r>
            <a:r>
              <a:rPr lang="fr-FR" sz="3500" noProof="0" dirty="0">
                <a:solidFill>
                  <a:schemeClr val="bg1"/>
                </a:solidFill>
                <a:latin typeface="Glacial Indifference" panose="020B0604020202020204" charset="0"/>
              </a:rPr>
              <a:t> qu'elle devra avoir avec une autorité compétente dans le cadre de la procédure pénale, </a:t>
            </a:r>
            <a:r>
              <a:rPr lang="fr-FR" sz="3500" u="sng" noProof="0" dirty="0">
                <a:solidFill>
                  <a:schemeClr val="bg1"/>
                </a:solidFill>
                <a:latin typeface="Glacial Indifference" panose="020B0604020202020204" charset="0"/>
              </a:rPr>
              <a:t>à être comprise et à comprendre</a:t>
            </a:r>
            <a:r>
              <a:rPr lang="fr-FR" sz="3500" noProof="0" dirty="0">
                <a:solidFill>
                  <a:schemeClr val="bg1"/>
                </a:solidFill>
                <a:latin typeface="Glacial Indifference" panose="020B0604020202020204" charset="0"/>
              </a:rPr>
              <a:t> les communications faites, y compris les informations transmises par cette autorité.</a:t>
            </a:r>
          </a:p>
          <a:p>
            <a:pPr marR="0" lvl="0" algn="just" defTabSz="914400" rtl="0" eaLnBrk="1" fontAlgn="auto" latinLnBrk="0" hangingPunct="1">
              <a:lnSpc>
                <a:spcPct val="120000"/>
              </a:lnSpc>
              <a:spcBef>
                <a:spcPts val="0"/>
              </a:spcBef>
              <a:spcAft>
                <a:spcPts val="2400"/>
              </a:spcAft>
              <a:buClrTx/>
              <a:buSzTx/>
              <a:tabLst/>
              <a:defRPr/>
            </a:pPr>
            <a:r>
              <a:rPr lang="fr-FR" sz="3500" noProof="0" dirty="0">
                <a:solidFill>
                  <a:schemeClr val="bg1"/>
                </a:solidFill>
                <a:latin typeface="Glacial Indifference" panose="020B0604020202020204" charset="0"/>
              </a:rPr>
              <a:t>2.   Les États membres veillent à ce que les communications avec les victimes soient formulées dans un </a:t>
            </a:r>
            <a:r>
              <a:rPr lang="fr-FR" sz="3500" u="sng" noProof="0" dirty="0">
                <a:solidFill>
                  <a:schemeClr val="bg1"/>
                </a:solidFill>
                <a:latin typeface="Glacial Indifference" panose="020B0604020202020204" charset="0"/>
              </a:rPr>
              <a:t>langage simple et accessible, oralement ou par écrit</a:t>
            </a:r>
            <a:r>
              <a:rPr lang="fr-FR" sz="3500" noProof="0" dirty="0">
                <a:solidFill>
                  <a:schemeClr val="bg1"/>
                </a:solidFill>
                <a:latin typeface="Glacial Indifference" panose="020B0604020202020204" charset="0"/>
              </a:rPr>
              <a:t>. Ces communications tiennent compte des caractéristiques personnelles de la victime, y compris </a:t>
            </a:r>
            <a:r>
              <a:rPr lang="fr-FR" sz="3500" u="sng" noProof="0" dirty="0">
                <a:solidFill>
                  <a:schemeClr val="bg1"/>
                </a:solidFill>
                <a:latin typeface="Glacial Indifference" panose="020B0604020202020204" charset="0"/>
              </a:rPr>
              <a:t>tout handicap</a:t>
            </a:r>
            <a:r>
              <a:rPr lang="fr-FR" sz="3500" noProof="0" dirty="0">
                <a:solidFill>
                  <a:schemeClr val="bg1"/>
                </a:solidFill>
                <a:latin typeface="Glacial Indifference" panose="020B0604020202020204" charset="0"/>
              </a:rPr>
              <a:t> qui peut affecter sa capacité à comprendre ou à être comprise ».</a:t>
            </a:r>
          </a:p>
        </p:txBody>
      </p:sp>
    </p:spTree>
    <p:extLst>
      <p:ext uri="{BB962C8B-B14F-4D97-AF65-F5344CB8AC3E}">
        <p14:creationId xmlns:p14="http://schemas.microsoft.com/office/powerpoint/2010/main" val="906238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16529EB-392E-EF71-AF32-74F9A073357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6FADA3-EC64-8067-0BB1-629E496595C5}"/>
              </a:ext>
            </a:extLst>
          </p:cNvPr>
          <p:cNvSpPr txBox="1"/>
          <p:nvPr/>
        </p:nvSpPr>
        <p:spPr>
          <a:xfrm>
            <a:off x="10287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843CB91-90AF-2351-76AE-69A243CB784B}"/>
              </a:ext>
            </a:extLst>
          </p:cNvPr>
          <p:cNvSpPr txBox="1"/>
          <p:nvPr/>
        </p:nvSpPr>
        <p:spPr>
          <a:xfrm>
            <a:off x="1076827" y="1485900"/>
            <a:ext cx="16220573" cy="8749190"/>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24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7 - Droit à l'interprétation et à la traduction</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 </a:t>
            </a:r>
            <a:r>
              <a:rPr lang="fr-FR" sz="3400" noProof="0" dirty="0">
                <a:solidFill>
                  <a:schemeClr val="bg1"/>
                </a:solidFill>
                <a:latin typeface="Glacial Indifference" panose="020B0604020202020204" charset="0"/>
              </a:rPr>
              <a:t>1.   Conformément au rôle attribué aux victimes dans la procédure pénale par le système de justice pénale concerné, les États membres veillent à ce que </a:t>
            </a:r>
            <a:r>
              <a:rPr lang="fr-FR" sz="3400" u="sng" noProof="0" dirty="0">
                <a:solidFill>
                  <a:schemeClr val="bg1"/>
                </a:solidFill>
                <a:latin typeface="Glacial Indifference" panose="020B0604020202020204" charset="0"/>
              </a:rPr>
              <a:t>la victime qui ne comprend pas ou ne parle pas la langue de la procédure pénale bénéficie, si elle le demande, d'une interprétation, gratuitement</a:t>
            </a:r>
            <a:r>
              <a:rPr lang="fr-FR" sz="3400" noProof="0" dirty="0">
                <a:solidFill>
                  <a:schemeClr val="bg1"/>
                </a:solidFill>
                <a:latin typeface="Glacial Indifference" panose="020B0604020202020204" charset="0"/>
              </a:rPr>
              <a:t>, au moins lors des entretiens ou auditions de la victime devant les autorités chargées de l'instruction et les autorités judiciaires au cours de cette procédure pénale, y compris durant l'audition par la police ou la gendarmerie, </a:t>
            </a:r>
            <a:r>
              <a:rPr lang="fr-FR" sz="3400" u="sng" noProof="0" dirty="0">
                <a:solidFill>
                  <a:schemeClr val="bg1"/>
                </a:solidFill>
                <a:latin typeface="Glacial Indifference" panose="020B0604020202020204" charset="0"/>
              </a:rPr>
              <a:t>ainsi que d'une interprétation pour pouvoir participer activement</a:t>
            </a:r>
            <a:r>
              <a:rPr lang="fr-FR" sz="3400" noProof="0" dirty="0">
                <a:solidFill>
                  <a:schemeClr val="bg1"/>
                </a:solidFill>
                <a:latin typeface="Glacial Indifference" panose="020B0604020202020204" charset="0"/>
              </a:rPr>
              <a:t> aux audiences et aux éventuelles audiences en référé requises.</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chemeClr val="bg1"/>
                </a:solidFill>
                <a:latin typeface="Glacial Indifference" panose="020B0604020202020204" charset="0"/>
              </a:rPr>
              <a:t>2.   Sans préjudice des droits de la défense et dans le respect du pouvoir discrétionnaire du juge, il est possible de recourir à des </a:t>
            </a:r>
            <a:r>
              <a:rPr lang="fr-FR" sz="3400" u="sng" noProof="0" dirty="0">
                <a:solidFill>
                  <a:schemeClr val="bg1"/>
                </a:solidFill>
                <a:latin typeface="Glacial Indifference" panose="020B0604020202020204" charset="0"/>
              </a:rPr>
              <a:t>technologies de communication</a:t>
            </a:r>
            <a:r>
              <a:rPr lang="fr-FR" sz="3400" noProof="0" dirty="0">
                <a:solidFill>
                  <a:schemeClr val="bg1"/>
                </a:solidFill>
                <a:latin typeface="Glacial Indifference" panose="020B0604020202020204" charset="0"/>
              </a:rPr>
              <a:t> telles que la visioconférence, le téléphone ou l'internet, sauf si la présence physique de l'interprète est requise pour que la victime puisse exercer correctement ses droits ou comprendre la procédure ».</a:t>
            </a:r>
          </a:p>
        </p:txBody>
      </p:sp>
    </p:spTree>
    <p:extLst>
      <p:ext uri="{BB962C8B-B14F-4D97-AF65-F5344CB8AC3E}">
        <p14:creationId xmlns:p14="http://schemas.microsoft.com/office/powerpoint/2010/main" val="180865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4845DB3-0CA4-7030-E020-69E953A709D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D946629-F90C-CB2A-E372-3FC2C012D1DF}"/>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87C60A2-05BC-D414-45F1-222CD5575F1C}"/>
              </a:ext>
            </a:extLst>
          </p:cNvPr>
          <p:cNvSpPr txBox="1"/>
          <p:nvPr/>
        </p:nvSpPr>
        <p:spPr>
          <a:xfrm>
            <a:off x="1076827" y="1943100"/>
            <a:ext cx="16220573" cy="7931274"/>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7 - Droit à l'interprétation et à la traduction</a:t>
            </a:r>
          </a:p>
          <a:p>
            <a:pPr marR="0" lvl="0" algn="just" defTabSz="914400" rtl="0" eaLnBrk="1" fontAlgn="auto" latinLnBrk="0" hangingPunct="1">
              <a:lnSpc>
                <a:spcPct val="120000"/>
              </a:lnSpc>
              <a:spcBef>
                <a:spcPts val="0"/>
              </a:spcBef>
              <a:spcAft>
                <a:spcPts val="1800"/>
              </a:spcAft>
              <a:buClrTx/>
              <a:buSzTx/>
              <a:tabLst/>
              <a:defRPr/>
            </a:pPr>
            <a:r>
              <a:rPr lang="fr-FR" sz="3500" noProof="0" dirty="0">
                <a:solidFill>
                  <a:schemeClr val="bg1"/>
                </a:solidFill>
                <a:latin typeface="Glacial Indifference" panose="020B0604020202020204" charset="0"/>
              </a:rPr>
              <a:t>« </a:t>
            </a:r>
            <a:r>
              <a:rPr lang="fr-FR" sz="3400" noProof="0" dirty="0">
                <a:solidFill>
                  <a:schemeClr val="bg1"/>
                </a:solidFill>
                <a:latin typeface="Glacial Indifference" panose="020B0604020202020204" charset="0"/>
              </a:rPr>
              <a:t>3.   Selon le rôle attribué aux victimes dans la procédure pénale par le système de justice pénale concerné, les États membres veillent à ce que </a:t>
            </a:r>
            <a:r>
              <a:rPr lang="fr-FR" sz="3400" u="sng" noProof="0" dirty="0">
                <a:solidFill>
                  <a:schemeClr val="bg1"/>
                </a:solidFill>
                <a:latin typeface="Glacial Indifference" panose="020B0604020202020204" charset="0"/>
              </a:rPr>
              <a:t>la victime qui ne comprend pas ou ne parle pas la langue de la procédure pénale reçoive gratuitement, si elle le demande, une traduction dans une langue qu'elle comprend de toute information indispensable à l'exercice de ses droits</a:t>
            </a:r>
            <a:r>
              <a:rPr lang="fr-FR" sz="3400" noProof="0" dirty="0">
                <a:solidFill>
                  <a:schemeClr val="bg1"/>
                </a:solidFill>
                <a:latin typeface="Glacial Indifference" panose="020B0604020202020204" charset="0"/>
              </a:rPr>
              <a:t> durant la procédure pénale, dans la mesure où ces informations sont mises à la disposition des victimes. La traduction de ces informations comprend au minimum toute décision mettant fin à la procédure pénale relative à l'infraction pénale subie par la victime et, à la demande de la victime, les motifs de la décision ou un bref résumé de ces motifs, sauf dans le cas d'une décision rendue par un jury ou d'une décision dont les motifs sont confidentiels et pour lesquelles le droit national ne prévoit pas qu'elles doivent être motivées ».</a:t>
            </a:r>
          </a:p>
        </p:txBody>
      </p:sp>
    </p:spTree>
    <p:extLst>
      <p:ext uri="{BB962C8B-B14F-4D97-AF65-F5344CB8AC3E}">
        <p14:creationId xmlns:p14="http://schemas.microsoft.com/office/powerpoint/2010/main" val="2915803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CBDA7E7-0398-9819-1CA1-41377D36CF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6D3925-8488-48D8-B5BB-64598F5C7166}"/>
              </a:ext>
            </a:extLst>
          </p:cNvPr>
          <p:cNvSpPr txBox="1"/>
          <p:nvPr/>
        </p:nvSpPr>
        <p:spPr>
          <a:xfrm>
            <a:off x="1028700" y="2667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63BACD1B-3DF0-9853-928B-E0D084EDF175}"/>
              </a:ext>
            </a:extLst>
          </p:cNvPr>
          <p:cNvSpPr txBox="1"/>
          <p:nvPr/>
        </p:nvSpPr>
        <p:spPr>
          <a:xfrm>
            <a:off x="1076827" y="1638300"/>
            <a:ext cx="16220573" cy="8404480"/>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7 - Droit à l'interprétation et à la traduction</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 </a:t>
            </a:r>
            <a:r>
              <a:rPr lang="fr-FR" sz="3400" noProof="0" dirty="0">
                <a:solidFill>
                  <a:schemeClr val="bg1"/>
                </a:solidFill>
                <a:latin typeface="Glacial Indifference" panose="020B0604020202020204" charset="0"/>
              </a:rPr>
              <a:t>4.   Les États membres veillent à ce que </a:t>
            </a:r>
            <a:r>
              <a:rPr lang="fr-FR" sz="3400" u="sng" noProof="0" dirty="0">
                <a:solidFill>
                  <a:schemeClr val="bg1"/>
                </a:solidFill>
                <a:latin typeface="Glacial Indifference" panose="020B0604020202020204" charset="0"/>
              </a:rPr>
              <a:t>la victime qui a droit à des informations sur la date et le lieu du procès</a:t>
            </a:r>
            <a:r>
              <a:rPr lang="fr-FR" sz="3400" noProof="0" dirty="0">
                <a:solidFill>
                  <a:schemeClr val="bg1"/>
                </a:solidFill>
                <a:latin typeface="Glacial Indifference" panose="020B0604020202020204" charset="0"/>
              </a:rPr>
              <a:t>, conformément à l'article 6, paragraphe 1, point b, et qui ne comprend pas la langue de l'autorité compétente, </a:t>
            </a:r>
            <a:r>
              <a:rPr lang="fr-FR" sz="3400" u="sng" noProof="0" dirty="0">
                <a:solidFill>
                  <a:schemeClr val="bg1"/>
                </a:solidFill>
                <a:latin typeface="Glacial Indifference" panose="020B0604020202020204" charset="0"/>
              </a:rPr>
              <a:t>reçoive une traduction des informations auxquelles elle a droit, si elle le demande</a:t>
            </a:r>
            <a:r>
              <a:rPr lang="fr-FR" sz="3400" noProof="0" dirty="0">
                <a:solidFill>
                  <a:schemeClr val="bg1"/>
                </a:solidFill>
                <a:latin typeface="Glacial Indifference" panose="020B0604020202020204" charset="0"/>
              </a:rPr>
              <a:t>.</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chemeClr val="bg1"/>
                </a:solidFill>
                <a:latin typeface="Glacial Indifference" panose="020B0604020202020204" charset="0"/>
              </a:rPr>
              <a:t>5.   La victime peut présenter une </a:t>
            </a:r>
            <a:r>
              <a:rPr lang="fr-FR" sz="3400" u="sng" noProof="0" dirty="0">
                <a:solidFill>
                  <a:schemeClr val="bg1"/>
                </a:solidFill>
                <a:latin typeface="Glacial Indifference" panose="020B0604020202020204" charset="0"/>
              </a:rPr>
              <a:t>demande motivée visant à ce qu'un document soit considéré comme essentiel</a:t>
            </a:r>
            <a:r>
              <a:rPr lang="fr-FR" sz="3400" noProof="0" dirty="0">
                <a:solidFill>
                  <a:schemeClr val="bg1"/>
                </a:solidFill>
                <a:latin typeface="Glacial Indifference" panose="020B0604020202020204" charset="0"/>
              </a:rPr>
              <a:t>. Il n'est pas obligatoire de traduire les passages des documents essentiels qui ne sont pas pertinents pour permettre à la victime de participer activement à la procédure pénale.</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chemeClr val="bg1"/>
                </a:solidFill>
                <a:latin typeface="Glacial Indifference" panose="020B0604020202020204" charset="0"/>
              </a:rPr>
              <a:t>6.   Nonobstant les paragraphes 1 et 3, </a:t>
            </a:r>
            <a:r>
              <a:rPr lang="fr-FR" sz="3400" u="sng" noProof="0" dirty="0">
                <a:solidFill>
                  <a:schemeClr val="bg1"/>
                </a:solidFill>
                <a:latin typeface="Glacial Indifference" panose="020B0604020202020204" charset="0"/>
              </a:rPr>
              <a:t>une traduction orale ou un résumé oral</a:t>
            </a:r>
            <a:r>
              <a:rPr lang="fr-FR" sz="3400" noProof="0" dirty="0">
                <a:solidFill>
                  <a:schemeClr val="bg1"/>
                </a:solidFill>
                <a:latin typeface="Glacial Indifference" panose="020B0604020202020204" charset="0"/>
              </a:rPr>
              <a:t> des documents essentiels peuvent être fournis à la place d'une traduction écrite, à condition que cette traduction orale ou ce résumé oral ne portent </a:t>
            </a:r>
            <a:r>
              <a:rPr lang="fr-FR" sz="3400" u="sng" noProof="0" dirty="0">
                <a:solidFill>
                  <a:schemeClr val="bg1"/>
                </a:solidFill>
                <a:latin typeface="Glacial Indifference" panose="020B0604020202020204" charset="0"/>
              </a:rPr>
              <a:t>pas atteinte au caractère équitable de la procédure</a:t>
            </a:r>
            <a:r>
              <a:rPr lang="fr-FR" sz="3400" noProof="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3559542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F681B5-1467-FBB2-D1BA-6D7F0B8D353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D256CA1-8DE4-8D29-B088-70C71E217FB8}"/>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74BB76F-DC70-F540-8752-FB9F50ACBA45}"/>
              </a:ext>
            </a:extLst>
          </p:cNvPr>
          <p:cNvSpPr txBox="1"/>
          <p:nvPr/>
        </p:nvSpPr>
        <p:spPr>
          <a:xfrm>
            <a:off x="1076827" y="2624821"/>
            <a:ext cx="16220573" cy="5871479"/>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7 - Droit à l'interprétation et à la traduction</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 </a:t>
            </a:r>
            <a:r>
              <a:rPr lang="fr-FR" sz="3400" noProof="0" dirty="0">
                <a:solidFill>
                  <a:schemeClr val="bg1"/>
                </a:solidFill>
                <a:latin typeface="Glacial Indifference" panose="020B0604020202020204" charset="0"/>
              </a:rPr>
              <a:t>7.   Les États membres veillent à ce que l'autorité compétente évalue si la victime a besoin d'une interprétation ou d'une traduction comme le prévoient les paragraphes 1 et 3. </a:t>
            </a:r>
            <a:r>
              <a:rPr lang="fr-FR" sz="3400" u="sng" noProof="0" dirty="0">
                <a:solidFill>
                  <a:schemeClr val="bg1"/>
                </a:solidFill>
                <a:latin typeface="Glacial Indifference" panose="020B0604020202020204" charset="0"/>
              </a:rPr>
              <a:t>La victime peut contester une décision de ne pas fournir d'interprétation ou de traduction</a:t>
            </a:r>
            <a:r>
              <a:rPr lang="fr-FR" sz="3400" noProof="0" dirty="0">
                <a:solidFill>
                  <a:schemeClr val="bg1"/>
                </a:solidFill>
                <a:latin typeface="Glacial Indifference" panose="020B0604020202020204" charset="0"/>
              </a:rPr>
              <a:t>. Les règles de procédure pour une telle contestation sont fixées par le droit national.</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chemeClr val="bg1"/>
                </a:solidFill>
                <a:latin typeface="Glacial Indifference" panose="020B0604020202020204" charset="0"/>
              </a:rPr>
              <a:t>8.   L'interprétation et la traduction, ainsi que l'examen éventuel d'une contestation visant une décision de ne pas fournir d'interprétation ou de traduction en vertu du présent article ne doivent </a:t>
            </a:r>
            <a:r>
              <a:rPr lang="fr-FR" sz="3400" u="sng" noProof="0" dirty="0">
                <a:solidFill>
                  <a:schemeClr val="bg1"/>
                </a:solidFill>
                <a:latin typeface="Glacial Indifference" panose="020B0604020202020204" charset="0"/>
              </a:rPr>
              <a:t>pas prolonger la procédure pénale de façon déraisonnable</a:t>
            </a:r>
            <a:r>
              <a:rPr lang="fr-FR" sz="3400" noProof="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2670100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FEA3DAF-A1FE-5DC9-C8DE-8BEFB158930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60DD61C-58AF-CE23-D319-BDDFAB1ABBA8}"/>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7979FA23-4BA9-100C-68D7-9B733BF9F3DD}"/>
              </a:ext>
            </a:extLst>
          </p:cNvPr>
          <p:cNvSpPr txBox="1"/>
          <p:nvPr/>
        </p:nvSpPr>
        <p:spPr>
          <a:xfrm>
            <a:off x="1076827" y="2624821"/>
            <a:ext cx="16220573" cy="5295937"/>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30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27 - Transposition</a:t>
            </a:r>
          </a:p>
          <a:p>
            <a:pPr marR="0" lvl="0" algn="just" defTabSz="914400" rtl="0" eaLnBrk="1" fontAlgn="auto" latinLnBrk="0" hangingPunct="1">
              <a:lnSpc>
                <a:spcPct val="110000"/>
              </a:lnSpc>
              <a:spcBef>
                <a:spcPts val="0"/>
              </a:spcBef>
              <a:spcAft>
                <a:spcPts val="1800"/>
              </a:spcAft>
              <a:buClrTx/>
              <a:buSzTx/>
              <a:tabLst/>
              <a:defRPr/>
            </a:pPr>
            <a:r>
              <a:rPr lang="fr-FR" sz="3500" noProof="0" dirty="0">
                <a:solidFill>
                  <a:schemeClr val="bg1"/>
                </a:solidFill>
                <a:latin typeface="Glacial Indifference" panose="020B0604020202020204" charset="0"/>
              </a:rPr>
              <a:t>« 1</a:t>
            </a:r>
            <a:r>
              <a:rPr lang="fr-FR" sz="3400" noProof="0" dirty="0">
                <a:solidFill>
                  <a:schemeClr val="bg1"/>
                </a:solidFill>
                <a:latin typeface="Glacial Indifference" panose="020B0604020202020204" charset="0"/>
              </a:rPr>
              <a:t>.   Les États membres mettent en vigueur les dispositions législatives, réglementaires et administratives nécessaires pour se conformer à la présente directive, </a:t>
            </a:r>
            <a:r>
              <a:rPr lang="fr-FR" sz="3400" u="sng" noProof="0" dirty="0">
                <a:solidFill>
                  <a:schemeClr val="bg1"/>
                </a:solidFill>
                <a:latin typeface="Glacial Indifference" panose="020B0604020202020204" charset="0"/>
              </a:rPr>
              <a:t>au plus tard le 16 novembre 2015</a:t>
            </a:r>
            <a:r>
              <a:rPr lang="fr-FR" sz="3400" noProof="0" dirty="0">
                <a:solidFill>
                  <a:schemeClr val="bg1"/>
                </a:solidFill>
                <a:latin typeface="Glacial Indifference" panose="020B0604020202020204" charset="0"/>
              </a:rPr>
              <a:t>.</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chemeClr val="bg1"/>
                </a:solidFill>
                <a:latin typeface="Glacial Indifference" panose="020B0604020202020204" charset="0"/>
              </a:rPr>
              <a:t>2.   Lorsque les États membres adoptent ces dispositions, celles-ci contiennent une référence à la présente directive ou sont accompagnées d'une telle référence lors de leur publication officielle. Les modalités de cette référence sont arrêtées par les États membres »</a:t>
            </a:r>
          </a:p>
        </p:txBody>
      </p:sp>
    </p:spTree>
    <p:extLst>
      <p:ext uri="{BB962C8B-B14F-4D97-AF65-F5344CB8AC3E}">
        <p14:creationId xmlns:p14="http://schemas.microsoft.com/office/powerpoint/2010/main" val="4189551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B869C54-A8E6-54F9-256B-AF69029DFA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5053124-52E7-4E44-A0CD-4BC5684E93D9}"/>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45248BD-FB4B-DA57-D464-AC243B8694EB}"/>
              </a:ext>
            </a:extLst>
          </p:cNvPr>
          <p:cNvSpPr txBox="1"/>
          <p:nvPr/>
        </p:nvSpPr>
        <p:spPr>
          <a:xfrm>
            <a:off x="1076827" y="2024935"/>
            <a:ext cx="16220573" cy="7309565"/>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28 - Communication de données et de statistiques</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4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Les États membres communiquent à la Commission, au plus tard le 16 novembre 2017 et, par la suite, tous les trois ans,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données disponibles indiquant la manière dont les victimes ont fait valoir les droits énoncés dans la présente directive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29 - Rapport</a:t>
            </a:r>
          </a:p>
          <a:p>
            <a:pPr marR="0" lvl="0" algn="just" defTabSz="914400" rtl="0" eaLnBrk="1" fontAlgn="auto" latinLnBrk="0" hangingPunct="1">
              <a:lnSpc>
                <a:spcPct val="120000"/>
              </a:lnSpc>
              <a:spcBef>
                <a:spcPts val="0"/>
              </a:spcBef>
              <a:spcAft>
                <a:spcPts val="4200"/>
              </a:spcAft>
              <a:buClrTx/>
              <a:buSzTx/>
              <a:tabLst/>
              <a:defRPr/>
            </a:pPr>
            <a:r>
              <a:rPr lang="fr-FR" sz="3400" noProof="0" dirty="0">
                <a:solidFill>
                  <a:schemeClr val="bg1"/>
                </a:solidFill>
                <a:latin typeface="Glacial Indifference" panose="020B0604020202020204" charset="0"/>
              </a:rPr>
              <a:t>« La Commission présente au Parlement européen et au Conseil, au plus tard le 16 novembre 2017, un rapport évaluant dans quelle mesure les États membres ont pris les dispositions nécessaires pour se conformer à la présente directive, y compris une description des actions prises en vertu des articles 8, 9 et 23, accompagné, le cas échéant, de propositions législatives ».</a:t>
            </a:r>
          </a:p>
        </p:txBody>
      </p:sp>
    </p:spTree>
    <p:extLst>
      <p:ext uri="{BB962C8B-B14F-4D97-AF65-F5344CB8AC3E}">
        <p14:creationId xmlns:p14="http://schemas.microsoft.com/office/powerpoint/2010/main" val="2013816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61E1B2B-C241-D041-7AB4-5524744521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62627B7-422B-D9B0-646C-4C645F12B515}"/>
              </a:ext>
            </a:extLst>
          </p:cNvPr>
          <p:cNvSpPr txBox="1"/>
          <p:nvPr/>
        </p:nvSpPr>
        <p:spPr>
          <a:xfrm>
            <a:off x="1028700" y="10431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828145CD-4144-ACDA-D7E6-F065043ED6C8}"/>
              </a:ext>
            </a:extLst>
          </p:cNvPr>
          <p:cNvSpPr txBox="1"/>
          <p:nvPr/>
        </p:nvSpPr>
        <p:spPr>
          <a:xfrm>
            <a:off x="1076827" y="2628900"/>
            <a:ext cx="16220573" cy="4798108"/>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a:t>
            </a:r>
            <a:r>
              <a:rPr lang="fr-FR" sz="3600" u="sng" noProof="0" dirty="0">
                <a:solidFill>
                  <a:schemeClr val="bg1"/>
                </a:solidFill>
                <a:latin typeface="Glacial Indifference" panose="020B0604020202020204" charset="0"/>
              </a:rPr>
              <a:t>31</a:t>
            </a: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 - Entrée en vigueur</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20000"/>
              </a:lnSpc>
              <a:spcBef>
                <a:spcPts val="0"/>
              </a:spcBef>
              <a:spcAft>
                <a:spcPts val="42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présente directive entre en vigueur le jour suivant celui de sa publication au </a:t>
            </a:r>
            <a:r>
              <a:rPr kumimoji="0" lang="fr-FR" sz="3400" b="0" i="1"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 de l'Union européenne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Article 32 - Destinataires</a:t>
            </a:r>
          </a:p>
          <a:p>
            <a:pPr marR="0" lvl="0" algn="just" defTabSz="914400" rtl="0" eaLnBrk="1" fontAlgn="auto" latinLnBrk="0" hangingPunct="1">
              <a:lnSpc>
                <a:spcPct val="120000"/>
              </a:lnSpc>
              <a:spcBef>
                <a:spcPts val="0"/>
              </a:spcBef>
              <a:spcAft>
                <a:spcPts val="4200"/>
              </a:spcAft>
              <a:buClrTx/>
              <a:buSzTx/>
              <a:tabLst/>
              <a:defRPr/>
            </a:pPr>
            <a:r>
              <a:rPr lang="fr-FR" sz="3400" noProof="0" dirty="0">
                <a:solidFill>
                  <a:schemeClr val="bg1"/>
                </a:solidFill>
                <a:latin typeface="Glacial Indifference" panose="020B0604020202020204" charset="0"/>
              </a:rPr>
              <a:t>« </a:t>
            </a:r>
            <a:r>
              <a:rPr lang="fr-FR" sz="3400" u="sng" noProof="0" dirty="0">
                <a:solidFill>
                  <a:schemeClr val="bg1"/>
                </a:solidFill>
                <a:latin typeface="Glacial Indifference" panose="020B0604020202020204" charset="0"/>
              </a:rPr>
              <a:t>Les États membres sont destinataires</a:t>
            </a:r>
            <a:r>
              <a:rPr lang="fr-FR" sz="3400" noProof="0" dirty="0">
                <a:solidFill>
                  <a:schemeClr val="bg1"/>
                </a:solidFill>
                <a:latin typeface="Glacial Indifference" panose="020B0604020202020204" charset="0"/>
              </a:rPr>
              <a:t> de la présente directive conformément aux traités ».</a:t>
            </a:r>
          </a:p>
        </p:txBody>
      </p:sp>
    </p:spTree>
    <p:extLst>
      <p:ext uri="{BB962C8B-B14F-4D97-AF65-F5344CB8AC3E}">
        <p14:creationId xmlns:p14="http://schemas.microsoft.com/office/powerpoint/2010/main" val="242152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13C579-C422-858F-6327-BF0D7417B2C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61EADD2-C15A-F736-5F4F-58F046096181}"/>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5142D99A-8103-D1EC-0084-EDBB9F572357}"/>
              </a:ext>
            </a:extLst>
          </p:cNvPr>
          <p:cNvSpPr txBox="1"/>
          <p:nvPr/>
        </p:nvSpPr>
        <p:spPr>
          <a:xfrm>
            <a:off x="1076827" y="2097929"/>
            <a:ext cx="16144373" cy="752205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Il faut remarquer qu’il n’y a pas un, mais une </a:t>
            </a:r>
            <a:r>
              <a:rPr lang="fr-FR" sz="3600" u="sng" noProof="0" dirty="0">
                <a:solidFill>
                  <a:srgbClr val="F9FAFD"/>
                </a:solidFill>
                <a:latin typeface="Glacial Indifference" panose="020B0604020202020204" charset="0"/>
              </a:rPr>
              <a:t>pluralité de systèmes normatifs</a:t>
            </a:r>
            <a:r>
              <a:rPr lang="fr-FR" sz="3600" noProof="0" dirty="0">
                <a:solidFill>
                  <a:srgbClr val="F9FAFD"/>
                </a:solidFill>
                <a:latin typeface="Glacial Indifference" panose="020B0604020202020204" charset="0"/>
              </a:rPr>
              <a:t>. […] Cependant, ce que nous nommons désormais "droit", est le système normatif de l’instance la plus puissante, c’est-à-dire </a:t>
            </a:r>
            <a:r>
              <a:rPr lang="fr-FR" sz="3600" u="sng" noProof="0" dirty="0">
                <a:solidFill>
                  <a:srgbClr val="F9FAFD"/>
                </a:solidFill>
                <a:latin typeface="Glacial Indifference" panose="020B0604020202020204" charset="0"/>
              </a:rPr>
              <a:t>l’État</a:t>
            </a:r>
            <a:r>
              <a:rPr lang="fr-FR" sz="36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faut se rappeler qu’en France existaient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coutumier</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noProof="0" dirty="0">
                <a:solidFill>
                  <a:srgbClr val="F9FAFD"/>
                </a:solidFill>
                <a:latin typeface="Glacial Indifference" panose="020B0604020202020204" charset="0"/>
              </a:rPr>
              <a:t>, le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u="sng" noProof="0" dirty="0">
                <a:solidFill>
                  <a:srgbClr val="F9FAFD"/>
                </a:solidFill>
                <a:latin typeface="Glacial Indifference" panose="020B0604020202020204" charset="0"/>
              </a:rPr>
              <a:t>droit canon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noProof="0" dirty="0">
                <a:solidFill>
                  <a:srgbClr val="F9FAFD"/>
                </a:solidFill>
                <a:latin typeface="Glacial Indifference" panose="020B0604020202020204" charset="0"/>
              </a:rPr>
              <a:t> et le </a:t>
            </a:r>
            <a:r>
              <a:rPr lang="fr-FR" sz="3600" u="sng" noProof="0" dirty="0">
                <a:solidFill>
                  <a:srgbClr val="F9FAFD"/>
                </a:solidFill>
                <a:latin typeface="Glacial Indifference" panose="020B0604020202020204" charset="0"/>
              </a:rPr>
              <a:t>droit de l’État</a:t>
            </a:r>
            <a:r>
              <a:rPr lang="fr-FR" sz="3600" noProof="0" dirty="0">
                <a:solidFill>
                  <a:srgbClr val="F9FAFD"/>
                </a:solidFill>
                <a:latin typeface="Glacial Indifference" panose="020B0604020202020204" charset="0"/>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trois systèmes normatifs qui étaient en concurrence et qui revendiquaient chacun la qualification de "droit".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n’est qu’avec la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suprématie de l’État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a:t>
            </a:r>
            <a:r>
              <a:rPr lang="fr-FR" sz="3600" noProof="0" dirty="0">
                <a:solidFill>
                  <a:srgbClr val="F9FAFD"/>
                </a:solidFill>
                <a:latin typeface="Glacial Indifference" panose="020B0604020202020204" charset="0"/>
              </a:rPr>
              <a:t>celui-ci a pu revendiquer le monopole du mot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022826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15938C3-4AF5-D01D-3173-E9ADA73D421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F39751-3FBF-68A4-4DB7-F6C24284CD8E}"/>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9AA27DCA-E9F0-3584-861B-3C88F7219BE8}"/>
              </a:ext>
            </a:extLst>
          </p:cNvPr>
          <p:cNvSpPr txBox="1"/>
          <p:nvPr/>
        </p:nvSpPr>
        <p:spPr>
          <a:xfrm>
            <a:off x="1076827" y="2389272"/>
            <a:ext cx="16220573" cy="6976269"/>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France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4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Loi n° 2015-993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 août 2015</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portant adaptation de la procédure pénale au droit de l'Union européenne</a:t>
            </a:r>
          </a:p>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buClrTx/>
              <a:buSzTx/>
              <a:tabLst/>
              <a:defRPr/>
            </a:pPr>
            <a:r>
              <a:rPr lang="fr-FR" sz="3400" noProof="0" dirty="0" err="1">
                <a:solidFill>
                  <a:schemeClr val="bg1"/>
                </a:solidFill>
                <a:latin typeface="Glacial Indifference" panose="020B0604020202020204" charset="0"/>
              </a:rPr>
              <a:t>Decreto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Legislativo</a:t>
            </a:r>
            <a:r>
              <a:rPr lang="fr-FR" sz="3400" noProof="0" dirty="0">
                <a:solidFill>
                  <a:schemeClr val="bg1"/>
                </a:solidFill>
                <a:latin typeface="Glacial Indifference" panose="020B0604020202020204" charset="0"/>
              </a:rPr>
              <a:t> </a:t>
            </a:r>
            <a:r>
              <a:rPr lang="fr-FR" sz="3400" u="sng" noProof="0" dirty="0">
                <a:solidFill>
                  <a:schemeClr val="bg1"/>
                </a:solidFill>
                <a:latin typeface="Glacial Indifference" panose="020B0604020202020204" charset="0"/>
              </a:rPr>
              <a:t>15 </a:t>
            </a:r>
            <a:r>
              <a:rPr lang="fr-FR" sz="3400" u="sng" noProof="0" dirty="0" err="1">
                <a:solidFill>
                  <a:schemeClr val="bg1"/>
                </a:solidFill>
                <a:latin typeface="Glacial Indifference" panose="020B0604020202020204" charset="0"/>
              </a:rPr>
              <a:t>dicembre</a:t>
            </a:r>
            <a:r>
              <a:rPr lang="fr-FR" sz="3400" u="sng" noProof="0" dirty="0">
                <a:solidFill>
                  <a:schemeClr val="bg1"/>
                </a:solidFill>
                <a:latin typeface="Glacial Indifference" panose="020B0604020202020204" charset="0"/>
              </a:rPr>
              <a:t> 2015</a:t>
            </a:r>
            <a:r>
              <a:rPr lang="fr-FR" sz="3400" noProof="0" dirty="0">
                <a:solidFill>
                  <a:schemeClr val="bg1"/>
                </a:solidFill>
                <a:latin typeface="Glacial Indifference" panose="020B0604020202020204" charset="0"/>
              </a:rPr>
              <a:t>, n. 212 - </a:t>
            </a:r>
            <a:r>
              <a:rPr lang="fr-FR" sz="3400" noProof="0" dirty="0" err="1">
                <a:solidFill>
                  <a:schemeClr val="bg1"/>
                </a:solidFill>
                <a:latin typeface="Glacial Indifference" panose="020B0604020202020204" charset="0"/>
              </a:rPr>
              <a:t>Attuazione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della</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direttiva</a:t>
            </a:r>
            <a:r>
              <a:rPr lang="fr-FR" sz="3400" noProof="0" dirty="0">
                <a:solidFill>
                  <a:schemeClr val="bg1"/>
                </a:solidFill>
                <a:latin typeface="Glacial Indifference" panose="020B0604020202020204" charset="0"/>
              </a:rPr>
              <a:t> 2012/29/UE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Parlamento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europeo</a:t>
            </a:r>
            <a:r>
              <a:rPr lang="fr-FR" sz="3400" noProof="0" dirty="0">
                <a:solidFill>
                  <a:schemeClr val="bg1"/>
                </a:solidFill>
                <a:latin typeface="Glacial Indifference" panose="020B0604020202020204" charset="0"/>
              </a:rPr>
              <a:t> e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Consiglio</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25 ottobre 2012, </a:t>
            </a:r>
            <a:r>
              <a:rPr lang="fr-FR" sz="3400" noProof="0" dirty="0" err="1">
                <a:solidFill>
                  <a:schemeClr val="bg1"/>
                </a:solidFill>
                <a:latin typeface="Glacial Indifference" panose="020B0604020202020204" charset="0"/>
              </a:rPr>
              <a:t>che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istituisce</a:t>
            </a:r>
            <a:r>
              <a:rPr lang="fr-FR" sz="3400" noProof="0" dirty="0">
                <a:solidFill>
                  <a:schemeClr val="bg1"/>
                </a:solidFill>
                <a:latin typeface="Glacial Indifference" panose="020B0604020202020204" charset="0"/>
              </a:rPr>
              <a:t> norme minime in </a:t>
            </a:r>
            <a:r>
              <a:rPr lang="fr-FR" sz="3400" noProof="0" dirty="0" err="1">
                <a:solidFill>
                  <a:schemeClr val="bg1"/>
                </a:solidFill>
                <a:latin typeface="Glacial Indifference" panose="020B0604020202020204" charset="0"/>
              </a:rPr>
              <a:t>materia</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diritti</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assistenza</a:t>
            </a:r>
            <a:r>
              <a:rPr lang="fr-FR" sz="3400" noProof="0" dirty="0">
                <a:solidFill>
                  <a:schemeClr val="bg1"/>
                </a:solidFill>
                <a:latin typeface="Glacial Indifference" panose="020B0604020202020204" charset="0"/>
              </a:rPr>
              <a:t> e </a:t>
            </a:r>
            <a:r>
              <a:rPr lang="fr-FR" sz="3400" noProof="0" dirty="0" err="1">
                <a:solidFill>
                  <a:schemeClr val="bg1"/>
                </a:solidFill>
                <a:latin typeface="Glacial Indifference" panose="020B0604020202020204" charset="0"/>
              </a:rPr>
              <a:t>protezione</a:t>
            </a:r>
            <a:r>
              <a:rPr lang="fr-FR" sz="3400" noProof="0" dirty="0">
                <a:solidFill>
                  <a:schemeClr val="bg1"/>
                </a:solidFill>
                <a:latin typeface="Glacial Indifference" panose="020B0604020202020204" charset="0"/>
              </a:rPr>
              <a:t> delle </a:t>
            </a:r>
            <a:r>
              <a:rPr lang="fr-FR" sz="3400" noProof="0" dirty="0" err="1">
                <a:solidFill>
                  <a:schemeClr val="bg1"/>
                </a:solidFill>
                <a:latin typeface="Glacial Indifference" panose="020B0604020202020204" charset="0"/>
              </a:rPr>
              <a:t>vittime</a:t>
            </a:r>
            <a:r>
              <a:rPr lang="fr-FR" sz="3400" noProof="0" dirty="0">
                <a:solidFill>
                  <a:schemeClr val="bg1"/>
                </a:solidFill>
                <a:latin typeface="Glacial Indifference" panose="020B0604020202020204" charset="0"/>
              </a:rPr>
              <a:t> di </a:t>
            </a:r>
            <a:r>
              <a:rPr lang="fr-FR" sz="3400" noProof="0" dirty="0" err="1">
                <a:solidFill>
                  <a:schemeClr val="bg1"/>
                </a:solidFill>
                <a:latin typeface="Glacial Indifference" panose="020B0604020202020204" charset="0"/>
              </a:rPr>
              <a:t>reato</a:t>
            </a:r>
            <a:r>
              <a:rPr lang="fr-FR" sz="3400" noProof="0" dirty="0">
                <a:solidFill>
                  <a:schemeClr val="bg1"/>
                </a:solidFill>
                <a:latin typeface="Glacial Indifference" panose="020B0604020202020204" charset="0"/>
              </a:rPr>
              <a:t> e </a:t>
            </a:r>
            <a:r>
              <a:rPr lang="fr-FR" sz="3400" noProof="0" dirty="0" err="1">
                <a:solidFill>
                  <a:schemeClr val="bg1"/>
                </a:solidFill>
                <a:latin typeface="Glacial Indifference" panose="020B0604020202020204" charset="0"/>
              </a:rPr>
              <a:t>che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sostituisce</a:t>
            </a:r>
            <a:r>
              <a:rPr lang="fr-FR" sz="3400" noProof="0" dirty="0">
                <a:solidFill>
                  <a:schemeClr val="bg1"/>
                </a:solidFill>
                <a:latin typeface="Glacial Indifference" panose="020B0604020202020204" charset="0"/>
              </a:rPr>
              <a:t> la </a:t>
            </a:r>
            <a:r>
              <a:rPr lang="fr-FR" sz="3400" noProof="0" dirty="0" err="1">
                <a:solidFill>
                  <a:schemeClr val="bg1"/>
                </a:solidFill>
                <a:latin typeface="Glacial Indifference" panose="020B0604020202020204" charset="0"/>
              </a:rPr>
              <a:t>decisione</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quadro</a:t>
            </a:r>
            <a:r>
              <a:rPr lang="fr-FR" sz="3400" noProof="0" dirty="0">
                <a:solidFill>
                  <a:schemeClr val="bg1"/>
                </a:solidFill>
                <a:latin typeface="Glacial Indifference" panose="020B0604020202020204" charset="0"/>
              </a:rPr>
              <a:t> 2001/220/GAI. </a:t>
            </a:r>
          </a:p>
          <a:p>
            <a:pPr marR="0" lvl="0" algn="just" defTabSz="914400" rtl="0" eaLnBrk="1" fontAlgn="auto" latinLnBrk="0" hangingPunct="1">
              <a:lnSpc>
                <a:spcPct val="110000"/>
              </a:lnSpc>
              <a:spcBef>
                <a:spcPts val="0"/>
              </a:spcBef>
              <a:buClrTx/>
              <a:buSzTx/>
              <a:tabLst/>
              <a:defRPr/>
            </a:pPr>
            <a:r>
              <a:rPr lang="fr-FR" sz="3400" noProof="0" dirty="0">
                <a:solidFill>
                  <a:schemeClr val="bg1"/>
                </a:solidFill>
                <a:latin typeface="Glacial Indifference" panose="020B0604020202020204" charset="0"/>
              </a:rPr>
              <a:t>	↓</a:t>
            </a:r>
          </a:p>
          <a:p>
            <a:pPr marR="0" lvl="0" algn="just" defTabSz="914400" rtl="0" eaLnBrk="1" fontAlgn="auto" latinLnBrk="0" hangingPunct="1">
              <a:lnSpc>
                <a:spcPct val="110000"/>
              </a:lnSpc>
              <a:spcBef>
                <a:spcPts val="0"/>
              </a:spcBef>
              <a:buClrTx/>
              <a:buSzTx/>
              <a:tabLst/>
              <a:defRPr/>
            </a:pPr>
            <a:r>
              <a:rPr lang="fr-FR" sz="3400" noProof="0" dirty="0" err="1">
                <a:solidFill>
                  <a:schemeClr val="bg1"/>
                </a:solidFill>
                <a:latin typeface="Glacial Indifference" panose="020B0604020202020204" charset="0"/>
              </a:rPr>
              <a:t>Entrata</a:t>
            </a:r>
            <a:r>
              <a:rPr lang="fr-FR" sz="3400" noProof="0" dirty="0">
                <a:solidFill>
                  <a:schemeClr val="bg1"/>
                </a:solidFill>
                <a:latin typeface="Glacial Indifference" panose="020B0604020202020204" charset="0"/>
              </a:rPr>
              <a:t> in vigore </a:t>
            </a:r>
            <a:r>
              <a:rPr lang="fr-FR" sz="3400" noProof="0" dirty="0" err="1">
                <a:solidFill>
                  <a:schemeClr val="bg1"/>
                </a:solidFill>
                <a:latin typeface="Glacial Indifference" panose="020B0604020202020204" charset="0"/>
              </a:rPr>
              <a:t>del</a:t>
            </a:r>
            <a:r>
              <a:rPr lang="fr-FR" sz="3400" noProof="0" dirty="0">
                <a:solidFill>
                  <a:schemeClr val="bg1"/>
                </a:solidFill>
                <a:latin typeface="Glacial Indifference" panose="020B0604020202020204" charset="0"/>
              </a:rPr>
              <a:t> </a:t>
            </a:r>
            <a:r>
              <a:rPr lang="fr-FR" sz="3400" noProof="0" dirty="0" err="1">
                <a:solidFill>
                  <a:schemeClr val="bg1"/>
                </a:solidFill>
                <a:latin typeface="Glacial Indifference" panose="020B0604020202020204" charset="0"/>
              </a:rPr>
              <a:t>provvedimento</a:t>
            </a:r>
            <a:r>
              <a:rPr lang="fr-FR" sz="3400" noProof="0" dirty="0">
                <a:solidFill>
                  <a:schemeClr val="bg1"/>
                </a:solidFill>
                <a:latin typeface="Glacial Indifference" panose="020B0604020202020204" charset="0"/>
              </a:rPr>
              <a:t>: </a:t>
            </a:r>
            <a:r>
              <a:rPr lang="fr-FR" sz="3400" u="sng" noProof="0" dirty="0">
                <a:solidFill>
                  <a:schemeClr val="bg1"/>
                </a:solidFill>
                <a:latin typeface="Glacial Indifference" panose="020B0604020202020204" charset="0"/>
              </a:rPr>
              <a:t>20/01/2016 </a:t>
            </a:r>
          </a:p>
        </p:txBody>
      </p:sp>
    </p:spTree>
    <p:extLst>
      <p:ext uri="{BB962C8B-B14F-4D97-AF65-F5344CB8AC3E}">
        <p14:creationId xmlns:p14="http://schemas.microsoft.com/office/powerpoint/2010/main" val="3211256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3F7085D-B7E3-4227-8EC2-923B426BDE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20EB200-41CD-99AD-3EBD-AAA91D343409}"/>
              </a:ext>
            </a:extLst>
          </p:cNvPr>
          <p:cNvSpPr txBox="1"/>
          <p:nvPr/>
        </p:nvSpPr>
        <p:spPr>
          <a:xfrm>
            <a:off x="1028700" y="495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F8C96DCF-0D5A-2A3B-C549-582F23A9646C}"/>
              </a:ext>
            </a:extLst>
          </p:cNvPr>
          <p:cNvSpPr txBox="1"/>
          <p:nvPr/>
        </p:nvSpPr>
        <p:spPr>
          <a:xfrm>
            <a:off x="1076827" y="1943100"/>
            <a:ext cx="16220573" cy="7843494"/>
          </a:xfrm>
          <a:prstGeom prst="rect">
            <a:avLst/>
          </a:prstGeom>
        </p:spPr>
        <p:txBody>
          <a:bodyPr wrap="square" lIns="0" tIns="0" rIns="0" bIns="0" rtlCol="0" anchor="t">
            <a:spAutoFit/>
          </a:bodyPr>
          <a:lstStyle/>
          <a:p>
            <a:pPr marR="0" lvl="0" algn="just" defTabSz="914400" rtl="0" eaLnBrk="1" fontAlgn="auto" latinLnBrk="0" hangingPunct="1">
              <a:lnSpc>
                <a:spcPct val="120000"/>
              </a:lnSpc>
              <a:spcBef>
                <a:spcPts val="0"/>
              </a:spcBef>
              <a:spcAft>
                <a:spcPts val="1800"/>
              </a:spcAft>
              <a:buClrTx/>
              <a:buSzTx/>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Application de la Directive en Italie</a:t>
            </a:r>
            <a:endParaRPr lang="fr-FR" sz="34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1800"/>
              </a:spcAft>
              <a:buClrTx/>
              <a:buSzTx/>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Art. 14</a:t>
            </a:r>
            <a:r>
              <a:rPr lang="fr-FR" sz="3500" u="sng" noProof="0" dirty="0">
                <a:solidFill>
                  <a:schemeClr val="bg1"/>
                </a:solidFill>
                <a:latin typeface="Glacial Indifference" panose="020B0604020202020204" charset="0"/>
              </a:rPr>
              <a:t>3 bis</a:t>
            </a:r>
            <a:endParaRPr lang="fr-FR" sz="3500" noProof="0" dirty="0">
              <a:solidFill>
                <a:schemeClr val="bg1"/>
              </a:solidFill>
              <a:latin typeface="Glacial Indifference" panose="020B0604020202020204" charset="0"/>
            </a:endParaRPr>
          </a:p>
          <a:p>
            <a:pPr marR="0" lvl="0" algn="just" defTabSz="914400" rtl="0" eaLnBrk="1" fontAlgn="auto" latinLnBrk="0" hangingPunct="1">
              <a:lnSpc>
                <a:spcPct val="110000"/>
              </a:lnSpc>
              <a:spcBef>
                <a:spcPts val="0"/>
              </a:spcBef>
              <a:spcAft>
                <a:spcPts val="1800"/>
              </a:spcAft>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   L'</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autorità</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procedente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nomina un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interprete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quando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occorre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tradurre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uno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scritto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 lingua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straniera</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o in un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dialetto</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non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facilmente</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intellegibile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ovvero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quando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persona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vuole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o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deve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fare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una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dichiarazione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non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conosce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lingua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italiana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dichiarazione</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può</a:t>
            </a:r>
            <a:r>
              <a:rPr lang="fr-FR" sz="3500" u="sng" noProof="0" dirty="0">
                <a:solidFill>
                  <a:srgbClr val="F9FAFD"/>
                </a:solidFill>
                <a:latin typeface="Glacial Indifference" panose="020B0604020202020204" charset="0"/>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anche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essere</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fatta</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per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iscritto</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e in tale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caso</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è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inserita</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nel</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verbale con la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traduzione</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eseguita</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dall'interprete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2.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Oltre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nei</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casi di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cui</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al comma 1 e di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cui</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all'articolo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119,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autorità</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procedente</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nomina, anche d'</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ufficio</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un </a:t>
            </a:r>
            <a:r>
              <a:rPr kumimoji="0" lang="fr-FR" sz="3500" b="0" i="0" u="sng" strike="noStrike" kern="1200" cap="none" spc="0" normalizeH="0" baseline="0" noProof="0" dirty="0" err="1">
                <a:ln>
                  <a:noFill/>
                </a:ln>
                <a:solidFill>
                  <a:srgbClr val="F9FAFD"/>
                </a:solidFill>
                <a:effectLst/>
                <a:uLnTx/>
                <a:uFillTx/>
                <a:latin typeface="Glacial Indifference" panose="020B0604020202020204" charset="0"/>
                <a:ea typeface="+mn-ea"/>
                <a:cs typeface="+mn-cs"/>
              </a:rPr>
              <a:t>interprete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quando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occorre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procedere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all'audizione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della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persona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offesa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non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conosce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lingua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italiana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nonché</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nei</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casi in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cui</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stessa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intenda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partecipare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all'udienza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abbia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fatto</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richiesta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essere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assistita</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err="1">
                <a:ln>
                  <a:noFill/>
                </a:ln>
                <a:solidFill>
                  <a:srgbClr val="F9FAFD"/>
                </a:solidFill>
                <a:effectLst/>
                <a:uLnTx/>
                <a:uFillTx/>
                <a:latin typeface="Glacial Indifference" panose="020B0604020202020204" charset="0"/>
                <a:ea typeface="+mn-ea"/>
                <a:cs typeface="+mn-cs"/>
              </a:rPr>
              <a:t>dall'interprete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57086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79164C8-815C-AD0A-52CF-5EBA9F7652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33081A-EB2C-0DD5-239F-3D7A01816243}"/>
              </a:ext>
            </a:extLst>
          </p:cNvPr>
          <p:cNvSpPr txBox="1"/>
          <p:nvPr/>
        </p:nvSpPr>
        <p:spPr>
          <a:xfrm>
            <a:off x="1028700" y="281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712A6452-B11C-DE67-2160-A94E61FD9084}"/>
              </a:ext>
            </a:extLst>
          </p:cNvPr>
          <p:cNvSpPr txBox="1"/>
          <p:nvPr/>
        </p:nvSpPr>
        <p:spPr>
          <a:xfrm>
            <a:off x="1076827" y="1638300"/>
            <a:ext cx="16220573" cy="8516177"/>
          </a:xfrm>
          <a:prstGeom prst="rect">
            <a:avLst/>
          </a:prstGeom>
        </p:spPr>
        <p:txBody>
          <a:bodyPr wrap="square" lIns="0" tIns="0" rIns="0" bIns="0" rtlCol="0" anchor="t">
            <a:spAutoFit/>
          </a:bodyPr>
          <a:lstStyle/>
          <a:p>
            <a:pPr lvl="0" algn="just">
              <a:lnSpc>
                <a:spcPct val="110000"/>
              </a:lnSpc>
              <a:spcAft>
                <a:spcPts val="3600"/>
              </a:spcAft>
            </a:pPr>
            <a:r>
              <a:rPr lang="fr-FR" sz="3600" u="sng" noProof="0" dirty="0">
                <a:solidFill>
                  <a:srgbClr val="F9FAFD"/>
                </a:solidFill>
                <a:latin typeface="Glacial Indifference" panose="020B0604020202020204" charset="0"/>
              </a:rPr>
              <a:t>Auparavant ces droits n’étaient pas toujours garantis</a:t>
            </a:r>
            <a:r>
              <a:rPr lang="fr-FR" sz="3600" u="none" noProof="0" dirty="0">
                <a:solidFill>
                  <a:srgbClr val="F9FAFD"/>
                </a:solidFill>
                <a:latin typeface="Glacial Indifference" panose="020B0604020202020204" charset="0"/>
              </a:rPr>
              <a:t>.</a:t>
            </a:r>
            <a:endParaRPr lang="fr-FR" sz="3600" noProof="0" dirty="0">
              <a:solidFill>
                <a:srgbClr val="F9FAFD"/>
              </a:solidFill>
              <a:latin typeface="Glacial Indifference" panose="020B0604020202020204" charset="0"/>
            </a:endParaRPr>
          </a:p>
          <a:p>
            <a:pPr lvl="0" algn="just">
              <a:lnSpc>
                <a:spcPct val="110000"/>
              </a:lnSpc>
            </a:pPr>
            <a:r>
              <a:rPr lang="fr-FR" sz="3600" u="none" noProof="0" dirty="0">
                <a:solidFill>
                  <a:srgbClr val="F9FAFD"/>
                </a:solidFill>
                <a:latin typeface="Glacial Indifference" panose="020B0604020202020204" charset="0"/>
              </a:rPr>
              <a:t>Exemple du cas </a:t>
            </a:r>
            <a:r>
              <a:rPr lang="fr-FR" sz="3600" u="sng" noProof="0" dirty="0">
                <a:solidFill>
                  <a:srgbClr val="F9FAFD"/>
                </a:solidFill>
                <a:latin typeface="Glacial Indifference" panose="020B0604020202020204" charset="0"/>
              </a:rPr>
              <a:t>Akter Yesmin</a:t>
            </a:r>
          </a:p>
          <a:p>
            <a:pPr lvl="0" algn="just">
              <a:lnSpc>
                <a:spcPct val="110000"/>
              </a:lnSpc>
            </a:pPr>
            <a:r>
              <a:rPr lang="fr-FR" sz="3600" u="none" noProof="0" dirty="0">
                <a:solidFill>
                  <a:srgbClr val="F9FAFD"/>
                </a:solidFill>
                <a:latin typeface="Glacial Indifference" panose="020B0604020202020204" charset="0"/>
              </a:rPr>
              <a:t>	</a:t>
            </a:r>
            <a:r>
              <a:rPr lang="fr-FR" sz="3600" noProof="0" dirty="0">
                <a:solidFill>
                  <a:srgbClr val="F9FAFD"/>
                </a:solidFill>
                <a:latin typeface="Glacial Indifference" panose="020B0604020202020204" charset="0"/>
              </a:rPr>
              <a:t> </a:t>
            </a:r>
            <a:r>
              <a:rPr lang="fr-FR" sz="3500" noProof="0" dirty="0">
                <a:solidFill>
                  <a:srgbClr val="F9FAFD"/>
                </a:solidFill>
                <a:latin typeface="Glacial Indifference" panose="020B0604020202020204" charset="0"/>
              </a:rPr>
              <a:t>↓</a:t>
            </a:r>
          </a:p>
          <a:p>
            <a:pPr lvl="0" algn="just">
              <a:lnSpc>
                <a:spcPct val="110000"/>
              </a:lnSpc>
              <a:spcAft>
                <a:spcPts val="600"/>
              </a:spcAft>
            </a:pPr>
            <a:r>
              <a:rPr lang="fr-FR" sz="3400" u="none" noProof="0" dirty="0">
                <a:solidFill>
                  <a:srgbClr val="F9FAFD"/>
                </a:solidFill>
                <a:latin typeface="Glacial Indifference" panose="020B0604020202020204" charset="0"/>
              </a:rPr>
              <a:t>Citoyenne bengali emprisonnée pendant deux ans (du 5 juin 2004 au 24 mai 2006) pour l’accusation de meurtre aggravée [</a:t>
            </a:r>
            <a:r>
              <a:rPr lang="fr-FR" sz="3400" i="1" u="none" noProof="0" dirty="0" err="1">
                <a:solidFill>
                  <a:srgbClr val="F9FAFD"/>
                </a:solidFill>
                <a:latin typeface="Glacial Indifference" panose="020B0604020202020204" charset="0"/>
              </a:rPr>
              <a:t>omicidio</a:t>
            </a:r>
            <a:r>
              <a:rPr lang="fr-FR" sz="3400" i="1" u="none" noProof="0" dirty="0">
                <a:solidFill>
                  <a:srgbClr val="F9FAFD"/>
                </a:solidFill>
                <a:latin typeface="Glacial Indifference" panose="020B0604020202020204" charset="0"/>
              </a:rPr>
              <a:t> </a:t>
            </a:r>
            <a:r>
              <a:rPr lang="fr-FR" sz="3400" i="1" u="none" noProof="0" dirty="0" err="1">
                <a:solidFill>
                  <a:srgbClr val="F9FAFD"/>
                </a:solidFill>
                <a:latin typeface="Glacial Indifference" panose="020B0604020202020204" charset="0"/>
              </a:rPr>
              <a:t>aggravato</a:t>
            </a:r>
            <a:r>
              <a:rPr lang="fr-FR" sz="3400" u="none" noProof="0" dirty="0">
                <a:solidFill>
                  <a:srgbClr val="F9FAFD"/>
                </a:solidFill>
                <a:latin typeface="Glacial Indifference" panose="020B0604020202020204" charset="0"/>
              </a:rPr>
              <a:t>] alors qu’elle était innocente.</a:t>
            </a:r>
          </a:p>
          <a:p>
            <a:pPr lvl="0" algn="just">
              <a:lnSpc>
                <a:spcPct val="110000"/>
              </a:lnSpc>
              <a:spcAft>
                <a:spcPts val="600"/>
              </a:spcAft>
            </a:pPr>
            <a:r>
              <a:rPr lang="fr-FR" sz="3400" noProof="0" dirty="0">
                <a:solidFill>
                  <a:srgbClr val="F9FAFD"/>
                </a:solidFill>
                <a:latin typeface="Glacial Indifference" panose="020B0604020202020204" charset="0"/>
              </a:rPr>
              <a:t>Akter Yesmin arrive du Bangladesh en Italie pour épouser son compatriote </a:t>
            </a:r>
            <a:r>
              <a:rPr lang="fr-FR" sz="3400" noProof="0" dirty="0" err="1">
                <a:solidFill>
                  <a:srgbClr val="F9FAFD"/>
                </a:solidFill>
                <a:latin typeface="Glacial Indifference" panose="020B0604020202020204" charset="0"/>
              </a:rPr>
              <a:t>Haque</a:t>
            </a:r>
            <a:r>
              <a:rPr lang="fr-FR" sz="3400" noProof="0" dirty="0">
                <a:solidFill>
                  <a:srgbClr val="F9FAFD"/>
                </a:solidFill>
                <a:latin typeface="Glacial Indifference" panose="020B0604020202020204" charset="0"/>
              </a:rPr>
              <a:t> </a:t>
            </a:r>
            <a:r>
              <a:rPr lang="fr-FR" sz="3400" noProof="0" dirty="0" err="1">
                <a:solidFill>
                  <a:srgbClr val="F9FAFD"/>
                </a:solidFill>
                <a:latin typeface="Glacial Indifference" panose="020B0604020202020204" charset="0"/>
              </a:rPr>
              <a:t>Amdalul</a:t>
            </a:r>
            <a:r>
              <a:rPr lang="fr-FR" sz="3400" noProof="0" dirty="0">
                <a:solidFill>
                  <a:srgbClr val="F9FAFD"/>
                </a:solidFill>
                <a:latin typeface="Glacial Indifference" panose="020B0604020202020204" charset="0"/>
              </a:rPr>
              <a:t>, qui habitait déjà en Italie. </a:t>
            </a:r>
          </a:p>
          <a:p>
            <a:pPr lvl="0" algn="just">
              <a:lnSpc>
                <a:spcPct val="110000"/>
              </a:lnSpc>
              <a:spcAft>
                <a:spcPts val="2400"/>
              </a:spcAft>
            </a:pPr>
            <a:r>
              <a:rPr lang="fr-FR" sz="3400" noProof="0" dirty="0">
                <a:solidFill>
                  <a:srgbClr val="F9FAFD"/>
                </a:solidFill>
                <a:latin typeface="Glacial Indifference" panose="020B0604020202020204" charset="0"/>
              </a:rPr>
              <a:t>Ensuite, un clandestin et ancien prétendant de la femme, </a:t>
            </a:r>
            <a:r>
              <a:rPr lang="fr-FR" sz="3400" noProof="0" dirty="0" err="1">
                <a:solidFill>
                  <a:srgbClr val="F9FAFD"/>
                </a:solidFill>
                <a:latin typeface="Glacial Indifference" panose="020B0604020202020204" charset="0"/>
              </a:rPr>
              <a:t>Sikder</a:t>
            </a:r>
            <a:r>
              <a:rPr lang="fr-FR" sz="3400" noProof="0" dirty="0">
                <a:solidFill>
                  <a:srgbClr val="F9FAFD"/>
                </a:solidFill>
                <a:latin typeface="Glacial Indifference" panose="020B0604020202020204" charset="0"/>
              </a:rPr>
              <a:t> Salim, est hébergé par la famille de Yesmin grâce au soutien de son mari, vu qu’au Bangladesh « la culture de la solidarité masculine est très forte et impose de toujours aider un compatriote en difficulté ».</a:t>
            </a:r>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Romolo Giovanni Capuano,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111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errori</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traduzione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hanno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cambiato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mondo</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124-126.</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255772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7C60FEC-52B6-77F9-3920-750C48E912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774334-EFE0-BBA8-9544-278E7380B9E4}"/>
              </a:ext>
            </a:extLst>
          </p:cNvPr>
          <p:cNvSpPr txBox="1"/>
          <p:nvPr/>
        </p:nvSpPr>
        <p:spPr>
          <a:xfrm>
            <a:off x="1028700" y="357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BCDBF832-3A6F-C720-6A5A-EAB1C0F133A9}"/>
              </a:ext>
            </a:extLst>
          </p:cNvPr>
          <p:cNvSpPr txBox="1"/>
          <p:nvPr/>
        </p:nvSpPr>
        <p:spPr>
          <a:xfrm>
            <a:off x="1076827" y="1691917"/>
            <a:ext cx="16220573" cy="8480783"/>
          </a:xfrm>
          <a:prstGeom prst="rect">
            <a:avLst/>
          </a:prstGeom>
        </p:spPr>
        <p:txBody>
          <a:bodyPr wrap="square" lIns="0" tIns="0" rIns="0" bIns="0" rtlCol="0" anchor="t">
            <a:spAutoFit/>
          </a:bodyPr>
          <a:lstStyle/>
          <a:p>
            <a:pPr lvl="0" algn="just">
              <a:lnSpc>
                <a:spcPct val="110000"/>
              </a:lnSpc>
              <a:spcAft>
                <a:spcPts val="3000"/>
              </a:spcAft>
            </a:pPr>
            <a:r>
              <a:rPr lang="fr-FR" sz="3600" u="sng" noProof="0" dirty="0">
                <a:solidFill>
                  <a:srgbClr val="F9FAFD"/>
                </a:solidFill>
                <a:latin typeface="Glacial Indifference" panose="020B0604020202020204" charset="0"/>
              </a:rPr>
              <a:t>Le cas Akter Yesmin</a:t>
            </a:r>
            <a:endParaRPr lang="fr-FR" sz="3500" noProof="0" dirty="0">
              <a:solidFill>
                <a:srgbClr val="F9FAFD"/>
              </a:solidFill>
              <a:latin typeface="Glacial Indifference" panose="020B0604020202020204" charset="0"/>
            </a:endParaRPr>
          </a:p>
          <a:p>
            <a:pPr lvl="0" algn="just">
              <a:lnSpc>
                <a:spcPct val="110000"/>
              </a:lnSpc>
              <a:spcAft>
                <a:spcPts val="600"/>
              </a:spcAft>
            </a:pPr>
            <a:r>
              <a:rPr lang="fr-FR" sz="3500" u="none" noProof="0" dirty="0">
                <a:solidFill>
                  <a:srgbClr val="F9FAFD"/>
                </a:solidFill>
                <a:latin typeface="Glacial Indifference" panose="020B0604020202020204" charset="0"/>
              </a:rPr>
              <a:t>Après quelques temps, Salim reprend à faire des avances à Akter Yesmin, il l’intimide et finalement il la viole plusieurs fois sous la menace de tuer son mari et ses enfants. Bien que la femme se confie à son mari, rien ne change.</a:t>
            </a:r>
          </a:p>
          <a:p>
            <a:pPr lvl="0" algn="just">
              <a:lnSpc>
                <a:spcPct val="110000"/>
              </a:lnSpc>
              <a:spcAft>
                <a:spcPts val="600"/>
              </a:spcAft>
            </a:pPr>
            <a:r>
              <a:rPr lang="fr-FR" sz="3500" noProof="0" dirty="0">
                <a:solidFill>
                  <a:srgbClr val="F9FAFD"/>
                </a:solidFill>
                <a:latin typeface="Glacial Indifference" panose="020B0604020202020204" charset="0"/>
              </a:rPr>
              <a:t>Un jour, Salim se dispute avec Yesmin et </a:t>
            </a:r>
            <a:r>
              <a:rPr lang="fr-FR" sz="3500" noProof="0" dirty="0" err="1">
                <a:solidFill>
                  <a:srgbClr val="F9FAFD"/>
                </a:solidFill>
                <a:latin typeface="Glacial Indifference" panose="020B0604020202020204" charset="0"/>
              </a:rPr>
              <a:t>Amdalul</a:t>
            </a:r>
            <a:r>
              <a:rPr lang="fr-FR" sz="3500" noProof="0" dirty="0">
                <a:solidFill>
                  <a:srgbClr val="F9FAFD"/>
                </a:solidFill>
                <a:latin typeface="Glacial Indifference" panose="020B0604020202020204" charset="0"/>
              </a:rPr>
              <a:t>, lutte avec ce dernier et finalement le tue. La jeune femme s’enfuit et ne dit rien à la police, d’une part à cause des menaces de Salim et d’autre part parce qu’elle pense que la police italienne est corrompue comme au Bangladesh (où d’ailleurs les femmes ne s’adressent jamais aux forces de l’ordre sans un homme).</a:t>
            </a:r>
          </a:p>
          <a:p>
            <a:pPr lvl="0" algn="just">
              <a:lnSpc>
                <a:spcPct val="110000"/>
              </a:lnSpc>
              <a:spcAft>
                <a:spcPts val="2400"/>
              </a:spcAft>
            </a:pPr>
            <a:r>
              <a:rPr lang="fr-FR" sz="3500" u="none" noProof="0" dirty="0">
                <a:solidFill>
                  <a:srgbClr val="F9FAFD"/>
                </a:solidFill>
                <a:latin typeface="Glacial Indifference" panose="020B0604020202020204" charset="0"/>
              </a:rPr>
              <a:t>Le 8 juin 2004, Akter Yesmin doit être interrogée par le juge d’instruction [</a:t>
            </a:r>
            <a:r>
              <a:rPr lang="fr-FR" sz="3500" i="1" u="none" noProof="0" dirty="0">
                <a:solidFill>
                  <a:srgbClr val="F9FAFD"/>
                </a:solidFill>
                <a:latin typeface="Glacial Indifference" panose="020B0604020202020204" charset="0"/>
              </a:rPr>
              <a:t>GIP</a:t>
            </a:r>
            <a:r>
              <a:rPr lang="fr-FR" sz="3500" u="none" noProof="0" dirty="0">
                <a:solidFill>
                  <a:srgbClr val="F9FAFD"/>
                </a:solidFill>
                <a:latin typeface="Glacial Indifference" panose="020B0604020202020204" charset="0"/>
              </a:rPr>
              <a:t>], puisqu’elle est accusée d’avoir tué son mari avec la complicité de Salim [</a:t>
            </a:r>
            <a:r>
              <a:rPr lang="fr-FR" sz="3500" i="1" u="none" noProof="0" dirty="0" err="1">
                <a:solidFill>
                  <a:srgbClr val="F9FAFD"/>
                </a:solidFill>
                <a:latin typeface="Glacial Indifference" panose="020B0604020202020204" charset="0"/>
              </a:rPr>
              <a:t>concorso</a:t>
            </a:r>
            <a:r>
              <a:rPr lang="fr-FR" sz="3500" i="1" u="none" noProof="0" dirty="0">
                <a:solidFill>
                  <a:srgbClr val="F9FAFD"/>
                </a:solidFill>
                <a:latin typeface="Glacial Indifference" panose="020B0604020202020204" charset="0"/>
              </a:rPr>
              <a:t> in </a:t>
            </a:r>
            <a:r>
              <a:rPr lang="fr-FR" sz="3500" i="1" u="none" noProof="0" dirty="0" err="1">
                <a:solidFill>
                  <a:srgbClr val="F9FAFD"/>
                </a:solidFill>
                <a:latin typeface="Glacial Indifference" panose="020B0604020202020204" charset="0"/>
              </a:rPr>
              <a:t>omicidio</a:t>
            </a:r>
            <a:r>
              <a:rPr lang="fr-FR" sz="3500" u="none" noProof="0" dirty="0">
                <a:solidFill>
                  <a:srgbClr val="F9FAFD"/>
                </a:solidFill>
                <a:latin typeface="Glacial Indifference" panose="020B0604020202020204" charset="0"/>
              </a:rPr>
              <a:t>]. </a:t>
            </a:r>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Capuano,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111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errori</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traduzione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hanno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cambiato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mondo</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124-126.</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00530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367D7D9-74A2-5EEB-713A-D1737C3818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7B1C14-46DA-CA77-94A4-3A57FC751247}"/>
              </a:ext>
            </a:extLst>
          </p:cNvPr>
          <p:cNvSpPr txBox="1"/>
          <p:nvPr/>
        </p:nvSpPr>
        <p:spPr>
          <a:xfrm>
            <a:off x="1028700" y="1905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7D14CA61-60A1-54D0-03ED-011FF48DC39E}"/>
              </a:ext>
            </a:extLst>
          </p:cNvPr>
          <p:cNvSpPr txBox="1"/>
          <p:nvPr/>
        </p:nvSpPr>
        <p:spPr>
          <a:xfrm>
            <a:off x="1076827" y="1458852"/>
            <a:ext cx="16220573" cy="8942448"/>
          </a:xfrm>
          <a:prstGeom prst="rect">
            <a:avLst/>
          </a:prstGeom>
        </p:spPr>
        <p:txBody>
          <a:bodyPr wrap="square" lIns="0" tIns="0" rIns="0" bIns="0" rtlCol="0" anchor="t">
            <a:spAutoFit/>
          </a:bodyPr>
          <a:lstStyle/>
          <a:p>
            <a:pPr lvl="0" algn="just">
              <a:lnSpc>
                <a:spcPct val="110000"/>
              </a:lnSpc>
              <a:spcAft>
                <a:spcPts val="3000"/>
              </a:spcAft>
            </a:pPr>
            <a:r>
              <a:rPr lang="fr-FR" sz="3600" u="sng" noProof="0" dirty="0">
                <a:solidFill>
                  <a:srgbClr val="F9FAFD"/>
                </a:solidFill>
                <a:latin typeface="Glacial Indifference" panose="020B0604020202020204" charset="0"/>
              </a:rPr>
              <a:t>Le cas Akter Yesmin</a:t>
            </a:r>
            <a:endParaRPr lang="fr-FR" sz="3500" noProof="0" dirty="0">
              <a:solidFill>
                <a:srgbClr val="F9FAFD"/>
              </a:solidFill>
              <a:latin typeface="Glacial Indifference" panose="020B0604020202020204" charset="0"/>
            </a:endParaRPr>
          </a:p>
          <a:p>
            <a:pPr lvl="0" algn="just">
              <a:lnSpc>
                <a:spcPct val="110000"/>
              </a:lnSpc>
              <a:spcAft>
                <a:spcPts val="1800"/>
              </a:spcAft>
            </a:pPr>
            <a:r>
              <a:rPr lang="fr-FR" sz="3500" u="none" noProof="0" dirty="0">
                <a:solidFill>
                  <a:srgbClr val="F9FAFD"/>
                </a:solidFill>
                <a:latin typeface="Glacial Indifference" panose="020B0604020202020204" charset="0"/>
              </a:rPr>
              <a:t>Elle ne parle pas du tout l’italien. Un interprète est désigné, mais il comprend mal. </a:t>
            </a:r>
            <a:r>
              <a:rPr lang="fr-FR" sz="3500" noProof="0" dirty="0">
                <a:solidFill>
                  <a:srgbClr val="F9FAFD"/>
                </a:solidFill>
                <a:latin typeface="Glacial Indifference" panose="020B0604020202020204" charset="0"/>
              </a:rPr>
              <a:t>Ainsi, par exemple, quand le juge d’instruction lui demande de traduire les accusations :</a:t>
            </a:r>
          </a:p>
          <a:p>
            <a:pPr lvl="0" algn="just">
              <a:lnSpc>
                <a:spcPct val="110000"/>
              </a:lnSpc>
              <a:spcAft>
                <a:spcPts val="1800"/>
              </a:spcAft>
            </a:pPr>
            <a:r>
              <a:rPr lang="fr-FR" sz="3500" u="none" noProof="0" dirty="0">
                <a:solidFill>
                  <a:srgbClr val="F9FAFD"/>
                </a:solidFill>
                <a:latin typeface="Glacial Indifference" panose="020B0604020202020204" charset="0"/>
              </a:rPr>
              <a:t>"Le </a:t>
            </a:r>
            <a:r>
              <a:rPr lang="fr-FR" sz="3500" u="none" noProof="0" dirty="0" err="1">
                <a:solidFill>
                  <a:srgbClr val="F9FAFD"/>
                </a:solidFill>
                <a:latin typeface="Glacial Indifference" panose="020B0604020202020204" charset="0"/>
              </a:rPr>
              <a:t>ricordi</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la Yesmin è </a:t>
            </a:r>
            <a:r>
              <a:rPr lang="fr-FR" sz="3500" u="none" noProof="0" dirty="0" err="1">
                <a:solidFill>
                  <a:srgbClr val="F9FAFD"/>
                </a:solidFill>
                <a:latin typeface="Glacial Indifference" panose="020B0604020202020204" charset="0"/>
              </a:rPr>
              <a:t>accusata</a:t>
            </a:r>
            <a:r>
              <a:rPr lang="fr-FR" sz="3500" u="none" noProof="0" dirty="0">
                <a:solidFill>
                  <a:srgbClr val="F9FAFD"/>
                </a:solidFill>
                <a:latin typeface="Glacial Indifference" panose="020B0604020202020204" charset="0"/>
              </a:rPr>
              <a:t> di </a:t>
            </a:r>
            <a:r>
              <a:rPr lang="fr-FR" sz="3500" u="none" noProof="0" dirty="0" err="1">
                <a:solidFill>
                  <a:srgbClr val="F9FAFD"/>
                </a:solidFill>
                <a:latin typeface="Glacial Indifference" panose="020B0604020202020204" charset="0"/>
              </a:rPr>
              <a:t>avere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concorso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nell'omicidio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del</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marito</a:t>
            </a:r>
            <a:r>
              <a:rPr lang="fr-FR" sz="3500" u="none" noProof="0" dirty="0">
                <a:solidFill>
                  <a:srgbClr val="F9FAFD"/>
                </a:solidFill>
                <a:latin typeface="Glacial Indifference" panose="020B0604020202020204" charset="0"/>
              </a:rPr>
              <a:t>, e </a:t>
            </a:r>
            <a:r>
              <a:rPr lang="fr-FR" sz="3500" u="none" noProof="0" dirty="0" err="1">
                <a:solidFill>
                  <a:srgbClr val="F9FAFD"/>
                </a:solidFill>
                <a:latin typeface="Glacial Indifference" panose="020B0604020202020204" charset="0"/>
              </a:rPr>
              <a:t>avere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concorso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insieme</a:t>
            </a:r>
            <a:r>
              <a:rPr lang="fr-FR" sz="3500" u="none" noProof="0" dirty="0">
                <a:solidFill>
                  <a:srgbClr val="F9FAFD"/>
                </a:solidFill>
                <a:latin typeface="Glacial Indifference" panose="020B0604020202020204" charset="0"/>
              </a:rPr>
              <a:t> a S.S.; in </a:t>
            </a:r>
            <a:r>
              <a:rPr lang="fr-FR" sz="3500" u="none" noProof="0" dirty="0" err="1">
                <a:solidFill>
                  <a:srgbClr val="F9FAFD"/>
                </a:solidFill>
                <a:latin typeface="Glacial Indifference" panose="020B0604020202020204" charset="0"/>
              </a:rPr>
              <a:t>pratica</a:t>
            </a:r>
            <a:r>
              <a:rPr lang="fr-FR" sz="3500" u="none" noProof="0" dirty="0">
                <a:solidFill>
                  <a:srgbClr val="F9FAFD"/>
                </a:solidFill>
                <a:latin typeface="Glacial Indifference" panose="020B0604020202020204" charset="0"/>
              </a:rPr>
              <a:t> si </a:t>
            </a:r>
            <a:r>
              <a:rPr lang="fr-FR" sz="3500" u="none" noProof="0" dirty="0" err="1">
                <a:solidFill>
                  <a:srgbClr val="F9FAFD"/>
                </a:solidFill>
                <a:latin typeface="Glacial Indifference" panose="020B0604020202020204" charset="0"/>
              </a:rPr>
              <a:t>dice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dice</a:t>
            </a:r>
            <a:r>
              <a:rPr lang="fr-FR" sz="3500" u="none" noProof="0" dirty="0">
                <a:solidFill>
                  <a:srgbClr val="F9FAFD"/>
                </a:solidFill>
                <a:latin typeface="Glacial Indifference" panose="020B0604020202020204" charset="0"/>
              </a:rPr>
              <a:t> il </a:t>
            </a:r>
            <a:r>
              <a:rPr lang="fr-FR" sz="3500" u="none" noProof="0" dirty="0" err="1">
                <a:solidFill>
                  <a:srgbClr val="F9FAFD"/>
                </a:solidFill>
                <a:latin typeface="Glacial Indifference" panose="020B0604020202020204" charset="0"/>
              </a:rPr>
              <a:t>Pubblico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Ministero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a:t>
            </a:r>
            <a:r>
              <a:rPr lang="fr-FR" sz="3500" u="sng" noProof="0" dirty="0">
                <a:solidFill>
                  <a:srgbClr val="F9FAFD"/>
                </a:solidFill>
                <a:latin typeface="Glacial Indifference" panose="020B0604020202020204" charset="0"/>
              </a:rPr>
              <a:t>si </a:t>
            </a:r>
            <a:r>
              <a:rPr lang="fr-FR" sz="3500" u="sng" noProof="0" dirty="0" err="1">
                <a:solidFill>
                  <a:srgbClr val="F9FAFD"/>
                </a:solidFill>
                <a:latin typeface="Glacial Indifference" panose="020B0604020202020204" charset="0"/>
              </a:rPr>
              <a:t>sarebbero</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messi</a:t>
            </a:r>
            <a:r>
              <a:rPr lang="fr-FR" sz="3500" u="sng" noProof="0" dirty="0">
                <a:solidFill>
                  <a:srgbClr val="F9FAFD"/>
                </a:solidFill>
                <a:latin typeface="Glacial Indifference" panose="020B0604020202020204" charset="0"/>
              </a:rPr>
              <a:t> d'accordo, lei con </a:t>
            </a:r>
            <a:r>
              <a:rPr lang="fr-FR" sz="3500" u="sng" noProof="0" dirty="0" err="1">
                <a:solidFill>
                  <a:srgbClr val="F9FAFD"/>
                </a:solidFill>
                <a:latin typeface="Glacial Indifference" panose="020B0604020202020204" charset="0"/>
              </a:rPr>
              <a:t>Sikder</a:t>
            </a:r>
            <a:r>
              <a:rPr lang="fr-FR" sz="3500" u="sng" noProof="0" dirty="0">
                <a:solidFill>
                  <a:srgbClr val="F9FAFD"/>
                </a:solidFill>
                <a:latin typeface="Glacial Indifference" panose="020B0604020202020204" charset="0"/>
              </a:rPr>
              <a:t> Salim, per, </a:t>
            </a:r>
            <a:r>
              <a:rPr lang="fr-FR" sz="3500" u="sng" noProof="0" dirty="0" err="1">
                <a:solidFill>
                  <a:srgbClr val="F9FAFD"/>
                </a:solidFill>
                <a:latin typeface="Glacial Indifference" panose="020B0604020202020204" charset="0"/>
              </a:rPr>
              <a:t>praticamene</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attirare</a:t>
            </a:r>
            <a:r>
              <a:rPr lang="fr-FR" sz="3500" u="sng" noProof="0" dirty="0">
                <a:solidFill>
                  <a:srgbClr val="F9FAFD"/>
                </a:solidFill>
                <a:latin typeface="Glacial Indifference" panose="020B0604020202020204" charset="0"/>
              </a:rPr>
              <a:t> il </a:t>
            </a:r>
            <a:r>
              <a:rPr lang="fr-FR" sz="3500" u="sng" noProof="0" dirty="0" err="1">
                <a:solidFill>
                  <a:srgbClr val="F9FAFD"/>
                </a:solidFill>
                <a:latin typeface="Glacial Indifference" panose="020B0604020202020204" charset="0"/>
              </a:rPr>
              <a:t>marito</a:t>
            </a:r>
            <a:r>
              <a:rPr lang="fr-FR" sz="3500" u="sng" noProof="0" dirty="0">
                <a:solidFill>
                  <a:srgbClr val="F9FAFD"/>
                </a:solidFill>
                <a:latin typeface="Glacial Indifference" panose="020B0604020202020204" charset="0"/>
              </a:rPr>
              <a:t> di lei presso il </a:t>
            </a:r>
            <a:r>
              <a:rPr lang="fr-FR" sz="3500" u="sng" noProof="0" dirty="0" err="1">
                <a:solidFill>
                  <a:srgbClr val="F9FAFD"/>
                </a:solidFill>
                <a:latin typeface="Glacial Indifference" panose="020B0604020202020204" charset="0"/>
              </a:rPr>
              <a:t>Parco</a:t>
            </a:r>
            <a:r>
              <a:rPr lang="fr-FR" sz="3500" u="sng" noProof="0" dirty="0">
                <a:solidFill>
                  <a:srgbClr val="F9FAFD"/>
                </a:solidFill>
                <a:latin typeface="Glacial Indifference" panose="020B0604020202020204" charset="0"/>
              </a:rPr>
              <a:t> delle </a:t>
            </a:r>
            <a:r>
              <a:rPr lang="fr-FR" sz="3500" u="sng" noProof="0" dirty="0" err="1">
                <a:solidFill>
                  <a:srgbClr val="F9FAFD"/>
                </a:solidFill>
                <a:latin typeface="Glacial Indifference" panose="020B0604020202020204" charset="0"/>
              </a:rPr>
              <a:t>Nuove</a:t>
            </a:r>
            <a:r>
              <a:rPr lang="fr-FR" sz="3500" u="sng" noProof="0" dirty="0">
                <a:solidFill>
                  <a:srgbClr val="F9FAFD"/>
                </a:solidFill>
                <a:latin typeface="Glacial Indifference" panose="020B0604020202020204" charset="0"/>
              </a:rPr>
              <a:t> Gemme di </a:t>
            </a:r>
            <a:r>
              <a:rPr lang="fr-FR" sz="3500" u="sng" noProof="0" dirty="0" err="1">
                <a:solidFill>
                  <a:srgbClr val="F9FAFD"/>
                </a:solidFill>
                <a:latin typeface="Glacial Indifference" panose="020B0604020202020204" charset="0"/>
              </a:rPr>
              <a:t>Spinea</a:t>
            </a:r>
            <a:r>
              <a:rPr lang="fr-FR" sz="3500" u="sng" noProof="0" dirty="0">
                <a:solidFill>
                  <a:srgbClr val="F9FAFD"/>
                </a:solidFill>
                <a:latin typeface="Glacial Indifference" panose="020B0604020202020204" charset="0"/>
              </a:rPr>
              <a:t> e il S.S. </a:t>
            </a:r>
            <a:r>
              <a:rPr lang="fr-FR" sz="3500" u="sng" noProof="0" dirty="0" err="1">
                <a:solidFill>
                  <a:srgbClr val="F9FAFD"/>
                </a:solidFill>
                <a:latin typeface="Glacial Indifference" panose="020B0604020202020204" charset="0"/>
              </a:rPr>
              <a:t>avrebbe</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ucciso</a:t>
            </a:r>
            <a:r>
              <a:rPr lang="fr-FR" sz="3500" u="sng" noProof="0" dirty="0">
                <a:solidFill>
                  <a:srgbClr val="F9FAFD"/>
                </a:solidFill>
                <a:latin typeface="Glacial Indifference" panose="020B0604020202020204" charset="0"/>
              </a:rPr>
              <a:t> l‘</a:t>
            </a:r>
            <a:r>
              <a:rPr lang="fr-FR" sz="3500" u="sng" noProof="0" dirty="0" err="1">
                <a:solidFill>
                  <a:srgbClr val="F9FAFD"/>
                </a:solidFill>
                <a:latin typeface="Glacial Indifference" panose="020B0604020202020204" charset="0"/>
              </a:rPr>
              <a:t>Haque</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Amdadul</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è </a:t>
            </a:r>
            <a:r>
              <a:rPr lang="fr-FR" sz="3500" u="none" noProof="0" dirty="0" err="1">
                <a:solidFill>
                  <a:srgbClr val="F9FAFD"/>
                </a:solidFill>
                <a:latin typeface="Glacial Indifference" panose="020B0604020202020204" charset="0"/>
              </a:rPr>
              <a:t>stato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trovato</a:t>
            </a:r>
            <a:r>
              <a:rPr lang="fr-FR" sz="3500" u="none" noProof="0" dirty="0">
                <a:solidFill>
                  <a:srgbClr val="F9FAFD"/>
                </a:solidFill>
                <a:latin typeface="Glacial Indifference" panose="020B0604020202020204" charset="0"/>
              </a:rPr>
              <a:t> il giorno 3 </a:t>
            </a:r>
            <a:r>
              <a:rPr lang="fr-FR" sz="3500" u="none" noProof="0" dirty="0" err="1">
                <a:solidFill>
                  <a:srgbClr val="F9FAFD"/>
                </a:solidFill>
                <a:latin typeface="Glacial Indifference" panose="020B0604020202020204" charset="0"/>
              </a:rPr>
              <a:t>Giugno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alle</a:t>
            </a:r>
            <a:r>
              <a:rPr lang="fr-FR" sz="3500" u="none" noProof="0" dirty="0">
                <a:solidFill>
                  <a:srgbClr val="F9FAFD"/>
                </a:solidFill>
                <a:latin typeface="Glacial Indifference" panose="020B0604020202020204" charset="0"/>
              </a:rPr>
              <a:t> ore 12.30 </a:t>
            </a:r>
            <a:r>
              <a:rPr lang="fr-FR" sz="3500" u="none" noProof="0" dirty="0" err="1">
                <a:solidFill>
                  <a:srgbClr val="F9FAFD"/>
                </a:solidFill>
                <a:latin typeface="Glacial Indifference" panose="020B0604020202020204" charset="0"/>
              </a:rPr>
              <a:t>cadavere</a:t>
            </a:r>
            <a:r>
              <a:rPr lang="fr-FR" sz="3500" u="none" noProof="0" dirty="0">
                <a:solidFill>
                  <a:srgbClr val="F9FAFD"/>
                </a:solidFill>
                <a:latin typeface="Glacial Indifference" panose="020B0604020202020204" charset="0"/>
              </a:rPr>
              <a:t> in un </a:t>
            </a:r>
            <a:r>
              <a:rPr lang="fr-FR" sz="3500" u="none" noProof="0" dirty="0" err="1">
                <a:solidFill>
                  <a:srgbClr val="F9FAFD"/>
                </a:solidFill>
                <a:latin typeface="Glacial Indifference" panose="020B0604020202020204" charset="0"/>
              </a:rPr>
              <a:t>rivoletto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del</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parco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gli</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dica</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intanto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questo</a:t>
            </a:r>
            <a:r>
              <a:rPr lang="fr-FR" sz="3500" u="none" noProof="0" dirty="0">
                <a:solidFill>
                  <a:srgbClr val="F9FAFD"/>
                </a:solidFill>
                <a:latin typeface="Glacial Indifference" panose="020B0604020202020204" charset="0"/>
              </a:rPr>
              <a:t>".</a:t>
            </a:r>
          </a:p>
          <a:p>
            <a:pPr lvl="0" algn="just">
              <a:lnSpc>
                <a:spcPct val="110000"/>
              </a:lnSpc>
              <a:spcAft>
                <a:spcPts val="3000"/>
              </a:spcAft>
            </a:pPr>
            <a:r>
              <a:rPr lang="fr-FR" sz="3500" noProof="0" dirty="0">
                <a:solidFill>
                  <a:srgbClr val="F9FAFD"/>
                </a:solidFill>
                <a:latin typeface="Glacial Indifference" panose="020B0604020202020204" charset="0"/>
              </a:rPr>
              <a:t>Une réponse affirmative à cette formulation constituerait donc pour le juge d’instruction un aveu de culpabilité [</a:t>
            </a:r>
            <a:r>
              <a:rPr lang="fr-FR" sz="3500" i="1" noProof="0" dirty="0" err="1">
                <a:solidFill>
                  <a:srgbClr val="F9FAFD"/>
                </a:solidFill>
                <a:latin typeface="Glacial Indifference" panose="020B0604020202020204" charset="0"/>
              </a:rPr>
              <a:t>ammissione</a:t>
            </a:r>
            <a:r>
              <a:rPr lang="fr-FR" sz="3500" i="1" noProof="0" dirty="0">
                <a:solidFill>
                  <a:srgbClr val="F9FAFD"/>
                </a:solidFill>
                <a:latin typeface="Glacial Indifference" panose="020B0604020202020204" charset="0"/>
              </a:rPr>
              <a:t> di </a:t>
            </a:r>
            <a:r>
              <a:rPr lang="fr-FR" sz="3500" i="1" noProof="0" dirty="0" err="1">
                <a:solidFill>
                  <a:srgbClr val="F9FAFD"/>
                </a:solidFill>
                <a:latin typeface="Glacial Indifference" panose="020B0604020202020204" charset="0"/>
              </a:rPr>
              <a:t>colpa</a:t>
            </a:r>
            <a:r>
              <a:rPr lang="fr-FR" sz="3500" noProof="0" dirty="0">
                <a:solidFill>
                  <a:srgbClr val="F9FAFD"/>
                </a:solidFill>
                <a:latin typeface="Glacial Indifference" panose="020B0604020202020204" charset="0"/>
              </a:rPr>
              <a:t>].</a:t>
            </a:r>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Luciano Faraon,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Diritto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difesa</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dello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straniero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dopo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sentenza</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corte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costituzionale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 254/2007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51772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955C1E-3720-A4F5-FABD-ADA02AF723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68CFFFA-AE8E-6D5E-3944-122A7503F6F3}"/>
              </a:ext>
            </a:extLst>
          </p:cNvPr>
          <p:cNvSpPr txBox="1"/>
          <p:nvPr/>
        </p:nvSpPr>
        <p:spPr>
          <a:xfrm>
            <a:off x="1028700" y="4335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95E37B3-4DA2-6BAC-B288-7730591E0B13}"/>
              </a:ext>
            </a:extLst>
          </p:cNvPr>
          <p:cNvSpPr txBox="1"/>
          <p:nvPr/>
        </p:nvSpPr>
        <p:spPr>
          <a:xfrm>
            <a:off x="1076827" y="1912569"/>
            <a:ext cx="16220573" cy="7880619"/>
          </a:xfrm>
          <a:prstGeom prst="rect">
            <a:avLst/>
          </a:prstGeom>
        </p:spPr>
        <p:txBody>
          <a:bodyPr wrap="square" lIns="0" tIns="0" rIns="0" bIns="0" rtlCol="0" anchor="t">
            <a:spAutoFit/>
          </a:bodyPr>
          <a:lstStyle/>
          <a:p>
            <a:pPr lvl="0" algn="just">
              <a:lnSpc>
                <a:spcPct val="110000"/>
              </a:lnSpc>
              <a:spcAft>
                <a:spcPts val="3000"/>
              </a:spcAft>
            </a:pPr>
            <a:r>
              <a:rPr lang="fr-FR" sz="3600" u="sng" noProof="0" dirty="0">
                <a:solidFill>
                  <a:srgbClr val="F9FAFD"/>
                </a:solidFill>
                <a:latin typeface="Glacial Indifference" panose="020B0604020202020204" charset="0"/>
              </a:rPr>
              <a:t>Le cas Akter Yesmin</a:t>
            </a:r>
            <a:endParaRPr lang="fr-FR" sz="3500" noProof="0" dirty="0">
              <a:solidFill>
                <a:srgbClr val="F9FAFD"/>
              </a:solidFill>
              <a:latin typeface="Glacial Indifference" panose="020B0604020202020204" charset="0"/>
            </a:endParaRPr>
          </a:p>
          <a:p>
            <a:pPr lvl="0" algn="just">
              <a:lnSpc>
                <a:spcPct val="110000"/>
              </a:lnSpc>
              <a:spcAft>
                <a:spcPts val="1800"/>
              </a:spcAft>
            </a:pPr>
            <a:r>
              <a:rPr lang="fr-FR" sz="3500" u="none" noProof="0" dirty="0">
                <a:solidFill>
                  <a:srgbClr val="F9FAFD"/>
                </a:solidFill>
                <a:latin typeface="Glacial Indifference" panose="020B0604020202020204" charset="0"/>
              </a:rPr>
              <a:t>L</a:t>
            </a:r>
            <a:r>
              <a:rPr lang="fr-FR" sz="3500" noProof="0" dirty="0">
                <a:solidFill>
                  <a:srgbClr val="F9FAFD"/>
                </a:solidFill>
                <a:latin typeface="Glacial Indifference" panose="020B0604020202020204" charset="0"/>
              </a:rPr>
              <a:t>’interprète traduit toutefois pour la femme de la manière suivante :</a:t>
            </a:r>
          </a:p>
          <a:p>
            <a:pPr lvl="0" algn="just">
              <a:lnSpc>
                <a:spcPct val="110000"/>
              </a:lnSpc>
              <a:spcAft>
                <a:spcPts val="1800"/>
              </a:spcAft>
            </a:pPr>
            <a:r>
              <a:rPr lang="fr-FR" sz="3500" u="none" noProof="0" dirty="0">
                <a:solidFill>
                  <a:srgbClr val="F9FAFD"/>
                </a:solidFill>
                <a:latin typeface="Glacial Indifference" panose="020B0604020202020204" charset="0"/>
              </a:rPr>
              <a:t>"Loro </a:t>
            </a:r>
            <a:r>
              <a:rPr lang="fr-FR" sz="3500" u="none" noProof="0" dirty="0" err="1">
                <a:solidFill>
                  <a:srgbClr val="F9FAFD"/>
                </a:solidFill>
                <a:latin typeface="Glacial Indifference" panose="020B0604020202020204" charset="0"/>
              </a:rPr>
              <a:t>stanno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dicendo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quello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c’è </a:t>
            </a:r>
            <a:r>
              <a:rPr lang="fr-FR" sz="3500" u="none" noProof="0" dirty="0" err="1">
                <a:solidFill>
                  <a:srgbClr val="F9FAFD"/>
                </a:solidFill>
                <a:latin typeface="Glacial Indifference" panose="020B0604020202020204" charset="0"/>
              </a:rPr>
              <a:t>scritto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quello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hai</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dichiarato</a:t>
            </a:r>
            <a:r>
              <a:rPr lang="fr-FR" sz="3500" u="none" noProof="0" dirty="0">
                <a:solidFill>
                  <a:srgbClr val="F9FAFD"/>
                </a:solidFill>
                <a:latin typeface="Glacial Indifference" panose="020B0604020202020204" charset="0"/>
              </a:rPr>
              <a:t> in </a:t>
            </a:r>
            <a:r>
              <a:rPr lang="fr-FR" sz="3500" u="none" noProof="0" dirty="0" err="1">
                <a:solidFill>
                  <a:srgbClr val="F9FAFD"/>
                </a:solidFill>
                <a:latin typeface="Glacial Indifference" panose="020B0604020202020204" charset="0"/>
              </a:rPr>
              <a:t>precedenza</a:t>
            </a:r>
            <a:r>
              <a:rPr lang="fr-FR" sz="3500" u="none" noProof="0" dirty="0">
                <a:solidFill>
                  <a:srgbClr val="F9FAFD"/>
                </a:solidFill>
                <a:latin typeface="Glacial Indifference" panose="020B0604020202020204" charset="0"/>
              </a:rPr>
              <a:t>. Che tu con Salim, </a:t>
            </a:r>
            <a:r>
              <a:rPr lang="fr-FR" sz="3500" u="none" noProof="0" dirty="0" err="1">
                <a:solidFill>
                  <a:srgbClr val="F9FAFD"/>
                </a:solidFill>
                <a:latin typeface="Glacial Indifference" panose="020B0604020202020204" charset="0"/>
              </a:rPr>
              <a:t>insieme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siete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andati</a:t>
            </a:r>
            <a:r>
              <a:rPr lang="fr-FR" sz="3500" u="none" noProof="0" dirty="0">
                <a:solidFill>
                  <a:srgbClr val="F9FAFD"/>
                </a:solidFill>
                <a:latin typeface="Glacial Indifference" panose="020B0604020202020204" charset="0"/>
              </a:rPr>
              <a:t> in </a:t>
            </a:r>
            <a:r>
              <a:rPr lang="fr-FR" sz="3500" u="none" noProof="0" dirty="0" err="1">
                <a:solidFill>
                  <a:srgbClr val="F9FAFD"/>
                </a:solidFill>
                <a:latin typeface="Glacial Indifference" panose="020B0604020202020204" charset="0"/>
              </a:rPr>
              <a:t>parco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dopo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che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avete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portato</a:t>
            </a:r>
            <a:r>
              <a:rPr lang="fr-FR" sz="3500" u="none" noProof="0" dirty="0">
                <a:solidFill>
                  <a:srgbClr val="F9FAFD"/>
                </a:solidFill>
                <a:latin typeface="Glacial Indifference" panose="020B0604020202020204" charset="0"/>
              </a:rPr>
              <a:t> in </a:t>
            </a:r>
            <a:r>
              <a:rPr lang="fr-FR" sz="3500" u="none" noProof="0" dirty="0" err="1">
                <a:solidFill>
                  <a:srgbClr val="F9FAFD"/>
                </a:solidFill>
                <a:latin typeface="Glacial Indifference" panose="020B0604020202020204" charset="0"/>
              </a:rPr>
              <a:t>parco</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avete</a:t>
            </a:r>
            <a:r>
              <a:rPr lang="fr-FR" sz="3500" u="none" noProof="0" dirty="0">
                <a:solidFill>
                  <a:srgbClr val="F9FAFD"/>
                </a:solidFill>
                <a:latin typeface="Glacial Indifference" panose="020B0604020202020204" charset="0"/>
              </a:rPr>
              <a:t> </a:t>
            </a:r>
            <a:r>
              <a:rPr lang="fr-FR" sz="3500" u="none" noProof="0" dirty="0" err="1">
                <a:solidFill>
                  <a:srgbClr val="F9FAFD"/>
                </a:solidFill>
                <a:latin typeface="Glacial Indifference" panose="020B0604020202020204" charset="0"/>
              </a:rPr>
              <a:t>parlato</a:t>
            </a:r>
            <a:r>
              <a:rPr lang="fr-FR" sz="3500" u="none" noProof="0" dirty="0">
                <a:solidFill>
                  <a:srgbClr val="F9FAFD"/>
                </a:solidFill>
                <a:latin typeface="Glacial Indifference" panose="020B0604020202020204" charset="0"/>
              </a:rPr>
              <a:t>, e </a:t>
            </a:r>
            <a:r>
              <a:rPr lang="fr-FR" sz="3500" u="sng" noProof="0" dirty="0">
                <a:solidFill>
                  <a:srgbClr val="F9FAFD"/>
                </a:solidFill>
                <a:latin typeface="Glacial Indifference" panose="020B0604020202020204" charset="0"/>
              </a:rPr>
              <a:t>Salim ha </a:t>
            </a:r>
            <a:r>
              <a:rPr lang="fr-FR" sz="3500" u="sng" noProof="0" dirty="0" err="1">
                <a:solidFill>
                  <a:srgbClr val="F9FAFD"/>
                </a:solidFill>
                <a:latin typeface="Glacial Indifference" panose="020B0604020202020204" charset="0"/>
              </a:rPr>
              <a:t>ucciso</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tuo</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marito</a:t>
            </a:r>
            <a:r>
              <a:rPr lang="fr-FR" sz="3500" u="none"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Questo</a:t>
            </a:r>
            <a:r>
              <a:rPr lang="fr-FR" sz="3500" u="sng" noProof="0" dirty="0">
                <a:solidFill>
                  <a:srgbClr val="F9FAFD"/>
                </a:solidFill>
                <a:latin typeface="Glacial Indifference" panose="020B0604020202020204" charset="0"/>
              </a:rPr>
              <a:t> è </a:t>
            </a:r>
            <a:r>
              <a:rPr lang="fr-FR" sz="3500" u="sng" noProof="0" dirty="0" err="1">
                <a:solidFill>
                  <a:srgbClr val="F9FAFD"/>
                </a:solidFill>
                <a:latin typeface="Glacial Indifference" panose="020B0604020202020204" charset="0"/>
              </a:rPr>
              <a:t>giusto</a:t>
            </a:r>
            <a:r>
              <a:rPr lang="fr-FR" sz="3500" u="sng" noProof="0" dirty="0">
                <a:solidFill>
                  <a:srgbClr val="F9FAFD"/>
                </a:solidFill>
                <a:latin typeface="Glacial Indifference" panose="020B0604020202020204" charset="0"/>
              </a:rPr>
              <a:t>?</a:t>
            </a:r>
            <a:r>
              <a:rPr lang="fr-FR" sz="3500" u="none" noProof="0" dirty="0">
                <a:solidFill>
                  <a:srgbClr val="F9FAFD"/>
                </a:solidFill>
                <a:latin typeface="Glacial Indifference" panose="020B0604020202020204" charset="0"/>
              </a:rPr>
              <a:t>"</a:t>
            </a:r>
          </a:p>
          <a:p>
            <a:pPr lvl="0" algn="just">
              <a:lnSpc>
                <a:spcPct val="110000"/>
              </a:lnSpc>
              <a:spcAft>
                <a:spcPts val="1200"/>
              </a:spcAft>
            </a:pPr>
            <a:r>
              <a:rPr lang="fr-FR" sz="3500" noProof="0" dirty="0">
                <a:solidFill>
                  <a:srgbClr val="F9FAFD"/>
                </a:solidFill>
                <a:latin typeface="Glacial Indifference" panose="020B0604020202020204" charset="0"/>
              </a:rPr>
              <a:t>À cela Akter Yesmin répond "</a:t>
            </a:r>
            <a:r>
              <a:rPr lang="fr-FR" sz="3500" u="sng" noProof="0" dirty="0" err="1">
                <a:solidFill>
                  <a:srgbClr val="F9FAFD"/>
                </a:solidFill>
                <a:latin typeface="Glacial Indifference" panose="020B0604020202020204" charset="0"/>
              </a:rPr>
              <a:t>Uhm</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uhm</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questo</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avevo</a:t>
            </a:r>
            <a:r>
              <a:rPr lang="fr-FR" sz="3500" u="sng" noProof="0" dirty="0">
                <a:solidFill>
                  <a:srgbClr val="F9FAFD"/>
                </a:solidFill>
                <a:latin typeface="Glacial Indifference" panose="020B0604020202020204" charset="0"/>
              </a:rPr>
              <a:t> </a:t>
            </a:r>
            <a:r>
              <a:rPr lang="fr-FR" sz="3500" u="sng" noProof="0" dirty="0" err="1">
                <a:solidFill>
                  <a:srgbClr val="F9FAFD"/>
                </a:solidFill>
                <a:latin typeface="Glacial Indifference" panose="020B0604020202020204" charset="0"/>
              </a:rPr>
              <a:t>detto</a:t>
            </a:r>
            <a:r>
              <a:rPr lang="fr-FR" sz="3500" noProof="0" dirty="0">
                <a:solidFill>
                  <a:srgbClr val="F9FAFD"/>
                </a:solidFill>
                <a:latin typeface="Glacial Indifference" panose="020B0604020202020204" charset="0"/>
              </a:rPr>
              <a:t>".</a:t>
            </a:r>
          </a:p>
          <a:p>
            <a:pPr lvl="0" algn="just">
              <a:lnSpc>
                <a:spcPct val="110000"/>
              </a:lnSpc>
              <a:spcAft>
                <a:spcPts val="600"/>
              </a:spcAft>
            </a:pPr>
            <a:r>
              <a:rPr lang="fr-FR" sz="3500" u="none" noProof="0" dirty="0">
                <a:solidFill>
                  <a:srgbClr val="F9FAFD"/>
                </a:solidFill>
                <a:latin typeface="Glacial Indifference" panose="020B0604020202020204" charset="0"/>
              </a:rPr>
              <a:t>L’interprète traduit donc sa réponse en disant "</a:t>
            </a:r>
            <a:r>
              <a:rPr lang="fr-FR" sz="3500" u="none" noProof="0" dirty="0" err="1">
                <a:solidFill>
                  <a:srgbClr val="F9FAFD"/>
                </a:solidFill>
                <a:latin typeface="Glacial Indifference" panose="020B0604020202020204" charset="0"/>
              </a:rPr>
              <a:t>Sì</a:t>
            </a:r>
            <a:r>
              <a:rPr lang="fr-FR" sz="3500" u="none" noProof="0" dirty="0">
                <a:solidFill>
                  <a:srgbClr val="F9FAFD"/>
                </a:solidFill>
                <a:latin typeface="Glacial Indifference" panose="020B0604020202020204" charset="0"/>
              </a:rPr>
              <a:t>", alors que la femme n’avait pas l’intention de confirmer ce qui a été dit par le juge d’instruction. Elle ne confirme que la version donnée par l’interprète, mais celle-ci ne correspond pas du tout à l’affirmation de départ.</a:t>
            </a:r>
          </a:p>
          <a:p>
            <a:pPr lvl="0" algn="just"/>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Faraon,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Diritto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difesa</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dello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straniero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dopo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sentenza</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corte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costituzionale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 254/2007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04885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AB725FE-9904-38ED-AFC2-A8BB1509AAF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867F498-116F-D936-0E70-F21C08F07442}"/>
              </a:ext>
            </a:extLst>
          </p:cNvPr>
          <p:cNvSpPr txBox="1"/>
          <p:nvPr/>
        </p:nvSpPr>
        <p:spPr>
          <a:xfrm>
            <a:off x="1028700" y="662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D189D509-A2AE-96E2-D8D2-4C7680404EA9}"/>
              </a:ext>
            </a:extLst>
          </p:cNvPr>
          <p:cNvSpPr txBox="1"/>
          <p:nvPr/>
        </p:nvSpPr>
        <p:spPr>
          <a:xfrm>
            <a:off x="1076827" y="2247900"/>
            <a:ext cx="16220573" cy="6703374"/>
          </a:xfrm>
          <a:prstGeom prst="rect">
            <a:avLst/>
          </a:prstGeom>
        </p:spPr>
        <p:txBody>
          <a:bodyPr wrap="square" lIns="0" tIns="0" rIns="0" bIns="0" rtlCol="0" anchor="t">
            <a:spAutoFit/>
          </a:bodyPr>
          <a:lstStyle/>
          <a:p>
            <a:pPr lvl="0" algn="just">
              <a:lnSpc>
                <a:spcPct val="110000"/>
              </a:lnSpc>
              <a:spcAft>
                <a:spcPts val="3000"/>
              </a:spcAft>
            </a:pPr>
            <a:r>
              <a:rPr lang="fr-FR" sz="3600" u="sng" noProof="0" dirty="0">
                <a:solidFill>
                  <a:srgbClr val="F9FAFD"/>
                </a:solidFill>
                <a:latin typeface="Glacial Indifference" panose="020B0604020202020204" charset="0"/>
              </a:rPr>
              <a:t>Le cas Akter Yesmin</a:t>
            </a:r>
            <a:endParaRPr lang="fr-FR" sz="3500" noProof="0" dirty="0">
              <a:solidFill>
                <a:srgbClr val="F9FAFD"/>
              </a:solidFill>
              <a:latin typeface="Glacial Indifference" panose="020B0604020202020204" charset="0"/>
            </a:endParaRPr>
          </a:p>
          <a:p>
            <a:pPr lvl="0" algn="just">
              <a:lnSpc>
                <a:spcPct val="110000"/>
              </a:lnSpc>
              <a:spcAft>
                <a:spcPts val="600"/>
              </a:spcAft>
            </a:pPr>
            <a:r>
              <a:rPr lang="fr-FR" sz="3500" u="none" noProof="0" dirty="0">
                <a:solidFill>
                  <a:srgbClr val="F9FAFD"/>
                </a:solidFill>
                <a:latin typeface="Glacial Indifference" panose="020B0604020202020204" charset="0"/>
              </a:rPr>
              <a:t>Après cette erreur de traduction et à d’autres qui ont suivi, Akter Yesmin a été </a:t>
            </a:r>
            <a:r>
              <a:rPr lang="fr-FR" sz="3500" u="sng" noProof="0" dirty="0">
                <a:solidFill>
                  <a:srgbClr val="F9FAFD"/>
                </a:solidFill>
                <a:latin typeface="Glacial Indifference" panose="020B0604020202020204" charset="0"/>
              </a:rPr>
              <a:t>condamnée et emprisonnée pour deux ans</a:t>
            </a:r>
            <a:r>
              <a:rPr lang="fr-FR" sz="3500" u="none" noProof="0" dirty="0">
                <a:solidFill>
                  <a:srgbClr val="F9FAFD"/>
                </a:solidFill>
                <a:latin typeface="Glacial Indifference" panose="020B0604020202020204" charset="0"/>
              </a:rPr>
              <a:t> en tant que complice de l’assassinant de son mari, alors qu’elle n’en était que témoin.</a:t>
            </a:r>
          </a:p>
          <a:p>
            <a:pPr lvl="0" algn="just">
              <a:lnSpc>
                <a:spcPct val="110000"/>
              </a:lnSpc>
              <a:spcAft>
                <a:spcPts val="600"/>
              </a:spcAft>
            </a:pPr>
            <a:r>
              <a:rPr lang="fr-FR" sz="3500" noProof="0" dirty="0">
                <a:solidFill>
                  <a:srgbClr val="F9FAFD"/>
                </a:solidFill>
                <a:latin typeface="Glacial Indifference" panose="020B0604020202020204" charset="0"/>
              </a:rPr>
              <a:t>Par la suite, le procès a été </a:t>
            </a:r>
            <a:r>
              <a:rPr lang="fr-FR" sz="3500" u="sng" noProof="0" dirty="0">
                <a:solidFill>
                  <a:srgbClr val="F9FAFD"/>
                </a:solidFill>
                <a:latin typeface="Glacial Indifference" panose="020B0604020202020204" charset="0"/>
              </a:rPr>
              <a:t>réouvert avec un interprète différent</a:t>
            </a:r>
            <a:r>
              <a:rPr lang="fr-FR" sz="3500" noProof="0" dirty="0">
                <a:solidFill>
                  <a:srgbClr val="F9FAFD"/>
                </a:solidFill>
                <a:latin typeface="Glacial Indifference" panose="020B0604020202020204" charset="0"/>
              </a:rPr>
              <a:t>, ce qui a permis de faire ressortir les erreurs de traduction et de montrer l’innocence de la femme.</a:t>
            </a:r>
          </a:p>
          <a:p>
            <a:pPr lvl="0" algn="just">
              <a:lnSpc>
                <a:spcPct val="110000"/>
              </a:lnSpc>
              <a:spcAft>
                <a:spcPts val="3000"/>
              </a:spcAft>
            </a:pPr>
            <a:r>
              <a:rPr lang="fr-FR" sz="3500" u="none" noProof="0" dirty="0">
                <a:solidFill>
                  <a:srgbClr val="F9FAFD"/>
                </a:solidFill>
                <a:latin typeface="Glacial Indifference" panose="020B0604020202020204" charset="0"/>
              </a:rPr>
              <a:t>Cependant, pendant deux ans, ses </a:t>
            </a:r>
            <a:r>
              <a:rPr lang="fr-FR" sz="3500" u="sng" noProof="0" dirty="0">
                <a:solidFill>
                  <a:srgbClr val="F9FAFD"/>
                </a:solidFill>
                <a:latin typeface="Glacial Indifference" panose="020B0604020202020204" charset="0"/>
              </a:rPr>
              <a:t>droits à un procès équitable</a:t>
            </a:r>
            <a:r>
              <a:rPr lang="fr-FR" sz="3500" u="none" noProof="0" dirty="0">
                <a:solidFill>
                  <a:srgbClr val="F9FAFD"/>
                </a:solidFill>
                <a:latin typeface="Glacial Indifference" panose="020B0604020202020204" charset="0"/>
              </a:rPr>
              <a:t>, bien que reconnus (théoriquement) par la Convention de sauvegarde des droits de l'homme et des libertés fondamentales et la Constitution italienne, n’ont pas été</a:t>
            </a:r>
            <a:r>
              <a:rPr lang="fr-FR" sz="3500" noProof="0" dirty="0">
                <a:solidFill>
                  <a:srgbClr val="F9FAFD"/>
                </a:solidFill>
                <a:latin typeface="Glacial Indifference" panose="020B0604020202020204" charset="0"/>
              </a:rPr>
              <a:t> garantis.</a:t>
            </a:r>
            <a:endParaRPr lang="fr-FR" sz="2800" u="none" noProof="0" dirty="0">
              <a:solidFill>
                <a:srgbClr val="F9FAFD"/>
              </a:solidFill>
              <a:latin typeface="Glacial Indifference" panose="020B0604020202020204" charset="0"/>
            </a:endParaRP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Capuano,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111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errori</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traduzione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che</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hanno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cambiato</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a:t>
            </a:r>
            <a:r>
              <a:rPr kumimoji="0" lang="fr-FR" sz="2800" b="0" i="1"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mondo</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124-126.</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184980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050DFF8-2EFD-9688-7C3D-222678242D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3D7B05-84DC-22C1-2362-C154787C0442}"/>
              </a:ext>
            </a:extLst>
          </p:cNvPr>
          <p:cNvSpPr txBox="1"/>
          <p:nvPr/>
        </p:nvSpPr>
        <p:spPr>
          <a:xfrm>
            <a:off x="1028700" y="1143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56790B6A-AA6F-2A01-F4E7-87C1560390F1}"/>
              </a:ext>
            </a:extLst>
          </p:cNvPr>
          <p:cNvSpPr txBox="1"/>
          <p:nvPr/>
        </p:nvSpPr>
        <p:spPr>
          <a:xfrm>
            <a:off x="1076827" y="1424202"/>
            <a:ext cx="16220573" cy="89008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nationales du droit – La Constitution</a:t>
            </a:r>
          </a:p>
          <a:p>
            <a:pPr marL="0" marR="0" lvl="0" indent="0" algn="just" defTabSz="914400" rtl="0" eaLnBrk="1" fontAlgn="auto" latinLnBrk="0" hangingPunct="1">
              <a:lnSpc>
                <a:spcPct val="12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Norme suprême du système juridique français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a été, depuis sa publication, modifiée à vingt-cinq reprises soit par le pouvoir constituant, soit par le Parlement réuni en Congrès, soit directement par le peuple à l'issue d'un référendum. Elle comporte actuellement dix-sept titres, cent huit-articles et un Préambule. Elle ne se borne donc pas à organiser les pouvoirs publics, définir leur rôle et leurs relations, puisque ce Préambule renvoie directement et explicitement à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trois autres textes fondamentaux</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20000"/>
              </a:lnSpc>
              <a:spcBef>
                <a:spcPts val="0"/>
              </a:spcBef>
              <a:buClrTx/>
              <a:buSzTx/>
              <a:buFontTx/>
              <a:buChar char="-"/>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Déclaration des Droits de l'Homme et du Citoyen du 26 août 1789</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20000"/>
              </a:lnSpc>
              <a:spcBef>
                <a:spcPts val="0"/>
              </a:spcBef>
              <a:buClrTx/>
              <a:buSzTx/>
              <a:buFontTx/>
              <a:buChar char="-"/>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Préambule de la Constitution du 27 octobre 1946</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de la IV</a:t>
            </a:r>
            <a:r>
              <a:rPr kumimoji="0" lang="fr-FR" sz="33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a:t>
            </a:r>
          </a:p>
          <a:p>
            <a:pPr marL="457200" marR="0" lvl="0" indent="-457200" algn="just" defTabSz="914400" rtl="0" eaLnBrk="1" fontAlgn="auto" latinLnBrk="0" hangingPunct="1">
              <a:lnSpc>
                <a:spcPct val="120000"/>
              </a:lnSpc>
              <a:spcBef>
                <a:spcPts val="0"/>
              </a:spcBef>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Charte de l'environnement de 2004</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lang="fr-FR" sz="33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noProof="0" dirty="0">
                <a:solidFill>
                  <a:srgbClr val="F9FAFD"/>
                </a:solidFill>
                <a:latin typeface="Glacial Indifference" panose="020B0604020202020204" charset="0"/>
              </a:rPr>
              <a:t>Ensemble, ces quatre textes fondamentaux constituent le </a:t>
            </a:r>
            <a:r>
              <a:rPr lang="fr-FR" sz="3300" u="sng" noProof="0" dirty="0">
                <a:solidFill>
                  <a:srgbClr val="F9FAFD"/>
                </a:solidFill>
                <a:latin typeface="Glacial Indifference" panose="020B0604020202020204" charset="0"/>
              </a:rPr>
              <a:t>bloc de constitutionnalité</a:t>
            </a:r>
            <a:r>
              <a:rPr lang="fr-FR" sz="3300" noProof="0" dirty="0">
                <a:solidFill>
                  <a:srgbClr val="F9FAFD"/>
                </a:solidFill>
                <a:latin typeface="Glacial Indifference" panose="020B0604020202020204" charset="0"/>
              </a:rPr>
              <a:t>.</a:t>
            </a:r>
          </a:p>
          <a:p>
            <a:pPr marL="0" lvl="0" indent="0" algn="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785490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EBD704E-4409-0C7B-10A7-AD51621337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21DAE03-2458-8A23-4DB9-359022ED6FCC}"/>
              </a:ext>
            </a:extLst>
          </p:cNvPr>
          <p:cNvSpPr txBox="1"/>
          <p:nvPr/>
        </p:nvSpPr>
        <p:spPr>
          <a:xfrm>
            <a:off x="1028700" y="9669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F3B7058B-A6FE-59EC-EC89-7ECEC5F3CFC8}"/>
              </a:ext>
            </a:extLst>
          </p:cNvPr>
          <p:cNvSpPr txBox="1"/>
          <p:nvPr/>
        </p:nvSpPr>
        <p:spPr>
          <a:xfrm>
            <a:off x="1076827" y="2474912"/>
            <a:ext cx="16220573" cy="71137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lang="fr-FR" sz="3600" u="sng" noProof="0" dirty="0">
                <a:solidFill>
                  <a:srgbClr val="F9FAFD"/>
                </a:solidFill>
                <a:latin typeface="Glacial Indifference" panose="020B0604020202020204" charset="0"/>
              </a:rPr>
              <a:t>bloc de constitutionnalité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bloc de constitutionnalité se compose donc «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l'ensemble de normes juridiques à valeur constitutionnelle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auquel se réfère le Conseil constitutionnel pour exercer le contrôle de constitutionnalité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500" u="sng" noProof="0" dirty="0">
                <a:solidFill>
                  <a:srgbClr val="F9FAFD"/>
                </a:solidFill>
                <a:latin typeface="Glacial Indifference" panose="020B0604020202020204" charset="0"/>
              </a:rPr>
              <a:t>Jusqu’« en 1958</a:t>
            </a:r>
            <a:r>
              <a:rPr lang="fr-FR" sz="3500" noProof="0" dirty="0">
                <a:solidFill>
                  <a:srgbClr val="F9FAFD"/>
                </a:solidFill>
                <a:latin typeface="Glacial Indifference" panose="020B0604020202020204" charset="0"/>
              </a:rPr>
              <a:t>, la Constitution est le seul texte à valeur constitutionnelle. En </a:t>
            </a:r>
            <a:r>
              <a:rPr lang="fr-FR" sz="3500" u="sng" noProof="0" dirty="0">
                <a:solidFill>
                  <a:srgbClr val="F9FAFD"/>
                </a:solidFill>
                <a:latin typeface="Glacial Indifference" panose="020B0604020202020204" charset="0"/>
              </a:rPr>
              <a:t>1971</a:t>
            </a:r>
            <a:r>
              <a:rPr lang="fr-FR" sz="3500" noProof="0" dirty="0">
                <a:solidFill>
                  <a:srgbClr val="F9FAFD"/>
                </a:solidFill>
                <a:latin typeface="Glacial Indifference" panose="020B0604020202020204" charset="0"/>
              </a:rPr>
              <a:t>, le Conseil constitutionnel attribue une valeur constitutionnelle au Préambule de la Constitution de 1946 […] ».</a:t>
            </a:r>
          </a:p>
          <a:p>
            <a:pPr algn="just">
              <a:lnSpc>
                <a:spcPct val="110000"/>
              </a:lnSpc>
              <a:spcAft>
                <a:spcPts val="600"/>
              </a:spcAft>
              <a:defRPr/>
            </a:pPr>
            <a:r>
              <a:rPr lang="fr-FR" sz="3500" noProof="0" dirty="0">
                <a:solidFill>
                  <a:srgbClr val="F9FAFD"/>
                </a:solidFill>
                <a:latin typeface="Glacial Indifference" panose="020B0604020202020204" charset="0"/>
              </a:rPr>
              <a:t>À travers cette «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extension progressive tant du bloc de constitutionnalité que des conditions de sa saisine,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s’est […] érigé en garant de l’État de droit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ts val="0"/>
              </a:spcBef>
              <a:buClrTx/>
              <a:buSzTx/>
              <a:buFontTx/>
              <a:buNone/>
              <a:tabLst/>
              <a:defRPr/>
            </a:pPr>
            <a:r>
              <a:rPr lang="fr-FR" sz="3500"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lang="fr-FR" sz="2800" i="1"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579799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424EA77-2A70-4EB3-E586-6FEE1CED55E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CCCB6F-8F02-2FF3-12D6-EBD32F304341}"/>
              </a:ext>
            </a:extLst>
          </p:cNvPr>
          <p:cNvSpPr txBox="1"/>
          <p:nvPr/>
        </p:nvSpPr>
        <p:spPr>
          <a:xfrm>
            <a:off x="1028700" y="1905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AD381B26-439F-79B8-680E-87153FF10E5D}"/>
              </a:ext>
            </a:extLst>
          </p:cNvPr>
          <p:cNvSpPr txBox="1"/>
          <p:nvPr/>
        </p:nvSpPr>
        <p:spPr>
          <a:xfrm>
            <a:off x="1076827" y="1562100"/>
            <a:ext cx="16220573" cy="868596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décision de 1971 marque une rupture. Le Préambule de la Constitution de 1946 mentionnant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certains principes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jurisprudence permet au Conseil constitutionnel de leur conférer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valeur égale à celle de la Constitution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principes particulièrement nécessaires à notre temps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(PPNNT). Il s’agit de principes politiques, économiques et sociaux limitativement énumérés (droit de grève, droit de mener une vie familiale normale, droit à la protection de la santé...)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principes fondamentaux reconnus par les lois de la République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(PFRLR) reconnus par le Conseil constitutionnel (liberté d'association, liberté de l'enseignement, indépendance de la juridiction administrative, indépendance des professeurs d'université...) ;</a:t>
            </a:r>
          </a:p>
          <a:p>
            <a:pPr marL="0" marR="0" lvl="0" indent="0" algn="just" defTabSz="914400" rtl="0" eaLnBrk="1" fontAlgn="auto" latinLnBrk="0" hangingPunct="1">
              <a:lnSpc>
                <a:spcPct val="110000"/>
              </a:lnSpc>
              <a:spcBef>
                <a:spcPts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principes à valeur constitutionnelle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dont font partie la continuité de l'État et des services publics ou la sauvegarde de la dignité de la personne humaine contre toute forme d'asservissement et de dégradation ». </a:t>
            </a:r>
          </a:p>
          <a:p>
            <a:pPr marL="0" marR="0" lvl="0" indent="0" algn="r" defTabSz="914400" rtl="0" eaLnBrk="1" fontAlgn="auto" latinLnBrk="0" hangingPunct="1">
              <a:lnSpc>
                <a:spcPct val="110000"/>
              </a:lnSpc>
              <a:spcBef>
                <a:spcPts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lang="fr-FR" sz="2800" i="1"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7951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C4F5BA4-3903-902C-6585-DFB5A722CB9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5ACDFD-CC67-7310-5168-3A5B0B934E4D}"/>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8E7B27A6-5D65-BC89-6CCE-1DA05D4949FC}"/>
              </a:ext>
            </a:extLst>
          </p:cNvPr>
          <p:cNvSpPr txBox="1"/>
          <p:nvPr/>
        </p:nvSpPr>
        <p:spPr>
          <a:xfrm>
            <a:off x="1076827" y="2019300"/>
            <a:ext cx="16144373" cy="80545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Mais aujourd’hui, le droit n’est plus le privilège du seul État, il émane également d’autres instances dirigeantes : l’Union Européenne, par exemple, a créé un système juridique qui s’applique aux systèmes des États membres ; ou bien encore les Nations Unies, dont la Charte a été ratifiée par la plupart des États et qui est la base du droit mondial.</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Aucun droit national n’est indépendant des autres systèmes juridiques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pourquoi chaque émetteur de droit (Nations Unies, Union Européenne, États, entreprises, parties contractantes) doit appliquer des normes qui sont issues d’une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de sources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donc d’une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d’émetteurs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2634800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0D0C0BB-46A2-C955-34DC-4F4AD178975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7DFFAFD-6E9C-5151-7D12-CB982621BA64}"/>
              </a:ext>
            </a:extLst>
          </p:cNvPr>
          <p:cNvSpPr txBox="1"/>
          <p:nvPr/>
        </p:nvSpPr>
        <p:spPr>
          <a:xfrm>
            <a:off x="1028700" y="357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2790E523-CD5A-BE2A-9DA7-7C97F68F221D}"/>
              </a:ext>
            </a:extLst>
          </p:cNvPr>
          <p:cNvSpPr txBox="1"/>
          <p:nvPr/>
        </p:nvSpPr>
        <p:spPr>
          <a:xfrm>
            <a:off x="1076827" y="1754498"/>
            <a:ext cx="16296773" cy="841820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Déclaration des droits de l'homme et du citoyen (DDHC)</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DDHC « a été rédigée par l'Assemblée nationale constituante et adoptée le 26 août 1789 dans l'immédiateté de la Révolution française. Elle doit donc se lire comme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but et le programme de la Révolution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(Giorgio Del Vecchio).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500" noProof="0" dirty="0">
                <a:solidFill>
                  <a:srgbClr val="F9FAFD"/>
                </a:solidFill>
                <a:latin typeface="Glacial Indifference" panose="020B0604020202020204" charset="0"/>
              </a:rPr>
              <a:t>Actuellement, le Préambule de la Constitution du 4 octobre 1958 renvoie à la Déclaration de 1789 puisqu'aux termes de son premier alinéa,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noProof="0" dirty="0">
                <a:solidFill>
                  <a:srgbClr val="F9FAFD"/>
                </a:solidFill>
                <a:latin typeface="Glacial Indifference" panose="020B0604020202020204" charset="0"/>
              </a:rPr>
              <a:t>le peuple français proclame solennellement son attachement aux Droits de l'homme et aux principes de la souveraineté nationale tels qu'ils ont été définis par la Déclaration de 1789</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500" noProof="0" dirty="0">
                <a:solidFill>
                  <a:srgbClr val="F9FAFD"/>
                </a:solidFill>
                <a:latin typeface="Glacial Indifference" panose="020B0604020202020204" charset="0"/>
              </a:rPr>
              <a:t>De plus, en vertu de « sa </a:t>
            </a:r>
            <a:r>
              <a:rPr lang="fr-FR" sz="3500" u="sng" noProof="0" dirty="0">
                <a:solidFill>
                  <a:srgbClr val="F9FAFD"/>
                </a:solidFill>
                <a:latin typeface="Glacial Indifference" panose="020B0604020202020204" charset="0"/>
              </a:rPr>
              <a:t>dimension universelle</a:t>
            </a:r>
            <a:r>
              <a:rPr lang="fr-FR" sz="3500" noProof="0" dirty="0">
                <a:solidFill>
                  <a:srgbClr val="F9FAFD"/>
                </a:solidFill>
                <a:latin typeface="Glacial Indifference" panose="020B0604020202020204" charset="0"/>
              </a:rPr>
              <a:t>, la Déclaration de 1789 a pu constituer une source d'inspiration pour la rédaction d'autres instruments de protection des droits fondamentaux, à l'instar de la Déclaration universelle des droits de l'Homme (DUDH), adoptée le 10 décembre 1948 par l'Assemblée générale des Nations unies ».</a:t>
            </a:r>
          </a:p>
          <a:p>
            <a:pPr marL="0" marR="0" lvl="0" indent="0" algn="r" defTabSz="914400" rtl="0" eaLnBrk="1" fontAlgn="auto" latinLnBrk="0" hangingPunct="1">
              <a:lnSpc>
                <a:spcPct val="110000"/>
              </a:lnSpc>
              <a:spcBef>
                <a:spcPts val="0"/>
              </a:spcBef>
              <a:spcAft>
                <a:spcPts val="1800"/>
              </a:spcAft>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40513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9346ECC-C8DF-D47F-52D3-C74445A8170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3F66EC-6EEA-076D-B9AC-DC95ABA663FF}"/>
              </a:ext>
            </a:extLst>
          </p:cNvPr>
          <p:cNvSpPr txBox="1"/>
          <p:nvPr/>
        </p:nvSpPr>
        <p:spPr>
          <a:xfrm>
            <a:off x="1028700" y="281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AF27D114-14B9-510E-9598-22D5494C9E55}"/>
              </a:ext>
            </a:extLst>
          </p:cNvPr>
          <p:cNvSpPr txBox="1"/>
          <p:nvPr/>
        </p:nvSpPr>
        <p:spPr>
          <a:xfrm>
            <a:off x="1076827" y="1714500"/>
            <a:ext cx="16296773" cy="880292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Déclaration des droits de l'homme et du citoyen (DDHC)</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Déclaration de 1789 contient un paragraphe introductif et 17 articles. Sont ainsi :</a:t>
            </a:r>
          </a:p>
          <a:p>
            <a:pPr marL="0" marR="0" lvl="0" indent="0" algn="just" defTabSz="914400" rtl="0" eaLnBrk="1" fontAlgn="auto" latinLnBrk="0" hangingPunct="1">
              <a:lnSpc>
                <a:spcPct val="110000"/>
              </a:lnSpc>
              <a:spcBef>
                <a:spcPts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reconnus explicitement des droits et libertés individuels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parfois qualifiés par la doctrine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droits-libertés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ce sens qu'</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la différence des "droits-créance", leur effectivité ne dépend pas d'une action positive de l'État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par exemple, de la liberté d'opinion, notamment religieuse (art. 10), de la liberté de communication des pensées et des opinions (art. 11), ou encore du droit de propriété (art. 2 et 17).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l'exercice de son office juridictionnel, le Conseil constitutionnel a pu également déduire des articles de la Déclaration un certain nombre de droits et libertés. À titre d'illustration, il a considéré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au respect de la vie privée découle de l'article 2 de la Déclaration de 1789</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(décision n° 99-416 DC du 23 juillet 1999 ).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886871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8DBDD93-AFB1-2C43-2679-EF7BE496C9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FB6445-B064-C837-B721-77B9A2DB0D8F}"/>
              </a:ext>
            </a:extLst>
          </p:cNvPr>
          <p:cNvSpPr txBox="1"/>
          <p:nvPr/>
        </p:nvSpPr>
        <p:spPr>
          <a:xfrm>
            <a:off x="1028700" y="738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9EF238C0-C43A-0474-92A6-6DAD76ADE308}"/>
              </a:ext>
            </a:extLst>
          </p:cNvPr>
          <p:cNvSpPr txBox="1"/>
          <p:nvPr/>
        </p:nvSpPr>
        <p:spPr>
          <a:xfrm>
            <a:off x="1076827" y="2397541"/>
            <a:ext cx="16144373" cy="641868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Déclaration des droits de l'homme et du citoyen (DDHC)</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6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consacrés des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principes d'organisation politique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spcAft>
                <a:spcPts val="12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en particulier, des principes de la souveraineté nationale (art. 3), du consentement à l'impôt (art. 14) et de la séparation des pouvoirs (art. 16) ».</a:t>
            </a:r>
          </a:p>
          <a:p>
            <a:pPr marR="0" lvl="0" algn="just" defTabSz="914400" rtl="0" eaLnBrk="1" fontAlgn="auto" latinLnBrk="0" hangingPunct="1">
              <a:lnSpc>
                <a:spcPct val="110000"/>
              </a:lnSpc>
              <a:spcBef>
                <a:spcPts val="0"/>
              </a:spcBef>
              <a:spcAft>
                <a:spcPts val="1200"/>
              </a:spcAft>
              <a:buClrTx/>
              <a:buSzTx/>
              <a:tabLst/>
              <a:defRPr/>
            </a:pPr>
            <a:r>
              <a:rPr lang="fr-FR" sz="3500" noProof="0" dirty="0">
                <a:solidFill>
                  <a:srgbClr val="F9FAFD"/>
                </a:solidFill>
                <a:latin typeface="Glacial Indifference" panose="020B0604020202020204" charset="0"/>
              </a:rPr>
              <a:t>	↓</a:t>
            </a:r>
          </a:p>
          <a:p>
            <a:pPr marR="0" lvl="0" algn="just" defTabSz="914400" rtl="0" eaLnBrk="1" fontAlgn="auto" latinLnBrk="0" hangingPunct="1">
              <a:lnSpc>
                <a:spcPct val="110000"/>
              </a:lnSpc>
              <a:spcBef>
                <a:spcPts val="0"/>
              </a:spcBef>
              <a:spcAft>
                <a:spcPts val="1200"/>
              </a:spcAft>
              <a:buClrTx/>
              <a:buSzTx/>
              <a:tabLst/>
              <a:defRPr/>
            </a:pPr>
            <a:r>
              <a:rPr lang="fr-FR" sz="3500" u="sng" noProof="0" dirty="0">
                <a:solidFill>
                  <a:srgbClr val="F9FAFD"/>
                </a:solidFill>
                <a:latin typeface="Glacial Indifference" panose="020B0604020202020204" charset="0"/>
              </a:rPr>
              <a:t>Article 16</a:t>
            </a:r>
          </a:p>
          <a:p>
            <a:pPr marR="0" lvl="0" algn="just" defTabSz="914400" rtl="0" eaLnBrk="1" fontAlgn="auto" latinLnBrk="0" hangingPunct="1">
              <a:lnSpc>
                <a:spcPct val="110000"/>
              </a:lnSpc>
              <a:spcBef>
                <a:spcPts val="0"/>
              </a:spcBef>
              <a:spcAft>
                <a:spcPts val="2400"/>
              </a:spcAft>
              <a:buClrTx/>
              <a:buSzTx/>
              <a:tabLst/>
              <a:defRPr/>
            </a:pPr>
            <a:r>
              <a:rPr lang="fr-FR" sz="3500" noProof="0" dirty="0">
                <a:solidFill>
                  <a:srgbClr val="F9FAFD"/>
                </a:solidFill>
                <a:latin typeface="Glacial Indifference" panose="020B0604020202020204" charset="0"/>
              </a:rPr>
              <a:t>« Toute société dans laquelle la garantie des droits n'est pas assurée, ni la séparation des pouvoirs déterminée, n'a point de Constitution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989264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8F9D004-8495-7A3B-E7F5-6A9362A62A5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4E941E-4D1D-1214-D7DE-C2429130F650}"/>
              </a:ext>
            </a:extLst>
          </p:cNvPr>
          <p:cNvSpPr txBox="1"/>
          <p:nvPr/>
        </p:nvSpPr>
        <p:spPr>
          <a:xfrm>
            <a:off x="1028700" y="357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0BD3613B-1CFF-C06F-878D-AAB60CAAFA84}"/>
              </a:ext>
            </a:extLst>
          </p:cNvPr>
          <p:cNvSpPr txBox="1"/>
          <p:nvPr/>
        </p:nvSpPr>
        <p:spPr>
          <a:xfrm>
            <a:off x="1076827" y="1712023"/>
            <a:ext cx="16144373" cy="87654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Préambule de 1946</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6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d'abord, le Préambule s'ouvre par un premier alinéa qui souligne qu’ "au lendemain de la victoire remportée par les peuples libres sur les régimes qui ont tenté d'asservir et de dégrader la personne humaine,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peuple français proclame à nouveau que tout être humain, sans distinction de race, de religion ni de croyance, possède des droits inaliénables et sacrés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spcAft>
                <a:spcPts val="6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a pu en déduire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sauvegarde de la dignité de la personne contre toute forme d'asservissement et de dégradation est au nombre de ces droits et constitue un principe à valeur constitutionnelle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Ensuite, le Préambule </a:t>
            </a:r>
            <a:r>
              <a:rPr lang="fr-FR" sz="3400" u="sng" noProof="0" dirty="0">
                <a:solidFill>
                  <a:srgbClr val="F9FAFD"/>
                </a:solidFill>
                <a:latin typeface="Glacial Indifference" panose="020B0604020202020204" charset="0"/>
              </a:rPr>
              <a:t>réaffirme solennellement les droits et libertés de l'homme et du citoyen consacrés par la Déclaration du 26 août 1789</a:t>
            </a:r>
            <a:r>
              <a:rPr lang="fr-FR" sz="3400" noProof="0" dirty="0">
                <a:solidFill>
                  <a:srgbClr val="F9FAFD"/>
                </a:solidFill>
                <a:latin typeface="Glacial Indifference" panose="020B0604020202020204" charset="0"/>
              </a:rPr>
              <a:t>. Il s'inscrit ainsi dans le prolongement de la première Constitution française de 1791 qui a été la seule Constitution à être précédée de cette Déclaration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821943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E03EC4E-5EEF-8CBC-5E8C-8B005237CB9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52524D-2C38-2E38-5730-25B3EFB3B649}"/>
              </a:ext>
            </a:extLst>
          </p:cNvPr>
          <p:cNvSpPr txBox="1"/>
          <p:nvPr/>
        </p:nvSpPr>
        <p:spPr>
          <a:xfrm>
            <a:off x="1028700" y="5097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4D7EC99C-BBCF-81D8-0E10-6B367ED23CE9}"/>
              </a:ext>
            </a:extLst>
          </p:cNvPr>
          <p:cNvSpPr txBox="1"/>
          <p:nvPr/>
        </p:nvSpPr>
        <p:spPr>
          <a:xfrm>
            <a:off x="1076827" y="2001926"/>
            <a:ext cx="16144373" cy="794217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Charte de l’environnement</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Charte de l'environnement de 2004 a valeur constitutionnelle puisqu'elle a été intégrée au bloc de constitutionnalité à la faveur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révision constitutionnelle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1</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mars 2005 […]. </a:t>
            </a:r>
          </a:p>
          <a:p>
            <a:pPr marR="0" lvl="0" algn="just" defTabSz="914400" rtl="0" eaLnBrk="1" fontAlgn="auto" latinLnBrk="0" hangingPunct="1">
              <a:lnSpc>
                <a:spcPct val="110000"/>
              </a:lnSpc>
              <a:spcBef>
                <a:spcPts val="0"/>
              </a:spcBef>
              <a:spcAft>
                <a:spcPts val="6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ce sens, le premier alinéa du Préambule de la Constitution du 4 octobre 1958 est ainsi rédigé : "Le peuple français proclame solennellement son attachement aux Droits de l'homme et aux principes de la souveraineté nationale tels qu'ils ont été définis par la Déclaration de 1789, confirmée et complétée par le préambule de la Constitution de 1946, ainsi qu'aux droits et devoirs définis dans la Charte de l'environnement de 2004". </a:t>
            </a:r>
          </a:p>
          <a:p>
            <a:pPr marR="0" lvl="0" algn="just" defTabSz="914400" rtl="0" eaLnBrk="1" fontAlgn="auto" latinLnBrk="0" hangingPunct="1">
              <a:lnSpc>
                <a:spcPct val="110000"/>
              </a:lnSpc>
              <a:spcBef>
                <a:spcPts val="0"/>
              </a:spcBef>
              <a:spcAft>
                <a:spcPts val="6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s'est agi d’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inscrire une écologie humaniste au cœur de notre pacte républicain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l'adoption [de cette] Charte (...) adossée à la Constitution" […]</a:t>
            </a:r>
            <a:r>
              <a:rPr lang="fr-FR" sz="3500" noProof="0" dirty="0">
                <a:solidFill>
                  <a:srgbClr val="F9FAFD"/>
                </a:solidFill>
                <a:latin typeface="Glacial Indifference" panose="020B0604020202020204" charset="0"/>
              </a:rPr>
              <a:t>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636959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B89A23C-A891-401F-A060-E0CFB04A5C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0CCD2C1-823A-D657-224C-43C4D8A0D4D5}"/>
              </a:ext>
            </a:extLst>
          </p:cNvPr>
          <p:cNvSpPr txBox="1"/>
          <p:nvPr/>
        </p:nvSpPr>
        <p:spPr>
          <a:xfrm>
            <a:off x="914400" y="381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E05EF7D0-71E6-E2D4-2201-BDC24CB932A0}"/>
              </a:ext>
            </a:extLst>
          </p:cNvPr>
          <p:cNvSpPr txBox="1"/>
          <p:nvPr/>
        </p:nvSpPr>
        <p:spPr>
          <a:xfrm>
            <a:off x="1000627" y="1173415"/>
            <a:ext cx="16296773" cy="93040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Charte de l’environnement</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Charte est constituée de dix articles précédés de sept alinéas qui disposent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 les ressources et les équilibres naturels ont conditionné l'émergence de l'humanité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 l'avenir et l'existence même de l'humanité sont indissociables de son milieu naturel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 l'environnement est le patrimoine commun des êtres humains ;</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l'homme exerce une influence croissante sur les conditions de la vie et sur sa propre évolution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Que la diversité biologique, l'épanouissement de la personne et le progrès des sociétés humaines sont affectés par certains modes de consommation ou de production et par l'exploitation excessive des ressources naturelles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Que la préservation de l'environnement doit être recherchée au même titre que les autres intérêts fondamentaux de la Nation ;</a:t>
            </a:r>
          </a:p>
          <a:p>
            <a:pPr marR="0" lvl="0" algn="just" defTabSz="914400" rtl="0" eaLnBrk="1" fontAlgn="auto" latinLnBrk="0" hangingPunct="1">
              <a:lnSpc>
                <a:spcPct val="110000"/>
              </a:lnSpc>
              <a:spcBef>
                <a:spcPts val="0"/>
              </a:spcBef>
              <a:buClrTx/>
              <a:buSzTx/>
              <a:tabLst/>
              <a:defRPr/>
            </a:pPr>
            <a:r>
              <a:rPr lang="fr-FR" sz="3300" noProof="0" dirty="0">
                <a:solidFill>
                  <a:srgbClr val="F9FAFD"/>
                </a:solidFill>
                <a:latin typeface="Glacial Indifference" panose="020B0604020202020204" charset="0"/>
              </a:rPr>
              <a:t>- Qu'afin d'assurer un développement durable, les choix destinés à répondre aux besoins du présent ne doivent pas compromettre la capacité des générations futures et des autres peuples à satisfaire leurs propres besoins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917115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E804A53-4902-AC08-C31E-6B160CF20B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77965E-6E5B-4CD8-3C66-F7670DB6EA61}"/>
              </a:ext>
            </a:extLst>
          </p:cNvPr>
          <p:cNvSpPr txBox="1"/>
          <p:nvPr/>
        </p:nvSpPr>
        <p:spPr>
          <a:xfrm>
            <a:off x="990600" y="281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BCA67F18-1324-EB1E-40C3-F82156F7F514}"/>
              </a:ext>
            </a:extLst>
          </p:cNvPr>
          <p:cNvSpPr txBox="1"/>
          <p:nvPr/>
        </p:nvSpPr>
        <p:spPr>
          <a:xfrm>
            <a:off x="1076827" y="1638800"/>
            <a:ext cx="16144373"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contenu de la Constitution du 4 octobre 1958</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du 4 octobre 1958 contient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préambule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108 articles ayant en dix-sept titres.</a:t>
            </a:r>
          </a:p>
          <a:p>
            <a:pPr marR="0" lvl="0" algn="just" defTabSz="914400" rtl="0" eaLnBrk="1" fontAlgn="auto" latinLnBrk="0" hangingPunct="1">
              <a:lnSpc>
                <a:spcPct val="110000"/>
              </a:lnSpc>
              <a:spcBef>
                <a:spcPts val="0"/>
              </a:spcBef>
              <a:buClrTx/>
              <a:buSzTx/>
              <a:tabLst/>
              <a:defRPr/>
            </a:pPr>
            <a:r>
              <a:rPr lang="fr-FR" sz="3500" noProof="0" dirty="0">
                <a:solidFill>
                  <a:srgbClr val="F9FAFD"/>
                </a:solidFill>
                <a:latin typeface="Glacial Indifference" panose="020B0604020202020204" charset="0"/>
              </a:rPr>
              <a:t>Le </a:t>
            </a:r>
            <a:r>
              <a:rPr lang="fr-FR" sz="3500" u="sng" noProof="0" dirty="0">
                <a:solidFill>
                  <a:srgbClr val="F9FAFD"/>
                </a:solidFill>
                <a:latin typeface="Glacial Indifference" panose="020B0604020202020204" charset="0"/>
              </a:rPr>
              <a:t>premier alinéa du Préambule</a:t>
            </a:r>
            <a:r>
              <a:rPr lang="fr-FR" sz="3500" noProof="0" dirty="0">
                <a:solidFill>
                  <a:srgbClr val="F9FAFD"/>
                </a:solidFill>
                <a:latin typeface="Glacial Indifference" panose="020B0604020202020204" charset="0"/>
              </a:rPr>
              <a:t> de la Constitution du 4 octobre 1958 proclame l’attachement du peuple français aux droits et principes des autres textes composant le bloc de constitutionnalité, qui ont pour cela la même valeur constitutionnelle.</a:t>
            </a:r>
          </a:p>
          <a:p>
            <a:pPr marR="0" lvl="0" algn="just" defTabSz="914400" rtl="0" eaLnBrk="1" fontAlgn="auto" latinLnBrk="0" hangingPunct="1">
              <a:lnSpc>
                <a:spcPct val="110000"/>
              </a:lnSpc>
              <a:spcBef>
                <a:spcPts val="0"/>
              </a:spcBef>
              <a:buClrTx/>
              <a:buSzTx/>
              <a:tabLst/>
              <a:defRPr/>
            </a:pPr>
            <a:r>
              <a:rPr lang="fr-FR" sz="3500" noProof="0" dirty="0">
                <a:solidFill>
                  <a:srgbClr val="F9FAFD"/>
                </a:solidFill>
                <a:latin typeface="Glacial Indifference" panose="020B0604020202020204" charset="0"/>
              </a:rPr>
              <a:t>Ainsi, </a:t>
            </a:r>
            <a:r>
              <a:rPr lang="fr-FR" sz="3500" u="sng" noProof="0" dirty="0">
                <a:solidFill>
                  <a:srgbClr val="F9FAFD"/>
                </a:solidFill>
                <a:latin typeface="Glacial Indifference" panose="020B0604020202020204" charset="0"/>
              </a:rPr>
              <a:t>tous</a:t>
            </a:r>
            <a:r>
              <a:rPr lang="fr-FR" sz="3500" noProof="0" dirty="0">
                <a:solidFill>
                  <a:srgbClr val="F9FAFD"/>
                </a:solidFill>
                <a:latin typeface="Glacial Indifference" panose="020B0604020202020204" charset="0"/>
              </a:rPr>
              <a:t> « ces textes constituent le siège des droits et libertés constitutionnellement garantis, car, à la différence des Constitutions modernes étrangères, la Constitution du 4 octobre 1958 ne contient aucun "catalogue" de droits et libertés. Tout au plus, quelques articles de la Constitution de 1958 garantissent tel ou tel droit ou liberté. Par exemple, l'article 66 confie la protection de la liberté individuelle à l'autorité judiciaire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895336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8E22346-87C4-62C2-C2D2-034EFA7CC46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C6611D-5A8A-8857-A5FC-A6850EAA8E94}"/>
              </a:ext>
            </a:extLst>
          </p:cNvPr>
          <p:cNvSpPr txBox="1"/>
          <p:nvPr/>
        </p:nvSpPr>
        <p:spPr>
          <a:xfrm>
            <a:off x="990600" y="281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D4C71F0-49AF-DDAE-553F-3FBEF34D63E4}"/>
              </a:ext>
            </a:extLst>
          </p:cNvPr>
          <p:cNvSpPr txBox="1"/>
          <p:nvPr/>
        </p:nvSpPr>
        <p:spPr>
          <a:xfrm>
            <a:off x="1076827" y="1638300"/>
            <a:ext cx="16144373" cy="832689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contenu de la Constitution du 4 octobre 1958</a:t>
            </a:r>
            <a:r>
              <a:rPr lang="fr-FR" sz="3600" u="sng" noProof="0" dirty="0">
                <a:solidFill>
                  <a:srgbClr val="F9FAFD"/>
                </a:solidFill>
                <a:latin typeface="Glacial Indifference" panose="020B0604020202020204" charset="0"/>
              </a:rPr>
              <a:t> </a:t>
            </a:r>
            <a:endPar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18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de 1958 « détermine notamment :</a:t>
            </a:r>
          </a:p>
          <a:p>
            <a:pPr marR="0" lvl="0" algn="just" defTabSz="914400" rtl="0" eaLnBrk="1" fontAlgn="auto" latinLnBrk="0" hangingPunct="1">
              <a:lnSpc>
                <a:spcPct val="110000"/>
              </a:lnSpc>
              <a:spcBef>
                <a:spcPts val="0"/>
              </a:spcBef>
              <a:spcAft>
                <a:spcPts val="12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forme de l'État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 particulier, selon l'article 1er de la Constitution, "la France est une République indivisible, laïque, démocratique et sociale. (...) Son organisation est décentralisée" ;</a:t>
            </a:r>
          </a:p>
          <a:p>
            <a:pPr marR="0" lvl="0" algn="just" defTabSz="914400" rtl="0" eaLnBrk="1" fontAlgn="auto" latinLnBrk="0" hangingPunct="1">
              <a:lnSpc>
                <a:spcPct val="110000"/>
              </a:lnSpc>
              <a:spcBef>
                <a:spcPts val="0"/>
              </a:spcBef>
              <a:buClrTx/>
              <a:buSzTx/>
              <a:tabLst/>
              <a:defRPr/>
            </a:pPr>
            <a:r>
              <a:rPr lang="fr-FR" sz="3500" noProof="0" dirty="0">
                <a:solidFill>
                  <a:srgbClr val="F9FAFD"/>
                </a:solidFill>
                <a:latin typeface="Glacial Indifference" panose="020B0604020202020204" charset="0"/>
              </a:rPr>
              <a:t>- </a:t>
            </a:r>
            <a:r>
              <a:rPr lang="fr-FR" sz="3500" u="sng" noProof="0" dirty="0">
                <a:solidFill>
                  <a:srgbClr val="F9FAFD"/>
                </a:solidFill>
                <a:latin typeface="Glacial Indifference" panose="020B0604020202020204" charset="0"/>
              </a:rPr>
              <a:t>les caractéristiques du régime politique</a:t>
            </a:r>
            <a:r>
              <a:rPr lang="fr-FR" sz="3500" noProof="0" dirty="0">
                <a:solidFill>
                  <a:srgbClr val="F9FAFD"/>
                </a:solidFill>
                <a:latin typeface="Glacial Indifference" panose="020B0604020202020204" charset="0"/>
              </a:rPr>
              <a: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500" noProof="0" dirty="0">
                <a:solidFill>
                  <a:srgbClr val="F9FAFD"/>
                </a:solidFill>
                <a:latin typeface="Glacial Indifference" panose="020B0604020202020204" charset="0"/>
              </a:rPr>
              <a:t> la V</a:t>
            </a:r>
            <a:r>
              <a:rPr lang="fr-FR" sz="3500" baseline="30000" noProof="0" dirty="0">
                <a:solidFill>
                  <a:srgbClr val="F9FAFD"/>
                </a:solidFill>
                <a:latin typeface="Glacial Indifference" panose="020B0604020202020204" charset="0"/>
              </a:rPr>
              <a:t>ème</a:t>
            </a:r>
            <a:r>
              <a:rPr lang="fr-FR" sz="3500" noProof="0" dirty="0">
                <a:solidFill>
                  <a:srgbClr val="F9FAFD"/>
                </a:solidFill>
                <a:latin typeface="Glacial Indifference" panose="020B0604020202020204" charset="0"/>
              </a:rPr>
              <a:t> République est qualifiée de "régime semi-présidentiel" puisqu'elle emprunte des caractéristiques des régimes présidentiel et parlementaire. En ce sens, si le Président de la République est élu au suffrage universel direct (art. 6, al. 1</a:t>
            </a:r>
            <a:r>
              <a:rPr lang="fr-FR" sz="3500" baseline="30000" noProof="0" dirty="0">
                <a:solidFill>
                  <a:srgbClr val="F9FAFD"/>
                </a:solidFill>
                <a:latin typeface="Glacial Indifference" panose="020B0604020202020204" charset="0"/>
              </a:rPr>
              <a:t>er</a:t>
            </a:r>
            <a:r>
              <a:rPr lang="fr-FR" sz="3500" noProof="0" dirty="0">
                <a:solidFill>
                  <a:srgbClr val="F9FAFD"/>
                </a:solidFill>
                <a:latin typeface="Glacial Indifference" panose="020B0604020202020204" charset="0"/>
              </a:rPr>
              <a:t>), préside le conseil des ministres (art. 9) et dispose de prérogatives importantes, le Gouvernement est responsable devant le Parlement dans les conditions et suivant les procédures prévues aux articles 49 et 50 (art. 20, al. 3)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839074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7912F64-FE2F-7120-2FF6-7EDCEFDE1CD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C2B6992-7828-DDAF-37DA-A128D501F351}"/>
              </a:ext>
            </a:extLst>
          </p:cNvPr>
          <p:cNvSpPr txBox="1"/>
          <p:nvPr/>
        </p:nvSpPr>
        <p:spPr>
          <a:xfrm>
            <a:off x="990600" y="8763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BEEAE2A4-2ED4-0038-DF7D-19CBBE4846C1}"/>
              </a:ext>
            </a:extLst>
          </p:cNvPr>
          <p:cNvSpPr txBox="1"/>
          <p:nvPr/>
        </p:nvSpPr>
        <p:spPr>
          <a:xfrm>
            <a:off x="1076827" y="2476500"/>
            <a:ext cx="16144373" cy="3547125"/>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ts val="0"/>
              </a:spcBef>
              <a:spcAft>
                <a:spcPts val="1200"/>
              </a:spcAft>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règles relatives à la production des normes</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à leur place dans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hiérarchie des normes</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l'article 46 de la Constitution définit la procédure d'adoption et de modification des lois organiques tandis que l'article 55 de la Constitution pose le principe de la supériorité - sous certaines conditions - des traités et accords internationaux sur les lois</a:t>
            </a:r>
            <a:r>
              <a:rPr lang="fr-FR" sz="3500" noProof="0" dirty="0">
                <a:solidFill>
                  <a:srgbClr val="F9FAFD"/>
                </a:solidFill>
                <a:latin typeface="Glacial Indifference" panose="020B0604020202020204" charset="0"/>
              </a:rPr>
              <a:t>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6227074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1611DA-1A58-C43B-4E84-FDAB9D0A250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566EDC-71F2-360E-5043-CE515A37E29B}"/>
              </a:ext>
            </a:extLst>
          </p:cNvPr>
          <p:cNvSpPr txBox="1"/>
          <p:nvPr/>
        </p:nvSpPr>
        <p:spPr>
          <a:xfrm>
            <a:off x="990600" y="2049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E8D6195D-FB9A-2372-B3C3-F9A6B0C3606C}"/>
              </a:ext>
            </a:extLst>
          </p:cNvPr>
          <p:cNvSpPr txBox="1"/>
          <p:nvPr/>
        </p:nvSpPr>
        <p:spPr>
          <a:xfrm>
            <a:off x="1076827" y="1485900"/>
            <a:ext cx="16144373" cy="8767528"/>
          </a:xfrm>
          <a:prstGeom prst="rect">
            <a:avLst/>
          </a:prstGeom>
        </p:spPr>
        <p:txBody>
          <a:bodyPr wrap="square" lIns="0" tIns="0" rIns="0" bIns="0" rtlCol="0" anchor="t">
            <a:spAutoFit/>
          </a:bodyPr>
          <a:lstStyle/>
          <a:p>
            <a:pPr marR="0" lvl="0" indent="-457200" algn="just" defTabSz="914400" rtl="0" eaLnBrk="1" fontAlgn="auto" latinLnBrk="0" hangingPunct="1">
              <a:lnSpc>
                <a:spcPct val="110000"/>
              </a:lnSpc>
              <a:spcBef>
                <a:spcPts val="0"/>
              </a:spcBef>
              <a:buClrTx/>
              <a:buSzTx/>
              <a:buFontTx/>
              <a:buChar char="-"/>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modalités de la protection des droits et libertés constitutionnellement garantis</a:t>
            </a:r>
            <a:r>
              <a:rPr lang="fr-FR" sz="3500" u="sng" noProof="0" dirty="0">
                <a:solidFill>
                  <a:srgbClr val="F9FAFD"/>
                </a:solidFill>
                <a:latin typeface="Glacial Indifference" panose="020B0604020202020204" charset="0"/>
              </a:rPr>
              <a:t> </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en consacrant la possibilité d'un contrôle juridictionnel de la constitutionnalité des lois, la Constitution du 4 octobre 1958 marque une rupture dans l'histoire constitutionnelle française. Si, jusqu'en 1958, la loi votée exprimait la volonté générale, désormais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votée "n'exprime la volonté générale que dans le respect de la Constitution"</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R="0" lvl="0" algn="just" defTabSz="914400" rtl="0" eaLnBrk="1" fontAlgn="auto" latinLnBrk="0" hangingPunct="1">
              <a:lnSpc>
                <a:spcPct val="110000"/>
              </a:lnSpc>
              <a:spcBef>
                <a:spcPts val="0"/>
              </a:spcBef>
              <a:spcAft>
                <a:spcPts val="1800"/>
              </a:spcAft>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 titre VII de la Constitution est entièrement consacré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constitutionnel</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Par ailleurs, d'autres dispositions constitutionnelles participent à la protection des droits et libertés. Tel est le cas, par exemple, de l'article 71-1 de la Constitution de 1958 qui assigne au Défenseur des droits - autorité administrative dont l'indépendance trouve son fondement dans la Constitution […] - la mission ambitieuse de veiller "au respect des droits et libertés par les administrations de l'État, les collectivités territoriales, les établissements publics, ainsi que par tout organisme investi d'une mission de service public, ou à l'égard duquel la loi organique lui attribue des compétences" ».</a:t>
            </a:r>
          </a:p>
          <a:p>
            <a:pPr marR="0" lvl="0" algn="r" defTabSz="914400" rtl="0" eaLnBrk="1" fontAlgn="auto" latinLnBrk="0" hangingPunct="1">
              <a:lnSpc>
                <a:spcPct val="110000"/>
              </a:lnSpc>
              <a:spcBef>
                <a:spcPts val="0"/>
              </a:spcBef>
              <a:buClrTx/>
              <a:buSzTx/>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4248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02D7D66-B7BE-199B-1307-E04C05BA95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5F23E28-8949-6770-46EE-5C58681D4AFD}"/>
              </a:ext>
            </a:extLst>
          </p:cNvPr>
          <p:cNvSpPr txBox="1"/>
          <p:nvPr/>
        </p:nvSpPr>
        <p:spPr>
          <a:xfrm>
            <a:off x="1028700" y="419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3EBB6F31-31B8-1DFB-6F5E-BF446573190D}"/>
              </a:ext>
            </a:extLst>
          </p:cNvPr>
          <p:cNvSpPr txBox="1"/>
          <p:nvPr/>
        </p:nvSpPr>
        <p:spPr>
          <a:xfrm>
            <a:off x="1076827" y="1866900"/>
            <a:ext cx="16144373" cy="84946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noProof="0" dirty="0">
                <a:solidFill>
                  <a:srgbClr val="F9FAFD"/>
                </a:solidFill>
                <a:latin typeface="Glacial Indifference" panose="020B0604020202020204" charset="0"/>
              </a:rPr>
              <a:t>Le droit finalement est devenue une </a:t>
            </a:r>
            <a:r>
              <a:rPr lang="fr-FR" sz="3400" u="sng" noProof="0" dirty="0">
                <a:solidFill>
                  <a:srgbClr val="F9FAFD"/>
                </a:solidFill>
                <a:latin typeface="Glacial Indifference" panose="020B0604020202020204" charset="0"/>
              </a:rPr>
              <a:t>valeur</a:t>
            </a:r>
            <a:r>
              <a:rPr lang="fr-FR" sz="3400" noProof="0" dirty="0">
                <a:solidFill>
                  <a:srgbClr val="F9FAFD"/>
                </a:solidFill>
                <a:latin typeface="Glacial Indifference" panose="020B0604020202020204" charset="0"/>
              </a:rPr>
              <a:t> lui-même, en dehors même d’une signification donnée à une norme particulière. En démocratie, le droit pose des </a:t>
            </a:r>
            <a:r>
              <a:rPr lang="fr-FR" sz="3400" u="sng" noProof="0" dirty="0">
                <a:solidFill>
                  <a:srgbClr val="F9FAFD"/>
                </a:solidFill>
                <a:latin typeface="Glacial Indifference" panose="020B0604020202020204" charset="0"/>
              </a:rPr>
              <a:t>limites aux valeurs suprêmes que sont la liberté et l’égalité</a:t>
            </a:r>
            <a:r>
              <a:rPr lang="fr-FR" sz="34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400" noProof="0" dirty="0">
                <a:solidFill>
                  <a:srgbClr val="F9FAFD"/>
                </a:solidFill>
                <a:latin typeface="Glacial Indifference" panose="020B0604020202020204" charset="0"/>
              </a:rPr>
              <a:t>Mais ces limites constituent dans le même temps la condition du </a:t>
            </a:r>
            <a:r>
              <a:rPr lang="fr-FR" sz="3400" u="sng" noProof="0" dirty="0">
                <a:solidFill>
                  <a:srgbClr val="F9FAFD"/>
                </a:solidFill>
                <a:latin typeface="Glacial Indifference" panose="020B0604020202020204" charset="0"/>
              </a:rPr>
              <a:t>respect de ces deux valeurs</a:t>
            </a:r>
            <a:r>
              <a:rPr lang="fr-FR" sz="3400" noProof="0" dirty="0">
                <a:solidFill>
                  <a:srgbClr val="F9FAFD"/>
                </a:solidFill>
                <a:latin typeface="Glacial Indifference" panose="020B0604020202020204" charset="0"/>
              </a:rPr>
              <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Sans le droit, chacun lutterait pour son propre intérêt et ce serait la guerre permanente. […] Posant comme valeurs suprêmes la liberté</a:t>
            </a:r>
            <a:r>
              <a:rPr lang="fr-FR" sz="3400" noProof="0" dirty="0">
                <a:solidFill>
                  <a:srgbClr val="F9FAFD"/>
                </a:solidFill>
                <a:latin typeface="Glacial Indifference" panose="020B0604020202020204" charset="0"/>
              </a:rPr>
              <a:t> et l’égalité,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système juridique démocratique contient donc une valeur en lui-même ; cette idée est condensée dans la notion d’</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de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l’État dans lequel chacun, y compris l’État, est soumis à la norme, l’État où existe donc un contrôle des pouvoirs […], l’État où les droits fondamentaux des individus sont respectés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869351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681A22D-2683-C487-C84D-13BACF39A6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FADC1D-E488-0156-C80B-2ABDB6042A70}"/>
              </a:ext>
            </a:extLst>
          </p:cNvPr>
          <p:cNvSpPr txBox="1"/>
          <p:nvPr/>
        </p:nvSpPr>
        <p:spPr>
          <a:xfrm>
            <a:off x="990600" y="281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488B0FF4-4722-6006-5ED6-C4D9692E9CAF}"/>
              </a:ext>
            </a:extLst>
          </p:cNvPr>
          <p:cNvSpPr txBox="1"/>
          <p:nvPr/>
        </p:nvSpPr>
        <p:spPr>
          <a:xfrm>
            <a:off x="1076827" y="1638300"/>
            <a:ext cx="16144373" cy="857003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française</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 ensemble de textes appelé par la doctrine "bloc de constitutionnalité" distingue donc la Constitution française des Constitutions des autres pays européens.</a:t>
            </a:r>
          </a:p>
          <a:p>
            <a:pPr marR="0" lvl="0" algn="just" defTabSz="914400" rtl="0" eaLnBrk="1" fontAlgn="auto" latinLnBrk="0" hangingPunct="1">
              <a:lnSpc>
                <a:spcPct val="110000"/>
              </a:lnSpc>
              <a:spcBef>
                <a:spcPts val="0"/>
              </a:spcBef>
              <a:spcAft>
                <a:spcPts val="1200"/>
              </a:spcAft>
              <a:buClrTx/>
              <a:buSzTx/>
              <a:tabLst/>
              <a:defRPr/>
            </a:pPr>
            <a:r>
              <a:rPr lang="fr-FR" sz="3400" noProof="0" dirty="0">
                <a:solidFill>
                  <a:srgbClr val="F9FAFD"/>
                </a:solidFill>
                <a:latin typeface="Glacial Indifference" panose="020B0604020202020204" charset="0"/>
              </a:rPr>
              <a:t>« Les normes de ce "bloc de constitutionnalité" ont toutes une même valeur juridique, soit une valeur constitutionnelle […]. Elles se situent donc "</a:t>
            </a:r>
            <a:r>
              <a:rPr lang="fr-FR" sz="3400" u="sng" noProof="0" dirty="0">
                <a:solidFill>
                  <a:srgbClr val="F9FAFD"/>
                </a:solidFill>
                <a:latin typeface="Glacial Indifference" panose="020B0604020202020204" charset="0"/>
              </a:rPr>
              <a:t>au sommet de l'ordre juridique interne</a:t>
            </a:r>
            <a:r>
              <a:rPr lang="fr-FR" sz="3400" noProof="0" dirty="0">
                <a:solidFill>
                  <a:srgbClr val="F9FAFD"/>
                </a:solidFill>
                <a:latin typeface="Glacial Indifference" panose="020B0604020202020204" charset="0"/>
              </a:rPr>
              <a:t>" […]. Dès lors, il n'y a </a:t>
            </a:r>
            <a:r>
              <a:rPr lang="fr-FR" sz="3400" u="sng" noProof="0" dirty="0">
                <a:solidFill>
                  <a:srgbClr val="F9FAFD"/>
                </a:solidFill>
                <a:latin typeface="Glacial Indifference" panose="020B0604020202020204" charset="0"/>
              </a:rPr>
              <a:t>pas de hiérarchie entre ces normes</a:t>
            </a:r>
            <a:r>
              <a:rPr lang="fr-FR" sz="3400" noProof="0" dirty="0">
                <a:solidFill>
                  <a:srgbClr val="F9FAFD"/>
                </a:solidFill>
                <a:latin typeface="Glacial Indifference" panose="020B0604020202020204" charset="0"/>
              </a:rPr>
              <a:t> de valeur constitutionnelle […]. Les conflits réels entre les normes constitutionnelles sont résolus sur le terrain de la conciliation, "le Conseil constitutionnel recherch(</a:t>
            </a:r>
            <a:r>
              <a:rPr lang="fr-FR" sz="3400" noProof="0" dirty="0" err="1">
                <a:solidFill>
                  <a:srgbClr val="F9FAFD"/>
                </a:solidFill>
                <a:latin typeface="Glacial Indifference" panose="020B0604020202020204" charset="0"/>
              </a:rPr>
              <a:t>ant</a:t>
            </a:r>
            <a:r>
              <a:rPr lang="fr-FR" sz="3400" noProof="0" dirty="0">
                <a:solidFill>
                  <a:srgbClr val="F9FAFD"/>
                </a:solidFill>
                <a:latin typeface="Glacial Indifference" panose="020B0604020202020204" charset="0"/>
              </a:rPr>
              <a:t>) une sorte d'amiable composition entre les droits ou les principes dont il a la garde"</a:t>
            </a:r>
            <a:r>
              <a:rPr lang="fr-FR" sz="3500" noProof="0" dirty="0">
                <a:solidFill>
                  <a:srgbClr val="F9FAFD"/>
                </a:solidFill>
                <a:latin typeface="Glacial Indifference" panose="020B0604020202020204" charset="0"/>
              </a:rPr>
              <a:t> </a:t>
            </a:r>
            <a:r>
              <a:rPr lang="fr-FR" sz="2800" noProof="0" dirty="0">
                <a:solidFill>
                  <a:srgbClr val="F9FAFD"/>
                </a:solidFill>
                <a:latin typeface="Glacial Indifference" panose="020B0604020202020204" charset="0"/>
              </a:rPr>
              <a:t>(Georges Vedel)</a:t>
            </a:r>
            <a:r>
              <a:rPr lang="fr-FR" sz="3500" noProof="0" dirty="0">
                <a:solidFill>
                  <a:srgbClr val="F9FAFD"/>
                </a:solidFill>
                <a:latin typeface="Glacial Indifference" panose="020B0604020202020204" charset="0"/>
              </a:rPr>
              <a:t>.</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Par ailleurs, la Constitution 4 octobre 1958 a prévu une procédure spécifique pour la révision des dispositions constitutionnelles qui est bien plus exigeante que celle applicable pour la modification des lois ordinaires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46360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0314FFA-0F43-2B18-5579-30CF74C0A4C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82A02F4-6FFD-3A7D-9CFE-7D1EAA1D48D1}"/>
              </a:ext>
            </a:extLst>
          </p:cNvPr>
          <p:cNvSpPr txBox="1"/>
          <p:nvPr/>
        </p:nvSpPr>
        <p:spPr>
          <a:xfrm>
            <a:off x="990600" y="8907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BA1163AA-785E-2CAE-1AC6-85AE49BD06A4}"/>
              </a:ext>
            </a:extLst>
          </p:cNvPr>
          <p:cNvSpPr txBox="1"/>
          <p:nvPr/>
        </p:nvSpPr>
        <p:spPr>
          <a:xfrm>
            <a:off x="1076827" y="2400300"/>
            <a:ext cx="16144373" cy="65279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française</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n'a pas pour unique objet de déterminer la forme de l'État, d'organiser les institutions et de déterminer les règles de production des normes. </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est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fondateur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lequel une société se constitue une identité et décide de l'ordre sociétal voulu. En particulier, elle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consacre des droits et libertés fondamentaux et définit les modalités de leur protection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définitive, la Constitution se présente comme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limitation des pouvoirs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que l'exprime l'article 16 de la Déclaration de 1789 qui prévoit que "toute société dans laquelle la garantie des droits n'est pas assurée, ni la séparation des pouvoirs déterminée, n'a point de Constitution" »</a:t>
            </a:r>
            <a:r>
              <a:rPr lang="fr-FR" sz="3400" noProof="0" dirty="0">
                <a:solidFill>
                  <a:srgbClr val="F9FAFD"/>
                </a:solidFill>
                <a:latin typeface="Glacial Indifference" panose="020B0604020202020204" charset="0"/>
              </a:rPr>
              <a:t>.</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02288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681D56C-CFA7-4AF7-A0E8-C24825D8BC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A2C5B4-ABC5-8125-1455-2182405DAC77}"/>
              </a:ext>
            </a:extLst>
          </p:cNvPr>
          <p:cNvSpPr txBox="1"/>
          <p:nvPr/>
        </p:nvSpPr>
        <p:spPr>
          <a:xfrm>
            <a:off x="990600" y="4191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70624B63-DF8C-1C0B-BB0D-1F93D9117FF2}"/>
              </a:ext>
            </a:extLst>
          </p:cNvPr>
          <p:cNvSpPr txBox="1"/>
          <p:nvPr/>
        </p:nvSpPr>
        <p:spPr>
          <a:xfrm>
            <a:off x="1076827" y="1943100"/>
            <a:ext cx="16144373" cy="75297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Pourquoi tant de Constitutions successives en France ?</a:t>
            </a:r>
          </a:p>
          <a:p>
            <a:pPr marR="0" lvl="0" algn="just" defTabSz="914400" rtl="0" eaLnBrk="1" fontAlgn="auto" latinLnBrk="0" hangingPunct="1">
              <a:lnSpc>
                <a:spcPct val="110000"/>
              </a:lnSpc>
              <a:spcBef>
                <a:spcPts val="0"/>
              </a:spcBef>
              <a:spcAft>
                <a:spcPts val="12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la différence de nombre d’autres pays ayant connu une seule Constitution,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depuis 1791, une quinzaine de Constitutions se sont succédé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spcAft>
                <a:spcPts val="12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Deux lectures de cette instabilité constitutionnelle sont classiquement proposées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d'une part,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lecture cyclique de l'histoire constitutionnelle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approche initiée par le Doyen Maurice Hauriou […]. La succession des Constitutions s'explique par le fait que la France "n'a pas pu, du premier coup, trouver l'équilibre véritable des forces nouvelles" que la Révolution de 1789 a déchaînées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(Maurice Hauriou)</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des phases de domination du législatif ont succédé des phases de prépondérance de l'exécutif qui se sont terminées par des périodes d’ "équilibre entre les excès antagonistes des deux premières phases"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(Marc Guillaume)</a:t>
            </a:r>
            <a:r>
              <a:rPr lang="fr-FR" sz="3500" noProof="0" dirty="0">
                <a:solidFill>
                  <a:srgbClr val="F9FAFD"/>
                </a:solidFill>
                <a:latin typeface="Glacial Indifference" panose="020B0604020202020204" charset="0"/>
              </a:rPr>
              <a:t>.</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90283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36EBE2A-50B7-A5A4-6880-FC35BE5A061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92077C-8F20-D9F7-4C6F-A23A11C60E44}"/>
              </a:ext>
            </a:extLst>
          </p:cNvPr>
          <p:cNvSpPr txBox="1"/>
          <p:nvPr/>
        </p:nvSpPr>
        <p:spPr>
          <a:xfrm>
            <a:off x="990600" y="1143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84D1F0F0-7143-D8F0-5781-80C2FD46572F}"/>
              </a:ext>
            </a:extLst>
          </p:cNvPr>
          <p:cNvSpPr txBox="1"/>
          <p:nvPr/>
        </p:nvSpPr>
        <p:spPr>
          <a:xfrm>
            <a:off x="1076827" y="1409700"/>
            <a:ext cx="16220573" cy="9064020"/>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d'autre part, 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lecture davantage linéaire de l'histoire constitutionnelle fondée sur l'idée de progrès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approche retenue par le Doyen Georges Vedel […]. Selon […] Vedel, "chaque poussée de démocratie, même assortie d'un échec final, a laissé, incorporé à l'expérience et à la psychologie politiques françaises, un certain acquis irréversible, comme si la démocratie avait progressé en France par des vagues dont chacune se retire après avoir déferlé, mais dont chacune aussi part de plus haut que la précédente". Se trouve ainsi exprimée l'idée selon laquelle "le constituant intervient toujours dans le sens du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progrès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L'écriture constitutionnelle se veut procéder d'une dynamique. Elle suppose, pour ainsi dire, qu'il y a bien un sens de l'histoire. L'acte constituant répond toujours à la volonté d'établir un nouveau standard, forcément plus élevé que le précédent. On comprend par là pourquoi la succession historique des textes relatifs aux droits constitutionnels s'est toujours opérée depuis 1789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 stratification et non par remplacement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Dans la tradition constitutionnelle française, il existe donc un axe du progrès dont le mouvement ne peut s'accommoder d'autre chose que de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l'addition de droits nouveaux</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lang="fr-FR" sz="33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6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589724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50F8D0-6018-AF6A-EE4F-3EB04D8FED1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2AE2D2-540A-A6B7-0FDF-06E4C4F8B18A}"/>
              </a:ext>
            </a:extLst>
          </p:cNvPr>
          <p:cNvSpPr txBox="1"/>
          <p:nvPr/>
        </p:nvSpPr>
        <p:spPr>
          <a:xfrm>
            <a:off x="990600" y="1119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56E79AD6-D19E-9C3D-EE31-4EE99AA3865F}"/>
              </a:ext>
            </a:extLst>
          </p:cNvPr>
          <p:cNvSpPr txBox="1"/>
          <p:nvPr/>
        </p:nvSpPr>
        <p:spPr>
          <a:xfrm>
            <a:off x="1076827" y="2781300"/>
            <a:ext cx="16144373" cy="513371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 la Constitution de 1958 par rapport aux régimes précédents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Républiques d’hier et celle d’aujourd’hui se suivent mais ne se ressemblent pas. Instituée par la Constitution du 4 octobre 1958, la V</a:t>
            </a:r>
            <a:r>
              <a:rPr kumimoji="0" lang="fr-FR" sz="3500" b="0" i="0"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se distingue des régimes précédents et, en particulier, des III e et IV</a:t>
            </a:r>
            <a:r>
              <a:rPr kumimoji="0" lang="fr-FR" sz="3500" b="0" i="0"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Républiques, sur au moins trois points. </a:t>
            </a:r>
          </a:p>
          <a:p>
            <a:pPr marR="0" lvl="0" algn="just" defTabSz="914400" rtl="0" eaLnBrk="1" fontAlgn="auto" latinLnBrk="0" hangingPunct="1">
              <a:lnSpc>
                <a:spcPct val="110000"/>
              </a:lnSpc>
              <a:spcBef>
                <a:spcPts val="0"/>
              </a:spcBef>
              <a:spcAft>
                <a:spcPts val="1800"/>
              </a:spcAft>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En effet, elle se caractérise par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exécutif fort</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par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stabilité gouvernementale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par la création d’une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 constitutionnelle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1904982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7F720DB-89F1-7B84-1EFB-C44BE326C57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16AE251-B56D-CD30-EA33-DFCDAB27A14F}"/>
              </a:ext>
            </a:extLst>
          </p:cNvPr>
          <p:cNvSpPr txBox="1"/>
          <p:nvPr/>
        </p:nvSpPr>
        <p:spPr>
          <a:xfrm>
            <a:off x="990600" y="357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117C03B-6424-CF89-69C3-7BB5378DF39B}"/>
              </a:ext>
            </a:extLst>
          </p:cNvPr>
          <p:cNvSpPr txBox="1"/>
          <p:nvPr/>
        </p:nvSpPr>
        <p:spPr>
          <a:xfrm>
            <a:off x="1076827" y="1670372"/>
            <a:ext cx="16144373" cy="85023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 la Constitution de 1958 par rapport aux régimes précédents ?</a:t>
            </a:r>
          </a:p>
          <a:p>
            <a:pPr marR="0" lvl="0" algn="just" defTabSz="914400" rtl="0" eaLnBrk="1" fontAlgn="auto" latinLnBrk="0" hangingPunct="1">
              <a:lnSpc>
                <a:spcPct val="110000"/>
              </a:lnSpc>
              <a:spcBef>
                <a:spcPts val="0"/>
              </a:spcBef>
              <a:spcAft>
                <a:spcPts val="1800"/>
              </a:spcAft>
              <a:buClrTx/>
              <a:buSzTx/>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force de l’exécutif</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n’est plus réduit à "inaugurer les chrysanthèmes" (expression employée par le Général de Gaulle au cours d’une conférence de presse du 9 septembre 1965) comme cela a pu être le cas sous les III</a:t>
            </a:r>
            <a:r>
              <a:rPr kumimoji="0" lang="fr-FR" sz="3400" b="0" i="0"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et IV</a:t>
            </a:r>
            <a:r>
              <a:rPr kumimoji="0" lang="fr-FR" sz="3400" b="0" i="0"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Républiques. </a:t>
            </a:r>
          </a:p>
          <a:p>
            <a:pPr marR="0" lvl="0" algn="just" defTabSz="914400" rtl="0" eaLnBrk="1" fontAlgn="auto" latinLnBrk="0" hangingPunct="1">
              <a:lnSpc>
                <a:spcPct val="110000"/>
              </a:lnSpc>
              <a:spcBef>
                <a:spcPts val="0"/>
              </a:spcBef>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 chef de l’État, qui est élu au suffrage universel direct à partir de 1965, dispose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pouvoirs importants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primauté présidentielle est cependant limitée en période de cohabitation – c’est-à-dire lorsque la couleur politique du Président et celle de la majorité des députés sont différentes ».</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 la Constitution [de 1958] confère au Gouvernement les moyens de conduire la politique de la Nation […] ». En particulier, il dispose d’une certaine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maîtrise de la procédure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4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663051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5B8D58C-0CE4-0461-A261-6D0C401BD83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6E11032-4CC3-9F6C-4A23-F3834AC02598}"/>
              </a:ext>
            </a:extLst>
          </p:cNvPr>
          <p:cNvSpPr txBox="1"/>
          <p:nvPr/>
        </p:nvSpPr>
        <p:spPr>
          <a:xfrm>
            <a:off x="990600" y="738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8B2F968A-ED08-CE08-B242-21F033A38D03}"/>
              </a:ext>
            </a:extLst>
          </p:cNvPr>
          <p:cNvSpPr txBox="1"/>
          <p:nvPr/>
        </p:nvSpPr>
        <p:spPr>
          <a:xfrm>
            <a:off x="1076827" y="2236717"/>
            <a:ext cx="16144373" cy="572618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 la Constitution de 1958 par rapport aux régimes précédents ?</a:t>
            </a:r>
          </a:p>
          <a:p>
            <a:pPr marR="0" lvl="0" algn="just" defTabSz="914400" rtl="0" eaLnBrk="1" fontAlgn="auto" latinLnBrk="0" hangingPunct="1">
              <a:lnSpc>
                <a:spcPct val="110000"/>
              </a:lnSpc>
              <a:spcBef>
                <a:spcPts val="0"/>
              </a:spcBef>
              <a:spcAft>
                <a:spcPts val="1800"/>
              </a:spcAft>
              <a:buClrTx/>
              <a:buSzTx/>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stabilité gouvernementale</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stabilité gouvernementale est favorisée par la Constitution puisqu’elle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limite strictement les conditions dans lesquelles le Gouvernement peut être renversé</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par l’Assemblée nationale […]. </a:t>
            </a:r>
          </a:p>
          <a:p>
            <a:pPr marR="0" lvl="0" algn="just" defTabSz="914400" rtl="0" eaLnBrk="1" fontAlgn="auto" latinLnBrk="0" hangingPunct="1">
              <a:lnSpc>
                <a:spcPct val="110000"/>
              </a:lnSpc>
              <a:spcBef>
                <a:spcPts val="0"/>
              </a:spcBef>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Par-delà le texte constitutionnel, le fait majoritaire – c’est-à-dire l’existence en pratique d’une majorité politique cohérente à l’Assemblée nationale – permet d’assurer la stabilité des Gouvernements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546711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80467BF-D1BB-BF6A-CADD-74BFD8D6F8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3F4AFF2-C73F-69C4-8CDA-7D5EDB7559A5}"/>
              </a:ext>
            </a:extLst>
          </p:cNvPr>
          <p:cNvSpPr txBox="1"/>
          <p:nvPr/>
        </p:nvSpPr>
        <p:spPr>
          <a:xfrm>
            <a:off x="990600" y="738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B8BBA308-3782-F36C-6C90-BED28141398E}"/>
              </a:ext>
            </a:extLst>
          </p:cNvPr>
          <p:cNvSpPr txBox="1"/>
          <p:nvPr/>
        </p:nvSpPr>
        <p:spPr>
          <a:xfrm>
            <a:off x="1076827" y="2236717"/>
            <a:ext cx="16144373" cy="572618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 la Constitution de 1958 par rapport aux régimes précédents ?</a:t>
            </a:r>
          </a:p>
          <a:p>
            <a:pPr marR="0" lvl="0" algn="just" defTabSz="914400" rtl="0" eaLnBrk="1" fontAlgn="auto" latinLnBrk="0" hangingPunct="1">
              <a:lnSpc>
                <a:spcPct val="110000"/>
              </a:lnSpc>
              <a:spcBef>
                <a:spcPts val="0"/>
              </a:spcBef>
              <a:spcAft>
                <a:spcPts val="1800"/>
              </a:spcAft>
              <a:buClrTx/>
              <a:buSzTx/>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constitutionnelle</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Jusqu’à l’avènement de la V</a:t>
            </a:r>
            <a:r>
              <a:rPr kumimoji="0" lang="fr-FR" sz="3500" b="0" i="0"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constitutionnelle était inexistante</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du 4 octobre 1958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tranche avec les Constitutions précédentes en créant le Conseil constitutionnel</a:t>
            </a:r>
            <a:r>
              <a:rPr kumimoji="0" lang="fr-FR" sz="35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qui est chargé, notamment, de contrôler la constitutionnalité des lois […]. Au titre de ce contrôle, le Conseil veille au respect des droits et libertés garantis par la Constitution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384960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33F50B1-44DB-F241-A793-F6F7CC27B74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835CD20-ACEA-D046-3561-0540A282F71D}"/>
              </a:ext>
            </a:extLst>
          </p:cNvPr>
          <p:cNvSpPr txBox="1"/>
          <p:nvPr/>
        </p:nvSpPr>
        <p:spPr>
          <a:xfrm>
            <a:off x="990600" y="7383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8519256-2537-57FF-6F94-256AE7959BCE}"/>
              </a:ext>
            </a:extLst>
          </p:cNvPr>
          <p:cNvSpPr txBox="1"/>
          <p:nvPr/>
        </p:nvSpPr>
        <p:spPr>
          <a:xfrm>
            <a:off x="1076827" y="2312917"/>
            <a:ext cx="16144373" cy="65494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changer la Constitution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Changer de Constitution, c'est en rédiger une nouvelle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ce sens, le pouvoir de rédiger une Constitution […] est en principe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pouvoir insubordonné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un "pouvoir initial, autonome et inconditionné"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(Georges Burdeau)</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certaines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contraintes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peuvent parfois peser sur l'écriture de la Constitution. </a:t>
            </a:r>
          </a:p>
          <a:p>
            <a:pPr marR="0" lvl="0" algn="just" defTabSz="914400" rtl="0" eaLnBrk="1" fontAlgn="auto" latinLnBrk="0" hangingPunct="1">
              <a:lnSpc>
                <a:spcPct val="110000"/>
              </a:lnSpc>
              <a:spcBef>
                <a:spcPts val="0"/>
              </a:spcBef>
              <a:spcAft>
                <a:spcPts val="18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exemple, la loi constitutionnelle du 3 juin 1958 a confié au Gouvernement du Général de Gaulle le pouvoir de rédiger une nouvelle Constitution tout en précisant les conditions de fond et de procédure à respecter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819424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D02E13A-716C-1B48-5DF2-D4672C73D1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A8D96B-C200-4AF8-BF0E-2933879BE6A4}"/>
              </a:ext>
            </a:extLst>
          </p:cNvPr>
          <p:cNvSpPr txBox="1"/>
          <p:nvPr/>
        </p:nvSpPr>
        <p:spPr>
          <a:xfrm>
            <a:off x="990600" y="6621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F5E70CE6-9C38-1604-AC59-5281A303B53D}"/>
              </a:ext>
            </a:extLst>
          </p:cNvPr>
          <p:cNvSpPr txBox="1"/>
          <p:nvPr/>
        </p:nvSpPr>
        <p:spPr>
          <a:xfrm>
            <a:off x="1076827" y="2197010"/>
            <a:ext cx="16144373" cy="691112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changer la Constitution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L'exercice du pouvoir constituant originaire est plus ou moins démocratique selon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degré de participation du peuple et de ses représentants à l'adoption de la Constitution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R="0" lvl="0" algn="just" defTabSz="914400" rtl="0" eaLnBrk="1" fontAlgn="auto" latinLnBrk="0" hangingPunct="1">
              <a:lnSpc>
                <a:spcPct val="110000"/>
              </a:lnSpc>
              <a:spcBef>
                <a:spcPts val="0"/>
              </a:spcBef>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exemple, la Charte constitutionnelle du 4 juin 1814 a été octroyée à ses sujets par Louis XVIII, tandis que la Constitution du 27 octobre 1946 a été rédigée par une assemblée constituante élue par le peuple avant d'être approuvée par ce dernier par voie référendaire. </a:t>
            </a:r>
          </a:p>
          <a:p>
            <a:pPr marR="0" lvl="0" algn="just" defTabSz="914400" rtl="0" eaLnBrk="1" fontAlgn="auto" latinLnBrk="0" hangingPunct="1">
              <a:lnSpc>
                <a:spcPct val="110000"/>
              </a:lnSpc>
              <a:spcBef>
                <a:spcPts val="0"/>
              </a:spcBef>
              <a:spcAft>
                <a:spcPts val="18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ailleurs, bien que rédigée par l'exécutif, la Constitution du 4 octobre 1958 a été approuvée par le peuple à l'occasion du référendum du 28 septembre 1958 […] ».</a:t>
            </a:r>
            <a:endParaRPr lang="fr-FR" sz="35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830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FC6880-FB70-3FC0-D5FE-BE6660DC99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8D5623-A656-D10D-654F-7A3B5CB2DFCA}"/>
              </a:ext>
            </a:extLst>
          </p:cNvPr>
          <p:cNvSpPr txBox="1"/>
          <p:nvPr/>
        </p:nvSpPr>
        <p:spPr>
          <a:xfrm>
            <a:off x="1028700" y="952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 français juridique</a:t>
            </a:r>
          </a:p>
        </p:txBody>
      </p:sp>
      <p:sp>
        <p:nvSpPr>
          <p:cNvPr id="4" name="TextBox 4">
            <a:extLst>
              <a:ext uri="{FF2B5EF4-FFF2-40B4-BE49-F238E27FC236}">
                <a16:creationId xmlns:a16="http://schemas.microsoft.com/office/drawing/2014/main" id="{10014AF6-D401-D3C5-4A67-E37BB9315A2D}"/>
              </a:ext>
            </a:extLst>
          </p:cNvPr>
          <p:cNvSpPr txBox="1"/>
          <p:nvPr/>
        </p:nvSpPr>
        <p:spPr>
          <a:xfrm>
            <a:off x="1076827" y="2735199"/>
            <a:ext cx="16144373" cy="674646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qu’un État de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Organisation politique d’une société dans laquelle tout détenteur du pouvoir de contrainte, et en particulier du pouvoir d’édicter des </a:t>
            </a:r>
            <a:r>
              <a:rPr lang="fr-FR" sz="3600" u="sng" noProof="0" dirty="0">
                <a:solidFill>
                  <a:srgbClr val="F9FAFD"/>
                </a:solidFill>
                <a:latin typeface="Glacial Indifference" panose="020B0604020202020204" charset="0"/>
              </a:rPr>
              <a:t>règles de droit</a:t>
            </a:r>
            <a:r>
              <a:rPr lang="fr-FR" sz="3600" noProof="0" dirty="0">
                <a:solidFill>
                  <a:srgbClr val="F9FAFD"/>
                </a:solidFill>
                <a:latin typeface="Glacial Indifference" panose="020B0604020202020204" charset="0"/>
              </a:rPr>
              <a:t>, est lui-même soumis au règne du Droit, au même titre que l’ensemble des individus composant cette société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Rémy 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248.</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800" noProof="0" dirty="0">
              <a:solidFill>
                <a:srgbClr val="F9FAFD"/>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 de droit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synonyme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norme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c’est-à-dire une « règle de conduite générale et obligatoire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800" noProof="0" dirty="0">
              <a:solidFill>
                <a:srgbClr val="F9FAFD"/>
              </a:solidFill>
              <a:latin typeface="Glacial Indifference" panose="020B060402020202020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378</a:t>
            </a:r>
          </a:p>
        </p:txBody>
      </p:sp>
    </p:spTree>
    <p:extLst>
      <p:ext uri="{BB962C8B-B14F-4D97-AF65-F5344CB8AC3E}">
        <p14:creationId xmlns:p14="http://schemas.microsoft.com/office/powerpoint/2010/main" val="172117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CD5B717-3691-9182-114D-4051DA4B6C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986B48C-0704-6F41-C50F-11120DBF919E}"/>
              </a:ext>
            </a:extLst>
          </p:cNvPr>
          <p:cNvSpPr txBox="1"/>
          <p:nvPr/>
        </p:nvSpPr>
        <p:spPr>
          <a:xfrm>
            <a:off x="990600" y="2049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9A7F92ED-DCF6-D210-2A8A-66A782CF3AF5}"/>
              </a:ext>
            </a:extLst>
          </p:cNvPr>
          <p:cNvSpPr txBox="1"/>
          <p:nvPr/>
        </p:nvSpPr>
        <p:spPr>
          <a:xfrm>
            <a:off x="1076827" y="1485900"/>
            <a:ext cx="16144373" cy="887012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Qui garantit le respect de la Constitution ?</a:t>
            </a:r>
          </a:p>
          <a:p>
            <a:pPr marR="0" lvl="0" algn="just" defTabSz="914400" rtl="0" eaLnBrk="1" fontAlgn="auto" latinLnBrk="0" hangingPunct="1">
              <a:lnSpc>
                <a:spcPct val="110000"/>
              </a:lnSpc>
              <a:spcBef>
                <a:spcPts val="0"/>
              </a:spcBef>
              <a:spcAft>
                <a:spcPts val="12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existe deux types de gardiens de la Constitution :</a:t>
            </a:r>
          </a:p>
          <a:p>
            <a:pPr marR="0" lvl="0" algn="just" defTabSz="914400" rtl="0" eaLnBrk="1" fontAlgn="auto" latinLnBrk="0" hangingPunct="1">
              <a:lnSpc>
                <a:spcPct val="110000"/>
              </a:lnSpc>
              <a:spcBef>
                <a:spcPts val="0"/>
              </a:spcBef>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gardiens juridictionnels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tel est le cas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lorsqu'il contrôle notamment la constitutionnalité des lois […] et des engagements internationaux […]. </a:t>
            </a:r>
          </a:p>
          <a:p>
            <a:pPr marR="0" lvl="0" algn="just" defTabSz="914400" rtl="0" eaLnBrk="1" fontAlgn="auto" latinLnBrk="0" hangingPunct="1">
              <a:lnSpc>
                <a:spcPct val="110000"/>
              </a:lnSpc>
              <a:spcBef>
                <a:spcPts val="0"/>
              </a:spcBef>
              <a:spcAft>
                <a:spcPts val="12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Tel est également le cas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juges administratif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 le Conseil d'État contrôle la constitutionnalité d'un acte réglementaire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 le juge judiciaire statuant au pénal est compétent pour apprécier la constitutionnalité des actes administratifs) </a:t>
            </a:r>
          </a:p>
          <a:p>
            <a:pPr marR="0" lvl="0" algn="just" defTabSz="914400" rtl="0" eaLnBrk="1" fontAlgn="auto" latinLnBrk="0" hangingPunct="1">
              <a:lnSpc>
                <a:spcPct val="110000"/>
              </a:lnSpc>
              <a:spcBef>
                <a:spcPts val="0"/>
              </a:spcBef>
              <a:spcAft>
                <a:spcPts val="1800"/>
              </a:spcAft>
              <a:buClrTx/>
              <a:buSzTx/>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gardiens non-juridictionnels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en effet, certaines institutions politiques à l'instar du chef de l'État (qui "veille au respect de la Constitution" en vertu de l'art. 5, al. 1</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Constitution de 1958) ou autorités administratives indépendantes comme le Défenseur des droits […] participent au respect de la Constitution ».</a:t>
            </a:r>
            <a:endParaRPr lang="fr-FR" sz="3400" noProof="0" dirty="0">
              <a:solidFill>
                <a:srgbClr val="F9FAFD"/>
              </a:solidFill>
              <a:latin typeface="Glacial Indifference" panose="020B0604020202020204" charset="0"/>
            </a:endParaRP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960703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B8EFA33-1119-CBC8-A2F5-ECC9B3DB6FE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A8F795A-4D11-3AC4-C631-3F2BC1908C18}"/>
              </a:ext>
            </a:extLst>
          </p:cNvPr>
          <p:cNvSpPr txBox="1"/>
          <p:nvPr/>
        </p:nvSpPr>
        <p:spPr>
          <a:xfrm>
            <a:off x="990600" y="6477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CDB28C2C-ED27-495B-4974-8FC54B4887E0}"/>
              </a:ext>
            </a:extLst>
          </p:cNvPr>
          <p:cNvSpPr txBox="1"/>
          <p:nvPr/>
        </p:nvSpPr>
        <p:spPr>
          <a:xfrm>
            <a:off x="1076827" y="2276779"/>
            <a:ext cx="16144373" cy="595701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Peut-on modifier la Constitution ?</a:t>
            </a:r>
          </a:p>
          <a:p>
            <a:pPr marR="0" lvl="0" algn="just" defTabSz="914400" rtl="0" eaLnBrk="1" fontAlgn="auto" latinLnBrk="0" hangingPunct="1">
              <a:lnSpc>
                <a:spcPct val="110000"/>
              </a:lnSpc>
              <a:spcBef>
                <a:spcPts val="0"/>
              </a:spcBef>
              <a:spcAft>
                <a:spcPts val="1800"/>
              </a:spcAft>
              <a:buClrTx/>
              <a:buSzTx/>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révisions constitutionnelles potentielles sont régies par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l'article 89</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Constitution elle-même. </a:t>
            </a:r>
            <a:r>
              <a:rPr lang="fr-FR" sz="3500" noProof="0" dirty="0">
                <a:solidFill>
                  <a:srgbClr val="F9FAFD"/>
                </a:solidFill>
                <a:latin typeface="Glacial Indifference" panose="020B0604020202020204" charset="0"/>
              </a:rPr>
              <a:t>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rois étapes sont essentielles :</a:t>
            </a:r>
          </a:p>
          <a:p>
            <a:pPr marL="457200" marR="0" lvl="0" indent="-457200" algn="just" defTabSz="914400" rtl="0" eaLnBrk="1" fontAlgn="auto" latinLnBrk="0" hangingPunct="1">
              <a:lnSpc>
                <a:spcPct val="110000"/>
              </a:lnSpc>
              <a:spcBef>
                <a:spcPts val="0"/>
              </a:spcBef>
              <a:spcAft>
                <a:spcPts val="1800"/>
              </a:spcAft>
              <a:buClrTx/>
              <a:buSzTx/>
              <a:buFontTx/>
              <a:buChar char="-"/>
              <a:tabLst/>
              <a:defRPr/>
            </a:pPr>
            <a:r>
              <a:rPr lang="fr-FR" sz="3500" u="sng" noProof="0" dirty="0">
                <a:solidFill>
                  <a:srgbClr val="F9FAFD"/>
                </a:solidFill>
                <a:latin typeface="Glacial Indifference" panose="020B0604020202020204" charset="0"/>
              </a:rPr>
              <a:t>l’initiative</a:t>
            </a:r>
            <a:r>
              <a:rPr lang="fr-FR" sz="3500" noProof="0" dirty="0">
                <a:solidFill>
                  <a:srgbClr val="F9FAFD"/>
                </a:solidFill>
                <a:latin typeface="Glacial Indifference" panose="020B0604020202020204" charset="0"/>
              </a:rPr>
              <a:t> → « à l'origine d'une révision constitutionnelle, il peut y avoir : soit une </a:t>
            </a:r>
            <a:r>
              <a:rPr lang="fr-FR" sz="3500" u="sng" noProof="0" dirty="0">
                <a:solidFill>
                  <a:srgbClr val="F9FAFD"/>
                </a:solidFill>
                <a:latin typeface="Glacial Indifference" panose="020B0604020202020204" charset="0"/>
              </a:rPr>
              <a:t>initiative du Président de la République, sur proposition du Premier ministre</a:t>
            </a:r>
            <a:r>
              <a:rPr lang="fr-FR" sz="3500" noProof="0" dirty="0">
                <a:solidFill>
                  <a:srgbClr val="F9FAFD"/>
                </a:solidFill>
                <a:latin typeface="Glacial Indifference" panose="020B0604020202020204" charset="0"/>
              </a:rPr>
              <a:t>, et on est en présence d'un </a:t>
            </a:r>
            <a:r>
              <a:rPr lang="fr-FR" sz="3500" u="sng" noProof="0" dirty="0">
                <a:solidFill>
                  <a:srgbClr val="F9FAFD"/>
                </a:solidFill>
                <a:latin typeface="Glacial Indifference" panose="020B0604020202020204" charset="0"/>
              </a:rPr>
              <a:t>projet de révision</a:t>
            </a:r>
            <a:r>
              <a:rPr lang="fr-FR" sz="3500" noProof="0" dirty="0">
                <a:solidFill>
                  <a:srgbClr val="F9FAFD"/>
                </a:solidFill>
                <a:latin typeface="Glacial Indifference" panose="020B0604020202020204" charset="0"/>
              </a:rPr>
              <a:t> ; soit une </a:t>
            </a:r>
            <a:r>
              <a:rPr lang="fr-FR" sz="3500" u="sng" noProof="0" dirty="0">
                <a:solidFill>
                  <a:srgbClr val="F9FAFD"/>
                </a:solidFill>
                <a:latin typeface="Glacial Indifference" panose="020B0604020202020204" charset="0"/>
              </a:rPr>
              <a:t>initiative de n'importe quel parlementaire</a:t>
            </a:r>
            <a:r>
              <a:rPr lang="fr-FR" sz="3500" noProof="0" dirty="0">
                <a:solidFill>
                  <a:srgbClr val="F9FAFD"/>
                </a:solidFill>
                <a:latin typeface="Glacial Indifference" panose="020B0604020202020204" charset="0"/>
              </a:rPr>
              <a:t>, c'est-à-dire un député ou un sénateur, et on est en présence d'une </a:t>
            </a:r>
            <a:r>
              <a:rPr lang="fr-FR" sz="3500" u="sng" noProof="0" dirty="0">
                <a:solidFill>
                  <a:srgbClr val="F9FAFD"/>
                </a:solidFill>
                <a:latin typeface="Glacial Indifference" panose="020B0604020202020204" charset="0"/>
              </a:rPr>
              <a:t>proposition de révision</a:t>
            </a:r>
            <a:r>
              <a:rPr lang="fr-FR" sz="3500" noProof="0" dirty="0">
                <a:solidFill>
                  <a:srgbClr val="F9FAFD"/>
                </a:solidFill>
                <a:latin typeface="Glacial Indifference" panose="020B0604020202020204" charset="0"/>
              </a:rPr>
              <a:t> »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8255776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85787D9-2905-BDF6-91BA-87B2D5ADE89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1998A58-3CAB-5DD5-5DB2-30F3F0D88790}"/>
              </a:ext>
            </a:extLst>
          </p:cNvPr>
          <p:cNvSpPr txBox="1"/>
          <p:nvPr/>
        </p:nvSpPr>
        <p:spPr>
          <a:xfrm>
            <a:off x="990600" y="5715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4E968335-6456-689C-E709-6D2091723292}"/>
              </a:ext>
            </a:extLst>
          </p:cNvPr>
          <p:cNvSpPr txBox="1"/>
          <p:nvPr/>
        </p:nvSpPr>
        <p:spPr>
          <a:xfrm>
            <a:off x="1076827" y="2247900"/>
            <a:ext cx="16144373" cy="7109639"/>
          </a:xfrm>
          <a:prstGeom prst="rect">
            <a:avLst/>
          </a:prstGeom>
        </p:spPr>
        <p:txBody>
          <a:bodyPr wrap="square" lIns="0" tIns="0" rIns="0" bIns="0" rtlCol="0" anchor="t">
            <a:spAutoFit/>
          </a:bodyPr>
          <a:lstStyle/>
          <a:p>
            <a:pPr algn="just">
              <a:lnSpc>
                <a:spcPct val="110000"/>
              </a:lnSpc>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500" u="sng" noProof="0" dirty="0">
                <a:solidFill>
                  <a:srgbClr val="F9FAFD"/>
                </a:solidFill>
                <a:latin typeface="Glacial Indifference" panose="020B0604020202020204" charset="0"/>
              </a:rPr>
              <a:t>le vote en termes identiques</a:t>
            </a:r>
            <a:r>
              <a:rPr lang="fr-FR" sz="3500" noProof="0" dirty="0">
                <a:solidFill>
                  <a:srgbClr val="F9FAFD"/>
                </a:solidFill>
                <a:latin typeface="Glacial Indifference" panose="020B0604020202020204" charset="0"/>
              </a:rPr>
              <a:t> → « une fois inscrit(e) à l'ordre du jour du Parlement, le projet ou la proposition de révision doit être voté(e) en termes identiques par l'Assemblée nationale et le Sénat. Il s'agit d'un vote à la majorité simple*. </a:t>
            </a:r>
          </a:p>
          <a:p>
            <a:pPr algn="just">
              <a:lnSpc>
                <a:spcPct val="110000"/>
              </a:lnSpc>
              <a:spcAft>
                <a:spcPts val="1800"/>
              </a:spcAft>
              <a:defRPr/>
            </a:pPr>
            <a:r>
              <a:rPr lang="fr-FR" sz="3500" noProof="0" dirty="0">
                <a:solidFill>
                  <a:srgbClr val="F9FAFD"/>
                </a:solidFill>
                <a:latin typeface="Glacial Indifference" panose="020B0604020202020204" charset="0"/>
              </a:rPr>
              <a:t>À la différence de ce qui se passe pour les lois ordinaires, le Gouvernement ne peut pas donner à l'Assemblée nationale "le dernier mot" en lui demandant de statuer définitivement en cas de désaccord avec le Sénat. C'est dire que chaque assemblée dispose donc d'une sorte de droit de veto, toute révision étant bloquée si l'Assemblée ou le Sénat s'y oppose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a:p>
            <a:pPr marL="0" marR="0" lvl="0" indent="0" algn="just"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4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spcBef>
                <a:spcPts val="0"/>
              </a:spcBef>
              <a:buClrTx/>
              <a:buSzTx/>
              <a:buFontTx/>
              <a:buNone/>
              <a:tabLst/>
              <a:defRPr/>
            </a:pPr>
            <a:r>
              <a:rPr lang="fr-FR" sz="3400" noProof="0" dirty="0">
                <a:solidFill>
                  <a:srgbClr val="F9FAFD"/>
                </a:solidFill>
                <a:latin typeface="Glacial Indifference" panose="020B0604020202020204" charset="0"/>
              </a:rPr>
              <a:t>* </a:t>
            </a:r>
            <a:r>
              <a:rPr lang="fr-FR" sz="3400" u="sng" noProof="0" dirty="0">
                <a:solidFill>
                  <a:srgbClr val="F9FAFD"/>
                </a:solidFill>
                <a:latin typeface="Glacial Indifference" panose="020B0604020202020204" charset="0"/>
              </a:rPr>
              <a:t>Majorité simple</a:t>
            </a:r>
            <a:r>
              <a:rPr lang="fr-FR" sz="3400" noProof="0" dirty="0">
                <a:solidFill>
                  <a:srgbClr val="F9FAFD"/>
                </a:solidFill>
                <a:latin typeface="Glacial Indifference" panose="020B0604020202020204" charset="0"/>
              </a:rPr>
              <a:t> → quand la majorité des voix est suffisant, sans que la moitié des voix plus une soit forcément atteinte.</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609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arn(inVertical)">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B9179CB-2E87-FD75-A0D1-4DF6863673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4EF8E1-16BB-789F-0E03-DC029B787C75}"/>
              </a:ext>
            </a:extLst>
          </p:cNvPr>
          <p:cNvSpPr txBox="1"/>
          <p:nvPr/>
        </p:nvSpPr>
        <p:spPr>
          <a:xfrm>
            <a:off x="990600" y="966986"/>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62FF181B-328E-FF5D-7775-5E30AB6AD223}"/>
              </a:ext>
            </a:extLst>
          </p:cNvPr>
          <p:cNvSpPr txBox="1"/>
          <p:nvPr/>
        </p:nvSpPr>
        <p:spPr>
          <a:xfrm>
            <a:off x="1076827" y="2637621"/>
            <a:ext cx="16144373" cy="6147837"/>
          </a:xfrm>
          <a:prstGeom prst="rect">
            <a:avLst/>
          </a:prstGeom>
        </p:spPr>
        <p:txBody>
          <a:bodyPr wrap="square" lIns="0" tIns="0" rIns="0" bIns="0" rtlCol="0" anchor="t">
            <a:spAutoFit/>
          </a:bodyPr>
          <a:lstStyle/>
          <a:p>
            <a:pPr algn="just">
              <a:lnSpc>
                <a:spcPct val="110000"/>
              </a:lnSpc>
              <a:spcAft>
                <a:spcPts val="1200"/>
              </a:spcAf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lang="fr-FR" sz="3500" u="sng" noProof="0" dirty="0">
                <a:solidFill>
                  <a:srgbClr val="F9FAFD"/>
                </a:solidFill>
                <a:latin typeface="Glacial Indifference" panose="020B0604020202020204" charset="0"/>
              </a:rPr>
              <a:t>'approbation par référendum ou par le Congrès à la majorité des 3/5</a:t>
            </a:r>
            <a:r>
              <a:rPr lang="fr-FR" sz="3500" noProof="0" dirty="0">
                <a:solidFill>
                  <a:srgbClr val="F9FAFD"/>
                </a:solidFill>
                <a:latin typeface="Glacial Indifference" panose="020B0604020202020204" charset="0"/>
              </a:rPr>
              <a:t> → « les règles relatives à l'adoption de la révision diffèrent selon que l'on a affaire à un projet ou à une proposition de révision.</a:t>
            </a:r>
          </a:p>
          <a:p>
            <a:pPr algn="just">
              <a:lnSpc>
                <a:spcPct val="110000"/>
              </a:lnSpc>
              <a:spcAft>
                <a:spcPts val="1200"/>
              </a:spcAft>
              <a:defRPr/>
            </a:pPr>
            <a:r>
              <a:rPr lang="fr-FR" sz="3500" noProof="0" dirty="0">
                <a:solidFill>
                  <a:srgbClr val="F9FAFD"/>
                </a:solidFill>
                <a:latin typeface="Glacial Indifference" panose="020B0604020202020204" charset="0"/>
              </a:rPr>
              <a:t>Pour les </a:t>
            </a:r>
            <a:r>
              <a:rPr lang="fr-FR" sz="3500" u="sng" noProof="0" dirty="0">
                <a:solidFill>
                  <a:srgbClr val="F9FAFD"/>
                </a:solidFill>
                <a:latin typeface="Glacial Indifference" panose="020B0604020202020204" charset="0"/>
              </a:rPr>
              <a:t>projets de révision</a:t>
            </a:r>
            <a:r>
              <a:rPr lang="fr-FR" sz="3500" noProof="0" dirty="0">
                <a:solidFill>
                  <a:srgbClr val="F9FAFD"/>
                </a:solidFill>
                <a:latin typeface="Glacial Indifference" panose="020B0604020202020204" charset="0"/>
              </a:rPr>
              <a:t>, le Président de la République peut décider soit de les présenter au référendum, soit de les soumettre au Parlement convoqué en Congrès. Dans ce dernier cas, le projet de révision n'est approuvé que s'il réunit la majorité des trois cinquièmes des suffrages exprimés.</a:t>
            </a:r>
          </a:p>
          <a:p>
            <a:pPr algn="just">
              <a:lnSpc>
                <a:spcPct val="110000"/>
              </a:lnSpc>
              <a:spcAft>
                <a:spcPts val="600"/>
              </a:spcAft>
              <a:defRPr/>
            </a:pPr>
            <a:r>
              <a:rPr lang="fr-FR" sz="3500" noProof="0" dirty="0">
                <a:solidFill>
                  <a:srgbClr val="F9FAFD"/>
                </a:solidFill>
                <a:latin typeface="Glacial Indifference" panose="020B0604020202020204" charset="0"/>
              </a:rPr>
              <a:t>Pour les </a:t>
            </a:r>
            <a:r>
              <a:rPr lang="fr-FR" sz="3500" u="sng" noProof="0" dirty="0">
                <a:solidFill>
                  <a:srgbClr val="F9FAFD"/>
                </a:solidFill>
                <a:latin typeface="Glacial Indifference" panose="020B0604020202020204" charset="0"/>
              </a:rPr>
              <a:t>propositions de révision</a:t>
            </a:r>
            <a:r>
              <a:rPr lang="fr-FR" sz="3500" noProof="0" dirty="0">
                <a:solidFill>
                  <a:srgbClr val="F9FAFD"/>
                </a:solidFill>
                <a:latin typeface="Glacial Indifference" panose="020B0604020202020204" charset="0"/>
              </a:rPr>
              <a:t>, le Président de la République doit nécessairement les présenter au référendum.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8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260290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B3BEF9-EF26-EF7B-2CC1-FC6B6070DB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8A5ABD-9FC4-6F31-2938-114446E351B5}"/>
              </a:ext>
            </a:extLst>
          </p:cNvPr>
          <p:cNvSpPr txBox="1"/>
          <p:nvPr/>
        </p:nvSpPr>
        <p:spPr>
          <a:xfrm>
            <a:off x="990600" y="38100"/>
            <a:ext cx="12687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
        <p:nvSpPr>
          <p:cNvPr id="4" name="TextBox 4">
            <a:extLst>
              <a:ext uri="{FF2B5EF4-FFF2-40B4-BE49-F238E27FC236}">
                <a16:creationId xmlns:a16="http://schemas.microsoft.com/office/drawing/2014/main" id="{EDAB2B2C-FE12-0632-0B8A-48894A175A18}"/>
              </a:ext>
            </a:extLst>
          </p:cNvPr>
          <p:cNvSpPr txBox="1"/>
          <p:nvPr/>
        </p:nvSpPr>
        <p:spPr>
          <a:xfrm>
            <a:off x="1076827" y="1181100"/>
            <a:ext cx="16144373" cy="916866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L'étendue du pouvoir de révision de la Constitution</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Selon le Conseil constitutionnel, le pouvoir constituant dérivé, c'est-à-dire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de réviser la Constitution, "est souverain"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Ainsi, une révision constitutionnelle peut avoir pour objet d'abroger, de modifier ou de compléter des dispositions de valeur constitutionnelle.</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certaines limites temporelles et matérielles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s'imposent au pouvoir constituant dérivé.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part,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limites temporelles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interdisent de réviser la Constitution :</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"lorsqu'il est porté atteinte à l'intégrité du territoire" […] ;</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durant les situations d'empêchement ou de vacance de la présidence de la République […] ;</a:t>
            </a:r>
          </a:p>
          <a:p>
            <a:pPr marR="0" lvl="0" algn="just" defTabSz="914400" rtl="0" eaLnBrk="1" fontAlgn="auto" latinLnBrk="0" hangingPunct="1">
              <a:lnSpc>
                <a:spcPct val="110000"/>
              </a:lnSpc>
              <a:spcBef>
                <a:spcPts val="0"/>
              </a:spcBef>
              <a:buClrTx/>
              <a:buSzTx/>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période d'application des pouvoirs exceptionnels de l'article 16 de la Constitution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noProof="0" dirty="0">
                <a:solidFill>
                  <a:srgbClr val="F9FAFD"/>
                </a:solidFill>
                <a:latin typeface="Glacial Indifference" panose="020B0604020202020204" charset="0"/>
              </a:rPr>
              <a:t>D'autre part, une </a:t>
            </a:r>
            <a:r>
              <a:rPr lang="fr-FR" sz="3300" u="sng" noProof="0" dirty="0">
                <a:solidFill>
                  <a:srgbClr val="F9FAFD"/>
                </a:solidFill>
                <a:latin typeface="Glacial Indifference" panose="020B0604020202020204" charset="0"/>
              </a:rPr>
              <a:t>limite matérielle</a:t>
            </a:r>
            <a:r>
              <a:rPr lang="fr-FR" sz="3300" noProof="0" dirty="0">
                <a:solidFill>
                  <a:srgbClr val="F9FAFD"/>
                </a:solidFill>
                <a:latin typeface="Glacial Indifference" panose="020B0604020202020204" charset="0"/>
              </a:rPr>
              <a:t> interdit de revenir sur la forme républicaine du Gouvernement […] ».</a:t>
            </a:r>
          </a:p>
          <a:p>
            <a:pPr marL="0" marR="0" lvl="0" indent="0" algn="r" defTabSz="914400" rtl="0" eaLnBrk="1" fontAlgn="auto" latinLnBrk="0" hangingPunct="1">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 </a:t>
            </a:r>
            <a:endParaRPr lang="fr-FR" sz="2600" u="none" noProof="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920917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1866900"/>
            <a:ext cx="16459200" cy="801245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L’art. 16 de la Constitution et les pouvoirs exceptionnels du Président</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Parmi les pouvoirs de crise prévus par la Constitution du 4 octobre 1958, les plus connus sont les pouvoirs exceptionnels du Président de la République figurant à l'article 16. La présence de cet article dans la Constitution s'explique par la mémoire constitutionnelle et, en particulier, par le souvenir de la "crise épouvantable" de 1940 : "il n'y avait plus moyen d'obtenir, dans les circonstances où l'on était, un fonctionnement régulier des pouvoirs de la République" </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(Charles de Gaulle)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Lorsque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Président de la République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décide de recourir à l'article 16 (I), ses pouvoirs sont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particulièrement étendus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(II). Toutefois, l'application de cet article ne saurait être maintenue indéfiniment : elle doit être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réponse temporaire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des situations de crise précisément identifiées (III). En outre,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double contrôle de ces pouvoirs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exceptionnels peut être exercé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
        <p:nvSpPr>
          <p:cNvPr id="4" name="TextBox 2">
            <a:extLst>
              <a:ext uri="{FF2B5EF4-FFF2-40B4-BE49-F238E27FC236}">
                <a16:creationId xmlns:a16="http://schemas.microsoft.com/office/drawing/2014/main" id="{7AD3B1B1-5118-42AE-6F71-01F0DDFE16B3}"/>
              </a:ext>
            </a:extLst>
          </p:cNvPr>
          <p:cNvSpPr txBox="1"/>
          <p:nvPr/>
        </p:nvSpPr>
        <p:spPr>
          <a:xfrm>
            <a:off x="838200" y="419100"/>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9952060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23C69E3-D0F7-46C5-E822-71D86E67443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E6E2027-2038-2ACC-88CF-B9AD37AD0936}"/>
              </a:ext>
            </a:extLst>
          </p:cNvPr>
          <p:cNvSpPr txBox="1"/>
          <p:nvPr/>
        </p:nvSpPr>
        <p:spPr>
          <a:xfrm>
            <a:off x="914400" y="2007850"/>
            <a:ext cx="16459200" cy="801245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L’art. 16 de la Constitution et les pouvoirs exceptionnels du Président</a:t>
            </a:r>
            <a:endParaRPr kumimoji="0" lang="fr-FR" sz="3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Lorsque les institutions de la République, l'indépendance de la Nation, l'intégrité de son territoire ou l'exécution de ses engagements internationaux sont menacés d'une manière grave et immédiate et que le fonctionnement régulier des pouvoirs publics constitutionnels est interrompu,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prend les mesures exigées par ces circonstances, après consultation officielle du Premier ministre, des Présidents des Assemblées ainsi que du Conseil constitutionnel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en informe la Nation par un message.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mesures doivent être inspirées par la volonté d'assurer aux pouvoirs publics constitutionnels, dans les moindres délais, les moyens d'accomplir leur mission. Le Conseil constitutionnel est consulté à leur sujet. Le Parlement se réunit de plein droit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16 de la Constitution française</a:t>
            </a:r>
          </a:p>
        </p:txBody>
      </p:sp>
      <p:sp>
        <p:nvSpPr>
          <p:cNvPr id="4" name="TextBox 2">
            <a:extLst>
              <a:ext uri="{FF2B5EF4-FFF2-40B4-BE49-F238E27FC236}">
                <a16:creationId xmlns:a16="http://schemas.microsoft.com/office/drawing/2014/main" id="{F580BCE8-19D9-F3AC-33DC-C3B77458F10D}"/>
              </a:ext>
            </a:extLst>
          </p:cNvPr>
          <p:cNvSpPr txBox="1"/>
          <p:nvPr/>
        </p:nvSpPr>
        <p:spPr>
          <a:xfrm>
            <a:off x="838200" y="509786"/>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4456844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410965"/>
            <a:ext cx="16459200" cy="6772623"/>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L’art. 16 de la Constitution et les pouvoirs exceptionnels du Président</a:t>
            </a:r>
            <a:endParaRPr kumimoji="0" lang="fr-FR" sz="3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ne peut être dissoute pendant l'exercice des pouvoirs exceptionnels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ct val="0"/>
              </a:spcBef>
              <a:spcAft>
                <a:spcPts val="12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trente jours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d'exercice des pouvoirs exceptionnels,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peut être saisi</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Président de l'Assemblée nationale, le Président du Sénat, soixante députés ou soixante sénateurs, aux fins d'examiner si les conditions énoncées au premier alinéa demeurent réunies. Il se prononce dans les délais les plus brefs par un avis public. Il procède de plein droit à cet examen et se prononce dans les mêmes conditions au terme de soixante jours d'exercice des pouvoirs exceptionnels et à tout moment au-delà de cette durée ».</a:t>
            </a: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16 de la Constitution française</a:t>
            </a:r>
          </a:p>
        </p:txBody>
      </p:sp>
      <p:sp>
        <p:nvSpPr>
          <p:cNvPr id="4" name="TextBox 2">
            <a:extLst>
              <a:ext uri="{FF2B5EF4-FFF2-40B4-BE49-F238E27FC236}">
                <a16:creationId xmlns:a16="http://schemas.microsoft.com/office/drawing/2014/main" id="{448F8F45-2865-B726-1733-47B373503B52}"/>
              </a:ext>
            </a:extLst>
          </p:cNvPr>
          <p:cNvSpPr txBox="1"/>
          <p:nvPr/>
        </p:nvSpPr>
        <p:spPr>
          <a:xfrm>
            <a:off x="838200" y="738386"/>
            <a:ext cx="162687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734904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8758CB2-C1E1-2B43-EE03-12824FC4F0E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6994A0C-DADF-DC8C-D441-19D76F5CF4FF}"/>
              </a:ext>
            </a:extLst>
          </p:cNvPr>
          <p:cNvSpPr txBox="1"/>
          <p:nvPr/>
        </p:nvSpPr>
        <p:spPr>
          <a:xfrm>
            <a:off x="914400" y="2400300"/>
            <a:ext cx="16459200" cy="602729"/>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000"/>
              </a:spcAft>
              <a:buClrTx/>
              <a:buSzTx/>
              <a:buFontTx/>
              <a:buNone/>
              <a:tabLst/>
              <a:defRPr/>
            </a:pPr>
            <a:r>
              <a:rPr kumimoji="0" lang="fr-FR" sz="44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Les grands principes</a:t>
            </a:r>
          </a:p>
        </p:txBody>
      </p:sp>
      <p:sp>
        <p:nvSpPr>
          <p:cNvPr id="4" name="TextBox 2">
            <a:extLst>
              <a:ext uri="{FF2B5EF4-FFF2-40B4-BE49-F238E27FC236}">
                <a16:creationId xmlns:a16="http://schemas.microsoft.com/office/drawing/2014/main" id="{9ED082B4-990E-125D-9D42-2D8E499C1A08}"/>
              </a:ext>
            </a:extLst>
          </p:cNvPr>
          <p:cNvSpPr txBox="1"/>
          <p:nvPr/>
        </p:nvSpPr>
        <p:spPr>
          <a:xfrm>
            <a:off x="838200" y="7239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8694479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1E5D8E-5F9B-2A4D-349C-FFF7B6B0003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96F0A06-7B00-095C-FF00-E1F2BA7609A0}"/>
              </a:ext>
            </a:extLst>
          </p:cNvPr>
          <p:cNvSpPr txBox="1"/>
          <p:nvPr/>
        </p:nvSpPr>
        <p:spPr>
          <a:xfrm>
            <a:off x="914400" y="1541720"/>
            <a:ext cx="16459200" cy="893578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000"/>
              </a:spcAft>
              <a:buClrTx/>
              <a:buSzTx/>
              <a:buFontTx/>
              <a:buNone/>
              <a:tabLst/>
              <a:defRPr/>
            </a:pPr>
            <a:r>
              <a:rPr kumimoji="0" lang="fr-FR" sz="38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grands principes : les droits et libertés</a:t>
            </a:r>
            <a:endParaRPr kumimoji="0" lang="fr-FR" sz="3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noProof="0" dirty="0">
                <a:solidFill>
                  <a:srgbClr val="F9FAFD"/>
                </a:solidFill>
                <a:latin typeface="Glacial Indifference" panose="020B0604020202020204" charset="0"/>
              </a:rPr>
              <a:t>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ources des droits et libertés garantis par la Constitution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elle-même, la Constitution du 4 octobre 1958 ne consacre explicitement que très peu de droits et libertés. Par exemple, on peut citer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 d'égalité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la loi de tous les citoyens sans distinction d'origine, de race ou de religion […]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 de laïcité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impose notamment le respect de toutes les croyances […]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principe à valeur constitutionnelle de fraternité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implique notamment la liberté d'aider autrui, dans un but humanitaire, sans considération de la régularité de son séjour sur le territoire national […]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liberté individuelle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interdit les détentions arbitraires […]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libre administration des collectivités territoriales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r" defTabSz="914400" rtl="0" eaLnBrk="1" fontAlgn="auto" latinLnBrk="0" hangingPunct="1">
              <a:spcBef>
                <a:spcPts val="0"/>
              </a:spcBef>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endParaRPr lang="fr-FR" sz="2800" u="none" noProof="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DBB76801-8B5A-805D-8259-46D446F4614A}"/>
              </a:ext>
            </a:extLst>
          </p:cNvPr>
          <p:cNvSpPr txBox="1"/>
          <p:nvPr/>
        </p:nvSpPr>
        <p:spPr>
          <a:xfrm>
            <a:off x="838200" y="190500"/>
            <a:ext cx="9258300" cy="1128514"/>
          </a:xfrm>
          <a:prstGeom prst="rect">
            <a:avLst/>
          </a:prstGeom>
        </p:spPr>
        <p:txBody>
          <a:bodyPr wrap="square" lIns="0" tIns="0" rIns="0" bIns="0" rtlCol="0" anchor="t">
            <a:spAutoFit/>
          </a:bodyPr>
          <a:lstStyle/>
          <a:p>
            <a:pPr>
              <a:lnSpc>
                <a:spcPts val="8799"/>
              </a:lnSpc>
            </a:pPr>
            <a:r>
              <a:rPr lang="fr-FR" sz="8000" noProof="0" dirty="0">
                <a:solidFill>
                  <a:srgbClr val="F9FAFD"/>
                </a:solidFill>
                <a:latin typeface="Glacial Indifference"/>
              </a:rPr>
              <a:t>Le français juridique</a:t>
            </a:r>
          </a:p>
        </p:txBody>
      </p:sp>
    </p:spTree>
    <p:extLst>
      <p:ext uri="{BB962C8B-B14F-4D97-AF65-F5344CB8AC3E}">
        <p14:creationId xmlns:p14="http://schemas.microsoft.com/office/powerpoint/2010/main" val="1764946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21618</TotalTime>
  <Words>38477</Words>
  <Application>Microsoft Office PowerPoint</Application>
  <PresentationFormat>Personalizzato</PresentationFormat>
  <Paragraphs>1652</Paragraphs>
  <Slides>256</Slides>
  <Notes>102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256</vt:i4>
      </vt:variant>
    </vt:vector>
  </HeadingPairs>
  <TitlesOfParts>
    <vt:vector size="260" baseType="lpstr">
      <vt:lpstr>Calibri</vt:lpstr>
      <vt:lpstr>Arial</vt:lpstr>
      <vt:lpstr>Glacial Indifference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GALLO ELENA</cp:lastModifiedBy>
  <cp:revision>469</cp:revision>
  <cp:lastPrinted>2024-05-02T12:55:41Z</cp:lastPrinted>
  <dcterms:created xsi:type="dcterms:W3CDTF">2006-08-16T00:00:00Z</dcterms:created>
  <dcterms:modified xsi:type="dcterms:W3CDTF">2025-05-15T11:13:27Z</dcterms:modified>
  <dc:identifier>DAF61MJ3Tn8</dc:identifier>
</cp:coreProperties>
</file>