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318" r:id="rId4"/>
    <p:sldId id="608" r:id="rId5"/>
    <p:sldId id="626" r:id="rId6"/>
    <p:sldId id="627" r:id="rId7"/>
    <p:sldId id="625" r:id="rId8"/>
    <p:sldId id="614" r:id="rId9"/>
    <p:sldId id="609" r:id="rId10"/>
    <p:sldId id="618" r:id="rId11"/>
    <p:sldId id="615" r:id="rId12"/>
    <p:sldId id="611" r:id="rId13"/>
    <p:sldId id="620" r:id="rId14"/>
    <p:sldId id="619" r:id="rId15"/>
    <p:sldId id="617" r:id="rId16"/>
    <p:sldId id="621" r:id="rId17"/>
    <p:sldId id="613" r:id="rId18"/>
    <p:sldId id="622" r:id="rId19"/>
    <p:sldId id="607" r:id="rId20"/>
    <p:sldId id="624" r:id="rId21"/>
    <p:sldId id="628" r:id="rId22"/>
    <p:sldId id="629" r:id="rId23"/>
    <p:sldId id="630" r:id="rId24"/>
    <p:sldId id="631" r:id="rId25"/>
    <p:sldId id="632" r:id="rId26"/>
    <p:sldId id="664" r:id="rId27"/>
    <p:sldId id="633" r:id="rId28"/>
    <p:sldId id="623" r:id="rId29"/>
    <p:sldId id="600" r:id="rId30"/>
    <p:sldId id="601" r:id="rId31"/>
    <p:sldId id="602" r:id="rId32"/>
    <p:sldId id="603" r:id="rId33"/>
    <p:sldId id="604" r:id="rId34"/>
    <p:sldId id="605" r:id="rId35"/>
    <p:sldId id="606" r:id="rId36"/>
    <p:sldId id="634" r:id="rId37"/>
    <p:sldId id="635" r:id="rId38"/>
    <p:sldId id="636" r:id="rId39"/>
    <p:sldId id="637" r:id="rId40"/>
    <p:sldId id="638" r:id="rId41"/>
    <p:sldId id="639" r:id="rId42"/>
    <p:sldId id="640" r:id="rId43"/>
    <p:sldId id="641" r:id="rId44"/>
    <p:sldId id="651" r:id="rId45"/>
    <p:sldId id="650" r:id="rId46"/>
    <p:sldId id="652" r:id="rId47"/>
    <p:sldId id="653" r:id="rId48"/>
    <p:sldId id="654" r:id="rId49"/>
    <p:sldId id="656" r:id="rId50"/>
    <p:sldId id="655" r:id="rId51"/>
    <p:sldId id="657" r:id="rId52"/>
    <p:sldId id="659" r:id="rId53"/>
    <p:sldId id="658" r:id="rId54"/>
    <p:sldId id="660" r:id="rId55"/>
    <p:sldId id="661" r:id="rId56"/>
    <p:sldId id="649" r:id="rId57"/>
    <p:sldId id="663" r:id="rId58"/>
    <p:sldId id="662" r:id="rId59"/>
    <p:sldId id="642" r:id="rId60"/>
    <p:sldId id="644" r:id="rId61"/>
    <p:sldId id="648" r:id="rId62"/>
    <p:sldId id="645" r:id="rId63"/>
    <p:sldId id="646" r:id="rId64"/>
    <p:sldId id="292" r:id="rId65"/>
    <p:sldId id="643" r:id="rId66"/>
    <p:sldId id="668" r:id="rId67"/>
    <p:sldId id="671" r:id="rId68"/>
    <p:sldId id="669" r:id="rId69"/>
    <p:sldId id="672" r:id="rId70"/>
    <p:sldId id="673" r:id="rId71"/>
    <p:sldId id="674" r:id="rId72"/>
    <p:sldId id="675" r:id="rId73"/>
    <p:sldId id="676" r:id="rId74"/>
    <p:sldId id="677" r:id="rId75"/>
    <p:sldId id="678" r:id="rId76"/>
    <p:sldId id="679" r:id="rId77"/>
    <p:sldId id="683" r:id="rId78"/>
    <p:sldId id="684" r:id="rId79"/>
    <p:sldId id="685" r:id="rId80"/>
    <p:sldId id="686" r:id="rId81"/>
    <p:sldId id="688" r:id="rId82"/>
    <p:sldId id="689" r:id="rId83"/>
    <p:sldId id="690" r:id="rId84"/>
    <p:sldId id="691" r:id="rId85"/>
    <p:sldId id="692" r:id="rId86"/>
    <p:sldId id="693" r:id="rId87"/>
    <p:sldId id="694" r:id="rId88"/>
    <p:sldId id="695" r:id="rId89"/>
    <p:sldId id="696" r:id="rId90"/>
    <p:sldId id="697" r:id="rId91"/>
    <p:sldId id="698" r:id="rId92"/>
    <p:sldId id="699" r:id="rId93"/>
    <p:sldId id="700" r:id="rId94"/>
    <p:sldId id="701" r:id="rId95"/>
    <p:sldId id="687" r:id="rId96"/>
    <p:sldId id="715" r:id="rId97"/>
    <p:sldId id="680" r:id="rId98"/>
    <p:sldId id="681" r:id="rId99"/>
    <p:sldId id="702" r:id="rId100"/>
    <p:sldId id="703" r:id="rId101"/>
    <p:sldId id="704" r:id="rId102"/>
    <p:sldId id="705" r:id="rId103"/>
    <p:sldId id="706" r:id="rId104"/>
    <p:sldId id="489" r:id="rId105"/>
    <p:sldId id="491" r:id="rId106"/>
    <p:sldId id="493" r:id="rId107"/>
    <p:sldId id="494" r:id="rId108"/>
    <p:sldId id="496" r:id="rId109"/>
    <p:sldId id="497" r:id="rId110"/>
    <p:sldId id="707" r:id="rId111"/>
    <p:sldId id="709" r:id="rId112"/>
    <p:sldId id="708" r:id="rId113"/>
    <p:sldId id="710" r:id="rId114"/>
    <p:sldId id="711" r:id="rId115"/>
    <p:sldId id="712" r:id="rId116"/>
    <p:sldId id="713" r:id="rId117"/>
    <p:sldId id="714" r:id="rId118"/>
    <p:sldId id="525" r:id="rId119"/>
    <p:sldId id="526" r:id="rId120"/>
    <p:sldId id="716" r:id="rId121"/>
    <p:sldId id="527" r:id="rId122"/>
    <p:sldId id="528" r:id="rId123"/>
    <p:sldId id="529" r:id="rId124"/>
    <p:sldId id="530" r:id="rId125"/>
    <p:sldId id="531" r:id="rId126"/>
    <p:sldId id="532" r:id="rId127"/>
    <p:sldId id="533" r:id="rId128"/>
    <p:sldId id="535" r:id="rId129"/>
    <p:sldId id="536" r:id="rId130"/>
    <p:sldId id="537" r:id="rId131"/>
    <p:sldId id="538" r:id="rId132"/>
    <p:sldId id="539" r:id="rId133"/>
    <p:sldId id="540" r:id="rId134"/>
    <p:sldId id="541" r:id="rId135"/>
    <p:sldId id="542" r:id="rId136"/>
    <p:sldId id="543" r:id="rId137"/>
    <p:sldId id="544" r:id="rId138"/>
    <p:sldId id="545" r:id="rId139"/>
    <p:sldId id="546" r:id="rId140"/>
    <p:sldId id="547" r:id="rId141"/>
    <p:sldId id="548" r:id="rId142"/>
    <p:sldId id="682" r:id="rId143"/>
  </p:sldIdLst>
  <p:sldSz cx="18288000" cy="10287000"/>
  <p:notesSz cx="6858000" cy="9144000"/>
  <p:embeddedFontLst>
    <p:embeddedFont>
      <p:font typeface="Calibri" panose="020F0502020204030204" pitchFamily="34" charset="0"/>
      <p:regular r:id="rId144"/>
      <p:bold r:id="rId145"/>
      <p:italic r:id="rId146"/>
      <p:boldItalic r:id="rId147"/>
    </p:embeddedFont>
    <p:embeddedFont>
      <p:font typeface="Glacial Indifference" panose="020B0604020202020204" charset="0"/>
      <p:regular r:id="rId1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52" d="100"/>
          <a:sy n="52" d="100"/>
        </p:scale>
        <p:origin x="2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1.fntdata"/><Relationship Id="rId90" Type="http://schemas.openxmlformats.org/officeDocument/2006/relationships/slide" Target="slides/slide8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hyperlink" Target="https://www.lemonde.fr/les-decodeurs/article/2024/06/09/qu-est-ce-que-la-dissolution-de-l-assemblee-nationale_6238345_4355770.html" TargetMode="Externa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8" Type="http://schemas.openxmlformats.org/officeDocument/2006/relationships/hyperlink" Target="https://www.vie-publique.fr/loi/293752-fin-de-vie-projet-de-loi-soins-palliatifs-aide-mourir-pour-malades" TargetMode="External"/><Relationship Id="rId3" Type="http://schemas.openxmlformats.org/officeDocument/2006/relationships/hyperlink" Target="https://www.service-public.fr/particuliers/vosdroits/F32010" TargetMode="External"/><Relationship Id="rId7" Type="http://schemas.openxmlformats.org/officeDocument/2006/relationships/hyperlink" Target="https://alliancesolidaire.org/2024/03/14/fin-de-vie-ou-en-est-on-dans-le-monde/" TargetMode="External"/><Relationship Id="rId2" Type="http://schemas.openxmlformats.org/officeDocument/2006/relationships/hyperlink" Target="https://www.vie-publique.fr/eclairage/19353-bioethique-quelle-prise-en-charge-de-la-fin-de-vie" TargetMode="External"/><Relationship Id="rId1" Type="http://schemas.openxmlformats.org/officeDocument/2006/relationships/slideLayout" Target="../slideLayouts/slideLayout7.xml"/><Relationship Id="rId6" Type="http://schemas.openxmlformats.org/officeDocument/2006/relationships/hyperlink" Target="https://www.lemonde.fr/societe/article/2024/03/11/fin-de-vie-les-mots-pour-mieux-comprendre-le-debat_6168111_3225.html" TargetMode="External"/><Relationship Id="rId5" Type="http://schemas.openxmlformats.org/officeDocument/2006/relationships/hyperlink" Target="https://information.tv5monde.com/international/fin-de-vie-le-projet-de-loi-presente-en-conseil-des-ministres-2717332" TargetMode="External"/><Relationship Id="rId4" Type="http://schemas.openxmlformats.org/officeDocument/2006/relationships/hyperlink" Target="https://www.lemonde.fr/societe/article/2025/03/08/fin-de-vie-francois-bayrou-relance-le-debat-en-terrain-mine-a-l-assemblee-nationale_6577323_3224.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s://www.lapresse.ca/actualites/elections-federales/tour-du-canada/insolite/200901/01/01-814280-un-bebe-nait-dans-un-avion-survolant-le-canada.php"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www.dictionnaire-juridique.com/definition/possession-d-etat.php" TargetMode="External"/><Relationship Id="rId3" Type="http://schemas.openxmlformats.org/officeDocument/2006/relationships/hyperlink" Target="https://www.service-public.fr/particuliers/vosdroits/F32827" TargetMode="External"/><Relationship Id="rId7" Type="http://schemas.openxmlformats.org/officeDocument/2006/relationships/hyperlink" Target="https://www.vie-publique.fr/fiches/23849-comment-devient-citoyen-francais" TargetMode="External"/><Relationship Id="rId2" Type="http://schemas.openxmlformats.org/officeDocument/2006/relationships/hyperlink" Target="https://www.vie-publique.fr/en-bref/293251-acces-la-nationalite-francaise-par-reintegration-etude-de-lined" TargetMode="External"/><Relationship Id="rId1" Type="http://schemas.openxmlformats.org/officeDocument/2006/relationships/slideLayout" Target="../slideLayouts/slideLayout7.xml"/><Relationship Id="rId6" Type="http://schemas.openxmlformats.org/officeDocument/2006/relationships/hyperlink" Target="https://www.canada.ca/fr/immigration-refugies-citoyennete/organisation/transparence/comites/12-mars-2020/citoyennete-par-droit-du-sol.html" TargetMode="External"/><Relationship Id="rId5" Type="http://schemas.openxmlformats.org/officeDocument/2006/relationships/hyperlink" Target="https://www.lemonde.fr/politique/article/2025/02/08/avec-le-droit-du-sol-et-l-identite-nationale-la-course-a-l-opinion-du-gouvernement-de-francois-bayrou_6536871_823448.html" TargetMode="External"/><Relationship Id="rId4" Type="http://schemas.openxmlformats.org/officeDocument/2006/relationships/hyperlink" Target="https://www.adde.be/ressources/fiches-pratiques/nationalite/attribution-de-la-nationalite-enfant-de-moins-de-18-ans#h3-1-par-la-nationalite-belge-de-l-un-des-parents" TargetMode="External"/><Relationship Id="rId9" Type="http://schemas.openxmlformats.org/officeDocument/2006/relationships/hyperlink" Target="https://www.lemonde.fr/politique/article/2025/02/07/entre-invectives-et-erreur-de-vote-l-assemblee-nationale-restreint-davantage-le-droit-du-sol-a-mayotte_6535349_823448.html"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laws.justice.gc.ca/fra/lois/c-29/page-1.html#h-79623" TargetMode="External"/><Relationship Id="rId3" Type="http://schemas.openxmlformats.org/officeDocument/2006/relationships/hyperlink" Target="https://lejournaldemayotte.yt/2025/02/07/la-proposition-de-loi-du-groupe-la-droite-republicaine-sur-la-restriction-du-droit-du-sol-a-mayotte-adoptee-a-lassemblee/" TargetMode="External"/><Relationship Id="rId7" Type="http://schemas.openxmlformats.org/officeDocument/2006/relationships/hyperlink" Target="https://www.immigration.interieur.gouv.fr/Immigration/L-immigration-familiale/Les-parents-d-enfants-francais" TargetMode="External"/><Relationship Id="rId12" Type="http://schemas.openxmlformats.org/officeDocument/2006/relationships/hyperlink" Target="https://www.leparisien.fr/politique/remaniement-quest-ce-quun-ministere-regalien-12-01-2024-TKPVFSCPJJDQTIHKZI66G3X7FE.php" TargetMode="External"/><Relationship Id="rId2" Type="http://schemas.openxmlformats.org/officeDocument/2006/relationships/hyperlink" Target="https://www.publicsenat.fr/actualites/parlementaire/immigration-comment-fonctionne-le-droit-du-sol" TargetMode="External"/><Relationship Id="rId1" Type="http://schemas.openxmlformats.org/officeDocument/2006/relationships/slideLayout" Target="../slideLayouts/slideLayout7.xml"/><Relationship Id="rId6" Type="http://schemas.openxmlformats.org/officeDocument/2006/relationships/hyperlink" Target="https://www.conseil-constitutionnel.fr/la-constitution/les-outre-mer" TargetMode="External"/><Relationship Id="rId11" Type="http://schemas.openxmlformats.org/officeDocument/2006/relationships/hyperlink" Target="https://www.service-public.fr/particuliers/vosdroits/F334" TargetMode="External"/><Relationship Id="rId5" Type="http://schemas.openxmlformats.org/officeDocument/2006/relationships/hyperlink" Target="https://laws-lois.justice.gc.ca/fra/lois/i-21/TexteComplet.html" TargetMode="External"/><Relationship Id="rId10" Type="http://schemas.openxmlformats.org/officeDocument/2006/relationships/hyperlink" Target="https://www.conseil-constitutionnel.fr/nouveaux-cahiers-du-conseil-constitutionnel/l-unite-et-la-diversite-dans-la-republique" TargetMode="External"/><Relationship Id="rId4" Type="http://schemas.openxmlformats.org/officeDocument/2006/relationships/hyperlink" Target="https://www.radiofrance.fr/franceinter/podcasts/veille-sanitaire/veille-sanitaire-du-vendredi-22-decembre-2023-6202662" TargetMode="External"/><Relationship Id="rId9" Type="http://schemas.openxmlformats.org/officeDocument/2006/relationships/hyperlink" Target="https://www.gouvernement.fr/qu-est-ce-qu-un-gouvernement"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hyperlink" Target="https://www.instagram.com/reel/DG5-CEwCHD1/?utm_source=ig_web_copy_link&amp;igsh=MzRlODBiNWFlZA=="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hyperlink" Target="https://www.bfmtv.com/international/europe/italie/un-nouveau-pas-en-avant-un-projet-de-loi-adopte-en-italie-pour-faire-du-feminicide-un-crime-a-part-entiere_AD-202503070719.html" TargetMode="External"/><Relationship Id="rId3" Type="http://schemas.openxmlformats.org/officeDocument/2006/relationships/hyperlink" Target="https://www.culture.fr/FranceTerme/Clin-d-oeil/FEMINICIDE" TargetMode="External"/><Relationship Id="rId7" Type="http://schemas.openxmlformats.org/officeDocument/2006/relationships/hyperlink" Target="https://www.lemonde.fr/societe/article/2023/11/25/que-changerait-l-inscription-du-feminicide-dans-le-code-penal_6202288_3224.html" TargetMode="External"/><Relationship Id="rId2" Type="http://schemas.openxmlformats.org/officeDocument/2006/relationships/hyperlink" Target="https://www.google.it/url?sa=t&amp;source=web&amp;rct=j&amp;opi=89978449&amp;url=https://apps.who.int/iris/bitstream/handle/10665/86253/WHO_RHR_12.38_fre.pdf&amp;ved=2ahUKEwih6aPswYyMAxUQ4gIHHd9MN20QFnoECBkQAw&amp;usg=AOvVaw16DOFaoR-wzBx9lRn4qpme" TargetMode="External"/><Relationship Id="rId1" Type="http://schemas.openxmlformats.org/officeDocument/2006/relationships/slideLayout" Target="../slideLayouts/slideLayout7.xml"/><Relationship Id="rId6" Type="http://schemas.openxmlformats.org/officeDocument/2006/relationships/hyperlink" Target="https://information.tv5monde.com/terriennes/loi-stop-feminicide-en-belgique-une-premiere-en-europe-2653107" TargetMode="External"/><Relationship Id="rId5" Type="http://schemas.openxmlformats.org/officeDocument/2006/relationships/hyperlink" Target="https://www.lemonde.fr/idees/article/2019/09/12/le-droit-penal-doit-definir-clairement-le-feminicide_5509350_3232.html" TargetMode="External"/><Relationship Id="rId4" Type="http://schemas.openxmlformats.org/officeDocument/2006/relationships/hyperlink" Target="https://www.lemonde.fr/idees/article/2019/09/12/feminicide-le-principe-d-egalite-devant-la-loi-s-oppose-a-ce-que-les-crimes-soient-genres_5509347_3232.html" TargetMode="Externa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a:off x="0" y="4076700"/>
            <a:ext cx="7932767" cy="6210300"/>
          </a:xfrm>
          <a:custGeom>
            <a:avLst/>
            <a:gdLst/>
            <a:ahLst/>
            <a:cxnLst/>
            <a:rect l="l" t="t" r="r" b="b"/>
            <a:pathLst>
              <a:path w="12580967" h="16026710">
                <a:moveTo>
                  <a:pt x="0" y="0"/>
                </a:moveTo>
                <a:lnTo>
                  <a:pt x="12580967" y="0"/>
                </a:lnTo>
                <a:lnTo>
                  <a:pt x="12580967" y="16026710"/>
                </a:lnTo>
                <a:lnTo>
                  <a:pt x="0" y="16026710"/>
                </a:lnTo>
                <a:lnTo>
                  <a:pt x="0" y="0"/>
                </a:lnTo>
                <a:close/>
              </a:path>
            </a:pathLst>
          </a:custGeom>
          <a:blipFill>
            <a:blip r:embed="rId2"/>
            <a:stretch>
              <a:fillRect l="-58595" t="-3" b="-15806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1" name="Group 4"/>
          <p:cNvGrpSpPr/>
          <p:nvPr/>
        </p:nvGrpSpPr>
        <p:grpSpPr>
          <a:xfrm>
            <a:off x="785334" y="571500"/>
            <a:ext cx="16359666" cy="1676741"/>
            <a:chOff x="0" y="2713056"/>
            <a:chExt cx="21812888" cy="2235655"/>
          </a:xfrm>
        </p:grpSpPr>
        <p:sp>
          <p:nvSpPr>
            <p:cNvPr id="12" name="TextBox 5"/>
            <p:cNvSpPr txBox="1"/>
            <p:nvPr/>
          </p:nvSpPr>
          <p:spPr>
            <a:xfrm>
              <a:off x="0" y="2713056"/>
              <a:ext cx="20664188" cy="799364"/>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6"/>
            <p:cNvSpPr txBox="1"/>
            <p:nvPr/>
          </p:nvSpPr>
          <p:spPr>
            <a:xfrm>
              <a:off x="578488" y="3512420"/>
              <a:ext cx="21234400" cy="1436291"/>
            </a:xfrm>
            <a:prstGeom prst="rect">
              <a:avLst/>
            </a:prstGeom>
          </p:spPr>
          <p:txBody>
            <a:bodyPr wrap="square" lIns="0" tIns="0" rIns="0" bIns="0" rtlCol="0" anchor="t">
              <a:spAutoFit/>
            </a:bodyPr>
            <a:lstStyle/>
            <a:p>
              <a:pPr marL="0" marR="0" lvl="0" indent="0" defTabSz="914400" rtl="0" eaLnBrk="1" fontAlgn="auto" latinLnBrk="0" hangingPunct="1">
                <a:lnSpc>
                  <a:spcPts val="8000"/>
                </a:lnSpc>
                <a:spcBef>
                  <a:spcPct val="0"/>
                </a:spcBef>
                <a:spcAft>
                  <a:spcPts val="0"/>
                </a:spcAft>
                <a:buClrTx/>
                <a:buSzTx/>
                <a:buFontTx/>
                <a:buNone/>
                <a:tabLst/>
                <a:defRPr/>
              </a:pPr>
              <a:r>
                <a:rPr kumimoji="0" lang="fr-FR" sz="9600" b="0" i="0" u="none" strike="noStrike" kern="1200" cap="none" spc="0" normalizeH="0" baseline="0" noProof="0" dirty="0">
                  <a:ln>
                    <a:noFill/>
                  </a:ln>
                  <a:solidFill>
                    <a:srgbClr val="FFFFFF"/>
                  </a:solidFill>
                  <a:effectLst/>
                  <a:uLnTx/>
                  <a:uFillTx/>
                  <a:latin typeface="Glacial Indifference"/>
                  <a:ea typeface="+mn-ea"/>
                  <a:cs typeface="+mn-cs"/>
                </a:rPr>
                <a:t>Observations sur l’actualité</a:t>
              </a:r>
            </a:p>
          </p:txBody>
        </p:sp>
      </p:grpSp>
      <p:sp>
        <p:nvSpPr>
          <p:cNvPr id="14" name="Freeform 2">
            <a:extLst>
              <a:ext uri="{FF2B5EF4-FFF2-40B4-BE49-F238E27FC236}">
                <a16:creationId xmlns:a16="http://schemas.microsoft.com/office/drawing/2014/main" id="{B8048692-DBA6-E059-0065-9DFF9CAB0998}"/>
              </a:ext>
            </a:extLst>
          </p:cNvPr>
          <p:cNvSpPr/>
          <p:nvPr/>
        </p:nvSpPr>
        <p:spPr>
          <a:xfrm>
            <a:off x="14859001" y="559145"/>
            <a:ext cx="3429000" cy="9727855"/>
          </a:xfrm>
          <a:custGeom>
            <a:avLst/>
            <a:gdLst/>
            <a:ahLst/>
            <a:cxnLst/>
            <a:rect l="l" t="t" r="r" b="b"/>
            <a:pathLst>
              <a:path w="12580967" h="16026710">
                <a:moveTo>
                  <a:pt x="0" y="0"/>
                </a:moveTo>
                <a:lnTo>
                  <a:pt x="12580967" y="0"/>
                </a:lnTo>
                <a:lnTo>
                  <a:pt x="12580967" y="16026710"/>
                </a:lnTo>
                <a:lnTo>
                  <a:pt x="0" y="16026710"/>
                </a:lnTo>
                <a:lnTo>
                  <a:pt x="0" y="0"/>
                </a:lnTo>
                <a:close/>
              </a:path>
            </a:pathLst>
          </a:custGeom>
          <a:blipFill>
            <a:blip r:embed="rId2"/>
            <a:stretch>
              <a:fillRect l="-2" r="-266898" b="-6475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843D8F8-9332-E2EA-8000-9AB6F4EC7FC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8AE8A81-132E-FCB8-0BCC-9ECBCD18BD4D}"/>
              </a:ext>
            </a:extLst>
          </p:cNvPr>
          <p:cNvSpPr txBox="1"/>
          <p:nvPr/>
        </p:nvSpPr>
        <p:spPr>
          <a:xfrm>
            <a:off x="952500" y="495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B0B03AD4-59A3-C002-1FB2-244859396F8E}"/>
              </a:ext>
            </a:extLst>
          </p:cNvPr>
          <p:cNvSpPr txBox="1"/>
          <p:nvPr/>
        </p:nvSpPr>
        <p:spPr>
          <a:xfrm>
            <a:off x="1028700" y="2019300"/>
            <a:ext cx="16344900" cy="743383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attribution</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dit que la nationalité est attribuée lorsqu'elle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obtenue de façon automatique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Elle peut être attribuée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dès la naissance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tout enfant né en France ou à l'étranger dont au moins un des parents est Français, c'est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sang</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tout enfant né en France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deux parents apatrides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457200" marR="0" lvl="0" indent="-457200" algn="just" defTabSz="914400" rtl="0" eaLnBrk="1" fontAlgn="auto" latinLnBrk="0" hangingPunct="1">
              <a:lnSpc>
                <a:spcPct val="110000"/>
              </a:lnSpc>
              <a:spcBef>
                <a:spcPts val="0"/>
              </a:spcBef>
              <a:spcAft>
                <a:spcPts val="18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 enfant né en France dont au moins un des parents est également né en France, c'est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double 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peut également être attribuée à la majorité lorsqu'un enfant est né en France de deux parents étrangers, c'est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p:txBody>
      </p:sp>
    </p:spTree>
    <p:extLst>
      <p:ext uri="{BB962C8B-B14F-4D97-AF65-F5344CB8AC3E}">
        <p14:creationId xmlns:p14="http://schemas.microsoft.com/office/powerpoint/2010/main" val="20324848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863EC40-78B0-A443-9D24-99B52C072E2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BF4B301E-F685-9B7A-99F9-CE01D52891C4}"/>
              </a:ext>
            </a:extLst>
          </p:cNvPr>
          <p:cNvSpPr txBox="1"/>
          <p:nvPr/>
        </p:nvSpPr>
        <p:spPr>
          <a:xfrm>
            <a:off x="1028700" y="2247900"/>
            <a:ext cx="16192500" cy="691573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D’autres membres du gouvernement […] s’alarment du découpage imposé par Matignon.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Associer dans un même texte l’avancée sur les soins palliatifs et les mesures modérées sur la fin de vie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aurait permis de faire adopter le paquet global un peu plus facilement", expliquait, au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Monde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fin février, Charlotte Parmentier-Lecocq, ministre déléguée chargée de l’autonomie et du handicap.</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fait,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opposants à l’euthanasie se félicitent d’avoir remporté une bataille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commencer par la Société française d’accompagnement et de soins palliatifs, qui a fait passer une note à Matignon sur le sujet en janvier. Sa présidente, Claire Fourcade, militait, depuis 2022, pour que l’exécutif opère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partition entre un texte "médical" sur les soins palliatifs et un texte "sociétal" sur l’euthanasie et le suicide assisté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 motif que donner la mort ne peut être assimilé à un "soin"</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2025</a:t>
            </a:r>
          </a:p>
        </p:txBody>
      </p:sp>
      <p:sp>
        <p:nvSpPr>
          <p:cNvPr id="3" name="TextBox 2">
            <a:extLst>
              <a:ext uri="{FF2B5EF4-FFF2-40B4-BE49-F238E27FC236}">
                <a16:creationId xmlns:a16="http://schemas.microsoft.com/office/drawing/2014/main" id="{B31F47FF-187F-A379-DC65-661A3327337D}"/>
              </a:ext>
            </a:extLst>
          </p:cNvPr>
          <p:cNvSpPr txBox="1"/>
          <p:nvPr/>
        </p:nvSpPr>
        <p:spPr>
          <a:xfrm>
            <a:off x="952500" y="7383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Tree>
    <p:extLst>
      <p:ext uri="{BB962C8B-B14F-4D97-AF65-F5344CB8AC3E}">
        <p14:creationId xmlns:p14="http://schemas.microsoft.com/office/powerpoint/2010/main" val="671177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F7EE454-317E-CC01-14D9-224C0ECA6DB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FC5F87C5-8838-481F-D82F-15B9122C81D4}"/>
              </a:ext>
            </a:extLst>
          </p:cNvPr>
          <p:cNvSpPr txBox="1"/>
          <p:nvPr/>
        </p:nvSpPr>
        <p:spPr>
          <a:xfrm>
            <a:off x="1028700" y="2343305"/>
            <a:ext cx="16192500" cy="683879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l’Assemblée nationale,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l’annonce de la disjonction en deux textes a suscité un regain d’effervescence chez les adversaires de l’aide à mourir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Dominique Potier, député socialiste de Meurthe-et-Moselle, un des rares à gauche à s’opposer à la légalisation de l’euthanasie et du suicide assisté, voit avant tout dans la scission en deux textes une "victoire symbolique". Elle permet de "tenter de contrer la stratégie des partisans d’un seul texte, qui cherchent à faire croire à une continuité entre soins palliatifs et aide à mourir", se félicite-t-il. Ce n’est pas pour autant une "victoire politique", relativise M. Potier. </a:t>
            </a:r>
          </a:p>
          <a:p>
            <a:pPr marL="0" marR="0" lvl="0" indent="0" algn="just" defTabSz="914400" rtl="0" eaLnBrk="1" fontAlgn="auto" latinLnBrk="0" hangingPunct="1">
              <a:lnSpc>
                <a:spcPct val="110000"/>
              </a:lnSpc>
              <a:spcBef>
                <a:spcPts val="0"/>
              </a:spcBef>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proposition de loi consacrée uniquement à l’aide à mourir a "moins de chances d’être adoptée, mais elle en a encore beaucoup</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reconnaît à regret le député socialiste.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2025</a:t>
            </a:r>
          </a:p>
        </p:txBody>
      </p:sp>
      <p:sp>
        <p:nvSpPr>
          <p:cNvPr id="3" name="TextBox 2">
            <a:extLst>
              <a:ext uri="{FF2B5EF4-FFF2-40B4-BE49-F238E27FC236}">
                <a16:creationId xmlns:a16="http://schemas.microsoft.com/office/drawing/2014/main" id="{60D4A9CA-B10C-0066-AF21-A46E5F8AE3BC}"/>
              </a:ext>
            </a:extLst>
          </p:cNvPr>
          <p:cNvSpPr txBox="1"/>
          <p:nvPr/>
        </p:nvSpPr>
        <p:spPr>
          <a:xfrm>
            <a:off x="952500" y="7383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Tree>
    <p:extLst>
      <p:ext uri="{BB962C8B-B14F-4D97-AF65-F5344CB8AC3E}">
        <p14:creationId xmlns:p14="http://schemas.microsoft.com/office/powerpoint/2010/main" val="1965633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F7EE454-317E-CC01-14D9-224C0ECA6DB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FC5F87C5-8838-481F-D82F-15B9122C81D4}"/>
              </a:ext>
            </a:extLst>
          </p:cNvPr>
          <p:cNvSpPr txBox="1"/>
          <p:nvPr/>
        </p:nvSpPr>
        <p:spPr>
          <a:xfrm>
            <a:off x="1028700" y="2552700"/>
            <a:ext cx="16192500" cy="618630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avoir défendu bec et ongles le principe d’un seul texte, Olivier Falorni a dû se résoudre à déposer un texte uniquement consacré à l’aide à mourir. Même si le député charentais affirme qu’il "préfère deux textes plutôt qu’aucun".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se félicite surtout d’avoir obtenu plusieurs engagements de François Bayrou […]. Le premier ministre a pris l’engagement que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"vote solennel [ait] lieu le même jour sur les deux propositions de loi</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 qui fait que si on ne va pas au bout du débat sur le texte sur l’aide à mourir, on ne sera pas en mesure de voter celui sur les soins palliatifs", se félicite M. Falorni.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 Bayrou a également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promis d’inscrire les deux textes à l’ordre du jour du Sénat, en juin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2025</a:t>
            </a:r>
          </a:p>
        </p:txBody>
      </p:sp>
      <p:sp>
        <p:nvSpPr>
          <p:cNvPr id="3" name="TextBox 2">
            <a:extLst>
              <a:ext uri="{FF2B5EF4-FFF2-40B4-BE49-F238E27FC236}">
                <a16:creationId xmlns:a16="http://schemas.microsoft.com/office/drawing/2014/main" id="{0AD2BBCC-CDDE-DFAF-0EAC-8A929A5EE847}"/>
              </a:ext>
            </a:extLst>
          </p:cNvPr>
          <p:cNvSpPr txBox="1"/>
          <p:nvPr/>
        </p:nvSpPr>
        <p:spPr>
          <a:xfrm>
            <a:off x="990600" y="9669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Tree>
    <p:extLst>
      <p:ext uri="{BB962C8B-B14F-4D97-AF65-F5344CB8AC3E}">
        <p14:creationId xmlns:p14="http://schemas.microsoft.com/office/powerpoint/2010/main" val="38977042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F7EE454-317E-CC01-14D9-224C0ECA6DB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FC5F87C5-8838-481F-D82F-15B9122C81D4}"/>
              </a:ext>
            </a:extLst>
          </p:cNvPr>
          <p:cNvSpPr txBox="1"/>
          <p:nvPr/>
        </p:nvSpPr>
        <p:spPr>
          <a:xfrm>
            <a:off x="1028700" y="2697839"/>
            <a:ext cx="16192500" cy="55656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Que s’est-il passé en 2024 ?</a:t>
            </a:r>
          </a:p>
        </p:txBody>
      </p:sp>
      <p:sp>
        <p:nvSpPr>
          <p:cNvPr id="3" name="TextBox 2">
            <a:extLst>
              <a:ext uri="{FF2B5EF4-FFF2-40B4-BE49-F238E27FC236}">
                <a16:creationId xmlns:a16="http://schemas.microsoft.com/office/drawing/2014/main" id="{827C40F0-6325-5ED4-7108-D3DC8C5BC324}"/>
              </a:ext>
            </a:extLst>
          </p:cNvPr>
          <p:cNvSpPr txBox="1"/>
          <p:nvPr/>
        </p:nvSpPr>
        <p:spPr>
          <a:xfrm>
            <a:off x="952500" y="9669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Tree>
    <p:extLst>
      <p:ext uri="{BB962C8B-B14F-4D97-AF65-F5344CB8AC3E}">
        <p14:creationId xmlns:p14="http://schemas.microsoft.com/office/powerpoint/2010/main" val="35908294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914400" y="5859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952500" y="2019300"/>
            <a:ext cx="16268700" cy="756976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Fin de vie: le projet de loi présenté en Conseil des ministres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projet de loi sur la fin de vie a été présenté mercredi en Conseil des ministres. Ouvrant à de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strictes conditions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possibilité d'un suicide assisté</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il est jugé trop tiède par certains mais dangereux par d'autres.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"Ce n'est pas un droit nouveau, ce n'est pas non plus une liberté" mais plutôt "une réponse éthique aux besoins d'accompagnement des malades", a déclaré Catherine Vautrin, ministre de la Santé, à la sortie du Conseil.</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Ce texte constitue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grande réforme sociétale du second quinquennat d'Emmanuel Macron</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s'était engagé de longue date à changer la législation sur la fin de vie. Mais il prend le risque de réveiller de forts clivages éthiques et religieux sur le bien-fondé de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légalisation de l'euthanasie et du suicide assisté. L'exécutif se refuse à employer ces deux termes, préférant celui d'"aide à mourir"</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 Monde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10 avril 2024</a:t>
            </a:r>
          </a:p>
        </p:txBody>
      </p:sp>
    </p:spTree>
    <p:extLst>
      <p:ext uri="{BB962C8B-B14F-4D97-AF65-F5344CB8AC3E}">
        <p14:creationId xmlns:p14="http://schemas.microsoft.com/office/powerpoint/2010/main" val="40028119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914400" y="2049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952500" y="1376496"/>
            <a:ext cx="16268700" cy="894860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conditions seront très strictes, comme l'a détaillé mercredi Mme Vautrin. L'aide à mourir sera </a:t>
            </a:r>
            <a:r>
              <a:rPr kumimoji="0" lang="fr-FR" sz="33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réservée aux patients majeurs, nés en France ou résidant de longue date dans le pays, et en mesure d'exprimer clairement leur volonté. Le texte "exclut les maladies psychiatriques", a notamment précisé la ministre. Il faudra également ressentir des souffrances intolérables et impossibles à traiter, physiques ou psychologiques. Enfin, le pronostic vital devra être engagé à court ou moyen terme. "Moyen terme, c'est six à douze mois", a expliqué Mme Vautrin. Mais nombre de soignants craignent qu'il soit difficile de faire des prédictions médicales solides à cet horizon.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Or, la responsabilité des soignants sera centrale. Une fois qu'un patient demandera une aide au suicide, ce sera à un médecin de se prononcer après une procédure lui laissant jusqu'à 15 jours. Il le fera seul, même s'il devra consulter un autre médecin et un infirmier.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Pour l'exécutif, ces conditions sont garantes d'équilibre, en créant un "modèle français" de la fin de vie. Mais ce juste milieu revendiqué ne satisfait pleinement ni les adversaires ni les partisans de la légalisation de l'aide au suicide ou de l'euthanasie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10 avril 2024</a:t>
            </a:r>
          </a:p>
        </p:txBody>
      </p:sp>
    </p:spTree>
    <p:extLst>
      <p:ext uri="{BB962C8B-B14F-4D97-AF65-F5344CB8AC3E}">
        <p14:creationId xmlns:p14="http://schemas.microsoft.com/office/powerpoint/2010/main" val="4070477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952500" y="419100"/>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952500" y="1790700"/>
            <a:ext cx="16268700" cy="811760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premiers expriment un vif rejet face à ce qu'ils voient comme une dérive majeure. Ils comptent les religieux, notamment catholiques et musulmans, ainsi que de nombreux soignants, notamment dans les soins palliatifs. Selon eux, il faudrait d'abord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se préoccuper du développement de ces soins, encore peu disponibles en France, pour s'assurer que des patients ne réclament pas de mourir faute de trouver une prise en charge adaptée à leurs derniers jours</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Selon une étude de la Société française d’accompagnement et de soins palliatifs (Sfap) parue dans </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Croix</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80% des professionnels adhérents "refuseraient de prescrire, fournir, préparer et/ou administrer un produit létal". Ces chiffres témoignent "de l'inquiétude (et d')un refus massif de l'ensemble des professionnels concernés", a commenté en conférence de presse Claire Fourcade, présidente de la Sfap, évoquant un "stress pré-traumatique" déjà sensible avant même l'adoption de la loi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 Monde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10 avril 2024</a:t>
            </a:r>
          </a:p>
        </p:txBody>
      </p:sp>
    </p:spTree>
    <p:extLst>
      <p:ext uri="{BB962C8B-B14F-4D97-AF65-F5344CB8AC3E}">
        <p14:creationId xmlns:p14="http://schemas.microsoft.com/office/powerpoint/2010/main" val="3280917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952500" y="7383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990600" y="2249433"/>
            <a:ext cx="16268700" cy="693266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sujet des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soins palliatifs</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figure certes lui aussi dans le projet de loi. Et leur développement fait l'objet d'une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stratégie décennale</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également présentée en Conseil des ministres. Celle-ci prévoit notamment d'augmenter peu à peu les dépenses publiques en la matière pour atteindre 2,7 milliards d'euros annuels - contre 1,6 milliard actuellement - en 2034.</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partisans de l'aide à mourir, eux, sont insatisfaits mais moins virulents. S'ils regrettent des conditions trop restrictives, ils se montrent soulagés de voir arriver un texte qu'ils craignaient de voir passer à la trappe. L'Association pour le droit de mourir dans la dignité (ADMD) a, dans un communiqué, "salu(é) cette adoption, même si elle a été maintes fois différée", y voyant "un tout premier pas vers un nouveau droit".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 Monde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10 avril 2024</a:t>
            </a:r>
          </a:p>
        </p:txBody>
      </p:sp>
    </p:spTree>
    <p:extLst>
      <p:ext uri="{BB962C8B-B14F-4D97-AF65-F5344CB8AC3E}">
        <p14:creationId xmlns:p14="http://schemas.microsoft.com/office/powerpoint/2010/main" val="9630395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876300" y="2049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914400" y="1333500"/>
            <a:ext cx="16497300" cy="894552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projet de loi - Étapes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10 avril 2024</a:t>
            </a: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projet de loi est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présenté au Conseil des ministres</a:t>
            </a: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par Catherine Vautrin, Ministre du travail, de la santé et des solidarités. Le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même jour</a:t>
            </a: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il est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déposé sur le bureau de l'Assemblée nationale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Il devait être discuté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par les députés</a:t>
            </a: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à partir du 27 mai</a:t>
            </a: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avant d'être transmis au Sénat.  </a:t>
            </a:r>
          </a:p>
          <a:p>
            <a:pPr marL="0" marR="0" lvl="0" indent="0" algn="just" defTabSz="914400" rtl="0" eaLnBrk="1" fontAlgn="auto" latinLnBrk="0" hangingPunct="1">
              <a:lnSpc>
                <a:spcPct val="110000"/>
              </a:lnSpc>
              <a:spcBef>
                <a:spcPts val="0"/>
              </a:spcBef>
              <a:buClrTx/>
              <a:buSzTx/>
              <a:buFontTx/>
              <a:buNone/>
              <a:tabLst/>
              <a:defRPr/>
            </a:pP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lvl="0" algn="just">
              <a:lnSpc>
                <a:spcPct val="110000"/>
              </a:lnSpc>
              <a:defRPr/>
            </a:pPr>
            <a:r>
              <a:rPr lang="fr-FR" sz="3200" dirty="0">
                <a:solidFill>
                  <a:prstClr val="white"/>
                </a:solidFill>
                <a:latin typeface="Glacial Indifference" panose="020B0604020202020204" charset="0"/>
              </a:rPr>
              <a:t>Le </a:t>
            </a:r>
            <a:r>
              <a:rPr lang="fr-FR" sz="3200" u="sng" dirty="0">
                <a:solidFill>
                  <a:prstClr val="white"/>
                </a:solidFill>
                <a:latin typeface="Glacial Indifference" panose="020B0604020202020204" charset="0"/>
              </a:rPr>
              <a:t>9 juin 2024</a:t>
            </a:r>
            <a:r>
              <a:rPr lang="fr-FR" sz="3200" dirty="0">
                <a:solidFill>
                  <a:prstClr val="white"/>
                </a:solidFill>
                <a:latin typeface="Glacial Indifference" panose="020B0604020202020204" charset="0"/>
              </a:rPr>
              <a:t>, suite aux résultats des élections européennes, Emmanuel Macron annonce la </a:t>
            </a:r>
            <a:r>
              <a:rPr lang="fr-FR" sz="3200" u="sng"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dissolution de l'Assemblée nationale</a:t>
            </a:r>
            <a:r>
              <a:rPr lang="fr-FR" sz="3200" dirty="0">
                <a:solidFill>
                  <a:prstClr val="white"/>
                </a:solidFill>
                <a:latin typeface="Glacial Indifference" panose="020B0604020202020204" charset="0"/>
              </a:rPr>
              <a:t>.</a:t>
            </a:r>
          </a:p>
          <a:p>
            <a:pPr marL="0" marR="0" lvl="0" indent="0" algn="just" defTabSz="914400" rtl="0" eaLnBrk="1" fontAlgn="auto" latinLnBrk="0" hangingPunct="1">
              <a:lnSpc>
                <a:spcPct val="110000"/>
              </a:lnSpc>
              <a:spcBef>
                <a:spcPts val="0"/>
              </a:spcBef>
              <a:buClrTx/>
              <a:buSzTx/>
              <a:buFontTx/>
              <a:buNone/>
              <a:tabLst/>
              <a:defRPr/>
            </a:pP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21 janvier 2025</a:t>
            </a: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 le Premier ministre a </a:t>
            </a:r>
            <a:r>
              <a:rPr kumimoji="0" lang="fr-FR" sz="3200" b="0" i="0" strike="noStrike" kern="1200" cap="none" spc="0" normalizeH="0" baseline="0" noProof="0">
                <a:ln>
                  <a:noFill/>
                </a:ln>
                <a:solidFill>
                  <a:prstClr val="white"/>
                </a:solidFill>
                <a:effectLst/>
                <a:uLnTx/>
                <a:uFillTx/>
                <a:latin typeface="Glacial Indifference" panose="020B0604020202020204" charset="0"/>
                <a:ea typeface="+mn-ea"/>
                <a:cs typeface="+mn-cs"/>
              </a:rPr>
              <a:t>annoncé souhaiter </a:t>
            </a: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que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projet de loi soit scindé en deux</a:t>
            </a: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2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2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6 mars 2025</a:t>
            </a:r>
            <a:r>
              <a:rPr kumimoji="0" lang="fr-FR" sz="32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 deux propositions de loi, l'une sur les soins palliatifs, l'autre sur la fin de vie, ont ainsi été déposées sur le bureau de l'Assemblée nationale. Elles seront débattues en mai.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8459737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266700"/>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485900"/>
            <a:ext cx="16573500" cy="890859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projet du gouvernement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Ce projet de loi, annoncé par le chef de l’État, répond à une demande sociétale. Il a été précédé d'un avis du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Comité consultatif national d’éthique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s'est dit favorable en 2022 à une "aide active à mourir" strictement encadrée, à condition que soient parallèlement renforcés les soins palliatifs.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Cet avis a ouvert les débats de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Convention citoyenne sur la fin de vie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s'est prononcée en avril 2023 pour une ouverture conditionnée d'une aide active à mourir, et plus précisément à la fois du suicide assisté et de l’euthanasie. Les 184 citoyens de cette Convention ont considéré que le cadre législatif actuel était insuffisant. Ils ont également souhaité que soient proposés des soins palliatifs "pour toutes et tous et partout".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Plusieurs pays occidentaux, dont certains voisins, ont déjà légiféré sur la question de la fin de vie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(Belgique, Espagne, Autriche, Suisse, Pays-Bas, Luxembourg, Canada, certains États américains...). Ils autorisent l'euthanasie et/ou le suicide assisté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48398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0F36D67-D3C4-42FD-DD24-227B67711BD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93C51EB-ABB5-19C4-9361-CBE3D0665D76}"/>
              </a:ext>
            </a:extLst>
          </p:cNvPr>
          <p:cNvSpPr txBox="1"/>
          <p:nvPr/>
        </p:nvSpPr>
        <p:spPr>
          <a:xfrm>
            <a:off x="952500" y="738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796820E-1857-9D8A-2584-FDB9C1778C1F}"/>
              </a:ext>
            </a:extLst>
          </p:cNvPr>
          <p:cNvSpPr txBox="1"/>
          <p:nvPr/>
        </p:nvSpPr>
        <p:spPr>
          <a:xfrm>
            <a:off x="1028700" y="2400300"/>
            <a:ext cx="16192500" cy="655358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Concernant le droit du sol, « contrairement à ce que l’on pourrait penser,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il ne s’agit pas d’un droit absolu</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nécessite de remplir certaines conditions.</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dehors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Mayotte qui est un cas spécifique depuis 2018</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l’attribution de la nationalité par le droit du sol à sa majorité nécessite pour un enfant de résider en France à la date de ses 18 ans et avoir sa résidence habituelle en France pendant une période continue ou discontinue d’au moins cinq ans depuis l’âge de 11 ans.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mineurs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ils peuvent obtenir la nationalité française, entre ses 13 et 16 ans, si ses parents en font la demande. A partir de 16 ans, le mineur fait lui-même la demande. Il doit avoir sa résidence habituelle en France pendant une période continue ou discontinue d’au moins 5 ans, depuis l’âge de 11 ans.</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9134575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28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240381"/>
            <a:ext cx="16573500" cy="931331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Soins d'accompagnement et directives anticipées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projet de loi rénove l’approche de la prise en charge de la douleur et de la fin de vie, en intégrant la notion de soins palliatifs définie par le code de la santé publique, dans celle plus englobante de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soins d’accompagnement</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Ces soins couvrent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d’autres soins que les soins palliatifs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(prise en charge nutritionnelle, accompagnement psychologique, musicothérapie, massage...) et plus globalement toutes 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mesures mis en œuvre pour répondre aux besoins des malades et de leurs proches aidants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Une nouvelle catégorie d'établissement médico-social, dénommée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maison d'accompagnement</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créée. Il s'agira de structures intermédiaires entre le domicile et l'hôpital qui accueilleront et accompagneront les personnes en fin de vie et leur entourage. Celles-ci pourront y être admises lorsque le retour à domicile, à la suite d’une hospitalisation, n'est pas possible, ou encore lorsque la prise en charge à domicile ou en établissement médico-social ne s’avère pas adaptée, afin d'éviter une hospitalisation.</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Ces maisons seront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financées par l'Assurance maladie et par un forfait journalier à la charge des personnes accueillies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6415789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876300" y="128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990600" y="1250308"/>
            <a:ext cx="16421100" cy="907479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Soins d'accompagnement et directives anticipées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patients, dans le cadre de l'annonce d'une maladie grave, pourront systématiquement bénéficier d'un temps d'échange sur l’anticipation, la coordination et le suivi de leur prise en charge globale et d’un plan personnalisé d’accompagnement.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conditions dans lesquelles 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directives anticipées</a:t>
            </a:r>
            <a:r>
              <a:rPr kumimoji="0" lang="fr-FR" sz="33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peuvent être formulées sont améliorées. Les bénéficiaires d’un plan personnalisé d’accompagnement pourront l’annexer à leurs directives anticipées. Toute personne pourra, en outre, enregistrer ses directives anticipées dans l’espace numérique de santé et accorder un accès à un proche aidant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3300" i="1" dirty="0">
              <a:solidFill>
                <a:srgbClr val="F9FAFD"/>
              </a:solidFill>
              <a:latin typeface="Glacial Indifference" panose="020B0604020202020204" charset="0"/>
            </a:endParaRPr>
          </a:p>
          <a:p>
            <a:pPr marR="0" lvl="0" algn="just" defTabSz="914400" rtl="0" eaLnBrk="1" fontAlgn="auto" latinLnBrk="0" hangingPunct="1">
              <a:lnSpc>
                <a:spcPct val="110000"/>
              </a:lnSpc>
              <a:spcBef>
                <a:spcPts val="0"/>
              </a:spcBef>
              <a:spcAft>
                <a:spcPts val="1200"/>
              </a:spcAft>
              <a:buClrTx/>
              <a:buSzTx/>
              <a:tabLst/>
              <a:defRPr/>
            </a:pPr>
            <a:r>
              <a:rPr kumimoji="0" lang="fr-FR" sz="32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Qu'appelle-t-on les directives anticipées ? C'est une déclaration écrite que vous rédigez pour préciser vos souhaits liés à la fin de votre vie. Vous exprimez ainsi par avance votre volonté de poursuivre, limiter, arrêter ou refuser des traitements ou actes médicaux. Ce document aide les médecins, le moment venu, à prendre leurs décisions sur les soins à donner si vous ne pouvez plus exprimer vos volontés (exemple : du fait d’une maladie grave) ». </a:t>
            </a:r>
          </a:p>
          <a:p>
            <a:pPr marR="0" lvl="0" algn="r" defTabSz="914400" rtl="0" eaLnBrk="1" fontAlgn="auto" latinLnBrk="0" hangingPunct="1">
              <a:lnSpc>
                <a:spcPct val="100000"/>
              </a:lnSpc>
              <a:spcBef>
                <a:spcPts val="0"/>
              </a:spcBef>
              <a:spcAft>
                <a:spcPts val="0"/>
              </a:spcAft>
              <a:buClrTx/>
              <a:buSzTx/>
              <a:tabLst/>
              <a:defRPr/>
            </a:pPr>
            <a:r>
              <a:rPr lang="fr-FR" sz="2600" dirty="0">
                <a:solidFill>
                  <a:srgbClr val="F9FAFD"/>
                </a:solidFill>
                <a:latin typeface="Glacial Indifference" panose="020B0604020202020204" charset="0"/>
              </a:rPr>
              <a:t>Site officiel de l’administration française</a:t>
            </a:r>
            <a:endPar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9686846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509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845754"/>
            <a:ext cx="16573500" cy="807759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à mourir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second volet du projet de loi concerne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à mourir</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Elle consistera à autoriser et à accompagner la mise à disposition à une personne qui le demande d’une substance létale, pour qu’elle se l’administre elle-même ou, si elle n'en est pas capable, se la fasse administrer par un médecin, un infirmier, un proche ou une personne volontaire de son choix.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personnes qui pourront demander cette aide devront être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majeures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françaises ou résidents étrangers réguliers et stables en France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aptes à manifester leur volonté de façon libre et éclairée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atteintes d’une maladie grave et incurable avec un pronostic vital engagé à court ou à moyen terme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victimes de souffrances réfractaires (qu'on ne peut pas soulager) ou insupportables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2637898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28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257300"/>
            <a:ext cx="16573500" cy="936871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à mourir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personnes devront être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capables de prendre leur décision</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ayant conscience de la portée et des conséquences de leur choix, ce qui exclut les personnes souffrant d'une maladie psychiatrique qui altère leur discernement au moment de la démarche. </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Quant à la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notion de court terme ou moyen terme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l'exposé des motifs du gouvernement précise que selon la Haute autorité de santé, "On parle de pronostic vital engagé à court terme lorsque le décès du patient est attendu dans quelques heures à quelques jours". Le moyen terme se compte, quant à lui, en semaine ou mois. </a:t>
            </a:r>
          </a:p>
          <a:p>
            <a:pPr marL="0" marR="0" lvl="0" indent="0" algn="just" defTabSz="914400" rtl="0" eaLnBrk="1" fontAlgn="auto" latinLnBrk="0" hangingPunct="1">
              <a:lnSpc>
                <a:spcPct val="110000"/>
              </a:lnSpc>
              <a:spcBef>
                <a:spcPts val="0"/>
              </a:spcBef>
              <a:buClrTx/>
              <a:buSzTx/>
              <a:buFontTx/>
              <a:buNone/>
              <a:tabLst/>
              <a:defRPr/>
            </a:pP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projet de loi définit ensuite l'ensemble de la procédure de l'aide à mourir</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(demande, examen, décisions du médecin, délais, renoncement)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et les droits de la personne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(date de la mort, droit de mourir accompagné et hors de son domicile). L'aide à mourir sera prise en charge par l'Assurance maladie. </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Une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clause de conscience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instituée pour les professionnels de santé qui refuseraient de participer à la procédure d’aide à mourir. Ils devront renvoyer la personne vers un confrère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4072360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509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847987"/>
            <a:ext cx="16573500" cy="814684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à mourir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professionnels qui seraient volontaires pour participer à l'aide à mourir pourront se déclarer auprès d'une nouvelle commission</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centralisera leurs coordonnées. Cette commission, placée auprès du ministre chargé de la santé, devra contrôler et évaluer le dispositif d’accompagnement à l’aide à mourir.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Haute autorité de santé</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(HAS) et l’</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Agence nationale de sécurité des médicaments et des produits de santé</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(ANSM) seront chargées d’</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évaluer les substances létales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seront utilisées pour l’aide à mourir.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Plusieurs décrets d'application sont prévus.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Enfin, le texte obligera les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contrats d’assurance décès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y compris en cours à la date d’entrée en vigueur de la loi, à couvrir le risque de décès en cas de mise en œuvre de l’aide à mourir. Il s'agit de prévenir toute exclusion de couverture de l’aide à mourir, notamment liée à une éventuelle assimilation au suicide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1084417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838200" y="8907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914400" y="2400300"/>
            <a:ext cx="16306800" cy="369639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L'examen du texte au Parlement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députés ont examiné une partie du projet de loi en première lecture jusqu'au 7 juin 2024, peu avant la dissolution de l'Assemblée nationale qui a entrainé la fin des débats. L'Assemblée nationale devrait reprendre la discussion du projet de loi fin janvier 2025, comme annoncé  le 5 novembre 2024 la présidente de l'Assemblée nationale ».</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4464224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419100"/>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640390"/>
            <a:ext cx="16573500" cy="860851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L'examen du texte au Parlement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Sur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première partie du texte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députés ont en particulier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distingué les soins palliatifs des soins d'accompagnement</a:t>
            </a:r>
            <a:r>
              <a:rPr kumimoji="0" lang="fr-FR" sz="34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estimant que ces notions n'ont pas le même sens médicalement, ni la même portée. […]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Un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droit opposable aux soins palliatifs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 été instauré. Ainsi, la personne qui a demandé à bénéficier de soins palliatifs et qui ne les a pas reçus dans un certain délai (qui serait fixé par décret), pourra saisir le juge administratif afin que soit ordonnée sa prise en charge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statut juridique des nouvelles maisons de soins palliatifs et d'accompagnement</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 été précisé : leur création et gestion seront limitées au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secteur public ou privé non-lucratif</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Dans le but d'améliorer les connaissances sur l’application de la loi Claeys-Leonetti de 2016 sur la sédation profonde et continue, une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commission de contrôle et d’évaluation a été instituée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4824119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7383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149304"/>
            <a:ext cx="16573500" cy="688188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L'examen du texte au Parlement     </a:t>
            </a:r>
            <a:endParaRPr kumimoji="0" lang="fr-FR" sz="3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Concernant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à mourir</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députés ont codifié les dispositions du projet de loi dans le code de la santé publique. Ils ont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supprimé la possibilité pour un proche du malade ou une personne tierce volontaire d'administrer la substance létale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estimant que cet acte peut entraîner un traumatisme émotionnel et une charge psychologique considérables.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Ils ont aussi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modifié les conditions à remplir par le malade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demandant l'aide à mourir. Ce dernier devra être atteint "d’une affection grave et incurable, qui engage le pronostic vital, en phase avancée ou terminale".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mots "à court ou moyen terme" ont été retirés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Par ailleurs,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caractère insupportable de la douleur devra être appréciée par le patient uniquement</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7833910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800100" y="723900"/>
            <a:ext cx="483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277183"/>
            <a:ext cx="16535400" cy="705731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Bioéthique : quelle prise en charge de la fin de vie ?</a:t>
            </a:r>
            <a:endPar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Selon le code de la santé publique,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fin de vie désigne les moments qui précèdent le décès d’une personne "en phase avancée ou terminale d’une affection grave et incurable qu’elle qu’en soit la cause"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progrès de la médecine peuvent conduire à des situations de survie jugées indignes par certains. C’est pourquoi la fin de vie entre dans le champ des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débats bioéthiques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Sommaire </a:t>
            </a:r>
          </a:p>
          <a:p>
            <a:pPr marL="514350" marR="0" lvl="0" indent="-514350" algn="just" defTabSz="914400" rtl="0" eaLnBrk="1" fontAlgn="auto" latinLnBrk="0" hangingPunct="1">
              <a:lnSpc>
                <a:spcPct val="110000"/>
              </a:lnSpc>
              <a:spcBef>
                <a:spcPts val="0"/>
              </a:spcBef>
              <a:spcAft>
                <a:spcPts val="60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soins palliatifs et l'accompagnement</a:t>
            </a:r>
          </a:p>
          <a:p>
            <a:pPr marL="514350" marR="0" lvl="0" indent="-514350" algn="just" defTabSz="914400" rtl="0" eaLnBrk="1" fontAlgn="auto" latinLnBrk="0" hangingPunct="1">
              <a:lnSpc>
                <a:spcPct val="110000"/>
              </a:lnSpc>
              <a:spcBef>
                <a:spcPts val="0"/>
              </a:spcBef>
              <a:spcAft>
                <a:spcPts val="60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droit à une fin de vie digne et apaisée</a:t>
            </a:r>
          </a:p>
          <a:p>
            <a:pPr marL="514350" marR="0" lvl="0" indent="-514350" algn="just" defTabSz="914400" rtl="0" eaLnBrk="1" fontAlgn="auto" latinLnBrk="0" hangingPunct="1">
              <a:lnSpc>
                <a:spcPct val="110000"/>
              </a:lnSpc>
              <a:spcBef>
                <a:spcPts val="0"/>
              </a:spcBef>
              <a:spcAft>
                <a:spcPts val="60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question de l'euthanasie et du suicide assisté en débat.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9348111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357386"/>
            <a:ext cx="45720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615023"/>
            <a:ext cx="16535400" cy="822686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soins palliatifs et l'accompagnement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Pour atténuer la douleur physique et pour accompagner les patients et préserver leur qualité de vie, les soins palliatifs sont mis en œuvre par les professionnels de santé à partir de la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fin des années 1980</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du 31 juillet 1991</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introduit les soins palliatifs dans la liste des missions de tout établissement de santé</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code de la santé publique définit les soins palliatifs comme "des soins actifs et continus pratiqués par une équipe interdisciplinaire en institution ou à domicile. Ils visent à soulager la douleur, à apaiser la souffrance psychique, à sauvegarder la dignité de la personne malade et à soutenir son entourage".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du 9 juin 1999</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visant à garantir le droit à l’accès aux soins palliatifs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intègre les unités de soins palliatifs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dans les schémas régionaux d’organisation sanitaire et sociale (SROS). </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Alors que, fin 1998, on compte 54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unités de soins palliatifs (USP) résidentielles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soit 576 lits, leur nombre passe à 99 USP représentant 774 lits, un an plus tard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58905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4BECB7D-075B-742B-B828-B7CBA17945C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F7479B7-7757-D595-17F9-B15BF8E086DA}"/>
              </a:ext>
            </a:extLst>
          </p:cNvPr>
          <p:cNvSpPr txBox="1"/>
          <p:nvPr/>
        </p:nvSpPr>
        <p:spPr>
          <a:xfrm>
            <a:off x="952500" y="2667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A227D55A-473A-B84B-D921-4B5B062FEDF3}"/>
              </a:ext>
            </a:extLst>
          </p:cNvPr>
          <p:cNvSpPr txBox="1"/>
          <p:nvPr/>
        </p:nvSpPr>
        <p:spPr>
          <a:xfrm>
            <a:off x="1028700" y="1547775"/>
            <a:ext cx="16192500" cy="862492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Mayotte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depuis 2018,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une dérogation existe déjà au droit du sol</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acquérir la nationalité par le droit du sol, il est exigé pour les enfants nés à Mayotte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 l’un de ses parents ait, au jour de sa naissance, été présent de manière régulière sur le territoire national depuis plus de trois mois</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proposition de loi</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portée par la droite, adoptée par l’Assemblée nationale avec le soutien du gouvernement, vient durcir un peu plus l‘obtention de la nationalité par le droit du sol, avec comme nouvelles conditions pour les enfants nés à Mayotte, la résidence régulière sur le sol français, au moment de la naissance,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des "deux parents" (et non plus d’un seul)</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ce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trois ans (et non plus trois mois)</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noter que la proposition de loi initiale prévoyait d’étendre le délai de résidence nécessaire à un an, mais, dans la confusion des débats, des députés de gauche ont voté par inadvertance un amendement du groupe Union des Droites pour la République (UDR) qui étend le délai de résidence à trois ans. Le Garde des Sceaux, Gérald Darmanin, a promis de revenir sur le délai initial lors de l’examen de la proposition de loi au Sénat.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2318290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585986"/>
            <a:ext cx="45720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021476"/>
            <a:ext cx="16535400" cy="668952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unités de soins palliatifs (USP)</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L’unité de soins palliatifs (USP) est un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service dont les lits sont totalement dédiés à la prise en charge palliative et à l’accompagnement de la fin de vie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à la fois lieu de soins et lieu de vie pour la personne malade et ses proches.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L’USP accueille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de façon temporaire ou permanente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personnes atteintes de maladie grave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évolutive, mettant en jeu le pronostic vital, en phase avancée ou terminale, lorsque la prise en charge nécessite l’intervention d’une équipe pluridisciplinaire ayant des compétences spécifiques ou lorsque les personnes malades ne peuvent plus être suivies à domicile, en établissement médico-social, ou dans leur service hospitalier d’origine.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L’USP assure une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triple mission de soins, de recherche et de formation des soignants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Centre national des soins palliatifs et de la fin de vie</a:t>
            </a:r>
          </a:p>
        </p:txBody>
      </p:sp>
    </p:spTree>
    <p:extLst>
      <p:ext uri="{BB962C8B-B14F-4D97-AF65-F5344CB8AC3E}">
        <p14:creationId xmlns:p14="http://schemas.microsoft.com/office/powerpoint/2010/main" val="33240021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571500"/>
            <a:ext cx="4800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943100"/>
            <a:ext cx="16535400" cy="777751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soins palliatifs et l'accompagnement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Selon un rapport du Sénat sur les soins palliatifs de septembre 2021, en 2019, il y a en France 164 USP […] et 901 établissements de santé dotés de lits identifiés en soins palliatifs (LISP) […]. En vingt ans, le nombre d'USP a été multiplié par trois et celui d'équipes mobiles de soins palliatifs, par cinq. Pourtant,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26 départements (dont la Guyane et Mayotte) ne disposent pas d'unités de soins palliatifs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Trois disposent de moins d'un lit d'unité de soins palliatifs pour 100 000 habitants.</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rapport Chauvin</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remis en décembre 2023 propose une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stratégie décennale pour les soins palliatifs, la prise en charge de la douleur et l'accompagnement de la fin de vie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Parmi les quinze mesures proposées, figure notamment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création de 100 maisons d'accompagnement d'ici dix ans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pour héberger les malades en fin de vie et lieu de répit temporaire pour les aidants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3674952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419100"/>
            <a:ext cx="4724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790700"/>
            <a:ext cx="16535400" cy="816223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soins palliatifs et l'accompagnement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S'appuyant sur les préconisations de rapport Chauvin,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stratégie nationale des soins palliatifs a été présentée au conseil des ministres du 10 avril 2024</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même jour que le projet de loi relatif à l'accompagnement des malades et de la fin de vie. Financée par un budget de 1,1 milliard d'euros sur dix ans, la stratégie s'articule autour de trois priorités :</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favoriser une prise en charge anticipée des maladies chroniques ;</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renforcer l'accompagnement des patients au-delà des aspects médicaux et au plus près de leur domicile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faire émerger une filière de formation universitaire en médecine palliative.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stratégie prévoit la création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d'unités de soins palliatifs pédiatriques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(une par région) et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l'ouverture de centres de soins palliatifs dans les 20 départements qui en sont encore dépourvus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0919671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204986"/>
            <a:ext cx="4800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409700"/>
            <a:ext cx="16535400" cy="877471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droit à une fin de vie digne et apaisée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2002</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relative aux droits des malades et à la qualité du système de santé</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consacre le droit d’être informé sur son état de santé mais aussi l’obligation qu’aucun acte médical ni aucun traitement ne soit "pratiqué sans le consentement libre et éclairé de la personne", ce consentement pouvant être retiré à tout moment. Le problème de l’expression de la volonté du malade et du respect de cette volonté par le médecin reste posé.</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de 2005</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dite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Leonetti</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ouvre, à toute personne majeure, la possibilité de rédiger, à tout moment, un document écrit, dénommé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directive anticipée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Elle dispose, en outre, que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actes médicaux "ne doivent pas être poursuivis par une obstination déraisonnable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Lorsqu'ils apparaissent inutiles, disproportionnés ou n’ayant d’autre effet que le seul maintien artificiel de la vie, ils peuvent être suspendus ou ne pas être entrepris. Dans ce cas, le médecin sauvegarde la dignité du mourant et assure la qualité de sa vie en dispensant des soins palliatifs"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590705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14300"/>
            <a:ext cx="4648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211836"/>
            <a:ext cx="16535400" cy="911326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droit à une fin de vie digne et apaisée</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du 2 février 2016</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[dite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loi Leonetti-Claeys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créant de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nouveaux droits en faveur des malades et des personnes en fin de vie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pose le principe selon lequel toute personne a droit à une fin digne et apaisée. Les directives anticipées s’imposent désormais au médecin pour toute décision d’investigation, d’actes, d’intervention ou de traitement, sauf en cas d’urgence vitale pendant le temps nécessaire à une évaluation complète de la situation.</a:t>
            </a:r>
          </a:p>
          <a:p>
            <a:pPr marL="0" marR="0" lvl="0" indent="0" algn="just" defTabSz="914400" rtl="0" eaLnBrk="1" fontAlgn="auto" latinLnBrk="0" hangingPunct="1">
              <a:lnSpc>
                <a:spcPct val="110000"/>
              </a:lnSpc>
              <a:spcBef>
                <a:spcPts val="0"/>
              </a:spcBef>
              <a:buClrTx/>
              <a:buSzTx/>
              <a:buFontTx/>
              <a:buNone/>
              <a:tabLst/>
              <a:defRPr/>
            </a:pP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loi autorise l’administration, à la demande du patient et jusqu'au décès, d’une sédation profonde et continue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provoquant une altération de la conscience, associée à une analgésie et à l’arrêt des traitements. La mise en œuvre de la sédation profonde est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limitée à certains cas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patient atteint d’une affection grave et incurable et dont le pronostic vital est engagé à court terme présentant une souffrance réfractaire aux traitements, si l’arrêt d’un traitement est susceptible d’entraîner une souffrance insupportable.</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objectif</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de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soulager une personne malade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qui présente une situation de souffrance vécue comme insupportable alors que le décès est imminent et inévitable. Ce n’est pas la sédation qui conduit au décès mais l’évolution naturelle de la maladie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4110821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5715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019300"/>
            <a:ext cx="16535400" cy="785445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question de l'euthanasie et du suicide assisté en débat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Malgré les évolutions législatives intervenues depuis le début des années 2000, les questions liées à la fin de vie n’ont pas toutes trouvé une réponse. L’ouvrage de l’écrivaine Anne Bert, qui est décédée le 2 octobre 2017 en Belgique euthanasiée à sa demande, ou la bataille judiciaire sur le cas de Vincent Lambert ont, par exemple, ravivé la controverse.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débats organisés en vue de l’élaboration de la loi de 2016 avaient déjà établi un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constat du "mal mourir" en France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Il est confirmé par la députée Caroline Fiat dans un rapport de janvier 2018, deux ans après la mise en œuvre de la loi de 2016.</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législation encadrant la fin de vie est mal connue par les patients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et les directives anticipées sont rares.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Elle est également souvent mal connue des équipes de soignants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0298607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2049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409700"/>
            <a:ext cx="16840200" cy="900554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question de l'euthanasie et du suicide assisté en débat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Par ailleurs, le Conseil économique, social et environnemental (CESE) estime dans un rapport consacré à la fin de vie en avril 2018 que les soins palliatifs souffrent d’un manque de gestion : "La formation en soins palliatifs est inexistante durant le premier cycle des études médicales (PCEM) et limitée à 5 heures au cours du deuxième cycle des études médicales (DCEM)."</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Une autre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critique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est formulée à l’encontre du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dispositif de sédation profonde et continue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ce qu’il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nie la notion d’accompagnement</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Endormir et laisser mourir par l’arrêt des traitements mais aussi l’arrêt de l’alimentation n’est pas considéré comme une prise en charge de la souffrance. La sédation est alors assimilée à une mort par dénutrition.</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Dans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l’état du droit actuel</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des malades partent à l’étranger pour y exercer leur "droit à mourir". Pour ceux qui restent en France, de nombreuses voix continuent à dénoncer l’indignité de certaines conditions actuelles de la fin de vie. D'autres voix opposent au droit de mourir dans la dignité le devoir de respecter la vie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3060087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2667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485900"/>
            <a:ext cx="16535400" cy="861620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question de l'euthanasie et du suicide assisté en débat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L'Assemblée nationale et le Sénat sont parmi les lieux de débat.</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17 octobre 2017, le député Olivier Falorni dépose une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proposition de loi donnant le droit à une fin de vie libre et choisie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L'exposé des motifs souligne qu'en France toutes les libertés ont été conquises, une à une, sauf celle de choisir sa mort. La loi vise à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créer une assistance médicalisée active à mourir</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Adoptée par la commission des affaires sociales presque quatre ans après et soutenue par des élus de toutes tendances politiques,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l'examen de la proposition de loi est bloqué</a:t>
            </a:r>
            <a:r>
              <a:rPr kumimoji="0" lang="fr-FR" sz="3300" b="0" i="0"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(cinq députés ont déposé à eux seuls près de 2 500 amendements).</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D'autres textes connaissent un sort similaire. Par exemple,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proposition de loi visant à établir le droit à mourir dans la dignité</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déposé au Sénat par la sénatrice Marie-Pierre La </a:t>
            </a:r>
            <a:r>
              <a:rPr kumimoji="0" lang="fr-FR" sz="33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rPr>
              <a:t>Gontrie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novembre 2020, est retirée de l'ordre du jour. Un des amendements déposés souligne qu'"il semble plus judicieux de s’attacher à appliquer la loi Leonetti-Claeys plutôt que de modifier les dispositions déjà applicables mais non encore appliquées"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6643901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7383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171700"/>
            <a:ext cx="16535400" cy="678031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question de l'euthanasie et du suicide assisté en débat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13 septembre 2022,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CCNE [Comité consultatif national d'éthique] rendait son avis sur la fin de vie, ouvrant la voie à "une aide active à mourir</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à certaines conditions strictes avec lesquelles il apparaît inacceptable de transiger". Parmi ces conditions, celle que la demande soit exprimée par "une personne disposant d’une autonomie de décision au moment de la demande, de façon libre, éclairée et réitérée, analysée dans le cadre d’une procédure collégiale".</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même jour,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président de la République annonçait la constitution d'une Convention citoyenne sur la fin de vie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pilotée par le Conseil économique social et environnemental (CESE), et réunissant 150 citoyennes et citoyens entre décembre 2022 et mars 2023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0561883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9669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517892"/>
            <a:ext cx="16535400" cy="64356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propositions de loi déposées à l'Assemblée nationale depuis 2017</a:t>
            </a:r>
          </a:p>
          <a:p>
            <a:pPr marL="514350" marR="0" lvl="0" indent="-514350" algn="just" defTabSz="914400" rtl="0" eaLnBrk="1" fontAlgn="auto" latinLnBrk="0" hangingPunct="1">
              <a:lnSpc>
                <a:spcPct val="110000"/>
              </a:lnSpc>
              <a:spcBef>
                <a:spcPts val="0"/>
              </a:spcBef>
              <a:spcAft>
                <a:spcPts val="180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Proposition de loi donnant le droit à une fin de vie libre et choisie déposée par Olivier Falorni (17 octobre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2017</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p>
          <a:p>
            <a:pPr marL="514350" marR="0" lvl="0" indent="-514350" algn="just" defTabSz="914400" rtl="0" eaLnBrk="1" fontAlgn="auto" latinLnBrk="0" hangingPunct="1">
              <a:lnSpc>
                <a:spcPct val="110000"/>
              </a:lnSpc>
              <a:spcBef>
                <a:spcPts val="0"/>
              </a:spcBef>
              <a:spcAft>
                <a:spcPts val="180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Proposition de loi relative à l'euthanasie et au suicide assisté, pour une fin de vie digne, déposée par Caroline Fiat et plusieurs de ses collègues (20 décembre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2017</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514350" marR="0" lvl="0" indent="-514350" algn="just" defTabSz="914400" rtl="0" eaLnBrk="1" fontAlgn="auto" latinLnBrk="0" hangingPunct="1">
              <a:lnSpc>
                <a:spcPct val="110000"/>
              </a:lnSpc>
              <a:spcBef>
                <a:spcPts val="0"/>
              </a:spcBef>
              <a:spcAft>
                <a:spcPts val="600"/>
              </a:spcAft>
              <a:buClrTx/>
              <a:buSzTx/>
              <a:buFont typeface="+mj-lt"/>
              <a:buAutoNum type="arabicPeriod"/>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Amendement au projet de loi de financement de la sécurité sociale pour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2018</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déposé par des députés du groupe </a:t>
            </a:r>
            <a:r>
              <a:rPr kumimoji="0" lang="fr-FR" sz="3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France insoumise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sur l'euthanasie ou l'assistance au suicide en cas affection grave ou incurable et de souffrance inapaisable et insupportable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75721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1DDB979-C565-8795-63B5-67AB8993BE3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981E708-4E1B-E70B-1ECE-C7F5D93AB3EA}"/>
              </a:ext>
            </a:extLst>
          </p:cNvPr>
          <p:cNvSpPr txBox="1"/>
          <p:nvPr/>
        </p:nvSpPr>
        <p:spPr>
          <a:xfrm>
            <a:off x="952500" y="890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0274BA80-3419-665C-5417-77FC587CDB97}"/>
              </a:ext>
            </a:extLst>
          </p:cNvPr>
          <p:cNvSpPr txBox="1"/>
          <p:nvPr/>
        </p:nvSpPr>
        <p:spPr>
          <a:xfrm>
            <a:off x="1028700" y="2781300"/>
            <a:ext cx="16040100" cy="351891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acquisition</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travers 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naturalisation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travers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mariage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travers 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possession d’état.</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p:txBody>
      </p:sp>
    </p:spTree>
    <p:extLst>
      <p:ext uri="{BB962C8B-B14F-4D97-AF65-F5344CB8AC3E}">
        <p14:creationId xmlns:p14="http://schemas.microsoft.com/office/powerpoint/2010/main" val="196902739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8907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516404"/>
            <a:ext cx="16535400" cy="658949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Les propositions de loi déposées à l'Assemblée nationale depuis 2017</a:t>
            </a:r>
          </a:p>
          <a:p>
            <a:pPr marL="514350" marR="0" lvl="0" indent="-514350" algn="just" defTabSz="914400" rtl="0" eaLnBrk="1" fontAlgn="auto" latinLnBrk="0" hangingPunct="1">
              <a:lnSpc>
                <a:spcPct val="110000"/>
              </a:lnSpc>
              <a:spcBef>
                <a:spcPts val="0"/>
              </a:spcBef>
              <a:spcAft>
                <a:spcPts val="1800"/>
              </a:spcAft>
              <a:buClrTx/>
              <a:buSzTx/>
              <a:buFont typeface="+mj-lt"/>
              <a:buAutoNum type="arabicPeriod" startAt="4"/>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Proposition de loi portant sur la fin de vie dans la dignité, déposée par le député Jean-Louis Touraine (27 septembre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2017</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p>
          <a:p>
            <a:pPr marL="514350" marR="0" lvl="0" indent="-514350" algn="just" defTabSz="914400" rtl="0" eaLnBrk="1" fontAlgn="auto" latinLnBrk="0" hangingPunct="1">
              <a:lnSpc>
                <a:spcPct val="110000"/>
              </a:lnSpc>
              <a:spcBef>
                <a:spcPts val="0"/>
              </a:spcBef>
              <a:spcAft>
                <a:spcPts val="1800"/>
              </a:spcAft>
              <a:buClrTx/>
              <a:buSzTx/>
              <a:buFont typeface="+mj-lt"/>
              <a:buAutoNum type="arabicPeriod" startAt="4"/>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Proposition de loi visant à affirmer le libre choix de la fin de vie et à assurer un accès universel aux soins palliatifs en France, déposée par la députée Marine Brenier et certains de ses collègues (19 janvier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2021</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514350" marR="0" lvl="0" indent="-514350" algn="just" defTabSz="914400" rtl="0" eaLnBrk="1" fontAlgn="auto" latinLnBrk="0" hangingPunct="1">
              <a:lnSpc>
                <a:spcPct val="110000"/>
              </a:lnSpc>
              <a:spcBef>
                <a:spcPts val="0"/>
              </a:spcBef>
              <a:spcAft>
                <a:spcPts val="1800"/>
              </a:spcAft>
              <a:buClrTx/>
              <a:buSzTx/>
              <a:buFont typeface="+mj-lt"/>
              <a:buAutoNum type="arabicPeriod" startAt="4"/>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Proposition de loi visant à garantir et renforcer les droits des personnes en fin de vie, déposée par le député Jean-Louis Touraine et plusieurs de ses collègues (26 janvier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2021</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8938681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914400" y="12717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a:t>
            </a:r>
          </a:p>
        </p:txBody>
      </p:sp>
      <p:sp>
        <p:nvSpPr>
          <p:cNvPr id="7" name="TextBox 7">
            <a:extLst>
              <a:ext uri="{FF2B5EF4-FFF2-40B4-BE49-F238E27FC236}">
                <a16:creationId xmlns:a16="http://schemas.microsoft.com/office/drawing/2014/main" id="{E90F18FD-75D8-7575-879C-3A10AB10B4FC}"/>
              </a:ext>
            </a:extLst>
          </p:cNvPr>
          <p:cNvSpPr txBox="1"/>
          <p:nvPr/>
        </p:nvSpPr>
        <p:spPr>
          <a:xfrm>
            <a:off x="914400" y="2841635"/>
            <a:ext cx="16459200" cy="337784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Fin de vie : quelle appellation retenir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Plusieurs termes sont liés à la fin de vie, tels que l’</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euthanasie</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assistance au suicide</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suicide assisté</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aide active à mourir</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ou la </a:t>
            </a:r>
            <a:r>
              <a:rPr kumimoji="0" lang="fr-FR" sz="35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sédation profonde et continue jusqu’au décès</a:t>
            </a:r>
            <a:r>
              <a:rPr kumimoji="0" lang="fr-FR" sz="35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8381231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2667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les mots</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562100"/>
            <a:ext cx="16535400" cy="860851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Fin de vie : quelle appellation retenir ?</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Euthanasie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L’euthanasie désigne l’acte d’un médecin mettant délibérément fin à la vie d’une personne atteinte d’une maladie grave ou incurable, à sa demande pour abréger ses souffrances. Dans ce cas, la substance létale est administrée à la personne par un tiers.</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Il y a différentes formes d’euthanasie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euthanasie active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désigne le fait d’abréger intentionnellement les souffrances d’une personne. Un médecin ou un tiers va par exemple injecter une substance entraînant directement la mort du patient.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euthanasie passive ou indirecte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se produit lorsque l’équipe médicale en charge du patient décide de ne pas prendre des mesures pour prolonger la vie. La mort peut survenir par l’administration de médicaments analgésiques ou après le débranchement d’un respirateur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16052275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905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les mots</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1385780"/>
            <a:ext cx="16535400" cy="909172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L’assistance au suicide</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 la différence de l’euthanasie, cela désigne le fait de prodiguer à une personne les moyens nécessaires pour qu’elle mette fin à sa vie. Dans ce cas, la personne s’auto-administre la substance létale. L’acte est rendu possible par un tiers mais pratiqué par la personne elle-même.</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Le suicide assisté</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suicide assisté est la situation où une personne souhaite se suicider mais n’est pas en mesure de le faire seule, nécessitant l’intervention d’un tiers. Ce tiers peut assister la personne dans son acte de suicide, souvent par l’administration de substances ou de moyens permettant la mort. Cette pratique implique une décision volontaire et explicite de la personne concernée, qui exprime le désir de mettre fin à sa vie mais qui est incapable de le faire par elle-même. La différence avec l’euthanasie réside dans le fait que la personne demande seulement une aide pour mettre fin à ses jours, sans nécessairement avoir une condition médicale grave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19196363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1049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les mots</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620000"/>
            <a:ext cx="16535400" cy="572464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L’aide active à mourir</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 aide active à mourir » inclus à la fois l’euthanasie et l’assistance au suicide.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La sédation profonde et continue jusqu’au décès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Depuis la loi Claeys-Leonetti en vigueur en France en 2016, il est possible d’endormir définitivement les patients en phase terminale et en très grande souffrance, dont la vie est menacée à court terme. […] En parallèle, les traitements jugés inutiles, disproportionnés ou n’ayant pour seul effet que de maintenir artificiellement la vie sont arrêtés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2994041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838200" y="11049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838200" y="2620000"/>
            <a:ext cx="16535400" cy="256685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Où en est la législation de l’aide à la fin de vie dans le monde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fonction des pays, la législation sur l’aide à la fin de vie varie, allant de l’autorisation complète, partielle à l’interdiction totale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7259240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3573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714500"/>
            <a:ext cx="16687800" cy="839306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autorisant l’euthanasie active</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Aujourd’hui, 9 pays admettent l’euthanasie active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Pays-Bas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sont le premier pays du monde à avoir légalisé l’euthanasie par une loi de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2001</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avril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2023</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les Pays-Bas ont franchi une nouvelle étape en autorisant l’euthanasie pour les enfants de moins de 12 ans qui souffrent de maladies incurables induisant une mort prochaine inévitable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Belgique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l’euthanasie est autorisée depuis une loi de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2002</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et elle est autorisée et encadrée pour les mineurs depuis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2014</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médecin doit s’assurer que le patient est doté de la capacité de discernement lors de sa demande et qu’il souffre d’une pathologie grave et incurable ;</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Luxembourg</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l’euthanasie est autorisée depuis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2009</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Celle-ci n’est permise que pour les majeurs dans une situation médicale sans issue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2723381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4191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714500"/>
            <a:ext cx="16535400" cy="837306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autorisant l’euthanasie active</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Canada</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et la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Colombie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autorisent l’euthanasie active ainsi que le suicide assisté depuis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2015</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l’</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Espagne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depuis […] 2021 l’euthanasie a été légalisée. Le patient doit être majeur, avoir la nationalité espagnole ou résider en Espagne depuis plus de 12 mois, et doit souffrir d’une maladie grave et incurable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Nouvelle-Zélande</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depuis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2021</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une loi permet aux patients en phase terminale, qui risquent de mourir dans les six mois, ou qui sont dans un "état avancé de déclin irréversible" de demander à leurs médecins de mettre un terme à leur vie, sans tomber dans l’illégalité ;</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au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Portugal</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une loi autorisant "la mort médicalement assistée" est approuvée par les députés le 29 janvier 2021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37114378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9525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2484578"/>
            <a:ext cx="16535400" cy="578312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autorisant l’euthanasie active</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Equateur</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8 février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2024</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Cour constitutionnelle a estimé qu’un médecin abrégeant les souffrances d’un patient atteint d’une maladie incurable ne peut être poursuivi pour homicide. L’Equateur est ainsi devenu le 2ème pays d’Amérique latine à dépénaliser l’euthanasie, après la Colombie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récemment</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cinq des six états australiens</a:t>
            </a:r>
            <a:r>
              <a:rPr kumimoji="0" lang="fr-FR" sz="3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ont légalisé l’euthanasie active à l’exception du Territoire du Nord où un débat sur le sujet est toujours en cours. L’Australie devrait donc être le 10ème pays à autoriser l’euthanasie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40541711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2811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561856"/>
            <a:ext cx="16687800" cy="853464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autorisant l’euthanasie passive</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De nombreux pays n’admettent que l’euthanasie passive : «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Allemagne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2020</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Cour de Karlsruhe a annulé l’interdiction de l’assistance au suicide et a précisé que les personnes avaient le droit de mourir de manière autonome, même avec l’aide de tiers. L’euthanasie active reste interdite, mais l’euthanasie passive est quant à elle autorisée. Le Parlement allemand a récemment lancé plusieurs consultations et doit prochainement débattre des possibilités de réforme de l’euthanasie ;</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Suisse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l’euthanasie active est punissable en vertu du code pénal, selon les cas. L’euthanasie passive est admise dans la mesure où elle n’est pas expressément réglée par la loi. L’assistance au suicide est quant à elle pleinement autorisée. Trois conditions sont posées pour pouvoir y recourir : le patient doit être doté de la capacité de discernement, il doit s’administrer lui-même la dose létale et, enfin, le médecin ne doit pas être poussé par un mobile égoïste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428930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1C1C9B4-8CD4-2666-0A4E-AD2891D49F7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CBD4988-6137-C5B5-6E82-AE76B248CA64}"/>
              </a:ext>
            </a:extLst>
          </p:cNvPr>
          <p:cNvSpPr txBox="1"/>
          <p:nvPr/>
        </p:nvSpPr>
        <p:spPr>
          <a:xfrm>
            <a:off x="952500" y="495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5059105C-AB55-74C8-04D4-1C227013AAE2}"/>
              </a:ext>
            </a:extLst>
          </p:cNvPr>
          <p:cNvSpPr txBox="1"/>
          <p:nvPr/>
        </p:nvSpPr>
        <p:spPr>
          <a:xfrm>
            <a:off x="1028700" y="2019300"/>
            <a:ext cx="16344900" cy="770159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acquisition</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dit que la nationalité est acquise lorsque celle-ci a été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obtenue après qu'une demande ait été déposée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naturalisation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un mode d'acquisition de la nationalité française, qui se fait par décision de l'autorité publique (décret) et est accordée sous certaines conditions. Tout étranger majeur, résidant habituellement sur le sol français depuis au moins cinq ans, peut demander à être naturalisé. La décision est prise de façon discrétionnaire par l’administration qui peut refuser la naturalisation même si les conditions sont réunies. La durée de résidence peut être réduite à deux ans si le demandeur a accompli avec succès deux années d’études dans un établissement d’enseignement supérieur français ou s’il a rendu, ou peut rendre, "des services importants à la France" ».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p:txBody>
      </p:sp>
    </p:spTree>
    <p:extLst>
      <p:ext uri="{BB962C8B-B14F-4D97-AF65-F5344CB8AC3E}">
        <p14:creationId xmlns:p14="http://schemas.microsoft.com/office/powerpoint/2010/main" val="24836736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685800" y="433586"/>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762000" y="1756499"/>
            <a:ext cx="16764000" cy="812991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autorisant l’euthanasie passive</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Italie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Cour constitutionnelle a ouvert la possibilité de demander le suicide médicalement assisté sous plusieurs conditions ;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Autriche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depuis le 1</a:t>
            </a:r>
            <a:r>
              <a:rPr kumimoji="0" lang="fr-FR" sz="3300" b="0" i="0" u="none" strike="noStrike" kern="1200" cap="none" spc="0" normalizeH="0" baseline="30000" noProof="0" dirty="0">
                <a:ln>
                  <a:noFill/>
                </a:ln>
                <a:solidFill>
                  <a:prstClr val="white"/>
                </a:solidFill>
                <a:effectLst/>
                <a:uLnTx/>
                <a:uFillTx/>
                <a:latin typeface="Glacial Indifference" panose="020B0604020202020204" charset="0"/>
                <a:ea typeface="+mn-ea"/>
                <a:cs typeface="+mn-cs"/>
              </a:rPr>
              <a:t>er</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janvier 2022, l’assistance au suicide est dépénalisée. Celle-ci se limite aux personnes gravement malades et en phase terminale, les mineurs étant exclus de la réglementation. La nouvelle loi avait été approuvée par le Parlement en décembre 2021, un an après que la Cour constitutionnelle ait demandé au gouvernement de revoir la législation qui punissait l’aide à mourir d’une peine de cinq ans de prison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en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Amérique latine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hormis le Paraguay, l’euthanasie passive est acceptée ;</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aux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Etats-Unis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la Cour suprême a approuvé l’euthanasie passive, laissant la législation aux États. Cinq États autorisent le suicide assisté : l’Oregon, Washington DC, le Montana, le Vermont, la Californie et le Colorado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34557551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5C72CB1-8643-9BA7-46A1-A28810A0445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52B02D-8AA0-CE6D-B8FC-37C66BD1C53C}"/>
              </a:ext>
            </a:extLst>
          </p:cNvPr>
          <p:cNvSpPr txBox="1"/>
          <p:nvPr/>
        </p:nvSpPr>
        <p:spPr>
          <a:xfrm>
            <a:off x="762000" y="114300"/>
            <a:ext cx="12039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dans le monde</a:t>
            </a:r>
          </a:p>
        </p:txBody>
      </p:sp>
      <p:sp>
        <p:nvSpPr>
          <p:cNvPr id="7" name="TextBox 7">
            <a:extLst>
              <a:ext uri="{FF2B5EF4-FFF2-40B4-BE49-F238E27FC236}">
                <a16:creationId xmlns:a16="http://schemas.microsoft.com/office/drawing/2014/main" id="{E90F18FD-75D8-7575-879C-3A10AB10B4FC}"/>
              </a:ext>
            </a:extLst>
          </p:cNvPr>
          <p:cNvSpPr txBox="1"/>
          <p:nvPr/>
        </p:nvSpPr>
        <p:spPr>
          <a:xfrm>
            <a:off x="685800" y="1257300"/>
            <a:ext cx="17068800" cy="924714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37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interdisant l’aide à la fin de vie</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cela concerne les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pays d’Arabie Saoudite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et une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grande partie de l’Afrique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dans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neuf pays européens</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comme en Bulgarie, l’euthanasie ou l’aide au suicide est pénalement réprimé, une peine allant jusqu’à six mois de prison est encourue pour quiconque aide ou incite une autre personne à se suicider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à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Chypre</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l’euthanasie est qualifiée de complicité dans le suicide d’une autre personne et est passible d’un emprisonnement de dix ans. A Malte, la peine d’emprisonnement peut aller jusqu’à douze ans. L’euthanasie est aussi illégale et pénalisée, parfois très sévèrement, en Pologne, en Irlande, en République tchèque, en Roumanie, en Lettonie et en Lituanie.</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au </a:t>
            </a:r>
            <a:r>
              <a:rPr kumimoji="0" lang="fr-FR" sz="3300" b="0" i="0" u="sng" strike="noStrike" kern="1200" cap="none" spc="0" normalizeH="0" baseline="0" noProof="0" dirty="0">
                <a:ln>
                  <a:noFill/>
                </a:ln>
                <a:solidFill>
                  <a:prstClr val="white"/>
                </a:solidFill>
                <a:effectLst/>
                <a:uLnTx/>
                <a:uFillTx/>
                <a:latin typeface="Glacial Indifference" panose="020B0604020202020204" charset="0"/>
                <a:ea typeface="+mn-ea"/>
                <a:cs typeface="+mn-cs"/>
              </a:rPr>
              <a:t>Royaume-Uni</a:t>
            </a:r>
            <a:r>
              <a:rPr kumimoji="0" lang="fr-FR" sz="33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selon les circonstances, l’euthanasie est considérée comme un homicide involontaire ou un meurtre. La peine maximale est la prison à vie. L’assistance au suicide est également illégale et est passible d’une peine d’emprisonnement pouvant aller jusqu’à 14 ans. Le pays privilégie le développement des soins de fin de vie personnalisés et de haute qualité pour aider les patients à vivre aussi bien que possible jusqu’à leur mort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Page dédiée sur le site de l’ASFE</a:t>
            </a:r>
          </a:p>
        </p:txBody>
      </p:sp>
    </p:spTree>
    <p:extLst>
      <p:ext uri="{BB962C8B-B14F-4D97-AF65-F5344CB8AC3E}">
        <p14:creationId xmlns:p14="http://schemas.microsoft.com/office/powerpoint/2010/main" val="15362893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3177495-CC1B-131C-A8A6-2D1A28EDAA8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785B4E3-3B5E-8D7C-FE3F-81C8740FEB92}"/>
              </a:ext>
            </a:extLst>
          </p:cNvPr>
          <p:cNvSpPr txBox="1"/>
          <p:nvPr/>
        </p:nvSpPr>
        <p:spPr>
          <a:xfrm>
            <a:off x="914400" y="723900"/>
            <a:ext cx="13677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S</a:t>
            </a: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itographie</a:t>
            </a:r>
            <a:endParaRPr kumimoji="0" lang="fr-FR" sz="8000" b="0" i="0" u="none" strike="noStrike" kern="1200" cap="none" spc="0" normalizeH="0" baseline="0" noProof="0" dirty="0">
              <a:ln>
                <a:noFill/>
              </a:ln>
              <a:solidFill>
                <a:srgbClr val="FFFFFF"/>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26B1BF83-9EED-616B-DBFB-4CC6566608E6}"/>
              </a:ext>
            </a:extLst>
          </p:cNvPr>
          <p:cNvSpPr txBox="1"/>
          <p:nvPr/>
        </p:nvSpPr>
        <p:spPr>
          <a:xfrm>
            <a:off x="990600" y="2247900"/>
            <a:ext cx="16383000" cy="7117141"/>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Bioéthique : quelle prise en charge de la fin de vie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Vie publique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spcBef>
                <a:spcPts val="0"/>
              </a:spcBef>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Directives anticipées : dernières volontés sur les soins en fin de vie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officiel de l’Administration française.</a:t>
            </a:r>
          </a:p>
          <a:p>
            <a:pPr marL="0" marR="0" lvl="0" indent="0" algn="just" defTabSz="914400" rtl="0" eaLnBrk="1" fontAlgn="auto" latinLnBrk="0" hangingPunct="1">
              <a:spcBef>
                <a:spcPts val="0"/>
              </a:spcBef>
              <a:buClrTx/>
              <a:buSzTx/>
              <a:buFontTx/>
              <a:buNone/>
              <a:tabLst/>
              <a:defRPr/>
            </a:pPr>
            <a:endParaRPr lang="fr-FR" sz="2800" dirty="0">
              <a:solidFill>
                <a:prstClr val="white"/>
              </a:solidFill>
              <a:latin typeface="Glacial Indifference" panose="020B0604020202020204" charset="0"/>
            </a:endParaRPr>
          </a:p>
          <a:p>
            <a:pPr marL="0" marR="0" lvl="0" indent="0" algn="just" defTabSz="914400" rtl="0" eaLnBrk="1" fontAlgn="auto" latinLnBrk="0" hangingPunct="1">
              <a:lnSpc>
                <a:spcPct val="11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Fin de vie : François Bayrou relance le débat en terrain miné à l’Assemblée nationale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Béatrice Jérôme,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8 mars 2025.</a:t>
            </a:r>
          </a:p>
          <a:p>
            <a:pPr marL="0" marR="0" lvl="0" indent="0" algn="just" defTabSz="914400" rtl="0" eaLnBrk="1" fontAlgn="auto" latinLnBrk="0" hangingPunct="1">
              <a:spcBef>
                <a:spcPts val="0"/>
              </a:spcBef>
              <a:buClrTx/>
              <a:buSzTx/>
              <a:buFontTx/>
              <a:buNone/>
              <a:tabLst/>
              <a:defRPr/>
            </a:pPr>
            <a:endParaRPr lang="fr-FR" sz="2800" dirty="0">
              <a:solidFill>
                <a:prstClr val="white"/>
              </a:solidFill>
              <a:latin typeface="Glacial Indifference" panose="020B0604020202020204" charset="0"/>
            </a:endParaRPr>
          </a:p>
          <a:p>
            <a:pPr algn="just">
              <a:lnSpc>
                <a:spcPct val="120000"/>
              </a:lnSpc>
              <a:defRPr/>
            </a:pPr>
            <a:r>
              <a:rPr lang="fr-FR" sz="2800" dirty="0">
                <a:solidFill>
                  <a:prstClr val="white"/>
                </a:solidFill>
                <a:latin typeface="Glacial Indifference" panose="020B0604020202020204" charset="0"/>
              </a:rPr>
              <a:t>« </a:t>
            </a:r>
            <a:r>
              <a:rPr lang="fr-FR" sz="2800" dirty="0">
                <a:solidFill>
                  <a:schemeClr val="bg1"/>
                </a:solidFill>
                <a:latin typeface="Glacial Indifference" panose="020B0604020202020204" charset="0"/>
                <a:hlinkClick r:id="rId5">
                  <a:extLst>
                    <a:ext uri="{A12FA001-AC4F-418D-AE19-62706E023703}">
                      <ahyp:hlinkClr xmlns:ahyp="http://schemas.microsoft.com/office/drawing/2018/hyperlinkcolor" val="tx"/>
                    </a:ext>
                  </a:extLst>
                </a:hlinkClick>
              </a:rPr>
              <a:t>Fin de vie: le projet de loi présenté en Conseil des ministres</a:t>
            </a:r>
            <a:r>
              <a:rPr lang="fr-FR" sz="2800" dirty="0">
                <a:solidFill>
                  <a:schemeClr val="bg1"/>
                </a:solidFill>
                <a:latin typeface="Glacial Indifference" panose="020B0604020202020204" charset="0"/>
              </a:rPr>
              <a:t> », </a:t>
            </a:r>
            <a:r>
              <a:rPr lang="fr-FR" sz="2800" i="1" dirty="0">
                <a:solidFill>
                  <a:schemeClr val="bg1"/>
                </a:solidFill>
                <a:latin typeface="Glacial Indifference" panose="020B0604020202020204" charset="0"/>
              </a:rPr>
              <a:t>Tv5 Monde</a:t>
            </a:r>
            <a:r>
              <a:rPr lang="fr-FR" sz="2800" dirty="0">
                <a:solidFill>
                  <a:schemeClr val="bg1"/>
                </a:solidFill>
                <a:latin typeface="Glacial Indifference" panose="020B0604020202020204" charset="0"/>
              </a:rPr>
              <a:t>, </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10 avril 2024.</a:t>
            </a:r>
            <a:r>
              <a:rPr lang="fr-FR" sz="2800" dirty="0">
                <a:solidFill>
                  <a:schemeClr val="bg1"/>
                </a:solidFill>
                <a:latin typeface="Glacial Indifference" panose="020B0604020202020204" charset="0"/>
              </a:rPr>
              <a:t> </a:t>
            </a:r>
            <a:endParaRPr lang="fr-FR" sz="2800" dirty="0">
              <a:solidFill>
                <a:prstClr val="white"/>
              </a:solidFill>
              <a:latin typeface="Glacial Indifference" panose="020B0604020202020204" charset="0"/>
            </a:endParaRPr>
          </a:p>
          <a:p>
            <a:pPr marL="0" marR="0" lvl="0" indent="0" algn="just" defTabSz="914400" rtl="0" eaLnBrk="1" fontAlgn="auto" latinLnBrk="0" hangingPunct="1">
              <a:spcBef>
                <a:spcPts val="0"/>
              </a:spcBef>
              <a:buClrTx/>
              <a:buSzTx/>
              <a:buFontTx/>
              <a:buNone/>
              <a:tabLst/>
              <a:defRPr/>
            </a:pPr>
            <a:endParaRPr lang="fr-FR" sz="2800" dirty="0">
              <a:solidFill>
                <a:prstClr val="white"/>
              </a:solidFill>
              <a:latin typeface="Glacial Indifference" panose="020B0604020202020204" charset="0"/>
            </a:endParaRPr>
          </a:p>
          <a:p>
            <a:pPr marL="0" marR="0" lvl="0" indent="0" algn="just" defTabSz="914400" rtl="0" eaLnBrk="1" fontAlgn="auto" latinLnBrk="0" hangingPunct="1">
              <a:lnSpc>
                <a:spcPct val="12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Fin de vie : les mots pour mieux comprendre le débat</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Sandra Favier,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11 mars 2024.</a:t>
            </a:r>
          </a:p>
          <a:p>
            <a:pPr marL="0" marR="0" lvl="0" indent="0" algn="just" defTabSz="914400" rtl="0" eaLnBrk="1" fontAlgn="auto" latinLnBrk="0" hangingPunct="1">
              <a:lnSpc>
                <a:spcPct val="120000"/>
              </a:lnSpc>
              <a:spcBef>
                <a:spcPts val="0"/>
              </a:spcBef>
              <a:buClrTx/>
              <a:buSzTx/>
              <a:buFontTx/>
              <a:buNone/>
              <a:tabLst/>
              <a:defRPr/>
            </a:pPr>
            <a:endParaRPr lang="fr-FR" sz="2800" dirty="0">
              <a:solidFill>
                <a:prstClr val="white"/>
              </a:solidFill>
              <a:latin typeface="Glacial Indifference" panose="020B0604020202020204" charset="0"/>
            </a:endParaRPr>
          </a:p>
          <a:p>
            <a:pPr marL="0" marR="0" lvl="0" indent="0" algn="just" defTabSz="914400" rtl="0" eaLnBrk="1" fontAlgn="auto" latinLnBrk="0" hangingPunct="1">
              <a:lnSpc>
                <a:spcPct val="12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Fin de vie : où en est-on dans le monde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de l’ASFE.</a:t>
            </a:r>
          </a:p>
          <a:p>
            <a:pPr marL="0" marR="0" lvl="0" indent="0" algn="just" defTabSz="914400" rtl="0" eaLnBrk="1" fontAlgn="auto" latinLnBrk="0" hangingPunct="1">
              <a:spcBef>
                <a:spcPts val="0"/>
              </a:spcBef>
              <a:buClrTx/>
              <a:buSzTx/>
              <a:buFontTx/>
              <a:buNone/>
              <a:tabLst/>
              <a:defRPr/>
            </a:pPr>
            <a:endParaRPr lang="fr-FR" sz="2800" dirty="0">
              <a:solidFill>
                <a:prstClr val="white"/>
              </a:solidFill>
              <a:latin typeface="Glacial Indifference" panose="020B0604020202020204" charset="0"/>
            </a:endParaRPr>
          </a:p>
          <a:p>
            <a:pPr marL="0" marR="0" lvl="0" indent="0" algn="just" defTabSz="914400" rtl="0" eaLnBrk="1" fontAlgn="auto" latinLnBrk="0" hangingPunct="1">
              <a:lnSpc>
                <a:spcPct val="120000"/>
              </a:lnSpc>
              <a:spcBef>
                <a:spcPts val="0"/>
              </a:spcBef>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8">
                  <a:extLst>
                    <a:ext uri="{A12FA001-AC4F-418D-AE19-62706E023703}">
                      <ahyp:hlinkClr xmlns:ahyp="http://schemas.microsoft.com/office/drawing/2018/hyperlinkcolor" val="tx"/>
                    </a:ext>
                  </a:extLst>
                </a:hlinkClick>
              </a:rPr>
              <a:t>Projet de loi relatif à l'accompagnement des malades et de la fin de vie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Vie publique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55609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9A2E023-D1EE-422E-558E-9AD5CB82A37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559B7B5-5D7D-8775-3FF4-4C8B7507E85A}"/>
              </a:ext>
            </a:extLst>
          </p:cNvPr>
          <p:cNvSpPr txBox="1"/>
          <p:nvPr/>
        </p:nvSpPr>
        <p:spPr>
          <a:xfrm>
            <a:off x="952500" y="495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8510388-960F-9B63-1232-0B81C3E93D00}"/>
              </a:ext>
            </a:extLst>
          </p:cNvPr>
          <p:cNvSpPr txBox="1"/>
          <p:nvPr/>
        </p:nvSpPr>
        <p:spPr>
          <a:xfrm>
            <a:off x="1028700" y="1943100"/>
            <a:ext cx="16192500" cy="802783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acquisition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Depuis la loi du 24 juillet 2006 relative à l’immigration et à l’intégration, un étranger uni à un conjoint français depuis quatre ans et justifiant d’une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communauté de vie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affective et matérielle réelle peut réclamer la nationalité française par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mariage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délai est porté à cinq ans lorsque le demandeur ne justifie pas avoir résidé de manière ininterrompue pendant au moins trois ans en France à compter du mariage ou, en cas de résidence à l’étranger, lorsque son conjoint français n’était pas inscrit au registre des Français établis hors de France ».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Communauté de vie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Vivre ensemble, matériellement et sentimentalement. Chacun peut avoir sa résidence, avec une adresse commune pour les documents officiels ». </a:t>
            </a:r>
          </a:p>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117391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A8D5FA3-09D3-EE63-80A4-2EAD8A32B19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5A391C-9936-3061-BFC3-8902D013D3BA}"/>
              </a:ext>
            </a:extLst>
          </p:cNvPr>
          <p:cNvSpPr txBox="1"/>
          <p:nvPr/>
        </p:nvSpPr>
        <p:spPr>
          <a:xfrm>
            <a:off x="952500" y="3429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0F56FA4C-F053-E268-9A83-4F32EB5FA8C4}"/>
              </a:ext>
            </a:extLst>
          </p:cNvPr>
          <p:cNvSpPr txBox="1"/>
          <p:nvPr/>
        </p:nvSpPr>
        <p:spPr>
          <a:xfrm>
            <a:off x="1028700" y="1790700"/>
            <a:ext cx="16192500" cy="806477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acquisition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nationalité peut également être acquise au nom de 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possession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désigne un ensemble de preuves légales permettant d'établir la filiation d'une personne. Toute personne ayant été considérée comme française, sur la base de cette filiation, peut ainsi obtenir la nationalité française ».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de la famille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mot "possession d'état" désigne une présomption légale permettant d'établir la filiation d'une personne sur la base de certains faits constatés par sa famille et par son entourage relativement aux relations ayant existé entre elle et la personne dont elle se dit être le fils ou la fille. La possession d'état s'établit par un acte de notoriété constatant la possession d'état ».</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Dictionnaire juridique en ligne de Serge Braudo</a:t>
            </a:r>
          </a:p>
        </p:txBody>
      </p:sp>
    </p:spTree>
    <p:extLst>
      <p:ext uri="{BB962C8B-B14F-4D97-AF65-F5344CB8AC3E}">
        <p14:creationId xmlns:p14="http://schemas.microsoft.com/office/powerpoint/2010/main" val="415136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EB08F1B-DB69-E042-80C2-9AD1593F89F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149B0F8-9BE3-C8EF-6319-2B805236D75D}"/>
              </a:ext>
            </a:extLst>
          </p:cNvPr>
          <p:cNvSpPr txBox="1"/>
          <p:nvPr/>
        </p:nvSpPr>
        <p:spPr>
          <a:xfrm>
            <a:off x="952500" y="4191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B63A2067-C5B2-F4D7-F0F1-9A2D8BAB2A86}"/>
              </a:ext>
            </a:extLst>
          </p:cNvPr>
          <p:cNvSpPr txBox="1"/>
          <p:nvPr/>
        </p:nvSpPr>
        <p:spPr>
          <a:xfrm>
            <a:off x="1028700" y="1866900"/>
            <a:ext cx="16192500" cy="81140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Décision discrétionnaire de l’administration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tous les cas, la décision d’accorder ou non la nationalité française est prise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discrétionnairement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par l’administration. Le demandeur doit répondre à un certain nombre de conditions.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doit, d’abord, justifier de son "assimilation à la communauté française" lors d’un entretien individuel, au cours duquel est évaluée sa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bonne connaissance de la langue française, des droits et devoirs conférés par la nationalité française, de l’histoire, de la culture et de la société françaises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endPar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exemple, à partir des années 2010, l’Ined (Institut national d'études démographiques) a observé un durcissement des pratiques administratives de naturalisation, ce qui a impliqué une augmentation des avis défavorables.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2024</a:t>
            </a:r>
          </a:p>
        </p:txBody>
      </p:sp>
    </p:spTree>
    <p:extLst>
      <p:ext uri="{BB962C8B-B14F-4D97-AF65-F5344CB8AC3E}">
        <p14:creationId xmlns:p14="http://schemas.microsoft.com/office/powerpoint/2010/main" val="2102309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1FAB9AF-3A8D-6AA3-644C-AD01ECACA98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0E73536-91BF-5A39-0472-86EAD3F7CE0D}"/>
              </a:ext>
            </a:extLst>
          </p:cNvPr>
          <p:cNvSpPr txBox="1"/>
          <p:nvPr/>
        </p:nvSpPr>
        <p:spPr>
          <a:xfrm>
            <a:off x="952500" y="662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860817E-3801-5ED2-6AFA-51AD85A64E60}"/>
              </a:ext>
            </a:extLst>
          </p:cNvPr>
          <p:cNvSpPr txBox="1"/>
          <p:nvPr/>
        </p:nvSpPr>
        <p:spPr>
          <a:xfrm>
            <a:off x="1028700" y="2324100"/>
            <a:ext cx="16192500" cy="597496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Décision discrétionnaire de l’administration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demandeur doit aussi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adhérer aux principes et valeurs essentiels de la République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avoir fait l’objet de condamnations pénales empêchant l’acquisition de la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une peine d’au moins 6 mois de prison sans sursis, un crime ou un délit constituant une atteinte aux intérêts fondamentaux de la Nation ou encore une condamnation pour un acte terroriste.</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l’issue de l’entretien, le demandeur signe la Charte des droits et devoirs du citoyen français ».</a:t>
            </a:r>
            <a:endPar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86804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0BE5CF3-AFDA-D6C2-4C22-A04DAFD5096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59F4E4E-02CC-A90B-1007-D2658CED171C}"/>
              </a:ext>
            </a:extLst>
          </p:cNvPr>
          <p:cNvSpPr txBox="1"/>
          <p:nvPr/>
        </p:nvSpPr>
        <p:spPr>
          <a:xfrm>
            <a:off x="952500" y="342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C741A13-D1E8-F9F9-CB41-FAF8DA8250B5}"/>
              </a:ext>
            </a:extLst>
          </p:cNvPr>
          <p:cNvSpPr txBox="1"/>
          <p:nvPr/>
        </p:nvSpPr>
        <p:spPr>
          <a:xfrm>
            <a:off x="1028700" y="1902693"/>
            <a:ext cx="16192500" cy="811760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Entre invectives et erreur de vote,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l’Assemblée nationale vote un texte visant à restreindre davantage le droit du sol à Mayotte</a:t>
            </a:r>
            <a:endPar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Proposé par Les Républicains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texte a été adopté avec le soutien des députés macronistes et surtout du Rassemblement national dans un contexte très tendu. La gauche a dénoncé une "glissade vers l’innommable"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Républicains (LR) espéraient un vote en "milieu d’après-midi". Mais placer dès l’ouverture […] un texte aussi explosif était la promesse d’un retard et surtout d’un débat enflammé avec ses séries d’amendements, ses rappels au règlement incessants et ses incidents de séance. Peu avant 20 heures, jeudi 6 février, l’Assemblée nationale a fini par entériner une drastique restriction du droit du sol à Mayotte, déjà écorné depuis 2018.</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vote final a eu lieu au milieu des invectives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204560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9530292-5EED-E2AD-F8DC-19DA0ED1794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BD8181-F992-6F69-7F63-79840B393C59}"/>
              </a:ext>
            </a:extLst>
          </p:cNvPr>
          <p:cNvSpPr/>
          <p:nvPr/>
        </p:nvSpPr>
        <p:spPr>
          <a:xfrm rot="5400000">
            <a:off x="8691691" y="690694"/>
            <a:ext cx="8657591" cy="10535025"/>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80471" r="-13902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348DD5FA-D74B-132B-EA30-49A2AF103FB1}"/>
              </a:ext>
            </a:extLst>
          </p:cNvPr>
          <p:cNvSpPr txBox="1"/>
          <p:nvPr/>
        </p:nvSpPr>
        <p:spPr>
          <a:xfrm>
            <a:off x="1028700" y="904875"/>
            <a:ext cx="160401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Tree>
    <p:extLst>
      <p:ext uri="{BB962C8B-B14F-4D97-AF65-F5344CB8AC3E}">
        <p14:creationId xmlns:p14="http://schemas.microsoft.com/office/powerpoint/2010/main" val="2609368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A614775-39D9-2476-2F5B-85C6E497971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BB846FE-7FDA-55AC-036B-F33E1995BFF8}"/>
              </a:ext>
            </a:extLst>
          </p:cNvPr>
          <p:cNvSpPr txBox="1"/>
          <p:nvPr/>
        </p:nvSpPr>
        <p:spPr>
          <a:xfrm>
            <a:off x="952500" y="5097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0857F2D-37C4-2D94-5588-819248B89509}"/>
              </a:ext>
            </a:extLst>
          </p:cNvPr>
          <p:cNvSpPr txBox="1"/>
          <p:nvPr/>
        </p:nvSpPr>
        <p:spPr>
          <a:xfrm>
            <a:off x="1028700" y="2172843"/>
            <a:ext cx="16192500" cy="807605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Moins de deux mois après Chido – le cyclone qui a dévasté le 14 décembre 2024 le département le plus pauvre de France –, l’Assemblée nationale a donc entériné une mesure consistant à restreindre la possibilité pour un enfant né à Mayotte de parents étrangers d’accéder à la nationalité française à sa majorité, en vertu du droit du sol, à une durée de résidence des deux parents (et non plus d’un seul) d’au moins trois années, contre trois mois aujourd’hui.</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proposition de loi, qui prévoyait initialement d’étendre le délai de résidence nécessaire à un an, a été adoptée à une majorité de 162 voix pour. Sans les 88 votes du Rassemblement national (RN), la droite, appuyée par la faible participation des groupes macronistes, n’aurait pas eu la majorité face à un Nouveau Front populaire (NFP) de nouveau uni pour l’occasion. Reste le symbole : jamais un texte n’avait été voté avec une majorité de voix issues des bancs de l’extrême droite.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88079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3ACF4A0-D597-5E67-60FE-D9CDD5DA3CB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01D6EA2-0A47-04E5-C11E-7824EC5C9F73}"/>
              </a:ext>
            </a:extLst>
          </p:cNvPr>
          <p:cNvSpPr txBox="1"/>
          <p:nvPr/>
        </p:nvSpPr>
        <p:spPr>
          <a:xfrm>
            <a:off x="952500" y="3573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FB163882-0119-A783-2D60-FB6CDE46CF53}"/>
              </a:ext>
            </a:extLst>
          </p:cNvPr>
          <p:cNvSpPr txBox="1"/>
          <p:nvPr/>
        </p:nvSpPr>
        <p:spPr>
          <a:xfrm>
            <a:off x="1028700" y="1790700"/>
            <a:ext cx="16192500" cy="849771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ton a été donné dès le début des discussions. A Mayotte, le droit du sol est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facteur indéniable d’attractivité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avancé Philippe Gosselin.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le rapporteur, les Comoriens des îles voisines de Mayotte se rendent dans le département pour y faire naître un enfant et, à terme, une fois ce dernier devenu Français,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obtenir un titre [de séjour] de parent d’enfant français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pour "avoir le bénéfice de prestations sociales". Une opinion partagée par les groupes du bloc central et par le RN à l’unisson, ainsi que par le gouvernement, en la personne du garde des sceaux, Gérald Darmanin, présent lors des débats.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L’étranger, père ou mère d’un enfant français mineur, se voit délivrer de plein droit une carte de séjour temporaire d’une durée d’un an mention "vie privée et familiale". Le demandeur et, le cas échéant, le parent français qui a reconnu l’enfant, doivent contribuer effectivement à l’entretien et à l’éducation de l’enfant depuis sa naissance ou depuis au moins 2 ans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Ministère de l’Intérieur</a:t>
            </a:r>
          </a:p>
        </p:txBody>
      </p:sp>
    </p:spTree>
    <p:extLst>
      <p:ext uri="{BB962C8B-B14F-4D97-AF65-F5344CB8AC3E}">
        <p14:creationId xmlns:p14="http://schemas.microsoft.com/office/powerpoint/2010/main" val="397487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711D8A1-9BD2-B034-BED4-29D079DF811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2F37DAA-9094-A335-7CA7-185C00A1ED59}"/>
              </a:ext>
            </a:extLst>
          </p:cNvPr>
          <p:cNvSpPr txBox="1"/>
          <p:nvPr/>
        </p:nvSpPr>
        <p:spPr>
          <a:xfrm>
            <a:off x="952500" y="10431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22A7FB55-EE32-ABAC-268E-3CC9E3F49BAE}"/>
              </a:ext>
            </a:extLst>
          </p:cNvPr>
          <p:cNvSpPr txBox="1"/>
          <p:nvPr/>
        </p:nvSpPr>
        <p:spPr>
          <a:xfrm>
            <a:off x="1028700" y="2628900"/>
            <a:ext cx="16192500" cy="630942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extrême droite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déployé – à l’image du député (RN) du Gard Yoann Gillet – son argumentaire sur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submersion migratoire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apparenté le droit du sol à "une véritable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machine qui génère de l’immigration clandestine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cheffe du groupe, Marine Le Pen, a rappelé que l’objectif de son parti restait "de le supprimer sur l’ensemble du territoire français".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l’immigration de 2018</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 régime dérogatoire unique s’applique déjà à Mayotte en matière de droit du sol, sans que le résultat d’une telle réforme ait été jusque-là mesuré. Pour preuve, un rapport sénatorial sur l’outre-mer, du sénateur (LR) de la Manche Philippe Bas, publié le 23 janvier, a proposé d’en "réaliser une étude d’impact sérieuse".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265733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468887F-A9F4-B442-5167-112A36C621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13F64B5-3CC9-7A48-8833-321A4BC8B098}"/>
              </a:ext>
            </a:extLst>
          </p:cNvPr>
          <p:cNvSpPr txBox="1"/>
          <p:nvPr/>
        </p:nvSpPr>
        <p:spPr>
          <a:xfrm>
            <a:off x="952500" y="5715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BFE44773-AEE6-C66E-8CED-DB0895207E79}"/>
              </a:ext>
            </a:extLst>
          </p:cNvPr>
          <p:cNvSpPr txBox="1"/>
          <p:nvPr/>
        </p:nvSpPr>
        <p:spPr>
          <a:xfrm>
            <a:off x="1028700" y="1866900"/>
            <a:ext cx="16192500" cy="818993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Lors des débats, l’opposition au texte n’a pas manqué de mettre en avant son inefficacité. Ainsi, l’ex-macroniste et député (non-inscrit) de la Vienne Sacha Houlié a rappelé que, sous l’effet de la première réforme du droit du sol,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2018, le nombre d’acquisitions de la nationalité a été divisé par trois", mais que "le nombre de passages irréguliers a été multiplié par dix"</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Selon le rapport des députés auteurs de la proposition de loi, le nombre d’acquisitions de la nationalité sur la base du droit du sol a drastiquement baissé à Mayotte en 2021 et en 2022, avant de remonter en 2023 à quelque 1 600 acquisitions, contre 2 800 en 2018. Mais rien n’indique que cette baisse significative dissuade les arrivées de Comoriens dans le département français de l’océan Indien. Les accouchements sur l’archipel n’ont en tout cas pas diminué depuis : alors qu’ils sont pointés du doigt, ils sont passés d’environ 7 300 en 2014, à près de 11 000 en 2022 (trois quarts des mères sont étrangères).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152329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ED1CF44-92A5-FFE2-1697-3AC3D071205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553CDBC-6CE8-AA59-BBBA-6D09370C61C9}"/>
              </a:ext>
            </a:extLst>
          </p:cNvPr>
          <p:cNvSpPr txBox="1"/>
          <p:nvPr/>
        </p:nvSpPr>
        <p:spPr>
          <a:xfrm>
            <a:off x="952500" y="5715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CBED61F0-2051-325D-0BF4-2C6D01B2B276}"/>
              </a:ext>
            </a:extLst>
          </p:cNvPr>
          <p:cNvSpPr txBox="1"/>
          <p:nvPr/>
        </p:nvSpPr>
        <p:spPr>
          <a:xfrm>
            <a:off x="1028700" y="2019300"/>
            <a:ext cx="16192500" cy="761439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"Qui peut croire encore sans mentir à une corrélation entre le droit du sol et l’immigration clandestine à Mayotte ?", a interrogé M. Houlié, et de souligner en revanche les écarts de richesse dans la région. En 2022, la Cour des comptes rappelait que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produit intérieur brut par habitant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atteint à Mayotte près de 9 000 euros, "très largement supérieur à celui des Comores à 703 euros, ou de Madagascar à 364 euros", même s’il reste très faible comparé à celui de la France métropolitaine à 21 378 euros par habitant.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Qu’importe, Philippe Gosselin a défendu l’idée de pousser "au maximum" la jurisprudence du Conseil constitutionnel, qui, saisi sur la loi de 2018, avait alors validé l’entorse mahoraise au droit du sol,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nonobstant les principes d’indivisibilité de la République et d’égalité devant la loi, et eu égard aux caractéristiques particulières de l’archipel, confronté à des flux migratoires importants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997286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8149F93-AB03-73B4-8AD5-CEDCFC66177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7D485E9-0189-FF6E-45F9-22AAF2D43540}"/>
              </a:ext>
            </a:extLst>
          </p:cNvPr>
          <p:cNvSpPr txBox="1"/>
          <p:nvPr/>
        </p:nvSpPr>
        <p:spPr>
          <a:xfrm>
            <a:off x="952500" y="8145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B81F5DC-489E-3243-E891-65DB263F39A9}"/>
              </a:ext>
            </a:extLst>
          </p:cNvPr>
          <p:cNvSpPr txBox="1"/>
          <p:nvPr/>
        </p:nvSpPr>
        <p:spPr>
          <a:xfrm>
            <a:off x="1028700" y="2541907"/>
            <a:ext cx="16192500" cy="458279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députés de l’opposition ont déjà annoncé saisir le Conseil constitutionnel si la mesure était adoptée par le Sénat. "Le législateur peut adapter la législation à Mayotte de manière proportionnée aux contraintes et spécificités de ce territoire, analyse Jules </a:t>
            </a:r>
            <a:r>
              <a:rPr kumimoji="0" lang="fr-FR" sz="3400" b="0" i="0"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Lepoutre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professeur de droit public à l’université Côte d’Azur. Mais, en l’espèce, est-ce qu’on adapte ou est-ce qu’</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on n’est pas en train d’abroger de facto le 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Et est-ce qu’il y a vraiment des contraintes et des spécificités qui justifient cette adaptation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128713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F1E14AD-A296-EF61-57B4-233991B7F6E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455F309-947C-3A96-D44E-000BA01A7CDF}"/>
              </a:ext>
            </a:extLst>
          </p:cNvPr>
          <p:cNvSpPr txBox="1"/>
          <p:nvPr/>
        </p:nvSpPr>
        <p:spPr>
          <a:xfrm>
            <a:off x="952500" y="8145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27ACCE1-6340-8B31-9C09-02351A39687D}"/>
              </a:ext>
            </a:extLst>
          </p:cNvPr>
          <p:cNvSpPr txBox="1"/>
          <p:nvPr/>
        </p:nvSpPr>
        <p:spPr>
          <a:xfrm>
            <a:off x="1028700" y="2305223"/>
            <a:ext cx="16192500" cy="573387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 du groupe Droite républicaine à l’Assemblée nationale, Laurent Wauquiez, a, lui, salué un "premier pas" et souhaite aller plus loin à Mayotte et sur le reste du territoire. Un avis partagé par le garde des sceaux, Gérald Darmanin. "Je serais favorable à ce que les Français puissent trancher ce genre de question lors d’une élection présidentielle en 2027 ou lors d’un référendum qui serait décidé par le président de la République", a-t-il lancé. Vendredi matin, lors d’un entretien sur RMC, le chef du gouvernement François Bayrou a souhaité un débat "plus large" sur "qu’est-ce qu’être Français", estimant trop étroit de s’interroger uniquement sur la question du droit du sol.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108374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3001DEB-D981-A3B9-9AC3-B9B70167E6D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C764730-1BC2-4288-AF98-969DA1EF2DDF}"/>
              </a:ext>
            </a:extLst>
          </p:cNvPr>
          <p:cNvSpPr txBox="1"/>
          <p:nvPr/>
        </p:nvSpPr>
        <p:spPr>
          <a:xfrm>
            <a:off x="952500" y="342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F20E8C88-2B0B-5CD3-8502-24569B013C51}"/>
              </a:ext>
            </a:extLst>
          </p:cNvPr>
          <p:cNvSpPr txBox="1"/>
          <p:nvPr/>
        </p:nvSpPr>
        <p:spPr>
          <a:xfrm>
            <a:off x="1028700" y="1790700"/>
            <a:ext cx="16192500" cy="818993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Mais, avant cela, le ministre de la justice a une promesse à tenir auprès… de la gauche. Alors que le texte initial prévoyait de conditionner l’obtention de la nationalité française pour les enfants nés à Mayotte à la résidence régulière des "deux parents"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un an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des députés, socialistes notamment, ont voté par inadvertance un amendement du groupe Union des droites pour la République d’Eric Ciotti, étendant ce délai à trois ans.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 défaut de provoquer une seconde délibération, M. Darmanin a promis de corriger la copie avant la navette pour le Sénat, face au risque de censure du Conseil constitutionnel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Une faible consolation pour la gauche.</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en ce genre d’après-midi que les choses évoluent et glissent vers l’innommable", a dénoncé le député (La France insoumise) de Seine-Saint-Denis Eric Coquerel. Dans sa conclusion, la socialiste Colette Capdevielle (Pyrénées-Atlantiques) a mis en garde la droite : "Vous êtes dans la pente descendante populiste. Le trumpisme a traversé l’Atlantique". Avec un détour par Mayotte et l’océan Indien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072239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22FDA2F-F403-D62B-BABB-C1346FC0AB4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E3DE8B1-E2A6-9B0C-86EC-3004AD5F8674}"/>
              </a:ext>
            </a:extLst>
          </p:cNvPr>
          <p:cNvSpPr txBox="1"/>
          <p:nvPr/>
        </p:nvSpPr>
        <p:spPr>
          <a:xfrm>
            <a:off x="952500" y="5097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7D148222-5427-3728-C8A0-131778475382}"/>
              </a:ext>
            </a:extLst>
          </p:cNvPr>
          <p:cNvSpPr txBox="1"/>
          <p:nvPr/>
        </p:nvSpPr>
        <p:spPr>
          <a:xfrm>
            <a:off x="1028700" y="2097235"/>
            <a:ext cx="16192500" cy="754206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Avec le droit du sol et l’identité nationale, la course à l’opinion du gouvernement de François Bayrou</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premier ministre accentue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fracture entre l’aile gauche de l’exécutif, attachée à l’immigration par le travail, et l’aile droite, qui veut assécher les flux migratoires</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sème la discorde jusqu’à l’Assemblée nationale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Du durcissement du droit du sol à Mayotte, voté à l’Assemblée nationale par une alliance du centre, de la droite et de l’extrême droite, au retour d’un débat sur l’identité nationale, la question migratoire obnubile le pouvoir. A la tête d’un gouvernement minoritaire, François Bayrou revendique un agenda de réformes qui n’éludera pas l’enjeu. "On ne va pas tout repousser" à l’élection présidentielle de 2027, assure-t-il.</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8348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3EE43F0-0741-1956-9593-D3906CB036B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E77CA4-BF0C-CD38-A21E-AD15586B4D5A}"/>
              </a:ext>
            </a:extLst>
          </p:cNvPr>
          <p:cNvSpPr txBox="1"/>
          <p:nvPr/>
        </p:nvSpPr>
        <p:spPr>
          <a:xfrm>
            <a:off x="952500" y="9669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16021EA-D96D-375D-7607-3B27651B24F1}"/>
              </a:ext>
            </a:extLst>
          </p:cNvPr>
          <p:cNvSpPr txBox="1"/>
          <p:nvPr/>
        </p:nvSpPr>
        <p:spPr>
          <a:xfrm>
            <a:off x="1028700" y="2697147"/>
            <a:ext cx="16192500" cy="618015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premier ministre s’est dit prêt, vendredi 7 février, à l’ouverture d’un "débat public" sur l’identité française, "approfondi et beaucoup plus large" qu’une simple réflexion sur une réforme du droit du sol, brandie par le tandem formé par le ministre de l’intérieur, Bruno Retailleau, et le garde des sceaux, Gérald Darmanin.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c’est qu’être français ? Qu’est-ce que ça donne comme droits ? Qu’est-ce que ça impose comme devoirs ? Qu’est-ce que ça procure comme avantages ? Et en quoi ça vous engage à être membre d’une communauté nationale ? A quoi croit-on quand on est français ?", s’est épanché François Bayrou, vendredi sur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RMC</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l’émission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Grandes Gueules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délocalisée à Pau, la ville dont il est maire.</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411066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476500"/>
            <a:ext cx="16192500" cy="723274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Immigration : comment fonctionne le droit du sol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le vote d’une proposition de loi portée par la droite à l’Assemblée nationale limitant l’acquisition de la nationalité à Mayotte*, le Garde des Sceaux, Gérald Darmanin, s’est prononcé en faveur d’un débat sur le droit du sol sur l’ensemble du territoire. L’acquisition de la nationalité française par le droit du sol n’est pas automatique à Mayotte comme en métropole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Mayotte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collectivité territoriale unique d'outre-mer, elle regroupe les compétences d'une région et celles d'un département et est dirigée par le Conseil départemental de Mayotte. Elle fait partie de l'archipel des Comores, situé au nord du canal du Mozambique (dans l’océan Indien) et au nord-ouest de Madagascar.</a:t>
            </a:r>
          </a:p>
        </p:txBody>
      </p:sp>
    </p:spTree>
    <p:extLst>
      <p:ext uri="{BB962C8B-B14F-4D97-AF65-F5344CB8AC3E}">
        <p14:creationId xmlns:p14="http://schemas.microsoft.com/office/powerpoint/2010/main" val="3129292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D2D1498-247F-0E9D-E973-5F0391B0A8A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968D75D-DDC2-4268-09DE-1869628DAC7E}"/>
              </a:ext>
            </a:extLst>
          </p:cNvPr>
          <p:cNvSpPr txBox="1"/>
          <p:nvPr/>
        </p:nvSpPr>
        <p:spPr>
          <a:xfrm>
            <a:off x="9525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17CEFF71-9107-72FA-7B91-E854EB9588B2}"/>
              </a:ext>
            </a:extLst>
          </p:cNvPr>
          <p:cNvSpPr txBox="1"/>
          <p:nvPr/>
        </p:nvSpPr>
        <p:spPr>
          <a:xfrm>
            <a:off x="1028700" y="2552700"/>
            <a:ext cx="16192500" cy="673107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est comme tout le monde, il voit bien que le droit du sol est un débat qui agite la société française", avance l’un des conseillers du Béarnais, estimant qu’ "il essaie de voir ce que veulent les Français avant d’imposer sa ligne politique". Dans l’entourage du premier ministre, "l’opinion" fait office de boussole. Les proches du centriste ont, d’ailleurs, remarqué sa légère embellie dans les sondages, après ses propos décriés sur le sentiment de "submersion" migratoire qui serait éprouvé dans certains territoires de la République.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légitimant les prises de position de ses ministres régaliens*, François Bayrou accentue la fracture qui subsiste entre l’aile gauche de son gouvernement, attachée à l’immigration par le travail, et l’aile droite, qui veut assécher les flux migratoires, y compris légaux.</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2714631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3626E45-0576-7119-0612-6C1BE2D3DC9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873942B-99FD-C0FE-0C44-BD5868F1CB38}"/>
              </a:ext>
            </a:extLst>
          </p:cNvPr>
          <p:cNvSpPr txBox="1"/>
          <p:nvPr/>
        </p:nvSpPr>
        <p:spPr>
          <a:xfrm>
            <a:off x="9525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EA1319C-34A8-862A-7A33-15BC1BE08D08}"/>
              </a:ext>
            </a:extLst>
          </p:cNvPr>
          <p:cNvSpPr txBox="1"/>
          <p:nvPr/>
        </p:nvSpPr>
        <p:spPr>
          <a:xfrm>
            <a:off x="1028700" y="2552700"/>
            <a:ext cx="16268700" cy="70850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Petite digression → C’est quoi un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ministère régalien</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l’origine,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régalien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désigne des pouvoirs exclusifs du seigneur que personne d’autre n’a le droit d’exercer sur son territoire.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Aujourd’hui, les fonctions régaliennes désignent les missions politiques et administratives qui dépendent directement de l’État ou de son représentant : assurer la sécurité intérieure et extérieure du pays, rendre la justice et gérer les finances publiques.</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donc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ministères de l’Intérieur, de l’Économie et de la Justice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Mais aussi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celui des Armées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et enfin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celui des Affaires étrangères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Parisien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3421535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34C3AF-D64D-A63F-4A53-5C5075EB08C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25571CF-66FC-CA5B-DD3D-66D719B5A937}"/>
              </a:ext>
            </a:extLst>
          </p:cNvPr>
          <p:cNvSpPr txBox="1"/>
          <p:nvPr/>
        </p:nvSpPr>
        <p:spPr>
          <a:xfrm>
            <a:off x="9525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362D4159-ACE9-C326-5F44-822AE7323298}"/>
              </a:ext>
            </a:extLst>
          </p:cNvPr>
          <p:cNvSpPr txBox="1"/>
          <p:nvPr/>
        </p:nvSpPr>
        <p:spPr>
          <a:xfrm>
            <a:off x="1028700" y="2552700"/>
            <a:ext cx="16192500" cy="673107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le vote sur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restriction du droit du sol à Mayotte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jeudi 6 février, Gérald Darmanin a estimé que "le débat public doit s’ouvrir sur le droit du sol dans notre pays", notamment sur l’ensemble du territoire, réclamé par la droite et par l’extrême droite.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On n’est pas français par hasard</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le droit du sol, qui a apporté beaucoup à notre pays, connaît aujourd’hui ses limites parce que l’on voit bien qu’il y a des difficultés autour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l’identité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appuyé, vendredi, le ministre de la justice, en marge d’un déplacement dans la Sarthe.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Son homologue de l’intérieur s’est, lui aussi, engouffré dans la brèche. "Aucune société, quelle que soit la culture, ne peut supporter une proportion où il y a, comme le disait le premier ministre, une submersion [migratoire]", a exposé, jeudi soir, Bruno Retailleau, sur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LCI</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708641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59A9149-7224-5F2D-F469-23D8CE02A0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EF172C2-724D-69B1-44C7-7816F75F229A}"/>
              </a:ext>
            </a:extLst>
          </p:cNvPr>
          <p:cNvSpPr txBox="1"/>
          <p:nvPr/>
        </p:nvSpPr>
        <p:spPr>
          <a:xfrm>
            <a:off x="9525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4A70CF17-33C4-1BEE-A05B-1BC305CD37F6}"/>
              </a:ext>
            </a:extLst>
          </p:cNvPr>
          <p:cNvSpPr txBox="1"/>
          <p:nvPr/>
        </p:nvSpPr>
        <p:spPr>
          <a:xfrm>
            <a:off x="1028700" y="2552700"/>
            <a:ext cx="16192500" cy="720812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lendemain, M. Retailleau réaffirmait que "la question du travail, c’est important, mais ce n’est pas tout", ajoutant qu’ "il faut respecter le mode de vie", "les principes républicains ", en appelant, une énième fois, à un référendum sur l’immigration, tout en faisant référence à des initiatives parlementaires prochainement examinées au Sénat.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présidentialisme majoritaire mène nos politiques à flatter l’opinion et à cliver en vue de [la présidentielle de] 2027 au lieu d’essayer de trouver des points de consensus avec les autres formations pour conduire des politiques publiques concrètes", observe Samy Benzina, professeur de droit public à l’université de Poitiers.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ministre de l’éducation, Elisabeth Borne, a désapprouvé cette surenchère, vendredi matin sur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RTL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"Je pense que ce que les Français attendent de nous, ce sont des actes et pas de renvoyer à une future modification constitutionnelle", a-t-elle déclaré.</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2391650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1FD4E59-8847-8D77-625C-32D5ED1460F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7EB8C26-F938-7583-92D8-3FBC88FA83FB}"/>
              </a:ext>
            </a:extLst>
          </p:cNvPr>
          <p:cNvSpPr txBox="1"/>
          <p:nvPr/>
        </p:nvSpPr>
        <p:spPr>
          <a:xfrm>
            <a:off x="9525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FFC99565-B0E8-C87A-EC99-DFD74CF8C219}"/>
              </a:ext>
            </a:extLst>
          </p:cNvPr>
          <p:cNvSpPr txBox="1"/>
          <p:nvPr/>
        </p:nvSpPr>
        <p:spPr>
          <a:xfrm>
            <a:off x="1028700" y="2552700"/>
            <a:ext cx="16192500" cy="720812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Marine Le Pen souligne une victoire idéologique du RN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 discours sur le droit du sol et l’identité nationale ont provoqué la discorde jusqu’à l’Assemblée nationale. Le député (jusqu’à présent Renaissance) de la Moselle </a:t>
            </a:r>
            <a:r>
              <a:rPr kumimoji="0" lang="fr-FR" sz="3400" b="0" i="0"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Belkhir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Belhaddad a annoncé, vendredi, quitter le groupe présidentiel. "Le cœur du projet républicain est remis en cause. Quand on ouvre la boîte de Pandore, on libère d’incontrôlables opinions", a-t-il regretté, auprès du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Figaro</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accusant son camp de paver la voie à l’extrême droite.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député (non inscrit, ex-Renaissance) de la Vienne Sacha Houlié considère aussi que son ancienne famille politique, par ses discours opportunistes, "prépare les esprits à relativiser les idées du Rassemblement national [RN]" et déplore "une fuite en avant où le fait de vouloir conserver le pouvoir prend le pas sur tout le reste".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3079936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8B11C49-9962-847F-3C50-680E25CAACE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C557985-9DCC-779C-787B-C9EE94384BAF}"/>
              </a:ext>
            </a:extLst>
          </p:cNvPr>
          <p:cNvSpPr txBox="1"/>
          <p:nvPr/>
        </p:nvSpPr>
        <p:spPr>
          <a:xfrm>
            <a:off x="952500" y="281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C09C6CF0-AE20-D2B9-7B8E-2022E9B59900}"/>
              </a:ext>
            </a:extLst>
          </p:cNvPr>
          <p:cNvSpPr txBox="1"/>
          <p:nvPr/>
        </p:nvSpPr>
        <p:spPr>
          <a:xfrm>
            <a:off x="1028700" y="1638300"/>
            <a:ext cx="16344900" cy="852541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Jeudi, la présidente du groupe RN à l’Assemblée nationale, Marine Le Pen, a souligné une nouvelle victoire idéologique lors du débat sur la restriction du droit du sol à Mayotte. "Une petite avancée – trop petite, mais elle a le mérite d’exister – vers la suppression du droit du sol dans toute la France ", s’est-elle félicitée dans l’Hémicycle.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une opposition unanime sur le droit du sol, la gauche s’est divisée sur l’opportunité d’un débat sur l’identité nationale. Il "n’est pas tabou. Tout dépend ensuite de ce que l’on en attend : la confrontation de tous avec tous ou la cohésion", a étayé, sur </a:t>
            </a:r>
            <a:r>
              <a:rPr kumimoji="0" lang="fr-FR" sz="32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X</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premier secrétaire du Parti socialiste, Olivier Faure, rappelant qu’ "en 2009, François Bayrou portait une vision inclusive qui s’opposait à celle que développe désormais une partie de son gouvernement".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Quinze ans plus tôt, le président du Mouvement démocrate s’érigeait contre le débat lancé sur l’identité nationale, sous la présidence de Nicolas Sarkozy, avec le concours de son ministre de l’immigration Eric Besson. "L’identité nationale n’appartient pas aux politiques", justifiait M. Bayrou, alors persuadé que "rien n’est pire que d’en faire un sujet d’affrontement".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février 2025</a:t>
            </a:r>
          </a:p>
        </p:txBody>
      </p:sp>
    </p:spTree>
    <p:extLst>
      <p:ext uri="{BB962C8B-B14F-4D97-AF65-F5344CB8AC3E}">
        <p14:creationId xmlns:p14="http://schemas.microsoft.com/office/powerpoint/2010/main" val="1740106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9E9568B-5745-4D87-48E3-9B5E10B7322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2562152-43F2-A25C-37CA-08B1A13C4757}"/>
              </a:ext>
            </a:extLst>
          </p:cNvPr>
          <p:cNvSpPr txBox="1"/>
          <p:nvPr/>
        </p:nvSpPr>
        <p:spPr>
          <a:xfrm>
            <a:off x="952500" y="890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4FE83E7B-28C2-8AEC-3249-57FA739E3C24}"/>
              </a:ext>
            </a:extLst>
          </p:cNvPr>
          <p:cNvSpPr txBox="1"/>
          <p:nvPr/>
        </p:nvSpPr>
        <p:spPr>
          <a:xfrm>
            <a:off x="1028700" y="2781300"/>
            <a:ext cx="7429500" cy="63607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Qu’en dit la presse à Mayotte ?</a:t>
            </a:r>
            <a:endParaRPr kumimoji="0" lang="fr-FR" sz="40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575284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4B3FF98-BE73-7812-2C2F-9F1B421BD8B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6AA4AE7-769A-E8C3-E470-A9F14786FAC6}"/>
              </a:ext>
            </a:extLst>
          </p:cNvPr>
          <p:cNvSpPr txBox="1"/>
          <p:nvPr/>
        </p:nvSpPr>
        <p:spPr>
          <a:xfrm>
            <a:off x="952500" y="9669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44C52D66-900D-BDB1-7181-3DC9AD309B9D}"/>
              </a:ext>
            </a:extLst>
          </p:cNvPr>
          <p:cNvSpPr txBox="1"/>
          <p:nvPr/>
        </p:nvSpPr>
        <p:spPr>
          <a:xfrm>
            <a:off x="1028700" y="2807288"/>
            <a:ext cx="16192500" cy="408881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Interview exclusive de Laurent Wauquiez sur le durcissement du droit du sol à Mayotte : "Il fallait passer des paroles aux actes"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Suite à l’adoption de la proposition de loi concernant la restriction du droit du sol à Mayotte ce jeudi à l’Assemblée nationale, le chef de file du groupe la Droite républicaine, Laurent Wauquiez, a réagi dans nos colonnes. Entretien.</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95301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B58D472-B7A9-7B72-0AAD-8F238B308A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D5FDA4B-5E11-7AC4-A112-7F4443A16710}"/>
              </a:ext>
            </a:extLst>
          </p:cNvPr>
          <p:cNvSpPr txBox="1"/>
          <p:nvPr/>
        </p:nvSpPr>
        <p:spPr>
          <a:xfrm>
            <a:off x="952500" y="4953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6752936C-53AD-5741-9A89-5FB26C046717}"/>
              </a:ext>
            </a:extLst>
          </p:cNvPr>
          <p:cNvSpPr txBox="1"/>
          <p:nvPr/>
        </p:nvSpPr>
        <p:spPr>
          <a:xfrm>
            <a:off x="1028700" y="2061942"/>
            <a:ext cx="16192500" cy="788215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JdM : Après plusieurs heures de débats et d’échanges souvent houleux au sein de l’hémicycle de l’Assemblée nationale, votre proposition de loi pour la restriction du droit du sol à Mayotte a finalement été adoptée ce jeudi soir. Quelle est votre réaction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Laurent Wauquiez : Nous voulions passer des paroles aux actes. Cela fait des années que l’on parle de la restriction du droit du sol à Mayotte. Des années que les Mahorais appellent à l’aide face aux conséquences d’une immigration illégale hors de contrôle. Mais des années que la situation n’évolue pas ou trop peu. Le projet de loi d’urgence voté il y a quelques semaines pour reconstruire Mayotte à la suite du cyclone éludait totalement la question de l’immigration, alors même que chacun connaît le poids de cette pression démographique dans la fragilisation de tous les services publics de l’archipel. Dont acte. Nous avons décidé d’agir concrètement en proposant la restriction du droit du sol à Mayotte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640149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9541118-D343-1E88-3A04-C9E0A5E1B1F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CCC5007-4D90-0CF3-4E55-D0BFFF7173DE}"/>
              </a:ext>
            </a:extLst>
          </p:cNvPr>
          <p:cNvSpPr txBox="1"/>
          <p:nvPr/>
        </p:nvSpPr>
        <p:spPr>
          <a:xfrm>
            <a:off x="952500" y="8145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702A9B55-AF10-4273-1A12-CF40DCB15837}"/>
              </a:ext>
            </a:extLst>
          </p:cNvPr>
          <p:cNvSpPr txBox="1"/>
          <p:nvPr/>
        </p:nvSpPr>
        <p:spPr>
          <a:xfrm>
            <a:off x="1028700" y="2476500"/>
            <a:ext cx="16192500" cy="317933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JdM : Quelle va être la suite maintenant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 W. : Le texte va poursuivre le processus législatif au Sénat avec comme objectif, nous y serons vigilants, une adoption définitive dans les meilleurs délais.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208969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F91F1C1-B7DB-290A-D495-F7580ED87FB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F501C29-7DA1-1F36-ED9C-26A35BA9C2E9}"/>
              </a:ext>
            </a:extLst>
          </p:cNvPr>
          <p:cNvSpPr txBox="1"/>
          <p:nvPr/>
        </p:nvSpPr>
        <p:spPr>
          <a:xfrm>
            <a:off x="952500" y="9669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3754A251-7CF6-5073-94EF-6177514FEF2C}"/>
              </a:ext>
            </a:extLst>
          </p:cNvPr>
          <p:cNvSpPr txBox="1"/>
          <p:nvPr/>
        </p:nvSpPr>
        <p:spPr>
          <a:xfrm>
            <a:off x="1028700" y="2686822"/>
            <a:ext cx="16192500" cy="367587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territoires d’outre-mer</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Tout en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reconnaissant les populations d’outre-mer au sein du peuple français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un idéal commun de liberté, d’égalité et de fraternité",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Constitution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énumère les collectivités situées outre-mer (art. 72-3) et détermine leur régime juridique (art. 72-3, 73 et 74)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Tree>
    <p:extLst>
      <p:ext uri="{BB962C8B-B14F-4D97-AF65-F5344CB8AC3E}">
        <p14:creationId xmlns:p14="http://schemas.microsoft.com/office/powerpoint/2010/main" val="3269914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54D931A-45B1-B002-7DA1-8BB1D1F45E4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5677525-DB0E-8DC4-92A3-49435889F3E5}"/>
              </a:ext>
            </a:extLst>
          </p:cNvPr>
          <p:cNvSpPr txBox="1"/>
          <p:nvPr/>
        </p:nvSpPr>
        <p:spPr>
          <a:xfrm>
            <a:off x="952500" y="5859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CDE260F-4E1D-CF05-B50A-BCDCCC878CCF}"/>
              </a:ext>
            </a:extLst>
          </p:cNvPr>
          <p:cNvSpPr txBox="1"/>
          <p:nvPr/>
        </p:nvSpPr>
        <p:spPr>
          <a:xfrm>
            <a:off x="1028700" y="2084231"/>
            <a:ext cx="16268700" cy="778366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JdM : Vos opposants politiques ont critiqué cette proposition de loi, notamment la Gauche accusant votre groupe de nourrir "une idéologie raciste", un discours populiste favorable à l’extrême-droite allant même jusqu’à parler de "suprémacistes blancs" et de "logique coloniale". Que répondez-vous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 W. : Le comportement de l’extrême-gauche lors des débats a été particulièrement indigne. Ils ont utilisé tous les mécanismes d’obstruction possibles avec un seul objectif : empêcher l’adoption de ce texte. Leurs excès et leurs diatribes ont révélé le fond de leur idéologie. Nous parlons d’élus de la République française qui préfèrent défendre le droit des immigrés illégaux et les prétentions territoriales des Comores au détriment de nos compatriotes et de l’intégrité du territoire national à Mayotte. Je le dis comme je le pense : ils sont le plus grand danger politique dans notre pays aujourd’hui.</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217856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0851C79-A70C-BB7D-1897-49A66BED73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5A4416E-A9D4-8798-B6AC-C79068FFE1B2}"/>
              </a:ext>
            </a:extLst>
          </p:cNvPr>
          <p:cNvSpPr txBox="1"/>
          <p:nvPr/>
        </p:nvSpPr>
        <p:spPr>
          <a:xfrm>
            <a:off x="952500" y="723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B8F1FCF9-F654-2DE5-34C6-AE458A84DB51}"/>
              </a:ext>
            </a:extLst>
          </p:cNvPr>
          <p:cNvSpPr txBox="1"/>
          <p:nvPr/>
        </p:nvSpPr>
        <p:spPr>
          <a:xfrm>
            <a:off x="1028700" y="2332684"/>
            <a:ext cx="16192500" cy="73066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JdM : Marine Le Pen, de son côté, a estimé que c’était une mesure nécessaire mais encore "trop timide", "un signal pas suffisant" pour "faire cesser cet appel d’air de l’immigration clandestine", et voudrait supprimer le droit du sol à Mayotte et sur l’ensemble du territoire national. Seriez-vous prêt à abonder dans son sens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 W. : Heureusement que nous n’avons pas attendu Marine Le Pen pour traiter de la question de l’immigration à Mayotte. Derrière les grands discours, qu’a-t-elle fait ? A-t-elle déposé une proposition de loi sur ce sujet lors de sa journée d’initiative parlementaire ? La réponse est non. Bien sûr, chacun est conscient qu’il faudra aller plus loin dans la lutte contre l’immigration illégale à Mayotte comme sur le reste du territoire national. Ce texte est une première avancée et c’est la Droite Républicaine qui l’a porté.</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3626224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BEA7945-6E21-5562-3C6B-3B78E27FD62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F0144DA-DDA2-D635-7842-5312823E521A}"/>
              </a:ext>
            </a:extLst>
          </p:cNvPr>
          <p:cNvSpPr txBox="1"/>
          <p:nvPr/>
        </p:nvSpPr>
        <p:spPr>
          <a:xfrm>
            <a:off x="952500" y="6621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DF48C5D-7E37-A9E5-37C2-BE2DB54DE16D}"/>
              </a:ext>
            </a:extLst>
          </p:cNvPr>
          <p:cNvSpPr txBox="1"/>
          <p:nvPr/>
        </p:nvSpPr>
        <p:spPr>
          <a:xfrm>
            <a:off x="1028700" y="2332684"/>
            <a:ext cx="16192500" cy="73066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JdM : A terme si votre loi est votée par le Parlement qu’est-ce que cela changera concrètement pour les Mahorais ? Ne faudrait-il pas supprimer le titre de séjour territorialisé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 W. : L’objectif de cette loi est de contribuer à casser l’appel d’air de l’acquisition de la nationalité en indiquant clairement que l’on ne pourra pas bénéficier du droit du sol si on est en situation irrégulière à Mayotte. Nous instaurons une nouvelle condition : dorénavant il faudra, pour devenir Français, que les deux parents résident de manière régulière. Cela revient à supprimer le droit du sol pour les immigrés illégaux. C’est une première étape. Nous sommes lucides sur le fait qu’il reste encore beaucoup à faire et notre famille politique continuera d’être en première ligne avec une boussole : passer des paroles aux actes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Journal de Mayotte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506483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33D5DB9-EB12-54D9-C66D-8CA1BE8C089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942967A-117C-256B-B29E-1D1F2B440229}"/>
              </a:ext>
            </a:extLst>
          </p:cNvPr>
          <p:cNvSpPr txBox="1"/>
          <p:nvPr/>
        </p:nvSpPr>
        <p:spPr>
          <a:xfrm>
            <a:off x="952500" y="7383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7E52C4F9-02BA-B9CC-75BD-45BB41E5BDBA}"/>
              </a:ext>
            </a:extLst>
          </p:cNvPr>
          <p:cNvSpPr txBox="1"/>
          <p:nvPr/>
        </p:nvSpPr>
        <p:spPr>
          <a:xfrm>
            <a:off x="1028700" y="2400973"/>
            <a:ext cx="16192500" cy="653101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40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Annulation, retrait ou déchéance de nationalité française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571500" marR="0" lvl="0" indent="-5715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Annulation de la déclaration de nationalité</a:t>
            </a:r>
          </a:p>
          <a:p>
            <a:pPr marL="571500" marR="0" lvl="0" indent="-5715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Annulation du décret de naturalisation ou de réintégration dans la nationalité française</a:t>
            </a:r>
          </a:p>
          <a:p>
            <a:pPr marL="571500" marR="0" lvl="0" indent="-5715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Retrait de la nationalité lors de l’exercice actif d'une nationalité étrangère</a:t>
            </a:r>
          </a:p>
          <a:p>
            <a:pPr marL="571500" marR="0" lvl="0" indent="-5715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Retrait de la nationalité lors de l’emploi dans un service public étranger</a:t>
            </a:r>
          </a:p>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Déchéance de la nationalité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1974184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8CCF556-C392-7D45-486B-F3F9675E632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6E814AE-FCAD-60D7-EB1A-5ADFB6D918E4}"/>
              </a:ext>
            </a:extLst>
          </p:cNvPr>
          <p:cNvSpPr txBox="1"/>
          <p:nvPr/>
        </p:nvSpPr>
        <p:spPr>
          <a:xfrm>
            <a:off x="952500" y="2811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E08E671F-F317-507E-5125-3BED27CD96F8}"/>
              </a:ext>
            </a:extLst>
          </p:cNvPr>
          <p:cNvSpPr txBox="1"/>
          <p:nvPr/>
        </p:nvSpPr>
        <p:spPr>
          <a:xfrm>
            <a:off x="1028700" y="1638300"/>
            <a:ext cx="16306800" cy="8428461"/>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Annulation de la déclaration de nationalité</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procureur de la République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peut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contester l'enregistrement d’une déclaration de nationalité</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dans un délai de 2 ans et dans 2 cas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lorsque «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conditions légales ne sont pas remplies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457200" marR="0" lvl="0" indent="-457200" algn="just" defTabSz="914400" rtl="0" eaLnBrk="1" fontAlgn="auto" latinLnBrk="0" hangingPunct="1">
              <a:lnSpc>
                <a:spcPct val="110000"/>
              </a:lnSpc>
              <a:spcBef>
                <a:spcPts val="0"/>
              </a:spcBef>
              <a:spcAft>
                <a:spcPts val="1800"/>
              </a:spcAft>
              <a:buClrTx/>
              <a:buSzTx/>
              <a:buFontTx/>
              <a:buChar char="-"/>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ou si «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menti ou commis une fraude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Par exemple, « Il y a soupçon de fraude si les époux mettent fin à leur communauté de vie dans les 12 mois suivant l'enregistrement de la déclaration de nationalité française par mariage. Une enquête de communauté de vie peut être faite ».</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les deux cas, « l'annulation de la déclaration a un effet pour l'avenir et pour le passé. Vous êtes censé n'avoir jamais eu la nationalité française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Magistrat à la tête du parquet (ou ministère public). Il est destinataire des plaintes et signalements. Il dirige les enquêtes, décide des poursuites et veille à l'application de la loi ».</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557958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8EE6DD7-F490-4698-81DE-AB88876D84E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491D001-1956-91D0-F6CC-C23D4A53B4E5}"/>
              </a:ext>
            </a:extLst>
          </p:cNvPr>
          <p:cNvSpPr txBox="1"/>
          <p:nvPr/>
        </p:nvSpPr>
        <p:spPr>
          <a:xfrm>
            <a:off x="952500" y="1905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294784CA-463F-3E02-6728-87E8A500055F}"/>
              </a:ext>
            </a:extLst>
          </p:cNvPr>
          <p:cNvSpPr txBox="1"/>
          <p:nvPr/>
        </p:nvSpPr>
        <p:spPr>
          <a:xfrm>
            <a:off x="1028700" y="1544235"/>
            <a:ext cx="16192500" cy="8780865"/>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Annulation du décret de naturalisation</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décret concernant votre naturalisation ou votre réintégration dans la nationalité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peut être annulé dans 2 cas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vous ne remplissez pas les conditions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exemple : absence de résidence en France, manque d'assimilation, présence insuffisante en France ;</a:t>
            </a:r>
          </a:p>
          <a:p>
            <a:pPr marL="457200" marR="0" lvl="0" indent="-457200" algn="just" defTabSz="914400" rtl="0" eaLnBrk="1" fontAlgn="auto" latinLnBrk="0" hangingPunct="1">
              <a:lnSpc>
                <a:spcPct val="110000"/>
              </a:lnSpc>
              <a:spcBef>
                <a:spcPts val="0"/>
              </a:spcBef>
              <a:spcAft>
                <a:spcPts val="2400"/>
              </a:spcAft>
              <a:buClrTx/>
              <a:buSzTx/>
              <a:buFontTx/>
              <a:buChar char="-"/>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menti ou commis une fraude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exemple : dissimulation d'un conjoint ou d'enfants résidant à l'étranger, […] production de documents falsifiés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Là aussi, le délai pour l’annulation est de 2 ans et cette « annulation du décret a un effet pour l'avenir et pour le passé. Vous êtes censé n'avoir jamais eu la nationalité française. Toutefois, vos droits acquis avant la publication du décret restent valables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décision d'annulation est prise par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décret après avis conforme du Conseil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2239150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BF92A1D-3BC7-78F2-A173-1F24E7FD595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BC0AE6A-34B8-6477-FBAE-7FA0FC32ABE2}"/>
              </a:ext>
            </a:extLst>
          </p:cNvPr>
          <p:cNvSpPr txBox="1"/>
          <p:nvPr/>
        </p:nvSpPr>
        <p:spPr>
          <a:xfrm>
            <a:off x="952500" y="4191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06C3AB40-868E-87CD-CF46-0ED2ECFB4A7E}"/>
              </a:ext>
            </a:extLst>
          </p:cNvPr>
          <p:cNvSpPr txBox="1"/>
          <p:nvPr/>
        </p:nvSpPr>
        <p:spPr>
          <a:xfrm>
            <a:off x="1028700" y="2006644"/>
            <a:ext cx="16192500" cy="824225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la réintégration dans la nationalité française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code civil prévoit la possibilité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recouvrer la nationalité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les personnes qui l'auraient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perdue pour des raisons géopolitiques ou familiales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L'Institut national d'études démographiques (Ined) étudie cette modalité d'accès à la nationalité française,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toujours en vigueur mais qui concerne de moins en moins d'individus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Tous les ans, environ 100 000 personnes obtiennent la nationalité française après en avoir fait la demande. Dans une publication, l’Ined revient sur les différents processus d'accès à la nationalité française dont celui, peu connu, de réintégration par décret.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À partir des années 1970</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sous l’effet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décolonisation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4 à 7% des acquisitions de nationalité française ont concerné des cas de "réintégration"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1727549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EFEC2BF-8C4D-97DB-DFA1-666582354A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CC9D86F-DAF3-6DFA-C40B-E1BE1B66E4AF}"/>
              </a:ext>
            </a:extLst>
          </p:cNvPr>
          <p:cNvSpPr txBox="1"/>
          <p:nvPr/>
        </p:nvSpPr>
        <p:spPr>
          <a:xfrm>
            <a:off x="952500" y="6621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5D95FAF9-884E-13D2-C091-E2810835426A}"/>
              </a:ext>
            </a:extLst>
          </p:cNvPr>
          <p:cNvSpPr txBox="1"/>
          <p:nvPr/>
        </p:nvSpPr>
        <p:spPr>
          <a:xfrm>
            <a:off x="1028700" y="2336506"/>
            <a:ext cx="16192500" cy="722659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la réintégration dans la nationalité française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recouvrement de nationalité</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prend le nom de "réintégration" à partir de 1889, est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prévu par le Code civil depuis 1804</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répondait alors à des cas de pertes de nationalité en lien avec des événements historiques où à des situations maritales, par exemple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femmes souhaitant réintégrer leur nationalité après l’avoir perdu par union avec un conjoint étranger (la perte automatique de la nationalité française par le mariage avec un étranger a été abrogée en 1927) ;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Alsaciens ou Mosellans passés sous souveraineté allemande en 1871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1470138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764E74D-AA0E-F4A6-DA91-EAA4E2D58FA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614A6D1-685B-17D0-DC6B-C09D25CAE407}"/>
              </a:ext>
            </a:extLst>
          </p:cNvPr>
          <p:cNvSpPr txBox="1"/>
          <p:nvPr/>
        </p:nvSpPr>
        <p:spPr>
          <a:xfrm>
            <a:off x="952500" y="5715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1D3CE34D-5615-557E-66F1-AD639922318B}"/>
              </a:ext>
            </a:extLst>
          </p:cNvPr>
          <p:cNvSpPr txBox="1"/>
          <p:nvPr/>
        </p:nvSpPr>
        <p:spPr>
          <a:xfrm>
            <a:off x="1028700" y="2095500"/>
            <a:ext cx="16192500" cy="743588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la réintégration dans la nationalité française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loi du 28 juillet 1960 reconnait aux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ressortissants des anciennes colonies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résident en France et en font la demande la possibilité de se faire "reconnaître la nationalité française par déclaration".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Au-delà,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personnes nées françaises pendant la colonisation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peuvent demander leur "réintégration" par décret.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les années 1960</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plus de 200 000 personnes sont redevenues françaises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après avoir perdu cette nationalité lors de l'accès à l'indépendance de leur pays d'origine.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Depuis 2005</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l’Ined observe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tarissement progressif des réintégrations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naturellement lié à la baisse du nombre de personnes nées dans l'ancien Empire colonial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259857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C1054EA-9F2C-9057-459F-2EFA28A7C54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B111D50-B6E5-492D-DF12-ECCB93D8A91B}"/>
              </a:ext>
            </a:extLst>
          </p:cNvPr>
          <p:cNvSpPr txBox="1"/>
          <p:nvPr/>
        </p:nvSpPr>
        <p:spPr>
          <a:xfrm>
            <a:off x="952500" y="4335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F2DCA4C-1DC1-63C0-1FF2-9942DF181978}"/>
              </a:ext>
            </a:extLst>
          </p:cNvPr>
          <p:cNvSpPr txBox="1"/>
          <p:nvPr/>
        </p:nvSpPr>
        <p:spPr>
          <a:xfrm>
            <a:off x="1028700" y="1870377"/>
            <a:ext cx="16344900" cy="8149923"/>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30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Retrait de la nationalité lors de l’exercice actif d'une nationalité étrangère</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pouvez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perdre la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française si les 3 conditions suivantes sont remplies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avez la nationalité d'un autre État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vous comportez comme le citoyen de cet État</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avez commis des actes contraires aux intérêts de la France.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motifs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justifiant la perte de votre nationalité française vous sont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notifiés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avez alors 1 mois pour faire connaître vos observations.</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décision est prise par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décret après avis conforme du Conseil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Notification → « Formalité par laquelle un acte de procédure ou une décision est porté à la connaissance d’une personne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18531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1B981D3-C547-4CD5-1B63-43847978C8D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74A72C3-6FA4-30DC-6CE5-1CC90732ECB2}"/>
              </a:ext>
            </a:extLst>
          </p:cNvPr>
          <p:cNvSpPr txBox="1"/>
          <p:nvPr/>
        </p:nvSpPr>
        <p:spPr>
          <a:xfrm>
            <a:off x="1028700" y="571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948F16D5-3FB3-AFBC-D3AF-476E37FBBEA7}"/>
              </a:ext>
            </a:extLst>
          </p:cNvPr>
          <p:cNvSpPr txBox="1"/>
          <p:nvPr/>
        </p:nvSpPr>
        <p:spPr>
          <a:xfrm>
            <a:off x="1028700" y="2171700"/>
            <a:ext cx="16192500" cy="7913961"/>
          </a:xfrm>
          <a:prstGeom prst="rect">
            <a:avLst/>
          </a:prstGeom>
        </p:spPr>
        <p:txBody>
          <a:bodyPr wrap="square" lIns="0" tIns="0" rIns="0" bIns="0" rtlCol="0" anchor="t">
            <a:spAutoFit/>
          </a:bodyPr>
          <a:lstStyle/>
          <a:p>
            <a:pPr marL="457200" marR="0" lvl="0" indent="-457200" algn="just" defTabSz="914400" rtl="0" eaLnBrk="1" fontAlgn="auto" latinLnBrk="0" hangingPunct="1">
              <a:lnSpc>
                <a:spcPct val="110000"/>
              </a:lnSpc>
              <a:spcBef>
                <a:spcPts val="0"/>
              </a:spcBef>
              <a:spcAft>
                <a:spcPts val="6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départements et régions d’outre-mer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DROM</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Guadeloupe et Réunion) et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collectivités territoriales uniques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CTU</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Martinique, Guyane et Mayotte) – créées en application du dernier alinéa de l’article 73 de la Constitution – sont régis par l’article 73 de la Constitution, c’est-à-dire par le principe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d’assimilation ou d’identité législative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Ainsi, dans ces DROM et CTU, les lois et règlements sont applicables de plein droit. Des aménagements sont toutefois possibles. </a:t>
            </a:r>
          </a:p>
          <a:p>
            <a:pPr marL="45720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D’une part, les lois et règlements peuvent autoriser ces DROM et CTU à adapter les règles nationales aux caractéristiques et contraintes locales. </a:t>
            </a:r>
          </a:p>
          <a:p>
            <a:pPr marL="45720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D’autre part, les lois et règlements peuvent habiliter ces DROM – à l’exception de la Réunion – et CTU à adopter, dans un nombre limité de matières, les règles applicables sur leur territoire pour tenir compte de leurs spécificités. Il s’agit là d’une forme de "pouvoir normatif délégué" </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(Ferdinand Mélin-Soucramanien)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Tree>
    <p:extLst>
      <p:ext uri="{BB962C8B-B14F-4D97-AF65-F5344CB8AC3E}">
        <p14:creationId xmlns:p14="http://schemas.microsoft.com/office/powerpoint/2010/main" val="3143351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E348304-939A-9E5E-7ACF-C5E78E6A227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9B7DBB7-5368-23D5-B29D-8C2CB3ED075E}"/>
              </a:ext>
            </a:extLst>
          </p:cNvPr>
          <p:cNvSpPr txBox="1"/>
          <p:nvPr/>
        </p:nvSpPr>
        <p:spPr>
          <a:xfrm>
            <a:off x="952500" y="2049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ADD8D4C2-DAE0-3B5C-5F00-F98855377A3B}"/>
              </a:ext>
            </a:extLst>
          </p:cNvPr>
          <p:cNvSpPr txBox="1"/>
          <p:nvPr/>
        </p:nvSpPr>
        <p:spPr>
          <a:xfrm>
            <a:off x="1028700" y="1369546"/>
            <a:ext cx="16421100" cy="8879354"/>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30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Retrait de la nationalité lors de l’emploi dans un service public étranger</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pouvez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perdre la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française si les 2 conditions suivantes sont remplies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exercez une activité dans une armée, un service public étranger ou une organisation internationale dont la France ne fait pas partie</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ne cessez pas cette activité malgré l'ordre du gouvernement.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ordre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cesser votre activité vous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notifié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vous est fixé un délai entre 15 jours et 2 mois. […]</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décision est prise par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décret après avis conforme du Conseil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 l'avis du Conseil d'État est défavorable, la décision peut uniquement être prise par décret en conseil des ministres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ce cas comme dans le précédent, la perte de la nationalité n’a effet que pour l'avenir.</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000161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E762DC8-5D7C-94B6-12A7-7C076E67901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D55D135-1FA9-C8F8-AE49-CBE297396638}"/>
              </a:ext>
            </a:extLst>
          </p:cNvPr>
          <p:cNvSpPr txBox="1"/>
          <p:nvPr/>
        </p:nvSpPr>
        <p:spPr>
          <a:xfrm>
            <a:off x="952500" y="2049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2800A6BD-4516-AA96-E191-F6EAC1DC9466}"/>
              </a:ext>
            </a:extLst>
          </p:cNvPr>
          <p:cNvSpPr txBox="1"/>
          <p:nvPr/>
        </p:nvSpPr>
        <p:spPr>
          <a:xfrm>
            <a:off x="1028700" y="1522690"/>
            <a:ext cx="16421100" cy="8802410"/>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Déchéance de nationalité</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1"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Raisons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déchéance de la nationalité française peut être décidée dans les cas suivants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été condamné pour un crime ou un délit constituant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atteinte aux intérêts fondamentaux de la Nation</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été condamné pour un crime ou un délit constituant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 de terrorisme</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exercez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fonction publique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vous avez été condamné pour un crime ou un délit constituant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atteinte à l'administration publique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exemple, atteinte à une liberté individuelle, discrimination</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n'avez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respecté les obligations résultant du code du service national</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accompli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actes au profit d'un État étranger, incompatibles avec le fait d'être Français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102603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30FC242-8B27-6900-2CF2-A9015BED7D3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02A429D-84A2-4C52-4A44-2BF785C62958}"/>
              </a:ext>
            </a:extLst>
          </p:cNvPr>
          <p:cNvSpPr txBox="1"/>
          <p:nvPr/>
        </p:nvSpPr>
        <p:spPr>
          <a:xfrm>
            <a:off x="876300" y="5097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E7DB9B51-E157-E9C0-632A-579C4293D2DB}"/>
              </a:ext>
            </a:extLst>
          </p:cNvPr>
          <p:cNvSpPr txBox="1"/>
          <p:nvPr/>
        </p:nvSpPr>
        <p:spPr>
          <a:xfrm>
            <a:off x="1028700" y="1947321"/>
            <a:ext cx="16421100" cy="807297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Distinctions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ts val="0"/>
              </a:spcBef>
              <a:spcAft>
                <a:spcPts val="24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crime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l’« infraction la plus grave punissable par une peine de prison (viol, violences ayant entraîné la mort sans intention de la donner, meurtre, assassinat par exemple) ».</a:t>
            </a:r>
          </a:p>
          <a:p>
            <a:pPr marL="457200" marR="0" lvl="0" indent="-457200" algn="just" defTabSz="914400" rtl="0" eaLnBrk="1" fontAlgn="auto" latinLnBrk="0" hangingPunct="1">
              <a:lnSpc>
                <a:spcPct val="110000"/>
              </a:lnSpc>
              <a:spcBef>
                <a:spcPts val="0"/>
              </a:spcBef>
              <a:spcAft>
                <a:spcPts val="24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délit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revanche est un « acte interdit par la loi et puni d'une amende et/ou d'une peine d'emprisonnement inférieure à 10 ans ».</a:t>
            </a:r>
          </a:p>
          <a:p>
            <a:pPr marL="457200" marR="0" lvl="0" indent="-457200" algn="just" defTabSz="914400" rtl="0" eaLnBrk="1" fontAlgn="auto" latinLnBrk="0" hangingPunct="1">
              <a:lnSpc>
                <a:spcPct val="110000"/>
              </a:lnSpc>
              <a:spcBef>
                <a:spcPts val="0"/>
              </a:spcBef>
              <a:spcAft>
                <a:spcPts val="24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 de terrorisme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défini comme une « infraction commise, préparée ou financée dans le but de troubler gravement l'ordre public par l'intimidation ou la terreur. L'infraction comprend l'acte lui-même et les moyens pour le mettre en place. Par exemple, atteinte volontaire à la vie, séquestration, enlèvement, détournement d'un moyen de transport, détention d'armes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400915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D8F5E98-A23E-521C-A170-480334501B2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B31745B-AA29-874C-4F11-A49E0608DF8D}"/>
              </a:ext>
            </a:extLst>
          </p:cNvPr>
          <p:cNvSpPr txBox="1"/>
          <p:nvPr/>
        </p:nvSpPr>
        <p:spPr>
          <a:xfrm>
            <a:off x="914400" y="8907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BF9F4411-9D51-12EB-8053-6C92EA863992}"/>
              </a:ext>
            </a:extLst>
          </p:cNvPr>
          <p:cNvSpPr txBox="1"/>
          <p:nvPr/>
        </p:nvSpPr>
        <p:spPr>
          <a:xfrm>
            <a:off x="1028700" y="2552700"/>
            <a:ext cx="16116300" cy="4579715"/>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30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Déchéance de nationalité</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risquez la déchéance uniquement pour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faits commis avant l'acquisition de la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française ou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 délai de 10 ans à partir de l'acquisition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nationalité française.</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délai passe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15 ans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cas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atteinte aux intérêts fondamentaux de la Nation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ou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acte de terrorisme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665394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2F2D032-7026-1AB9-B097-D5BF1D62AE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B2AD74D-07FD-764A-5C85-E637D26A97E1}"/>
              </a:ext>
            </a:extLst>
          </p:cNvPr>
          <p:cNvSpPr txBox="1"/>
          <p:nvPr/>
        </p:nvSpPr>
        <p:spPr>
          <a:xfrm>
            <a:off x="914400" y="723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D9C5516-D58E-7C4A-B8B3-3594E52C44F5}"/>
              </a:ext>
            </a:extLst>
          </p:cNvPr>
          <p:cNvSpPr txBox="1"/>
          <p:nvPr/>
        </p:nvSpPr>
        <p:spPr>
          <a:xfrm>
            <a:off x="1028700" y="2336405"/>
            <a:ext cx="16116300" cy="7245060"/>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Déchéance de nationalité</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1"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Conditions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Vous pouvez être déchu de la nationalité française si les 2 conditions suivantes sont remplies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acquis la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française, par exemple par naturalisation ou par déclaration de mariage. Une personne française d'origine ne peut pas perdre la nationalité française</a:t>
            </a:r>
          </a:p>
          <a:p>
            <a:pPr marL="457200" marR="0" lvl="0" indent="-457200" algn="just" defTabSz="914400" rtl="0" eaLnBrk="1" fontAlgn="auto" latinLnBrk="0" hangingPunct="1">
              <a:lnSpc>
                <a:spcPct val="110000"/>
              </a:lnSpc>
              <a:spcBef>
                <a:spcPts val="0"/>
              </a:spcBef>
              <a:spcAft>
                <a:spcPts val="30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autre 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possible de rendre une personne apatride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2048092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E190E1B-9FA2-F68E-C68B-09DF153C662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42D1BF5-90CF-89F6-9C63-03ECF53F2BA5}"/>
              </a:ext>
            </a:extLst>
          </p:cNvPr>
          <p:cNvSpPr txBox="1"/>
          <p:nvPr/>
        </p:nvSpPr>
        <p:spPr>
          <a:xfrm>
            <a:off x="952500" y="723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BDE3D9D-E0C3-E0DF-1EB0-B23687FC26E4}"/>
              </a:ext>
            </a:extLst>
          </p:cNvPr>
          <p:cNvSpPr txBox="1"/>
          <p:nvPr/>
        </p:nvSpPr>
        <p:spPr>
          <a:xfrm>
            <a:off x="1028700" y="2336405"/>
            <a:ext cx="16116300" cy="7398949"/>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Déchéance de nationalité</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1"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Procédure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motifs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justifiant votre déchéance de la nationalité française vous sont notifiés.</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l'absence de domicile connu, un avis informatif est publié au Journal officiel.</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Vous avez alors 1 mois pour faire connaître vos observations.</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décision est prise par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décret après avis conforme du Conseil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recours contre ce décret est possible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devant le Conseil d'État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déchéance n’a effet que pour l'avenir.</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3082567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8D0DC92-6EB3-FB41-AF72-4CBCAEB1981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076EC64-C814-497A-E90E-95053B9153AF}"/>
              </a:ext>
            </a:extLst>
          </p:cNvPr>
          <p:cNvSpPr txBox="1"/>
          <p:nvPr/>
        </p:nvSpPr>
        <p:spPr>
          <a:xfrm>
            <a:off x="876300" y="7239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673B92DF-655A-2171-A315-237B1E71BCB1}"/>
              </a:ext>
            </a:extLst>
          </p:cNvPr>
          <p:cNvSpPr txBox="1"/>
          <p:nvPr/>
        </p:nvSpPr>
        <p:spPr>
          <a:xfrm>
            <a:off x="990600" y="2269980"/>
            <a:ext cx="16230600" cy="622632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Peut-on avoir plusieurs nationalités en France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il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admis d'avoir plusieurs nationalités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plurinationalité peut exister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dès la naissance ou être acquise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soit quant on est encore mineur soit à la majorité.</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tous ces cas, « un Français binational ou plurinational 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tous les droits et obligations attachés à la nationalité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Cette règle s'applique de la même manière à un Français ayant acquis une autre nationalité ou à un étranger devenu français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1595770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F8F528D-C0C1-4065-6027-DE397C8F716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4E69234-A847-F16B-2646-00D58EC630B2}"/>
              </a:ext>
            </a:extLst>
          </p:cNvPr>
          <p:cNvSpPr txBox="1"/>
          <p:nvPr/>
        </p:nvSpPr>
        <p:spPr>
          <a:xfrm>
            <a:off x="990600" y="8145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3AA41689-7135-2E15-9B60-795FF5508BE7}"/>
              </a:ext>
            </a:extLst>
          </p:cNvPr>
          <p:cNvSpPr txBox="1"/>
          <p:nvPr/>
        </p:nvSpPr>
        <p:spPr>
          <a:xfrm>
            <a:off x="1066800" y="2503789"/>
            <a:ext cx="16192500" cy="568771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Peut-on avoir plusieurs nationalités en France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Toutefois, « un étranger en France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peut perdre la plurinationalité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 un changement de situation modifie sa nationalité en raison de la législation des États concernés ou d'accords internationaux.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Français ayant acquis une autre nationalité peut perdre la nationalité française par déclaration.</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française peut être retirée en cas de condamnation pour certains crimes et délits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officiel de l’Administration française</a:t>
            </a:r>
          </a:p>
        </p:txBody>
      </p:sp>
    </p:spTree>
    <p:extLst>
      <p:ext uri="{BB962C8B-B14F-4D97-AF65-F5344CB8AC3E}">
        <p14:creationId xmlns:p14="http://schemas.microsoft.com/office/powerpoint/2010/main" val="2936304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9013971-4358-952A-2949-82C06EAD308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8505B0A-76A8-0FFD-21FE-836ECBDE7684}"/>
              </a:ext>
            </a:extLst>
          </p:cNvPr>
          <p:cNvSpPr txBox="1"/>
          <p:nvPr/>
        </p:nvSpPr>
        <p:spPr>
          <a:xfrm>
            <a:off x="914400" y="2667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D1882311-7434-F7D0-2FD7-C0DCBAEB80B2}"/>
              </a:ext>
            </a:extLst>
          </p:cNvPr>
          <p:cNvSpPr txBox="1"/>
          <p:nvPr/>
        </p:nvSpPr>
        <p:spPr>
          <a:xfrm>
            <a:off x="1028700" y="1581912"/>
            <a:ext cx="16192500" cy="866698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Canada,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 citoyenneté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dispose, dans son alinéa 3(1)a), que « toute personne née au Canada* après le 14 février 1977 » acquiert la citoyenneté à sa naissance.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L’alinéa 2 de la section "Interprétation" précise que même toute « personne née à bord d’un bâtiment canadien, au sens de l’article 2 de la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Loi de 2001 sur la marine marchande du Canada</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ou à bord d’un aéronef immatriculé au Canada sous le régime de la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l’aéronautique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de ses règlements est réputée née au Canada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 citoyenneté</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1985</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d’interprétation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précise que « les eaux intérieures et la mer territoriale du Canada font partie du territoire de celui-ci », « y compris leur fond ou leur lit, ainsi que leur sous-sol et l’espace aérien correspondant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Loi d’interprétation</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1985</a:t>
            </a:r>
          </a:p>
        </p:txBody>
      </p:sp>
    </p:spTree>
    <p:extLst>
      <p:ext uri="{BB962C8B-B14F-4D97-AF65-F5344CB8AC3E}">
        <p14:creationId xmlns:p14="http://schemas.microsoft.com/office/powerpoint/2010/main" val="1371046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4902E6F-917A-4C9C-50EC-B359A49F63A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DBB0BC3-9B7E-A7EC-DBE8-A1D1BA954376}"/>
              </a:ext>
            </a:extLst>
          </p:cNvPr>
          <p:cNvSpPr txBox="1"/>
          <p:nvPr/>
        </p:nvSpPr>
        <p:spPr>
          <a:xfrm>
            <a:off x="914400" y="8763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15A541E2-E774-E049-FA64-80BD94CC1E32}"/>
              </a:ext>
            </a:extLst>
          </p:cNvPr>
          <p:cNvSpPr txBox="1"/>
          <p:nvPr/>
        </p:nvSpPr>
        <p:spPr>
          <a:xfrm>
            <a:off x="1028700" y="2555649"/>
            <a:ext cx="16192500" cy="578825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Ministère de la Citoyenneté et de l'Immigration, plus connu sous le nom de "Immigration, Réfugiés et Citoyenneté Canada (IRCC)" applique cette loi en considérant les enfants nés dans l’espace aérien canadien comme des citoyens canadiens.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Exemple → en 2008, une petite fille née d’une mère ougandaise à bord d’un vol Northwest Airlines reliant Amsterdam à Boston s’est vu attribuer la citoyenneté canadienne parce qu’elle est née dans l’espace aérien canadien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26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lien vers l’article</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45297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DFD7D72-24F7-F9CF-F3B1-06062048C15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983E845-ECA0-55F3-EF76-3F8EFC94A88C}"/>
              </a:ext>
            </a:extLst>
          </p:cNvPr>
          <p:cNvSpPr txBox="1"/>
          <p:nvPr/>
        </p:nvSpPr>
        <p:spPr>
          <a:xfrm>
            <a:off x="11049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918220D3-5079-1890-9F3B-6DE2EA2D4D34}"/>
              </a:ext>
            </a:extLst>
          </p:cNvPr>
          <p:cNvSpPr txBox="1"/>
          <p:nvPr/>
        </p:nvSpPr>
        <p:spPr>
          <a:xfrm>
            <a:off x="1028700" y="1470087"/>
            <a:ext cx="16192500" cy="8778813"/>
          </a:xfrm>
          <a:prstGeom prst="rect">
            <a:avLst/>
          </a:prstGeom>
        </p:spPr>
        <p:txBody>
          <a:bodyPr wrap="square" lIns="0" tIns="0" rIns="0" bIns="0" rtlCol="0" anchor="t">
            <a:spAutoFit/>
          </a:bodyPr>
          <a:lstStyle/>
          <a:p>
            <a:pPr marL="457200" marR="0" lvl="0" indent="-457200" algn="just" defTabSz="914400" rtl="0" eaLnBrk="1" fontAlgn="auto" latinLnBrk="0" hangingPunct="1">
              <a:lnSpc>
                <a:spcPct val="110000"/>
              </a:lnSpc>
              <a:spcBef>
                <a:spcPts val="0"/>
              </a:spcBef>
              <a:spcAft>
                <a:spcPts val="6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collectivités d’outre-mer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Saint Barthélemy, Saint-Martin, Saint-Pierre-et-Miquelon, la Polynésie française et les îles Wallis et Futuna) sont régies par l’article 74 de la Constitution, c’est-à-dire par le principe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spécialité législative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Ainsi, ces COM ont un statut […] qui tient compte des intérêts propres de chacune d’elles au sein de la République. Le statut fixe notamment les conditions dans lesquelles les lois et règlements sont applicables dans la COM, ses compétences et les règles d’organisation et de fonctionnement de ses institutions. </a:t>
            </a:r>
          </a:p>
          <a:p>
            <a:pPr marL="45720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COM dotées de l’autonomie – Saint-Barthélemy […], Saint-Martin […], la Polynésie française […] et les îles Wallis-et-Futuna […] – bénéficient de prérogatives spécifiques […] ».</a:t>
            </a:r>
          </a:p>
          <a:p>
            <a:pPr marL="457200" marR="0" lvl="0" indent="0" algn="just" defTabSz="914400" rtl="0" eaLnBrk="1" fontAlgn="auto" latinLnBrk="0" hangingPunct="1">
              <a:lnSpc>
                <a:spcPct val="110000"/>
              </a:lnSpc>
              <a:spcBef>
                <a:spcPts val="0"/>
              </a:spcBef>
              <a:spcAft>
                <a:spcPts val="60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0" algn="just" defTabSz="914400" rtl="0" eaLnBrk="1" fontAlgn="auto" latinLnBrk="0" hangingPunct="1">
              <a:lnSpc>
                <a:spcPct val="110000"/>
              </a:lnSpc>
              <a:spcBef>
                <a:spcPts val="0"/>
              </a:spcBef>
              <a:spcAft>
                <a:spcPts val="60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Au principe d'assimilation législative, s'oppose alors celui de la spécialité législative qui signifie que les lois nationales ne s'appliquent dans ces collectivités que si le législateur le prévoit au cas par cas ».</a:t>
            </a:r>
            <a:endParaRPr kumimoji="0" lang="fr-FR" sz="32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Conseil Constitutionnel</a:t>
            </a:r>
          </a:p>
        </p:txBody>
      </p:sp>
    </p:spTree>
    <p:extLst>
      <p:ext uri="{BB962C8B-B14F-4D97-AF65-F5344CB8AC3E}">
        <p14:creationId xmlns:p14="http://schemas.microsoft.com/office/powerpoint/2010/main" val="246290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89786D0-2549-504A-894B-00F44417010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5095C72-FB2D-F47B-4246-8BC34B8CA2BD}"/>
              </a:ext>
            </a:extLst>
          </p:cNvPr>
          <p:cNvSpPr txBox="1"/>
          <p:nvPr/>
        </p:nvSpPr>
        <p:spPr>
          <a:xfrm>
            <a:off x="952500" y="2667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2C65FB91-C48B-619C-05BE-3525783CAC2C}"/>
              </a:ext>
            </a:extLst>
          </p:cNvPr>
          <p:cNvSpPr txBox="1"/>
          <p:nvPr/>
        </p:nvSpPr>
        <p:spPr>
          <a:xfrm>
            <a:off x="1028700" y="1562100"/>
            <a:ext cx="16192500" cy="855683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D’une manière générale,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personnes nées au Canada acquièrent automatiquement la citoyenneté canadienne par le 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puisque d’habitude les certificats de naissance délivrés par une province ou un territoire sont considérés comme des preuves valides de citoyenneté par Immigration, Réfugiés et Citoyenneté Canada.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Bien que des exceptions au droit du sol existent et soient énumérées dans le paragraphe 3(2) de la Loi sur la citoyenneté*, le gouvernement fédéral ne garde pas trace du statut d’immigration des parents lors d’une naissance. Par conséquent, une personne pourrait à tort être reconnue canadienne en raison de sa naissance au Canada alors que les dispositions du paragraphe 3(2) l’excluraient.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Entre autres, le paragraphe 3(2)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 citoyenneté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dispose que le droit du sol « ne s’applique pas à la personne dont, au moment de la naissance, les parents n’avaient qualité ni de citoyens ni de résidents permanents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448454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F4D7494-C13B-58A8-7F2B-503657D86B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3DA42EF-9372-477A-A8EC-9265F3056BFC}"/>
              </a:ext>
            </a:extLst>
          </p:cNvPr>
          <p:cNvSpPr txBox="1"/>
          <p:nvPr/>
        </p:nvSpPr>
        <p:spPr>
          <a:xfrm>
            <a:off x="952500" y="662186"/>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2359072C-CE3F-35F3-1D12-E1E60B4C3F41}"/>
              </a:ext>
            </a:extLst>
          </p:cNvPr>
          <p:cNvSpPr txBox="1"/>
          <p:nvPr/>
        </p:nvSpPr>
        <p:spPr>
          <a:xfrm>
            <a:off x="1028700" y="2324838"/>
            <a:ext cx="16192500" cy="565231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paragraphe 3(2) de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 citoyenneté</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dispose que le droit du sol ne s’applique non plus aux enfants dont l’un des parents était, au moment de la naissance, soit un « agent diplomatique ou consulaire » travaillant au service d’un gouvernement étranger soit ou une personne employée par un tel agent, soit encore « fonctionnaire ou au service, au Canada, d’une organisation internationale […] bénéficiant sous le régime d’une loi fédérale de privilèges et immunités diplomatiques ».</a:t>
            </a: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Loi sur la citoyenneté</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1985</a:t>
            </a:r>
          </a:p>
        </p:txBody>
      </p:sp>
    </p:spTree>
    <p:extLst>
      <p:ext uri="{BB962C8B-B14F-4D97-AF65-F5344CB8AC3E}">
        <p14:creationId xmlns:p14="http://schemas.microsoft.com/office/powerpoint/2010/main" val="1243623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02E4CEF-4769-C367-0A2B-3A292A66D99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B0490BD-1ADB-597B-F913-F4DA26394894}"/>
              </a:ext>
            </a:extLst>
          </p:cNvPr>
          <p:cNvSpPr txBox="1"/>
          <p:nvPr/>
        </p:nvSpPr>
        <p:spPr>
          <a:xfrm>
            <a:off x="952500" y="2667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8D2AE150-0332-70A8-B5E8-302B513EA3C4}"/>
              </a:ext>
            </a:extLst>
          </p:cNvPr>
          <p:cNvSpPr txBox="1"/>
          <p:nvPr/>
        </p:nvSpPr>
        <p:spPr>
          <a:xfrm>
            <a:off x="1028700" y="1562100"/>
            <a:ext cx="16192500" cy="870084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2012, le ministre de l’immigration, des réfugiés et de la citoyenneté Jason Kenney a proposé de modifier la réglementation relative au droit du sol dans le but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prévenir le "tourisme de naissance"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proposition a été critiquée par des experts avançant qu’elle était fondée sur des croyances populaires exagérées et ne s’appuyait pas sur des chiffres réels.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2016, John McCallum (ministre de l’immigration, des réfugiés et de la citoyenneté) a déclaré pendant une entrevue qu’il n’était pas prévu de mettre un terme au droit du sol.</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"tourisme de naissance" ou « "</a:t>
            </a:r>
            <a:r>
              <a:rPr kumimoji="0" lang="fr-FR" sz="3400" b="0" i="0"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birth</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tourism" consiste à aller accoucher dans un autre pays pour que son bébé obtienne la double nationalité et que les parents aient un droit de résidence. Mais ce n'est pas une pratique anodine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inter</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22 décembre 2023</a:t>
            </a:r>
          </a:p>
        </p:txBody>
      </p:sp>
    </p:spTree>
    <p:extLst>
      <p:ext uri="{BB962C8B-B14F-4D97-AF65-F5344CB8AC3E}">
        <p14:creationId xmlns:p14="http://schemas.microsoft.com/office/powerpoint/2010/main" val="2859800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E5FAD56-D497-D623-E189-C8E99C5D90A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A402FF9-A7E7-EED1-7E02-C59861AA52E0}"/>
              </a:ext>
            </a:extLst>
          </p:cNvPr>
          <p:cNvSpPr txBox="1"/>
          <p:nvPr/>
        </p:nvSpPr>
        <p:spPr>
          <a:xfrm>
            <a:off x="952500" y="266700"/>
            <a:ext cx="11315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7DE1C22D-750E-C005-2443-8B04F462C03B}"/>
              </a:ext>
            </a:extLst>
          </p:cNvPr>
          <p:cNvSpPr txBox="1"/>
          <p:nvPr/>
        </p:nvSpPr>
        <p:spPr>
          <a:xfrm>
            <a:off x="1047750" y="1475159"/>
            <a:ext cx="16192500" cy="870084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du sol au Canada</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Loi sur la citoyenneté établit les dispositions législatives en matière de citoyenneté par droit du sol […]. Toute modification à apporter à cette loi devrait tenir dûment compte des répercussions générales que ce changement comporterait pour quelque 380 000 naissances au Canada chaque année.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Par exemple, les certificats de naissance émis par les provinces et les territoires et acceptés actuellement comme principale preuve de la citoyenneté canadienne ne seraient plus suffisants. Une preuve supplémentaire serait exigée pour se prévaloir des nombreux avantages et services, ce qui aurait une incidence importante pour les provinces et les territoires.</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Bien que l’on soit témoin d’une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augmentation du nombre des naissances de la part de non-résidentes</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statistiques démontrent que le tourisme des naissances n’est pas un phénomène répandu</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Cependant, le gouvernement du Canada reconnaît le besoin de mieux comprendre l’étendue de cette pratique, et de la recherche en ce sens est en cours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du gouvernement canadien</a:t>
            </a:r>
          </a:p>
        </p:txBody>
      </p:sp>
    </p:spTree>
    <p:extLst>
      <p:ext uri="{BB962C8B-B14F-4D97-AF65-F5344CB8AC3E}">
        <p14:creationId xmlns:p14="http://schemas.microsoft.com/office/powerpoint/2010/main" val="1806289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C310489-E738-2CAC-497A-DA05A12E893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17DCBE8-6C02-7B8B-BE1B-C7E353D42005}"/>
              </a:ext>
            </a:extLst>
          </p:cNvPr>
          <p:cNvSpPr txBox="1"/>
          <p:nvPr/>
        </p:nvSpPr>
        <p:spPr>
          <a:xfrm>
            <a:off x="1066800" y="662186"/>
            <a:ext cx="55626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S</a:t>
            </a: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itographie</a:t>
            </a:r>
            <a:endParaRPr kumimoji="0" lang="fr-FR" sz="8000" b="0" i="0" u="none" strike="noStrike" kern="1200" cap="none" spc="0" normalizeH="0" baseline="0" noProof="0" dirty="0">
              <a:ln>
                <a:noFill/>
              </a:ln>
              <a:solidFill>
                <a:srgbClr val="FFFFFF"/>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E2C3CCC9-8372-6114-70BA-EB1D67D378CE}"/>
              </a:ext>
            </a:extLst>
          </p:cNvPr>
          <p:cNvSpPr txBox="1"/>
          <p:nvPr/>
        </p:nvSpPr>
        <p:spPr>
          <a:xfrm>
            <a:off x="1066800" y="2321862"/>
            <a:ext cx="16078200" cy="716503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Accès à la nationalité française par réintégration : un tarissement progressif</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Vie publique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Annulation, retrait ou déchéance de nationalité française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officiel de l’Administration française.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Attribution de la nationalité belge (enfant de moins de 18 ans)</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L'Association pour le droit des étrangers (ADDE).</a:t>
            </a: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rPr>
              <a:t>Avec le droit du sol et l’identité nationale, la course à l’opinion du gouvernement de François Bayrou</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Mariama Darame,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8 février 2025.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Citoyenneté par droit du sol</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du Gouvernement canadien.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Comment devient-on citoyen français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Vie publique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8">
                  <a:extLst>
                    <a:ext uri="{A12FA001-AC4F-418D-AE19-62706E023703}">
                      <ahyp:hlinkClr xmlns:ahyp="http://schemas.microsoft.com/office/drawing/2018/hyperlinkcolor" val="tx"/>
                    </a:ext>
                  </a:extLst>
                </a:hlinkClick>
              </a:rPr>
              <a:t>Définition de Possession d'état</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Serge Braudo, dans le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Dictionnaire du droit privé</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en ligne.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9">
                  <a:extLst>
                    <a:ext uri="{A12FA001-AC4F-418D-AE19-62706E023703}">
                      <ahyp:hlinkClr xmlns:ahyp="http://schemas.microsoft.com/office/drawing/2018/hyperlinkcolor" val="tx"/>
                    </a:ext>
                  </a:extLst>
                </a:hlinkClick>
              </a:rPr>
              <a:t>Entre invectives et erreur de vote, l’Assemblée nationale vote un texte visant à restreindre davantage le droit du sol à Mayotte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Julia Pascual et Alexandre Pedro,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7 février 2025.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446386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BC1427F-3486-E235-8F96-18FDE8F8A8D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870D365-5CB4-D0B5-D688-03AC2862CBC4}"/>
              </a:ext>
            </a:extLst>
          </p:cNvPr>
          <p:cNvSpPr txBox="1"/>
          <p:nvPr/>
        </p:nvSpPr>
        <p:spPr>
          <a:xfrm>
            <a:off x="990600" y="585986"/>
            <a:ext cx="13677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S</a:t>
            </a: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itographie</a:t>
            </a:r>
            <a:endParaRPr kumimoji="0" lang="fr-FR" sz="8000" b="0" i="0" u="none" strike="noStrike" kern="1200" cap="none" spc="0" normalizeH="0" baseline="0" noProof="0" dirty="0">
              <a:ln>
                <a:noFill/>
              </a:ln>
              <a:solidFill>
                <a:srgbClr val="FFFFFF"/>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6FFD8A82-987F-CB32-ECB6-93EADD3CA662}"/>
              </a:ext>
            </a:extLst>
          </p:cNvPr>
          <p:cNvSpPr txBox="1"/>
          <p:nvPr/>
        </p:nvSpPr>
        <p:spPr>
          <a:xfrm>
            <a:off x="1066800" y="1943100"/>
            <a:ext cx="16078200" cy="782983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Immigration : comment fonctionne le droit du sol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Simon Barbarit, dans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Public Sénat</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Interview exclusive de Laurent Wauquiez sur le durcissement du droit du sol à Mayotte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Benoît Jaëglé,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Journal de Mayotte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7 février 2025.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Le "</a:t>
            </a:r>
            <a:r>
              <a:rPr kumimoji="0" lang="fr-FR" sz="2400" b="0" i="0" u="none" strike="noStrike" kern="1200" cap="none" spc="0" normalizeH="0" baseline="0" noProof="0" dirty="0" err="1">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birth</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 tourism", une pratique qui inquiète de plus en plus</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France Inter</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22 décembre 2023.</a:t>
            </a: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Les outre-mer</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du Conseil Constitutionnel.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Les parents d’enfants français</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du Ministère de l’Intérieur.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rPr>
              <a:t>Loi d’interprétation</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L.R.C. (1985), ch. I-21.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8">
                  <a:extLst>
                    <a:ext uri="{A12FA001-AC4F-418D-AE19-62706E023703}">
                      <ahyp:hlinkClr xmlns:ahyp="http://schemas.microsoft.com/office/drawing/2018/hyperlinkcolor" val="tx"/>
                    </a:ext>
                  </a:extLst>
                </a:hlinkClick>
              </a:rPr>
              <a:t>Loi sur la citoyenneté</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[au Canada], L.R.C. (1985), ch. C-29.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9">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10">
                  <a:extLst>
                    <a:ext uri="{A12FA001-AC4F-418D-AE19-62706E023703}">
                      <ahyp:hlinkClr xmlns:ahyp="http://schemas.microsoft.com/office/drawing/2018/hyperlinkcolor" val="tx"/>
                    </a:ext>
                  </a:extLst>
                </a:hlinkClick>
              </a:rPr>
              <a:t>L'unité et la diversité dans la République</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du Conseil Constitutionnel.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9">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11">
                  <a:extLst>
                    <a:ext uri="{A12FA001-AC4F-418D-AE19-62706E023703}">
                      <ahyp:hlinkClr xmlns:ahyp="http://schemas.microsoft.com/office/drawing/2018/hyperlinkcolor" val="tx"/>
                    </a:ext>
                  </a:extLst>
                </a:hlinkClick>
              </a:rPr>
              <a:t>Peut-on avoir plusieurs nationalités en France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officiel de l’Administration française.</a:t>
            </a: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9">
                <a:extLst>
                  <a:ext uri="{A12FA001-AC4F-418D-AE19-62706E023703}">
                    <ahyp:hlinkClr xmlns:ahyp="http://schemas.microsoft.com/office/drawing/2018/hyperlinkcolor" val="tx"/>
                  </a:ext>
                </a:extLst>
              </a:hlinkClick>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12">
                  <a:extLst>
                    <a:ext uri="{A12FA001-AC4F-418D-AE19-62706E023703}">
                      <ahyp:hlinkClr xmlns:ahyp="http://schemas.microsoft.com/office/drawing/2018/hyperlinkcolor" val="tx"/>
                    </a:ext>
                  </a:extLst>
                </a:hlinkClick>
              </a:rPr>
              <a:t>Remaniement : qu’est-ce qu’un ministère régalien ?</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F. d’O, </a:t>
            </a:r>
            <a:r>
              <a:rPr kumimoji="0" lang="fr-FR" sz="24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Figaro</a:t>
            </a:r>
            <a:r>
              <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12 janvier 2024.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694841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E0289F0-6792-CB3F-8C5A-F481737F8A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A5AA513-6B8B-748F-30A7-D94794701CC1}"/>
              </a:ext>
            </a:extLst>
          </p:cNvPr>
          <p:cNvSpPr/>
          <p:nvPr/>
        </p:nvSpPr>
        <p:spPr>
          <a:xfrm rot="5400000">
            <a:off x="8691691" y="690694"/>
            <a:ext cx="8657591" cy="10535025"/>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80471" r="-13902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FE26FAFF-8D58-4732-55D3-097D44F905F5}"/>
              </a:ext>
            </a:extLst>
          </p:cNvPr>
          <p:cNvSpPr txBox="1"/>
          <p:nvPr/>
        </p:nvSpPr>
        <p:spPr>
          <a:xfrm>
            <a:off x="609600" y="904875"/>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012540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5B4A595-8FD4-4206-E37F-B25725F5B7C6}"/>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59731913-7534-5345-4ADB-16C02239C692}"/>
              </a:ext>
            </a:extLst>
          </p:cNvPr>
          <p:cNvSpPr txBox="1"/>
          <p:nvPr/>
        </p:nvSpPr>
        <p:spPr>
          <a:xfrm>
            <a:off x="1028700" y="2271129"/>
            <a:ext cx="15963900" cy="736817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 nouveau pas en avant": un projet de loi adopté en Italie pour faire du féminicide un crime à part entière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gouvernement italien a adopté vendredi 7 mars un projet de loi faisant du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féminicide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crime à part entière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non plus une simple variante de l'homicide.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 code pénal actuel, des circonstances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aggravantes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déjà prévues en cas d'homicide d'une femme, mais seulement si son auteur est marié ou a un lien de parenté avec la victime.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le nouveau projet de loi, en revanche, adopté en Conseil des ministres à la veille de la journée internationale des droits des Femmes,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féminicide est avéré dès que le crime est commis en tant qu'acte de discrimination ou de haine contre une personne en tant que femme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BFMTV</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2025</a:t>
            </a:r>
          </a:p>
        </p:txBody>
      </p:sp>
      <p:sp>
        <p:nvSpPr>
          <p:cNvPr id="3" name="TextBox 3">
            <a:extLst>
              <a:ext uri="{FF2B5EF4-FFF2-40B4-BE49-F238E27FC236}">
                <a16:creationId xmlns:a16="http://schemas.microsoft.com/office/drawing/2014/main" id="{FF178132-15B0-184E-6A5A-3C38E3D915F7}"/>
              </a:ext>
            </a:extLst>
          </p:cNvPr>
          <p:cNvSpPr txBox="1"/>
          <p:nvPr/>
        </p:nvSpPr>
        <p:spPr>
          <a:xfrm>
            <a:off x="952500" y="4953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510420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156C3E1-BCE8-AE50-5A9A-B9BA8D28040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2391275A-07FA-1D7D-D0C0-0DF4F2E1540E}"/>
              </a:ext>
            </a:extLst>
          </p:cNvPr>
          <p:cNvSpPr txBox="1"/>
          <p:nvPr/>
        </p:nvSpPr>
        <p:spPr>
          <a:xfrm>
            <a:off x="1028700" y="2688759"/>
            <a:ext cx="15963900" cy="641714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Première ministre Giorgia Meloni a salué dans un communiqué "un nouveau pas en avant (...) pour contrecarrer la violence envers les femmes".</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L'introduction de ce nouveau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crime autonome de féminicide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vise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confirmer la spécificité du féminicide et sa différence par rapport à l'homicide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met en évidence "l'asymétrie du pouvoir entre hommes et femmes", a expliqué la ministre de la Famille Eugenia Roccella lors d'une conférence de presse. Elle a souligné l'importance de "défendre et reconnaître la liberté des femmes de dire non, de quitter (son partenaire), de ne plus aimer, c'est cela le point fondamental".</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projet de loi prévoit également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meilleure information des victimes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meilleure formation des magistrats dans ce domaine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BFMTV</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2025</a:t>
            </a:r>
          </a:p>
        </p:txBody>
      </p:sp>
      <p:sp>
        <p:nvSpPr>
          <p:cNvPr id="3" name="TextBox 3">
            <a:extLst>
              <a:ext uri="{FF2B5EF4-FFF2-40B4-BE49-F238E27FC236}">
                <a16:creationId xmlns:a16="http://schemas.microsoft.com/office/drawing/2014/main" id="{8408313B-AF98-894F-C541-DECC9AE31A23}"/>
              </a:ext>
            </a:extLst>
          </p:cNvPr>
          <p:cNvSpPr txBox="1"/>
          <p:nvPr/>
        </p:nvSpPr>
        <p:spPr>
          <a:xfrm>
            <a:off x="914400" y="8123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491718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62869D4-6627-95F4-89B5-B36179636FD8}"/>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A87809F0-4EB0-DD86-86C0-00CE3A133B93}"/>
              </a:ext>
            </a:extLst>
          </p:cNvPr>
          <p:cNvSpPr txBox="1"/>
          <p:nvPr/>
        </p:nvSpPr>
        <p:spPr>
          <a:xfrm>
            <a:off x="914400" y="1688890"/>
            <a:ext cx="16421100" cy="863621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partis d'opposition ont déploré que le gouvernement intervienne sur 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plan répressif plutôt que sur la prévention</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"Encore une fois, le gouvernement agit avec des mesures pénales intervenant après les violences et les féminicides, et continue d'ignorer l'aspect préventif de l'éducation", a critiqué le Parti démocrate (PD, centre gauche), principale formation d'opposition.</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féminicides et les violences liées au genre sont des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phénomènes culturels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liés au déséquilibre entre hommes et femmes et aux modèles sociaux (...) marqués par un patriarcat qui persiste encore", a-t-il ajouté.</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Selon un sondage de l'ONG Terre des hommes Italia publié mardi, 40% des femmes de moins de 26 ans estiment que c'est dans le cadre de relations amoureuses qu'elles ont le plus de risques de subir des violences.</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Selon le ministère de l'Intérieur, 113 féminicides ont été enregistrés en 2024, dont 99 dans le cadre familial ou affectif. Sur ces 99 femmes, 61 ont été tuées par leur partenaire ou ex-partenaire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BFMTV</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2025</a:t>
            </a:r>
          </a:p>
        </p:txBody>
      </p:sp>
      <p:sp>
        <p:nvSpPr>
          <p:cNvPr id="3" name="TextBox 3">
            <a:extLst>
              <a:ext uri="{FF2B5EF4-FFF2-40B4-BE49-F238E27FC236}">
                <a16:creationId xmlns:a16="http://schemas.microsoft.com/office/drawing/2014/main" id="{FC1CE01F-975E-C64E-AF8D-45780E9EC2EA}"/>
              </a:ext>
            </a:extLst>
          </p:cNvPr>
          <p:cNvSpPr txBox="1"/>
          <p:nvPr/>
        </p:nvSpPr>
        <p:spPr>
          <a:xfrm>
            <a:off x="838200" y="1265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79833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D3C70A3-5D55-4B98-44EF-1A048A193A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9712C42-D881-87CD-C8B0-2EB06CAE2DA5}"/>
              </a:ext>
            </a:extLst>
          </p:cNvPr>
          <p:cNvSpPr txBox="1"/>
          <p:nvPr/>
        </p:nvSpPr>
        <p:spPr>
          <a:xfrm>
            <a:off x="952500" y="890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47CDF164-BFC4-8E42-DED1-CDCDA63BF5C6}"/>
              </a:ext>
            </a:extLst>
          </p:cNvPr>
          <p:cNvSpPr txBox="1"/>
          <p:nvPr/>
        </p:nvSpPr>
        <p:spPr>
          <a:xfrm>
            <a:off x="1028700" y="2552700"/>
            <a:ext cx="16192500" cy="660898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un débat récurrent en France depuis quelques années. Faut-il revoir les conditions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attribution de la nationalité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ministre de la Justice, Gérald Darmanin, a jeté, hier soir, un pavé dans la mare en s’exprimant devant les députés en faveur de l’abrogation pure et simple du droit du sol à Mayotte. Mais, il propose aussi d’ouvrir "le débat public sur le droit du sol dans notre pays" par une réforme de la Constitution, que ce soit via un référendum ou à l’occasion de la présidentielle de 2027.</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L’Assemblée nationale venait d’adopter au terme d’une séance houleuse, une proposition de loi portée par le groupe Droite Républicaine visant à durcir, encore un peu plus, le droit du sol à Mayotte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Public Sénat</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février 2025</a:t>
            </a:r>
          </a:p>
        </p:txBody>
      </p:sp>
    </p:spTree>
    <p:extLst>
      <p:ext uri="{BB962C8B-B14F-4D97-AF65-F5344CB8AC3E}">
        <p14:creationId xmlns:p14="http://schemas.microsoft.com/office/powerpoint/2010/main" val="1895901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761A1D4-74D0-A81C-6EE8-40495F0A54C4}"/>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EC11FD9D-0C21-95E1-E517-45B9B1DD102F}"/>
              </a:ext>
            </a:extLst>
          </p:cNvPr>
          <p:cNvSpPr txBox="1"/>
          <p:nvPr/>
        </p:nvSpPr>
        <p:spPr>
          <a:xfrm>
            <a:off x="1028700" y="1632746"/>
            <a:ext cx="16268700" cy="876855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terme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féminicide</a:t>
            </a:r>
            <a:r>
              <a:rPr kumimoji="0" lang="fr-FR" sz="3600" b="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en France</a:t>
            </a:r>
            <a:endParaRPr lang="fr-FR" sz="3400" u="sng"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Commission d’enrichissement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 fait paraître le terme féminicide au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Journal officiel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16 septembre 2014. Comment est né ce mot ? Il est formé à partir de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femina</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qui veut dire "femme" en latin - et, comme "homicide", de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latin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caedere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veut dire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trancher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couper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lapicide, c’est le tailleur de pierres), et qui veut dire aussi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tuer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Commission a choisi féminicide, et non "fémicide", qui est un calque de l’anglais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femicide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construit à partir de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female</a:t>
            </a:r>
            <a:r>
              <a:rPr kumimoji="0" lang="fr-FR" sz="34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Commission d'enrichissement de la langue française est une assemblée créée par un décret de 1996, relatif à l'enrichissement de la langue française, et placée sous l'autorité du Premier ministre. Elle a pour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mission</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favoriser l'enrichissement de la langue française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travers la création de nouveaux termes et mots, de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favoriser l'utilisation de la langue française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notamment dans des domaines techniques d’expertise, et </a:t>
            </a:r>
            <a:r>
              <a:rPr lang="fr-FR" sz="3200" dirty="0">
                <a:solidFill>
                  <a:srgbClr val="F9FAFD"/>
                </a:solidFill>
                <a:latin typeface="Glacial Indifference" panose="020B0604020202020204" charset="0"/>
              </a:rPr>
              <a:t>également </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contribuer au développement de la francophonie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Terme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sur le site du Ministère français de la Culture</a:t>
            </a:r>
          </a:p>
        </p:txBody>
      </p:sp>
      <p:sp>
        <p:nvSpPr>
          <p:cNvPr id="3" name="TextBox 3">
            <a:extLst>
              <a:ext uri="{FF2B5EF4-FFF2-40B4-BE49-F238E27FC236}">
                <a16:creationId xmlns:a16="http://schemas.microsoft.com/office/drawing/2014/main" id="{FA7EDB61-2BAE-BEFB-BEDC-B28B5A956DD8}"/>
              </a:ext>
            </a:extLst>
          </p:cNvPr>
          <p:cNvSpPr txBox="1"/>
          <p:nvPr/>
        </p:nvSpPr>
        <p:spPr>
          <a:xfrm>
            <a:off x="914400" y="2027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2039242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26BF4FE-114B-E9AE-FFB5-C6575A91C151}"/>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636DE011-5800-534E-3C64-B2A925DA6071}"/>
              </a:ext>
            </a:extLst>
          </p:cNvPr>
          <p:cNvSpPr txBox="1"/>
          <p:nvPr/>
        </p:nvSpPr>
        <p:spPr>
          <a:xfrm>
            <a:off x="1028700" y="2382470"/>
            <a:ext cx="16268700" cy="7094250"/>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lexique est déjà riche pour tout ce qui concerne le meurtre des personnes : on peut tuer l’autre, on peut se tuer soi, on peut tuer le dieu, le tyran, le roi, le frère, l’enfant, la mère, le père, tout le monde y passe, y compris, au sens figuré, la liberté : on est liberticide. Vous connaissez : autruicide, déicide, fratricide, homicide, infanticide, matricide, parricide, régicide, suicide et tyrannicide. Dans "homicide", on entend bien l’homme en général, et la femme est un homme, enfin… un être humain.</a:t>
            </a:r>
          </a:p>
          <a:p>
            <a:pPr marL="0" marR="0" lvl="0" indent="0" algn="just" defTabSz="914400" rtl="0" eaLnBrk="1" fontAlgn="auto" latinLnBrk="0" hangingPunct="1">
              <a:lnSpc>
                <a:spcPct val="12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Mais alors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pourquoi avons-nous eu besoin d’un nouveau terme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 n’est pas par souci d’égalité entre les femmes et les hommes,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il ne s’agit pas de féminiser le terme homicide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Regardons plutôt la définition.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féminicide c’est "l’homicide d'une femme, d’une jeune fille ou d'une enfant en raison de son sexe"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Terme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sur le site du Ministère français de la Culture</a:t>
            </a:r>
          </a:p>
        </p:txBody>
      </p:sp>
      <p:sp>
        <p:nvSpPr>
          <p:cNvPr id="3" name="TextBox 3">
            <a:extLst>
              <a:ext uri="{FF2B5EF4-FFF2-40B4-BE49-F238E27FC236}">
                <a16:creationId xmlns:a16="http://schemas.microsoft.com/office/drawing/2014/main" id="{83E2D17A-5EFD-4165-A2BB-254A825A4DD1}"/>
              </a:ext>
            </a:extLst>
          </p:cNvPr>
          <p:cNvSpPr txBox="1"/>
          <p:nvPr/>
        </p:nvSpPr>
        <p:spPr>
          <a:xfrm>
            <a:off x="914400" y="571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612638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285221C-9C7B-22E7-B012-544994F10438}"/>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AF8F4E00-5986-6461-3D4B-28D22FDB11A9}"/>
              </a:ext>
            </a:extLst>
          </p:cNvPr>
          <p:cNvSpPr txBox="1"/>
          <p:nvPr/>
        </p:nvSpPr>
        <p:spPr>
          <a:xfrm>
            <a:off x="1028700" y="1799588"/>
            <a:ext cx="16268700" cy="822071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la Commission a également publié un terme adjacent,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homicide sexiste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"l’homicide d'une personne en raison de son sexe ou de son orientation sexuelle". De quoi s’agit-il ? De […] meurtres dans la sphère intime : violences commises par les conjoints, crimes d’honneurs commis en cas d’adultère, meurtres de jeunes femmes dont la dot est insuffisante, infanticides de nouveau-nées en Asie.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terme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apparu d’abord en espagnol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non en anglais, sous la forme donc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feminicidio</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Pourquoi ? Parce que c’est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 Mexique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qu’une commission a été chargée d’enquêter sur les très nombreux assassinats de femmes dans les années 1990. Donc le terme est entré dans le code pénal de plusieurs pays d’Amérique latine et centrale […].</a:t>
            </a:r>
          </a:p>
          <a:p>
            <a:pPr marL="0" marR="0" lvl="0" indent="0" algn="just" defTabSz="914400" rtl="0" eaLnBrk="1" fontAlgn="auto" latinLnBrk="0" hangingPunct="1">
              <a:lnSpc>
                <a:spcPct val="110000"/>
              </a:lnSpc>
              <a:spcBef>
                <a:spcPts val="0"/>
              </a:spcBef>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terme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féminicide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n’est pas entré à proprement parler dans le code pénal français, mais en mettant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"bons termes" à disposition des juristes et des spécialistes des sciences sociales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prend déjà conscience de la gravité des violences faites aux femmes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Terme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sur le site du Ministère français de la Culture</a:t>
            </a:r>
          </a:p>
        </p:txBody>
      </p:sp>
      <p:sp>
        <p:nvSpPr>
          <p:cNvPr id="3" name="TextBox 3">
            <a:extLst>
              <a:ext uri="{FF2B5EF4-FFF2-40B4-BE49-F238E27FC236}">
                <a16:creationId xmlns:a16="http://schemas.microsoft.com/office/drawing/2014/main" id="{F3B84119-8480-559D-E222-91D3908EC22C}"/>
              </a:ext>
            </a:extLst>
          </p:cNvPr>
          <p:cNvSpPr txBox="1"/>
          <p:nvPr/>
        </p:nvSpPr>
        <p:spPr>
          <a:xfrm>
            <a:off x="914400" y="2027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2696413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F579C28-389B-D7E7-5719-D2058AEED4F1}"/>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BF58AE79-4541-1B0F-AB9F-9F763F3D6072}"/>
              </a:ext>
            </a:extLst>
          </p:cNvPr>
          <p:cNvSpPr txBox="1"/>
          <p:nvPr/>
        </p:nvSpPr>
        <p:spPr>
          <a:xfrm>
            <a:off x="1028700" y="1880354"/>
            <a:ext cx="16268700" cy="806374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 changerait l’inscription du féminicide dans le code pénal ?</a:t>
            </a: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 le terme est entré dans le langage courant,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"meurtre d’une femme parce qu’elle est une femme" n’a toujours pas d’existence juridique officielle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collectif #NousToutes […] demande son inscription dans le code pénal.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une revendication de longue date qui ne trouve toujours pas d’écho. […] Le collectif #NousToutes demande "une définition qui s’étende au-delà de la sphère conjugale".</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terme théorisé par les sociologues Jill Radford et Diana Russell en 1992 comme le "meurtre d’une femme parce qu’elle est une femme" est aujourd’hui largement répandu dans les médias, les sciences sociales et le langage courant. Par ailleurs, le tragique décompte ne tarit pas : depuis le début de l’année 2023, #NousToutes a recensé 121 féminicides, un nombre qui stagne depuis plusieurs années.</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CEC73D93-B8D3-812D-A96B-6D4241164F2B}"/>
              </a:ext>
            </a:extLst>
          </p:cNvPr>
          <p:cNvSpPr txBox="1"/>
          <p:nvPr/>
        </p:nvSpPr>
        <p:spPr>
          <a:xfrm>
            <a:off x="914400" y="278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371748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C0B7285-CFAB-DE0F-1AB0-4CE15B39CA9A}"/>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2BDAF942-7E85-930A-FBF6-BC8571EE258E}"/>
              </a:ext>
            </a:extLst>
          </p:cNvPr>
          <p:cNvSpPr txBox="1"/>
          <p:nvPr/>
        </p:nvSpPr>
        <p:spPr>
          <a:xfrm>
            <a:off x="1028700" y="1760422"/>
            <a:ext cx="16268700" cy="848847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la tribune de l’Assemblée générale des Nations unies, Emmanuel Macron avait employé le terme en 2019, appelant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donner un statut juridique à ce sujet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Quatre ans plus tard,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en droit pénal français, le féminicide n’est pas une infraction autonome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et, donc, n’a pas de définition et de peine qui lui sont propres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 le terme féminicide n’est pas juridiquement reconnu, un arsenal de répression existe : tuer volontairement une femme en raison de son genre est une circonstance aggravante, de même que commettre un meurtre en tant que partenaire. Depuis une loi du 9 juillet 2010, les ex sont aussi visés.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Sans les nommer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loi condamne déjà les féminicides comme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meurtres aggravés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permet donc des peines supérieures à trente ans d’emprisonnement, comme la perpétuité.</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Toutefois, ces qualifications pénales "ne permettent pas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poser un mot sur le crime perpétré en raison du sexe de la personne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est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résultat d’une oppression patriarcale et systémique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oppose Violaine de Filippis-Abate, militante d’</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Osez le féminisme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avocate.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7624E19D-6BA3-734E-28EC-46758DC5F6BA}"/>
              </a:ext>
            </a:extLst>
          </p:cNvPr>
          <p:cNvSpPr txBox="1"/>
          <p:nvPr/>
        </p:nvSpPr>
        <p:spPr>
          <a:xfrm>
            <a:off x="914400" y="190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26925340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A78D424-1D96-0C95-2373-5FAE5BEBD074}"/>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389C8C20-F740-FC99-8E66-34D8315C7CC4}"/>
              </a:ext>
            </a:extLst>
          </p:cNvPr>
          <p:cNvSpPr txBox="1"/>
          <p:nvPr/>
        </p:nvSpPr>
        <p:spPr>
          <a:xfrm>
            <a:off x="1028700" y="1714500"/>
            <a:ext cx="16268700" cy="856542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position que rejoint Maëlle Noir, membre de la coordination nationale de #NousToutes et docteure en droit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Nommer les violences et leur donner une dimension pénale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aussi leur donner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dimension symbolique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C’est toutefois cette dimension symbolique que rejettent les opposants à l’inscription dans le droit pénal. Carole Hardouin-Le Goff, directrice des études de l’Institut de criminologie et de droit pénal de Paris à l’université Paris-Panthéon-Assas, regrette une volonté de "voter des lois pénales pour simplement reconnaître un phénomène de société et montrer la gravité de l’enjeu,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alors que l’outil pour le réprimer existe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pénale devient donc une loi symbolique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Elle met aussi en garde contre le risque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inflation législative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Reconnaître une spécificité pénale lorsqu’une femme est victime d’un meurtre pose aussi un problème de droit, selon la juriste.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veut deux choses : garder une neutralité et surtout une universalité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 la raison pour laquelle le droit pénal ne distingue pas les citoyens – hommes ou femmes", explique-t-elle, rappelant que le principe d’égalité devant la loi est constitutionnel.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0CA17155-754F-B257-B588-49B0684BAD61}"/>
              </a:ext>
            </a:extLst>
          </p:cNvPr>
          <p:cNvSpPr txBox="1"/>
          <p:nvPr/>
        </p:nvSpPr>
        <p:spPr>
          <a:xfrm>
            <a:off x="914400" y="190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1099827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6ADD89-54EB-518F-8EAA-96B87A33BD49}"/>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D9194DA3-DAE4-C83B-B2B4-FC55D25AF6A0}"/>
              </a:ext>
            </a:extLst>
          </p:cNvPr>
          <p:cNvSpPr txBox="1"/>
          <p:nvPr/>
        </p:nvSpPr>
        <p:spPr>
          <a:xfrm>
            <a:off x="1028700" y="2095500"/>
            <a:ext cx="16268700" cy="764517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D’ailleurs, les termes "infanticide" et "parricide" ont été abrogés du code pénal en 1994 "de manière à considérer toute situation", analyse Victoria Vanneau, historienne du droit à la mission de recherche droit et justice, créée à l’initiative du CNRS et du ministère de la justice. "Mettre le féminicide dans le code pénal va à contre-courant de cette volonté de neutralité et d’universalité", complète Carole Hardouin-Le Goff.</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Est-ce à définitivement enterrer le débat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doit refléter la société et a besoin de s’adapter au manque d’équité, plutôt que d’égalité d’ailleurs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plaide Maëlle Noir.</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Quant au risque d’inconstitutionnalité, c’est au "Conseil constitutionnel, en cas de saisine, de se prononcer afin de savoir si le féminicide porte atteinte au principe d’égalité devant la loi", rappelle Violaine de Filippis-Abate.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Or, avant même d’envisager une saisine du Conseil constitutionnel, le débat ne s’est jamais véritablement invité au Parlement.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759AF056-BCD5-39AF-3316-F584B5799415}"/>
              </a:ext>
            </a:extLst>
          </p:cNvPr>
          <p:cNvSpPr txBox="1"/>
          <p:nvPr/>
        </p:nvSpPr>
        <p:spPr>
          <a:xfrm>
            <a:off x="914400" y="3551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904168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60094D9-4E5F-1829-3A14-96F7B8FC54F4}"/>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9190F78F-D91A-FA4B-F313-52176BA5FD53}"/>
              </a:ext>
            </a:extLst>
          </p:cNvPr>
          <p:cNvSpPr txBox="1"/>
          <p:nvPr/>
        </p:nvSpPr>
        <p:spPr>
          <a:xfrm>
            <a:off x="1028700" y="2340328"/>
            <a:ext cx="16268700" cy="714657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2020, un rapport parlementaire conclut que "l’inscription en droit du terme de féminicide semble poser davantage de difficultés qu’elle n’apporterait de véritables solutions à la prise en charge des femmes victimes de violences", reconnaissant toutefois un besoin de développer son usage dans d’autres sphères.</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Actuellement, l’arsenal juridique destiné à punir les féminicides est circonscrit à la sphère conjugale. Une limite que souhaite dépasser l’Inter Orga Féminicides, une réunion d’associations féministes. Pendant un an, ses membres ont travaillé à une définition et ont conclu au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meurtre ou suicide forcé d’une femme en raison de son genre, et ce quel que soit son âge ou les circonstances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incluant donc le meurtre d’une femme par un collègue de travail, par exemple. Maëlle Noir reconnaît que c’est "une définition militante difficilement opérable mais qui peut être adaptée et codifiée".</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2495CFA9-4B52-6AEB-6AFC-C9A4BD95BBC5}"/>
              </a:ext>
            </a:extLst>
          </p:cNvPr>
          <p:cNvSpPr txBox="1"/>
          <p:nvPr/>
        </p:nvSpPr>
        <p:spPr>
          <a:xfrm>
            <a:off x="914400" y="659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275844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21B8404-0DCB-9175-D358-070DDC91F7C6}"/>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C542FEC8-7A2C-49FC-E379-4CC52E8B28AD}"/>
              </a:ext>
            </a:extLst>
          </p:cNvPr>
          <p:cNvSpPr txBox="1"/>
          <p:nvPr/>
        </p:nvSpPr>
        <p:spPr>
          <a:xfrm>
            <a:off x="1028700" y="1943100"/>
            <a:ext cx="16268700" cy="822071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réalité, il n’existe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de définition unique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féminicide.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2012,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l’Organisation mondiale de la santé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qui parle de "fémicide" –, liste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quatre cas aux motivations différentes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L’acception répandue, retenue par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Larousse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le "meurtre d’une femme, d’une jeune fille ou d’une enfant en raison de son appartenance au sexe féminin".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sens proche du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Vocabulaire du droit et des sciences humaines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parle d’"homicide". La différence tient au fait qu’un homicide peut être volontaire ou non, tandis que le meurtre est le "fait de donner volontairement la mort à autrui".</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Victoria Vanneau rappelle la difficulté de définir juridiquement le féminicide. "Pour les crimes de masse, comme au Mexique ou au Canada, ces femmes ont été tuées parce que femmes. Mais dans le cadre conjugal, comment prouver qu’un conjoint tue sa femme parce que c’est une femme ? Il la tue parce que c’est sa femme, donc c’est plus complexe".</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11168DEA-C904-CD13-E9F2-79D51530B21E}"/>
              </a:ext>
            </a:extLst>
          </p:cNvPr>
          <p:cNvSpPr txBox="1"/>
          <p:nvPr/>
        </p:nvSpPr>
        <p:spPr>
          <a:xfrm>
            <a:off x="914400" y="3551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00778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4DD7B30-1F66-42D5-9473-4E4CEAB46A1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4CDCD309-4762-BBD9-B3FB-D33D86DE1411}"/>
              </a:ext>
            </a:extLst>
          </p:cNvPr>
          <p:cNvSpPr txBox="1"/>
          <p:nvPr/>
        </p:nvSpPr>
        <p:spPr>
          <a:xfrm>
            <a:off x="1028700" y="1714500"/>
            <a:ext cx="16268700" cy="864236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Au-delà de ces critiques,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l’infraction permettrait-elle une meilleure réponse pénale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Pas si sûr, selon Carole Hardouin-Le Goff. Aujourd’hui, lorsqu’un juge ne peut déterminer la circonstance aggravante de féminicide d’un meurtre, la qualification pénale de meurtre subsiste. "Dans le cas d’un crime autonome, si les éléments ne sont pas tous réunis, le juge ne peut condamner pour "féminicide" et c’est au procureur de poursuivre sous un nouveau chef [d’accusation], comme des violences ayant entraîné la mort sans intention de la donner". Un crime passible de quinze ans de prison, contre trente ans pour un meurtre.</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Toutefois, une notion intéresse juristes, associations féministes et politiques : celle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contrôle coercitif</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s’agit pour un membre d’un couple de fouiller dans le téléphone de l’autre, de contrôler sa tenue vestimentaire, de surveiller ses dépenses ou encore de l’empêcher de fréquenter ses amis. "Il est plus simple et objectif pour un juge de se demander si telle personne a exercé un contrôle coercitif", compare Carole Hardouin-Le Goff.</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p:txBody>
      </p:sp>
      <p:sp>
        <p:nvSpPr>
          <p:cNvPr id="3" name="TextBox 3">
            <a:extLst>
              <a:ext uri="{FF2B5EF4-FFF2-40B4-BE49-F238E27FC236}">
                <a16:creationId xmlns:a16="http://schemas.microsoft.com/office/drawing/2014/main" id="{C23A154C-DE84-218D-310D-085EE89A7794}"/>
              </a:ext>
            </a:extLst>
          </p:cNvPr>
          <p:cNvSpPr txBox="1"/>
          <p:nvPr/>
        </p:nvSpPr>
        <p:spPr>
          <a:xfrm>
            <a:off x="914400" y="2027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423353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A3E9246-0DD3-8425-8913-794672D4AE6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7BB5A43-3F6C-80C3-21AA-5F9EFF770F26}"/>
              </a:ext>
            </a:extLst>
          </p:cNvPr>
          <p:cNvSpPr txBox="1"/>
          <p:nvPr/>
        </p:nvSpPr>
        <p:spPr>
          <a:xfrm>
            <a:off x="952500" y="890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9129B08E-14BB-1314-84A9-D1887D796E41}"/>
              </a:ext>
            </a:extLst>
          </p:cNvPr>
          <p:cNvSpPr txBox="1"/>
          <p:nvPr/>
        </p:nvSpPr>
        <p:spPr>
          <a:xfrm>
            <a:off x="1028700" y="2552700"/>
            <a:ext cx="16192500" cy="687983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Comment est-ce qu’on obtient la nationalité française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existe plusieurs manières d’accéder à la nationalité française :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sang</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naturalisation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mariage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ou la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possession d’état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française peut être obtenue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attribution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de façon automatique, dès la naissance ou au moment de la majorité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acquisition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après le dépôt d'une demande évaluée par l'autorité publique. Plusieurs conditions sont nécessaires à l'obtention de la nationalité (durée de résidence sur le sol français, preuves d'assimilation à la société française, etc.)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p:txBody>
      </p:sp>
    </p:spTree>
    <p:extLst>
      <p:ext uri="{BB962C8B-B14F-4D97-AF65-F5344CB8AC3E}">
        <p14:creationId xmlns:p14="http://schemas.microsoft.com/office/powerpoint/2010/main" val="8284850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0DD3EB8-C448-D922-0066-9A9F76BF3E4A}"/>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03F09137-3D7D-7A9A-6648-47B1C3B78568}"/>
              </a:ext>
            </a:extLst>
          </p:cNvPr>
          <p:cNvSpPr txBox="1"/>
          <p:nvPr/>
        </p:nvSpPr>
        <p:spPr>
          <a:xfrm>
            <a:off x="1028700" y="2324100"/>
            <a:ext cx="16268700" cy="704398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reconnaissance de ce mécanisme est importante pour les associations dans la prévention des féminicides "parce que le contrôle coercitif est considéré comme à la base du continuum des violences" pouvant mener au féminicide, développe Maëlle Noir, qui déplore que ce concept s’applique exclusivement au sein du couple.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la mi-avril, Isabelle Rome, alors ministre de l’égalité entre les femmes et les hommes, avait lancé un groupe de travail afin d’étudier sa possible entrée dans le code pénal. "Dans les féminicides que j’ai jugés, j’ai retrouvé ce mécanisme 9 fois sur 10", a assuré l’ancienne présidente de cour d’assises. Une volonté d’avancer sur cet enjeu également exprimée par Bérangère Couillard * […]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25 novembre 2023</a:t>
            </a:r>
          </a:p>
          <a:p>
            <a:pPr marL="0" marR="0" lvl="0" indent="0" algn="r" defTabSz="914400" rtl="0" eaLnBrk="1" fontAlgn="auto" latinLnBrk="0" hangingPunct="1">
              <a:lnSpc>
                <a:spcPct val="100000"/>
              </a:lnSpc>
              <a:spcBef>
                <a:spcPts val="0"/>
              </a:spcBef>
              <a:spcAft>
                <a:spcPts val="600"/>
              </a:spcAft>
              <a:buClrTx/>
              <a:buSzTx/>
              <a:buFontTx/>
              <a:buNone/>
              <a:tabLst/>
              <a:defRPr/>
            </a:pPr>
            <a:endParaRPr lang="fr-FR" sz="28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*Qui était à l’époque ministre de l’égalité entre les femmes et les hommes.</a:t>
            </a:r>
          </a:p>
        </p:txBody>
      </p:sp>
      <p:sp>
        <p:nvSpPr>
          <p:cNvPr id="3" name="TextBox 3">
            <a:extLst>
              <a:ext uri="{FF2B5EF4-FFF2-40B4-BE49-F238E27FC236}">
                <a16:creationId xmlns:a16="http://schemas.microsoft.com/office/drawing/2014/main" id="{D1E2F816-A65C-E712-FFC0-144C5A588D4C}"/>
              </a:ext>
            </a:extLst>
          </p:cNvPr>
          <p:cNvSpPr txBox="1"/>
          <p:nvPr/>
        </p:nvSpPr>
        <p:spPr>
          <a:xfrm>
            <a:off x="914400" y="659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4230852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D1D9AE8-EAA3-C089-84CF-31E69E13FA2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2D4D20AB-DF06-FB7B-63BD-5CA6ED626BD3}"/>
              </a:ext>
            </a:extLst>
          </p:cNvPr>
          <p:cNvSpPr txBox="1"/>
          <p:nvPr/>
        </p:nvSpPr>
        <p:spPr>
          <a:xfrm>
            <a:off x="1028700" y="1866900"/>
            <a:ext cx="16268700" cy="802989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Définitions et typologies de féminicide selon l’OMS</a:t>
            </a: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endPar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Féminicide intime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le fémicide commis par un époux ou par un petit ami, actuel ou ancien, est connu sous le nom de fémicide intime ou homicide d’un partenaire intime féminin ».</a:t>
            </a:r>
          </a:p>
          <a:p>
            <a:pPr marL="457200" marR="0" lvl="0" indent="-457200" algn="just" defTabSz="914400" rtl="0" eaLnBrk="1" fontAlgn="auto" latinLnBrk="0" hangingPunct="1">
              <a:lnSpc>
                <a:spcPct val="110000"/>
              </a:lnSpc>
              <a:spcBef>
                <a:spcPts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Crimes commis au nom de "l’honneur"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crimes liés à "l’honneur" impliquent une fille ou une femme qui est assassinée par un membre masculin ou féminin de sa famille parce qu’elle a ou est censée avoir commis une transgression sexuelle ou comportementale, notamment un adultère, des relations sexuelles ou une grossesse hors mariage – ou même parce qu’elle a été violée […]. Les meurtriers considèrent souvent ce fémicide comme un moyen de protéger la réputation de la famille, de suivre la tradition, ou de se soumettre à des exigences religieuses mal interprétées. Les crimes dits "d’honneur" peuvent également servir à couvrir des cas d’inceste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Comprendre et lutter contre la violence à l’égard des femmes</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OMS, 2012</a:t>
            </a:r>
          </a:p>
        </p:txBody>
      </p:sp>
      <p:sp>
        <p:nvSpPr>
          <p:cNvPr id="3" name="TextBox 3">
            <a:extLst>
              <a:ext uri="{FF2B5EF4-FFF2-40B4-BE49-F238E27FC236}">
                <a16:creationId xmlns:a16="http://schemas.microsoft.com/office/drawing/2014/main" id="{3B569238-5EC6-6993-F0E8-9380A2BB4E08}"/>
              </a:ext>
            </a:extLst>
          </p:cNvPr>
          <p:cNvSpPr txBox="1"/>
          <p:nvPr/>
        </p:nvSpPr>
        <p:spPr>
          <a:xfrm>
            <a:off x="914400" y="2667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5587612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575132F-F393-144A-ABC5-5BBC414296F6}"/>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F98F8659-D5BC-3832-64E1-FB3D7C33A1C2}"/>
              </a:ext>
            </a:extLst>
          </p:cNvPr>
          <p:cNvSpPr txBox="1"/>
          <p:nvPr/>
        </p:nvSpPr>
        <p:spPr>
          <a:xfrm>
            <a:off x="1028700" y="1569601"/>
            <a:ext cx="16268700" cy="8679299"/>
          </a:xfrm>
          <a:prstGeom prst="rect">
            <a:avLst/>
          </a:prstGeom>
        </p:spPr>
        <p:txBody>
          <a:bodyPr wrap="square" lIns="0" tIns="0" rIns="0" bIns="0" rtlCol="0" anchor="t">
            <a:spAutoFit/>
          </a:bodyPr>
          <a:lstStyle/>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Fémicide lié à la dot</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Une autre forme de meurtre de femmes lié aux pratiques culturelles est le meurtre lié à la dot. Il se produit principalement dans certaines régions du sous-continent indien, et implique des jeunes mariées qui sont assassinées par des membres de leur belle-famille pour des conflits liés à la dot, par exemple pour avoir apporté une dot insuffisante à la famille du marié ». </a:t>
            </a:r>
          </a:p>
          <a:p>
            <a:pPr marL="457200" marR="0" lvl="0" indent="-457200" algn="just" defTabSz="914400" rtl="0" eaLnBrk="1" fontAlgn="auto" latinLnBrk="0" hangingPunct="1">
              <a:lnSpc>
                <a:spcPct val="110000"/>
              </a:lnSpc>
              <a:spcBef>
                <a:spcPts val="0"/>
              </a:spcBef>
              <a:buClrTx/>
              <a:buSzTx/>
              <a:buFont typeface="Arial" panose="020B0604020202020204" pitchFamily="34" charset="0"/>
              <a:buChar char="•"/>
              <a:tabLst/>
              <a:defRPr/>
            </a:pP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Fémicide non intime</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Le fémicide commis par une personne qui n’est pas en relation intime avec la victime est connu sous le nom de fémicide non intime, et le fémicide impliquant une agression sexuelle est parfois désigné sous le nom de fémicide sexuel. De tels crimes peuvent être commis au hasard, mais il existe des exemples […] de meurtres systématiques de femmes, en particulier en Amérique latine. Par exemple, au moins 400 femmes ont été sauvagement assassinées ces dix dernières années dans la ville de Ciudad Juárez, à la frontière Mexique/États-Unis […]. Dans certains endroits, le fémicide non intime frappe majoritairement les femmes engagées dans des professions marginalisées et stigmatisées, comme les travailleuses du sexe et les employées des bars et des boîtes de nuit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Comprendre et lutter contre la violence à l’égard des femmes</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OMS, 2012</a:t>
            </a:r>
          </a:p>
        </p:txBody>
      </p:sp>
      <p:sp>
        <p:nvSpPr>
          <p:cNvPr id="3" name="TextBox 3">
            <a:extLst>
              <a:ext uri="{FF2B5EF4-FFF2-40B4-BE49-F238E27FC236}">
                <a16:creationId xmlns:a16="http://schemas.microsoft.com/office/drawing/2014/main" id="{0DBE26B9-1CB3-01EF-2FD2-ECD388457DD8}"/>
              </a:ext>
            </a:extLst>
          </p:cNvPr>
          <p:cNvSpPr txBox="1"/>
          <p:nvPr/>
        </p:nvSpPr>
        <p:spPr>
          <a:xfrm>
            <a:off x="914400" y="381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1378277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56E804C-569A-72DA-2F43-A8C6816E5CB8}"/>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3F062D3B-792D-90FB-0AE1-1B88A5E9BE85}"/>
              </a:ext>
            </a:extLst>
          </p:cNvPr>
          <p:cNvSpPr txBox="1"/>
          <p:nvPr/>
        </p:nvSpPr>
        <p:spPr>
          <a:xfrm>
            <a:off x="990600" y="1790700"/>
            <a:ext cx="16268700" cy="818788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pénal doit définir clairement le féminicide</a:t>
            </a: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L’avocat Pierre Farge défend, dans une tribune au </a:t>
            </a: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Monde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l’inscription de cette infraction dans la loi afin de permettre une meilleure prise en compte de la spécificité des crimes visant les femmes.</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féminicide est une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violence spécifique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 incrimination ne peut résulter d’une qualification globale et indifférenciée. Le droit pénal doit définir clairement l’infraction, tant dans son élément matériel qu’intentionnel. </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féminicide ne se limite donc pas au meurtre conjugal, et tout meurtre de femme n’est pas un féminicide. Les définitions peuvent se compléter, se recouper, s’étoffer, mais toutes témoignent de ce même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rapport de domination masculine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noter encore que la notion de féminicide existe déjà dans d’autres pays, et notamment en Amérique du Sud. […] L’Europe commence timidement à se pencher sur la reconnaissance de ce crime. </a:t>
            </a:r>
          </a:p>
          <a:p>
            <a:pPr marL="0" marR="0" lvl="0" indent="0" algn="r" defTabSz="914400" rtl="0" eaLnBrk="1" fontAlgn="auto" latinLnBrk="0" hangingPunct="1">
              <a:lnSpc>
                <a:spcPct val="110000"/>
              </a:lnSpc>
              <a:spcBef>
                <a:spcPts val="0"/>
              </a:spcBef>
              <a:buClrTx/>
              <a:buSzTx/>
              <a:buFontTx/>
              <a:buNone/>
              <a:tabLst/>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Pierre Farge,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583D22B9-222D-5425-B6C3-1C0CF58A956F}"/>
              </a:ext>
            </a:extLst>
          </p:cNvPr>
          <p:cNvSpPr txBox="1"/>
          <p:nvPr/>
        </p:nvSpPr>
        <p:spPr>
          <a:xfrm>
            <a:off x="914400" y="278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8643927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2539762-8C50-1EBE-0055-5F8384425D42}"/>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E67EF3D3-CDAB-9A34-39AE-F7D343A944CC}"/>
              </a:ext>
            </a:extLst>
          </p:cNvPr>
          <p:cNvSpPr txBox="1"/>
          <p:nvPr/>
        </p:nvSpPr>
        <p:spPr>
          <a:xfrm>
            <a:off x="1028700" y="1972405"/>
            <a:ext cx="16268700" cy="789549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 la France a notamment introduit la circonstance aggravante de sexisme dans le code pénal. Mais il faut aller plus loin. Persister à ne pas nommer et refuser de qualifier le féminicide revient à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masquer une violence spécifique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terme féminicide donne en effet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visibilité à ces mortes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même si l’arsenal judiciaire permet déjà d’en condamner les auteurs.</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féminicide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n’implique pas de reconnaître que le meurtre d’une femme soit plus grave que celui d’un homme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féminicide ne fait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non plus des femmes une catégorie de victimes plus vulnérables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ne porte donc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atteinte à l’universalité du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permet plutôt que le droit s’adapte à une réalité. L’entrée du féminicide dans le code pénal contribuera à une meilleure prise en compte de la spécificité des meurtres dont sont victimes les femmes et à une prise de conscience collective. Car, oui, le féminicide doit être une infraction pénale.</a:t>
            </a:r>
          </a:p>
          <a:p>
            <a:pPr marL="0" marR="0" lvl="0" indent="0" algn="r" defTabSz="914400" rtl="0" eaLnBrk="1" fontAlgn="auto" latinLnBrk="0" hangingPunct="1">
              <a:lnSpc>
                <a:spcPct val="110000"/>
              </a:lnSpc>
              <a:spcBef>
                <a:spcPts val="0"/>
              </a:spcBef>
              <a:buClrTx/>
              <a:buSzTx/>
              <a:buFontTx/>
              <a:buNone/>
              <a:tabLst/>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Pierre Farge,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1FDB25B6-DE92-A3BD-14AB-096BFAD423DA}"/>
              </a:ext>
            </a:extLst>
          </p:cNvPr>
          <p:cNvSpPr txBox="1"/>
          <p:nvPr/>
        </p:nvSpPr>
        <p:spPr>
          <a:xfrm>
            <a:off x="952500" y="3551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7957960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C228832-8268-4BB5-B00E-AFBD4E4B8F26}"/>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A84E024A-257B-155A-9D4E-64AF47FA1943}"/>
              </a:ext>
            </a:extLst>
          </p:cNvPr>
          <p:cNvSpPr txBox="1"/>
          <p:nvPr/>
        </p:nvSpPr>
        <p:spPr>
          <a:xfrm>
            <a:off x="1028700" y="1962377"/>
            <a:ext cx="16268700" cy="782932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reconnaissance légale doit aussi s’accompagner dans les faits par un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accompagnement des femmes victimes de violences conjugales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travail d’information et de conseils juridiques gratuits sur les mesures déjà existantes est lancé par la création d’un site Internet, avocat-stop-feminicide.org. Parallèlement, et pour combattre ce fléau, un collectif d’avocats, fort d’une expérience de terrain, propose des recommandations légales aux pouvoirs publics. Tout d’abord, il est urgent qu’une formation d’unités spéciales au sein de la police et de la gendarmerie, et auprès des magistrats, soit mise en place afin de recueillir la parole des femmes victimes de violences et d’identifier et caractériser le crime de féminicide ; la systématisation du bracelet anti-rapprochement sur tout le territoire français doit se généraliser, sans attendre le dépôt d’une plainte pénale ; les ordonnances de protection doivent être élargies et plus fréquentes ; enfin, les mesures d’éloignement doivent s’appliquer à l’auteur de violences, car c’est à l’homme de quitter le domicile conjugal, et non à sa victime ».</a:t>
            </a:r>
          </a:p>
          <a:p>
            <a:pPr marL="0" marR="0" lvl="0" indent="0" algn="r" defTabSz="914400" rtl="0" eaLnBrk="1" fontAlgn="auto" latinLnBrk="0" hangingPunct="1">
              <a:lnSpc>
                <a:spcPct val="110000"/>
              </a:lnSpc>
              <a:spcBef>
                <a:spcPts val="0"/>
              </a:spcBef>
              <a:buClrTx/>
              <a:buSzTx/>
              <a:buFontTx/>
              <a:buNone/>
              <a:tabLst/>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Pierre Farge,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F62E0C5C-24E1-1BAA-4E26-E6895F24799C}"/>
              </a:ext>
            </a:extLst>
          </p:cNvPr>
          <p:cNvSpPr txBox="1"/>
          <p:nvPr/>
        </p:nvSpPr>
        <p:spPr>
          <a:xfrm>
            <a:off x="914400" y="3551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2506446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A090152-54F9-AE40-F63F-3ABB84DBB437}"/>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AD530266-30B7-4E39-1F0A-C8EA098D4DBB}"/>
              </a:ext>
            </a:extLst>
          </p:cNvPr>
          <p:cNvSpPr txBox="1"/>
          <p:nvPr/>
        </p:nvSpPr>
        <p:spPr>
          <a:xfrm>
            <a:off x="1028700" y="1880354"/>
            <a:ext cx="16268700" cy="808016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Féminicide : "Le principe d’égalité devant la loi s’oppose à ce que les crimes soient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genrés</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L’introduction du terme "féminicide" dans le code pénal nuirait à la clarté du droit et donc à son efficacité, estime Céline Parisot, présidente de l’Union syndicale des magistrats, dans une tribune au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Monde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meurtres de femmes dans un milieu familial s’accumulent. Cette réalité morbide mérite les projecteurs actuellement dirigés sur elle, car nul ne peut accepter comme une sorte de fatalité les meurtres de ces femmes commis par ceux dont elles partagent ou ont partagé la vie. Le droit pénal français est-il aujourd’hui à la hauteur des enjeux ? Ou le terme "féminicide" doit-il venir compléter notre arsenal juridique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Récemment entré dans le vocabulaire courant, ce mot ne fait pas l’objet d’une définition unanimement admise et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reconnu par l’Académie française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1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Céline Parisot,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E8BBECAF-D44D-C4A9-8FE4-8DCE08C92281}"/>
              </a:ext>
            </a:extLst>
          </p:cNvPr>
          <p:cNvSpPr txBox="1"/>
          <p:nvPr/>
        </p:nvSpPr>
        <p:spPr>
          <a:xfrm>
            <a:off x="914400" y="278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137437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8039DF6-BDA9-5F93-441B-2806FAE202E1}"/>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CF955FD3-092C-23DD-3557-67850FF6E3BA}"/>
              </a:ext>
            </a:extLst>
          </p:cNvPr>
          <p:cNvSpPr txBox="1"/>
          <p:nvPr/>
        </p:nvSpPr>
        <p:spPr>
          <a:xfrm>
            <a:off x="1028700" y="1378548"/>
            <a:ext cx="16268700" cy="894655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Son acception peut donc être très large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Elle va en tout cas bien au-delà d’un meurtre d’une épouse, d’une compagne ou d’une ex. Ce terme est utilisé pour nommer une réalité sociale et inclut une notion de domination, une volonté d’emprise du meurtrier sur la femme victime du crime. Faut-il pour autant le faire entrer dans le code pénal ?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Donner une visibilité accrue à un phénomène n’aurait pas juridiquement de sens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Une nouvelle loi ne pourrait avoir pour objet que de créer une nouvelle infraction, ou de nouvelles circonstances aggravantes, ou encore d’aggraver la peine encourue en cas de meurtre d’une femme.</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Or le féminicide est déjà bien un crime, puni de la peine la plus élevée, même si le mot ne figure pas en tant que tel dans le code pénal. Le "parricide" (meurtre d’un parent) et "infanticide" (meurtre d’un enfant) n’y figurent plus depuis la refonte du code pénal en 1992. Pourtant, ils constituent également des crimes unanimement réprouvés et ils sont d’ailleurs punis de la réclusion criminelle à perpétuité par l’article 221-4 du code pénal. Ce même article sanctionne exactement de la même peine le meurtre commis "par le conjoint ou le concubin de la victime ou le partenaire lié par un PACS".</a:t>
            </a:r>
          </a:p>
          <a:p>
            <a:pPr marL="0" marR="0" lvl="0" indent="0" algn="r" defTabSz="914400" rtl="0" eaLnBrk="1" fontAlgn="auto" latinLnBrk="0" hangingPunct="1">
              <a:lnSpc>
                <a:spcPct val="11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Céline Parisot,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1C67570C-EFC3-BF07-0C70-803605816200}"/>
              </a:ext>
            </a:extLst>
          </p:cNvPr>
          <p:cNvSpPr txBox="1"/>
          <p:nvPr/>
        </p:nvSpPr>
        <p:spPr>
          <a:xfrm>
            <a:off x="914400" y="503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039093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5B66F28-8E61-EAFB-29F1-EB5DB53E48FA}"/>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E77D5306-7ED9-9450-C158-C49C469882F9}"/>
              </a:ext>
            </a:extLst>
          </p:cNvPr>
          <p:cNvSpPr txBox="1"/>
          <p:nvPr/>
        </p:nvSpPr>
        <p:spPr>
          <a:xfrm>
            <a:off x="1028700" y="1896205"/>
            <a:ext cx="16268700" cy="762772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pénal a pour objet de qualifier les infractions, puis de les sanctionner lorsque la preuve en est rapportée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termes qu’il utilise sont souvent techniques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ils doivent être précis pour que chacun sache quels sont les interdits au nom du principe de légalité des délits et des peines, et son caractère universel impose de l’appliquer à tous de manière égale. Aussi,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terminologie juridique ne doit pas être calquée sur une terminologie sociologique, aujourd’hui très médiatique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 principe d’égalité devant la loi s’oppose à ce que les crimes soient "genrés" et les victimes sont donc désignées de manière neutre mais universelle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raison de leur sexe, de leur orientation sexuelle ou de leur identité de genre. Ainsi, la loi prévoit des peines systématiquement aggravées lorsqu’il peut être établi qu’un crime ou un délit a été commis contre une victime, ou un groupe de personnes dont fait partie la victime, "en raison de son sexe, de son orientation sexuelle ou identité de genre vraie ou supposée".</a:t>
            </a:r>
          </a:p>
          <a:p>
            <a:pPr marL="0" marR="0" lvl="0" indent="0" algn="r" defTabSz="914400" rtl="0" eaLnBrk="1" fontAlgn="auto" latinLnBrk="0" hangingPunct="1">
              <a:lnSpc>
                <a:spcPct val="11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Céline Parisot,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CFB8CA5A-F302-37F6-F4DC-F6A2A3C55BA5}"/>
              </a:ext>
            </a:extLst>
          </p:cNvPr>
          <p:cNvSpPr txBox="1"/>
          <p:nvPr/>
        </p:nvSpPr>
        <p:spPr>
          <a:xfrm>
            <a:off x="914400" y="278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7406238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1EA662B-631E-1062-233E-A8EEA15EE08E}"/>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0037A058-7CF4-C3CF-0C66-DD62BE6AF961}"/>
              </a:ext>
            </a:extLst>
          </p:cNvPr>
          <p:cNvSpPr txBox="1"/>
          <p:nvPr/>
        </p:nvSpPr>
        <p:spPr>
          <a:xfrm>
            <a:off x="1028700" y="2019300"/>
            <a:ext cx="16268700" cy="797243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La loi est donc très claire : tout féminicide est un crime. Et sa gravité justifie qu’il soit puni de la peine maximale : la réclusion criminelle à perpétuité.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Aucun nouveau texte n’est donc nécessaire pour le réprimer plus sévèrement ou pour prévoir une nouvelle circonstance aggravante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Même s’il est beaucoup plus rare, tout meurtre commis sur un homme en raison de son sexe ou de son orientation sexuelle sera sanctionné de la même manière. Faut-il faire une différence entre le meurtre d’un homme en raison de son sexe et le meurtre d’une femme en raison de son sexe ? Dans la communication courante, certainement ; dans le code pénal, certainement pas. Tout simplement parce que cela risquerait d’affaiblir la répression. En effet, plus une infraction est simple à démontrer de manière objective, plus il est aisé d’en rapporter la preuve et donc d’en sanctionner l’auteur.</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pénal est actuellement efficace du fait de sa clarté en ce qui concerne le meurtre des femmes. </a:t>
            </a:r>
          </a:p>
          <a:p>
            <a:pPr marL="0" marR="0" lvl="0" indent="0" algn="r" defTabSz="914400" rtl="0" eaLnBrk="1" fontAlgn="auto" latinLnBrk="0" hangingPunct="1">
              <a:lnSpc>
                <a:spcPct val="11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Céline Parisot,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48FE9E10-800F-6CD6-359E-E0C9518650E0}"/>
              </a:ext>
            </a:extLst>
          </p:cNvPr>
          <p:cNvSpPr txBox="1"/>
          <p:nvPr/>
        </p:nvSpPr>
        <p:spPr>
          <a:xfrm>
            <a:off x="952500" y="4191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081932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34C5322-CB68-F6D9-ABEC-5301BFE4808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958DC6D-C2B3-45D6-7F07-13EE00B2CFD4}"/>
              </a:ext>
            </a:extLst>
          </p:cNvPr>
          <p:cNvSpPr txBox="1"/>
          <p:nvPr/>
        </p:nvSpPr>
        <p:spPr>
          <a:xfrm>
            <a:off x="952500" y="890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Droit du sol et nationalité</a:t>
            </a:r>
          </a:p>
        </p:txBody>
      </p:sp>
      <p:sp>
        <p:nvSpPr>
          <p:cNvPr id="7" name="TextBox 7">
            <a:extLst>
              <a:ext uri="{FF2B5EF4-FFF2-40B4-BE49-F238E27FC236}">
                <a16:creationId xmlns:a16="http://schemas.microsoft.com/office/drawing/2014/main" id="{6E0C13CF-0AE2-2010-DD2D-7340267B6E3A}"/>
              </a:ext>
            </a:extLst>
          </p:cNvPr>
          <p:cNvSpPr txBox="1"/>
          <p:nvPr/>
        </p:nvSpPr>
        <p:spPr>
          <a:xfrm>
            <a:off x="1028700" y="2781300"/>
            <a:ext cx="16040100" cy="3805144"/>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10000"/>
              </a:lnSpc>
              <a:spcBef>
                <a:spcPts val="0"/>
              </a:spcBef>
              <a:spcAft>
                <a:spcPts val="2400"/>
              </a:spcAft>
              <a:buClrTx/>
              <a:buSzTx/>
              <a:buFont typeface="Arial" panose="020B0604020202020204" pitchFamily="34" charset="0"/>
              <a:buChar char="•"/>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nationalité par attribution</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travers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sang</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120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à travers le </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sol ou le double droit du sol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ts val="0"/>
              </a:spcBef>
              <a:spcAft>
                <a:spcPts val="0"/>
              </a:spcAft>
              <a:buClrTx/>
              <a:buSzTx/>
              <a:buFontTx/>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pour tout enfant né en France de deux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parents apatrides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15 janvier 2024</a:t>
            </a:r>
          </a:p>
        </p:txBody>
      </p:sp>
    </p:spTree>
    <p:extLst>
      <p:ext uri="{BB962C8B-B14F-4D97-AF65-F5344CB8AC3E}">
        <p14:creationId xmlns:p14="http://schemas.microsoft.com/office/powerpoint/2010/main" val="6667408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1AE2D4E-F11C-2B34-9F60-409FE6EEC296}"/>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9653EBAA-CD29-54CF-48A1-3692E86F4F47}"/>
              </a:ext>
            </a:extLst>
          </p:cNvPr>
          <p:cNvSpPr txBox="1"/>
          <p:nvPr/>
        </p:nvSpPr>
        <p:spPr>
          <a:xfrm>
            <a:off x="1028700" y="1403120"/>
            <a:ext cx="16268700" cy="892346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Les circonstances aggravantes ont été largement étendues, pour couvrir toutes les situations de couple : le conjoint, concubin, partenaire, mais aussi l’ex-conjoint, concubin ou partenaire, même sans vie commune, encourent une peine aggravée. Ces notions ne demandent pas d’effort d’interprétation important. Elles sont claires pour le citoyen comme pour le juge.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Il est un peu plus complexe de déterminer si le crime a été commis en raison du sexe, de l’orientation sexuelle ou de l’identité de genre de la victime, mais ces circonstances aggravantes permettent déjà de combattre tous les actes criminels motivés par le machisme, comme d’ailleurs l’homophobie ou la transphobie.</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Toutes les femmes sont ainsi protégées par la loi. Cependant, le droit n’est pas un rempart contre la violence et la domination. </a:t>
            </a:r>
            <a:r>
              <a:rPr kumimoji="0" lang="fr-FR" sz="32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débat qui porte sur la nécessité ou non d’introduire la notion de féminicide dans le code pénal est mal posé et détourne l’attention des vrais problèmes</a:t>
            </a:r>
            <a:r>
              <a:rPr kumimoji="0" lang="fr-FR" sz="32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 comment inciter les femmes violentées à le faire savoir ? Comment traiter plus efficacement les plaintes de ces femmes et les accompagner dans le temps ? Comment mieux assurer l’effectivité des sanctions et la protection des victimes ? »</a:t>
            </a:r>
            <a:r>
              <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10000"/>
              </a:lnSpc>
              <a:spcBef>
                <a:spcPts val="0"/>
              </a:spcBef>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Céline Parisot,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12 septembre 2019</a:t>
            </a:r>
          </a:p>
        </p:txBody>
      </p:sp>
      <p:sp>
        <p:nvSpPr>
          <p:cNvPr id="3" name="TextBox 3">
            <a:extLst>
              <a:ext uri="{FF2B5EF4-FFF2-40B4-BE49-F238E27FC236}">
                <a16:creationId xmlns:a16="http://schemas.microsoft.com/office/drawing/2014/main" id="{69FD8313-9013-65A2-8D66-7C08FD66BFB6}"/>
              </a:ext>
            </a:extLst>
          </p:cNvPr>
          <p:cNvSpPr txBox="1"/>
          <p:nvPr/>
        </p:nvSpPr>
        <p:spPr>
          <a:xfrm>
            <a:off x="914400" y="381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40230634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4F3148C-4A31-7625-CC0F-983B2176C9DA}"/>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2698BC03-3B90-6E8F-D28F-6C3B3028E835}"/>
              </a:ext>
            </a:extLst>
          </p:cNvPr>
          <p:cNvSpPr txBox="1"/>
          <p:nvPr/>
        </p:nvSpPr>
        <p:spPr>
          <a:xfrm>
            <a:off x="1028700" y="1714500"/>
            <a:ext cx="16268700" cy="831868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Loi "Stop féminicide" en Belgique : une première en Europe </a:t>
            </a: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Belgique est le premier pays en Europe à adopter une loi pour lutter contre les féminicides. La législation, adoptée en 2023, définit officiellement la notion de féminicide, et permet de reconnaître le phénomène dans ses quatre dimensions : le féminicide intime, non-intime, indirect et l'homicide fondé sur le genre.</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d’un tournant historique dans la lutte contre les violences de genre en Belgique", se réjouissait la Secrétaire d’État à l’Égalité des Genres Marie-Colline Leroy dans un communiqué publié sur les réseaux sociaux.</a:t>
            </a:r>
          </a:p>
          <a:p>
            <a:pPr marL="0" marR="0" lvl="0" indent="0" algn="just" defTabSz="914400" rtl="0" eaLnBrk="1" fontAlgn="auto" latinLnBrk="0" hangingPunct="1">
              <a:lnSpc>
                <a:spcPct val="110000"/>
              </a:lnSpc>
              <a:spcBef>
                <a:spcPts val="0"/>
              </a:spcBef>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Parlement belge a adopté le 29 juin 2023 à Bruxelles un texte de loi baptisé "Stop féminicide" inédit qui comporte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 ensemble d’instruments de protection des victimes de féminicides et de mesure de ces crimes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buClrTx/>
              <a:buSzTx/>
              <a:buFontTx/>
              <a:buNone/>
              <a:tabLst/>
              <a:defRPr/>
            </a:pP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texte a été adopté à l'unanimité</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moins l'abstention de la N-VA.</a:t>
            </a:r>
          </a:p>
          <a:p>
            <a:pPr marL="0" marR="0" lvl="0" indent="0" algn="r" defTabSz="914400" rtl="0" eaLnBrk="1" fontAlgn="auto" latinLnBrk="0" hangingPunct="1">
              <a:lnSpc>
                <a:spcPct val="110000"/>
              </a:lnSpc>
              <a:spcBef>
                <a:spcPts val="0"/>
              </a:spcBef>
              <a:spcAft>
                <a:spcPts val="12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5 juillet 2023</a:t>
            </a:r>
          </a:p>
          <a:p>
            <a:pPr marL="0" marR="0" lvl="0" indent="0" algn="just" defTabSz="914400" rtl="0" eaLnBrk="1" fontAlgn="auto" latinLnBrk="0" hangingPunct="1">
              <a:lnSpc>
                <a:spcPct val="110000"/>
              </a:lnSpc>
              <a:spcBef>
                <a:spcPts val="0"/>
              </a:spcBef>
              <a:buClrTx/>
              <a:buSzTx/>
              <a:buFontTx/>
              <a:buNone/>
              <a:tabLst/>
              <a:defRPr/>
            </a:pPr>
            <a:r>
              <a:rPr lang="fr-FR" sz="3200" dirty="0">
                <a:solidFill>
                  <a:srgbClr val="F9FAFD"/>
                </a:solidFill>
                <a:latin typeface="Glacial Indifference" panose="020B0604020202020204" charset="0"/>
              </a:rPr>
              <a:t>* Nieuw-Vlaamse Alliantie (Alliance néo-flamande ou Nouvelle Alliance flamande)</a:t>
            </a:r>
          </a:p>
        </p:txBody>
      </p:sp>
      <p:sp>
        <p:nvSpPr>
          <p:cNvPr id="3" name="TextBox 3">
            <a:extLst>
              <a:ext uri="{FF2B5EF4-FFF2-40B4-BE49-F238E27FC236}">
                <a16:creationId xmlns:a16="http://schemas.microsoft.com/office/drawing/2014/main" id="{F6AC72E7-9C39-8A19-7CF0-6862A891B6AD}"/>
              </a:ext>
            </a:extLst>
          </p:cNvPr>
          <p:cNvSpPr txBox="1"/>
          <p:nvPr/>
        </p:nvSpPr>
        <p:spPr>
          <a:xfrm>
            <a:off x="952500" y="190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3565909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14E2839-0110-7E89-B01E-61F977C847B7}"/>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4ED1B38D-56F2-4037-455A-D39F0F7AFE99}"/>
              </a:ext>
            </a:extLst>
          </p:cNvPr>
          <p:cNvSpPr txBox="1"/>
          <p:nvPr/>
        </p:nvSpPr>
        <p:spPr>
          <a:xfrm>
            <a:off x="1028700" y="2400300"/>
            <a:ext cx="16268700" cy="632275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 le terme "féminicide" a été retenu pour conscientiser la société aux violences de genre, c’est parce que les femmes sont aujourd’hui les plus nombreuses à être victimes d’un crime dont le mobile est la haine, le mépris ou l’hostilité à l’égard d’une personne en raison de son sexe, précise le site de la RTBF à propos du vote de cette loi. Mais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cadre de la loi se veut plus large et vise tous les crimes "de genre"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"Des équipes ont travaillé pour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sortir une proposition qui permet vraiment de gérer ce phénomène, ce mécanisme qui est extrêmement grave, c’est-à-dire l’acte ultime du féminicide, et faire en sorte de le prévenir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faire en sorte qu’on y arrive plus, par des moyens de prévention, de sensibilisation", précise Marie-Colline Leroy sur l'antenne de la RTBF.</a:t>
            </a:r>
          </a:p>
          <a:p>
            <a:pPr marL="0" marR="0" lvl="0" indent="0" algn="r" defTabSz="914400" rtl="0" eaLnBrk="1" fontAlgn="auto" latinLnBrk="0" hangingPunct="1">
              <a:lnSpc>
                <a:spcPct val="110000"/>
              </a:lnSpc>
              <a:spcBef>
                <a:spcPts val="0"/>
              </a:spcBef>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5 juillet 2023</a:t>
            </a:r>
          </a:p>
        </p:txBody>
      </p:sp>
      <p:sp>
        <p:nvSpPr>
          <p:cNvPr id="3" name="TextBox 3">
            <a:extLst>
              <a:ext uri="{FF2B5EF4-FFF2-40B4-BE49-F238E27FC236}">
                <a16:creationId xmlns:a16="http://schemas.microsoft.com/office/drawing/2014/main" id="{CC2ABD83-C1D0-4144-C7AA-A3C7C8900C75}"/>
              </a:ext>
            </a:extLst>
          </p:cNvPr>
          <p:cNvSpPr txBox="1"/>
          <p:nvPr/>
        </p:nvSpPr>
        <p:spPr>
          <a:xfrm>
            <a:off x="914400" y="6599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30820445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5A289BB-73EF-E208-A71A-817ADC1772A3}"/>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8B2D4D44-E0C7-FBB8-3373-22E656C12CF7}"/>
              </a:ext>
            </a:extLst>
          </p:cNvPr>
          <p:cNvSpPr txBox="1"/>
          <p:nvPr/>
        </p:nvSpPr>
        <p:spPr>
          <a:xfrm>
            <a:off x="1028700" y="1638300"/>
            <a:ext cx="16268700" cy="862492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premier lieu, cette loi cadre propose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définition précise du féminicide et des violences qui le précèdent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(violences sexuelles, psychologiques et contrôle coercitif).</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texte reconnait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quatre types de féminicides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 féminicide intime, par un partenaire, le non intime, par un tiers (une travailleuse du sexe par un client par exemple), le féminicide indirect, survenu après des faits de violences (avortement forcé ou mutilations génitales par exemple), et enfin l’homicide fondé sur le genre (un homme transgenre qui meurt dans le contexte de la violence du partenaire).</a:t>
            </a:r>
          </a:p>
          <a:p>
            <a:pPr marL="0" marR="0" lvl="0" indent="0" algn="just" defTabSz="914400" rtl="0" eaLnBrk="1" fontAlgn="auto" latinLnBrk="0" hangingPunct="1">
              <a:lnSpc>
                <a:spcPct val="110000"/>
              </a:lnSpc>
              <a:spcBef>
                <a:spcPts val="0"/>
              </a:spcBef>
              <a:buClrTx/>
              <a:buSzTx/>
              <a:buFontTx/>
              <a:buNone/>
              <a:tabLst/>
              <a:defRPr/>
            </a:pP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victimes disposeront d'une série de garanties concernant les conditions de leur audition par la police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(langue, choix du sexe de la personne qui les interroge, discrétion, informations sur les mesures de protection etc.).</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"L’évaluation des risques auxquels la victime est exposée sera réalisée systématiquement pour les mettre hors de danger le tôt possible", précise sur Linkedin Sarah </a:t>
            </a:r>
            <a:r>
              <a:rPr kumimoji="0" lang="fr-FR" sz="3400" b="0" i="0" u="none" strike="noStrike" kern="1200" cap="none" spc="0" normalizeH="0" baseline="0" noProof="0" dirty="0" err="1">
                <a:ln>
                  <a:noFill/>
                </a:ln>
                <a:solidFill>
                  <a:srgbClr val="F9FAFD"/>
                </a:solidFill>
                <a:effectLst/>
                <a:uLnTx/>
                <a:uFillTx/>
                <a:latin typeface="Glacial Indifference" panose="020B0604020202020204" charset="0"/>
                <a:ea typeface="+mn-ea"/>
                <a:cs typeface="+mn-cs"/>
              </a:rPr>
              <a:t>Schlitz</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précédente secrétaire d’État à l’Égalité des Genres et des Chances, et l'une des initiatrices de ce projet.</a:t>
            </a:r>
          </a:p>
          <a:p>
            <a:pPr marL="0" marR="0" lvl="0" indent="0" algn="r" defTabSz="914400" rtl="0" eaLnBrk="1" fontAlgn="auto" latinLnBrk="0" hangingPunct="1">
              <a:lnSpc>
                <a:spcPct val="110000"/>
              </a:lnSpc>
              <a:spcBef>
                <a:spcPts val="0"/>
              </a:spcBef>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5 juillet 2023</a:t>
            </a:r>
          </a:p>
        </p:txBody>
      </p:sp>
      <p:sp>
        <p:nvSpPr>
          <p:cNvPr id="3" name="TextBox 3">
            <a:extLst>
              <a:ext uri="{FF2B5EF4-FFF2-40B4-BE49-F238E27FC236}">
                <a16:creationId xmlns:a16="http://schemas.microsoft.com/office/drawing/2014/main" id="{856A1018-07FF-175C-10CC-B9434323EA60}"/>
              </a:ext>
            </a:extLst>
          </p:cNvPr>
          <p:cNvSpPr txBox="1"/>
          <p:nvPr/>
        </p:nvSpPr>
        <p:spPr>
          <a:xfrm>
            <a:off x="914400" y="190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27280046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6A28FAF-49E4-E5FD-E313-E47316457912}"/>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D042D48E-4511-D1A9-073E-94758CFB1AC5}"/>
              </a:ext>
            </a:extLst>
          </p:cNvPr>
          <p:cNvSpPr txBox="1"/>
          <p:nvPr/>
        </p:nvSpPr>
        <p:spPr>
          <a:xfrm>
            <a:off x="1028700" y="1708563"/>
            <a:ext cx="16268700" cy="838793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formation spécifique des policiers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sera mise en place dans le but de mieux reconnaître les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violences qui précèdent le passage à l’acte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policiers et magistrats doivent comprendre les mécanismes à l’œuvre, le cycle de la violence et s’approprier les nouveaux outils de lutte contre les féminicides pour que cette loi produise ses effets".</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loi propose aussi une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collecte de données et deux publications dont un rapport quantitatif annuel reprenant les principales statistiques liées aux féminicides</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caractéristiques des victimes, des auteurs et de la relation entre la victime et l’auteur – et un rapport qualitatif sur les féminicides et les homicides fondés sur le genre qui met en évidence leur fréquence, les taux de condamnation, l’efficacité des mesures prises pour mettre en œuvre la Convention d’Istanbul. "Mesurer, c'est savoir. La collecte et l'analyse des données permettra de mieux connaître le phénomène pour mieux le combattre", précise l'ancienne ministre de l'Egalité, aujourd'hui députée fédérale. </a:t>
            </a:r>
          </a:p>
          <a:p>
            <a:pPr algn="just">
              <a:lnSpc>
                <a:spcPct val="110000"/>
              </a:lnSpc>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 Comité scientifique d’analyse des féminicides et des homicides fondés sur le genre sur la base de cas individuels sera également créé.</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Tv5Monde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5 juillet 2023</a:t>
            </a:r>
          </a:p>
        </p:txBody>
      </p:sp>
      <p:sp>
        <p:nvSpPr>
          <p:cNvPr id="3" name="TextBox 3">
            <a:extLst>
              <a:ext uri="{FF2B5EF4-FFF2-40B4-BE49-F238E27FC236}">
                <a16:creationId xmlns:a16="http://schemas.microsoft.com/office/drawing/2014/main" id="{1EA56ADF-2CE9-0E19-EF12-260F5E230CAC}"/>
              </a:ext>
            </a:extLst>
          </p:cNvPr>
          <p:cNvSpPr txBox="1"/>
          <p:nvPr/>
        </p:nvSpPr>
        <p:spPr>
          <a:xfrm>
            <a:off x="914400" y="190500"/>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15654952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7B719B2-93E1-5395-A144-961ED3A1F4DB}"/>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D42D20CC-C7A7-0734-C6DA-1A8BBDAF91FB}"/>
              </a:ext>
            </a:extLst>
          </p:cNvPr>
          <p:cNvSpPr txBox="1"/>
          <p:nvPr/>
        </p:nvSpPr>
        <p:spPr>
          <a:xfrm>
            <a:off x="1028700" y="2781300"/>
            <a:ext cx="16268700" cy="230832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patriarcat ?</a:t>
            </a:r>
            <a:endPar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4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C'est quoi, concrètement, le patriarcat ? Vidéo</a:t>
            </a:r>
            <a:endParaRPr kumimoji="0" lang="fr-FR" sz="34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7 mars 2025</a:t>
            </a:r>
          </a:p>
        </p:txBody>
      </p:sp>
      <p:sp>
        <p:nvSpPr>
          <p:cNvPr id="3" name="TextBox 3">
            <a:extLst>
              <a:ext uri="{FF2B5EF4-FFF2-40B4-BE49-F238E27FC236}">
                <a16:creationId xmlns:a16="http://schemas.microsoft.com/office/drawing/2014/main" id="{58EE197E-8FE2-36BD-7F86-7DC79D2F209A}"/>
              </a:ext>
            </a:extLst>
          </p:cNvPr>
          <p:cNvSpPr txBox="1"/>
          <p:nvPr/>
        </p:nvSpPr>
        <p:spPr>
          <a:xfrm>
            <a:off x="914400" y="812354"/>
            <a:ext cx="162687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féminicide dans le Code pénal</a:t>
            </a:r>
          </a:p>
        </p:txBody>
      </p:sp>
    </p:spTree>
    <p:extLst>
      <p:ext uri="{BB962C8B-B14F-4D97-AF65-F5344CB8AC3E}">
        <p14:creationId xmlns:p14="http://schemas.microsoft.com/office/powerpoint/2010/main" val="9117012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60A991F-7AD0-A83C-75CD-4830D43E89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FDA73E1-1315-D7EC-5676-45EEFEA12447}"/>
              </a:ext>
            </a:extLst>
          </p:cNvPr>
          <p:cNvSpPr txBox="1"/>
          <p:nvPr/>
        </p:nvSpPr>
        <p:spPr>
          <a:xfrm>
            <a:off x="914400" y="495300"/>
            <a:ext cx="13677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S</a:t>
            </a: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itographie</a:t>
            </a:r>
            <a:endParaRPr kumimoji="0" lang="fr-FR" sz="8000" b="0" i="0" u="none" strike="noStrike" kern="1200" cap="none" spc="0" normalizeH="0" baseline="0" noProof="0" dirty="0">
              <a:ln>
                <a:noFill/>
              </a:ln>
              <a:solidFill>
                <a:srgbClr val="FFFFFF"/>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BAFAAF32-096B-28C3-5ACB-47546746B41F}"/>
              </a:ext>
            </a:extLst>
          </p:cNvPr>
          <p:cNvSpPr txBox="1"/>
          <p:nvPr/>
        </p:nvSpPr>
        <p:spPr>
          <a:xfrm>
            <a:off x="990600" y="1866900"/>
            <a:ext cx="16383000" cy="803277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2">
                  <a:extLst>
                    <a:ext uri="{A12FA001-AC4F-418D-AE19-62706E023703}">
                      <ahyp:hlinkClr xmlns:ahyp="http://schemas.microsoft.com/office/drawing/2018/hyperlinkcolor" val="tx"/>
                    </a:ext>
                  </a:extLst>
                </a:hlinkClick>
              </a:rPr>
              <a:t>Comprendre et lutter contre la violence à l’égard des femmes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sur le site de l’OMS, 2012.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Féminicide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France terme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sur le site du Ministère de la Culture.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Féminicide : "Le principe d’égalité devant la loi s’oppose à ce que les crimes soient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genrés</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4">
                  <a:extLst>
                    <a:ext uri="{A12FA001-AC4F-418D-AE19-62706E023703}">
                      <ahyp:hlinkClr xmlns:ahyp="http://schemas.microsoft.com/office/drawing/2018/hyperlinkcolor" val="tx"/>
                    </a:ext>
                  </a:extLst>
                </a:hlinkClick>
              </a:rPr>
              <a:t>"</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Céline Parisot,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12 septembre 2019.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rPr>
              <a:t>Le droit pénal doit définir clairement le féminicide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Pierre Farge,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12 septembre 2019.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Loi "Stop féminicide" en Belgique : une première en Europe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Terriennes et Isabelle Mourgere,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Tv5Monde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5 juillet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Que changerait l’inscription du féminicide dans le code pénal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Dorian Jullien,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25 novembre 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hlinkClick r:id="rId8">
                  <a:extLst>
                    <a:ext uri="{A12FA001-AC4F-418D-AE19-62706E023703}">
                      <ahyp:hlinkClr xmlns:ahyp="http://schemas.microsoft.com/office/drawing/2018/hyperlinkcolor" val="tx"/>
                    </a:ext>
                  </a:extLst>
                </a:hlinkClick>
              </a:rPr>
              <a:t>"Un nouveau pas en avant": un projet de loi adopté en Italie pour faire du féminicide un crime à part entière</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F.R. avec AFP, </a:t>
            </a:r>
            <a:r>
              <a:rPr kumimoji="0" lang="fr-FR" sz="28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BFMTV</a:t>
            </a:r>
            <a:r>
              <a:rPr kumimoji="0" lang="fr-FR" sz="28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7 mars 2025. </a:t>
            </a:r>
          </a:p>
        </p:txBody>
      </p:sp>
    </p:spTree>
    <p:extLst>
      <p:ext uri="{BB962C8B-B14F-4D97-AF65-F5344CB8AC3E}">
        <p14:creationId xmlns:p14="http://schemas.microsoft.com/office/powerpoint/2010/main" val="30640855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A86D85F-4A9C-296A-CAC6-8FA17EDFB4F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38F159-EFB3-8B2E-EB30-8E498B54022C}"/>
              </a:ext>
            </a:extLst>
          </p:cNvPr>
          <p:cNvSpPr/>
          <p:nvPr/>
        </p:nvSpPr>
        <p:spPr>
          <a:xfrm rot="5400000">
            <a:off x="8691691" y="690694"/>
            <a:ext cx="8657591" cy="10535025"/>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80471" r="-13902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1E63F153-C9B5-0946-1DB2-868D661D5626}"/>
              </a:ext>
            </a:extLst>
          </p:cNvPr>
          <p:cNvSpPr txBox="1"/>
          <p:nvPr/>
        </p:nvSpPr>
        <p:spPr>
          <a:xfrm>
            <a:off x="1028700" y="904875"/>
            <a:ext cx="160401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799" b="0" i="0" u="none" strike="noStrike" kern="1200" cap="none" spc="0" normalizeH="0" baseline="0" noProof="0" dirty="0">
                <a:ln>
                  <a:noFill/>
                </a:ln>
                <a:solidFill>
                  <a:srgbClr val="FFFFFF"/>
                </a:solidFill>
                <a:effectLst/>
                <a:uLnTx/>
                <a:uFillTx/>
                <a:latin typeface="Glacial Indifference"/>
                <a:ea typeface="+mn-ea"/>
                <a:cs typeface="+mn-cs"/>
              </a:rPr>
              <a:t>Le projet de loi sur la fin de vie</a:t>
            </a:r>
          </a:p>
        </p:txBody>
      </p:sp>
    </p:spTree>
    <p:extLst>
      <p:ext uri="{BB962C8B-B14F-4D97-AF65-F5344CB8AC3E}">
        <p14:creationId xmlns:p14="http://schemas.microsoft.com/office/powerpoint/2010/main" val="32581266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044BF98-3F4D-5C95-F988-0D52E9756BAF}"/>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9C1D7401-C82C-4E5B-DB5A-123168EB6DEB}"/>
              </a:ext>
            </a:extLst>
          </p:cNvPr>
          <p:cNvSpPr txBox="1"/>
          <p:nvPr/>
        </p:nvSpPr>
        <p:spPr>
          <a:xfrm>
            <a:off x="1028700" y="1764244"/>
            <a:ext cx="16116300" cy="840845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Fin de vie : François Bayrou relance le débat en terrain miné à l’Assemblée nationale</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deux propositions de loi déposées jeudi 6 mars, la première relative aux soins palliatifs, la seconde portant sur l’ "aide à mourir", seront débattues à partir du 12 mai.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parcours est tracé mais ce sera un concours d’obstacles. Le projet de loi sur l’accompagnement de la fin de vie – dont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l’examen avait été interrompu par la dissolution de l’Assemblée nationale, le 9 juin 2024</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doit être de nouveau débattu dans l’Hémicycle à partir du 12 mai. Sous une forme voulue par le premier ministre, François Bayrou : à travers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deux propositions de loi</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déposées jeudi 6 mars. Elles seront débattues l’une après l’autre pendant deux semaines au minimum. La première sera portée par Annie Vidal, députée (Renaissance) de Seine-Maritime, et est relative aux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soins palliatifs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L’autre par Olivier Falorni, député (Démocrates) de Charente-Maritime prévoit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l’accès à une "aide à mourir"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les malades, sous certaines conditions.</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2025</a:t>
            </a:r>
          </a:p>
        </p:txBody>
      </p:sp>
      <p:sp>
        <p:nvSpPr>
          <p:cNvPr id="3" name="TextBox 2">
            <a:extLst>
              <a:ext uri="{FF2B5EF4-FFF2-40B4-BE49-F238E27FC236}">
                <a16:creationId xmlns:a16="http://schemas.microsoft.com/office/drawing/2014/main" id="{704596A5-BB00-2B5B-9290-51DB59E23565}"/>
              </a:ext>
            </a:extLst>
          </p:cNvPr>
          <p:cNvSpPr txBox="1"/>
          <p:nvPr/>
        </p:nvSpPr>
        <p:spPr>
          <a:xfrm>
            <a:off x="990600" y="357386"/>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Tree>
    <p:extLst>
      <p:ext uri="{BB962C8B-B14F-4D97-AF65-F5344CB8AC3E}">
        <p14:creationId xmlns:p14="http://schemas.microsoft.com/office/powerpoint/2010/main" val="21651436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7A83FD8-F50D-6645-2ECF-1DD7C6E9845D}"/>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9870735D-FFFE-7BD3-017F-C797DF9BE3C4}"/>
              </a:ext>
            </a:extLst>
          </p:cNvPr>
          <p:cNvSpPr txBox="1"/>
          <p:nvPr/>
        </p:nvSpPr>
        <p:spPr>
          <a:xfrm>
            <a:off x="1028700" y="1996363"/>
            <a:ext cx="16192500" cy="806682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François Bayrou avait expliqué, en janvier, qu’un texte législatif sur le développement des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soins palliatifs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était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devoir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l’égard de celles et ceux qui traversent cette épreuve".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 que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l’aide à mourir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relevait d’une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question de conscience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selon son entourage.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 distinguo n’a ni rassuré ni convaincu ceux qui le soupçonnent d’une "manœuvre dilatoire" pour faire obstacle au vote d’un droit de certains malades de décider du moment de leur mort. </a:t>
            </a:r>
          </a:p>
          <a:p>
            <a:pPr marL="0" marR="0" lvl="0" indent="0" algn="just" defTabSz="914400" rtl="0" eaLnBrk="1" fontAlgn="auto" latinLnBrk="0" hangingPunct="1">
              <a:lnSpc>
                <a:spcPct val="110000"/>
              </a:lnSpc>
              <a:spcBef>
                <a:spcPts val="0"/>
              </a:spcBef>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Avec "deux textes, celles et ceux qui ne veulent pas de la fin de vie voteront contre [celui sur l’aide à mourir]", avait déclaré la ministre du travail, de la santé, des solidarités et des familles, Catherine Vautrin, le 11 février, sur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Inter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"L’Elysée est sur un seul texte", avait-elle laissé échapper. Comme si le chef de l’Etat, plutôt que d’engager un combat avec le premier ministre et de risquer de le perdre, avait chargé Mme Vautrin de faire passer le message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8 mars 2025</a:t>
            </a:r>
          </a:p>
        </p:txBody>
      </p:sp>
      <p:sp>
        <p:nvSpPr>
          <p:cNvPr id="3" name="TextBox 2">
            <a:extLst>
              <a:ext uri="{FF2B5EF4-FFF2-40B4-BE49-F238E27FC236}">
                <a16:creationId xmlns:a16="http://schemas.microsoft.com/office/drawing/2014/main" id="{F12A4931-559B-24D7-13B4-E95B13F9BA46}"/>
              </a:ext>
            </a:extLst>
          </p:cNvPr>
          <p:cNvSpPr txBox="1"/>
          <p:nvPr/>
        </p:nvSpPr>
        <p:spPr>
          <a:xfrm>
            <a:off x="914400" y="647700"/>
            <a:ext cx="14592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Fin de vie – le projet de loi</a:t>
            </a:r>
          </a:p>
        </p:txBody>
      </p:sp>
    </p:spTree>
    <p:extLst>
      <p:ext uri="{BB962C8B-B14F-4D97-AF65-F5344CB8AC3E}">
        <p14:creationId xmlns:p14="http://schemas.microsoft.com/office/powerpoint/2010/main" val="2860936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9502</TotalTime>
  <Words>21836</Words>
  <Application>Microsoft Office PowerPoint</Application>
  <PresentationFormat>Personalizzato</PresentationFormat>
  <Paragraphs>898</Paragraphs>
  <Slides>142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142</vt:i4>
      </vt:variant>
    </vt:vector>
  </HeadingPairs>
  <TitlesOfParts>
    <vt:vector size="146" baseType="lpstr">
      <vt:lpstr>Calibri</vt:lpstr>
      <vt:lpstr>Arial</vt:lpstr>
      <vt:lpstr>Glacial Indifference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 Langue I année CIAPG</dc:title>
  <dc:creator>asus</dc:creator>
  <cp:lastModifiedBy>GALLO ELENA</cp:lastModifiedBy>
  <cp:revision>204</cp:revision>
  <cp:lastPrinted>2024-05-03T21:18:43Z</cp:lastPrinted>
  <dcterms:created xsi:type="dcterms:W3CDTF">2006-08-16T00:00:00Z</dcterms:created>
  <dcterms:modified xsi:type="dcterms:W3CDTF">2025-05-15T12:01:36Z</dcterms:modified>
  <dc:identifier>DAF61MJ3Tn8</dc:identifier>
</cp:coreProperties>
</file>