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60" r:id="rId3"/>
    <p:sldId id="261" r:id="rId4"/>
    <p:sldId id="263" r:id="rId5"/>
    <p:sldId id="262" r:id="rId6"/>
    <p:sldId id="264" r:id="rId7"/>
    <p:sldId id="269" r:id="rId8"/>
    <p:sldId id="268" r:id="rId9"/>
    <p:sldId id="271" r:id="rId10"/>
    <p:sldId id="270" r:id="rId11"/>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42"/>
    <p:restoredTop sz="94610"/>
  </p:normalViewPr>
  <p:slideViewPr>
    <p:cSldViewPr snapToGrid="0">
      <p:cViewPr>
        <p:scale>
          <a:sx n="112" d="100"/>
          <a:sy n="112" d="100"/>
        </p:scale>
        <p:origin x="-133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FEE8D9-D0A9-4E45-8549-33AA9EA19172}" type="datetimeFigureOut">
              <a:rPr lang="en-IT" smtClean="0"/>
              <a:t>19/05/25</a:t>
            </a:fld>
            <a:endParaRPr lang="en-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0DD724-818A-3447-9070-21E41AC60665}" type="slidenum">
              <a:rPr lang="en-IT" smtClean="0"/>
              <a:t>‹#›</a:t>
            </a:fld>
            <a:endParaRPr lang="en-IT"/>
          </a:p>
        </p:txBody>
      </p:sp>
    </p:spTree>
    <p:extLst>
      <p:ext uri="{BB962C8B-B14F-4D97-AF65-F5344CB8AC3E}">
        <p14:creationId xmlns:p14="http://schemas.microsoft.com/office/powerpoint/2010/main" val="745511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T" dirty="0"/>
          </a:p>
        </p:txBody>
      </p:sp>
      <p:sp>
        <p:nvSpPr>
          <p:cNvPr id="4" name="Slide Number Placeholder 3"/>
          <p:cNvSpPr>
            <a:spLocks noGrp="1"/>
          </p:cNvSpPr>
          <p:nvPr>
            <p:ph type="sldNum" sz="quarter" idx="5"/>
          </p:nvPr>
        </p:nvSpPr>
        <p:spPr/>
        <p:txBody>
          <a:bodyPr/>
          <a:lstStyle/>
          <a:p>
            <a:fld id="{8476B2B1-0A45-1F4B-8604-F8DCE4CBECC8}" type="slidenum">
              <a:rPr lang="en-IT" smtClean="0"/>
              <a:t>2</a:t>
            </a:fld>
            <a:endParaRPr lang="en-IT"/>
          </a:p>
        </p:txBody>
      </p:sp>
    </p:spTree>
    <p:extLst>
      <p:ext uri="{BB962C8B-B14F-4D97-AF65-F5344CB8AC3E}">
        <p14:creationId xmlns:p14="http://schemas.microsoft.com/office/powerpoint/2010/main" val="1122730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T" dirty="0"/>
          </a:p>
        </p:txBody>
      </p:sp>
      <p:sp>
        <p:nvSpPr>
          <p:cNvPr id="4" name="Slide Number Placeholder 3"/>
          <p:cNvSpPr>
            <a:spLocks noGrp="1"/>
          </p:cNvSpPr>
          <p:nvPr>
            <p:ph type="sldNum" sz="quarter" idx="5"/>
          </p:nvPr>
        </p:nvSpPr>
        <p:spPr/>
        <p:txBody>
          <a:bodyPr/>
          <a:lstStyle/>
          <a:p>
            <a:fld id="{8476B2B1-0A45-1F4B-8604-F8DCE4CBECC8}" type="slidenum">
              <a:rPr lang="en-IT" smtClean="0"/>
              <a:t>3</a:t>
            </a:fld>
            <a:endParaRPr lang="en-IT"/>
          </a:p>
        </p:txBody>
      </p:sp>
    </p:spTree>
    <p:extLst>
      <p:ext uri="{BB962C8B-B14F-4D97-AF65-F5344CB8AC3E}">
        <p14:creationId xmlns:p14="http://schemas.microsoft.com/office/powerpoint/2010/main" val="782081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T" dirty="0"/>
          </a:p>
        </p:txBody>
      </p:sp>
      <p:sp>
        <p:nvSpPr>
          <p:cNvPr id="4" name="Slide Number Placeholder 3"/>
          <p:cNvSpPr>
            <a:spLocks noGrp="1"/>
          </p:cNvSpPr>
          <p:nvPr>
            <p:ph type="sldNum" sz="quarter" idx="5"/>
          </p:nvPr>
        </p:nvSpPr>
        <p:spPr/>
        <p:txBody>
          <a:bodyPr/>
          <a:lstStyle/>
          <a:p>
            <a:fld id="{8476B2B1-0A45-1F4B-8604-F8DCE4CBECC8}" type="slidenum">
              <a:rPr lang="en-IT" smtClean="0"/>
              <a:t>4</a:t>
            </a:fld>
            <a:endParaRPr lang="en-IT"/>
          </a:p>
        </p:txBody>
      </p:sp>
    </p:spTree>
    <p:extLst>
      <p:ext uri="{BB962C8B-B14F-4D97-AF65-F5344CB8AC3E}">
        <p14:creationId xmlns:p14="http://schemas.microsoft.com/office/powerpoint/2010/main" val="2337297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T" dirty="0"/>
          </a:p>
        </p:txBody>
      </p:sp>
      <p:sp>
        <p:nvSpPr>
          <p:cNvPr id="4" name="Slide Number Placeholder 3"/>
          <p:cNvSpPr>
            <a:spLocks noGrp="1"/>
          </p:cNvSpPr>
          <p:nvPr>
            <p:ph type="sldNum" sz="quarter" idx="5"/>
          </p:nvPr>
        </p:nvSpPr>
        <p:spPr/>
        <p:txBody>
          <a:bodyPr/>
          <a:lstStyle/>
          <a:p>
            <a:fld id="{8476B2B1-0A45-1F4B-8604-F8DCE4CBECC8}" type="slidenum">
              <a:rPr lang="en-IT" smtClean="0"/>
              <a:t>5</a:t>
            </a:fld>
            <a:endParaRPr lang="en-IT"/>
          </a:p>
        </p:txBody>
      </p:sp>
    </p:spTree>
    <p:extLst>
      <p:ext uri="{BB962C8B-B14F-4D97-AF65-F5344CB8AC3E}">
        <p14:creationId xmlns:p14="http://schemas.microsoft.com/office/powerpoint/2010/main" val="721112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T" dirty="0"/>
          </a:p>
        </p:txBody>
      </p:sp>
      <p:sp>
        <p:nvSpPr>
          <p:cNvPr id="4" name="Slide Number Placeholder 3"/>
          <p:cNvSpPr>
            <a:spLocks noGrp="1"/>
          </p:cNvSpPr>
          <p:nvPr>
            <p:ph type="sldNum" sz="quarter" idx="5"/>
          </p:nvPr>
        </p:nvSpPr>
        <p:spPr/>
        <p:txBody>
          <a:bodyPr/>
          <a:lstStyle/>
          <a:p>
            <a:fld id="{8476B2B1-0A45-1F4B-8604-F8DCE4CBECC8}" type="slidenum">
              <a:rPr lang="en-IT" smtClean="0"/>
              <a:t>6</a:t>
            </a:fld>
            <a:endParaRPr lang="en-IT"/>
          </a:p>
        </p:txBody>
      </p:sp>
    </p:spTree>
    <p:extLst>
      <p:ext uri="{BB962C8B-B14F-4D97-AF65-F5344CB8AC3E}">
        <p14:creationId xmlns:p14="http://schemas.microsoft.com/office/powerpoint/2010/main" val="3971297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2B156-6C86-A3BA-B7CA-5D33192658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113685-7739-8883-08EA-43ADE9BF34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82A415-B605-A787-1B9B-4BB5B4CF6E3F}"/>
              </a:ext>
            </a:extLst>
          </p:cNvPr>
          <p:cNvSpPr>
            <a:spLocks noGrp="1"/>
          </p:cNvSpPr>
          <p:nvPr>
            <p:ph type="body" idx="1"/>
          </p:nvPr>
        </p:nvSpPr>
        <p:spPr/>
        <p:txBody>
          <a:bodyPr/>
          <a:lstStyle/>
          <a:p>
            <a:endParaRPr lang="en-IT" dirty="0"/>
          </a:p>
        </p:txBody>
      </p:sp>
      <p:sp>
        <p:nvSpPr>
          <p:cNvPr id="4" name="Slide Number Placeholder 3">
            <a:extLst>
              <a:ext uri="{FF2B5EF4-FFF2-40B4-BE49-F238E27FC236}">
                <a16:creationId xmlns:a16="http://schemas.microsoft.com/office/drawing/2014/main" id="{84E46E58-AC7D-A71D-B8B1-4C4FC5D7A2F7}"/>
              </a:ext>
            </a:extLst>
          </p:cNvPr>
          <p:cNvSpPr>
            <a:spLocks noGrp="1"/>
          </p:cNvSpPr>
          <p:nvPr>
            <p:ph type="sldNum" sz="quarter" idx="5"/>
          </p:nvPr>
        </p:nvSpPr>
        <p:spPr/>
        <p:txBody>
          <a:bodyPr/>
          <a:lstStyle/>
          <a:p>
            <a:fld id="{8476B2B1-0A45-1F4B-8604-F8DCE4CBECC8}" type="slidenum">
              <a:rPr lang="en-IT" smtClean="0"/>
              <a:t>7</a:t>
            </a:fld>
            <a:endParaRPr lang="en-IT"/>
          </a:p>
        </p:txBody>
      </p:sp>
    </p:spTree>
    <p:extLst>
      <p:ext uri="{BB962C8B-B14F-4D97-AF65-F5344CB8AC3E}">
        <p14:creationId xmlns:p14="http://schemas.microsoft.com/office/powerpoint/2010/main" val="960424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58E38-4E83-F29A-7BCD-B28F182058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687917-14DF-11EA-0D6D-676D7F9858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AB5CD5-5090-8D5F-03EE-FEF06F353629}"/>
              </a:ext>
            </a:extLst>
          </p:cNvPr>
          <p:cNvSpPr>
            <a:spLocks noGrp="1"/>
          </p:cNvSpPr>
          <p:nvPr>
            <p:ph type="body" idx="1"/>
          </p:nvPr>
        </p:nvSpPr>
        <p:spPr/>
        <p:txBody>
          <a:bodyPr/>
          <a:lstStyle/>
          <a:p>
            <a:endParaRPr lang="en-IT" dirty="0"/>
          </a:p>
        </p:txBody>
      </p:sp>
      <p:sp>
        <p:nvSpPr>
          <p:cNvPr id="4" name="Slide Number Placeholder 3">
            <a:extLst>
              <a:ext uri="{FF2B5EF4-FFF2-40B4-BE49-F238E27FC236}">
                <a16:creationId xmlns:a16="http://schemas.microsoft.com/office/drawing/2014/main" id="{99BBD4E3-455C-7BE2-1157-C27F66494D94}"/>
              </a:ext>
            </a:extLst>
          </p:cNvPr>
          <p:cNvSpPr>
            <a:spLocks noGrp="1"/>
          </p:cNvSpPr>
          <p:nvPr>
            <p:ph type="sldNum" sz="quarter" idx="5"/>
          </p:nvPr>
        </p:nvSpPr>
        <p:spPr/>
        <p:txBody>
          <a:bodyPr/>
          <a:lstStyle/>
          <a:p>
            <a:fld id="{8476B2B1-0A45-1F4B-8604-F8DCE4CBECC8}" type="slidenum">
              <a:rPr lang="en-IT" smtClean="0"/>
              <a:t>8</a:t>
            </a:fld>
            <a:endParaRPr lang="en-IT"/>
          </a:p>
        </p:txBody>
      </p:sp>
    </p:spTree>
    <p:extLst>
      <p:ext uri="{BB962C8B-B14F-4D97-AF65-F5344CB8AC3E}">
        <p14:creationId xmlns:p14="http://schemas.microsoft.com/office/powerpoint/2010/main" val="3996593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8832C-5788-4A42-CF80-C725D7097A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18DAE6-45A8-C013-CC93-891C9BCAC7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96A58F-2FC4-368E-8331-8F296717F824}"/>
              </a:ext>
            </a:extLst>
          </p:cNvPr>
          <p:cNvSpPr>
            <a:spLocks noGrp="1"/>
          </p:cNvSpPr>
          <p:nvPr>
            <p:ph type="body" idx="1"/>
          </p:nvPr>
        </p:nvSpPr>
        <p:spPr/>
        <p:txBody>
          <a:bodyPr/>
          <a:lstStyle/>
          <a:p>
            <a:endParaRPr lang="en-IT" dirty="0"/>
          </a:p>
        </p:txBody>
      </p:sp>
      <p:sp>
        <p:nvSpPr>
          <p:cNvPr id="4" name="Slide Number Placeholder 3">
            <a:extLst>
              <a:ext uri="{FF2B5EF4-FFF2-40B4-BE49-F238E27FC236}">
                <a16:creationId xmlns:a16="http://schemas.microsoft.com/office/drawing/2014/main" id="{09E0F9A3-FA4B-F889-A020-1C8452A5C164}"/>
              </a:ext>
            </a:extLst>
          </p:cNvPr>
          <p:cNvSpPr>
            <a:spLocks noGrp="1"/>
          </p:cNvSpPr>
          <p:nvPr>
            <p:ph type="sldNum" sz="quarter" idx="5"/>
          </p:nvPr>
        </p:nvSpPr>
        <p:spPr/>
        <p:txBody>
          <a:bodyPr/>
          <a:lstStyle/>
          <a:p>
            <a:fld id="{8476B2B1-0A45-1F4B-8604-F8DCE4CBECC8}" type="slidenum">
              <a:rPr lang="en-IT" smtClean="0"/>
              <a:t>9</a:t>
            </a:fld>
            <a:endParaRPr lang="en-IT"/>
          </a:p>
        </p:txBody>
      </p:sp>
    </p:spTree>
    <p:extLst>
      <p:ext uri="{BB962C8B-B14F-4D97-AF65-F5344CB8AC3E}">
        <p14:creationId xmlns:p14="http://schemas.microsoft.com/office/powerpoint/2010/main" val="1176198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B750A-9DED-6751-8911-613AD3FC56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6EA2B7-9E66-5D2D-9433-75DEF7DFCD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5D8B07-2545-C7EB-D7C5-EF6209148C08}"/>
              </a:ext>
            </a:extLst>
          </p:cNvPr>
          <p:cNvSpPr>
            <a:spLocks noGrp="1"/>
          </p:cNvSpPr>
          <p:nvPr>
            <p:ph type="body" idx="1"/>
          </p:nvPr>
        </p:nvSpPr>
        <p:spPr/>
        <p:txBody>
          <a:bodyPr/>
          <a:lstStyle/>
          <a:p>
            <a:endParaRPr lang="en-IT" dirty="0"/>
          </a:p>
        </p:txBody>
      </p:sp>
      <p:sp>
        <p:nvSpPr>
          <p:cNvPr id="4" name="Slide Number Placeholder 3">
            <a:extLst>
              <a:ext uri="{FF2B5EF4-FFF2-40B4-BE49-F238E27FC236}">
                <a16:creationId xmlns:a16="http://schemas.microsoft.com/office/drawing/2014/main" id="{D52E4830-DF53-9C54-217D-1D956C791654}"/>
              </a:ext>
            </a:extLst>
          </p:cNvPr>
          <p:cNvSpPr>
            <a:spLocks noGrp="1"/>
          </p:cNvSpPr>
          <p:nvPr>
            <p:ph type="sldNum" sz="quarter" idx="5"/>
          </p:nvPr>
        </p:nvSpPr>
        <p:spPr/>
        <p:txBody>
          <a:bodyPr/>
          <a:lstStyle/>
          <a:p>
            <a:fld id="{8476B2B1-0A45-1F4B-8604-F8DCE4CBECC8}" type="slidenum">
              <a:rPr lang="en-IT" smtClean="0"/>
              <a:t>10</a:t>
            </a:fld>
            <a:endParaRPr lang="en-IT"/>
          </a:p>
        </p:txBody>
      </p:sp>
    </p:spTree>
    <p:extLst>
      <p:ext uri="{BB962C8B-B14F-4D97-AF65-F5344CB8AC3E}">
        <p14:creationId xmlns:p14="http://schemas.microsoft.com/office/powerpoint/2010/main" val="357390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904E9-6EA0-EE0D-20A6-13B4CB4569F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EC7D66F5-276A-8148-A650-43D6FBAE46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D84C8723-7769-22A6-99AD-FBCC833AF02B}"/>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5" name="Footer Placeholder 4">
            <a:extLst>
              <a:ext uri="{FF2B5EF4-FFF2-40B4-BE49-F238E27FC236}">
                <a16:creationId xmlns:a16="http://schemas.microsoft.com/office/drawing/2014/main" id="{F434F9E6-A52B-3E11-FBE2-074B86B39BAB}"/>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339D44CB-2C67-0E64-05E6-9D1FDD86479A}"/>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306813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4028C-535D-F027-CCEE-6CB7999ED0B9}"/>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30EF6D1A-B7D3-CE70-8364-C1943DF21B8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D648EAEB-7F2A-98FB-5DD6-CEF9C0F6C6D9}"/>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5" name="Footer Placeholder 4">
            <a:extLst>
              <a:ext uri="{FF2B5EF4-FFF2-40B4-BE49-F238E27FC236}">
                <a16:creationId xmlns:a16="http://schemas.microsoft.com/office/drawing/2014/main" id="{F66D8A29-35EF-CAE5-79EF-EFD6F63B81EA}"/>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7053E72E-E609-764C-9F4E-42C36FA64257}"/>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179169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C60D4B-C5D0-66D6-C2D5-2E7EB8C3DE3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AD2AA2CA-A897-FB7D-96A4-C760F1ABB31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9858853B-825C-763D-2FC9-1FD36EE681BD}"/>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5" name="Footer Placeholder 4">
            <a:extLst>
              <a:ext uri="{FF2B5EF4-FFF2-40B4-BE49-F238E27FC236}">
                <a16:creationId xmlns:a16="http://schemas.microsoft.com/office/drawing/2014/main" id="{D3845CB1-35CB-AD69-4D38-D0E7755B9F6C}"/>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5E221662-7626-6BCB-BD3D-E93A380AD135}"/>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44764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46307-DE75-FBBF-3127-3C884F23A8AF}"/>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D93CCCDE-7C2C-6B35-D9AD-9B42AC2E3E4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E6E634D3-2AE3-C6F1-30DD-5D1FEA66DB4B}"/>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5" name="Footer Placeholder 4">
            <a:extLst>
              <a:ext uri="{FF2B5EF4-FFF2-40B4-BE49-F238E27FC236}">
                <a16:creationId xmlns:a16="http://schemas.microsoft.com/office/drawing/2014/main" id="{7E258D58-7527-441A-178B-CC13C5EF35B5}"/>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99938318-9781-6770-D711-EF01F675D17F}"/>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287165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6BC02-C34F-EBC2-392D-340C3F44E5F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B8AFCA33-4B94-A73B-8424-BE0870EBF4C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81D22F4-CE0D-EAA9-282E-2E2235569D80}"/>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5" name="Footer Placeholder 4">
            <a:extLst>
              <a:ext uri="{FF2B5EF4-FFF2-40B4-BE49-F238E27FC236}">
                <a16:creationId xmlns:a16="http://schemas.microsoft.com/office/drawing/2014/main" id="{1CE863E9-A189-B40B-2D1A-5FD001F978E6}"/>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4C1818E4-7E9B-FA76-49CB-DBEAB802CD1E}"/>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2821333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4D234-2B10-945A-AC05-B3CC4B102ECB}"/>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C1962D6F-0A34-8CD9-DA8E-44484E9A347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59E2827D-74A4-35B1-9E94-135D5A7701A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524D70E2-011C-4628-9C0F-796423EEF43A}"/>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6" name="Footer Placeholder 5">
            <a:extLst>
              <a:ext uri="{FF2B5EF4-FFF2-40B4-BE49-F238E27FC236}">
                <a16:creationId xmlns:a16="http://schemas.microsoft.com/office/drawing/2014/main" id="{BF7C6A15-F073-9CC4-4217-FF4DAAC01F86}"/>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DB08AF83-4CC1-730D-2AE5-FB26495B6B7F}"/>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1100541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FCACD-41C8-1D92-9407-882678989540}"/>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F66BBF62-D139-5AA8-EDCE-5C19132365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547A47D-AA6A-ED1F-56EF-838DBAC8832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6C20A035-598B-0A76-273F-DB395CDE28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EA3582A-04E3-B741-DF07-CA4E1EDFCB3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1831D69C-63C7-B75C-D1AC-9579E6E1800B}"/>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8" name="Footer Placeholder 7">
            <a:extLst>
              <a:ext uri="{FF2B5EF4-FFF2-40B4-BE49-F238E27FC236}">
                <a16:creationId xmlns:a16="http://schemas.microsoft.com/office/drawing/2014/main" id="{67881B5A-F563-E3C9-DBEE-DA8D3FED5FA1}"/>
              </a:ext>
            </a:extLst>
          </p:cNvPr>
          <p:cNvSpPr>
            <a:spLocks noGrp="1"/>
          </p:cNvSpPr>
          <p:nvPr>
            <p:ph type="ftr" sz="quarter" idx="11"/>
          </p:nvPr>
        </p:nvSpPr>
        <p:spPr/>
        <p:txBody>
          <a:bodyPr/>
          <a:lstStyle/>
          <a:p>
            <a:endParaRPr lang="en-IT"/>
          </a:p>
        </p:txBody>
      </p:sp>
      <p:sp>
        <p:nvSpPr>
          <p:cNvPr id="9" name="Slide Number Placeholder 8">
            <a:extLst>
              <a:ext uri="{FF2B5EF4-FFF2-40B4-BE49-F238E27FC236}">
                <a16:creationId xmlns:a16="http://schemas.microsoft.com/office/drawing/2014/main" id="{CC0EBE72-A590-9E86-1222-D6838BE3F827}"/>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1634011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EDC7-CF11-D826-A4F0-5B87C65EAADB}"/>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226C34E4-042E-163A-68E3-A7DECF580B47}"/>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4" name="Footer Placeholder 3">
            <a:extLst>
              <a:ext uri="{FF2B5EF4-FFF2-40B4-BE49-F238E27FC236}">
                <a16:creationId xmlns:a16="http://schemas.microsoft.com/office/drawing/2014/main" id="{4E9100ED-434B-E205-2CE8-6B3945647976}"/>
              </a:ext>
            </a:extLst>
          </p:cNvPr>
          <p:cNvSpPr>
            <a:spLocks noGrp="1"/>
          </p:cNvSpPr>
          <p:nvPr>
            <p:ph type="ftr" sz="quarter" idx="11"/>
          </p:nvPr>
        </p:nvSpPr>
        <p:spPr/>
        <p:txBody>
          <a:bodyPr/>
          <a:lstStyle/>
          <a:p>
            <a:endParaRPr lang="en-IT"/>
          </a:p>
        </p:txBody>
      </p:sp>
      <p:sp>
        <p:nvSpPr>
          <p:cNvPr id="5" name="Slide Number Placeholder 4">
            <a:extLst>
              <a:ext uri="{FF2B5EF4-FFF2-40B4-BE49-F238E27FC236}">
                <a16:creationId xmlns:a16="http://schemas.microsoft.com/office/drawing/2014/main" id="{7FEEFFBD-9B83-30F2-D929-C545A2299A31}"/>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2710188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B1AABC-5228-B942-79C4-842B45EB5649}"/>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3" name="Footer Placeholder 2">
            <a:extLst>
              <a:ext uri="{FF2B5EF4-FFF2-40B4-BE49-F238E27FC236}">
                <a16:creationId xmlns:a16="http://schemas.microsoft.com/office/drawing/2014/main" id="{F65A895E-EC79-32D9-A134-5D8ED4D0E69A}"/>
              </a:ext>
            </a:extLst>
          </p:cNvPr>
          <p:cNvSpPr>
            <a:spLocks noGrp="1"/>
          </p:cNvSpPr>
          <p:nvPr>
            <p:ph type="ftr" sz="quarter" idx="11"/>
          </p:nvPr>
        </p:nvSpPr>
        <p:spPr/>
        <p:txBody>
          <a:bodyPr/>
          <a:lstStyle/>
          <a:p>
            <a:endParaRPr lang="en-IT"/>
          </a:p>
        </p:txBody>
      </p:sp>
      <p:sp>
        <p:nvSpPr>
          <p:cNvPr id="4" name="Slide Number Placeholder 3">
            <a:extLst>
              <a:ext uri="{FF2B5EF4-FFF2-40B4-BE49-F238E27FC236}">
                <a16:creationId xmlns:a16="http://schemas.microsoft.com/office/drawing/2014/main" id="{1E47F06A-1648-048A-E735-B2D8A569B09F}"/>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369482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EC38C-9D04-8CDA-6C2E-57EF0BA8A92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873E5954-25EB-09F3-8AFB-3B87A41857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895C71B6-7BAD-CEF5-9A6A-520C5F70AB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E57BEB-B542-70A6-AE91-D786C139884C}"/>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6" name="Footer Placeholder 5">
            <a:extLst>
              <a:ext uri="{FF2B5EF4-FFF2-40B4-BE49-F238E27FC236}">
                <a16:creationId xmlns:a16="http://schemas.microsoft.com/office/drawing/2014/main" id="{AE58A289-5E5C-5A3A-F56E-185AF06F8B78}"/>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99FD3DD9-8A20-B272-23AA-4458F8F3946A}"/>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421509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47C19-0810-E266-A8C1-C6DF98FBFE9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E5E5592C-C6AB-3FB8-EE0E-E9E87D8478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93C7D3EF-A9DA-3E26-D0E4-B384927B2E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D93F9B9-D177-6153-0132-EA122A79DD18}"/>
              </a:ext>
            </a:extLst>
          </p:cNvPr>
          <p:cNvSpPr>
            <a:spLocks noGrp="1"/>
          </p:cNvSpPr>
          <p:nvPr>
            <p:ph type="dt" sz="half" idx="10"/>
          </p:nvPr>
        </p:nvSpPr>
        <p:spPr/>
        <p:txBody>
          <a:bodyPr/>
          <a:lstStyle/>
          <a:p>
            <a:fld id="{1FDA7A71-0108-FA46-AEA9-08F2E14A4321}" type="datetimeFigureOut">
              <a:rPr lang="en-IT" smtClean="0"/>
              <a:t>19/05/25</a:t>
            </a:fld>
            <a:endParaRPr lang="en-IT"/>
          </a:p>
        </p:txBody>
      </p:sp>
      <p:sp>
        <p:nvSpPr>
          <p:cNvPr id="6" name="Footer Placeholder 5">
            <a:extLst>
              <a:ext uri="{FF2B5EF4-FFF2-40B4-BE49-F238E27FC236}">
                <a16:creationId xmlns:a16="http://schemas.microsoft.com/office/drawing/2014/main" id="{8FD87900-BDF2-9AE4-37A6-12725B3D5E24}"/>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B34E1A16-9E48-991F-A75C-7B8981D23F5C}"/>
              </a:ext>
            </a:extLst>
          </p:cNvPr>
          <p:cNvSpPr>
            <a:spLocks noGrp="1"/>
          </p:cNvSpPr>
          <p:nvPr>
            <p:ph type="sldNum" sz="quarter" idx="12"/>
          </p:nvPr>
        </p:nvSpPr>
        <p:spPr/>
        <p:txBody>
          <a:bodyPr/>
          <a:lstStyle/>
          <a:p>
            <a:fld id="{5536F3EF-CB35-8948-B5E5-77602B7FFC15}" type="slidenum">
              <a:rPr lang="en-IT" smtClean="0"/>
              <a:t>‹#›</a:t>
            </a:fld>
            <a:endParaRPr lang="en-IT"/>
          </a:p>
        </p:txBody>
      </p:sp>
    </p:spTree>
    <p:extLst>
      <p:ext uri="{BB962C8B-B14F-4D97-AF65-F5344CB8AC3E}">
        <p14:creationId xmlns:p14="http://schemas.microsoft.com/office/powerpoint/2010/main" val="369053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8683FB-5063-6CBE-4ED2-6A8764289B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491B44AB-17BD-89B3-892A-478327200A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F1A14AB4-6F47-8F2D-A39E-1531ED584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FDA7A71-0108-FA46-AEA9-08F2E14A4321}" type="datetimeFigureOut">
              <a:rPr lang="en-IT" smtClean="0"/>
              <a:t>19/05/25</a:t>
            </a:fld>
            <a:endParaRPr lang="en-IT"/>
          </a:p>
        </p:txBody>
      </p:sp>
      <p:sp>
        <p:nvSpPr>
          <p:cNvPr id="5" name="Footer Placeholder 4">
            <a:extLst>
              <a:ext uri="{FF2B5EF4-FFF2-40B4-BE49-F238E27FC236}">
                <a16:creationId xmlns:a16="http://schemas.microsoft.com/office/drawing/2014/main" id="{B7ECB2CC-3069-8610-8BA6-CF231E73A7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T"/>
          </a:p>
        </p:txBody>
      </p:sp>
      <p:sp>
        <p:nvSpPr>
          <p:cNvPr id="6" name="Slide Number Placeholder 5">
            <a:extLst>
              <a:ext uri="{FF2B5EF4-FFF2-40B4-BE49-F238E27FC236}">
                <a16:creationId xmlns:a16="http://schemas.microsoft.com/office/drawing/2014/main" id="{AC0FAFDD-6319-8D0B-3EF0-2EF8FB692A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36F3EF-CB35-8948-B5E5-77602B7FFC15}" type="slidenum">
              <a:rPr lang="en-IT" smtClean="0"/>
              <a:t>‹#›</a:t>
            </a:fld>
            <a:endParaRPr lang="en-IT"/>
          </a:p>
        </p:txBody>
      </p:sp>
    </p:spTree>
    <p:extLst>
      <p:ext uri="{BB962C8B-B14F-4D97-AF65-F5344CB8AC3E}">
        <p14:creationId xmlns:p14="http://schemas.microsoft.com/office/powerpoint/2010/main" val="3924255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abc.net/values/temperature" TargetMode="External"/><Relationship Id="rId4" Type="http://schemas.openxmlformats.org/officeDocument/2006/relationships/hyperlink" Target="http://www.abc.net/?value=temperatur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atatracker.ietf.org/doc/html/rfc5789" TargetMode="External"/><Relationship Id="rId5" Type="http://schemas.openxmlformats.org/officeDocument/2006/relationships/hyperlink" Target="https://datatracker.ietf.org/doc/html/rfc9110" TargetMode="External"/><Relationship Id="rId4" Type="http://schemas.openxmlformats.org/officeDocument/2006/relationships/hyperlink" Target="https://en.wikipedia.org/wiki/RFC_(identifie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smiledigitalhealth.com/" TargetMode="External"/><Relationship Id="rId3" Type="http://schemas.openxmlformats.org/officeDocument/2006/relationships/image" Target="../media/image1.png"/><Relationship Id="rId7" Type="http://schemas.openxmlformats.org/officeDocument/2006/relationships/hyperlink" Target="https://hapifhir.io/hapi-fhir/licens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hapifhir.io/hapi-fhir/contributors.html" TargetMode="External"/><Relationship Id="rId5" Type="http://schemas.openxmlformats.org/officeDocument/2006/relationships/hyperlink" Target="http://hl7.org/fhir/" TargetMode="External"/><Relationship Id="rId4" Type="http://schemas.openxmlformats.org/officeDocument/2006/relationships/image" Target="../media/image3.png"/><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3C30932-BB03-0BB4-6495-7EEC739F2575}"/>
              </a:ext>
            </a:extLst>
          </p:cNvPr>
          <p:cNvSpPr/>
          <p:nvPr/>
        </p:nvSpPr>
        <p:spPr>
          <a:xfrm>
            <a:off x="0" y="0"/>
            <a:ext cx="12192000" cy="590092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p>
        </p:txBody>
      </p:sp>
      <p:sp>
        <p:nvSpPr>
          <p:cNvPr id="2" name="Title 1">
            <a:extLst>
              <a:ext uri="{FF2B5EF4-FFF2-40B4-BE49-F238E27FC236}">
                <a16:creationId xmlns:a16="http://schemas.microsoft.com/office/drawing/2014/main" id="{C612A730-24F7-1D0C-59D4-768FCF85CE0E}"/>
              </a:ext>
            </a:extLst>
          </p:cNvPr>
          <p:cNvSpPr>
            <a:spLocks noGrp="1"/>
          </p:cNvSpPr>
          <p:nvPr>
            <p:ph type="ctrTitle"/>
          </p:nvPr>
        </p:nvSpPr>
        <p:spPr/>
        <p:txBody>
          <a:bodyPr>
            <a:normAutofit/>
          </a:bodyPr>
          <a:lstStyle/>
          <a:p>
            <a:r>
              <a:rPr lang="en-US" sz="6000" dirty="0">
                <a:solidFill>
                  <a:schemeClr val="bg1"/>
                </a:solidFill>
              </a:rPr>
              <a:t>FLUTTER and API REST</a:t>
            </a:r>
            <a:br>
              <a:rPr lang="en-US" sz="6000" dirty="0">
                <a:solidFill>
                  <a:schemeClr val="bg1"/>
                </a:solidFill>
              </a:rPr>
            </a:br>
            <a:endParaRPr lang="en-US" sz="6000" dirty="0">
              <a:solidFill>
                <a:schemeClr val="bg1"/>
              </a:solidFill>
            </a:endParaRPr>
          </a:p>
        </p:txBody>
      </p:sp>
      <p:pic>
        <p:nvPicPr>
          <p:cNvPr id="5" name="Picture 2" descr="logo centenario">
            <a:extLst>
              <a:ext uri="{FF2B5EF4-FFF2-40B4-BE49-F238E27FC236}">
                <a16:creationId xmlns:a16="http://schemas.microsoft.com/office/drawing/2014/main" id="{4107BCF0-34FF-CDC8-EF76-F81FFE6EC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0582"/>
            <a:ext cx="4112489" cy="720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070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a:extLst>
            <a:ext uri="{FF2B5EF4-FFF2-40B4-BE49-F238E27FC236}">
              <a16:creationId xmlns:a16="http://schemas.microsoft.com/office/drawing/2014/main" id="{A4D1E1C8-7D59-056E-C95A-A66A7CB0A41A}"/>
            </a:ext>
          </a:extLst>
        </p:cNvPr>
        <p:cNvGrpSpPr/>
        <p:nvPr/>
      </p:nvGrpSpPr>
      <p:grpSpPr>
        <a:xfrm>
          <a:off x="0" y="0"/>
          <a:ext cx="0" cy="0"/>
          <a:chOff x="0" y="0"/>
          <a:chExt cx="0" cy="0"/>
        </a:xfrm>
      </p:grpSpPr>
      <p:sp>
        <p:nvSpPr>
          <p:cNvPr id="5124" name="Segnaposto numero diapositiva 3">
            <a:extLst>
              <a:ext uri="{FF2B5EF4-FFF2-40B4-BE49-F238E27FC236}">
                <a16:creationId xmlns:a16="http://schemas.microsoft.com/office/drawing/2014/main" id="{2415853F-8F99-A52B-261F-E4106BCE511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latin typeface="Aptos" panose="020B0004020202020204" pitchFamily="34" charset="0"/>
              </a:rPr>
              <a:pPr/>
              <a:t>10</a:t>
            </a:fld>
            <a:endParaRPr lang="it-IT" altLang="it-IT" sz="1600">
              <a:solidFill>
                <a:srgbClr val="FF9900"/>
              </a:solidFill>
              <a:latin typeface="Aptos" panose="020B0004020202020204" pitchFamily="34" charset="0"/>
            </a:endParaRPr>
          </a:p>
        </p:txBody>
      </p:sp>
      <p:sp>
        <p:nvSpPr>
          <p:cNvPr id="2" name="Rectangle 1">
            <a:extLst>
              <a:ext uri="{FF2B5EF4-FFF2-40B4-BE49-F238E27FC236}">
                <a16:creationId xmlns:a16="http://schemas.microsoft.com/office/drawing/2014/main" id="{DBE9C4A4-EFCB-E904-8C07-A5A890E41B32}"/>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latin typeface="Aptos" panose="020B0004020202020204" pitchFamily="34" charset="0"/>
            </a:endParaRPr>
          </a:p>
        </p:txBody>
      </p:sp>
      <p:pic>
        <p:nvPicPr>
          <p:cNvPr id="3" name="Picture 2" descr="logo centenario">
            <a:extLst>
              <a:ext uri="{FF2B5EF4-FFF2-40B4-BE49-F238E27FC236}">
                <a16:creationId xmlns:a16="http://schemas.microsoft.com/office/drawing/2014/main" id="{8A7F7586-F688-E462-B067-AC29B43CAD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2F8D5566-540B-BE88-F36D-C731FEB5FFDF}"/>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rPr>
              <a:t>MODEL VIEW CONTROLLER PATTERN</a:t>
            </a:r>
          </a:p>
        </p:txBody>
      </p:sp>
      <p:sp>
        <p:nvSpPr>
          <p:cNvPr id="6" name="TextBox 5">
            <a:extLst>
              <a:ext uri="{FF2B5EF4-FFF2-40B4-BE49-F238E27FC236}">
                <a16:creationId xmlns:a16="http://schemas.microsoft.com/office/drawing/2014/main" id="{0F82F742-66E4-8573-C37D-4AB096CCAE68}"/>
              </a:ext>
            </a:extLst>
          </p:cNvPr>
          <p:cNvSpPr txBox="1"/>
          <p:nvPr/>
        </p:nvSpPr>
        <p:spPr>
          <a:xfrm>
            <a:off x="294380" y="983101"/>
            <a:ext cx="10907351" cy="646331"/>
          </a:xfrm>
          <a:prstGeom prst="rect">
            <a:avLst/>
          </a:prstGeom>
          <a:noFill/>
        </p:spPr>
        <p:txBody>
          <a:bodyPr wrap="square">
            <a:spAutoFit/>
          </a:bodyPr>
          <a:lstStyle/>
          <a:p>
            <a:r>
              <a:rPr lang="en-IT" dirty="0"/>
              <a:t>An “evolution” of the original Observer Pattern, in which a subject (Model) notifies various Observers (Views)</a:t>
            </a:r>
          </a:p>
          <a:p>
            <a:r>
              <a:rPr lang="en-IT" dirty="0"/>
              <a:t>Adding a Controller who handles the Users Interaction.</a:t>
            </a:r>
          </a:p>
        </p:txBody>
      </p:sp>
      <p:pic>
        <p:nvPicPr>
          <p:cNvPr id="1026" name="Picture 2" descr="undefined">
            <a:extLst>
              <a:ext uri="{FF2B5EF4-FFF2-40B4-BE49-F238E27FC236}">
                <a16:creationId xmlns:a16="http://schemas.microsoft.com/office/drawing/2014/main" id="{0883ADBC-52CF-5DD3-212B-F91892F0A9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2861" y="1852612"/>
            <a:ext cx="4259977" cy="46863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 screenshot of a computer&#10;&#10;AI-generated content may be incorrect.">
            <a:extLst>
              <a:ext uri="{FF2B5EF4-FFF2-40B4-BE49-F238E27FC236}">
                <a16:creationId xmlns:a16="http://schemas.microsoft.com/office/drawing/2014/main" id="{42DF47D6-B13A-5661-45F9-31E0CBD445AD}"/>
              </a:ext>
            </a:extLst>
          </p:cNvPr>
          <p:cNvPicPr>
            <a:picLocks noChangeAspect="1"/>
          </p:cNvPicPr>
          <p:nvPr/>
        </p:nvPicPr>
        <p:blipFill>
          <a:blip r:embed="rId5"/>
          <a:srcRect b="27398"/>
          <a:stretch/>
        </p:blipFill>
        <p:spPr>
          <a:xfrm>
            <a:off x="7433310" y="3315187"/>
            <a:ext cx="2286000" cy="1355408"/>
          </a:xfrm>
          <a:prstGeom prst="rect">
            <a:avLst/>
          </a:prstGeom>
        </p:spPr>
      </p:pic>
    </p:spTree>
    <p:extLst>
      <p:ext uri="{BB962C8B-B14F-4D97-AF65-F5344CB8AC3E}">
        <p14:creationId xmlns:p14="http://schemas.microsoft.com/office/powerpoint/2010/main" val="313896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Segnaposto numero diapositiva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rPr>
              <a:pPr/>
              <a:t>2</a:t>
            </a:fld>
            <a:endParaRPr lang="it-IT" altLang="it-IT" sz="1600">
              <a:solidFill>
                <a:srgbClr val="FF9900"/>
              </a:solidFill>
            </a:endParaRPr>
          </a:p>
        </p:txBody>
      </p:sp>
      <p:sp>
        <p:nvSpPr>
          <p:cNvPr id="2" name="Rectangle 1">
            <a:extLst>
              <a:ext uri="{FF2B5EF4-FFF2-40B4-BE49-F238E27FC236}">
                <a16:creationId xmlns:a16="http://schemas.microsoft.com/office/drawing/2014/main" id="{17B3884D-B8EC-3A92-3AC1-5C82C3335571}"/>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p>
        </p:txBody>
      </p:sp>
      <p:pic>
        <p:nvPicPr>
          <p:cNvPr id="3" name="Picture 2" descr="logo centenario">
            <a:extLst>
              <a:ext uri="{FF2B5EF4-FFF2-40B4-BE49-F238E27FC236}">
                <a16:creationId xmlns:a16="http://schemas.microsoft.com/office/drawing/2014/main" id="{5512C1DB-B5D8-8869-87DE-7797FE371E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5B898C6B-6271-3F73-9B22-075107E3B6E3}"/>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latin typeface="+mj-lt"/>
              </a:rPr>
              <a:t>COS’E’ UN APPLICATION PROGRAMMING INTERFACE</a:t>
            </a:r>
          </a:p>
        </p:txBody>
      </p:sp>
      <p:pic>
        <p:nvPicPr>
          <p:cNvPr id="1026" name="Picture 2" descr="undefined">
            <a:extLst>
              <a:ext uri="{FF2B5EF4-FFF2-40B4-BE49-F238E27FC236}">
                <a16:creationId xmlns:a16="http://schemas.microsoft.com/office/drawing/2014/main" id="{331FF988-9A41-0F31-1CF3-574BF17271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5844" y="1508470"/>
            <a:ext cx="6860311" cy="38410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D8CA13-1FFC-2E95-BF72-D5D18658A33E}"/>
              </a:ext>
            </a:extLst>
          </p:cNvPr>
          <p:cNvSpPr txBox="1"/>
          <p:nvPr/>
        </p:nvSpPr>
        <p:spPr>
          <a:xfrm>
            <a:off x="5486400" y="5298942"/>
            <a:ext cx="1063112" cy="369332"/>
          </a:xfrm>
          <a:prstGeom prst="rect">
            <a:avLst/>
          </a:prstGeom>
          <a:noFill/>
        </p:spPr>
        <p:txBody>
          <a:bodyPr wrap="none" rtlCol="0">
            <a:spAutoFit/>
          </a:bodyPr>
          <a:lstStyle/>
          <a:p>
            <a:r>
              <a:rPr lang="en-IT" b="1" dirty="0"/>
              <a:t>openAPI</a:t>
            </a:r>
          </a:p>
        </p:txBody>
      </p:sp>
    </p:spTree>
    <p:extLst>
      <p:ext uri="{BB962C8B-B14F-4D97-AF65-F5344CB8AC3E}">
        <p14:creationId xmlns:p14="http://schemas.microsoft.com/office/powerpoint/2010/main" val="2304744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Segnaposto numero diapositiva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latin typeface="Aptos" panose="020B0004020202020204" pitchFamily="34" charset="0"/>
              </a:rPr>
              <a:pPr/>
              <a:t>3</a:t>
            </a:fld>
            <a:endParaRPr lang="it-IT" altLang="it-IT" sz="1600">
              <a:solidFill>
                <a:srgbClr val="FF9900"/>
              </a:solidFill>
              <a:latin typeface="Aptos" panose="020B0004020202020204" pitchFamily="34" charset="0"/>
            </a:endParaRPr>
          </a:p>
        </p:txBody>
      </p:sp>
      <p:sp>
        <p:nvSpPr>
          <p:cNvPr id="2" name="Rectangle 1">
            <a:extLst>
              <a:ext uri="{FF2B5EF4-FFF2-40B4-BE49-F238E27FC236}">
                <a16:creationId xmlns:a16="http://schemas.microsoft.com/office/drawing/2014/main" id="{17B3884D-B8EC-3A92-3AC1-5C82C3335571}"/>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latin typeface="Aptos" panose="020B0004020202020204" pitchFamily="34" charset="0"/>
            </a:endParaRPr>
          </a:p>
        </p:txBody>
      </p:sp>
      <p:pic>
        <p:nvPicPr>
          <p:cNvPr id="3" name="Picture 2" descr="logo centenario">
            <a:extLst>
              <a:ext uri="{FF2B5EF4-FFF2-40B4-BE49-F238E27FC236}">
                <a16:creationId xmlns:a16="http://schemas.microsoft.com/office/drawing/2014/main" id="{5512C1DB-B5D8-8869-87DE-7797FE371E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5B898C6B-6271-3F73-9B22-075107E3B6E3}"/>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rPr>
              <a:t>REST vs SOAP in breve</a:t>
            </a:r>
          </a:p>
        </p:txBody>
      </p:sp>
      <p:sp>
        <p:nvSpPr>
          <p:cNvPr id="7" name="TextBox 6">
            <a:extLst>
              <a:ext uri="{FF2B5EF4-FFF2-40B4-BE49-F238E27FC236}">
                <a16:creationId xmlns:a16="http://schemas.microsoft.com/office/drawing/2014/main" id="{1A3DC511-466F-8945-E529-0809AE38DF40}"/>
              </a:ext>
            </a:extLst>
          </p:cNvPr>
          <p:cNvSpPr txBox="1"/>
          <p:nvPr/>
        </p:nvSpPr>
        <p:spPr>
          <a:xfrm>
            <a:off x="1088573" y="1563183"/>
            <a:ext cx="9590314" cy="1384995"/>
          </a:xfrm>
          <a:prstGeom prst="rect">
            <a:avLst/>
          </a:prstGeom>
          <a:noFill/>
        </p:spPr>
        <p:txBody>
          <a:bodyPr wrap="square">
            <a:spAutoFit/>
          </a:bodyPr>
          <a:lstStyle/>
          <a:p>
            <a:r>
              <a:rPr lang="en-GB" sz="1400" dirty="0">
                <a:solidFill>
                  <a:srgbClr val="000000"/>
                </a:solidFill>
                <a:effectLst/>
                <a:latin typeface="Aptos" panose="020B0004020202020204" pitchFamily="34" charset="0"/>
              </a:rPr>
              <a:t>HTTP POST </a:t>
            </a:r>
            <a:r>
              <a:rPr lang="en-GB" sz="1400" dirty="0">
                <a:solidFill>
                  <a:srgbClr val="666600"/>
                </a:solidFill>
                <a:effectLst/>
                <a:latin typeface="Aptos" panose="020B0004020202020204" pitchFamily="34" charset="0"/>
              </a:rPr>
              <a:t>/</a:t>
            </a:r>
            <a:r>
              <a:rPr lang="en-GB" sz="1400" dirty="0" err="1">
                <a:solidFill>
                  <a:srgbClr val="660066"/>
                </a:solidFill>
                <a:latin typeface="Aptos" panose="020B0004020202020204" pitchFamily="34" charset="0"/>
              </a:rPr>
              <a:t>ReturnValue</a:t>
            </a:r>
            <a:r>
              <a:rPr lang="en-GB" sz="1400" dirty="0">
                <a:solidFill>
                  <a:srgbClr val="000000"/>
                </a:solidFill>
                <a:effectLst/>
                <a:latin typeface="Aptos" panose="020B0004020202020204" pitchFamily="34" charset="0"/>
              </a:rPr>
              <a:t> HTTP</a:t>
            </a:r>
            <a:r>
              <a:rPr lang="en-GB" sz="1400" dirty="0">
                <a:solidFill>
                  <a:srgbClr val="666600"/>
                </a:solidFill>
                <a:effectLst/>
                <a:latin typeface="Aptos" panose="020B0004020202020204" pitchFamily="34" charset="0"/>
              </a:rPr>
              <a:t>/</a:t>
            </a:r>
            <a:r>
              <a:rPr lang="en-GB" sz="1400" dirty="0">
                <a:solidFill>
                  <a:srgbClr val="006666"/>
                </a:solidFill>
                <a:effectLst/>
                <a:latin typeface="Aptos" panose="020B0004020202020204" pitchFamily="34" charset="0"/>
              </a:rPr>
              <a:t>1.0</a:t>
            </a:r>
            <a:r>
              <a:rPr lang="en-GB" sz="1400" dirty="0">
                <a:solidFill>
                  <a:srgbClr val="000000"/>
                </a:solidFill>
                <a:effectLst/>
                <a:latin typeface="Aptos" panose="020B0004020202020204" pitchFamily="34" charset="0"/>
              </a:rPr>
              <a:t> </a:t>
            </a:r>
            <a:r>
              <a:rPr lang="en-GB" sz="1400" dirty="0">
                <a:solidFill>
                  <a:srgbClr val="000000"/>
                </a:solidFill>
                <a:latin typeface="Aptos" panose="020B0004020202020204" pitchFamily="34" charset="0"/>
              </a:rPr>
              <a:t> </a:t>
            </a:r>
            <a:r>
              <a:rPr lang="en-GB" sz="1400" dirty="0">
                <a:solidFill>
                  <a:srgbClr val="660066"/>
                </a:solidFill>
                <a:effectLst/>
                <a:latin typeface="Aptos" panose="020B0004020202020204" pitchFamily="34" charset="0"/>
              </a:rPr>
              <a:t>Host</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err="1">
                <a:solidFill>
                  <a:srgbClr val="000000"/>
                </a:solidFill>
                <a:effectLst/>
                <a:latin typeface="Aptos" panose="020B0004020202020204" pitchFamily="34" charset="0"/>
              </a:rPr>
              <a:t>www</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abc</a:t>
            </a:r>
            <a:r>
              <a:rPr lang="en-GB" sz="1400" dirty="0" err="1">
                <a:solidFill>
                  <a:srgbClr val="666600"/>
                </a:solidFill>
                <a:effectLst/>
                <a:latin typeface="Aptos" panose="020B0004020202020204" pitchFamily="34" charset="0"/>
              </a:rPr>
              <a:t>.</a:t>
            </a:r>
            <a:r>
              <a:rPr lang="en-GB" sz="1400" dirty="0" err="1">
                <a:solidFill>
                  <a:srgbClr val="000000"/>
                </a:solidFill>
                <a:latin typeface="Aptos" panose="020B0004020202020204" pitchFamily="34" charset="0"/>
              </a:rPr>
              <a:t>net</a:t>
            </a:r>
            <a:r>
              <a:rPr lang="en-GB" sz="1400" dirty="0">
                <a:solidFill>
                  <a:srgbClr val="000000"/>
                </a:solidFill>
                <a:effectLst/>
                <a:latin typeface="Aptos" panose="020B0004020202020204" pitchFamily="34" charset="0"/>
              </a:rPr>
              <a:t>  </a:t>
            </a:r>
            <a:r>
              <a:rPr lang="en-GB" sz="1400" dirty="0">
                <a:solidFill>
                  <a:srgbClr val="660066"/>
                </a:solidFill>
                <a:effectLst/>
                <a:latin typeface="Aptos" panose="020B0004020202020204" pitchFamily="34" charset="0"/>
              </a:rPr>
              <a:t>Content</a:t>
            </a:r>
            <a:r>
              <a:rPr lang="en-GB" sz="1400" dirty="0">
                <a:solidFill>
                  <a:srgbClr val="666600"/>
                </a:solidFill>
                <a:effectLst/>
                <a:latin typeface="Aptos" panose="020B0004020202020204" pitchFamily="34" charset="0"/>
              </a:rPr>
              <a:t>-</a:t>
            </a:r>
            <a:r>
              <a:rPr lang="en-GB" sz="1400" dirty="0">
                <a:solidFill>
                  <a:srgbClr val="660066"/>
                </a:solidFill>
                <a:effectLst/>
                <a:latin typeface="Aptos" panose="020B0004020202020204" pitchFamily="34" charset="0"/>
              </a:rPr>
              <a:t>Type</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text</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xml</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0000"/>
                </a:solidFill>
                <a:latin typeface="Aptos" panose="020B0004020202020204" pitchFamily="34" charset="0"/>
              </a:rPr>
              <a:t> </a:t>
            </a:r>
            <a:r>
              <a:rPr lang="en-GB" sz="1400" dirty="0">
                <a:solidFill>
                  <a:srgbClr val="000000"/>
                </a:solidFill>
                <a:effectLst/>
                <a:latin typeface="Aptos" panose="020B0004020202020204" pitchFamily="34" charset="0"/>
              </a:rPr>
              <a:t>charset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utf</a:t>
            </a:r>
            <a:r>
              <a:rPr lang="en-GB" sz="1400" dirty="0">
                <a:solidFill>
                  <a:srgbClr val="666600"/>
                </a:solidFill>
                <a:effectLst/>
                <a:latin typeface="Aptos" panose="020B0004020202020204" pitchFamily="34" charset="0"/>
              </a:rPr>
              <a:t>-</a:t>
            </a:r>
            <a:r>
              <a:rPr lang="en-GB" sz="1400" dirty="0">
                <a:solidFill>
                  <a:srgbClr val="006666"/>
                </a:solidFill>
                <a:effectLst/>
                <a:latin typeface="Aptos" panose="020B0004020202020204" pitchFamily="34" charset="0"/>
              </a:rPr>
              <a:t>8</a:t>
            </a:r>
            <a:r>
              <a:rPr lang="en-GB" sz="1400" dirty="0">
                <a:solidFill>
                  <a:srgbClr val="000000"/>
                </a:solidFill>
                <a:effectLst/>
                <a:latin typeface="Aptos" panose="020B0004020202020204" pitchFamily="34" charset="0"/>
              </a:rPr>
              <a:t> </a:t>
            </a:r>
            <a:r>
              <a:rPr lang="en-GB" sz="1400" dirty="0">
                <a:solidFill>
                  <a:srgbClr val="660066"/>
                </a:solidFill>
                <a:effectLst/>
                <a:latin typeface="Aptos" panose="020B0004020202020204" pitchFamily="34" charset="0"/>
              </a:rPr>
              <a:t>Content</a:t>
            </a:r>
            <a:r>
              <a:rPr lang="en-GB" sz="1400" dirty="0">
                <a:solidFill>
                  <a:srgbClr val="666600"/>
                </a:solidFill>
                <a:effectLst/>
                <a:latin typeface="Aptos" panose="020B0004020202020204" pitchFamily="34" charset="0"/>
              </a:rPr>
              <a:t>-</a:t>
            </a:r>
            <a:r>
              <a:rPr lang="en-GB" sz="1400" dirty="0">
                <a:solidFill>
                  <a:srgbClr val="660066"/>
                </a:solidFill>
                <a:effectLst/>
                <a:latin typeface="Aptos" panose="020B0004020202020204" pitchFamily="34" charset="0"/>
              </a:rPr>
              <a:t>Length</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err="1">
                <a:solidFill>
                  <a:srgbClr val="000000"/>
                </a:solidFill>
                <a:effectLst/>
                <a:latin typeface="Aptos" panose="020B0004020202020204" pitchFamily="34" charset="0"/>
              </a:rPr>
              <a:t>nnn</a:t>
            </a:r>
            <a:r>
              <a:rPr lang="en-GB" sz="1400" dirty="0">
                <a:solidFill>
                  <a:srgbClr val="000000"/>
                </a:solidFill>
                <a:effectLst/>
                <a:latin typeface="Aptos" panose="020B0004020202020204" pitchFamily="34" charset="0"/>
              </a:rPr>
              <a:t> </a:t>
            </a:r>
          </a:p>
          <a:p>
            <a:r>
              <a:rPr lang="en-GB" sz="1400" dirty="0">
                <a:solidFill>
                  <a:srgbClr val="666600"/>
                </a:solidFill>
                <a:effectLst/>
                <a:latin typeface="Aptos" panose="020B0004020202020204" pitchFamily="34" charset="0"/>
              </a:rPr>
              <a:t>&lt;?</a:t>
            </a:r>
            <a:r>
              <a:rPr lang="en-GB" sz="1400" dirty="0">
                <a:solidFill>
                  <a:srgbClr val="000000"/>
                </a:solidFill>
                <a:effectLst/>
                <a:latin typeface="Aptos" panose="020B0004020202020204" pitchFamily="34" charset="0"/>
              </a:rPr>
              <a:t>xml version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8800"/>
                </a:solidFill>
                <a:effectLst/>
                <a:latin typeface="Aptos" panose="020B0004020202020204" pitchFamily="34" charset="0"/>
              </a:rPr>
              <a:t>"1.0"</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Envelope</a:t>
            </a:r>
            <a:r>
              <a:rPr lang="en-GB" sz="1400" dirty="0">
                <a:solidFill>
                  <a:srgbClr val="000000"/>
                </a:solidFill>
                <a:effectLst/>
                <a:latin typeface="Aptos" panose="020B0004020202020204" pitchFamily="34" charset="0"/>
              </a:rPr>
              <a:t> </a:t>
            </a:r>
            <a:r>
              <a:rPr lang="en-GB" sz="1400" dirty="0" err="1">
                <a:solidFill>
                  <a:srgbClr val="000000"/>
                </a:solidFill>
                <a:effectLst/>
                <a:latin typeface="Aptos" panose="020B0004020202020204" pitchFamily="34" charset="0"/>
              </a:rPr>
              <a:t>xmlns</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8800"/>
                </a:solidFill>
                <a:effectLst/>
                <a:latin typeface="Aptos" panose="020B0004020202020204" pitchFamily="34" charset="0"/>
              </a:rPr>
              <a:t>"http://www.w3.org/2001/12/soap-envelope"</a:t>
            </a:r>
            <a:r>
              <a:rPr lang="en-GB" sz="1400" dirty="0">
                <a:solidFill>
                  <a:srgbClr val="000000"/>
                </a:solidFill>
                <a:effectLst/>
                <a:latin typeface="Aptos" panose="020B0004020202020204" pitchFamily="34" charset="0"/>
              </a:rPr>
              <a:t> </a:t>
            </a:r>
          </a:p>
          <a:p>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encodingStyle</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8800"/>
                </a:solidFill>
                <a:effectLst/>
                <a:latin typeface="Aptos" panose="020B0004020202020204" pitchFamily="34" charset="0"/>
              </a:rPr>
              <a:t>"http://www.w3.org/2001/12/soap-encoding"</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p>
          <a:p>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Body</a:t>
            </a:r>
            <a:r>
              <a:rPr lang="en-GB" sz="1400" dirty="0">
                <a:solidFill>
                  <a:srgbClr val="000000"/>
                </a:solidFill>
                <a:effectLst/>
                <a:latin typeface="Aptos" panose="020B0004020202020204" pitchFamily="34" charset="0"/>
              </a:rPr>
              <a:t> </a:t>
            </a:r>
            <a:r>
              <a:rPr lang="en-GB" sz="1400" dirty="0" err="1">
                <a:solidFill>
                  <a:srgbClr val="000000"/>
                </a:solidFill>
                <a:effectLst/>
                <a:latin typeface="Aptos" panose="020B0004020202020204" pitchFamily="34" charset="0"/>
              </a:rPr>
              <a:t>xmlns</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m</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8800"/>
                </a:solidFill>
                <a:effectLst/>
                <a:latin typeface="Aptos" panose="020B0004020202020204" pitchFamily="34" charset="0"/>
              </a:rPr>
              <a:t>"http://</a:t>
            </a:r>
            <a:r>
              <a:rPr lang="en-GB" sz="1400" dirty="0" err="1">
                <a:solidFill>
                  <a:srgbClr val="008800"/>
                </a:solidFill>
                <a:effectLst/>
                <a:latin typeface="Aptos" panose="020B0004020202020204" pitchFamily="34" charset="0"/>
              </a:rPr>
              <a:t>www.</a:t>
            </a:r>
            <a:r>
              <a:rPr lang="en-GB" sz="1400" dirty="0" err="1">
                <a:solidFill>
                  <a:srgbClr val="008800"/>
                </a:solidFill>
                <a:latin typeface="Aptos" panose="020B0004020202020204" pitchFamily="34" charset="0"/>
              </a:rPr>
              <a:t>abc.net</a:t>
            </a:r>
            <a:r>
              <a:rPr lang="en-GB" sz="1400" dirty="0">
                <a:solidFill>
                  <a:srgbClr val="008800"/>
                </a:solidFill>
                <a:latin typeface="Aptos" panose="020B0004020202020204" pitchFamily="34" charset="0"/>
              </a:rPr>
              <a:t>/values</a:t>
            </a:r>
            <a:r>
              <a:rPr lang="en-GB" sz="1400" dirty="0">
                <a:solidFill>
                  <a:srgbClr val="008800"/>
                </a:solidFill>
                <a:effectLst/>
                <a:latin typeface="Aptos" panose="020B0004020202020204" pitchFamily="34" charset="0"/>
              </a:rPr>
              <a:t>"</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m</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Value</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m</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ValueName</a:t>
            </a:r>
            <a:r>
              <a:rPr lang="en-GB" sz="1400" dirty="0">
                <a:solidFill>
                  <a:srgbClr val="666600"/>
                </a:solidFill>
                <a:effectLst/>
                <a:latin typeface="Aptos" panose="020B0004020202020204" pitchFamily="34" charset="0"/>
              </a:rPr>
              <a:t>&gt;</a:t>
            </a:r>
            <a:r>
              <a:rPr lang="en-GB" sz="1400" dirty="0">
                <a:solidFill>
                  <a:srgbClr val="660066"/>
                </a:solidFill>
                <a:effectLst/>
                <a:latin typeface="Aptos" panose="020B0004020202020204" pitchFamily="34" charset="0"/>
              </a:rPr>
              <a:t>Temperature</a:t>
            </a:r>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m</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ValueName</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m</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GetValue</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Body</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p>
          <a:p>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Envelope</a:t>
            </a:r>
            <a:r>
              <a:rPr lang="en-GB" sz="1400" dirty="0">
                <a:solidFill>
                  <a:srgbClr val="666600"/>
                </a:solidFill>
                <a:effectLst/>
                <a:latin typeface="Aptos" panose="020B0004020202020204" pitchFamily="34" charset="0"/>
              </a:rPr>
              <a:t>&gt;</a:t>
            </a:r>
            <a:endParaRPr lang="en-IT" sz="1400" dirty="0">
              <a:latin typeface="Aptos" panose="020B0004020202020204" pitchFamily="34" charset="0"/>
            </a:endParaRPr>
          </a:p>
        </p:txBody>
      </p:sp>
      <p:sp>
        <p:nvSpPr>
          <p:cNvPr id="9" name="TextBox 8">
            <a:extLst>
              <a:ext uri="{FF2B5EF4-FFF2-40B4-BE49-F238E27FC236}">
                <a16:creationId xmlns:a16="http://schemas.microsoft.com/office/drawing/2014/main" id="{3AEA1B4C-084A-7368-56C1-AC19F7E30A35}"/>
              </a:ext>
            </a:extLst>
          </p:cNvPr>
          <p:cNvSpPr txBox="1"/>
          <p:nvPr/>
        </p:nvSpPr>
        <p:spPr>
          <a:xfrm>
            <a:off x="1088573" y="3049844"/>
            <a:ext cx="10493828" cy="1384995"/>
          </a:xfrm>
          <a:prstGeom prst="rect">
            <a:avLst/>
          </a:prstGeom>
          <a:noFill/>
        </p:spPr>
        <p:txBody>
          <a:bodyPr wrap="square">
            <a:spAutoFit/>
          </a:bodyPr>
          <a:lstStyle/>
          <a:p>
            <a:r>
              <a:rPr lang="en-GB" sz="1400" dirty="0">
                <a:solidFill>
                  <a:srgbClr val="000000"/>
                </a:solidFill>
                <a:effectLst/>
                <a:latin typeface="Aptos" panose="020B0004020202020204" pitchFamily="34" charset="0"/>
              </a:rPr>
              <a:t>HTTP</a:t>
            </a:r>
            <a:r>
              <a:rPr lang="en-GB" sz="1400" dirty="0">
                <a:solidFill>
                  <a:srgbClr val="666600"/>
                </a:solidFill>
                <a:effectLst/>
                <a:latin typeface="Aptos" panose="020B0004020202020204" pitchFamily="34" charset="0"/>
              </a:rPr>
              <a:t>/</a:t>
            </a:r>
            <a:r>
              <a:rPr lang="en-GB" sz="1400" dirty="0">
                <a:solidFill>
                  <a:srgbClr val="006666"/>
                </a:solidFill>
                <a:effectLst/>
                <a:latin typeface="Aptos" panose="020B0004020202020204" pitchFamily="34" charset="0"/>
              </a:rPr>
              <a:t>1.0</a:t>
            </a:r>
            <a:r>
              <a:rPr lang="en-GB" sz="1400" dirty="0">
                <a:solidFill>
                  <a:srgbClr val="000000"/>
                </a:solidFill>
                <a:effectLst/>
                <a:latin typeface="Aptos" panose="020B0004020202020204" pitchFamily="34" charset="0"/>
              </a:rPr>
              <a:t> </a:t>
            </a:r>
            <a:r>
              <a:rPr lang="en-GB" sz="1400" dirty="0">
                <a:solidFill>
                  <a:srgbClr val="006666"/>
                </a:solidFill>
                <a:effectLst/>
                <a:latin typeface="Aptos" panose="020B0004020202020204" pitchFamily="34" charset="0"/>
              </a:rPr>
              <a:t>200</a:t>
            </a:r>
            <a:r>
              <a:rPr lang="en-GB" sz="1400" dirty="0">
                <a:solidFill>
                  <a:srgbClr val="000000"/>
                </a:solidFill>
                <a:effectLst/>
                <a:latin typeface="Aptos" panose="020B0004020202020204" pitchFamily="34" charset="0"/>
              </a:rPr>
              <a:t> OK </a:t>
            </a:r>
            <a:r>
              <a:rPr lang="en-GB" sz="1400" dirty="0">
                <a:solidFill>
                  <a:srgbClr val="660066"/>
                </a:solidFill>
                <a:effectLst/>
                <a:latin typeface="Aptos" panose="020B0004020202020204" pitchFamily="34" charset="0"/>
              </a:rPr>
              <a:t>Content</a:t>
            </a:r>
            <a:r>
              <a:rPr lang="en-GB" sz="1400" dirty="0">
                <a:solidFill>
                  <a:srgbClr val="666600"/>
                </a:solidFill>
                <a:effectLst/>
                <a:latin typeface="Aptos" panose="020B0004020202020204" pitchFamily="34" charset="0"/>
              </a:rPr>
              <a:t>-</a:t>
            </a:r>
            <a:r>
              <a:rPr lang="en-GB" sz="1400" dirty="0">
                <a:solidFill>
                  <a:srgbClr val="660066"/>
                </a:solidFill>
                <a:effectLst/>
                <a:latin typeface="Aptos" panose="020B0004020202020204" pitchFamily="34" charset="0"/>
              </a:rPr>
              <a:t>Type</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text</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xml</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charset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utf</a:t>
            </a:r>
            <a:r>
              <a:rPr lang="en-GB" sz="1400" dirty="0">
                <a:solidFill>
                  <a:srgbClr val="666600"/>
                </a:solidFill>
                <a:effectLst/>
                <a:latin typeface="Aptos" panose="020B0004020202020204" pitchFamily="34" charset="0"/>
              </a:rPr>
              <a:t>-</a:t>
            </a:r>
            <a:r>
              <a:rPr lang="en-GB" sz="1400" dirty="0">
                <a:solidFill>
                  <a:srgbClr val="006666"/>
                </a:solidFill>
                <a:effectLst/>
                <a:latin typeface="Aptos" panose="020B0004020202020204" pitchFamily="34" charset="0"/>
              </a:rPr>
              <a:t>8</a:t>
            </a:r>
            <a:r>
              <a:rPr lang="en-GB" sz="1400" dirty="0">
                <a:solidFill>
                  <a:srgbClr val="000000"/>
                </a:solidFill>
                <a:effectLst/>
                <a:latin typeface="Aptos" panose="020B0004020202020204" pitchFamily="34" charset="0"/>
              </a:rPr>
              <a:t> </a:t>
            </a:r>
            <a:r>
              <a:rPr lang="en-GB" sz="1400" dirty="0">
                <a:solidFill>
                  <a:srgbClr val="660066"/>
                </a:solidFill>
                <a:effectLst/>
                <a:latin typeface="Aptos" panose="020B0004020202020204" pitchFamily="34" charset="0"/>
              </a:rPr>
              <a:t>Content</a:t>
            </a:r>
            <a:r>
              <a:rPr lang="en-GB" sz="1400" dirty="0">
                <a:solidFill>
                  <a:srgbClr val="666600"/>
                </a:solidFill>
                <a:effectLst/>
                <a:latin typeface="Aptos" panose="020B0004020202020204" pitchFamily="34" charset="0"/>
              </a:rPr>
              <a:t>-</a:t>
            </a:r>
            <a:r>
              <a:rPr lang="en-GB" sz="1400" dirty="0">
                <a:solidFill>
                  <a:srgbClr val="660066"/>
                </a:solidFill>
                <a:effectLst/>
                <a:latin typeface="Aptos" panose="020B0004020202020204" pitchFamily="34" charset="0"/>
              </a:rPr>
              <a:t>Length</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err="1">
                <a:solidFill>
                  <a:srgbClr val="000000"/>
                </a:solidFill>
                <a:effectLst/>
                <a:latin typeface="Aptos" panose="020B0004020202020204" pitchFamily="34" charset="0"/>
              </a:rPr>
              <a:t>nnn</a:t>
            </a:r>
            <a:r>
              <a:rPr lang="en-GB" sz="1400" dirty="0">
                <a:solidFill>
                  <a:srgbClr val="000000"/>
                </a:solidFill>
                <a:effectLst/>
                <a:latin typeface="Aptos" panose="020B0004020202020204" pitchFamily="34" charset="0"/>
              </a:rPr>
              <a:t> </a:t>
            </a:r>
          </a:p>
          <a:p>
            <a:r>
              <a:rPr lang="en-GB" sz="1400" dirty="0">
                <a:solidFill>
                  <a:srgbClr val="666600"/>
                </a:solidFill>
                <a:effectLst/>
                <a:latin typeface="Aptos" panose="020B0004020202020204" pitchFamily="34" charset="0"/>
              </a:rPr>
              <a:t>&lt;?</a:t>
            </a:r>
            <a:r>
              <a:rPr lang="en-GB" sz="1400" dirty="0">
                <a:solidFill>
                  <a:srgbClr val="000000"/>
                </a:solidFill>
                <a:effectLst/>
                <a:latin typeface="Aptos" panose="020B0004020202020204" pitchFamily="34" charset="0"/>
              </a:rPr>
              <a:t>xml version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8800"/>
                </a:solidFill>
                <a:effectLst/>
                <a:latin typeface="Aptos" panose="020B0004020202020204" pitchFamily="34" charset="0"/>
              </a:rPr>
              <a:t>"1.0"</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Envelope</a:t>
            </a:r>
            <a:r>
              <a:rPr lang="en-GB" sz="1400" dirty="0">
                <a:solidFill>
                  <a:srgbClr val="000000"/>
                </a:solidFill>
                <a:effectLst/>
                <a:latin typeface="Aptos" panose="020B0004020202020204" pitchFamily="34" charset="0"/>
              </a:rPr>
              <a:t> </a:t>
            </a:r>
            <a:r>
              <a:rPr lang="en-GB" sz="1400" dirty="0" err="1">
                <a:solidFill>
                  <a:srgbClr val="000000"/>
                </a:solidFill>
                <a:effectLst/>
                <a:latin typeface="Aptos" panose="020B0004020202020204" pitchFamily="34" charset="0"/>
              </a:rPr>
              <a:t>xmlns</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8800"/>
                </a:solidFill>
                <a:effectLst/>
                <a:latin typeface="Aptos" panose="020B0004020202020204" pitchFamily="34" charset="0"/>
              </a:rPr>
              <a:t>"http://www.w3.org/2001/12/soap-envelope"</a:t>
            </a:r>
            <a:r>
              <a:rPr lang="en-GB" sz="1400" dirty="0">
                <a:solidFill>
                  <a:srgbClr val="000000"/>
                </a:solidFill>
                <a:effectLst/>
                <a:latin typeface="Aptos" panose="020B0004020202020204" pitchFamily="34" charset="0"/>
              </a:rPr>
              <a:t> </a:t>
            </a:r>
          </a:p>
          <a:p>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encodingStyle</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8800"/>
                </a:solidFill>
                <a:effectLst/>
                <a:latin typeface="Aptos" panose="020B0004020202020204" pitchFamily="34" charset="0"/>
              </a:rPr>
              <a:t>"http://www.w3.org/2001/12/soap-encoding"</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p>
          <a:p>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Body</a:t>
            </a:r>
            <a:r>
              <a:rPr lang="en-GB" sz="1400" dirty="0">
                <a:solidFill>
                  <a:srgbClr val="000000"/>
                </a:solidFill>
                <a:effectLst/>
                <a:latin typeface="Aptos" panose="020B0004020202020204" pitchFamily="34" charset="0"/>
              </a:rPr>
              <a:t> </a:t>
            </a:r>
            <a:r>
              <a:rPr lang="en-GB" sz="1400" dirty="0" err="1">
                <a:solidFill>
                  <a:srgbClr val="000000"/>
                </a:solidFill>
                <a:effectLst/>
                <a:latin typeface="Aptos" panose="020B0004020202020204" pitchFamily="34" charset="0"/>
              </a:rPr>
              <a:t>xmlns</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m</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a:t>
            </a:r>
            <a:r>
              <a:rPr lang="en-GB" sz="1400" dirty="0">
                <a:solidFill>
                  <a:srgbClr val="000000"/>
                </a:solidFill>
                <a:effectLst/>
                <a:latin typeface="Aptos" panose="020B0004020202020204" pitchFamily="34" charset="0"/>
              </a:rPr>
              <a:t> </a:t>
            </a:r>
            <a:r>
              <a:rPr lang="en-GB" sz="1400" dirty="0">
                <a:solidFill>
                  <a:srgbClr val="008800"/>
                </a:solidFill>
                <a:effectLst/>
                <a:latin typeface="Aptos" panose="020B0004020202020204" pitchFamily="34" charset="0"/>
              </a:rPr>
              <a:t>"http://</a:t>
            </a:r>
            <a:r>
              <a:rPr lang="en-GB" sz="1400" dirty="0" err="1">
                <a:solidFill>
                  <a:srgbClr val="008800"/>
                </a:solidFill>
                <a:effectLst/>
                <a:latin typeface="Aptos" panose="020B0004020202020204" pitchFamily="34" charset="0"/>
              </a:rPr>
              <a:t>www.abc.net</a:t>
            </a:r>
            <a:r>
              <a:rPr lang="en-GB" sz="1400" dirty="0">
                <a:solidFill>
                  <a:srgbClr val="008800"/>
                </a:solidFill>
                <a:effectLst/>
                <a:latin typeface="Aptos" panose="020B0004020202020204" pitchFamily="34" charset="0"/>
              </a:rPr>
              <a:t>/values"</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a:solidFill>
                  <a:srgbClr val="000000"/>
                </a:solidFill>
                <a:effectLst/>
                <a:latin typeface="Aptos" panose="020B0004020202020204" pitchFamily="34" charset="0"/>
              </a:rPr>
              <a:t>m</a:t>
            </a:r>
            <a:r>
              <a:rPr lang="en-GB" sz="1400" dirty="0">
                <a:solidFill>
                  <a:srgbClr val="666600"/>
                </a:solidFill>
                <a:effectLst/>
                <a:latin typeface="Aptos" panose="020B0004020202020204" pitchFamily="34" charset="0"/>
              </a:rPr>
              <a:t>:</a:t>
            </a:r>
            <a:r>
              <a:rPr lang="en-GB" sz="1400" dirty="0">
                <a:solidFill>
                  <a:srgbClr val="660066"/>
                </a:solidFill>
                <a:effectLst/>
                <a:latin typeface="Aptos" panose="020B0004020202020204" pitchFamily="34" charset="0"/>
              </a:rPr>
              <a:t> </a:t>
            </a:r>
            <a:r>
              <a:rPr lang="en-GB" sz="1400" dirty="0" err="1">
                <a:solidFill>
                  <a:srgbClr val="660066"/>
                </a:solidFill>
                <a:effectLst/>
                <a:latin typeface="Aptos" panose="020B0004020202020204" pitchFamily="34" charset="0"/>
              </a:rPr>
              <a:t>ValueResponse</a:t>
            </a:r>
            <a:r>
              <a:rPr lang="en-GB" sz="1400" dirty="0">
                <a:solidFill>
                  <a:srgbClr val="660066"/>
                </a:solidFill>
                <a:effectLst/>
                <a:latin typeface="Aptos" panose="020B0004020202020204" pitchFamily="34" charset="0"/>
              </a:rPr>
              <a:t> </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a:solidFill>
                  <a:srgbClr val="000000"/>
                </a:solidFill>
                <a:effectLst/>
                <a:latin typeface="Aptos" panose="020B0004020202020204" pitchFamily="34" charset="0"/>
              </a:rPr>
              <a:t>m</a:t>
            </a:r>
            <a:r>
              <a:rPr lang="en-GB" sz="1400" dirty="0">
                <a:solidFill>
                  <a:srgbClr val="666600"/>
                </a:solidFill>
                <a:effectLst/>
                <a:latin typeface="Aptos" panose="020B0004020202020204" pitchFamily="34" charset="0"/>
              </a:rPr>
              <a:t>:</a:t>
            </a:r>
            <a:r>
              <a:rPr lang="en-GB" sz="1400" dirty="0">
                <a:solidFill>
                  <a:srgbClr val="660066"/>
                </a:solidFill>
                <a:effectLst/>
                <a:latin typeface="Aptos" panose="020B0004020202020204" pitchFamily="34" charset="0"/>
              </a:rPr>
              <a:t> Value </a:t>
            </a:r>
            <a:r>
              <a:rPr lang="en-GB" sz="1400" dirty="0">
                <a:solidFill>
                  <a:srgbClr val="666600"/>
                </a:solidFill>
                <a:effectLst/>
                <a:latin typeface="Aptos" panose="020B0004020202020204" pitchFamily="34" charset="0"/>
              </a:rPr>
              <a:t>&gt;</a:t>
            </a:r>
            <a:r>
              <a:rPr lang="en-GB" sz="1400" dirty="0">
                <a:solidFill>
                  <a:srgbClr val="660066"/>
                </a:solidFill>
                <a:latin typeface="Aptos" panose="020B0004020202020204" pitchFamily="34" charset="0"/>
              </a:rPr>
              <a:t>25.0</a:t>
            </a:r>
            <a:r>
              <a:rPr lang="en-GB" sz="1400" dirty="0">
                <a:solidFill>
                  <a:srgbClr val="666600"/>
                </a:solidFill>
                <a:effectLst/>
                <a:latin typeface="Aptos" panose="020B0004020202020204" pitchFamily="34" charset="0"/>
              </a:rPr>
              <a:t>&lt;/</a:t>
            </a:r>
            <a:r>
              <a:rPr lang="en-GB" sz="1400" dirty="0">
                <a:solidFill>
                  <a:srgbClr val="000000"/>
                </a:solidFill>
                <a:effectLst/>
                <a:latin typeface="Aptos" panose="020B0004020202020204" pitchFamily="34" charset="0"/>
              </a:rPr>
              <a:t>m</a:t>
            </a:r>
            <a:r>
              <a:rPr lang="en-GB" sz="1400" dirty="0">
                <a:solidFill>
                  <a:srgbClr val="666600"/>
                </a:solidFill>
                <a:effectLst/>
                <a:latin typeface="Aptos" panose="020B0004020202020204" pitchFamily="34" charset="0"/>
              </a:rPr>
              <a:t>:</a:t>
            </a:r>
            <a:r>
              <a:rPr lang="en-GB" sz="1400" dirty="0">
                <a:solidFill>
                  <a:srgbClr val="660066"/>
                </a:solidFill>
                <a:effectLst/>
                <a:latin typeface="Aptos" panose="020B0004020202020204" pitchFamily="34" charset="0"/>
              </a:rPr>
              <a:t> Value</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p>
          <a:p>
            <a:r>
              <a:rPr lang="en-GB" sz="1400" dirty="0">
                <a:solidFill>
                  <a:srgbClr val="666600"/>
                </a:solidFill>
                <a:effectLst/>
                <a:latin typeface="Aptos" panose="020B0004020202020204" pitchFamily="34" charset="0"/>
              </a:rPr>
              <a:t>&lt;/</a:t>
            </a:r>
            <a:r>
              <a:rPr lang="en-GB" sz="1400" dirty="0">
                <a:solidFill>
                  <a:srgbClr val="000000"/>
                </a:solidFill>
                <a:effectLst/>
                <a:latin typeface="Aptos" panose="020B0004020202020204" pitchFamily="34" charset="0"/>
              </a:rPr>
              <a:t>m</a:t>
            </a:r>
            <a:r>
              <a:rPr lang="en-GB" sz="1400" dirty="0">
                <a:solidFill>
                  <a:srgbClr val="666600"/>
                </a:solidFill>
                <a:effectLst/>
                <a:latin typeface="Aptos" panose="020B0004020202020204" pitchFamily="34" charset="0"/>
              </a:rPr>
              <a:t>:</a:t>
            </a:r>
            <a:r>
              <a:rPr lang="en-GB" sz="1400" dirty="0">
                <a:solidFill>
                  <a:srgbClr val="660066"/>
                </a:solidFill>
                <a:effectLst/>
                <a:latin typeface="Aptos" panose="020B0004020202020204" pitchFamily="34" charset="0"/>
              </a:rPr>
              <a:t> </a:t>
            </a:r>
            <a:r>
              <a:rPr lang="en-GB" sz="1400" dirty="0" err="1">
                <a:solidFill>
                  <a:srgbClr val="660066"/>
                </a:solidFill>
                <a:effectLst/>
                <a:latin typeface="Aptos" panose="020B0004020202020204" pitchFamily="34" charset="0"/>
              </a:rPr>
              <a:t>ValueResponse</a:t>
            </a:r>
            <a:r>
              <a:rPr lang="en-GB" sz="1400" dirty="0">
                <a:solidFill>
                  <a:srgbClr val="660066"/>
                </a:solidFill>
                <a:effectLst/>
                <a:latin typeface="Aptos" panose="020B0004020202020204" pitchFamily="34" charset="0"/>
              </a:rPr>
              <a:t> </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Body</a:t>
            </a:r>
            <a:r>
              <a:rPr lang="en-GB" sz="1400" dirty="0">
                <a:solidFill>
                  <a:srgbClr val="666600"/>
                </a:solidFill>
                <a:effectLst/>
                <a:latin typeface="Aptos" panose="020B0004020202020204" pitchFamily="34" charset="0"/>
              </a:rPr>
              <a:t>&gt;</a:t>
            </a:r>
            <a:r>
              <a:rPr lang="en-GB" sz="1400" dirty="0">
                <a:solidFill>
                  <a:srgbClr val="000000"/>
                </a:solidFill>
                <a:effectLst/>
                <a:latin typeface="Aptos" panose="020B0004020202020204" pitchFamily="34" charset="0"/>
              </a:rPr>
              <a:t> </a:t>
            </a:r>
          </a:p>
          <a:p>
            <a:r>
              <a:rPr lang="en-GB" sz="1400" dirty="0">
                <a:solidFill>
                  <a:srgbClr val="666600"/>
                </a:solidFill>
                <a:effectLst/>
                <a:latin typeface="Aptos" panose="020B0004020202020204" pitchFamily="34" charset="0"/>
              </a:rPr>
              <a:t>&lt;/</a:t>
            </a:r>
            <a:r>
              <a:rPr lang="en-GB" sz="1400" dirty="0" err="1">
                <a:solidFill>
                  <a:srgbClr val="000000"/>
                </a:solidFill>
                <a:effectLst/>
                <a:latin typeface="Aptos" panose="020B0004020202020204" pitchFamily="34" charset="0"/>
              </a:rPr>
              <a:t>SOAP</a:t>
            </a:r>
            <a:r>
              <a:rPr lang="en-GB" sz="1400" dirty="0" err="1">
                <a:solidFill>
                  <a:srgbClr val="666600"/>
                </a:solidFill>
                <a:effectLst/>
                <a:latin typeface="Aptos" panose="020B0004020202020204" pitchFamily="34" charset="0"/>
              </a:rPr>
              <a:t>-</a:t>
            </a:r>
            <a:r>
              <a:rPr lang="en-GB" sz="1400" dirty="0" err="1">
                <a:solidFill>
                  <a:srgbClr val="000000"/>
                </a:solidFill>
                <a:effectLst/>
                <a:latin typeface="Aptos" panose="020B0004020202020204" pitchFamily="34" charset="0"/>
              </a:rPr>
              <a:t>ENV</a:t>
            </a:r>
            <a:r>
              <a:rPr lang="en-GB" sz="1400" dirty="0" err="1">
                <a:solidFill>
                  <a:srgbClr val="666600"/>
                </a:solidFill>
                <a:effectLst/>
                <a:latin typeface="Aptos" panose="020B0004020202020204" pitchFamily="34" charset="0"/>
              </a:rPr>
              <a:t>:</a:t>
            </a:r>
            <a:r>
              <a:rPr lang="en-GB" sz="1400" dirty="0" err="1">
                <a:solidFill>
                  <a:srgbClr val="660066"/>
                </a:solidFill>
                <a:effectLst/>
                <a:latin typeface="Aptos" panose="020B0004020202020204" pitchFamily="34" charset="0"/>
              </a:rPr>
              <a:t>Envelope</a:t>
            </a:r>
            <a:r>
              <a:rPr lang="en-GB" sz="1400" dirty="0">
                <a:solidFill>
                  <a:srgbClr val="666600"/>
                </a:solidFill>
                <a:effectLst/>
                <a:latin typeface="Aptos" panose="020B0004020202020204" pitchFamily="34" charset="0"/>
              </a:rPr>
              <a:t>&gt;</a:t>
            </a:r>
            <a:endParaRPr lang="en-IT" sz="1400" dirty="0">
              <a:latin typeface="Aptos" panose="020B0004020202020204" pitchFamily="34" charset="0"/>
            </a:endParaRPr>
          </a:p>
        </p:txBody>
      </p:sp>
      <p:sp>
        <p:nvSpPr>
          <p:cNvPr id="11" name="TextBox 10">
            <a:extLst>
              <a:ext uri="{FF2B5EF4-FFF2-40B4-BE49-F238E27FC236}">
                <a16:creationId xmlns:a16="http://schemas.microsoft.com/office/drawing/2014/main" id="{CC69913D-1DC6-99E0-1281-A355357C28C8}"/>
              </a:ext>
            </a:extLst>
          </p:cNvPr>
          <p:cNvSpPr txBox="1"/>
          <p:nvPr/>
        </p:nvSpPr>
        <p:spPr>
          <a:xfrm>
            <a:off x="941615" y="4688068"/>
            <a:ext cx="9884229" cy="369332"/>
          </a:xfrm>
          <a:prstGeom prst="rect">
            <a:avLst/>
          </a:prstGeom>
          <a:noFill/>
        </p:spPr>
        <p:txBody>
          <a:bodyPr wrap="square">
            <a:spAutoFit/>
          </a:bodyPr>
          <a:lstStyle/>
          <a:p>
            <a:r>
              <a:rPr lang="en-GB" dirty="0">
                <a:latin typeface="Aptos" panose="020B0004020202020204" pitchFamily="34" charset="0"/>
              </a:rPr>
              <a:t>How to “move fast”: HTTP GET </a:t>
            </a:r>
            <a:r>
              <a:rPr lang="en-GB" dirty="0">
                <a:latin typeface="Aptos" panose="020B0004020202020204" pitchFamily="34" charset="0"/>
                <a:hlinkClick r:id="rId4"/>
              </a:rPr>
              <a:t>http://www.abc.net?value=temperature</a:t>
            </a:r>
            <a:r>
              <a:rPr lang="en-GB" dirty="0">
                <a:latin typeface="Aptos" panose="020B0004020202020204" pitchFamily="34" charset="0"/>
              </a:rPr>
              <a:t> -&gt; Response…</a:t>
            </a:r>
            <a:endParaRPr lang="en-IT" dirty="0">
              <a:latin typeface="Aptos" panose="020B0004020202020204" pitchFamily="34" charset="0"/>
            </a:endParaRPr>
          </a:p>
        </p:txBody>
      </p:sp>
      <p:sp>
        <p:nvSpPr>
          <p:cNvPr id="12" name="TextBox 11">
            <a:extLst>
              <a:ext uri="{FF2B5EF4-FFF2-40B4-BE49-F238E27FC236}">
                <a16:creationId xmlns:a16="http://schemas.microsoft.com/office/drawing/2014/main" id="{2D99005E-5DD0-38C3-0F55-1261255CF68D}"/>
              </a:ext>
            </a:extLst>
          </p:cNvPr>
          <p:cNvSpPr txBox="1"/>
          <p:nvPr/>
        </p:nvSpPr>
        <p:spPr>
          <a:xfrm>
            <a:off x="941615" y="5165799"/>
            <a:ext cx="10493828" cy="646331"/>
          </a:xfrm>
          <a:prstGeom prst="rect">
            <a:avLst/>
          </a:prstGeom>
          <a:noFill/>
        </p:spPr>
        <p:txBody>
          <a:bodyPr wrap="square">
            <a:spAutoFit/>
          </a:bodyPr>
          <a:lstStyle/>
          <a:p>
            <a:r>
              <a:rPr lang="en-IT" dirty="0">
                <a:latin typeface="Aptos" panose="020B0004020202020204" pitchFamily="34" charset="0"/>
              </a:rPr>
              <a:t>With </a:t>
            </a:r>
            <a:r>
              <a:rPr lang="en-IT" b="1" dirty="0">
                <a:latin typeface="Aptos" panose="020B0004020202020204" pitchFamily="34" charset="0"/>
              </a:rPr>
              <a:t>RESTful</a:t>
            </a:r>
            <a:r>
              <a:rPr lang="en-IT" dirty="0">
                <a:latin typeface="Aptos" panose="020B0004020202020204" pitchFamily="34" charset="0"/>
              </a:rPr>
              <a:t>: HTTP GET </a:t>
            </a:r>
            <a:r>
              <a:rPr lang="en-GB" dirty="0">
                <a:latin typeface="Aptos" panose="020B0004020202020204" pitchFamily="34" charset="0"/>
                <a:hlinkClick r:id="rId5"/>
              </a:rPr>
              <a:t>http://www.abc.net/values/temperature</a:t>
            </a:r>
            <a:r>
              <a:rPr lang="en-GB" dirty="0">
                <a:latin typeface="Aptos" panose="020B0004020202020204" pitchFamily="34" charset="0"/>
              </a:rPr>
              <a:t> -&gt; 25.0 (in JSON: {“temperature”: 25.0})</a:t>
            </a:r>
          </a:p>
          <a:p>
            <a:r>
              <a:rPr lang="en-GB" dirty="0">
                <a:latin typeface="Aptos" panose="020B0004020202020204" pitchFamily="34" charset="0"/>
              </a:rPr>
              <a:t>also: let’s use all the commands available in HTTP</a:t>
            </a:r>
          </a:p>
        </p:txBody>
      </p:sp>
      <p:sp>
        <p:nvSpPr>
          <p:cNvPr id="14" name="TextBox 13">
            <a:extLst>
              <a:ext uri="{FF2B5EF4-FFF2-40B4-BE49-F238E27FC236}">
                <a16:creationId xmlns:a16="http://schemas.microsoft.com/office/drawing/2014/main" id="{6FD7B3B7-6579-8B6F-913D-DB29ECB46514}"/>
              </a:ext>
            </a:extLst>
          </p:cNvPr>
          <p:cNvSpPr txBox="1"/>
          <p:nvPr/>
        </p:nvSpPr>
        <p:spPr>
          <a:xfrm>
            <a:off x="838199" y="1227603"/>
            <a:ext cx="9503229" cy="369332"/>
          </a:xfrm>
          <a:prstGeom prst="rect">
            <a:avLst/>
          </a:prstGeom>
          <a:noFill/>
        </p:spPr>
        <p:txBody>
          <a:bodyPr wrap="square">
            <a:spAutoFit/>
          </a:bodyPr>
          <a:lstStyle/>
          <a:p>
            <a:r>
              <a:rPr lang="en-GB" b="1" i="0" dirty="0">
                <a:solidFill>
                  <a:srgbClr val="202122"/>
                </a:solidFill>
                <a:effectLst/>
                <a:highlight>
                  <a:srgbClr val="FFFFFF"/>
                </a:highlight>
                <a:latin typeface="Aptos" panose="020B0004020202020204" pitchFamily="34" charset="0"/>
              </a:rPr>
              <a:t>Simple Object Access Protocol</a:t>
            </a:r>
            <a:r>
              <a:rPr lang="en-GB" b="1" dirty="0">
                <a:solidFill>
                  <a:srgbClr val="202122"/>
                </a:solidFill>
                <a:highlight>
                  <a:srgbClr val="FFFFFF"/>
                </a:highlight>
                <a:latin typeface="Aptos" panose="020B0004020202020204" pitchFamily="34" charset="0"/>
              </a:rPr>
              <a:t> (SOAP)!  </a:t>
            </a:r>
            <a:r>
              <a:rPr lang="en-GB" b="1" dirty="0">
                <a:solidFill>
                  <a:srgbClr val="202122"/>
                </a:solidFill>
                <a:highlight>
                  <a:srgbClr val="FFFFFF"/>
                </a:highlight>
                <a:latin typeface="Aptos" panose="020B0004020202020204" pitchFamily="34" charset="0"/>
                <a:sym typeface="Wingdings" pitchFamily="2" charset="2"/>
              </a:rPr>
              <a:t>  POST  GET, xml is an envelope</a:t>
            </a:r>
            <a:endParaRPr lang="en-IT" b="1" dirty="0">
              <a:latin typeface="Aptos" panose="020B0004020202020204" pitchFamily="34" charset="0"/>
            </a:endParaRPr>
          </a:p>
        </p:txBody>
      </p:sp>
    </p:spTree>
    <p:extLst>
      <p:ext uri="{BB962C8B-B14F-4D97-AF65-F5344CB8AC3E}">
        <p14:creationId xmlns:p14="http://schemas.microsoft.com/office/powerpoint/2010/main" val="3964034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Segnaposto numero diapositiva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rPr>
              <a:pPr/>
              <a:t>4</a:t>
            </a:fld>
            <a:endParaRPr lang="it-IT" altLang="it-IT" sz="1600">
              <a:solidFill>
                <a:srgbClr val="FF9900"/>
              </a:solidFill>
            </a:endParaRPr>
          </a:p>
        </p:txBody>
      </p:sp>
      <p:sp>
        <p:nvSpPr>
          <p:cNvPr id="2" name="Rectangle 1">
            <a:extLst>
              <a:ext uri="{FF2B5EF4-FFF2-40B4-BE49-F238E27FC236}">
                <a16:creationId xmlns:a16="http://schemas.microsoft.com/office/drawing/2014/main" id="{17B3884D-B8EC-3A92-3AC1-5C82C3335571}"/>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p>
        </p:txBody>
      </p:sp>
      <p:pic>
        <p:nvPicPr>
          <p:cNvPr id="3" name="Picture 2" descr="logo centenario">
            <a:extLst>
              <a:ext uri="{FF2B5EF4-FFF2-40B4-BE49-F238E27FC236}">
                <a16:creationId xmlns:a16="http://schemas.microsoft.com/office/drawing/2014/main" id="{5512C1DB-B5D8-8869-87DE-7797FE371E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5B898C6B-6271-3F73-9B22-075107E3B6E3}"/>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latin typeface="+mj-lt"/>
              </a:rPr>
              <a:t>HTTP Commands</a:t>
            </a:r>
          </a:p>
        </p:txBody>
      </p:sp>
      <p:sp>
        <p:nvSpPr>
          <p:cNvPr id="8" name="TextBox 7">
            <a:extLst>
              <a:ext uri="{FF2B5EF4-FFF2-40B4-BE49-F238E27FC236}">
                <a16:creationId xmlns:a16="http://schemas.microsoft.com/office/drawing/2014/main" id="{594C4A84-A4B7-56FC-1E34-37E3182E7D86}"/>
              </a:ext>
            </a:extLst>
          </p:cNvPr>
          <p:cNvSpPr txBox="1"/>
          <p:nvPr/>
        </p:nvSpPr>
        <p:spPr>
          <a:xfrm>
            <a:off x="1462074" y="5536273"/>
            <a:ext cx="6096000" cy="369332"/>
          </a:xfrm>
          <a:prstGeom prst="rect">
            <a:avLst/>
          </a:prstGeom>
          <a:noFill/>
        </p:spPr>
        <p:txBody>
          <a:bodyPr wrap="square">
            <a:spAutoFit/>
          </a:bodyPr>
          <a:lstStyle/>
          <a:p>
            <a:r>
              <a:rPr lang="en-GB" dirty="0"/>
              <a:t>https://</a:t>
            </a:r>
            <a:r>
              <a:rPr lang="en-GB" dirty="0" err="1"/>
              <a:t>en.wikipedia.org</a:t>
            </a:r>
            <a:r>
              <a:rPr lang="en-GB" dirty="0"/>
              <a:t>/wiki/HTTP</a:t>
            </a:r>
            <a:endParaRPr lang="en-IT" dirty="0"/>
          </a:p>
        </p:txBody>
      </p:sp>
      <p:graphicFrame>
        <p:nvGraphicFramePr>
          <p:cNvPr id="9" name="Table 8">
            <a:extLst>
              <a:ext uri="{FF2B5EF4-FFF2-40B4-BE49-F238E27FC236}">
                <a16:creationId xmlns:a16="http://schemas.microsoft.com/office/drawing/2014/main" id="{5285DC85-3440-298D-DC6A-2BF3747E19B9}"/>
              </a:ext>
            </a:extLst>
          </p:cNvPr>
          <p:cNvGraphicFramePr>
            <a:graphicFrameLocks noGrp="1"/>
          </p:cNvGraphicFramePr>
          <p:nvPr>
            <p:extLst>
              <p:ext uri="{D42A27DB-BD31-4B8C-83A1-F6EECF244321}">
                <p14:modId xmlns:p14="http://schemas.microsoft.com/office/powerpoint/2010/main" val="3684473983"/>
              </p:ext>
            </p:extLst>
          </p:nvPr>
        </p:nvGraphicFramePr>
        <p:xfrm>
          <a:off x="1253037" y="1311405"/>
          <a:ext cx="5718904" cy="4003231"/>
        </p:xfrm>
        <a:graphic>
          <a:graphicData uri="http://schemas.openxmlformats.org/drawingml/2006/table">
            <a:tbl>
              <a:tblPr/>
              <a:tblGrid>
                <a:gridCol w="1429726">
                  <a:extLst>
                    <a:ext uri="{9D8B030D-6E8A-4147-A177-3AD203B41FA5}">
                      <a16:colId xmlns:a16="http://schemas.microsoft.com/office/drawing/2014/main" val="2540740016"/>
                    </a:ext>
                  </a:extLst>
                </a:gridCol>
                <a:gridCol w="1429726">
                  <a:extLst>
                    <a:ext uri="{9D8B030D-6E8A-4147-A177-3AD203B41FA5}">
                      <a16:colId xmlns:a16="http://schemas.microsoft.com/office/drawing/2014/main" val="1908884304"/>
                    </a:ext>
                  </a:extLst>
                </a:gridCol>
                <a:gridCol w="1429726">
                  <a:extLst>
                    <a:ext uri="{9D8B030D-6E8A-4147-A177-3AD203B41FA5}">
                      <a16:colId xmlns:a16="http://schemas.microsoft.com/office/drawing/2014/main" val="1931985129"/>
                    </a:ext>
                  </a:extLst>
                </a:gridCol>
                <a:gridCol w="1429726">
                  <a:extLst>
                    <a:ext uri="{9D8B030D-6E8A-4147-A177-3AD203B41FA5}">
                      <a16:colId xmlns:a16="http://schemas.microsoft.com/office/drawing/2014/main" val="1274945255"/>
                    </a:ext>
                  </a:extLst>
                </a:gridCol>
              </a:tblGrid>
              <a:tr h="870268">
                <a:tc>
                  <a:txBody>
                    <a:bodyPr/>
                    <a:lstStyle/>
                    <a:p>
                      <a:pPr algn="ctr"/>
                      <a:r>
                        <a:rPr lang="en-GB" sz="1700">
                          <a:solidFill>
                            <a:srgbClr val="202122"/>
                          </a:solidFill>
                          <a:effectLst/>
                          <a:highlight>
                            <a:srgbClr val="EAECF0"/>
                          </a:highlight>
                        </a:rPr>
                        <a:t>Request method</a:t>
                      </a:r>
                    </a:p>
                  </a:txBody>
                  <a:tcPr marL="87027" marR="190371"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B w="9525" cap="flat" cmpd="sng" algn="ctr">
                      <a:solidFill>
                        <a:srgbClr val="A2A9B1"/>
                      </a:solidFill>
                      <a:prstDash val="solid"/>
                      <a:round/>
                      <a:headEnd type="none" w="med" len="med"/>
                      <a:tailEnd type="none" w="med" len="med"/>
                    </a:lnB>
                    <a:solidFill>
                      <a:srgbClr val="EAECF0"/>
                    </a:solidFill>
                  </a:tcPr>
                </a:tc>
                <a:tc>
                  <a:txBody>
                    <a:bodyPr/>
                    <a:lstStyle/>
                    <a:p>
                      <a:pPr algn="ctr"/>
                      <a:r>
                        <a:rPr lang="en-GB" sz="1700">
                          <a:solidFill>
                            <a:srgbClr val="202122"/>
                          </a:solidFill>
                          <a:effectLst/>
                          <a:highlight>
                            <a:srgbClr val="EAECF0"/>
                          </a:highlight>
                        </a:rPr>
                        <a:t>RFC</a:t>
                      </a:r>
                    </a:p>
                  </a:txBody>
                  <a:tcPr marL="87027" marR="190371"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GB" sz="1700">
                          <a:solidFill>
                            <a:srgbClr val="202122"/>
                          </a:solidFill>
                          <a:effectLst/>
                          <a:highlight>
                            <a:srgbClr val="EAECF0"/>
                          </a:highlight>
                        </a:rPr>
                        <a:t>Request has payload body</a:t>
                      </a:r>
                    </a:p>
                  </a:txBody>
                  <a:tcPr marL="87027" marR="190371"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GB" sz="1700" dirty="0">
                          <a:solidFill>
                            <a:srgbClr val="202122"/>
                          </a:solidFill>
                          <a:effectLst/>
                          <a:highlight>
                            <a:srgbClr val="EAECF0"/>
                          </a:highlight>
                        </a:rPr>
                        <a:t>Response has payload body</a:t>
                      </a:r>
                    </a:p>
                  </a:txBody>
                  <a:tcPr marL="87027" marR="190371"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2184351259"/>
                  </a:ext>
                </a:extLst>
              </a:tr>
              <a:tr h="348107">
                <a:tc>
                  <a:txBody>
                    <a:bodyPr/>
                    <a:lstStyle/>
                    <a:p>
                      <a:pPr algn="ctr"/>
                      <a:r>
                        <a:rPr lang="en-GB" sz="1700">
                          <a:solidFill>
                            <a:srgbClr val="202122"/>
                          </a:solidFill>
                          <a:effectLst/>
                          <a:highlight>
                            <a:srgbClr val="EAECF0"/>
                          </a:highlight>
                        </a:rPr>
                        <a:t>GET</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5"/>
                        </a:rPr>
                        <a:t>9110</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DDFFDD"/>
                          </a:highlight>
                        </a:rPr>
                        <a:t>Optional</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fontAlgn="ctr"/>
                      <a:r>
                        <a:rPr lang="en-GB" sz="170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extLst>
                  <a:ext uri="{0D108BD9-81ED-4DB2-BD59-A6C34878D82A}">
                    <a16:rowId xmlns:a16="http://schemas.microsoft.com/office/drawing/2014/main" val="3151183851"/>
                  </a:ext>
                </a:extLst>
              </a:tr>
              <a:tr h="348107">
                <a:tc>
                  <a:txBody>
                    <a:bodyPr/>
                    <a:lstStyle/>
                    <a:p>
                      <a:pPr algn="ctr"/>
                      <a:r>
                        <a:rPr lang="en-GB" sz="1700">
                          <a:solidFill>
                            <a:srgbClr val="202122"/>
                          </a:solidFill>
                          <a:effectLst/>
                          <a:highlight>
                            <a:srgbClr val="EAECF0"/>
                          </a:highlight>
                        </a:rPr>
                        <a:t>HEAD</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5"/>
                        </a:rPr>
                        <a:t>9110</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DDFFDD"/>
                          </a:highlight>
                        </a:rPr>
                        <a:t>Optional</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fontAlgn="ctr"/>
                      <a:r>
                        <a:rPr lang="en-GB" sz="1700" dirty="0">
                          <a:effectLst/>
                          <a:highlight>
                            <a:srgbClr val="FFC7C7"/>
                          </a:highlight>
                        </a:rPr>
                        <a:t>No</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C7C7"/>
                    </a:solidFill>
                  </a:tcPr>
                </a:tc>
                <a:extLst>
                  <a:ext uri="{0D108BD9-81ED-4DB2-BD59-A6C34878D82A}">
                    <a16:rowId xmlns:a16="http://schemas.microsoft.com/office/drawing/2014/main" val="1217381680"/>
                  </a:ext>
                </a:extLst>
              </a:tr>
              <a:tr h="348107">
                <a:tc>
                  <a:txBody>
                    <a:bodyPr/>
                    <a:lstStyle/>
                    <a:p>
                      <a:pPr algn="ctr"/>
                      <a:r>
                        <a:rPr lang="en-GB" sz="1700">
                          <a:solidFill>
                            <a:srgbClr val="202122"/>
                          </a:solidFill>
                          <a:effectLst/>
                          <a:highlight>
                            <a:srgbClr val="EAECF0"/>
                          </a:highlight>
                        </a:rPr>
                        <a:t>POST</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5"/>
                        </a:rPr>
                        <a:t>9110</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tc>
                  <a:txBody>
                    <a:bodyPr/>
                    <a:lstStyle/>
                    <a:p>
                      <a:pPr algn="ctr" fontAlgn="ctr"/>
                      <a:r>
                        <a:rPr lang="en-GB" sz="170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extLst>
                  <a:ext uri="{0D108BD9-81ED-4DB2-BD59-A6C34878D82A}">
                    <a16:rowId xmlns:a16="http://schemas.microsoft.com/office/drawing/2014/main" val="1152544543"/>
                  </a:ext>
                </a:extLst>
              </a:tr>
              <a:tr h="348107">
                <a:tc>
                  <a:txBody>
                    <a:bodyPr/>
                    <a:lstStyle/>
                    <a:p>
                      <a:pPr algn="ctr"/>
                      <a:r>
                        <a:rPr lang="en-GB" sz="1700">
                          <a:solidFill>
                            <a:srgbClr val="202122"/>
                          </a:solidFill>
                          <a:effectLst/>
                          <a:highlight>
                            <a:srgbClr val="EAECF0"/>
                          </a:highlight>
                        </a:rPr>
                        <a:t>PUT</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5"/>
                        </a:rPr>
                        <a:t>9110</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tc>
                  <a:txBody>
                    <a:bodyPr/>
                    <a:lstStyle/>
                    <a:p>
                      <a:pPr algn="ctr" fontAlgn="ctr"/>
                      <a:r>
                        <a:rPr lang="en-GB" sz="1700" dirty="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extLst>
                  <a:ext uri="{0D108BD9-81ED-4DB2-BD59-A6C34878D82A}">
                    <a16:rowId xmlns:a16="http://schemas.microsoft.com/office/drawing/2014/main" val="1915474337"/>
                  </a:ext>
                </a:extLst>
              </a:tr>
              <a:tr h="348107">
                <a:tc>
                  <a:txBody>
                    <a:bodyPr/>
                    <a:lstStyle/>
                    <a:p>
                      <a:pPr algn="ctr"/>
                      <a:r>
                        <a:rPr lang="en-GB" sz="1700">
                          <a:solidFill>
                            <a:srgbClr val="202122"/>
                          </a:solidFill>
                          <a:effectLst/>
                          <a:highlight>
                            <a:srgbClr val="EAECF0"/>
                          </a:highlight>
                        </a:rPr>
                        <a:t>DELETE</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5"/>
                        </a:rPr>
                        <a:t>9110</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DDFFDD"/>
                          </a:highlight>
                        </a:rPr>
                        <a:t>Optional</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fontAlgn="ctr"/>
                      <a:r>
                        <a:rPr lang="en-GB" sz="1700" dirty="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extLst>
                  <a:ext uri="{0D108BD9-81ED-4DB2-BD59-A6C34878D82A}">
                    <a16:rowId xmlns:a16="http://schemas.microsoft.com/office/drawing/2014/main" val="4230464968"/>
                  </a:ext>
                </a:extLst>
              </a:tr>
              <a:tr h="348107">
                <a:tc>
                  <a:txBody>
                    <a:bodyPr/>
                    <a:lstStyle/>
                    <a:p>
                      <a:pPr algn="ctr"/>
                      <a:r>
                        <a:rPr lang="en-GB" sz="1700">
                          <a:solidFill>
                            <a:srgbClr val="202122"/>
                          </a:solidFill>
                          <a:effectLst/>
                          <a:highlight>
                            <a:srgbClr val="EAECF0"/>
                          </a:highlight>
                        </a:rPr>
                        <a:t>CONNECT</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5"/>
                        </a:rPr>
                        <a:t>9110</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DDFFDD"/>
                          </a:highlight>
                        </a:rPr>
                        <a:t>Optional</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fontAlgn="ctr"/>
                      <a:r>
                        <a:rPr lang="en-GB" sz="1700" dirty="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extLst>
                  <a:ext uri="{0D108BD9-81ED-4DB2-BD59-A6C34878D82A}">
                    <a16:rowId xmlns:a16="http://schemas.microsoft.com/office/drawing/2014/main" val="1894946940"/>
                  </a:ext>
                </a:extLst>
              </a:tr>
              <a:tr h="348107">
                <a:tc>
                  <a:txBody>
                    <a:bodyPr/>
                    <a:lstStyle/>
                    <a:p>
                      <a:pPr algn="ctr"/>
                      <a:r>
                        <a:rPr lang="en-GB" sz="1700">
                          <a:solidFill>
                            <a:srgbClr val="202122"/>
                          </a:solidFill>
                          <a:effectLst/>
                          <a:highlight>
                            <a:srgbClr val="EAECF0"/>
                          </a:highlight>
                        </a:rPr>
                        <a:t>OPTIONS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5"/>
                        </a:rPr>
                        <a:t>9110</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DDFFDD"/>
                          </a:highlight>
                        </a:rPr>
                        <a:t>Optional</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FFDD"/>
                    </a:solidFill>
                  </a:tcPr>
                </a:tc>
                <a:tc>
                  <a:txBody>
                    <a:bodyPr/>
                    <a:lstStyle/>
                    <a:p>
                      <a:pPr algn="ctr" fontAlgn="ctr"/>
                      <a:r>
                        <a:rPr lang="en-GB" sz="1700" dirty="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extLst>
                  <a:ext uri="{0D108BD9-81ED-4DB2-BD59-A6C34878D82A}">
                    <a16:rowId xmlns:a16="http://schemas.microsoft.com/office/drawing/2014/main" val="2746828452"/>
                  </a:ext>
                </a:extLst>
              </a:tr>
              <a:tr h="348107">
                <a:tc>
                  <a:txBody>
                    <a:bodyPr/>
                    <a:lstStyle/>
                    <a:p>
                      <a:pPr algn="ctr"/>
                      <a:r>
                        <a:rPr lang="en-GB" sz="1700">
                          <a:solidFill>
                            <a:srgbClr val="202122"/>
                          </a:solidFill>
                          <a:effectLst/>
                          <a:highlight>
                            <a:srgbClr val="EAECF0"/>
                          </a:highlight>
                        </a:rPr>
                        <a:t>TRACE</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5"/>
                        </a:rPr>
                        <a:t>9110</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FFC7C7"/>
                          </a:highlight>
                        </a:rPr>
                        <a:t>No</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FC7C7"/>
                    </a:solidFill>
                  </a:tcPr>
                </a:tc>
                <a:tc>
                  <a:txBody>
                    <a:bodyPr/>
                    <a:lstStyle/>
                    <a:p>
                      <a:pPr algn="ctr" fontAlgn="ctr"/>
                      <a:r>
                        <a:rPr lang="en-GB" sz="1700" dirty="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extLst>
                  <a:ext uri="{0D108BD9-81ED-4DB2-BD59-A6C34878D82A}">
                    <a16:rowId xmlns:a16="http://schemas.microsoft.com/office/drawing/2014/main" val="3293606623"/>
                  </a:ext>
                </a:extLst>
              </a:tr>
              <a:tr h="348107">
                <a:tc>
                  <a:txBody>
                    <a:bodyPr/>
                    <a:lstStyle/>
                    <a:p>
                      <a:pPr algn="ctr"/>
                      <a:r>
                        <a:rPr lang="en-GB" sz="1700">
                          <a:solidFill>
                            <a:srgbClr val="202122"/>
                          </a:solidFill>
                          <a:effectLst/>
                          <a:highlight>
                            <a:srgbClr val="EAECF0"/>
                          </a:highlight>
                        </a:rPr>
                        <a:t>PATCH</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r>
                        <a:rPr lang="en-GB" sz="1700" u="none" strike="noStrike">
                          <a:solidFill>
                            <a:srgbClr val="3366CC"/>
                          </a:solidFill>
                          <a:effectLst/>
                          <a:hlinkClick r:id="rId4" tooltip="RFC (identifier)"/>
                        </a:rPr>
                        <a:t>RFC</a:t>
                      </a:r>
                      <a:r>
                        <a:rPr lang="en-GB" sz="1700">
                          <a:effectLst/>
                        </a:rPr>
                        <a:t> </a:t>
                      </a:r>
                      <a:r>
                        <a:rPr lang="en-GB" sz="1700" u="none" strike="noStrike">
                          <a:solidFill>
                            <a:srgbClr val="3366CC"/>
                          </a:solidFill>
                          <a:effectLst/>
                          <a:hlinkClick r:id="rId6"/>
                        </a:rPr>
                        <a:t>5789</a:t>
                      </a:r>
                      <a:endParaRPr lang="en-GB"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fontAlgn="ctr"/>
                      <a:r>
                        <a:rPr lang="en-GB" sz="170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tc>
                  <a:txBody>
                    <a:bodyPr/>
                    <a:lstStyle/>
                    <a:p>
                      <a:pPr algn="ctr" fontAlgn="ctr"/>
                      <a:r>
                        <a:rPr lang="en-GB" sz="1700" dirty="0">
                          <a:effectLst/>
                          <a:highlight>
                            <a:srgbClr val="9EFF9E"/>
                          </a:highlight>
                        </a:rPr>
                        <a:t>Yes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9EFF9E"/>
                    </a:solidFill>
                  </a:tcPr>
                </a:tc>
                <a:extLst>
                  <a:ext uri="{0D108BD9-81ED-4DB2-BD59-A6C34878D82A}">
                    <a16:rowId xmlns:a16="http://schemas.microsoft.com/office/drawing/2014/main" val="936239520"/>
                  </a:ext>
                </a:extLst>
              </a:tr>
            </a:tbl>
          </a:graphicData>
        </a:graphic>
      </p:graphicFrame>
    </p:spTree>
    <p:extLst>
      <p:ext uri="{BB962C8B-B14F-4D97-AF65-F5344CB8AC3E}">
        <p14:creationId xmlns:p14="http://schemas.microsoft.com/office/powerpoint/2010/main" val="413842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124" name="Segnaposto numero diapositiva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latin typeface="Aptos" panose="020B0004020202020204" pitchFamily="34" charset="0"/>
              </a:rPr>
              <a:pPr/>
              <a:t>5</a:t>
            </a:fld>
            <a:endParaRPr lang="it-IT" altLang="it-IT" sz="1600">
              <a:solidFill>
                <a:srgbClr val="FF9900"/>
              </a:solidFill>
              <a:latin typeface="Aptos" panose="020B0004020202020204" pitchFamily="34" charset="0"/>
            </a:endParaRPr>
          </a:p>
        </p:txBody>
      </p:sp>
      <p:sp>
        <p:nvSpPr>
          <p:cNvPr id="2" name="Rectangle 1">
            <a:extLst>
              <a:ext uri="{FF2B5EF4-FFF2-40B4-BE49-F238E27FC236}">
                <a16:creationId xmlns:a16="http://schemas.microsoft.com/office/drawing/2014/main" id="{17B3884D-B8EC-3A92-3AC1-5C82C3335571}"/>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latin typeface="Aptos" panose="020B0004020202020204" pitchFamily="34" charset="0"/>
            </a:endParaRPr>
          </a:p>
        </p:txBody>
      </p:sp>
      <p:pic>
        <p:nvPicPr>
          <p:cNvPr id="3" name="Picture 2" descr="logo centenario">
            <a:extLst>
              <a:ext uri="{FF2B5EF4-FFF2-40B4-BE49-F238E27FC236}">
                <a16:creationId xmlns:a16="http://schemas.microsoft.com/office/drawing/2014/main" id="{5512C1DB-B5D8-8869-87DE-7797FE371E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5B898C6B-6271-3F73-9B22-075107E3B6E3}"/>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rPr>
              <a:t>RESTful</a:t>
            </a:r>
          </a:p>
        </p:txBody>
      </p:sp>
      <p:sp>
        <p:nvSpPr>
          <p:cNvPr id="8" name="TextBox 7">
            <a:extLst>
              <a:ext uri="{FF2B5EF4-FFF2-40B4-BE49-F238E27FC236}">
                <a16:creationId xmlns:a16="http://schemas.microsoft.com/office/drawing/2014/main" id="{25C3940A-DD0D-40BC-9F23-5422A9765245}"/>
              </a:ext>
            </a:extLst>
          </p:cNvPr>
          <p:cNvSpPr txBox="1"/>
          <p:nvPr/>
        </p:nvSpPr>
        <p:spPr>
          <a:xfrm>
            <a:off x="1545773" y="1649226"/>
            <a:ext cx="8784770" cy="4524315"/>
          </a:xfrm>
          <a:prstGeom prst="rect">
            <a:avLst/>
          </a:prstGeom>
          <a:noFill/>
        </p:spPr>
        <p:txBody>
          <a:bodyPr wrap="square">
            <a:spAutoFit/>
          </a:bodyPr>
          <a:lstStyle/>
          <a:p>
            <a:pPr marL="285750" indent="-285750" fontAlgn="base">
              <a:buFont typeface="Arial" panose="020B0604020202020204" pitchFamily="34" charset="0"/>
              <a:buChar char="•"/>
            </a:pPr>
            <a:r>
              <a:rPr lang="en-GB" sz="2400" b="1" dirty="0">
                <a:latin typeface="Aptos" panose="020B0004020202020204" pitchFamily="34" charset="0"/>
              </a:rPr>
              <a:t>Uniform interface</a:t>
            </a:r>
            <a:r>
              <a:rPr lang="en-GB" sz="2400" dirty="0">
                <a:latin typeface="Aptos" panose="020B0004020202020204" pitchFamily="34" charset="0"/>
              </a:rPr>
              <a:t>: One piece of data belong to a single URI</a:t>
            </a:r>
          </a:p>
          <a:p>
            <a:pPr marL="285750" indent="-285750" fontAlgn="base">
              <a:buFont typeface="Arial" panose="020B0604020202020204" pitchFamily="34" charset="0"/>
              <a:buChar char="•"/>
            </a:pPr>
            <a:r>
              <a:rPr lang="en-GB" sz="2400" b="1" i="0" dirty="0">
                <a:solidFill>
                  <a:srgbClr val="161616"/>
                </a:solidFill>
                <a:effectLst/>
                <a:highlight>
                  <a:srgbClr val="FFFFFF"/>
                </a:highlight>
                <a:latin typeface="Aptos" panose="020B0004020202020204" pitchFamily="34" charset="0"/>
              </a:rPr>
              <a:t>Client-server decoupling</a:t>
            </a:r>
            <a:r>
              <a:rPr lang="en-GB" sz="2400" i="0" dirty="0">
                <a:solidFill>
                  <a:srgbClr val="161616"/>
                </a:solidFill>
                <a:effectLst/>
                <a:highlight>
                  <a:srgbClr val="FFFFFF"/>
                </a:highlight>
                <a:latin typeface="Aptos" panose="020B0004020202020204" pitchFamily="34" charset="0"/>
              </a:rPr>
              <a:t>: You only need to know the URI of the server to interact</a:t>
            </a:r>
            <a:endParaRPr lang="en-GB" sz="2400" dirty="0">
              <a:latin typeface="Aptos" panose="020B0004020202020204" pitchFamily="34" charset="0"/>
            </a:endParaRPr>
          </a:p>
          <a:p>
            <a:pPr marL="285750" indent="-285750" fontAlgn="base">
              <a:buFont typeface="Arial" panose="020B0604020202020204" pitchFamily="34" charset="0"/>
              <a:buChar char="•"/>
            </a:pPr>
            <a:r>
              <a:rPr lang="en-GB" sz="2400" b="1" dirty="0">
                <a:latin typeface="Aptos" panose="020B0004020202020204" pitchFamily="34" charset="0"/>
              </a:rPr>
              <a:t>Statelessness</a:t>
            </a:r>
            <a:r>
              <a:rPr lang="en-GB" sz="2400" dirty="0">
                <a:latin typeface="Aptos" panose="020B0004020202020204" pitchFamily="34" charset="0"/>
              </a:rPr>
              <a:t>: all the information to process is included in the message, no previous operations required</a:t>
            </a:r>
            <a:endParaRPr lang="en-GB" sz="2400" dirty="0">
              <a:effectLst/>
              <a:latin typeface="Aptos" panose="020B0004020202020204" pitchFamily="34" charset="0"/>
            </a:endParaRPr>
          </a:p>
          <a:p>
            <a:pPr marL="285750" indent="-285750" fontAlgn="base">
              <a:buFont typeface="Arial" panose="020B0604020202020204" pitchFamily="34" charset="0"/>
              <a:buChar char="•"/>
            </a:pPr>
            <a:r>
              <a:rPr lang="en-GB" sz="2400" b="1" dirty="0" err="1">
                <a:latin typeface="Aptos" panose="020B0004020202020204" pitchFamily="34" charset="0"/>
              </a:rPr>
              <a:t>Cacheability</a:t>
            </a:r>
            <a:r>
              <a:rPr lang="en-GB" sz="2400" dirty="0">
                <a:latin typeface="Aptos" panose="020B0004020202020204" pitchFamily="34" charset="0"/>
              </a:rPr>
              <a:t>: everything that is cacheable must be cached, to improve performance (client AND server side)</a:t>
            </a:r>
            <a:endParaRPr lang="en-GB" sz="2400" dirty="0">
              <a:effectLst/>
              <a:latin typeface="Aptos" panose="020B0004020202020204" pitchFamily="34" charset="0"/>
            </a:endParaRPr>
          </a:p>
          <a:p>
            <a:pPr marL="285750" indent="-285750" fontAlgn="base">
              <a:buFont typeface="Arial" panose="020B0604020202020204" pitchFamily="34" charset="0"/>
              <a:buChar char="•"/>
            </a:pPr>
            <a:r>
              <a:rPr lang="en-GB" sz="2400" b="1" dirty="0">
                <a:latin typeface="Aptos" panose="020B0004020202020204" pitchFamily="34" charset="0"/>
              </a:rPr>
              <a:t>Layered system architecture</a:t>
            </a:r>
            <a:r>
              <a:rPr lang="en-GB" sz="2400" dirty="0">
                <a:latin typeface="Aptos" panose="020B0004020202020204" pitchFamily="34" charset="0"/>
              </a:rPr>
              <a:t>: the architecture is transparent to the layers inside</a:t>
            </a:r>
            <a:endParaRPr lang="en-GB" sz="2400" dirty="0">
              <a:effectLst/>
              <a:latin typeface="Aptos" panose="020B0004020202020204" pitchFamily="34" charset="0"/>
            </a:endParaRPr>
          </a:p>
          <a:p>
            <a:pPr marL="285750" indent="-285750" fontAlgn="base">
              <a:buFont typeface="Arial" panose="020B0604020202020204" pitchFamily="34" charset="0"/>
              <a:buChar char="•"/>
            </a:pPr>
            <a:r>
              <a:rPr lang="en-GB" sz="2400" b="1" dirty="0">
                <a:latin typeface="Aptos" panose="020B0004020202020204" pitchFamily="34" charset="0"/>
              </a:rPr>
              <a:t>Code on demand*</a:t>
            </a:r>
            <a:r>
              <a:rPr lang="en-GB" sz="2400" dirty="0">
                <a:latin typeface="Aptos" panose="020B0004020202020204" pitchFamily="34" charset="0"/>
              </a:rPr>
              <a:t>: could give runnable code as a response (this is risky and must be done only on-demand).</a:t>
            </a:r>
          </a:p>
          <a:p>
            <a:pPr fontAlgn="base"/>
            <a:endParaRPr lang="en-GB" sz="2400" dirty="0">
              <a:effectLst/>
              <a:latin typeface="Aptos" panose="020B0004020202020204" pitchFamily="34" charset="0"/>
            </a:endParaRPr>
          </a:p>
        </p:txBody>
      </p:sp>
    </p:spTree>
    <p:extLst>
      <p:ext uri="{BB962C8B-B14F-4D97-AF65-F5344CB8AC3E}">
        <p14:creationId xmlns:p14="http://schemas.microsoft.com/office/powerpoint/2010/main" val="269444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124" name="Segnaposto numero diapositiva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latin typeface="Aptos" panose="020B0004020202020204" pitchFamily="34" charset="0"/>
              </a:rPr>
              <a:pPr/>
              <a:t>6</a:t>
            </a:fld>
            <a:endParaRPr lang="it-IT" altLang="it-IT" sz="1600">
              <a:solidFill>
                <a:srgbClr val="FF9900"/>
              </a:solidFill>
              <a:latin typeface="Aptos" panose="020B0004020202020204" pitchFamily="34" charset="0"/>
            </a:endParaRPr>
          </a:p>
        </p:txBody>
      </p:sp>
      <p:sp>
        <p:nvSpPr>
          <p:cNvPr id="2" name="Rectangle 1">
            <a:extLst>
              <a:ext uri="{FF2B5EF4-FFF2-40B4-BE49-F238E27FC236}">
                <a16:creationId xmlns:a16="http://schemas.microsoft.com/office/drawing/2014/main" id="{17B3884D-B8EC-3A92-3AC1-5C82C3335571}"/>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latin typeface="Aptos" panose="020B0004020202020204" pitchFamily="34" charset="0"/>
            </a:endParaRPr>
          </a:p>
        </p:txBody>
      </p:sp>
      <p:pic>
        <p:nvPicPr>
          <p:cNvPr id="3" name="Picture 2" descr="logo centenario">
            <a:extLst>
              <a:ext uri="{FF2B5EF4-FFF2-40B4-BE49-F238E27FC236}">
                <a16:creationId xmlns:a16="http://schemas.microsoft.com/office/drawing/2014/main" id="{5512C1DB-B5D8-8869-87DE-7797FE371E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5B898C6B-6271-3F73-9B22-075107E3B6E3}"/>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rPr>
              <a:t>HAPI FHIR Test Server</a:t>
            </a:r>
          </a:p>
        </p:txBody>
      </p:sp>
      <p:pic>
        <p:nvPicPr>
          <p:cNvPr id="7" name="Picture 6" descr="A close-up of a yellow background&#10;&#10;AI-generated content may be incorrect.">
            <a:extLst>
              <a:ext uri="{FF2B5EF4-FFF2-40B4-BE49-F238E27FC236}">
                <a16:creationId xmlns:a16="http://schemas.microsoft.com/office/drawing/2014/main" id="{7913ED2E-E568-9222-8860-0C79053A1AB0}"/>
              </a:ext>
            </a:extLst>
          </p:cNvPr>
          <p:cNvPicPr>
            <a:picLocks noChangeAspect="1"/>
          </p:cNvPicPr>
          <p:nvPr/>
        </p:nvPicPr>
        <p:blipFill>
          <a:blip r:embed="rId4"/>
          <a:srcRect r="73762"/>
          <a:stretch/>
        </p:blipFill>
        <p:spPr>
          <a:xfrm>
            <a:off x="476556" y="1020591"/>
            <a:ext cx="1682750" cy="1930400"/>
          </a:xfrm>
          <a:prstGeom prst="rect">
            <a:avLst/>
          </a:prstGeom>
        </p:spPr>
      </p:pic>
      <p:sp>
        <p:nvSpPr>
          <p:cNvPr id="10" name="TextBox 9">
            <a:extLst>
              <a:ext uri="{FF2B5EF4-FFF2-40B4-BE49-F238E27FC236}">
                <a16:creationId xmlns:a16="http://schemas.microsoft.com/office/drawing/2014/main" id="{1C9D2505-D44B-6E8D-DD40-D3BDDAF1FEE7}"/>
              </a:ext>
            </a:extLst>
          </p:cNvPr>
          <p:cNvSpPr txBox="1"/>
          <p:nvPr/>
        </p:nvSpPr>
        <p:spPr>
          <a:xfrm>
            <a:off x="2520108" y="1152793"/>
            <a:ext cx="9195335" cy="923330"/>
          </a:xfrm>
          <a:prstGeom prst="rect">
            <a:avLst/>
          </a:prstGeom>
          <a:noFill/>
        </p:spPr>
        <p:txBody>
          <a:bodyPr wrap="square">
            <a:spAutoFit/>
          </a:bodyPr>
          <a:lstStyle/>
          <a:p>
            <a:r>
              <a:rPr lang="en-GB" b="0" i="0" dirty="0">
                <a:effectLst/>
                <a:latin typeface="Inter"/>
              </a:rPr>
              <a:t>HAPI FHIR is a complete implementation of the </a:t>
            </a:r>
            <a:r>
              <a:rPr lang="en-GB" b="0" i="0" u="sng" dirty="0">
                <a:effectLst/>
                <a:latin typeface="Inter"/>
                <a:hlinkClick r:id="rId5">
                  <a:extLst>
                    <a:ext uri="{A12FA001-AC4F-418D-AE19-62706E023703}">
                      <ahyp:hlinkClr xmlns:ahyp="http://schemas.microsoft.com/office/drawing/2018/hyperlinkcolor" val="tx"/>
                    </a:ext>
                  </a:extLst>
                </a:hlinkClick>
              </a:rPr>
              <a:t>HL7 FHIR</a:t>
            </a:r>
            <a:r>
              <a:rPr lang="en-GB" b="0" i="0" dirty="0">
                <a:effectLst/>
                <a:latin typeface="Inter"/>
              </a:rPr>
              <a:t> standard for healthcare interoperability in Java. We are an </a:t>
            </a:r>
            <a:r>
              <a:rPr lang="en-GB" b="0" i="0" u="sng" dirty="0">
                <a:effectLst/>
                <a:latin typeface="Inter"/>
                <a:hlinkClick r:id="rId6">
                  <a:extLst>
                    <a:ext uri="{A12FA001-AC4F-418D-AE19-62706E023703}">
                      <ahyp:hlinkClr xmlns:ahyp="http://schemas.microsoft.com/office/drawing/2018/hyperlinkcolor" val="tx"/>
                    </a:ext>
                  </a:extLst>
                </a:hlinkClick>
              </a:rPr>
              <a:t>open community</a:t>
            </a:r>
            <a:r>
              <a:rPr lang="en-GB" b="0" i="0" dirty="0">
                <a:effectLst/>
                <a:latin typeface="Inter"/>
              </a:rPr>
              <a:t> developing software licensed under the business-friendly </a:t>
            </a:r>
            <a:r>
              <a:rPr lang="en-GB" b="0" i="0" u="sng" dirty="0">
                <a:effectLst/>
                <a:latin typeface="Inter"/>
                <a:hlinkClick r:id="rId7">
                  <a:extLst>
                    <a:ext uri="{A12FA001-AC4F-418D-AE19-62706E023703}">
                      <ahyp:hlinkClr xmlns:ahyp="http://schemas.microsoft.com/office/drawing/2018/hyperlinkcolor" val="tx"/>
                    </a:ext>
                  </a:extLst>
                </a:hlinkClick>
              </a:rPr>
              <a:t>Apache Software License 2.0</a:t>
            </a:r>
            <a:r>
              <a:rPr lang="en-GB" b="0" i="0" dirty="0">
                <a:effectLst/>
                <a:latin typeface="Inter"/>
              </a:rPr>
              <a:t>. HAPI FHIR is a product of </a:t>
            </a:r>
            <a:r>
              <a:rPr lang="en-GB" b="0" i="0" u="sng" dirty="0">
                <a:effectLst/>
                <a:latin typeface="Inter"/>
                <a:hlinkClick r:id="rId8">
                  <a:extLst>
                    <a:ext uri="{A12FA001-AC4F-418D-AE19-62706E023703}">
                      <ahyp:hlinkClr xmlns:ahyp="http://schemas.microsoft.com/office/drawing/2018/hyperlinkcolor" val="tx"/>
                    </a:ext>
                  </a:extLst>
                </a:hlinkClick>
              </a:rPr>
              <a:t>Smile Digital Health</a:t>
            </a:r>
            <a:r>
              <a:rPr lang="en-GB" b="0" i="0" dirty="0">
                <a:effectLst/>
                <a:latin typeface="Inter"/>
              </a:rPr>
              <a:t>.</a:t>
            </a:r>
            <a:endParaRPr lang="en-IT" dirty="0"/>
          </a:p>
        </p:txBody>
      </p:sp>
      <p:sp>
        <p:nvSpPr>
          <p:cNvPr id="13" name="TextBox 12">
            <a:extLst>
              <a:ext uri="{FF2B5EF4-FFF2-40B4-BE49-F238E27FC236}">
                <a16:creationId xmlns:a16="http://schemas.microsoft.com/office/drawing/2014/main" id="{9890BA43-1C53-DCEE-8B8D-5C3B6286D234}"/>
              </a:ext>
            </a:extLst>
          </p:cNvPr>
          <p:cNvSpPr txBox="1"/>
          <p:nvPr/>
        </p:nvSpPr>
        <p:spPr>
          <a:xfrm>
            <a:off x="9229381" y="2109636"/>
            <a:ext cx="3781539" cy="369332"/>
          </a:xfrm>
          <a:prstGeom prst="rect">
            <a:avLst/>
          </a:prstGeom>
          <a:noFill/>
        </p:spPr>
        <p:txBody>
          <a:bodyPr wrap="square">
            <a:spAutoFit/>
          </a:bodyPr>
          <a:lstStyle/>
          <a:p>
            <a:r>
              <a:rPr lang="en-IT" i="1" dirty="0"/>
              <a:t>from https://hapifhir.io/</a:t>
            </a:r>
          </a:p>
        </p:txBody>
      </p:sp>
      <p:sp>
        <p:nvSpPr>
          <p:cNvPr id="15" name="TextBox 14">
            <a:extLst>
              <a:ext uri="{FF2B5EF4-FFF2-40B4-BE49-F238E27FC236}">
                <a16:creationId xmlns:a16="http://schemas.microsoft.com/office/drawing/2014/main" id="{EC1CF671-786B-03B2-6A71-2DDF6DD88869}"/>
              </a:ext>
            </a:extLst>
          </p:cNvPr>
          <p:cNvSpPr txBox="1"/>
          <p:nvPr/>
        </p:nvSpPr>
        <p:spPr>
          <a:xfrm>
            <a:off x="476555" y="3251146"/>
            <a:ext cx="3555617" cy="646331"/>
          </a:xfrm>
          <a:prstGeom prst="rect">
            <a:avLst/>
          </a:prstGeom>
          <a:noFill/>
        </p:spPr>
        <p:txBody>
          <a:bodyPr wrap="square">
            <a:spAutoFit/>
          </a:bodyPr>
          <a:lstStyle/>
          <a:p>
            <a:r>
              <a:rPr lang="en-IT" dirty="0"/>
              <a:t>public test server URL: https://hapi.fhir.org/</a:t>
            </a:r>
          </a:p>
        </p:txBody>
      </p:sp>
      <p:pic>
        <p:nvPicPr>
          <p:cNvPr id="22" name="Picture 21" descr="A screenshot of a computer&#10;&#10;AI-generated content may be incorrect.">
            <a:extLst>
              <a:ext uri="{FF2B5EF4-FFF2-40B4-BE49-F238E27FC236}">
                <a16:creationId xmlns:a16="http://schemas.microsoft.com/office/drawing/2014/main" id="{BAEFB4CF-B4B1-0907-157B-43D66FE46706}"/>
              </a:ext>
            </a:extLst>
          </p:cNvPr>
          <p:cNvPicPr>
            <a:picLocks noChangeAspect="1"/>
          </p:cNvPicPr>
          <p:nvPr/>
        </p:nvPicPr>
        <p:blipFill>
          <a:blip r:embed="rId9"/>
          <a:stretch>
            <a:fillRect/>
          </a:stretch>
        </p:blipFill>
        <p:spPr>
          <a:xfrm>
            <a:off x="664877" y="3972800"/>
            <a:ext cx="10862245" cy="2308227"/>
          </a:xfrm>
          <a:prstGeom prst="rect">
            <a:avLst/>
          </a:prstGeom>
        </p:spPr>
      </p:pic>
    </p:spTree>
    <p:extLst>
      <p:ext uri="{BB962C8B-B14F-4D97-AF65-F5344CB8AC3E}">
        <p14:creationId xmlns:p14="http://schemas.microsoft.com/office/powerpoint/2010/main" val="2689111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a:extLst>
            <a:ext uri="{FF2B5EF4-FFF2-40B4-BE49-F238E27FC236}">
              <a16:creationId xmlns:a16="http://schemas.microsoft.com/office/drawing/2014/main" id="{3C25C56B-D98A-B356-6576-C17EEC114883}"/>
            </a:ext>
          </a:extLst>
        </p:cNvPr>
        <p:cNvGrpSpPr/>
        <p:nvPr/>
      </p:nvGrpSpPr>
      <p:grpSpPr>
        <a:xfrm>
          <a:off x="0" y="0"/>
          <a:ext cx="0" cy="0"/>
          <a:chOff x="0" y="0"/>
          <a:chExt cx="0" cy="0"/>
        </a:xfrm>
      </p:grpSpPr>
      <p:sp>
        <p:nvSpPr>
          <p:cNvPr id="5124" name="Segnaposto numero diapositiva 3">
            <a:extLst>
              <a:ext uri="{FF2B5EF4-FFF2-40B4-BE49-F238E27FC236}">
                <a16:creationId xmlns:a16="http://schemas.microsoft.com/office/drawing/2014/main" id="{2E7FE25D-52D6-F92E-4913-8CD5B004876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latin typeface="Aptos" panose="020B0004020202020204" pitchFamily="34" charset="0"/>
              </a:rPr>
              <a:pPr/>
              <a:t>7</a:t>
            </a:fld>
            <a:endParaRPr lang="it-IT" altLang="it-IT" sz="1600" dirty="0">
              <a:solidFill>
                <a:srgbClr val="FF9900"/>
              </a:solidFill>
              <a:latin typeface="Aptos" panose="020B0004020202020204" pitchFamily="34" charset="0"/>
            </a:endParaRPr>
          </a:p>
        </p:txBody>
      </p:sp>
      <p:sp>
        <p:nvSpPr>
          <p:cNvPr id="2" name="Rectangle 1">
            <a:extLst>
              <a:ext uri="{FF2B5EF4-FFF2-40B4-BE49-F238E27FC236}">
                <a16:creationId xmlns:a16="http://schemas.microsoft.com/office/drawing/2014/main" id="{F5789816-69D7-8BCD-1BA1-F5B92BDE8319}"/>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latin typeface="Aptos" panose="020B0004020202020204" pitchFamily="34" charset="0"/>
            </a:endParaRPr>
          </a:p>
        </p:txBody>
      </p:sp>
      <p:pic>
        <p:nvPicPr>
          <p:cNvPr id="3" name="Picture 2" descr="logo centenario">
            <a:extLst>
              <a:ext uri="{FF2B5EF4-FFF2-40B4-BE49-F238E27FC236}">
                <a16:creationId xmlns:a16="http://schemas.microsoft.com/office/drawing/2014/main" id="{191496A7-ED8B-1A07-EA95-CE46C3A82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2C17117A-8D11-AFE0-C427-5BDAD59BBE84}"/>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rPr>
              <a:t>POSTMAN / CURL /  INVOKE-RESTMETHOD</a:t>
            </a:r>
          </a:p>
        </p:txBody>
      </p:sp>
      <p:sp>
        <p:nvSpPr>
          <p:cNvPr id="6" name="TextBox 5">
            <a:extLst>
              <a:ext uri="{FF2B5EF4-FFF2-40B4-BE49-F238E27FC236}">
                <a16:creationId xmlns:a16="http://schemas.microsoft.com/office/drawing/2014/main" id="{0C5914C7-08F5-9E7E-35B6-B0516DBFD9B3}"/>
              </a:ext>
            </a:extLst>
          </p:cNvPr>
          <p:cNvSpPr txBox="1"/>
          <p:nvPr/>
        </p:nvSpPr>
        <p:spPr>
          <a:xfrm>
            <a:off x="190960" y="4841506"/>
            <a:ext cx="11542004" cy="1477328"/>
          </a:xfrm>
          <a:prstGeom prst="rect">
            <a:avLst/>
          </a:prstGeom>
          <a:noFill/>
        </p:spPr>
        <p:txBody>
          <a:bodyPr wrap="square">
            <a:spAutoFit/>
          </a:bodyPr>
          <a:lstStyle/>
          <a:p>
            <a:pPr>
              <a:buNone/>
            </a:pPr>
            <a:r>
              <a:rPr lang="en-GB" b="1" dirty="0"/>
              <a:t>Windows </a:t>
            </a:r>
            <a:r>
              <a:rPr lang="en-GB" b="1" dirty="0" err="1"/>
              <a:t>powershell</a:t>
            </a:r>
            <a:r>
              <a:rPr lang="en-GB" b="1" dirty="0"/>
              <a:t>:</a:t>
            </a:r>
          </a:p>
          <a:p>
            <a:pPr>
              <a:buNone/>
            </a:pPr>
            <a:r>
              <a:rPr lang="en-GB" dirty="0"/>
              <a:t>$response = Invoke-</a:t>
            </a:r>
            <a:r>
              <a:rPr lang="en-GB" dirty="0" err="1"/>
              <a:t>RestMethod</a:t>
            </a:r>
            <a:r>
              <a:rPr lang="en-GB" dirty="0"/>
              <a:t> `   </a:t>
            </a:r>
            <a:r>
              <a:rPr lang="en-GB" dirty="0">
                <a:solidFill>
                  <a:srgbClr val="FF0000"/>
                </a:solidFill>
                <a:sym typeface="Wingdings" pitchFamily="2" charset="2"/>
              </a:rPr>
              <a:t> BEWARE: THIS IS NOT A ‘, it is a `, </a:t>
            </a:r>
            <a:r>
              <a:rPr lang="en-GB" dirty="0" err="1">
                <a:solidFill>
                  <a:srgbClr val="FF0000"/>
                </a:solidFill>
                <a:sym typeface="Wingdings" pitchFamily="2" charset="2"/>
              </a:rPr>
              <a:t>AltGr</a:t>
            </a:r>
            <a:r>
              <a:rPr lang="en-GB" dirty="0">
                <a:solidFill>
                  <a:srgbClr val="FF0000"/>
                </a:solidFill>
                <a:sym typeface="Wingdings" pitchFamily="2" charset="2"/>
              </a:rPr>
              <a:t> + \ in an Italian keyboard!!!</a:t>
            </a:r>
            <a:endParaRPr lang="en-GB" dirty="0">
              <a:solidFill>
                <a:srgbClr val="FF0000"/>
              </a:solidFill>
            </a:endParaRPr>
          </a:p>
          <a:p>
            <a:pPr>
              <a:buNone/>
            </a:pPr>
            <a:r>
              <a:rPr lang="en-GB" dirty="0"/>
              <a:t>  -Uri "https://</a:t>
            </a:r>
            <a:r>
              <a:rPr lang="en-GB" dirty="0" err="1"/>
              <a:t>hapi.fhir.org</a:t>
            </a:r>
            <a:r>
              <a:rPr lang="en-GB" dirty="0"/>
              <a:t>/baseR4/Patient" `</a:t>
            </a:r>
          </a:p>
          <a:p>
            <a:pPr>
              <a:buNone/>
            </a:pPr>
            <a:r>
              <a:rPr lang="en-GB" dirty="0"/>
              <a:t>  -Method GET `</a:t>
            </a:r>
          </a:p>
          <a:p>
            <a:r>
              <a:rPr lang="en-GB" dirty="0"/>
              <a:t>  -Headers @{ "Accept" = "application/</a:t>
            </a:r>
            <a:r>
              <a:rPr lang="en-GB" dirty="0" err="1"/>
              <a:t>fhir+json</a:t>
            </a:r>
            <a:r>
              <a:rPr lang="en-GB" dirty="0"/>
              <a:t>" }</a:t>
            </a:r>
          </a:p>
        </p:txBody>
      </p:sp>
      <p:sp>
        <p:nvSpPr>
          <p:cNvPr id="9" name="TextBox 8">
            <a:extLst>
              <a:ext uri="{FF2B5EF4-FFF2-40B4-BE49-F238E27FC236}">
                <a16:creationId xmlns:a16="http://schemas.microsoft.com/office/drawing/2014/main" id="{265262BD-8AC0-F8A7-1096-FB32747272F8}"/>
              </a:ext>
            </a:extLst>
          </p:cNvPr>
          <p:cNvSpPr txBox="1"/>
          <p:nvPr/>
        </p:nvSpPr>
        <p:spPr>
          <a:xfrm>
            <a:off x="190960" y="4065789"/>
            <a:ext cx="8842871" cy="646331"/>
          </a:xfrm>
          <a:prstGeom prst="rect">
            <a:avLst/>
          </a:prstGeom>
          <a:noFill/>
        </p:spPr>
        <p:txBody>
          <a:bodyPr wrap="square">
            <a:spAutoFit/>
          </a:bodyPr>
          <a:lstStyle/>
          <a:p>
            <a:pPr>
              <a:buNone/>
            </a:pPr>
            <a:r>
              <a:rPr lang="en-GB" b="1" dirty="0"/>
              <a:t>Unix (</a:t>
            </a:r>
            <a:r>
              <a:rPr lang="en-GB" b="1" dirty="0" err="1"/>
              <a:t>macOs</a:t>
            </a:r>
            <a:r>
              <a:rPr lang="en-GB" b="1" dirty="0"/>
              <a:t> + Linux):</a:t>
            </a:r>
          </a:p>
          <a:p>
            <a:r>
              <a:rPr lang="en-GB" dirty="0"/>
              <a:t>curl -H "Accept: application/</a:t>
            </a:r>
            <a:r>
              <a:rPr lang="en-GB" dirty="0" err="1"/>
              <a:t>fhir+json</a:t>
            </a:r>
            <a:r>
              <a:rPr lang="en-GB" dirty="0"/>
              <a:t>" https://</a:t>
            </a:r>
            <a:r>
              <a:rPr lang="en-GB" dirty="0" err="1"/>
              <a:t>hapi.fhir.org</a:t>
            </a:r>
            <a:r>
              <a:rPr lang="en-GB" dirty="0"/>
              <a:t>/baseR4/Patient/example</a:t>
            </a:r>
          </a:p>
        </p:txBody>
      </p:sp>
      <p:sp>
        <p:nvSpPr>
          <p:cNvPr id="12" name="TextBox 11">
            <a:extLst>
              <a:ext uri="{FF2B5EF4-FFF2-40B4-BE49-F238E27FC236}">
                <a16:creationId xmlns:a16="http://schemas.microsoft.com/office/drawing/2014/main" id="{132906BB-387C-BED3-2896-105C3002556E}"/>
              </a:ext>
            </a:extLst>
          </p:cNvPr>
          <p:cNvSpPr txBox="1"/>
          <p:nvPr/>
        </p:nvSpPr>
        <p:spPr>
          <a:xfrm>
            <a:off x="190960" y="1021681"/>
            <a:ext cx="6097836" cy="369332"/>
          </a:xfrm>
          <a:prstGeom prst="rect">
            <a:avLst/>
          </a:prstGeom>
          <a:noFill/>
        </p:spPr>
        <p:txBody>
          <a:bodyPr wrap="square">
            <a:spAutoFit/>
          </a:bodyPr>
          <a:lstStyle/>
          <a:p>
            <a:r>
              <a:rPr lang="en-IT" dirty="0"/>
              <a:t>POSTMAN WEB: https://web.postman.co/</a:t>
            </a:r>
          </a:p>
        </p:txBody>
      </p:sp>
      <p:pic>
        <p:nvPicPr>
          <p:cNvPr id="17" name="Picture 16" descr="A screenshot of a computer&#10;&#10;AI-generated content may be incorrect.">
            <a:extLst>
              <a:ext uri="{FF2B5EF4-FFF2-40B4-BE49-F238E27FC236}">
                <a16:creationId xmlns:a16="http://schemas.microsoft.com/office/drawing/2014/main" id="{27675024-F3CE-A498-BE44-4548623D8CDD}"/>
              </a:ext>
            </a:extLst>
          </p:cNvPr>
          <p:cNvPicPr>
            <a:picLocks noChangeAspect="1"/>
          </p:cNvPicPr>
          <p:nvPr/>
        </p:nvPicPr>
        <p:blipFill>
          <a:blip r:embed="rId4"/>
          <a:srcRect r="-1010" b="46596"/>
          <a:stretch/>
        </p:blipFill>
        <p:spPr>
          <a:xfrm>
            <a:off x="1667460" y="1390192"/>
            <a:ext cx="9242671" cy="2546211"/>
          </a:xfrm>
          <a:prstGeom prst="rect">
            <a:avLst/>
          </a:prstGeom>
        </p:spPr>
      </p:pic>
    </p:spTree>
    <p:extLst>
      <p:ext uri="{BB962C8B-B14F-4D97-AF65-F5344CB8AC3E}">
        <p14:creationId xmlns:p14="http://schemas.microsoft.com/office/powerpoint/2010/main" val="287595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a:extLst>
            <a:ext uri="{FF2B5EF4-FFF2-40B4-BE49-F238E27FC236}">
              <a16:creationId xmlns:a16="http://schemas.microsoft.com/office/drawing/2014/main" id="{8DA708F1-5FEB-A065-3743-0010F312C242}"/>
            </a:ext>
          </a:extLst>
        </p:cNvPr>
        <p:cNvGrpSpPr/>
        <p:nvPr/>
      </p:nvGrpSpPr>
      <p:grpSpPr>
        <a:xfrm>
          <a:off x="0" y="0"/>
          <a:ext cx="0" cy="0"/>
          <a:chOff x="0" y="0"/>
          <a:chExt cx="0" cy="0"/>
        </a:xfrm>
      </p:grpSpPr>
      <p:sp>
        <p:nvSpPr>
          <p:cNvPr id="5124" name="Segnaposto numero diapositiva 3">
            <a:extLst>
              <a:ext uri="{FF2B5EF4-FFF2-40B4-BE49-F238E27FC236}">
                <a16:creationId xmlns:a16="http://schemas.microsoft.com/office/drawing/2014/main" id="{5B8BC1B0-2827-FC6C-49BC-E5C6DB528AA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latin typeface="Aptos" panose="020B0004020202020204" pitchFamily="34" charset="0"/>
              </a:rPr>
              <a:pPr/>
              <a:t>8</a:t>
            </a:fld>
            <a:endParaRPr lang="it-IT" altLang="it-IT" sz="1600">
              <a:solidFill>
                <a:srgbClr val="FF9900"/>
              </a:solidFill>
              <a:latin typeface="Aptos" panose="020B0004020202020204" pitchFamily="34" charset="0"/>
            </a:endParaRPr>
          </a:p>
        </p:txBody>
      </p:sp>
      <p:sp>
        <p:nvSpPr>
          <p:cNvPr id="2" name="Rectangle 1">
            <a:extLst>
              <a:ext uri="{FF2B5EF4-FFF2-40B4-BE49-F238E27FC236}">
                <a16:creationId xmlns:a16="http://schemas.microsoft.com/office/drawing/2014/main" id="{D8689B4A-C0D8-C9A0-B9C3-B6D92FF1F2F3}"/>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latin typeface="Aptos" panose="020B0004020202020204" pitchFamily="34" charset="0"/>
            </a:endParaRPr>
          </a:p>
        </p:txBody>
      </p:sp>
      <p:pic>
        <p:nvPicPr>
          <p:cNvPr id="3" name="Picture 2" descr="logo centenario">
            <a:extLst>
              <a:ext uri="{FF2B5EF4-FFF2-40B4-BE49-F238E27FC236}">
                <a16:creationId xmlns:a16="http://schemas.microsoft.com/office/drawing/2014/main" id="{9A3B401B-E395-74D9-CCE3-2C9C7782F4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0B381B87-528A-DA30-FC6C-59BAFCF097CA}"/>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rPr>
              <a:t>SWAGGER</a:t>
            </a:r>
          </a:p>
        </p:txBody>
      </p:sp>
      <p:sp>
        <p:nvSpPr>
          <p:cNvPr id="4" name="TextBox 3">
            <a:extLst>
              <a:ext uri="{FF2B5EF4-FFF2-40B4-BE49-F238E27FC236}">
                <a16:creationId xmlns:a16="http://schemas.microsoft.com/office/drawing/2014/main" id="{327C131E-6CCB-3F19-FFFC-430BB57DFEB8}"/>
              </a:ext>
            </a:extLst>
          </p:cNvPr>
          <p:cNvSpPr txBox="1"/>
          <p:nvPr/>
        </p:nvSpPr>
        <p:spPr>
          <a:xfrm>
            <a:off x="328670" y="1122465"/>
            <a:ext cx="6505460" cy="646331"/>
          </a:xfrm>
          <a:prstGeom prst="rect">
            <a:avLst/>
          </a:prstGeom>
          <a:noFill/>
        </p:spPr>
        <p:txBody>
          <a:bodyPr wrap="square">
            <a:spAutoFit/>
          </a:bodyPr>
          <a:lstStyle/>
          <a:p>
            <a:r>
              <a:rPr lang="en-IT" dirty="0"/>
              <a:t>Swagger:</a:t>
            </a:r>
          </a:p>
          <a:p>
            <a:r>
              <a:rPr lang="en-IT" dirty="0"/>
              <a:t>https://hapi.fhir.org/baseR4/swagger-ui/</a:t>
            </a:r>
          </a:p>
        </p:txBody>
      </p:sp>
      <p:sp>
        <p:nvSpPr>
          <p:cNvPr id="6" name="TextBox 5">
            <a:extLst>
              <a:ext uri="{FF2B5EF4-FFF2-40B4-BE49-F238E27FC236}">
                <a16:creationId xmlns:a16="http://schemas.microsoft.com/office/drawing/2014/main" id="{CD7CDC23-DB41-B8EB-9A38-09419758F367}"/>
              </a:ext>
            </a:extLst>
          </p:cNvPr>
          <p:cNvSpPr txBox="1"/>
          <p:nvPr/>
        </p:nvSpPr>
        <p:spPr>
          <a:xfrm>
            <a:off x="328670" y="2068951"/>
            <a:ext cx="10907351" cy="646331"/>
          </a:xfrm>
          <a:prstGeom prst="rect">
            <a:avLst/>
          </a:prstGeom>
          <a:noFill/>
        </p:spPr>
        <p:txBody>
          <a:bodyPr wrap="square">
            <a:spAutoFit/>
          </a:bodyPr>
          <a:lstStyle/>
          <a:p>
            <a:r>
              <a:rPr lang="en-GB" b="0" i="0" dirty="0">
                <a:effectLst/>
                <a:latin typeface="Open Sans" panose="020F0502020204030204" pitchFamily="34" charset="0"/>
              </a:rPr>
              <a:t>Swagger allows you to describe the structure of your APIs so that machines can read them. The ability of APIs to describe their own structure is the root of all awesomeness in Swagger. </a:t>
            </a:r>
            <a:endParaRPr lang="en-IT" dirty="0"/>
          </a:p>
        </p:txBody>
      </p:sp>
      <p:sp>
        <p:nvSpPr>
          <p:cNvPr id="8" name="TextBox 7">
            <a:extLst>
              <a:ext uri="{FF2B5EF4-FFF2-40B4-BE49-F238E27FC236}">
                <a16:creationId xmlns:a16="http://schemas.microsoft.com/office/drawing/2014/main" id="{8AC78217-2B59-D18F-93CD-B5EC9449A7BE}"/>
              </a:ext>
            </a:extLst>
          </p:cNvPr>
          <p:cNvSpPr txBox="1"/>
          <p:nvPr/>
        </p:nvSpPr>
        <p:spPr>
          <a:xfrm>
            <a:off x="4852067" y="2830771"/>
            <a:ext cx="7028762" cy="369332"/>
          </a:xfrm>
          <a:prstGeom prst="rect">
            <a:avLst/>
          </a:prstGeom>
          <a:noFill/>
        </p:spPr>
        <p:txBody>
          <a:bodyPr wrap="square">
            <a:spAutoFit/>
          </a:bodyPr>
          <a:lstStyle/>
          <a:p>
            <a:r>
              <a:rPr lang="en-IT" i="1" dirty="0"/>
              <a:t>from https://swagger.io/docs/specification/v2_0/what-is-swagger/</a:t>
            </a:r>
          </a:p>
        </p:txBody>
      </p:sp>
      <p:pic>
        <p:nvPicPr>
          <p:cNvPr id="11" name="Picture 10" descr="A screenshot of a computer program&#10;&#10;AI-generated content may be incorrect.">
            <a:extLst>
              <a:ext uri="{FF2B5EF4-FFF2-40B4-BE49-F238E27FC236}">
                <a16:creationId xmlns:a16="http://schemas.microsoft.com/office/drawing/2014/main" id="{096B1B8D-3A02-4E66-49F5-E8B27CD361C8}"/>
              </a:ext>
            </a:extLst>
          </p:cNvPr>
          <p:cNvPicPr>
            <a:picLocks noChangeAspect="1"/>
          </p:cNvPicPr>
          <p:nvPr/>
        </p:nvPicPr>
        <p:blipFill>
          <a:blip r:embed="rId4"/>
          <a:stretch>
            <a:fillRect/>
          </a:stretch>
        </p:blipFill>
        <p:spPr>
          <a:xfrm>
            <a:off x="3846724" y="3499771"/>
            <a:ext cx="7772400" cy="2235764"/>
          </a:xfrm>
          <a:prstGeom prst="rect">
            <a:avLst/>
          </a:prstGeom>
        </p:spPr>
      </p:pic>
    </p:spTree>
    <p:extLst>
      <p:ext uri="{BB962C8B-B14F-4D97-AF65-F5344CB8AC3E}">
        <p14:creationId xmlns:p14="http://schemas.microsoft.com/office/powerpoint/2010/main" val="151829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a:extLst>
            <a:ext uri="{FF2B5EF4-FFF2-40B4-BE49-F238E27FC236}">
              <a16:creationId xmlns:a16="http://schemas.microsoft.com/office/drawing/2014/main" id="{553FD814-52E9-9D90-1A36-9EAB9A63999D}"/>
            </a:ext>
          </a:extLst>
        </p:cNvPr>
        <p:cNvGrpSpPr/>
        <p:nvPr/>
      </p:nvGrpSpPr>
      <p:grpSpPr>
        <a:xfrm>
          <a:off x="0" y="0"/>
          <a:ext cx="0" cy="0"/>
          <a:chOff x="0" y="0"/>
          <a:chExt cx="0" cy="0"/>
        </a:xfrm>
      </p:grpSpPr>
      <p:sp>
        <p:nvSpPr>
          <p:cNvPr id="5124" name="Segnaposto numero diapositiva 3">
            <a:extLst>
              <a:ext uri="{FF2B5EF4-FFF2-40B4-BE49-F238E27FC236}">
                <a16:creationId xmlns:a16="http://schemas.microsoft.com/office/drawing/2014/main" id="{FF1A7289-23A3-BDE1-B51F-B74C1FB82D2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MS PGothic" charset="-128"/>
              </a:defRPr>
            </a:lvl1pPr>
            <a:lvl2pPr marL="742950" indent="-285750">
              <a:buClr>
                <a:srgbClr val="004C80"/>
              </a:buClr>
              <a:buSzPct val="85000"/>
              <a:buFont typeface="Wingdings" charset="2"/>
              <a:buChar char="§"/>
              <a:defRPr sz="2000">
                <a:solidFill>
                  <a:schemeClr val="tx1"/>
                </a:solidFill>
                <a:latin typeface="Arial" charset="0"/>
                <a:ea typeface="MS PGothic" charset="-128"/>
              </a:defRPr>
            </a:lvl2pPr>
            <a:lvl3pPr marL="1143000" indent="-228600">
              <a:buClr>
                <a:srgbClr val="004D82"/>
              </a:buClr>
              <a:buChar char="•"/>
              <a:defRPr>
                <a:solidFill>
                  <a:schemeClr val="tx1"/>
                </a:solidFill>
                <a:latin typeface="Arial" charset="0"/>
                <a:ea typeface="MS PGothic" charset="-128"/>
              </a:defRPr>
            </a:lvl3pPr>
            <a:lvl4pPr marL="1600200" indent="-228600">
              <a:buClr>
                <a:srgbClr val="004C80"/>
              </a:buClr>
              <a:buChar char="–"/>
              <a:defRPr>
                <a:solidFill>
                  <a:schemeClr val="tx1"/>
                </a:solidFill>
                <a:latin typeface="Arial" charset="0"/>
                <a:ea typeface="MS PGothic" charset="-128"/>
              </a:defRPr>
            </a:lvl4pPr>
            <a:lvl5pPr marL="2057400" indent="-228600">
              <a:buChar char="»"/>
              <a:defRPr>
                <a:solidFill>
                  <a:schemeClr val="tx1"/>
                </a:solidFill>
                <a:latin typeface="Minion Web" charset="0"/>
                <a:ea typeface="MS PGothic" charset="-128"/>
              </a:defRPr>
            </a:lvl5pPr>
            <a:lvl6pPr marL="2514600" indent="-228600" eaLnBrk="0" fontAlgn="base" hangingPunct="0">
              <a:spcBef>
                <a:spcPct val="20000"/>
              </a:spcBef>
              <a:spcAft>
                <a:spcPct val="0"/>
              </a:spcAft>
              <a:buChar char="»"/>
              <a:defRPr>
                <a:solidFill>
                  <a:schemeClr val="tx1"/>
                </a:solidFill>
                <a:latin typeface="Minion Web" charset="0"/>
                <a:ea typeface="MS PGothic" charset="-128"/>
              </a:defRPr>
            </a:lvl6pPr>
            <a:lvl7pPr marL="2971800" indent="-228600" eaLnBrk="0" fontAlgn="base" hangingPunct="0">
              <a:spcBef>
                <a:spcPct val="20000"/>
              </a:spcBef>
              <a:spcAft>
                <a:spcPct val="0"/>
              </a:spcAft>
              <a:buChar char="»"/>
              <a:defRPr>
                <a:solidFill>
                  <a:schemeClr val="tx1"/>
                </a:solidFill>
                <a:latin typeface="Minion Web" charset="0"/>
                <a:ea typeface="MS PGothic" charset="-128"/>
              </a:defRPr>
            </a:lvl7pPr>
            <a:lvl8pPr marL="3429000" indent="-228600" eaLnBrk="0" fontAlgn="base" hangingPunct="0">
              <a:spcBef>
                <a:spcPct val="20000"/>
              </a:spcBef>
              <a:spcAft>
                <a:spcPct val="0"/>
              </a:spcAft>
              <a:buChar char="»"/>
              <a:defRPr>
                <a:solidFill>
                  <a:schemeClr val="tx1"/>
                </a:solidFill>
                <a:latin typeface="Minion Web" charset="0"/>
                <a:ea typeface="MS PGothic" charset="-128"/>
              </a:defRPr>
            </a:lvl8pPr>
            <a:lvl9pPr marL="3886200" indent="-228600" eaLnBrk="0" fontAlgn="base" hangingPunct="0">
              <a:spcBef>
                <a:spcPct val="20000"/>
              </a:spcBef>
              <a:spcAft>
                <a:spcPct val="0"/>
              </a:spcAft>
              <a:buChar char="»"/>
              <a:defRPr>
                <a:solidFill>
                  <a:schemeClr val="tx1"/>
                </a:solidFill>
                <a:latin typeface="Minion Web" charset="0"/>
                <a:ea typeface="MS PGothic" charset="-128"/>
              </a:defRPr>
            </a:lvl9pPr>
          </a:lstStyle>
          <a:p>
            <a:fld id="{796F306E-7710-0640-910A-6352BE66F3B4}" type="slidenum">
              <a:rPr lang="it-IT" altLang="it-IT" sz="1600">
                <a:solidFill>
                  <a:srgbClr val="FF9900"/>
                </a:solidFill>
                <a:latin typeface="Aptos" panose="020B0004020202020204" pitchFamily="34" charset="0"/>
              </a:rPr>
              <a:pPr/>
              <a:t>9</a:t>
            </a:fld>
            <a:endParaRPr lang="it-IT" altLang="it-IT" sz="1600" dirty="0">
              <a:solidFill>
                <a:srgbClr val="FF9900"/>
              </a:solidFill>
              <a:latin typeface="Aptos" panose="020B0004020202020204" pitchFamily="34" charset="0"/>
            </a:endParaRPr>
          </a:p>
        </p:txBody>
      </p:sp>
      <p:sp>
        <p:nvSpPr>
          <p:cNvPr id="2" name="Rectangle 1">
            <a:extLst>
              <a:ext uri="{FF2B5EF4-FFF2-40B4-BE49-F238E27FC236}">
                <a16:creationId xmlns:a16="http://schemas.microsoft.com/office/drawing/2014/main" id="{3F75BAFD-5452-C6E4-92BE-A1FF05DCC7B9}"/>
              </a:ext>
            </a:extLst>
          </p:cNvPr>
          <p:cNvSpPr/>
          <p:nvPr/>
        </p:nvSpPr>
        <p:spPr>
          <a:xfrm>
            <a:off x="4399004" y="0"/>
            <a:ext cx="7792995" cy="7204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latin typeface="Aptos" panose="020B0004020202020204" pitchFamily="34" charset="0"/>
            </a:endParaRPr>
          </a:p>
        </p:txBody>
      </p:sp>
      <p:pic>
        <p:nvPicPr>
          <p:cNvPr id="3" name="Picture 2" descr="logo centenario">
            <a:extLst>
              <a:ext uri="{FF2B5EF4-FFF2-40B4-BE49-F238E27FC236}">
                <a16:creationId xmlns:a16="http://schemas.microsoft.com/office/drawing/2014/main" id="{27C0049A-BBA3-B127-0C17-6B8F1C0196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112489" cy="7204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3">
            <a:extLst>
              <a:ext uri="{FF2B5EF4-FFF2-40B4-BE49-F238E27FC236}">
                <a16:creationId xmlns:a16="http://schemas.microsoft.com/office/drawing/2014/main" id="{6511FB9B-C41F-4A41-76DE-FEED9CCD6AB9}"/>
              </a:ext>
            </a:extLst>
          </p:cNvPr>
          <p:cNvSpPr txBox="1"/>
          <p:nvPr/>
        </p:nvSpPr>
        <p:spPr>
          <a:xfrm>
            <a:off x="4700796" y="129385"/>
            <a:ext cx="7327918" cy="461665"/>
          </a:xfrm>
          <a:prstGeom prst="rect">
            <a:avLst/>
          </a:prstGeom>
          <a:noFill/>
        </p:spPr>
        <p:txBody>
          <a:bodyPr wrap="square">
            <a:spAutoFit/>
          </a:bodyPr>
          <a:lstStyle/>
          <a:p>
            <a:r>
              <a:rPr lang="en-GB" sz="2400" b="1" dirty="0">
                <a:solidFill>
                  <a:schemeClr val="bg1"/>
                </a:solidFill>
              </a:rPr>
              <a:t>API IN FLUTTER</a:t>
            </a:r>
          </a:p>
        </p:txBody>
      </p:sp>
      <p:sp>
        <p:nvSpPr>
          <p:cNvPr id="4" name="TextBox 3">
            <a:extLst>
              <a:ext uri="{FF2B5EF4-FFF2-40B4-BE49-F238E27FC236}">
                <a16:creationId xmlns:a16="http://schemas.microsoft.com/office/drawing/2014/main" id="{32C4D577-5E0B-33E4-D977-1DB4DD3DCD0F}"/>
              </a:ext>
            </a:extLst>
          </p:cNvPr>
          <p:cNvSpPr txBox="1"/>
          <p:nvPr/>
        </p:nvSpPr>
        <p:spPr>
          <a:xfrm>
            <a:off x="328670" y="1122465"/>
            <a:ext cx="6505460" cy="369332"/>
          </a:xfrm>
          <a:prstGeom prst="rect">
            <a:avLst/>
          </a:prstGeom>
          <a:noFill/>
        </p:spPr>
        <p:txBody>
          <a:bodyPr wrap="square">
            <a:spAutoFit/>
          </a:bodyPr>
          <a:lstStyle/>
          <a:p>
            <a:r>
              <a:rPr lang="en-IT" dirty="0"/>
              <a:t>Let’s add http requests module to our app</a:t>
            </a:r>
          </a:p>
        </p:txBody>
      </p:sp>
      <p:sp>
        <p:nvSpPr>
          <p:cNvPr id="9" name="TextBox 8">
            <a:extLst>
              <a:ext uri="{FF2B5EF4-FFF2-40B4-BE49-F238E27FC236}">
                <a16:creationId xmlns:a16="http://schemas.microsoft.com/office/drawing/2014/main" id="{B9E9E8AA-7CF7-932D-1339-D0C97D2B5132}"/>
              </a:ext>
            </a:extLst>
          </p:cNvPr>
          <p:cNvSpPr txBox="1"/>
          <p:nvPr/>
        </p:nvSpPr>
        <p:spPr>
          <a:xfrm>
            <a:off x="450804" y="3631723"/>
            <a:ext cx="6383326" cy="2246769"/>
          </a:xfrm>
          <a:prstGeom prst="rect">
            <a:avLst/>
          </a:prstGeom>
          <a:noFill/>
        </p:spPr>
        <p:txBody>
          <a:bodyPr wrap="square">
            <a:spAutoFit/>
          </a:bodyPr>
          <a:lstStyle/>
          <a:p>
            <a:r>
              <a:rPr lang="en-GB" sz="1400" b="1" dirty="0">
                <a:solidFill>
                  <a:srgbClr val="CC7832"/>
                </a:solidFill>
                <a:effectLst/>
              </a:rPr>
              <a:t>import </a:t>
            </a:r>
            <a:r>
              <a:rPr lang="en-GB" sz="1400" b="1" dirty="0">
                <a:solidFill>
                  <a:srgbClr val="6A8759"/>
                </a:solidFill>
                <a:effectLst/>
              </a:rPr>
              <a:t>'</a:t>
            </a:r>
            <a:r>
              <a:rPr lang="en-GB" sz="1400" b="1" dirty="0" err="1">
                <a:solidFill>
                  <a:srgbClr val="6A8759"/>
                </a:solidFill>
                <a:effectLst/>
              </a:rPr>
              <a:t>package:http</a:t>
            </a:r>
            <a:r>
              <a:rPr lang="en-GB" sz="1400" b="1" dirty="0">
                <a:solidFill>
                  <a:srgbClr val="6A8759"/>
                </a:solidFill>
                <a:effectLst/>
              </a:rPr>
              <a:t>/</a:t>
            </a:r>
            <a:r>
              <a:rPr lang="en-GB" sz="1400" b="1" dirty="0" err="1">
                <a:solidFill>
                  <a:srgbClr val="6A8759"/>
                </a:solidFill>
                <a:effectLst/>
              </a:rPr>
              <a:t>http.dart</a:t>
            </a:r>
            <a:r>
              <a:rPr lang="en-GB" sz="1400" b="1" dirty="0">
                <a:solidFill>
                  <a:srgbClr val="6A8759"/>
                </a:solidFill>
                <a:effectLst/>
              </a:rPr>
              <a:t>' </a:t>
            </a:r>
            <a:r>
              <a:rPr lang="en-GB" sz="1400" b="1" dirty="0">
                <a:solidFill>
                  <a:srgbClr val="CC7832"/>
                </a:solidFill>
                <a:effectLst/>
              </a:rPr>
              <a:t>as </a:t>
            </a:r>
            <a:r>
              <a:rPr lang="en-GB" sz="1400" b="1" dirty="0"/>
              <a:t>http</a:t>
            </a:r>
            <a:r>
              <a:rPr lang="en-GB" sz="1400" b="1" dirty="0">
                <a:solidFill>
                  <a:srgbClr val="CC7832"/>
                </a:solidFill>
                <a:effectLst/>
              </a:rPr>
              <a:t>;</a:t>
            </a:r>
            <a:br>
              <a:rPr lang="en-GB" sz="1400" dirty="0">
                <a:solidFill>
                  <a:srgbClr val="CC7832"/>
                </a:solidFill>
                <a:effectLst/>
              </a:rPr>
            </a:br>
            <a:r>
              <a:rPr lang="en-GB" sz="1400" dirty="0">
                <a:solidFill>
                  <a:srgbClr val="CC7832"/>
                </a:solidFill>
                <a:effectLst/>
              </a:rPr>
              <a:t>import </a:t>
            </a:r>
            <a:r>
              <a:rPr lang="en-GB" sz="1400" dirty="0">
                <a:solidFill>
                  <a:srgbClr val="6A8759"/>
                </a:solidFill>
                <a:effectLst/>
              </a:rPr>
              <a:t>'</a:t>
            </a:r>
            <a:r>
              <a:rPr lang="en-GB" sz="1400" dirty="0" err="1">
                <a:solidFill>
                  <a:srgbClr val="6A8759"/>
                </a:solidFill>
                <a:effectLst/>
              </a:rPr>
              <a:t>dart:convert</a:t>
            </a:r>
            <a:r>
              <a:rPr lang="en-GB" sz="1400" dirty="0">
                <a:solidFill>
                  <a:srgbClr val="6A8759"/>
                </a:solidFill>
                <a:effectLst/>
              </a:rPr>
              <a:t>'</a:t>
            </a:r>
            <a:r>
              <a:rPr lang="en-GB" sz="1400" dirty="0">
                <a:solidFill>
                  <a:srgbClr val="CC7832"/>
                </a:solidFill>
                <a:effectLst/>
              </a:rPr>
              <a:t>;</a:t>
            </a:r>
            <a:br>
              <a:rPr lang="en-GB" sz="1400" dirty="0">
                <a:solidFill>
                  <a:srgbClr val="CC7832"/>
                </a:solidFill>
                <a:effectLst/>
              </a:rPr>
            </a:br>
            <a:br>
              <a:rPr lang="en-GB" sz="1400" dirty="0">
                <a:solidFill>
                  <a:srgbClr val="CC7832"/>
                </a:solidFill>
                <a:effectLst/>
              </a:rPr>
            </a:br>
            <a:r>
              <a:rPr lang="en-GB" sz="1400" dirty="0">
                <a:solidFill>
                  <a:srgbClr val="CC7832"/>
                </a:solidFill>
                <a:effectLst/>
              </a:rPr>
              <a:t>class </a:t>
            </a:r>
            <a:r>
              <a:rPr lang="en-GB" sz="1400" dirty="0" err="1"/>
              <a:t>FhirService</a:t>
            </a:r>
            <a:r>
              <a:rPr lang="en-GB" sz="1400" dirty="0"/>
              <a:t> {</a:t>
            </a:r>
            <a:br>
              <a:rPr lang="en-GB" sz="1400" dirty="0"/>
            </a:br>
            <a:r>
              <a:rPr lang="en-GB" sz="1400" dirty="0"/>
              <a:t>  </a:t>
            </a:r>
            <a:r>
              <a:rPr lang="en-GB" sz="1400" dirty="0">
                <a:solidFill>
                  <a:srgbClr val="CC7832"/>
                </a:solidFill>
                <a:effectLst/>
              </a:rPr>
              <a:t>static </a:t>
            </a:r>
            <a:r>
              <a:rPr lang="en-GB" sz="1400" dirty="0"/>
              <a:t>Future&lt;String&gt; </a:t>
            </a:r>
            <a:r>
              <a:rPr lang="en-GB" sz="1400" i="1" dirty="0" err="1">
                <a:solidFill>
                  <a:srgbClr val="FFC66D"/>
                </a:solidFill>
                <a:effectLst/>
              </a:rPr>
              <a:t>fetchObservations</a:t>
            </a:r>
            <a:r>
              <a:rPr lang="en-GB" sz="1400" dirty="0"/>
              <a:t>(String </a:t>
            </a:r>
            <a:r>
              <a:rPr lang="en-GB" sz="1400" dirty="0" err="1"/>
              <a:t>patientId</a:t>
            </a:r>
            <a:r>
              <a:rPr lang="en-GB" sz="1400" dirty="0"/>
              <a:t>) </a:t>
            </a:r>
            <a:r>
              <a:rPr lang="en-GB" sz="1400" dirty="0">
                <a:solidFill>
                  <a:srgbClr val="CC7832"/>
                </a:solidFill>
                <a:effectLst/>
              </a:rPr>
              <a:t>async </a:t>
            </a:r>
            <a:r>
              <a:rPr lang="en-GB" sz="1400" dirty="0"/>
              <a:t>{</a:t>
            </a:r>
            <a:br>
              <a:rPr lang="en-GB" sz="1400" dirty="0"/>
            </a:br>
            <a:r>
              <a:rPr lang="en-GB" sz="1400" dirty="0"/>
              <a:t>    </a:t>
            </a:r>
            <a:r>
              <a:rPr lang="en-GB" sz="1400" dirty="0">
                <a:solidFill>
                  <a:srgbClr val="CC7832"/>
                </a:solidFill>
                <a:effectLst/>
              </a:rPr>
              <a:t>final </a:t>
            </a:r>
            <a:r>
              <a:rPr lang="en-GB" sz="1400" dirty="0" err="1"/>
              <a:t>url</a:t>
            </a:r>
            <a:r>
              <a:rPr lang="en-GB" sz="1400" dirty="0"/>
              <a:t> = </a:t>
            </a:r>
            <a:r>
              <a:rPr lang="en-GB" sz="1400" dirty="0">
                <a:solidFill>
                  <a:srgbClr val="6A8759"/>
                </a:solidFill>
                <a:effectLst/>
              </a:rPr>
              <a:t>'https://</a:t>
            </a:r>
            <a:r>
              <a:rPr lang="en-GB" sz="1400" dirty="0" err="1">
                <a:solidFill>
                  <a:srgbClr val="6A8759"/>
                </a:solidFill>
                <a:effectLst/>
              </a:rPr>
              <a:t>hapi.fhir.org</a:t>
            </a:r>
            <a:r>
              <a:rPr lang="en-GB" sz="1400" dirty="0">
                <a:solidFill>
                  <a:srgbClr val="6A8759"/>
                </a:solidFill>
                <a:effectLst/>
              </a:rPr>
              <a:t>/baseR4/</a:t>
            </a:r>
            <a:r>
              <a:rPr lang="en-GB" sz="1400" dirty="0" err="1">
                <a:solidFill>
                  <a:srgbClr val="6A8759"/>
                </a:solidFill>
                <a:effectLst/>
              </a:rPr>
              <a:t>Observation?subject</a:t>
            </a:r>
            <a:r>
              <a:rPr lang="en-GB" sz="1400" dirty="0">
                <a:solidFill>
                  <a:srgbClr val="6A8759"/>
                </a:solidFill>
                <a:effectLst/>
              </a:rPr>
              <a:t>=Patient/</a:t>
            </a:r>
            <a:r>
              <a:rPr lang="en-GB" sz="1400" dirty="0"/>
              <a:t>$</a:t>
            </a:r>
            <a:r>
              <a:rPr lang="en-GB" sz="1400" dirty="0" err="1"/>
              <a:t>patientId</a:t>
            </a:r>
            <a:r>
              <a:rPr lang="en-GB" sz="1400" dirty="0">
                <a:solidFill>
                  <a:srgbClr val="6A8759"/>
                </a:solidFill>
                <a:effectLst/>
              </a:rPr>
              <a:t>'</a:t>
            </a:r>
            <a:r>
              <a:rPr lang="en-GB" sz="1400" dirty="0">
                <a:solidFill>
                  <a:srgbClr val="CC7832"/>
                </a:solidFill>
                <a:effectLst/>
              </a:rPr>
              <a:t>;</a:t>
            </a:r>
            <a:br>
              <a:rPr lang="en-GB" sz="1400" dirty="0">
                <a:solidFill>
                  <a:srgbClr val="CC7832"/>
                </a:solidFill>
                <a:effectLst/>
              </a:rPr>
            </a:br>
            <a:r>
              <a:rPr lang="en-GB" sz="1400" dirty="0">
                <a:solidFill>
                  <a:srgbClr val="CC7832"/>
                </a:solidFill>
                <a:effectLst/>
              </a:rPr>
              <a:t>    </a:t>
            </a:r>
            <a:r>
              <a:rPr lang="en-GB" sz="1400" dirty="0">
                <a:solidFill>
                  <a:srgbClr val="808080"/>
                </a:solidFill>
                <a:effectLst/>
              </a:rPr>
              <a:t>// I am exploiting a PARAMETER to search the patient's observations</a:t>
            </a:r>
            <a:br>
              <a:rPr lang="en-GB" sz="1400" dirty="0">
                <a:solidFill>
                  <a:srgbClr val="808080"/>
                </a:solidFill>
                <a:effectLst/>
              </a:rPr>
            </a:br>
            <a:r>
              <a:rPr lang="en-GB" sz="1400" dirty="0">
                <a:solidFill>
                  <a:srgbClr val="808080"/>
                </a:solidFill>
                <a:effectLst/>
              </a:rPr>
              <a:t>[…]</a:t>
            </a:r>
            <a:br>
              <a:rPr lang="en-GB" sz="1400" dirty="0">
                <a:solidFill>
                  <a:srgbClr val="808080"/>
                </a:solidFill>
                <a:effectLst/>
              </a:rPr>
            </a:br>
            <a:endParaRPr lang="en-IT" sz="1400" dirty="0"/>
          </a:p>
        </p:txBody>
      </p:sp>
      <p:sp>
        <p:nvSpPr>
          <p:cNvPr id="12" name="TextBox 11">
            <a:extLst>
              <a:ext uri="{FF2B5EF4-FFF2-40B4-BE49-F238E27FC236}">
                <a16:creationId xmlns:a16="http://schemas.microsoft.com/office/drawing/2014/main" id="{5A0A2FC0-D4DD-9DF2-4000-31D2144CB27E}"/>
              </a:ext>
            </a:extLst>
          </p:cNvPr>
          <p:cNvSpPr txBox="1"/>
          <p:nvPr/>
        </p:nvSpPr>
        <p:spPr>
          <a:xfrm>
            <a:off x="6920187" y="3430369"/>
            <a:ext cx="4944153" cy="3108543"/>
          </a:xfrm>
          <a:prstGeom prst="rect">
            <a:avLst/>
          </a:prstGeom>
          <a:noFill/>
        </p:spPr>
        <p:txBody>
          <a:bodyPr wrap="square">
            <a:spAutoFit/>
          </a:bodyPr>
          <a:lstStyle/>
          <a:p>
            <a:r>
              <a:rPr lang="en-GB" sz="1400" dirty="0">
                <a:solidFill>
                  <a:srgbClr val="808080"/>
                </a:solidFill>
                <a:effectLst/>
              </a:rPr>
              <a:t>[…] </a:t>
            </a:r>
          </a:p>
          <a:p>
            <a:r>
              <a:rPr lang="en-GB" sz="1400" dirty="0">
                <a:solidFill>
                  <a:srgbClr val="CC7832"/>
                </a:solidFill>
                <a:effectLst/>
              </a:rPr>
              <a:t>try </a:t>
            </a:r>
            <a:r>
              <a:rPr lang="en-GB" sz="1400" dirty="0"/>
              <a:t>{</a:t>
            </a:r>
            <a:br>
              <a:rPr lang="en-GB" sz="1400" dirty="0"/>
            </a:br>
            <a:r>
              <a:rPr lang="en-GB" sz="1400" dirty="0"/>
              <a:t>      </a:t>
            </a:r>
            <a:r>
              <a:rPr lang="en-GB" sz="1400" b="1" dirty="0">
                <a:solidFill>
                  <a:srgbClr val="CC7832"/>
                </a:solidFill>
                <a:effectLst/>
              </a:rPr>
              <a:t>final </a:t>
            </a:r>
            <a:r>
              <a:rPr lang="en-GB" sz="1400" b="1" dirty="0"/>
              <a:t>response = </a:t>
            </a:r>
            <a:r>
              <a:rPr lang="en-GB" sz="1400" b="1" dirty="0">
                <a:solidFill>
                  <a:srgbClr val="CC7832"/>
                </a:solidFill>
                <a:effectLst/>
              </a:rPr>
              <a:t>await </a:t>
            </a:r>
            <a:r>
              <a:rPr lang="en-GB" sz="1400" b="1" dirty="0" err="1"/>
              <a:t>http.get</a:t>
            </a:r>
            <a:r>
              <a:rPr lang="en-GB" sz="1400" b="1" dirty="0"/>
              <a:t>(</a:t>
            </a:r>
            <a:r>
              <a:rPr lang="en-GB" sz="1400" b="1" dirty="0" err="1"/>
              <a:t>Uri.</a:t>
            </a:r>
            <a:r>
              <a:rPr lang="en-GB" sz="1400" b="1" i="1" dirty="0" err="1">
                <a:solidFill>
                  <a:srgbClr val="FFC66D"/>
                </a:solidFill>
                <a:effectLst/>
              </a:rPr>
              <a:t>parse</a:t>
            </a:r>
            <a:r>
              <a:rPr lang="en-GB" sz="1400" b="1" dirty="0"/>
              <a:t>(</a:t>
            </a:r>
            <a:r>
              <a:rPr lang="en-GB" sz="1400" b="1" dirty="0" err="1"/>
              <a:t>url</a:t>
            </a:r>
            <a:r>
              <a:rPr lang="en-GB" sz="1400" b="1" dirty="0"/>
              <a:t>))</a:t>
            </a:r>
            <a:r>
              <a:rPr lang="en-GB" sz="1400" b="1" dirty="0">
                <a:solidFill>
                  <a:srgbClr val="CC7832"/>
                </a:solidFill>
                <a:effectLst/>
              </a:rPr>
              <a:t>;</a:t>
            </a:r>
            <a:br>
              <a:rPr lang="en-GB" sz="1400" dirty="0">
                <a:solidFill>
                  <a:srgbClr val="CC7832"/>
                </a:solidFill>
                <a:effectLst/>
              </a:rPr>
            </a:br>
            <a:r>
              <a:rPr lang="en-GB" sz="1400" dirty="0">
                <a:solidFill>
                  <a:srgbClr val="CC7832"/>
                </a:solidFill>
                <a:effectLst/>
              </a:rPr>
              <a:t>      if </a:t>
            </a:r>
            <a:r>
              <a:rPr lang="en-GB" sz="1400" dirty="0"/>
              <a:t>(</a:t>
            </a:r>
            <a:r>
              <a:rPr lang="en-GB" sz="1400" dirty="0" err="1"/>
              <a:t>response.</a:t>
            </a:r>
            <a:r>
              <a:rPr lang="en-GB" sz="1400" dirty="0" err="1">
                <a:solidFill>
                  <a:srgbClr val="9876AA"/>
                </a:solidFill>
                <a:effectLst/>
              </a:rPr>
              <a:t>statusCode</a:t>
            </a:r>
            <a:r>
              <a:rPr lang="en-GB" sz="1400" dirty="0">
                <a:solidFill>
                  <a:srgbClr val="9876AA"/>
                </a:solidFill>
                <a:effectLst/>
              </a:rPr>
              <a:t> </a:t>
            </a:r>
            <a:r>
              <a:rPr lang="en-GB" sz="1400" dirty="0"/>
              <a:t>== </a:t>
            </a:r>
            <a:r>
              <a:rPr lang="en-GB" sz="1400" dirty="0">
                <a:solidFill>
                  <a:srgbClr val="6897BB"/>
                </a:solidFill>
                <a:effectLst/>
              </a:rPr>
              <a:t>200</a:t>
            </a:r>
            <a:r>
              <a:rPr lang="en-GB" sz="1400" dirty="0"/>
              <a:t>) {</a:t>
            </a:r>
            <a:br>
              <a:rPr lang="en-GB" sz="1400" dirty="0"/>
            </a:br>
            <a:r>
              <a:rPr lang="en-GB" sz="1400" dirty="0"/>
              <a:t>        </a:t>
            </a:r>
            <a:r>
              <a:rPr lang="en-GB" sz="1400" dirty="0">
                <a:solidFill>
                  <a:srgbClr val="CC7832"/>
                </a:solidFill>
                <a:effectLst/>
              </a:rPr>
              <a:t>final </a:t>
            </a:r>
            <a:r>
              <a:rPr lang="en-GB" sz="1400" dirty="0"/>
              <a:t>decoded = </a:t>
            </a:r>
            <a:r>
              <a:rPr lang="en-GB" sz="1400" dirty="0" err="1"/>
              <a:t>json.decode</a:t>
            </a:r>
            <a:r>
              <a:rPr lang="en-GB" sz="1400" dirty="0"/>
              <a:t>(</a:t>
            </a:r>
            <a:r>
              <a:rPr lang="en-GB" sz="1400" dirty="0" err="1"/>
              <a:t>response.</a:t>
            </a:r>
            <a:r>
              <a:rPr lang="en-GB" sz="1400" dirty="0" err="1">
                <a:solidFill>
                  <a:srgbClr val="9876AA"/>
                </a:solidFill>
                <a:effectLst/>
              </a:rPr>
              <a:t>body</a:t>
            </a:r>
            <a:r>
              <a:rPr lang="en-GB" sz="1400" dirty="0"/>
              <a:t>)</a:t>
            </a:r>
            <a:r>
              <a:rPr lang="en-GB" sz="1400" dirty="0">
                <a:solidFill>
                  <a:srgbClr val="CC7832"/>
                </a:solidFill>
                <a:effectLst/>
              </a:rPr>
              <a:t>;</a:t>
            </a:r>
            <a:br>
              <a:rPr lang="en-GB" sz="1400" dirty="0">
                <a:solidFill>
                  <a:srgbClr val="CC7832"/>
                </a:solidFill>
                <a:effectLst/>
              </a:rPr>
            </a:br>
            <a:r>
              <a:rPr lang="en-GB" sz="1400" dirty="0">
                <a:solidFill>
                  <a:srgbClr val="CC7832"/>
                </a:solidFill>
                <a:effectLst/>
              </a:rPr>
              <a:t>        return </a:t>
            </a:r>
            <a:r>
              <a:rPr lang="en-GB" sz="1400" dirty="0" err="1">
                <a:solidFill>
                  <a:srgbClr val="FFC66D"/>
                </a:solidFill>
                <a:effectLst/>
              </a:rPr>
              <a:t>JsonEncoder</a:t>
            </a:r>
            <a:r>
              <a:rPr lang="en-GB" sz="1400" dirty="0" err="1"/>
              <a:t>.</a:t>
            </a:r>
            <a:r>
              <a:rPr lang="en-GB" sz="1400" dirty="0" err="1">
                <a:solidFill>
                  <a:srgbClr val="FFC66D"/>
                </a:solidFill>
                <a:effectLst/>
              </a:rPr>
              <a:t>withIndent</a:t>
            </a:r>
            <a:r>
              <a:rPr lang="en-GB" sz="1400" dirty="0"/>
              <a:t>(</a:t>
            </a:r>
            <a:r>
              <a:rPr lang="en-GB" sz="1400" dirty="0">
                <a:solidFill>
                  <a:srgbClr val="6A8759"/>
                </a:solidFill>
                <a:effectLst/>
              </a:rPr>
              <a:t>'  '</a:t>
            </a:r>
            <a:r>
              <a:rPr lang="en-GB" sz="1400" dirty="0"/>
              <a:t>).convert(decoded)</a:t>
            </a:r>
            <a:r>
              <a:rPr lang="en-GB" sz="1400" dirty="0">
                <a:solidFill>
                  <a:srgbClr val="CC7832"/>
                </a:solidFill>
                <a:effectLst/>
              </a:rPr>
              <a:t>;</a:t>
            </a:r>
            <a:br>
              <a:rPr lang="en-GB" sz="1400" dirty="0">
                <a:solidFill>
                  <a:srgbClr val="CC7832"/>
                </a:solidFill>
                <a:effectLst/>
              </a:rPr>
            </a:br>
            <a:r>
              <a:rPr lang="en-GB" sz="1400" dirty="0">
                <a:solidFill>
                  <a:srgbClr val="CC7832"/>
                </a:solidFill>
                <a:effectLst/>
              </a:rPr>
              <a:t>      </a:t>
            </a:r>
            <a:r>
              <a:rPr lang="en-GB" sz="1400" dirty="0"/>
              <a:t>} </a:t>
            </a:r>
            <a:r>
              <a:rPr lang="en-GB" sz="1400" dirty="0">
                <a:solidFill>
                  <a:srgbClr val="CC7832"/>
                </a:solidFill>
                <a:effectLst/>
              </a:rPr>
              <a:t>else </a:t>
            </a:r>
            <a:r>
              <a:rPr lang="en-GB" sz="1400" dirty="0"/>
              <a:t>{</a:t>
            </a:r>
            <a:br>
              <a:rPr lang="en-GB" sz="1400" dirty="0"/>
            </a:br>
            <a:r>
              <a:rPr lang="en-GB" sz="1400" dirty="0"/>
              <a:t>        </a:t>
            </a:r>
            <a:r>
              <a:rPr lang="en-GB" sz="1400" dirty="0">
                <a:solidFill>
                  <a:srgbClr val="CC7832"/>
                </a:solidFill>
                <a:effectLst/>
              </a:rPr>
              <a:t>return </a:t>
            </a:r>
            <a:r>
              <a:rPr lang="en-GB" sz="1400" dirty="0">
                <a:solidFill>
                  <a:srgbClr val="6A8759"/>
                </a:solidFill>
                <a:effectLst/>
              </a:rPr>
              <a:t>'Error: </a:t>
            </a:r>
            <a:r>
              <a:rPr lang="en-GB" sz="1400" dirty="0"/>
              <a:t>${</a:t>
            </a:r>
            <a:r>
              <a:rPr lang="en-GB" sz="1400" dirty="0" err="1"/>
              <a:t>response.</a:t>
            </a:r>
            <a:r>
              <a:rPr lang="en-GB" sz="1400" dirty="0" err="1">
                <a:solidFill>
                  <a:srgbClr val="9876AA"/>
                </a:solidFill>
                <a:effectLst/>
              </a:rPr>
              <a:t>statusCode</a:t>
            </a:r>
            <a:r>
              <a:rPr lang="en-GB" sz="1400" dirty="0"/>
              <a:t>}</a:t>
            </a:r>
            <a:r>
              <a:rPr lang="en-GB" sz="1400" dirty="0">
                <a:solidFill>
                  <a:srgbClr val="6A8759"/>
                </a:solidFill>
                <a:effectLst/>
              </a:rPr>
              <a:t>'</a:t>
            </a:r>
            <a:r>
              <a:rPr lang="en-GB" sz="1400" dirty="0">
                <a:solidFill>
                  <a:srgbClr val="CC7832"/>
                </a:solidFill>
                <a:effectLst/>
              </a:rPr>
              <a:t>;</a:t>
            </a:r>
            <a:br>
              <a:rPr lang="en-GB" sz="1400" dirty="0">
                <a:solidFill>
                  <a:srgbClr val="CC7832"/>
                </a:solidFill>
                <a:effectLst/>
              </a:rPr>
            </a:br>
            <a:r>
              <a:rPr lang="en-GB" sz="1400" dirty="0">
                <a:solidFill>
                  <a:srgbClr val="CC7832"/>
                </a:solidFill>
                <a:effectLst/>
              </a:rPr>
              <a:t>      </a:t>
            </a:r>
            <a:r>
              <a:rPr lang="en-GB" sz="1400" dirty="0"/>
              <a:t>}</a:t>
            </a:r>
            <a:br>
              <a:rPr lang="en-GB" sz="1400" dirty="0"/>
            </a:br>
            <a:r>
              <a:rPr lang="en-GB" sz="1400" dirty="0"/>
              <a:t>    } </a:t>
            </a:r>
            <a:r>
              <a:rPr lang="en-GB" sz="1400" dirty="0">
                <a:solidFill>
                  <a:srgbClr val="CC7832"/>
                </a:solidFill>
                <a:effectLst/>
              </a:rPr>
              <a:t>catch </a:t>
            </a:r>
            <a:r>
              <a:rPr lang="en-GB" sz="1400" dirty="0"/>
              <a:t>(e) {</a:t>
            </a:r>
            <a:br>
              <a:rPr lang="en-GB" sz="1400" dirty="0"/>
            </a:br>
            <a:r>
              <a:rPr lang="en-GB" sz="1400" dirty="0"/>
              <a:t>      </a:t>
            </a:r>
            <a:r>
              <a:rPr lang="en-GB" sz="1400" dirty="0">
                <a:solidFill>
                  <a:srgbClr val="CC7832"/>
                </a:solidFill>
                <a:effectLst/>
              </a:rPr>
              <a:t>return </a:t>
            </a:r>
            <a:r>
              <a:rPr lang="en-GB" sz="1400" dirty="0">
                <a:solidFill>
                  <a:srgbClr val="6A8759"/>
                </a:solidFill>
                <a:effectLst/>
              </a:rPr>
              <a:t>'Request failed: </a:t>
            </a:r>
            <a:r>
              <a:rPr lang="en-GB" sz="1400" dirty="0"/>
              <a:t>$e</a:t>
            </a:r>
            <a:r>
              <a:rPr lang="en-GB" sz="1400" dirty="0">
                <a:solidFill>
                  <a:srgbClr val="6A8759"/>
                </a:solidFill>
                <a:effectLst/>
              </a:rPr>
              <a:t>'</a:t>
            </a:r>
            <a:r>
              <a:rPr lang="en-GB" sz="1400" dirty="0">
                <a:solidFill>
                  <a:srgbClr val="CC7832"/>
                </a:solidFill>
                <a:effectLst/>
              </a:rPr>
              <a:t>;</a:t>
            </a:r>
            <a:br>
              <a:rPr lang="en-GB" sz="1400" dirty="0">
                <a:solidFill>
                  <a:srgbClr val="CC7832"/>
                </a:solidFill>
                <a:effectLst/>
              </a:rPr>
            </a:br>
            <a:r>
              <a:rPr lang="en-GB" sz="1400" dirty="0">
                <a:solidFill>
                  <a:srgbClr val="CC7832"/>
                </a:solidFill>
                <a:effectLst/>
              </a:rPr>
              <a:t>    </a:t>
            </a:r>
            <a:r>
              <a:rPr lang="en-GB" sz="1400" dirty="0"/>
              <a:t>}</a:t>
            </a:r>
            <a:br>
              <a:rPr lang="en-GB" sz="1400" dirty="0"/>
            </a:br>
            <a:r>
              <a:rPr lang="en-GB" sz="1400" dirty="0"/>
              <a:t>  }</a:t>
            </a:r>
            <a:br>
              <a:rPr lang="en-GB" sz="1400" dirty="0"/>
            </a:br>
            <a:r>
              <a:rPr lang="en-GB" sz="1400" dirty="0"/>
              <a:t>}</a:t>
            </a:r>
            <a:endParaRPr lang="en-IT" sz="1400" dirty="0"/>
          </a:p>
        </p:txBody>
      </p:sp>
      <p:pic>
        <p:nvPicPr>
          <p:cNvPr id="14" name="Picture 13" descr="A screenshot of a computer&#10;&#10;AI-generated content may be incorrect.">
            <a:extLst>
              <a:ext uri="{FF2B5EF4-FFF2-40B4-BE49-F238E27FC236}">
                <a16:creationId xmlns:a16="http://schemas.microsoft.com/office/drawing/2014/main" id="{425BB8B9-D5CC-68B5-3EA8-8EFB6BE1F5FD}"/>
              </a:ext>
            </a:extLst>
          </p:cNvPr>
          <p:cNvPicPr>
            <a:picLocks noChangeAspect="1"/>
          </p:cNvPicPr>
          <p:nvPr/>
        </p:nvPicPr>
        <p:blipFill>
          <a:blip r:embed="rId4"/>
          <a:srcRect t="41470"/>
          <a:stretch/>
        </p:blipFill>
        <p:spPr>
          <a:xfrm>
            <a:off x="450804" y="1653001"/>
            <a:ext cx="7772400" cy="1609910"/>
          </a:xfrm>
          <a:prstGeom prst="rect">
            <a:avLst/>
          </a:prstGeom>
        </p:spPr>
      </p:pic>
    </p:spTree>
    <p:extLst>
      <p:ext uri="{BB962C8B-B14F-4D97-AF65-F5344CB8AC3E}">
        <p14:creationId xmlns:p14="http://schemas.microsoft.com/office/powerpoint/2010/main" val="3024458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1485</TotalTime>
  <Words>976</Words>
  <Application>Microsoft Macintosh PowerPoint</Application>
  <PresentationFormat>Widescreen</PresentationFormat>
  <Paragraphs>112</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Aptos Display</vt:lpstr>
      <vt:lpstr>Arial</vt:lpstr>
      <vt:lpstr>Inter</vt:lpstr>
      <vt:lpstr>Open Sans</vt:lpstr>
      <vt:lpstr>Wingdings</vt:lpstr>
      <vt:lpstr>Office Theme</vt:lpstr>
      <vt:lpstr>FLUTTER and API REST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FLUTTER and API REST esercitazione “elabFTW”</dc:title>
  <dc:creator>PRENASSI MARCO</dc:creator>
  <cp:lastModifiedBy>PRENASSI MARCO</cp:lastModifiedBy>
  <cp:revision>14</cp:revision>
  <dcterms:created xsi:type="dcterms:W3CDTF">2024-04-28T11:59:28Z</dcterms:created>
  <dcterms:modified xsi:type="dcterms:W3CDTF">2025-05-19T11:29:52Z</dcterms:modified>
</cp:coreProperties>
</file>