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sldIdLst>
    <p:sldId id="885" r:id="rId2"/>
    <p:sldId id="531" r:id="rId3"/>
    <p:sldId id="511" r:id="rId4"/>
    <p:sldId id="534" r:id="rId5"/>
    <p:sldId id="533" r:id="rId6"/>
    <p:sldId id="337" r:id="rId7"/>
    <p:sldId id="319" r:id="rId8"/>
    <p:sldId id="536" r:id="rId9"/>
    <p:sldId id="318" r:id="rId10"/>
    <p:sldId id="320" r:id="rId11"/>
    <p:sldId id="537" r:id="rId12"/>
    <p:sldId id="892" r:id="rId13"/>
    <p:sldId id="914" r:id="rId14"/>
    <p:sldId id="539" r:id="rId15"/>
    <p:sldId id="540" r:id="rId16"/>
    <p:sldId id="541" r:id="rId17"/>
    <p:sldId id="542" r:id="rId18"/>
    <p:sldId id="538" r:id="rId19"/>
    <p:sldId id="886" r:id="rId20"/>
    <p:sldId id="450" r:id="rId21"/>
    <p:sldId id="451" r:id="rId22"/>
    <p:sldId id="452" r:id="rId23"/>
    <p:sldId id="454" r:id="rId24"/>
    <p:sldId id="532" r:id="rId25"/>
    <p:sldId id="544" r:id="rId26"/>
    <p:sldId id="545" r:id="rId27"/>
    <p:sldId id="546" r:id="rId28"/>
    <p:sldId id="543" r:id="rId29"/>
    <p:sldId id="512" r:id="rId30"/>
    <p:sldId id="513" r:id="rId31"/>
    <p:sldId id="891" r:id="rId32"/>
    <p:sldId id="514" r:id="rId33"/>
    <p:sldId id="515" r:id="rId34"/>
    <p:sldId id="895" r:id="rId35"/>
    <p:sldId id="896" r:id="rId36"/>
    <p:sldId id="887" r:id="rId37"/>
    <p:sldId id="888" r:id="rId38"/>
    <p:sldId id="889" r:id="rId39"/>
    <p:sldId id="890" r:id="rId40"/>
    <p:sldId id="547" r:id="rId41"/>
    <p:sldId id="517" r:id="rId42"/>
    <p:sldId id="519" r:id="rId43"/>
    <p:sldId id="913" r:id="rId44"/>
    <p:sldId id="516" r:id="rId45"/>
    <p:sldId id="520" r:id="rId46"/>
    <p:sldId id="521" r:id="rId47"/>
    <p:sldId id="522" r:id="rId48"/>
    <p:sldId id="523" r:id="rId49"/>
    <p:sldId id="524" r:id="rId50"/>
    <p:sldId id="525" r:id="rId51"/>
    <p:sldId id="526" r:id="rId52"/>
    <p:sldId id="529" r:id="rId53"/>
    <p:sldId id="535" r:id="rId54"/>
    <p:sldId id="893" r:id="rId55"/>
    <p:sldId id="894" r:id="rId56"/>
    <p:sldId id="897" r:id="rId57"/>
    <p:sldId id="898" r:id="rId58"/>
    <p:sldId id="899" r:id="rId59"/>
    <p:sldId id="915" r:id="rId60"/>
    <p:sldId id="901" r:id="rId61"/>
    <p:sldId id="936" r:id="rId62"/>
    <p:sldId id="1041" r:id="rId63"/>
    <p:sldId id="457" r:id="rId64"/>
    <p:sldId id="458" r:id="rId65"/>
    <p:sldId id="459" r:id="rId66"/>
    <p:sldId id="919" r:id="rId67"/>
    <p:sldId id="920" r:id="rId68"/>
    <p:sldId id="262" r:id="rId69"/>
    <p:sldId id="263" r:id="rId70"/>
    <p:sldId id="264" r:id="rId71"/>
    <p:sldId id="265" r:id="rId72"/>
    <p:sldId id="925" r:id="rId73"/>
    <p:sldId id="900" r:id="rId74"/>
    <p:sldId id="272" r:id="rId75"/>
    <p:sldId id="256" r:id="rId76"/>
    <p:sldId id="261" r:id="rId77"/>
    <p:sldId id="931" r:id="rId78"/>
    <p:sldId id="932" r:id="rId79"/>
    <p:sldId id="933" r:id="rId80"/>
    <p:sldId id="266" r:id="rId81"/>
    <p:sldId id="269" r:id="rId82"/>
    <p:sldId id="934" r:id="rId83"/>
    <p:sldId id="273" r:id="rId84"/>
    <p:sldId id="278" r:id="rId85"/>
    <p:sldId id="274" r:id="rId86"/>
    <p:sldId id="275" r:id="rId87"/>
    <p:sldId id="276" r:id="rId88"/>
    <p:sldId id="277" r:id="rId89"/>
    <p:sldId id="281" r:id="rId90"/>
    <p:sldId id="282" r:id="rId91"/>
    <p:sldId id="503" r:id="rId92"/>
    <p:sldId id="343" r:id="rId93"/>
    <p:sldId id="411" r:id="rId94"/>
    <p:sldId id="409" r:id="rId95"/>
    <p:sldId id="410" r:id="rId96"/>
    <p:sldId id="423" r:id="rId9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00F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2F5080-A65A-4B88-ADB6-108B0DB49A72}" v="4" dt="2025-05-17T16:22:36.5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252" autoAdjust="0"/>
  </p:normalViewPr>
  <p:slideViewPr>
    <p:cSldViewPr snapToGrid="0" snapToObjects="1">
      <p:cViewPr varScale="1">
        <p:scale>
          <a:sx n="135" d="100"/>
          <a:sy n="135" d="100"/>
        </p:scale>
        <p:origin x="1244"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D7841FAA-941E-47DC-BF26-78D8E88BC66C}"/>
    <pc:docChg chg="addSld delSld modSld">
      <pc:chgData name="TOMMASINI ALBERTO" userId="8c013d22-ceb2-4014-ae73-ac062752c54f" providerId="ADAL" clId="{D7841FAA-941E-47DC-BF26-78D8E88BC66C}" dt="2024-03-16T23:31:34.414" v="137" actId="20577"/>
      <pc:docMkLst>
        <pc:docMk/>
      </pc:docMkLst>
      <pc:sldChg chg="modSp mod">
        <pc:chgData name="TOMMASINI ALBERTO" userId="8c013d22-ceb2-4014-ae73-ac062752c54f" providerId="ADAL" clId="{D7841FAA-941E-47DC-BF26-78D8E88BC66C}" dt="2024-03-16T23:16:55.337" v="82" actId="20577"/>
        <pc:sldMkLst>
          <pc:docMk/>
          <pc:sldMk cId="427682558" sldId="515"/>
        </pc:sldMkLst>
      </pc:sldChg>
      <pc:sldChg chg="del">
        <pc:chgData name="TOMMASINI ALBERTO" userId="8c013d22-ceb2-4014-ae73-ac062752c54f" providerId="ADAL" clId="{D7841FAA-941E-47DC-BF26-78D8E88BC66C}" dt="2024-03-16T23:06:59.970" v="0" actId="47"/>
        <pc:sldMkLst>
          <pc:docMk/>
          <pc:sldMk cId="285240224" sldId="527"/>
        </pc:sldMkLst>
      </pc:sldChg>
      <pc:sldChg chg="addSp modSp new mod">
        <pc:chgData name="TOMMASINI ALBERTO" userId="8c013d22-ceb2-4014-ae73-ac062752c54f" providerId="ADAL" clId="{D7841FAA-941E-47DC-BF26-78D8E88BC66C}" dt="2024-03-16T23:11:54.935" v="23" actId="12"/>
        <pc:sldMkLst>
          <pc:docMk/>
          <pc:sldMk cId="158188006" sldId="893"/>
        </pc:sldMkLst>
      </pc:sldChg>
      <pc:sldChg chg="addSp modSp new mod">
        <pc:chgData name="TOMMASINI ALBERTO" userId="8c013d22-ceb2-4014-ae73-ac062752c54f" providerId="ADAL" clId="{D7841FAA-941E-47DC-BF26-78D8E88BC66C}" dt="2024-03-16T23:23:40.340" v="95"/>
        <pc:sldMkLst>
          <pc:docMk/>
          <pc:sldMk cId="1166222604" sldId="894"/>
        </pc:sldMkLst>
      </pc:sldChg>
      <pc:sldChg chg="addSp modSp new mod">
        <pc:chgData name="TOMMASINI ALBERTO" userId="8c013d22-ceb2-4014-ae73-ac062752c54f" providerId="ADAL" clId="{D7841FAA-941E-47DC-BF26-78D8E88BC66C}" dt="2024-03-16T23:19:44.016" v="91" actId="1076"/>
        <pc:sldMkLst>
          <pc:docMk/>
          <pc:sldMk cId="4222607261" sldId="895"/>
        </pc:sldMkLst>
      </pc:sldChg>
      <pc:sldChg chg="addSp new mod">
        <pc:chgData name="TOMMASINI ALBERTO" userId="8c013d22-ceb2-4014-ae73-ac062752c54f" providerId="ADAL" clId="{D7841FAA-941E-47DC-BF26-78D8E88BC66C}" dt="2024-03-16T23:22:42.923" v="93" actId="22"/>
        <pc:sldMkLst>
          <pc:docMk/>
          <pc:sldMk cId="2571839850" sldId="896"/>
        </pc:sldMkLst>
      </pc:sldChg>
      <pc:sldChg chg="addSp modSp new mod">
        <pc:chgData name="TOMMASINI ALBERTO" userId="8c013d22-ceb2-4014-ae73-ac062752c54f" providerId="ADAL" clId="{D7841FAA-941E-47DC-BF26-78D8E88BC66C}" dt="2024-03-16T23:24:22.264" v="103"/>
        <pc:sldMkLst>
          <pc:docMk/>
          <pc:sldMk cId="4029607994" sldId="897"/>
        </pc:sldMkLst>
      </pc:sldChg>
      <pc:sldChg chg="addSp add mod">
        <pc:chgData name="TOMMASINI ALBERTO" userId="8c013d22-ceb2-4014-ae73-ac062752c54f" providerId="ADAL" clId="{D7841FAA-941E-47DC-BF26-78D8E88BC66C}" dt="2024-03-16T23:24:48.725" v="104" actId="22"/>
        <pc:sldMkLst>
          <pc:docMk/>
          <pc:sldMk cId="41665748" sldId="898"/>
        </pc:sldMkLst>
      </pc:sldChg>
      <pc:sldChg chg="addSp modSp add mod">
        <pc:chgData name="TOMMASINI ALBERTO" userId="8c013d22-ceb2-4014-ae73-ac062752c54f" providerId="ADAL" clId="{D7841FAA-941E-47DC-BF26-78D8E88BC66C}" dt="2024-03-16T23:25:48.361" v="108" actId="22"/>
        <pc:sldMkLst>
          <pc:docMk/>
          <pc:sldMk cId="1780211591" sldId="899"/>
        </pc:sldMkLst>
      </pc:sldChg>
      <pc:sldChg chg="addSp modSp add mod">
        <pc:chgData name="TOMMASINI ALBERTO" userId="8c013d22-ceb2-4014-ae73-ac062752c54f" providerId="ADAL" clId="{D7841FAA-941E-47DC-BF26-78D8E88BC66C}" dt="2024-03-16T23:26:48.505" v="110" actId="14100"/>
        <pc:sldMkLst>
          <pc:docMk/>
          <pc:sldMk cId="1413753312" sldId="900"/>
        </pc:sldMkLst>
      </pc:sldChg>
      <pc:sldChg chg="addSp add mod">
        <pc:chgData name="TOMMASINI ALBERTO" userId="8c013d22-ceb2-4014-ae73-ac062752c54f" providerId="ADAL" clId="{D7841FAA-941E-47DC-BF26-78D8E88BC66C}" dt="2024-03-16T23:27:20.553" v="111" actId="22"/>
        <pc:sldMkLst>
          <pc:docMk/>
          <pc:sldMk cId="3088211473" sldId="901"/>
        </pc:sldMkLst>
      </pc:sldChg>
      <pc:sldChg chg="addSp modSp add mod">
        <pc:chgData name="TOMMASINI ALBERTO" userId="8c013d22-ceb2-4014-ae73-ac062752c54f" providerId="ADAL" clId="{D7841FAA-941E-47DC-BF26-78D8E88BC66C}" dt="2024-03-16T23:31:34.414" v="137" actId="20577"/>
        <pc:sldMkLst>
          <pc:docMk/>
          <pc:sldMk cId="50889902" sldId="902"/>
        </pc:sldMkLst>
      </pc:sldChg>
      <pc:sldChg chg="add">
        <pc:chgData name="TOMMASINI ALBERTO" userId="8c013d22-ceb2-4014-ae73-ac062752c54f" providerId="ADAL" clId="{D7841FAA-941E-47DC-BF26-78D8E88BC66C}" dt="2024-03-16T23:27:25.205" v="112"/>
        <pc:sldMkLst>
          <pc:docMk/>
          <pc:sldMk cId="3460466997" sldId="903"/>
        </pc:sldMkLst>
      </pc:sldChg>
      <pc:sldChg chg="add">
        <pc:chgData name="TOMMASINI ALBERTO" userId="8c013d22-ceb2-4014-ae73-ac062752c54f" providerId="ADAL" clId="{D7841FAA-941E-47DC-BF26-78D8E88BC66C}" dt="2024-03-16T23:27:25.345" v="113"/>
        <pc:sldMkLst>
          <pc:docMk/>
          <pc:sldMk cId="4123404232" sldId="904"/>
        </pc:sldMkLst>
      </pc:sldChg>
      <pc:sldChg chg="add">
        <pc:chgData name="TOMMASINI ALBERTO" userId="8c013d22-ceb2-4014-ae73-ac062752c54f" providerId="ADAL" clId="{D7841FAA-941E-47DC-BF26-78D8E88BC66C}" dt="2024-03-16T23:27:25.636" v="114"/>
        <pc:sldMkLst>
          <pc:docMk/>
          <pc:sldMk cId="3296196492" sldId="905"/>
        </pc:sldMkLst>
      </pc:sldChg>
      <pc:sldChg chg="add">
        <pc:chgData name="TOMMASINI ALBERTO" userId="8c013d22-ceb2-4014-ae73-ac062752c54f" providerId="ADAL" clId="{D7841FAA-941E-47DC-BF26-78D8E88BC66C}" dt="2024-03-16T23:27:25.725" v="115"/>
        <pc:sldMkLst>
          <pc:docMk/>
          <pc:sldMk cId="513309874" sldId="906"/>
        </pc:sldMkLst>
      </pc:sldChg>
      <pc:sldChg chg="add">
        <pc:chgData name="TOMMASINI ALBERTO" userId="8c013d22-ceb2-4014-ae73-ac062752c54f" providerId="ADAL" clId="{D7841FAA-941E-47DC-BF26-78D8E88BC66C}" dt="2024-03-16T23:27:25.936" v="116"/>
        <pc:sldMkLst>
          <pc:docMk/>
          <pc:sldMk cId="8119588" sldId="907"/>
        </pc:sldMkLst>
      </pc:sldChg>
      <pc:sldChg chg="add">
        <pc:chgData name="TOMMASINI ALBERTO" userId="8c013d22-ceb2-4014-ae73-ac062752c54f" providerId="ADAL" clId="{D7841FAA-941E-47DC-BF26-78D8E88BC66C}" dt="2024-03-16T23:27:26.038" v="117"/>
        <pc:sldMkLst>
          <pc:docMk/>
          <pc:sldMk cId="1674227181" sldId="908"/>
        </pc:sldMkLst>
      </pc:sldChg>
      <pc:sldChg chg="add">
        <pc:chgData name="TOMMASINI ALBERTO" userId="8c013d22-ceb2-4014-ae73-ac062752c54f" providerId="ADAL" clId="{D7841FAA-941E-47DC-BF26-78D8E88BC66C}" dt="2024-03-16T23:27:26.189" v="118"/>
        <pc:sldMkLst>
          <pc:docMk/>
          <pc:sldMk cId="1346459395" sldId="909"/>
        </pc:sldMkLst>
      </pc:sldChg>
      <pc:sldChg chg="add">
        <pc:chgData name="TOMMASINI ALBERTO" userId="8c013d22-ceb2-4014-ae73-ac062752c54f" providerId="ADAL" clId="{D7841FAA-941E-47DC-BF26-78D8E88BC66C}" dt="2024-03-16T23:27:26.274" v="119"/>
        <pc:sldMkLst>
          <pc:docMk/>
          <pc:sldMk cId="929617662" sldId="910"/>
        </pc:sldMkLst>
      </pc:sldChg>
      <pc:sldChg chg="add">
        <pc:chgData name="TOMMASINI ALBERTO" userId="8c013d22-ceb2-4014-ae73-ac062752c54f" providerId="ADAL" clId="{D7841FAA-941E-47DC-BF26-78D8E88BC66C}" dt="2024-03-16T23:27:26.406" v="120"/>
        <pc:sldMkLst>
          <pc:docMk/>
          <pc:sldMk cId="1770242022" sldId="911"/>
        </pc:sldMkLst>
      </pc:sldChg>
      <pc:sldChg chg="add">
        <pc:chgData name="TOMMASINI ALBERTO" userId="8c013d22-ceb2-4014-ae73-ac062752c54f" providerId="ADAL" clId="{D7841FAA-941E-47DC-BF26-78D8E88BC66C}" dt="2024-03-16T23:27:26.536" v="121"/>
        <pc:sldMkLst>
          <pc:docMk/>
          <pc:sldMk cId="2698039623" sldId="912"/>
        </pc:sldMkLst>
      </pc:sldChg>
      <pc:sldChg chg="addSp new mod">
        <pc:chgData name="TOMMASINI ALBERTO" userId="8c013d22-ceb2-4014-ae73-ac062752c54f" providerId="ADAL" clId="{D7841FAA-941E-47DC-BF26-78D8E88BC66C}" dt="2024-03-16T23:29:17.023" v="123" actId="22"/>
        <pc:sldMkLst>
          <pc:docMk/>
          <pc:sldMk cId="3493407187" sldId="913"/>
        </pc:sldMkLst>
      </pc:sldChg>
    </pc:docChg>
  </pc:docChgLst>
  <pc:docChgLst>
    <pc:chgData name="TOMMASINI ALBERTO" userId="8c013d22-ceb2-4014-ae73-ac062752c54f" providerId="ADAL" clId="{E62F5080-A65A-4B88-ADB6-108B0DB49A72}"/>
    <pc:docChg chg="addSld delSld modSld">
      <pc:chgData name="TOMMASINI ALBERTO" userId="8c013d22-ceb2-4014-ae73-ac062752c54f" providerId="ADAL" clId="{E62F5080-A65A-4B88-ADB6-108B0DB49A72}" dt="2025-05-17T16:22:36.489" v="41"/>
      <pc:docMkLst>
        <pc:docMk/>
      </pc:docMkLst>
      <pc:sldChg chg="add">
        <pc:chgData name="TOMMASINI ALBERTO" userId="8c013d22-ceb2-4014-ae73-ac062752c54f" providerId="ADAL" clId="{E62F5080-A65A-4B88-ADB6-108B0DB49A72}" dt="2025-05-17T16:15:38.320" v="23"/>
        <pc:sldMkLst>
          <pc:docMk/>
          <pc:sldMk cId="0" sldId="256"/>
        </pc:sldMkLst>
      </pc:sldChg>
      <pc:sldChg chg="add">
        <pc:chgData name="TOMMASINI ALBERTO" userId="8c013d22-ceb2-4014-ae73-ac062752c54f" providerId="ADAL" clId="{E62F5080-A65A-4B88-ADB6-108B0DB49A72}" dt="2025-05-17T16:15:38.320" v="23"/>
        <pc:sldMkLst>
          <pc:docMk/>
          <pc:sldMk cId="0" sldId="261"/>
        </pc:sldMkLst>
      </pc:sldChg>
      <pc:sldChg chg="add">
        <pc:chgData name="TOMMASINI ALBERTO" userId="8c013d22-ceb2-4014-ae73-ac062752c54f" providerId="ADAL" clId="{E62F5080-A65A-4B88-ADB6-108B0DB49A72}" dt="2025-05-17T16:15:38.320" v="23"/>
        <pc:sldMkLst>
          <pc:docMk/>
          <pc:sldMk cId="0" sldId="262"/>
        </pc:sldMkLst>
      </pc:sldChg>
      <pc:sldChg chg="add">
        <pc:chgData name="TOMMASINI ALBERTO" userId="8c013d22-ceb2-4014-ae73-ac062752c54f" providerId="ADAL" clId="{E62F5080-A65A-4B88-ADB6-108B0DB49A72}" dt="2025-05-17T16:15:38.320" v="23"/>
        <pc:sldMkLst>
          <pc:docMk/>
          <pc:sldMk cId="0" sldId="263"/>
        </pc:sldMkLst>
      </pc:sldChg>
      <pc:sldChg chg="add">
        <pc:chgData name="TOMMASINI ALBERTO" userId="8c013d22-ceb2-4014-ae73-ac062752c54f" providerId="ADAL" clId="{E62F5080-A65A-4B88-ADB6-108B0DB49A72}" dt="2025-05-17T16:15:38.320" v="23"/>
        <pc:sldMkLst>
          <pc:docMk/>
          <pc:sldMk cId="0" sldId="264"/>
        </pc:sldMkLst>
      </pc:sldChg>
      <pc:sldChg chg="add">
        <pc:chgData name="TOMMASINI ALBERTO" userId="8c013d22-ceb2-4014-ae73-ac062752c54f" providerId="ADAL" clId="{E62F5080-A65A-4B88-ADB6-108B0DB49A72}" dt="2025-05-17T16:15:38.320" v="23"/>
        <pc:sldMkLst>
          <pc:docMk/>
          <pc:sldMk cId="0" sldId="265"/>
        </pc:sldMkLst>
      </pc:sldChg>
      <pc:sldChg chg="add">
        <pc:chgData name="TOMMASINI ALBERTO" userId="8c013d22-ceb2-4014-ae73-ac062752c54f" providerId="ADAL" clId="{E62F5080-A65A-4B88-ADB6-108B0DB49A72}" dt="2025-05-17T16:15:38.320" v="23"/>
        <pc:sldMkLst>
          <pc:docMk/>
          <pc:sldMk cId="0" sldId="266"/>
        </pc:sldMkLst>
      </pc:sldChg>
      <pc:sldChg chg="add">
        <pc:chgData name="TOMMASINI ALBERTO" userId="8c013d22-ceb2-4014-ae73-ac062752c54f" providerId="ADAL" clId="{E62F5080-A65A-4B88-ADB6-108B0DB49A72}" dt="2025-05-17T16:15:38.320" v="23"/>
        <pc:sldMkLst>
          <pc:docMk/>
          <pc:sldMk cId="0" sldId="269"/>
        </pc:sldMkLst>
      </pc:sldChg>
      <pc:sldChg chg="add">
        <pc:chgData name="TOMMASINI ALBERTO" userId="8c013d22-ceb2-4014-ae73-ac062752c54f" providerId="ADAL" clId="{E62F5080-A65A-4B88-ADB6-108B0DB49A72}" dt="2025-05-17T16:15:38.320" v="23"/>
        <pc:sldMkLst>
          <pc:docMk/>
          <pc:sldMk cId="0" sldId="272"/>
        </pc:sldMkLst>
      </pc:sldChg>
      <pc:sldChg chg="add">
        <pc:chgData name="TOMMASINI ALBERTO" userId="8c013d22-ceb2-4014-ae73-ac062752c54f" providerId="ADAL" clId="{E62F5080-A65A-4B88-ADB6-108B0DB49A72}" dt="2025-05-17T16:15:38.320" v="23"/>
        <pc:sldMkLst>
          <pc:docMk/>
          <pc:sldMk cId="0" sldId="273"/>
        </pc:sldMkLst>
      </pc:sldChg>
      <pc:sldChg chg="add">
        <pc:chgData name="TOMMASINI ALBERTO" userId="8c013d22-ceb2-4014-ae73-ac062752c54f" providerId="ADAL" clId="{E62F5080-A65A-4B88-ADB6-108B0DB49A72}" dt="2025-05-17T16:15:38.320" v="23"/>
        <pc:sldMkLst>
          <pc:docMk/>
          <pc:sldMk cId="0" sldId="274"/>
        </pc:sldMkLst>
      </pc:sldChg>
      <pc:sldChg chg="add">
        <pc:chgData name="TOMMASINI ALBERTO" userId="8c013d22-ceb2-4014-ae73-ac062752c54f" providerId="ADAL" clId="{E62F5080-A65A-4B88-ADB6-108B0DB49A72}" dt="2025-05-17T16:15:38.320" v="23"/>
        <pc:sldMkLst>
          <pc:docMk/>
          <pc:sldMk cId="0" sldId="275"/>
        </pc:sldMkLst>
      </pc:sldChg>
      <pc:sldChg chg="add">
        <pc:chgData name="TOMMASINI ALBERTO" userId="8c013d22-ceb2-4014-ae73-ac062752c54f" providerId="ADAL" clId="{E62F5080-A65A-4B88-ADB6-108B0DB49A72}" dt="2025-05-17T16:15:38.320" v="23"/>
        <pc:sldMkLst>
          <pc:docMk/>
          <pc:sldMk cId="0" sldId="276"/>
        </pc:sldMkLst>
      </pc:sldChg>
      <pc:sldChg chg="add">
        <pc:chgData name="TOMMASINI ALBERTO" userId="8c013d22-ceb2-4014-ae73-ac062752c54f" providerId="ADAL" clId="{E62F5080-A65A-4B88-ADB6-108B0DB49A72}" dt="2025-05-17T16:15:38.320" v="23"/>
        <pc:sldMkLst>
          <pc:docMk/>
          <pc:sldMk cId="0" sldId="277"/>
        </pc:sldMkLst>
      </pc:sldChg>
      <pc:sldChg chg="add">
        <pc:chgData name="TOMMASINI ALBERTO" userId="8c013d22-ceb2-4014-ae73-ac062752c54f" providerId="ADAL" clId="{E62F5080-A65A-4B88-ADB6-108B0DB49A72}" dt="2025-05-17T16:15:38.320" v="23"/>
        <pc:sldMkLst>
          <pc:docMk/>
          <pc:sldMk cId="0" sldId="278"/>
        </pc:sldMkLst>
      </pc:sldChg>
      <pc:sldChg chg="add">
        <pc:chgData name="TOMMASINI ALBERTO" userId="8c013d22-ceb2-4014-ae73-ac062752c54f" providerId="ADAL" clId="{E62F5080-A65A-4B88-ADB6-108B0DB49A72}" dt="2025-05-17T16:15:38.320" v="23"/>
        <pc:sldMkLst>
          <pc:docMk/>
          <pc:sldMk cId="0" sldId="281"/>
        </pc:sldMkLst>
      </pc:sldChg>
      <pc:sldChg chg="add">
        <pc:chgData name="TOMMASINI ALBERTO" userId="8c013d22-ceb2-4014-ae73-ac062752c54f" providerId="ADAL" clId="{E62F5080-A65A-4B88-ADB6-108B0DB49A72}" dt="2025-05-17T16:15:38.320" v="23"/>
        <pc:sldMkLst>
          <pc:docMk/>
          <pc:sldMk cId="0" sldId="282"/>
        </pc:sldMkLst>
      </pc:sldChg>
      <pc:sldChg chg="add">
        <pc:chgData name="TOMMASINI ALBERTO" userId="8c013d22-ceb2-4014-ae73-ac062752c54f" providerId="ADAL" clId="{E62F5080-A65A-4B88-ADB6-108B0DB49A72}" dt="2025-05-17T16:22:36.489" v="41"/>
        <pc:sldMkLst>
          <pc:docMk/>
          <pc:sldMk cId="0" sldId="343"/>
        </pc:sldMkLst>
      </pc:sldChg>
      <pc:sldChg chg="add">
        <pc:chgData name="TOMMASINI ALBERTO" userId="8c013d22-ceb2-4014-ae73-ac062752c54f" providerId="ADAL" clId="{E62F5080-A65A-4B88-ADB6-108B0DB49A72}" dt="2025-05-17T16:22:36.489" v="41"/>
        <pc:sldMkLst>
          <pc:docMk/>
          <pc:sldMk cId="0" sldId="409"/>
        </pc:sldMkLst>
      </pc:sldChg>
      <pc:sldChg chg="add">
        <pc:chgData name="TOMMASINI ALBERTO" userId="8c013d22-ceb2-4014-ae73-ac062752c54f" providerId="ADAL" clId="{E62F5080-A65A-4B88-ADB6-108B0DB49A72}" dt="2025-05-17T16:22:36.489" v="41"/>
        <pc:sldMkLst>
          <pc:docMk/>
          <pc:sldMk cId="0" sldId="410"/>
        </pc:sldMkLst>
      </pc:sldChg>
      <pc:sldChg chg="add">
        <pc:chgData name="TOMMASINI ALBERTO" userId="8c013d22-ceb2-4014-ae73-ac062752c54f" providerId="ADAL" clId="{E62F5080-A65A-4B88-ADB6-108B0DB49A72}" dt="2025-05-17T16:22:36.489" v="41"/>
        <pc:sldMkLst>
          <pc:docMk/>
          <pc:sldMk cId="0" sldId="411"/>
        </pc:sldMkLst>
      </pc:sldChg>
      <pc:sldChg chg="add">
        <pc:chgData name="TOMMASINI ALBERTO" userId="8c013d22-ceb2-4014-ae73-ac062752c54f" providerId="ADAL" clId="{E62F5080-A65A-4B88-ADB6-108B0DB49A72}" dt="2025-05-17T16:22:36.489" v="41"/>
        <pc:sldMkLst>
          <pc:docMk/>
          <pc:sldMk cId="0" sldId="423"/>
        </pc:sldMkLst>
      </pc:sldChg>
      <pc:sldChg chg="add">
        <pc:chgData name="TOMMASINI ALBERTO" userId="8c013d22-ceb2-4014-ae73-ac062752c54f" providerId="ADAL" clId="{E62F5080-A65A-4B88-ADB6-108B0DB49A72}" dt="2025-05-17T16:18:54.849" v="38"/>
        <pc:sldMkLst>
          <pc:docMk/>
          <pc:sldMk cId="1057127359" sldId="457"/>
        </pc:sldMkLst>
      </pc:sldChg>
      <pc:sldChg chg="add">
        <pc:chgData name="TOMMASINI ALBERTO" userId="8c013d22-ceb2-4014-ae73-ac062752c54f" providerId="ADAL" clId="{E62F5080-A65A-4B88-ADB6-108B0DB49A72}" dt="2025-05-17T16:18:54.849" v="38"/>
        <pc:sldMkLst>
          <pc:docMk/>
          <pc:sldMk cId="3234074254" sldId="458"/>
        </pc:sldMkLst>
      </pc:sldChg>
      <pc:sldChg chg="add">
        <pc:chgData name="TOMMASINI ALBERTO" userId="8c013d22-ceb2-4014-ae73-ac062752c54f" providerId="ADAL" clId="{E62F5080-A65A-4B88-ADB6-108B0DB49A72}" dt="2025-05-17T16:18:54.849" v="38"/>
        <pc:sldMkLst>
          <pc:docMk/>
          <pc:sldMk cId="1764801407" sldId="459"/>
        </pc:sldMkLst>
      </pc:sldChg>
      <pc:sldChg chg="add">
        <pc:chgData name="TOMMASINI ALBERTO" userId="8c013d22-ceb2-4014-ae73-ac062752c54f" providerId="ADAL" clId="{E62F5080-A65A-4B88-ADB6-108B0DB49A72}" dt="2025-05-17T16:22:36.489" v="41"/>
        <pc:sldMkLst>
          <pc:docMk/>
          <pc:sldMk cId="0" sldId="503"/>
        </pc:sldMkLst>
      </pc:sldChg>
      <pc:sldChg chg="modSp mod">
        <pc:chgData name="TOMMASINI ALBERTO" userId="8c013d22-ceb2-4014-ae73-ac062752c54f" providerId="ADAL" clId="{E62F5080-A65A-4B88-ADB6-108B0DB49A72}" dt="2025-05-17T16:10:34.314" v="21" actId="20577"/>
        <pc:sldMkLst>
          <pc:docMk/>
          <pc:sldMk cId="1166222604" sldId="894"/>
        </pc:sldMkLst>
        <pc:spChg chg="mod">
          <ac:chgData name="TOMMASINI ALBERTO" userId="8c013d22-ceb2-4014-ae73-ac062752c54f" providerId="ADAL" clId="{E62F5080-A65A-4B88-ADB6-108B0DB49A72}" dt="2025-05-17T16:10:34.314" v="21" actId="20577"/>
          <ac:spMkLst>
            <pc:docMk/>
            <pc:sldMk cId="1166222604" sldId="894"/>
            <ac:spMk id="2" creationId="{29858115-377F-019A-AF13-75C1A2D46BCA}"/>
          </ac:spMkLst>
        </pc:spChg>
      </pc:sldChg>
      <pc:sldChg chg="modSp add del mod">
        <pc:chgData name="TOMMASINI ALBERTO" userId="8c013d22-ceb2-4014-ae73-ac062752c54f" providerId="ADAL" clId="{E62F5080-A65A-4B88-ADB6-108B0DB49A72}" dt="2025-05-17T16:16:02.879" v="29" actId="1076"/>
        <pc:sldMkLst>
          <pc:docMk/>
          <pc:sldMk cId="41665748" sldId="898"/>
        </pc:sldMkLst>
        <pc:picChg chg="mod">
          <ac:chgData name="TOMMASINI ALBERTO" userId="8c013d22-ceb2-4014-ae73-ac062752c54f" providerId="ADAL" clId="{E62F5080-A65A-4B88-ADB6-108B0DB49A72}" dt="2025-05-17T16:16:02.879" v="29" actId="1076"/>
          <ac:picMkLst>
            <pc:docMk/>
            <pc:sldMk cId="41665748" sldId="898"/>
            <ac:picMk id="3" creationId="{7C1CD953-0BB8-51B1-6819-82633F855A7B}"/>
          </ac:picMkLst>
        </pc:picChg>
      </pc:sldChg>
      <pc:sldChg chg="modSp add del mod">
        <pc:chgData name="TOMMASINI ALBERTO" userId="8c013d22-ceb2-4014-ae73-ac062752c54f" providerId="ADAL" clId="{E62F5080-A65A-4B88-ADB6-108B0DB49A72}" dt="2025-05-17T16:16:09.121" v="30" actId="1076"/>
        <pc:sldMkLst>
          <pc:docMk/>
          <pc:sldMk cId="1780211591" sldId="899"/>
        </pc:sldMkLst>
        <pc:picChg chg="mod">
          <ac:chgData name="TOMMASINI ALBERTO" userId="8c013d22-ceb2-4014-ae73-ac062752c54f" providerId="ADAL" clId="{E62F5080-A65A-4B88-ADB6-108B0DB49A72}" dt="2025-05-17T16:16:09.121" v="30" actId="1076"/>
          <ac:picMkLst>
            <pc:docMk/>
            <pc:sldMk cId="1780211591" sldId="899"/>
            <ac:picMk id="4" creationId="{2CE58676-2D6B-4977-CC2F-ACFAD359C415}"/>
          </ac:picMkLst>
        </pc:picChg>
      </pc:sldChg>
      <pc:sldChg chg="add del">
        <pc:chgData name="TOMMASINI ALBERTO" userId="8c013d22-ceb2-4014-ae73-ac062752c54f" providerId="ADAL" clId="{E62F5080-A65A-4B88-ADB6-108B0DB49A72}" dt="2025-05-17T16:15:38.320" v="23"/>
        <pc:sldMkLst>
          <pc:docMk/>
          <pc:sldMk cId="1413753312" sldId="900"/>
        </pc:sldMkLst>
      </pc:sldChg>
      <pc:sldChg chg="modSp add del mod">
        <pc:chgData name="TOMMASINI ALBERTO" userId="8c013d22-ceb2-4014-ae73-ac062752c54f" providerId="ADAL" clId="{E62F5080-A65A-4B88-ADB6-108B0DB49A72}" dt="2025-05-17T16:16:41.227" v="35" actId="1076"/>
        <pc:sldMkLst>
          <pc:docMk/>
          <pc:sldMk cId="3088211473" sldId="901"/>
        </pc:sldMkLst>
        <pc:picChg chg="mod">
          <ac:chgData name="TOMMASINI ALBERTO" userId="8c013d22-ceb2-4014-ae73-ac062752c54f" providerId="ADAL" clId="{E62F5080-A65A-4B88-ADB6-108B0DB49A72}" dt="2025-05-17T16:16:41.227" v="35" actId="1076"/>
          <ac:picMkLst>
            <pc:docMk/>
            <pc:sldMk cId="3088211473" sldId="901"/>
            <ac:picMk id="3" creationId="{49865231-4364-A028-C58E-6C0D02083E80}"/>
          </ac:picMkLst>
        </pc:picChg>
      </pc:sldChg>
      <pc:sldChg chg="add del">
        <pc:chgData name="TOMMASINI ALBERTO" userId="8c013d22-ceb2-4014-ae73-ac062752c54f" providerId="ADAL" clId="{E62F5080-A65A-4B88-ADB6-108B0DB49A72}" dt="2025-05-17T16:19:24.475" v="40" actId="47"/>
        <pc:sldMkLst>
          <pc:docMk/>
          <pc:sldMk cId="4123404232" sldId="904"/>
        </pc:sldMkLst>
      </pc:sldChg>
      <pc:sldChg chg="modSp add mod">
        <pc:chgData name="TOMMASINI ALBERTO" userId="8c013d22-ceb2-4014-ae73-ac062752c54f" providerId="ADAL" clId="{E62F5080-A65A-4B88-ADB6-108B0DB49A72}" dt="2025-05-17T16:16:23.680" v="32" actId="1076"/>
        <pc:sldMkLst>
          <pc:docMk/>
          <pc:sldMk cId="1065566008" sldId="915"/>
        </pc:sldMkLst>
        <pc:picChg chg="mod">
          <ac:chgData name="TOMMASINI ALBERTO" userId="8c013d22-ceb2-4014-ae73-ac062752c54f" providerId="ADAL" clId="{E62F5080-A65A-4B88-ADB6-108B0DB49A72}" dt="2025-05-17T16:16:23.680" v="32" actId="1076"/>
          <ac:picMkLst>
            <pc:docMk/>
            <pc:sldMk cId="1065566008" sldId="915"/>
            <ac:picMk id="3" creationId="{1EA6776A-C1BE-2A98-DF6F-7BA2DD764ACE}"/>
          </ac:picMkLst>
        </pc:picChg>
      </pc:sldChg>
      <pc:sldChg chg="add">
        <pc:chgData name="TOMMASINI ALBERTO" userId="8c013d22-ceb2-4014-ae73-ac062752c54f" providerId="ADAL" clId="{E62F5080-A65A-4B88-ADB6-108B0DB49A72}" dt="2025-05-17T16:15:38.320" v="23"/>
        <pc:sldMkLst>
          <pc:docMk/>
          <pc:sldMk cId="148383412" sldId="919"/>
        </pc:sldMkLst>
      </pc:sldChg>
      <pc:sldChg chg="add">
        <pc:chgData name="TOMMASINI ALBERTO" userId="8c013d22-ceb2-4014-ae73-ac062752c54f" providerId="ADAL" clId="{E62F5080-A65A-4B88-ADB6-108B0DB49A72}" dt="2025-05-17T16:15:38.320" v="23"/>
        <pc:sldMkLst>
          <pc:docMk/>
          <pc:sldMk cId="2092847375" sldId="920"/>
        </pc:sldMkLst>
      </pc:sldChg>
      <pc:sldChg chg="add">
        <pc:chgData name="TOMMASINI ALBERTO" userId="8c013d22-ceb2-4014-ae73-ac062752c54f" providerId="ADAL" clId="{E62F5080-A65A-4B88-ADB6-108B0DB49A72}" dt="2025-05-17T16:15:38.320" v="23"/>
        <pc:sldMkLst>
          <pc:docMk/>
          <pc:sldMk cId="2360482339" sldId="925"/>
        </pc:sldMkLst>
      </pc:sldChg>
      <pc:sldChg chg="add">
        <pc:chgData name="TOMMASINI ALBERTO" userId="8c013d22-ceb2-4014-ae73-ac062752c54f" providerId="ADAL" clId="{E62F5080-A65A-4B88-ADB6-108B0DB49A72}" dt="2025-05-17T16:15:38.320" v="23"/>
        <pc:sldMkLst>
          <pc:docMk/>
          <pc:sldMk cId="0" sldId="931"/>
        </pc:sldMkLst>
      </pc:sldChg>
      <pc:sldChg chg="add">
        <pc:chgData name="TOMMASINI ALBERTO" userId="8c013d22-ceb2-4014-ae73-ac062752c54f" providerId="ADAL" clId="{E62F5080-A65A-4B88-ADB6-108B0DB49A72}" dt="2025-05-17T16:15:38.320" v="23"/>
        <pc:sldMkLst>
          <pc:docMk/>
          <pc:sldMk cId="0" sldId="932"/>
        </pc:sldMkLst>
      </pc:sldChg>
      <pc:sldChg chg="add">
        <pc:chgData name="TOMMASINI ALBERTO" userId="8c013d22-ceb2-4014-ae73-ac062752c54f" providerId="ADAL" clId="{E62F5080-A65A-4B88-ADB6-108B0DB49A72}" dt="2025-05-17T16:15:38.320" v="23"/>
        <pc:sldMkLst>
          <pc:docMk/>
          <pc:sldMk cId="0" sldId="933"/>
        </pc:sldMkLst>
      </pc:sldChg>
      <pc:sldChg chg="add">
        <pc:chgData name="TOMMASINI ALBERTO" userId="8c013d22-ceb2-4014-ae73-ac062752c54f" providerId="ADAL" clId="{E62F5080-A65A-4B88-ADB6-108B0DB49A72}" dt="2025-05-17T16:15:38.320" v="23"/>
        <pc:sldMkLst>
          <pc:docMk/>
          <pc:sldMk cId="0" sldId="934"/>
        </pc:sldMkLst>
      </pc:sldChg>
      <pc:sldChg chg="new del">
        <pc:chgData name="TOMMASINI ALBERTO" userId="8c013d22-ceb2-4014-ae73-ac062752c54f" providerId="ADAL" clId="{E62F5080-A65A-4B88-ADB6-108B0DB49A72}" dt="2025-05-17T16:18:58.108" v="39" actId="47"/>
        <pc:sldMkLst>
          <pc:docMk/>
          <pc:sldMk cId="722918680" sldId="935"/>
        </pc:sldMkLst>
      </pc:sldChg>
      <pc:sldChg chg="add">
        <pc:chgData name="TOMMASINI ALBERTO" userId="8c013d22-ceb2-4014-ae73-ac062752c54f" providerId="ADAL" clId="{E62F5080-A65A-4B88-ADB6-108B0DB49A72}" dt="2025-05-17T16:17:56.039" v="37"/>
        <pc:sldMkLst>
          <pc:docMk/>
          <pc:sldMk cId="2750259364" sldId="936"/>
        </pc:sldMkLst>
      </pc:sldChg>
      <pc:sldChg chg="add">
        <pc:chgData name="TOMMASINI ALBERTO" userId="8c013d22-ceb2-4014-ae73-ac062752c54f" providerId="ADAL" clId="{E62F5080-A65A-4B88-ADB6-108B0DB49A72}" dt="2025-05-17T16:18:54.849" v="38"/>
        <pc:sldMkLst>
          <pc:docMk/>
          <pc:sldMk cId="3055450349" sldId="1041"/>
        </pc:sldMkLst>
      </pc:sldChg>
    </pc:docChg>
  </pc:docChgLst>
  <pc:docChgLst>
    <pc:chgData name="TOMMASINI ALBERTO" userId="8c013d22-ceb2-4014-ae73-ac062752c54f" providerId="ADAL" clId="{2743DE97-7CBC-4987-A33F-C5BDB7685D2D}"/>
    <pc:docChg chg="undo custSel addSld delSld modSld sldOrd">
      <pc:chgData name="TOMMASINI ALBERTO" userId="8c013d22-ceb2-4014-ae73-ac062752c54f" providerId="ADAL" clId="{2743DE97-7CBC-4987-A33F-C5BDB7685D2D}" dt="2025-05-12T16:19:54.441" v="268" actId="20577"/>
      <pc:docMkLst>
        <pc:docMk/>
      </pc:docMkLst>
      <pc:sldChg chg="modSp">
        <pc:chgData name="TOMMASINI ALBERTO" userId="8c013d22-ceb2-4014-ae73-ac062752c54f" providerId="ADAL" clId="{2743DE97-7CBC-4987-A33F-C5BDB7685D2D}" dt="2025-05-10T21:33:16.781" v="0" actId="20578"/>
        <pc:sldMkLst>
          <pc:docMk/>
          <pc:sldMk cId="4174204298" sldId="318"/>
        </pc:sldMkLst>
        <pc:spChg chg="mod">
          <ac:chgData name="TOMMASINI ALBERTO" userId="8c013d22-ceb2-4014-ae73-ac062752c54f" providerId="ADAL" clId="{2743DE97-7CBC-4987-A33F-C5BDB7685D2D}" dt="2025-05-10T21:33:16.781" v="0" actId="20578"/>
          <ac:spMkLst>
            <pc:docMk/>
            <pc:sldMk cId="4174204298" sldId="318"/>
            <ac:spMk id="105474" creationId="{B23FB3B2-5171-4CBE-8519-137B2FA434FE}"/>
          </ac:spMkLst>
        </pc:spChg>
      </pc:sldChg>
      <pc:sldChg chg="modSp mod">
        <pc:chgData name="TOMMASINI ALBERTO" userId="8c013d22-ceb2-4014-ae73-ac062752c54f" providerId="ADAL" clId="{2743DE97-7CBC-4987-A33F-C5BDB7685D2D}" dt="2025-05-10T22:09:10.415" v="254" actId="20577"/>
        <pc:sldMkLst>
          <pc:docMk/>
          <pc:sldMk cId="427682558" sldId="515"/>
        </pc:sldMkLst>
        <pc:spChg chg="mod">
          <ac:chgData name="TOMMASINI ALBERTO" userId="8c013d22-ceb2-4014-ae73-ac062752c54f" providerId="ADAL" clId="{2743DE97-7CBC-4987-A33F-C5BDB7685D2D}" dt="2025-05-10T22:09:10.415" v="254" actId="20577"/>
          <ac:spMkLst>
            <pc:docMk/>
            <pc:sldMk cId="427682558" sldId="515"/>
            <ac:spMk id="2" creationId="{78F40E08-16F3-7641-7CA3-F9D7D0C5CE33}"/>
          </ac:spMkLst>
        </pc:spChg>
      </pc:sldChg>
      <pc:sldChg chg="modSp mod">
        <pc:chgData name="TOMMASINI ALBERTO" userId="8c013d22-ceb2-4014-ae73-ac062752c54f" providerId="ADAL" clId="{2743DE97-7CBC-4987-A33F-C5BDB7685D2D}" dt="2025-05-10T21:35:23.311" v="7" actId="20577"/>
        <pc:sldMkLst>
          <pc:docMk/>
          <pc:sldMk cId="2600103548" sldId="537"/>
        </pc:sldMkLst>
        <pc:spChg chg="mod">
          <ac:chgData name="TOMMASINI ALBERTO" userId="8c013d22-ceb2-4014-ae73-ac062752c54f" providerId="ADAL" clId="{2743DE97-7CBC-4987-A33F-C5BDB7685D2D}" dt="2025-05-10T21:35:23.311" v="7" actId="20577"/>
          <ac:spMkLst>
            <pc:docMk/>
            <pc:sldMk cId="2600103548" sldId="537"/>
            <ac:spMk id="3" creationId="{647E003D-FB33-35C8-8945-5B94B5CF4AE7}"/>
          </ac:spMkLst>
        </pc:spChg>
      </pc:sldChg>
      <pc:sldChg chg="modSp mod">
        <pc:chgData name="TOMMASINI ALBERTO" userId="8c013d22-ceb2-4014-ae73-ac062752c54f" providerId="ADAL" clId="{2743DE97-7CBC-4987-A33F-C5BDB7685D2D}" dt="2025-05-10T21:51:32.968" v="190" actId="20577"/>
        <pc:sldMkLst>
          <pc:docMk/>
          <pc:sldMk cId="373517754" sldId="539"/>
        </pc:sldMkLst>
        <pc:spChg chg="mod">
          <ac:chgData name="TOMMASINI ALBERTO" userId="8c013d22-ceb2-4014-ae73-ac062752c54f" providerId="ADAL" clId="{2743DE97-7CBC-4987-A33F-C5BDB7685D2D}" dt="2025-05-10T21:49:16.359" v="178" actId="20577"/>
          <ac:spMkLst>
            <pc:docMk/>
            <pc:sldMk cId="373517754" sldId="539"/>
            <ac:spMk id="2" creationId="{CA2836AE-443C-A9D3-032C-A65575402EB6}"/>
          </ac:spMkLst>
        </pc:spChg>
        <pc:spChg chg="mod">
          <ac:chgData name="TOMMASINI ALBERTO" userId="8c013d22-ceb2-4014-ae73-ac062752c54f" providerId="ADAL" clId="{2743DE97-7CBC-4987-A33F-C5BDB7685D2D}" dt="2025-05-10T21:51:32.968" v="190" actId="20577"/>
          <ac:spMkLst>
            <pc:docMk/>
            <pc:sldMk cId="373517754" sldId="539"/>
            <ac:spMk id="7" creationId="{20F2431F-DE02-153C-6985-8FEE4B0E447F}"/>
          </ac:spMkLst>
        </pc:spChg>
        <pc:graphicFrameChg chg="modGraphic">
          <ac:chgData name="TOMMASINI ALBERTO" userId="8c013d22-ceb2-4014-ae73-ac062752c54f" providerId="ADAL" clId="{2743DE97-7CBC-4987-A33F-C5BDB7685D2D}" dt="2025-05-10T21:37:36.839" v="41" actId="948"/>
          <ac:graphicFrameMkLst>
            <pc:docMk/>
            <pc:sldMk cId="373517754" sldId="539"/>
            <ac:graphicFrameMk id="3" creationId="{ED7CD83F-EB3F-F777-4E8A-F6C675CE6309}"/>
          </ac:graphicFrameMkLst>
        </pc:graphicFrameChg>
        <pc:graphicFrameChg chg="modGraphic">
          <ac:chgData name="TOMMASINI ALBERTO" userId="8c013d22-ceb2-4014-ae73-ac062752c54f" providerId="ADAL" clId="{2743DE97-7CBC-4987-A33F-C5BDB7685D2D}" dt="2025-05-10T21:50:40.241" v="184" actId="20577"/>
          <ac:graphicFrameMkLst>
            <pc:docMk/>
            <pc:sldMk cId="373517754" sldId="539"/>
            <ac:graphicFrameMk id="4" creationId="{C7AB43F6-3D48-482F-7604-163155EF6416}"/>
          </ac:graphicFrameMkLst>
        </pc:graphicFrameChg>
      </pc:sldChg>
      <pc:sldChg chg="modSp mod">
        <pc:chgData name="TOMMASINI ALBERTO" userId="8c013d22-ceb2-4014-ae73-ac062752c54f" providerId="ADAL" clId="{2743DE97-7CBC-4987-A33F-C5BDB7685D2D}" dt="2025-05-10T22:04:43.308" v="249" actId="20577"/>
        <pc:sldMkLst>
          <pc:docMk/>
          <pc:sldMk cId="2334273801" sldId="540"/>
        </pc:sldMkLst>
        <pc:spChg chg="mod">
          <ac:chgData name="TOMMASINI ALBERTO" userId="8c013d22-ceb2-4014-ae73-ac062752c54f" providerId="ADAL" clId="{2743DE97-7CBC-4987-A33F-C5BDB7685D2D}" dt="2025-05-10T21:51:46.378" v="191" actId="20577"/>
          <ac:spMkLst>
            <pc:docMk/>
            <pc:sldMk cId="2334273801" sldId="540"/>
            <ac:spMk id="2" creationId="{7BCDA997-3151-D19C-BF33-6EA686184168}"/>
          </ac:spMkLst>
        </pc:spChg>
        <pc:spChg chg="mod">
          <ac:chgData name="TOMMASINI ALBERTO" userId="8c013d22-ceb2-4014-ae73-ac062752c54f" providerId="ADAL" clId="{2743DE97-7CBC-4987-A33F-C5BDB7685D2D}" dt="2025-05-10T22:03:52.121" v="238" actId="20577"/>
          <ac:spMkLst>
            <pc:docMk/>
            <pc:sldMk cId="2334273801" sldId="540"/>
            <ac:spMk id="6" creationId="{044CD03F-6190-88C2-D5F4-FDF548D50F5D}"/>
          </ac:spMkLst>
        </pc:spChg>
        <pc:spChg chg="mod">
          <ac:chgData name="TOMMASINI ALBERTO" userId="8c013d22-ceb2-4014-ae73-ac062752c54f" providerId="ADAL" clId="{2743DE97-7CBC-4987-A33F-C5BDB7685D2D}" dt="2025-05-10T22:04:43.308" v="249" actId="20577"/>
          <ac:spMkLst>
            <pc:docMk/>
            <pc:sldMk cId="2334273801" sldId="540"/>
            <ac:spMk id="7" creationId="{47E962A6-B89F-3BEC-DAEE-C137B5DB0074}"/>
          </ac:spMkLst>
        </pc:spChg>
        <pc:graphicFrameChg chg="modGraphic">
          <ac:chgData name="TOMMASINI ALBERTO" userId="8c013d22-ceb2-4014-ae73-ac062752c54f" providerId="ADAL" clId="{2743DE97-7CBC-4987-A33F-C5BDB7685D2D}" dt="2025-05-10T22:04:12.956" v="241" actId="20577"/>
          <ac:graphicFrameMkLst>
            <pc:docMk/>
            <pc:sldMk cId="2334273801" sldId="540"/>
            <ac:graphicFrameMk id="4" creationId="{C652B1BB-0991-BB41-5B28-6792A674F574}"/>
          </ac:graphicFrameMkLst>
        </pc:graphicFrameChg>
      </pc:sldChg>
      <pc:sldChg chg="modSp mod">
        <pc:chgData name="TOMMASINI ALBERTO" userId="8c013d22-ceb2-4014-ae73-ac062752c54f" providerId="ADAL" clId="{2743DE97-7CBC-4987-A33F-C5BDB7685D2D}" dt="2025-05-10T22:02:02.254" v="237" actId="20577"/>
        <pc:sldMkLst>
          <pc:docMk/>
          <pc:sldMk cId="4041098794" sldId="541"/>
        </pc:sldMkLst>
        <pc:spChg chg="mod">
          <ac:chgData name="TOMMASINI ALBERTO" userId="8c013d22-ceb2-4014-ae73-ac062752c54f" providerId="ADAL" clId="{2743DE97-7CBC-4987-A33F-C5BDB7685D2D}" dt="2025-05-10T22:02:02.254" v="237" actId="20577"/>
          <ac:spMkLst>
            <pc:docMk/>
            <pc:sldMk cId="4041098794" sldId="541"/>
            <ac:spMk id="16" creationId="{389BC2C3-4400-1F3F-50B7-3E3C98A8CBAA}"/>
          </ac:spMkLst>
        </pc:spChg>
        <pc:spChg chg="mod">
          <ac:chgData name="TOMMASINI ALBERTO" userId="8c013d22-ceb2-4014-ae73-ac062752c54f" providerId="ADAL" clId="{2743DE97-7CBC-4987-A33F-C5BDB7685D2D}" dt="2025-05-10T22:00:56.626" v="231" actId="20577"/>
          <ac:spMkLst>
            <pc:docMk/>
            <pc:sldMk cId="4041098794" sldId="541"/>
            <ac:spMk id="17" creationId="{5928C207-53EE-EEB9-E033-1BAACCD836BF}"/>
          </ac:spMkLst>
        </pc:spChg>
      </pc:sldChg>
      <pc:sldChg chg="modSp mod">
        <pc:chgData name="TOMMASINI ALBERTO" userId="8c013d22-ceb2-4014-ae73-ac062752c54f" providerId="ADAL" clId="{2743DE97-7CBC-4987-A33F-C5BDB7685D2D}" dt="2025-05-12T16:19:54.441" v="268" actId="20577"/>
        <pc:sldMkLst>
          <pc:docMk/>
          <pc:sldMk cId="1808122126" sldId="542"/>
        </pc:sldMkLst>
        <pc:spChg chg="mod">
          <ac:chgData name="TOMMASINI ALBERTO" userId="8c013d22-ceb2-4014-ae73-ac062752c54f" providerId="ADAL" clId="{2743DE97-7CBC-4987-A33F-C5BDB7685D2D}" dt="2025-05-12T16:19:54.441" v="268" actId="20577"/>
          <ac:spMkLst>
            <pc:docMk/>
            <pc:sldMk cId="1808122126" sldId="542"/>
            <ac:spMk id="3" creationId="{4F6FFE66-454E-3424-3DA7-885F9DBB1614}"/>
          </ac:spMkLst>
        </pc:spChg>
      </pc:sldChg>
      <pc:sldChg chg="del">
        <pc:chgData name="TOMMASINI ALBERTO" userId="8c013d22-ceb2-4014-ae73-ac062752c54f" providerId="ADAL" clId="{2743DE97-7CBC-4987-A33F-C5BDB7685D2D}" dt="2025-05-10T22:12:01.467" v="255" actId="47"/>
        <pc:sldMkLst>
          <pc:docMk/>
          <pc:sldMk cId="50889902" sldId="902"/>
        </pc:sldMkLst>
      </pc:sldChg>
      <pc:sldChg chg="del">
        <pc:chgData name="TOMMASINI ALBERTO" userId="8c013d22-ceb2-4014-ae73-ac062752c54f" providerId="ADAL" clId="{2743DE97-7CBC-4987-A33F-C5BDB7685D2D}" dt="2025-05-10T22:12:03.479" v="256" actId="47"/>
        <pc:sldMkLst>
          <pc:docMk/>
          <pc:sldMk cId="3460466997" sldId="903"/>
        </pc:sldMkLst>
      </pc:sldChg>
      <pc:sldChg chg="del">
        <pc:chgData name="TOMMASINI ALBERTO" userId="8c013d22-ceb2-4014-ae73-ac062752c54f" providerId="ADAL" clId="{2743DE97-7CBC-4987-A33F-C5BDB7685D2D}" dt="2025-05-10T22:12:10.646" v="264" actId="47"/>
        <pc:sldMkLst>
          <pc:docMk/>
          <pc:sldMk cId="3296196492" sldId="905"/>
        </pc:sldMkLst>
      </pc:sldChg>
      <pc:sldChg chg="del">
        <pc:chgData name="TOMMASINI ALBERTO" userId="8c013d22-ceb2-4014-ae73-ac062752c54f" providerId="ADAL" clId="{2743DE97-7CBC-4987-A33F-C5BDB7685D2D}" dt="2025-05-10T22:12:10.129" v="263" actId="47"/>
        <pc:sldMkLst>
          <pc:docMk/>
          <pc:sldMk cId="513309874" sldId="906"/>
        </pc:sldMkLst>
      </pc:sldChg>
      <pc:sldChg chg="del">
        <pc:chgData name="TOMMASINI ALBERTO" userId="8c013d22-ceb2-4014-ae73-ac062752c54f" providerId="ADAL" clId="{2743DE97-7CBC-4987-A33F-C5BDB7685D2D}" dt="2025-05-10T22:12:09.926" v="262" actId="47"/>
        <pc:sldMkLst>
          <pc:docMk/>
          <pc:sldMk cId="8119588" sldId="907"/>
        </pc:sldMkLst>
      </pc:sldChg>
      <pc:sldChg chg="del">
        <pc:chgData name="TOMMASINI ALBERTO" userId="8c013d22-ceb2-4014-ae73-ac062752c54f" providerId="ADAL" clId="{2743DE97-7CBC-4987-A33F-C5BDB7685D2D}" dt="2025-05-10T22:12:09.634" v="261" actId="47"/>
        <pc:sldMkLst>
          <pc:docMk/>
          <pc:sldMk cId="1674227181" sldId="908"/>
        </pc:sldMkLst>
      </pc:sldChg>
      <pc:sldChg chg="del">
        <pc:chgData name="TOMMASINI ALBERTO" userId="8c013d22-ceb2-4014-ae73-ac062752c54f" providerId="ADAL" clId="{2743DE97-7CBC-4987-A33F-C5BDB7685D2D}" dt="2025-05-10T22:12:09.434" v="260" actId="47"/>
        <pc:sldMkLst>
          <pc:docMk/>
          <pc:sldMk cId="1346459395" sldId="909"/>
        </pc:sldMkLst>
      </pc:sldChg>
      <pc:sldChg chg="del">
        <pc:chgData name="TOMMASINI ALBERTO" userId="8c013d22-ceb2-4014-ae73-ac062752c54f" providerId="ADAL" clId="{2743DE97-7CBC-4987-A33F-C5BDB7685D2D}" dt="2025-05-10T22:12:08.982" v="259" actId="47"/>
        <pc:sldMkLst>
          <pc:docMk/>
          <pc:sldMk cId="929617662" sldId="910"/>
        </pc:sldMkLst>
      </pc:sldChg>
      <pc:sldChg chg="del">
        <pc:chgData name="TOMMASINI ALBERTO" userId="8c013d22-ceb2-4014-ae73-ac062752c54f" providerId="ADAL" clId="{2743DE97-7CBC-4987-A33F-C5BDB7685D2D}" dt="2025-05-10T22:12:08.689" v="258" actId="47"/>
        <pc:sldMkLst>
          <pc:docMk/>
          <pc:sldMk cId="1770242022" sldId="911"/>
        </pc:sldMkLst>
      </pc:sldChg>
      <pc:sldChg chg="del">
        <pc:chgData name="TOMMASINI ALBERTO" userId="8c013d22-ceb2-4014-ae73-ac062752c54f" providerId="ADAL" clId="{2743DE97-7CBC-4987-A33F-C5BDB7685D2D}" dt="2025-05-10T22:12:08.517" v="257" actId="47"/>
        <pc:sldMkLst>
          <pc:docMk/>
          <pc:sldMk cId="2698039623" sldId="912"/>
        </pc:sldMkLst>
      </pc:sldChg>
      <pc:sldChg chg="addSp modSp new mod ord">
        <pc:chgData name="TOMMASINI ALBERTO" userId="8c013d22-ceb2-4014-ae73-ac062752c54f" providerId="ADAL" clId="{2743DE97-7CBC-4987-A33F-C5BDB7685D2D}" dt="2025-05-10T21:48:37.744" v="177" actId="20577"/>
        <pc:sldMkLst>
          <pc:docMk/>
          <pc:sldMk cId="1782706952" sldId="914"/>
        </pc:sldMkLst>
        <pc:spChg chg="add mod">
          <ac:chgData name="TOMMASINI ALBERTO" userId="8c013d22-ceb2-4014-ae73-ac062752c54f" providerId="ADAL" clId="{2743DE97-7CBC-4987-A33F-C5BDB7685D2D}" dt="2025-05-10T21:46:26.768" v="158" actId="20577"/>
          <ac:spMkLst>
            <pc:docMk/>
            <pc:sldMk cId="1782706952" sldId="914"/>
            <ac:spMk id="6" creationId="{4F683B77-0C8D-D625-D341-9F0B0AE0562D}"/>
          </ac:spMkLst>
        </pc:spChg>
        <pc:graphicFrameChg chg="add mod modGraphic">
          <ac:chgData name="TOMMASINI ALBERTO" userId="8c013d22-ceb2-4014-ae73-ac062752c54f" providerId="ADAL" clId="{2743DE97-7CBC-4987-A33F-C5BDB7685D2D}" dt="2025-05-10T21:41:37.759" v="63" actId="1076"/>
          <ac:graphicFrameMkLst>
            <pc:docMk/>
            <pc:sldMk cId="1782706952" sldId="914"/>
            <ac:graphicFrameMk id="4" creationId="{39D9754E-4ECC-9E1C-2BF8-845E40803DAD}"/>
          </ac:graphicFrameMkLst>
        </pc:graphicFrameChg>
        <pc:graphicFrameChg chg="add mod modGraphic">
          <ac:chgData name="TOMMASINI ALBERTO" userId="8c013d22-ceb2-4014-ae73-ac062752c54f" providerId="ADAL" clId="{2743DE97-7CBC-4987-A33F-C5BDB7685D2D}" dt="2025-05-10T21:48:37.744" v="177" actId="20577"/>
          <ac:graphicFrameMkLst>
            <pc:docMk/>
            <pc:sldMk cId="1782706952" sldId="914"/>
            <ac:graphicFrameMk id="5" creationId="{8EB81C42-BA8D-1791-FD68-9F29D09A306A}"/>
          </ac:graphicFrameMkLst>
        </pc:graphicFrameChg>
        <pc:picChg chg="add mod">
          <ac:chgData name="TOMMASINI ALBERTO" userId="8c013d22-ceb2-4014-ae73-ac062752c54f" providerId="ADAL" clId="{2743DE97-7CBC-4987-A33F-C5BDB7685D2D}" dt="2025-05-10T21:39:49.275" v="48" actId="1076"/>
          <ac:picMkLst>
            <pc:docMk/>
            <pc:sldMk cId="1782706952" sldId="914"/>
            <ac:picMk id="3" creationId="{1FFC7A07-2BFA-9ABB-632A-5380A1688C42}"/>
          </ac:picMkLst>
        </pc:picChg>
      </pc:sldChg>
    </pc:docChg>
  </pc:docChgLst>
  <pc:docChgLst>
    <pc:chgData name="TOMMASINI ALBERTO" userId="8c013d22-ceb2-4014-ae73-ac062752c54f" providerId="ADAL" clId="{F07C24C6-6338-45F3-81C1-4BFAB7709620}"/>
    <pc:docChg chg="undo custSel addSld delSld modSld sldOrd">
      <pc:chgData name="TOMMASINI ALBERTO" userId="8c013d22-ceb2-4014-ae73-ac062752c54f" providerId="ADAL" clId="{F07C24C6-6338-45F3-81C1-4BFAB7709620}" dt="2024-03-16T22:37:49.251" v="1190" actId="20577"/>
      <pc:docMkLst>
        <pc:docMk/>
      </pc:docMkLst>
      <pc:sldChg chg="addSp delSp modSp mod">
        <pc:chgData name="TOMMASINI ALBERTO" userId="8c013d22-ceb2-4014-ae73-ac062752c54f" providerId="ADAL" clId="{F07C24C6-6338-45F3-81C1-4BFAB7709620}" dt="2024-03-16T22:14:25.536" v="663" actId="1076"/>
        <pc:sldMkLst>
          <pc:docMk/>
          <pc:sldMk cId="1100537075" sldId="319"/>
        </pc:sldMkLst>
      </pc:sldChg>
      <pc:sldChg chg="addSp delSp modSp mod">
        <pc:chgData name="TOMMASINI ALBERTO" userId="8c013d22-ceb2-4014-ae73-ac062752c54f" providerId="ADAL" clId="{F07C24C6-6338-45F3-81C1-4BFAB7709620}" dt="2024-03-16T22:21:38.903" v="777" actId="113"/>
        <pc:sldMkLst>
          <pc:docMk/>
          <pc:sldMk cId="1586240862" sldId="320"/>
        </pc:sldMkLst>
      </pc:sldChg>
      <pc:sldChg chg="addSp delSp modSp mod">
        <pc:chgData name="TOMMASINI ALBERTO" userId="8c013d22-ceb2-4014-ae73-ac062752c54f" providerId="ADAL" clId="{F07C24C6-6338-45F3-81C1-4BFAB7709620}" dt="2024-03-16T22:05:02.821" v="454" actId="1076"/>
        <pc:sldMkLst>
          <pc:docMk/>
          <pc:sldMk cId="558109895" sldId="337"/>
        </pc:sldMkLst>
      </pc:sldChg>
      <pc:sldChg chg="del">
        <pc:chgData name="TOMMASINI ALBERTO" userId="8c013d22-ceb2-4014-ae73-ac062752c54f" providerId="ADAL" clId="{F07C24C6-6338-45F3-81C1-4BFAB7709620}" dt="2024-03-10T21:50:41.902" v="1" actId="47"/>
        <pc:sldMkLst>
          <pc:docMk/>
          <pc:sldMk cId="1114086817" sldId="448"/>
        </pc:sldMkLst>
      </pc:sldChg>
      <pc:sldChg chg="delSp del mod">
        <pc:chgData name="TOMMASINI ALBERTO" userId="8c013d22-ceb2-4014-ae73-ac062752c54f" providerId="ADAL" clId="{F07C24C6-6338-45F3-81C1-4BFAB7709620}" dt="2024-03-16T22:29:30.448" v="1151" actId="47"/>
        <pc:sldMkLst>
          <pc:docMk/>
          <pc:sldMk cId="970867533" sldId="453"/>
        </pc:sldMkLst>
      </pc:sldChg>
      <pc:sldChg chg="del">
        <pc:chgData name="TOMMASINI ALBERTO" userId="8c013d22-ceb2-4014-ae73-ac062752c54f" providerId="ADAL" clId="{F07C24C6-6338-45F3-81C1-4BFAB7709620}" dt="2024-03-16T22:34:40.063" v="1174" actId="47"/>
        <pc:sldMkLst>
          <pc:docMk/>
          <pc:sldMk cId="1622435837" sldId="518"/>
        </pc:sldMkLst>
      </pc:sldChg>
      <pc:sldChg chg="addSp modSp mod">
        <pc:chgData name="TOMMASINI ALBERTO" userId="8c013d22-ceb2-4014-ae73-ac062752c54f" providerId="ADAL" clId="{F07C24C6-6338-45F3-81C1-4BFAB7709620}" dt="2024-03-16T22:36:15.968" v="1180" actId="1076"/>
        <pc:sldMkLst>
          <pc:docMk/>
          <pc:sldMk cId="3215928149" sldId="526"/>
        </pc:sldMkLst>
      </pc:sldChg>
      <pc:sldChg chg="del">
        <pc:chgData name="TOMMASINI ALBERTO" userId="8c013d22-ceb2-4014-ae73-ac062752c54f" providerId="ADAL" clId="{F07C24C6-6338-45F3-81C1-4BFAB7709620}" dt="2024-03-16T22:36:29.536" v="1181" actId="47"/>
        <pc:sldMkLst>
          <pc:docMk/>
          <pc:sldMk cId="4001633428" sldId="528"/>
        </pc:sldMkLst>
      </pc:sldChg>
      <pc:sldChg chg="del">
        <pc:chgData name="TOMMASINI ALBERTO" userId="8c013d22-ceb2-4014-ae73-ac062752c54f" providerId="ADAL" clId="{F07C24C6-6338-45F3-81C1-4BFAB7709620}" dt="2024-03-10T21:59:04.280" v="236" actId="47"/>
        <pc:sldMkLst>
          <pc:docMk/>
          <pc:sldMk cId="4206370853" sldId="530"/>
        </pc:sldMkLst>
      </pc:sldChg>
      <pc:sldChg chg="addSp modSp mod">
        <pc:chgData name="TOMMASINI ALBERTO" userId="8c013d22-ceb2-4014-ae73-ac062752c54f" providerId="ADAL" clId="{F07C24C6-6338-45F3-81C1-4BFAB7709620}" dt="2024-03-10T21:53:24.555" v="235" actId="1076"/>
        <pc:sldMkLst>
          <pc:docMk/>
          <pc:sldMk cId="583446574" sldId="533"/>
        </pc:sldMkLst>
      </pc:sldChg>
      <pc:sldChg chg="modSp mod">
        <pc:chgData name="TOMMASINI ALBERTO" userId="8c013d22-ceb2-4014-ae73-ac062752c54f" providerId="ADAL" clId="{F07C24C6-6338-45F3-81C1-4BFAB7709620}" dt="2024-03-16T22:37:49.251" v="1190" actId="20577"/>
        <pc:sldMkLst>
          <pc:docMk/>
          <pc:sldMk cId="2420912615" sldId="535"/>
        </pc:sldMkLst>
      </pc:sldChg>
      <pc:sldChg chg="addSp delSp modSp mod">
        <pc:chgData name="TOMMASINI ALBERTO" userId="8c013d22-ceb2-4014-ae73-ac062752c54f" providerId="ADAL" clId="{F07C24C6-6338-45F3-81C1-4BFAB7709620}" dt="2024-03-16T22:14:01.381" v="659" actId="113"/>
        <pc:sldMkLst>
          <pc:docMk/>
          <pc:sldMk cId="1767749243" sldId="536"/>
        </pc:sldMkLst>
      </pc:sldChg>
      <pc:sldChg chg="addSp delSp modSp mod">
        <pc:chgData name="TOMMASINI ALBERTO" userId="8c013d22-ceb2-4014-ae73-ac062752c54f" providerId="ADAL" clId="{F07C24C6-6338-45F3-81C1-4BFAB7709620}" dt="2024-03-16T22:26:40.467" v="913" actId="20577"/>
        <pc:sldMkLst>
          <pc:docMk/>
          <pc:sldMk cId="2600103548" sldId="537"/>
        </pc:sldMkLst>
      </pc:sldChg>
      <pc:sldChg chg="modSp add mod">
        <pc:chgData name="TOMMASINI ALBERTO" userId="8c013d22-ceb2-4014-ae73-ac062752c54f" providerId="ADAL" clId="{F07C24C6-6338-45F3-81C1-4BFAB7709620}" dt="2024-03-10T21:50:50.244" v="8" actId="20577"/>
        <pc:sldMkLst>
          <pc:docMk/>
          <pc:sldMk cId="453071260" sldId="885"/>
        </pc:sldMkLst>
      </pc:sldChg>
      <pc:sldChg chg="addSp modSp new mod">
        <pc:chgData name="TOMMASINI ALBERTO" userId="8c013d22-ceb2-4014-ae73-ac062752c54f" providerId="ADAL" clId="{F07C24C6-6338-45F3-81C1-4BFAB7709620}" dt="2024-03-16T06:39:32.538" v="248" actId="255"/>
        <pc:sldMkLst>
          <pc:docMk/>
          <pc:sldMk cId="2424629479" sldId="886"/>
        </pc:sldMkLst>
      </pc:sldChg>
      <pc:sldChg chg="addSp new mod">
        <pc:chgData name="TOMMASINI ALBERTO" userId="8c013d22-ceb2-4014-ae73-ac062752c54f" providerId="ADAL" clId="{F07C24C6-6338-45F3-81C1-4BFAB7709620}" dt="2024-03-16T06:41:59.471" v="250" actId="22"/>
        <pc:sldMkLst>
          <pc:docMk/>
          <pc:sldMk cId="370809658" sldId="887"/>
        </pc:sldMkLst>
      </pc:sldChg>
      <pc:sldChg chg="addSp modSp new mod">
        <pc:chgData name="TOMMASINI ALBERTO" userId="8c013d22-ceb2-4014-ae73-ac062752c54f" providerId="ADAL" clId="{F07C24C6-6338-45F3-81C1-4BFAB7709620}" dt="2024-03-16T06:43:27.142" v="254" actId="1076"/>
        <pc:sldMkLst>
          <pc:docMk/>
          <pc:sldMk cId="3537648258" sldId="888"/>
        </pc:sldMkLst>
      </pc:sldChg>
      <pc:sldChg chg="addSp modSp new mod">
        <pc:chgData name="TOMMASINI ALBERTO" userId="8c013d22-ceb2-4014-ae73-ac062752c54f" providerId="ADAL" clId="{F07C24C6-6338-45F3-81C1-4BFAB7709620}" dt="2024-03-16T06:45:57.763" v="272" actId="948"/>
        <pc:sldMkLst>
          <pc:docMk/>
          <pc:sldMk cId="813143326" sldId="889"/>
        </pc:sldMkLst>
      </pc:sldChg>
      <pc:sldChg chg="addSp modSp new add del mod">
        <pc:chgData name="TOMMASINI ALBERTO" userId="8c013d22-ceb2-4014-ae73-ac062752c54f" providerId="ADAL" clId="{F07C24C6-6338-45F3-81C1-4BFAB7709620}" dt="2024-03-16T22:37:39.650" v="1189" actId="2696"/>
        <pc:sldMkLst>
          <pc:docMk/>
          <pc:sldMk cId="2526404683" sldId="890"/>
        </pc:sldMkLst>
      </pc:sldChg>
      <pc:sldChg chg="addSp new mod">
        <pc:chgData name="TOMMASINI ALBERTO" userId="8c013d22-ceb2-4014-ae73-ac062752c54f" providerId="ADAL" clId="{F07C24C6-6338-45F3-81C1-4BFAB7709620}" dt="2024-03-16T06:50:21.485" v="275" actId="22"/>
        <pc:sldMkLst>
          <pc:docMk/>
          <pc:sldMk cId="3698132896" sldId="891"/>
        </pc:sldMkLst>
      </pc:sldChg>
      <pc:sldChg chg="addSp modSp add mod ord modAnim">
        <pc:chgData name="TOMMASINI ALBERTO" userId="8c013d22-ceb2-4014-ae73-ac062752c54f" providerId="ADAL" clId="{F07C24C6-6338-45F3-81C1-4BFAB7709620}" dt="2024-03-16T22:31:58.951" v="1173"/>
        <pc:sldMkLst>
          <pc:docMk/>
          <pc:sldMk cId="899519573" sldId="8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B587F-C26F-4846-BB05-94A36AF0A2E0}"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7A8706-0B1C-4674-979C-CD444A0C5B65}" type="slidenum">
              <a:rPr lang="en-US" smtClean="0"/>
              <a:t>‹#›</a:t>
            </a:fld>
            <a:endParaRPr lang="en-US"/>
          </a:p>
        </p:txBody>
      </p:sp>
    </p:spTree>
    <p:extLst>
      <p:ext uri="{BB962C8B-B14F-4D97-AF65-F5344CB8AC3E}">
        <p14:creationId xmlns:p14="http://schemas.microsoft.com/office/powerpoint/2010/main" val="215618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egnaposto immagine diapositiva 1">
            <a:extLst>
              <a:ext uri="{FF2B5EF4-FFF2-40B4-BE49-F238E27FC236}">
                <a16:creationId xmlns:a16="http://schemas.microsoft.com/office/drawing/2014/main" id="{D47680C7-ED93-4482-8F98-1B193B11C9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Segnaposto note 2">
            <a:extLst>
              <a:ext uri="{FF2B5EF4-FFF2-40B4-BE49-F238E27FC236}">
                <a16:creationId xmlns:a16="http://schemas.microsoft.com/office/drawing/2014/main" id="{AA81DEE6-DBBE-4E54-B256-E7FD0FEC91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ea typeface="ＭＳ Ｐゴシック" panose="020B0600070205080204" pitchFamily="34" charset="-128"/>
              </a:rPr>
              <a:t>Per alcuni test di laboratorio la presenza della malattia è associata ad un valore che è al di sopra di una soglia (troponina come marcatore di infarto miocardico, RILEVAZIONE DI SOSTANZE DI ABUSO…).</a:t>
            </a:r>
          </a:p>
          <a:p>
            <a:r>
              <a:rPr lang="it-IT" altLang="it-IT">
                <a:ea typeface="ＭＳ Ｐゴシック" panose="020B0600070205080204" pitchFamily="34" charset="-128"/>
              </a:rPr>
              <a:t>L’immagine mostra due popolazioni di individui e i loro risultati di un test particolare. Tutti gli individui senza malattia hanno un valore basso per il test e tutte le persone con malattia hanno un valore alto del test. Non vi è sovrapposizione tra i due gruppi.</a:t>
            </a:r>
          </a:p>
        </p:txBody>
      </p:sp>
      <p:sp>
        <p:nvSpPr>
          <p:cNvPr id="102403" name="Segnaposto numero diapositiva 3">
            <a:extLst>
              <a:ext uri="{FF2B5EF4-FFF2-40B4-BE49-F238E27FC236}">
                <a16:creationId xmlns:a16="http://schemas.microsoft.com/office/drawing/2014/main" id="{0FE5DD4D-D44C-4664-B504-8891225DC6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5EA00FE-E655-4BE6-B9ED-2424E413D4BB}" type="slidenum">
              <a:rPr lang="it-IT" altLang="it-IT"/>
              <a:pPr>
                <a:spcBef>
                  <a:spcPct val="0"/>
                </a:spcBef>
              </a:pPr>
              <a:t>6</a:t>
            </a:fld>
            <a:endParaRPr lang="it-IT" altLang="it-IT"/>
          </a:p>
        </p:txBody>
      </p:sp>
    </p:spTree>
    <p:extLst>
      <p:ext uri="{BB962C8B-B14F-4D97-AF65-F5344CB8AC3E}">
        <p14:creationId xmlns:p14="http://schemas.microsoft.com/office/powerpoint/2010/main" val="152841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egnaposto immagine diapositiva 1">
            <a:extLst>
              <a:ext uri="{FF2B5EF4-FFF2-40B4-BE49-F238E27FC236}">
                <a16:creationId xmlns:a16="http://schemas.microsoft.com/office/drawing/2014/main" id="{DB72BA92-DDEB-4D93-8BCC-BF88B3A5C7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Segnaposto note 2">
            <a:extLst>
              <a:ext uri="{FF2B5EF4-FFF2-40B4-BE49-F238E27FC236}">
                <a16:creationId xmlns:a16="http://schemas.microsoft.com/office/drawing/2014/main" id="{EFAA2D53-C912-49E9-84D3-AB1A674AAB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ea typeface="ＭＳ Ｐゴシック" panose="020B0600070205080204" pitchFamily="34" charset="-128"/>
              </a:rPr>
              <a:t>La situazione che si presenta comunemente è quella in cui c’è sovrapposizione tra i valori degli individui con malattia e quelli senza malattia. Questo significa che la soglia diagnostica necessariamente classifica in maniera impropria alcuni pazienti generando falsi positivi, falsi negativi o entrambi.</a:t>
            </a:r>
          </a:p>
        </p:txBody>
      </p:sp>
      <p:sp>
        <p:nvSpPr>
          <p:cNvPr id="104451" name="Segnaposto numero diapositiva 3">
            <a:extLst>
              <a:ext uri="{FF2B5EF4-FFF2-40B4-BE49-F238E27FC236}">
                <a16:creationId xmlns:a16="http://schemas.microsoft.com/office/drawing/2014/main" id="{153C7948-8743-4A21-BA5B-AF389D768A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B7DBF7C-25A8-4D78-8DE9-A251EE2D5BAF}" type="slidenum">
              <a:rPr lang="it-IT" altLang="it-IT"/>
              <a:pPr>
                <a:spcBef>
                  <a:spcPct val="0"/>
                </a:spcBef>
              </a:pPr>
              <a:t>7</a:t>
            </a:fld>
            <a:endParaRPr lang="it-IT" altLang="it-IT"/>
          </a:p>
        </p:txBody>
      </p:sp>
    </p:spTree>
    <p:extLst>
      <p:ext uri="{BB962C8B-B14F-4D97-AF65-F5344CB8AC3E}">
        <p14:creationId xmlns:p14="http://schemas.microsoft.com/office/powerpoint/2010/main" val="60338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egnaposto immagine diapositiva 1">
            <a:extLst>
              <a:ext uri="{FF2B5EF4-FFF2-40B4-BE49-F238E27FC236}">
                <a16:creationId xmlns:a16="http://schemas.microsoft.com/office/drawing/2014/main" id="{3D44A806-896D-45D7-92FB-B822AACF12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Segnaposto note 2">
            <a:extLst>
              <a:ext uri="{FF2B5EF4-FFF2-40B4-BE49-F238E27FC236}">
                <a16:creationId xmlns:a16="http://schemas.microsoft.com/office/drawing/2014/main" id="{C631CD21-6E8C-4B78-9082-85E022CA97F0}"/>
              </a:ext>
            </a:extLst>
          </p:cNvPr>
          <p:cNvSpPr>
            <a:spLocks noGrp="1"/>
          </p:cNvSpPr>
          <p:nvPr>
            <p:ph type="body" idx="1"/>
          </p:nvPr>
        </p:nvSpPr>
        <p:spPr bwMode="auto"/>
        <p:txBody>
          <a:bodyPr wrap="square" numCol="1" anchor="t" anchorCtr="0" compatLnSpc="1">
            <a:prstTxWarp prst="textNoShape">
              <a:avLst/>
            </a:prstTxWarp>
            <a:normAutofit/>
          </a:bodyPr>
          <a:lstStyle/>
          <a:p>
            <a:pPr eaLnBrk="1" hangingPunct="1">
              <a:defRPr/>
            </a:pPr>
            <a:endParaRPr lang="it-IT" altLang="it-IT"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06499" name="Segnaposto numero diapositiva 3">
            <a:extLst>
              <a:ext uri="{FF2B5EF4-FFF2-40B4-BE49-F238E27FC236}">
                <a16:creationId xmlns:a16="http://schemas.microsoft.com/office/drawing/2014/main" id="{0E607152-1CD4-4A29-B0BE-51B64E1751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9B38CEC-2818-444E-944A-DE295254A836}" type="slidenum">
              <a:rPr lang="it-IT" altLang="it-IT"/>
              <a:pPr>
                <a:spcBef>
                  <a:spcPct val="0"/>
                </a:spcBef>
              </a:pPr>
              <a:t>9</a:t>
            </a:fld>
            <a:endParaRPr lang="it-IT" altLang="it-IT"/>
          </a:p>
        </p:txBody>
      </p:sp>
    </p:spTree>
    <p:extLst>
      <p:ext uri="{BB962C8B-B14F-4D97-AF65-F5344CB8AC3E}">
        <p14:creationId xmlns:p14="http://schemas.microsoft.com/office/powerpoint/2010/main" val="309913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F2F46-27BB-CCD7-EAD7-1CCAA8879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F1F4A-FF41-0B09-EF9E-5873B3CD8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57F86-7158-DFF8-6846-E36BD34EC6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CDC9B1-7DFC-CFF2-405C-EC27D812FAFF}"/>
              </a:ext>
            </a:extLst>
          </p:cNvPr>
          <p:cNvSpPr>
            <a:spLocks noGrp="1"/>
          </p:cNvSpPr>
          <p:nvPr>
            <p:ph type="sldNum" sz="quarter" idx="5"/>
          </p:nvPr>
        </p:nvSpPr>
        <p:spPr/>
        <p:txBody>
          <a:bodyPr/>
          <a:lstStyle/>
          <a:p>
            <a:fld id="{7D7A8706-0B1C-4674-979C-CD444A0C5B65}" type="slidenum">
              <a:rPr lang="en-US" smtClean="0"/>
              <a:t>15</a:t>
            </a:fld>
            <a:endParaRPr lang="en-US"/>
          </a:p>
        </p:txBody>
      </p:sp>
    </p:spTree>
    <p:extLst>
      <p:ext uri="{BB962C8B-B14F-4D97-AF65-F5344CB8AC3E}">
        <p14:creationId xmlns:p14="http://schemas.microsoft.com/office/powerpoint/2010/main" val="3482646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ROC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Per ogni valore di misura (possibile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cut</a:t>
            </a:r>
            <a:r>
              <a:rPr lang="it-IT" sz="1800" dirty="0">
                <a:effectLst/>
                <a:latin typeface="Calibri" panose="020F0502020204030204" pitchFamily="34" charset="0"/>
                <a:ea typeface="Calibri" panose="020F0502020204030204" pitchFamily="34" charset="0"/>
                <a:cs typeface="Times New Roman" panose="02020603050405020304" pitchFamily="18" charset="0"/>
              </a:rPr>
              <a:t> off)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dirty="0">
                <a:effectLst/>
                <a:latin typeface="Calibri" panose="020F0502020204030204" pitchFamily="34" charset="0"/>
                <a:ea typeface="Calibri" panose="020F0502020204030204" pitchFamily="34" charset="0"/>
                <a:cs typeface="Times New Roman" panose="02020603050405020304" pitchFamily="18" charset="0"/>
              </a:rPr>
              <a:t>sulle ascisse si pone la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aspecificità</a:t>
            </a:r>
            <a:r>
              <a:rPr lang="it-IT" sz="1800" dirty="0">
                <a:effectLst/>
                <a:latin typeface="Calibri" panose="020F0502020204030204" pitchFamily="34" charset="0"/>
                <a:ea typeface="Calibri" panose="020F0502020204030204" pitchFamily="34" charset="0"/>
                <a:cs typeface="Times New Roman" panose="02020603050405020304" pitchFamily="18" charset="0"/>
              </a:rPr>
              <a:t>”, peggiore sulla destra</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dirty="0">
                <a:effectLst/>
                <a:latin typeface="Calibri" panose="020F0502020204030204" pitchFamily="34" charset="0"/>
                <a:ea typeface="Calibri" panose="020F0502020204030204" pitchFamily="34" charset="0"/>
                <a:cs typeface="Times New Roman" panose="02020603050405020304" pitchFamily="18" charset="0"/>
              </a:rPr>
              <a:t>sulle ordinate si pone la sensibilità (veri positivi)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D7A8706-0B1C-4674-979C-CD444A0C5B65}" type="slidenum">
              <a:rPr lang="en-US" smtClean="0"/>
              <a:t>22</a:t>
            </a:fld>
            <a:endParaRPr lang="en-US"/>
          </a:p>
        </p:txBody>
      </p:sp>
    </p:spTree>
    <p:extLst>
      <p:ext uri="{BB962C8B-B14F-4D97-AF65-F5344CB8AC3E}">
        <p14:creationId xmlns:p14="http://schemas.microsoft.com/office/powerpoint/2010/main" val="297401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7D7A8706-0B1C-4674-979C-CD444A0C5B65}" type="slidenum">
              <a:rPr lang="en-US" smtClean="0"/>
              <a:t>73</a:t>
            </a:fld>
            <a:endParaRPr lang="en-US"/>
          </a:p>
        </p:txBody>
      </p:sp>
    </p:spTree>
    <p:extLst>
      <p:ext uri="{BB962C8B-B14F-4D97-AF65-F5344CB8AC3E}">
        <p14:creationId xmlns:p14="http://schemas.microsoft.com/office/powerpoint/2010/main" val="214234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FE507-7E73-454B-A63B-686D8E80030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D1360B5-50FE-244E-A9A0-60C610496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FDB3238-6F8E-E64B-AAA8-2361E3340B70}"/>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5" name="Segnaposto piè di pagina 4">
            <a:extLst>
              <a:ext uri="{FF2B5EF4-FFF2-40B4-BE49-F238E27FC236}">
                <a16:creationId xmlns:a16="http://schemas.microsoft.com/office/drawing/2014/main" id="{6A78BD47-B065-5548-A1A8-C5D2621EC6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87113D6-1354-0D48-BD49-38A5F3D174A2}"/>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27633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C6A402-6FE9-1549-A615-1D20FBE6961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FF626CA-5A25-B240-9051-A43EFFA491F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FF1594B-B874-8149-A6C7-0EE99F195C2F}"/>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5" name="Segnaposto piè di pagina 4">
            <a:extLst>
              <a:ext uri="{FF2B5EF4-FFF2-40B4-BE49-F238E27FC236}">
                <a16:creationId xmlns:a16="http://schemas.microsoft.com/office/drawing/2014/main" id="{FADF59EC-84AB-5544-ADAD-20DC0503BA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AFAAFC-AF59-B049-84A5-C2399678C5C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2423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A6C3B38-B6DA-1447-94D8-C6E882889EA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58B3490-948F-BC40-820A-DB2CAE655B0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CEF3601-E1BC-4F4F-8677-7F08204EA09C}"/>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5" name="Segnaposto piè di pagina 4">
            <a:extLst>
              <a:ext uri="{FF2B5EF4-FFF2-40B4-BE49-F238E27FC236}">
                <a16:creationId xmlns:a16="http://schemas.microsoft.com/office/drawing/2014/main" id="{430A9985-6C4A-FF47-830D-F42DAE8BB5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777D46-2843-6041-93F3-C5BF651514F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590113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2838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C00000"/>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0101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9387A0-373C-D84C-BD19-A8EB6717A87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34B2D82-531E-0A47-8B96-6F3AD32952C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D855B5-1B99-5240-B109-804E19F736AE}"/>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5" name="Segnaposto piè di pagina 4">
            <a:extLst>
              <a:ext uri="{FF2B5EF4-FFF2-40B4-BE49-F238E27FC236}">
                <a16:creationId xmlns:a16="http://schemas.microsoft.com/office/drawing/2014/main" id="{8ACB1F0D-E322-5E46-8CD2-43AACE8A11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519DDF-02ED-714E-A494-DA74832C7E6D}"/>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59351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9C96D8-A8BA-C443-AEBD-5051713AE5A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95C303-3996-AA4F-B37A-73122EAA8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96A0C50-CAF6-FA40-8232-14059EB59453}"/>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5" name="Segnaposto piè di pagina 4">
            <a:extLst>
              <a:ext uri="{FF2B5EF4-FFF2-40B4-BE49-F238E27FC236}">
                <a16:creationId xmlns:a16="http://schemas.microsoft.com/office/drawing/2014/main" id="{AE66A145-3595-B04F-B885-4B45108DE6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FEEA77-3CE1-FB4F-9E78-D4547944557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60805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C4C6B2-D699-9F4C-88B8-90B803689C2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B36E6C-F4B9-2049-9A58-90E9C673234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F2EAC5D-0CCD-1049-A365-F284C509D7B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642BD80-3090-A74A-8E5E-095ADB83AF15}"/>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6" name="Segnaposto piè di pagina 5">
            <a:extLst>
              <a:ext uri="{FF2B5EF4-FFF2-40B4-BE49-F238E27FC236}">
                <a16:creationId xmlns:a16="http://schemas.microsoft.com/office/drawing/2014/main" id="{435D03C2-8074-4841-BE0E-AFE0E7EB24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DF3024F-FB21-CB41-81F4-488A0D855A79}"/>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8726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7BA629-66D8-E340-9A29-CEA248A2D05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42218EE-B186-1048-9375-1ACC5C2E16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8368934-9841-204E-814E-99D54DCFC87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FFABBE6-6BEF-F94F-8800-B141B685A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88A7C83-CC8E-7C44-BF24-5E15EDEA8F0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D1AC396-3C02-4141-99C7-D1F42627FB60}"/>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8" name="Segnaposto piè di pagina 7">
            <a:extLst>
              <a:ext uri="{FF2B5EF4-FFF2-40B4-BE49-F238E27FC236}">
                <a16:creationId xmlns:a16="http://schemas.microsoft.com/office/drawing/2014/main" id="{0B3FB578-A12D-1B44-8BC8-A98B59D311D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84A02AC-8AE9-8944-92DA-BFF764FBFCAE}"/>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20063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66E11F-9A0B-EE43-86BF-D19493DB2AE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73A6A19-40F8-0742-BD99-DE792B304037}"/>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4" name="Segnaposto piè di pagina 3">
            <a:extLst>
              <a:ext uri="{FF2B5EF4-FFF2-40B4-BE49-F238E27FC236}">
                <a16:creationId xmlns:a16="http://schemas.microsoft.com/office/drawing/2014/main" id="{D113A437-C125-E54F-A27C-7302B1409C0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F156B91-5C22-2E42-BAD0-DBBC7EFA8EF2}"/>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0727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FA795ED-D5A2-304F-A2ED-93639975E4D6}"/>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3" name="Segnaposto piè di pagina 2">
            <a:extLst>
              <a:ext uri="{FF2B5EF4-FFF2-40B4-BE49-F238E27FC236}">
                <a16:creationId xmlns:a16="http://schemas.microsoft.com/office/drawing/2014/main" id="{5C1DF1C5-01F2-0644-8946-AE72C1BC014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E037DDE-E5FE-BF49-8479-18B66A6F42FA}"/>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719533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A03401-ADDD-A84F-96B4-8AB4FB4FC28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8EEE84-29BE-9144-B556-428830D870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181803C-38F1-0346-8FA8-56097708E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7D4592-29F8-414F-9503-901A1BB523EE}"/>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6" name="Segnaposto piè di pagina 5">
            <a:extLst>
              <a:ext uri="{FF2B5EF4-FFF2-40B4-BE49-F238E27FC236}">
                <a16:creationId xmlns:a16="http://schemas.microsoft.com/office/drawing/2014/main" id="{C8247157-941D-E542-A0CE-D26D51B6EB4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9A317CC-044F-874E-A737-874C2CCACC68}"/>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25758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37997-92C1-F942-9A4F-03116EA75F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DC25EF9-F17E-1A46-B69B-CFB2508BC9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F5AFF7B-2984-0747-80FE-F09893D25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125D379-E502-9A4F-995D-0DC8A1C482E6}"/>
              </a:ext>
            </a:extLst>
          </p:cNvPr>
          <p:cNvSpPr>
            <a:spLocks noGrp="1"/>
          </p:cNvSpPr>
          <p:nvPr>
            <p:ph type="dt" sz="half" idx="10"/>
          </p:nvPr>
        </p:nvSpPr>
        <p:spPr/>
        <p:txBody>
          <a:bodyPr/>
          <a:lstStyle/>
          <a:p>
            <a:fld id="{B70399CC-E42F-E84B-9A63-B144F8747B95}" type="datetimeFigureOut">
              <a:rPr lang="it-IT" smtClean="0"/>
              <a:t>17/05/2025</a:t>
            </a:fld>
            <a:endParaRPr lang="it-IT"/>
          </a:p>
        </p:txBody>
      </p:sp>
      <p:sp>
        <p:nvSpPr>
          <p:cNvPr id="6" name="Segnaposto piè di pagina 5">
            <a:extLst>
              <a:ext uri="{FF2B5EF4-FFF2-40B4-BE49-F238E27FC236}">
                <a16:creationId xmlns:a16="http://schemas.microsoft.com/office/drawing/2014/main" id="{C8346846-4C75-6745-8FF0-9E974A077C5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B13B69D-47B8-9346-9E94-EFDD1E578713}"/>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40084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5C3DA61-1EA1-7346-A448-084553D59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B35E882-BD8B-3749-AB09-CB5925F11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344C53-D22F-EA41-91AB-51CB86879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399CC-E42F-E84B-9A63-B144F8747B95}" type="datetimeFigureOut">
              <a:rPr lang="it-IT" smtClean="0"/>
              <a:t>17/05/2025</a:t>
            </a:fld>
            <a:endParaRPr lang="it-IT"/>
          </a:p>
        </p:txBody>
      </p:sp>
      <p:sp>
        <p:nvSpPr>
          <p:cNvPr id="5" name="Segnaposto piè di pagina 4">
            <a:extLst>
              <a:ext uri="{FF2B5EF4-FFF2-40B4-BE49-F238E27FC236}">
                <a16:creationId xmlns:a16="http://schemas.microsoft.com/office/drawing/2014/main" id="{AD5F766C-68B5-0340-AD29-E6FDAA8FB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0B7EC00-EECD-C244-9F04-7CD3CC7DB8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549D3-08C3-674E-A11E-BF033CE943C4}" type="slidenum">
              <a:rPr lang="it-IT" smtClean="0"/>
              <a:t>‹#›</a:t>
            </a:fld>
            <a:endParaRPr lang="it-IT"/>
          </a:p>
        </p:txBody>
      </p:sp>
    </p:spTree>
    <p:extLst>
      <p:ext uri="{BB962C8B-B14F-4D97-AF65-F5344CB8AC3E}">
        <p14:creationId xmlns:p14="http://schemas.microsoft.com/office/powerpoint/2010/main" val="1671986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nurse24.it/studenti/standard/provette-campione-ematico.html" TargetMode="Externa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www.nurse24.it/studenti/procedure/emocoltura-modalita-prelievo-dei-campioni.html"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slideshare.net/YESANNA/myocardial-infarction-" TargetMode="External"/><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12.xml"/><Relationship Id="rId4" Type="http://schemas.openxmlformats.org/officeDocument/2006/relationships/image" Target="../media/image60.jpg"/></Relationships>
</file>

<file path=ppt/slides/_rels/slide8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5.wmf"/><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6.wmf"/><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CLINICA</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7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D65BAF1-03C2-B154-1E99-4D8CC2364BC1}"/>
              </a:ext>
            </a:extLst>
          </p:cNvPr>
          <p:cNvSpPr/>
          <p:nvPr/>
        </p:nvSpPr>
        <p:spPr>
          <a:xfrm>
            <a:off x="3035965" y="2596125"/>
            <a:ext cx="5435421" cy="2710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eform: Shape 9">
            <a:extLst>
              <a:ext uri="{FF2B5EF4-FFF2-40B4-BE49-F238E27FC236}">
                <a16:creationId xmlns:a16="http://schemas.microsoft.com/office/drawing/2014/main" id="{FC8C6325-B3A5-B8F9-CF3A-57CD937596AC}"/>
              </a:ext>
            </a:extLst>
          </p:cNvPr>
          <p:cNvSpPr/>
          <p:nvPr/>
        </p:nvSpPr>
        <p:spPr>
          <a:xfrm>
            <a:off x="7701982" y="4882125"/>
            <a:ext cx="1803579" cy="424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rgbClr val="FFC000">
              <a:alpha val="50000"/>
            </a:srgbClr>
          </a:solidFill>
          <a:ln>
            <a:solidFill>
              <a:schemeClr val="accent1">
                <a:shade val="15000"/>
                <a:alpha val="1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10">
            <a:extLst>
              <a:ext uri="{FF2B5EF4-FFF2-40B4-BE49-F238E27FC236}">
                <a16:creationId xmlns:a16="http://schemas.microsoft.com/office/drawing/2014/main" id="{CC82A67D-48B7-7CAA-BB3D-C36505BDD757}"/>
              </a:ext>
            </a:extLst>
          </p:cNvPr>
          <p:cNvSpPr txBox="1"/>
          <p:nvPr/>
        </p:nvSpPr>
        <p:spPr>
          <a:xfrm>
            <a:off x="5010131" y="5306591"/>
            <a:ext cx="1388842" cy="461665"/>
          </a:xfrm>
          <a:prstGeom prst="rect">
            <a:avLst/>
          </a:prstGeom>
          <a:noFill/>
        </p:spPr>
        <p:txBody>
          <a:bodyPr wrap="none" rtlCol="0">
            <a:spAutoFit/>
          </a:bodyPr>
          <a:lstStyle/>
          <a:p>
            <a:r>
              <a:rPr lang="it-IT" sz="2400" b="1" dirty="0"/>
              <a:t>NEGATIVI</a:t>
            </a:r>
          </a:p>
        </p:txBody>
      </p:sp>
      <p:sp>
        <p:nvSpPr>
          <p:cNvPr id="12" name="TextBox 11">
            <a:extLst>
              <a:ext uri="{FF2B5EF4-FFF2-40B4-BE49-F238E27FC236}">
                <a16:creationId xmlns:a16="http://schemas.microsoft.com/office/drawing/2014/main" id="{A1CD6FFF-6553-9C5C-9406-D3DC8FCC9B80}"/>
              </a:ext>
            </a:extLst>
          </p:cNvPr>
          <p:cNvSpPr txBox="1"/>
          <p:nvPr/>
        </p:nvSpPr>
        <p:spPr>
          <a:xfrm>
            <a:off x="7913828" y="5344943"/>
            <a:ext cx="1282723" cy="461665"/>
          </a:xfrm>
          <a:prstGeom prst="rect">
            <a:avLst/>
          </a:prstGeom>
          <a:noFill/>
        </p:spPr>
        <p:txBody>
          <a:bodyPr wrap="none" rtlCol="0">
            <a:spAutoFit/>
          </a:bodyPr>
          <a:lstStyle/>
          <a:p>
            <a:r>
              <a:rPr lang="it-IT" sz="2400" b="1" dirty="0"/>
              <a:t>POSITIVI</a:t>
            </a:r>
          </a:p>
        </p:txBody>
      </p:sp>
      <p:cxnSp>
        <p:nvCxnSpPr>
          <p:cNvPr id="13" name="Straight Connector 12">
            <a:extLst>
              <a:ext uri="{FF2B5EF4-FFF2-40B4-BE49-F238E27FC236}">
                <a16:creationId xmlns:a16="http://schemas.microsoft.com/office/drawing/2014/main" id="{70B2FAB4-066A-2340-837C-6222DB8EA1A5}"/>
              </a:ext>
            </a:extLst>
          </p:cNvPr>
          <p:cNvCxnSpPr/>
          <p:nvPr/>
        </p:nvCxnSpPr>
        <p:spPr>
          <a:xfrm flipV="1">
            <a:off x="8202603" y="3789357"/>
            <a:ext cx="10597" cy="15120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774E2BD-65CD-275A-42DF-7D58FB02FCC2}"/>
              </a:ext>
            </a:extLst>
          </p:cNvPr>
          <p:cNvSpPr txBox="1"/>
          <p:nvPr/>
        </p:nvSpPr>
        <p:spPr>
          <a:xfrm>
            <a:off x="7764021" y="3381673"/>
            <a:ext cx="894797" cy="369332"/>
          </a:xfrm>
          <a:prstGeom prst="rect">
            <a:avLst/>
          </a:prstGeom>
          <a:noFill/>
        </p:spPr>
        <p:txBody>
          <a:bodyPr wrap="none" rtlCol="0">
            <a:spAutoFit/>
          </a:bodyPr>
          <a:lstStyle/>
          <a:p>
            <a:r>
              <a:rPr lang="it-IT" b="1" dirty="0">
                <a:solidFill>
                  <a:srgbClr val="C00000"/>
                </a:solidFill>
              </a:rPr>
              <a:t>SOGLIA</a:t>
            </a:r>
          </a:p>
        </p:txBody>
      </p:sp>
      <p:sp>
        <p:nvSpPr>
          <p:cNvPr id="15" name="TextBox 14">
            <a:extLst>
              <a:ext uri="{FF2B5EF4-FFF2-40B4-BE49-F238E27FC236}">
                <a16:creationId xmlns:a16="http://schemas.microsoft.com/office/drawing/2014/main" id="{E190D43E-A5F5-A6E1-B8EE-481B00891E6B}"/>
              </a:ext>
            </a:extLst>
          </p:cNvPr>
          <p:cNvSpPr txBox="1"/>
          <p:nvPr/>
        </p:nvSpPr>
        <p:spPr>
          <a:xfrm>
            <a:off x="5409534" y="4819747"/>
            <a:ext cx="569387" cy="461665"/>
          </a:xfrm>
          <a:prstGeom prst="rect">
            <a:avLst/>
          </a:prstGeom>
          <a:noFill/>
        </p:spPr>
        <p:txBody>
          <a:bodyPr wrap="none" rtlCol="0">
            <a:spAutoFit/>
          </a:bodyPr>
          <a:lstStyle/>
          <a:p>
            <a:r>
              <a:rPr lang="it-IT" sz="2400" b="1" dirty="0"/>
              <a:t>VN</a:t>
            </a:r>
          </a:p>
        </p:txBody>
      </p:sp>
      <p:sp>
        <p:nvSpPr>
          <p:cNvPr id="16" name="TextBox 15">
            <a:extLst>
              <a:ext uri="{FF2B5EF4-FFF2-40B4-BE49-F238E27FC236}">
                <a16:creationId xmlns:a16="http://schemas.microsoft.com/office/drawing/2014/main" id="{5BCCCF34-3849-786B-F29A-A99E3245AACC}"/>
              </a:ext>
            </a:extLst>
          </p:cNvPr>
          <p:cNvSpPr txBox="1"/>
          <p:nvPr/>
        </p:nvSpPr>
        <p:spPr>
          <a:xfrm>
            <a:off x="8343612" y="4894559"/>
            <a:ext cx="530915" cy="461665"/>
          </a:xfrm>
          <a:prstGeom prst="rect">
            <a:avLst/>
          </a:prstGeom>
          <a:noFill/>
        </p:spPr>
        <p:txBody>
          <a:bodyPr wrap="none" rtlCol="0">
            <a:spAutoFit/>
          </a:bodyPr>
          <a:lstStyle/>
          <a:p>
            <a:r>
              <a:rPr lang="it-IT" sz="2400" b="1" dirty="0"/>
              <a:t>VP</a:t>
            </a:r>
          </a:p>
        </p:txBody>
      </p:sp>
      <p:sp>
        <p:nvSpPr>
          <p:cNvPr id="17" name="TextBox 16">
            <a:extLst>
              <a:ext uri="{FF2B5EF4-FFF2-40B4-BE49-F238E27FC236}">
                <a16:creationId xmlns:a16="http://schemas.microsoft.com/office/drawing/2014/main" id="{B278DCB2-96A6-61B1-9FFF-DCEDF7E5EC4B}"/>
              </a:ext>
            </a:extLst>
          </p:cNvPr>
          <p:cNvSpPr txBox="1"/>
          <p:nvPr/>
        </p:nvSpPr>
        <p:spPr>
          <a:xfrm>
            <a:off x="3719842" y="598353"/>
            <a:ext cx="1746367" cy="1200329"/>
          </a:xfrm>
          <a:prstGeom prst="rect">
            <a:avLst/>
          </a:prstGeom>
          <a:noFill/>
        </p:spPr>
        <p:txBody>
          <a:bodyPr wrap="square" rtlCol="0">
            <a:spAutoFit/>
          </a:bodyPr>
          <a:lstStyle/>
          <a:p>
            <a:pPr algn="ctr"/>
            <a:r>
              <a:rPr lang="it-IT" sz="2400" i="1" dirty="0"/>
              <a:t>Specificità</a:t>
            </a:r>
          </a:p>
          <a:p>
            <a:pPr algn="ctr"/>
            <a:r>
              <a:rPr lang="it-IT" sz="2400" b="1" dirty="0"/>
              <a:t>VN</a:t>
            </a:r>
          </a:p>
          <a:p>
            <a:pPr algn="ctr"/>
            <a:r>
              <a:rPr lang="it-IT" sz="2400" b="1" dirty="0"/>
              <a:t>VN + FP</a:t>
            </a:r>
          </a:p>
        </p:txBody>
      </p:sp>
      <p:sp>
        <p:nvSpPr>
          <p:cNvPr id="18" name="TextBox 17">
            <a:extLst>
              <a:ext uri="{FF2B5EF4-FFF2-40B4-BE49-F238E27FC236}">
                <a16:creationId xmlns:a16="http://schemas.microsoft.com/office/drawing/2014/main" id="{1973A2B7-3064-344D-CB4B-391A86DC874D}"/>
              </a:ext>
            </a:extLst>
          </p:cNvPr>
          <p:cNvSpPr txBox="1"/>
          <p:nvPr/>
        </p:nvSpPr>
        <p:spPr>
          <a:xfrm>
            <a:off x="6337088" y="598353"/>
            <a:ext cx="1746367" cy="1200329"/>
          </a:xfrm>
          <a:prstGeom prst="rect">
            <a:avLst/>
          </a:prstGeom>
          <a:noFill/>
        </p:spPr>
        <p:txBody>
          <a:bodyPr wrap="square" rtlCol="0">
            <a:spAutoFit/>
          </a:bodyPr>
          <a:lstStyle/>
          <a:p>
            <a:pPr algn="ctr"/>
            <a:r>
              <a:rPr lang="it-IT" sz="2400" i="1" dirty="0"/>
              <a:t>Sensibilità</a:t>
            </a:r>
          </a:p>
          <a:p>
            <a:pPr algn="ctr"/>
            <a:r>
              <a:rPr lang="it-IT" sz="2400" b="1" dirty="0"/>
              <a:t>VP</a:t>
            </a:r>
          </a:p>
          <a:p>
            <a:pPr algn="ctr"/>
            <a:r>
              <a:rPr lang="it-IT" sz="2400" b="1" dirty="0"/>
              <a:t>VP + FN</a:t>
            </a:r>
          </a:p>
        </p:txBody>
      </p:sp>
      <p:cxnSp>
        <p:nvCxnSpPr>
          <p:cNvPr id="20" name="Straight Connector 19">
            <a:extLst>
              <a:ext uri="{FF2B5EF4-FFF2-40B4-BE49-F238E27FC236}">
                <a16:creationId xmlns:a16="http://schemas.microsoft.com/office/drawing/2014/main" id="{26AC0B69-876E-A2F6-43B8-81AFDB2D61A6}"/>
              </a:ext>
            </a:extLst>
          </p:cNvPr>
          <p:cNvCxnSpPr/>
          <p:nvPr/>
        </p:nvCxnSpPr>
        <p:spPr>
          <a:xfrm>
            <a:off x="4115218" y="1371600"/>
            <a:ext cx="9556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57A450-A631-F5F1-B443-DB04F5316CBA}"/>
              </a:ext>
            </a:extLst>
          </p:cNvPr>
          <p:cNvCxnSpPr/>
          <p:nvPr/>
        </p:nvCxnSpPr>
        <p:spPr>
          <a:xfrm>
            <a:off x="6773916" y="1371600"/>
            <a:ext cx="9556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C4FECC3-13F9-DA06-ECD7-BE4A75DD2E19}"/>
              </a:ext>
            </a:extLst>
          </p:cNvPr>
          <p:cNvSpPr txBox="1"/>
          <p:nvPr/>
        </p:nvSpPr>
        <p:spPr>
          <a:xfrm>
            <a:off x="7745199" y="4506457"/>
            <a:ext cx="439544" cy="369332"/>
          </a:xfrm>
          <a:prstGeom prst="rect">
            <a:avLst/>
          </a:prstGeom>
          <a:noFill/>
        </p:spPr>
        <p:txBody>
          <a:bodyPr wrap="none" rtlCol="0">
            <a:spAutoFit/>
          </a:bodyPr>
          <a:lstStyle/>
          <a:p>
            <a:r>
              <a:rPr lang="it-IT" b="1" dirty="0"/>
              <a:t>FN</a:t>
            </a:r>
          </a:p>
        </p:txBody>
      </p:sp>
      <p:sp>
        <p:nvSpPr>
          <p:cNvPr id="23" name="TextBox 22">
            <a:extLst>
              <a:ext uri="{FF2B5EF4-FFF2-40B4-BE49-F238E27FC236}">
                <a16:creationId xmlns:a16="http://schemas.microsoft.com/office/drawing/2014/main" id="{C688F01F-7E5D-8A7A-D9F8-9DBC68F11456}"/>
              </a:ext>
            </a:extLst>
          </p:cNvPr>
          <p:cNvSpPr txBox="1"/>
          <p:nvPr/>
        </p:nvSpPr>
        <p:spPr>
          <a:xfrm>
            <a:off x="8184743" y="4509352"/>
            <a:ext cx="413896" cy="369332"/>
          </a:xfrm>
          <a:prstGeom prst="rect">
            <a:avLst/>
          </a:prstGeom>
          <a:noFill/>
        </p:spPr>
        <p:txBody>
          <a:bodyPr wrap="none" rtlCol="0">
            <a:spAutoFit/>
          </a:bodyPr>
          <a:lstStyle/>
          <a:p>
            <a:r>
              <a:rPr lang="it-IT" b="1" dirty="0"/>
              <a:t>FP</a:t>
            </a:r>
          </a:p>
        </p:txBody>
      </p:sp>
      <p:cxnSp>
        <p:nvCxnSpPr>
          <p:cNvPr id="24" name="Straight Arrow Connector 23">
            <a:extLst>
              <a:ext uri="{FF2B5EF4-FFF2-40B4-BE49-F238E27FC236}">
                <a16:creationId xmlns:a16="http://schemas.microsoft.com/office/drawing/2014/main" id="{7D47A67F-90E7-0A2E-B9CB-46255F2ECACE}"/>
              </a:ext>
            </a:extLst>
          </p:cNvPr>
          <p:cNvCxnSpPr>
            <a:cxnSpLocks/>
          </p:cNvCxnSpPr>
          <p:nvPr/>
        </p:nvCxnSpPr>
        <p:spPr>
          <a:xfrm>
            <a:off x="8311882" y="4843773"/>
            <a:ext cx="0" cy="437639"/>
          </a:xfrm>
          <a:prstGeom prst="straightConnector1">
            <a:avLst/>
          </a:prstGeom>
          <a:ln w="38100">
            <a:solidFill>
              <a:schemeClr val="accent6">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F55FDCC-BED2-D437-9AC5-899E46A617C7}"/>
              </a:ext>
            </a:extLst>
          </p:cNvPr>
          <p:cNvCxnSpPr>
            <a:cxnSpLocks/>
          </p:cNvCxnSpPr>
          <p:nvPr/>
        </p:nvCxnSpPr>
        <p:spPr>
          <a:xfrm flipH="1">
            <a:off x="8019570" y="4869313"/>
            <a:ext cx="3281" cy="382233"/>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240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7E003D-FB33-35C8-8945-5B94B5CF4AE7}"/>
              </a:ext>
            </a:extLst>
          </p:cNvPr>
          <p:cNvSpPr txBox="1"/>
          <p:nvPr/>
        </p:nvSpPr>
        <p:spPr>
          <a:xfrm>
            <a:off x="381000" y="407790"/>
            <a:ext cx="11430000" cy="1815882"/>
          </a:xfrm>
          <a:prstGeom prst="rect">
            <a:avLst/>
          </a:prstGeom>
          <a:noFill/>
        </p:spPr>
        <p:txBody>
          <a:bodyPr wrap="square">
            <a:spAutoFit/>
          </a:bodyPr>
          <a:lstStyle/>
          <a:p>
            <a:r>
              <a:rPr lang="it-IT" sz="2800" dirty="0"/>
              <a:t>Queste caratteristiche di performance sono ambedue relative allo specifico </a:t>
            </a:r>
            <a:r>
              <a:rPr lang="it-IT" sz="2800" b="1" dirty="0" err="1"/>
              <a:t>cut</a:t>
            </a:r>
            <a:r>
              <a:rPr lang="it-IT" sz="2800" b="1" dirty="0"/>
              <a:t> off </a:t>
            </a:r>
            <a:r>
              <a:rPr lang="it-IT" sz="2800" dirty="0"/>
              <a:t>convenzionalmente scelto in base a</a:t>
            </a:r>
          </a:p>
          <a:p>
            <a:r>
              <a:rPr lang="it-IT" sz="2800" dirty="0"/>
              <a:t>- distribuzione delle due popolazioni</a:t>
            </a:r>
          </a:p>
          <a:p>
            <a:r>
              <a:rPr lang="it-IT" sz="2800" dirty="0"/>
              <a:t>- gravità della condizione da diagnosticare e presenza di test di secondo livello</a:t>
            </a:r>
          </a:p>
        </p:txBody>
      </p:sp>
      <p:sp>
        <p:nvSpPr>
          <p:cNvPr id="2" name="Freeform: Shape 1">
            <a:extLst>
              <a:ext uri="{FF2B5EF4-FFF2-40B4-BE49-F238E27FC236}">
                <a16:creationId xmlns:a16="http://schemas.microsoft.com/office/drawing/2014/main" id="{81DA379B-AEB6-6370-64B5-75E035CF6853}"/>
              </a:ext>
            </a:extLst>
          </p:cNvPr>
          <p:cNvSpPr/>
          <p:nvPr/>
        </p:nvSpPr>
        <p:spPr>
          <a:xfrm>
            <a:off x="3035965" y="2596125"/>
            <a:ext cx="5435421" cy="2710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eform: Shape 3">
            <a:extLst>
              <a:ext uri="{FF2B5EF4-FFF2-40B4-BE49-F238E27FC236}">
                <a16:creationId xmlns:a16="http://schemas.microsoft.com/office/drawing/2014/main" id="{05B5CFFA-3602-8925-B3C1-FF584B2DE32D}"/>
              </a:ext>
            </a:extLst>
          </p:cNvPr>
          <p:cNvSpPr/>
          <p:nvPr/>
        </p:nvSpPr>
        <p:spPr>
          <a:xfrm>
            <a:off x="7701982" y="4882125"/>
            <a:ext cx="1803579" cy="424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rgbClr val="FFC000">
              <a:alpha val="50000"/>
            </a:srgbClr>
          </a:solidFill>
          <a:ln>
            <a:solidFill>
              <a:schemeClr val="accent1">
                <a:shade val="15000"/>
                <a:alpha val="1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2CB1718E-415E-264B-9467-5A2A2A924485}"/>
              </a:ext>
            </a:extLst>
          </p:cNvPr>
          <p:cNvSpPr txBox="1"/>
          <p:nvPr/>
        </p:nvSpPr>
        <p:spPr>
          <a:xfrm>
            <a:off x="5010131" y="5306591"/>
            <a:ext cx="1388842" cy="461665"/>
          </a:xfrm>
          <a:prstGeom prst="rect">
            <a:avLst/>
          </a:prstGeom>
          <a:noFill/>
        </p:spPr>
        <p:txBody>
          <a:bodyPr wrap="none" rtlCol="0">
            <a:spAutoFit/>
          </a:bodyPr>
          <a:lstStyle/>
          <a:p>
            <a:r>
              <a:rPr lang="it-IT" sz="2400" b="1" dirty="0"/>
              <a:t>NEGATIVI</a:t>
            </a:r>
          </a:p>
        </p:txBody>
      </p:sp>
      <p:sp>
        <p:nvSpPr>
          <p:cNvPr id="7" name="TextBox 6">
            <a:extLst>
              <a:ext uri="{FF2B5EF4-FFF2-40B4-BE49-F238E27FC236}">
                <a16:creationId xmlns:a16="http://schemas.microsoft.com/office/drawing/2014/main" id="{3D71177C-74E9-2141-74F2-FCE2B8475B78}"/>
              </a:ext>
            </a:extLst>
          </p:cNvPr>
          <p:cNvSpPr txBox="1"/>
          <p:nvPr/>
        </p:nvSpPr>
        <p:spPr>
          <a:xfrm>
            <a:off x="8222838" y="5333831"/>
            <a:ext cx="1282723" cy="461665"/>
          </a:xfrm>
          <a:prstGeom prst="rect">
            <a:avLst/>
          </a:prstGeom>
          <a:noFill/>
        </p:spPr>
        <p:txBody>
          <a:bodyPr wrap="none" rtlCol="0">
            <a:spAutoFit/>
          </a:bodyPr>
          <a:lstStyle/>
          <a:p>
            <a:r>
              <a:rPr lang="it-IT" sz="2400" b="1" dirty="0"/>
              <a:t>POSITIVI</a:t>
            </a:r>
          </a:p>
        </p:txBody>
      </p:sp>
      <p:cxnSp>
        <p:nvCxnSpPr>
          <p:cNvPr id="8" name="Straight Connector 7">
            <a:extLst>
              <a:ext uri="{FF2B5EF4-FFF2-40B4-BE49-F238E27FC236}">
                <a16:creationId xmlns:a16="http://schemas.microsoft.com/office/drawing/2014/main" id="{F8F53027-A7DA-A9CF-64EF-192BABAD6887}"/>
              </a:ext>
            </a:extLst>
          </p:cNvPr>
          <p:cNvCxnSpPr>
            <a:cxnSpLocks/>
          </p:cNvCxnSpPr>
          <p:nvPr/>
        </p:nvCxnSpPr>
        <p:spPr>
          <a:xfrm flipV="1">
            <a:off x="8325620" y="3700152"/>
            <a:ext cx="12656" cy="207741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F9E6A1-3601-EB25-F267-094319EFD4DB}"/>
              </a:ext>
            </a:extLst>
          </p:cNvPr>
          <p:cNvSpPr txBox="1"/>
          <p:nvPr/>
        </p:nvSpPr>
        <p:spPr>
          <a:xfrm>
            <a:off x="7939171" y="3376153"/>
            <a:ext cx="894797" cy="369332"/>
          </a:xfrm>
          <a:prstGeom prst="rect">
            <a:avLst/>
          </a:prstGeom>
          <a:noFill/>
        </p:spPr>
        <p:txBody>
          <a:bodyPr wrap="none" rtlCol="0">
            <a:spAutoFit/>
          </a:bodyPr>
          <a:lstStyle/>
          <a:p>
            <a:r>
              <a:rPr lang="it-IT" b="1" dirty="0">
                <a:solidFill>
                  <a:srgbClr val="C00000"/>
                </a:solidFill>
              </a:rPr>
              <a:t>SOGLIA</a:t>
            </a:r>
          </a:p>
        </p:txBody>
      </p:sp>
      <p:sp>
        <p:nvSpPr>
          <p:cNvPr id="10" name="TextBox 9">
            <a:extLst>
              <a:ext uri="{FF2B5EF4-FFF2-40B4-BE49-F238E27FC236}">
                <a16:creationId xmlns:a16="http://schemas.microsoft.com/office/drawing/2014/main" id="{DC01BC42-A448-8746-F3AA-BB9623DFFF7A}"/>
              </a:ext>
            </a:extLst>
          </p:cNvPr>
          <p:cNvSpPr txBox="1"/>
          <p:nvPr/>
        </p:nvSpPr>
        <p:spPr>
          <a:xfrm>
            <a:off x="5409534" y="4819747"/>
            <a:ext cx="569387" cy="461665"/>
          </a:xfrm>
          <a:prstGeom prst="rect">
            <a:avLst/>
          </a:prstGeom>
          <a:noFill/>
        </p:spPr>
        <p:txBody>
          <a:bodyPr wrap="none" rtlCol="0">
            <a:spAutoFit/>
          </a:bodyPr>
          <a:lstStyle/>
          <a:p>
            <a:r>
              <a:rPr lang="it-IT" sz="2400" b="1" dirty="0"/>
              <a:t>VN</a:t>
            </a:r>
          </a:p>
        </p:txBody>
      </p:sp>
      <p:sp>
        <p:nvSpPr>
          <p:cNvPr id="11" name="TextBox 10">
            <a:extLst>
              <a:ext uri="{FF2B5EF4-FFF2-40B4-BE49-F238E27FC236}">
                <a16:creationId xmlns:a16="http://schemas.microsoft.com/office/drawing/2014/main" id="{0E04CCB6-662B-63AA-BE6F-28DA72025A12}"/>
              </a:ext>
            </a:extLst>
          </p:cNvPr>
          <p:cNvSpPr txBox="1"/>
          <p:nvPr/>
        </p:nvSpPr>
        <p:spPr>
          <a:xfrm>
            <a:off x="9196551" y="4848367"/>
            <a:ext cx="530915" cy="461665"/>
          </a:xfrm>
          <a:prstGeom prst="rect">
            <a:avLst/>
          </a:prstGeom>
          <a:noFill/>
        </p:spPr>
        <p:txBody>
          <a:bodyPr wrap="none" rtlCol="0">
            <a:spAutoFit/>
          </a:bodyPr>
          <a:lstStyle/>
          <a:p>
            <a:r>
              <a:rPr lang="it-IT" sz="2400" b="1" dirty="0"/>
              <a:t>VP</a:t>
            </a:r>
          </a:p>
        </p:txBody>
      </p:sp>
      <p:sp>
        <p:nvSpPr>
          <p:cNvPr id="12" name="TextBox 11">
            <a:extLst>
              <a:ext uri="{FF2B5EF4-FFF2-40B4-BE49-F238E27FC236}">
                <a16:creationId xmlns:a16="http://schemas.microsoft.com/office/drawing/2014/main" id="{FBE5FB9A-AFC7-59C0-2CDF-85427733B4D8}"/>
              </a:ext>
            </a:extLst>
          </p:cNvPr>
          <p:cNvSpPr txBox="1"/>
          <p:nvPr/>
        </p:nvSpPr>
        <p:spPr>
          <a:xfrm>
            <a:off x="7799798" y="5929074"/>
            <a:ext cx="439544" cy="369332"/>
          </a:xfrm>
          <a:prstGeom prst="rect">
            <a:avLst/>
          </a:prstGeom>
          <a:noFill/>
        </p:spPr>
        <p:txBody>
          <a:bodyPr wrap="none" rtlCol="0">
            <a:spAutoFit/>
          </a:bodyPr>
          <a:lstStyle/>
          <a:p>
            <a:r>
              <a:rPr lang="it-IT" b="1" dirty="0"/>
              <a:t>FN</a:t>
            </a:r>
          </a:p>
        </p:txBody>
      </p:sp>
      <p:sp>
        <p:nvSpPr>
          <p:cNvPr id="13" name="TextBox 12">
            <a:extLst>
              <a:ext uri="{FF2B5EF4-FFF2-40B4-BE49-F238E27FC236}">
                <a16:creationId xmlns:a16="http://schemas.microsoft.com/office/drawing/2014/main" id="{3E7F2460-9B1D-1DD0-BC60-6C499D2BC2F5}"/>
              </a:ext>
            </a:extLst>
          </p:cNvPr>
          <p:cNvSpPr txBox="1"/>
          <p:nvPr/>
        </p:nvSpPr>
        <p:spPr>
          <a:xfrm>
            <a:off x="8237242" y="4515031"/>
            <a:ext cx="413896" cy="369332"/>
          </a:xfrm>
          <a:prstGeom prst="rect">
            <a:avLst/>
          </a:prstGeom>
          <a:noFill/>
        </p:spPr>
        <p:txBody>
          <a:bodyPr wrap="none" rtlCol="0">
            <a:spAutoFit/>
          </a:bodyPr>
          <a:lstStyle/>
          <a:p>
            <a:r>
              <a:rPr lang="it-IT" b="1" dirty="0"/>
              <a:t>FP</a:t>
            </a:r>
          </a:p>
        </p:txBody>
      </p:sp>
      <p:cxnSp>
        <p:nvCxnSpPr>
          <p:cNvPr id="14" name="Straight Arrow Connector 13">
            <a:extLst>
              <a:ext uri="{FF2B5EF4-FFF2-40B4-BE49-F238E27FC236}">
                <a16:creationId xmlns:a16="http://schemas.microsoft.com/office/drawing/2014/main" id="{4F1AAD8F-6B82-E9AD-C16D-1F628F942F11}"/>
              </a:ext>
            </a:extLst>
          </p:cNvPr>
          <p:cNvCxnSpPr>
            <a:cxnSpLocks/>
          </p:cNvCxnSpPr>
          <p:nvPr/>
        </p:nvCxnSpPr>
        <p:spPr>
          <a:xfrm>
            <a:off x="8400417" y="4831759"/>
            <a:ext cx="0" cy="437639"/>
          </a:xfrm>
          <a:prstGeom prst="straightConnector1">
            <a:avLst/>
          </a:prstGeom>
          <a:ln w="38100">
            <a:solidFill>
              <a:schemeClr val="accent6">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61D7E5-A90C-F6FC-74FF-F27FE788B46D}"/>
              </a:ext>
            </a:extLst>
          </p:cNvPr>
          <p:cNvCxnSpPr>
            <a:cxnSpLocks/>
          </p:cNvCxnSpPr>
          <p:nvPr/>
        </p:nvCxnSpPr>
        <p:spPr>
          <a:xfrm flipV="1">
            <a:off x="8012254" y="5251546"/>
            <a:ext cx="7316" cy="60776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493F9E9E-22ED-5C74-374C-1B3D72290880}"/>
              </a:ext>
            </a:extLst>
          </p:cNvPr>
          <p:cNvSpPr/>
          <p:nvPr/>
        </p:nvSpPr>
        <p:spPr>
          <a:xfrm>
            <a:off x="8335262" y="3772725"/>
            <a:ext cx="634830" cy="16527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16">
            <a:extLst>
              <a:ext uri="{FF2B5EF4-FFF2-40B4-BE49-F238E27FC236}">
                <a16:creationId xmlns:a16="http://schemas.microsoft.com/office/drawing/2014/main" id="{D7104AE8-AAAD-1B77-383D-03BFA2A1A978}"/>
              </a:ext>
            </a:extLst>
          </p:cNvPr>
          <p:cNvSpPr txBox="1"/>
          <p:nvPr/>
        </p:nvSpPr>
        <p:spPr>
          <a:xfrm flipH="1">
            <a:off x="8992531" y="3613311"/>
            <a:ext cx="2777176" cy="646331"/>
          </a:xfrm>
          <a:prstGeom prst="rect">
            <a:avLst/>
          </a:prstGeom>
          <a:noFill/>
        </p:spPr>
        <p:txBody>
          <a:bodyPr wrap="square" rtlCol="0">
            <a:spAutoFit/>
          </a:bodyPr>
          <a:lstStyle/>
          <a:p>
            <a:r>
              <a:rPr lang="it-IT" b="1" dirty="0">
                <a:solidFill>
                  <a:srgbClr val="C00000"/>
                </a:solidFill>
              </a:rPr>
              <a:t>Più specificità </a:t>
            </a:r>
            <a:br>
              <a:rPr lang="it-IT" b="1" dirty="0">
                <a:solidFill>
                  <a:srgbClr val="C00000"/>
                </a:solidFill>
              </a:rPr>
            </a:br>
            <a:r>
              <a:rPr lang="it-IT" b="1" dirty="0">
                <a:solidFill>
                  <a:srgbClr val="C00000"/>
                </a:solidFill>
              </a:rPr>
              <a:t>(meno falsi positivi)</a:t>
            </a:r>
          </a:p>
        </p:txBody>
      </p:sp>
      <p:sp>
        <p:nvSpPr>
          <p:cNvPr id="21" name="TextBox 20">
            <a:extLst>
              <a:ext uri="{FF2B5EF4-FFF2-40B4-BE49-F238E27FC236}">
                <a16:creationId xmlns:a16="http://schemas.microsoft.com/office/drawing/2014/main" id="{3C82EE8B-DFE6-2B57-FB5E-93CEB52F4B26}"/>
              </a:ext>
            </a:extLst>
          </p:cNvPr>
          <p:cNvSpPr txBox="1"/>
          <p:nvPr/>
        </p:nvSpPr>
        <p:spPr>
          <a:xfrm flipH="1">
            <a:off x="6997981" y="6158629"/>
            <a:ext cx="2777176" cy="646331"/>
          </a:xfrm>
          <a:prstGeom prst="rect">
            <a:avLst/>
          </a:prstGeom>
          <a:noFill/>
        </p:spPr>
        <p:txBody>
          <a:bodyPr wrap="square" rtlCol="0">
            <a:spAutoFit/>
          </a:bodyPr>
          <a:lstStyle/>
          <a:p>
            <a:r>
              <a:rPr lang="it-IT" b="1" dirty="0">
                <a:solidFill>
                  <a:srgbClr val="C00000"/>
                </a:solidFill>
              </a:rPr>
              <a:t>Meno sensibilità</a:t>
            </a:r>
            <a:br>
              <a:rPr lang="it-IT" b="1" dirty="0">
                <a:solidFill>
                  <a:srgbClr val="C00000"/>
                </a:solidFill>
              </a:rPr>
            </a:br>
            <a:r>
              <a:rPr lang="it-IT" b="1" dirty="0">
                <a:solidFill>
                  <a:srgbClr val="C00000"/>
                </a:solidFill>
              </a:rPr>
              <a:t>(più falsi negativi)</a:t>
            </a:r>
          </a:p>
        </p:txBody>
      </p:sp>
    </p:spTree>
    <p:extLst>
      <p:ext uri="{BB962C8B-B14F-4D97-AF65-F5344CB8AC3E}">
        <p14:creationId xmlns:p14="http://schemas.microsoft.com/office/powerpoint/2010/main" val="2600103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7E003D-FB33-35C8-8945-5B94B5CF4AE7}"/>
              </a:ext>
            </a:extLst>
          </p:cNvPr>
          <p:cNvSpPr txBox="1"/>
          <p:nvPr/>
        </p:nvSpPr>
        <p:spPr>
          <a:xfrm>
            <a:off x="381000" y="407790"/>
            <a:ext cx="11430000" cy="1815882"/>
          </a:xfrm>
          <a:prstGeom prst="rect">
            <a:avLst/>
          </a:prstGeom>
          <a:noFill/>
        </p:spPr>
        <p:txBody>
          <a:bodyPr wrap="square">
            <a:spAutoFit/>
          </a:bodyPr>
          <a:lstStyle/>
          <a:p>
            <a:r>
              <a:rPr lang="it-IT" sz="2800" dirty="0"/>
              <a:t>Queste due caratteristiche di performance sono ambedue relative allo specifico </a:t>
            </a:r>
            <a:r>
              <a:rPr lang="it-IT" sz="2800" b="1" dirty="0" err="1"/>
              <a:t>cut</a:t>
            </a:r>
            <a:r>
              <a:rPr lang="it-IT" sz="2800" b="1" dirty="0"/>
              <a:t> off </a:t>
            </a:r>
            <a:r>
              <a:rPr lang="it-IT" sz="2800" dirty="0"/>
              <a:t>convenzionalmente scelto in base a</a:t>
            </a:r>
          </a:p>
          <a:p>
            <a:r>
              <a:rPr lang="it-IT" sz="2800" dirty="0"/>
              <a:t>- distribuzione delle due popolazioni</a:t>
            </a:r>
          </a:p>
          <a:p>
            <a:r>
              <a:rPr lang="it-IT" sz="2800" dirty="0"/>
              <a:t>- gravità della condizione da </a:t>
            </a:r>
            <a:r>
              <a:rPr lang="it-IT" sz="2800" dirty="0" err="1"/>
              <a:t>digansticare</a:t>
            </a:r>
            <a:r>
              <a:rPr lang="it-IT" sz="2800" dirty="0"/>
              <a:t> e presenza di test di secondo livello</a:t>
            </a:r>
          </a:p>
        </p:txBody>
      </p:sp>
      <p:sp>
        <p:nvSpPr>
          <p:cNvPr id="2" name="Freeform: Shape 1">
            <a:extLst>
              <a:ext uri="{FF2B5EF4-FFF2-40B4-BE49-F238E27FC236}">
                <a16:creationId xmlns:a16="http://schemas.microsoft.com/office/drawing/2014/main" id="{81DA379B-AEB6-6370-64B5-75E035CF6853}"/>
              </a:ext>
            </a:extLst>
          </p:cNvPr>
          <p:cNvSpPr/>
          <p:nvPr/>
        </p:nvSpPr>
        <p:spPr>
          <a:xfrm>
            <a:off x="3035965" y="2596125"/>
            <a:ext cx="5435421" cy="2710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eform: Shape 3">
            <a:extLst>
              <a:ext uri="{FF2B5EF4-FFF2-40B4-BE49-F238E27FC236}">
                <a16:creationId xmlns:a16="http://schemas.microsoft.com/office/drawing/2014/main" id="{05B5CFFA-3602-8925-B3C1-FF584B2DE32D}"/>
              </a:ext>
            </a:extLst>
          </p:cNvPr>
          <p:cNvSpPr/>
          <p:nvPr/>
        </p:nvSpPr>
        <p:spPr>
          <a:xfrm>
            <a:off x="7701982" y="4882125"/>
            <a:ext cx="1803579" cy="424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rgbClr val="FFC000">
              <a:alpha val="50000"/>
            </a:srgbClr>
          </a:solidFill>
          <a:ln>
            <a:solidFill>
              <a:schemeClr val="accent1">
                <a:shade val="15000"/>
                <a:alpha val="1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2CB1718E-415E-264B-9467-5A2A2A924485}"/>
              </a:ext>
            </a:extLst>
          </p:cNvPr>
          <p:cNvSpPr txBox="1"/>
          <p:nvPr/>
        </p:nvSpPr>
        <p:spPr>
          <a:xfrm>
            <a:off x="5010131" y="5306591"/>
            <a:ext cx="1388842" cy="461665"/>
          </a:xfrm>
          <a:prstGeom prst="rect">
            <a:avLst/>
          </a:prstGeom>
          <a:noFill/>
        </p:spPr>
        <p:txBody>
          <a:bodyPr wrap="none" rtlCol="0">
            <a:spAutoFit/>
          </a:bodyPr>
          <a:lstStyle/>
          <a:p>
            <a:r>
              <a:rPr lang="it-IT" sz="2400" b="1" dirty="0"/>
              <a:t>NEGATIVI</a:t>
            </a:r>
          </a:p>
        </p:txBody>
      </p:sp>
      <p:sp>
        <p:nvSpPr>
          <p:cNvPr id="7" name="TextBox 6">
            <a:extLst>
              <a:ext uri="{FF2B5EF4-FFF2-40B4-BE49-F238E27FC236}">
                <a16:creationId xmlns:a16="http://schemas.microsoft.com/office/drawing/2014/main" id="{3D71177C-74E9-2141-74F2-FCE2B8475B78}"/>
              </a:ext>
            </a:extLst>
          </p:cNvPr>
          <p:cNvSpPr txBox="1"/>
          <p:nvPr/>
        </p:nvSpPr>
        <p:spPr>
          <a:xfrm>
            <a:off x="8222838" y="5333831"/>
            <a:ext cx="1282723" cy="461665"/>
          </a:xfrm>
          <a:prstGeom prst="rect">
            <a:avLst/>
          </a:prstGeom>
          <a:noFill/>
        </p:spPr>
        <p:txBody>
          <a:bodyPr wrap="none" rtlCol="0">
            <a:spAutoFit/>
          </a:bodyPr>
          <a:lstStyle/>
          <a:p>
            <a:r>
              <a:rPr lang="it-IT" sz="2400" b="1" dirty="0"/>
              <a:t>POSITIVI</a:t>
            </a:r>
          </a:p>
        </p:txBody>
      </p:sp>
      <p:cxnSp>
        <p:nvCxnSpPr>
          <p:cNvPr id="8" name="Straight Connector 7">
            <a:extLst>
              <a:ext uri="{FF2B5EF4-FFF2-40B4-BE49-F238E27FC236}">
                <a16:creationId xmlns:a16="http://schemas.microsoft.com/office/drawing/2014/main" id="{F8F53027-A7DA-A9CF-64EF-192BABAD6887}"/>
              </a:ext>
            </a:extLst>
          </p:cNvPr>
          <p:cNvCxnSpPr>
            <a:cxnSpLocks/>
          </p:cNvCxnSpPr>
          <p:nvPr/>
        </p:nvCxnSpPr>
        <p:spPr>
          <a:xfrm flipV="1">
            <a:off x="8003795" y="3700152"/>
            <a:ext cx="12656" cy="207741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F9E6A1-3601-EB25-F267-094319EFD4DB}"/>
              </a:ext>
            </a:extLst>
          </p:cNvPr>
          <p:cNvSpPr txBox="1"/>
          <p:nvPr/>
        </p:nvSpPr>
        <p:spPr>
          <a:xfrm>
            <a:off x="7581589" y="3376153"/>
            <a:ext cx="894797" cy="369332"/>
          </a:xfrm>
          <a:prstGeom prst="rect">
            <a:avLst/>
          </a:prstGeom>
          <a:noFill/>
        </p:spPr>
        <p:txBody>
          <a:bodyPr wrap="none" rtlCol="0">
            <a:spAutoFit/>
          </a:bodyPr>
          <a:lstStyle/>
          <a:p>
            <a:r>
              <a:rPr lang="it-IT" b="1" dirty="0">
                <a:solidFill>
                  <a:srgbClr val="C00000"/>
                </a:solidFill>
              </a:rPr>
              <a:t>SOGLIA</a:t>
            </a:r>
          </a:p>
        </p:txBody>
      </p:sp>
      <p:sp>
        <p:nvSpPr>
          <p:cNvPr id="10" name="TextBox 9">
            <a:extLst>
              <a:ext uri="{FF2B5EF4-FFF2-40B4-BE49-F238E27FC236}">
                <a16:creationId xmlns:a16="http://schemas.microsoft.com/office/drawing/2014/main" id="{DC01BC42-A448-8746-F3AA-BB9623DFFF7A}"/>
              </a:ext>
            </a:extLst>
          </p:cNvPr>
          <p:cNvSpPr txBox="1"/>
          <p:nvPr/>
        </p:nvSpPr>
        <p:spPr>
          <a:xfrm>
            <a:off x="5409534" y="4819747"/>
            <a:ext cx="569387" cy="461665"/>
          </a:xfrm>
          <a:prstGeom prst="rect">
            <a:avLst/>
          </a:prstGeom>
          <a:noFill/>
        </p:spPr>
        <p:txBody>
          <a:bodyPr wrap="none" rtlCol="0">
            <a:spAutoFit/>
          </a:bodyPr>
          <a:lstStyle/>
          <a:p>
            <a:r>
              <a:rPr lang="it-IT" sz="2400" b="1" dirty="0"/>
              <a:t>VN</a:t>
            </a:r>
          </a:p>
        </p:txBody>
      </p:sp>
      <p:sp>
        <p:nvSpPr>
          <p:cNvPr id="11" name="TextBox 10">
            <a:extLst>
              <a:ext uri="{FF2B5EF4-FFF2-40B4-BE49-F238E27FC236}">
                <a16:creationId xmlns:a16="http://schemas.microsoft.com/office/drawing/2014/main" id="{0E04CCB6-662B-63AA-BE6F-28DA72025A12}"/>
              </a:ext>
            </a:extLst>
          </p:cNvPr>
          <p:cNvSpPr txBox="1"/>
          <p:nvPr/>
        </p:nvSpPr>
        <p:spPr>
          <a:xfrm>
            <a:off x="9196551" y="4848367"/>
            <a:ext cx="530915" cy="461665"/>
          </a:xfrm>
          <a:prstGeom prst="rect">
            <a:avLst/>
          </a:prstGeom>
          <a:noFill/>
        </p:spPr>
        <p:txBody>
          <a:bodyPr wrap="none" rtlCol="0">
            <a:spAutoFit/>
          </a:bodyPr>
          <a:lstStyle/>
          <a:p>
            <a:r>
              <a:rPr lang="it-IT" sz="2400" b="1" dirty="0"/>
              <a:t>VP</a:t>
            </a:r>
          </a:p>
        </p:txBody>
      </p:sp>
      <p:sp>
        <p:nvSpPr>
          <p:cNvPr id="12" name="TextBox 11">
            <a:extLst>
              <a:ext uri="{FF2B5EF4-FFF2-40B4-BE49-F238E27FC236}">
                <a16:creationId xmlns:a16="http://schemas.microsoft.com/office/drawing/2014/main" id="{FBE5FB9A-AFC7-59C0-2CDF-85427733B4D8}"/>
              </a:ext>
            </a:extLst>
          </p:cNvPr>
          <p:cNvSpPr txBox="1"/>
          <p:nvPr/>
        </p:nvSpPr>
        <p:spPr>
          <a:xfrm>
            <a:off x="7799798" y="5929074"/>
            <a:ext cx="439544" cy="369332"/>
          </a:xfrm>
          <a:prstGeom prst="rect">
            <a:avLst/>
          </a:prstGeom>
          <a:noFill/>
        </p:spPr>
        <p:txBody>
          <a:bodyPr wrap="none" rtlCol="0">
            <a:spAutoFit/>
          </a:bodyPr>
          <a:lstStyle/>
          <a:p>
            <a:r>
              <a:rPr lang="it-IT" b="1" dirty="0"/>
              <a:t>FN</a:t>
            </a:r>
          </a:p>
        </p:txBody>
      </p:sp>
      <p:sp>
        <p:nvSpPr>
          <p:cNvPr id="13" name="TextBox 12">
            <a:extLst>
              <a:ext uri="{FF2B5EF4-FFF2-40B4-BE49-F238E27FC236}">
                <a16:creationId xmlns:a16="http://schemas.microsoft.com/office/drawing/2014/main" id="{3E7F2460-9B1D-1DD0-BC60-6C499D2BC2F5}"/>
              </a:ext>
            </a:extLst>
          </p:cNvPr>
          <p:cNvSpPr txBox="1"/>
          <p:nvPr/>
        </p:nvSpPr>
        <p:spPr>
          <a:xfrm>
            <a:off x="8053340" y="4515031"/>
            <a:ext cx="413896" cy="369332"/>
          </a:xfrm>
          <a:prstGeom prst="rect">
            <a:avLst/>
          </a:prstGeom>
          <a:noFill/>
        </p:spPr>
        <p:txBody>
          <a:bodyPr wrap="none" rtlCol="0">
            <a:spAutoFit/>
          </a:bodyPr>
          <a:lstStyle/>
          <a:p>
            <a:r>
              <a:rPr lang="it-IT" b="1" dirty="0"/>
              <a:t>FP</a:t>
            </a:r>
          </a:p>
        </p:txBody>
      </p:sp>
      <p:cxnSp>
        <p:nvCxnSpPr>
          <p:cNvPr id="14" name="Straight Arrow Connector 13">
            <a:extLst>
              <a:ext uri="{FF2B5EF4-FFF2-40B4-BE49-F238E27FC236}">
                <a16:creationId xmlns:a16="http://schemas.microsoft.com/office/drawing/2014/main" id="{4F1AAD8F-6B82-E9AD-C16D-1F628F942F11}"/>
              </a:ext>
            </a:extLst>
          </p:cNvPr>
          <p:cNvCxnSpPr>
            <a:cxnSpLocks/>
          </p:cNvCxnSpPr>
          <p:nvPr/>
        </p:nvCxnSpPr>
        <p:spPr>
          <a:xfrm>
            <a:off x="8190973" y="4831759"/>
            <a:ext cx="0" cy="437639"/>
          </a:xfrm>
          <a:prstGeom prst="straightConnector1">
            <a:avLst/>
          </a:prstGeom>
          <a:ln w="38100">
            <a:solidFill>
              <a:schemeClr val="accent6">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61D7E5-A90C-F6FC-74FF-F27FE788B46D}"/>
              </a:ext>
            </a:extLst>
          </p:cNvPr>
          <p:cNvCxnSpPr>
            <a:cxnSpLocks/>
          </p:cNvCxnSpPr>
          <p:nvPr/>
        </p:nvCxnSpPr>
        <p:spPr>
          <a:xfrm flipV="1">
            <a:off x="7797706" y="5363927"/>
            <a:ext cx="7316" cy="60776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493F9E9E-22ED-5C74-374C-1B3D72290880}"/>
              </a:ext>
            </a:extLst>
          </p:cNvPr>
          <p:cNvSpPr/>
          <p:nvPr/>
        </p:nvSpPr>
        <p:spPr>
          <a:xfrm rot="10800000">
            <a:off x="7334019" y="3772725"/>
            <a:ext cx="634830" cy="16527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16">
            <a:extLst>
              <a:ext uri="{FF2B5EF4-FFF2-40B4-BE49-F238E27FC236}">
                <a16:creationId xmlns:a16="http://schemas.microsoft.com/office/drawing/2014/main" id="{D7104AE8-AAAD-1B77-383D-03BFA2A1A978}"/>
              </a:ext>
            </a:extLst>
          </p:cNvPr>
          <p:cNvSpPr txBox="1"/>
          <p:nvPr/>
        </p:nvSpPr>
        <p:spPr>
          <a:xfrm flipH="1">
            <a:off x="8200736" y="3613311"/>
            <a:ext cx="2777176" cy="646331"/>
          </a:xfrm>
          <a:prstGeom prst="rect">
            <a:avLst/>
          </a:prstGeom>
          <a:noFill/>
        </p:spPr>
        <p:txBody>
          <a:bodyPr wrap="square" rtlCol="0">
            <a:spAutoFit/>
          </a:bodyPr>
          <a:lstStyle/>
          <a:p>
            <a:r>
              <a:rPr lang="it-IT" b="1" dirty="0">
                <a:solidFill>
                  <a:srgbClr val="C00000"/>
                </a:solidFill>
              </a:rPr>
              <a:t>Meno specificità </a:t>
            </a:r>
            <a:br>
              <a:rPr lang="it-IT" b="1" dirty="0">
                <a:solidFill>
                  <a:srgbClr val="C00000"/>
                </a:solidFill>
              </a:rPr>
            </a:br>
            <a:r>
              <a:rPr lang="it-IT" b="1" dirty="0">
                <a:solidFill>
                  <a:srgbClr val="C00000"/>
                </a:solidFill>
              </a:rPr>
              <a:t>(più falsi positivi)</a:t>
            </a:r>
          </a:p>
        </p:txBody>
      </p:sp>
      <p:sp>
        <p:nvSpPr>
          <p:cNvPr id="21" name="TextBox 20">
            <a:extLst>
              <a:ext uri="{FF2B5EF4-FFF2-40B4-BE49-F238E27FC236}">
                <a16:creationId xmlns:a16="http://schemas.microsoft.com/office/drawing/2014/main" id="{3C82EE8B-DFE6-2B57-FB5E-93CEB52F4B26}"/>
              </a:ext>
            </a:extLst>
          </p:cNvPr>
          <p:cNvSpPr txBox="1"/>
          <p:nvPr/>
        </p:nvSpPr>
        <p:spPr>
          <a:xfrm flipH="1">
            <a:off x="6997981" y="6158629"/>
            <a:ext cx="2777176" cy="646331"/>
          </a:xfrm>
          <a:prstGeom prst="rect">
            <a:avLst/>
          </a:prstGeom>
          <a:noFill/>
        </p:spPr>
        <p:txBody>
          <a:bodyPr wrap="square" rtlCol="0">
            <a:spAutoFit/>
          </a:bodyPr>
          <a:lstStyle/>
          <a:p>
            <a:r>
              <a:rPr lang="it-IT" b="1" dirty="0">
                <a:solidFill>
                  <a:srgbClr val="C00000"/>
                </a:solidFill>
              </a:rPr>
              <a:t>Più sensibilità</a:t>
            </a:r>
            <a:br>
              <a:rPr lang="it-IT" b="1" dirty="0">
                <a:solidFill>
                  <a:srgbClr val="C00000"/>
                </a:solidFill>
              </a:rPr>
            </a:br>
            <a:r>
              <a:rPr lang="it-IT" b="1" dirty="0">
                <a:solidFill>
                  <a:srgbClr val="C00000"/>
                </a:solidFill>
              </a:rPr>
              <a:t>(meno falsi negativi)</a:t>
            </a:r>
          </a:p>
        </p:txBody>
      </p:sp>
      <p:sp>
        <p:nvSpPr>
          <p:cNvPr id="5" name="TextBox 4">
            <a:extLst>
              <a:ext uri="{FF2B5EF4-FFF2-40B4-BE49-F238E27FC236}">
                <a16:creationId xmlns:a16="http://schemas.microsoft.com/office/drawing/2014/main" id="{01F2C41D-5695-1AA0-7179-12EBC845F5D6}"/>
              </a:ext>
            </a:extLst>
          </p:cNvPr>
          <p:cNvSpPr txBox="1"/>
          <p:nvPr/>
        </p:nvSpPr>
        <p:spPr>
          <a:xfrm>
            <a:off x="9775157" y="5852130"/>
            <a:ext cx="1896673" cy="523220"/>
          </a:xfrm>
          <a:prstGeom prst="rect">
            <a:avLst/>
          </a:prstGeom>
          <a:noFill/>
        </p:spPr>
        <p:txBody>
          <a:bodyPr wrap="none" rtlCol="0">
            <a:spAutoFit/>
          </a:bodyPr>
          <a:lstStyle/>
          <a:p>
            <a:r>
              <a:rPr lang="it-IT" sz="2800" b="1" dirty="0">
                <a:solidFill>
                  <a:srgbClr val="7030A0"/>
                </a:solidFill>
                <a:effectLst>
                  <a:outerShdw blurRad="38100" dist="38100" dir="2700000" algn="tl">
                    <a:srgbClr val="000000">
                      <a:alpha val="43137"/>
                    </a:srgbClr>
                  </a:outerShdw>
                </a:effectLst>
              </a:rPr>
              <a:t>SCREENING</a:t>
            </a:r>
          </a:p>
        </p:txBody>
      </p:sp>
    </p:spTree>
    <p:extLst>
      <p:ext uri="{BB962C8B-B14F-4D97-AF65-F5344CB8AC3E}">
        <p14:creationId xmlns:p14="http://schemas.microsoft.com/office/powerpoint/2010/main" val="8995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FC7A07-2BFA-9ABB-632A-5380A1688C42}"/>
              </a:ext>
            </a:extLst>
          </p:cNvPr>
          <p:cNvPicPr>
            <a:picLocks noChangeAspect="1"/>
          </p:cNvPicPr>
          <p:nvPr/>
        </p:nvPicPr>
        <p:blipFill>
          <a:blip r:embed="rId2"/>
          <a:stretch>
            <a:fillRect/>
          </a:stretch>
        </p:blipFill>
        <p:spPr>
          <a:xfrm>
            <a:off x="2166981" y="169719"/>
            <a:ext cx="8242108" cy="2643820"/>
          </a:xfrm>
          <a:prstGeom prst="rect">
            <a:avLst/>
          </a:prstGeom>
        </p:spPr>
      </p:pic>
      <p:graphicFrame>
        <p:nvGraphicFramePr>
          <p:cNvPr id="4" name="Table 3">
            <a:extLst>
              <a:ext uri="{FF2B5EF4-FFF2-40B4-BE49-F238E27FC236}">
                <a16:creationId xmlns:a16="http://schemas.microsoft.com/office/drawing/2014/main" id="{39D9754E-4ECC-9E1C-2BF8-845E40803DAD}"/>
              </a:ext>
            </a:extLst>
          </p:cNvPr>
          <p:cNvGraphicFramePr>
            <a:graphicFrameLocks noGrp="1"/>
          </p:cNvGraphicFramePr>
          <p:nvPr>
            <p:extLst>
              <p:ext uri="{D42A27DB-BD31-4B8C-83A1-F6EECF244321}">
                <p14:modId xmlns:p14="http://schemas.microsoft.com/office/powerpoint/2010/main" val="2321644642"/>
              </p:ext>
            </p:extLst>
          </p:nvPr>
        </p:nvGraphicFramePr>
        <p:xfrm>
          <a:off x="414605" y="4039608"/>
          <a:ext cx="4457895" cy="2448199"/>
        </p:xfrm>
        <a:graphic>
          <a:graphicData uri="http://schemas.openxmlformats.org/drawingml/2006/table">
            <a:tbl>
              <a:tblPr firstRow="1" firstCol="1" bandRow="1">
                <a:tableStyleId>{5C22544A-7EE6-4342-B048-85BDC9FD1C3A}</a:tableStyleId>
              </a:tblPr>
              <a:tblGrid>
                <a:gridCol w="1834457">
                  <a:extLst>
                    <a:ext uri="{9D8B030D-6E8A-4147-A177-3AD203B41FA5}">
                      <a16:colId xmlns:a16="http://schemas.microsoft.com/office/drawing/2014/main" val="4002296218"/>
                    </a:ext>
                  </a:extLst>
                </a:gridCol>
                <a:gridCol w="1276470">
                  <a:extLst>
                    <a:ext uri="{9D8B030D-6E8A-4147-A177-3AD203B41FA5}">
                      <a16:colId xmlns:a16="http://schemas.microsoft.com/office/drawing/2014/main" val="3216247318"/>
                    </a:ext>
                  </a:extLst>
                </a:gridCol>
                <a:gridCol w="1346968">
                  <a:extLst>
                    <a:ext uri="{9D8B030D-6E8A-4147-A177-3AD203B41FA5}">
                      <a16:colId xmlns:a16="http://schemas.microsoft.com/office/drawing/2014/main" val="2324597351"/>
                    </a:ext>
                  </a:extLst>
                </a:gridCol>
              </a:tblGrid>
              <a:tr h="741319">
                <a:tc>
                  <a:txBody>
                    <a:bodyPr/>
                    <a:lstStyle/>
                    <a:p>
                      <a:pPr>
                        <a:lnSpc>
                          <a:spcPct val="107000"/>
                        </a:lnSpc>
                        <a:spcAft>
                          <a:spcPts val="800"/>
                        </a:spcAft>
                      </a:pPr>
                      <a:r>
                        <a:rPr lang="it-IT"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Malati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Sani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7724600"/>
                  </a:ext>
                </a:extLst>
              </a:tr>
              <a:tr h="846827">
                <a:tc>
                  <a:txBody>
                    <a:bodyPr/>
                    <a:lstStyle/>
                    <a:p>
                      <a:pPr>
                        <a:lnSpc>
                          <a:spcPct val="100000"/>
                        </a:lnSpc>
                        <a:spcAft>
                          <a:spcPts val="0"/>
                        </a:spcAft>
                      </a:pPr>
                      <a:r>
                        <a:rPr lang="it-IT" sz="2800" dirty="0">
                          <a:effectLst/>
                        </a:rPr>
                        <a:t>Positivi</a:t>
                      </a:r>
                    </a:p>
                    <a:p>
                      <a:pPr>
                        <a:lnSpc>
                          <a:spcPct val="100000"/>
                        </a:lnSpc>
                        <a:spcAft>
                          <a:spcPts val="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al test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Vero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Falso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1709462"/>
                  </a:ext>
                </a:extLst>
              </a:tr>
              <a:tr h="846827">
                <a:tc>
                  <a:txBody>
                    <a:bodyPr/>
                    <a:lstStyle/>
                    <a:p>
                      <a:pPr>
                        <a:lnSpc>
                          <a:spcPct val="100000"/>
                        </a:lnSpc>
                        <a:spcAft>
                          <a:spcPts val="0"/>
                        </a:spcAft>
                      </a:pPr>
                      <a:r>
                        <a:rPr lang="it-IT" sz="2800" dirty="0">
                          <a:effectLst/>
                        </a:rPr>
                        <a:t>Negativi</a:t>
                      </a:r>
                    </a:p>
                    <a:p>
                      <a:pPr>
                        <a:lnSpc>
                          <a:spcPct val="100000"/>
                        </a:lnSpc>
                        <a:spcAft>
                          <a:spcPts val="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al test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a:effectLst/>
                        </a:rPr>
                        <a:t>Falso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Vero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04446"/>
                  </a:ext>
                </a:extLst>
              </a:tr>
            </a:tbl>
          </a:graphicData>
        </a:graphic>
      </p:graphicFrame>
      <p:graphicFrame>
        <p:nvGraphicFramePr>
          <p:cNvPr id="5" name="Table 4">
            <a:extLst>
              <a:ext uri="{FF2B5EF4-FFF2-40B4-BE49-F238E27FC236}">
                <a16:creationId xmlns:a16="http://schemas.microsoft.com/office/drawing/2014/main" id="{8EB81C42-BA8D-1791-FD68-9F29D09A306A}"/>
              </a:ext>
            </a:extLst>
          </p:cNvPr>
          <p:cNvGraphicFramePr>
            <a:graphicFrameLocks noGrp="1"/>
          </p:cNvGraphicFramePr>
          <p:nvPr>
            <p:extLst>
              <p:ext uri="{D42A27DB-BD31-4B8C-83A1-F6EECF244321}">
                <p14:modId xmlns:p14="http://schemas.microsoft.com/office/powerpoint/2010/main" val="1260802419"/>
              </p:ext>
            </p:extLst>
          </p:nvPr>
        </p:nvGraphicFramePr>
        <p:xfrm>
          <a:off x="5039359" y="4039608"/>
          <a:ext cx="4457895" cy="2448200"/>
        </p:xfrm>
        <a:graphic>
          <a:graphicData uri="http://schemas.openxmlformats.org/drawingml/2006/table">
            <a:tbl>
              <a:tblPr firstRow="1" firstCol="1" bandRow="1">
                <a:tableStyleId>{5C22544A-7EE6-4342-B048-85BDC9FD1C3A}</a:tableStyleId>
              </a:tblPr>
              <a:tblGrid>
                <a:gridCol w="1834457">
                  <a:extLst>
                    <a:ext uri="{9D8B030D-6E8A-4147-A177-3AD203B41FA5}">
                      <a16:colId xmlns:a16="http://schemas.microsoft.com/office/drawing/2014/main" val="4002296218"/>
                    </a:ext>
                  </a:extLst>
                </a:gridCol>
                <a:gridCol w="1276470">
                  <a:extLst>
                    <a:ext uri="{9D8B030D-6E8A-4147-A177-3AD203B41FA5}">
                      <a16:colId xmlns:a16="http://schemas.microsoft.com/office/drawing/2014/main" val="3216247318"/>
                    </a:ext>
                  </a:extLst>
                </a:gridCol>
                <a:gridCol w="1346968">
                  <a:extLst>
                    <a:ext uri="{9D8B030D-6E8A-4147-A177-3AD203B41FA5}">
                      <a16:colId xmlns:a16="http://schemas.microsoft.com/office/drawing/2014/main" val="2324597351"/>
                    </a:ext>
                  </a:extLst>
                </a:gridCol>
              </a:tblGrid>
              <a:tr h="781456">
                <a:tc>
                  <a:txBody>
                    <a:bodyPr/>
                    <a:lstStyle/>
                    <a:p>
                      <a:pPr>
                        <a:lnSpc>
                          <a:spcPct val="107000"/>
                        </a:lnSpc>
                        <a:spcAft>
                          <a:spcPts val="800"/>
                        </a:spcAft>
                      </a:pPr>
                      <a:r>
                        <a:rPr lang="it-IT"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Malati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Sani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7724600"/>
                  </a:ext>
                </a:extLst>
              </a:tr>
              <a:tr h="833372">
                <a:tc>
                  <a:txBody>
                    <a:bodyPr/>
                    <a:lstStyle/>
                    <a:p>
                      <a:pPr>
                        <a:lnSpc>
                          <a:spcPct val="107000"/>
                        </a:lnSpc>
                        <a:spcAft>
                          <a:spcPts val="800"/>
                        </a:spcAft>
                      </a:pPr>
                      <a:r>
                        <a:rPr lang="it-IT" sz="2800" dirty="0">
                          <a:effectLst/>
                        </a:rPr>
                        <a:t>Positivi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31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10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1709462"/>
                  </a:ext>
                </a:extLst>
              </a:tr>
              <a:tr h="833372">
                <a:tc>
                  <a:txBody>
                    <a:bodyPr/>
                    <a:lstStyle/>
                    <a:p>
                      <a:pPr>
                        <a:lnSpc>
                          <a:spcPct val="107000"/>
                        </a:lnSpc>
                        <a:spcAft>
                          <a:spcPts val="800"/>
                        </a:spcAft>
                      </a:pPr>
                      <a:r>
                        <a:rPr lang="it-IT" sz="2800" dirty="0">
                          <a:effectLst/>
                        </a:rPr>
                        <a:t>Negativi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3147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04446"/>
                  </a:ext>
                </a:extLst>
              </a:tr>
            </a:tbl>
          </a:graphicData>
        </a:graphic>
      </p:graphicFrame>
      <p:sp>
        <p:nvSpPr>
          <p:cNvPr id="6" name="TextBox 5">
            <a:extLst>
              <a:ext uri="{FF2B5EF4-FFF2-40B4-BE49-F238E27FC236}">
                <a16:creationId xmlns:a16="http://schemas.microsoft.com/office/drawing/2014/main" id="{4F683B77-0C8D-D625-D341-9F0B0AE0562D}"/>
              </a:ext>
            </a:extLst>
          </p:cNvPr>
          <p:cNvSpPr txBox="1"/>
          <p:nvPr/>
        </p:nvSpPr>
        <p:spPr>
          <a:xfrm>
            <a:off x="827844" y="2910199"/>
            <a:ext cx="5080587" cy="646331"/>
          </a:xfrm>
          <a:prstGeom prst="rect">
            <a:avLst/>
          </a:prstGeom>
          <a:noFill/>
        </p:spPr>
        <p:txBody>
          <a:bodyPr wrap="square" rtlCol="0">
            <a:spAutoFit/>
          </a:bodyPr>
          <a:lstStyle/>
          <a:p>
            <a:r>
              <a:rPr lang="it-IT" dirty="0"/>
              <a:t>3188, positivo in 48, 41 ripetono, 31 anche Anti-endomisio positivi. Prevalenza 1:106</a:t>
            </a:r>
          </a:p>
        </p:txBody>
      </p:sp>
    </p:spTree>
    <p:extLst>
      <p:ext uri="{BB962C8B-B14F-4D97-AF65-F5344CB8AC3E}">
        <p14:creationId xmlns:p14="http://schemas.microsoft.com/office/powerpoint/2010/main" val="1782706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32356-201A-CB6C-76C9-D2EEBDE135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2836AE-443C-A9D3-032C-A65575402EB6}"/>
              </a:ext>
            </a:extLst>
          </p:cNvPr>
          <p:cNvSpPr txBox="1"/>
          <p:nvPr/>
        </p:nvSpPr>
        <p:spPr>
          <a:xfrm>
            <a:off x="280072" y="254337"/>
            <a:ext cx="11697962" cy="523220"/>
          </a:xfrm>
          <a:prstGeom prst="rect">
            <a:avLst/>
          </a:prstGeom>
          <a:noFill/>
        </p:spPr>
        <p:txBody>
          <a:bodyPr wrap="square">
            <a:spAutoFit/>
          </a:bodyPr>
          <a:lstStyle/>
          <a:p>
            <a:r>
              <a:rPr lang="it-IT" sz="2800" dirty="0">
                <a:latin typeface="Calibri" panose="020F0502020204030204" pitchFamily="34" charset="0"/>
                <a:ea typeface="Calibri" panose="020F0502020204030204" pitchFamily="34" charset="0"/>
                <a:cs typeface="Times New Roman" panose="02020603050405020304" pitchFamily="18" charset="0"/>
              </a:rPr>
              <a:t>Se applico un test con Sensibilità del 95% e specificità del 98% in uno screening </a:t>
            </a:r>
            <a:endParaRPr lang="en-US" sz="2800" dirty="0"/>
          </a:p>
        </p:txBody>
      </p:sp>
      <p:graphicFrame>
        <p:nvGraphicFramePr>
          <p:cNvPr id="3" name="Table 2">
            <a:extLst>
              <a:ext uri="{FF2B5EF4-FFF2-40B4-BE49-F238E27FC236}">
                <a16:creationId xmlns:a16="http://schemas.microsoft.com/office/drawing/2014/main" id="{ED7CD83F-EB3F-F777-4E8A-F6C675CE6309}"/>
              </a:ext>
            </a:extLst>
          </p:cNvPr>
          <p:cNvGraphicFramePr>
            <a:graphicFrameLocks noGrp="1"/>
          </p:cNvGraphicFramePr>
          <p:nvPr>
            <p:extLst>
              <p:ext uri="{D42A27DB-BD31-4B8C-83A1-F6EECF244321}">
                <p14:modId xmlns:p14="http://schemas.microsoft.com/office/powerpoint/2010/main" val="3167096273"/>
              </p:ext>
            </p:extLst>
          </p:nvPr>
        </p:nvGraphicFramePr>
        <p:xfrm>
          <a:off x="801466" y="1368744"/>
          <a:ext cx="4457895" cy="2553707"/>
        </p:xfrm>
        <a:graphic>
          <a:graphicData uri="http://schemas.openxmlformats.org/drawingml/2006/table">
            <a:tbl>
              <a:tblPr firstRow="1" firstCol="1" bandRow="1">
                <a:tableStyleId>{5C22544A-7EE6-4342-B048-85BDC9FD1C3A}</a:tableStyleId>
              </a:tblPr>
              <a:tblGrid>
                <a:gridCol w="1834457">
                  <a:extLst>
                    <a:ext uri="{9D8B030D-6E8A-4147-A177-3AD203B41FA5}">
                      <a16:colId xmlns:a16="http://schemas.microsoft.com/office/drawing/2014/main" val="4002296218"/>
                    </a:ext>
                  </a:extLst>
                </a:gridCol>
                <a:gridCol w="1276470">
                  <a:extLst>
                    <a:ext uri="{9D8B030D-6E8A-4147-A177-3AD203B41FA5}">
                      <a16:colId xmlns:a16="http://schemas.microsoft.com/office/drawing/2014/main" val="3216247318"/>
                    </a:ext>
                  </a:extLst>
                </a:gridCol>
                <a:gridCol w="1346968">
                  <a:extLst>
                    <a:ext uri="{9D8B030D-6E8A-4147-A177-3AD203B41FA5}">
                      <a16:colId xmlns:a16="http://schemas.microsoft.com/office/drawing/2014/main" val="2324597351"/>
                    </a:ext>
                  </a:extLst>
                </a:gridCol>
              </a:tblGrid>
              <a:tr h="846827">
                <a:tc>
                  <a:txBody>
                    <a:bodyPr/>
                    <a:lstStyle/>
                    <a:p>
                      <a:pPr>
                        <a:lnSpc>
                          <a:spcPct val="107000"/>
                        </a:lnSpc>
                        <a:spcAft>
                          <a:spcPts val="800"/>
                        </a:spcAft>
                      </a:pPr>
                      <a:r>
                        <a:rPr lang="it-IT"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Malati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Sani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7724600"/>
                  </a:ext>
                </a:extLst>
              </a:tr>
              <a:tr h="846827">
                <a:tc>
                  <a:txBody>
                    <a:bodyPr/>
                    <a:lstStyle/>
                    <a:p>
                      <a:pPr>
                        <a:lnSpc>
                          <a:spcPct val="100000"/>
                        </a:lnSpc>
                        <a:spcAft>
                          <a:spcPts val="0"/>
                        </a:spcAft>
                      </a:pPr>
                      <a:r>
                        <a:rPr lang="it-IT" sz="2800" dirty="0">
                          <a:effectLst/>
                        </a:rPr>
                        <a:t>Positivi</a:t>
                      </a:r>
                    </a:p>
                    <a:p>
                      <a:pPr>
                        <a:lnSpc>
                          <a:spcPct val="100000"/>
                        </a:lnSpc>
                        <a:spcAft>
                          <a:spcPts val="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al test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Vero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Falso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1709462"/>
                  </a:ext>
                </a:extLst>
              </a:tr>
              <a:tr h="846827">
                <a:tc>
                  <a:txBody>
                    <a:bodyPr/>
                    <a:lstStyle/>
                    <a:p>
                      <a:pPr>
                        <a:lnSpc>
                          <a:spcPct val="100000"/>
                        </a:lnSpc>
                        <a:spcAft>
                          <a:spcPts val="0"/>
                        </a:spcAft>
                      </a:pPr>
                      <a:r>
                        <a:rPr lang="it-IT" sz="2800" dirty="0">
                          <a:effectLst/>
                        </a:rPr>
                        <a:t>Negativi</a:t>
                      </a:r>
                    </a:p>
                    <a:p>
                      <a:pPr>
                        <a:lnSpc>
                          <a:spcPct val="100000"/>
                        </a:lnSpc>
                        <a:spcAft>
                          <a:spcPts val="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al test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a:effectLst/>
                        </a:rPr>
                        <a:t>Falso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Vero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04446"/>
                  </a:ext>
                </a:extLst>
              </a:tr>
            </a:tbl>
          </a:graphicData>
        </a:graphic>
      </p:graphicFrame>
      <p:graphicFrame>
        <p:nvGraphicFramePr>
          <p:cNvPr id="4" name="Table 3">
            <a:extLst>
              <a:ext uri="{FF2B5EF4-FFF2-40B4-BE49-F238E27FC236}">
                <a16:creationId xmlns:a16="http://schemas.microsoft.com/office/drawing/2014/main" id="{C7AB43F6-3D48-482F-7604-163155EF6416}"/>
              </a:ext>
            </a:extLst>
          </p:cNvPr>
          <p:cNvGraphicFramePr>
            <a:graphicFrameLocks noGrp="1"/>
          </p:cNvGraphicFramePr>
          <p:nvPr>
            <p:extLst>
              <p:ext uri="{D42A27DB-BD31-4B8C-83A1-F6EECF244321}">
                <p14:modId xmlns:p14="http://schemas.microsoft.com/office/powerpoint/2010/main" val="2940427936"/>
              </p:ext>
            </p:extLst>
          </p:nvPr>
        </p:nvGraphicFramePr>
        <p:xfrm>
          <a:off x="801466" y="4063182"/>
          <a:ext cx="4457895" cy="2540481"/>
        </p:xfrm>
        <a:graphic>
          <a:graphicData uri="http://schemas.openxmlformats.org/drawingml/2006/table">
            <a:tbl>
              <a:tblPr firstRow="1" firstCol="1" bandRow="1">
                <a:tableStyleId>{5C22544A-7EE6-4342-B048-85BDC9FD1C3A}</a:tableStyleId>
              </a:tblPr>
              <a:tblGrid>
                <a:gridCol w="1834457">
                  <a:extLst>
                    <a:ext uri="{9D8B030D-6E8A-4147-A177-3AD203B41FA5}">
                      <a16:colId xmlns:a16="http://schemas.microsoft.com/office/drawing/2014/main" val="4002296218"/>
                    </a:ext>
                  </a:extLst>
                </a:gridCol>
                <a:gridCol w="1276470">
                  <a:extLst>
                    <a:ext uri="{9D8B030D-6E8A-4147-A177-3AD203B41FA5}">
                      <a16:colId xmlns:a16="http://schemas.microsoft.com/office/drawing/2014/main" val="3216247318"/>
                    </a:ext>
                  </a:extLst>
                </a:gridCol>
                <a:gridCol w="1346968">
                  <a:extLst>
                    <a:ext uri="{9D8B030D-6E8A-4147-A177-3AD203B41FA5}">
                      <a16:colId xmlns:a16="http://schemas.microsoft.com/office/drawing/2014/main" val="2324597351"/>
                    </a:ext>
                  </a:extLst>
                </a:gridCol>
              </a:tblGrid>
              <a:tr h="846827">
                <a:tc>
                  <a:txBody>
                    <a:bodyPr/>
                    <a:lstStyle/>
                    <a:p>
                      <a:pPr>
                        <a:lnSpc>
                          <a:spcPct val="107000"/>
                        </a:lnSpc>
                        <a:spcAft>
                          <a:spcPts val="800"/>
                        </a:spcAft>
                      </a:pPr>
                      <a:r>
                        <a:rPr lang="it-IT"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Malati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Sani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7724600"/>
                  </a:ext>
                </a:extLst>
              </a:tr>
              <a:tr h="846827">
                <a:tc>
                  <a:txBody>
                    <a:bodyPr/>
                    <a:lstStyle/>
                    <a:p>
                      <a:pPr>
                        <a:lnSpc>
                          <a:spcPct val="107000"/>
                        </a:lnSpc>
                        <a:spcAft>
                          <a:spcPts val="800"/>
                        </a:spcAft>
                      </a:pPr>
                      <a:r>
                        <a:rPr lang="it-IT" sz="2800" dirty="0">
                          <a:effectLst/>
                        </a:rPr>
                        <a:t>Positivi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19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40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1709462"/>
                  </a:ext>
                </a:extLst>
              </a:tr>
              <a:tr h="846827">
                <a:tc>
                  <a:txBody>
                    <a:bodyPr/>
                    <a:lstStyle/>
                    <a:p>
                      <a:pPr>
                        <a:lnSpc>
                          <a:spcPct val="107000"/>
                        </a:lnSpc>
                        <a:spcAft>
                          <a:spcPts val="800"/>
                        </a:spcAft>
                      </a:pPr>
                      <a:r>
                        <a:rPr lang="it-IT" sz="2800" dirty="0">
                          <a:effectLst/>
                        </a:rPr>
                        <a:t>Negativi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1940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04446"/>
                  </a:ext>
                </a:extLst>
              </a:tr>
            </a:tbl>
          </a:graphicData>
        </a:graphic>
      </p:graphicFrame>
      <p:sp>
        <p:nvSpPr>
          <p:cNvPr id="5" name="TextBox 4">
            <a:extLst>
              <a:ext uri="{FF2B5EF4-FFF2-40B4-BE49-F238E27FC236}">
                <a16:creationId xmlns:a16="http://schemas.microsoft.com/office/drawing/2014/main" id="{21260818-642F-EDC1-F29E-73DC724819E8}"/>
              </a:ext>
            </a:extLst>
          </p:cNvPr>
          <p:cNvSpPr txBox="1"/>
          <p:nvPr/>
        </p:nvSpPr>
        <p:spPr>
          <a:xfrm>
            <a:off x="5425842" y="1302434"/>
            <a:ext cx="6552192" cy="954107"/>
          </a:xfrm>
          <a:prstGeom prst="rect">
            <a:avLst/>
          </a:prstGeom>
          <a:noFill/>
        </p:spPr>
        <p:txBody>
          <a:bodyPr wrap="square" rtlCol="0">
            <a:spAutoFit/>
          </a:bodyPr>
          <a:lstStyle/>
          <a:p>
            <a:r>
              <a:rPr lang="en-US" sz="2800" dirty="0" err="1"/>
              <a:t>Malattia</a:t>
            </a:r>
            <a:r>
              <a:rPr lang="en-US" sz="2800" dirty="0"/>
              <a:t> </a:t>
            </a:r>
            <a:r>
              <a:rPr lang="en-US" sz="2800" dirty="0" err="1"/>
              <a:t>celiaca</a:t>
            </a:r>
            <a:r>
              <a:rPr lang="en-US" sz="2800" dirty="0"/>
              <a:t> </a:t>
            </a:r>
            <a:r>
              <a:rPr lang="en-US" sz="2800" dirty="0" err="1"/>
              <a:t>nella</a:t>
            </a:r>
            <a:r>
              <a:rPr lang="en-US" sz="2800" dirty="0"/>
              <a:t> </a:t>
            </a:r>
            <a:r>
              <a:rPr lang="en-US" sz="2800" dirty="0" err="1"/>
              <a:t>popolazione</a:t>
            </a:r>
            <a:r>
              <a:rPr lang="en-US" sz="2800" dirty="0"/>
              <a:t> </a:t>
            </a:r>
            <a:r>
              <a:rPr lang="en-US" sz="2800" dirty="0" err="1"/>
              <a:t>generale</a:t>
            </a:r>
            <a:r>
              <a:rPr lang="en-US" sz="2800" dirty="0"/>
              <a:t> = 1%</a:t>
            </a:r>
          </a:p>
        </p:txBody>
      </p:sp>
      <p:sp>
        <p:nvSpPr>
          <p:cNvPr id="6" name="TextBox 5">
            <a:extLst>
              <a:ext uri="{FF2B5EF4-FFF2-40B4-BE49-F238E27FC236}">
                <a16:creationId xmlns:a16="http://schemas.microsoft.com/office/drawing/2014/main" id="{34812A37-0BD2-5A48-5750-2A2F99CF1EA6}"/>
              </a:ext>
            </a:extLst>
          </p:cNvPr>
          <p:cNvSpPr txBox="1"/>
          <p:nvPr/>
        </p:nvSpPr>
        <p:spPr>
          <a:xfrm>
            <a:off x="5619623" y="4087405"/>
            <a:ext cx="6400800" cy="523220"/>
          </a:xfrm>
          <a:prstGeom prst="rect">
            <a:avLst/>
          </a:prstGeom>
          <a:noFill/>
        </p:spPr>
        <p:txBody>
          <a:bodyPr wrap="square" rtlCol="0">
            <a:spAutoFit/>
          </a:bodyPr>
          <a:lstStyle/>
          <a:p>
            <a:r>
              <a:rPr lang="en-US" sz="2800" dirty="0"/>
              <a:t>2000 </a:t>
            </a:r>
            <a:r>
              <a:rPr lang="en-US" sz="2800" dirty="0" err="1"/>
              <a:t>soggetti</a:t>
            </a:r>
            <a:r>
              <a:rPr lang="en-US" sz="2800" dirty="0"/>
              <a:t> </a:t>
            </a:r>
            <a:r>
              <a:rPr lang="en-US" sz="2800" dirty="0" err="1"/>
              <a:t>screenati</a:t>
            </a:r>
            <a:endParaRPr lang="en-US" sz="2800" dirty="0"/>
          </a:p>
        </p:txBody>
      </p:sp>
      <p:sp>
        <p:nvSpPr>
          <p:cNvPr id="7" name="TextBox 6">
            <a:extLst>
              <a:ext uri="{FF2B5EF4-FFF2-40B4-BE49-F238E27FC236}">
                <a16:creationId xmlns:a16="http://schemas.microsoft.com/office/drawing/2014/main" id="{20F2431F-DE02-153C-6985-8FEE4B0E447F}"/>
              </a:ext>
            </a:extLst>
          </p:cNvPr>
          <p:cNvSpPr txBox="1"/>
          <p:nvPr/>
        </p:nvSpPr>
        <p:spPr>
          <a:xfrm>
            <a:off x="5455276" y="4917923"/>
            <a:ext cx="6522758" cy="830997"/>
          </a:xfrm>
          <a:prstGeom prst="rect">
            <a:avLst/>
          </a:prstGeom>
          <a:noFill/>
          <a:ln>
            <a:solidFill>
              <a:srgbClr val="0070C0"/>
            </a:solidFill>
          </a:ln>
        </p:spPr>
        <p:txBody>
          <a:bodyPr wrap="square" rtlCol="0">
            <a:spAutoFit/>
          </a:bodyPr>
          <a:lstStyle/>
          <a:p>
            <a:r>
              <a:rPr lang="en-US" sz="2400" dirty="0" err="1"/>
              <a:t>Proporzione</a:t>
            </a:r>
            <a:r>
              <a:rPr lang="en-US" sz="2400" dirty="0"/>
              <a:t> di </a:t>
            </a:r>
            <a:r>
              <a:rPr lang="en-US" sz="2400" dirty="0" err="1"/>
              <a:t>soggetti</a:t>
            </a:r>
            <a:r>
              <a:rPr lang="en-US" sz="2400" dirty="0"/>
              <a:t> </a:t>
            </a:r>
            <a:r>
              <a:rPr lang="en-US" sz="2400" dirty="0" err="1"/>
              <a:t>identificati</a:t>
            </a:r>
            <a:r>
              <a:rPr lang="en-US" sz="2400" dirty="0"/>
              <a:t> come </a:t>
            </a:r>
            <a:r>
              <a:rPr lang="en-US" sz="2400" dirty="0" err="1"/>
              <a:t>positivi</a:t>
            </a:r>
            <a:r>
              <a:rPr lang="en-US" sz="2400" dirty="0"/>
              <a:t> </a:t>
            </a:r>
            <a:r>
              <a:rPr lang="en-US" sz="2400" dirty="0" err="1"/>
              <a:t>che</a:t>
            </a:r>
            <a:r>
              <a:rPr lang="en-US" sz="2400" dirty="0"/>
              <a:t> </a:t>
            </a:r>
            <a:r>
              <a:rPr lang="en-US" sz="2400" dirty="0" err="1"/>
              <a:t>sono</a:t>
            </a:r>
            <a:r>
              <a:rPr lang="en-US" sz="2400" dirty="0"/>
              <a:t> </a:t>
            </a:r>
            <a:r>
              <a:rPr lang="en-US" sz="2400" dirty="0" err="1"/>
              <a:t>davvero</a:t>
            </a:r>
            <a:r>
              <a:rPr lang="en-US" sz="2400" dirty="0"/>
              <a:t> </a:t>
            </a:r>
            <a:r>
              <a:rPr lang="en-US" sz="2400" dirty="0" err="1"/>
              <a:t>malati</a:t>
            </a:r>
            <a:r>
              <a:rPr lang="en-US" sz="2400" dirty="0"/>
              <a:t>: 19/(19+40) = 0.32 = 32%</a:t>
            </a:r>
          </a:p>
        </p:txBody>
      </p:sp>
    </p:spTree>
    <p:extLst>
      <p:ext uri="{BB962C8B-B14F-4D97-AF65-F5344CB8AC3E}">
        <p14:creationId xmlns:p14="http://schemas.microsoft.com/office/powerpoint/2010/main" val="373517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50E5B-6CE0-5070-CF01-41201CDA40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CDA997-3151-D19C-BF33-6EA686184168}"/>
              </a:ext>
            </a:extLst>
          </p:cNvPr>
          <p:cNvSpPr txBox="1"/>
          <p:nvPr/>
        </p:nvSpPr>
        <p:spPr>
          <a:xfrm>
            <a:off x="280072" y="254337"/>
            <a:ext cx="11697962" cy="523220"/>
          </a:xfrm>
          <a:prstGeom prst="rect">
            <a:avLst/>
          </a:prstGeom>
          <a:noFill/>
        </p:spPr>
        <p:txBody>
          <a:bodyPr wrap="square">
            <a:spAutoFit/>
          </a:bodyPr>
          <a:lstStyle/>
          <a:p>
            <a:r>
              <a:rPr lang="it-IT" sz="2800" dirty="0">
                <a:latin typeface="Calibri" panose="020F0502020204030204" pitchFamily="34" charset="0"/>
                <a:ea typeface="Calibri" panose="020F0502020204030204" pitchFamily="34" charset="0"/>
                <a:cs typeface="Times New Roman" panose="02020603050405020304" pitchFamily="18" charset="0"/>
              </a:rPr>
              <a:t>Se applico un test con Sensibilità del 95% e specificità del 98% a un «testing»</a:t>
            </a:r>
            <a:endParaRPr lang="en-US" sz="2800" dirty="0"/>
          </a:p>
        </p:txBody>
      </p:sp>
      <p:graphicFrame>
        <p:nvGraphicFramePr>
          <p:cNvPr id="4" name="Table 3">
            <a:extLst>
              <a:ext uri="{FF2B5EF4-FFF2-40B4-BE49-F238E27FC236}">
                <a16:creationId xmlns:a16="http://schemas.microsoft.com/office/drawing/2014/main" id="{C652B1BB-0991-BB41-5B28-6792A674F574}"/>
              </a:ext>
            </a:extLst>
          </p:cNvPr>
          <p:cNvGraphicFramePr>
            <a:graphicFrameLocks noGrp="1"/>
          </p:cNvGraphicFramePr>
          <p:nvPr>
            <p:extLst>
              <p:ext uri="{D42A27DB-BD31-4B8C-83A1-F6EECF244321}">
                <p14:modId xmlns:p14="http://schemas.microsoft.com/office/powerpoint/2010/main" val="2247864208"/>
              </p:ext>
            </p:extLst>
          </p:nvPr>
        </p:nvGraphicFramePr>
        <p:xfrm>
          <a:off x="801466" y="4063182"/>
          <a:ext cx="4457895" cy="2540481"/>
        </p:xfrm>
        <a:graphic>
          <a:graphicData uri="http://schemas.openxmlformats.org/drawingml/2006/table">
            <a:tbl>
              <a:tblPr firstRow="1" firstCol="1" bandRow="1">
                <a:tableStyleId>{5C22544A-7EE6-4342-B048-85BDC9FD1C3A}</a:tableStyleId>
              </a:tblPr>
              <a:tblGrid>
                <a:gridCol w="1834457">
                  <a:extLst>
                    <a:ext uri="{9D8B030D-6E8A-4147-A177-3AD203B41FA5}">
                      <a16:colId xmlns:a16="http://schemas.microsoft.com/office/drawing/2014/main" val="4002296218"/>
                    </a:ext>
                  </a:extLst>
                </a:gridCol>
                <a:gridCol w="1276470">
                  <a:extLst>
                    <a:ext uri="{9D8B030D-6E8A-4147-A177-3AD203B41FA5}">
                      <a16:colId xmlns:a16="http://schemas.microsoft.com/office/drawing/2014/main" val="3216247318"/>
                    </a:ext>
                  </a:extLst>
                </a:gridCol>
                <a:gridCol w="1346968">
                  <a:extLst>
                    <a:ext uri="{9D8B030D-6E8A-4147-A177-3AD203B41FA5}">
                      <a16:colId xmlns:a16="http://schemas.microsoft.com/office/drawing/2014/main" val="2324597351"/>
                    </a:ext>
                  </a:extLst>
                </a:gridCol>
              </a:tblGrid>
              <a:tr h="846827">
                <a:tc>
                  <a:txBody>
                    <a:bodyPr/>
                    <a:lstStyle/>
                    <a:p>
                      <a:pPr>
                        <a:lnSpc>
                          <a:spcPct val="107000"/>
                        </a:lnSpc>
                        <a:spcAft>
                          <a:spcPts val="800"/>
                        </a:spcAft>
                      </a:pPr>
                      <a:r>
                        <a:rPr lang="it-IT"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Malati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Sani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7724600"/>
                  </a:ext>
                </a:extLst>
              </a:tr>
              <a:tr h="846827">
                <a:tc>
                  <a:txBody>
                    <a:bodyPr/>
                    <a:lstStyle/>
                    <a:p>
                      <a:pPr>
                        <a:lnSpc>
                          <a:spcPct val="107000"/>
                        </a:lnSpc>
                        <a:spcAft>
                          <a:spcPts val="800"/>
                        </a:spcAft>
                      </a:pPr>
                      <a:r>
                        <a:rPr lang="it-IT" sz="2800" dirty="0">
                          <a:effectLst/>
                        </a:rPr>
                        <a:t>Positivi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1709462"/>
                  </a:ext>
                </a:extLst>
              </a:tr>
              <a:tr h="846827">
                <a:tc>
                  <a:txBody>
                    <a:bodyPr/>
                    <a:lstStyle/>
                    <a:p>
                      <a:pPr>
                        <a:lnSpc>
                          <a:spcPct val="107000"/>
                        </a:lnSpc>
                        <a:spcAft>
                          <a:spcPts val="800"/>
                        </a:spcAft>
                      </a:pPr>
                      <a:r>
                        <a:rPr lang="it-IT" sz="2800" dirty="0">
                          <a:effectLst/>
                        </a:rPr>
                        <a:t>Negativi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186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04446"/>
                  </a:ext>
                </a:extLst>
              </a:tr>
            </a:tbl>
          </a:graphicData>
        </a:graphic>
      </p:graphicFrame>
      <p:sp>
        <p:nvSpPr>
          <p:cNvPr id="5" name="TextBox 4">
            <a:extLst>
              <a:ext uri="{FF2B5EF4-FFF2-40B4-BE49-F238E27FC236}">
                <a16:creationId xmlns:a16="http://schemas.microsoft.com/office/drawing/2014/main" id="{562DFAF7-ADFA-C6A5-43B8-066FF8FCB538}"/>
              </a:ext>
            </a:extLst>
          </p:cNvPr>
          <p:cNvSpPr txBox="1"/>
          <p:nvPr/>
        </p:nvSpPr>
        <p:spPr>
          <a:xfrm>
            <a:off x="5425842" y="1302434"/>
            <a:ext cx="6552192" cy="1384995"/>
          </a:xfrm>
          <a:prstGeom prst="rect">
            <a:avLst/>
          </a:prstGeom>
          <a:noFill/>
        </p:spPr>
        <p:txBody>
          <a:bodyPr wrap="square" rtlCol="0">
            <a:spAutoFit/>
          </a:bodyPr>
          <a:lstStyle/>
          <a:p>
            <a:r>
              <a:rPr lang="en-US" sz="2800" dirty="0" err="1"/>
              <a:t>Malattia</a:t>
            </a:r>
            <a:r>
              <a:rPr lang="en-US" sz="2800" dirty="0"/>
              <a:t> </a:t>
            </a:r>
            <a:r>
              <a:rPr lang="en-US" sz="2800" dirty="0" err="1"/>
              <a:t>celiaca</a:t>
            </a:r>
            <a:r>
              <a:rPr lang="en-US" sz="2800" dirty="0"/>
              <a:t>: </a:t>
            </a:r>
            <a:br>
              <a:rPr lang="en-US" sz="2800" dirty="0"/>
            </a:br>
            <a:r>
              <a:rPr lang="en-US" sz="2800" dirty="0"/>
              <a:t>Parenti di </a:t>
            </a:r>
            <a:r>
              <a:rPr lang="en-US" sz="2800" dirty="0" err="1"/>
              <a:t>soggetti</a:t>
            </a:r>
            <a:r>
              <a:rPr lang="en-US" sz="2800" dirty="0"/>
              <a:t> con </a:t>
            </a:r>
            <a:r>
              <a:rPr lang="en-US" sz="2800" dirty="0" err="1"/>
              <a:t>celiachia</a:t>
            </a:r>
            <a:endParaRPr lang="en-US" sz="2800" dirty="0"/>
          </a:p>
          <a:p>
            <a:r>
              <a:rPr lang="en-US" sz="2800" dirty="0" err="1"/>
              <a:t>Prevalenza</a:t>
            </a:r>
            <a:r>
              <a:rPr lang="en-US" sz="2800" dirty="0"/>
              <a:t> = 10%</a:t>
            </a:r>
          </a:p>
        </p:txBody>
      </p:sp>
      <p:sp>
        <p:nvSpPr>
          <p:cNvPr id="6" name="TextBox 5">
            <a:extLst>
              <a:ext uri="{FF2B5EF4-FFF2-40B4-BE49-F238E27FC236}">
                <a16:creationId xmlns:a16="http://schemas.microsoft.com/office/drawing/2014/main" id="{044CD03F-6190-88C2-D5F4-FDF548D50F5D}"/>
              </a:ext>
            </a:extLst>
          </p:cNvPr>
          <p:cNvSpPr txBox="1"/>
          <p:nvPr/>
        </p:nvSpPr>
        <p:spPr>
          <a:xfrm>
            <a:off x="5700319" y="4063182"/>
            <a:ext cx="6277715" cy="523220"/>
          </a:xfrm>
          <a:prstGeom prst="rect">
            <a:avLst/>
          </a:prstGeom>
          <a:noFill/>
        </p:spPr>
        <p:txBody>
          <a:bodyPr wrap="square" rtlCol="0">
            <a:spAutoFit/>
          </a:bodyPr>
          <a:lstStyle/>
          <a:p>
            <a:r>
              <a:rPr lang="en-US" sz="2800" dirty="0"/>
              <a:t>210 </a:t>
            </a:r>
            <a:r>
              <a:rPr lang="en-US" sz="2800" dirty="0" err="1"/>
              <a:t>soggetti</a:t>
            </a:r>
            <a:r>
              <a:rPr lang="en-US" sz="2800" dirty="0"/>
              <a:t> </a:t>
            </a:r>
            <a:r>
              <a:rPr lang="en-US" sz="2800" dirty="0" err="1"/>
              <a:t>screenati</a:t>
            </a:r>
            <a:endParaRPr lang="en-US" sz="2800" dirty="0"/>
          </a:p>
        </p:txBody>
      </p:sp>
      <p:sp>
        <p:nvSpPr>
          <p:cNvPr id="7" name="TextBox 6">
            <a:extLst>
              <a:ext uri="{FF2B5EF4-FFF2-40B4-BE49-F238E27FC236}">
                <a16:creationId xmlns:a16="http://schemas.microsoft.com/office/drawing/2014/main" id="{47E962A6-B89F-3BEC-DAEE-C137B5DB0074}"/>
              </a:ext>
            </a:extLst>
          </p:cNvPr>
          <p:cNvSpPr txBox="1"/>
          <p:nvPr/>
        </p:nvSpPr>
        <p:spPr>
          <a:xfrm>
            <a:off x="5455276" y="4917923"/>
            <a:ext cx="6522758" cy="830997"/>
          </a:xfrm>
          <a:prstGeom prst="rect">
            <a:avLst/>
          </a:prstGeom>
          <a:noFill/>
          <a:ln>
            <a:solidFill>
              <a:srgbClr val="0070C0"/>
            </a:solidFill>
          </a:ln>
        </p:spPr>
        <p:txBody>
          <a:bodyPr wrap="square" rtlCol="0">
            <a:spAutoFit/>
          </a:bodyPr>
          <a:lstStyle/>
          <a:p>
            <a:r>
              <a:rPr lang="en-US" sz="2400" dirty="0" err="1"/>
              <a:t>Proporzione</a:t>
            </a:r>
            <a:r>
              <a:rPr lang="en-US" sz="2400" dirty="0"/>
              <a:t> di </a:t>
            </a:r>
            <a:r>
              <a:rPr lang="en-US" sz="2400" dirty="0" err="1"/>
              <a:t>soggetti</a:t>
            </a:r>
            <a:r>
              <a:rPr lang="en-US" sz="2400" dirty="0"/>
              <a:t> </a:t>
            </a:r>
            <a:r>
              <a:rPr lang="en-US" sz="2400" dirty="0" err="1"/>
              <a:t>identificati</a:t>
            </a:r>
            <a:r>
              <a:rPr lang="en-US" sz="2400" dirty="0"/>
              <a:t> come </a:t>
            </a:r>
            <a:r>
              <a:rPr lang="en-US" sz="2400" dirty="0" err="1"/>
              <a:t>positivi</a:t>
            </a:r>
            <a:r>
              <a:rPr lang="en-US" sz="2400" dirty="0"/>
              <a:t> </a:t>
            </a:r>
            <a:r>
              <a:rPr lang="en-US" sz="2400" dirty="0" err="1"/>
              <a:t>che</a:t>
            </a:r>
            <a:r>
              <a:rPr lang="en-US" sz="2400" dirty="0"/>
              <a:t> </a:t>
            </a:r>
            <a:r>
              <a:rPr lang="en-US" sz="2400" dirty="0" err="1"/>
              <a:t>sono</a:t>
            </a:r>
            <a:r>
              <a:rPr lang="en-US" sz="2400" dirty="0"/>
              <a:t> </a:t>
            </a:r>
            <a:r>
              <a:rPr lang="en-US" sz="2400" dirty="0" err="1"/>
              <a:t>davvero</a:t>
            </a:r>
            <a:r>
              <a:rPr lang="en-US" sz="2400" dirty="0"/>
              <a:t> </a:t>
            </a:r>
            <a:r>
              <a:rPr lang="en-US" sz="2400" dirty="0" err="1"/>
              <a:t>malati</a:t>
            </a:r>
            <a:r>
              <a:rPr lang="en-US" sz="2400" dirty="0"/>
              <a:t>: 20/(20+4) = 0.83 = 83%</a:t>
            </a:r>
          </a:p>
        </p:txBody>
      </p:sp>
      <p:graphicFrame>
        <p:nvGraphicFramePr>
          <p:cNvPr id="3" name="Table 2">
            <a:extLst>
              <a:ext uri="{FF2B5EF4-FFF2-40B4-BE49-F238E27FC236}">
                <a16:creationId xmlns:a16="http://schemas.microsoft.com/office/drawing/2014/main" id="{E6947523-1AE8-C88D-E239-4A04A47BA7C5}"/>
              </a:ext>
            </a:extLst>
          </p:cNvPr>
          <p:cNvGraphicFramePr>
            <a:graphicFrameLocks noGrp="1"/>
          </p:cNvGraphicFramePr>
          <p:nvPr/>
        </p:nvGraphicFramePr>
        <p:xfrm>
          <a:off x="801466" y="1368744"/>
          <a:ext cx="4457895" cy="2540481"/>
        </p:xfrm>
        <a:graphic>
          <a:graphicData uri="http://schemas.openxmlformats.org/drawingml/2006/table">
            <a:tbl>
              <a:tblPr firstRow="1" firstCol="1" bandRow="1">
                <a:tableStyleId>{5C22544A-7EE6-4342-B048-85BDC9FD1C3A}</a:tableStyleId>
              </a:tblPr>
              <a:tblGrid>
                <a:gridCol w="1834457">
                  <a:extLst>
                    <a:ext uri="{9D8B030D-6E8A-4147-A177-3AD203B41FA5}">
                      <a16:colId xmlns:a16="http://schemas.microsoft.com/office/drawing/2014/main" val="4002296218"/>
                    </a:ext>
                  </a:extLst>
                </a:gridCol>
                <a:gridCol w="1276470">
                  <a:extLst>
                    <a:ext uri="{9D8B030D-6E8A-4147-A177-3AD203B41FA5}">
                      <a16:colId xmlns:a16="http://schemas.microsoft.com/office/drawing/2014/main" val="3216247318"/>
                    </a:ext>
                  </a:extLst>
                </a:gridCol>
                <a:gridCol w="1346968">
                  <a:extLst>
                    <a:ext uri="{9D8B030D-6E8A-4147-A177-3AD203B41FA5}">
                      <a16:colId xmlns:a16="http://schemas.microsoft.com/office/drawing/2014/main" val="2324597351"/>
                    </a:ext>
                  </a:extLst>
                </a:gridCol>
              </a:tblGrid>
              <a:tr h="846827">
                <a:tc>
                  <a:txBody>
                    <a:bodyPr/>
                    <a:lstStyle/>
                    <a:p>
                      <a:pPr>
                        <a:lnSpc>
                          <a:spcPct val="107000"/>
                        </a:lnSpc>
                        <a:spcAft>
                          <a:spcPts val="800"/>
                        </a:spcAft>
                      </a:pPr>
                      <a:r>
                        <a:rPr lang="it-IT"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Malati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Sani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7724600"/>
                  </a:ext>
                </a:extLst>
              </a:tr>
              <a:tr h="846827">
                <a:tc>
                  <a:txBody>
                    <a:bodyPr/>
                    <a:lstStyle/>
                    <a:p>
                      <a:pPr>
                        <a:lnSpc>
                          <a:spcPct val="107000"/>
                        </a:lnSpc>
                        <a:spcAft>
                          <a:spcPts val="800"/>
                        </a:spcAft>
                      </a:pPr>
                      <a:r>
                        <a:rPr lang="it-IT" sz="2800" dirty="0">
                          <a:effectLst/>
                        </a:rPr>
                        <a:t>Positivi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Vero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Falso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1709462"/>
                  </a:ext>
                </a:extLst>
              </a:tr>
              <a:tr h="846827">
                <a:tc>
                  <a:txBody>
                    <a:bodyPr/>
                    <a:lstStyle/>
                    <a:p>
                      <a:pPr>
                        <a:lnSpc>
                          <a:spcPct val="107000"/>
                        </a:lnSpc>
                        <a:spcAft>
                          <a:spcPts val="800"/>
                        </a:spcAft>
                      </a:pPr>
                      <a:r>
                        <a:rPr lang="it-IT" sz="2800" dirty="0">
                          <a:effectLst/>
                        </a:rPr>
                        <a:t>Negativi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a:effectLst/>
                        </a:rPr>
                        <a:t>Falso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Vero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04446"/>
                  </a:ext>
                </a:extLst>
              </a:tr>
            </a:tbl>
          </a:graphicData>
        </a:graphic>
      </p:graphicFrame>
    </p:spTree>
    <p:extLst>
      <p:ext uri="{BB962C8B-B14F-4D97-AF65-F5344CB8AC3E}">
        <p14:creationId xmlns:p14="http://schemas.microsoft.com/office/powerpoint/2010/main" val="2334273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60620-A568-42D9-9031-D27C33578C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9CC302-D55B-82BA-80F0-4C06346AC53A}"/>
              </a:ext>
            </a:extLst>
          </p:cNvPr>
          <p:cNvSpPr txBox="1"/>
          <p:nvPr/>
        </p:nvSpPr>
        <p:spPr>
          <a:xfrm>
            <a:off x="194882" y="3998126"/>
            <a:ext cx="9551630" cy="954107"/>
          </a:xfrm>
          <a:prstGeom prst="rect">
            <a:avLst/>
          </a:prstGeom>
          <a:noFill/>
        </p:spPr>
        <p:txBody>
          <a:bodyPr wrap="square">
            <a:spAutoFit/>
          </a:bodyPr>
          <a:lstStyle/>
          <a:p>
            <a:r>
              <a:rPr lang="it-IT" sz="2800" dirty="0">
                <a:latin typeface="Calibri" panose="020F0502020204030204" pitchFamily="34" charset="0"/>
                <a:cs typeface="Times New Roman" panose="02020603050405020304" pitchFamily="18" charset="0"/>
              </a:rPr>
              <a:t>Quanto più una condizione è rara, tanto più la insufficiente specificità del test peserà con l’identificazione di falsi positivi</a:t>
            </a:r>
            <a:endParaRPr lang="en-US" sz="2800" dirty="0"/>
          </a:p>
        </p:txBody>
      </p:sp>
      <p:sp>
        <p:nvSpPr>
          <p:cNvPr id="3" name="TextBox 2">
            <a:extLst>
              <a:ext uri="{FF2B5EF4-FFF2-40B4-BE49-F238E27FC236}">
                <a16:creationId xmlns:a16="http://schemas.microsoft.com/office/drawing/2014/main" id="{FB149205-8A8B-737C-1DAF-3C99D0BA93F3}"/>
              </a:ext>
            </a:extLst>
          </p:cNvPr>
          <p:cNvSpPr txBox="1"/>
          <p:nvPr/>
        </p:nvSpPr>
        <p:spPr>
          <a:xfrm>
            <a:off x="338463" y="327982"/>
            <a:ext cx="11718069" cy="1569660"/>
          </a:xfrm>
          <a:prstGeom prst="rect">
            <a:avLst/>
          </a:prstGeom>
          <a:noFill/>
        </p:spPr>
        <p:txBody>
          <a:bodyPr wrap="square" rtlCol="0">
            <a:spAutoFit/>
          </a:bodyPr>
          <a:lstStyle/>
          <a:p>
            <a:r>
              <a:rPr lang="en-US" sz="3200" b="1" dirty="0">
                <a:solidFill>
                  <a:srgbClr val="0070C0"/>
                </a:solidFill>
              </a:rPr>
              <a:t>Valore </a:t>
            </a:r>
            <a:r>
              <a:rPr lang="en-US" sz="3200" b="1" dirty="0" err="1">
                <a:solidFill>
                  <a:srgbClr val="0070C0"/>
                </a:solidFill>
              </a:rPr>
              <a:t>predittivo</a:t>
            </a:r>
            <a:r>
              <a:rPr lang="en-US" sz="3200" b="1" dirty="0">
                <a:solidFill>
                  <a:srgbClr val="0070C0"/>
                </a:solidFill>
              </a:rPr>
              <a:t> </a:t>
            </a:r>
            <a:r>
              <a:rPr lang="en-US" sz="3200" b="1" dirty="0" err="1">
                <a:solidFill>
                  <a:srgbClr val="0070C0"/>
                </a:solidFill>
              </a:rPr>
              <a:t>positivo</a:t>
            </a:r>
            <a:r>
              <a:rPr lang="en-US" sz="3200" b="1" dirty="0">
                <a:solidFill>
                  <a:srgbClr val="0070C0"/>
                </a:solidFill>
              </a:rPr>
              <a:t> = </a:t>
            </a:r>
            <a:r>
              <a:rPr lang="en-US" sz="3200" b="1" dirty="0" err="1">
                <a:solidFill>
                  <a:srgbClr val="0070C0"/>
                </a:solidFill>
              </a:rPr>
              <a:t>Vpp</a:t>
            </a:r>
            <a:br>
              <a:rPr lang="en-US" sz="3200" dirty="0"/>
            </a:br>
            <a:r>
              <a:rPr lang="it-IT" sz="3200" dirty="0">
                <a:effectLst/>
                <a:latin typeface="Calibri" panose="020F0502020204030204" pitchFamily="34" charset="0"/>
                <a:ea typeface="Calibri" panose="020F0502020204030204" pitchFamily="34" charset="0"/>
                <a:cs typeface="Times New Roman" panose="02020603050405020304" pitchFamily="18" charset="0"/>
              </a:rPr>
              <a:t>proporzione dei soggetti con test positivo diagnosticati correttamente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
        <p:nvSpPr>
          <p:cNvPr id="4" name="TextBox 3">
            <a:extLst>
              <a:ext uri="{FF2B5EF4-FFF2-40B4-BE49-F238E27FC236}">
                <a16:creationId xmlns:a16="http://schemas.microsoft.com/office/drawing/2014/main" id="{8CA7BFA5-DDB9-54D5-8D30-AA3532B23769}"/>
              </a:ext>
            </a:extLst>
          </p:cNvPr>
          <p:cNvSpPr txBox="1"/>
          <p:nvPr/>
        </p:nvSpPr>
        <p:spPr>
          <a:xfrm>
            <a:off x="279943" y="5477882"/>
            <a:ext cx="10811545" cy="523220"/>
          </a:xfrm>
          <a:prstGeom prst="rect">
            <a:avLst/>
          </a:prstGeom>
          <a:noFill/>
        </p:spPr>
        <p:txBody>
          <a:bodyPr wrap="square" rtlCol="0">
            <a:spAutoFit/>
          </a:bodyPr>
          <a:lstStyle/>
          <a:p>
            <a:r>
              <a:rPr lang="it-IT" sz="2800" dirty="0" err="1">
                <a:effectLst/>
                <a:latin typeface="Calibri" panose="020F0502020204030204" pitchFamily="34" charset="0"/>
                <a:ea typeface="Calibri" panose="020F0502020204030204" pitchFamily="34" charset="0"/>
                <a:cs typeface="Times New Roman" panose="02020603050405020304" pitchFamily="18" charset="0"/>
              </a:rPr>
              <a:t>Vpn</a:t>
            </a:r>
            <a:r>
              <a:rPr lang="it-IT" sz="2800" dirty="0">
                <a:effectLst/>
                <a:latin typeface="Calibri" panose="020F0502020204030204" pitchFamily="34" charset="0"/>
                <a:ea typeface="Calibri" panose="020F0502020204030204" pitchFamily="34" charset="0"/>
                <a:cs typeface="Times New Roman" panose="02020603050405020304" pitchFamily="18" charset="0"/>
              </a:rPr>
              <a:t> = proporzione di soggetti con test negativo che è veramente sana</a:t>
            </a:r>
            <a:endParaRPr lang="en-US" sz="2800" dirty="0"/>
          </a:p>
        </p:txBody>
      </p:sp>
      <p:sp>
        <p:nvSpPr>
          <p:cNvPr id="5" name="TextBox 4">
            <a:extLst>
              <a:ext uri="{FF2B5EF4-FFF2-40B4-BE49-F238E27FC236}">
                <a16:creationId xmlns:a16="http://schemas.microsoft.com/office/drawing/2014/main" id="{6DDD9EB5-8433-254F-D190-54B34F0D47E7}"/>
              </a:ext>
            </a:extLst>
          </p:cNvPr>
          <p:cNvSpPr txBox="1"/>
          <p:nvPr/>
        </p:nvSpPr>
        <p:spPr>
          <a:xfrm>
            <a:off x="498469" y="2244259"/>
            <a:ext cx="911660" cy="523220"/>
          </a:xfrm>
          <a:prstGeom prst="rect">
            <a:avLst/>
          </a:prstGeom>
          <a:noFill/>
        </p:spPr>
        <p:txBody>
          <a:bodyPr wrap="none" rtlCol="0">
            <a:spAutoFit/>
          </a:bodyPr>
          <a:lstStyle/>
          <a:p>
            <a:r>
              <a:rPr lang="it-IT" sz="2800" dirty="0" err="1"/>
              <a:t>Vp</a:t>
            </a:r>
            <a:r>
              <a:rPr lang="it-IT" sz="2800" dirty="0"/>
              <a:t> = </a:t>
            </a:r>
          </a:p>
        </p:txBody>
      </p:sp>
      <p:cxnSp>
        <p:nvCxnSpPr>
          <p:cNvPr id="8" name="Straight Connector 7">
            <a:extLst>
              <a:ext uri="{FF2B5EF4-FFF2-40B4-BE49-F238E27FC236}">
                <a16:creationId xmlns:a16="http://schemas.microsoft.com/office/drawing/2014/main" id="{C39847F6-F4C1-5F99-45C1-5A3BCC693E2C}"/>
              </a:ext>
            </a:extLst>
          </p:cNvPr>
          <p:cNvCxnSpPr>
            <a:cxnSpLocks/>
          </p:cNvCxnSpPr>
          <p:nvPr/>
        </p:nvCxnSpPr>
        <p:spPr>
          <a:xfrm>
            <a:off x="1410129" y="2528584"/>
            <a:ext cx="8471062" cy="1913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1EB53C2-936C-8321-F211-601BD9ACA34E}"/>
              </a:ext>
            </a:extLst>
          </p:cNvPr>
          <p:cNvSpPr txBox="1"/>
          <p:nvPr/>
        </p:nvSpPr>
        <p:spPr>
          <a:xfrm>
            <a:off x="3583584" y="1922631"/>
            <a:ext cx="3779874" cy="523220"/>
          </a:xfrm>
          <a:prstGeom prst="rect">
            <a:avLst/>
          </a:prstGeom>
          <a:noFill/>
        </p:spPr>
        <p:txBody>
          <a:bodyPr wrap="square">
            <a:spAutoFit/>
          </a:bodyPr>
          <a:lstStyle/>
          <a:p>
            <a:r>
              <a:rPr lang="it-IT" sz="2800" dirty="0">
                <a:effectLst/>
                <a:latin typeface="Calibri" panose="020F0502020204030204" pitchFamily="34" charset="0"/>
                <a:ea typeface="Calibri" panose="020F0502020204030204" pitchFamily="34" charset="0"/>
                <a:cs typeface="Times New Roman" panose="02020603050405020304" pitchFamily="18" charset="0"/>
              </a:rPr>
              <a:t>Prevalenza x Sensibilità</a:t>
            </a:r>
            <a:endParaRPr lang="it-IT" sz="2800" dirty="0"/>
          </a:p>
        </p:txBody>
      </p:sp>
      <p:sp>
        <p:nvSpPr>
          <p:cNvPr id="12" name="TextBox 11">
            <a:extLst>
              <a:ext uri="{FF2B5EF4-FFF2-40B4-BE49-F238E27FC236}">
                <a16:creationId xmlns:a16="http://schemas.microsoft.com/office/drawing/2014/main" id="{0F02A533-7C6C-C94A-CDF5-A27416760A55}"/>
              </a:ext>
            </a:extLst>
          </p:cNvPr>
          <p:cNvSpPr txBox="1"/>
          <p:nvPr/>
        </p:nvSpPr>
        <p:spPr>
          <a:xfrm>
            <a:off x="1991833" y="2677964"/>
            <a:ext cx="8208334" cy="532903"/>
          </a:xfrm>
          <a:prstGeom prst="rect">
            <a:avLst/>
          </a:prstGeom>
          <a:noFill/>
        </p:spPr>
        <p:txBody>
          <a:bodyPr wrap="square">
            <a:spAutoFit/>
          </a:bodyPr>
          <a:lstStyle/>
          <a:p>
            <a:pPr>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Prevalenza x </a:t>
            </a:r>
            <a:r>
              <a:rPr lang="it-IT" sz="2800" dirty="0">
                <a:latin typeface="Calibri" panose="020F0502020204030204" pitchFamily="34" charset="0"/>
                <a:ea typeface="Calibri" panose="020F0502020204030204" pitchFamily="34" charset="0"/>
                <a:cs typeface="Times New Roman" panose="02020603050405020304" pitchFamily="18" charset="0"/>
              </a:rPr>
              <a:t>Se</a:t>
            </a:r>
            <a:r>
              <a:rPr lang="it-IT" sz="2800" dirty="0">
                <a:effectLst/>
                <a:latin typeface="Calibri" panose="020F0502020204030204" pitchFamily="34" charset="0"/>
                <a:ea typeface="Calibri" panose="020F0502020204030204" pitchFamily="34" charset="0"/>
                <a:cs typeface="Times New Roman" panose="02020603050405020304" pitchFamily="18" charset="0"/>
              </a:rPr>
              <a:t>nsibilità + (1-prevalenza) x (1-specificità)</a:t>
            </a:r>
          </a:p>
        </p:txBody>
      </p:sp>
      <p:sp>
        <p:nvSpPr>
          <p:cNvPr id="13" name="TextBox 12">
            <a:extLst>
              <a:ext uri="{FF2B5EF4-FFF2-40B4-BE49-F238E27FC236}">
                <a16:creationId xmlns:a16="http://schemas.microsoft.com/office/drawing/2014/main" id="{2EF358DA-1972-5874-0F1F-C8E4C3855F97}"/>
              </a:ext>
            </a:extLst>
          </p:cNvPr>
          <p:cNvSpPr txBox="1"/>
          <p:nvPr/>
        </p:nvSpPr>
        <p:spPr>
          <a:xfrm>
            <a:off x="3830018" y="1605238"/>
            <a:ext cx="7165808" cy="369332"/>
          </a:xfrm>
          <a:prstGeom prst="rect">
            <a:avLst/>
          </a:prstGeom>
          <a:noFill/>
        </p:spPr>
        <p:txBody>
          <a:bodyPr wrap="none" rtlCol="0">
            <a:spAutoFit/>
          </a:bodyPr>
          <a:lstStyle/>
          <a:p>
            <a:r>
              <a:rPr lang="it-IT" sz="18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quota attesa veri </a:t>
            </a:r>
            <a:r>
              <a:rPr lang="it-IT" sz="1800" dirty="0" err="1">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pos</a:t>
            </a:r>
            <a:r>
              <a:rPr lang="it-IT" sz="18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(es. prevalenza del 10% x Sensibilità del 95% = 0.095)</a:t>
            </a:r>
            <a:endParaRPr lang="it-IT" dirty="0">
              <a:solidFill>
                <a:schemeClr val="tx2">
                  <a:lumMod val="60000"/>
                  <a:lumOff val="40000"/>
                </a:schemeClr>
              </a:solidFill>
            </a:endParaRPr>
          </a:p>
        </p:txBody>
      </p:sp>
      <p:sp>
        <p:nvSpPr>
          <p:cNvPr id="14" name="TextBox 13">
            <a:extLst>
              <a:ext uri="{FF2B5EF4-FFF2-40B4-BE49-F238E27FC236}">
                <a16:creationId xmlns:a16="http://schemas.microsoft.com/office/drawing/2014/main" id="{35709D89-5A4E-5C28-7ED6-10BEEEC32EE3}"/>
              </a:ext>
            </a:extLst>
          </p:cNvPr>
          <p:cNvSpPr txBox="1"/>
          <p:nvPr/>
        </p:nvSpPr>
        <p:spPr>
          <a:xfrm>
            <a:off x="2797917" y="3117629"/>
            <a:ext cx="2869568" cy="369332"/>
          </a:xfrm>
          <a:prstGeom prst="rect">
            <a:avLst/>
          </a:prstGeom>
          <a:noFill/>
        </p:spPr>
        <p:txBody>
          <a:bodyPr wrap="none" rtlCol="0">
            <a:spAutoFit/>
          </a:bodyPr>
          <a:lstStyle/>
          <a:p>
            <a:r>
              <a:rPr lang="it-IT" sz="18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quota attesa veri </a:t>
            </a:r>
            <a:r>
              <a:rPr lang="it-IT" sz="1800" dirty="0" err="1">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pos</a:t>
            </a:r>
            <a:r>
              <a:rPr lang="it-IT" sz="18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(0.095)</a:t>
            </a:r>
            <a:endParaRPr lang="it-IT" dirty="0">
              <a:solidFill>
                <a:schemeClr val="tx2">
                  <a:lumMod val="60000"/>
                  <a:lumOff val="40000"/>
                </a:schemeClr>
              </a:solidFill>
            </a:endParaRPr>
          </a:p>
        </p:txBody>
      </p:sp>
      <p:sp>
        <p:nvSpPr>
          <p:cNvPr id="16" name="TextBox 15">
            <a:extLst>
              <a:ext uri="{FF2B5EF4-FFF2-40B4-BE49-F238E27FC236}">
                <a16:creationId xmlns:a16="http://schemas.microsoft.com/office/drawing/2014/main" id="{389BC2C3-4400-1F3F-50B7-3E3C98A8CBAA}"/>
              </a:ext>
            </a:extLst>
          </p:cNvPr>
          <p:cNvSpPr txBox="1"/>
          <p:nvPr/>
        </p:nvSpPr>
        <p:spPr>
          <a:xfrm>
            <a:off x="5758962" y="3136845"/>
            <a:ext cx="6145823" cy="369332"/>
          </a:xfrm>
          <a:prstGeom prst="rect">
            <a:avLst/>
          </a:prstGeom>
          <a:noFill/>
        </p:spPr>
        <p:txBody>
          <a:bodyPr wrap="square">
            <a:spAutoFit/>
          </a:bodyPr>
          <a:lstStyle/>
          <a:p>
            <a:r>
              <a:rPr lang="it-IT" sz="18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quota attesa falsi </a:t>
            </a:r>
            <a:r>
              <a:rPr lang="it-IT" sz="1800" dirty="0" err="1">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pos</a:t>
            </a:r>
            <a:r>
              <a:rPr lang="it-IT" sz="18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(90% x (1-specificità del 98%) = 0.018) </a:t>
            </a:r>
            <a:endParaRPr lang="it-IT" dirty="0">
              <a:solidFill>
                <a:schemeClr val="tx2">
                  <a:lumMod val="60000"/>
                  <a:lumOff val="40000"/>
                </a:schemeClr>
              </a:solidFill>
            </a:endParaRPr>
          </a:p>
        </p:txBody>
      </p:sp>
      <p:sp>
        <p:nvSpPr>
          <p:cNvPr id="17" name="TextBox 16">
            <a:extLst>
              <a:ext uri="{FF2B5EF4-FFF2-40B4-BE49-F238E27FC236}">
                <a16:creationId xmlns:a16="http://schemas.microsoft.com/office/drawing/2014/main" id="{5928C207-53EE-EEB9-E033-1BAACCD836BF}"/>
              </a:ext>
            </a:extLst>
          </p:cNvPr>
          <p:cNvSpPr txBox="1"/>
          <p:nvPr/>
        </p:nvSpPr>
        <p:spPr>
          <a:xfrm>
            <a:off x="10008781" y="2356523"/>
            <a:ext cx="2452577" cy="369332"/>
          </a:xfrm>
          <a:prstGeom prst="rect">
            <a:avLst/>
          </a:prstGeom>
          <a:noFill/>
        </p:spPr>
        <p:txBody>
          <a:bodyPr wrap="square" rtlCol="0">
            <a:spAutoFit/>
          </a:bodyPr>
          <a:lstStyle/>
          <a:p>
            <a:r>
              <a:rPr lang="it-IT" dirty="0">
                <a:solidFill>
                  <a:schemeClr val="tx2">
                    <a:lumMod val="60000"/>
                    <a:lumOff val="40000"/>
                  </a:schemeClr>
                </a:solidFill>
              </a:rPr>
              <a:t>=0.095/0.113= 84%</a:t>
            </a:r>
          </a:p>
        </p:txBody>
      </p:sp>
    </p:spTree>
    <p:extLst>
      <p:ext uri="{BB962C8B-B14F-4D97-AF65-F5344CB8AC3E}">
        <p14:creationId xmlns:p14="http://schemas.microsoft.com/office/powerpoint/2010/main" val="4041098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A9AAC-043A-9265-1710-81D1B315417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4D285D-FA4D-AFD6-145C-FAC8D78D698F}"/>
              </a:ext>
            </a:extLst>
          </p:cNvPr>
          <p:cNvSpPr txBox="1"/>
          <p:nvPr/>
        </p:nvSpPr>
        <p:spPr>
          <a:xfrm>
            <a:off x="380390" y="482803"/>
            <a:ext cx="11192256" cy="954107"/>
          </a:xfrm>
          <a:prstGeom prst="rect">
            <a:avLst/>
          </a:prstGeom>
          <a:noFill/>
        </p:spPr>
        <p:txBody>
          <a:bodyPr wrap="square" rtlCol="0">
            <a:spAutoFit/>
          </a:bodyPr>
          <a:lstStyle/>
          <a:p>
            <a:r>
              <a:rPr lang="en-US" sz="2800" dirty="0"/>
              <a:t>Tanto </a:t>
            </a:r>
            <a:r>
              <a:rPr lang="en-US" sz="2800" dirty="0" err="1"/>
              <a:t>più</a:t>
            </a:r>
            <a:r>
              <a:rPr lang="en-US" sz="2800" dirty="0"/>
              <a:t> </a:t>
            </a:r>
            <a:r>
              <a:rPr lang="en-US" sz="2800" b="1" dirty="0" err="1"/>
              <a:t>seleziono</a:t>
            </a:r>
            <a:r>
              <a:rPr lang="en-US" sz="2800" b="1" dirty="0"/>
              <a:t> la </a:t>
            </a:r>
            <a:r>
              <a:rPr lang="en-US" sz="2800" b="1" dirty="0" err="1"/>
              <a:t>popolazione</a:t>
            </a:r>
            <a:r>
              <a:rPr lang="en-US" sz="2800" b="1" dirty="0"/>
              <a:t> </a:t>
            </a:r>
            <a:r>
              <a:rPr lang="en-US" sz="2800" dirty="0"/>
              <a:t>tanto </a:t>
            </a:r>
            <a:r>
              <a:rPr lang="en-US" sz="2800" dirty="0" err="1"/>
              <a:t>più</a:t>
            </a:r>
            <a:r>
              <a:rPr lang="en-US" sz="2800" dirty="0"/>
              <a:t> la </a:t>
            </a:r>
            <a:r>
              <a:rPr lang="en-US" sz="2800" dirty="0" err="1"/>
              <a:t>prevalenza</a:t>
            </a:r>
            <a:r>
              <a:rPr lang="en-US" sz="2800" dirty="0"/>
              <a:t> </a:t>
            </a:r>
            <a:r>
              <a:rPr lang="en-US" sz="2800" dirty="0" err="1"/>
              <a:t>attesa</a:t>
            </a:r>
            <a:r>
              <a:rPr lang="en-US" sz="2800" dirty="0"/>
              <a:t> </a:t>
            </a:r>
            <a:r>
              <a:rPr lang="en-US" sz="2800" dirty="0" err="1"/>
              <a:t>della</a:t>
            </a:r>
            <a:r>
              <a:rPr lang="en-US" sz="2800" dirty="0"/>
              <a:t> </a:t>
            </a:r>
            <a:r>
              <a:rPr lang="en-US" sz="2800" dirty="0" err="1"/>
              <a:t>condizione</a:t>
            </a:r>
            <a:r>
              <a:rPr lang="en-US" sz="2800" dirty="0"/>
              <a:t> </a:t>
            </a:r>
            <a:r>
              <a:rPr lang="en-US" sz="2800" dirty="0" err="1"/>
              <a:t>sarà</a:t>
            </a:r>
            <a:r>
              <a:rPr lang="en-US" sz="2800" dirty="0"/>
              <a:t> </a:t>
            </a:r>
            <a:r>
              <a:rPr lang="en-US" sz="2800" dirty="0" err="1"/>
              <a:t>elevata</a:t>
            </a:r>
            <a:r>
              <a:rPr lang="en-US" sz="2800" dirty="0"/>
              <a:t>, tanto </a:t>
            </a:r>
            <a:r>
              <a:rPr lang="en-US" sz="2800" dirty="0" err="1"/>
              <a:t>più</a:t>
            </a:r>
            <a:r>
              <a:rPr lang="en-US" sz="2800" dirty="0"/>
              <a:t> il  </a:t>
            </a:r>
            <a:r>
              <a:rPr lang="en-US" sz="2800" dirty="0" err="1"/>
              <a:t>valore</a:t>
            </a:r>
            <a:r>
              <a:rPr lang="en-US" sz="2800" dirty="0"/>
              <a:t> </a:t>
            </a:r>
            <a:r>
              <a:rPr lang="en-US" sz="2800" dirty="0" err="1"/>
              <a:t>predittivo</a:t>
            </a:r>
            <a:r>
              <a:rPr lang="en-US" sz="2800" dirty="0"/>
              <a:t> </a:t>
            </a:r>
            <a:r>
              <a:rPr lang="en-US" sz="2800" dirty="0" err="1"/>
              <a:t>positivo</a:t>
            </a:r>
            <a:r>
              <a:rPr lang="en-US" sz="2800" dirty="0"/>
              <a:t> </a:t>
            </a:r>
            <a:r>
              <a:rPr lang="en-US" sz="2800" dirty="0" err="1"/>
              <a:t>sarà</a:t>
            </a:r>
            <a:r>
              <a:rPr lang="en-US" sz="2800" dirty="0"/>
              <a:t> </a:t>
            </a:r>
            <a:r>
              <a:rPr lang="en-US" sz="2800" dirty="0" err="1"/>
              <a:t>elevato</a:t>
            </a:r>
            <a:r>
              <a:rPr lang="en-US" sz="2800" dirty="0"/>
              <a:t>.</a:t>
            </a:r>
          </a:p>
        </p:txBody>
      </p:sp>
      <p:sp>
        <p:nvSpPr>
          <p:cNvPr id="3" name="TextBox 2">
            <a:extLst>
              <a:ext uri="{FF2B5EF4-FFF2-40B4-BE49-F238E27FC236}">
                <a16:creationId xmlns:a16="http://schemas.microsoft.com/office/drawing/2014/main" id="{4F6FFE66-454E-3424-3DA7-885F9DBB1614}"/>
              </a:ext>
            </a:extLst>
          </p:cNvPr>
          <p:cNvSpPr txBox="1"/>
          <p:nvPr/>
        </p:nvSpPr>
        <p:spPr>
          <a:xfrm>
            <a:off x="925372" y="1448491"/>
            <a:ext cx="10102292" cy="1815882"/>
          </a:xfrm>
          <a:prstGeom prst="rect">
            <a:avLst/>
          </a:prstGeom>
          <a:noFill/>
        </p:spPr>
        <p:txBody>
          <a:bodyPr wrap="square" rtlCol="0">
            <a:spAutoFit/>
          </a:bodyPr>
          <a:lstStyle/>
          <a:p>
            <a:pPr marL="457200" indent="-457200">
              <a:buFont typeface="Wingdings" panose="05000000000000000000" pitchFamily="2" charset="2"/>
              <a:buChar char="§"/>
            </a:pPr>
            <a:r>
              <a:rPr lang="en-US" sz="2800" dirty="0" err="1"/>
              <a:t>Gli</a:t>
            </a:r>
            <a:r>
              <a:rPr lang="en-US" sz="2800" dirty="0"/>
              <a:t> </a:t>
            </a:r>
            <a:r>
              <a:rPr lang="en-US" sz="2800" dirty="0" err="1"/>
              <a:t>esami</a:t>
            </a:r>
            <a:r>
              <a:rPr lang="en-US" sz="2800" dirty="0"/>
              <a:t> </a:t>
            </a:r>
            <a:r>
              <a:rPr lang="en-US" sz="2800" dirty="0" err="1"/>
              <a:t>alterati</a:t>
            </a:r>
            <a:r>
              <a:rPr lang="en-US" sz="2800" dirty="0"/>
              <a:t> </a:t>
            </a:r>
            <a:r>
              <a:rPr lang="en-US" sz="2800" dirty="0" err="1"/>
              <a:t>hanno</a:t>
            </a:r>
            <a:r>
              <a:rPr lang="en-US" sz="2800" dirty="0"/>
              <a:t> </a:t>
            </a:r>
            <a:r>
              <a:rPr lang="en-US" sz="2800" dirty="0" err="1"/>
              <a:t>più</a:t>
            </a:r>
            <a:r>
              <a:rPr lang="en-US" sz="2800" dirty="0"/>
              <a:t> </a:t>
            </a:r>
            <a:r>
              <a:rPr lang="en-US" sz="2800" dirty="0" err="1"/>
              <a:t>valore</a:t>
            </a:r>
            <a:r>
              <a:rPr lang="en-US" sz="2800" dirty="0"/>
              <a:t> se </a:t>
            </a:r>
            <a:r>
              <a:rPr lang="en-US" sz="2800" dirty="0" err="1"/>
              <a:t>l’analisi</a:t>
            </a:r>
            <a:r>
              <a:rPr lang="en-US" sz="2800" dirty="0"/>
              <a:t> è </a:t>
            </a:r>
            <a:r>
              <a:rPr lang="en-US" sz="2800" dirty="0" err="1"/>
              <a:t>stata</a:t>
            </a:r>
            <a:r>
              <a:rPr lang="en-US" sz="2800" dirty="0"/>
              <a:t> </a:t>
            </a:r>
            <a:r>
              <a:rPr lang="en-US" sz="2800" dirty="0" err="1"/>
              <a:t>richiesta</a:t>
            </a:r>
            <a:r>
              <a:rPr lang="en-US" sz="2800" dirty="0"/>
              <a:t> con un </a:t>
            </a:r>
            <a:r>
              <a:rPr lang="en-US" sz="2800" dirty="0" err="1"/>
              <a:t>sospetto</a:t>
            </a:r>
            <a:r>
              <a:rPr lang="en-US" sz="2800" dirty="0"/>
              <a:t> ben </a:t>
            </a:r>
            <a:r>
              <a:rPr lang="en-US" sz="2800" dirty="0" err="1"/>
              <a:t>fondato</a:t>
            </a:r>
            <a:endParaRPr lang="en-US" sz="2800" dirty="0"/>
          </a:p>
          <a:p>
            <a:pPr marL="457200" indent="-457200">
              <a:buFont typeface="Wingdings" panose="05000000000000000000" pitchFamily="2" charset="2"/>
              <a:buChar char="§"/>
            </a:pPr>
            <a:r>
              <a:rPr lang="en-US" sz="2800" dirty="0"/>
              <a:t>Se il </a:t>
            </a:r>
            <a:r>
              <a:rPr lang="en-US" sz="2800" dirty="0" err="1"/>
              <a:t>sospetto</a:t>
            </a:r>
            <a:r>
              <a:rPr lang="en-US" sz="2800"/>
              <a:t> non è </a:t>
            </a:r>
            <a:r>
              <a:rPr lang="en-US" sz="2800" dirty="0"/>
              <a:t>ben </a:t>
            </a:r>
            <a:r>
              <a:rPr lang="en-US" sz="2800" dirty="0" err="1"/>
              <a:t>posto</a:t>
            </a:r>
            <a:r>
              <a:rPr lang="en-US" sz="2800" dirty="0"/>
              <a:t>, la </a:t>
            </a:r>
            <a:r>
              <a:rPr lang="en-US" sz="2800" dirty="0" err="1"/>
              <a:t>relativa</a:t>
            </a:r>
            <a:r>
              <a:rPr lang="en-US" sz="2800" dirty="0"/>
              <a:t> </a:t>
            </a:r>
            <a:r>
              <a:rPr lang="en-US" sz="2800" dirty="0" err="1"/>
              <a:t>popolazione</a:t>
            </a:r>
            <a:r>
              <a:rPr lang="en-US" sz="2800" dirty="0"/>
              <a:t> </a:t>
            </a:r>
            <a:r>
              <a:rPr lang="en-US" sz="2800" dirty="0" err="1"/>
              <a:t>può</a:t>
            </a:r>
            <a:r>
              <a:rPr lang="en-US" sz="2800" dirty="0"/>
              <a:t> </a:t>
            </a:r>
            <a:r>
              <a:rPr lang="en-US" sz="2800" dirty="0" err="1"/>
              <a:t>essere</a:t>
            </a:r>
            <a:r>
              <a:rPr lang="en-US" sz="2800" dirty="0"/>
              <a:t> </a:t>
            </a:r>
            <a:r>
              <a:rPr lang="en-US" sz="2800" dirty="0" err="1"/>
              <a:t>esposta</a:t>
            </a:r>
            <a:r>
              <a:rPr lang="en-US" sz="2800" dirty="0"/>
              <a:t> a </a:t>
            </a:r>
            <a:r>
              <a:rPr lang="en-US" sz="2800" dirty="0" err="1"/>
              <a:t>maggior</a:t>
            </a:r>
            <a:r>
              <a:rPr lang="en-US" sz="2800" dirty="0"/>
              <a:t> </a:t>
            </a:r>
            <a:r>
              <a:rPr lang="en-US" sz="2800" dirty="0" err="1"/>
              <a:t>rischio</a:t>
            </a:r>
            <a:r>
              <a:rPr lang="en-US" sz="2800" dirty="0"/>
              <a:t> di un </a:t>
            </a:r>
            <a:r>
              <a:rPr lang="en-US" sz="2800" dirty="0" err="1"/>
              <a:t>falso</a:t>
            </a:r>
            <a:r>
              <a:rPr lang="en-US" sz="2800" dirty="0"/>
              <a:t> </a:t>
            </a:r>
            <a:r>
              <a:rPr lang="en-US" sz="2800" dirty="0" err="1"/>
              <a:t>positivo</a:t>
            </a:r>
            <a:endParaRPr lang="en-US" sz="2800" dirty="0"/>
          </a:p>
        </p:txBody>
      </p:sp>
      <p:sp>
        <p:nvSpPr>
          <p:cNvPr id="4" name="TextBox 3">
            <a:extLst>
              <a:ext uri="{FF2B5EF4-FFF2-40B4-BE49-F238E27FC236}">
                <a16:creationId xmlns:a16="http://schemas.microsoft.com/office/drawing/2014/main" id="{5792452A-A5CA-E9E3-7D11-5A9AF72AF772}"/>
              </a:ext>
            </a:extLst>
          </p:cNvPr>
          <p:cNvSpPr txBox="1"/>
          <p:nvPr/>
        </p:nvSpPr>
        <p:spPr>
          <a:xfrm>
            <a:off x="323347" y="3690014"/>
            <a:ext cx="11192256" cy="954107"/>
          </a:xfrm>
          <a:prstGeom prst="rect">
            <a:avLst/>
          </a:prstGeom>
          <a:noFill/>
        </p:spPr>
        <p:txBody>
          <a:bodyPr wrap="square" rtlCol="0">
            <a:spAutoFit/>
          </a:bodyPr>
          <a:lstStyle/>
          <a:p>
            <a:r>
              <a:rPr lang="en-US" sz="2800" dirty="0"/>
              <a:t>Tanto </a:t>
            </a:r>
            <a:r>
              <a:rPr lang="en-US" sz="2800" dirty="0" err="1"/>
              <a:t>più</a:t>
            </a:r>
            <a:r>
              <a:rPr lang="en-US" sz="2800" dirty="0"/>
              <a:t> </a:t>
            </a:r>
            <a:r>
              <a:rPr lang="en-US" sz="2800" b="1" dirty="0" err="1"/>
              <a:t>seleziono</a:t>
            </a:r>
            <a:r>
              <a:rPr lang="en-US" sz="2800" b="1" dirty="0"/>
              <a:t> </a:t>
            </a:r>
            <a:r>
              <a:rPr lang="en-US" sz="2800" b="1" dirty="0" err="1"/>
              <a:t>i</a:t>
            </a:r>
            <a:r>
              <a:rPr lang="en-US" sz="2800" b="1" dirty="0"/>
              <a:t> test da </a:t>
            </a:r>
            <a:r>
              <a:rPr lang="en-US" sz="2800" b="1" dirty="0" err="1"/>
              <a:t>eseguire</a:t>
            </a:r>
            <a:r>
              <a:rPr lang="en-US" sz="2800" b="1" dirty="0"/>
              <a:t> </a:t>
            </a:r>
            <a:r>
              <a:rPr lang="en-US" sz="2800" dirty="0"/>
              <a:t>tanto </a:t>
            </a:r>
            <a:r>
              <a:rPr lang="en-US" sz="2800" dirty="0" err="1"/>
              <a:t>meno</a:t>
            </a:r>
            <a:r>
              <a:rPr lang="en-US" sz="2800" dirty="0"/>
              <a:t> </a:t>
            </a:r>
            <a:r>
              <a:rPr lang="en-US" sz="2800" dirty="0" err="1"/>
              <a:t>incorro</a:t>
            </a:r>
            <a:r>
              <a:rPr lang="en-US" sz="2800" dirty="0"/>
              <a:t> </a:t>
            </a:r>
            <a:r>
              <a:rPr lang="en-US" sz="2800" dirty="0" err="1"/>
              <a:t>nella</a:t>
            </a:r>
            <a:r>
              <a:rPr lang="en-US" sz="2800" dirty="0"/>
              <a:t> </a:t>
            </a:r>
            <a:r>
              <a:rPr lang="en-US" sz="2800" dirty="0" err="1"/>
              <a:t>possibilità</a:t>
            </a:r>
            <a:r>
              <a:rPr lang="en-US" sz="2800" dirty="0"/>
              <a:t> di </a:t>
            </a:r>
            <a:r>
              <a:rPr lang="en-US" sz="2800" dirty="0" err="1"/>
              <a:t>alterazioni</a:t>
            </a:r>
            <a:r>
              <a:rPr lang="en-US" sz="2800" dirty="0"/>
              <a:t> </a:t>
            </a:r>
            <a:r>
              <a:rPr lang="en-US" sz="2800" dirty="0" err="1"/>
              <a:t>casuali</a:t>
            </a:r>
            <a:r>
              <a:rPr lang="en-US" sz="2800" dirty="0"/>
              <a:t> senza </a:t>
            </a:r>
            <a:r>
              <a:rPr lang="en-US" sz="2800" dirty="0" err="1"/>
              <a:t>significato</a:t>
            </a:r>
            <a:r>
              <a:rPr lang="en-US" sz="2800" dirty="0"/>
              <a:t> </a:t>
            </a:r>
            <a:r>
              <a:rPr lang="en-US" sz="2800" dirty="0" err="1"/>
              <a:t>clinico</a:t>
            </a:r>
            <a:endParaRPr lang="en-US" sz="2800" dirty="0"/>
          </a:p>
        </p:txBody>
      </p:sp>
      <p:sp>
        <p:nvSpPr>
          <p:cNvPr id="5" name="TextBox 4">
            <a:extLst>
              <a:ext uri="{FF2B5EF4-FFF2-40B4-BE49-F238E27FC236}">
                <a16:creationId xmlns:a16="http://schemas.microsoft.com/office/drawing/2014/main" id="{A8CC950C-A7A7-BDDA-4006-05B747F1E090}"/>
              </a:ext>
            </a:extLst>
          </p:cNvPr>
          <p:cNvSpPr txBox="1"/>
          <p:nvPr/>
        </p:nvSpPr>
        <p:spPr>
          <a:xfrm>
            <a:off x="925372" y="4732328"/>
            <a:ext cx="10102292" cy="1815882"/>
          </a:xfrm>
          <a:prstGeom prst="rect">
            <a:avLst/>
          </a:prstGeom>
          <a:noFill/>
        </p:spPr>
        <p:txBody>
          <a:bodyPr wrap="square" rtlCol="0">
            <a:spAutoFit/>
          </a:bodyPr>
          <a:lstStyle/>
          <a:p>
            <a:pPr marL="457200" indent="-457200">
              <a:buFont typeface="Wingdings" panose="05000000000000000000" pitchFamily="2" charset="2"/>
              <a:buChar char="§"/>
            </a:pPr>
            <a:r>
              <a:rPr lang="en-US" sz="2800" dirty="0"/>
              <a:t>Per I </a:t>
            </a:r>
            <a:r>
              <a:rPr lang="en-US" sz="2800" dirty="0" err="1"/>
              <a:t>valori</a:t>
            </a:r>
            <a:r>
              <a:rPr lang="en-US" sz="2800" dirty="0"/>
              <a:t> </a:t>
            </a:r>
            <a:r>
              <a:rPr lang="en-US" sz="2800" dirty="0" err="1"/>
              <a:t>distribuiti</a:t>
            </a:r>
            <a:r>
              <a:rPr lang="en-US" sz="2800" dirty="0"/>
              <a:t> secondo </a:t>
            </a:r>
            <a:r>
              <a:rPr lang="en-US" sz="2800" dirty="0" err="1"/>
              <a:t>una</a:t>
            </a:r>
            <a:r>
              <a:rPr lang="en-US" sz="2800" dirty="0"/>
              <a:t> </a:t>
            </a:r>
            <a:r>
              <a:rPr lang="en-US" sz="2800" dirty="0" err="1"/>
              <a:t>gaussiana</a:t>
            </a:r>
            <a:r>
              <a:rPr lang="en-US" sz="2800" dirty="0"/>
              <a:t> </a:t>
            </a:r>
            <a:r>
              <a:rPr lang="en-US" sz="2800" dirty="0" err="1"/>
              <a:t>nella</a:t>
            </a:r>
            <a:r>
              <a:rPr lang="en-US" sz="2800" dirty="0"/>
              <a:t> </a:t>
            </a:r>
            <a:r>
              <a:rPr lang="en-US" sz="2800" dirty="0" err="1"/>
              <a:t>popolazione</a:t>
            </a:r>
            <a:r>
              <a:rPr lang="en-US" sz="2800" dirty="0"/>
              <a:t>, il 5% </a:t>
            </a:r>
            <a:r>
              <a:rPr lang="en-US" sz="2800" dirty="0" err="1"/>
              <a:t>dei</a:t>
            </a:r>
            <a:r>
              <a:rPr lang="en-US" sz="2800" dirty="0"/>
              <a:t> </a:t>
            </a:r>
            <a:r>
              <a:rPr lang="en-US" sz="2800" dirty="0" err="1"/>
              <a:t>soggetti</a:t>
            </a:r>
            <a:r>
              <a:rPr lang="en-US" sz="2800" dirty="0"/>
              <a:t> ha per </a:t>
            </a:r>
            <a:r>
              <a:rPr lang="en-US" sz="2800" dirty="0" err="1"/>
              <a:t>definizione</a:t>
            </a:r>
            <a:r>
              <a:rPr lang="en-US" sz="2800" dirty="0"/>
              <a:t> </a:t>
            </a:r>
            <a:r>
              <a:rPr lang="en-US" sz="2800" dirty="0" err="1"/>
              <a:t>valori</a:t>
            </a:r>
            <a:r>
              <a:rPr lang="en-US" sz="2800" dirty="0"/>
              <a:t> </a:t>
            </a:r>
            <a:r>
              <a:rPr lang="en-US" sz="2800" dirty="0" err="1"/>
              <a:t>fuori</a:t>
            </a:r>
            <a:r>
              <a:rPr lang="en-US" sz="2800" dirty="0"/>
              <a:t> norma </a:t>
            </a:r>
          </a:p>
          <a:p>
            <a:pPr marL="457200" indent="-457200">
              <a:buFont typeface="Wingdings" panose="05000000000000000000" pitchFamily="2" charset="2"/>
              <a:buChar char="§"/>
            </a:pPr>
            <a:r>
              <a:rPr lang="en-US" sz="2800" dirty="0"/>
              <a:t>Su 20 test </a:t>
            </a:r>
            <a:r>
              <a:rPr lang="en-US" sz="2800" dirty="0" err="1"/>
              <a:t>eseguiti</a:t>
            </a:r>
            <a:r>
              <a:rPr lang="en-US" sz="2800" dirty="0"/>
              <a:t> la </a:t>
            </a:r>
            <a:r>
              <a:rPr lang="en-US" sz="2800" dirty="0" err="1"/>
              <a:t>probabilità</a:t>
            </a:r>
            <a:r>
              <a:rPr lang="en-US" sz="2800" dirty="0"/>
              <a:t> </a:t>
            </a:r>
            <a:r>
              <a:rPr lang="en-US" sz="2800" dirty="0" err="1"/>
              <a:t>che</a:t>
            </a:r>
            <a:r>
              <a:rPr lang="en-US" sz="2800" dirty="0"/>
              <a:t> </a:t>
            </a:r>
            <a:r>
              <a:rPr lang="en-US" sz="2800" dirty="0" err="1"/>
              <a:t>almeno</a:t>
            </a:r>
            <a:r>
              <a:rPr lang="en-US" sz="2800" dirty="0"/>
              <a:t> uno </a:t>
            </a:r>
            <a:r>
              <a:rPr lang="en-US" sz="2800" dirty="0" err="1"/>
              <a:t>sia</a:t>
            </a:r>
            <a:r>
              <a:rPr lang="en-US" sz="2800" dirty="0"/>
              <a:t> </a:t>
            </a:r>
            <a:r>
              <a:rPr lang="en-US" sz="2800" dirty="0" err="1"/>
              <a:t>fuori</a:t>
            </a:r>
            <a:r>
              <a:rPr lang="en-US" sz="2800" dirty="0"/>
              <a:t> norma è molto </a:t>
            </a:r>
            <a:r>
              <a:rPr lang="en-US" sz="2800" dirty="0" err="1"/>
              <a:t>elevata</a:t>
            </a:r>
            <a:endParaRPr lang="en-US" sz="2800" dirty="0"/>
          </a:p>
        </p:txBody>
      </p:sp>
    </p:spTree>
    <p:extLst>
      <p:ext uri="{BB962C8B-B14F-4D97-AF65-F5344CB8AC3E}">
        <p14:creationId xmlns:p14="http://schemas.microsoft.com/office/powerpoint/2010/main" val="1808122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57328-6522-677D-4906-58930487A356}"/>
              </a:ext>
            </a:extLst>
          </p:cNvPr>
          <p:cNvPicPr>
            <a:picLocks noChangeAspect="1"/>
          </p:cNvPicPr>
          <p:nvPr/>
        </p:nvPicPr>
        <p:blipFill>
          <a:blip r:embed="rId2"/>
          <a:stretch>
            <a:fillRect/>
          </a:stretch>
        </p:blipFill>
        <p:spPr>
          <a:xfrm>
            <a:off x="1368951" y="311889"/>
            <a:ext cx="9136018" cy="5973381"/>
          </a:xfrm>
          <a:prstGeom prst="rect">
            <a:avLst/>
          </a:prstGeom>
        </p:spPr>
      </p:pic>
    </p:spTree>
    <p:extLst>
      <p:ext uri="{BB962C8B-B14F-4D97-AF65-F5344CB8AC3E}">
        <p14:creationId xmlns:p14="http://schemas.microsoft.com/office/powerpoint/2010/main" val="2771784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37374B-7C76-8D76-DCB3-9D085D292457}"/>
              </a:ext>
            </a:extLst>
          </p:cNvPr>
          <p:cNvSpPr txBox="1"/>
          <p:nvPr/>
        </p:nvSpPr>
        <p:spPr>
          <a:xfrm>
            <a:off x="863600" y="1371600"/>
            <a:ext cx="10814756" cy="3970318"/>
          </a:xfrm>
          <a:prstGeom prst="rect">
            <a:avLst/>
          </a:prstGeom>
          <a:noFill/>
        </p:spPr>
        <p:txBody>
          <a:bodyPr wrap="square" rtlCol="0">
            <a:spAutoFit/>
          </a:bodyPr>
          <a:lstStyle/>
          <a:p>
            <a:r>
              <a:rPr lang="it-IT" sz="3600" b="1" dirty="0"/>
              <a:t>L’incertezza in medicina, e in medicina di laboratorio, non può essere annullata, semmai ridotta e soprattutto conosciuta.</a:t>
            </a:r>
          </a:p>
          <a:p>
            <a:endParaRPr lang="it-IT" sz="3600" b="1" dirty="0"/>
          </a:p>
          <a:p>
            <a:r>
              <a:rPr lang="it-IT" sz="3600" b="1" dirty="0"/>
              <a:t>E’ auspicabile che ci si avvicini criticamente ai valori numerici considerando le diverse cause che li possono influenzare</a:t>
            </a:r>
          </a:p>
        </p:txBody>
      </p:sp>
    </p:spTree>
    <p:extLst>
      <p:ext uri="{BB962C8B-B14F-4D97-AF65-F5344CB8AC3E}">
        <p14:creationId xmlns:p14="http://schemas.microsoft.com/office/powerpoint/2010/main" val="2424629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8F0EED-D3E2-C567-9BCF-B1E0D5D6FDE8}"/>
              </a:ext>
            </a:extLst>
          </p:cNvPr>
          <p:cNvPicPr>
            <a:picLocks noChangeAspect="1"/>
          </p:cNvPicPr>
          <p:nvPr/>
        </p:nvPicPr>
        <p:blipFill>
          <a:blip r:embed="rId2"/>
          <a:stretch>
            <a:fillRect/>
          </a:stretch>
        </p:blipFill>
        <p:spPr>
          <a:xfrm>
            <a:off x="7448417" y="1687210"/>
            <a:ext cx="3718923" cy="3970319"/>
          </a:xfrm>
          <a:prstGeom prst="rect">
            <a:avLst/>
          </a:prstGeom>
        </p:spPr>
      </p:pic>
      <p:sp>
        <p:nvSpPr>
          <p:cNvPr id="2" name="TextBox 1">
            <a:extLst>
              <a:ext uri="{FF2B5EF4-FFF2-40B4-BE49-F238E27FC236}">
                <a16:creationId xmlns:a16="http://schemas.microsoft.com/office/drawing/2014/main" id="{6EB956B4-B840-75AD-08FE-3B7323AB3620}"/>
              </a:ext>
            </a:extLst>
          </p:cNvPr>
          <p:cNvSpPr txBox="1"/>
          <p:nvPr/>
        </p:nvSpPr>
        <p:spPr>
          <a:xfrm>
            <a:off x="454646" y="653873"/>
            <a:ext cx="10579455" cy="3970318"/>
          </a:xfrm>
          <a:prstGeom prst="rect">
            <a:avLst/>
          </a:prstGeom>
          <a:noFill/>
        </p:spPr>
        <p:txBody>
          <a:bodyPr wrap="square" rtlCol="0">
            <a:spAutoFit/>
          </a:bodyPr>
          <a:lstStyle/>
          <a:p>
            <a:r>
              <a:rPr lang="it-IT" sz="2800" dirty="0"/>
              <a:t>Maschio di 50 anni ritira esito di esami di controllo annuale (che il medico non vorrebbe prescrivergli)</a:t>
            </a:r>
          </a:p>
          <a:p>
            <a:endParaRPr lang="it-IT" sz="2800" dirty="0"/>
          </a:p>
          <a:p>
            <a:r>
              <a:rPr lang="it-IT" sz="2800" b="1" dirty="0"/>
              <a:t>4 asterischi:</a:t>
            </a:r>
          </a:p>
          <a:p>
            <a:r>
              <a:rPr lang="it-IT" sz="2800" dirty="0"/>
              <a:t>- colesterolo 205 mg/dL (v.n. &lt; 190 mg/dL)</a:t>
            </a:r>
          </a:p>
          <a:p>
            <a:r>
              <a:rPr lang="it-IT" sz="2800" dirty="0"/>
              <a:t>- VES 22 (v.n. &lt; 20)</a:t>
            </a:r>
          </a:p>
          <a:p>
            <a:r>
              <a:rPr lang="it-IT" sz="2800" dirty="0"/>
              <a:t>- linfociti 42% (v.n. 20-40%)</a:t>
            </a:r>
          </a:p>
          <a:p>
            <a:r>
              <a:rPr lang="it-IT" sz="2800" dirty="0"/>
              <a:t>- glicemia 104 mg/d</a:t>
            </a:r>
            <a:r>
              <a:rPr lang="en-US" sz="2800" dirty="0"/>
              <a:t>L</a:t>
            </a:r>
            <a:r>
              <a:rPr lang="it-IT" sz="2800" dirty="0"/>
              <a:t> (v.n. &lt; 100 mg/dL) </a:t>
            </a:r>
          </a:p>
          <a:p>
            <a:endParaRPr lang="it-IT" sz="2800" dirty="0"/>
          </a:p>
        </p:txBody>
      </p:sp>
    </p:spTree>
    <p:extLst>
      <p:ext uri="{BB962C8B-B14F-4D97-AF65-F5344CB8AC3E}">
        <p14:creationId xmlns:p14="http://schemas.microsoft.com/office/powerpoint/2010/main" val="102111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D5A1F-9FB5-CC9E-2C29-6CEE2444007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DB1AEF4-392E-8F76-211F-90D9905F6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06" y="465364"/>
            <a:ext cx="5267680" cy="569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17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064C-D4AE-E1FD-D77F-51D9366B49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E58A99-F143-BC42-4BA5-50DEB1EC3B5B}"/>
              </a:ext>
            </a:extLst>
          </p:cNvPr>
          <p:cNvSpPr txBox="1"/>
          <p:nvPr/>
        </p:nvSpPr>
        <p:spPr>
          <a:xfrm>
            <a:off x="482302" y="287319"/>
            <a:ext cx="8456161" cy="707886"/>
          </a:xfrm>
          <a:prstGeom prst="rect">
            <a:avLst/>
          </a:prstGeom>
          <a:noFill/>
        </p:spPr>
        <p:txBody>
          <a:bodyPr wrap="none" rtlCol="0">
            <a:spAutoFit/>
          </a:bodyPr>
          <a:lstStyle/>
          <a:p>
            <a:r>
              <a:rPr lang="en-US" sz="4000" b="1" i="0" dirty="0">
                <a:solidFill>
                  <a:srgbClr val="202122"/>
                </a:solidFill>
                <a:effectLst/>
                <a:latin typeface="Arial" panose="020B0604020202020204" pitchFamily="34" charset="0"/>
              </a:rPr>
              <a:t>Receiver Operating Characteristic</a:t>
            </a:r>
            <a:endParaRPr lang="en-US" sz="4000" dirty="0"/>
          </a:p>
        </p:txBody>
      </p:sp>
      <p:graphicFrame>
        <p:nvGraphicFramePr>
          <p:cNvPr id="8" name="Table 7">
            <a:extLst>
              <a:ext uri="{FF2B5EF4-FFF2-40B4-BE49-F238E27FC236}">
                <a16:creationId xmlns:a16="http://schemas.microsoft.com/office/drawing/2014/main" id="{498C1C70-9041-3495-D008-5BB798762728}"/>
              </a:ext>
            </a:extLst>
          </p:cNvPr>
          <p:cNvGraphicFramePr>
            <a:graphicFrameLocks noGrp="1"/>
          </p:cNvGraphicFramePr>
          <p:nvPr/>
        </p:nvGraphicFramePr>
        <p:xfrm>
          <a:off x="6457423" y="1780527"/>
          <a:ext cx="4457895" cy="2540481"/>
        </p:xfrm>
        <a:graphic>
          <a:graphicData uri="http://schemas.openxmlformats.org/drawingml/2006/table">
            <a:tbl>
              <a:tblPr firstRow="1" firstCol="1" bandRow="1">
                <a:tableStyleId>{5C22544A-7EE6-4342-B048-85BDC9FD1C3A}</a:tableStyleId>
              </a:tblPr>
              <a:tblGrid>
                <a:gridCol w="1834457">
                  <a:extLst>
                    <a:ext uri="{9D8B030D-6E8A-4147-A177-3AD203B41FA5}">
                      <a16:colId xmlns:a16="http://schemas.microsoft.com/office/drawing/2014/main" val="4002296218"/>
                    </a:ext>
                  </a:extLst>
                </a:gridCol>
                <a:gridCol w="1276470">
                  <a:extLst>
                    <a:ext uri="{9D8B030D-6E8A-4147-A177-3AD203B41FA5}">
                      <a16:colId xmlns:a16="http://schemas.microsoft.com/office/drawing/2014/main" val="3216247318"/>
                    </a:ext>
                  </a:extLst>
                </a:gridCol>
                <a:gridCol w="1346968">
                  <a:extLst>
                    <a:ext uri="{9D8B030D-6E8A-4147-A177-3AD203B41FA5}">
                      <a16:colId xmlns:a16="http://schemas.microsoft.com/office/drawing/2014/main" val="2324597351"/>
                    </a:ext>
                  </a:extLst>
                </a:gridCol>
              </a:tblGrid>
              <a:tr h="846827">
                <a:tc>
                  <a:txBody>
                    <a:bodyPr/>
                    <a:lstStyle/>
                    <a:p>
                      <a:pPr>
                        <a:lnSpc>
                          <a:spcPct val="107000"/>
                        </a:lnSpc>
                        <a:spcAft>
                          <a:spcPts val="800"/>
                        </a:spcAft>
                      </a:pPr>
                      <a:r>
                        <a:rPr lang="it-IT"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Aereo+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a:effectLst/>
                        </a:rPr>
                        <a:t>Aereo-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7724600"/>
                  </a:ext>
                </a:extLst>
              </a:tr>
              <a:tr h="846827">
                <a:tc>
                  <a:txBody>
                    <a:bodyPr/>
                    <a:lstStyle/>
                    <a:p>
                      <a:pPr>
                        <a:lnSpc>
                          <a:spcPct val="107000"/>
                        </a:lnSpc>
                        <a:spcAft>
                          <a:spcPts val="800"/>
                        </a:spcAft>
                      </a:pPr>
                      <a:r>
                        <a:rPr lang="it-IT" sz="2800" dirty="0">
                          <a:effectLst/>
                        </a:rPr>
                        <a:t>Segnale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Vero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Falso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1709462"/>
                  </a:ext>
                </a:extLst>
              </a:tr>
              <a:tr h="846827">
                <a:tc>
                  <a:txBody>
                    <a:bodyPr/>
                    <a:lstStyle/>
                    <a:p>
                      <a:pPr>
                        <a:lnSpc>
                          <a:spcPct val="107000"/>
                        </a:lnSpc>
                        <a:spcAft>
                          <a:spcPts val="800"/>
                        </a:spcAft>
                      </a:pPr>
                      <a:r>
                        <a:rPr lang="it-IT" sz="2800" dirty="0">
                          <a:effectLst/>
                        </a:rPr>
                        <a:t>Segnale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a:effectLst/>
                        </a:rPr>
                        <a:t>Falso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dirty="0">
                          <a:effectLst/>
                        </a:rPr>
                        <a:t>Vero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04446"/>
                  </a:ext>
                </a:extLst>
              </a:tr>
            </a:tbl>
          </a:graphicData>
        </a:graphic>
      </p:graphicFrame>
      <p:pic>
        <p:nvPicPr>
          <p:cNvPr id="9" name="Picture 4">
            <a:extLst>
              <a:ext uri="{FF2B5EF4-FFF2-40B4-BE49-F238E27FC236}">
                <a16:creationId xmlns:a16="http://schemas.microsoft.com/office/drawing/2014/main" id="{C36C61F1-9E9A-87B7-A9D3-F7D18509D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81" y="1223701"/>
            <a:ext cx="3994671" cy="515287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92890787-2FF1-7015-A92B-B40C30C9ABC8}"/>
              </a:ext>
            </a:extLst>
          </p:cNvPr>
          <p:cNvCxnSpPr>
            <a:cxnSpLocks/>
          </p:cNvCxnSpPr>
          <p:nvPr/>
        </p:nvCxnSpPr>
        <p:spPr>
          <a:xfrm flipV="1">
            <a:off x="455822" y="3257929"/>
            <a:ext cx="4793787" cy="585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295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7CC20D56-8C14-4AE4-A818-B67597E54F93}"/>
              </a:ext>
            </a:extLst>
          </p:cNvPr>
          <p:cNvPicPr>
            <a:picLocks noChangeAspect="1"/>
          </p:cNvPicPr>
          <p:nvPr/>
        </p:nvPicPr>
        <p:blipFill>
          <a:blip r:embed="rId3"/>
          <a:stretch>
            <a:fillRect/>
          </a:stretch>
        </p:blipFill>
        <p:spPr>
          <a:xfrm>
            <a:off x="3169991" y="1271626"/>
            <a:ext cx="5769836" cy="4778369"/>
          </a:xfrm>
          <a:prstGeom prst="rect">
            <a:avLst/>
          </a:prstGeom>
        </p:spPr>
      </p:pic>
      <p:sp>
        <p:nvSpPr>
          <p:cNvPr id="4" name="TextBox 3">
            <a:extLst>
              <a:ext uri="{FF2B5EF4-FFF2-40B4-BE49-F238E27FC236}">
                <a16:creationId xmlns:a16="http://schemas.microsoft.com/office/drawing/2014/main" id="{3638B530-FEED-4CD7-B6E6-59933FFCD3FF}"/>
              </a:ext>
            </a:extLst>
          </p:cNvPr>
          <p:cNvSpPr txBox="1"/>
          <p:nvPr/>
        </p:nvSpPr>
        <p:spPr>
          <a:xfrm>
            <a:off x="1510718" y="2510289"/>
            <a:ext cx="1529510" cy="1384995"/>
          </a:xfrm>
          <a:prstGeom prst="rect">
            <a:avLst/>
          </a:prstGeom>
          <a:noFill/>
        </p:spPr>
        <p:txBody>
          <a:bodyPr wrap="square" rtlCol="0">
            <a:spAutoFit/>
          </a:bodyPr>
          <a:lstStyle/>
          <a:p>
            <a:r>
              <a:rPr lang="en-US" sz="2800" dirty="0" err="1"/>
              <a:t>Frazione</a:t>
            </a:r>
            <a:r>
              <a:rPr lang="en-US" sz="2800" dirty="0"/>
              <a:t> di </a:t>
            </a:r>
            <a:r>
              <a:rPr lang="en-US" sz="2800" dirty="0" err="1"/>
              <a:t>veri</a:t>
            </a:r>
            <a:r>
              <a:rPr lang="en-US" sz="2800" dirty="0"/>
              <a:t> </a:t>
            </a:r>
            <a:r>
              <a:rPr lang="en-US" sz="2800" dirty="0" err="1"/>
              <a:t>positivi</a:t>
            </a:r>
            <a:endParaRPr lang="en-US" sz="2800" dirty="0"/>
          </a:p>
        </p:txBody>
      </p:sp>
      <p:sp>
        <p:nvSpPr>
          <p:cNvPr id="5" name="TextBox 4">
            <a:extLst>
              <a:ext uri="{FF2B5EF4-FFF2-40B4-BE49-F238E27FC236}">
                <a16:creationId xmlns:a16="http://schemas.microsoft.com/office/drawing/2014/main" id="{47A716AE-A484-480F-B7B6-09C90084E98A}"/>
              </a:ext>
            </a:extLst>
          </p:cNvPr>
          <p:cNvSpPr txBox="1"/>
          <p:nvPr/>
        </p:nvSpPr>
        <p:spPr>
          <a:xfrm>
            <a:off x="4710565" y="6114451"/>
            <a:ext cx="4374597" cy="523220"/>
          </a:xfrm>
          <a:prstGeom prst="rect">
            <a:avLst/>
          </a:prstGeom>
          <a:noFill/>
        </p:spPr>
        <p:txBody>
          <a:bodyPr wrap="square" rtlCol="0">
            <a:spAutoFit/>
          </a:bodyPr>
          <a:lstStyle/>
          <a:p>
            <a:r>
              <a:rPr lang="en-US" sz="2800" dirty="0" err="1"/>
              <a:t>Frazione</a:t>
            </a:r>
            <a:r>
              <a:rPr lang="en-US" sz="2800" dirty="0"/>
              <a:t> di </a:t>
            </a:r>
            <a:r>
              <a:rPr lang="en-US" sz="2800" dirty="0" err="1"/>
              <a:t>falsi</a:t>
            </a:r>
            <a:r>
              <a:rPr lang="en-US" sz="2800" dirty="0"/>
              <a:t> </a:t>
            </a:r>
            <a:r>
              <a:rPr lang="en-US" sz="2800" dirty="0" err="1"/>
              <a:t>positivi</a:t>
            </a:r>
            <a:endParaRPr lang="en-US" sz="2800" dirty="0"/>
          </a:p>
        </p:txBody>
      </p:sp>
      <p:sp>
        <p:nvSpPr>
          <p:cNvPr id="6" name="TextBox 5">
            <a:extLst>
              <a:ext uri="{FF2B5EF4-FFF2-40B4-BE49-F238E27FC236}">
                <a16:creationId xmlns:a16="http://schemas.microsoft.com/office/drawing/2014/main" id="{040418BE-623A-4772-9FB1-9B1EA18163C6}"/>
              </a:ext>
            </a:extLst>
          </p:cNvPr>
          <p:cNvSpPr txBox="1"/>
          <p:nvPr/>
        </p:nvSpPr>
        <p:spPr>
          <a:xfrm>
            <a:off x="339765" y="350634"/>
            <a:ext cx="11359710" cy="830997"/>
          </a:xfrm>
          <a:prstGeom prst="rect">
            <a:avLst/>
          </a:prstGeom>
          <a:noFill/>
        </p:spPr>
        <p:txBody>
          <a:bodyPr wrap="square" rtlCol="0">
            <a:spAutoFit/>
          </a:bodyPr>
          <a:lstStyle/>
          <a:p>
            <a:r>
              <a:rPr lang="it-IT"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I</a:t>
            </a:r>
            <a:r>
              <a:rPr lang="it-IT"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ndice di </a:t>
            </a:r>
            <a:r>
              <a:rPr lang="it-IT" sz="2400" b="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Youden</a:t>
            </a:r>
            <a:r>
              <a:rPr lang="it-IT"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J </a:t>
            </a:r>
            <a:r>
              <a:rPr lang="it-IT" sz="2400" dirty="0">
                <a:effectLst/>
                <a:latin typeface="Calibri" panose="020F0502020204030204" pitchFamily="34" charset="0"/>
                <a:ea typeface="Calibri" panose="020F0502020204030204" pitchFamily="34" charset="0"/>
                <a:cs typeface="Times New Roman" panose="02020603050405020304" pitchFamily="18" charset="0"/>
              </a:rPr>
              <a:t>	= massima distanza tra la curva ROC e la bisettrice (chance line) 				= </a:t>
            </a:r>
            <a:r>
              <a:rPr lang="it-IT" sz="2400" dirty="0" err="1">
                <a:effectLst/>
                <a:latin typeface="Calibri" panose="020F0502020204030204" pitchFamily="34" charset="0"/>
                <a:ea typeface="Calibri" panose="020F0502020204030204" pitchFamily="34" charset="0"/>
                <a:cs typeface="Times New Roman" panose="02020603050405020304" pitchFamily="18" charset="0"/>
              </a:rPr>
              <a:t>maxc</a:t>
            </a:r>
            <a:r>
              <a:rPr lang="it-IT" sz="2400" dirty="0">
                <a:effectLst/>
                <a:latin typeface="Calibri" panose="020F0502020204030204" pitchFamily="34" charset="0"/>
                <a:ea typeface="Calibri" panose="020F0502020204030204" pitchFamily="34" charset="0"/>
                <a:cs typeface="Times New Roman" panose="02020603050405020304" pitchFamily="18" charset="0"/>
              </a:rPr>
              <a:t> {sensibilità(c) + specificità(c) − 1}.</a:t>
            </a:r>
            <a:endParaRPr lang="en-US" sz="2400" dirty="0"/>
          </a:p>
        </p:txBody>
      </p:sp>
      <p:sp>
        <p:nvSpPr>
          <p:cNvPr id="7" name="TextBox 6">
            <a:extLst>
              <a:ext uri="{FF2B5EF4-FFF2-40B4-BE49-F238E27FC236}">
                <a16:creationId xmlns:a16="http://schemas.microsoft.com/office/drawing/2014/main" id="{CD92D52E-EE9F-468D-B0FE-2B6D9CB5C525}"/>
              </a:ext>
            </a:extLst>
          </p:cNvPr>
          <p:cNvSpPr txBox="1"/>
          <p:nvPr/>
        </p:nvSpPr>
        <p:spPr>
          <a:xfrm>
            <a:off x="9416503" y="1665298"/>
            <a:ext cx="2089192" cy="4438651"/>
          </a:xfrm>
          <a:prstGeom prst="rect">
            <a:avLst/>
          </a:prstGeom>
          <a:noFill/>
        </p:spPr>
        <p:txBody>
          <a:bodyPr wrap="square" rtlCol="0">
            <a:spAutoFit/>
          </a:bodyPr>
          <a:lstStyle/>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AREA SOTTO LA CURCA = AUC </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1, discriminazione 100%. </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AUC 0.5 volte l’area del grafico, discriminazione nulla.</a:t>
            </a:r>
          </a:p>
          <a:p>
            <a:pPr>
              <a:lnSpc>
                <a:spcPct val="107000"/>
              </a:lnSpc>
              <a:spcAft>
                <a:spcPts val="800"/>
              </a:spcAft>
            </a:pP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Valori sopra 0.9 indicano un test altamente accurato.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38518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948D2F-4155-4898-94EB-BB406721AE96}"/>
              </a:ext>
            </a:extLst>
          </p:cNvPr>
          <p:cNvSpPr txBox="1"/>
          <p:nvPr/>
        </p:nvSpPr>
        <p:spPr>
          <a:xfrm>
            <a:off x="280072" y="254337"/>
            <a:ext cx="8977342" cy="584775"/>
          </a:xfrm>
          <a:prstGeom prst="rect">
            <a:avLst/>
          </a:prstGeom>
          <a:noFill/>
        </p:spPr>
        <p:txBody>
          <a:bodyPr wrap="square">
            <a:spAutoFit/>
          </a:bodyPr>
          <a:lstStyle/>
          <a:p>
            <a:r>
              <a:rPr lang="it-IT" sz="3200" dirty="0">
                <a:latin typeface="Calibri" panose="020F0502020204030204" pitchFamily="34" charset="0"/>
                <a:ea typeface="Calibri" panose="020F0502020204030204" pitchFamily="34" charset="0"/>
                <a:cs typeface="Times New Roman" panose="02020603050405020304" pitchFamily="18" charset="0"/>
              </a:rPr>
              <a:t>I</a:t>
            </a:r>
            <a:r>
              <a:rPr lang="it-IT" sz="3200" dirty="0">
                <a:effectLst/>
                <a:latin typeface="Calibri" panose="020F0502020204030204" pitchFamily="34" charset="0"/>
                <a:ea typeface="Calibri" panose="020F0502020204030204" pitchFamily="34" charset="0"/>
                <a:cs typeface="Times New Roman" panose="02020603050405020304" pitchFamily="18" charset="0"/>
              </a:rPr>
              <a:t>ndice J è un compromesso matematico </a:t>
            </a:r>
            <a:endParaRPr lang="en-US" sz="3200" dirty="0"/>
          </a:p>
        </p:txBody>
      </p:sp>
      <p:sp>
        <p:nvSpPr>
          <p:cNvPr id="4" name="TextBox 3">
            <a:extLst>
              <a:ext uri="{FF2B5EF4-FFF2-40B4-BE49-F238E27FC236}">
                <a16:creationId xmlns:a16="http://schemas.microsoft.com/office/drawing/2014/main" id="{FAD128C0-C712-46CE-93E3-090F7CF5D73B}"/>
              </a:ext>
            </a:extLst>
          </p:cNvPr>
          <p:cNvSpPr txBox="1"/>
          <p:nvPr/>
        </p:nvSpPr>
        <p:spPr>
          <a:xfrm>
            <a:off x="874973" y="1710552"/>
            <a:ext cx="7787539" cy="2677656"/>
          </a:xfrm>
          <a:prstGeom prst="rect">
            <a:avLst/>
          </a:prstGeom>
          <a:noFill/>
        </p:spPr>
        <p:txBody>
          <a:bodyPr wrap="square" rtlCol="0">
            <a:spAutoFit/>
          </a:bodyPr>
          <a:lstStyle/>
          <a:p>
            <a:r>
              <a:rPr lang="en-US" sz="2400" dirty="0"/>
              <a:t>Se è  </a:t>
            </a:r>
            <a:r>
              <a:rPr lang="en-US" sz="2400" dirty="0" err="1"/>
              <a:t>più</a:t>
            </a:r>
            <a:r>
              <a:rPr lang="en-US" sz="2400" dirty="0"/>
              <a:t> </a:t>
            </a:r>
            <a:r>
              <a:rPr lang="en-US" sz="2400" dirty="0" err="1"/>
              <a:t>importante</a:t>
            </a:r>
            <a:r>
              <a:rPr lang="en-US" sz="2400" dirty="0"/>
              <a:t> la </a:t>
            </a:r>
            <a:r>
              <a:rPr lang="en-US" sz="2400" dirty="0" err="1"/>
              <a:t>sensibilità</a:t>
            </a:r>
            <a:r>
              <a:rPr lang="en-US" sz="2400" dirty="0"/>
              <a:t> mi </a:t>
            </a:r>
            <a:r>
              <a:rPr lang="en-US" sz="2400" dirty="0" err="1"/>
              <a:t>sposterò</a:t>
            </a:r>
            <a:r>
              <a:rPr lang="en-US" sz="2400" dirty="0"/>
              <a:t> un </a:t>
            </a:r>
            <a:r>
              <a:rPr lang="en-US" sz="2400" dirty="0" err="1"/>
              <a:t>pò</a:t>
            </a:r>
            <a:r>
              <a:rPr lang="en-US" sz="2400" dirty="0"/>
              <a:t> </a:t>
            </a:r>
            <a:r>
              <a:rPr lang="en-US" sz="2400" dirty="0" err="1"/>
              <a:t>più</a:t>
            </a:r>
            <a:r>
              <a:rPr lang="en-US" sz="2400" dirty="0"/>
              <a:t> a sinistra (</a:t>
            </a:r>
            <a:r>
              <a:rPr lang="en-US" sz="2400" dirty="0" err="1"/>
              <a:t>accetto</a:t>
            </a:r>
            <a:r>
              <a:rPr lang="en-US" sz="2400" dirty="0"/>
              <a:t> di fare </a:t>
            </a:r>
            <a:r>
              <a:rPr lang="en-US" sz="2400" dirty="0" err="1"/>
              <a:t>molti</a:t>
            </a:r>
            <a:r>
              <a:rPr lang="en-US" sz="2400" dirty="0"/>
              <a:t> test di secondo </a:t>
            </a:r>
            <a:r>
              <a:rPr lang="en-US" sz="2400" dirty="0" err="1"/>
              <a:t>livello</a:t>
            </a:r>
            <a:r>
              <a:rPr lang="en-US" sz="2400" dirty="0"/>
              <a:t>, ma non </a:t>
            </a:r>
            <a:r>
              <a:rPr lang="en-US" sz="2400" dirty="0" err="1"/>
              <a:t>voglio</a:t>
            </a:r>
            <a:r>
              <a:rPr lang="en-US" sz="2400" dirty="0"/>
              <a:t> </a:t>
            </a:r>
            <a:r>
              <a:rPr lang="en-US" sz="2400" dirty="0" err="1"/>
              <a:t>perdere</a:t>
            </a:r>
            <a:r>
              <a:rPr lang="en-US" sz="2400" dirty="0"/>
              <a:t> </a:t>
            </a:r>
            <a:r>
              <a:rPr lang="en-US" sz="2400" dirty="0" err="1"/>
              <a:t>nessun</a:t>
            </a:r>
            <a:r>
              <a:rPr lang="en-US" sz="2400" dirty="0"/>
              <a:t> </a:t>
            </a:r>
            <a:r>
              <a:rPr lang="en-US" sz="2400" dirty="0" err="1"/>
              <a:t>potenziale</a:t>
            </a:r>
            <a:r>
              <a:rPr lang="en-US" sz="2400" dirty="0"/>
              <a:t> positive)</a:t>
            </a:r>
          </a:p>
          <a:p>
            <a:endParaRPr lang="en-US" sz="2400" dirty="0"/>
          </a:p>
          <a:p>
            <a:r>
              <a:rPr lang="en-US" sz="2400" dirty="0"/>
              <a:t>Se è </a:t>
            </a:r>
            <a:r>
              <a:rPr lang="en-US" sz="2400" dirty="0" err="1"/>
              <a:t>più</a:t>
            </a:r>
            <a:r>
              <a:rPr lang="en-US" sz="2400" dirty="0"/>
              <a:t> </a:t>
            </a:r>
            <a:r>
              <a:rPr lang="en-US" sz="2400" dirty="0" err="1"/>
              <a:t>importante</a:t>
            </a:r>
            <a:r>
              <a:rPr lang="en-US" sz="2400" dirty="0"/>
              <a:t> la </a:t>
            </a:r>
            <a:r>
              <a:rPr lang="en-US" sz="2400" dirty="0" err="1"/>
              <a:t>specificità</a:t>
            </a:r>
            <a:r>
              <a:rPr lang="en-US" sz="2400" dirty="0"/>
              <a:t> mi </a:t>
            </a:r>
            <a:r>
              <a:rPr lang="en-US" sz="2400" dirty="0" err="1"/>
              <a:t>sposterò</a:t>
            </a:r>
            <a:r>
              <a:rPr lang="en-US" sz="2400" dirty="0"/>
              <a:t> </a:t>
            </a:r>
            <a:r>
              <a:rPr lang="en-US" sz="2400" dirty="0" err="1"/>
              <a:t>più</a:t>
            </a:r>
            <a:r>
              <a:rPr lang="en-US" sz="2400" dirty="0"/>
              <a:t> a </a:t>
            </a:r>
            <a:r>
              <a:rPr lang="en-US" sz="2400" dirty="0" err="1"/>
              <a:t>destra</a:t>
            </a:r>
            <a:r>
              <a:rPr lang="en-US" sz="2400" dirty="0"/>
              <a:t> (non è </a:t>
            </a:r>
            <a:r>
              <a:rPr lang="en-US" sz="2400" dirty="0" err="1"/>
              <a:t>fondamentale</a:t>
            </a:r>
            <a:r>
              <a:rPr lang="en-US" sz="2400" dirty="0"/>
              <a:t> </a:t>
            </a:r>
            <a:r>
              <a:rPr lang="en-US" sz="2400" dirty="0" err="1"/>
              <a:t>identificare</a:t>
            </a:r>
            <a:r>
              <a:rPr lang="en-US" sz="2400" dirty="0"/>
              <a:t> tutti, ma </a:t>
            </a:r>
            <a:r>
              <a:rPr lang="en-US" sz="2400" dirty="0" err="1"/>
              <a:t>quelli</a:t>
            </a:r>
            <a:r>
              <a:rPr lang="en-US" sz="2400" dirty="0"/>
              <a:t> </a:t>
            </a:r>
            <a:r>
              <a:rPr lang="en-US" sz="2400" dirty="0" err="1"/>
              <a:t>che</a:t>
            </a:r>
            <a:r>
              <a:rPr lang="en-US" sz="2400" dirty="0"/>
              <a:t> </a:t>
            </a:r>
            <a:r>
              <a:rPr lang="en-US" sz="2400" dirty="0" err="1"/>
              <a:t>identifico</a:t>
            </a:r>
            <a:r>
              <a:rPr lang="en-US" sz="2400" dirty="0"/>
              <a:t> devo </a:t>
            </a:r>
            <a:r>
              <a:rPr lang="en-US" sz="2400" dirty="0" err="1"/>
              <a:t>essere</a:t>
            </a:r>
            <a:r>
              <a:rPr lang="en-US" sz="2400" dirty="0"/>
              <a:t> </a:t>
            </a:r>
            <a:r>
              <a:rPr lang="en-US" sz="2400" dirty="0" err="1"/>
              <a:t>sicuro</a:t>
            </a:r>
            <a:r>
              <a:rPr lang="en-US" sz="2400" dirty="0"/>
              <a:t>) </a:t>
            </a:r>
          </a:p>
        </p:txBody>
      </p:sp>
    </p:spTree>
    <p:extLst>
      <p:ext uri="{BB962C8B-B14F-4D97-AF65-F5344CB8AC3E}">
        <p14:creationId xmlns:p14="http://schemas.microsoft.com/office/powerpoint/2010/main" val="2534405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DBBC90-D807-0BB0-41B9-D55C8FB9836A}"/>
              </a:ext>
            </a:extLst>
          </p:cNvPr>
          <p:cNvPicPr>
            <a:picLocks noChangeAspect="1"/>
          </p:cNvPicPr>
          <p:nvPr/>
        </p:nvPicPr>
        <p:blipFill>
          <a:blip r:embed="rId2"/>
          <a:stretch>
            <a:fillRect/>
          </a:stretch>
        </p:blipFill>
        <p:spPr>
          <a:xfrm>
            <a:off x="4525090" y="1680655"/>
            <a:ext cx="6772550" cy="4850407"/>
          </a:xfrm>
          <a:prstGeom prst="rect">
            <a:avLst/>
          </a:prstGeom>
        </p:spPr>
      </p:pic>
      <p:pic>
        <p:nvPicPr>
          <p:cNvPr id="3" name="Picture 2">
            <a:extLst>
              <a:ext uri="{FF2B5EF4-FFF2-40B4-BE49-F238E27FC236}">
                <a16:creationId xmlns:a16="http://schemas.microsoft.com/office/drawing/2014/main" id="{99859A04-F8D3-175F-86AE-12056AFAA965}"/>
              </a:ext>
            </a:extLst>
          </p:cNvPr>
          <p:cNvPicPr>
            <a:picLocks noChangeAspect="1"/>
          </p:cNvPicPr>
          <p:nvPr/>
        </p:nvPicPr>
        <p:blipFill>
          <a:blip r:embed="rId3"/>
          <a:stretch>
            <a:fillRect/>
          </a:stretch>
        </p:blipFill>
        <p:spPr>
          <a:xfrm>
            <a:off x="132818" y="217045"/>
            <a:ext cx="5519322" cy="2163460"/>
          </a:xfrm>
          <a:prstGeom prst="rect">
            <a:avLst/>
          </a:prstGeom>
        </p:spPr>
      </p:pic>
    </p:spTree>
    <p:extLst>
      <p:ext uri="{BB962C8B-B14F-4D97-AF65-F5344CB8AC3E}">
        <p14:creationId xmlns:p14="http://schemas.microsoft.com/office/powerpoint/2010/main" val="813311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1195D-5E68-5A3C-AEC4-4CCC4B584560}"/>
              </a:ext>
            </a:extLst>
          </p:cNvPr>
          <p:cNvPicPr>
            <a:picLocks noChangeAspect="1"/>
          </p:cNvPicPr>
          <p:nvPr/>
        </p:nvPicPr>
        <p:blipFill>
          <a:blip r:embed="rId2"/>
          <a:stretch>
            <a:fillRect/>
          </a:stretch>
        </p:blipFill>
        <p:spPr>
          <a:xfrm>
            <a:off x="1025703" y="0"/>
            <a:ext cx="10140593" cy="6858000"/>
          </a:xfrm>
          <a:prstGeom prst="rect">
            <a:avLst/>
          </a:prstGeom>
        </p:spPr>
      </p:pic>
    </p:spTree>
    <p:extLst>
      <p:ext uri="{BB962C8B-B14F-4D97-AF65-F5344CB8AC3E}">
        <p14:creationId xmlns:p14="http://schemas.microsoft.com/office/powerpoint/2010/main" val="1709119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65D4E-8089-62CE-B8FD-C8F7D56CB02A}"/>
              </a:ext>
            </a:extLst>
          </p:cNvPr>
          <p:cNvPicPr>
            <a:picLocks noChangeAspect="1"/>
          </p:cNvPicPr>
          <p:nvPr/>
        </p:nvPicPr>
        <p:blipFill>
          <a:blip r:embed="rId2"/>
          <a:stretch>
            <a:fillRect/>
          </a:stretch>
        </p:blipFill>
        <p:spPr>
          <a:xfrm>
            <a:off x="1880824" y="354418"/>
            <a:ext cx="8430352" cy="6390167"/>
          </a:xfrm>
          <a:prstGeom prst="rect">
            <a:avLst/>
          </a:prstGeom>
        </p:spPr>
      </p:pic>
    </p:spTree>
    <p:extLst>
      <p:ext uri="{BB962C8B-B14F-4D97-AF65-F5344CB8AC3E}">
        <p14:creationId xmlns:p14="http://schemas.microsoft.com/office/powerpoint/2010/main" val="3033010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09E3D-A93E-07C1-A395-E6E84727E6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7CAFEC-30A0-B1A0-18EB-73C69E67B806}"/>
              </a:ext>
            </a:extLst>
          </p:cNvPr>
          <p:cNvPicPr>
            <a:picLocks noChangeAspect="1"/>
          </p:cNvPicPr>
          <p:nvPr/>
        </p:nvPicPr>
        <p:blipFill>
          <a:blip r:embed="rId2"/>
          <a:stretch>
            <a:fillRect/>
          </a:stretch>
        </p:blipFill>
        <p:spPr>
          <a:xfrm>
            <a:off x="1418396" y="200114"/>
            <a:ext cx="9355207" cy="6457771"/>
          </a:xfrm>
          <a:prstGeom prst="rect">
            <a:avLst/>
          </a:prstGeom>
        </p:spPr>
      </p:pic>
    </p:spTree>
    <p:extLst>
      <p:ext uri="{BB962C8B-B14F-4D97-AF65-F5344CB8AC3E}">
        <p14:creationId xmlns:p14="http://schemas.microsoft.com/office/powerpoint/2010/main" val="160496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F29CD1-3556-988B-A87F-5BB6D3E7F23B}"/>
              </a:ext>
            </a:extLst>
          </p:cNvPr>
          <p:cNvPicPr>
            <a:picLocks noChangeAspect="1"/>
          </p:cNvPicPr>
          <p:nvPr/>
        </p:nvPicPr>
        <p:blipFill>
          <a:blip r:embed="rId2"/>
          <a:stretch>
            <a:fillRect/>
          </a:stretch>
        </p:blipFill>
        <p:spPr>
          <a:xfrm>
            <a:off x="1333516" y="482009"/>
            <a:ext cx="9624820" cy="5893981"/>
          </a:xfrm>
          <a:prstGeom prst="rect">
            <a:avLst/>
          </a:prstGeom>
        </p:spPr>
      </p:pic>
    </p:spTree>
    <p:extLst>
      <p:ext uri="{BB962C8B-B14F-4D97-AF65-F5344CB8AC3E}">
        <p14:creationId xmlns:p14="http://schemas.microsoft.com/office/powerpoint/2010/main" val="525388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C9B05-E2AD-F77C-8436-A3B7DB7207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7838F8-63A7-FF48-008C-70E7C1B1D626}"/>
              </a:ext>
            </a:extLst>
          </p:cNvPr>
          <p:cNvSpPr txBox="1"/>
          <p:nvPr/>
        </p:nvSpPr>
        <p:spPr>
          <a:xfrm>
            <a:off x="352478" y="250311"/>
            <a:ext cx="7422476" cy="584775"/>
          </a:xfrm>
          <a:prstGeom prst="rect">
            <a:avLst/>
          </a:prstGeom>
          <a:noFill/>
        </p:spPr>
        <p:txBody>
          <a:bodyPr wrap="square" rtlCol="0">
            <a:spAutoFit/>
          </a:bodyPr>
          <a:lstStyle/>
          <a:p>
            <a:r>
              <a:rPr lang="it-IT" sz="3200" b="1" dirty="0">
                <a:solidFill>
                  <a:srgbClr val="0070C0"/>
                </a:solidFill>
              </a:rPr>
              <a:t>PRECISIONE E ACCURATEZZA</a:t>
            </a:r>
          </a:p>
        </p:txBody>
      </p:sp>
      <p:sp>
        <p:nvSpPr>
          <p:cNvPr id="3" name="TextBox 2">
            <a:extLst>
              <a:ext uri="{FF2B5EF4-FFF2-40B4-BE49-F238E27FC236}">
                <a16:creationId xmlns:a16="http://schemas.microsoft.com/office/drawing/2014/main" id="{D4EF82AA-6EA1-E139-167E-23B7CB730E2A}"/>
              </a:ext>
            </a:extLst>
          </p:cNvPr>
          <p:cNvSpPr txBox="1"/>
          <p:nvPr/>
        </p:nvSpPr>
        <p:spPr>
          <a:xfrm>
            <a:off x="469971" y="1072760"/>
            <a:ext cx="11269086" cy="830997"/>
          </a:xfrm>
          <a:prstGeom prst="rect">
            <a:avLst/>
          </a:prstGeom>
          <a:noFill/>
        </p:spPr>
        <p:txBody>
          <a:bodyPr wrap="square" rtlCol="0">
            <a:spAutoFit/>
          </a:bodyPr>
          <a:lstStyle/>
          <a:p>
            <a:r>
              <a:rPr lang="it-IT" sz="2400" dirty="0"/>
              <a:t>Precisione: ottenere risultati simili in test successivi sullo stesso campione</a:t>
            </a:r>
          </a:p>
          <a:p>
            <a:r>
              <a:rPr lang="it-IT" sz="2400" dirty="0"/>
              <a:t>Accuratezza: ottenere risultati mediamente vicini a quelli reali</a:t>
            </a:r>
          </a:p>
        </p:txBody>
      </p:sp>
      <p:pic>
        <p:nvPicPr>
          <p:cNvPr id="1026" name="Picture 2" descr="Understanding AUC - ROC Curve | by Sarang Narkhede | Towards Data Science">
            <a:extLst>
              <a:ext uri="{FF2B5EF4-FFF2-40B4-BE49-F238E27FC236}">
                <a16:creationId xmlns:a16="http://schemas.microsoft.com/office/drawing/2014/main" id="{1D058756-417F-7FCB-5A8E-BC07EB042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42" y="2068894"/>
            <a:ext cx="4372773" cy="43727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2F9598-B512-F6B3-A9A9-BDBF7601351F}"/>
              </a:ext>
            </a:extLst>
          </p:cNvPr>
          <p:cNvSpPr txBox="1"/>
          <p:nvPr/>
        </p:nvSpPr>
        <p:spPr>
          <a:xfrm>
            <a:off x="5282064" y="2584076"/>
            <a:ext cx="5246307" cy="1569660"/>
          </a:xfrm>
          <a:prstGeom prst="rect">
            <a:avLst/>
          </a:prstGeom>
          <a:noFill/>
        </p:spPr>
        <p:txBody>
          <a:bodyPr wrap="square" rtlCol="0">
            <a:spAutoFit/>
          </a:bodyPr>
          <a:lstStyle/>
          <a:p>
            <a:r>
              <a:rPr lang="en-US" sz="2400" b="1" dirty="0" err="1"/>
              <a:t>Accuratezza</a:t>
            </a:r>
            <a:r>
              <a:rPr lang="en-US" sz="2400" dirty="0"/>
              <a:t> </a:t>
            </a:r>
            <a:r>
              <a:rPr lang="en-US" sz="2400" dirty="0" err="1"/>
              <a:t>proporzionale</a:t>
            </a:r>
            <a:r>
              <a:rPr lang="en-US" sz="2400" dirty="0"/>
              <a:t> </a:t>
            </a:r>
            <a:r>
              <a:rPr lang="en-US" sz="2400" dirty="0" err="1"/>
              <a:t>all’area</a:t>
            </a:r>
            <a:r>
              <a:rPr lang="en-US" sz="2400" dirty="0"/>
              <a:t> sotto la curva (AUC) </a:t>
            </a:r>
            <a:r>
              <a:rPr lang="en-US" sz="2400" dirty="0" err="1"/>
              <a:t>nella</a:t>
            </a:r>
            <a:r>
              <a:rPr lang="en-US" sz="2400" dirty="0"/>
              <a:t> curva ROC</a:t>
            </a:r>
          </a:p>
          <a:p>
            <a:endParaRPr lang="en-US" sz="2400" dirty="0"/>
          </a:p>
          <a:p>
            <a:r>
              <a:rPr lang="en-US" sz="2400" dirty="0"/>
              <a:t>AUC &gt; 80-90% = buona </a:t>
            </a:r>
            <a:r>
              <a:rPr lang="en-US" sz="2400" dirty="0" err="1"/>
              <a:t>accuratezza</a:t>
            </a:r>
            <a:endParaRPr lang="it-IT" sz="2400" dirty="0"/>
          </a:p>
        </p:txBody>
      </p:sp>
    </p:spTree>
    <p:extLst>
      <p:ext uri="{BB962C8B-B14F-4D97-AF65-F5344CB8AC3E}">
        <p14:creationId xmlns:p14="http://schemas.microsoft.com/office/powerpoint/2010/main" val="203862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59F3E-3A04-6B34-A604-7E67E16D755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01AA8D-6576-DCE5-4D85-04C31410AA7B}"/>
              </a:ext>
            </a:extLst>
          </p:cNvPr>
          <p:cNvSpPr txBox="1"/>
          <p:nvPr/>
        </p:nvSpPr>
        <p:spPr>
          <a:xfrm>
            <a:off x="151296" y="120959"/>
            <a:ext cx="10375119" cy="646331"/>
          </a:xfrm>
          <a:prstGeom prst="rect">
            <a:avLst/>
          </a:prstGeom>
          <a:noFill/>
        </p:spPr>
        <p:txBody>
          <a:bodyPr wrap="square" rtlCol="0">
            <a:spAutoFit/>
          </a:bodyPr>
          <a:lstStyle/>
          <a:p>
            <a:r>
              <a:rPr lang="it-IT" sz="3600" b="1" dirty="0">
                <a:solidFill>
                  <a:srgbClr val="0070C0"/>
                </a:solidFill>
              </a:rPr>
              <a:t>Distribuzione dei valori nella popolazione</a:t>
            </a:r>
          </a:p>
        </p:txBody>
      </p:sp>
      <p:sp>
        <p:nvSpPr>
          <p:cNvPr id="3" name="TextBox 2">
            <a:extLst>
              <a:ext uri="{FF2B5EF4-FFF2-40B4-BE49-F238E27FC236}">
                <a16:creationId xmlns:a16="http://schemas.microsoft.com/office/drawing/2014/main" id="{1369FC80-1165-C446-4460-3CFC3906D210}"/>
              </a:ext>
            </a:extLst>
          </p:cNvPr>
          <p:cNvSpPr txBox="1"/>
          <p:nvPr/>
        </p:nvSpPr>
        <p:spPr>
          <a:xfrm>
            <a:off x="207741" y="918825"/>
            <a:ext cx="7869459" cy="830997"/>
          </a:xfrm>
          <a:prstGeom prst="rect">
            <a:avLst/>
          </a:prstGeom>
          <a:noFill/>
        </p:spPr>
        <p:txBody>
          <a:bodyPr wrap="square" rtlCol="0">
            <a:spAutoFit/>
          </a:bodyPr>
          <a:lstStyle/>
          <a:p>
            <a:r>
              <a:rPr lang="it-IT" sz="2400" dirty="0"/>
              <a:t>Parametri con </a:t>
            </a:r>
            <a:r>
              <a:rPr lang="it-IT" sz="2400" b="1" dirty="0"/>
              <a:t>distribuzione </a:t>
            </a:r>
            <a:r>
              <a:rPr lang="it-IT" sz="2400" b="1" dirty="0">
                <a:solidFill>
                  <a:srgbClr val="C00000"/>
                </a:solidFill>
              </a:rPr>
              <a:t>normale</a:t>
            </a:r>
            <a:r>
              <a:rPr lang="it-IT" sz="2400" b="1" dirty="0"/>
              <a:t> o «gaussiana»	</a:t>
            </a:r>
          </a:p>
          <a:p>
            <a:r>
              <a:rPr lang="it-IT" sz="2400" dirty="0"/>
              <a:t>-&gt; 95% centrale = normale (emoglobina, immunoglobuline)</a:t>
            </a:r>
          </a:p>
        </p:txBody>
      </p:sp>
      <p:pic>
        <p:nvPicPr>
          <p:cNvPr id="1026" name="Picture 2" descr="Distribuzione normale ( statistica ) - Okpedia">
            <a:extLst>
              <a:ext uri="{FF2B5EF4-FFF2-40B4-BE49-F238E27FC236}">
                <a16:creationId xmlns:a16="http://schemas.microsoft.com/office/drawing/2014/main" id="{08F5E78B-B5C0-E066-2010-7A14F9FB4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308" y="2542996"/>
            <a:ext cx="5824714" cy="3951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tribuzione normale ( statistica ) - Okpedia">
            <a:extLst>
              <a:ext uri="{FF2B5EF4-FFF2-40B4-BE49-F238E27FC236}">
                <a16:creationId xmlns:a16="http://schemas.microsoft.com/office/drawing/2014/main" id="{CC3C6AA3-DE6E-E486-DDA1-816502354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727" y="2088281"/>
            <a:ext cx="6802545" cy="461510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065D3F94-7FF8-A200-DEF5-3082622AB4BE}"/>
              </a:ext>
            </a:extLst>
          </p:cNvPr>
          <p:cNvCxnSpPr/>
          <p:nvPr/>
        </p:nvCxnSpPr>
        <p:spPr>
          <a:xfrm flipV="1">
            <a:off x="4645730" y="3493914"/>
            <a:ext cx="0" cy="1315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954394-B121-4EF7-81A8-561AE5B10598}"/>
              </a:ext>
            </a:extLst>
          </p:cNvPr>
          <p:cNvCxnSpPr/>
          <p:nvPr/>
        </p:nvCxnSpPr>
        <p:spPr>
          <a:xfrm flipV="1">
            <a:off x="7473601" y="3522591"/>
            <a:ext cx="0" cy="1315155"/>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9C1C441-1508-5554-5087-FDFE9C310532}"/>
              </a:ext>
            </a:extLst>
          </p:cNvPr>
          <p:cNvGrpSpPr/>
          <p:nvPr/>
        </p:nvGrpSpPr>
        <p:grpSpPr>
          <a:xfrm>
            <a:off x="3035668" y="3913914"/>
            <a:ext cx="6120664" cy="481921"/>
            <a:chOff x="3035668" y="3806672"/>
            <a:chExt cx="6120664" cy="481921"/>
          </a:xfrm>
        </p:grpSpPr>
        <p:cxnSp>
          <p:nvCxnSpPr>
            <p:cNvPr id="5" name="Straight Arrow Connector 4">
              <a:extLst>
                <a:ext uri="{FF2B5EF4-FFF2-40B4-BE49-F238E27FC236}">
                  <a16:creationId xmlns:a16="http://schemas.microsoft.com/office/drawing/2014/main" id="{4B4B134D-774E-C74E-8D74-B652F0F6995F}"/>
                </a:ext>
              </a:extLst>
            </p:cNvPr>
            <p:cNvCxnSpPr/>
            <p:nvPr/>
          </p:nvCxnSpPr>
          <p:spPr>
            <a:xfrm>
              <a:off x="7467600" y="4288593"/>
              <a:ext cx="1501422"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2989E37-2C24-7E1C-05EC-19E9A967546C}"/>
                </a:ext>
              </a:extLst>
            </p:cNvPr>
            <p:cNvCxnSpPr/>
            <p:nvPr/>
          </p:nvCxnSpPr>
          <p:spPr>
            <a:xfrm>
              <a:off x="3144308" y="4247897"/>
              <a:ext cx="1501422"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B756468-580A-CAF3-5E65-A381CC15C5EE}"/>
                </a:ext>
              </a:extLst>
            </p:cNvPr>
            <p:cNvSpPr txBox="1"/>
            <p:nvPr/>
          </p:nvSpPr>
          <p:spPr>
            <a:xfrm>
              <a:off x="7467600" y="3838938"/>
              <a:ext cx="1688732" cy="369332"/>
            </a:xfrm>
            <a:prstGeom prst="rect">
              <a:avLst/>
            </a:prstGeom>
            <a:noFill/>
          </p:spPr>
          <p:txBody>
            <a:bodyPr wrap="none" rtlCol="0">
              <a:spAutoFit/>
            </a:bodyPr>
            <a:lstStyle/>
            <a:p>
              <a:r>
                <a:rPr lang="it-IT" dirty="0">
                  <a:solidFill>
                    <a:srgbClr val="C00000"/>
                  </a:solidFill>
                </a:rPr>
                <a:t>Valori patologici</a:t>
              </a:r>
            </a:p>
          </p:txBody>
        </p:sp>
        <p:sp>
          <p:nvSpPr>
            <p:cNvPr id="11" name="TextBox 10">
              <a:extLst>
                <a:ext uri="{FF2B5EF4-FFF2-40B4-BE49-F238E27FC236}">
                  <a16:creationId xmlns:a16="http://schemas.microsoft.com/office/drawing/2014/main" id="{F36B16AC-F74C-3C8B-0FEC-415B1C5316E2}"/>
                </a:ext>
              </a:extLst>
            </p:cNvPr>
            <p:cNvSpPr txBox="1"/>
            <p:nvPr/>
          </p:nvSpPr>
          <p:spPr>
            <a:xfrm>
              <a:off x="3035668" y="3806672"/>
              <a:ext cx="1688732" cy="369332"/>
            </a:xfrm>
            <a:prstGeom prst="rect">
              <a:avLst/>
            </a:prstGeom>
            <a:noFill/>
          </p:spPr>
          <p:txBody>
            <a:bodyPr wrap="none" rtlCol="0">
              <a:spAutoFit/>
            </a:bodyPr>
            <a:lstStyle/>
            <a:p>
              <a:r>
                <a:rPr lang="it-IT" dirty="0">
                  <a:solidFill>
                    <a:srgbClr val="C00000"/>
                  </a:solidFill>
                </a:rPr>
                <a:t>Valori patologici</a:t>
              </a:r>
            </a:p>
          </p:txBody>
        </p:sp>
      </p:grpSp>
    </p:spTree>
    <p:extLst>
      <p:ext uri="{BB962C8B-B14F-4D97-AF65-F5344CB8AC3E}">
        <p14:creationId xmlns:p14="http://schemas.microsoft.com/office/powerpoint/2010/main" val="255250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A8A7B-D4CE-9FFB-CF4E-34D6EAAC77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0C67B3-7E41-9A2D-7319-6A7169BE16FE}"/>
              </a:ext>
            </a:extLst>
          </p:cNvPr>
          <p:cNvSpPr txBox="1"/>
          <p:nvPr/>
        </p:nvSpPr>
        <p:spPr>
          <a:xfrm>
            <a:off x="352478" y="250311"/>
            <a:ext cx="7422476" cy="584775"/>
          </a:xfrm>
          <a:prstGeom prst="rect">
            <a:avLst/>
          </a:prstGeom>
          <a:noFill/>
        </p:spPr>
        <p:txBody>
          <a:bodyPr wrap="square" rtlCol="0">
            <a:spAutoFit/>
          </a:bodyPr>
          <a:lstStyle/>
          <a:p>
            <a:r>
              <a:rPr lang="it-IT" sz="3200" b="1" dirty="0">
                <a:solidFill>
                  <a:srgbClr val="0070C0"/>
                </a:solidFill>
              </a:rPr>
              <a:t>FASI DELL’ESAME DI LABORATORIO</a:t>
            </a:r>
          </a:p>
        </p:txBody>
      </p:sp>
      <p:sp>
        <p:nvSpPr>
          <p:cNvPr id="3" name="TextBox 2">
            <a:extLst>
              <a:ext uri="{FF2B5EF4-FFF2-40B4-BE49-F238E27FC236}">
                <a16:creationId xmlns:a16="http://schemas.microsoft.com/office/drawing/2014/main" id="{14A2D9B3-9848-8B94-8F78-CE4E5574F31D}"/>
              </a:ext>
            </a:extLst>
          </p:cNvPr>
          <p:cNvSpPr txBox="1"/>
          <p:nvPr/>
        </p:nvSpPr>
        <p:spPr>
          <a:xfrm>
            <a:off x="461457" y="1072760"/>
            <a:ext cx="11269086" cy="4893647"/>
          </a:xfrm>
          <a:prstGeom prst="rect">
            <a:avLst/>
          </a:prstGeom>
          <a:noFill/>
        </p:spPr>
        <p:txBody>
          <a:bodyPr wrap="square" rtlCol="0">
            <a:spAutoFit/>
          </a:bodyPr>
          <a:lstStyle/>
          <a:p>
            <a:r>
              <a:rPr lang="it-IT" sz="2400" b="1" dirty="0" err="1"/>
              <a:t>Pre</a:t>
            </a:r>
            <a:r>
              <a:rPr lang="it-IT" sz="2400" b="1" dirty="0"/>
              <a:t>-analitica</a:t>
            </a:r>
          </a:p>
          <a:p>
            <a:r>
              <a:rPr lang="it-IT" sz="2400" dirty="0"/>
              <a:t>Preparazione del paziente (digiuno, farmaci </a:t>
            </a:r>
            <a:r>
              <a:rPr lang="it-IT" sz="2400" dirty="0" err="1"/>
              <a:t>etc</a:t>
            </a:r>
            <a:r>
              <a:rPr lang="it-IT" sz="2400" dirty="0"/>
              <a:t>)</a:t>
            </a:r>
          </a:p>
          <a:p>
            <a:r>
              <a:rPr lang="it-IT" sz="2400" dirty="0"/>
              <a:t>Raccolta del campione (ago, provetta, quantità,  </a:t>
            </a:r>
            <a:r>
              <a:rPr lang="it-IT" sz="2400" dirty="0" err="1"/>
              <a:t>etc</a:t>
            </a:r>
            <a:r>
              <a:rPr lang="it-IT" sz="2400" dirty="0"/>
              <a:t>)</a:t>
            </a:r>
          </a:p>
          <a:p>
            <a:r>
              <a:rPr lang="it-IT" sz="2400" dirty="0"/>
              <a:t>Trasporto al laboratorio (temperatura, tempo ..)</a:t>
            </a:r>
          </a:p>
          <a:p>
            <a:endParaRPr lang="it-IT" sz="2400" dirty="0"/>
          </a:p>
          <a:p>
            <a:r>
              <a:rPr lang="it-IT" sz="2400" b="1" dirty="0"/>
              <a:t>Analitica</a:t>
            </a:r>
          </a:p>
          <a:p>
            <a:r>
              <a:rPr lang="it-IT" sz="2400" dirty="0"/>
              <a:t>Uso non corretto della strumentazione</a:t>
            </a:r>
            <a:br>
              <a:rPr lang="it-IT" sz="2400" dirty="0"/>
            </a:br>
            <a:r>
              <a:rPr lang="it-IT" sz="2400" dirty="0"/>
              <a:t>Uso di reagenti scaduti</a:t>
            </a:r>
            <a:br>
              <a:rPr lang="it-IT" sz="2400" dirty="0"/>
            </a:br>
            <a:endParaRPr lang="it-IT" sz="2400" dirty="0"/>
          </a:p>
          <a:p>
            <a:r>
              <a:rPr lang="it-IT" sz="2400" b="1" dirty="0"/>
              <a:t>Post-analitica</a:t>
            </a:r>
          </a:p>
          <a:p>
            <a:r>
              <a:rPr lang="it-IT" sz="2400" dirty="0"/>
              <a:t>Generazione e trasferimento del risultato</a:t>
            </a:r>
          </a:p>
          <a:p>
            <a:r>
              <a:rPr lang="it-IT" sz="2400" dirty="0"/>
              <a:t>Attribuzione corretta dell’esame al paziente</a:t>
            </a:r>
            <a:br>
              <a:rPr lang="it-IT" sz="2400" dirty="0"/>
            </a:br>
            <a:r>
              <a:rPr lang="it-IT" sz="2400" dirty="0"/>
              <a:t>Interpretazione del dato nel contesto clinico</a:t>
            </a:r>
          </a:p>
        </p:txBody>
      </p:sp>
    </p:spTree>
    <p:extLst>
      <p:ext uri="{BB962C8B-B14F-4D97-AF65-F5344CB8AC3E}">
        <p14:creationId xmlns:p14="http://schemas.microsoft.com/office/powerpoint/2010/main" val="1253728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71BB96-513A-BB65-A7C6-2A16320041E7}"/>
              </a:ext>
            </a:extLst>
          </p:cNvPr>
          <p:cNvPicPr>
            <a:picLocks noChangeAspect="1"/>
          </p:cNvPicPr>
          <p:nvPr/>
        </p:nvPicPr>
        <p:blipFill>
          <a:blip r:embed="rId2"/>
          <a:stretch>
            <a:fillRect/>
          </a:stretch>
        </p:blipFill>
        <p:spPr>
          <a:xfrm>
            <a:off x="0" y="640342"/>
            <a:ext cx="12192000" cy="5577315"/>
          </a:xfrm>
          <a:prstGeom prst="rect">
            <a:avLst/>
          </a:prstGeom>
        </p:spPr>
      </p:pic>
    </p:spTree>
    <p:extLst>
      <p:ext uri="{BB962C8B-B14F-4D97-AF65-F5344CB8AC3E}">
        <p14:creationId xmlns:p14="http://schemas.microsoft.com/office/powerpoint/2010/main" val="3698132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D087-B4C7-A2CD-3E81-ADC51C5C3E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DD084B-BA44-01D0-07CC-D65FFD3B1CCB}"/>
              </a:ext>
            </a:extLst>
          </p:cNvPr>
          <p:cNvSpPr txBox="1"/>
          <p:nvPr/>
        </p:nvSpPr>
        <p:spPr>
          <a:xfrm>
            <a:off x="352478" y="250311"/>
            <a:ext cx="7422476" cy="584775"/>
          </a:xfrm>
          <a:prstGeom prst="rect">
            <a:avLst/>
          </a:prstGeom>
          <a:noFill/>
        </p:spPr>
        <p:txBody>
          <a:bodyPr wrap="square" rtlCol="0">
            <a:spAutoFit/>
          </a:bodyPr>
          <a:lstStyle/>
          <a:p>
            <a:r>
              <a:rPr lang="it-IT" sz="3200" b="1" dirty="0">
                <a:solidFill>
                  <a:srgbClr val="0070C0"/>
                </a:solidFill>
              </a:rPr>
              <a:t>ALGORITMI (O TEST REFLEX)</a:t>
            </a:r>
          </a:p>
        </p:txBody>
      </p:sp>
      <p:sp>
        <p:nvSpPr>
          <p:cNvPr id="3" name="TextBox 2">
            <a:extLst>
              <a:ext uri="{FF2B5EF4-FFF2-40B4-BE49-F238E27FC236}">
                <a16:creationId xmlns:a16="http://schemas.microsoft.com/office/drawing/2014/main" id="{A651A44E-BABA-CB5D-9769-53F839A5C899}"/>
              </a:ext>
            </a:extLst>
          </p:cNvPr>
          <p:cNvSpPr txBox="1"/>
          <p:nvPr/>
        </p:nvSpPr>
        <p:spPr>
          <a:xfrm>
            <a:off x="461457" y="1072760"/>
            <a:ext cx="11269086" cy="461665"/>
          </a:xfrm>
          <a:prstGeom prst="rect">
            <a:avLst/>
          </a:prstGeom>
          <a:noFill/>
        </p:spPr>
        <p:txBody>
          <a:bodyPr wrap="square" rtlCol="0">
            <a:spAutoFit/>
          </a:bodyPr>
          <a:lstStyle/>
          <a:p>
            <a:r>
              <a:rPr lang="it-IT" sz="2400" b="1" dirty="0"/>
              <a:t>Esami da eseguire in caso di anomalie in esami base (di screening)</a:t>
            </a:r>
          </a:p>
        </p:txBody>
      </p:sp>
    </p:spTree>
    <p:extLst>
      <p:ext uri="{BB962C8B-B14F-4D97-AF65-F5344CB8AC3E}">
        <p14:creationId xmlns:p14="http://schemas.microsoft.com/office/powerpoint/2010/main" val="2696695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EB635-CEC7-A225-28C3-5B42BE878E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F40E08-16F3-7641-7CA3-F9D7D0C5CE33}"/>
              </a:ext>
            </a:extLst>
          </p:cNvPr>
          <p:cNvSpPr txBox="1"/>
          <p:nvPr/>
        </p:nvSpPr>
        <p:spPr>
          <a:xfrm>
            <a:off x="237392" y="250311"/>
            <a:ext cx="11954608" cy="584775"/>
          </a:xfrm>
          <a:prstGeom prst="rect">
            <a:avLst/>
          </a:prstGeom>
          <a:noFill/>
        </p:spPr>
        <p:txBody>
          <a:bodyPr wrap="square" rtlCol="0">
            <a:spAutoFit/>
          </a:bodyPr>
          <a:lstStyle/>
          <a:p>
            <a:r>
              <a:rPr lang="it-IT" sz="3200" b="1" dirty="0">
                <a:solidFill>
                  <a:srgbClr val="0070C0"/>
                </a:solidFill>
              </a:rPr>
              <a:t>VARIABILI PRE-ANALITICHE CHE INFLUENZANO TEST DI LABORATORIO</a:t>
            </a:r>
          </a:p>
        </p:txBody>
      </p:sp>
      <p:sp>
        <p:nvSpPr>
          <p:cNvPr id="3" name="TextBox 2">
            <a:extLst>
              <a:ext uri="{FF2B5EF4-FFF2-40B4-BE49-F238E27FC236}">
                <a16:creationId xmlns:a16="http://schemas.microsoft.com/office/drawing/2014/main" id="{51F3C453-411D-B801-724F-284AF2B9219E}"/>
              </a:ext>
            </a:extLst>
          </p:cNvPr>
          <p:cNvSpPr txBox="1"/>
          <p:nvPr/>
        </p:nvSpPr>
        <p:spPr>
          <a:xfrm>
            <a:off x="461457" y="1072760"/>
            <a:ext cx="11269086" cy="3416320"/>
          </a:xfrm>
          <a:prstGeom prst="rect">
            <a:avLst/>
          </a:prstGeom>
          <a:noFill/>
        </p:spPr>
        <p:txBody>
          <a:bodyPr wrap="square" rtlCol="0">
            <a:spAutoFit/>
          </a:bodyPr>
          <a:lstStyle/>
          <a:p>
            <a:r>
              <a:rPr lang="it-IT" sz="2400" b="1" dirty="0"/>
              <a:t>Età</a:t>
            </a:r>
          </a:p>
          <a:p>
            <a:r>
              <a:rPr lang="it-IT" sz="2400" b="1" dirty="0"/>
              <a:t>Sesso</a:t>
            </a:r>
          </a:p>
          <a:p>
            <a:r>
              <a:rPr lang="it-IT" sz="2400" b="1" dirty="0"/>
              <a:t>Massa corporea</a:t>
            </a:r>
          </a:p>
          <a:p>
            <a:r>
              <a:rPr lang="it-IT" sz="2400" b="1" dirty="0"/>
              <a:t>Altezza</a:t>
            </a:r>
          </a:p>
          <a:p>
            <a:r>
              <a:rPr lang="it-IT" sz="2400" b="1" dirty="0"/>
              <a:t>Dieta</a:t>
            </a:r>
          </a:p>
          <a:p>
            <a:r>
              <a:rPr lang="it-IT" sz="2400" b="1" dirty="0"/>
              <a:t>Postura </a:t>
            </a:r>
          </a:p>
          <a:p>
            <a:r>
              <a:rPr lang="it-IT" sz="2400" b="1" dirty="0"/>
              <a:t>Tipo di prelievo (venoso, arterioso, capillare)</a:t>
            </a:r>
          </a:p>
          <a:p>
            <a:r>
              <a:rPr lang="it-IT" sz="2400" b="1" dirty="0"/>
              <a:t>Difficoltà del prelievo, tempo di stasi ematica da laccio</a:t>
            </a:r>
          </a:p>
          <a:p>
            <a:r>
              <a:rPr lang="it-IT" sz="2400" b="1" dirty="0"/>
              <a:t>Farmaci, interazioni tra farmaci e con reattivi di laboratorio</a:t>
            </a:r>
          </a:p>
        </p:txBody>
      </p:sp>
    </p:spTree>
    <p:extLst>
      <p:ext uri="{BB962C8B-B14F-4D97-AF65-F5344CB8AC3E}">
        <p14:creationId xmlns:p14="http://schemas.microsoft.com/office/powerpoint/2010/main" val="427682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84EF8-276F-C7C8-D601-C021DADC1998}"/>
              </a:ext>
            </a:extLst>
          </p:cNvPr>
          <p:cNvSpPr txBox="1"/>
          <p:nvPr/>
        </p:nvSpPr>
        <p:spPr>
          <a:xfrm>
            <a:off x="669198" y="264995"/>
            <a:ext cx="10559021" cy="2246769"/>
          </a:xfrm>
          <a:prstGeom prst="rect">
            <a:avLst/>
          </a:prstGeom>
          <a:noFill/>
        </p:spPr>
        <p:txBody>
          <a:bodyPr wrap="square" rtlCol="0">
            <a:spAutoFit/>
          </a:bodyPr>
          <a:lstStyle/>
          <a:p>
            <a:r>
              <a:rPr lang="it-IT" sz="2800" dirty="0"/>
              <a:t>Prelievo emolitico: un prelievo male eseguito (quando vena non consente flusso sufficiente e si deve esercitare eccessiva depressione per raccogliere il campione) presenta spesso tracce di emolisi (emolisi quando </a:t>
            </a:r>
            <a:r>
              <a:rPr lang="it-IT" sz="2800" dirty="0" err="1"/>
              <a:t>Hb</a:t>
            </a:r>
            <a:r>
              <a:rPr lang="it-IT" sz="2800" dirty="0"/>
              <a:t>&gt;200mg/dL) e la gran parte dei campioni </a:t>
            </a:r>
            <a:r>
              <a:rPr lang="it-IT" sz="2800" dirty="0" err="1"/>
              <a:t>emolizzati</a:t>
            </a:r>
            <a:r>
              <a:rPr lang="it-IT" sz="2800" dirty="0"/>
              <a:t> non possono essere analizzati</a:t>
            </a:r>
          </a:p>
        </p:txBody>
      </p:sp>
      <p:pic>
        <p:nvPicPr>
          <p:cNvPr id="4" name="Picture 3">
            <a:extLst>
              <a:ext uri="{FF2B5EF4-FFF2-40B4-BE49-F238E27FC236}">
                <a16:creationId xmlns:a16="http://schemas.microsoft.com/office/drawing/2014/main" id="{73E4B6CF-3B02-3685-F4E8-DEEA45A1E9CA}"/>
              </a:ext>
            </a:extLst>
          </p:cNvPr>
          <p:cNvPicPr>
            <a:picLocks noChangeAspect="1"/>
          </p:cNvPicPr>
          <p:nvPr/>
        </p:nvPicPr>
        <p:blipFill>
          <a:blip r:embed="rId2"/>
          <a:stretch>
            <a:fillRect/>
          </a:stretch>
        </p:blipFill>
        <p:spPr>
          <a:xfrm>
            <a:off x="5202452" y="2455572"/>
            <a:ext cx="6090473" cy="3942674"/>
          </a:xfrm>
          <a:prstGeom prst="rect">
            <a:avLst/>
          </a:prstGeom>
        </p:spPr>
      </p:pic>
    </p:spTree>
    <p:extLst>
      <p:ext uri="{BB962C8B-B14F-4D97-AF65-F5344CB8AC3E}">
        <p14:creationId xmlns:p14="http://schemas.microsoft.com/office/powerpoint/2010/main" val="4222607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12406-E992-0011-5E3B-9C0B82B04B32}"/>
              </a:ext>
            </a:extLst>
          </p:cNvPr>
          <p:cNvPicPr>
            <a:picLocks noChangeAspect="1"/>
          </p:cNvPicPr>
          <p:nvPr/>
        </p:nvPicPr>
        <p:blipFill>
          <a:blip r:embed="rId2"/>
          <a:stretch>
            <a:fillRect/>
          </a:stretch>
        </p:blipFill>
        <p:spPr>
          <a:xfrm>
            <a:off x="3496473" y="0"/>
            <a:ext cx="5199054" cy="6858000"/>
          </a:xfrm>
          <a:prstGeom prst="rect">
            <a:avLst/>
          </a:prstGeom>
        </p:spPr>
      </p:pic>
    </p:spTree>
    <p:extLst>
      <p:ext uri="{BB962C8B-B14F-4D97-AF65-F5344CB8AC3E}">
        <p14:creationId xmlns:p14="http://schemas.microsoft.com/office/powerpoint/2010/main" val="2571839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756227-BAFA-2AC8-2C95-F340AF716491}"/>
              </a:ext>
            </a:extLst>
          </p:cNvPr>
          <p:cNvPicPr>
            <a:picLocks noChangeAspect="1"/>
          </p:cNvPicPr>
          <p:nvPr/>
        </p:nvPicPr>
        <p:blipFill>
          <a:blip r:embed="rId2"/>
          <a:stretch>
            <a:fillRect/>
          </a:stretch>
        </p:blipFill>
        <p:spPr>
          <a:xfrm>
            <a:off x="1258367" y="0"/>
            <a:ext cx="9675265" cy="6858000"/>
          </a:xfrm>
          <a:prstGeom prst="rect">
            <a:avLst/>
          </a:prstGeom>
        </p:spPr>
      </p:pic>
    </p:spTree>
    <p:extLst>
      <p:ext uri="{BB962C8B-B14F-4D97-AF65-F5344CB8AC3E}">
        <p14:creationId xmlns:p14="http://schemas.microsoft.com/office/powerpoint/2010/main" val="370809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96DB4-1B1F-E606-30F2-B6C5F1CE6BDC}"/>
              </a:ext>
            </a:extLst>
          </p:cNvPr>
          <p:cNvPicPr>
            <a:picLocks noChangeAspect="1"/>
          </p:cNvPicPr>
          <p:nvPr/>
        </p:nvPicPr>
        <p:blipFill>
          <a:blip r:embed="rId2"/>
          <a:stretch>
            <a:fillRect/>
          </a:stretch>
        </p:blipFill>
        <p:spPr>
          <a:xfrm>
            <a:off x="1390758" y="236241"/>
            <a:ext cx="9410483" cy="6174871"/>
          </a:xfrm>
          <a:prstGeom prst="rect">
            <a:avLst/>
          </a:prstGeom>
        </p:spPr>
      </p:pic>
    </p:spTree>
    <p:extLst>
      <p:ext uri="{BB962C8B-B14F-4D97-AF65-F5344CB8AC3E}">
        <p14:creationId xmlns:p14="http://schemas.microsoft.com/office/powerpoint/2010/main" val="3537648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D9965-4F24-1B50-21C8-AF80913A0F99}"/>
              </a:ext>
            </a:extLst>
          </p:cNvPr>
          <p:cNvPicPr>
            <a:picLocks noChangeAspect="1"/>
          </p:cNvPicPr>
          <p:nvPr/>
        </p:nvPicPr>
        <p:blipFill>
          <a:blip r:embed="rId2"/>
          <a:stretch>
            <a:fillRect/>
          </a:stretch>
        </p:blipFill>
        <p:spPr>
          <a:xfrm>
            <a:off x="324279" y="296154"/>
            <a:ext cx="11543441" cy="106756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855F99F1-7F75-69E3-F3C9-36D73F80EC30}"/>
              </a:ext>
            </a:extLst>
          </p:cNvPr>
          <p:cNvSpPr txBox="1"/>
          <p:nvPr/>
        </p:nvSpPr>
        <p:spPr>
          <a:xfrm>
            <a:off x="324279" y="1896533"/>
            <a:ext cx="11201677" cy="3724096"/>
          </a:xfrm>
          <a:prstGeom prst="rect">
            <a:avLst/>
          </a:prstGeom>
          <a:noFill/>
        </p:spPr>
        <p:txBody>
          <a:bodyPr wrap="square" rtlCol="0">
            <a:spAutoFit/>
          </a:bodyPr>
          <a:lstStyle/>
          <a:p>
            <a:pPr marL="457200" indent="-457200">
              <a:spcBef>
                <a:spcPts val="1200"/>
              </a:spcBef>
              <a:buFont typeface="Wingdings" panose="05000000000000000000" pitchFamily="2" charset="2"/>
              <a:buChar char="v"/>
            </a:pPr>
            <a:r>
              <a:rPr lang="it-IT" sz="2800" dirty="0"/>
              <a:t>La P che precede il nome dell'analita (=Proteine Totali) sta per Plasma ed indica il materiale biologico nel quale viene dosato l'analita. </a:t>
            </a:r>
          </a:p>
          <a:p>
            <a:pPr marL="457200" indent="-457200">
              <a:spcBef>
                <a:spcPts val="1200"/>
              </a:spcBef>
              <a:buFont typeface="Wingdings" panose="05000000000000000000" pitchFamily="2" charset="2"/>
              <a:buChar char="v"/>
            </a:pPr>
            <a:r>
              <a:rPr lang="it-IT" sz="2800" dirty="0"/>
              <a:t>Il valore 7.2 indica la quantità di proteine dosate nel campione (risultato), </a:t>
            </a:r>
          </a:p>
          <a:p>
            <a:pPr marL="457200" indent="-457200">
              <a:spcBef>
                <a:spcPts val="1200"/>
              </a:spcBef>
              <a:buFont typeface="Wingdings" panose="05000000000000000000" pitchFamily="2" charset="2"/>
              <a:buChar char="v"/>
            </a:pPr>
            <a:r>
              <a:rPr lang="it-IT" sz="2800" dirty="0"/>
              <a:t>g/dL è l'unità di misura </a:t>
            </a:r>
          </a:p>
          <a:p>
            <a:pPr marL="457200" indent="-457200">
              <a:spcBef>
                <a:spcPts val="1200"/>
              </a:spcBef>
              <a:buFont typeface="Wingdings" panose="05000000000000000000" pitchFamily="2" charset="2"/>
              <a:buChar char="v"/>
            </a:pPr>
            <a:r>
              <a:rPr lang="it-IT" sz="2800" dirty="0"/>
              <a:t>6.5 – 7.9 sono i valori di riferimento</a:t>
            </a:r>
          </a:p>
          <a:p>
            <a:pPr marL="457200" indent="-457200">
              <a:spcBef>
                <a:spcPts val="1200"/>
              </a:spcBef>
              <a:buFont typeface="Wingdings" panose="05000000000000000000" pitchFamily="2" charset="2"/>
              <a:buChar char="v"/>
            </a:pPr>
            <a:r>
              <a:rPr lang="it-IT" sz="2800" dirty="0"/>
              <a:t>(Colorimetrico) è il metodo di laboratorio mediante il quale viene eseguito l'esame.</a:t>
            </a:r>
          </a:p>
        </p:txBody>
      </p:sp>
    </p:spTree>
    <p:extLst>
      <p:ext uri="{BB962C8B-B14F-4D97-AF65-F5344CB8AC3E}">
        <p14:creationId xmlns:p14="http://schemas.microsoft.com/office/powerpoint/2010/main" val="813143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EF2E0-EF5F-5889-1589-8CF22FC83DBF}"/>
              </a:ext>
            </a:extLst>
          </p:cNvPr>
          <p:cNvPicPr>
            <a:picLocks noChangeAspect="1"/>
          </p:cNvPicPr>
          <p:nvPr/>
        </p:nvPicPr>
        <p:blipFill>
          <a:blip r:embed="rId2"/>
          <a:stretch>
            <a:fillRect/>
          </a:stretch>
        </p:blipFill>
        <p:spPr>
          <a:xfrm>
            <a:off x="728134" y="423333"/>
            <a:ext cx="10476344" cy="6095884"/>
          </a:xfrm>
          <a:prstGeom prst="rect">
            <a:avLst/>
          </a:prstGeom>
        </p:spPr>
      </p:pic>
    </p:spTree>
    <p:extLst>
      <p:ext uri="{BB962C8B-B14F-4D97-AF65-F5344CB8AC3E}">
        <p14:creationId xmlns:p14="http://schemas.microsoft.com/office/powerpoint/2010/main" val="2526404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A2B6F3-8F55-AAC8-F184-ACA030227111}"/>
              </a:ext>
            </a:extLst>
          </p:cNvPr>
          <p:cNvPicPr>
            <a:picLocks noChangeAspect="1"/>
          </p:cNvPicPr>
          <p:nvPr/>
        </p:nvPicPr>
        <p:blipFill>
          <a:blip r:embed="rId2"/>
          <a:stretch>
            <a:fillRect/>
          </a:stretch>
        </p:blipFill>
        <p:spPr>
          <a:xfrm>
            <a:off x="414911" y="1676400"/>
            <a:ext cx="5330083" cy="4159956"/>
          </a:xfrm>
          <a:prstGeom prst="rect">
            <a:avLst/>
          </a:prstGeom>
        </p:spPr>
      </p:pic>
      <p:sp>
        <p:nvSpPr>
          <p:cNvPr id="4" name="TextBox 3">
            <a:extLst>
              <a:ext uri="{FF2B5EF4-FFF2-40B4-BE49-F238E27FC236}">
                <a16:creationId xmlns:a16="http://schemas.microsoft.com/office/drawing/2014/main" id="{91F54ADD-DD77-B447-D5F4-B929E567388A}"/>
              </a:ext>
            </a:extLst>
          </p:cNvPr>
          <p:cNvSpPr txBox="1"/>
          <p:nvPr/>
        </p:nvSpPr>
        <p:spPr>
          <a:xfrm>
            <a:off x="1586090" y="6270978"/>
            <a:ext cx="2903808" cy="369332"/>
          </a:xfrm>
          <a:prstGeom prst="rect">
            <a:avLst/>
          </a:prstGeom>
          <a:noFill/>
        </p:spPr>
        <p:txBody>
          <a:bodyPr wrap="none" rtlCol="0">
            <a:spAutoFit/>
          </a:bodyPr>
          <a:lstStyle/>
          <a:p>
            <a:r>
              <a:rPr lang="it-IT" dirty="0" err="1"/>
              <a:t>Lillioja</a:t>
            </a:r>
            <a:r>
              <a:rPr lang="it-IT" dirty="0"/>
              <a:t>, New </a:t>
            </a:r>
            <a:r>
              <a:rPr lang="it-IT" dirty="0" err="1"/>
              <a:t>Engl</a:t>
            </a:r>
            <a:r>
              <a:rPr lang="it-IT" dirty="0"/>
              <a:t> J </a:t>
            </a:r>
            <a:r>
              <a:rPr lang="it-IT" dirty="0" err="1"/>
              <a:t>Med</a:t>
            </a:r>
            <a:r>
              <a:rPr lang="it-IT" dirty="0"/>
              <a:t> 1988</a:t>
            </a:r>
          </a:p>
        </p:txBody>
      </p:sp>
      <p:sp>
        <p:nvSpPr>
          <p:cNvPr id="5" name="TextBox 4">
            <a:extLst>
              <a:ext uri="{FF2B5EF4-FFF2-40B4-BE49-F238E27FC236}">
                <a16:creationId xmlns:a16="http://schemas.microsoft.com/office/drawing/2014/main" id="{80642570-F216-05A4-E529-785588AEB41F}"/>
              </a:ext>
            </a:extLst>
          </p:cNvPr>
          <p:cNvSpPr txBox="1"/>
          <p:nvPr/>
        </p:nvSpPr>
        <p:spPr>
          <a:xfrm>
            <a:off x="131778" y="125814"/>
            <a:ext cx="10375119" cy="646331"/>
          </a:xfrm>
          <a:prstGeom prst="rect">
            <a:avLst/>
          </a:prstGeom>
          <a:noFill/>
        </p:spPr>
        <p:txBody>
          <a:bodyPr wrap="square" rtlCol="0">
            <a:spAutoFit/>
          </a:bodyPr>
          <a:lstStyle/>
          <a:p>
            <a:r>
              <a:rPr lang="it-IT" sz="3600" b="1" dirty="0">
                <a:solidFill>
                  <a:srgbClr val="0070C0"/>
                </a:solidFill>
              </a:rPr>
              <a:t>Distribuzione dei valori nella popolazione</a:t>
            </a:r>
          </a:p>
        </p:txBody>
      </p:sp>
      <p:sp>
        <p:nvSpPr>
          <p:cNvPr id="6" name="TextBox 5">
            <a:extLst>
              <a:ext uri="{FF2B5EF4-FFF2-40B4-BE49-F238E27FC236}">
                <a16:creationId xmlns:a16="http://schemas.microsoft.com/office/drawing/2014/main" id="{01C1C5C1-11AE-E52A-55B5-334C194CB009}"/>
              </a:ext>
            </a:extLst>
          </p:cNvPr>
          <p:cNvSpPr txBox="1"/>
          <p:nvPr/>
        </p:nvSpPr>
        <p:spPr>
          <a:xfrm>
            <a:off x="250311" y="997424"/>
            <a:ext cx="3412933" cy="461665"/>
          </a:xfrm>
          <a:prstGeom prst="rect">
            <a:avLst/>
          </a:prstGeom>
          <a:noFill/>
        </p:spPr>
        <p:txBody>
          <a:bodyPr wrap="square" rtlCol="0">
            <a:spAutoFit/>
          </a:bodyPr>
          <a:lstStyle/>
          <a:p>
            <a:r>
              <a:rPr lang="it-IT" sz="2400" b="1" dirty="0"/>
              <a:t>Distribuzione </a:t>
            </a:r>
            <a:r>
              <a:rPr lang="it-IT" sz="2400" b="1" dirty="0">
                <a:solidFill>
                  <a:srgbClr val="C00000"/>
                </a:solidFill>
              </a:rPr>
              <a:t>bimodale</a:t>
            </a:r>
          </a:p>
        </p:txBody>
      </p:sp>
      <p:sp>
        <p:nvSpPr>
          <p:cNvPr id="7" name="TextBox 6">
            <a:extLst>
              <a:ext uri="{FF2B5EF4-FFF2-40B4-BE49-F238E27FC236}">
                <a16:creationId xmlns:a16="http://schemas.microsoft.com/office/drawing/2014/main" id="{DE14D3E9-A306-0104-A05F-B738B0ACDA42}"/>
              </a:ext>
            </a:extLst>
          </p:cNvPr>
          <p:cNvSpPr txBox="1"/>
          <p:nvPr/>
        </p:nvSpPr>
        <p:spPr>
          <a:xfrm>
            <a:off x="6869289" y="1721556"/>
            <a:ext cx="4244622" cy="461665"/>
          </a:xfrm>
          <a:prstGeom prst="rect">
            <a:avLst/>
          </a:prstGeom>
          <a:noFill/>
        </p:spPr>
        <p:txBody>
          <a:bodyPr wrap="square" rtlCol="0">
            <a:spAutoFit/>
          </a:bodyPr>
          <a:lstStyle/>
          <a:p>
            <a:r>
              <a:rPr lang="it-IT" sz="2400" dirty="0"/>
              <a:t>Tolleranza al glucosio</a:t>
            </a:r>
          </a:p>
        </p:txBody>
      </p:sp>
    </p:spTree>
    <p:extLst>
      <p:ext uri="{BB962C8B-B14F-4D97-AF65-F5344CB8AC3E}">
        <p14:creationId xmlns:p14="http://schemas.microsoft.com/office/powerpoint/2010/main" val="3776383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2296C2-2B6D-57A8-BE6C-64CEE141AD93}"/>
              </a:ext>
            </a:extLst>
          </p:cNvPr>
          <p:cNvSpPr txBox="1"/>
          <p:nvPr/>
        </p:nvSpPr>
        <p:spPr>
          <a:xfrm>
            <a:off x="352478" y="250311"/>
            <a:ext cx="11839522" cy="584775"/>
          </a:xfrm>
          <a:prstGeom prst="rect">
            <a:avLst/>
          </a:prstGeom>
          <a:noFill/>
        </p:spPr>
        <p:txBody>
          <a:bodyPr wrap="square" rtlCol="0">
            <a:spAutoFit/>
          </a:bodyPr>
          <a:lstStyle/>
          <a:p>
            <a:r>
              <a:rPr lang="it-IT" sz="3200" b="1" dirty="0">
                <a:solidFill>
                  <a:srgbClr val="0070C0"/>
                </a:solidFill>
              </a:rPr>
              <a:t>ESAMI DEL SANGUE</a:t>
            </a:r>
          </a:p>
        </p:txBody>
      </p:sp>
      <p:sp>
        <p:nvSpPr>
          <p:cNvPr id="3" name="TextBox 2">
            <a:extLst>
              <a:ext uri="{FF2B5EF4-FFF2-40B4-BE49-F238E27FC236}">
                <a16:creationId xmlns:a16="http://schemas.microsoft.com/office/drawing/2014/main" id="{B624841C-E62C-9F54-EC86-236057231D43}"/>
              </a:ext>
            </a:extLst>
          </p:cNvPr>
          <p:cNvSpPr txBox="1"/>
          <p:nvPr/>
        </p:nvSpPr>
        <p:spPr>
          <a:xfrm>
            <a:off x="4366437" y="311866"/>
            <a:ext cx="5224130" cy="523220"/>
          </a:xfrm>
          <a:prstGeom prst="rect">
            <a:avLst/>
          </a:prstGeom>
          <a:noFill/>
        </p:spPr>
        <p:txBody>
          <a:bodyPr wrap="square" rtlCol="0">
            <a:spAutoFit/>
          </a:bodyPr>
          <a:lstStyle/>
          <a:p>
            <a:r>
              <a:rPr lang="it-IT" sz="2800" dirty="0"/>
              <a:t>Sangue intero, siero plasma</a:t>
            </a:r>
          </a:p>
        </p:txBody>
      </p:sp>
      <p:pic>
        <p:nvPicPr>
          <p:cNvPr id="5" name="Picture 4">
            <a:extLst>
              <a:ext uri="{FF2B5EF4-FFF2-40B4-BE49-F238E27FC236}">
                <a16:creationId xmlns:a16="http://schemas.microsoft.com/office/drawing/2014/main" id="{060DB50C-1E29-0AA9-68AD-0F6FAF6515E6}"/>
              </a:ext>
            </a:extLst>
          </p:cNvPr>
          <p:cNvPicPr>
            <a:picLocks noChangeAspect="1"/>
          </p:cNvPicPr>
          <p:nvPr/>
        </p:nvPicPr>
        <p:blipFill>
          <a:blip r:embed="rId2"/>
          <a:stretch>
            <a:fillRect/>
          </a:stretch>
        </p:blipFill>
        <p:spPr>
          <a:xfrm>
            <a:off x="1807534" y="1240407"/>
            <a:ext cx="8749756" cy="5248997"/>
          </a:xfrm>
          <a:prstGeom prst="rect">
            <a:avLst/>
          </a:prstGeom>
        </p:spPr>
      </p:pic>
    </p:spTree>
    <p:extLst>
      <p:ext uri="{BB962C8B-B14F-4D97-AF65-F5344CB8AC3E}">
        <p14:creationId xmlns:p14="http://schemas.microsoft.com/office/powerpoint/2010/main" val="3836159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9AF73-6479-7CBD-DE66-19A99F07E0FF}"/>
            </a:ext>
          </a:extLst>
        </p:cNvPr>
        <p:cNvGrpSpPr/>
        <p:nvPr/>
      </p:nvGrpSpPr>
      <p:grpSpPr>
        <a:xfrm>
          <a:off x="0" y="0"/>
          <a:ext cx="0" cy="0"/>
          <a:chOff x="0" y="0"/>
          <a:chExt cx="0" cy="0"/>
        </a:xfrm>
      </p:grpSpPr>
      <p:pic>
        <p:nvPicPr>
          <p:cNvPr id="2050" name="Picture 2" descr="blood separation, blood separation techniques, blood plasma separation, separated blood">
            <a:extLst>
              <a:ext uri="{FF2B5EF4-FFF2-40B4-BE49-F238E27FC236}">
                <a16:creationId xmlns:a16="http://schemas.microsoft.com/office/drawing/2014/main" id="{214786A8-23A8-23ED-7AB2-CB04E1705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918" y="833180"/>
            <a:ext cx="7116873" cy="5191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9F441B-7492-CD70-FD6C-44542D1976A1}"/>
              </a:ext>
            </a:extLst>
          </p:cNvPr>
          <p:cNvSpPr txBox="1"/>
          <p:nvPr/>
        </p:nvSpPr>
        <p:spPr>
          <a:xfrm>
            <a:off x="80458" y="6488668"/>
            <a:ext cx="6096850" cy="261610"/>
          </a:xfrm>
          <a:prstGeom prst="rect">
            <a:avLst/>
          </a:prstGeom>
          <a:noFill/>
        </p:spPr>
        <p:txBody>
          <a:bodyPr wrap="square">
            <a:spAutoFit/>
          </a:bodyPr>
          <a:lstStyle/>
          <a:p>
            <a:r>
              <a:rPr lang="it-IT" sz="1100" dirty="0"/>
              <a:t>https://capp.dk/blog/blood-separation/</a:t>
            </a:r>
          </a:p>
        </p:txBody>
      </p:sp>
    </p:spTree>
    <p:extLst>
      <p:ext uri="{BB962C8B-B14F-4D97-AF65-F5344CB8AC3E}">
        <p14:creationId xmlns:p14="http://schemas.microsoft.com/office/powerpoint/2010/main" val="1981581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c">
            <a:extLst>
              <a:ext uri="{FF2B5EF4-FFF2-40B4-BE49-F238E27FC236}">
                <a16:creationId xmlns:a16="http://schemas.microsoft.com/office/drawing/2014/main" id="{5B57BBC6-C322-634C-B88C-250A1F230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44" y="878641"/>
            <a:ext cx="11877123" cy="523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515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AC1EC-1987-6F12-4C85-E2A12F218E5B}"/>
              </a:ext>
            </a:extLst>
          </p:cNvPr>
          <p:cNvPicPr>
            <a:picLocks noChangeAspect="1"/>
          </p:cNvPicPr>
          <p:nvPr/>
        </p:nvPicPr>
        <p:blipFill>
          <a:blip r:embed="rId2"/>
          <a:stretch>
            <a:fillRect/>
          </a:stretch>
        </p:blipFill>
        <p:spPr>
          <a:xfrm>
            <a:off x="0" y="784332"/>
            <a:ext cx="12192000" cy="5289336"/>
          </a:xfrm>
          <a:prstGeom prst="rect">
            <a:avLst/>
          </a:prstGeom>
        </p:spPr>
      </p:pic>
    </p:spTree>
    <p:extLst>
      <p:ext uri="{BB962C8B-B14F-4D97-AF65-F5344CB8AC3E}">
        <p14:creationId xmlns:p14="http://schemas.microsoft.com/office/powerpoint/2010/main" val="3493407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63304-F3AE-B270-4168-923767EC2090}"/>
            </a:ext>
          </a:extLst>
        </p:cNvPr>
        <p:cNvGrpSpPr/>
        <p:nvPr/>
      </p:nvGrpSpPr>
      <p:grpSpPr>
        <a:xfrm>
          <a:off x="0" y="0"/>
          <a:ext cx="0" cy="0"/>
          <a:chOff x="0" y="0"/>
          <a:chExt cx="0" cy="0"/>
        </a:xfrm>
      </p:grpSpPr>
      <p:pic>
        <p:nvPicPr>
          <p:cNvPr id="2050" name="Picture 2" descr="BD Vacutainer Serum Tube with Hemogard Closure (Red) | Medical Care |  Dufort et Lavigne">
            <a:extLst>
              <a:ext uri="{FF2B5EF4-FFF2-40B4-BE49-F238E27FC236}">
                <a16:creationId xmlns:a16="http://schemas.microsoft.com/office/drawing/2014/main" id="{F96D0144-6FB7-E1B4-6232-25B8F31B2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949088"/>
            <a:ext cx="1571625" cy="2914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97B9B9-EE14-01D9-1892-5D8BBE6C0368}"/>
              </a:ext>
            </a:extLst>
          </p:cNvPr>
          <p:cNvSpPr txBox="1"/>
          <p:nvPr/>
        </p:nvSpPr>
        <p:spPr>
          <a:xfrm>
            <a:off x="378020" y="173685"/>
            <a:ext cx="11228219" cy="584775"/>
          </a:xfrm>
          <a:prstGeom prst="rect">
            <a:avLst/>
          </a:prstGeom>
          <a:noFill/>
        </p:spPr>
        <p:txBody>
          <a:bodyPr wrap="square" rtlCol="0">
            <a:spAutoFit/>
          </a:bodyPr>
          <a:lstStyle/>
          <a:p>
            <a:r>
              <a:rPr lang="it-IT" sz="3200" b="1" dirty="0">
                <a:solidFill>
                  <a:srgbClr val="0070C0"/>
                </a:solidFill>
                <a:effectLst/>
              </a:rPr>
              <a:t>Provette con attivatore della coagulazione: SIERO</a:t>
            </a:r>
          </a:p>
        </p:txBody>
      </p:sp>
      <p:graphicFrame>
        <p:nvGraphicFramePr>
          <p:cNvPr id="4" name="Table 3">
            <a:extLst>
              <a:ext uri="{FF2B5EF4-FFF2-40B4-BE49-F238E27FC236}">
                <a16:creationId xmlns:a16="http://schemas.microsoft.com/office/drawing/2014/main" id="{4CBA47BE-D707-9260-F811-85533C9AC02C}"/>
              </a:ext>
            </a:extLst>
          </p:cNvPr>
          <p:cNvGraphicFramePr>
            <a:graphicFrameLocks noGrp="1"/>
          </p:cNvGraphicFramePr>
          <p:nvPr>
            <p:extLst>
              <p:ext uri="{D42A27DB-BD31-4B8C-83A1-F6EECF244321}">
                <p14:modId xmlns:p14="http://schemas.microsoft.com/office/powerpoint/2010/main" val="791121150"/>
              </p:ext>
            </p:extLst>
          </p:nvPr>
        </p:nvGraphicFramePr>
        <p:xfrm>
          <a:off x="1594884" y="949088"/>
          <a:ext cx="10216918" cy="4351338"/>
        </p:xfrm>
        <a:graphic>
          <a:graphicData uri="http://schemas.openxmlformats.org/drawingml/2006/table">
            <a:tbl>
              <a:tblPr/>
              <a:tblGrid>
                <a:gridCol w="1144411">
                  <a:extLst>
                    <a:ext uri="{9D8B030D-6E8A-4147-A177-3AD203B41FA5}">
                      <a16:colId xmlns:a16="http://schemas.microsoft.com/office/drawing/2014/main" val="4164306069"/>
                    </a:ext>
                  </a:extLst>
                </a:gridCol>
                <a:gridCol w="1977028">
                  <a:extLst>
                    <a:ext uri="{9D8B030D-6E8A-4147-A177-3AD203B41FA5}">
                      <a16:colId xmlns:a16="http://schemas.microsoft.com/office/drawing/2014/main" val="2179994462"/>
                    </a:ext>
                  </a:extLst>
                </a:gridCol>
                <a:gridCol w="7095479">
                  <a:extLst>
                    <a:ext uri="{9D8B030D-6E8A-4147-A177-3AD203B41FA5}">
                      <a16:colId xmlns:a16="http://schemas.microsoft.com/office/drawing/2014/main" val="4250116750"/>
                    </a:ext>
                  </a:extLst>
                </a:gridCol>
              </a:tblGrid>
              <a:tr h="2327525">
                <a:tc>
                  <a:txBody>
                    <a:bodyPr/>
                    <a:lstStyle/>
                    <a:p>
                      <a:pPr algn="ctr"/>
                      <a:r>
                        <a:rPr lang="en-US" sz="2400" b="1" dirty="0">
                          <a:solidFill>
                            <a:schemeClr val="tx1"/>
                          </a:solidFill>
                          <a:effectLst/>
                        </a:rPr>
                        <a:t>Rosso</a:t>
                      </a:r>
                    </a:p>
                  </a:txBody>
                  <a:tcPr marL="5859" marR="5859" marT="5859" marB="5859" anchor="ctr">
                    <a:lnL w="12700" cap="flat" cmpd="sng" algn="ctr">
                      <a:solidFill>
                        <a:schemeClr val="tx1"/>
                      </a:solidFill>
                      <a:prstDash val="solid"/>
                      <a:round/>
                      <a:headEnd type="none" w="med" len="med"/>
                      <a:tailEnd type="none" w="med" len="med"/>
                    </a:lnL>
                    <a:lnR w="4233" cap="flat" cmpd="sng" algn="ctr">
                      <a:solidFill>
                        <a:srgbClr val="B3BABA"/>
                      </a:solidFill>
                      <a:prstDash val="solid"/>
                      <a:round/>
                      <a:headEnd type="none" w="med" len="med"/>
                      <a:tailEnd type="none" w="med" len="med"/>
                    </a:lnR>
                    <a:lnT w="12700" cap="flat" cmpd="sng" algn="ctr">
                      <a:solidFill>
                        <a:schemeClr val="tx1"/>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F0000"/>
                    </a:solidFill>
                  </a:tcPr>
                </a:tc>
                <a:tc>
                  <a:txBody>
                    <a:bodyPr/>
                    <a:lstStyle/>
                    <a:p>
                      <a:pPr algn="ctr"/>
                      <a:r>
                        <a:rPr lang="it-IT" sz="2400" dirty="0">
                          <a:solidFill>
                            <a:srgbClr val="272727"/>
                          </a:solidFill>
                          <a:effectLst/>
                        </a:rPr>
                        <a:t>Silice micronizzata attivatore della coagulazione</a:t>
                      </a:r>
                    </a:p>
                  </a:txBody>
                  <a:tcPr marL="5859" marR="5859" marT="5859" marB="5859"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12700" cap="flat" cmpd="sng" algn="ctr">
                      <a:solidFill>
                        <a:schemeClr val="tx1"/>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FFFFF"/>
                    </a:solidFill>
                  </a:tcPr>
                </a:tc>
                <a:tc>
                  <a:txBody>
                    <a:bodyPr/>
                    <a:lstStyle/>
                    <a:p>
                      <a:r>
                        <a:rPr lang="it-IT" sz="2400" dirty="0">
                          <a:solidFill>
                            <a:srgbClr val="272727"/>
                          </a:solidFill>
                          <a:effectLst/>
                        </a:rPr>
                        <a:t>Inversioni: 5 - 6</a:t>
                      </a:r>
                    </a:p>
                    <a:p>
                      <a:r>
                        <a:rPr lang="it-IT" sz="2400" dirty="0">
                          <a:solidFill>
                            <a:srgbClr val="272727"/>
                          </a:solidFill>
                          <a:effectLst/>
                        </a:rPr>
                        <a:t>Conservazione del siero: ≤ 8h:22 °C; &gt; 8h ≤ 48h:4 °C; &gt; 48h: - 20 °C</a:t>
                      </a:r>
                    </a:p>
                    <a:p>
                      <a:r>
                        <a:rPr lang="it-IT" sz="2400" dirty="0">
                          <a:solidFill>
                            <a:srgbClr val="272727"/>
                          </a:solidFill>
                          <a:effectLst/>
                        </a:rPr>
                        <a:t>Tempo centrifugazione: 1 - 2h dal prelievo</a:t>
                      </a:r>
                    </a:p>
                    <a:p>
                      <a:r>
                        <a:rPr lang="it-IT" sz="2400" dirty="0">
                          <a:solidFill>
                            <a:srgbClr val="272727"/>
                          </a:solidFill>
                          <a:effectLst/>
                        </a:rPr>
                        <a:t>Centrifugazione: ≤ 1300 g x 10 min a 25 °C</a:t>
                      </a:r>
                    </a:p>
                    <a:p>
                      <a:r>
                        <a:rPr lang="it-IT" sz="2400" dirty="0">
                          <a:solidFill>
                            <a:srgbClr val="272727"/>
                          </a:solidFill>
                          <a:effectLst/>
                        </a:rPr>
                        <a:t>Aliquote entro 2h dalla formazione del coagulo</a:t>
                      </a:r>
                    </a:p>
                  </a:txBody>
                  <a:tcPr marL="5859" marR="5859" marT="5859" marB="5859" anchor="ctr">
                    <a:lnL w="4233" cap="flat" cmpd="sng" algn="ctr">
                      <a:solidFill>
                        <a:srgbClr val="B3BAB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FFFFF"/>
                    </a:solidFill>
                  </a:tcPr>
                </a:tc>
                <a:extLst>
                  <a:ext uri="{0D108BD9-81ED-4DB2-BD59-A6C34878D82A}">
                    <a16:rowId xmlns:a16="http://schemas.microsoft.com/office/drawing/2014/main" val="1483309511"/>
                  </a:ext>
                </a:extLst>
              </a:tr>
              <a:tr h="2023813">
                <a:tc>
                  <a:txBody>
                    <a:bodyPr/>
                    <a:lstStyle/>
                    <a:p>
                      <a:pPr algn="ctr"/>
                      <a:r>
                        <a:rPr lang="en-US" sz="2400" b="1" dirty="0" err="1">
                          <a:solidFill>
                            <a:schemeClr val="tx1"/>
                          </a:solidFill>
                          <a:effectLst/>
                        </a:rPr>
                        <a:t>Arancio</a:t>
                      </a:r>
                      <a:endParaRPr lang="en-US" sz="2400" b="1" dirty="0">
                        <a:solidFill>
                          <a:schemeClr val="tx1"/>
                        </a:solidFill>
                        <a:effectLst/>
                      </a:endParaRPr>
                    </a:p>
                  </a:txBody>
                  <a:tcPr marL="5859" marR="5859" marT="5859" marB="5859" anchor="ctr">
                    <a:lnL w="12700" cap="flat" cmpd="sng" algn="ctr">
                      <a:solidFill>
                        <a:schemeClr val="tx1"/>
                      </a:solidFill>
                      <a:prstDash val="solid"/>
                      <a:round/>
                      <a:headEnd type="none" w="med" len="med"/>
                      <a:tailEnd type="none" w="med" len="med"/>
                    </a:lnL>
                    <a:lnR w="4233" cap="flat" cmpd="sng" algn="ctr">
                      <a:solidFill>
                        <a:srgbClr val="B3BABA"/>
                      </a:solidFill>
                      <a:prstDash val="solid"/>
                      <a:round/>
                      <a:headEnd type="none" w="med" len="med"/>
                      <a:tailEnd type="none" w="med" len="med"/>
                    </a:lnR>
                    <a:lnT w="4233" cap="flat" cmpd="sng" algn="ctr">
                      <a:solidFill>
                        <a:srgbClr val="B3BABA"/>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400" dirty="0" err="1">
                          <a:solidFill>
                            <a:srgbClr val="272727"/>
                          </a:solidFill>
                          <a:effectLst/>
                        </a:rPr>
                        <a:t>Trombina</a:t>
                      </a:r>
                      <a:endParaRPr lang="en-US" sz="2400" dirty="0">
                        <a:solidFill>
                          <a:srgbClr val="272727"/>
                        </a:solidFill>
                        <a:effectLst/>
                      </a:endParaRPr>
                    </a:p>
                  </a:txBody>
                  <a:tcPr marL="5859" marR="5859" marT="5859" marB="5859"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4233" cap="flat" cmpd="sng" algn="ctr">
                      <a:solidFill>
                        <a:srgbClr val="B3BABA"/>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400" dirty="0">
                          <a:solidFill>
                            <a:srgbClr val="272727"/>
                          </a:solidFill>
                          <a:effectLst/>
                        </a:rPr>
                        <a:t>Inversioni: 5-10</a:t>
                      </a:r>
                    </a:p>
                    <a:p>
                      <a:r>
                        <a:rPr lang="it-IT" sz="2400" dirty="0">
                          <a:solidFill>
                            <a:srgbClr val="272727"/>
                          </a:solidFill>
                          <a:effectLst/>
                        </a:rPr>
                        <a:t>Conservazione siero: ≤ 8h:22 °C; &gt; 8h ≤ 48h:4°C; &gt; 48h: - 20 °C</a:t>
                      </a:r>
                    </a:p>
                    <a:p>
                      <a:r>
                        <a:rPr lang="it-IT" sz="2400" dirty="0">
                          <a:solidFill>
                            <a:srgbClr val="272727"/>
                          </a:solidFill>
                          <a:effectLst/>
                        </a:rPr>
                        <a:t>Tempo centrifugazione: 5’ -2h dal prelievo</a:t>
                      </a:r>
                    </a:p>
                    <a:p>
                      <a:r>
                        <a:rPr lang="it-IT" sz="2400" dirty="0">
                          <a:solidFill>
                            <a:srgbClr val="272727"/>
                          </a:solidFill>
                          <a:effectLst/>
                        </a:rPr>
                        <a:t>Centrifugazione: ≤ 1300g x 10 min a 25 °C</a:t>
                      </a:r>
                    </a:p>
                  </a:txBody>
                  <a:tcPr marL="5859" marR="5859" marT="5859" marB="5859" anchor="ctr">
                    <a:lnL w="4233" cap="flat" cmpd="sng" algn="ctr">
                      <a:solidFill>
                        <a:srgbClr val="B3BABA"/>
                      </a:solidFill>
                      <a:prstDash val="solid"/>
                      <a:round/>
                      <a:headEnd type="none" w="med" len="med"/>
                      <a:tailEnd type="none" w="med" len="med"/>
                    </a:lnL>
                    <a:lnR w="12700" cap="flat" cmpd="sng" algn="ctr">
                      <a:solidFill>
                        <a:schemeClr val="tx1"/>
                      </a:solidFill>
                      <a:prstDash val="solid"/>
                      <a:round/>
                      <a:headEnd type="none" w="med" len="med"/>
                      <a:tailEnd type="none" w="med" len="med"/>
                    </a:lnR>
                    <a:lnT w="4233" cap="flat" cmpd="sng" algn="ctr">
                      <a:solidFill>
                        <a:srgbClr val="B3BABA"/>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60686"/>
                  </a:ext>
                </a:extLst>
              </a:tr>
            </a:tbl>
          </a:graphicData>
        </a:graphic>
      </p:graphicFrame>
      <p:sp>
        <p:nvSpPr>
          <p:cNvPr id="6" name="TextBox 5">
            <a:extLst>
              <a:ext uri="{FF2B5EF4-FFF2-40B4-BE49-F238E27FC236}">
                <a16:creationId xmlns:a16="http://schemas.microsoft.com/office/drawing/2014/main" id="{0B9BEA34-F994-0451-BA77-0376E792C51B}"/>
              </a:ext>
            </a:extLst>
          </p:cNvPr>
          <p:cNvSpPr txBox="1"/>
          <p:nvPr/>
        </p:nvSpPr>
        <p:spPr>
          <a:xfrm>
            <a:off x="3642274" y="6314983"/>
            <a:ext cx="7856689" cy="369332"/>
          </a:xfrm>
          <a:prstGeom prst="rect">
            <a:avLst/>
          </a:prstGeom>
          <a:noFill/>
        </p:spPr>
        <p:txBody>
          <a:bodyPr wrap="square">
            <a:spAutoFit/>
          </a:bodyPr>
          <a:lstStyle/>
          <a:p>
            <a:r>
              <a:rPr lang="it-IT" dirty="0">
                <a:hlinkClick r:id="rId3"/>
              </a:rPr>
              <a:t>Provette per campioni ematici: tipologie e ordine di riempimento (nurse24.it)</a:t>
            </a:r>
            <a:endParaRPr lang="it-IT" dirty="0"/>
          </a:p>
        </p:txBody>
      </p:sp>
    </p:spTree>
    <p:extLst>
      <p:ext uri="{BB962C8B-B14F-4D97-AF65-F5344CB8AC3E}">
        <p14:creationId xmlns:p14="http://schemas.microsoft.com/office/powerpoint/2010/main" val="3360115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6956A5-ADB6-CA4B-4599-493233A3E6EC}"/>
              </a:ext>
            </a:extLst>
          </p:cNvPr>
          <p:cNvSpPr txBox="1"/>
          <p:nvPr/>
        </p:nvSpPr>
        <p:spPr>
          <a:xfrm>
            <a:off x="262269" y="141399"/>
            <a:ext cx="10689265" cy="584775"/>
          </a:xfrm>
          <a:prstGeom prst="rect">
            <a:avLst/>
          </a:prstGeom>
          <a:noFill/>
        </p:spPr>
        <p:txBody>
          <a:bodyPr wrap="square">
            <a:spAutoFit/>
          </a:bodyPr>
          <a:lstStyle/>
          <a:p>
            <a:pPr algn="l"/>
            <a:r>
              <a:rPr lang="it-IT" sz="3200" b="1" dirty="0">
                <a:solidFill>
                  <a:srgbClr val="0070C0"/>
                </a:solidFill>
                <a:effectLst/>
              </a:rPr>
              <a:t>Provette con separatore di plasma integrato: PLASMA</a:t>
            </a:r>
          </a:p>
        </p:txBody>
      </p:sp>
      <p:graphicFrame>
        <p:nvGraphicFramePr>
          <p:cNvPr id="4" name="Table 3">
            <a:extLst>
              <a:ext uri="{FF2B5EF4-FFF2-40B4-BE49-F238E27FC236}">
                <a16:creationId xmlns:a16="http://schemas.microsoft.com/office/drawing/2014/main" id="{07D5E8A6-7961-47B4-A634-2CD700E4723F}"/>
              </a:ext>
            </a:extLst>
          </p:cNvPr>
          <p:cNvGraphicFramePr>
            <a:graphicFrameLocks noGrp="1"/>
          </p:cNvGraphicFramePr>
          <p:nvPr>
            <p:extLst>
              <p:ext uri="{D42A27DB-BD31-4B8C-83A1-F6EECF244321}">
                <p14:modId xmlns:p14="http://schemas.microsoft.com/office/powerpoint/2010/main" val="3872090431"/>
              </p:ext>
            </p:extLst>
          </p:nvPr>
        </p:nvGraphicFramePr>
        <p:xfrm>
          <a:off x="1495647" y="1427887"/>
          <a:ext cx="10582943" cy="1489214"/>
        </p:xfrm>
        <a:graphic>
          <a:graphicData uri="http://schemas.openxmlformats.org/drawingml/2006/table">
            <a:tbl>
              <a:tblPr/>
              <a:tblGrid>
                <a:gridCol w="1714094">
                  <a:extLst>
                    <a:ext uri="{9D8B030D-6E8A-4147-A177-3AD203B41FA5}">
                      <a16:colId xmlns:a16="http://schemas.microsoft.com/office/drawing/2014/main" val="3454266005"/>
                    </a:ext>
                  </a:extLst>
                </a:gridCol>
                <a:gridCol w="2298155">
                  <a:extLst>
                    <a:ext uri="{9D8B030D-6E8A-4147-A177-3AD203B41FA5}">
                      <a16:colId xmlns:a16="http://schemas.microsoft.com/office/drawing/2014/main" val="3838566204"/>
                    </a:ext>
                  </a:extLst>
                </a:gridCol>
                <a:gridCol w="6570694">
                  <a:extLst>
                    <a:ext uri="{9D8B030D-6E8A-4147-A177-3AD203B41FA5}">
                      <a16:colId xmlns:a16="http://schemas.microsoft.com/office/drawing/2014/main" val="3105752267"/>
                    </a:ext>
                  </a:extLst>
                </a:gridCol>
              </a:tblGrid>
              <a:tr h="989248">
                <a:tc>
                  <a:txBody>
                    <a:bodyPr/>
                    <a:lstStyle/>
                    <a:p>
                      <a:pPr algn="ctr"/>
                      <a:r>
                        <a:rPr lang="en-US" sz="2400" b="1" dirty="0">
                          <a:solidFill>
                            <a:schemeClr val="tx1"/>
                          </a:solidFill>
                          <a:effectLst/>
                        </a:rPr>
                        <a:t>Verde </a:t>
                      </a:r>
                      <a:r>
                        <a:rPr lang="en-US" sz="2400" b="1" dirty="0" err="1">
                          <a:solidFill>
                            <a:schemeClr val="tx1"/>
                          </a:solidFill>
                          <a:effectLst/>
                        </a:rPr>
                        <a:t>chiaro</a:t>
                      </a:r>
                      <a:endParaRPr lang="en-US" sz="2400" b="1" dirty="0">
                        <a:solidFill>
                          <a:schemeClr val="tx1"/>
                        </a:solidFill>
                        <a:effectLst/>
                      </a:endParaRPr>
                    </a:p>
                  </a:txBody>
                  <a:tcPr marL="13087" marR="13087" marT="13087" marB="13087" anchor="ctr">
                    <a:lnL w="12700" cap="flat" cmpd="sng" algn="ctr">
                      <a:solidFill>
                        <a:schemeClr val="tx1"/>
                      </a:solidFill>
                      <a:prstDash val="solid"/>
                      <a:round/>
                      <a:headEnd type="none" w="med" len="med"/>
                      <a:tailEnd type="none" w="med" len="med"/>
                    </a:lnL>
                    <a:lnR w="4233" cap="flat" cmpd="sng" algn="ctr">
                      <a:solidFill>
                        <a:srgbClr val="B3BAB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it-IT" sz="2400" dirty="0">
                          <a:solidFill>
                            <a:srgbClr val="272727"/>
                          </a:solidFill>
                          <a:effectLst/>
                        </a:rPr>
                        <a:t>Gel acrilico Eparina di litio</a:t>
                      </a:r>
                    </a:p>
                  </a:txBody>
                  <a:tcPr marL="13087" marR="13087" marT="13087" marB="13087"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it-IT" sz="2400" dirty="0">
                          <a:solidFill>
                            <a:srgbClr val="272727"/>
                          </a:solidFill>
                          <a:effectLst/>
                        </a:rPr>
                        <a:t>Inversioni: 8 - 10</a:t>
                      </a:r>
                    </a:p>
                    <a:p>
                      <a:r>
                        <a:rPr lang="it-IT" sz="2400" dirty="0">
                          <a:solidFill>
                            <a:srgbClr val="272727"/>
                          </a:solidFill>
                          <a:effectLst/>
                        </a:rPr>
                        <a:t>Conservazione RT&lt; 24h</a:t>
                      </a:r>
                    </a:p>
                    <a:p>
                      <a:r>
                        <a:rPr lang="it-IT" sz="2400" dirty="0">
                          <a:solidFill>
                            <a:srgbClr val="272727"/>
                          </a:solidFill>
                          <a:effectLst/>
                        </a:rPr>
                        <a:t>Tempo centrifugazione: 0 - 2h dal prelievo</a:t>
                      </a:r>
                    </a:p>
                    <a:p>
                      <a:r>
                        <a:rPr lang="it-IT" sz="2400" dirty="0">
                          <a:solidFill>
                            <a:srgbClr val="272727"/>
                          </a:solidFill>
                          <a:effectLst/>
                        </a:rPr>
                        <a:t>Centrifugazione: 1300 g - 2000 g x 10’ a 25 °C</a:t>
                      </a:r>
                    </a:p>
                  </a:txBody>
                  <a:tcPr marL="13087" marR="13087" marT="13087" marB="13087" anchor="ctr">
                    <a:lnL w="4233" cap="flat" cmpd="sng" algn="ctr">
                      <a:solidFill>
                        <a:srgbClr val="B3BAB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23027852"/>
                  </a:ext>
                </a:extLst>
              </a:tr>
            </a:tbl>
          </a:graphicData>
        </a:graphic>
      </p:graphicFrame>
      <p:pic>
        <p:nvPicPr>
          <p:cNvPr id="5" name="Picture 4">
            <a:extLst>
              <a:ext uri="{FF2B5EF4-FFF2-40B4-BE49-F238E27FC236}">
                <a16:creationId xmlns:a16="http://schemas.microsoft.com/office/drawing/2014/main" id="{816B0A5B-F3E5-BD29-EF5D-A88DC27B6C9F}"/>
              </a:ext>
            </a:extLst>
          </p:cNvPr>
          <p:cNvPicPr>
            <a:picLocks noChangeAspect="1"/>
          </p:cNvPicPr>
          <p:nvPr/>
        </p:nvPicPr>
        <p:blipFill>
          <a:blip r:embed="rId2"/>
          <a:stretch>
            <a:fillRect/>
          </a:stretch>
        </p:blipFill>
        <p:spPr>
          <a:xfrm>
            <a:off x="435081" y="990753"/>
            <a:ext cx="789829" cy="2943293"/>
          </a:xfrm>
          <a:prstGeom prst="rect">
            <a:avLst/>
          </a:prstGeom>
        </p:spPr>
      </p:pic>
    </p:spTree>
    <p:extLst>
      <p:ext uri="{BB962C8B-B14F-4D97-AF65-F5344CB8AC3E}">
        <p14:creationId xmlns:p14="http://schemas.microsoft.com/office/powerpoint/2010/main" val="3152106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CCF9-5A3B-47A2-CE03-81A93BCC74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32C473-B507-EA83-D69F-CAF1D59F29D1}"/>
              </a:ext>
            </a:extLst>
          </p:cNvPr>
          <p:cNvSpPr txBox="1"/>
          <p:nvPr/>
        </p:nvSpPr>
        <p:spPr>
          <a:xfrm>
            <a:off x="311889" y="141399"/>
            <a:ext cx="6096000" cy="584775"/>
          </a:xfrm>
          <a:prstGeom prst="rect">
            <a:avLst/>
          </a:prstGeom>
          <a:noFill/>
        </p:spPr>
        <p:txBody>
          <a:bodyPr wrap="square">
            <a:spAutoFit/>
          </a:bodyPr>
          <a:lstStyle/>
          <a:p>
            <a:pPr algn="l"/>
            <a:r>
              <a:rPr lang="en-US" sz="3200" b="1" dirty="0" err="1">
                <a:solidFill>
                  <a:srgbClr val="0070C0"/>
                </a:solidFill>
                <a:effectLst/>
              </a:rPr>
              <a:t>Provette</a:t>
            </a:r>
            <a:r>
              <a:rPr lang="en-US" sz="3200" b="1" dirty="0">
                <a:solidFill>
                  <a:srgbClr val="0070C0"/>
                </a:solidFill>
                <a:effectLst/>
              </a:rPr>
              <a:t> con EDTA: SANGUE</a:t>
            </a:r>
          </a:p>
        </p:txBody>
      </p:sp>
      <p:graphicFrame>
        <p:nvGraphicFramePr>
          <p:cNvPr id="4" name="Table 3">
            <a:extLst>
              <a:ext uri="{FF2B5EF4-FFF2-40B4-BE49-F238E27FC236}">
                <a16:creationId xmlns:a16="http://schemas.microsoft.com/office/drawing/2014/main" id="{9278D419-7076-BC2F-FB64-4424F115162D}"/>
              </a:ext>
            </a:extLst>
          </p:cNvPr>
          <p:cNvGraphicFramePr>
            <a:graphicFrameLocks noGrp="1"/>
          </p:cNvGraphicFramePr>
          <p:nvPr>
            <p:extLst>
              <p:ext uri="{D42A27DB-BD31-4B8C-83A1-F6EECF244321}">
                <p14:modId xmlns:p14="http://schemas.microsoft.com/office/powerpoint/2010/main" val="947088773"/>
              </p:ext>
            </p:extLst>
          </p:nvPr>
        </p:nvGraphicFramePr>
        <p:xfrm>
          <a:off x="1616148" y="1792325"/>
          <a:ext cx="10271053" cy="1668942"/>
        </p:xfrm>
        <a:graphic>
          <a:graphicData uri="http://schemas.openxmlformats.org/drawingml/2006/table">
            <a:tbl>
              <a:tblPr/>
              <a:tblGrid>
                <a:gridCol w="1651499">
                  <a:extLst>
                    <a:ext uri="{9D8B030D-6E8A-4147-A177-3AD203B41FA5}">
                      <a16:colId xmlns:a16="http://schemas.microsoft.com/office/drawing/2014/main" val="3146054633"/>
                    </a:ext>
                  </a:extLst>
                </a:gridCol>
                <a:gridCol w="2445488">
                  <a:extLst>
                    <a:ext uri="{9D8B030D-6E8A-4147-A177-3AD203B41FA5}">
                      <a16:colId xmlns:a16="http://schemas.microsoft.com/office/drawing/2014/main" val="2557753109"/>
                    </a:ext>
                  </a:extLst>
                </a:gridCol>
                <a:gridCol w="6174066">
                  <a:extLst>
                    <a:ext uri="{9D8B030D-6E8A-4147-A177-3AD203B41FA5}">
                      <a16:colId xmlns:a16="http://schemas.microsoft.com/office/drawing/2014/main" val="3533869670"/>
                    </a:ext>
                  </a:extLst>
                </a:gridCol>
              </a:tblGrid>
              <a:tr h="1668942">
                <a:tc>
                  <a:txBody>
                    <a:bodyPr/>
                    <a:lstStyle/>
                    <a:p>
                      <a:pPr algn="ctr"/>
                      <a:r>
                        <a:rPr lang="en-US" sz="2400" b="1" dirty="0">
                          <a:solidFill>
                            <a:schemeClr val="tx1"/>
                          </a:solidFill>
                          <a:effectLst/>
                        </a:rPr>
                        <a:t>Lilla</a:t>
                      </a:r>
                    </a:p>
                  </a:txBody>
                  <a:tcPr marL="31513" marR="31513" marT="31513" marB="31513" anchor="ctr">
                    <a:lnL w="4233" cap="flat" cmpd="sng" algn="ctr">
                      <a:solidFill>
                        <a:srgbClr val="B3BABA"/>
                      </a:solidFill>
                      <a:prstDash val="solid"/>
                      <a:round/>
                      <a:headEnd type="none" w="med" len="med"/>
                      <a:tailEnd type="none" w="med" len="med"/>
                    </a:lnL>
                    <a:lnR w="12700" cap="flat" cmpd="sng" algn="ctr">
                      <a:solidFill>
                        <a:schemeClr val="tx1"/>
                      </a:solidFill>
                      <a:prstDash val="solid"/>
                      <a:round/>
                      <a:headEnd type="none" w="med" len="med"/>
                      <a:tailEnd type="none" w="med" len="med"/>
                    </a:lnR>
                    <a:lnT w="4233" cap="flat" cmpd="sng" algn="ctr">
                      <a:solidFill>
                        <a:srgbClr val="B3BABA"/>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CC00FF"/>
                    </a:solidFill>
                  </a:tcPr>
                </a:tc>
                <a:tc>
                  <a:txBody>
                    <a:bodyPr/>
                    <a:lstStyle/>
                    <a:p>
                      <a:pPr algn="ctr"/>
                      <a:r>
                        <a:rPr lang="en-US" sz="2400" dirty="0">
                          <a:solidFill>
                            <a:srgbClr val="272727"/>
                          </a:solidFill>
                          <a:effectLst/>
                        </a:rPr>
                        <a:t>EDTA di-</a:t>
                      </a:r>
                      <a:r>
                        <a:rPr lang="en-US" sz="2400" dirty="0" err="1">
                          <a:solidFill>
                            <a:srgbClr val="272727"/>
                          </a:solidFill>
                          <a:effectLst/>
                        </a:rPr>
                        <a:t>potassico</a:t>
                      </a:r>
                      <a:r>
                        <a:rPr lang="en-US" sz="2400" dirty="0">
                          <a:solidFill>
                            <a:srgbClr val="272727"/>
                          </a:solidFill>
                          <a:effectLst/>
                        </a:rPr>
                        <a:t> o tri-</a:t>
                      </a:r>
                      <a:r>
                        <a:rPr lang="en-US" sz="2400" dirty="0" err="1">
                          <a:solidFill>
                            <a:srgbClr val="272727"/>
                          </a:solidFill>
                          <a:effectLst/>
                        </a:rPr>
                        <a:t>potassico</a:t>
                      </a:r>
                      <a:endParaRPr lang="en-US" sz="2400" dirty="0">
                        <a:solidFill>
                          <a:srgbClr val="272727"/>
                        </a:solidFill>
                        <a:effectLst/>
                      </a:endParaRPr>
                    </a:p>
                  </a:txBody>
                  <a:tcPr marL="31513" marR="31513" marT="31513" marB="31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it-IT" sz="2400" dirty="0">
                          <a:solidFill>
                            <a:srgbClr val="272727"/>
                          </a:solidFill>
                          <a:effectLst/>
                        </a:rPr>
                        <a:t>Numero di inversioni: 8 - 10 volte</a:t>
                      </a:r>
                    </a:p>
                    <a:p>
                      <a:r>
                        <a:rPr lang="it-IT" sz="2400" dirty="0">
                          <a:solidFill>
                            <a:srgbClr val="272727"/>
                          </a:solidFill>
                          <a:effectLst/>
                        </a:rPr>
                        <a:t>Conservazione del campione: temperatura ambiente</a:t>
                      </a:r>
                    </a:p>
                    <a:p>
                      <a:r>
                        <a:rPr lang="it-IT" sz="2400" dirty="0">
                          <a:solidFill>
                            <a:srgbClr val="272727"/>
                          </a:solidFill>
                          <a:effectLst/>
                        </a:rPr>
                        <a:t>Centrifugazione: ≤ 1300 g x 10 min.</a:t>
                      </a:r>
                    </a:p>
                  </a:txBody>
                  <a:tcPr marL="31513" marR="31513" marT="31513" marB="31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36711143"/>
                  </a:ext>
                </a:extLst>
              </a:tr>
            </a:tbl>
          </a:graphicData>
        </a:graphic>
      </p:graphicFrame>
      <p:sp>
        <p:nvSpPr>
          <p:cNvPr id="5" name="TextBox 4">
            <a:extLst>
              <a:ext uri="{FF2B5EF4-FFF2-40B4-BE49-F238E27FC236}">
                <a16:creationId xmlns:a16="http://schemas.microsoft.com/office/drawing/2014/main" id="{8353E531-37CD-407D-F863-5B6FED0A9F87}"/>
              </a:ext>
            </a:extLst>
          </p:cNvPr>
          <p:cNvSpPr txBox="1"/>
          <p:nvPr/>
        </p:nvSpPr>
        <p:spPr>
          <a:xfrm>
            <a:off x="1623237" y="4451498"/>
            <a:ext cx="4472763" cy="1384995"/>
          </a:xfrm>
          <a:prstGeom prst="rect">
            <a:avLst/>
          </a:prstGeom>
          <a:noFill/>
        </p:spPr>
        <p:txBody>
          <a:bodyPr wrap="square" rtlCol="0">
            <a:spAutoFit/>
          </a:bodyPr>
          <a:lstStyle/>
          <a:p>
            <a:r>
              <a:rPr lang="it-IT" sz="2800" dirty="0"/>
              <a:t>Gruppo sanguigno</a:t>
            </a:r>
          </a:p>
          <a:p>
            <a:r>
              <a:rPr lang="it-IT" sz="2800" dirty="0"/>
              <a:t>VES</a:t>
            </a:r>
          </a:p>
          <a:p>
            <a:r>
              <a:rPr lang="it-IT" sz="2800" dirty="0"/>
              <a:t>DNA</a:t>
            </a:r>
          </a:p>
        </p:txBody>
      </p:sp>
      <p:pic>
        <p:nvPicPr>
          <p:cNvPr id="6" name="Picture 5">
            <a:extLst>
              <a:ext uri="{FF2B5EF4-FFF2-40B4-BE49-F238E27FC236}">
                <a16:creationId xmlns:a16="http://schemas.microsoft.com/office/drawing/2014/main" id="{9FD2B326-A57D-F28C-11BF-52479B7252A5}"/>
              </a:ext>
            </a:extLst>
          </p:cNvPr>
          <p:cNvPicPr>
            <a:picLocks noChangeAspect="1"/>
          </p:cNvPicPr>
          <p:nvPr/>
        </p:nvPicPr>
        <p:blipFill>
          <a:blip r:embed="rId2"/>
          <a:stretch>
            <a:fillRect/>
          </a:stretch>
        </p:blipFill>
        <p:spPr>
          <a:xfrm>
            <a:off x="414268" y="1346791"/>
            <a:ext cx="918346" cy="3148613"/>
          </a:xfrm>
          <a:prstGeom prst="rect">
            <a:avLst/>
          </a:prstGeom>
        </p:spPr>
      </p:pic>
    </p:spTree>
    <p:extLst>
      <p:ext uri="{BB962C8B-B14F-4D97-AF65-F5344CB8AC3E}">
        <p14:creationId xmlns:p14="http://schemas.microsoft.com/office/powerpoint/2010/main" val="4017746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1837D-FFB7-ED3E-F4BF-3AFFF6BB24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5DEB0ED-A96E-9C80-7429-67CF6CCDA351}"/>
              </a:ext>
            </a:extLst>
          </p:cNvPr>
          <p:cNvSpPr txBox="1"/>
          <p:nvPr/>
        </p:nvSpPr>
        <p:spPr>
          <a:xfrm>
            <a:off x="163031" y="113045"/>
            <a:ext cx="6096000" cy="584775"/>
          </a:xfrm>
          <a:prstGeom prst="rect">
            <a:avLst/>
          </a:prstGeom>
          <a:noFill/>
        </p:spPr>
        <p:txBody>
          <a:bodyPr wrap="square">
            <a:spAutoFit/>
          </a:bodyPr>
          <a:lstStyle/>
          <a:p>
            <a:pPr algn="l"/>
            <a:r>
              <a:rPr lang="en-US" sz="3200" b="1" dirty="0" err="1">
                <a:solidFill>
                  <a:srgbClr val="0070C0"/>
                </a:solidFill>
                <a:effectLst/>
              </a:rPr>
              <a:t>Provette</a:t>
            </a:r>
            <a:r>
              <a:rPr lang="en-US" sz="3200" b="1" dirty="0">
                <a:solidFill>
                  <a:srgbClr val="0070C0"/>
                </a:solidFill>
                <a:effectLst/>
              </a:rPr>
              <a:t> sodio </a:t>
            </a:r>
            <a:r>
              <a:rPr lang="en-US" sz="3200" b="1" dirty="0" err="1">
                <a:solidFill>
                  <a:srgbClr val="0070C0"/>
                </a:solidFill>
                <a:effectLst/>
              </a:rPr>
              <a:t>citrato</a:t>
            </a:r>
            <a:r>
              <a:rPr lang="en-US" sz="3200" b="1" dirty="0">
                <a:solidFill>
                  <a:srgbClr val="0070C0"/>
                </a:solidFill>
                <a:effectLst/>
              </a:rPr>
              <a:t>: PLASMA</a:t>
            </a:r>
          </a:p>
        </p:txBody>
      </p:sp>
      <p:graphicFrame>
        <p:nvGraphicFramePr>
          <p:cNvPr id="4" name="Table 3">
            <a:extLst>
              <a:ext uri="{FF2B5EF4-FFF2-40B4-BE49-F238E27FC236}">
                <a16:creationId xmlns:a16="http://schemas.microsoft.com/office/drawing/2014/main" id="{AAC8B09A-9F96-853C-E7EA-757375200A4D}"/>
              </a:ext>
            </a:extLst>
          </p:cNvPr>
          <p:cNvGraphicFramePr>
            <a:graphicFrameLocks noGrp="1"/>
          </p:cNvGraphicFramePr>
          <p:nvPr>
            <p:extLst>
              <p:ext uri="{D42A27DB-BD31-4B8C-83A1-F6EECF244321}">
                <p14:modId xmlns:p14="http://schemas.microsoft.com/office/powerpoint/2010/main" val="1350916571"/>
              </p:ext>
            </p:extLst>
          </p:nvPr>
        </p:nvGraphicFramePr>
        <p:xfrm>
          <a:off x="1736651" y="1180291"/>
          <a:ext cx="10143462" cy="2213394"/>
        </p:xfrm>
        <a:graphic>
          <a:graphicData uri="http://schemas.openxmlformats.org/drawingml/2006/table">
            <a:tbl>
              <a:tblPr/>
              <a:tblGrid>
                <a:gridCol w="1657026">
                  <a:extLst>
                    <a:ext uri="{9D8B030D-6E8A-4147-A177-3AD203B41FA5}">
                      <a16:colId xmlns:a16="http://schemas.microsoft.com/office/drawing/2014/main" val="814988213"/>
                    </a:ext>
                  </a:extLst>
                </a:gridCol>
                <a:gridCol w="1845955">
                  <a:extLst>
                    <a:ext uri="{9D8B030D-6E8A-4147-A177-3AD203B41FA5}">
                      <a16:colId xmlns:a16="http://schemas.microsoft.com/office/drawing/2014/main" val="2087684223"/>
                    </a:ext>
                  </a:extLst>
                </a:gridCol>
                <a:gridCol w="6640481">
                  <a:extLst>
                    <a:ext uri="{9D8B030D-6E8A-4147-A177-3AD203B41FA5}">
                      <a16:colId xmlns:a16="http://schemas.microsoft.com/office/drawing/2014/main" val="2428667317"/>
                    </a:ext>
                  </a:extLst>
                </a:gridCol>
              </a:tblGrid>
              <a:tr h="953310">
                <a:tc>
                  <a:txBody>
                    <a:bodyPr/>
                    <a:lstStyle/>
                    <a:p>
                      <a:pPr algn="ctr"/>
                      <a:r>
                        <a:rPr lang="en-US" sz="2400" b="1" dirty="0">
                          <a:solidFill>
                            <a:schemeClr val="tx1"/>
                          </a:solidFill>
                          <a:effectLst/>
                        </a:rPr>
                        <a:t>Azzurro</a:t>
                      </a:r>
                    </a:p>
                  </a:txBody>
                  <a:tcPr marL="9417" marR="9417" marT="9417" marB="9417" anchor="ctr">
                    <a:lnL w="4233" cap="flat" cmpd="sng" algn="ctr">
                      <a:solidFill>
                        <a:srgbClr val="B3BABA"/>
                      </a:solidFill>
                      <a:prstDash val="solid"/>
                      <a:round/>
                      <a:headEnd type="none" w="med" len="med"/>
                      <a:tailEnd type="none" w="med" len="med"/>
                    </a:lnL>
                    <a:lnR w="12700" cap="flat" cmpd="sng" algn="ctr">
                      <a:solidFill>
                        <a:schemeClr val="tx1"/>
                      </a:solidFill>
                      <a:prstDash val="solid"/>
                      <a:round/>
                      <a:headEnd type="none" w="med" len="med"/>
                      <a:tailEnd type="none" w="med" len="med"/>
                    </a:lnR>
                    <a:lnT w="4233" cap="flat" cmpd="sng" algn="ctr">
                      <a:solidFill>
                        <a:srgbClr val="B3BABA"/>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00B0F0"/>
                    </a:solidFill>
                  </a:tcPr>
                </a:tc>
                <a:tc>
                  <a:txBody>
                    <a:bodyPr/>
                    <a:lstStyle/>
                    <a:p>
                      <a:pPr algn="ctr"/>
                      <a:r>
                        <a:rPr lang="en-US" sz="2400" dirty="0">
                          <a:solidFill>
                            <a:srgbClr val="272727"/>
                          </a:solidFill>
                          <a:effectLst/>
                        </a:rPr>
                        <a:t>Sodio </a:t>
                      </a:r>
                      <a:r>
                        <a:rPr lang="en-US" sz="2400" dirty="0" err="1">
                          <a:solidFill>
                            <a:srgbClr val="272727"/>
                          </a:solidFill>
                          <a:effectLst/>
                        </a:rPr>
                        <a:t>citrato</a:t>
                      </a:r>
                      <a:r>
                        <a:rPr lang="en-US" sz="2400" dirty="0">
                          <a:solidFill>
                            <a:srgbClr val="272727"/>
                          </a:solidFill>
                          <a:effectLst/>
                        </a:rPr>
                        <a:t> </a:t>
                      </a:r>
                      <a:r>
                        <a:rPr lang="en-US" sz="2400" dirty="0" err="1">
                          <a:solidFill>
                            <a:srgbClr val="272727"/>
                          </a:solidFill>
                          <a:effectLst/>
                        </a:rPr>
                        <a:t>tamponato</a:t>
                      </a:r>
                      <a:endParaRPr lang="en-US" sz="2400" dirty="0">
                        <a:solidFill>
                          <a:srgbClr val="272727"/>
                        </a:solidFill>
                        <a:effectLst/>
                      </a:endParaRPr>
                    </a:p>
                  </a:txBody>
                  <a:tcPr marL="9417" marR="9417" marT="9417" marB="94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it-IT" sz="2400" dirty="0">
                          <a:solidFill>
                            <a:srgbClr val="272727"/>
                          </a:solidFill>
                          <a:effectLst/>
                        </a:rPr>
                        <a:t>Inversioni: 3 - 4</a:t>
                      </a:r>
                    </a:p>
                    <a:p>
                      <a:r>
                        <a:rPr lang="it-IT" sz="2400" dirty="0">
                          <a:solidFill>
                            <a:srgbClr val="272727"/>
                          </a:solidFill>
                          <a:effectLst/>
                        </a:rPr>
                        <a:t>Conservazione: RT&lt; 2h</a:t>
                      </a:r>
                    </a:p>
                    <a:p>
                      <a:r>
                        <a:rPr lang="it-IT" sz="2400" dirty="0">
                          <a:solidFill>
                            <a:srgbClr val="272727"/>
                          </a:solidFill>
                          <a:effectLst/>
                        </a:rPr>
                        <a:t>Tempo centrifugazione: 0 - Variabile</a:t>
                      </a:r>
                    </a:p>
                    <a:p>
                      <a:r>
                        <a:rPr lang="it-IT" sz="2400" dirty="0">
                          <a:solidFill>
                            <a:srgbClr val="272727"/>
                          </a:solidFill>
                          <a:effectLst/>
                        </a:rPr>
                        <a:t>Centrifugazione: 2000 g - 2500 g; 15 – 20’ in grado di assicurare un plasma povero di piastrine (&lt;10.000 PLT/µl)</a:t>
                      </a:r>
                    </a:p>
                  </a:txBody>
                  <a:tcPr marL="9417" marR="9417" marT="9417" marB="94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92370495"/>
                  </a:ext>
                </a:extLst>
              </a:tr>
            </a:tbl>
          </a:graphicData>
        </a:graphic>
      </p:graphicFrame>
      <p:sp>
        <p:nvSpPr>
          <p:cNvPr id="5" name="TextBox 4">
            <a:extLst>
              <a:ext uri="{FF2B5EF4-FFF2-40B4-BE49-F238E27FC236}">
                <a16:creationId xmlns:a16="http://schemas.microsoft.com/office/drawing/2014/main" id="{DC7F3247-6F00-01CD-9BF9-5A9BFCC4E5C1}"/>
              </a:ext>
            </a:extLst>
          </p:cNvPr>
          <p:cNvSpPr txBox="1"/>
          <p:nvPr/>
        </p:nvSpPr>
        <p:spPr>
          <a:xfrm>
            <a:off x="1800446" y="3868621"/>
            <a:ext cx="4040373" cy="523220"/>
          </a:xfrm>
          <a:prstGeom prst="rect">
            <a:avLst/>
          </a:prstGeom>
          <a:noFill/>
        </p:spPr>
        <p:txBody>
          <a:bodyPr wrap="square" rtlCol="0">
            <a:spAutoFit/>
          </a:bodyPr>
          <a:lstStyle/>
          <a:p>
            <a:r>
              <a:rPr lang="it-IT" sz="2800" dirty="0"/>
              <a:t>coagulazione</a:t>
            </a:r>
          </a:p>
        </p:txBody>
      </p:sp>
      <p:pic>
        <p:nvPicPr>
          <p:cNvPr id="8" name="Picture 7">
            <a:extLst>
              <a:ext uri="{FF2B5EF4-FFF2-40B4-BE49-F238E27FC236}">
                <a16:creationId xmlns:a16="http://schemas.microsoft.com/office/drawing/2014/main" id="{E27AC218-266D-AE76-5C05-60C16D0C0873}"/>
              </a:ext>
            </a:extLst>
          </p:cNvPr>
          <p:cNvPicPr>
            <a:picLocks noChangeAspect="1"/>
          </p:cNvPicPr>
          <p:nvPr/>
        </p:nvPicPr>
        <p:blipFill>
          <a:blip r:embed="rId2"/>
          <a:stretch>
            <a:fillRect/>
          </a:stretch>
        </p:blipFill>
        <p:spPr>
          <a:xfrm>
            <a:off x="567070" y="1108242"/>
            <a:ext cx="753616" cy="3137246"/>
          </a:xfrm>
          <a:prstGeom prst="rect">
            <a:avLst/>
          </a:prstGeom>
        </p:spPr>
      </p:pic>
    </p:spTree>
    <p:extLst>
      <p:ext uri="{BB962C8B-B14F-4D97-AF65-F5344CB8AC3E}">
        <p14:creationId xmlns:p14="http://schemas.microsoft.com/office/powerpoint/2010/main" val="3526694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6FF8A-104E-7FE5-04FB-CF68C2BE0D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E83B90A-B39B-7C4E-0C57-59CF6F15A040}"/>
              </a:ext>
            </a:extLst>
          </p:cNvPr>
          <p:cNvSpPr txBox="1"/>
          <p:nvPr/>
        </p:nvSpPr>
        <p:spPr>
          <a:xfrm>
            <a:off x="226827" y="91780"/>
            <a:ext cx="11064949" cy="584775"/>
          </a:xfrm>
          <a:prstGeom prst="rect">
            <a:avLst/>
          </a:prstGeom>
          <a:noFill/>
        </p:spPr>
        <p:txBody>
          <a:bodyPr wrap="square">
            <a:spAutoFit/>
          </a:bodyPr>
          <a:lstStyle/>
          <a:p>
            <a:pPr algn="l"/>
            <a:r>
              <a:rPr lang="en-US" sz="3200" b="1" dirty="0" err="1">
                <a:solidFill>
                  <a:srgbClr val="0070C0"/>
                </a:solidFill>
                <a:effectLst/>
              </a:rPr>
              <a:t>Provette</a:t>
            </a:r>
            <a:r>
              <a:rPr lang="en-US" sz="3200" b="1" dirty="0">
                <a:solidFill>
                  <a:srgbClr val="0070C0"/>
                </a:solidFill>
                <a:effectLst/>
              </a:rPr>
              <a:t> con </a:t>
            </a:r>
            <a:r>
              <a:rPr lang="en-US" sz="3200" b="1" dirty="0" err="1">
                <a:solidFill>
                  <a:srgbClr val="0070C0"/>
                </a:solidFill>
                <a:effectLst/>
              </a:rPr>
              <a:t>eparina</a:t>
            </a:r>
            <a:r>
              <a:rPr lang="en-US" sz="3200" b="1" dirty="0">
                <a:solidFill>
                  <a:srgbClr val="0070C0"/>
                </a:solidFill>
                <a:effectLst/>
              </a:rPr>
              <a:t>, </a:t>
            </a:r>
            <a:r>
              <a:rPr lang="en-US" sz="3200" b="1" dirty="0">
                <a:solidFill>
                  <a:srgbClr val="0070C0"/>
                </a:solidFill>
              </a:rPr>
              <a:t>c</a:t>
            </a:r>
            <a:r>
              <a:rPr lang="en-US" sz="3200" b="1" dirty="0">
                <a:solidFill>
                  <a:srgbClr val="0070C0"/>
                </a:solidFill>
                <a:effectLst/>
              </a:rPr>
              <a:t>entrifugate: PLASMA  o SANGUE</a:t>
            </a:r>
          </a:p>
        </p:txBody>
      </p:sp>
      <p:graphicFrame>
        <p:nvGraphicFramePr>
          <p:cNvPr id="4" name="Table 3">
            <a:extLst>
              <a:ext uri="{FF2B5EF4-FFF2-40B4-BE49-F238E27FC236}">
                <a16:creationId xmlns:a16="http://schemas.microsoft.com/office/drawing/2014/main" id="{F7B7C3FA-8383-D181-398C-691E863E39DD}"/>
              </a:ext>
            </a:extLst>
          </p:cNvPr>
          <p:cNvGraphicFramePr>
            <a:graphicFrameLocks noGrp="1"/>
          </p:cNvGraphicFramePr>
          <p:nvPr>
            <p:extLst>
              <p:ext uri="{D42A27DB-BD31-4B8C-83A1-F6EECF244321}">
                <p14:modId xmlns:p14="http://schemas.microsoft.com/office/powerpoint/2010/main" val="129850246"/>
              </p:ext>
            </p:extLst>
          </p:nvPr>
        </p:nvGraphicFramePr>
        <p:xfrm>
          <a:off x="1694121" y="1766837"/>
          <a:ext cx="10030048" cy="1926205"/>
        </p:xfrm>
        <a:graphic>
          <a:graphicData uri="http://schemas.openxmlformats.org/drawingml/2006/table">
            <a:tbl>
              <a:tblPr/>
              <a:tblGrid>
                <a:gridCol w="1130500">
                  <a:extLst>
                    <a:ext uri="{9D8B030D-6E8A-4147-A177-3AD203B41FA5}">
                      <a16:colId xmlns:a16="http://schemas.microsoft.com/office/drawing/2014/main" val="813440314"/>
                    </a:ext>
                  </a:extLst>
                </a:gridCol>
                <a:gridCol w="1670628">
                  <a:extLst>
                    <a:ext uri="{9D8B030D-6E8A-4147-A177-3AD203B41FA5}">
                      <a16:colId xmlns:a16="http://schemas.microsoft.com/office/drawing/2014/main" val="2159402966"/>
                    </a:ext>
                  </a:extLst>
                </a:gridCol>
                <a:gridCol w="7228920">
                  <a:extLst>
                    <a:ext uri="{9D8B030D-6E8A-4147-A177-3AD203B41FA5}">
                      <a16:colId xmlns:a16="http://schemas.microsoft.com/office/drawing/2014/main" val="961982026"/>
                    </a:ext>
                  </a:extLst>
                </a:gridCol>
              </a:tblGrid>
              <a:tr h="1926205">
                <a:tc>
                  <a:txBody>
                    <a:bodyPr/>
                    <a:lstStyle/>
                    <a:p>
                      <a:pPr algn="ctr"/>
                      <a:r>
                        <a:rPr lang="en-US" sz="2000" b="1" dirty="0">
                          <a:solidFill>
                            <a:srgbClr val="272727"/>
                          </a:solidFill>
                          <a:effectLst/>
                        </a:rPr>
                        <a:t>Verde</a:t>
                      </a:r>
                    </a:p>
                  </a:txBody>
                  <a:tcPr marL="9417" marR="9417" marT="9417" marB="9417" anchor="ctr">
                    <a:lnL w="12700" cap="flat" cmpd="sng" algn="ctr">
                      <a:solidFill>
                        <a:schemeClr val="tx1"/>
                      </a:solidFill>
                      <a:prstDash val="solid"/>
                      <a:round/>
                      <a:headEnd type="none" w="med" len="med"/>
                      <a:tailEnd type="none" w="med" len="med"/>
                    </a:lnL>
                    <a:lnR w="4233" cap="flat" cmpd="sng" algn="ctr">
                      <a:solidFill>
                        <a:srgbClr val="B3BAB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it-IT" sz="2000" dirty="0">
                          <a:solidFill>
                            <a:srgbClr val="272727"/>
                          </a:solidFill>
                          <a:effectLst/>
                        </a:rPr>
                        <a:t>Eparina di sodio</a:t>
                      </a:r>
                    </a:p>
                    <a:p>
                      <a:pPr algn="ctr"/>
                      <a:r>
                        <a:rPr lang="it-IT" sz="2000" dirty="0">
                          <a:solidFill>
                            <a:srgbClr val="272727"/>
                          </a:solidFill>
                          <a:effectLst/>
                        </a:rPr>
                        <a:t>Eparina di litio</a:t>
                      </a:r>
                    </a:p>
                  </a:txBody>
                  <a:tcPr marL="9417" marR="9417" marT="9417" marB="9417"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it-IT" sz="2000" dirty="0">
                          <a:solidFill>
                            <a:srgbClr val="272727"/>
                          </a:solidFill>
                          <a:effectLst/>
                        </a:rPr>
                        <a:t>Inversioni: 8 - 10</a:t>
                      </a:r>
                    </a:p>
                    <a:p>
                      <a:r>
                        <a:rPr lang="it-IT" sz="2000" dirty="0">
                          <a:solidFill>
                            <a:srgbClr val="272727"/>
                          </a:solidFill>
                          <a:effectLst/>
                        </a:rPr>
                        <a:t>Conservazione ≤ 8h a 22 °C; &gt; 8h ≤ 48h a 4 °C; &gt; 48h a -20 °C</a:t>
                      </a:r>
                    </a:p>
                    <a:p>
                      <a:r>
                        <a:rPr lang="it-IT" sz="2000" dirty="0">
                          <a:solidFill>
                            <a:srgbClr val="272727"/>
                          </a:solidFill>
                          <a:effectLst/>
                        </a:rPr>
                        <a:t>Tempo centrifugazione: 0 – 2h</a:t>
                      </a:r>
                    </a:p>
                    <a:p>
                      <a:r>
                        <a:rPr lang="it-IT" sz="2000" dirty="0">
                          <a:solidFill>
                            <a:srgbClr val="272727"/>
                          </a:solidFill>
                          <a:effectLst/>
                        </a:rPr>
                        <a:t>Centrifugazione: ≤ 1300 g x 10’</a:t>
                      </a:r>
                    </a:p>
                    <a:p>
                      <a:r>
                        <a:rPr lang="it-IT" sz="2000" dirty="0">
                          <a:solidFill>
                            <a:srgbClr val="272727"/>
                          </a:solidFill>
                          <a:effectLst/>
                        </a:rPr>
                        <a:t>Aliquote entro 2h dal prelievo</a:t>
                      </a:r>
                    </a:p>
                  </a:txBody>
                  <a:tcPr marL="9417" marR="9417" marT="9417" marB="9417" anchor="ctr">
                    <a:lnL w="4233" cap="flat" cmpd="sng" algn="ctr">
                      <a:solidFill>
                        <a:srgbClr val="B3BAB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30930919"/>
                  </a:ext>
                </a:extLst>
              </a:tr>
            </a:tbl>
          </a:graphicData>
        </a:graphic>
      </p:graphicFrame>
      <p:pic>
        <p:nvPicPr>
          <p:cNvPr id="5" name="Picture 4">
            <a:extLst>
              <a:ext uri="{FF2B5EF4-FFF2-40B4-BE49-F238E27FC236}">
                <a16:creationId xmlns:a16="http://schemas.microsoft.com/office/drawing/2014/main" id="{D91B7FD0-39B9-8293-7194-CDA7C09FD511}"/>
              </a:ext>
            </a:extLst>
          </p:cNvPr>
          <p:cNvPicPr>
            <a:picLocks noChangeAspect="1"/>
          </p:cNvPicPr>
          <p:nvPr/>
        </p:nvPicPr>
        <p:blipFill>
          <a:blip r:embed="rId2"/>
          <a:stretch>
            <a:fillRect/>
          </a:stretch>
        </p:blipFill>
        <p:spPr>
          <a:xfrm>
            <a:off x="689065" y="1330065"/>
            <a:ext cx="819264" cy="3191320"/>
          </a:xfrm>
          <a:prstGeom prst="rect">
            <a:avLst/>
          </a:prstGeom>
        </p:spPr>
      </p:pic>
      <p:sp>
        <p:nvSpPr>
          <p:cNvPr id="6" name="TextBox 5">
            <a:extLst>
              <a:ext uri="{FF2B5EF4-FFF2-40B4-BE49-F238E27FC236}">
                <a16:creationId xmlns:a16="http://schemas.microsoft.com/office/drawing/2014/main" id="{A10DAEFC-6434-B772-DC27-8A8980505290}"/>
              </a:ext>
            </a:extLst>
          </p:cNvPr>
          <p:cNvSpPr txBox="1"/>
          <p:nvPr/>
        </p:nvSpPr>
        <p:spPr>
          <a:xfrm>
            <a:off x="1644502" y="4281377"/>
            <a:ext cx="5649433" cy="523220"/>
          </a:xfrm>
          <a:prstGeom prst="rect">
            <a:avLst/>
          </a:prstGeom>
          <a:noFill/>
        </p:spPr>
        <p:txBody>
          <a:bodyPr wrap="square" rtlCol="0">
            <a:spAutoFit/>
          </a:bodyPr>
          <a:lstStyle/>
          <a:p>
            <a:r>
              <a:rPr lang="it-IT" sz="2800" dirty="0" err="1"/>
              <a:t>Immunocitometria</a:t>
            </a:r>
            <a:endParaRPr lang="it-IT" sz="2800" dirty="0"/>
          </a:p>
        </p:txBody>
      </p:sp>
    </p:spTree>
    <p:extLst>
      <p:ext uri="{BB962C8B-B14F-4D97-AF65-F5344CB8AC3E}">
        <p14:creationId xmlns:p14="http://schemas.microsoft.com/office/powerpoint/2010/main" val="3913401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195B-6077-4714-6571-D60BFDFBD22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080D1F-680C-9144-1F6B-5B5032B7854A}"/>
              </a:ext>
            </a:extLst>
          </p:cNvPr>
          <p:cNvSpPr txBox="1"/>
          <p:nvPr/>
        </p:nvSpPr>
        <p:spPr>
          <a:xfrm>
            <a:off x="177209" y="113045"/>
            <a:ext cx="8484782" cy="584775"/>
          </a:xfrm>
          <a:prstGeom prst="rect">
            <a:avLst/>
          </a:prstGeom>
          <a:noFill/>
        </p:spPr>
        <p:txBody>
          <a:bodyPr wrap="square">
            <a:spAutoFit/>
          </a:bodyPr>
          <a:lstStyle/>
          <a:p>
            <a:pPr algn="l"/>
            <a:r>
              <a:rPr lang="en-US" sz="3200" b="1" dirty="0" err="1">
                <a:solidFill>
                  <a:srgbClr val="0070C0"/>
                </a:solidFill>
                <a:effectLst/>
              </a:rPr>
              <a:t>Provette</a:t>
            </a:r>
            <a:r>
              <a:rPr lang="en-US" sz="3200" b="1" dirty="0">
                <a:solidFill>
                  <a:srgbClr val="0070C0"/>
                </a:solidFill>
                <a:effectLst/>
              </a:rPr>
              <a:t> con </a:t>
            </a:r>
            <a:r>
              <a:rPr lang="en-US" sz="3200" b="1" dirty="0" err="1">
                <a:solidFill>
                  <a:srgbClr val="0070C0"/>
                </a:solidFill>
                <a:effectLst/>
              </a:rPr>
              <a:t>antiglicolitico</a:t>
            </a:r>
            <a:r>
              <a:rPr lang="en-US" sz="3200" b="1" dirty="0">
                <a:solidFill>
                  <a:srgbClr val="0070C0"/>
                </a:solidFill>
                <a:effectLst/>
              </a:rPr>
              <a:t>: PLASMA</a:t>
            </a:r>
          </a:p>
        </p:txBody>
      </p:sp>
      <p:graphicFrame>
        <p:nvGraphicFramePr>
          <p:cNvPr id="4" name="Table 3">
            <a:extLst>
              <a:ext uri="{FF2B5EF4-FFF2-40B4-BE49-F238E27FC236}">
                <a16:creationId xmlns:a16="http://schemas.microsoft.com/office/drawing/2014/main" id="{11155BFC-1B41-9DDF-A9B2-3F5E12AB51C6}"/>
              </a:ext>
            </a:extLst>
          </p:cNvPr>
          <p:cNvGraphicFramePr>
            <a:graphicFrameLocks noGrp="1"/>
          </p:cNvGraphicFramePr>
          <p:nvPr>
            <p:extLst>
              <p:ext uri="{D42A27DB-BD31-4B8C-83A1-F6EECF244321}">
                <p14:modId xmlns:p14="http://schemas.microsoft.com/office/powerpoint/2010/main" val="2201384664"/>
              </p:ext>
            </p:extLst>
          </p:nvPr>
        </p:nvGraphicFramePr>
        <p:xfrm>
          <a:off x="1240464" y="1170140"/>
          <a:ext cx="10547499" cy="5157972"/>
        </p:xfrm>
        <a:graphic>
          <a:graphicData uri="http://schemas.openxmlformats.org/drawingml/2006/table">
            <a:tbl>
              <a:tblPr/>
              <a:tblGrid>
                <a:gridCol w="1438296">
                  <a:extLst>
                    <a:ext uri="{9D8B030D-6E8A-4147-A177-3AD203B41FA5}">
                      <a16:colId xmlns:a16="http://schemas.microsoft.com/office/drawing/2014/main" val="385461568"/>
                    </a:ext>
                  </a:extLst>
                </a:gridCol>
                <a:gridCol w="2226402">
                  <a:extLst>
                    <a:ext uri="{9D8B030D-6E8A-4147-A177-3AD203B41FA5}">
                      <a16:colId xmlns:a16="http://schemas.microsoft.com/office/drawing/2014/main" val="4171715535"/>
                    </a:ext>
                  </a:extLst>
                </a:gridCol>
                <a:gridCol w="6882801">
                  <a:extLst>
                    <a:ext uri="{9D8B030D-6E8A-4147-A177-3AD203B41FA5}">
                      <a16:colId xmlns:a16="http://schemas.microsoft.com/office/drawing/2014/main" val="832322999"/>
                    </a:ext>
                  </a:extLst>
                </a:gridCol>
              </a:tblGrid>
              <a:tr h="1383250">
                <a:tc rowSpan="3">
                  <a:txBody>
                    <a:bodyPr/>
                    <a:lstStyle/>
                    <a:p>
                      <a:pPr algn="ctr"/>
                      <a:r>
                        <a:rPr lang="en-US" sz="2400" b="1" dirty="0">
                          <a:solidFill>
                            <a:srgbClr val="272727"/>
                          </a:solidFill>
                          <a:effectLst/>
                        </a:rPr>
                        <a:t>Grigio</a:t>
                      </a:r>
                    </a:p>
                  </a:txBody>
                  <a:tcPr marL="6222" marR="6222" marT="6222" marB="6222"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4233" cap="flat" cmpd="sng" algn="ctr">
                      <a:solidFill>
                        <a:srgbClr val="B3BABA"/>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chemeClr val="bg1">
                        <a:lumMod val="75000"/>
                      </a:schemeClr>
                    </a:solidFill>
                  </a:tcPr>
                </a:tc>
                <a:tc>
                  <a:txBody>
                    <a:bodyPr/>
                    <a:lstStyle/>
                    <a:p>
                      <a:pPr algn="ctr"/>
                      <a:r>
                        <a:rPr lang="en-US" sz="2400">
                          <a:solidFill>
                            <a:srgbClr val="272727"/>
                          </a:solidFill>
                          <a:effectLst/>
                        </a:rPr>
                        <a:t>Sodio floruro EDTA</a:t>
                      </a:r>
                    </a:p>
                  </a:txBody>
                  <a:tcPr marL="6222" marR="6222" marT="6222" marB="6222"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4233" cap="flat" cmpd="sng" algn="ctr">
                      <a:solidFill>
                        <a:srgbClr val="B3BABA"/>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FFFFF"/>
                    </a:solidFill>
                  </a:tcPr>
                </a:tc>
                <a:tc>
                  <a:txBody>
                    <a:bodyPr/>
                    <a:lstStyle/>
                    <a:p>
                      <a:r>
                        <a:rPr lang="it-IT" sz="2400" dirty="0">
                          <a:solidFill>
                            <a:srgbClr val="272727"/>
                          </a:solidFill>
                          <a:effectLst/>
                        </a:rPr>
                        <a:t>Inversioni: 8 - 10</a:t>
                      </a:r>
                    </a:p>
                    <a:p>
                      <a:r>
                        <a:rPr lang="it-IT" sz="2400" dirty="0">
                          <a:solidFill>
                            <a:srgbClr val="272727"/>
                          </a:solidFill>
                          <a:effectLst/>
                        </a:rPr>
                        <a:t>Conservazione: a 25 °C entro le 24h; tra 2 e 8 °C entro le 48h</a:t>
                      </a:r>
                    </a:p>
                    <a:p>
                      <a:r>
                        <a:rPr lang="it-IT" sz="2400" dirty="0">
                          <a:solidFill>
                            <a:srgbClr val="272727"/>
                          </a:solidFill>
                          <a:effectLst/>
                        </a:rPr>
                        <a:t>Tempo centrifugazione: 0 -</a:t>
                      </a:r>
                    </a:p>
                    <a:p>
                      <a:r>
                        <a:rPr lang="it-IT" sz="2400" dirty="0">
                          <a:solidFill>
                            <a:srgbClr val="272727"/>
                          </a:solidFill>
                          <a:effectLst/>
                        </a:rPr>
                        <a:t>Centrifugazione: 1300 g x 10’</a:t>
                      </a:r>
                    </a:p>
                  </a:txBody>
                  <a:tcPr marL="6222" marR="6222" marT="6222" marB="6222"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4233" cap="flat" cmpd="sng" algn="ctr">
                      <a:solidFill>
                        <a:srgbClr val="B3BABA"/>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FFFFF"/>
                    </a:solidFill>
                  </a:tcPr>
                </a:tc>
                <a:extLst>
                  <a:ext uri="{0D108BD9-81ED-4DB2-BD59-A6C34878D82A}">
                    <a16:rowId xmlns:a16="http://schemas.microsoft.com/office/drawing/2014/main" val="135831653"/>
                  </a:ext>
                </a:extLst>
              </a:tr>
              <a:tr h="1602381">
                <a:tc vMerge="1">
                  <a:txBody>
                    <a:bodyPr/>
                    <a:lstStyle/>
                    <a:p>
                      <a:endParaRPr lang="it-IT"/>
                    </a:p>
                  </a:txBody>
                  <a:tcPr/>
                </a:tc>
                <a:tc>
                  <a:txBody>
                    <a:bodyPr/>
                    <a:lstStyle/>
                    <a:p>
                      <a:pPr algn="ctr"/>
                      <a:r>
                        <a:rPr lang="en-US" sz="2400" dirty="0">
                          <a:solidFill>
                            <a:srgbClr val="272727"/>
                          </a:solidFill>
                          <a:effectLst/>
                        </a:rPr>
                        <a:t>Sodio </a:t>
                      </a:r>
                      <a:r>
                        <a:rPr lang="en-US" sz="2400" dirty="0" err="1">
                          <a:solidFill>
                            <a:srgbClr val="272727"/>
                          </a:solidFill>
                          <a:effectLst/>
                        </a:rPr>
                        <a:t>Fluoruro</a:t>
                      </a:r>
                      <a:r>
                        <a:rPr lang="en-US" sz="2400" dirty="0">
                          <a:solidFill>
                            <a:srgbClr val="272727"/>
                          </a:solidFill>
                          <a:effectLst/>
                        </a:rPr>
                        <a:t> </a:t>
                      </a:r>
                      <a:r>
                        <a:rPr lang="en-US" sz="2400" dirty="0" err="1">
                          <a:solidFill>
                            <a:srgbClr val="272727"/>
                          </a:solidFill>
                          <a:effectLst/>
                        </a:rPr>
                        <a:t>Potassio</a:t>
                      </a:r>
                      <a:r>
                        <a:rPr lang="en-US" sz="2400" dirty="0">
                          <a:solidFill>
                            <a:srgbClr val="272727"/>
                          </a:solidFill>
                          <a:effectLst/>
                        </a:rPr>
                        <a:t> </a:t>
                      </a:r>
                      <a:r>
                        <a:rPr lang="en-US" sz="2400" dirty="0" err="1">
                          <a:solidFill>
                            <a:srgbClr val="272727"/>
                          </a:solidFill>
                          <a:effectLst/>
                        </a:rPr>
                        <a:t>Ossalato</a:t>
                      </a:r>
                      <a:endParaRPr lang="en-US" sz="2400" dirty="0">
                        <a:solidFill>
                          <a:srgbClr val="272727"/>
                        </a:solidFill>
                        <a:effectLst/>
                      </a:endParaRPr>
                    </a:p>
                  </a:txBody>
                  <a:tcPr marL="6222" marR="6222" marT="6222" marB="6222"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4233" cap="flat" cmpd="sng" algn="ctr">
                      <a:solidFill>
                        <a:srgbClr val="B3BABA"/>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3F4F4"/>
                    </a:solidFill>
                  </a:tcPr>
                </a:tc>
                <a:tc>
                  <a:txBody>
                    <a:bodyPr/>
                    <a:lstStyle/>
                    <a:p>
                      <a:r>
                        <a:rPr lang="it-IT" sz="2400" dirty="0">
                          <a:solidFill>
                            <a:srgbClr val="272727"/>
                          </a:solidFill>
                          <a:effectLst/>
                        </a:rPr>
                        <a:t>Inversioni: 8 - 10</a:t>
                      </a:r>
                    </a:p>
                    <a:p>
                      <a:r>
                        <a:rPr lang="it-IT" sz="2400" dirty="0">
                          <a:solidFill>
                            <a:srgbClr val="272727"/>
                          </a:solidFill>
                          <a:effectLst/>
                        </a:rPr>
                        <a:t>Conservazione: determinazione del </a:t>
                      </a:r>
                      <a:r>
                        <a:rPr lang="it-IT" sz="2400" b="1" dirty="0">
                          <a:solidFill>
                            <a:srgbClr val="272727"/>
                          </a:solidFill>
                          <a:effectLst/>
                        </a:rPr>
                        <a:t>glucosio</a:t>
                      </a:r>
                      <a:r>
                        <a:rPr lang="it-IT" sz="2400" dirty="0">
                          <a:solidFill>
                            <a:srgbClr val="272727"/>
                          </a:solidFill>
                          <a:effectLst/>
                        </a:rPr>
                        <a:t> entro le 72h dal prelievo</a:t>
                      </a:r>
                    </a:p>
                    <a:p>
                      <a:r>
                        <a:rPr lang="it-IT" sz="2400" dirty="0">
                          <a:solidFill>
                            <a:srgbClr val="272727"/>
                          </a:solidFill>
                          <a:effectLst/>
                        </a:rPr>
                        <a:t>Tempo centrifugazione: 0 -</a:t>
                      </a:r>
                    </a:p>
                    <a:p>
                      <a:r>
                        <a:rPr lang="it-IT" sz="2400" dirty="0">
                          <a:solidFill>
                            <a:srgbClr val="272727"/>
                          </a:solidFill>
                          <a:effectLst/>
                        </a:rPr>
                        <a:t>Centrifugazione: 1300 g x 10’</a:t>
                      </a:r>
                    </a:p>
                  </a:txBody>
                  <a:tcPr marL="6222" marR="6222" marT="6222" marB="6222"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4233" cap="flat" cmpd="sng" algn="ctr">
                      <a:solidFill>
                        <a:srgbClr val="B3BABA"/>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FFFFF"/>
                    </a:solidFill>
                  </a:tcPr>
                </a:tc>
                <a:extLst>
                  <a:ext uri="{0D108BD9-81ED-4DB2-BD59-A6C34878D82A}">
                    <a16:rowId xmlns:a16="http://schemas.microsoft.com/office/drawing/2014/main" val="3991419145"/>
                  </a:ext>
                </a:extLst>
              </a:tr>
              <a:tr h="1423567">
                <a:tc vMerge="1">
                  <a:txBody>
                    <a:bodyPr/>
                    <a:lstStyle/>
                    <a:p>
                      <a:endParaRPr lang="it-IT"/>
                    </a:p>
                  </a:txBody>
                  <a:tcPr>
                    <a:lnT w="4233" cap="flat" cmpd="sng" algn="ctr">
                      <a:solidFill>
                        <a:srgbClr val="B3BABA"/>
                      </a:solidFill>
                      <a:prstDash val="solid"/>
                      <a:round/>
                      <a:headEnd type="none" w="med" len="med"/>
                      <a:tailEnd type="none" w="med" len="med"/>
                    </a:lnT>
                  </a:tcPr>
                </a:tc>
                <a:tc>
                  <a:txBody>
                    <a:bodyPr/>
                    <a:lstStyle/>
                    <a:p>
                      <a:pPr algn="ctr"/>
                      <a:r>
                        <a:rPr lang="it-IT" sz="2400" dirty="0" err="1">
                          <a:solidFill>
                            <a:srgbClr val="272727"/>
                          </a:solidFill>
                          <a:effectLst/>
                        </a:rPr>
                        <a:t>Monoiodoacetato</a:t>
                      </a:r>
                      <a:r>
                        <a:rPr lang="it-IT" sz="2400" dirty="0">
                          <a:solidFill>
                            <a:srgbClr val="272727"/>
                          </a:solidFill>
                          <a:effectLst/>
                        </a:rPr>
                        <a:t> di Litio Eparina di Litio</a:t>
                      </a:r>
                    </a:p>
                  </a:txBody>
                  <a:tcPr marL="6222" marR="6222" marT="6222" marB="6222" anchor="ctr">
                    <a:lnR w="4233" cap="flat" cmpd="sng" algn="ctr">
                      <a:solidFill>
                        <a:srgbClr val="B3BABA"/>
                      </a:solidFill>
                      <a:prstDash val="solid"/>
                      <a:round/>
                      <a:headEnd type="none" w="med" len="med"/>
                      <a:tailEnd type="none" w="med" len="med"/>
                    </a:lnR>
                    <a:lnT w="4233" cap="flat" cmpd="sng" algn="ctr">
                      <a:solidFill>
                        <a:srgbClr val="B3BABA"/>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FFFFF"/>
                    </a:solidFill>
                  </a:tcPr>
                </a:tc>
                <a:tc>
                  <a:txBody>
                    <a:bodyPr/>
                    <a:lstStyle/>
                    <a:p>
                      <a:r>
                        <a:rPr lang="it-IT" sz="2400" dirty="0">
                          <a:solidFill>
                            <a:srgbClr val="272727"/>
                          </a:solidFill>
                          <a:effectLst/>
                        </a:rPr>
                        <a:t>Inversioni: 5 - 6</a:t>
                      </a:r>
                    </a:p>
                    <a:p>
                      <a:r>
                        <a:rPr lang="it-IT" sz="2400" dirty="0">
                          <a:solidFill>
                            <a:srgbClr val="272727"/>
                          </a:solidFill>
                          <a:effectLst/>
                        </a:rPr>
                        <a:t>Tempo centrifugazione: 0 -</a:t>
                      </a:r>
                    </a:p>
                    <a:p>
                      <a:r>
                        <a:rPr lang="it-IT" sz="2400" dirty="0">
                          <a:solidFill>
                            <a:srgbClr val="272727"/>
                          </a:solidFill>
                          <a:effectLst/>
                        </a:rPr>
                        <a:t>Centrifugazione: 1300 g x 10’</a:t>
                      </a:r>
                    </a:p>
                    <a:p>
                      <a:r>
                        <a:rPr lang="it-IT" sz="2400" dirty="0">
                          <a:solidFill>
                            <a:srgbClr val="272727"/>
                          </a:solidFill>
                          <a:effectLst/>
                        </a:rPr>
                        <a:t>Conservazione: &lt;24h a 25 °C, &lt; 48h tra 2 e 8 °C</a:t>
                      </a:r>
                    </a:p>
                  </a:txBody>
                  <a:tcPr marL="6222" marR="6222" marT="6222" marB="6222"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4233" cap="flat" cmpd="sng" algn="ctr">
                      <a:solidFill>
                        <a:srgbClr val="B3BABA"/>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FFFFF"/>
                    </a:solidFill>
                  </a:tcPr>
                </a:tc>
                <a:extLst>
                  <a:ext uri="{0D108BD9-81ED-4DB2-BD59-A6C34878D82A}">
                    <a16:rowId xmlns:a16="http://schemas.microsoft.com/office/drawing/2014/main" val="2540430788"/>
                  </a:ext>
                </a:extLst>
              </a:tr>
            </a:tbl>
          </a:graphicData>
        </a:graphic>
      </p:graphicFrame>
      <p:pic>
        <p:nvPicPr>
          <p:cNvPr id="5" name="Picture 4">
            <a:extLst>
              <a:ext uri="{FF2B5EF4-FFF2-40B4-BE49-F238E27FC236}">
                <a16:creationId xmlns:a16="http://schemas.microsoft.com/office/drawing/2014/main" id="{FE8EE845-30AB-7A7A-91CA-5EB67C18CB39}"/>
              </a:ext>
            </a:extLst>
          </p:cNvPr>
          <p:cNvPicPr>
            <a:picLocks noChangeAspect="1"/>
          </p:cNvPicPr>
          <p:nvPr/>
        </p:nvPicPr>
        <p:blipFill>
          <a:blip r:embed="rId2"/>
          <a:stretch>
            <a:fillRect/>
          </a:stretch>
        </p:blipFill>
        <p:spPr>
          <a:xfrm>
            <a:off x="71587" y="1170140"/>
            <a:ext cx="1019317" cy="4134427"/>
          </a:xfrm>
          <a:prstGeom prst="rect">
            <a:avLst/>
          </a:prstGeom>
        </p:spPr>
      </p:pic>
    </p:spTree>
    <p:extLst>
      <p:ext uri="{BB962C8B-B14F-4D97-AF65-F5344CB8AC3E}">
        <p14:creationId xmlns:p14="http://schemas.microsoft.com/office/powerpoint/2010/main" val="606071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F2A28-B266-E570-BE73-31AA3649DA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E96852-429F-FA77-A4EA-E07510C32334}"/>
              </a:ext>
            </a:extLst>
          </p:cNvPr>
          <p:cNvSpPr txBox="1"/>
          <p:nvPr/>
        </p:nvSpPr>
        <p:spPr>
          <a:xfrm>
            <a:off x="131778" y="125814"/>
            <a:ext cx="10375119" cy="646331"/>
          </a:xfrm>
          <a:prstGeom prst="rect">
            <a:avLst/>
          </a:prstGeom>
          <a:noFill/>
        </p:spPr>
        <p:txBody>
          <a:bodyPr wrap="square" rtlCol="0">
            <a:spAutoFit/>
          </a:bodyPr>
          <a:lstStyle/>
          <a:p>
            <a:r>
              <a:rPr lang="it-IT" sz="3600" b="1" dirty="0">
                <a:solidFill>
                  <a:srgbClr val="0070C0"/>
                </a:solidFill>
              </a:rPr>
              <a:t>Distribuzione dei valori nella popolazione</a:t>
            </a:r>
          </a:p>
        </p:txBody>
      </p:sp>
      <p:sp>
        <p:nvSpPr>
          <p:cNvPr id="3" name="TextBox 2">
            <a:extLst>
              <a:ext uri="{FF2B5EF4-FFF2-40B4-BE49-F238E27FC236}">
                <a16:creationId xmlns:a16="http://schemas.microsoft.com/office/drawing/2014/main" id="{62984AF6-179A-B6A5-0BA4-0749305FC626}"/>
              </a:ext>
            </a:extLst>
          </p:cNvPr>
          <p:cNvSpPr txBox="1"/>
          <p:nvPr/>
        </p:nvSpPr>
        <p:spPr>
          <a:xfrm>
            <a:off x="250311" y="1079161"/>
            <a:ext cx="10968259" cy="830997"/>
          </a:xfrm>
          <a:prstGeom prst="rect">
            <a:avLst/>
          </a:prstGeom>
          <a:noFill/>
        </p:spPr>
        <p:txBody>
          <a:bodyPr wrap="square" rtlCol="0">
            <a:spAutoFit/>
          </a:bodyPr>
          <a:lstStyle/>
          <a:p>
            <a:r>
              <a:rPr lang="it-IT" sz="2400" dirty="0"/>
              <a:t>Distribuzione </a:t>
            </a:r>
            <a:r>
              <a:rPr lang="it-IT" sz="2400" b="1" dirty="0">
                <a:solidFill>
                  <a:srgbClr val="C00000"/>
                </a:solidFill>
              </a:rPr>
              <a:t>asimmetrica</a:t>
            </a:r>
            <a:r>
              <a:rPr lang="it-IT" sz="2400" dirty="0"/>
              <a:t>	-&gt; livelli patologici stabiliti in base a correlazioni cliniche </a:t>
            </a:r>
            <a:br>
              <a:rPr lang="it-IT" sz="2400" dirty="0"/>
            </a:br>
            <a:r>
              <a:rPr lang="it-IT" sz="2400" dirty="0"/>
              <a:t>					(es, colesterolo, PSA, RDW, VES …)</a:t>
            </a:r>
          </a:p>
        </p:txBody>
      </p:sp>
      <p:sp>
        <p:nvSpPr>
          <p:cNvPr id="4" name="Arrow: Down 3">
            <a:extLst>
              <a:ext uri="{FF2B5EF4-FFF2-40B4-BE49-F238E27FC236}">
                <a16:creationId xmlns:a16="http://schemas.microsoft.com/office/drawing/2014/main" id="{6D5177A8-0185-4325-7E60-8FE92361307B}"/>
              </a:ext>
            </a:extLst>
          </p:cNvPr>
          <p:cNvSpPr/>
          <p:nvPr/>
        </p:nvSpPr>
        <p:spPr>
          <a:xfrm>
            <a:off x="5912555" y="2173111"/>
            <a:ext cx="366889" cy="4741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3BBB03E7-3E15-6CEB-05DD-F47872E48C16}"/>
              </a:ext>
            </a:extLst>
          </p:cNvPr>
          <p:cNvSpPr txBox="1"/>
          <p:nvPr/>
        </p:nvSpPr>
        <p:spPr>
          <a:xfrm>
            <a:off x="4380088" y="2899602"/>
            <a:ext cx="3617773" cy="1384995"/>
          </a:xfrm>
          <a:prstGeom prst="rect">
            <a:avLst/>
          </a:prstGeom>
          <a:noFill/>
        </p:spPr>
        <p:txBody>
          <a:bodyPr wrap="square" rtlCol="0">
            <a:spAutoFit/>
          </a:bodyPr>
          <a:lstStyle/>
          <a:p>
            <a:pPr algn="ctr"/>
            <a:r>
              <a:rPr lang="it-IT" sz="2800" b="1" dirty="0"/>
              <a:t>Valori raccomandati</a:t>
            </a:r>
          </a:p>
          <a:p>
            <a:pPr algn="ctr"/>
            <a:endParaRPr lang="it-IT" sz="2800" b="1" dirty="0"/>
          </a:p>
          <a:p>
            <a:pPr algn="ctr"/>
            <a:r>
              <a:rPr lang="it-IT" sz="2800" b="1" dirty="0"/>
              <a:t>Valori desiderabili</a:t>
            </a:r>
          </a:p>
        </p:txBody>
      </p:sp>
      <p:sp>
        <p:nvSpPr>
          <p:cNvPr id="6" name="TextBox 5">
            <a:extLst>
              <a:ext uri="{FF2B5EF4-FFF2-40B4-BE49-F238E27FC236}">
                <a16:creationId xmlns:a16="http://schemas.microsoft.com/office/drawing/2014/main" id="{8DC9AB9E-5E85-51E1-9B44-E9BDB44CBE0D}"/>
              </a:ext>
            </a:extLst>
          </p:cNvPr>
          <p:cNvSpPr txBox="1"/>
          <p:nvPr/>
        </p:nvSpPr>
        <p:spPr>
          <a:xfrm>
            <a:off x="1958464" y="5085643"/>
            <a:ext cx="8461022" cy="1200329"/>
          </a:xfrm>
          <a:prstGeom prst="rect">
            <a:avLst/>
          </a:prstGeom>
          <a:noFill/>
        </p:spPr>
        <p:txBody>
          <a:bodyPr wrap="square" rtlCol="0">
            <a:spAutoFit/>
          </a:bodyPr>
          <a:lstStyle/>
          <a:p>
            <a:pPr algn="ctr"/>
            <a:r>
              <a:rPr lang="it-IT" sz="2400" dirty="0"/>
              <a:t>Spesso si tratta di valori che dipendono dall’adattamento all’ambiente e per questo accettano variazioni maggiori</a:t>
            </a:r>
            <a:br>
              <a:rPr lang="it-IT" sz="2400" dirty="0"/>
            </a:br>
            <a:endParaRPr lang="it-IT" sz="2400" dirty="0"/>
          </a:p>
        </p:txBody>
      </p:sp>
    </p:spTree>
    <p:extLst>
      <p:ext uri="{BB962C8B-B14F-4D97-AF65-F5344CB8AC3E}">
        <p14:creationId xmlns:p14="http://schemas.microsoft.com/office/powerpoint/2010/main" val="58344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0BC7D-4024-F5E3-0CBD-5A9C6FBB736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88F766F-9AAB-1E66-78F8-15E83C6627C1}"/>
              </a:ext>
            </a:extLst>
          </p:cNvPr>
          <p:cNvSpPr txBox="1"/>
          <p:nvPr/>
        </p:nvSpPr>
        <p:spPr>
          <a:xfrm>
            <a:off x="155943" y="148488"/>
            <a:ext cx="11220893" cy="584775"/>
          </a:xfrm>
          <a:prstGeom prst="rect">
            <a:avLst/>
          </a:prstGeom>
          <a:noFill/>
        </p:spPr>
        <p:txBody>
          <a:bodyPr wrap="square">
            <a:spAutoFit/>
          </a:bodyPr>
          <a:lstStyle/>
          <a:p>
            <a:pPr algn="l"/>
            <a:r>
              <a:rPr lang="it-IT" sz="3200" b="1" dirty="0">
                <a:solidFill>
                  <a:srgbClr val="0070C0"/>
                </a:solidFill>
                <a:effectLst/>
              </a:rPr>
              <a:t>Provette per elementi in tracce e monitoraggio farmaci</a:t>
            </a:r>
          </a:p>
        </p:txBody>
      </p:sp>
      <p:graphicFrame>
        <p:nvGraphicFramePr>
          <p:cNvPr id="4" name="Table 3">
            <a:extLst>
              <a:ext uri="{FF2B5EF4-FFF2-40B4-BE49-F238E27FC236}">
                <a16:creationId xmlns:a16="http://schemas.microsoft.com/office/drawing/2014/main" id="{7EA23F76-5D59-C271-D460-93A755A15D8E}"/>
              </a:ext>
            </a:extLst>
          </p:cNvPr>
          <p:cNvGraphicFramePr>
            <a:graphicFrameLocks noGrp="1"/>
          </p:cNvGraphicFramePr>
          <p:nvPr>
            <p:extLst>
              <p:ext uri="{D42A27DB-BD31-4B8C-83A1-F6EECF244321}">
                <p14:modId xmlns:p14="http://schemas.microsoft.com/office/powerpoint/2010/main" val="2668305079"/>
              </p:ext>
            </p:extLst>
          </p:nvPr>
        </p:nvGraphicFramePr>
        <p:xfrm>
          <a:off x="1722474" y="2087896"/>
          <a:ext cx="10093842" cy="3324748"/>
        </p:xfrm>
        <a:graphic>
          <a:graphicData uri="http://schemas.openxmlformats.org/drawingml/2006/table">
            <a:tbl>
              <a:tblPr/>
              <a:tblGrid>
                <a:gridCol w="1118948">
                  <a:extLst>
                    <a:ext uri="{9D8B030D-6E8A-4147-A177-3AD203B41FA5}">
                      <a16:colId xmlns:a16="http://schemas.microsoft.com/office/drawing/2014/main" val="1234872487"/>
                    </a:ext>
                  </a:extLst>
                </a:gridCol>
                <a:gridCol w="1812463">
                  <a:extLst>
                    <a:ext uri="{9D8B030D-6E8A-4147-A177-3AD203B41FA5}">
                      <a16:colId xmlns:a16="http://schemas.microsoft.com/office/drawing/2014/main" val="4148298059"/>
                    </a:ext>
                  </a:extLst>
                </a:gridCol>
                <a:gridCol w="7162431">
                  <a:extLst>
                    <a:ext uri="{9D8B030D-6E8A-4147-A177-3AD203B41FA5}">
                      <a16:colId xmlns:a16="http://schemas.microsoft.com/office/drawing/2014/main" val="4060231557"/>
                    </a:ext>
                  </a:extLst>
                </a:gridCol>
              </a:tblGrid>
              <a:tr h="1151490">
                <a:tc rowSpan="2">
                  <a:txBody>
                    <a:bodyPr/>
                    <a:lstStyle/>
                    <a:p>
                      <a:pPr algn="ctr"/>
                      <a:r>
                        <a:rPr lang="en-US" sz="2400" b="1" dirty="0">
                          <a:solidFill>
                            <a:schemeClr val="bg1"/>
                          </a:solidFill>
                          <a:effectLst/>
                        </a:rPr>
                        <a:t>Blu</a:t>
                      </a:r>
                    </a:p>
                  </a:txBody>
                  <a:tcPr marL="8227" marR="8227" marT="8227" marB="82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400">
                          <a:solidFill>
                            <a:srgbClr val="272727"/>
                          </a:solidFill>
                          <a:effectLst/>
                        </a:rPr>
                        <a:t>Nessuno</a:t>
                      </a:r>
                    </a:p>
                  </a:txBody>
                  <a:tcPr marL="8227" marR="8227" marT="8227" marB="8227" anchor="ctr">
                    <a:lnL w="12700" cap="flat" cmpd="sng" algn="ctr">
                      <a:solidFill>
                        <a:schemeClr val="tx1"/>
                      </a:solidFill>
                      <a:prstDash val="solid"/>
                      <a:round/>
                      <a:headEnd type="none" w="med" len="med"/>
                      <a:tailEnd type="none" w="med" len="med"/>
                    </a:lnL>
                    <a:lnR w="4233" cap="flat" cmpd="sng" algn="ctr">
                      <a:solidFill>
                        <a:srgbClr val="B3BABA"/>
                      </a:solidFill>
                      <a:prstDash val="solid"/>
                      <a:round/>
                      <a:headEnd type="none" w="med" len="med"/>
                      <a:tailEnd type="none" w="med" len="med"/>
                    </a:lnR>
                    <a:lnT w="12700" cap="flat" cmpd="sng" algn="ctr">
                      <a:solidFill>
                        <a:schemeClr val="tx1"/>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FFFFF"/>
                    </a:solidFill>
                  </a:tcPr>
                </a:tc>
                <a:tc>
                  <a:txBody>
                    <a:bodyPr/>
                    <a:lstStyle/>
                    <a:p>
                      <a:r>
                        <a:rPr lang="it-IT" sz="2400" dirty="0">
                          <a:solidFill>
                            <a:srgbClr val="272727"/>
                          </a:solidFill>
                          <a:effectLst/>
                        </a:rPr>
                        <a:t>Inversioni: 8 - 10</a:t>
                      </a:r>
                    </a:p>
                    <a:p>
                      <a:r>
                        <a:rPr lang="it-IT" sz="2400" dirty="0">
                          <a:solidFill>
                            <a:srgbClr val="272727"/>
                          </a:solidFill>
                          <a:effectLst/>
                        </a:rPr>
                        <a:t>Conservazione: RT</a:t>
                      </a:r>
                    </a:p>
                    <a:p>
                      <a:r>
                        <a:rPr lang="it-IT" sz="2400" dirty="0">
                          <a:solidFill>
                            <a:srgbClr val="272727"/>
                          </a:solidFill>
                          <a:effectLst/>
                        </a:rPr>
                        <a:t>Tempo centrifugazione: 0 – 2h</a:t>
                      </a:r>
                    </a:p>
                    <a:p>
                      <a:r>
                        <a:rPr lang="it-IT" sz="2400" dirty="0">
                          <a:solidFill>
                            <a:srgbClr val="272727"/>
                          </a:solidFill>
                          <a:effectLst/>
                        </a:rPr>
                        <a:t>Centrifugazione:  ≤ 1300 g x 10’</a:t>
                      </a:r>
                    </a:p>
                  </a:txBody>
                  <a:tcPr marL="8227" marR="8227" marT="8227" marB="8227" anchor="ctr">
                    <a:lnL w="4233" cap="flat" cmpd="sng" algn="ctr">
                      <a:solidFill>
                        <a:srgbClr val="B3BAB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4233" cap="flat" cmpd="sng" algn="ctr">
                      <a:solidFill>
                        <a:srgbClr val="B3BABA"/>
                      </a:solidFill>
                      <a:prstDash val="solid"/>
                      <a:round/>
                      <a:headEnd type="none" w="med" len="med"/>
                      <a:tailEnd type="none" w="med" len="med"/>
                    </a:lnB>
                    <a:solidFill>
                      <a:srgbClr val="FFFFFF"/>
                    </a:solidFill>
                  </a:tcPr>
                </a:tc>
                <a:extLst>
                  <a:ext uri="{0D108BD9-81ED-4DB2-BD59-A6C34878D82A}">
                    <a16:rowId xmlns:a16="http://schemas.microsoft.com/office/drawing/2014/main" val="998603378"/>
                  </a:ext>
                </a:extLst>
              </a:tr>
              <a:tr h="898164">
                <a:tc vMerge="1">
                  <a:txBody>
                    <a:bodyPr/>
                    <a:lstStyle/>
                    <a:p>
                      <a:endParaRPr lang="it-IT"/>
                    </a:p>
                  </a:txBody>
                  <a:tcPr>
                    <a:lnT w="4233" cap="flat" cmpd="sng" algn="ctr">
                      <a:solidFill>
                        <a:srgbClr val="B3BABA"/>
                      </a:solidFill>
                      <a:prstDash val="solid"/>
                      <a:round/>
                      <a:headEnd type="none" w="med" len="med"/>
                      <a:tailEnd type="none" w="med" len="med"/>
                    </a:lnT>
                  </a:tcPr>
                </a:tc>
                <a:tc>
                  <a:txBody>
                    <a:bodyPr/>
                    <a:lstStyle/>
                    <a:p>
                      <a:pPr algn="ctr"/>
                      <a:r>
                        <a:rPr lang="it-IT" sz="2400" dirty="0">
                          <a:solidFill>
                            <a:srgbClr val="272727"/>
                          </a:solidFill>
                          <a:effectLst/>
                        </a:rPr>
                        <a:t>EDTA di potassico Eparina di Sodio</a:t>
                      </a:r>
                    </a:p>
                  </a:txBody>
                  <a:tcPr marL="8227" marR="8227" marT="8227" marB="8227" anchor="ctr">
                    <a:lnL w="12700" cap="flat" cmpd="sng" algn="ctr">
                      <a:solidFill>
                        <a:schemeClr val="tx1"/>
                      </a:solidFill>
                      <a:prstDash val="solid"/>
                      <a:round/>
                      <a:headEnd type="none" w="med" len="med"/>
                      <a:tailEnd type="none" w="med" len="med"/>
                    </a:lnL>
                    <a:lnR w="4233" cap="flat" cmpd="sng" algn="ctr">
                      <a:solidFill>
                        <a:srgbClr val="B3BABA"/>
                      </a:solidFill>
                      <a:prstDash val="solid"/>
                      <a:round/>
                      <a:headEnd type="none" w="med" len="med"/>
                      <a:tailEnd type="none" w="med" len="med"/>
                    </a:lnR>
                    <a:lnT w="4233" cap="flat" cmpd="sng" algn="ctr">
                      <a:solidFill>
                        <a:srgbClr val="B3BABA"/>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400" dirty="0">
                          <a:solidFill>
                            <a:srgbClr val="272727"/>
                          </a:solidFill>
                          <a:effectLst/>
                        </a:rPr>
                        <a:t>Inversioni: 8 - 10</a:t>
                      </a:r>
                    </a:p>
                    <a:p>
                      <a:r>
                        <a:rPr lang="it-IT" sz="2400" dirty="0">
                          <a:solidFill>
                            <a:srgbClr val="272727"/>
                          </a:solidFill>
                          <a:effectLst/>
                        </a:rPr>
                        <a:t>Conservazione: determinazione del glucosio entro le 72h dal prelievo</a:t>
                      </a:r>
                    </a:p>
                    <a:p>
                      <a:r>
                        <a:rPr lang="it-IT" sz="2400" dirty="0">
                          <a:solidFill>
                            <a:srgbClr val="272727"/>
                          </a:solidFill>
                          <a:effectLst/>
                        </a:rPr>
                        <a:t>Tempo minimo prima della centrifugazione: nessuno</a:t>
                      </a:r>
                    </a:p>
                    <a:p>
                      <a:r>
                        <a:rPr lang="it-IT" sz="2400" dirty="0">
                          <a:solidFill>
                            <a:srgbClr val="272727"/>
                          </a:solidFill>
                          <a:effectLst/>
                        </a:rPr>
                        <a:t>Centrifugazione: 1300 g x 10’</a:t>
                      </a:r>
                    </a:p>
                  </a:txBody>
                  <a:tcPr marL="8227" marR="8227" marT="8227" marB="8227" anchor="ctr">
                    <a:lnL w="4233" cap="flat" cmpd="sng" algn="ctr">
                      <a:solidFill>
                        <a:srgbClr val="B3BABA"/>
                      </a:solidFill>
                      <a:prstDash val="solid"/>
                      <a:round/>
                      <a:headEnd type="none" w="med" len="med"/>
                      <a:tailEnd type="none" w="med" len="med"/>
                    </a:lnL>
                    <a:lnR w="12700" cap="flat" cmpd="sng" algn="ctr">
                      <a:solidFill>
                        <a:schemeClr val="tx1"/>
                      </a:solidFill>
                      <a:prstDash val="solid"/>
                      <a:round/>
                      <a:headEnd type="none" w="med" len="med"/>
                      <a:tailEnd type="none" w="med" len="med"/>
                    </a:lnR>
                    <a:lnT w="4233" cap="flat" cmpd="sng" algn="ctr">
                      <a:solidFill>
                        <a:srgbClr val="B3BABA"/>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63139204"/>
                  </a:ext>
                </a:extLst>
              </a:tr>
            </a:tbl>
          </a:graphicData>
        </a:graphic>
      </p:graphicFrame>
      <p:pic>
        <p:nvPicPr>
          <p:cNvPr id="5" name="Picture 4">
            <a:extLst>
              <a:ext uri="{FF2B5EF4-FFF2-40B4-BE49-F238E27FC236}">
                <a16:creationId xmlns:a16="http://schemas.microsoft.com/office/drawing/2014/main" id="{4BC47D09-56CB-47C6-ADF5-A21F378B4384}"/>
              </a:ext>
            </a:extLst>
          </p:cNvPr>
          <p:cNvPicPr>
            <a:picLocks noChangeAspect="1"/>
          </p:cNvPicPr>
          <p:nvPr/>
        </p:nvPicPr>
        <p:blipFill>
          <a:blip r:embed="rId2"/>
          <a:stretch>
            <a:fillRect/>
          </a:stretch>
        </p:blipFill>
        <p:spPr>
          <a:xfrm>
            <a:off x="375684" y="1711216"/>
            <a:ext cx="981212" cy="4201111"/>
          </a:xfrm>
          <a:prstGeom prst="rect">
            <a:avLst/>
          </a:prstGeom>
        </p:spPr>
      </p:pic>
      <p:sp>
        <p:nvSpPr>
          <p:cNvPr id="6" name="TextBox 5">
            <a:extLst>
              <a:ext uri="{FF2B5EF4-FFF2-40B4-BE49-F238E27FC236}">
                <a16:creationId xmlns:a16="http://schemas.microsoft.com/office/drawing/2014/main" id="{1BBB2804-2922-32F7-0F39-16011D6A9442}"/>
              </a:ext>
            </a:extLst>
          </p:cNvPr>
          <p:cNvSpPr txBox="1"/>
          <p:nvPr/>
        </p:nvSpPr>
        <p:spPr>
          <a:xfrm>
            <a:off x="2601433" y="5912327"/>
            <a:ext cx="2509283" cy="461665"/>
          </a:xfrm>
          <a:prstGeom prst="rect">
            <a:avLst/>
          </a:prstGeom>
          <a:noFill/>
        </p:spPr>
        <p:txBody>
          <a:bodyPr wrap="square" rtlCol="0">
            <a:spAutoFit/>
          </a:bodyPr>
          <a:lstStyle/>
          <a:p>
            <a:r>
              <a:rPr lang="it-IT" sz="2400" dirty="0"/>
              <a:t>Elementi in tracce</a:t>
            </a:r>
          </a:p>
        </p:txBody>
      </p:sp>
    </p:spTree>
    <p:extLst>
      <p:ext uri="{BB962C8B-B14F-4D97-AF65-F5344CB8AC3E}">
        <p14:creationId xmlns:p14="http://schemas.microsoft.com/office/powerpoint/2010/main" val="3755806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0A8E70-E27F-0E10-2A72-B7E8991AA1D1}"/>
              </a:ext>
            </a:extLst>
          </p:cNvPr>
          <p:cNvPicPr>
            <a:picLocks noChangeAspect="1"/>
          </p:cNvPicPr>
          <p:nvPr/>
        </p:nvPicPr>
        <p:blipFill>
          <a:blip r:embed="rId2"/>
          <a:stretch>
            <a:fillRect/>
          </a:stretch>
        </p:blipFill>
        <p:spPr>
          <a:xfrm rot="5904163">
            <a:off x="-484035" y="2063944"/>
            <a:ext cx="3385370" cy="1698752"/>
          </a:xfrm>
          <a:prstGeom prst="rect">
            <a:avLst/>
          </a:prstGeom>
        </p:spPr>
      </p:pic>
      <p:sp>
        <p:nvSpPr>
          <p:cNvPr id="3" name="TextBox 2">
            <a:extLst>
              <a:ext uri="{FF2B5EF4-FFF2-40B4-BE49-F238E27FC236}">
                <a16:creationId xmlns:a16="http://schemas.microsoft.com/office/drawing/2014/main" id="{6AF91C22-7058-D88F-D224-61496CC790C0}"/>
              </a:ext>
            </a:extLst>
          </p:cNvPr>
          <p:cNvSpPr txBox="1"/>
          <p:nvPr/>
        </p:nvSpPr>
        <p:spPr>
          <a:xfrm>
            <a:off x="198476" y="98868"/>
            <a:ext cx="6096000" cy="584775"/>
          </a:xfrm>
          <a:prstGeom prst="rect">
            <a:avLst/>
          </a:prstGeom>
          <a:noFill/>
        </p:spPr>
        <p:txBody>
          <a:bodyPr wrap="square">
            <a:spAutoFit/>
          </a:bodyPr>
          <a:lstStyle/>
          <a:p>
            <a:pPr algn="l"/>
            <a:r>
              <a:rPr lang="en-US" sz="3200" b="1" dirty="0" err="1">
                <a:solidFill>
                  <a:srgbClr val="0070C0"/>
                </a:solidFill>
                <a:effectLst/>
              </a:rPr>
              <a:t>Provette</a:t>
            </a:r>
            <a:r>
              <a:rPr lang="en-US" sz="3200" b="1" dirty="0">
                <a:solidFill>
                  <a:srgbClr val="0070C0"/>
                </a:solidFill>
                <a:effectLst/>
              </a:rPr>
              <a:t> con </a:t>
            </a:r>
            <a:r>
              <a:rPr lang="en-US" sz="3200" b="1" dirty="0" err="1">
                <a:solidFill>
                  <a:srgbClr val="0070C0"/>
                </a:solidFill>
                <a:effectLst/>
              </a:rPr>
              <a:t>aprotinina</a:t>
            </a:r>
            <a:r>
              <a:rPr lang="en-US" sz="3200" b="1" dirty="0">
                <a:solidFill>
                  <a:srgbClr val="0070C0"/>
                </a:solidFill>
                <a:effectLst/>
              </a:rPr>
              <a:t>: PLASMA</a:t>
            </a:r>
          </a:p>
        </p:txBody>
      </p:sp>
      <p:graphicFrame>
        <p:nvGraphicFramePr>
          <p:cNvPr id="4" name="Table 3">
            <a:extLst>
              <a:ext uri="{FF2B5EF4-FFF2-40B4-BE49-F238E27FC236}">
                <a16:creationId xmlns:a16="http://schemas.microsoft.com/office/drawing/2014/main" id="{4367D322-3946-10C7-705C-4782C6CE20FA}"/>
              </a:ext>
            </a:extLst>
          </p:cNvPr>
          <p:cNvGraphicFramePr>
            <a:graphicFrameLocks noGrp="1"/>
          </p:cNvGraphicFramePr>
          <p:nvPr>
            <p:extLst>
              <p:ext uri="{D42A27DB-BD31-4B8C-83A1-F6EECF244321}">
                <p14:modId xmlns:p14="http://schemas.microsoft.com/office/powerpoint/2010/main" val="3817212039"/>
              </p:ext>
            </p:extLst>
          </p:nvPr>
        </p:nvGraphicFramePr>
        <p:xfrm>
          <a:off x="2006009" y="1312409"/>
          <a:ext cx="9760689" cy="1763944"/>
        </p:xfrm>
        <a:graphic>
          <a:graphicData uri="http://schemas.openxmlformats.org/drawingml/2006/table">
            <a:tbl>
              <a:tblPr/>
              <a:tblGrid>
                <a:gridCol w="1299821">
                  <a:extLst>
                    <a:ext uri="{9D8B030D-6E8A-4147-A177-3AD203B41FA5}">
                      <a16:colId xmlns:a16="http://schemas.microsoft.com/office/drawing/2014/main" val="992383838"/>
                    </a:ext>
                  </a:extLst>
                </a:gridCol>
                <a:gridCol w="1450262">
                  <a:extLst>
                    <a:ext uri="{9D8B030D-6E8A-4147-A177-3AD203B41FA5}">
                      <a16:colId xmlns:a16="http://schemas.microsoft.com/office/drawing/2014/main" val="205994676"/>
                    </a:ext>
                  </a:extLst>
                </a:gridCol>
                <a:gridCol w="7010606">
                  <a:extLst>
                    <a:ext uri="{9D8B030D-6E8A-4147-A177-3AD203B41FA5}">
                      <a16:colId xmlns:a16="http://schemas.microsoft.com/office/drawing/2014/main" val="630255258"/>
                    </a:ext>
                  </a:extLst>
                </a:gridCol>
              </a:tblGrid>
              <a:tr h="1763944">
                <a:tc>
                  <a:txBody>
                    <a:bodyPr/>
                    <a:lstStyle/>
                    <a:p>
                      <a:pPr algn="ctr"/>
                      <a:r>
                        <a:rPr lang="en-US" sz="2400" b="1" dirty="0">
                          <a:solidFill>
                            <a:srgbClr val="272727"/>
                          </a:solidFill>
                          <a:effectLst/>
                        </a:rPr>
                        <a:t>Rosa</a:t>
                      </a:r>
                    </a:p>
                  </a:txBody>
                  <a:tcPr marL="15505" marR="15505" marT="15505" marB="15505" anchor="ctr">
                    <a:lnL w="12700" cap="flat" cmpd="sng" algn="ctr">
                      <a:solidFill>
                        <a:schemeClr val="tx1"/>
                      </a:solidFill>
                      <a:prstDash val="solid"/>
                      <a:round/>
                      <a:headEnd type="none" w="med" len="med"/>
                      <a:tailEnd type="none" w="med" len="med"/>
                    </a:lnL>
                    <a:lnR w="4233" cap="flat" cmpd="sng" algn="ctr">
                      <a:solidFill>
                        <a:srgbClr val="B3BAB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algn="ctr"/>
                      <a:r>
                        <a:rPr lang="en-US" sz="2400" dirty="0">
                          <a:solidFill>
                            <a:srgbClr val="272727"/>
                          </a:solidFill>
                          <a:effectLst/>
                        </a:rPr>
                        <a:t>EDTA tri-</a:t>
                      </a:r>
                      <a:r>
                        <a:rPr lang="en-US" sz="2400" dirty="0" err="1">
                          <a:solidFill>
                            <a:srgbClr val="272727"/>
                          </a:solidFill>
                          <a:effectLst/>
                        </a:rPr>
                        <a:t>potassico</a:t>
                      </a:r>
                      <a:r>
                        <a:rPr lang="en-US" sz="2400" dirty="0">
                          <a:solidFill>
                            <a:srgbClr val="272727"/>
                          </a:solidFill>
                          <a:effectLst/>
                        </a:rPr>
                        <a:t> </a:t>
                      </a:r>
                      <a:r>
                        <a:rPr lang="en-US" sz="2400" dirty="0" err="1">
                          <a:solidFill>
                            <a:srgbClr val="272727"/>
                          </a:solidFill>
                          <a:effectLst/>
                        </a:rPr>
                        <a:t>Aprotinina</a:t>
                      </a:r>
                      <a:endParaRPr lang="en-US" sz="2400" dirty="0">
                        <a:solidFill>
                          <a:srgbClr val="272727"/>
                        </a:solidFill>
                        <a:effectLst/>
                      </a:endParaRPr>
                    </a:p>
                  </a:txBody>
                  <a:tcPr marL="15505" marR="15505" marT="15505" marB="15505" anchor="ctr">
                    <a:lnL w="4233" cap="flat" cmpd="sng" algn="ctr">
                      <a:solidFill>
                        <a:srgbClr val="B3BABA"/>
                      </a:solidFill>
                      <a:prstDash val="solid"/>
                      <a:round/>
                      <a:headEnd type="none" w="med" len="med"/>
                      <a:tailEnd type="none" w="med" len="med"/>
                    </a:lnL>
                    <a:lnR w="4233" cap="flat" cmpd="sng" algn="ctr">
                      <a:solidFill>
                        <a:srgbClr val="B3BAB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it-IT" sz="2400" dirty="0">
                          <a:solidFill>
                            <a:srgbClr val="272727"/>
                          </a:solidFill>
                          <a:effectLst/>
                        </a:rPr>
                        <a:t>Inversioni: 8 - 10</a:t>
                      </a:r>
                    </a:p>
                    <a:p>
                      <a:r>
                        <a:rPr lang="it-IT" sz="2400" dirty="0">
                          <a:solidFill>
                            <a:srgbClr val="272727"/>
                          </a:solidFill>
                          <a:effectLst/>
                        </a:rPr>
                        <a:t>Conservazione: senza centrifugazione, né decantazione: la durata dipendente dal substrato da dosare</a:t>
                      </a:r>
                    </a:p>
                    <a:p>
                      <a:r>
                        <a:rPr lang="it-IT" sz="2400" dirty="0">
                          <a:solidFill>
                            <a:srgbClr val="272727"/>
                          </a:solidFill>
                          <a:effectLst/>
                        </a:rPr>
                        <a:t>Centrifugazione: condizioni variabili secondo le analisi</a:t>
                      </a:r>
                    </a:p>
                  </a:txBody>
                  <a:tcPr marL="15505" marR="15505" marT="15505" marB="15505" anchor="ctr">
                    <a:lnL w="4233" cap="flat" cmpd="sng" algn="ctr">
                      <a:solidFill>
                        <a:srgbClr val="B3BAB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6496204"/>
                  </a:ext>
                </a:extLst>
              </a:tr>
            </a:tbl>
          </a:graphicData>
        </a:graphic>
      </p:graphicFrame>
      <p:sp>
        <p:nvSpPr>
          <p:cNvPr id="2" name="TextBox 1">
            <a:extLst>
              <a:ext uri="{FF2B5EF4-FFF2-40B4-BE49-F238E27FC236}">
                <a16:creationId xmlns:a16="http://schemas.microsoft.com/office/drawing/2014/main" id="{7367F107-0CF7-B004-3C04-FB664CEA5C16}"/>
              </a:ext>
            </a:extLst>
          </p:cNvPr>
          <p:cNvSpPr txBox="1"/>
          <p:nvPr/>
        </p:nvSpPr>
        <p:spPr>
          <a:xfrm>
            <a:off x="3246476" y="3974320"/>
            <a:ext cx="7846471" cy="461665"/>
          </a:xfrm>
          <a:prstGeom prst="rect">
            <a:avLst/>
          </a:prstGeom>
          <a:noFill/>
        </p:spPr>
        <p:txBody>
          <a:bodyPr wrap="square" rtlCol="0">
            <a:spAutoFit/>
          </a:bodyPr>
          <a:lstStyle/>
          <a:p>
            <a:r>
              <a:rPr lang="it-IT" sz="2400" b="0" i="0" dirty="0">
                <a:effectLst/>
                <a:latin typeface="Google Sans"/>
              </a:rPr>
              <a:t>determinazione di ormoni polipeptidici ed enzimi labili</a:t>
            </a:r>
            <a:endParaRPr lang="it-IT" sz="2400" dirty="0"/>
          </a:p>
        </p:txBody>
      </p:sp>
    </p:spTree>
    <p:extLst>
      <p:ext uri="{BB962C8B-B14F-4D97-AF65-F5344CB8AC3E}">
        <p14:creationId xmlns:p14="http://schemas.microsoft.com/office/powerpoint/2010/main" val="3215928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7135-DEE1-265E-A401-9B912073A3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EC3ABB7-EF7A-E408-A57B-6DB9D53EB3C5}"/>
              </a:ext>
            </a:extLst>
          </p:cNvPr>
          <p:cNvSpPr txBox="1"/>
          <p:nvPr/>
        </p:nvSpPr>
        <p:spPr>
          <a:xfrm>
            <a:off x="932121" y="730791"/>
            <a:ext cx="10327758" cy="4585871"/>
          </a:xfrm>
          <a:prstGeom prst="rect">
            <a:avLst/>
          </a:prstGeom>
          <a:noFill/>
        </p:spPr>
        <p:txBody>
          <a:bodyPr wrap="square">
            <a:spAutoFit/>
          </a:bodyPr>
          <a:lstStyle/>
          <a:p>
            <a:pPr algn="l"/>
            <a:r>
              <a:rPr lang="it-IT" sz="4000" b="1" dirty="0">
                <a:solidFill>
                  <a:srgbClr val="0070C0"/>
                </a:solidFill>
                <a:effectLst/>
              </a:rPr>
              <a:t>L'ordine corretto di estrazione delle provette</a:t>
            </a:r>
          </a:p>
          <a:p>
            <a:pPr algn="l"/>
            <a:endParaRPr lang="it-IT" sz="2800" dirty="0">
              <a:solidFill>
                <a:srgbClr val="272727"/>
              </a:solidFill>
              <a:effectLst/>
            </a:endParaRPr>
          </a:p>
          <a:p>
            <a:pPr algn="l"/>
            <a:r>
              <a:rPr lang="it-IT" sz="2800" dirty="0">
                <a:solidFill>
                  <a:srgbClr val="272727"/>
                </a:solidFill>
                <a:effectLst/>
              </a:rPr>
              <a:t>L’ordine corretto di estrazione delle provette è il seguente:</a:t>
            </a:r>
          </a:p>
          <a:p>
            <a:pPr algn="l">
              <a:buFont typeface="+mj-lt"/>
              <a:buAutoNum type="arabicPeriod"/>
            </a:pPr>
            <a:r>
              <a:rPr lang="it-IT" sz="2800" b="0" i="0" dirty="0">
                <a:solidFill>
                  <a:srgbClr val="272727"/>
                </a:solidFill>
                <a:effectLst/>
              </a:rPr>
              <a:t>Provetta o flacone per </a:t>
            </a:r>
            <a:r>
              <a:rPr lang="it-IT" sz="2800" b="1" i="0" u="none" strike="noStrike" dirty="0">
                <a:solidFill>
                  <a:srgbClr val="179A9C"/>
                </a:solidFill>
                <a:effectLst/>
                <a:hlinkClick r:id="rId2"/>
              </a:rPr>
              <a:t>emocoltura</a:t>
            </a:r>
            <a:endParaRPr lang="it-IT" sz="2800" b="0" i="0" dirty="0">
              <a:solidFill>
                <a:srgbClr val="272727"/>
              </a:solidFill>
              <a:effectLst/>
            </a:endParaRPr>
          </a:p>
          <a:p>
            <a:pPr algn="l">
              <a:buFont typeface="+mj-lt"/>
              <a:buAutoNum type="arabicPeriod"/>
            </a:pPr>
            <a:r>
              <a:rPr lang="it-IT" sz="2800" b="0" i="0" dirty="0">
                <a:solidFill>
                  <a:srgbClr val="272727"/>
                </a:solidFill>
                <a:effectLst/>
              </a:rPr>
              <a:t>Provetta con citrato di sodio</a:t>
            </a:r>
          </a:p>
          <a:p>
            <a:pPr algn="l">
              <a:buFont typeface="+mj-lt"/>
              <a:buAutoNum type="arabicPeriod"/>
            </a:pPr>
            <a:r>
              <a:rPr lang="it-IT" sz="2800" b="0" i="0" dirty="0">
                <a:solidFill>
                  <a:srgbClr val="272727"/>
                </a:solidFill>
                <a:effectLst/>
              </a:rPr>
              <a:t>Provette per siero, comprese quelle con attivatore di coaguli e gel</a:t>
            </a:r>
          </a:p>
          <a:p>
            <a:pPr algn="l">
              <a:buFont typeface="+mj-lt"/>
              <a:buAutoNum type="arabicPeriod"/>
            </a:pPr>
            <a:r>
              <a:rPr lang="it-IT" sz="2800" b="0" i="0" dirty="0">
                <a:solidFill>
                  <a:srgbClr val="272727"/>
                </a:solidFill>
                <a:effectLst/>
              </a:rPr>
              <a:t>Provetta con eparina con o senza gel</a:t>
            </a:r>
          </a:p>
          <a:p>
            <a:pPr algn="l">
              <a:buFont typeface="+mj-lt"/>
              <a:buAutoNum type="arabicPeriod"/>
            </a:pPr>
            <a:r>
              <a:rPr lang="it-IT" sz="2800" b="0" i="0" dirty="0">
                <a:solidFill>
                  <a:srgbClr val="272727"/>
                </a:solidFill>
                <a:effectLst/>
              </a:rPr>
              <a:t>Provetta con EDTA con o senza gel separatore</a:t>
            </a:r>
          </a:p>
          <a:p>
            <a:pPr algn="l">
              <a:buFont typeface="+mj-lt"/>
              <a:buAutoNum type="arabicPeriod"/>
            </a:pPr>
            <a:r>
              <a:rPr lang="it-IT" sz="2800" b="0" i="0" dirty="0">
                <a:solidFill>
                  <a:srgbClr val="272727"/>
                </a:solidFill>
                <a:effectLst/>
              </a:rPr>
              <a:t>Provetta con inibitore glicolitico di fluoruro di sodio/ossalato di potassio</a:t>
            </a:r>
          </a:p>
        </p:txBody>
      </p:sp>
    </p:spTree>
    <p:extLst>
      <p:ext uri="{BB962C8B-B14F-4D97-AF65-F5344CB8AC3E}">
        <p14:creationId xmlns:p14="http://schemas.microsoft.com/office/powerpoint/2010/main" val="553474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984A4F-B80C-A473-B4DA-37E84EF1A934}"/>
              </a:ext>
            </a:extLst>
          </p:cNvPr>
          <p:cNvSpPr txBox="1"/>
          <p:nvPr/>
        </p:nvSpPr>
        <p:spPr>
          <a:xfrm>
            <a:off x="250311" y="1079161"/>
            <a:ext cx="10968259" cy="1785104"/>
          </a:xfrm>
          <a:prstGeom prst="rect">
            <a:avLst/>
          </a:prstGeom>
          <a:noFill/>
        </p:spPr>
        <p:txBody>
          <a:bodyPr wrap="square" rtlCol="0">
            <a:spAutoFit/>
          </a:bodyPr>
          <a:lstStyle/>
          <a:p>
            <a:r>
              <a:rPr lang="it-IT" sz="2200" dirty="0"/>
              <a:t>Analiti: 	che ammettono minimi sforamenti:	es. elettroliti, Ca, Na</a:t>
            </a:r>
            <a:br>
              <a:rPr lang="it-IT" sz="2200" dirty="0"/>
            </a:br>
            <a:r>
              <a:rPr lang="it-IT" sz="2200" dirty="0"/>
              <a:t>	con alto coefficiente di </a:t>
            </a:r>
            <a:r>
              <a:rPr lang="it-IT" sz="2200" dirty="0" err="1"/>
              <a:t>intervariabilità</a:t>
            </a:r>
            <a:r>
              <a:rPr lang="it-IT" sz="2200" dirty="0"/>
              <a:t>: 	es. creatinina (età, sesso, massa muscolare)</a:t>
            </a:r>
          </a:p>
          <a:p>
            <a:endParaRPr lang="it-IT" sz="2200" dirty="0"/>
          </a:p>
          <a:p>
            <a:r>
              <a:rPr lang="it-IT" sz="2200" dirty="0"/>
              <a:t>Differenza critica: dipende dalla variabilità </a:t>
            </a:r>
            <a:r>
              <a:rPr lang="it-IT" sz="2200" dirty="0" err="1"/>
              <a:t>intraindividuale</a:t>
            </a:r>
            <a:r>
              <a:rPr lang="it-IT" sz="2200" dirty="0"/>
              <a:t> </a:t>
            </a:r>
            <a:r>
              <a:rPr lang="en-US" sz="2200" dirty="0"/>
              <a:t>(</a:t>
            </a:r>
            <a:r>
              <a:rPr lang="it-IT" sz="2200" dirty="0"/>
              <a:t>stesso soggetto in diversi momenti) e dalla variabilità interindividuale. </a:t>
            </a:r>
          </a:p>
        </p:txBody>
      </p:sp>
    </p:spTree>
    <p:extLst>
      <p:ext uri="{BB962C8B-B14F-4D97-AF65-F5344CB8AC3E}">
        <p14:creationId xmlns:p14="http://schemas.microsoft.com/office/powerpoint/2010/main" val="2420912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5C4DC-3CD7-C980-9A3D-BF02FD18EA78}"/>
              </a:ext>
            </a:extLst>
          </p:cNvPr>
          <p:cNvSpPr txBox="1"/>
          <p:nvPr/>
        </p:nvSpPr>
        <p:spPr>
          <a:xfrm>
            <a:off x="674305" y="617510"/>
            <a:ext cx="10022641" cy="5632311"/>
          </a:xfrm>
          <a:prstGeom prst="rect">
            <a:avLst/>
          </a:prstGeom>
          <a:noFill/>
        </p:spPr>
        <p:txBody>
          <a:bodyPr wrap="square">
            <a:spAutoFit/>
          </a:bodyPr>
          <a:lstStyle/>
          <a:p>
            <a:r>
              <a:rPr lang="it-IT" b="1" dirty="0"/>
              <a:t>I valori riportati sul referto di laboratorio, ottenuti da soggetti della popolazione presa a campione, rappresentano, di norma, il</a:t>
            </a:r>
          </a:p>
          <a:p>
            <a:pPr marL="285750" indent="-285750">
              <a:buFont typeface="Wingdings" panose="05000000000000000000" pitchFamily="2" charset="2"/>
              <a:buChar char="q"/>
            </a:pPr>
            <a:r>
              <a:rPr lang="it-IT" dirty="0"/>
              <a:t> 50 % centrale di tali valori</a:t>
            </a:r>
          </a:p>
          <a:p>
            <a:pPr marL="285750" indent="-285750">
              <a:buFont typeface="Wingdings" panose="05000000000000000000" pitchFamily="2" charset="2"/>
              <a:buChar char="q"/>
            </a:pPr>
            <a:r>
              <a:rPr lang="it-IT" dirty="0"/>
              <a:t> 75% centrale di tali valori</a:t>
            </a:r>
          </a:p>
          <a:p>
            <a:pPr marL="285750" indent="-285750">
              <a:buFont typeface="Wingdings" panose="05000000000000000000" pitchFamily="2" charset="2"/>
              <a:buChar char="q"/>
            </a:pPr>
            <a:r>
              <a:rPr lang="it-IT" dirty="0"/>
              <a:t> 95% centrale di tali valori</a:t>
            </a:r>
          </a:p>
          <a:p>
            <a:pPr marL="285750" indent="-285750">
              <a:buFont typeface="Wingdings" panose="05000000000000000000" pitchFamily="2" charset="2"/>
              <a:buChar char="q"/>
            </a:pPr>
            <a:r>
              <a:rPr lang="it-IT" dirty="0"/>
              <a:t> Il valore più basso e più alto riscontrato nella popolazione di riferimento</a:t>
            </a:r>
          </a:p>
          <a:p>
            <a:endParaRPr lang="it-IT" dirty="0"/>
          </a:p>
          <a:p>
            <a:r>
              <a:rPr lang="it-IT" b="1" dirty="0"/>
              <a:t>Indicare tra le seguenti quale affermazione è vera:</a:t>
            </a:r>
          </a:p>
          <a:p>
            <a:pPr marL="285750" indent="-285750">
              <a:buFont typeface="Wingdings" panose="05000000000000000000" pitchFamily="2" charset="2"/>
              <a:buChar char="q"/>
            </a:pPr>
            <a:r>
              <a:rPr lang="it-IT" dirty="0"/>
              <a:t>Un test poco sensibile può dare molti falsi positivi</a:t>
            </a:r>
          </a:p>
          <a:p>
            <a:pPr marL="285750" indent="-285750">
              <a:buFont typeface="Wingdings" panose="05000000000000000000" pitchFamily="2" charset="2"/>
              <a:buChar char="q"/>
            </a:pPr>
            <a:r>
              <a:rPr lang="it-IT" dirty="0"/>
              <a:t>Un test poco sensibile può dare molti falsi negativi</a:t>
            </a:r>
          </a:p>
          <a:p>
            <a:pPr marL="285750" indent="-285750">
              <a:buFont typeface="Wingdings" panose="05000000000000000000" pitchFamily="2" charset="2"/>
              <a:buChar char="q"/>
            </a:pPr>
            <a:r>
              <a:rPr lang="it-IT" dirty="0"/>
              <a:t>Un test poco sensibile può dare pochi falsi negativi</a:t>
            </a:r>
          </a:p>
          <a:p>
            <a:pPr marL="285750" indent="-285750">
              <a:buFont typeface="Wingdings" panose="05000000000000000000" pitchFamily="2" charset="2"/>
              <a:buChar char="q"/>
            </a:pPr>
            <a:r>
              <a:rPr lang="it-IT" dirty="0"/>
              <a:t>In un test poco sensibile i veri positivi corrispondono alla totalità dei malati.</a:t>
            </a:r>
          </a:p>
          <a:p>
            <a:endParaRPr lang="it-IT" dirty="0"/>
          </a:p>
          <a:p>
            <a:r>
              <a:rPr lang="it-IT" b="1" dirty="0"/>
              <a:t>Per la valutazione della concentrazione  del glucosio plasmatico si impiegano due metodiche A e B. Il valore vero  atteso è 100 mg/dL. Su una serie di  replicati si ottiene con il metodo A 101+12.2 mg/dL e con il metodo B 110+1.5mg/dL. Quale delle seguenti affermazioni è corretta?</a:t>
            </a:r>
          </a:p>
          <a:p>
            <a:pPr marL="285750" indent="-285750">
              <a:buFont typeface="Wingdings" panose="05000000000000000000" pitchFamily="2" charset="2"/>
              <a:buChar char="q"/>
            </a:pPr>
            <a:r>
              <a:rPr lang="it-IT" dirty="0"/>
              <a:t>Il metodo A è più preciso e accurato del metodo B</a:t>
            </a:r>
          </a:p>
          <a:p>
            <a:pPr marL="285750" indent="-285750">
              <a:buFont typeface="Wingdings" panose="05000000000000000000" pitchFamily="2" charset="2"/>
              <a:buChar char="q"/>
            </a:pPr>
            <a:r>
              <a:rPr lang="it-IT" dirty="0"/>
              <a:t>Il metodo A è più accurato, ma  meno preciso del metodo B</a:t>
            </a:r>
          </a:p>
          <a:p>
            <a:pPr marL="285750" indent="-285750">
              <a:buFont typeface="Wingdings" panose="05000000000000000000" pitchFamily="2" charset="2"/>
              <a:buChar char="q"/>
            </a:pPr>
            <a:r>
              <a:rPr lang="it-IT" dirty="0"/>
              <a:t>Il metodo B è più preciso e accurato del metodo A</a:t>
            </a:r>
          </a:p>
          <a:p>
            <a:pPr marL="285750" indent="-285750">
              <a:buFont typeface="Wingdings" panose="05000000000000000000" pitchFamily="2" charset="2"/>
              <a:buChar char="q"/>
            </a:pPr>
            <a:r>
              <a:rPr lang="it-IT" dirty="0"/>
              <a:t>Il metodo B è meno preciso e accurato del metodo A</a:t>
            </a:r>
          </a:p>
        </p:txBody>
      </p:sp>
    </p:spTree>
    <p:extLst>
      <p:ext uri="{BB962C8B-B14F-4D97-AF65-F5344CB8AC3E}">
        <p14:creationId xmlns:p14="http://schemas.microsoft.com/office/powerpoint/2010/main" val="158188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858115-377F-019A-AF13-75C1A2D46BCA}"/>
              </a:ext>
            </a:extLst>
          </p:cNvPr>
          <p:cNvSpPr txBox="1"/>
          <p:nvPr/>
        </p:nvSpPr>
        <p:spPr>
          <a:xfrm>
            <a:off x="781582" y="459754"/>
            <a:ext cx="10395553" cy="3139321"/>
          </a:xfrm>
          <a:prstGeom prst="rect">
            <a:avLst/>
          </a:prstGeom>
          <a:noFill/>
        </p:spPr>
        <p:txBody>
          <a:bodyPr wrap="square" rtlCol="0">
            <a:spAutoFit/>
          </a:bodyPr>
          <a:lstStyle/>
          <a:p>
            <a:r>
              <a:rPr lang="it-IT" dirty="0"/>
              <a:t>Le proteine plasmatiche</a:t>
            </a:r>
          </a:p>
          <a:p>
            <a:r>
              <a:rPr lang="it-IT" dirty="0"/>
              <a:t>Le proteine   plasmatiche più abbondanti sono </a:t>
            </a:r>
          </a:p>
          <a:p>
            <a:r>
              <a:rPr lang="it-IT" dirty="0"/>
              <a:t> l'albumina (circa il 60%), </a:t>
            </a:r>
          </a:p>
          <a:p>
            <a:r>
              <a:rPr lang="it-IT" dirty="0"/>
              <a:t> le globuline (35%), </a:t>
            </a:r>
          </a:p>
          <a:p>
            <a:r>
              <a:rPr lang="it-IT" dirty="0"/>
              <a:t> il fibrinogeno (4%), </a:t>
            </a:r>
          </a:p>
          <a:p>
            <a:r>
              <a:rPr lang="it-IT" dirty="0"/>
              <a:t> le lipoproteine   (~1%) e le proteine   leganti/trasferenti il   ferro (~ 1%).</a:t>
            </a:r>
          </a:p>
          <a:p>
            <a:r>
              <a:rPr lang="it-IT" dirty="0"/>
              <a:t>In generale, 22 proteine   rappresentano circa il 99% di </a:t>
            </a:r>
            <a:r>
              <a:rPr lang="it-IT" dirty="0" err="1"/>
              <a:t>tuCe</a:t>
            </a:r>
            <a:r>
              <a:rPr lang="it-IT" dirty="0"/>
              <a:t> le proteine   del plasma/siero.</a:t>
            </a:r>
          </a:p>
          <a:p>
            <a:r>
              <a:rPr lang="it-IT" dirty="0"/>
              <a:t>Il restante 1% delle proteine   del sangue è composto da </a:t>
            </a:r>
          </a:p>
          <a:p>
            <a:r>
              <a:rPr lang="it-IT" dirty="0"/>
              <a:t>proteine   circolanti meno abbondanti e da proteine   rilasciate da cellule vive e necrotiche.</a:t>
            </a:r>
          </a:p>
          <a:p>
            <a:r>
              <a:rPr lang="it-IT" dirty="0"/>
              <a:t>La maggior parte delle proteine   del sangue derivano dal fegato e dall'intestino ad eccezione delle gammaglobuline, sintetizzate dal sistema immunitario.</a:t>
            </a:r>
          </a:p>
        </p:txBody>
      </p:sp>
    </p:spTree>
    <p:extLst>
      <p:ext uri="{BB962C8B-B14F-4D97-AF65-F5344CB8AC3E}">
        <p14:creationId xmlns:p14="http://schemas.microsoft.com/office/powerpoint/2010/main" val="1166222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8F89A0-66C2-6F47-FD33-E610ED787DE0}"/>
              </a:ext>
            </a:extLst>
          </p:cNvPr>
          <p:cNvSpPr txBox="1"/>
          <p:nvPr/>
        </p:nvSpPr>
        <p:spPr>
          <a:xfrm>
            <a:off x="699848" y="480188"/>
            <a:ext cx="10303602" cy="2308324"/>
          </a:xfrm>
          <a:prstGeom prst="rect">
            <a:avLst/>
          </a:prstGeom>
          <a:noFill/>
        </p:spPr>
        <p:txBody>
          <a:bodyPr wrap="square" rtlCol="0">
            <a:spAutoFit/>
          </a:bodyPr>
          <a:lstStyle/>
          <a:p>
            <a:r>
              <a:rPr lang="it-IT" dirty="0"/>
              <a:t>Le proteine plasmatiche si suddividono in 6 diverse frazioni distinguibili </a:t>
            </a:r>
          </a:p>
          <a:p>
            <a:r>
              <a:rPr lang="it-IT" dirty="0"/>
              <a:t>elettroforeticamente</a:t>
            </a:r>
          </a:p>
          <a:p>
            <a:r>
              <a:rPr lang="it-IT" dirty="0"/>
              <a:t>1.   Albumina= più abbondante proteina sierica, pressione oncotica e trasporto</a:t>
            </a:r>
          </a:p>
          <a:p>
            <a:r>
              <a:rPr lang="it-IT" dirty="0"/>
              <a:t>2.    Alfa1 globuline = proteine inibitrici di proteasi</a:t>
            </a:r>
          </a:p>
          <a:p>
            <a:r>
              <a:rPr lang="it-IT" dirty="0"/>
              <a:t>3.    Alfa 2 globuline = aptoglobina, ceruloplasmina, alfa 2 macroglobulina</a:t>
            </a:r>
          </a:p>
          <a:p>
            <a:r>
              <a:rPr lang="it-IT" dirty="0"/>
              <a:t>4.    Beta 1 globuline = transferrina, </a:t>
            </a:r>
            <a:r>
              <a:rPr lang="it-IT" dirty="0" err="1"/>
              <a:t>emopessina</a:t>
            </a:r>
            <a:r>
              <a:rPr lang="it-IT" dirty="0"/>
              <a:t>, fibrinogeno</a:t>
            </a:r>
          </a:p>
          <a:p>
            <a:r>
              <a:rPr lang="it-IT" dirty="0"/>
              <a:t>5.    Beta 2 globuline = lipoproteine, sistema del complemento</a:t>
            </a:r>
          </a:p>
          <a:p>
            <a:r>
              <a:rPr lang="it-IT" dirty="0"/>
              <a:t>6.    Gamma globuline = immunoglobuline, mono- o poli-clonali</a:t>
            </a:r>
          </a:p>
        </p:txBody>
      </p:sp>
    </p:spTree>
    <p:extLst>
      <p:ext uri="{BB962C8B-B14F-4D97-AF65-F5344CB8AC3E}">
        <p14:creationId xmlns:p14="http://schemas.microsoft.com/office/powerpoint/2010/main" val="4029607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CD953-0BB8-51B1-6819-82633F855A7B}"/>
              </a:ext>
            </a:extLst>
          </p:cNvPr>
          <p:cNvPicPr>
            <a:picLocks noChangeAspect="1"/>
          </p:cNvPicPr>
          <p:nvPr/>
        </p:nvPicPr>
        <p:blipFill>
          <a:blip r:embed="rId2"/>
          <a:stretch>
            <a:fillRect/>
          </a:stretch>
        </p:blipFill>
        <p:spPr>
          <a:xfrm>
            <a:off x="219587" y="276404"/>
            <a:ext cx="11336104" cy="6305191"/>
          </a:xfrm>
          <a:prstGeom prst="rect">
            <a:avLst/>
          </a:prstGeom>
        </p:spPr>
      </p:pic>
    </p:spTree>
    <p:extLst>
      <p:ext uri="{BB962C8B-B14F-4D97-AF65-F5344CB8AC3E}">
        <p14:creationId xmlns:p14="http://schemas.microsoft.com/office/powerpoint/2010/main" val="41665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008A24-42C2-4149-6322-6F6D3B261827}"/>
              </a:ext>
            </a:extLst>
          </p:cNvPr>
          <p:cNvSpPr txBox="1"/>
          <p:nvPr/>
        </p:nvSpPr>
        <p:spPr>
          <a:xfrm>
            <a:off x="448686" y="3748733"/>
            <a:ext cx="11294628" cy="2677656"/>
          </a:xfrm>
          <a:prstGeom prst="rect">
            <a:avLst/>
          </a:prstGeom>
          <a:noFill/>
        </p:spPr>
        <p:txBody>
          <a:bodyPr wrap="square">
            <a:spAutoFit/>
          </a:bodyPr>
          <a:lstStyle/>
          <a:p>
            <a:r>
              <a:rPr lang="it-IT" sz="2800" dirty="0"/>
              <a:t>Le proteine sieriche, in un mezzo a pH basico, sottoposte ad un campo elettrico costante, migrano verso il polo positivo differente velocità (direttamente proporzionale alla carica elettrica e inversamente proporzionale alla massa molecolare), dividendosi in “bande”. </a:t>
            </a:r>
          </a:p>
          <a:p>
            <a:r>
              <a:rPr lang="it-IT" sz="2800" dirty="0"/>
              <a:t>I tracciati, una volta colorati, sono letti mediante il densitometro con picchi di area proporzionale alla quantità delle proteine contenute. </a:t>
            </a:r>
          </a:p>
        </p:txBody>
      </p:sp>
      <p:pic>
        <p:nvPicPr>
          <p:cNvPr id="4" name="Picture 3">
            <a:extLst>
              <a:ext uri="{FF2B5EF4-FFF2-40B4-BE49-F238E27FC236}">
                <a16:creationId xmlns:a16="http://schemas.microsoft.com/office/drawing/2014/main" id="{2CE58676-2D6B-4977-CC2F-ACFAD359C415}"/>
              </a:ext>
            </a:extLst>
          </p:cNvPr>
          <p:cNvPicPr>
            <a:picLocks noChangeAspect="1"/>
          </p:cNvPicPr>
          <p:nvPr/>
        </p:nvPicPr>
        <p:blipFill>
          <a:blip r:embed="rId2"/>
          <a:stretch>
            <a:fillRect/>
          </a:stretch>
        </p:blipFill>
        <p:spPr>
          <a:xfrm>
            <a:off x="3273843" y="498820"/>
            <a:ext cx="4256094" cy="3081582"/>
          </a:xfrm>
          <a:prstGeom prst="rect">
            <a:avLst/>
          </a:prstGeom>
        </p:spPr>
      </p:pic>
    </p:spTree>
    <p:extLst>
      <p:ext uri="{BB962C8B-B14F-4D97-AF65-F5344CB8AC3E}">
        <p14:creationId xmlns:p14="http://schemas.microsoft.com/office/powerpoint/2010/main" val="1780211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6776A-C1BE-2A98-DF6F-7BA2DD764ACE}"/>
              </a:ext>
            </a:extLst>
          </p:cNvPr>
          <p:cNvPicPr>
            <a:picLocks noChangeAspect="1"/>
          </p:cNvPicPr>
          <p:nvPr/>
        </p:nvPicPr>
        <p:blipFill>
          <a:blip r:embed="rId2"/>
          <a:stretch>
            <a:fillRect/>
          </a:stretch>
        </p:blipFill>
        <p:spPr>
          <a:xfrm>
            <a:off x="3039143" y="1622440"/>
            <a:ext cx="5025488" cy="4506728"/>
          </a:xfrm>
          <a:prstGeom prst="rect">
            <a:avLst/>
          </a:prstGeom>
        </p:spPr>
      </p:pic>
    </p:spTree>
    <p:extLst>
      <p:ext uri="{BB962C8B-B14F-4D97-AF65-F5344CB8AC3E}">
        <p14:creationId xmlns:p14="http://schemas.microsoft.com/office/powerpoint/2010/main" val="1065566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ttangolo 2">
            <a:extLst>
              <a:ext uri="{FF2B5EF4-FFF2-40B4-BE49-F238E27FC236}">
                <a16:creationId xmlns:a16="http://schemas.microsoft.com/office/drawing/2014/main" id="{3CAC6453-9280-4DE7-904E-7839323DC0A0}"/>
              </a:ext>
            </a:extLst>
          </p:cNvPr>
          <p:cNvSpPr>
            <a:spLocks noChangeArrowheads="1"/>
          </p:cNvSpPr>
          <p:nvPr/>
        </p:nvSpPr>
        <p:spPr bwMode="auto">
          <a:xfrm>
            <a:off x="253029" y="875933"/>
            <a:ext cx="112108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400" dirty="0">
                <a:latin typeface="+mn-lt"/>
                <a:cs typeface="Times New Roman" panose="02020603050405020304" pitchFamily="18" charset="0"/>
              </a:rPr>
              <a:t>Per alcuni test di laboratorio la presenza della malattia è associata ad un valore che è al di sopra di una </a:t>
            </a:r>
            <a:r>
              <a:rPr lang="it-IT" altLang="it-IT" sz="2400" b="1" dirty="0">
                <a:solidFill>
                  <a:srgbClr val="FF0000"/>
                </a:solidFill>
                <a:latin typeface="+mn-lt"/>
                <a:cs typeface="Times New Roman" panose="02020603050405020304" pitchFamily="18" charset="0"/>
              </a:rPr>
              <a:t>soglia</a:t>
            </a:r>
            <a:r>
              <a:rPr lang="it-IT" altLang="it-IT" sz="2400" dirty="0">
                <a:latin typeface="+mn-lt"/>
                <a:cs typeface="Times New Roman" panose="02020603050405020304" pitchFamily="18" charset="0"/>
              </a:rPr>
              <a:t> (troponina come marcatore di infarto miocardico, rilevazione delle sostanze di abuso…).</a:t>
            </a:r>
          </a:p>
        </p:txBody>
      </p:sp>
      <p:sp>
        <p:nvSpPr>
          <p:cNvPr id="101379" name="Rettangolo 3">
            <a:extLst>
              <a:ext uri="{FF2B5EF4-FFF2-40B4-BE49-F238E27FC236}">
                <a16:creationId xmlns:a16="http://schemas.microsoft.com/office/drawing/2014/main" id="{E8D677DD-9E28-4C89-A7CD-4FE56B73EA26}"/>
              </a:ext>
            </a:extLst>
          </p:cNvPr>
          <p:cNvSpPr>
            <a:spLocks noChangeArrowheads="1"/>
          </p:cNvSpPr>
          <p:nvPr/>
        </p:nvSpPr>
        <p:spPr bwMode="auto">
          <a:xfrm>
            <a:off x="6831787" y="2883341"/>
            <a:ext cx="472845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dirty="0">
                <a:latin typeface="+mn-lt"/>
                <a:cs typeface="Times New Roman" panose="02020603050405020304" pitchFamily="18" charset="0"/>
              </a:rPr>
              <a:t>Due popolazioni di individui e i loro risultati di un test particolare. </a:t>
            </a:r>
          </a:p>
          <a:p>
            <a:pPr eaLnBrk="1" hangingPunct="1">
              <a:spcBef>
                <a:spcPct val="0"/>
              </a:spcBef>
              <a:buFontTx/>
              <a:buNone/>
            </a:pPr>
            <a:r>
              <a:rPr lang="it-IT" altLang="it-IT" sz="2000" dirty="0">
                <a:latin typeface="+mn-lt"/>
                <a:cs typeface="Times New Roman" panose="02020603050405020304" pitchFamily="18" charset="0"/>
              </a:rPr>
              <a:t>Tutti gli individui senza malattia hanno un valore basso per il test e tutte le persone con malattia hanno un valore alto del test. </a:t>
            </a:r>
          </a:p>
          <a:p>
            <a:pPr eaLnBrk="1" hangingPunct="1">
              <a:spcBef>
                <a:spcPct val="0"/>
              </a:spcBef>
              <a:buFontTx/>
              <a:buNone/>
            </a:pPr>
            <a:r>
              <a:rPr lang="it-IT" altLang="it-IT" sz="2000" dirty="0">
                <a:latin typeface="+mn-lt"/>
                <a:cs typeface="Times New Roman" panose="02020603050405020304" pitchFamily="18" charset="0"/>
              </a:rPr>
              <a:t>Non vi è sovrapposizione tra i due gruppi.</a:t>
            </a:r>
          </a:p>
        </p:txBody>
      </p:sp>
      <p:sp>
        <p:nvSpPr>
          <p:cNvPr id="3" name="TextBox 2">
            <a:extLst>
              <a:ext uri="{FF2B5EF4-FFF2-40B4-BE49-F238E27FC236}">
                <a16:creationId xmlns:a16="http://schemas.microsoft.com/office/drawing/2014/main" id="{3293AEED-0D44-3EE3-EBE2-4D27FB9948C4}"/>
              </a:ext>
            </a:extLst>
          </p:cNvPr>
          <p:cNvSpPr txBox="1"/>
          <p:nvPr/>
        </p:nvSpPr>
        <p:spPr>
          <a:xfrm>
            <a:off x="253030" y="156822"/>
            <a:ext cx="2827867" cy="646331"/>
          </a:xfrm>
          <a:prstGeom prst="rect">
            <a:avLst/>
          </a:prstGeom>
          <a:noFill/>
        </p:spPr>
        <p:txBody>
          <a:bodyPr wrap="square">
            <a:spAutoFit/>
          </a:bodyPr>
          <a:lstStyle/>
          <a:p>
            <a:pPr eaLnBrk="1" hangingPunct="1">
              <a:spcBef>
                <a:spcPct val="0"/>
              </a:spcBef>
              <a:buFontTx/>
              <a:buNone/>
            </a:pPr>
            <a:r>
              <a:rPr lang="it-IT" altLang="it-IT" sz="3600" b="1" dirty="0">
                <a:solidFill>
                  <a:srgbClr val="0070C0"/>
                </a:solidFill>
                <a:latin typeface="+mn-lt"/>
                <a:cs typeface="Times New Roman" panose="02020603050405020304" pitchFamily="18" charset="0"/>
              </a:rPr>
              <a:t>LA SOGLIA</a:t>
            </a:r>
          </a:p>
        </p:txBody>
      </p:sp>
      <p:sp>
        <p:nvSpPr>
          <p:cNvPr id="2" name="Freeform: Shape 1">
            <a:extLst>
              <a:ext uri="{FF2B5EF4-FFF2-40B4-BE49-F238E27FC236}">
                <a16:creationId xmlns:a16="http://schemas.microsoft.com/office/drawing/2014/main" id="{E089F3D6-2644-0089-3302-EA0FD373AD29}"/>
              </a:ext>
            </a:extLst>
          </p:cNvPr>
          <p:cNvSpPr/>
          <p:nvPr/>
        </p:nvSpPr>
        <p:spPr>
          <a:xfrm>
            <a:off x="622479" y="3467100"/>
            <a:ext cx="5435421" cy="2710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eform: Shape 3">
            <a:extLst>
              <a:ext uri="{FF2B5EF4-FFF2-40B4-BE49-F238E27FC236}">
                <a16:creationId xmlns:a16="http://schemas.microsoft.com/office/drawing/2014/main" id="{D231ADC3-FFDD-C45C-4E01-FB0E5CC9A8CC}"/>
              </a:ext>
            </a:extLst>
          </p:cNvPr>
          <p:cNvSpPr/>
          <p:nvPr/>
        </p:nvSpPr>
        <p:spPr>
          <a:xfrm>
            <a:off x="6085403" y="5753100"/>
            <a:ext cx="1803579" cy="424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rgbClr val="FFC000">
              <a:alpha val="50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3765EC50-A3B7-B249-4460-F998A448880A}"/>
              </a:ext>
            </a:extLst>
          </p:cNvPr>
          <p:cNvSpPr txBox="1"/>
          <p:nvPr/>
        </p:nvSpPr>
        <p:spPr>
          <a:xfrm>
            <a:off x="2596645" y="6177566"/>
            <a:ext cx="1388842" cy="461665"/>
          </a:xfrm>
          <a:prstGeom prst="rect">
            <a:avLst/>
          </a:prstGeom>
          <a:noFill/>
        </p:spPr>
        <p:txBody>
          <a:bodyPr wrap="none" rtlCol="0">
            <a:spAutoFit/>
          </a:bodyPr>
          <a:lstStyle/>
          <a:p>
            <a:r>
              <a:rPr lang="it-IT" sz="2400" b="1" dirty="0"/>
              <a:t>NEGATIVI</a:t>
            </a:r>
          </a:p>
        </p:txBody>
      </p:sp>
      <p:sp>
        <p:nvSpPr>
          <p:cNvPr id="6" name="TextBox 5">
            <a:extLst>
              <a:ext uri="{FF2B5EF4-FFF2-40B4-BE49-F238E27FC236}">
                <a16:creationId xmlns:a16="http://schemas.microsoft.com/office/drawing/2014/main" id="{26C0C712-4C3A-B3F6-58A8-BB233CFF1171}"/>
              </a:ext>
            </a:extLst>
          </p:cNvPr>
          <p:cNvSpPr txBox="1"/>
          <p:nvPr/>
        </p:nvSpPr>
        <p:spPr>
          <a:xfrm>
            <a:off x="6297249" y="6215918"/>
            <a:ext cx="1282723" cy="461665"/>
          </a:xfrm>
          <a:prstGeom prst="rect">
            <a:avLst/>
          </a:prstGeom>
          <a:noFill/>
        </p:spPr>
        <p:txBody>
          <a:bodyPr wrap="none" rtlCol="0">
            <a:spAutoFit/>
          </a:bodyPr>
          <a:lstStyle/>
          <a:p>
            <a:r>
              <a:rPr lang="it-IT" sz="2400" b="1" dirty="0"/>
              <a:t>POSITIVI</a:t>
            </a:r>
          </a:p>
        </p:txBody>
      </p:sp>
      <p:cxnSp>
        <p:nvCxnSpPr>
          <p:cNvPr id="8" name="Straight Connector 7">
            <a:extLst>
              <a:ext uri="{FF2B5EF4-FFF2-40B4-BE49-F238E27FC236}">
                <a16:creationId xmlns:a16="http://schemas.microsoft.com/office/drawing/2014/main" id="{4DD2E272-A067-5FB9-0D2A-2A3C1E804D16}"/>
              </a:ext>
            </a:extLst>
          </p:cNvPr>
          <p:cNvCxnSpPr/>
          <p:nvPr/>
        </p:nvCxnSpPr>
        <p:spPr>
          <a:xfrm flipV="1">
            <a:off x="6090700" y="4669988"/>
            <a:ext cx="10597" cy="1512055"/>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A87136-FD1F-E0AA-384E-9C07C8125AD8}"/>
              </a:ext>
            </a:extLst>
          </p:cNvPr>
          <p:cNvSpPr txBox="1"/>
          <p:nvPr/>
        </p:nvSpPr>
        <p:spPr>
          <a:xfrm>
            <a:off x="5619318" y="4300656"/>
            <a:ext cx="877163" cy="369332"/>
          </a:xfrm>
          <a:prstGeom prst="rect">
            <a:avLst/>
          </a:prstGeom>
          <a:noFill/>
        </p:spPr>
        <p:txBody>
          <a:bodyPr wrap="none" rtlCol="0">
            <a:spAutoFit/>
          </a:bodyPr>
          <a:lstStyle/>
          <a:p>
            <a:r>
              <a:rPr lang="it-IT" dirty="0"/>
              <a:t>SOGLIA</a:t>
            </a:r>
          </a:p>
        </p:txBody>
      </p:sp>
      <p:sp>
        <p:nvSpPr>
          <p:cNvPr id="10" name="TextBox 9">
            <a:extLst>
              <a:ext uri="{FF2B5EF4-FFF2-40B4-BE49-F238E27FC236}">
                <a16:creationId xmlns:a16="http://schemas.microsoft.com/office/drawing/2014/main" id="{0A2D5973-A431-4EEB-F8F1-12F161ED2947}"/>
              </a:ext>
            </a:extLst>
          </p:cNvPr>
          <p:cNvSpPr txBox="1"/>
          <p:nvPr/>
        </p:nvSpPr>
        <p:spPr>
          <a:xfrm>
            <a:off x="2996048" y="5690722"/>
            <a:ext cx="569387" cy="461665"/>
          </a:xfrm>
          <a:prstGeom prst="rect">
            <a:avLst/>
          </a:prstGeom>
          <a:noFill/>
        </p:spPr>
        <p:txBody>
          <a:bodyPr wrap="none" rtlCol="0">
            <a:spAutoFit/>
          </a:bodyPr>
          <a:lstStyle/>
          <a:p>
            <a:r>
              <a:rPr lang="it-IT" sz="2400" b="1" dirty="0"/>
              <a:t>VN</a:t>
            </a:r>
          </a:p>
        </p:txBody>
      </p:sp>
      <p:sp>
        <p:nvSpPr>
          <p:cNvPr id="11" name="TextBox 10">
            <a:extLst>
              <a:ext uri="{FF2B5EF4-FFF2-40B4-BE49-F238E27FC236}">
                <a16:creationId xmlns:a16="http://schemas.microsoft.com/office/drawing/2014/main" id="{717DB706-A162-6B71-CED9-8F4A2F688CF2}"/>
              </a:ext>
            </a:extLst>
          </p:cNvPr>
          <p:cNvSpPr txBox="1"/>
          <p:nvPr/>
        </p:nvSpPr>
        <p:spPr>
          <a:xfrm>
            <a:off x="6727033" y="5765534"/>
            <a:ext cx="530915" cy="461665"/>
          </a:xfrm>
          <a:prstGeom prst="rect">
            <a:avLst/>
          </a:prstGeom>
          <a:noFill/>
        </p:spPr>
        <p:txBody>
          <a:bodyPr wrap="none" rtlCol="0">
            <a:spAutoFit/>
          </a:bodyPr>
          <a:lstStyle/>
          <a:p>
            <a:r>
              <a:rPr lang="it-IT" sz="2400" b="1" dirty="0"/>
              <a:t>VP</a:t>
            </a:r>
          </a:p>
        </p:txBody>
      </p:sp>
    </p:spTree>
    <p:extLst>
      <p:ext uri="{BB962C8B-B14F-4D97-AF65-F5344CB8AC3E}">
        <p14:creationId xmlns:p14="http://schemas.microsoft.com/office/powerpoint/2010/main" val="558109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865231-4364-A028-C58E-6C0D02083E80}"/>
              </a:ext>
            </a:extLst>
          </p:cNvPr>
          <p:cNvPicPr>
            <a:picLocks noChangeAspect="1"/>
          </p:cNvPicPr>
          <p:nvPr/>
        </p:nvPicPr>
        <p:blipFill>
          <a:blip r:embed="rId2"/>
          <a:stretch>
            <a:fillRect/>
          </a:stretch>
        </p:blipFill>
        <p:spPr>
          <a:xfrm>
            <a:off x="650449" y="257907"/>
            <a:ext cx="11138281" cy="6468118"/>
          </a:xfrm>
          <a:prstGeom prst="rect">
            <a:avLst/>
          </a:prstGeom>
        </p:spPr>
      </p:pic>
    </p:spTree>
    <p:extLst>
      <p:ext uri="{BB962C8B-B14F-4D97-AF65-F5344CB8AC3E}">
        <p14:creationId xmlns:p14="http://schemas.microsoft.com/office/powerpoint/2010/main" val="3088211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BF8B8-1FB7-A223-7B04-C38FB667929E}"/>
            </a:ext>
          </a:extLst>
        </p:cNvPr>
        <p:cNvGrpSpPr/>
        <p:nvPr/>
      </p:nvGrpSpPr>
      <p:grpSpPr>
        <a:xfrm>
          <a:off x="0" y="0"/>
          <a:ext cx="0" cy="0"/>
          <a:chOff x="0" y="0"/>
          <a:chExt cx="0" cy="0"/>
        </a:xfrm>
      </p:grpSpPr>
      <p:pic>
        <p:nvPicPr>
          <p:cNvPr id="1026" name="Picture 2" descr="Foto dell'evento">
            <a:extLst>
              <a:ext uri="{FF2B5EF4-FFF2-40B4-BE49-F238E27FC236}">
                <a16:creationId xmlns:a16="http://schemas.microsoft.com/office/drawing/2014/main" id="{69A75544-BC96-241A-55DA-34DC1D9CE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4963"/>
            <a:ext cx="12192000" cy="364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259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E9E9F8-B515-37ED-DB90-5DC3436E9997}"/>
              </a:ext>
            </a:extLst>
          </p:cNvPr>
          <p:cNvSpPr txBox="1"/>
          <p:nvPr/>
        </p:nvSpPr>
        <p:spPr>
          <a:xfrm>
            <a:off x="327260" y="322446"/>
            <a:ext cx="11343372" cy="4985980"/>
          </a:xfrm>
          <a:prstGeom prst="rect">
            <a:avLst/>
          </a:prstGeom>
          <a:noFill/>
        </p:spPr>
        <p:txBody>
          <a:bodyPr wrap="square" rtlCol="0">
            <a:spAutoFit/>
          </a:bodyPr>
          <a:lstStyle/>
          <a:p>
            <a:pPr>
              <a:spcBef>
                <a:spcPts val="1200"/>
              </a:spcBef>
            </a:pPr>
            <a:r>
              <a:rPr lang="el-GR" sz="2800" b="1" spc="-35" dirty="0">
                <a:solidFill>
                  <a:srgbClr val="0070C0"/>
                </a:solidFill>
                <a:cs typeface="Book Antiqua"/>
              </a:rPr>
              <a:t>α</a:t>
            </a:r>
            <a:r>
              <a:rPr lang="el-GR" sz="2800" b="1" spc="-52" baseline="-35353" dirty="0">
                <a:solidFill>
                  <a:srgbClr val="0070C0"/>
                </a:solidFill>
                <a:cs typeface="Book Antiqua"/>
              </a:rPr>
              <a:t>1</a:t>
            </a:r>
            <a:r>
              <a:rPr lang="el-GR" sz="2800" b="1" spc="-35" dirty="0">
                <a:solidFill>
                  <a:srgbClr val="0070C0"/>
                </a:solidFill>
                <a:cs typeface="Book Antiqua"/>
              </a:rPr>
              <a:t>-</a:t>
            </a:r>
            <a:r>
              <a:rPr lang="en-US" sz="2800" b="1" spc="-25" dirty="0" err="1">
                <a:solidFill>
                  <a:srgbClr val="0070C0"/>
                </a:solidFill>
                <a:cs typeface="Book Antiqua"/>
              </a:rPr>
              <a:t>antitripsina</a:t>
            </a:r>
            <a:r>
              <a:rPr lang="en-US" sz="2800" b="1" spc="-25" dirty="0">
                <a:solidFill>
                  <a:srgbClr val="0070C0"/>
                </a:solidFill>
                <a:cs typeface="Book Antiqua"/>
              </a:rPr>
              <a:t> </a:t>
            </a:r>
          </a:p>
          <a:p>
            <a:pPr>
              <a:spcBef>
                <a:spcPts val="1200"/>
              </a:spcBef>
            </a:pPr>
            <a:endParaRPr lang="en-US" sz="2400" spc="-25" dirty="0">
              <a:solidFill>
                <a:srgbClr val="231F20"/>
              </a:solidFill>
            </a:endParaRPr>
          </a:p>
          <a:p>
            <a:pPr>
              <a:spcBef>
                <a:spcPts val="1200"/>
              </a:spcBef>
              <a:buNone/>
            </a:pPr>
            <a:r>
              <a:rPr lang="it-IT" sz="2400" dirty="0"/>
              <a:t>Prodotta principalmente dal fegato. Livelli 0.9-1.75 mg/</a:t>
            </a:r>
            <a:r>
              <a:rPr lang="it-IT" sz="2400" dirty="0" err="1"/>
              <a:t>mL</a:t>
            </a:r>
            <a:r>
              <a:rPr lang="it-IT" sz="2400" dirty="0"/>
              <a:t>, emivita 3-5 gg</a:t>
            </a:r>
            <a:br>
              <a:rPr lang="it-IT" sz="2400" dirty="0"/>
            </a:br>
            <a:r>
              <a:rPr lang="it-IT" sz="2400" dirty="0"/>
              <a:t>Può raddoppiare nella reazione di fase acuta (</a:t>
            </a:r>
            <a:r>
              <a:rPr lang="it-IT" sz="2400" u="sng" dirty="0"/>
              <a:t>misurare sempre insieme a PCR!</a:t>
            </a:r>
            <a:r>
              <a:rPr lang="it-IT" sz="2400" dirty="0"/>
              <a:t>)</a:t>
            </a:r>
          </a:p>
          <a:p>
            <a:pPr>
              <a:spcBef>
                <a:spcPts val="1200"/>
              </a:spcBef>
              <a:buNone/>
            </a:pPr>
            <a:endParaRPr lang="it-IT" sz="2400" dirty="0"/>
          </a:p>
          <a:p>
            <a:pPr>
              <a:spcBef>
                <a:spcPts val="1200"/>
              </a:spcBef>
              <a:buNone/>
            </a:pPr>
            <a:r>
              <a:rPr lang="it-IT" sz="2400" dirty="0"/>
              <a:t>Quando esiste uno squilibrio tra proteasi e </a:t>
            </a:r>
            <a:r>
              <a:rPr lang="it-IT" sz="2400" dirty="0" err="1"/>
              <a:t>antiproteasi</a:t>
            </a:r>
            <a:r>
              <a:rPr lang="it-IT" sz="2400" dirty="0"/>
              <a:t>, come nei fumatori di sigarette con grave deficit di α1-antitripsina, l'elastasi neutrofila libera e altre proteasi si trovano attive nelle vie aeree -&gt; bronchite cronica ed enfisema </a:t>
            </a:r>
            <a:r>
              <a:rPr lang="it-IT" sz="2400" dirty="0" err="1"/>
              <a:t>panacinare</a:t>
            </a:r>
            <a:r>
              <a:rPr lang="it-IT" sz="2400" dirty="0"/>
              <a:t> in giovane età.</a:t>
            </a:r>
          </a:p>
          <a:p>
            <a:pPr>
              <a:spcBef>
                <a:spcPts val="1200"/>
              </a:spcBef>
              <a:buNone/>
            </a:pPr>
            <a:r>
              <a:rPr lang="it-IT" sz="2400" dirty="0"/>
              <a:t>Nelle persone sane, i macrofagi sono il tipo cellulare predominante delle vie aeree. Nelle persone con bronchiectasie, predomina il neutrofilo, e il numero di neutrofili (e il livello di elastasi nell’espettorato) correlano con la gravità della malattia.</a:t>
            </a:r>
          </a:p>
        </p:txBody>
      </p:sp>
    </p:spTree>
    <p:extLst>
      <p:ext uri="{BB962C8B-B14F-4D97-AF65-F5344CB8AC3E}">
        <p14:creationId xmlns:p14="http://schemas.microsoft.com/office/powerpoint/2010/main" val="3055450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614FE-0129-7F03-4FED-C30779409F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5C6CE9-C233-9C8B-9C88-52FFF3B932C9}"/>
              </a:ext>
            </a:extLst>
          </p:cNvPr>
          <p:cNvSpPr txBox="1"/>
          <p:nvPr/>
        </p:nvSpPr>
        <p:spPr>
          <a:xfrm>
            <a:off x="195053" y="1562722"/>
            <a:ext cx="6458551" cy="3477875"/>
          </a:xfrm>
          <a:prstGeom prst="rect">
            <a:avLst/>
          </a:prstGeom>
          <a:noFill/>
        </p:spPr>
        <p:txBody>
          <a:bodyPr wrap="square" rtlCol="0">
            <a:spAutoFit/>
          </a:bodyPr>
          <a:lstStyle/>
          <a:p>
            <a:pPr>
              <a:spcBef>
                <a:spcPts val="600"/>
              </a:spcBef>
            </a:pPr>
            <a:r>
              <a:rPr lang="it-IT" sz="2000" dirty="0"/>
              <a:t>Una donna di 60 anni con 15 anni di storia di fumo (fino ai 43 anni) si reca dallo pneumologo per una storia di tosse cronica dispnea da sforzo già presente da diversi anni. </a:t>
            </a:r>
          </a:p>
          <a:p>
            <a:pPr>
              <a:spcBef>
                <a:spcPts val="600"/>
              </a:spcBef>
            </a:pPr>
            <a:r>
              <a:rPr lang="it-IT" sz="2000" b="1" dirty="0"/>
              <a:t>Anamnesi familiare</a:t>
            </a:r>
            <a:r>
              <a:rPr lang="it-IT" sz="2000" dirty="0"/>
              <a:t>: padre deceduto con enfisema polmonare</a:t>
            </a:r>
          </a:p>
          <a:p>
            <a:pPr>
              <a:spcBef>
                <a:spcPts val="600"/>
              </a:spcBef>
            </a:pPr>
            <a:r>
              <a:rPr lang="it-IT" sz="2000" b="1" dirty="0"/>
              <a:t>Alla visita</a:t>
            </a:r>
            <a:r>
              <a:rPr lang="it-IT" sz="2000" dirty="0"/>
              <a:t>: SaO2 93% in AA, ridotto murmure alle basi polmonari</a:t>
            </a:r>
          </a:p>
          <a:p>
            <a:pPr>
              <a:spcBef>
                <a:spcPts val="600"/>
              </a:spcBef>
            </a:pPr>
            <a:r>
              <a:rPr lang="it-IT" sz="2000" b="1" dirty="0"/>
              <a:t>All’Rx torace</a:t>
            </a:r>
            <a:r>
              <a:rPr lang="it-IT" sz="2000" dirty="0"/>
              <a:t>: basi </a:t>
            </a:r>
            <a:r>
              <a:rPr lang="it-IT" sz="2000" dirty="0" err="1"/>
              <a:t>iperlucenti</a:t>
            </a:r>
            <a:endParaRPr lang="it-IT" sz="2000" dirty="0"/>
          </a:p>
          <a:p>
            <a:pPr>
              <a:spcBef>
                <a:spcPts val="600"/>
              </a:spcBef>
            </a:pPr>
            <a:r>
              <a:rPr lang="it-IT" sz="2000" b="1" dirty="0"/>
              <a:t>Alla spirometria</a:t>
            </a:r>
            <a:r>
              <a:rPr lang="it-IT" sz="2000" dirty="0"/>
              <a:t>: quadro ostruttivo non migliorato con broncodilatatori</a:t>
            </a:r>
          </a:p>
        </p:txBody>
      </p:sp>
      <p:pic>
        <p:nvPicPr>
          <p:cNvPr id="4" name="Picture 3">
            <a:extLst>
              <a:ext uri="{FF2B5EF4-FFF2-40B4-BE49-F238E27FC236}">
                <a16:creationId xmlns:a16="http://schemas.microsoft.com/office/drawing/2014/main" id="{82254C56-67E6-3FF9-AE0C-E2B9BE38F9E9}"/>
              </a:ext>
            </a:extLst>
          </p:cNvPr>
          <p:cNvPicPr>
            <a:picLocks noChangeAspect="1"/>
          </p:cNvPicPr>
          <p:nvPr/>
        </p:nvPicPr>
        <p:blipFill>
          <a:blip r:embed="rId2"/>
          <a:stretch>
            <a:fillRect/>
          </a:stretch>
        </p:blipFill>
        <p:spPr>
          <a:xfrm>
            <a:off x="144379" y="82691"/>
            <a:ext cx="6968691" cy="1151583"/>
          </a:xfrm>
          <a:prstGeom prst="rect">
            <a:avLst/>
          </a:prstGeom>
          <a:effectLst>
            <a:outerShdw blurRad="50800" dist="38100" dir="2700000" algn="tl" rotWithShape="0">
              <a:prstClr val="black">
                <a:alpha val="40000"/>
              </a:prstClr>
            </a:outerShdw>
          </a:effectLst>
        </p:spPr>
      </p:pic>
      <p:pic>
        <p:nvPicPr>
          <p:cNvPr id="13" name="object 13"/>
          <p:cNvPicPr/>
          <p:nvPr/>
        </p:nvPicPr>
        <p:blipFill>
          <a:blip r:embed="rId3" cstate="print"/>
          <a:stretch>
            <a:fillRect/>
          </a:stretch>
        </p:blipFill>
        <p:spPr>
          <a:xfrm>
            <a:off x="6952382" y="1562722"/>
            <a:ext cx="4771189" cy="4838078"/>
          </a:xfrm>
          <a:prstGeom prst="rect">
            <a:avLst/>
          </a:prstGeom>
        </p:spPr>
      </p:pic>
    </p:spTree>
    <p:extLst>
      <p:ext uri="{BB962C8B-B14F-4D97-AF65-F5344CB8AC3E}">
        <p14:creationId xmlns:p14="http://schemas.microsoft.com/office/powerpoint/2010/main" val="10571273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17802-1488-32F3-D2C5-152158326B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382429C-9E69-98BD-FC68-20BD63666288}"/>
              </a:ext>
            </a:extLst>
          </p:cNvPr>
          <p:cNvSpPr txBox="1"/>
          <p:nvPr/>
        </p:nvSpPr>
        <p:spPr>
          <a:xfrm>
            <a:off x="5020778" y="409636"/>
            <a:ext cx="6095198" cy="3170099"/>
          </a:xfrm>
          <a:prstGeom prst="rect">
            <a:avLst/>
          </a:prstGeom>
          <a:noFill/>
        </p:spPr>
        <p:txBody>
          <a:bodyPr wrap="square">
            <a:spAutoFit/>
          </a:bodyPr>
          <a:lstStyle/>
          <a:p>
            <a:pPr marL="38100" marR="30480" algn="just">
              <a:lnSpc>
                <a:spcPct val="100000"/>
              </a:lnSpc>
              <a:spcBef>
                <a:spcPts val="1200"/>
              </a:spcBef>
            </a:pPr>
            <a:r>
              <a:rPr lang="it-IT" sz="2000" spc="-95" noProof="0" dirty="0">
                <a:solidFill>
                  <a:srgbClr val="231F20"/>
                </a:solidFill>
                <a:cs typeface="Bookman Old Style"/>
              </a:rPr>
              <a:t>TC: enfisema </a:t>
            </a:r>
            <a:r>
              <a:rPr lang="it-IT" sz="2000" spc="-95" noProof="0" dirty="0" err="1">
                <a:solidFill>
                  <a:srgbClr val="231F20"/>
                </a:solidFill>
                <a:cs typeface="Bookman Old Style"/>
              </a:rPr>
              <a:t>panacinare</a:t>
            </a:r>
            <a:r>
              <a:rPr lang="it-IT" sz="2000" spc="-95" noProof="0" dirty="0">
                <a:solidFill>
                  <a:srgbClr val="231F20"/>
                </a:solidFill>
                <a:cs typeface="Bookman Old Style"/>
              </a:rPr>
              <a:t>, prevalente alle basi</a:t>
            </a:r>
            <a:r>
              <a:rPr lang="it-IT" sz="2000" b="0" spc="-80" noProof="0" dirty="0">
                <a:solidFill>
                  <a:srgbClr val="231F20"/>
                </a:solidFill>
                <a:cs typeface="Bookman Old Style"/>
              </a:rPr>
              <a:t>.</a:t>
            </a:r>
            <a:r>
              <a:rPr lang="it-IT" sz="2000" b="0" spc="-20" noProof="0" dirty="0">
                <a:solidFill>
                  <a:srgbClr val="231F20"/>
                </a:solidFill>
                <a:cs typeface="Bookman Old Style"/>
              </a:rPr>
              <a:t> </a:t>
            </a:r>
          </a:p>
          <a:p>
            <a:pPr marL="38100" marR="30480" algn="just">
              <a:lnSpc>
                <a:spcPct val="100000"/>
              </a:lnSpc>
              <a:spcBef>
                <a:spcPts val="1200"/>
              </a:spcBef>
            </a:pPr>
            <a:r>
              <a:rPr lang="it-IT" sz="2000" spc="-105" noProof="0" dirty="0">
                <a:solidFill>
                  <a:srgbClr val="231F20"/>
                </a:solidFill>
                <a:cs typeface="Bookman Old Style"/>
              </a:rPr>
              <a:t>A</a:t>
            </a:r>
            <a:r>
              <a:rPr lang="it-IT" sz="2000" b="0" spc="-114" noProof="0" dirty="0">
                <a:solidFill>
                  <a:srgbClr val="231F20"/>
                </a:solidFill>
                <a:cs typeface="Bookman Old Style"/>
              </a:rPr>
              <a:t>lpha</a:t>
            </a:r>
            <a:r>
              <a:rPr lang="it-IT" sz="2000" b="0" spc="-172" baseline="-35353" noProof="0" dirty="0">
                <a:solidFill>
                  <a:srgbClr val="231F20"/>
                </a:solidFill>
                <a:cs typeface="Bookman Old Style"/>
              </a:rPr>
              <a:t>1</a:t>
            </a:r>
            <a:r>
              <a:rPr lang="it-IT" sz="2000" b="0" spc="-114" noProof="0" dirty="0">
                <a:solidFill>
                  <a:srgbClr val="231F20"/>
                </a:solidFill>
                <a:cs typeface="Bookman Old Style"/>
              </a:rPr>
              <a:t>-</a:t>
            </a:r>
            <a:r>
              <a:rPr lang="it-IT" sz="2000" b="0" spc="-100" noProof="0" dirty="0">
                <a:solidFill>
                  <a:srgbClr val="231F20"/>
                </a:solidFill>
                <a:cs typeface="Bookman Old Style"/>
              </a:rPr>
              <a:t>antitripsina sierica</a:t>
            </a:r>
            <a:r>
              <a:rPr lang="it-IT" sz="2000" b="0" spc="-20" noProof="0" dirty="0">
                <a:solidFill>
                  <a:srgbClr val="231F20"/>
                </a:solidFill>
                <a:cs typeface="Bookman Old Style"/>
              </a:rPr>
              <a:t> </a:t>
            </a:r>
            <a:r>
              <a:rPr lang="it-IT" sz="2000" b="0" spc="-45" noProof="0" dirty="0">
                <a:solidFill>
                  <a:srgbClr val="231F20"/>
                </a:solidFill>
                <a:cs typeface="Bookman Old Style"/>
              </a:rPr>
              <a:t>(AAT):</a:t>
            </a:r>
            <a:r>
              <a:rPr lang="it-IT" sz="2000" b="0" spc="5" noProof="0" dirty="0">
                <a:solidFill>
                  <a:srgbClr val="231F20"/>
                </a:solidFill>
                <a:cs typeface="Bookman Old Style"/>
              </a:rPr>
              <a:t> 0.</a:t>
            </a:r>
            <a:r>
              <a:rPr lang="it-IT" sz="2000" b="0" spc="-135" noProof="0" dirty="0">
                <a:solidFill>
                  <a:srgbClr val="231F20"/>
                </a:solidFill>
                <a:cs typeface="Bookman Old Style"/>
              </a:rPr>
              <a:t>19</a:t>
            </a:r>
            <a:r>
              <a:rPr lang="it-IT" sz="2000" b="0" spc="5" noProof="0" dirty="0">
                <a:solidFill>
                  <a:srgbClr val="231F20"/>
                </a:solidFill>
                <a:cs typeface="Bookman Old Style"/>
              </a:rPr>
              <a:t> </a:t>
            </a:r>
            <a:r>
              <a:rPr lang="it-IT" sz="2000" b="0" spc="-95" noProof="0" dirty="0">
                <a:solidFill>
                  <a:srgbClr val="231F20"/>
                </a:solidFill>
                <a:cs typeface="Bookman Old Style"/>
              </a:rPr>
              <a:t>mg/</a:t>
            </a:r>
            <a:r>
              <a:rPr lang="it-IT" sz="2000" b="0" spc="-95" noProof="0" dirty="0" err="1">
                <a:solidFill>
                  <a:srgbClr val="231F20"/>
                </a:solidFill>
                <a:cs typeface="Bookman Old Style"/>
              </a:rPr>
              <a:t>mL</a:t>
            </a:r>
            <a:r>
              <a:rPr lang="it-IT" sz="2000" b="0" spc="5" noProof="0" dirty="0">
                <a:solidFill>
                  <a:srgbClr val="231F20"/>
                </a:solidFill>
                <a:cs typeface="Bookman Old Style"/>
              </a:rPr>
              <a:t> </a:t>
            </a:r>
            <a:r>
              <a:rPr lang="it-IT" sz="2000" b="0" spc="-90" noProof="0" dirty="0">
                <a:solidFill>
                  <a:srgbClr val="231F20"/>
                </a:solidFill>
                <a:cs typeface="Bookman Old Style"/>
              </a:rPr>
              <a:t>(</a:t>
            </a:r>
            <a:r>
              <a:rPr lang="it-IT" sz="2000" b="0" spc="-90" noProof="0" dirty="0" err="1">
                <a:solidFill>
                  <a:srgbClr val="231F20"/>
                </a:solidFill>
                <a:cs typeface="Bookman Old Style"/>
              </a:rPr>
              <a:t>ref</a:t>
            </a:r>
            <a:r>
              <a:rPr lang="it-IT" sz="2000" b="0" spc="-90" noProof="0" dirty="0">
                <a:solidFill>
                  <a:srgbClr val="231F20"/>
                </a:solidFill>
                <a:cs typeface="Bookman Old Style"/>
              </a:rPr>
              <a:t>.</a:t>
            </a:r>
            <a:r>
              <a:rPr lang="it-IT" sz="2000" b="0" spc="5" noProof="0" dirty="0">
                <a:solidFill>
                  <a:srgbClr val="231F20"/>
                </a:solidFill>
                <a:cs typeface="Bookman Old Style"/>
              </a:rPr>
              <a:t> </a:t>
            </a:r>
            <a:r>
              <a:rPr lang="it-IT" sz="2000" b="0" spc="-95" noProof="0" dirty="0">
                <a:solidFill>
                  <a:srgbClr val="231F20"/>
                </a:solidFill>
                <a:cs typeface="Bookman Old Style"/>
              </a:rPr>
              <a:t>&gt;9).</a:t>
            </a:r>
            <a:r>
              <a:rPr lang="it-IT" sz="2000" b="0" spc="5" noProof="0" dirty="0">
                <a:solidFill>
                  <a:srgbClr val="231F20"/>
                </a:solidFill>
                <a:cs typeface="Bookman Old Style"/>
              </a:rPr>
              <a:t> </a:t>
            </a:r>
          </a:p>
          <a:p>
            <a:pPr marL="38100" marR="30480" algn="just">
              <a:lnSpc>
                <a:spcPct val="100000"/>
              </a:lnSpc>
              <a:spcBef>
                <a:spcPts val="1200"/>
              </a:spcBef>
            </a:pPr>
            <a:r>
              <a:rPr lang="it-IT" sz="2000" spc="-95" noProof="0" dirty="0">
                <a:solidFill>
                  <a:srgbClr val="231F20"/>
                </a:solidFill>
                <a:cs typeface="Bookman Old Style"/>
              </a:rPr>
              <a:t>Genetica di </a:t>
            </a:r>
            <a:r>
              <a:rPr lang="it-IT" sz="2000" i="1" spc="-135" noProof="0" dirty="0">
                <a:solidFill>
                  <a:srgbClr val="231F20"/>
                </a:solidFill>
                <a:cs typeface="Book Antiqua"/>
              </a:rPr>
              <a:t>SERPINA1</a:t>
            </a:r>
            <a:r>
              <a:rPr lang="it-IT" sz="2000" b="0" spc="-135" noProof="0" dirty="0">
                <a:solidFill>
                  <a:srgbClr val="231F20"/>
                </a:solidFill>
                <a:cs typeface="Bookman Old Style"/>
              </a:rPr>
              <a:t>, (codificante</a:t>
            </a:r>
            <a:r>
              <a:rPr lang="it-IT" sz="2000" b="0" spc="-70" noProof="0" dirty="0">
                <a:solidFill>
                  <a:srgbClr val="231F20"/>
                </a:solidFill>
                <a:cs typeface="Bookman Old Style"/>
              </a:rPr>
              <a:t> </a:t>
            </a:r>
            <a:r>
              <a:rPr lang="it-IT" sz="2000" b="0" spc="-90" noProof="0" dirty="0">
                <a:solidFill>
                  <a:srgbClr val="231F20"/>
                </a:solidFill>
                <a:cs typeface="Bookman Old Style"/>
              </a:rPr>
              <a:t>AAT,):  variante </a:t>
            </a:r>
            <a:r>
              <a:rPr lang="it-IT" sz="2000" b="0" spc="-105" noProof="0" dirty="0">
                <a:solidFill>
                  <a:srgbClr val="231F20"/>
                </a:solidFill>
                <a:cs typeface="Bookman Old Style"/>
              </a:rPr>
              <a:t>Z</a:t>
            </a:r>
            <a:r>
              <a:rPr lang="it-IT" sz="2000" b="0" spc="-70" noProof="0" dirty="0">
                <a:solidFill>
                  <a:srgbClr val="231F20"/>
                </a:solidFill>
                <a:cs typeface="Bookman Old Style"/>
              </a:rPr>
              <a:t> (patologica) e variante nulla </a:t>
            </a:r>
          </a:p>
          <a:p>
            <a:pPr marL="38100" marR="30480" algn="just">
              <a:lnSpc>
                <a:spcPct val="100000"/>
              </a:lnSpc>
              <a:spcBef>
                <a:spcPts val="1200"/>
              </a:spcBef>
            </a:pPr>
            <a:r>
              <a:rPr lang="it-IT" sz="2000" spc="-114" noProof="0" dirty="0">
                <a:solidFill>
                  <a:srgbClr val="231F20"/>
                </a:solidFill>
                <a:cs typeface="Bookman Old Style"/>
              </a:rPr>
              <a:t>Trattamento: broncodilatatori, glucocorticoidi inalatori, </a:t>
            </a:r>
            <a:r>
              <a:rPr lang="it-IT" sz="2000" spc="-114" noProof="0" dirty="0" err="1">
                <a:solidFill>
                  <a:srgbClr val="231F20"/>
                </a:solidFill>
                <a:cs typeface="Bookman Old Style"/>
              </a:rPr>
              <a:t>infusion</a:t>
            </a:r>
            <a:r>
              <a:rPr lang="it-IT" sz="2000" spc="-114" noProof="0" dirty="0">
                <a:solidFill>
                  <a:srgbClr val="231F20"/>
                </a:solidFill>
                <a:cs typeface="Bookman Old Style"/>
              </a:rPr>
              <a:t> di </a:t>
            </a:r>
            <a:r>
              <a:rPr lang="it-IT" sz="2000" b="0" spc="-80" noProof="0" dirty="0">
                <a:solidFill>
                  <a:srgbClr val="231F20"/>
                </a:solidFill>
                <a:cs typeface="Bookman Old Style"/>
              </a:rPr>
              <a:t>AAT</a:t>
            </a:r>
            <a:r>
              <a:rPr lang="it-IT" sz="2000" b="0" spc="-30" noProof="0" dirty="0">
                <a:solidFill>
                  <a:srgbClr val="231F20"/>
                </a:solidFill>
                <a:cs typeface="Bookman Old Style"/>
              </a:rPr>
              <a:t> </a:t>
            </a:r>
            <a:r>
              <a:rPr lang="it-IT" sz="2000" b="0" spc="-125" noProof="0" dirty="0">
                <a:solidFill>
                  <a:srgbClr val="231F20"/>
                </a:solidFill>
                <a:cs typeface="Bookman Old Style"/>
              </a:rPr>
              <a:t>plasma-derivata</a:t>
            </a:r>
            <a:r>
              <a:rPr lang="it-IT" sz="2000" b="0" spc="-85" noProof="0" dirty="0">
                <a:solidFill>
                  <a:srgbClr val="231F20"/>
                </a:solidFill>
                <a:cs typeface="Bookman Old Style"/>
              </a:rPr>
              <a:t>.</a:t>
            </a:r>
            <a:r>
              <a:rPr lang="it-IT" sz="2000" b="0" spc="25" noProof="0" dirty="0">
                <a:solidFill>
                  <a:srgbClr val="231F20"/>
                </a:solidFill>
                <a:cs typeface="Bookman Old Style"/>
              </a:rPr>
              <a:t> </a:t>
            </a:r>
          </a:p>
          <a:p>
            <a:pPr marL="38100" marR="30480" algn="just">
              <a:lnSpc>
                <a:spcPct val="100000"/>
              </a:lnSpc>
              <a:spcBef>
                <a:spcPts val="1200"/>
              </a:spcBef>
            </a:pPr>
            <a:r>
              <a:rPr lang="it-IT" sz="2000" spc="-85" noProof="0" dirty="0">
                <a:solidFill>
                  <a:srgbClr val="231F20"/>
                </a:solidFill>
                <a:cs typeface="Bookman Old Style"/>
              </a:rPr>
              <a:t>Ad un follow-up di un anno: Quadro stabile con lieve peggioramento della spirometria</a:t>
            </a:r>
            <a:r>
              <a:rPr lang="it-IT" sz="2000" b="0" spc="-75" noProof="0" dirty="0">
                <a:solidFill>
                  <a:srgbClr val="231F20"/>
                </a:solidFill>
                <a:cs typeface="Bookman Old Style"/>
              </a:rPr>
              <a:t>.</a:t>
            </a:r>
            <a:endParaRPr lang="it-IT" sz="2000" noProof="0" dirty="0">
              <a:cs typeface="Bookman Old Style"/>
            </a:endParaRPr>
          </a:p>
        </p:txBody>
      </p:sp>
      <p:pic>
        <p:nvPicPr>
          <p:cNvPr id="14" name="object 14"/>
          <p:cNvPicPr/>
          <p:nvPr/>
        </p:nvPicPr>
        <p:blipFill>
          <a:blip r:embed="rId2" cstate="print"/>
          <a:stretch>
            <a:fillRect/>
          </a:stretch>
        </p:blipFill>
        <p:spPr>
          <a:xfrm>
            <a:off x="395237" y="409636"/>
            <a:ext cx="4316329" cy="4393370"/>
          </a:xfrm>
          <a:prstGeom prst="rect">
            <a:avLst/>
          </a:prstGeom>
        </p:spPr>
      </p:pic>
      <p:sp>
        <p:nvSpPr>
          <p:cNvPr id="5" name="TextBox 4">
            <a:extLst>
              <a:ext uri="{FF2B5EF4-FFF2-40B4-BE49-F238E27FC236}">
                <a16:creationId xmlns:a16="http://schemas.microsoft.com/office/drawing/2014/main" id="{ED718CEF-7283-126D-BA5A-019F82977E6F}"/>
              </a:ext>
            </a:extLst>
          </p:cNvPr>
          <p:cNvSpPr txBox="1"/>
          <p:nvPr/>
        </p:nvSpPr>
        <p:spPr>
          <a:xfrm>
            <a:off x="492092" y="6263698"/>
            <a:ext cx="6095198" cy="369332"/>
          </a:xfrm>
          <a:prstGeom prst="rect">
            <a:avLst/>
          </a:prstGeom>
          <a:noFill/>
        </p:spPr>
        <p:txBody>
          <a:bodyPr wrap="square">
            <a:spAutoFit/>
          </a:bodyPr>
          <a:lstStyle/>
          <a:p>
            <a:pPr marL="38100" algn="just">
              <a:lnSpc>
                <a:spcPct val="100000"/>
              </a:lnSpc>
              <a:spcBef>
                <a:spcPts val="600"/>
              </a:spcBef>
            </a:pPr>
            <a:r>
              <a:rPr lang="en-US" sz="1800" b="1" spc="-45" dirty="0">
                <a:solidFill>
                  <a:srgbClr val="77787B"/>
                </a:solidFill>
                <a:cs typeface="Gill Sans MT"/>
              </a:rPr>
              <a:t>DOI:</a:t>
            </a:r>
            <a:r>
              <a:rPr lang="en-US" sz="1800" b="1" spc="-25" dirty="0">
                <a:solidFill>
                  <a:srgbClr val="77787B"/>
                </a:solidFill>
                <a:cs typeface="Gill Sans MT"/>
              </a:rPr>
              <a:t> </a:t>
            </a:r>
            <a:r>
              <a:rPr lang="en-US" sz="1800" b="1" spc="-10" dirty="0">
                <a:solidFill>
                  <a:srgbClr val="77787B"/>
                </a:solidFill>
                <a:cs typeface="Gill Sans MT"/>
              </a:rPr>
              <a:t>10.1056/NEJMicm2403183</a:t>
            </a:r>
            <a:endParaRPr lang="en-US" sz="1800" dirty="0">
              <a:cs typeface="Gill Sans MT"/>
            </a:endParaRPr>
          </a:p>
        </p:txBody>
      </p:sp>
      <p:pic>
        <p:nvPicPr>
          <p:cNvPr id="4" name="Picture 3">
            <a:extLst>
              <a:ext uri="{FF2B5EF4-FFF2-40B4-BE49-F238E27FC236}">
                <a16:creationId xmlns:a16="http://schemas.microsoft.com/office/drawing/2014/main" id="{9C7C4A1A-D88C-2998-6A40-704A8ED4AE7A}"/>
              </a:ext>
            </a:extLst>
          </p:cNvPr>
          <p:cNvPicPr>
            <a:picLocks noChangeAspect="1"/>
          </p:cNvPicPr>
          <p:nvPr/>
        </p:nvPicPr>
        <p:blipFill>
          <a:blip r:embed="rId3"/>
          <a:stretch>
            <a:fillRect/>
          </a:stretch>
        </p:blipFill>
        <p:spPr>
          <a:xfrm>
            <a:off x="6584884" y="3867932"/>
            <a:ext cx="2647006" cy="2567596"/>
          </a:xfrm>
          <a:prstGeom prst="rect">
            <a:avLst/>
          </a:prstGeom>
        </p:spPr>
      </p:pic>
    </p:spTree>
    <p:extLst>
      <p:ext uri="{BB962C8B-B14F-4D97-AF65-F5344CB8AC3E}">
        <p14:creationId xmlns:p14="http://schemas.microsoft.com/office/powerpoint/2010/main" val="3234074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A9C7D-5BF5-9375-EF4A-8A6A36B5545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2121271-CE39-C18A-B986-895379CF36F7}"/>
              </a:ext>
            </a:extLst>
          </p:cNvPr>
          <p:cNvSpPr txBox="1"/>
          <p:nvPr/>
        </p:nvSpPr>
        <p:spPr>
          <a:xfrm>
            <a:off x="271975" y="300749"/>
            <a:ext cx="11713699" cy="2369880"/>
          </a:xfrm>
          <a:prstGeom prst="rect">
            <a:avLst/>
          </a:prstGeom>
          <a:noFill/>
        </p:spPr>
        <p:txBody>
          <a:bodyPr wrap="square" rtlCol="0">
            <a:spAutoFit/>
          </a:bodyPr>
          <a:lstStyle/>
          <a:p>
            <a:r>
              <a:rPr lang="it-IT" sz="2800" b="1" dirty="0">
                <a:solidFill>
                  <a:srgbClr val="0070C0"/>
                </a:solidFill>
              </a:rPr>
              <a:t>Difetto di AAT</a:t>
            </a:r>
          </a:p>
          <a:p>
            <a:endParaRPr lang="it-IT" sz="2000" dirty="0"/>
          </a:p>
          <a:p>
            <a:r>
              <a:rPr lang="it-IT" sz="2000" dirty="0"/>
              <a:t>Condizione genetica comune (il 95% legati alla mutazione Glu342Lys, detta anche </a:t>
            </a:r>
            <a:r>
              <a:rPr lang="it-IT" sz="2000" b="1" dirty="0"/>
              <a:t>allele Z</a:t>
            </a:r>
            <a:r>
              <a:rPr lang="it-IT" sz="2000" dirty="0"/>
              <a:t>, in Hz in 1:20 persone)</a:t>
            </a:r>
          </a:p>
          <a:p>
            <a:r>
              <a:rPr lang="it-IT" sz="2000" dirty="0"/>
              <a:t>In Europa, 1:5 hanno la mutazione mild Glu264Val (</a:t>
            </a:r>
            <a:r>
              <a:rPr lang="it-IT" sz="2000" b="1" dirty="0"/>
              <a:t>allele S</a:t>
            </a:r>
            <a:r>
              <a:rPr lang="it-IT" sz="2000" dirty="0"/>
              <a:t>) (vantaggio dell’eterozigote?)</a:t>
            </a:r>
          </a:p>
          <a:p>
            <a:endParaRPr lang="it-IT" sz="2000" dirty="0"/>
          </a:p>
          <a:p>
            <a:r>
              <a:rPr lang="it-IT" sz="2000" dirty="0"/>
              <a:t>Mutazioni GOF possono condurre a ritenzione dell’enzima nel fegato causando malattia</a:t>
            </a:r>
          </a:p>
          <a:p>
            <a:r>
              <a:rPr lang="it-IT" sz="2000" dirty="0"/>
              <a:t>Mutazioni LOF in omozigosi causano lo sviluppo di enfisema</a:t>
            </a:r>
          </a:p>
        </p:txBody>
      </p:sp>
      <p:sp>
        <p:nvSpPr>
          <p:cNvPr id="5" name="TextBox 4">
            <a:extLst>
              <a:ext uri="{FF2B5EF4-FFF2-40B4-BE49-F238E27FC236}">
                <a16:creationId xmlns:a16="http://schemas.microsoft.com/office/drawing/2014/main" id="{F46B427C-5067-3F78-4927-E9749C1A8CB1}"/>
              </a:ext>
            </a:extLst>
          </p:cNvPr>
          <p:cNvSpPr txBox="1"/>
          <p:nvPr/>
        </p:nvSpPr>
        <p:spPr>
          <a:xfrm>
            <a:off x="271975" y="3057378"/>
            <a:ext cx="4398498" cy="2862322"/>
          </a:xfrm>
          <a:prstGeom prst="rect">
            <a:avLst/>
          </a:prstGeom>
          <a:noFill/>
        </p:spPr>
        <p:txBody>
          <a:bodyPr wrap="square" rtlCol="0">
            <a:spAutoFit/>
          </a:bodyPr>
          <a:lstStyle/>
          <a:p>
            <a:r>
              <a:rPr lang="it-IT" sz="2000" dirty="0"/>
              <a:t>La maggior parte delle mutazioni causa la degradazione di circa il 70% della AAT nel reticolo endoplasmatico, mentre il 15% è secreto e il 15% si accumula in polimeri, parzialmente degradati dall’autofagia. Le inclusioni residue, PAS+ anche dopo diastasi (PAS-D), sono diagnostiche della malattia. </a:t>
            </a:r>
          </a:p>
          <a:p>
            <a:endParaRPr lang="it-IT" sz="2000" dirty="0"/>
          </a:p>
        </p:txBody>
      </p:sp>
      <p:pic>
        <p:nvPicPr>
          <p:cNvPr id="7" name="Picture 6">
            <a:extLst>
              <a:ext uri="{FF2B5EF4-FFF2-40B4-BE49-F238E27FC236}">
                <a16:creationId xmlns:a16="http://schemas.microsoft.com/office/drawing/2014/main" id="{7B938627-772E-38D7-02AA-5BB504D5A15D}"/>
              </a:ext>
            </a:extLst>
          </p:cNvPr>
          <p:cNvPicPr>
            <a:picLocks noChangeAspect="1"/>
          </p:cNvPicPr>
          <p:nvPr/>
        </p:nvPicPr>
        <p:blipFill>
          <a:blip r:embed="rId2"/>
          <a:stretch>
            <a:fillRect/>
          </a:stretch>
        </p:blipFill>
        <p:spPr>
          <a:xfrm>
            <a:off x="4801773" y="3057378"/>
            <a:ext cx="7118252" cy="3499873"/>
          </a:xfrm>
          <a:prstGeom prst="rect">
            <a:avLst/>
          </a:prstGeom>
        </p:spPr>
      </p:pic>
    </p:spTree>
    <p:extLst>
      <p:ext uri="{BB962C8B-B14F-4D97-AF65-F5344CB8AC3E}">
        <p14:creationId xmlns:p14="http://schemas.microsoft.com/office/powerpoint/2010/main" val="17648014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C0AA58-D2B7-D764-FDC5-11743CD5E269}"/>
              </a:ext>
            </a:extLst>
          </p:cNvPr>
          <p:cNvSpPr txBox="1"/>
          <p:nvPr/>
        </p:nvSpPr>
        <p:spPr>
          <a:xfrm>
            <a:off x="316720" y="449538"/>
            <a:ext cx="7846471" cy="5262979"/>
          </a:xfrm>
          <a:prstGeom prst="rect">
            <a:avLst/>
          </a:prstGeom>
          <a:noFill/>
        </p:spPr>
        <p:txBody>
          <a:bodyPr wrap="square" rtlCol="0">
            <a:spAutoFit/>
          </a:bodyPr>
          <a:lstStyle/>
          <a:p>
            <a:r>
              <a:rPr lang="it-IT" sz="2400" b="1" dirty="0">
                <a:solidFill>
                  <a:srgbClr val="0070C0"/>
                </a:solidFill>
              </a:rPr>
              <a:t>ALBUMINA v.n. 35-52 g/L; 52-68% </a:t>
            </a:r>
          </a:p>
          <a:p>
            <a:endParaRPr lang="it-IT" sz="2400" dirty="0"/>
          </a:p>
          <a:p>
            <a:r>
              <a:rPr lang="it-IT" sz="2400" dirty="0"/>
              <a:t>Principale proteina plasmatica secreta dal fegato, turn over di 20 giorni. Pressione oncotica, trasporto, riduce la VES</a:t>
            </a:r>
          </a:p>
          <a:p>
            <a:endParaRPr lang="it-IT" sz="2400" dirty="0"/>
          </a:p>
          <a:p>
            <a:r>
              <a:rPr lang="it-IT" sz="2400" b="1" dirty="0"/>
              <a:t>Difetto</a:t>
            </a:r>
          </a:p>
          <a:p>
            <a:pPr marL="342900" indent="-342900">
              <a:buFont typeface="Arial" panose="020B0604020202020204" pitchFamily="34" charset="0"/>
              <a:buChar char="•"/>
            </a:pPr>
            <a:r>
              <a:rPr lang="it-IT" sz="2400" dirty="0"/>
              <a:t>Ridotta sintesi: malnutrizione, epatopatia</a:t>
            </a:r>
          </a:p>
          <a:p>
            <a:pPr marL="342900" indent="-342900">
              <a:buFont typeface="Arial" panose="020B0604020202020204" pitchFamily="34" charset="0"/>
              <a:buChar char="•"/>
            </a:pPr>
            <a:r>
              <a:rPr lang="it-IT" sz="2400" dirty="0"/>
              <a:t>Diluizione: aumento dell’idratazione </a:t>
            </a:r>
          </a:p>
          <a:p>
            <a:pPr marL="342900" indent="-342900">
              <a:buFont typeface="Arial" panose="020B0604020202020204" pitchFamily="34" charset="0"/>
              <a:buChar char="•"/>
            </a:pPr>
            <a:r>
              <a:rPr lang="it-IT" sz="2400" dirty="0"/>
              <a:t>Perdita: sindrome nefrotica, emorragie, ustioni </a:t>
            </a:r>
          </a:p>
          <a:p>
            <a:pPr marL="342900" indent="-342900">
              <a:buFont typeface="Arial" panose="020B0604020202020204" pitchFamily="34" charset="0"/>
              <a:buChar char="•"/>
            </a:pPr>
            <a:r>
              <a:rPr lang="it-IT" sz="2400" dirty="0"/>
              <a:t>Ridistribuzione: nello spazio interstiziale, per aumentata permeabilità capillare (nello shock settico) </a:t>
            </a:r>
          </a:p>
          <a:p>
            <a:pPr marL="342900" indent="-342900">
              <a:buFont typeface="Arial" panose="020B0604020202020204" pitchFamily="34" charset="0"/>
              <a:buChar char="•"/>
            </a:pPr>
            <a:r>
              <a:rPr lang="it-IT" sz="2400" dirty="0"/>
              <a:t>Gravidanza: per aumento del volume plasmatico </a:t>
            </a:r>
          </a:p>
          <a:p>
            <a:endParaRPr lang="it-IT" sz="2400" dirty="0"/>
          </a:p>
          <a:p>
            <a:r>
              <a:rPr lang="it-IT" sz="2400" dirty="0"/>
              <a:t>Conseguenza: </a:t>
            </a:r>
            <a:r>
              <a:rPr lang="it-IT" sz="2400" b="1" dirty="0">
                <a:solidFill>
                  <a:srgbClr val="C00000"/>
                </a:solidFill>
              </a:rPr>
              <a:t>EDEMA</a:t>
            </a:r>
            <a:r>
              <a:rPr lang="it-IT" sz="2400" dirty="0"/>
              <a:t> </a:t>
            </a:r>
          </a:p>
        </p:txBody>
      </p:sp>
      <p:pic>
        <p:nvPicPr>
          <p:cNvPr id="4" name="Picture 3">
            <a:extLst>
              <a:ext uri="{FF2B5EF4-FFF2-40B4-BE49-F238E27FC236}">
                <a16:creationId xmlns:a16="http://schemas.microsoft.com/office/drawing/2014/main" id="{CD465722-5A57-E5ED-CC0A-08B87062BE36}"/>
              </a:ext>
            </a:extLst>
          </p:cNvPr>
          <p:cNvPicPr>
            <a:picLocks noChangeAspect="1"/>
          </p:cNvPicPr>
          <p:nvPr/>
        </p:nvPicPr>
        <p:blipFill>
          <a:blip r:embed="rId2"/>
          <a:stretch>
            <a:fillRect/>
          </a:stretch>
        </p:blipFill>
        <p:spPr>
          <a:xfrm>
            <a:off x="8030505" y="3079792"/>
            <a:ext cx="3922973" cy="3518021"/>
          </a:xfrm>
          <a:prstGeom prst="rect">
            <a:avLst/>
          </a:prstGeom>
        </p:spPr>
      </p:pic>
    </p:spTree>
    <p:extLst>
      <p:ext uri="{BB962C8B-B14F-4D97-AF65-F5344CB8AC3E}">
        <p14:creationId xmlns:p14="http://schemas.microsoft.com/office/powerpoint/2010/main" val="148383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C0AA58-D2B7-D764-FDC5-11743CD5E269}"/>
              </a:ext>
            </a:extLst>
          </p:cNvPr>
          <p:cNvSpPr txBox="1"/>
          <p:nvPr/>
        </p:nvSpPr>
        <p:spPr>
          <a:xfrm>
            <a:off x="316720" y="449538"/>
            <a:ext cx="7846471" cy="5262979"/>
          </a:xfrm>
          <a:prstGeom prst="rect">
            <a:avLst/>
          </a:prstGeom>
          <a:noFill/>
        </p:spPr>
        <p:txBody>
          <a:bodyPr wrap="square" rtlCol="0">
            <a:spAutoFit/>
          </a:bodyPr>
          <a:lstStyle/>
          <a:p>
            <a:r>
              <a:rPr lang="it-IT" sz="2400" b="1" dirty="0">
                <a:solidFill>
                  <a:srgbClr val="0070C0"/>
                </a:solidFill>
              </a:rPr>
              <a:t>ALBUMINA v.n. 35-52 g/L; 52-68% </a:t>
            </a:r>
          </a:p>
          <a:p>
            <a:endParaRPr lang="it-IT" sz="2400" dirty="0"/>
          </a:p>
          <a:p>
            <a:r>
              <a:rPr lang="it-IT" sz="2400" dirty="0"/>
              <a:t>Principale proteina plasmatica secreta dal fegato, turn over di 20 giorni. Pressione oncotica, trasporto, riduce la VES</a:t>
            </a:r>
          </a:p>
          <a:p>
            <a:endParaRPr lang="it-IT" sz="2400" dirty="0"/>
          </a:p>
          <a:p>
            <a:r>
              <a:rPr lang="it-IT" sz="2400" b="1" dirty="0"/>
              <a:t>Difetto</a:t>
            </a:r>
          </a:p>
          <a:p>
            <a:pPr marL="342900" indent="-342900">
              <a:buFont typeface="Arial" panose="020B0604020202020204" pitchFamily="34" charset="0"/>
              <a:buChar char="•"/>
            </a:pPr>
            <a:r>
              <a:rPr lang="it-IT" sz="2400" dirty="0"/>
              <a:t>Ridotta sintesi: malnutrizione, epatopatia</a:t>
            </a:r>
          </a:p>
          <a:p>
            <a:pPr marL="342900" indent="-342900">
              <a:buFont typeface="Arial" panose="020B0604020202020204" pitchFamily="34" charset="0"/>
              <a:buChar char="•"/>
            </a:pPr>
            <a:r>
              <a:rPr lang="it-IT" sz="2400" dirty="0"/>
              <a:t>Diluizione: aumento dell’idratazione </a:t>
            </a:r>
          </a:p>
          <a:p>
            <a:pPr marL="342900" indent="-342900">
              <a:buFont typeface="Arial" panose="020B0604020202020204" pitchFamily="34" charset="0"/>
              <a:buChar char="•"/>
            </a:pPr>
            <a:r>
              <a:rPr lang="it-IT" sz="2400" dirty="0"/>
              <a:t>Perdita: sindrome nefrotica, emorragie, ustioni </a:t>
            </a:r>
          </a:p>
          <a:p>
            <a:pPr marL="342900" indent="-342900">
              <a:buFont typeface="Arial" panose="020B0604020202020204" pitchFamily="34" charset="0"/>
              <a:buChar char="•"/>
            </a:pPr>
            <a:r>
              <a:rPr lang="it-IT" sz="2400" dirty="0"/>
              <a:t>Ridistribuzione: nello spazio interstiziale, per aumentata permeabilità capillare (nello shock settico) </a:t>
            </a:r>
          </a:p>
          <a:p>
            <a:pPr marL="342900" indent="-342900">
              <a:buFont typeface="Arial" panose="020B0604020202020204" pitchFamily="34" charset="0"/>
              <a:buChar char="•"/>
            </a:pPr>
            <a:r>
              <a:rPr lang="it-IT" sz="2400" dirty="0"/>
              <a:t>Gravidanza: per aumento del volume plasmatico </a:t>
            </a:r>
          </a:p>
          <a:p>
            <a:endParaRPr lang="it-IT" sz="2400" dirty="0"/>
          </a:p>
          <a:p>
            <a:r>
              <a:rPr lang="it-IT" sz="2400" dirty="0"/>
              <a:t>Conseguenza: </a:t>
            </a:r>
            <a:r>
              <a:rPr lang="it-IT" sz="2400" b="1" dirty="0">
                <a:solidFill>
                  <a:srgbClr val="C00000"/>
                </a:solidFill>
              </a:rPr>
              <a:t>EDEMA</a:t>
            </a:r>
            <a:r>
              <a:rPr lang="it-IT" sz="2400" dirty="0"/>
              <a:t> </a:t>
            </a:r>
          </a:p>
        </p:txBody>
      </p:sp>
      <p:pic>
        <p:nvPicPr>
          <p:cNvPr id="4" name="Picture 3">
            <a:extLst>
              <a:ext uri="{FF2B5EF4-FFF2-40B4-BE49-F238E27FC236}">
                <a16:creationId xmlns:a16="http://schemas.microsoft.com/office/drawing/2014/main" id="{CD465722-5A57-E5ED-CC0A-08B87062BE36}"/>
              </a:ext>
            </a:extLst>
          </p:cNvPr>
          <p:cNvPicPr>
            <a:picLocks noChangeAspect="1"/>
          </p:cNvPicPr>
          <p:nvPr/>
        </p:nvPicPr>
        <p:blipFill>
          <a:blip r:embed="rId2"/>
          <a:stretch>
            <a:fillRect/>
          </a:stretch>
        </p:blipFill>
        <p:spPr>
          <a:xfrm>
            <a:off x="8030505" y="3079792"/>
            <a:ext cx="3922973" cy="3518021"/>
          </a:xfrm>
          <a:prstGeom prst="rect">
            <a:avLst/>
          </a:prstGeom>
        </p:spPr>
      </p:pic>
    </p:spTree>
    <p:extLst>
      <p:ext uri="{BB962C8B-B14F-4D97-AF65-F5344CB8AC3E}">
        <p14:creationId xmlns:p14="http://schemas.microsoft.com/office/powerpoint/2010/main" val="20928473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572" y="696428"/>
            <a:ext cx="8078470" cy="2051844"/>
          </a:xfrm>
          <a:prstGeom prst="rect">
            <a:avLst/>
          </a:prstGeom>
        </p:spPr>
        <p:txBody>
          <a:bodyPr vert="horz" wrap="square" lIns="0" tIns="12700" rIns="0" bIns="0" rtlCol="0">
            <a:spAutoFit/>
          </a:bodyPr>
          <a:lstStyle/>
          <a:p>
            <a:pPr marL="134620">
              <a:lnSpc>
                <a:spcPct val="100000"/>
              </a:lnSpc>
              <a:spcBef>
                <a:spcPts val="100"/>
              </a:spcBef>
            </a:pPr>
            <a:r>
              <a:rPr sz="2400" b="1" dirty="0">
                <a:solidFill>
                  <a:srgbClr val="C00000"/>
                </a:solidFill>
                <a:cs typeface="Calibri"/>
              </a:rPr>
              <a:t>α-1</a:t>
            </a:r>
            <a:r>
              <a:rPr sz="2400" b="1" spc="-20" dirty="0">
                <a:solidFill>
                  <a:srgbClr val="C00000"/>
                </a:solidFill>
                <a:cs typeface="Calibri"/>
              </a:rPr>
              <a:t> </a:t>
            </a:r>
            <a:r>
              <a:rPr sz="2400" b="1" dirty="0">
                <a:solidFill>
                  <a:srgbClr val="C00000"/>
                </a:solidFill>
                <a:cs typeface="Calibri"/>
              </a:rPr>
              <a:t>antitripsina</a:t>
            </a:r>
            <a:r>
              <a:rPr sz="2400" b="1" spc="-65" dirty="0">
                <a:solidFill>
                  <a:srgbClr val="C00000"/>
                </a:solidFill>
                <a:cs typeface="Calibri"/>
              </a:rPr>
              <a:t> </a:t>
            </a:r>
            <a:r>
              <a:rPr sz="2400" b="1" spc="-20" dirty="0">
                <a:solidFill>
                  <a:srgbClr val="C00000"/>
                </a:solidFill>
                <a:cs typeface="Calibri"/>
              </a:rPr>
              <a:t>(AAT)</a:t>
            </a:r>
            <a:r>
              <a:rPr lang="en-US" sz="2400" b="1" spc="-20" dirty="0">
                <a:solidFill>
                  <a:srgbClr val="C00000"/>
                </a:solidFill>
                <a:cs typeface="Calibri"/>
              </a:rPr>
              <a:t> </a:t>
            </a:r>
            <a:r>
              <a:rPr sz="2400" b="1" spc="-70" dirty="0" err="1">
                <a:solidFill>
                  <a:srgbClr val="C00000"/>
                </a:solidFill>
                <a:cs typeface="Calibri"/>
              </a:rPr>
              <a:t>v.r.</a:t>
            </a:r>
            <a:r>
              <a:rPr sz="2400" b="1" spc="-10" dirty="0">
                <a:solidFill>
                  <a:srgbClr val="C00000"/>
                </a:solidFill>
                <a:cs typeface="Calibri"/>
              </a:rPr>
              <a:t> 0,9-</a:t>
            </a:r>
            <a:r>
              <a:rPr sz="2400" b="1" dirty="0">
                <a:solidFill>
                  <a:srgbClr val="C00000"/>
                </a:solidFill>
                <a:cs typeface="Calibri"/>
              </a:rPr>
              <a:t>2,0</a:t>
            </a:r>
            <a:r>
              <a:rPr sz="2400" b="1" spc="20" dirty="0">
                <a:solidFill>
                  <a:srgbClr val="C00000"/>
                </a:solidFill>
                <a:cs typeface="Calibri"/>
              </a:rPr>
              <a:t> </a:t>
            </a:r>
            <a:r>
              <a:rPr sz="2400" b="1" spc="-25" dirty="0">
                <a:solidFill>
                  <a:srgbClr val="C00000"/>
                </a:solidFill>
                <a:cs typeface="Calibri"/>
              </a:rPr>
              <a:t>g/L</a:t>
            </a:r>
            <a:endParaRPr sz="2400" dirty="0">
              <a:cs typeface="Calibri"/>
            </a:endParaRPr>
          </a:p>
          <a:p>
            <a:pPr marL="299085" indent="-287020">
              <a:lnSpc>
                <a:spcPct val="100000"/>
              </a:lnSpc>
              <a:spcBef>
                <a:spcPts val="1505"/>
              </a:spcBef>
              <a:buFont typeface="Arial"/>
              <a:buChar char="•"/>
              <a:tabLst>
                <a:tab pos="299085" algn="l"/>
                <a:tab pos="299720" algn="l"/>
              </a:tabLst>
            </a:pPr>
            <a:r>
              <a:rPr sz="2400" dirty="0" err="1">
                <a:cs typeface="Calibri"/>
              </a:rPr>
              <a:t>Glicoproteina</a:t>
            </a:r>
            <a:r>
              <a:rPr lang="en-US" sz="2400" dirty="0">
                <a:cs typeface="Calibri"/>
              </a:rPr>
              <a:t> </a:t>
            </a:r>
            <a:r>
              <a:rPr lang="en-US" sz="2400" dirty="0" err="1">
                <a:cs typeface="Calibri"/>
              </a:rPr>
              <a:t>inibitore</a:t>
            </a:r>
            <a:r>
              <a:rPr lang="en-US" sz="2400" dirty="0">
                <a:cs typeface="Calibri"/>
              </a:rPr>
              <a:t> </a:t>
            </a:r>
            <a:r>
              <a:rPr lang="en-US" sz="2400" dirty="0" err="1">
                <a:cs typeface="Calibri"/>
              </a:rPr>
              <a:t>del</a:t>
            </a:r>
            <a:r>
              <a:rPr sz="2400" spc="-20" dirty="0" err="1">
                <a:cs typeface="Calibri"/>
              </a:rPr>
              <a:t>l’elastasi</a:t>
            </a:r>
            <a:r>
              <a:rPr sz="2400" spc="-20" dirty="0">
                <a:cs typeface="Calibri"/>
              </a:rPr>
              <a:t> </a:t>
            </a:r>
            <a:r>
              <a:rPr sz="2400" dirty="0">
                <a:cs typeface="Calibri"/>
              </a:rPr>
              <a:t>rilasciata</a:t>
            </a:r>
            <a:r>
              <a:rPr sz="2400" spc="-10" dirty="0">
                <a:cs typeface="Calibri"/>
              </a:rPr>
              <a:t> </a:t>
            </a:r>
            <a:r>
              <a:rPr sz="2400" dirty="0">
                <a:cs typeface="Calibri"/>
              </a:rPr>
              <a:t>dai</a:t>
            </a:r>
            <a:r>
              <a:rPr sz="2400" spc="-15" dirty="0">
                <a:cs typeface="Calibri"/>
              </a:rPr>
              <a:t> </a:t>
            </a:r>
            <a:r>
              <a:rPr sz="2400" spc="-10" dirty="0">
                <a:cs typeface="Calibri"/>
              </a:rPr>
              <a:t>neutrofili</a:t>
            </a:r>
            <a:endParaRPr sz="2400" dirty="0">
              <a:cs typeface="Calibri"/>
            </a:endParaRPr>
          </a:p>
          <a:p>
            <a:pPr marL="299085" indent="-287020">
              <a:lnSpc>
                <a:spcPct val="100000"/>
              </a:lnSpc>
              <a:buFont typeface="Arial"/>
              <a:buChar char="•"/>
              <a:tabLst>
                <a:tab pos="299085" algn="l"/>
                <a:tab pos="299720" algn="l"/>
              </a:tabLst>
            </a:pPr>
            <a:r>
              <a:rPr sz="2400" dirty="0">
                <a:cs typeface="Calibri"/>
              </a:rPr>
              <a:t>La</a:t>
            </a:r>
            <a:r>
              <a:rPr sz="2400" spc="-50" dirty="0">
                <a:cs typeface="Calibri"/>
              </a:rPr>
              <a:t> </a:t>
            </a:r>
            <a:r>
              <a:rPr sz="2400" dirty="0">
                <a:cs typeface="Calibri"/>
              </a:rPr>
              <a:t>sua</a:t>
            </a:r>
            <a:r>
              <a:rPr sz="2400" spc="-15" dirty="0">
                <a:cs typeface="Calibri"/>
              </a:rPr>
              <a:t> </a:t>
            </a:r>
            <a:r>
              <a:rPr sz="2400" dirty="0">
                <a:cs typeface="Calibri"/>
              </a:rPr>
              <a:t>carenza</a:t>
            </a:r>
            <a:r>
              <a:rPr sz="2400" spc="-20" dirty="0">
                <a:cs typeface="Calibri"/>
              </a:rPr>
              <a:t> </a:t>
            </a:r>
            <a:r>
              <a:rPr sz="2400" dirty="0">
                <a:cs typeface="Calibri"/>
              </a:rPr>
              <a:t>(per</a:t>
            </a:r>
            <a:r>
              <a:rPr sz="2400" spc="-20" dirty="0">
                <a:cs typeface="Calibri"/>
              </a:rPr>
              <a:t> </a:t>
            </a:r>
            <a:r>
              <a:rPr sz="2400" dirty="0">
                <a:cs typeface="Calibri"/>
              </a:rPr>
              <a:t>polimorfismi</a:t>
            </a:r>
            <a:r>
              <a:rPr sz="2400" spc="-45" dirty="0">
                <a:cs typeface="Calibri"/>
              </a:rPr>
              <a:t> </a:t>
            </a:r>
            <a:r>
              <a:rPr sz="2400" spc="-10" dirty="0" err="1">
                <a:cs typeface="Calibri"/>
              </a:rPr>
              <a:t>genici</a:t>
            </a:r>
            <a:r>
              <a:rPr sz="2400" spc="-10" dirty="0">
                <a:cs typeface="Calibri"/>
              </a:rPr>
              <a:t>)</a:t>
            </a:r>
            <a:r>
              <a:rPr lang="en-US" sz="2400" spc="-10" dirty="0">
                <a:cs typeface="Calibri"/>
              </a:rPr>
              <a:t> </a:t>
            </a:r>
            <a:r>
              <a:rPr sz="2400" dirty="0" err="1">
                <a:cs typeface="Calibri"/>
              </a:rPr>
              <a:t>può</a:t>
            </a:r>
            <a:r>
              <a:rPr sz="2400" spc="-10" dirty="0">
                <a:cs typeface="Calibri"/>
              </a:rPr>
              <a:t> </a:t>
            </a:r>
            <a:r>
              <a:rPr sz="2400" dirty="0">
                <a:cs typeface="Calibri"/>
              </a:rPr>
              <a:t>portare</a:t>
            </a:r>
            <a:r>
              <a:rPr sz="2400" spc="-25" dirty="0">
                <a:cs typeface="Calibri"/>
              </a:rPr>
              <a:t> </a:t>
            </a:r>
            <a:r>
              <a:rPr sz="2400" dirty="0">
                <a:cs typeface="Calibri"/>
              </a:rPr>
              <a:t>a</a:t>
            </a:r>
            <a:r>
              <a:rPr sz="2400" spc="-40" dirty="0">
                <a:cs typeface="Calibri"/>
              </a:rPr>
              <a:t> </a:t>
            </a:r>
            <a:r>
              <a:rPr sz="2400" dirty="0">
                <a:cs typeface="Calibri"/>
              </a:rPr>
              <a:t>danno</a:t>
            </a:r>
            <a:r>
              <a:rPr sz="2400" spc="15" dirty="0">
                <a:cs typeface="Calibri"/>
              </a:rPr>
              <a:t> </a:t>
            </a:r>
            <a:r>
              <a:rPr sz="2400" dirty="0">
                <a:cs typeface="Calibri"/>
              </a:rPr>
              <a:t>polmonare</a:t>
            </a:r>
            <a:r>
              <a:rPr sz="2400" spc="-20" dirty="0">
                <a:cs typeface="Calibri"/>
              </a:rPr>
              <a:t> </a:t>
            </a:r>
            <a:r>
              <a:rPr sz="2400" dirty="0">
                <a:cs typeface="Calibri"/>
              </a:rPr>
              <a:t>ed</a:t>
            </a:r>
            <a:r>
              <a:rPr sz="2400" spc="-30" dirty="0">
                <a:cs typeface="Calibri"/>
              </a:rPr>
              <a:t> </a:t>
            </a:r>
            <a:r>
              <a:rPr sz="2400" dirty="0" err="1">
                <a:cs typeface="Calibri"/>
              </a:rPr>
              <a:t>epatico</a:t>
            </a:r>
            <a:r>
              <a:rPr lang="en-US" sz="2400" spc="-10" dirty="0">
                <a:cs typeface="Calibri"/>
              </a:rPr>
              <a:t>.</a:t>
            </a:r>
            <a:endParaRPr sz="2400" dirty="0">
              <a:cs typeface="Calibri"/>
            </a:endParaRPr>
          </a:p>
          <a:p>
            <a:pPr marL="299085" indent="-287020">
              <a:lnSpc>
                <a:spcPct val="100000"/>
              </a:lnSpc>
              <a:buFont typeface="Arial"/>
              <a:buChar char="•"/>
              <a:tabLst>
                <a:tab pos="299085" algn="l"/>
                <a:tab pos="299720" algn="l"/>
              </a:tabLst>
            </a:pPr>
            <a:r>
              <a:rPr sz="2400" dirty="0">
                <a:solidFill>
                  <a:srgbClr val="C00000"/>
                </a:solidFill>
                <a:cs typeface="Calibri"/>
              </a:rPr>
              <a:t>E’</a:t>
            </a:r>
            <a:r>
              <a:rPr sz="2400" spc="320" dirty="0">
                <a:solidFill>
                  <a:srgbClr val="C00000"/>
                </a:solidFill>
                <a:cs typeface="Calibri"/>
              </a:rPr>
              <a:t> </a:t>
            </a:r>
            <a:r>
              <a:rPr sz="2400" dirty="0">
                <a:solidFill>
                  <a:srgbClr val="C00000"/>
                </a:solidFill>
                <a:cs typeface="Calibri"/>
              </a:rPr>
              <a:t>una</a:t>
            </a:r>
            <a:r>
              <a:rPr sz="2400" spc="-20" dirty="0">
                <a:solidFill>
                  <a:srgbClr val="C00000"/>
                </a:solidFill>
                <a:cs typeface="Calibri"/>
              </a:rPr>
              <a:t> </a:t>
            </a:r>
            <a:r>
              <a:rPr sz="2400" dirty="0">
                <a:solidFill>
                  <a:srgbClr val="C00000"/>
                </a:solidFill>
                <a:cs typeface="Calibri"/>
              </a:rPr>
              <a:t>proteina</a:t>
            </a:r>
            <a:r>
              <a:rPr sz="2400" spc="-10" dirty="0">
                <a:solidFill>
                  <a:srgbClr val="C00000"/>
                </a:solidFill>
                <a:cs typeface="Calibri"/>
              </a:rPr>
              <a:t> </a:t>
            </a:r>
            <a:r>
              <a:rPr sz="2400" u="sng" dirty="0">
                <a:solidFill>
                  <a:srgbClr val="C00000"/>
                </a:solidFill>
                <a:uFill>
                  <a:solidFill>
                    <a:srgbClr val="C00000"/>
                  </a:solidFill>
                </a:uFill>
                <a:cs typeface="Calibri"/>
              </a:rPr>
              <a:t>positiva</a:t>
            </a:r>
            <a:r>
              <a:rPr sz="2400" spc="-10" dirty="0">
                <a:solidFill>
                  <a:srgbClr val="C00000"/>
                </a:solidFill>
                <a:cs typeface="Calibri"/>
              </a:rPr>
              <a:t> </a:t>
            </a:r>
            <a:r>
              <a:rPr sz="2400" dirty="0">
                <a:solidFill>
                  <a:srgbClr val="C00000"/>
                </a:solidFill>
                <a:cs typeface="Calibri"/>
              </a:rPr>
              <a:t>della fase</a:t>
            </a:r>
            <a:r>
              <a:rPr sz="2400" spc="-45" dirty="0">
                <a:solidFill>
                  <a:srgbClr val="C00000"/>
                </a:solidFill>
                <a:cs typeface="Calibri"/>
              </a:rPr>
              <a:t> </a:t>
            </a:r>
            <a:r>
              <a:rPr sz="2400" spc="-10" dirty="0">
                <a:solidFill>
                  <a:srgbClr val="C00000"/>
                </a:solidFill>
                <a:cs typeface="Calibri"/>
              </a:rPr>
              <a:t>acuta</a:t>
            </a:r>
            <a:endParaRPr sz="2400" dirty="0">
              <a:cs typeface="Calibri"/>
            </a:endParaRPr>
          </a:p>
        </p:txBody>
      </p:sp>
      <p:sp>
        <p:nvSpPr>
          <p:cNvPr id="4" name="object 4"/>
          <p:cNvSpPr txBox="1">
            <a:spLocks noGrp="1"/>
          </p:cNvSpPr>
          <p:nvPr>
            <p:ph type="title"/>
          </p:nvPr>
        </p:nvSpPr>
        <p:spPr>
          <a:xfrm>
            <a:off x="128135" y="0"/>
            <a:ext cx="10515600" cy="671132"/>
          </a:xfrm>
          <a:prstGeom prst="rect">
            <a:avLst/>
          </a:prstGeom>
        </p:spPr>
        <p:txBody>
          <a:bodyPr vert="horz" wrap="square" lIns="0" tIns="298881" rIns="0" bIns="0" rtlCol="0">
            <a:spAutoFit/>
          </a:bodyPr>
          <a:lstStyle/>
          <a:p>
            <a:pPr marL="249554">
              <a:lnSpc>
                <a:spcPct val="100000"/>
              </a:lnSpc>
              <a:spcBef>
                <a:spcPts val="100"/>
              </a:spcBef>
            </a:pPr>
            <a:r>
              <a:rPr sz="2400" b="1" spc="-35" dirty="0">
                <a:solidFill>
                  <a:srgbClr val="0070C0"/>
                </a:solidFill>
                <a:latin typeface="+mn-lt"/>
              </a:rPr>
              <a:t>ALFA-</a:t>
            </a:r>
            <a:r>
              <a:rPr sz="2400" b="1" dirty="0">
                <a:solidFill>
                  <a:srgbClr val="0070C0"/>
                </a:solidFill>
                <a:latin typeface="+mn-lt"/>
              </a:rPr>
              <a:t>1-</a:t>
            </a:r>
            <a:r>
              <a:rPr sz="2400" b="1" spc="-10" dirty="0">
                <a:solidFill>
                  <a:srgbClr val="0070C0"/>
                </a:solidFill>
                <a:latin typeface="+mn-lt"/>
              </a:rPr>
              <a:t>GLOBULINE</a:t>
            </a:r>
          </a:p>
        </p:txBody>
      </p:sp>
      <p:sp>
        <p:nvSpPr>
          <p:cNvPr id="5" name="object 5"/>
          <p:cNvSpPr txBox="1"/>
          <p:nvPr/>
        </p:nvSpPr>
        <p:spPr>
          <a:xfrm>
            <a:off x="380795" y="3135103"/>
            <a:ext cx="6254989" cy="1579920"/>
          </a:xfrm>
          <a:prstGeom prst="rect">
            <a:avLst/>
          </a:prstGeom>
        </p:spPr>
        <p:txBody>
          <a:bodyPr vert="horz" wrap="square" lIns="0" tIns="12700" rIns="0" bIns="0" rtlCol="0">
            <a:spAutoFit/>
          </a:bodyPr>
          <a:lstStyle/>
          <a:p>
            <a:pPr marL="12700">
              <a:lnSpc>
                <a:spcPct val="100000"/>
              </a:lnSpc>
              <a:spcBef>
                <a:spcPts val="100"/>
              </a:spcBef>
            </a:pPr>
            <a:r>
              <a:rPr lang="el-GR" sz="2400" b="1" dirty="0">
                <a:solidFill>
                  <a:srgbClr val="C00000"/>
                </a:solidFill>
                <a:cs typeface="Calibri"/>
              </a:rPr>
              <a:t>α1-</a:t>
            </a:r>
            <a:r>
              <a:rPr lang="en-US" sz="2400" b="1" spc="-10" dirty="0" err="1">
                <a:solidFill>
                  <a:srgbClr val="C00000"/>
                </a:solidFill>
                <a:cs typeface="Calibri"/>
              </a:rPr>
              <a:t>glicoproteina</a:t>
            </a:r>
            <a:r>
              <a:rPr lang="en-US" sz="2400" b="1" spc="-15" dirty="0">
                <a:solidFill>
                  <a:srgbClr val="C00000"/>
                </a:solidFill>
                <a:cs typeface="Calibri"/>
              </a:rPr>
              <a:t> </a:t>
            </a:r>
            <a:r>
              <a:rPr lang="en-US" sz="2400" b="1" spc="-10" dirty="0" err="1">
                <a:solidFill>
                  <a:srgbClr val="C00000"/>
                </a:solidFill>
                <a:cs typeface="Calibri"/>
              </a:rPr>
              <a:t>acida</a:t>
            </a:r>
            <a:r>
              <a:rPr lang="en-US" sz="2400" b="1" spc="-10" dirty="0">
                <a:solidFill>
                  <a:srgbClr val="C00000"/>
                </a:solidFill>
                <a:cs typeface="Calibri"/>
              </a:rPr>
              <a:t>:</a:t>
            </a:r>
            <a:endParaRPr lang="en-US" sz="2400" dirty="0">
              <a:cs typeface="Calibri"/>
            </a:endParaRPr>
          </a:p>
          <a:p>
            <a:pPr marL="423545" indent="-410845">
              <a:lnSpc>
                <a:spcPct val="100000"/>
              </a:lnSpc>
              <a:spcBef>
                <a:spcPts val="605"/>
              </a:spcBef>
              <a:buSzPct val="133333"/>
              <a:buFont typeface="Arial"/>
              <a:buChar char="•"/>
              <a:tabLst>
                <a:tab pos="423545" algn="l"/>
                <a:tab pos="424180" algn="l"/>
              </a:tabLst>
            </a:pPr>
            <a:r>
              <a:rPr sz="2400" dirty="0" err="1">
                <a:solidFill>
                  <a:srgbClr val="C00000"/>
                </a:solidFill>
                <a:cs typeface="Calibri"/>
              </a:rPr>
              <a:t>proteina</a:t>
            </a:r>
            <a:r>
              <a:rPr sz="2400" spc="10" dirty="0">
                <a:solidFill>
                  <a:srgbClr val="C00000"/>
                </a:solidFill>
                <a:cs typeface="Calibri"/>
              </a:rPr>
              <a:t> </a:t>
            </a:r>
            <a:r>
              <a:rPr sz="2400" u="sng" dirty="0">
                <a:solidFill>
                  <a:srgbClr val="C00000"/>
                </a:solidFill>
                <a:uFill>
                  <a:solidFill>
                    <a:srgbClr val="C00000"/>
                  </a:solidFill>
                </a:uFill>
                <a:cs typeface="Calibri"/>
              </a:rPr>
              <a:t>positiva</a:t>
            </a:r>
            <a:r>
              <a:rPr sz="2400" spc="360" dirty="0">
                <a:solidFill>
                  <a:srgbClr val="C00000"/>
                </a:solidFill>
                <a:cs typeface="Calibri"/>
              </a:rPr>
              <a:t> </a:t>
            </a:r>
            <a:r>
              <a:rPr sz="2400" dirty="0">
                <a:solidFill>
                  <a:srgbClr val="C00000"/>
                </a:solidFill>
                <a:cs typeface="Calibri"/>
              </a:rPr>
              <a:t>di</a:t>
            </a:r>
            <a:r>
              <a:rPr sz="2400" spc="-20" dirty="0">
                <a:solidFill>
                  <a:srgbClr val="C00000"/>
                </a:solidFill>
                <a:cs typeface="Calibri"/>
              </a:rPr>
              <a:t> </a:t>
            </a:r>
            <a:r>
              <a:rPr sz="2400" dirty="0">
                <a:solidFill>
                  <a:srgbClr val="C00000"/>
                </a:solidFill>
                <a:cs typeface="Calibri"/>
              </a:rPr>
              <a:t>fase</a:t>
            </a:r>
            <a:r>
              <a:rPr sz="2400" spc="-45" dirty="0">
                <a:solidFill>
                  <a:srgbClr val="C00000"/>
                </a:solidFill>
                <a:cs typeface="Calibri"/>
              </a:rPr>
              <a:t> </a:t>
            </a:r>
            <a:r>
              <a:rPr sz="2400" spc="-20" dirty="0">
                <a:solidFill>
                  <a:srgbClr val="C00000"/>
                </a:solidFill>
                <a:cs typeface="Calibri"/>
              </a:rPr>
              <a:t>acuta</a:t>
            </a:r>
            <a:endParaRPr sz="2400" dirty="0">
              <a:cs typeface="Calibri"/>
            </a:endParaRPr>
          </a:p>
          <a:p>
            <a:pPr marL="350520" indent="-338455">
              <a:lnSpc>
                <a:spcPct val="100000"/>
              </a:lnSpc>
              <a:spcBef>
                <a:spcPts val="145"/>
              </a:spcBef>
              <a:buFont typeface="Arial"/>
              <a:buChar char="•"/>
              <a:tabLst>
                <a:tab pos="350520" algn="l"/>
                <a:tab pos="351155" algn="l"/>
              </a:tabLst>
            </a:pPr>
            <a:r>
              <a:rPr sz="2400" dirty="0">
                <a:cs typeface="Calibri"/>
              </a:rPr>
              <a:t>diminuisce</a:t>
            </a:r>
            <a:r>
              <a:rPr sz="2400" spc="-20" dirty="0">
                <a:cs typeface="Calibri"/>
              </a:rPr>
              <a:t> </a:t>
            </a:r>
            <a:r>
              <a:rPr sz="2400" dirty="0">
                <a:cs typeface="Calibri"/>
              </a:rPr>
              <a:t>in</a:t>
            </a:r>
            <a:r>
              <a:rPr sz="2400" spc="-60" dirty="0">
                <a:cs typeface="Calibri"/>
              </a:rPr>
              <a:t> </a:t>
            </a:r>
            <a:r>
              <a:rPr sz="2400" dirty="0">
                <a:cs typeface="Calibri"/>
              </a:rPr>
              <a:t>presenza</a:t>
            </a:r>
            <a:r>
              <a:rPr sz="2400" spc="-35" dirty="0">
                <a:cs typeface="Calibri"/>
              </a:rPr>
              <a:t> </a:t>
            </a:r>
            <a:r>
              <a:rPr sz="2400" dirty="0">
                <a:cs typeface="Calibri"/>
              </a:rPr>
              <a:t>di</a:t>
            </a:r>
            <a:r>
              <a:rPr sz="2400" spc="-55" dirty="0">
                <a:cs typeface="Calibri"/>
              </a:rPr>
              <a:t> </a:t>
            </a:r>
            <a:r>
              <a:rPr sz="2400" dirty="0">
                <a:cs typeface="Calibri"/>
              </a:rPr>
              <a:t>insufficienza</a:t>
            </a:r>
            <a:r>
              <a:rPr sz="2400" spc="-30" dirty="0">
                <a:cs typeface="Calibri"/>
              </a:rPr>
              <a:t> </a:t>
            </a:r>
            <a:r>
              <a:rPr sz="2400" dirty="0">
                <a:cs typeface="Calibri"/>
              </a:rPr>
              <a:t>epatica</a:t>
            </a:r>
            <a:r>
              <a:rPr sz="2400" spc="-30" dirty="0">
                <a:cs typeface="Calibri"/>
              </a:rPr>
              <a:t> </a:t>
            </a:r>
            <a:r>
              <a:rPr sz="2400" spc="-50" dirty="0">
                <a:cs typeface="Calibri"/>
              </a:rPr>
              <a:t>o</a:t>
            </a:r>
            <a:endParaRPr sz="2400" dirty="0">
              <a:cs typeface="Calibri"/>
            </a:endParaRPr>
          </a:p>
          <a:p>
            <a:pPr marL="299085">
              <a:lnSpc>
                <a:spcPct val="100000"/>
              </a:lnSpc>
            </a:pPr>
            <a:r>
              <a:rPr sz="2400" spc="-10" dirty="0">
                <a:cs typeface="Calibri"/>
              </a:rPr>
              <a:t>malnutrizione</a:t>
            </a:r>
            <a:endParaRPr sz="2400" dirty="0">
              <a:cs typeface="Calibri"/>
            </a:endParaRPr>
          </a:p>
        </p:txBody>
      </p:sp>
      <p:pic>
        <p:nvPicPr>
          <p:cNvPr id="6" name="Picture 5">
            <a:extLst>
              <a:ext uri="{FF2B5EF4-FFF2-40B4-BE49-F238E27FC236}">
                <a16:creationId xmlns:a16="http://schemas.microsoft.com/office/drawing/2014/main" id="{9CEB77BD-F8BA-C1ED-E73E-85E5F1CB5FD0}"/>
              </a:ext>
            </a:extLst>
          </p:cNvPr>
          <p:cNvPicPr>
            <a:picLocks noChangeAspect="1"/>
          </p:cNvPicPr>
          <p:nvPr/>
        </p:nvPicPr>
        <p:blipFill>
          <a:blip r:embed="rId2"/>
          <a:stretch>
            <a:fillRect/>
          </a:stretch>
        </p:blipFill>
        <p:spPr>
          <a:xfrm>
            <a:off x="8030505" y="3079792"/>
            <a:ext cx="3922973" cy="351802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4228" y="1349312"/>
            <a:ext cx="6437410" cy="1281120"/>
          </a:xfrm>
          <a:prstGeom prst="rect">
            <a:avLst/>
          </a:prstGeom>
        </p:spPr>
        <p:txBody>
          <a:bodyPr vert="horz" wrap="square" lIns="0" tIns="171450" rIns="0" bIns="0" rtlCol="0">
            <a:spAutoFit/>
          </a:bodyPr>
          <a:lstStyle/>
          <a:p>
            <a:pPr marL="299085" indent="-287020">
              <a:lnSpc>
                <a:spcPct val="100000"/>
              </a:lnSpc>
              <a:buFont typeface="Arial"/>
              <a:buChar char="•"/>
              <a:tabLst>
                <a:tab pos="299085" algn="l"/>
                <a:tab pos="299720" algn="l"/>
              </a:tabLst>
            </a:pPr>
            <a:r>
              <a:rPr sz="2400" spc="-10" dirty="0" err="1">
                <a:cs typeface="Calibri"/>
              </a:rPr>
              <a:t>Sintetizzata</a:t>
            </a:r>
            <a:r>
              <a:rPr sz="2400" spc="10" dirty="0">
                <a:cs typeface="Calibri"/>
              </a:rPr>
              <a:t> </a:t>
            </a:r>
            <a:r>
              <a:rPr sz="2400" dirty="0">
                <a:cs typeface="Calibri"/>
              </a:rPr>
              <a:t>dal</a:t>
            </a:r>
            <a:r>
              <a:rPr sz="2400" spc="-30" dirty="0">
                <a:cs typeface="Calibri"/>
              </a:rPr>
              <a:t> </a:t>
            </a:r>
            <a:r>
              <a:rPr sz="2400" spc="-10" dirty="0">
                <a:cs typeface="Calibri"/>
              </a:rPr>
              <a:t>fegato</a:t>
            </a:r>
            <a:endParaRPr sz="2400" dirty="0">
              <a:cs typeface="Calibri"/>
            </a:endParaRPr>
          </a:p>
          <a:p>
            <a:pPr marL="299085" indent="-287020">
              <a:lnSpc>
                <a:spcPct val="100000"/>
              </a:lnSpc>
              <a:buFont typeface="Arial"/>
              <a:buChar char="•"/>
              <a:tabLst>
                <a:tab pos="299085" algn="l"/>
                <a:tab pos="299720" algn="l"/>
              </a:tabLst>
            </a:pPr>
            <a:r>
              <a:rPr sz="2400" dirty="0">
                <a:cs typeface="Calibri"/>
              </a:rPr>
              <a:t>Lega</a:t>
            </a:r>
            <a:r>
              <a:rPr sz="2400" spc="-55" dirty="0">
                <a:cs typeface="Calibri"/>
              </a:rPr>
              <a:t> </a:t>
            </a:r>
            <a:r>
              <a:rPr sz="2400" dirty="0">
                <a:cs typeface="Calibri"/>
              </a:rPr>
              <a:t>le</a:t>
            </a:r>
            <a:r>
              <a:rPr sz="2400" spc="-30" dirty="0">
                <a:cs typeface="Calibri"/>
              </a:rPr>
              <a:t> </a:t>
            </a:r>
            <a:r>
              <a:rPr sz="2400" dirty="0">
                <a:cs typeface="Calibri"/>
              </a:rPr>
              <a:t>catene</a:t>
            </a:r>
            <a:r>
              <a:rPr sz="2400" spc="15" dirty="0">
                <a:cs typeface="Calibri"/>
              </a:rPr>
              <a:t> </a:t>
            </a:r>
            <a:r>
              <a:rPr sz="2400" dirty="0">
                <a:cs typeface="Calibri"/>
              </a:rPr>
              <a:t>globiniche libere, in</a:t>
            </a:r>
            <a:r>
              <a:rPr sz="2400" spc="-30" dirty="0">
                <a:cs typeface="Calibri"/>
              </a:rPr>
              <a:t> </a:t>
            </a:r>
            <a:r>
              <a:rPr sz="2400" dirty="0">
                <a:cs typeface="Calibri"/>
              </a:rPr>
              <a:t>caso</a:t>
            </a:r>
            <a:r>
              <a:rPr sz="2400" spc="-40" dirty="0">
                <a:cs typeface="Calibri"/>
              </a:rPr>
              <a:t> </a:t>
            </a:r>
            <a:r>
              <a:rPr sz="2400" dirty="0">
                <a:cs typeface="Calibri"/>
              </a:rPr>
              <a:t>di</a:t>
            </a:r>
            <a:r>
              <a:rPr sz="2400" spc="-25" dirty="0">
                <a:cs typeface="Calibri"/>
              </a:rPr>
              <a:t> </a:t>
            </a:r>
            <a:r>
              <a:rPr sz="2400" b="1" u="sng" spc="-10" dirty="0" err="1">
                <a:cs typeface="Calibri"/>
              </a:rPr>
              <a:t>emolisi</a:t>
            </a:r>
            <a:endParaRPr sz="2400" b="1" u="sng" dirty="0">
              <a:cs typeface="Calibri"/>
            </a:endParaRPr>
          </a:p>
          <a:p>
            <a:pPr marL="12700" marR="1268095" indent="286385">
              <a:lnSpc>
                <a:spcPct val="100000"/>
              </a:lnSpc>
              <a:buFont typeface="Arial"/>
              <a:buChar char="•"/>
              <a:tabLst>
                <a:tab pos="299085" algn="l"/>
                <a:tab pos="299720" algn="l"/>
              </a:tabLst>
            </a:pPr>
            <a:r>
              <a:rPr sz="2400" dirty="0">
                <a:solidFill>
                  <a:srgbClr val="C00000"/>
                </a:solidFill>
                <a:cs typeface="Calibri"/>
              </a:rPr>
              <a:t>Proteina</a:t>
            </a:r>
            <a:r>
              <a:rPr sz="2400" u="sng" spc="-25" dirty="0">
                <a:solidFill>
                  <a:srgbClr val="C00000"/>
                </a:solidFill>
                <a:uFill>
                  <a:solidFill>
                    <a:srgbClr val="C00000"/>
                  </a:solidFill>
                </a:uFill>
                <a:cs typeface="Calibri"/>
              </a:rPr>
              <a:t> </a:t>
            </a:r>
            <a:r>
              <a:rPr sz="2400" u="sng" dirty="0">
                <a:solidFill>
                  <a:srgbClr val="C00000"/>
                </a:solidFill>
                <a:uFill>
                  <a:solidFill>
                    <a:srgbClr val="C00000"/>
                  </a:solidFill>
                </a:uFill>
                <a:cs typeface="Calibri"/>
              </a:rPr>
              <a:t>positiva</a:t>
            </a:r>
            <a:r>
              <a:rPr sz="2400" u="sng" spc="-50" dirty="0">
                <a:solidFill>
                  <a:srgbClr val="C00000"/>
                </a:solidFill>
                <a:uFill>
                  <a:solidFill>
                    <a:srgbClr val="C00000"/>
                  </a:solidFill>
                </a:uFill>
                <a:cs typeface="Calibri"/>
              </a:rPr>
              <a:t> </a:t>
            </a:r>
            <a:r>
              <a:rPr sz="2400" dirty="0">
                <a:solidFill>
                  <a:srgbClr val="C00000"/>
                </a:solidFill>
                <a:cs typeface="Calibri"/>
              </a:rPr>
              <a:t>della</a:t>
            </a:r>
            <a:r>
              <a:rPr sz="2400" spc="-5" dirty="0">
                <a:solidFill>
                  <a:srgbClr val="C00000"/>
                </a:solidFill>
                <a:cs typeface="Calibri"/>
              </a:rPr>
              <a:t> </a:t>
            </a:r>
            <a:r>
              <a:rPr sz="2400" dirty="0" err="1">
                <a:solidFill>
                  <a:srgbClr val="C00000"/>
                </a:solidFill>
                <a:cs typeface="Calibri"/>
              </a:rPr>
              <a:t>fase</a:t>
            </a:r>
            <a:r>
              <a:rPr sz="2400" spc="-55" dirty="0">
                <a:solidFill>
                  <a:srgbClr val="C00000"/>
                </a:solidFill>
                <a:cs typeface="Calibri"/>
              </a:rPr>
              <a:t> </a:t>
            </a:r>
            <a:r>
              <a:rPr sz="2400" spc="-10" dirty="0">
                <a:solidFill>
                  <a:srgbClr val="C00000"/>
                </a:solidFill>
                <a:cs typeface="Calibri"/>
              </a:rPr>
              <a:t>acuta</a:t>
            </a:r>
            <a:endParaRPr sz="2400" dirty="0">
              <a:cs typeface="Calibri"/>
            </a:endParaRPr>
          </a:p>
        </p:txBody>
      </p:sp>
      <p:sp>
        <p:nvSpPr>
          <p:cNvPr id="3" name="object 3"/>
          <p:cNvSpPr txBox="1">
            <a:spLocks noGrp="1"/>
          </p:cNvSpPr>
          <p:nvPr>
            <p:ph type="title"/>
          </p:nvPr>
        </p:nvSpPr>
        <p:spPr>
          <a:xfrm>
            <a:off x="346093" y="323479"/>
            <a:ext cx="6274367" cy="878446"/>
          </a:xfrm>
          <a:prstGeom prst="rect">
            <a:avLst/>
          </a:prstGeom>
        </p:spPr>
        <p:txBody>
          <a:bodyPr vert="horz" wrap="square" lIns="0" tIns="74930" rIns="0" bIns="0" rtlCol="0">
            <a:spAutoFit/>
          </a:bodyPr>
          <a:lstStyle/>
          <a:p>
            <a:pPr marL="12700">
              <a:lnSpc>
                <a:spcPct val="100000"/>
              </a:lnSpc>
              <a:spcBef>
                <a:spcPts val="590"/>
              </a:spcBef>
            </a:pPr>
            <a:r>
              <a:rPr sz="2400" b="1" spc="-35" dirty="0">
                <a:solidFill>
                  <a:srgbClr val="0070C0"/>
                </a:solidFill>
                <a:latin typeface="+mn-lt"/>
              </a:rPr>
              <a:t>ALFA-</a:t>
            </a:r>
            <a:r>
              <a:rPr sz="2400" b="1" dirty="0">
                <a:solidFill>
                  <a:srgbClr val="0070C0"/>
                </a:solidFill>
                <a:latin typeface="+mn-lt"/>
              </a:rPr>
              <a:t>2</a:t>
            </a:r>
            <a:r>
              <a:rPr sz="2400" b="1" spc="10" dirty="0">
                <a:solidFill>
                  <a:srgbClr val="0070C0"/>
                </a:solidFill>
                <a:latin typeface="+mn-lt"/>
              </a:rPr>
              <a:t> </a:t>
            </a:r>
            <a:r>
              <a:rPr sz="2400" b="1" spc="-10" dirty="0">
                <a:solidFill>
                  <a:srgbClr val="0070C0"/>
                </a:solidFill>
                <a:latin typeface="+mn-lt"/>
              </a:rPr>
              <a:t>GLOBULINE</a:t>
            </a:r>
          </a:p>
          <a:p>
            <a:pPr marL="114300">
              <a:lnSpc>
                <a:spcPct val="100000"/>
              </a:lnSpc>
              <a:spcBef>
                <a:spcPts val="495"/>
              </a:spcBef>
            </a:pPr>
            <a:r>
              <a:rPr sz="2400" b="1" spc="-10" dirty="0" err="1">
                <a:solidFill>
                  <a:srgbClr val="C00000"/>
                </a:solidFill>
                <a:latin typeface="+mn-lt"/>
              </a:rPr>
              <a:t>Aptoglobina</a:t>
            </a:r>
            <a:r>
              <a:rPr lang="en-US" sz="2400" b="1" spc="-10" dirty="0">
                <a:solidFill>
                  <a:srgbClr val="C00000"/>
                </a:solidFill>
                <a:latin typeface="+mn-lt"/>
              </a:rPr>
              <a:t> </a:t>
            </a:r>
            <a:r>
              <a:rPr lang="nn-NO" sz="2400" b="1" spc="-85" dirty="0">
                <a:solidFill>
                  <a:srgbClr val="C00000"/>
                </a:solidFill>
                <a:cs typeface="Calibri"/>
              </a:rPr>
              <a:t>v.r.</a:t>
            </a:r>
            <a:r>
              <a:rPr lang="nn-NO" sz="2400" b="1" spc="-5" dirty="0">
                <a:solidFill>
                  <a:srgbClr val="C00000"/>
                </a:solidFill>
                <a:cs typeface="Calibri"/>
              </a:rPr>
              <a:t> </a:t>
            </a:r>
            <a:r>
              <a:rPr lang="nn-NO" sz="2400" b="1" dirty="0">
                <a:solidFill>
                  <a:srgbClr val="C00000"/>
                </a:solidFill>
                <a:cs typeface="Calibri"/>
              </a:rPr>
              <a:t>0,3-2,0 </a:t>
            </a:r>
            <a:r>
              <a:rPr lang="nn-NO" sz="2400" b="1" spc="-25" dirty="0">
                <a:solidFill>
                  <a:srgbClr val="C00000"/>
                </a:solidFill>
                <a:cs typeface="Calibri"/>
              </a:rPr>
              <a:t>g/L</a:t>
            </a:r>
            <a:endParaRPr sz="2400" b="1" spc="-10" dirty="0">
              <a:solidFill>
                <a:srgbClr val="0070C0"/>
              </a:solidFill>
              <a:latin typeface="+mn-lt"/>
            </a:endParaRPr>
          </a:p>
        </p:txBody>
      </p:sp>
      <p:pic>
        <p:nvPicPr>
          <p:cNvPr id="7" name="Picture 6">
            <a:extLst>
              <a:ext uri="{FF2B5EF4-FFF2-40B4-BE49-F238E27FC236}">
                <a16:creationId xmlns:a16="http://schemas.microsoft.com/office/drawing/2014/main" id="{C9B03CCD-D4AC-CE0C-78ED-2F9CDE61AD3E}"/>
              </a:ext>
            </a:extLst>
          </p:cNvPr>
          <p:cNvPicPr>
            <a:picLocks noChangeAspect="1"/>
          </p:cNvPicPr>
          <p:nvPr/>
        </p:nvPicPr>
        <p:blipFill>
          <a:blip r:embed="rId2"/>
          <a:stretch>
            <a:fillRect/>
          </a:stretch>
        </p:blipFill>
        <p:spPr>
          <a:xfrm>
            <a:off x="8030505" y="3079792"/>
            <a:ext cx="3922973" cy="351802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39AC301-9AFF-A232-0E49-3907E7EDCFDD}"/>
              </a:ext>
            </a:extLst>
          </p:cNvPr>
          <p:cNvSpPr/>
          <p:nvPr/>
        </p:nvSpPr>
        <p:spPr>
          <a:xfrm>
            <a:off x="622479" y="1689384"/>
            <a:ext cx="5435421" cy="2710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eform: Shape 3">
            <a:extLst>
              <a:ext uri="{FF2B5EF4-FFF2-40B4-BE49-F238E27FC236}">
                <a16:creationId xmlns:a16="http://schemas.microsoft.com/office/drawing/2014/main" id="{59B13CFF-6DF1-60C3-E6F2-AA537C1401A9}"/>
              </a:ext>
            </a:extLst>
          </p:cNvPr>
          <p:cNvSpPr/>
          <p:nvPr/>
        </p:nvSpPr>
        <p:spPr>
          <a:xfrm>
            <a:off x="5288496" y="3975384"/>
            <a:ext cx="1803579" cy="424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rgbClr val="FFC000">
              <a:alpha val="50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9C2E26CD-6191-79BD-EF85-30853135479D}"/>
              </a:ext>
            </a:extLst>
          </p:cNvPr>
          <p:cNvSpPr txBox="1"/>
          <p:nvPr/>
        </p:nvSpPr>
        <p:spPr>
          <a:xfrm>
            <a:off x="2596645" y="4399850"/>
            <a:ext cx="1388842" cy="461665"/>
          </a:xfrm>
          <a:prstGeom prst="rect">
            <a:avLst/>
          </a:prstGeom>
          <a:noFill/>
        </p:spPr>
        <p:txBody>
          <a:bodyPr wrap="none" rtlCol="0">
            <a:spAutoFit/>
          </a:bodyPr>
          <a:lstStyle/>
          <a:p>
            <a:r>
              <a:rPr lang="it-IT" sz="2400" b="1" dirty="0"/>
              <a:t>NEGATIVI</a:t>
            </a:r>
          </a:p>
        </p:txBody>
      </p:sp>
      <p:sp>
        <p:nvSpPr>
          <p:cNvPr id="6" name="TextBox 5">
            <a:extLst>
              <a:ext uri="{FF2B5EF4-FFF2-40B4-BE49-F238E27FC236}">
                <a16:creationId xmlns:a16="http://schemas.microsoft.com/office/drawing/2014/main" id="{35B70C14-C8FC-8E31-E8BB-C410B1F04694}"/>
              </a:ext>
            </a:extLst>
          </p:cNvPr>
          <p:cNvSpPr txBox="1"/>
          <p:nvPr/>
        </p:nvSpPr>
        <p:spPr>
          <a:xfrm>
            <a:off x="5500342" y="4438202"/>
            <a:ext cx="1282723" cy="461665"/>
          </a:xfrm>
          <a:prstGeom prst="rect">
            <a:avLst/>
          </a:prstGeom>
          <a:noFill/>
        </p:spPr>
        <p:txBody>
          <a:bodyPr wrap="none" rtlCol="0">
            <a:spAutoFit/>
          </a:bodyPr>
          <a:lstStyle/>
          <a:p>
            <a:r>
              <a:rPr lang="it-IT" sz="2400" b="1" dirty="0"/>
              <a:t>POSITIVI</a:t>
            </a:r>
          </a:p>
        </p:txBody>
      </p:sp>
      <p:sp>
        <p:nvSpPr>
          <p:cNvPr id="9" name="TextBox 8">
            <a:extLst>
              <a:ext uri="{FF2B5EF4-FFF2-40B4-BE49-F238E27FC236}">
                <a16:creationId xmlns:a16="http://schemas.microsoft.com/office/drawing/2014/main" id="{8E5A77F0-9791-5B85-3AA3-61D874FB259F}"/>
              </a:ext>
            </a:extLst>
          </p:cNvPr>
          <p:cNvSpPr txBox="1"/>
          <p:nvPr/>
        </p:nvSpPr>
        <p:spPr>
          <a:xfrm>
            <a:off x="2996048" y="3913006"/>
            <a:ext cx="569387" cy="461665"/>
          </a:xfrm>
          <a:prstGeom prst="rect">
            <a:avLst/>
          </a:prstGeom>
          <a:noFill/>
        </p:spPr>
        <p:txBody>
          <a:bodyPr wrap="none" rtlCol="0">
            <a:spAutoFit/>
          </a:bodyPr>
          <a:lstStyle/>
          <a:p>
            <a:r>
              <a:rPr lang="it-IT" sz="2400" b="1" dirty="0"/>
              <a:t>VN</a:t>
            </a:r>
          </a:p>
        </p:txBody>
      </p:sp>
      <p:sp>
        <p:nvSpPr>
          <p:cNvPr id="10" name="TextBox 9">
            <a:extLst>
              <a:ext uri="{FF2B5EF4-FFF2-40B4-BE49-F238E27FC236}">
                <a16:creationId xmlns:a16="http://schemas.microsoft.com/office/drawing/2014/main" id="{C5A3EEBF-98E8-73C2-415F-A036CACC011F}"/>
              </a:ext>
            </a:extLst>
          </p:cNvPr>
          <p:cNvSpPr txBox="1"/>
          <p:nvPr/>
        </p:nvSpPr>
        <p:spPr>
          <a:xfrm>
            <a:off x="5930126" y="3987818"/>
            <a:ext cx="530915" cy="461665"/>
          </a:xfrm>
          <a:prstGeom prst="rect">
            <a:avLst/>
          </a:prstGeom>
          <a:noFill/>
        </p:spPr>
        <p:txBody>
          <a:bodyPr wrap="none" rtlCol="0">
            <a:spAutoFit/>
          </a:bodyPr>
          <a:lstStyle/>
          <a:p>
            <a:r>
              <a:rPr lang="it-IT" sz="2400" b="1" dirty="0"/>
              <a:t>VP</a:t>
            </a:r>
          </a:p>
        </p:txBody>
      </p:sp>
      <p:cxnSp>
        <p:nvCxnSpPr>
          <p:cNvPr id="11" name="Straight Connector 10">
            <a:extLst>
              <a:ext uri="{FF2B5EF4-FFF2-40B4-BE49-F238E27FC236}">
                <a16:creationId xmlns:a16="http://schemas.microsoft.com/office/drawing/2014/main" id="{79EEF56A-9780-72E3-A3AE-16D83DDC340F}"/>
              </a:ext>
            </a:extLst>
          </p:cNvPr>
          <p:cNvCxnSpPr/>
          <p:nvPr/>
        </p:nvCxnSpPr>
        <p:spPr>
          <a:xfrm flipV="1">
            <a:off x="5727078" y="2862616"/>
            <a:ext cx="10597" cy="15120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0ED061-5287-8B92-B381-4A383D1D753B}"/>
              </a:ext>
            </a:extLst>
          </p:cNvPr>
          <p:cNvSpPr txBox="1"/>
          <p:nvPr/>
        </p:nvSpPr>
        <p:spPr>
          <a:xfrm>
            <a:off x="5288496" y="2454932"/>
            <a:ext cx="894797" cy="369332"/>
          </a:xfrm>
          <a:prstGeom prst="rect">
            <a:avLst/>
          </a:prstGeom>
          <a:noFill/>
        </p:spPr>
        <p:txBody>
          <a:bodyPr wrap="none" rtlCol="0">
            <a:spAutoFit/>
          </a:bodyPr>
          <a:lstStyle/>
          <a:p>
            <a:r>
              <a:rPr lang="it-IT" b="1" dirty="0">
                <a:solidFill>
                  <a:srgbClr val="C00000"/>
                </a:solidFill>
              </a:rPr>
              <a:t>SOGLIA</a:t>
            </a:r>
          </a:p>
        </p:txBody>
      </p:sp>
    </p:spTree>
    <p:extLst>
      <p:ext uri="{BB962C8B-B14F-4D97-AF65-F5344CB8AC3E}">
        <p14:creationId xmlns:p14="http://schemas.microsoft.com/office/powerpoint/2010/main" val="11005370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5980" y="696973"/>
            <a:ext cx="5128895" cy="2472472"/>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C00000"/>
                </a:solidFill>
                <a:cs typeface="Calibri"/>
              </a:rPr>
              <a:t>α-2</a:t>
            </a:r>
            <a:r>
              <a:rPr sz="2400" b="1" spc="-10" dirty="0">
                <a:solidFill>
                  <a:srgbClr val="C00000"/>
                </a:solidFill>
                <a:cs typeface="Calibri"/>
              </a:rPr>
              <a:t> macroglobulina</a:t>
            </a:r>
            <a:endParaRPr sz="2400" dirty="0">
              <a:cs typeface="Calibri"/>
            </a:endParaRPr>
          </a:p>
          <a:p>
            <a:pPr marL="299085" indent="-287020">
              <a:lnSpc>
                <a:spcPct val="100000"/>
              </a:lnSpc>
              <a:spcBef>
                <a:spcPts val="1875"/>
              </a:spcBef>
              <a:buFont typeface="Arial"/>
              <a:buChar char="•"/>
              <a:tabLst>
                <a:tab pos="299085" algn="l"/>
                <a:tab pos="299720" algn="l"/>
              </a:tabLst>
            </a:pPr>
            <a:r>
              <a:rPr lang="en-US" sz="2400" spc="-10" dirty="0" err="1">
                <a:cs typeface="Calibri"/>
              </a:rPr>
              <a:t>Prodotta</a:t>
            </a:r>
            <a:r>
              <a:rPr lang="en-US" sz="2400" spc="-10" dirty="0">
                <a:cs typeface="Calibri"/>
              </a:rPr>
              <a:t> dal </a:t>
            </a:r>
            <a:r>
              <a:rPr sz="2400" spc="-10" dirty="0" err="1">
                <a:cs typeface="Calibri"/>
              </a:rPr>
              <a:t>fegato</a:t>
            </a:r>
            <a:endParaRPr sz="2400" dirty="0">
              <a:cs typeface="Calibri"/>
            </a:endParaRPr>
          </a:p>
          <a:p>
            <a:pPr marL="299085" indent="-287020">
              <a:lnSpc>
                <a:spcPct val="100000"/>
              </a:lnSpc>
              <a:buFont typeface="Arial"/>
              <a:buChar char="•"/>
              <a:tabLst>
                <a:tab pos="299085" algn="l"/>
                <a:tab pos="299720" algn="l"/>
              </a:tabLst>
            </a:pPr>
            <a:r>
              <a:rPr sz="2400" dirty="0">
                <a:cs typeface="Calibri"/>
              </a:rPr>
              <a:t>Inattiva</a:t>
            </a:r>
            <a:r>
              <a:rPr sz="2400" spc="-65" dirty="0">
                <a:cs typeface="Calibri"/>
              </a:rPr>
              <a:t> </a:t>
            </a:r>
            <a:r>
              <a:rPr sz="2400" dirty="0">
                <a:cs typeface="Calibri"/>
              </a:rPr>
              <a:t>numerose</a:t>
            </a:r>
            <a:r>
              <a:rPr sz="2400" spc="-55" dirty="0">
                <a:cs typeface="Calibri"/>
              </a:rPr>
              <a:t> </a:t>
            </a:r>
            <a:r>
              <a:rPr sz="2400" dirty="0">
                <a:cs typeface="Calibri"/>
              </a:rPr>
              <a:t>proteasi</a:t>
            </a:r>
            <a:r>
              <a:rPr sz="2400" spc="-35" dirty="0">
                <a:cs typeface="Calibri"/>
              </a:rPr>
              <a:t> </a:t>
            </a:r>
            <a:r>
              <a:rPr sz="2400" dirty="0">
                <a:cs typeface="Calibri"/>
              </a:rPr>
              <a:t>(compresa</a:t>
            </a:r>
            <a:r>
              <a:rPr sz="2400" spc="-55" dirty="0">
                <a:cs typeface="Calibri"/>
              </a:rPr>
              <a:t> </a:t>
            </a:r>
            <a:r>
              <a:rPr sz="2400" dirty="0">
                <a:cs typeface="Calibri"/>
              </a:rPr>
              <a:t>la</a:t>
            </a:r>
            <a:r>
              <a:rPr sz="2400" spc="-65" dirty="0">
                <a:cs typeface="Calibri"/>
              </a:rPr>
              <a:t> </a:t>
            </a:r>
            <a:r>
              <a:rPr sz="2400" spc="-10" dirty="0">
                <a:cs typeface="Calibri"/>
              </a:rPr>
              <a:t>trombina)</a:t>
            </a:r>
            <a:endParaRPr sz="2400" dirty="0">
              <a:cs typeface="Calibri"/>
            </a:endParaRPr>
          </a:p>
          <a:p>
            <a:pPr marL="299085" indent="-287020">
              <a:lnSpc>
                <a:spcPct val="100000"/>
              </a:lnSpc>
              <a:buFont typeface="Arial"/>
              <a:buChar char="•"/>
              <a:tabLst>
                <a:tab pos="299085" algn="l"/>
                <a:tab pos="299720" algn="l"/>
              </a:tabLst>
            </a:pPr>
            <a:r>
              <a:rPr sz="2400" dirty="0">
                <a:cs typeface="Calibri"/>
              </a:rPr>
              <a:t>Aumento</a:t>
            </a:r>
            <a:r>
              <a:rPr sz="2400" spc="-15" dirty="0">
                <a:cs typeface="Calibri"/>
              </a:rPr>
              <a:t> </a:t>
            </a:r>
            <a:r>
              <a:rPr sz="2400" dirty="0">
                <a:cs typeface="Calibri"/>
              </a:rPr>
              <a:t>nella</a:t>
            </a:r>
            <a:r>
              <a:rPr sz="2400" spc="-15" dirty="0">
                <a:cs typeface="Calibri"/>
              </a:rPr>
              <a:t> </a:t>
            </a:r>
            <a:r>
              <a:rPr sz="2400" dirty="0" err="1">
                <a:cs typeface="Calibri"/>
              </a:rPr>
              <a:t>sindrome</a:t>
            </a:r>
            <a:r>
              <a:rPr sz="2400" spc="-45" dirty="0">
                <a:cs typeface="Calibri"/>
              </a:rPr>
              <a:t> </a:t>
            </a:r>
            <a:r>
              <a:rPr sz="2400" spc="-10" dirty="0" err="1">
                <a:cs typeface="Calibri"/>
              </a:rPr>
              <a:t>nefrosica</a:t>
            </a:r>
            <a:r>
              <a:rPr lang="en-US" sz="2400" spc="-10" dirty="0">
                <a:cs typeface="Calibri"/>
              </a:rPr>
              <a:t> </a:t>
            </a:r>
            <a:r>
              <a:rPr lang="en-US" sz="2400" spc="-10" dirty="0" err="1">
                <a:cs typeface="Calibri"/>
              </a:rPr>
              <a:t>insieme</a:t>
            </a:r>
            <a:r>
              <a:rPr lang="en-US" sz="2400" spc="-10" dirty="0">
                <a:cs typeface="Calibri"/>
              </a:rPr>
              <a:t> a IgM (</a:t>
            </a:r>
            <a:r>
              <a:rPr lang="en-US" sz="2400" spc="-10" dirty="0" err="1">
                <a:cs typeface="Calibri"/>
              </a:rPr>
              <a:t>grandi</a:t>
            </a:r>
            <a:r>
              <a:rPr lang="en-US" sz="2400" spc="-10" dirty="0">
                <a:cs typeface="Calibri"/>
              </a:rPr>
              <a:t> </a:t>
            </a:r>
            <a:r>
              <a:rPr lang="en-US" sz="2400" spc="-10" dirty="0" err="1">
                <a:cs typeface="Calibri"/>
              </a:rPr>
              <a:t>dimensioni</a:t>
            </a:r>
            <a:r>
              <a:rPr lang="en-US" sz="2400" spc="-10" dirty="0">
                <a:cs typeface="Calibri"/>
              </a:rPr>
              <a:t>)</a:t>
            </a:r>
            <a:endParaRPr sz="2400" dirty="0">
              <a:cs typeface="Calibri"/>
            </a:endParaRPr>
          </a:p>
        </p:txBody>
      </p:sp>
      <p:sp>
        <p:nvSpPr>
          <p:cNvPr id="3" name="object 3"/>
          <p:cNvSpPr txBox="1"/>
          <p:nvPr/>
        </p:nvSpPr>
        <p:spPr>
          <a:xfrm>
            <a:off x="397280" y="3491862"/>
            <a:ext cx="5427980" cy="2228815"/>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C00000"/>
                </a:solidFill>
                <a:cs typeface="Calibri"/>
              </a:rPr>
              <a:t>Ceruloplasmina</a:t>
            </a:r>
            <a:endParaRPr sz="2400" dirty="0">
              <a:cs typeface="Calibri"/>
            </a:endParaRPr>
          </a:p>
          <a:p>
            <a:pPr marL="299085" indent="-287020">
              <a:lnSpc>
                <a:spcPct val="100000"/>
              </a:lnSpc>
              <a:spcBef>
                <a:spcPts val="20"/>
              </a:spcBef>
              <a:buFont typeface="Arial"/>
              <a:buChar char="•"/>
              <a:tabLst>
                <a:tab pos="299085" algn="l"/>
                <a:tab pos="299720" algn="l"/>
              </a:tabLst>
            </a:pPr>
            <a:r>
              <a:rPr sz="2400" dirty="0">
                <a:solidFill>
                  <a:srgbClr val="C00000"/>
                </a:solidFill>
                <a:cs typeface="Calibri"/>
              </a:rPr>
              <a:t>Proteina</a:t>
            </a:r>
            <a:r>
              <a:rPr sz="2400" spc="-25" dirty="0">
                <a:solidFill>
                  <a:srgbClr val="C00000"/>
                </a:solidFill>
                <a:cs typeface="Calibri"/>
              </a:rPr>
              <a:t> </a:t>
            </a:r>
            <a:r>
              <a:rPr sz="2400" u="sng" dirty="0">
                <a:solidFill>
                  <a:srgbClr val="C00000"/>
                </a:solidFill>
                <a:uFill>
                  <a:solidFill>
                    <a:srgbClr val="C00000"/>
                  </a:solidFill>
                </a:uFill>
                <a:cs typeface="Calibri"/>
              </a:rPr>
              <a:t>positiva</a:t>
            </a:r>
            <a:r>
              <a:rPr sz="2400" u="sng" spc="-50" dirty="0">
                <a:solidFill>
                  <a:srgbClr val="C00000"/>
                </a:solidFill>
                <a:uFill>
                  <a:solidFill>
                    <a:srgbClr val="C00000"/>
                  </a:solidFill>
                </a:uFill>
                <a:cs typeface="Calibri"/>
              </a:rPr>
              <a:t> </a:t>
            </a:r>
            <a:r>
              <a:rPr sz="2400" dirty="0">
                <a:solidFill>
                  <a:srgbClr val="C00000"/>
                </a:solidFill>
                <a:cs typeface="Calibri"/>
              </a:rPr>
              <a:t>della</a:t>
            </a:r>
            <a:r>
              <a:rPr sz="2400" spc="-10" dirty="0">
                <a:solidFill>
                  <a:srgbClr val="C00000"/>
                </a:solidFill>
                <a:cs typeface="Calibri"/>
              </a:rPr>
              <a:t> </a:t>
            </a:r>
            <a:r>
              <a:rPr sz="2400" dirty="0">
                <a:solidFill>
                  <a:srgbClr val="C00000"/>
                </a:solidFill>
                <a:cs typeface="Calibri"/>
              </a:rPr>
              <a:t>fase</a:t>
            </a:r>
            <a:r>
              <a:rPr sz="2400" spc="-50" dirty="0">
                <a:solidFill>
                  <a:srgbClr val="C00000"/>
                </a:solidFill>
                <a:cs typeface="Calibri"/>
              </a:rPr>
              <a:t> </a:t>
            </a:r>
            <a:r>
              <a:rPr sz="2400" spc="-20" dirty="0">
                <a:solidFill>
                  <a:srgbClr val="C00000"/>
                </a:solidFill>
                <a:cs typeface="Calibri"/>
              </a:rPr>
              <a:t>acuta</a:t>
            </a:r>
            <a:endParaRPr sz="2400" dirty="0">
              <a:cs typeface="Calibri"/>
            </a:endParaRPr>
          </a:p>
          <a:p>
            <a:pPr marL="299085" indent="-287020">
              <a:lnSpc>
                <a:spcPct val="100000"/>
              </a:lnSpc>
              <a:spcBef>
                <a:spcPts val="5"/>
              </a:spcBef>
              <a:buFont typeface="Arial"/>
              <a:buChar char="•"/>
              <a:tabLst>
                <a:tab pos="299085" algn="l"/>
                <a:tab pos="299720" algn="l"/>
              </a:tabLst>
            </a:pPr>
            <a:r>
              <a:rPr sz="2400" dirty="0" err="1">
                <a:cs typeface="Calibri"/>
              </a:rPr>
              <a:t>Aumenta</a:t>
            </a:r>
            <a:r>
              <a:rPr sz="2400" spc="-30" dirty="0">
                <a:cs typeface="Calibri"/>
              </a:rPr>
              <a:t> </a:t>
            </a:r>
            <a:r>
              <a:rPr sz="2400" dirty="0">
                <a:cs typeface="Calibri"/>
              </a:rPr>
              <a:t>in</a:t>
            </a:r>
            <a:r>
              <a:rPr sz="2400" spc="-45" dirty="0">
                <a:cs typeface="Calibri"/>
              </a:rPr>
              <a:t> </a:t>
            </a:r>
            <a:r>
              <a:rPr sz="2400" dirty="0">
                <a:cs typeface="Calibri"/>
              </a:rPr>
              <a:t>gravidanza</a:t>
            </a:r>
            <a:r>
              <a:rPr sz="2400" spc="-20" dirty="0">
                <a:cs typeface="Calibri"/>
              </a:rPr>
              <a:t> </a:t>
            </a:r>
            <a:r>
              <a:rPr sz="2400" dirty="0">
                <a:cs typeface="Calibri"/>
              </a:rPr>
              <a:t>e</a:t>
            </a:r>
            <a:r>
              <a:rPr sz="2400" spc="-65" dirty="0">
                <a:cs typeface="Calibri"/>
              </a:rPr>
              <a:t> </a:t>
            </a:r>
            <a:r>
              <a:rPr sz="2400" dirty="0">
                <a:cs typeface="Calibri"/>
              </a:rPr>
              <a:t>con</a:t>
            </a:r>
            <a:r>
              <a:rPr sz="2400" spc="-45" dirty="0">
                <a:cs typeface="Calibri"/>
              </a:rPr>
              <a:t> </a:t>
            </a:r>
            <a:r>
              <a:rPr sz="2400" dirty="0">
                <a:cs typeface="Calibri"/>
              </a:rPr>
              <a:t>anticoncezionali</a:t>
            </a:r>
            <a:r>
              <a:rPr sz="2400" spc="-25" dirty="0">
                <a:cs typeface="Calibri"/>
              </a:rPr>
              <a:t> </a:t>
            </a:r>
            <a:r>
              <a:rPr sz="2400" spc="-10" dirty="0">
                <a:cs typeface="Calibri"/>
              </a:rPr>
              <a:t>ormonali</a:t>
            </a:r>
            <a:endParaRPr sz="2400" dirty="0">
              <a:cs typeface="Calibri"/>
            </a:endParaRPr>
          </a:p>
          <a:p>
            <a:pPr marL="299085" indent="-287020">
              <a:lnSpc>
                <a:spcPct val="100000"/>
              </a:lnSpc>
              <a:buFont typeface="Arial"/>
              <a:buChar char="•"/>
              <a:tabLst>
                <a:tab pos="299085" algn="l"/>
                <a:tab pos="299720" algn="l"/>
              </a:tabLst>
            </a:pPr>
            <a:r>
              <a:rPr sz="2400" dirty="0">
                <a:cs typeface="Calibri"/>
              </a:rPr>
              <a:t>Importante</a:t>
            </a:r>
            <a:r>
              <a:rPr sz="2400" spc="-45" dirty="0">
                <a:cs typeface="Calibri"/>
              </a:rPr>
              <a:t> </a:t>
            </a:r>
            <a:r>
              <a:rPr sz="2400" spc="-10" dirty="0">
                <a:cs typeface="Calibri"/>
              </a:rPr>
              <a:t>marcatore</a:t>
            </a:r>
            <a:r>
              <a:rPr sz="2400" spc="-70" dirty="0">
                <a:cs typeface="Calibri"/>
              </a:rPr>
              <a:t> </a:t>
            </a:r>
            <a:r>
              <a:rPr sz="2400" dirty="0">
                <a:cs typeface="Calibri"/>
              </a:rPr>
              <a:t>delle</a:t>
            </a:r>
            <a:r>
              <a:rPr sz="2400" spc="-15" dirty="0">
                <a:cs typeface="Calibri"/>
              </a:rPr>
              <a:t> </a:t>
            </a:r>
            <a:r>
              <a:rPr sz="2400" dirty="0" err="1">
                <a:cs typeface="Calibri"/>
              </a:rPr>
              <a:t>malattie</a:t>
            </a:r>
            <a:r>
              <a:rPr sz="2400" spc="-45" dirty="0">
                <a:cs typeface="Calibri"/>
              </a:rPr>
              <a:t> </a:t>
            </a:r>
            <a:r>
              <a:rPr sz="2400" spc="-10" dirty="0" err="1">
                <a:cs typeface="Calibri"/>
              </a:rPr>
              <a:t>genetiche</a:t>
            </a:r>
            <a:r>
              <a:rPr lang="en-US" sz="2400" spc="-10" dirty="0">
                <a:cs typeface="Calibri"/>
              </a:rPr>
              <a:t> </a:t>
            </a:r>
            <a:r>
              <a:rPr sz="2400" spc="-10" dirty="0" err="1">
                <a:cs typeface="Calibri"/>
              </a:rPr>
              <a:t>dell’omeostasi</a:t>
            </a:r>
            <a:r>
              <a:rPr sz="2400" spc="-35" dirty="0">
                <a:cs typeface="Calibri"/>
              </a:rPr>
              <a:t> </a:t>
            </a:r>
            <a:r>
              <a:rPr sz="2400" dirty="0">
                <a:cs typeface="Calibri"/>
              </a:rPr>
              <a:t>del</a:t>
            </a:r>
            <a:r>
              <a:rPr sz="2400" spc="-10" dirty="0">
                <a:cs typeface="Calibri"/>
              </a:rPr>
              <a:t> </a:t>
            </a:r>
            <a:r>
              <a:rPr sz="2400" spc="-20" dirty="0">
                <a:cs typeface="Calibri"/>
              </a:rPr>
              <a:t>RAME</a:t>
            </a:r>
            <a:endParaRPr sz="2400" dirty="0">
              <a:cs typeface="Calibri"/>
            </a:endParaRPr>
          </a:p>
        </p:txBody>
      </p:sp>
      <p:sp>
        <p:nvSpPr>
          <p:cNvPr id="5" name="object 5"/>
          <p:cNvSpPr txBox="1">
            <a:spLocks noGrp="1"/>
          </p:cNvSpPr>
          <p:nvPr>
            <p:ph type="title"/>
          </p:nvPr>
        </p:nvSpPr>
        <p:spPr>
          <a:xfrm>
            <a:off x="335980" y="220180"/>
            <a:ext cx="241363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0070C0"/>
                </a:solidFill>
                <a:latin typeface="+mn-lt"/>
              </a:rPr>
              <a:t>ALFA-</a:t>
            </a:r>
            <a:r>
              <a:rPr sz="2400" b="1" dirty="0">
                <a:solidFill>
                  <a:srgbClr val="0070C0"/>
                </a:solidFill>
                <a:latin typeface="+mn-lt"/>
              </a:rPr>
              <a:t>2</a:t>
            </a:r>
            <a:r>
              <a:rPr sz="2400" b="1" spc="5" dirty="0">
                <a:solidFill>
                  <a:srgbClr val="0070C0"/>
                </a:solidFill>
                <a:latin typeface="+mn-lt"/>
              </a:rPr>
              <a:t> </a:t>
            </a:r>
            <a:r>
              <a:rPr sz="2400" b="1" spc="-10" dirty="0">
                <a:solidFill>
                  <a:srgbClr val="0070C0"/>
                </a:solidFill>
                <a:latin typeface="+mn-lt"/>
              </a:rPr>
              <a:t>GLOBULINE</a:t>
            </a:r>
          </a:p>
        </p:txBody>
      </p:sp>
      <p:pic>
        <p:nvPicPr>
          <p:cNvPr id="6" name="Picture 5">
            <a:extLst>
              <a:ext uri="{FF2B5EF4-FFF2-40B4-BE49-F238E27FC236}">
                <a16:creationId xmlns:a16="http://schemas.microsoft.com/office/drawing/2014/main" id="{D1406293-5D23-8C3B-FBF4-010521113ECA}"/>
              </a:ext>
            </a:extLst>
          </p:cNvPr>
          <p:cNvPicPr>
            <a:picLocks noChangeAspect="1"/>
          </p:cNvPicPr>
          <p:nvPr/>
        </p:nvPicPr>
        <p:blipFill>
          <a:blip r:embed="rId2"/>
          <a:stretch>
            <a:fillRect/>
          </a:stretch>
        </p:blipFill>
        <p:spPr>
          <a:xfrm>
            <a:off x="8030505" y="3079792"/>
            <a:ext cx="3922973" cy="351802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4977" y="144897"/>
            <a:ext cx="10515600" cy="588673"/>
          </a:xfrm>
          <a:prstGeom prst="rect">
            <a:avLst/>
          </a:prstGeom>
        </p:spPr>
        <p:txBody>
          <a:bodyPr vert="horz" wrap="square" lIns="0" tIns="217220" rIns="0" bIns="0" rtlCol="0">
            <a:spAutoFit/>
          </a:bodyPr>
          <a:lstStyle/>
          <a:p>
            <a:pPr marL="244475">
              <a:lnSpc>
                <a:spcPct val="100000"/>
              </a:lnSpc>
              <a:spcBef>
                <a:spcPts val="100"/>
              </a:spcBef>
            </a:pPr>
            <a:r>
              <a:rPr sz="2400" b="1" dirty="0">
                <a:solidFill>
                  <a:srgbClr val="0070C0"/>
                </a:solidFill>
                <a:latin typeface="+mn-lt"/>
              </a:rPr>
              <a:t>Beta</a:t>
            </a:r>
            <a:r>
              <a:rPr sz="2400" b="1" spc="5" dirty="0">
                <a:solidFill>
                  <a:srgbClr val="0070C0"/>
                </a:solidFill>
                <a:latin typeface="+mn-lt"/>
              </a:rPr>
              <a:t> </a:t>
            </a:r>
            <a:r>
              <a:rPr sz="2400" b="1" dirty="0">
                <a:solidFill>
                  <a:srgbClr val="0070C0"/>
                </a:solidFill>
                <a:latin typeface="+mn-lt"/>
              </a:rPr>
              <a:t>1</a:t>
            </a:r>
            <a:r>
              <a:rPr sz="2400" b="1" spc="-25" dirty="0">
                <a:solidFill>
                  <a:srgbClr val="0070C0"/>
                </a:solidFill>
                <a:latin typeface="+mn-lt"/>
              </a:rPr>
              <a:t> </a:t>
            </a:r>
            <a:r>
              <a:rPr sz="2400" b="1" dirty="0">
                <a:solidFill>
                  <a:srgbClr val="0070C0"/>
                </a:solidFill>
                <a:latin typeface="+mn-lt"/>
              </a:rPr>
              <a:t>e</a:t>
            </a:r>
            <a:r>
              <a:rPr sz="2400" b="1" spc="-20" dirty="0">
                <a:solidFill>
                  <a:srgbClr val="0070C0"/>
                </a:solidFill>
                <a:latin typeface="+mn-lt"/>
              </a:rPr>
              <a:t> </a:t>
            </a:r>
            <a:r>
              <a:rPr sz="2400" b="1" dirty="0">
                <a:solidFill>
                  <a:srgbClr val="0070C0"/>
                </a:solidFill>
                <a:latin typeface="+mn-lt"/>
              </a:rPr>
              <a:t>2</a:t>
            </a:r>
            <a:r>
              <a:rPr sz="2400" b="1" spc="-20" dirty="0">
                <a:solidFill>
                  <a:srgbClr val="0070C0"/>
                </a:solidFill>
                <a:latin typeface="+mn-lt"/>
              </a:rPr>
              <a:t> </a:t>
            </a:r>
            <a:r>
              <a:rPr sz="2400" b="1" spc="-10" dirty="0">
                <a:solidFill>
                  <a:srgbClr val="0070C0"/>
                </a:solidFill>
                <a:latin typeface="+mn-lt"/>
              </a:rPr>
              <a:t>globuline</a:t>
            </a:r>
          </a:p>
        </p:txBody>
      </p:sp>
      <p:sp>
        <p:nvSpPr>
          <p:cNvPr id="3" name="object 3"/>
          <p:cNvSpPr txBox="1"/>
          <p:nvPr/>
        </p:nvSpPr>
        <p:spPr>
          <a:xfrm>
            <a:off x="442329" y="942355"/>
            <a:ext cx="6566534" cy="1871025"/>
          </a:xfrm>
          <a:prstGeom prst="rect">
            <a:avLst/>
          </a:prstGeom>
        </p:spPr>
        <p:txBody>
          <a:bodyPr vert="horz" wrap="square" lIns="0" tIns="11430" rIns="0" bIns="0" rtlCol="0">
            <a:spAutoFit/>
          </a:bodyPr>
          <a:lstStyle/>
          <a:p>
            <a:pPr marL="299085" indent="-287020">
              <a:lnSpc>
                <a:spcPct val="100000"/>
              </a:lnSpc>
              <a:spcBef>
                <a:spcPts val="90"/>
              </a:spcBef>
              <a:buFont typeface="Arial"/>
              <a:buChar char="•"/>
              <a:tabLst>
                <a:tab pos="299085" algn="l"/>
                <a:tab pos="299720" algn="l"/>
              </a:tabLst>
            </a:pPr>
            <a:r>
              <a:rPr lang="en-US" sz="2400" dirty="0">
                <a:latin typeface="Calibri"/>
                <a:cs typeface="Calibri"/>
              </a:rPr>
              <a:t>B</a:t>
            </a:r>
            <a:r>
              <a:rPr sz="2400" dirty="0">
                <a:latin typeface="Calibri"/>
                <a:cs typeface="Calibri"/>
              </a:rPr>
              <a:t>eta</a:t>
            </a:r>
            <a:r>
              <a:rPr sz="2400" spc="-30" dirty="0">
                <a:latin typeface="Calibri"/>
                <a:cs typeface="Calibri"/>
              </a:rPr>
              <a:t> </a:t>
            </a:r>
            <a:r>
              <a:rPr sz="2400" dirty="0">
                <a:latin typeface="Calibri"/>
                <a:cs typeface="Calibri"/>
              </a:rPr>
              <a:t>1</a:t>
            </a:r>
            <a:r>
              <a:rPr sz="2400" spc="-30" dirty="0">
                <a:latin typeface="Calibri"/>
                <a:cs typeface="Calibri"/>
              </a:rPr>
              <a:t> </a:t>
            </a:r>
            <a:r>
              <a:rPr lang="en-US" sz="2400" dirty="0">
                <a:latin typeface="Calibri"/>
                <a:cs typeface="Calibri"/>
              </a:rPr>
              <a:t>-&gt; </a:t>
            </a:r>
            <a:r>
              <a:rPr sz="2400" spc="-10" dirty="0" err="1">
                <a:solidFill>
                  <a:srgbClr val="C00000"/>
                </a:solidFill>
                <a:latin typeface="Calibri"/>
                <a:cs typeface="Calibri"/>
              </a:rPr>
              <a:t>transferrina</a:t>
            </a:r>
            <a:r>
              <a:rPr lang="en-US" sz="2400" spc="-10" dirty="0">
                <a:solidFill>
                  <a:srgbClr val="C00000"/>
                </a:solidFill>
                <a:latin typeface="Calibri"/>
                <a:cs typeface="Calibri"/>
              </a:rPr>
              <a:t> </a:t>
            </a:r>
            <a:r>
              <a:rPr lang="en-US" sz="2400" spc="-10" dirty="0">
                <a:latin typeface="Calibri"/>
                <a:cs typeface="Calibri"/>
              </a:rPr>
              <a:t>(↑ in </a:t>
            </a:r>
            <a:r>
              <a:rPr lang="en-US" sz="2400" spc="-10" dirty="0" err="1">
                <a:latin typeface="Calibri"/>
                <a:cs typeface="Calibri"/>
              </a:rPr>
              <a:t>carenza</a:t>
            </a:r>
            <a:r>
              <a:rPr lang="en-US" sz="2400" spc="-10" dirty="0">
                <a:latin typeface="Calibri"/>
                <a:cs typeface="Calibri"/>
              </a:rPr>
              <a:t> di ferro)</a:t>
            </a:r>
          </a:p>
          <a:p>
            <a:pPr marL="299085" indent="-287020">
              <a:lnSpc>
                <a:spcPct val="100000"/>
              </a:lnSpc>
              <a:spcBef>
                <a:spcPts val="90"/>
              </a:spcBef>
              <a:buFont typeface="Arial"/>
              <a:buChar char="•"/>
              <a:tabLst>
                <a:tab pos="299085" algn="l"/>
                <a:tab pos="299720" algn="l"/>
              </a:tabLst>
            </a:pPr>
            <a:r>
              <a:rPr lang="en-US" sz="2400" spc="-10" dirty="0">
                <a:latin typeface="Calibri"/>
                <a:cs typeface="Calibri"/>
              </a:rPr>
              <a:t>B</a:t>
            </a:r>
            <a:r>
              <a:rPr sz="2400" dirty="0">
                <a:latin typeface="Calibri"/>
                <a:cs typeface="Calibri"/>
              </a:rPr>
              <a:t>eta</a:t>
            </a:r>
            <a:r>
              <a:rPr sz="2400" spc="-35" dirty="0">
                <a:latin typeface="Calibri"/>
                <a:cs typeface="Calibri"/>
              </a:rPr>
              <a:t> </a:t>
            </a:r>
            <a:r>
              <a:rPr sz="2400" dirty="0">
                <a:latin typeface="Calibri"/>
                <a:cs typeface="Calibri"/>
              </a:rPr>
              <a:t>2</a:t>
            </a:r>
            <a:r>
              <a:rPr sz="2400" spc="-10" dirty="0">
                <a:latin typeface="Calibri"/>
                <a:cs typeface="Calibri"/>
              </a:rPr>
              <a:t> </a:t>
            </a:r>
            <a:r>
              <a:rPr lang="en-US" sz="2400" dirty="0">
                <a:latin typeface="Calibri"/>
                <a:cs typeface="Calibri"/>
              </a:rPr>
              <a:t>-&gt; </a:t>
            </a:r>
            <a:r>
              <a:rPr sz="2400" spc="-10" dirty="0" err="1">
                <a:solidFill>
                  <a:srgbClr val="C00000"/>
                </a:solidFill>
                <a:latin typeface="Calibri"/>
                <a:cs typeface="Calibri"/>
              </a:rPr>
              <a:t>lipoproteine</a:t>
            </a:r>
            <a:r>
              <a:rPr lang="en-US" sz="2400" spc="-10" dirty="0">
                <a:solidFill>
                  <a:srgbClr val="C00000"/>
                </a:solidFill>
                <a:latin typeface="Calibri"/>
                <a:cs typeface="Calibri"/>
              </a:rPr>
              <a:t> </a:t>
            </a:r>
            <a:r>
              <a:rPr lang="en-US" sz="2400" spc="-10" dirty="0">
                <a:latin typeface="Calibri"/>
                <a:cs typeface="Calibri"/>
              </a:rPr>
              <a:t>(↓ in </a:t>
            </a:r>
            <a:r>
              <a:rPr lang="en-US" sz="2400" spc="-10" dirty="0" err="1">
                <a:latin typeface="Calibri"/>
                <a:cs typeface="Calibri"/>
              </a:rPr>
              <a:t>malnutrizione</a:t>
            </a:r>
            <a:r>
              <a:rPr lang="en-US" sz="2400" spc="-10" dirty="0">
                <a:latin typeface="Calibri"/>
                <a:cs typeface="Calibri"/>
              </a:rPr>
              <a:t>, </a:t>
            </a:r>
            <a:r>
              <a:rPr lang="en-US" sz="2400" spc="-10" dirty="0" err="1">
                <a:latin typeface="Calibri"/>
                <a:cs typeface="Calibri"/>
              </a:rPr>
              <a:t>cirrosi</a:t>
            </a:r>
            <a:r>
              <a:rPr lang="en-US" sz="2400" spc="-10" dirty="0">
                <a:latin typeface="Calibri"/>
                <a:cs typeface="Calibri"/>
              </a:rPr>
              <a:t>)</a:t>
            </a:r>
            <a:endParaRPr sz="2400" dirty="0">
              <a:latin typeface="Calibri"/>
              <a:cs typeface="Calibri"/>
            </a:endParaRPr>
          </a:p>
          <a:p>
            <a:pPr>
              <a:lnSpc>
                <a:spcPct val="100000"/>
              </a:lnSpc>
              <a:spcBef>
                <a:spcPts val="35"/>
              </a:spcBef>
            </a:pPr>
            <a:endParaRPr sz="2400" dirty="0">
              <a:latin typeface="Calibri"/>
              <a:cs typeface="Calibri"/>
            </a:endParaRPr>
          </a:p>
          <a:p>
            <a:pPr marL="64135" marR="1108710" indent="-52069">
              <a:lnSpc>
                <a:spcPct val="100400"/>
              </a:lnSpc>
            </a:pPr>
            <a:r>
              <a:rPr sz="2400" dirty="0">
                <a:latin typeface="Calibri"/>
                <a:cs typeface="Calibri"/>
              </a:rPr>
              <a:t>Il</a:t>
            </a:r>
            <a:r>
              <a:rPr sz="2400" spc="345" dirty="0">
                <a:latin typeface="Calibri"/>
                <a:cs typeface="Calibri"/>
              </a:rPr>
              <a:t> </a:t>
            </a:r>
            <a:r>
              <a:rPr sz="2400" spc="-10" dirty="0">
                <a:solidFill>
                  <a:srgbClr val="C00000"/>
                </a:solidFill>
                <a:latin typeface="Calibri"/>
                <a:cs typeface="Calibri"/>
              </a:rPr>
              <a:t>fibrinogeno</a:t>
            </a:r>
            <a:r>
              <a:rPr sz="2400" spc="-15" dirty="0">
                <a:solidFill>
                  <a:srgbClr val="C00000"/>
                </a:solidFill>
                <a:latin typeface="Calibri"/>
                <a:cs typeface="Calibri"/>
              </a:rPr>
              <a:t> </a:t>
            </a:r>
            <a:r>
              <a:rPr sz="2400" dirty="0">
                <a:latin typeface="Calibri"/>
                <a:cs typeface="Calibri"/>
              </a:rPr>
              <a:t>si</a:t>
            </a:r>
            <a:r>
              <a:rPr sz="2400" spc="-35" dirty="0">
                <a:latin typeface="Calibri"/>
                <a:cs typeface="Calibri"/>
              </a:rPr>
              <a:t> </a:t>
            </a:r>
            <a:r>
              <a:rPr sz="2400" dirty="0">
                <a:latin typeface="Calibri"/>
                <a:cs typeface="Calibri"/>
              </a:rPr>
              <a:t>evidenzia</a:t>
            </a:r>
            <a:r>
              <a:rPr sz="2400" spc="20"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questa</a:t>
            </a:r>
            <a:r>
              <a:rPr sz="2400" spc="15" dirty="0">
                <a:latin typeface="Calibri"/>
                <a:cs typeface="Calibri"/>
              </a:rPr>
              <a:t> </a:t>
            </a:r>
            <a:r>
              <a:rPr sz="2400" dirty="0">
                <a:latin typeface="Calibri"/>
                <a:cs typeface="Calibri"/>
              </a:rPr>
              <a:t>frazione</a:t>
            </a:r>
            <a:r>
              <a:rPr sz="2400" spc="-10" dirty="0">
                <a:latin typeface="Calibri"/>
                <a:cs typeface="Calibri"/>
              </a:rPr>
              <a:t> </a:t>
            </a:r>
            <a:r>
              <a:rPr sz="2400" dirty="0">
                <a:latin typeface="Calibri"/>
                <a:cs typeface="Calibri"/>
              </a:rPr>
              <a:t>nel</a:t>
            </a:r>
            <a:r>
              <a:rPr sz="2400" spc="10" dirty="0">
                <a:latin typeface="Calibri"/>
                <a:cs typeface="Calibri"/>
              </a:rPr>
              <a:t> </a:t>
            </a:r>
            <a:r>
              <a:rPr sz="2400" spc="-10" dirty="0">
                <a:latin typeface="Calibri"/>
                <a:cs typeface="Calibri"/>
              </a:rPr>
              <a:t>tracciato </a:t>
            </a:r>
            <a:r>
              <a:rPr sz="2400" dirty="0">
                <a:latin typeface="Calibri"/>
                <a:cs typeface="Calibri"/>
              </a:rPr>
              <a:t>del</a:t>
            </a:r>
            <a:r>
              <a:rPr sz="2400" spc="25" dirty="0">
                <a:latin typeface="Calibri"/>
                <a:cs typeface="Calibri"/>
              </a:rPr>
              <a:t> </a:t>
            </a:r>
            <a:r>
              <a:rPr sz="2400" dirty="0">
                <a:latin typeface="Calibri"/>
                <a:cs typeface="Calibri"/>
              </a:rPr>
              <a:t>plasma,</a:t>
            </a:r>
            <a:r>
              <a:rPr sz="2400" spc="-10" dirty="0">
                <a:latin typeface="Calibri"/>
                <a:cs typeface="Calibri"/>
              </a:rPr>
              <a:t> </a:t>
            </a:r>
            <a:r>
              <a:rPr sz="2400" dirty="0">
                <a:latin typeface="Calibri"/>
                <a:cs typeface="Calibri"/>
              </a:rPr>
              <a:t>ma</a:t>
            </a:r>
            <a:r>
              <a:rPr sz="2400" spc="-15" dirty="0">
                <a:latin typeface="Calibri"/>
                <a:cs typeface="Calibri"/>
              </a:rPr>
              <a:t> </a:t>
            </a:r>
            <a:r>
              <a:rPr sz="2400" u="sng" dirty="0">
                <a:latin typeface="Calibri"/>
                <a:cs typeface="Calibri"/>
              </a:rPr>
              <a:t>non</a:t>
            </a:r>
            <a:r>
              <a:rPr sz="2400" u="sng" spc="-5" dirty="0">
                <a:latin typeface="Calibri"/>
                <a:cs typeface="Calibri"/>
              </a:rPr>
              <a:t> </a:t>
            </a:r>
            <a:r>
              <a:rPr sz="2400" u="sng" dirty="0">
                <a:latin typeface="Calibri"/>
                <a:cs typeface="Calibri"/>
              </a:rPr>
              <a:t>del</a:t>
            </a:r>
            <a:r>
              <a:rPr sz="2400" u="sng" spc="30" dirty="0">
                <a:latin typeface="Calibri"/>
                <a:cs typeface="Calibri"/>
              </a:rPr>
              <a:t> </a:t>
            </a:r>
            <a:r>
              <a:rPr sz="2400" u="sng" spc="-20" dirty="0">
                <a:latin typeface="Calibri"/>
                <a:cs typeface="Calibri"/>
              </a:rPr>
              <a:t>siero</a:t>
            </a:r>
            <a:endParaRPr sz="2400" u="sng" dirty="0">
              <a:latin typeface="Calibri"/>
              <a:cs typeface="Calibri"/>
            </a:endParaRPr>
          </a:p>
        </p:txBody>
      </p:sp>
      <p:pic>
        <p:nvPicPr>
          <p:cNvPr id="5" name="Picture 4">
            <a:extLst>
              <a:ext uri="{FF2B5EF4-FFF2-40B4-BE49-F238E27FC236}">
                <a16:creationId xmlns:a16="http://schemas.microsoft.com/office/drawing/2014/main" id="{CA33E177-8666-4321-481A-3A4169850F0A}"/>
              </a:ext>
            </a:extLst>
          </p:cNvPr>
          <p:cNvPicPr>
            <a:picLocks noChangeAspect="1"/>
          </p:cNvPicPr>
          <p:nvPr/>
        </p:nvPicPr>
        <p:blipFill>
          <a:blip r:embed="rId2"/>
          <a:stretch>
            <a:fillRect/>
          </a:stretch>
        </p:blipFill>
        <p:spPr>
          <a:xfrm>
            <a:off x="8030505" y="3079792"/>
            <a:ext cx="3922973" cy="3518021"/>
          </a:xfrm>
          <a:prstGeom prst="rect">
            <a:avLst/>
          </a:prstGeom>
        </p:spPr>
      </p:pic>
      <p:sp>
        <p:nvSpPr>
          <p:cNvPr id="6" name="object 2">
            <a:extLst>
              <a:ext uri="{FF2B5EF4-FFF2-40B4-BE49-F238E27FC236}">
                <a16:creationId xmlns:a16="http://schemas.microsoft.com/office/drawing/2014/main" id="{C10158F7-3FCB-0C32-C280-B7165ACDB083}"/>
              </a:ext>
            </a:extLst>
          </p:cNvPr>
          <p:cNvSpPr txBox="1"/>
          <p:nvPr/>
        </p:nvSpPr>
        <p:spPr>
          <a:xfrm>
            <a:off x="442329" y="3764736"/>
            <a:ext cx="6213890" cy="2598788"/>
          </a:xfrm>
          <a:prstGeom prst="rect">
            <a:avLst/>
          </a:prstGeom>
        </p:spPr>
        <p:txBody>
          <a:bodyPr vert="horz" wrap="square" lIns="0" tIns="13335" rIns="0" bIns="0" rtlCol="0">
            <a:spAutoFit/>
          </a:bodyPr>
          <a:lstStyle/>
          <a:p>
            <a:pPr marL="299085" indent="-287020">
              <a:lnSpc>
                <a:spcPct val="100000"/>
              </a:lnSpc>
              <a:spcBef>
                <a:spcPts val="105"/>
              </a:spcBef>
              <a:buFont typeface="Arial"/>
              <a:buChar char="•"/>
              <a:tabLst>
                <a:tab pos="299085" algn="l"/>
                <a:tab pos="299720" algn="l"/>
              </a:tabLst>
            </a:pPr>
            <a:r>
              <a:rPr lang="en-US" sz="2400" dirty="0" err="1">
                <a:latin typeface="Calibri"/>
                <a:cs typeface="Calibri"/>
              </a:rPr>
              <a:t>Proteine</a:t>
            </a:r>
            <a:r>
              <a:rPr sz="2400" spc="-60" dirty="0">
                <a:latin typeface="Calibri"/>
                <a:cs typeface="Calibri"/>
              </a:rPr>
              <a:t> </a:t>
            </a:r>
            <a:r>
              <a:rPr sz="2400" dirty="0">
                <a:latin typeface="Calibri"/>
                <a:cs typeface="Calibri"/>
              </a:rPr>
              <a:t>(circa</a:t>
            </a:r>
            <a:r>
              <a:rPr sz="2400" spc="-15" dirty="0">
                <a:latin typeface="Calibri"/>
                <a:cs typeface="Calibri"/>
              </a:rPr>
              <a:t> </a:t>
            </a:r>
            <a:r>
              <a:rPr sz="2400" dirty="0">
                <a:latin typeface="Calibri"/>
                <a:cs typeface="Calibri"/>
              </a:rPr>
              <a:t>30)</a:t>
            </a:r>
            <a:r>
              <a:rPr sz="2400" spc="-55" dirty="0">
                <a:latin typeface="Calibri"/>
                <a:cs typeface="Calibri"/>
              </a:rPr>
              <a:t> </a:t>
            </a:r>
            <a:r>
              <a:rPr sz="2400" spc="-10" dirty="0">
                <a:latin typeface="Calibri"/>
                <a:cs typeface="Calibri"/>
              </a:rPr>
              <a:t>sintetizzate</a:t>
            </a:r>
            <a:r>
              <a:rPr sz="2400" spc="25" dirty="0">
                <a:latin typeface="Calibri"/>
                <a:cs typeface="Calibri"/>
              </a:rPr>
              <a:t> </a:t>
            </a:r>
            <a:r>
              <a:rPr sz="2400" dirty="0">
                <a:latin typeface="Calibri"/>
                <a:cs typeface="Calibri"/>
              </a:rPr>
              <a:t>dal</a:t>
            </a:r>
            <a:r>
              <a:rPr sz="2400" spc="-75" dirty="0">
                <a:latin typeface="Calibri"/>
                <a:cs typeface="Calibri"/>
              </a:rPr>
              <a:t> </a:t>
            </a:r>
            <a:r>
              <a:rPr sz="2400" spc="-10" dirty="0">
                <a:latin typeface="Calibri"/>
                <a:cs typeface="Calibri"/>
              </a:rPr>
              <a:t>fegato</a:t>
            </a:r>
            <a:endParaRPr sz="2400" dirty="0">
              <a:latin typeface="Calibri"/>
              <a:cs typeface="Calibri"/>
            </a:endParaRPr>
          </a:p>
          <a:p>
            <a:pPr marL="12700">
              <a:lnSpc>
                <a:spcPct val="100000"/>
              </a:lnSpc>
            </a:pPr>
            <a:r>
              <a:rPr sz="2400" dirty="0">
                <a:latin typeface="Calibri"/>
                <a:cs typeface="Calibri"/>
              </a:rPr>
              <a:t>come</a:t>
            </a:r>
            <a:r>
              <a:rPr sz="2400" spc="-30" dirty="0">
                <a:latin typeface="Calibri"/>
                <a:cs typeface="Calibri"/>
              </a:rPr>
              <a:t> </a:t>
            </a:r>
            <a:r>
              <a:rPr sz="2400" spc="-10" dirty="0">
                <a:latin typeface="Calibri"/>
                <a:cs typeface="Calibri"/>
              </a:rPr>
              <a:t>zimogeni</a:t>
            </a:r>
            <a:endParaRPr sz="2400" dirty="0">
              <a:latin typeface="Calibri"/>
              <a:cs typeface="Calibri"/>
            </a:endParaRPr>
          </a:p>
          <a:p>
            <a:pPr marL="299085" indent="-287020">
              <a:lnSpc>
                <a:spcPct val="100000"/>
              </a:lnSpc>
              <a:spcBef>
                <a:spcPts val="5"/>
              </a:spcBef>
              <a:buFont typeface="Arial"/>
              <a:buChar char="•"/>
              <a:tabLst>
                <a:tab pos="299085" algn="l"/>
                <a:tab pos="299720" algn="l"/>
              </a:tabLst>
            </a:pPr>
            <a:r>
              <a:rPr sz="2400" spc="-10" dirty="0">
                <a:latin typeface="Calibri"/>
                <a:cs typeface="Calibri"/>
              </a:rPr>
              <a:t>Partecipa</a:t>
            </a:r>
            <a:r>
              <a:rPr sz="2400" spc="-50" dirty="0">
                <a:latin typeface="Calibri"/>
                <a:cs typeface="Calibri"/>
              </a:rPr>
              <a:t> </a:t>
            </a:r>
            <a:r>
              <a:rPr sz="2400" dirty="0">
                <a:latin typeface="Calibri"/>
                <a:cs typeface="Calibri"/>
              </a:rPr>
              <a:t>alla</a:t>
            </a:r>
            <a:r>
              <a:rPr sz="2400" spc="-35" dirty="0">
                <a:latin typeface="Calibri"/>
                <a:cs typeface="Calibri"/>
              </a:rPr>
              <a:t> </a:t>
            </a:r>
            <a:r>
              <a:rPr sz="2400" dirty="0">
                <a:latin typeface="Calibri"/>
                <a:cs typeface="Calibri"/>
              </a:rPr>
              <a:t>risposta</a:t>
            </a:r>
            <a:r>
              <a:rPr sz="2400" spc="10" dirty="0">
                <a:latin typeface="Calibri"/>
                <a:cs typeface="Calibri"/>
              </a:rPr>
              <a:t> </a:t>
            </a:r>
            <a:r>
              <a:rPr sz="2400" spc="-10" dirty="0">
                <a:latin typeface="Calibri"/>
                <a:cs typeface="Calibri"/>
              </a:rPr>
              <a:t>immunitaria</a:t>
            </a:r>
            <a:r>
              <a:rPr sz="2400" spc="-55" dirty="0">
                <a:latin typeface="Calibri"/>
                <a:cs typeface="Calibri"/>
              </a:rPr>
              <a:t> </a:t>
            </a:r>
            <a:r>
              <a:rPr sz="2400" spc="-10" dirty="0">
                <a:latin typeface="Calibri"/>
                <a:cs typeface="Calibri"/>
              </a:rPr>
              <a:t>innata</a:t>
            </a:r>
            <a:r>
              <a:rPr sz="2400" spc="-35" dirty="0">
                <a:latin typeface="Calibri"/>
                <a:cs typeface="Calibri"/>
              </a:rPr>
              <a:t> </a:t>
            </a:r>
            <a:r>
              <a:rPr sz="2400" dirty="0">
                <a:latin typeface="Calibri"/>
                <a:cs typeface="Calibri"/>
              </a:rPr>
              <a:t>e</a:t>
            </a:r>
            <a:r>
              <a:rPr sz="2400" spc="-15" dirty="0">
                <a:latin typeface="Calibri"/>
                <a:cs typeface="Calibri"/>
              </a:rPr>
              <a:t> </a:t>
            </a:r>
            <a:r>
              <a:rPr sz="2400" spc="-10" dirty="0">
                <a:latin typeface="Calibri"/>
                <a:cs typeface="Calibri"/>
              </a:rPr>
              <a:t>adattativa</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Viene</a:t>
            </a:r>
            <a:r>
              <a:rPr sz="2400" spc="-55" dirty="0">
                <a:latin typeface="Calibri"/>
                <a:cs typeface="Calibri"/>
              </a:rPr>
              <a:t> </a:t>
            </a:r>
            <a:r>
              <a:rPr sz="2400" spc="-10" dirty="0">
                <a:latin typeface="Calibri"/>
                <a:cs typeface="Calibri"/>
              </a:rPr>
              <a:t>attivato</a:t>
            </a:r>
            <a:r>
              <a:rPr sz="2400" spc="5" dirty="0">
                <a:latin typeface="Calibri"/>
                <a:cs typeface="Calibri"/>
              </a:rPr>
              <a:t> </a:t>
            </a:r>
            <a:r>
              <a:rPr sz="2400" dirty="0">
                <a:latin typeface="Calibri"/>
                <a:cs typeface="Calibri"/>
              </a:rPr>
              <a:t>a</a:t>
            </a:r>
            <a:r>
              <a:rPr sz="2400" spc="-70" dirty="0">
                <a:latin typeface="Calibri"/>
                <a:cs typeface="Calibri"/>
              </a:rPr>
              <a:t> </a:t>
            </a:r>
            <a:r>
              <a:rPr sz="2400" dirty="0">
                <a:latin typeface="Calibri"/>
                <a:cs typeface="Calibri"/>
              </a:rPr>
              <a:t>seguito</a:t>
            </a:r>
            <a:r>
              <a:rPr sz="2400" spc="-40" dirty="0">
                <a:latin typeface="Calibri"/>
                <a:cs typeface="Calibri"/>
              </a:rPr>
              <a:t> </a:t>
            </a:r>
            <a:r>
              <a:rPr sz="2400" spc="-10" dirty="0" err="1">
                <a:latin typeface="Calibri"/>
                <a:cs typeface="Calibri"/>
              </a:rPr>
              <a:t>dell’interazione</a:t>
            </a:r>
            <a:r>
              <a:rPr sz="2400" spc="5" dirty="0">
                <a:latin typeface="Calibri"/>
                <a:cs typeface="Calibri"/>
              </a:rPr>
              <a:t> </a:t>
            </a:r>
            <a:r>
              <a:rPr sz="2400" spc="-10" dirty="0" err="1">
                <a:latin typeface="Calibri"/>
                <a:cs typeface="Calibri"/>
              </a:rPr>
              <a:t>antigene-anticorp</a:t>
            </a:r>
            <a:r>
              <a:rPr lang="en-US" sz="2400" spc="-10" dirty="0" err="1">
                <a:latin typeface="Calibri"/>
                <a:cs typeface="Calibri"/>
              </a:rPr>
              <a:t>o</a:t>
            </a:r>
            <a:endParaRPr lang="en-US" sz="2400" spc="-10" dirty="0">
              <a:latin typeface="Calibri"/>
              <a:cs typeface="Calibri"/>
            </a:endParaRPr>
          </a:p>
          <a:p>
            <a:pPr marL="299085" indent="-287020">
              <a:lnSpc>
                <a:spcPct val="100000"/>
              </a:lnSpc>
              <a:buFont typeface="Arial"/>
              <a:buChar char="•"/>
              <a:tabLst>
                <a:tab pos="299085" algn="l"/>
                <a:tab pos="299720" algn="l"/>
              </a:tabLst>
            </a:pPr>
            <a:r>
              <a:rPr lang="en-US" sz="2400" spc="-10" dirty="0">
                <a:latin typeface="Calibri"/>
                <a:cs typeface="Calibri"/>
              </a:rPr>
              <a:t>C3 e C4 </a:t>
            </a:r>
            <a:r>
              <a:rPr lang="en-US" sz="2400" spc="-10" dirty="0" err="1">
                <a:latin typeface="Calibri"/>
                <a:cs typeface="Calibri"/>
              </a:rPr>
              <a:t>ridotti</a:t>
            </a:r>
            <a:r>
              <a:rPr lang="en-US" sz="2400" spc="-10" dirty="0">
                <a:latin typeface="Calibri"/>
                <a:cs typeface="Calibri"/>
              </a:rPr>
              <a:t> </a:t>
            </a:r>
            <a:r>
              <a:rPr lang="en-US" sz="2400" spc="-10" dirty="0" err="1">
                <a:latin typeface="Calibri"/>
                <a:cs typeface="Calibri"/>
              </a:rPr>
              <a:t>nelle</a:t>
            </a:r>
            <a:r>
              <a:rPr lang="en-US" sz="2400" spc="-10" dirty="0">
                <a:latin typeface="Calibri"/>
                <a:cs typeface="Calibri"/>
              </a:rPr>
              <a:t> vasculitis e </a:t>
            </a:r>
            <a:r>
              <a:rPr lang="en-US" sz="2400" spc="-10" dirty="0" err="1">
                <a:latin typeface="Calibri"/>
                <a:cs typeface="Calibri"/>
              </a:rPr>
              <a:t>nel</a:t>
            </a:r>
            <a:r>
              <a:rPr lang="en-US" sz="2400" spc="-10" dirty="0">
                <a:latin typeface="Calibri"/>
                <a:cs typeface="Calibri"/>
              </a:rPr>
              <a:t> lupus</a:t>
            </a:r>
            <a:endParaRPr sz="2400" dirty="0">
              <a:latin typeface="Calibri"/>
              <a:cs typeface="Calibri"/>
            </a:endParaRPr>
          </a:p>
        </p:txBody>
      </p:sp>
      <p:sp>
        <p:nvSpPr>
          <p:cNvPr id="7" name="object 3">
            <a:extLst>
              <a:ext uri="{FF2B5EF4-FFF2-40B4-BE49-F238E27FC236}">
                <a16:creationId xmlns:a16="http://schemas.microsoft.com/office/drawing/2014/main" id="{C4AA90C4-7170-C5DB-AFD0-B73350128F26}"/>
              </a:ext>
            </a:extLst>
          </p:cNvPr>
          <p:cNvSpPr txBox="1"/>
          <p:nvPr/>
        </p:nvSpPr>
        <p:spPr>
          <a:xfrm>
            <a:off x="442329" y="3233420"/>
            <a:ext cx="372491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C00000"/>
                </a:solidFill>
                <a:latin typeface="Calibri"/>
                <a:cs typeface="Calibri"/>
              </a:rPr>
              <a:t>SISTEMA</a:t>
            </a:r>
            <a:r>
              <a:rPr sz="2400" spc="-40" dirty="0">
                <a:solidFill>
                  <a:srgbClr val="C00000"/>
                </a:solidFill>
                <a:latin typeface="Calibri"/>
                <a:cs typeface="Calibri"/>
              </a:rPr>
              <a:t> </a:t>
            </a:r>
            <a:r>
              <a:rPr sz="2400" dirty="0">
                <a:solidFill>
                  <a:srgbClr val="C00000"/>
                </a:solidFill>
                <a:latin typeface="Calibri"/>
                <a:cs typeface="Calibri"/>
              </a:rPr>
              <a:t>DEL</a:t>
            </a:r>
            <a:r>
              <a:rPr sz="2400" spc="-30" dirty="0">
                <a:solidFill>
                  <a:srgbClr val="C00000"/>
                </a:solidFill>
                <a:latin typeface="Calibri"/>
                <a:cs typeface="Calibri"/>
              </a:rPr>
              <a:t> </a:t>
            </a:r>
            <a:r>
              <a:rPr sz="2400" spc="-10" dirty="0">
                <a:solidFill>
                  <a:srgbClr val="C00000"/>
                </a:solidFill>
                <a:latin typeface="Calibri"/>
                <a:cs typeface="Calibri"/>
              </a:rPr>
              <a:t>COMPLEMENTO</a:t>
            </a:r>
            <a:endParaRPr sz="2400" dirty="0">
              <a:latin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258144" y="1908810"/>
            <a:ext cx="7714488" cy="4450080"/>
          </a:xfrm>
          <a:prstGeom prst="rect">
            <a:avLst/>
          </a:prstGeom>
        </p:spPr>
      </p:pic>
      <p:sp>
        <p:nvSpPr>
          <p:cNvPr id="2" name="object 4">
            <a:extLst>
              <a:ext uri="{FF2B5EF4-FFF2-40B4-BE49-F238E27FC236}">
                <a16:creationId xmlns:a16="http://schemas.microsoft.com/office/drawing/2014/main" id="{08FFF0C7-D25D-D734-18AA-5CF4B7B0DB58}"/>
              </a:ext>
            </a:extLst>
          </p:cNvPr>
          <p:cNvSpPr txBox="1">
            <a:spLocks/>
          </p:cNvSpPr>
          <p:nvPr/>
        </p:nvSpPr>
        <p:spPr>
          <a:xfrm>
            <a:off x="376282" y="305714"/>
            <a:ext cx="4818940" cy="750205"/>
          </a:xfrm>
          <a:prstGeom prst="rect">
            <a:avLst/>
          </a:prstGeom>
        </p:spPr>
        <p:txBody>
          <a:bodyPr vert="horz" wrap="square" lIns="0" tIns="1143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90"/>
              </a:spcBef>
            </a:pPr>
            <a:r>
              <a:rPr lang="it-IT" sz="2400" b="1" spc="-10" dirty="0">
                <a:solidFill>
                  <a:schemeClr val="accent1"/>
                </a:solidFill>
                <a:latin typeface="+mn-lt"/>
              </a:rPr>
              <a:t>IMMUNOGLOBULINE</a:t>
            </a:r>
            <a:r>
              <a:rPr lang="it-IT" sz="2400" b="1" spc="-15" dirty="0">
                <a:solidFill>
                  <a:schemeClr val="accent1"/>
                </a:solidFill>
                <a:latin typeface="+mn-lt"/>
              </a:rPr>
              <a:t> </a:t>
            </a:r>
            <a:r>
              <a:rPr lang="it-IT" sz="2400" b="1" spc="-10" dirty="0">
                <a:solidFill>
                  <a:schemeClr val="accent1"/>
                </a:solidFill>
                <a:latin typeface="+mn-lt"/>
              </a:rPr>
              <a:t>(ANTICORPI)</a:t>
            </a:r>
            <a:endParaRPr lang="it-IT" sz="2400" b="1" dirty="0">
              <a:solidFill>
                <a:schemeClr val="accent1"/>
              </a:solidFill>
              <a:latin typeface="+mn-lt"/>
            </a:endParaRPr>
          </a:p>
          <a:p>
            <a:pPr marL="12700">
              <a:lnSpc>
                <a:spcPct val="100000"/>
              </a:lnSpc>
            </a:pPr>
            <a:r>
              <a:rPr lang="it-IT" sz="2400" dirty="0">
                <a:solidFill>
                  <a:srgbClr val="C00000"/>
                </a:solidFill>
                <a:latin typeface="+mn-lt"/>
              </a:rPr>
              <a:t>MW</a:t>
            </a:r>
            <a:r>
              <a:rPr lang="it-IT" sz="2400" spc="-45" dirty="0">
                <a:solidFill>
                  <a:srgbClr val="C00000"/>
                </a:solidFill>
                <a:latin typeface="+mn-lt"/>
              </a:rPr>
              <a:t> </a:t>
            </a:r>
            <a:r>
              <a:rPr lang="it-IT" sz="2400" dirty="0">
                <a:solidFill>
                  <a:srgbClr val="C00000"/>
                </a:solidFill>
                <a:latin typeface="+mn-lt"/>
              </a:rPr>
              <a:t>circa</a:t>
            </a:r>
            <a:r>
              <a:rPr lang="it-IT" sz="2400" spc="-55" dirty="0">
                <a:solidFill>
                  <a:srgbClr val="C00000"/>
                </a:solidFill>
                <a:latin typeface="+mn-lt"/>
              </a:rPr>
              <a:t> </a:t>
            </a:r>
            <a:r>
              <a:rPr lang="it-IT" sz="2400" dirty="0">
                <a:solidFill>
                  <a:srgbClr val="C00000"/>
                </a:solidFill>
                <a:latin typeface="+mn-lt"/>
              </a:rPr>
              <a:t>150</a:t>
            </a:r>
            <a:r>
              <a:rPr lang="it-IT" sz="2400" spc="-15" dirty="0">
                <a:solidFill>
                  <a:srgbClr val="C00000"/>
                </a:solidFill>
                <a:latin typeface="+mn-lt"/>
              </a:rPr>
              <a:t> </a:t>
            </a:r>
            <a:r>
              <a:rPr lang="it-IT" sz="2400" spc="-25" dirty="0" err="1">
                <a:solidFill>
                  <a:srgbClr val="C00000"/>
                </a:solidFill>
                <a:latin typeface="+mn-lt"/>
              </a:rPr>
              <a:t>kDa</a:t>
            </a:r>
            <a:endParaRPr lang="it-IT" sz="2400" dirty="0">
              <a:latin typeface="+mn-lt"/>
            </a:endParaRPr>
          </a:p>
        </p:txBody>
      </p:sp>
      <p:pic>
        <p:nvPicPr>
          <p:cNvPr id="3" name="Picture 2">
            <a:extLst>
              <a:ext uri="{FF2B5EF4-FFF2-40B4-BE49-F238E27FC236}">
                <a16:creationId xmlns:a16="http://schemas.microsoft.com/office/drawing/2014/main" id="{FFB2C36C-285A-111B-8A9C-11D153E480E3}"/>
              </a:ext>
            </a:extLst>
          </p:cNvPr>
          <p:cNvPicPr>
            <a:picLocks noChangeAspect="1"/>
          </p:cNvPicPr>
          <p:nvPr/>
        </p:nvPicPr>
        <p:blipFill>
          <a:blip r:embed="rId3"/>
          <a:stretch>
            <a:fillRect/>
          </a:stretch>
        </p:blipFill>
        <p:spPr>
          <a:xfrm>
            <a:off x="8030505" y="3079792"/>
            <a:ext cx="3922973" cy="3518021"/>
          </a:xfrm>
          <a:prstGeom prst="rect">
            <a:avLst/>
          </a:prstGeom>
        </p:spPr>
      </p:pic>
    </p:spTree>
    <p:extLst>
      <p:ext uri="{BB962C8B-B14F-4D97-AF65-F5344CB8AC3E}">
        <p14:creationId xmlns:p14="http://schemas.microsoft.com/office/powerpoint/2010/main" val="2360482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998205-2170-35FD-E98D-AEB03B40A86C}"/>
              </a:ext>
            </a:extLst>
          </p:cNvPr>
          <p:cNvPicPr>
            <a:picLocks noChangeAspect="1"/>
          </p:cNvPicPr>
          <p:nvPr/>
        </p:nvPicPr>
        <p:blipFill>
          <a:blip r:embed="rId3"/>
          <a:stretch>
            <a:fillRect/>
          </a:stretch>
        </p:blipFill>
        <p:spPr>
          <a:xfrm>
            <a:off x="799856" y="1198737"/>
            <a:ext cx="10833502" cy="5401290"/>
          </a:xfrm>
          <a:prstGeom prst="rect">
            <a:avLst/>
          </a:prstGeom>
        </p:spPr>
      </p:pic>
      <p:sp>
        <p:nvSpPr>
          <p:cNvPr id="5" name="TextBox 4">
            <a:extLst>
              <a:ext uri="{FF2B5EF4-FFF2-40B4-BE49-F238E27FC236}">
                <a16:creationId xmlns:a16="http://schemas.microsoft.com/office/drawing/2014/main" id="{DF64DBB9-5459-9F8F-E123-BBB68D22A857}"/>
              </a:ext>
            </a:extLst>
          </p:cNvPr>
          <p:cNvSpPr txBox="1"/>
          <p:nvPr/>
        </p:nvSpPr>
        <p:spPr>
          <a:xfrm>
            <a:off x="2365180" y="2416264"/>
            <a:ext cx="351378" cy="369332"/>
          </a:xfrm>
          <a:prstGeom prst="rect">
            <a:avLst/>
          </a:prstGeom>
          <a:noFill/>
        </p:spPr>
        <p:txBody>
          <a:bodyPr wrap="none" rtlCol="0">
            <a:spAutoFit/>
          </a:bodyPr>
          <a:lstStyle/>
          <a:p>
            <a:r>
              <a:rPr lang="it-IT" dirty="0"/>
              <a:t>Ig</a:t>
            </a:r>
          </a:p>
        </p:txBody>
      </p:sp>
    </p:spTree>
    <p:extLst>
      <p:ext uri="{BB962C8B-B14F-4D97-AF65-F5344CB8AC3E}">
        <p14:creationId xmlns:p14="http://schemas.microsoft.com/office/powerpoint/2010/main" val="1413753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8674" y="113768"/>
            <a:ext cx="4174409" cy="663046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75048" y="1302366"/>
            <a:ext cx="6615383" cy="4444807"/>
          </a:xfrm>
          <a:prstGeom prst="rect">
            <a:avLst/>
          </a:prstGeom>
        </p:spPr>
        <p:txBody>
          <a:bodyPr vert="horz" wrap="square" lIns="0" tIns="12700" rIns="0" bIns="0" rtlCol="0">
            <a:spAutoFit/>
          </a:bodyPr>
          <a:lstStyle/>
          <a:p>
            <a:pPr marL="12700">
              <a:lnSpc>
                <a:spcPct val="100000"/>
              </a:lnSpc>
              <a:spcBef>
                <a:spcPts val="20"/>
              </a:spcBef>
            </a:pPr>
            <a:r>
              <a:rPr lang="en-US" sz="2400" dirty="0" err="1">
                <a:latin typeface="Calibri"/>
                <a:cs typeface="Calibri"/>
              </a:rPr>
              <a:t>Rilasciata</a:t>
            </a:r>
            <a:r>
              <a:rPr lang="en-US" sz="2400" dirty="0">
                <a:latin typeface="Calibri"/>
                <a:cs typeface="Calibri"/>
              </a:rPr>
              <a:t> da </a:t>
            </a:r>
            <a:r>
              <a:rPr lang="en-US" sz="2400" dirty="0" err="1">
                <a:latin typeface="Calibri"/>
                <a:cs typeface="Calibri"/>
              </a:rPr>
              <a:t>muscolo</a:t>
            </a:r>
            <a:r>
              <a:rPr lang="en-US" sz="2400" dirty="0">
                <a:latin typeface="Calibri"/>
                <a:cs typeface="Calibri"/>
              </a:rPr>
              <a:t> </a:t>
            </a:r>
            <a:r>
              <a:rPr lang="en-US" sz="2400" dirty="0" err="1">
                <a:latin typeface="Calibri"/>
                <a:cs typeface="Calibri"/>
              </a:rPr>
              <a:t>danneggiato</a:t>
            </a:r>
            <a:r>
              <a:rPr lang="en-US" sz="2400" dirty="0">
                <a:latin typeface="Calibri"/>
                <a:cs typeface="Calibri"/>
              </a:rPr>
              <a:t> o </a:t>
            </a:r>
            <a:r>
              <a:rPr lang="en-US" sz="2400" dirty="0" err="1">
                <a:latin typeface="Calibri"/>
                <a:cs typeface="Calibri"/>
              </a:rPr>
              <a:t>infiammato</a:t>
            </a:r>
            <a:endParaRPr lang="en-US" sz="2400" dirty="0">
              <a:latin typeface="Calibri"/>
              <a:cs typeface="Calibri"/>
            </a:endParaRPr>
          </a:p>
          <a:p>
            <a:pPr>
              <a:lnSpc>
                <a:spcPct val="100000"/>
              </a:lnSpc>
              <a:spcBef>
                <a:spcPts val="30"/>
              </a:spcBef>
            </a:pPr>
            <a:endParaRPr sz="2400" dirty="0">
              <a:latin typeface="Calibri"/>
              <a:cs typeface="Calibri"/>
            </a:endParaRPr>
          </a:p>
          <a:p>
            <a:pPr marL="299085" indent="-287020">
              <a:lnSpc>
                <a:spcPct val="100000"/>
              </a:lnSpc>
              <a:buFont typeface="Arial"/>
              <a:buChar char="•"/>
              <a:tabLst>
                <a:tab pos="299085" algn="l"/>
                <a:tab pos="299720" algn="l"/>
              </a:tabLst>
            </a:pPr>
            <a:r>
              <a:rPr sz="2400" dirty="0" err="1">
                <a:latin typeface="Calibri"/>
                <a:cs typeface="Calibri"/>
              </a:rPr>
              <a:t>Distrofia</a:t>
            </a:r>
            <a:r>
              <a:rPr sz="2400" spc="-50" dirty="0">
                <a:latin typeface="Calibri"/>
                <a:cs typeface="Calibri"/>
              </a:rPr>
              <a:t> </a:t>
            </a:r>
            <a:r>
              <a:rPr sz="2400" dirty="0">
                <a:latin typeface="Calibri"/>
                <a:cs typeface="Calibri"/>
              </a:rPr>
              <a:t>muscolare</a:t>
            </a:r>
            <a:r>
              <a:rPr sz="2400" spc="-45" dirty="0">
                <a:latin typeface="Calibri"/>
                <a:cs typeface="Calibri"/>
              </a:rPr>
              <a:t> </a:t>
            </a:r>
            <a:r>
              <a:rPr sz="2400" dirty="0">
                <a:latin typeface="Calibri"/>
                <a:cs typeface="Calibri"/>
              </a:rPr>
              <a:t>(&gt;50</a:t>
            </a:r>
            <a:r>
              <a:rPr sz="2400" spc="-60" dirty="0">
                <a:latin typeface="Calibri"/>
                <a:cs typeface="Calibri"/>
              </a:rPr>
              <a:t> </a:t>
            </a:r>
            <a:r>
              <a:rPr sz="2400" spc="-10" dirty="0">
                <a:latin typeface="Calibri"/>
                <a:cs typeface="Calibri"/>
              </a:rPr>
              <a:t>volte)</a:t>
            </a:r>
            <a:endParaRPr sz="2400" dirty="0">
              <a:latin typeface="Calibri"/>
              <a:cs typeface="Calibri"/>
            </a:endParaRPr>
          </a:p>
          <a:p>
            <a:pPr marL="299085" indent="-287020">
              <a:lnSpc>
                <a:spcPct val="100000"/>
              </a:lnSpc>
              <a:buFont typeface="Arial"/>
              <a:buChar char="•"/>
              <a:tabLst>
                <a:tab pos="299085" algn="l"/>
                <a:tab pos="299720" algn="l"/>
              </a:tabLst>
            </a:pPr>
            <a:r>
              <a:rPr sz="2400" dirty="0" err="1">
                <a:latin typeface="Calibri"/>
                <a:cs typeface="Calibri"/>
              </a:rPr>
              <a:t>Rabdomiolisi</a:t>
            </a:r>
            <a:r>
              <a:rPr sz="2400" spc="10" dirty="0">
                <a:latin typeface="Calibri"/>
                <a:cs typeface="Calibri"/>
              </a:rPr>
              <a:t> </a:t>
            </a:r>
            <a:r>
              <a:rPr sz="2400" dirty="0">
                <a:latin typeface="Calibri"/>
                <a:cs typeface="Calibri"/>
              </a:rPr>
              <a:t>(fino</a:t>
            </a:r>
            <a:r>
              <a:rPr sz="2400" spc="-5" dirty="0">
                <a:latin typeface="Calibri"/>
                <a:cs typeface="Calibri"/>
              </a:rPr>
              <a:t> </a:t>
            </a:r>
            <a:r>
              <a:rPr sz="2400" dirty="0">
                <a:latin typeface="Calibri"/>
                <a:cs typeface="Calibri"/>
              </a:rPr>
              <a:t>a</a:t>
            </a:r>
            <a:r>
              <a:rPr sz="2400" spc="-15" dirty="0">
                <a:latin typeface="Calibri"/>
                <a:cs typeface="Calibri"/>
              </a:rPr>
              <a:t> </a:t>
            </a:r>
            <a:r>
              <a:rPr sz="2400" dirty="0">
                <a:latin typeface="Calibri"/>
                <a:cs typeface="Calibri"/>
              </a:rPr>
              <a:t>&gt;</a:t>
            </a:r>
            <a:r>
              <a:rPr sz="2400" spc="5" dirty="0">
                <a:latin typeface="Calibri"/>
                <a:cs typeface="Calibri"/>
              </a:rPr>
              <a:t> </a:t>
            </a:r>
            <a:r>
              <a:rPr sz="2400" dirty="0">
                <a:latin typeface="Calibri"/>
                <a:cs typeface="Calibri"/>
              </a:rPr>
              <a:t>200</a:t>
            </a:r>
            <a:r>
              <a:rPr sz="2400" spc="-5" dirty="0">
                <a:latin typeface="Calibri"/>
                <a:cs typeface="Calibri"/>
              </a:rPr>
              <a:t> </a:t>
            </a:r>
            <a:r>
              <a:rPr sz="2400" spc="-10" dirty="0">
                <a:latin typeface="Calibri"/>
                <a:cs typeface="Calibri"/>
              </a:rPr>
              <a:t>volte)</a:t>
            </a:r>
            <a:endParaRPr sz="2400" dirty="0">
              <a:latin typeface="Calibri"/>
              <a:cs typeface="Calibri"/>
            </a:endParaRPr>
          </a:p>
          <a:p>
            <a:pPr marL="299085" indent="-287020">
              <a:lnSpc>
                <a:spcPct val="100000"/>
              </a:lnSpc>
              <a:buFont typeface="Arial"/>
              <a:buChar char="•"/>
              <a:tabLst>
                <a:tab pos="299085" algn="l"/>
                <a:tab pos="299720" algn="l"/>
              </a:tabLst>
            </a:pPr>
            <a:r>
              <a:rPr sz="2400" dirty="0" err="1">
                <a:latin typeface="Calibri"/>
                <a:cs typeface="Calibri"/>
              </a:rPr>
              <a:t>Intervento</a:t>
            </a:r>
            <a:r>
              <a:rPr sz="2400" spc="-85" dirty="0">
                <a:latin typeface="Calibri"/>
                <a:cs typeface="Calibri"/>
              </a:rPr>
              <a:t> </a:t>
            </a:r>
            <a:r>
              <a:rPr sz="2400" spc="-10" dirty="0" err="1">
                <a:latin typeface="Calibri"/>
                <a:cs typeface="Calibri"/>
              </a:rPr>
              <a:t>chirurgico</a:t>
            </a:r>
            <a:r>
              <a:rPr lang="en-US" sz="2400" spc="-10" dirty="0">
                <a:latin typeface="Calibri"/>
                <a:cs typeface="Calibri"/>
              </a:rPr>
              <a:t>, sport trauma</a:t>
            </a:r>
            <a:endParaRPr sz="2400" dirty="0">
              <a:latin typeface="Calibri"/>
              <a:cs typeface="Calibri"/>
            </a:endParaRPr>
          </a:p>
          <a:p>
            <a:pPr marL="299085" indent="-287020">
              <a:lnSpc>
                <a:spcPct val="100000"/>
              </a:lnSpc>
              <a:spcBef>
                <a:spcPts val="5"/>
              </a:spcBef>
              <a:buFont typeface="Arial"/>
              <a:buChar char="•"/>
              <a:tabLst>
                <a:tab pos="299085" algn="l"/>
                <a:tab pos="299720" algn="l"/>
              </a:tabLst>
            </a:pPr>
            <a:r>
              <a:rPr sz="2400" dirty="0">
                <a:latin typeface="Calibri"/>
                <a:cs typeface="Calibri"/>
              </a:rPr>
              <a:t>Assunzione</a:t>
            </a:r>
            <a:r>
              <a:rPr sz="2400" spc="-35" dirty="0">
                <a:latin typeface="Calibri"/>
                <a:cs typeface="Calibri"/>
              </a:rPr>
              <a:t> </a:t>
            </a:r>
            <a:r>
              <a:rPr sz="2400" dirty="0">
                <a:latin typeface="Calibri"/>
                <a:cs typeface="Calibri"/>
              </a:rPr>
              <a:t>farmaci</a:t>
            </a:r>
            <a:r>
              <a:rPr sz="2400" spc="-60" dirty="0">
                <a:latin typeface="Calibri"/>
                <a:cs typeface="Calibri"/>
              </a:rPr>
              <a:t> </a:t>
            </a:r>
            <a:r>
              <a:rPr sz="2400" dirty="0">
                <a:latin typeface="Calibri"/>
                <a:cs typeface="Calibri"/>
              </a:rPr>
              <a:t>(statine, </a:t>
            </a:r>
            <a:r>
              <a:rPr sz="2400" spc="-10" dirty="0">
                <a:latin typeface="Calibri"/>
                <a:cs typeface="Calibri"/>
              </a:rPr>
              <a:t>retrovirali)</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Danno</a:t>
            </a:r>
            <a:r>
              <a:rPr sz="2400" spc="-15" dirty="0">
                <a:latin typeface="Calibri"/>
                <a:cs typeface="Calibri"/>
              </a:rPr>
              <a:t> </a:t>
            </a:r>
            <a:r>
              <a:rPr sz="2400" spc="-10" dirty="0">
                <a:latin typeface="Calibri"/>
                <a:cs typeface="Calibri"/>
              </a:rPr>
              <a:t>renale</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Malattie</a:t>
            </a:r>
            <a:r>
              <a:rPr sz="2400" spc="-75" dirty="0">
                <a:latin typeface="Calibri"/>
                <a:cs typeface="Calibri"/>
              </a:rPr>
              <a:t> </a:t>
            </a:r>
            <a:r>
              <a:rPr sz="2400" dirty="0">
                <a:latin typeface="Calibri"/>
                <a:cs typeface="Calibri"/>
              </a:rPr>
              <a:t>del</a:t>
            </a:r>
            <a:r>
              <a:rPr sz="2400" spc="-45" dirty="0">
                <a:latin typeface="Calibri"/>
                <a:cs typeface="Calibri"/>
              </a:rPr>
              <a:t> </a:t>
            </a:r>
            <a:r>
              <a:rPr sz="2400" dirty="0">
                <a:latin typeface="Calibri"/>
                <a:cs typeface="Calibri"/>
              </a:rPr>
              <a:t>sistema</a:t>
            </a:r>
            <a:r>
              <a:rPr sz="2400" spc="-60" dirty="0">
                <a:latin typeface="Calibri"/>
                <a:cs typeface="Calibri"/>
              </a:rPr>
              <a:t> </a:t>
            </a:r>
            <a:r>
              <a:rPr sz="2400" dirty="0" err="1">
                <a:latin typeface="Calibri"/>
                <a:cs typeface="Calibri"/>
              </a:rPr>
              <a:t>nervoso</a:t>
            </a:r>
            <a:r>
              <a:rPr sz="2400" spc="-50" dirty="0">
                <a:latin typeface="Calibri"/>
                <a:cs typeface="Calibri"/>
              </a:rPr>
              <a:t> </a:t>
            </a:r>
            <a:r>
              <a:rPr sz="2400" dirty="0">
                <a:latin typeface="Calibri"/>
                <a:cs typeface="Calibri"/>
              </a:rPr>
              <a:t>centrale</a:t>
            </a:r>
          </a:p>
          <a:p>
            <a:pPr>
              <a:lnSpc>
                <a:spcPct val="100000"/>
              </a:lnSpc>
              <a:spcBef>
                <a:spcPts val="45"/>
              </a:spcBef>
            </a:pPr>
            <a:endParaRPr sz="2400" dirty="0">
              <a:latin typeface="Calibri"/>
              <a:cs typeface="Calibri"/>
            </a:endParaRPr>
          </a:p>
          <a:p>
            <a:pPr marL="637540">
              <a:lnSpc>
                <a:spcPct val="100000"/>
              </a:lnSpc>
            </a:pPr>
            <a:r>
              <a:rPr sz="2400" b="1" dirty="0">
                <a:solidFill>
                  <a:srgbClr val="C00000"/>
                </a:solidFill>
                <a:latin typeface="Calibri"/>
                <a:cs typeface="Calibri"/>
              </a:rPr>
              <a:t>Livelli</a:t>
            </a:r>
            <a:r>
              <a:rPr sz="2400" b="1" spc="-30" dirty="0">
                <a:solidFill>
                  <a:srgbClr val="C00000"/>
                </a:solidFill>
                <a:latin typeface="Calibri"/>
                <a:cs typeface="Calibri"/>
              </a:rPr>
              <a:t> </a:t>
            </a:r>
            <a:r>
              <a:rPr sz="2400" b="1" dirty="0">
                <a:solidFill>
                  <a:srgbClr val="C00000"/>
                </a:solidFill>
                <a:latin typeface="Calibri"/>
                <a:cs typeface="Calibri"/>
              </a:rPr>
              <a:t>Sierici</a:t>
            </a:r>
            <a:r>
              <a:rPr sz="2400" b="1" spc="-25" dirty="0">
                <a:solidFill>
                  <a:srgbClr val="C00000"/>
                </a:solidFill>
                <a:latin typeface="Calibri"/>
                <a:cs typeface="Calibri"/>
              </a:rPr>
              <a:t> </a:t>
            </a:r>
            <a:r>
              <a:rPr sz="2400" b="1" dirty="0">
                <a:solidFill>
                  <a:srgbClr val="C00000"/>
                </a:solidFill>
                <a:latin typeface="Calibri"/>
                <a:cs typeface="Calibri"/>
              </a:rPr>
              <a:t>di</a:t>
            </a:r>
            <a:r>
              <a:rPr sz="2400" b="1" spc="-50" dirty="0">
                <a:solidFill>
                  <a:srgbClr val="C00000"/>
                </a:solidFill>
                <a:latin typeface="Calibri"/>
                <a:cs typeface="Calibri"/>
              </a:rPr>
              <a:t> </a:t>
            </a:r>
            <a:r>
              <a:rPr sz="2400" b="1" spc="-10" dirty="0">
                <a:solidFill>
                  <a:srgbClr val="C00000"/>
                </a:solidFill>
                <a:latin typeface="Calibri"/>
                <a:cs typeface="Calibri"/>
              </a:rPr>
              <a:t>Riferimento</a:t>
            </a:r>
            <a:endParaRPr sz="2400" dirty="0">
              <a:latin typeface="Calibri"/>
              <a:cs typeface="Calibri"/>
            </a:endParaRPr>
          </a:p>
          <a:p>
            <a:pPr marL="1552575">
              <a:lnSpc>
                <a:spcPct val="100000"/>
              </a:lnSpc>
            </a:pPr>
            <a:r>
              <a:rPr sz="2400" b="1" spc="-10" dirty="0">
                <a:solidFill>
                  <a:srgbClr val="C00000"/>
                </a:solidFill>
                <a:latin typeface="Calibri"/>
                <a:cs typeface="Calibri"/>
              </a:rPr>
              <a:t>46-</a:t>
            </a:r>
            <a:r>
              <a:rPr sz="2400" b="1" dirty="0">
                <a:solidFill>
                  <a:srgbClr val="C00000"/>
                </a:solidFill>
                <a:latin typeface="Calibri"/>
                <a:cs typeface="Calibri"/>
              </a:rPr>
              <a:t>330 U/L </a:t>
            </a:r>
            <a:r>
              <a:rPr sz="2400" b="1" spc="-10" dirty="0">
                <a:solidFill>
                  <a:srgbClr val="C00000"/>
                </a:solidFill>
                <a:latin typeface="Calibri"/>
                <a:cs typeface="Calibri"/>
              </a:rPr>
              <a:t>(Maschio)</a:t>
            </a:r>
            <a:endParaRPr sz="2400" dirty="0">
              <a:latin typeface="Calibri"/>
              <a:cs typeface="Calibri"/>
            </a:endParaRPr>
          </a:p>
          <a:p>
            <a:pPr marL="1552575">
              <a:lnSpc>
                <a:spcPct val="100000"/>
              </a:lnSpc>
            </a:pPr>
            <a:r>
              <a:rPr sz="2400" b="1" spc="-10" dirty="0">
                <a:solidFill>
                  <a:srgbClr val="C00000"/>
                </a:solidFill>
                <a:latin typeface="Calibri"/>
                <a:cs typeface="Calibri"/>
              </a:rPr>
              <a:t>34-</a:t>
            </a:r>
            <a:r>
              <a:rPr sz="2400" b="1" dirty="0">
                <a:solidFill>
                  <a:srgbClr val="C00000"/>
                </a:solidFill>
                <a:latin typeface="Calibri"/>
                <a:cs typeface="Calibri"/>
              </a:rPr>
              <a:t>170</a:t>
            </a:r>
            <a:r>
              <a:rPr sz="2400" b="1" spc="5" dirty="0">
                <a:solidFill>
                  <a:srgbClr val="C00000"/>
                </a:solidFill>
                <a:latin typeface="Calibri"/>
                <a:cs typeface="Calibri"/>
              </a:rPr>
              <a:t> </a:t>
            </a:r>
            <a:r>
              <a:rPr sz="2400" b="1" dirty="0">
                <a:solidFill>
                  <a:srgbClr val="C00000"/>
                </a:solidFill>
                <a:latin typeface="Calibri"/>
                <a:cs typeface="Calibri"/>
              </a:rPr>
              <a:t>U/L</a:t>
            </a:r>
            <a:r>
              <a:rPr sz="2400" b="1" spc="10" dirty="0">
                <a:solidFill>
                  <a:srgbClr val="C00000"/>
                </a:solidFill>
                <a:latin typeface="Calibri"/>
                <a:cs typeface="Calibri"/>
              </a:rPr>
              <a:t> </a:t>
            </a:r>
            <a:r>
              <a:rPr sz="2400" b="1" spc="-10" dirty="0">
                <a:solidFill>
                  <a:srgbClr val="C00000"/>
                </a:solidFill>
                <a:latin typeface="Calibri"/>
                <a:cs typeface="Calibri"/>
              </a:rPr>
              <a:t>(Femmina)</a:t>
            </a:r>
            <a:endParaRPr sz="2400" dirty="0">
              <a:latin typeface="Calibri"/>
              <a:cs typeface="Calibri"/>
            </a:endParaRPr>
          </a:p>
        </p:txBody>
      </p:sp>
      <p:sp>
        <p:nvSpPr>
          <p:cNvPr id="4" name="TextBox 3">
            <a:extLst>
              <a:ext uri="{FF2B5EF4-FFF2-40B4-BE49-F238E27FC236}">
                <a16:creationId xmlns:a16="http://schemas.microsoft.com/office/drawing/2014/main" id="{703FADB3-CC74-B726-AA5A-46AE7188B347}"/>
              </a:ext>
            </a:extLst>
          </p:cNvPr>
          <p:cNvSpPr txBox="1"/>
          <p:nvPr/>
        </p:nvSpPr>
        <p:spPr>
          <a:xfrm>
            <a:off x="315326" y="225151"/>
            <a:ext cx="4975562" cy="461665"/>
          </a:xfrm>
          <a:prstGeom prst="rect">
            <a:avLst/>
          </a:prstGeom>
          <a:noFill/>
        </p:spPr>
        <p:txBody>
          <a:bodyPr wrap="square" rtlCol="0">
            <a:spAutoFit/>
          </a:bodyPr>
          <a:lstStyle/>
          <a:p>
            <a:r>
              <a:rPr lang="it-IT" sz="2400" b="1" spc="-20" dirty="0">
                <a:solidFill>
                  <a:schemeClr val="accent1"/>
                </a:solidFill>
                <a:latin typeface="Calibri"/>
                <a:cs typeface="Calibri"/>
              </a:rPr>
              <a:t>CREATIN(</a:t>
            </a:r>
            <a:r>
              <a:rPr lang="it-IT" sz="2400" b="1" spc="-20" dirty="0" err="1">
                <a:solidFill>
                  <a:schemeClr val="accent1"/>
                </a:solidFill>
                <a:latin typeface="Calibri"/>
                <a:cs typeface="Calibri"/>
              </a:rPr>
              <a:t>fosfo</a:t>
            </a:r>
            <a:r>
              <a:rPr lang="it-IT" sz="2400" b="1" spc="-20" dirty="0">
                <a:solidFill>
                  <a:schemeClr val="accent1"/>
                </a:solidFill>
                <a:latin typeface="Calibri"/>
                <a:cs typeface="Calibri"/>
              </a:rPr>
              <a:t>)CHINASI</a:t>
            </a:r>
            <a:r>
              <a:rPr lang="it-IT" sz="2400" b="1" spc="-30" dirty="0">
                <a:solidFill>
                  <a:schemeClr val="accent1"/>
                </a:solidFill>
                <a:latin typeface="Calibri"/>
                <a:cs typeface="Calibri"/>
              </a:rPr>
              <a:t> </a:t>
            </a:r>
            <a:r>
              <a:rPr lang="it-IT" sz="2400" b="1" dirty="0">
                <a:solidFill>
                  <a:schemeClr val="accent1"/>
                </a:solidFill>
                <a:latin typeface="Calibri"/>
                <a:cs typeface="Calibri"/>
              </a:rPr>
              <a:t>(CK</a:t>
            </a:r>
            <a:r>
              <a:rPr lang="it-IT" sz="2400" b="1" spc="35" dirty="0">
                <a:solidFill>
                  <a:schemeClr val="accent1"/>
                </a:solidFill>
                <a:latin typeface="Calibri"/>
                <a:cs typeface="Calibri"/>
              </a:rPr>
              <a:t> </a:t>
            </a:r>
            <a:r>
              <a:rPr lang="it-IT" sz="2400" b="1" dirty="0">
                <a:solidFill>
                  <a:schemeClr val="accent1"/>
                </a:solidFill>
                <a:latin typeface="Calibri"/>
                <a:cs typeface="Calibri"/>
              </a:rPr>
              <a:t>o</a:t>
            </a:r>
            <a:r>
              <a:rPr lang="it-IT" sz="2400" b="1" spc="20" dirty="0">
                <a:solidFill>
                  <a:schemeClr val="accent1"/>
                </a:solidFill>
                <a:latin typeface="Calibri"/>
                <a:cs typeface="Calibri"/>
              </a:rPr>
              <a:t> </a:t>
            </a:r>
            <a:r>
              <a:rPr lang="it-IT" sz="2400" b="1" spc="-20" dirty="0">
                <a:solidFill>
                  <a:schemeClr val="accent1"/>
                </a:solidFill>
                <a:latin typeface="Calibri"/>
                <a:cs typeface="Calibri"/>
              </a:rPr>
              <a:t>CPK)</a:t>
            </a:r>
            <a:endParaRPr lang="it-IT" sz="2400" dirty="0"/>
          </a:p>
        </p:txBody>
      </p:sp>
      <p:sp>
        <p:nvSpPr>
          <p:cNvPr id="5" name="object 3"/>
          <p:cNvSpPr txBox="1"/>
          <p:nvPr/>
        </p:nvSpPr>
        <p:spPr>
          <a:xfrm>
            <a:off x="7239714" y="3344133"/>
            <a:ext cx="4417610" cy="2820003"/>
          </a:xfrm>
          <a:prstGeom prst="rect">
            <a:avLst/>
          </a:prstGeom>
          <a:ln w="28575">
            <a:solidFill>
              <a:schemeClr val="tx1"/>
            </a:solidFill>
          </a:ln>
        </p:spPr>
        <p:txBody>
          <a:bodyPr vert="horz" wrap="square" lIns="0" tIns="11430" rIns="0" bIns="0" rtlCol="0">
            <a:spAutoFit/>
          </a:bodyPr>
          <a:lstStyle/>
          <a:p>
            <a:pPr marL="12065">
              <a:lnSpc>
                <a:spcPct val="100000"/>
              </a:lnSpc>
              <a:spcBef>
                <a:spcPts val="90"/>
              </a:spcBef>
              <a:tabLst>
                <a:tab pos="356870" algn="l"/>
                <a:tab pos="357505" algn="l"/>
              </a:tabLst>
            </a:pPr>
            <a:r>
              <a:rPr sz="2000" dirty="0">
                <a:latin typeface="Calibri"/>
                <a:cs typeface="Calibri"/>
              </a:rPr>
              <a:t>Enzima</a:t>
            </a:r>
            <a:r>
              <a:rPr sz="2000" spc="-65" dirty="0">
                <a:latin typeface="Calibri"/>
                <a:cs typeface="Calibri"/>
              </a:rPr>
              <a:t> </a:t>
            </a:r>
            <a:r>
              <a:rPr sz="2000" dirty="0" err="1">
                <a:latin typeface="Calibri"/>
                <a:cs typeface="Calibri"/>
              </a:rPr>
              <a:t>citosolico</a:t>
            </a:r>
            <a:r>
              <a:rPr sz="2000" spc="-15" dirty="0">
                <a:latin typeface="Calibri"/>
                <a:cs typeface="Calibri"/>
              </a:rPr>
              <a:t> </a:t>
            </a:r>
            <a:r>
              <a:rPr sz="2000" spc="-10" dirty="0" err="1">
                <a:latin typeface="Calibri"/>
                <a:cs typeface="Calibri"/>
              </a:rPr>
              <a:t>dimerico</a:t>
            </a:r>
            <a:endParaRPr sz="2000" dirty="0">
              <a:latin typeface="Calibri"/>
              <a:cs typeface="Calibri"/>
            </a:endParaRPr>
          </a:p>
          <a:p>
            <a:pPr marL="356870" indent="-344805">
              <a:lnSpc>
                <a:spcPct val="100000"/>
              </a:lnSpc>
              <a:buFont typeface="Arial"/>
              <a:buChar char="•"/>
              <a:tabLst>
                <a:tab pos="356870" algn="l"/>
                <a:tab pos="357505" algn="l"/>
              </a:tabLst>
            </a:pPr>
            <a:r>
              <a:rPr sz="2000" dirty="0">
                <a:latin typeface="Calibri"/>
                <a:cs typeface="Calibri"/>
              </a:rPr>
              <a:t>Due</a:t>
            </a:r>
            <a:r>
              <a:rPr sz="2000" spc="-60" dirty="0">
                <a:latin typeface="Calibri"/>
                <a:cs typeface="Calibri"/>
              </a:rPr>
              <a:t> </a:t>
            </a:r>
            <a:r>
              <a:rPr sz="2000" dirty="0">
                <a:latin typeface="Calibri"/>
                <a:cs typeface="Calibri"/>
              </a:rPr>
              <a:t>subunità,</a:t>
            </a:r>
            <a:r>
              <a:rPr sz="2000" spc="-40" dirty="0">
                <a:latin typeface="Calibri"/>
                <a:cs typeface="Calibri"/>
              </a:rPr>
              <a:t> </a:t>
            </a:r>
            <a:r>
              <a:rPr sz="2000" dirty="0">
                <a:latin typeface="Calibri"/>
                <a:cs typeface="Calibri"/>
              </a:rPr>
              <a:t>B</a:t>
            </a:r>
            <a:r>
              <a:rPr sz="2000" spc="-50" dirty="0">
                <a:latin typeface="Calibri"/>
                <a:cs typeface="Calibri"/>
              </a:rPr>
              <a:t> </a:t>
            </a:r>
            <a:r>
              <a:rPr sz="2000" dirty="0">
                <a:latin typeface="Calibri"/>
                <a:cs typeface="Calibri"/>
              </a:rPr>
              <a:t>(Brain)</a:t>
            </a:r>
            <a:r>
              <a:rPr sz="2000" spc="-5" dirty="0">
                <a:latin typeface="Calibri"/>
                <a:cs typeface="Calibri"/>
              </a:rPr>
              <a:t> </a:t>
            </a:r>
            <a:r>
              <a:rPr sz="2000" dirty="0">
                <a:latin typeface="Calibri"/>
                <a:cs typeface="Calibri"/>
              </a:rPr>
              <a:t>e</a:t>
            </a:r>
            <a:r>
              <a:rPr sz="2000" spc="-55" dirty="0">
                <a:latin typeface="Calibri"/>
                <a:cs typeface="Calibri"/>
              </a:rPr>
              <a:t> </a:t>
            </a:r>
            <a:r>
              <a:rPr sz="2000" dirty="0">
                <a:latin typeface="Calibri"/>
                <a:cs typeface="Calibri"/>
              </a:rPr>
              <a:t>M</a:t>
            </a:r>
            <a:r>
              <a:rPr sz="2000" spc="-50" dirty="0">
                <a:latin typeface="Calibri"/>
                <a:cs typeface="Calibri"/>
              </a:rPr>
              <a:t> </a:t>
            </a:r>
            <a:r>
              <a:rPr sz="2000" dirty="0">
                <a:latin typeface="Calibri"/>
                <a:cs typeface="Calibri"/>
              </a:rPr>
              <a:t>(Muscle),</a:t>
            </a:r>
            <a:r>
              <a:rPr sz="2000" spc="20" dirty="0">
                <a:latin typeface="Calibri"/>
                <a:cs typeface="Calibri"/>
              </a:rPr>
              <a:t> </a:t>
            </a:r>
            <a:r>
              <a:rPr sz="2000" spc="-10" dirty="0">
                <a:latin typeface="Calibri"/>
                <a:cs typeface="Calibri"/>
              </a:rPr>
              <a:t>codificate</a:t>
            </a:r>
            <a:r>
              <a:rPr sz="2000" spc="10" dirty="0">
                <a:latin typeface="Calibri"/>
                <a:cs typeface="Calibri"/>
              </a:rPr>
              <a:t> </a:t>
            </a:r>
            <a:r>
              <a:rPr sz="2000" dirty="0">
                <a:latin typeface="Calibri"/>
                <a:cs typeface="Calibri"/>
              </a:rPr>
              <a:t>da</a:t>
            </a:r>
            <a:r>
              <a:rPr sz="2000" spc="-50" dirty="0">
                <a:latin typeface="Calibri"/>
                <a:cs typeface="Calibri"/>
              </a:rPr>
              <a:t> </a:t>
            </a:r>
            <a:r>
              <a:rPr sz="2000" dirty="0">
                <a:latin typeface="Calibri"/>
                <a:cs typeface="Calibri"/>
              </a:rPr>
              <a:t>geni</a:t>
            </a:r>
            <a:r>
              <a:rPr sz="2000" spc="-25" dirty="0">
                <a:latin typeface="Calibri"/>
                <a:cs typeface="Calibri"/>
              </a:rPr>
              <a:t> </a:t>
            </a:r>
            <a:r>
              <a:rPr sz="2000" spc="-10" dirty="0">
                <a:latin typeface="Calibri"/>
                <a:cs typeface="Calibri"/>
              </a:rPr>
              <a:t>diversi</a:t>
            </a:r>
            <a:endParaRPr sz="2000" dirty="0">
              <a:latin typeface="Calibri"/>
              <a:cs typeface="Calibri"/>
            </a:endParaRPr>
          </a:p>
          <a:p>
            <a:pPr marL="356870" indent="-344805">
              <a:lnSpc>
                <a:spcPct val="100000"/>
              </a:lnSpc>
              <a:buFont typeface="Arial"/>
              <a:buChar char="•"/>
              <a:tabLst>
                <a:tab pos="356870" algn="l"/>
                <a:tab pos="357505" algn="l"/>
              </a:tabLst>
            </a:pPr>
            <a:r>
              <a:rPr sz="2000" spc="-35" dirty="0">
                <a:latin typeface="Calibri"/>
                <a:cs typeface="Calibri"/>
              </a:rPr>
              <a:t>Tre</a:t>
            </a:r>
            <a:r>
              <a:rPr sz="2000" spc="-65" dirty="0">
                <a:latin typeface="Calibri"/>
                <a:cs typeface="Calibri"/>
              </a:rPr>
              <a:t> </a:t>
            </a:r>
            <a:r>
              <a:rPr sz="2000" dirty="0">
                <a:latin typeface="Calibri"/>
                <a:cs typeface="Calibri"/>
              </a:rPr>
              <a:t>isoenzimi:</a:t>
            </a:r>
            <a:r>
              <a:rPr sz="2000" spc="-40" dirty="0">
                <a:latin typeface="Calibri"/>
                <a:cs typeface="Calibri"/>
              </a:rPr>
              <a:t> </a:t>
            </a:r>
            <a:r>
              <a:rPr sz="2000" dirty="0">
                <a:latin typeface="Calibri"/>
                <a:cs typeface="Calibri"/>
              </a:rPr>
              <a:t>BB,</a:t>
            </a:r>
            <a:r>
              <a:rPr sz="2000" spc="-65" dirty="0">
                <a:latin typeface="Calibri"/>
                <a:cs typeface="Calibri"/>
              </a:rPr>
              <a:t> </a:t>
            </a:r>
            <a:r>
              <a:rPr sz="2000" dirty="0">
                <a:latin typeface="Calibri"/>
                <a:cs typeface="Calibri"/>
              </a:rPr>
              <a:t>BM,</a:t>
            </a:r>
            <a:r>
              <a:rPr sz="2000" spc="-50" dirty="0">
                <a:latin typeface="Calibri"/>
                <a:cs typeface="Calibri"/>
              </a:rPr>
              <a:t> </a:t>
            </a:r>
            <a:r>
              <a:rPr sz="2000" spc="-25" dirty="0">
                <a:latin typeface="Calibri"/>
                <a:cs typeface="Calibri"/>
              </a:rPr>
              <a:t>MM</a:t>
            </a:r>
            <a:endParaRPr sz="2000" dirty="0">
              <a:latin typeface="Calibri"/>
              <a:cs typeface="Calibri"/>
            </a:endParaRPr>
          </a:p>
          <a:p>
            <a:pPr marL="12700">
              <a:lnSpc>
                <a:spcPct val="100000"/>
              </a:lnSpc>
            </a:pPr>
            <a:r>
              <a:rPr lang="en-US" sz="2000" dirty="0" err="1">
                <a:latin typeface="Calibri"/>
                <a:cs typeface="Calibri"/>
              </a:rPr>
              <a:t>M</a:t>
            </a:r>
            <a:r>
              <a:rPr sz="2000" dirty="0" err="1">
                <a:latin typeface="Calibri"/>
                <a:cs typeface="Calibri"/>
              </a:rPr>
              <a:t>uscolo</a:t>
            </a:r>
            <a:r>
              <a:rPr sz="2000" spc="-30" dirty="0">
                <a:latin typeface="Calibri"/>
                <a:cs typeface="Calibri"/>
              </a:rPr>
              <a:t> </a:t>
            </a:r>
            <a:r>
              <a:rPr sz="2000" dirty="0">
                <a:latin typeface="Calibri"/>
                <a:cs typeface="Calibri"/>
              </a:rPr>
              <a:t>scheletrico</a:t>
            </a:r>
            <a:r>
              <a:rPr sz="2000" spc="-5" dirty="0">
                <a:latin typeface="Calibri"/>
                <a:cs typeface="Calibri"/>
              </a:rPr>
              <a:t> </a:t>
            </a:r>
            <a:r>
              <a:rPr sz="2000" spc="-20" dirty="0">
                <a:latin typeface="Calibri"/>
                <a:cs typeface="Calibri"/>
              </a:rPr>
              <a:t>CK-</a:t>
            </a:r>
            <a:r>
              <a:rPr sz="2000" dirty="0">
                <a:latin typeface="Calibri"/>
                <a:cs typeface="Calibri"/>
              </a:rPr>
              <a:t>MM</a:t>
            </a:r>
            <a:r>
              <a:rPr sz="2000" spc="-50" dirty="0">
                <a:latin typeface="Calibri"/>
                <a:cs typeface="Calibri"/>
              </a:rPr>
              <a:t> </a:t>
            </a:r>
            <a:r>
              <a:rPr sz="2000" spc="-10" dirty="0">
                <a:latin typeface="Calibri"/>
                <a:cs typeface="Calibri"/>
              </a:rPr>
              <a:t>(90%)</a:t>
            </a:r>
            <a:endParaRPr sz="2000" dirty="0">
              <a:latin typeface="Calibri"/>
              <a:cs typeface="Calibri"/>
            </a:endParaRPr>
          </a:p>
          <a:p>
            <a:pPr marL="12700">
              <a:lnSpc>
                <a:spcPct val="100000"/>
              </a:lnSpc>
            </a:pPr>
            <a:r>
              <a:rPr lang="en-US" sz="2000" b="1" dirty="0" err="1">
                <a:latin typeface="Calibri"/>
                <a:cs typeface="Calibri"/>
              </a:rPr>
              <a:t>M</a:t>
            </a:r>
            <a:r>
              <a:rPr sz="2000" b="1" dirty="0" err="1">
                <a:latin typeface="Calibri"/>
                <a:cs typeface="Calibri"/>
              </a:rPr>
              <a:t>iocardio</a:t>
            </a:r>
            <a:r>
              <a:rPr sz="2000" b="1" spc="-30" dirty="0">
                <a:latin typeface="Calibri"/>
                <a:cs typeface="Calibri"/>
              </a:rPr>
              <a:t> </a:t>
            </a:r>
            <a:r>
              <a:rPr sz="2000" dirty="0">
                <a:latin typeface="Calibri"/>
                <a:cs typeface="Calibri"/>
              </a:rPr>
              <a:t>60%</a:t>
            </a:r>
            <a:r>
              <a:rPr sz="2000" spc="-40" dirty="0">
                <a:latin typeface="Calibri"/>
                <a:cs typeface="Calibri"/>
              </a:rPr>
              <a:t> </a:t>
            </a:r>
            <a:r>
              <a:rPr sz="2000" dirty="0">
                <a:latin typeface="Calibri"/>
                <a:cs typeface="Calibri"/>
              </a:rPr>
              <a:t>di</a:t>
            </a:r>
            <a:r>
              <a:rPr sz="2000" spc="-30" dirty="0">
                <a:latin typeface="Calibri"/>
                <a:cs typeface="Calibri"/>
              </a:rPr>
              <a:t> CK-</a:t>
            </a:r>
            <a:r>
              <a:rPr sz="2000" dirty="0">
                <a:latin typeface="Calibri"/>
                <a:cs typeface="Calibri"/>
              </a:rPr>
              <a:t>MM</a:t>
            </a:r>
            <a:r>
              <a:rPr sz="2000" spc="-5" dirty="0">
                <a:latin typeface="Calibri"/>
                <a:cs typeface="Calibri"/>
              </a:rPr>
              <a:t> </a:t>
            </a:r>
            <a:r>
              <a:rPr sz="2000" dirty="0">
                <a:latin typeface="Calibri"/>
                <a:cs typeface="Calibri"/>
              </a:rPr>
              <a:t>e</a:t>
            </a:r>
            <a:r>
              <a:rPr sz="2000" spc="-10" dirty="0">
                <a:latin typeface="Calibri"/>
                <a:cs typeface="Calibri"/>
              </a:rPr>
              <a:t> </a:t>
            </a:r>
            <a:r>
              <a:rPr sz="2000" b="1" dirty="0">
                <a:latin typeface="Calibri"/>
                <a:cs typeface="Calibri"/>
              </a:rPr>
              <a:t>40%</a:t>
            </a:r>
            <a:r>
              <a:rPr sz="2000" b="1" spc="-20" dirty="0">
                <a:latin typeface="Calibri"/>
                <a:cs typeface="Calibri"/>
              </a:rPr>
              <a:t> </a:t>
            </a:r>
            <a:r>
              <a:rPr sz="2000" b="1" dirty="0">
                <a:latin typeface="Calibri"/>
                <a:cs typeface="Calibri"/>
              </a:rPr>
              <a:t>di</a:t>
            </a:r>
            <a:r>
              <a:rPr sz="2000" b="1" spc="-40" dirty="0">
                <a:latin typeface="Calibri"/>
                <a:cs typeface="Calibri"/>
              </a:rPr>
              <a:t> </a:t>
            </a:r>
            <a:r>
              <a:rPr sz="2000" b="1" spc="-25" dirty="0">
                <a:latin typeface="Calibri"/>
                <a:cs typeface="Calibri"/>
              </a:rPr>
              <a:t>CK-MB</a:t>
            </a:r>
            <a:endParaRPr sz="2000" dirty="0">
              <a:latin typeface="Calibri"/>
              <a:cs typeface="Calibri"/>
            </a:endParaRPr>
          </a:p>
          <a:p>
            <a:pPr>
              <a:lnSpc>
                <a:spcPct val="100000"/>
              </a:lnSpc>
              <a:spcBef>
                <a:spcPts val="45"/>
              </a:spcBef>
            </a:pPr>
            <a:endParaRPr sz="2650" dirty="0">
              <a:latin typeface="Calibri"/>
              <a:cs typeface="Calibri"/>
            </a:endParaRPr>
          </a:p>
          <a:p>
            <a:pPr marL="12700">
              <a:lnSpc>
                <a:spcPct val="100000"/>
              </a:lnSpc>
            </a:pPr>
            <a:r>
              <a:rPr sz="1800" dirty="0">
                <a:solidFill>
                  <a:srgbClr val="C00000"/>
                </a:solidFill>
                <a:latin typeface="Calibri"/>
                <a:cs typeface="Calibri"/>
              </a:rPr>
              <a:t>CK-MM</a:t>
            </a:r>
            <a:r>
              <a:rPr sz="1800" spc="-45" dirty="0">
                <a:solidFill>
                  <a:srgbClr val="C00000"/>
                </a:solidFill>
                <a:latin typeface="Calibri"/>
                <a:cs typeface="Calibri"/>
              </a:rPr>
              <a:t> </a:t>
            </a:r>
            <a:r>
              <a:rPr sz="1800" dirty="0">
                <a:latin typeface="Calibri"/>
                <a:cs typeface="Calibri"/>
              </a:rPr>
              <a:t>=</a:t>
            </a:r>
            <a:r>
              <a:rPr sz="1800" spc="-30" dirty="0">
                <a:latin typeface="Calibri"/>
                <a:cs typeface="Calibri"/>
              </a:rPr>
              <a:t> </a:t>
            </a:r>
            <a:r>
              <a:rPr lang="en-US" sz="1800" spc="-30" dirty="0">
                <a:latin typeface="Calibri"/>
                <a:cs typeface="Calibri"/>
              </a:rPr>
              <a:t>in</a:t>
            </a:r>
            <a:r>
              <a:rPr sz="1800" spc="-35" dirty="0">
                <a:latin typeface="Calibri"/>
                <a:cs typeface="Calibri"/>
              </a:rPr>
              <a:t> </a:t>
            </a:r>
            <a:r>
              <a:rPr sz="1800" dirty="0">
                <a:latin typeface="Calibri"/>
                <a:cs typeface="Calibri"/>
              </a:rPr>
              <a:t>soggetti</a:t>
            </a:r>
            <a:r>
              <a:rPr sz="1800" spc="-5" dirty="0">
                <a:latin typeface="Calibri"/>
                <a:cs typeface="Calibri"/>
              </a:rPr>
              <a:t> </a:t>
            </a:r>
            <a:r>
              <a:rPr sz="1800" spc="-20" dirty="0">
                <a:latin typeface="Calibri"/>
                <a:cs typeface="Calibri"/>
              </a:rPr>
              <a:t>sani</a:t>
            </a:r>
            <a:endParaRPr sz="1800" dirty="0">
              <a:latin typeface="Calibri"/>
              <a:cs typeface="Calibri"/>
            </a:endParaRPr>
          </a:p>
          <a:p>
            <a:pPr marL="12700">
              <a:lnSpc>
                <a:spcPct val="100000"/>
              </a:lnSpc>
            </a:pPr>
            <a:r>
              <a:rPr sz="1800" spc="-10" dirty="0">
                <a:solidFill>
                  <a:srgbClr val="C00000"/>
                </a:solidFill>
                <a:latin typeface="Calibri"/>
                <a:cs typeface="Calibri"/>
              </a:rPr>
              <a:t>CK-</a:t>
            </a:r>
            <a:r>
              <a:rPr sz="1800" dirty="0">
                <a:solidFill>
                  <a:srgbClr val="C00000"/>
                </a:solidFill>
                <a:latin typeface="Calibri"/>
                <a:cs typeface="Calibri"/>
              </a:rPr>
              <a:t>MB</a:t>
            </a:r>
            <a:r>
              <a:rPr sz="1800" spc="-50" dirty="0">
                <a:solidFill>
                  <a:srgbClr val="C00000"/>
                </a:solidFill>
                <a:latin typeface="Calibri"/>
                <a:cs typeface="Calibri"/>
              </a:rPr>
              <a:t> </a:t>
            </a:r>
            <a:r>
              <a:rPr sz="1800" dirty="0">
                <a:latin typeface="Calibri"/>
                <a:cs typeface="Calibri"/>
              </a:rPr>
              <a:t>=</a:t>
            </a:r>
            <a:r>
              <a:rPr sz="1800" spc="-25" dirty="0">
                <a:latin typeface="Calibri"/>
                <a:cs typeface="Calibri"/>
              </a:rPr>
              <a:t> </a:t>
            </a:r>
            <a:r>
              <a:rPr sz="1800" dirty="0">
                <a:latin typeface="Calibri"/>
                <a:cs typeface="Calibri"/>
              </a:rPr>
              <a:t>nelle</a:t>
            </a:r>
            <a:r>
              <a:rPr sz="1800" spc="-5" dirty="0">
                <a:latin typeface="Calibri"/>
                <a:cs typeface="Calibri"/>
              </a:rPr>
              <a:t> </a:t>
            </a:r>
            <a:r>
              <a:rPr sz="1800" dirty="0">
                <a:latin typeface="Calibri"/>
                <a:cs typeface="Calibri"/>
              </a:rPr>
              <a:t>patologie (es.</a:t>
            </a:r>
            <a:r>
              <a:rPr sz="1800" spc="-40" dirty="0">
                <a:latin typeface="Calibri"/>
                <a:cs typeface="Calibri"/>
              </a:rPr>
              <a:t> </a:t>
            </a:r>
            <a:r>
              <a:rPr sz="1800" dirty="0">
                <a:latin typeface="Calibri"/>
                <a:cs typeface="Calibri"/>
              </a:rPr>
              <a:t>infarto</a:t>
            </a:r>
            <a:r>
              <a:rPr sz="1800" spc="-25" dirty="0">
                <a:latin typeface="Calibri"/>
                <a:cs typeface="Calibri"/>
              </a:rPr>
              <a:t> </a:t>
            </a:r>
            <a:r>
              <a:rPr sz="1800" spc="-10" dirty="0">
                <a:latin typeface="Calibri"/>
                <a:cs typeface="Calibri"/>
              </a:rPr>
              <a:t>miocardio)</a:t>
            </a:r>
            <a:endParaRPr sz="1800" dirty="0">
              <a:latin typeface="Calibri"/>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6900" y="482041"/>
            <a:ext cx="6233795" cy="139827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alibri"/>
                <a:cs typeface="Calibri"/>
              </a:rPr>
              <a:t>I</a:t>
            </a:r>
            <a:r>
              <a:rPr sz="1800" b="1" spc="-45" dirty="0">
                <a:solidFill>
                  <a:srgbClr val="C00000"/>
                </a:solidFill>
                <a:latin typeface="Calibri"/>
                <a:cs typeface="Calibri"/>
              </a:rPr>
              <a:t> </a:t>
            </a:r>
            <a:r>
              <a:rPr sz="1800" b="1" dirty="0">
                <a:solidFill>
                  <a:srgbClr val="C00000"/>
                </a:solidFill>
                <a:latin typeface="Calibri"/>
                <a:cs typeface="Calibri"/>
              </a:rPr>
              <a:t>macroenzimi</a:t>
            </a:r>
            <a:r>
              <a:rPr sz="1800" b="1" spc="-50" dirty="0">
                <a:solidFill>
                  <a:srgbClr val="C00000"/>
                </a:solidFill>
                <a:latin typeface="Calibri"/>
                <a:cs typeface="Calibri"/>
              </a:rPr>
              <a:t> </a:t>
            </a:r>
            <a:r>
              <a:rPr sz="1800" b="1" spc="-10" dirty="0">
                <a:solidFill>
                  <a:srgbClr val="C00000"/>
                </a:solidFill>
                <a:latin typeface="Calibri"/>
                <a:cs typeface="Calibri"/>
              </a:rPr>
              <a:t>sierici</a:t>
            </a:r>
            <a:endParaRPr sz="1800">
              <a:latin typeface="Calibri"/>
              <a:cs typeface="Calibri"/>
            </a:endParaRPr>
          </a:p>
          <a:p>
            <a:pPr marL="12700" marR="5080">
              <a:lnSpc>
                <a:spcPct val="100000"/>
              </a:lnSpc>
              <a:spcBef>
                <a:spcPts val="5"/>
              </a:spcBef>
            </a:pPr>
            <a:r>
              <a:rPr sz="1800" dirty="0">
                <a:latin typeface="Calibri"/>
                <a:cs typeface="Calibri"/>
              </a:rPr>
              <a:t>sono</a:t>
            </a:r>
            <a:r>
              <a:rPr sz="1800" spc="-30" dirty="0">
                <a:latin typeface="Calibri"/>
                <a:cs typeface="Calibri"/>
              </a:rPr>
              <a:t> </a:t>
            </a:r>
            <a:r>
              <a:rPr sz="1800" dirty="0">
                <a:latin typeface="Calibri"/>
                <a:cs typeface="Calibri"/>
              </a:rPr>
              <a:t>dei</a:t>
            </a:r>
            <a:r>
              <a:rPr sz="1800" spc="10" dirty="0">
                <a:latin typeface="Calibri"/>
                <a:cs typeface="Calibri"/>
              </a:rPr>
              <a:t> </a:t>
            </a:r>
            <a:r>
              <a:rPr sz="1800" dirty="0">
                <a:latin typeface="Calibri"/>
                <a:cs typeface="Calibri"/>
              </a:rPr>
              <a:t>complessi</a:t>
            </a:r>
            <a:r>
              <a:rPr sz="1800" spc="-10" dirty="0">
                <a:latin typeface="Calibri"/>
                <a:cs typeface="Calibri"/>
              </a:rPr>
              <a:t> </a:t>
            </a:r>
            <a:r>
              <a:rPr sz="1800" dirty="0">
                <a:latin typeface="Calibri"/>
                <a:cs typeface="Calibri"/>
              </a:rPr>
              <a:t>di</a:t>
            </a:r>
            <a:r>
              <a:rPr sz="1800" spc="-10" dirty="0">
                <a:latin typeface="Calibri"/>
                <a:cs typeface="Calibri"/>
              </a:rPr>
              <a:t> </a:t>
            </a:r>
            <a:r>
              <a:rPr sz="1800" dirty="0">
                <a:latin typeface="Calibri"/>
                <a:cs typeface="Calibri"/>
              </a:rPr>
              <a:t>enzimi</a:t>
            </a:r>
            <a:r>
              <a:rPr sz="1800" spc="-5" dirty="0">
                <a:latin typeface="Calibri"/>
                <a:cs typeface="Calibri"/>
              </a:rPr>
              <a:t> </a:t>
            </a:r>
            <a:r>
              <a:rPr sz="1800" dirty="0">
                <a:latin typeface="Calibri"/>
                <a:cs typeface="Calibri"/>
              </a:rPr>
              <a:t>o</a:t>
            </a:r>
            <a:r>
              <a:rPr sz="1800" spc="-20" dirty="0">
                <a:latin typeface="Calibri"/>
                <a:cs typeface="Calibri"/>
              </a:rPr>
              <a:t> </a:t>
            </a:r>
            <a:r>
              <a:rPr sz="1800" dirty="0">
                <a:latin typeface="Calibri"/>
                <a:cs typeface="Calibri"/>
              </a:rPr>
              <a:t>isoenzimi</a:t>
            </a:r>
            <a:r>
              <a:rPr sz="1800" spc="-5" dirty="0">
                <a:latin typeface="Calibri"/>
                <a:cs typeface="Calibri"/>
              </a:rPr>
              <a:t> </a:t>
            </a:r>
            <a:r>
              <a:rPr sz="1800" dirty="0">
                <a:latin typeface="Calibri"/>
                <a:cs typeface="Calibri"/>
              </a:rPr>
              <a:t>legati</a:t>
            </a:r>
            <a:r>
              <a:rPr sz="1800" spc="5" dirty="0">
                <a:latin typeface="Calibri"/>
                <a:cs typeface="Calibri"/>
              </a:rPr>
              <a:t> </a:t>
            </a:r>
            <a:r>
              <a:rPr sz="1800" dirty="0">
                <a:latin typeface="Calibri"/>
                <a:cs typeface="Calibri"/>
              </a:rPr>
              <a:t>a</a:t>
            </a:r>
            <a:r>
              <a:rPr sz="1800" spc="-25" dirty="0">
                <a:latin typeface="Calibri"/>
                <a:cs typeface="Calibri"/>
              </a:rPr>
              <a:t> </a:t>
            </a:r>
            <a:r>
              <a:rPr sz="1800" spc="-10" dirty="0">
                <a:latin typeface="Calibri"/>
                <a:cs typeface="Calibri"/>
              </a:rPr>
              <a:t>immunoglobuline, </a:t>
            </a:r>
            <a:r>
              <a:rPr sz="1800" dirty="0">
                <a:latin typeface="Calibri"/>
                <a:cs typeface="Calibri"/>
              </a:rPr>
              <a:t>lipoproteine,</a:t>
            </a:r>
            <a:r>
              <a:rPr sz="1800" spc="-25" dirty="0">
                <a:latin typeface="Calibri"/>
                <a:cs typeface="Calibri"/>
              </a:rPr>
              <a:t> </a:t>
            </a:r>
            <a:r>
              <a:rPr sz="1800" dirty="0">
                <a:latin typeface="Calibri"/>
                <a:cs typeface="Calibri"/>
              </a:rPr>
              <a:t>o</a:t>
            </a:r>
            <a:r>
              <a:rPr sz="1800" spc="-55" dirty="0">
                <a:latin typeface="Calibri"/>
                <a:cs typeface="Calibri"/>
              </a:rPr>
              <a:t> </a:t>
            </a:r>
            <a:r>
              <a:rPr sz="1800" dirty="0">
                <a:latin typeface="Calibri"/>
                <a:cs typeface="Calibri"/>
              </a:rPr>
              <a:t>frammenti</a:t>
            </a:r>
            <a:r>
              <a:rPr sz="1800" spc="-25" dirty="0">
                <a:latin typeface="Calibri"/>
                <a:cs typeface="Calibri"/>
              </a:rPr>
              <a:t> </a:t>
            </a:r>
            <a:r>
              <a:rPr sz="1800" dirty="0">
                <a:latin typeface="Calibri"/>
                <a:cs typeface="Calibri"/>
              </a:rPr>
              <a:t>di</a:t>
            </a:r>
            <a:r>
              <a:rPr sz="1800" spc="-45" dirty="0">
                <a:latin typeface="Calibri"/>
                <a:cs typeface="Calibri"/>
              </a:rPr>
              <a:t> </a:t>
            </a:r>
            <a:r>
              <a:rPr sz="1800" dirty="0">
                <a:latin typeface="Calibri"/>
                <a:cs typeface="Calibri"/>
              </a:rPr>
              <a:t>membrane </a:t>
            </a:r>
            <a:r>
              <a:rPr sz="1800" spc="-10" dirty="0">
                <a:latin typeface="Calibri"/>
                <a:cs typeface="Calibri"/>
              </a:rPr>
              <a:t>cellulari</a:t>
            </a:r>
            <a:endParaRPr sz="1800">
              <a:latin typeface="Calibri"/>
              <a:cs typeface="Calibri"/>
            </a:endParaRPr>
          </a:p>
          <a:p>
            <a:pPr>
              <a:lnSpc>
                <a:spcPct val="100000"/>
              </a:lnSpc>
              <a:spcBef>
                <a:spcPts val="25"/>
              </a:spcBef>
            </a:pPr>
            <a:endParaRPr sz="1750">
              <a:latin typeface="Calibri"/>
              <a:cs typeface="Calibri"/>
            </a:endParaRPr>
          </a:p>
          <a:p>
            <a:pPr marL="12700">
              <a:lnSpc>
                <a:spcPct val="100000"/>
              </a:lnSpc>
            </a:pPr>
            <a:r>
              <a:rPr sz="1800" dirty="0">
                <a:latin typeface="Calibri"/>
                <a:cs typeface="Calibri"/>
              </a:rPr>
              <a:t>Si</a:t>
            </a:r>
            <a:r>
              <a:rPr sz="1800" spc="-35" dirty="0">
                <a:latin typeface="Calibri"/>
                <a:cs typeface="Calibri"/>
              </a:rPr>
              <a:t> </a:t>
            </a:r>
            <a:r>
              <a:rPr sz="1800" dirty="0">
                <a:latin typeface="Calibri"/>
                <a:cs typeface="Calibri"/>
              </a:rPr>
              <a:t>accumulano</a:t>
            </a:r>
            <a:r>
              <a:rPr sz="1800" spc="-10" dirty="0">
                <a:latin typeface="Calibri"/>
                <a:cs typeface="Calibri"/>
              </a:rPr>
              <a:t> </a:t>
            </a:r>
            <a:r>
              <a:rPr sz="1800" dirty="0">
                <a:latin typeface="Calibri"/>
                <a:cs typeface="Calibri"/>
              </a:rPr>
              <a:t>nel</a:t>
            </a:r>
            <a:r>
              <a:rPr sz="1800" spc="-25" dirty="0">
                <a:latin typeface="Calibri"/>
                <a:cs typeface="Calibri"/>
              </a:rPr>
              <a:t> </a:t>
            </a:r>
            <a:r>
              <a:rPr sz="1800" dirty="0">
                <a:latin typeface="Calibri"/>
                <a:cs typeface="Calibri"/>
              </a:rPr>
              <a:t>siero</a:t>
            </a:r>
            <a:r>
              <a:rPr sz="1800" spc="-5" dirty="0">
                <a:latin typeface="Calibri"/>
                <a:cs typeface="Calibri"/>
              </a:rPr>
              <a:t> </a:t>
            </a:r>
            <a:r>
              <a:rPr sz="1800" dirty="0">
                <a:latin typeface="Calibri"/>
                <a:cs typeface="Calibri"/>
              </a:rPr>
              <a:t>e</a:t>
            </a:r>
            <a:r>
              <a:rPr sz="1800" spc="-50" dirty="0">
                <a:latin typeface="Calibri"/>
                <a:cs typeface="Calibri"/>
              </a:rPr>
              <a:t> </a:t>
            </a:r>
            <a:r>
              <a:rPr sz="1800" dirty="0">
                <a:latin typeface="Calibri"/>
                <a:cs typeface="Calibri"/>
              </a:rPr>
              <a:t>perdurano</a:t>
            </a:r>
            <a:r>
              <a:rPr sz="1800" spc="40" dirty="0">
                <a:latin typeface="Calibri"/>
                <a:cs typeface="Calibri"/>
              </a:rPr>
              <a:t> </a:t>
            </a:r>
            <a:r>
              <a:rPr sz="1800" dirty="0">
                <a:latin typeface="Calibri"/>
                <a:cs typeface="Calibri"/>
              </a:rPr>
              <a:t>per lunghi </a:t>
            </a:r>
            <a:r>
              <a:rPr sz="1800" spc="-10" dirty="0">
                <a:latin typeface="Calibri"/>
                <a:cs typeface="Calibri"/>
              </a:rPr>
              <a:t>periodi</a:t>
            </a:r>
            <a:endParaRPr sz="1800">
              <a:latin typeface="Calibri"/>
              <a:cs typeface="Calibri"/>
            </a:endParaRPr>
          </a:p>
        </p:txBody>
      </p:sp>
      <p:pic>
        <p:nvPicPr>
          <p:cNvPr id="3" name="object 3"/>
          <p:cNvPicPr/>
          <p:nvPr/>
        </p:nvPicPr>
        <p:blipFill>
          <a:blip r:embed="rId2" cstate="print"/>
          <a:stretch>
            <a:fillRect/>
          </a:stretch>
        </p:blipFill>
        <p:spPr>
          <a:xfrm>
            <a:off x="6723888" y="1780318"/>
            <a:ext cx="5033299" cy="3785329"/>
          </a:xfrm>
          <a:prstGeom prst="rect">
            <a:avLst/>
          </a:prstGeom>
        </p:spPr>
      </p:pic>
      <p:sp>
        <p:nvSpPr>
          <p:cNvPr id="4" name="object 4"/>
          <p:cNvSpPr txBox="1"/>
          <p:nvPr/>
        </p:nvSpPr>
        <p:spPr>
          <a:xfrm>
            <a:off x="6176264" y="5665419"/>
            <a:ext cx="5674995" cy="574040"/>
          </a:xfrm>
          <a:prstGeom prst="rect">
            <a:avLst/>
          </a:prstGeom>
        </p:spPr>
        <p:txBody>
          <a:bodyPr vert="horz" wrap="square" lIns="0" tIns="12700" rIns="0" bIns="0" rtlCol="0">
            <a:spAutoFit/>
          </a:bodyPr>
          <a:lstStyle/>
          <a:p>
            <a:pPr marL="12700" marR="5080">
              <a:lnSpc>
                <a:spcPct val="100000"/>
              </a:lnSpc>
              <a:spcBef>
                <a:spcPts val="100"/>
              </a:spcBef>
            </a:pPr>
            <a:r>
              <a:rPr sz="1800" spc="-20" dirty="0">
                <a:latin typeface="Calibri"/>
                <a:cs typeface="Calibri"/>
              </a:rPr>
              <a:t>https</a:t>
            </a:r>
            <a:r>
              <a:rPr sz="1800" spc="-20" dirty="0">
                <a:latin typeface="Calibri"/>
                <a:cs typeface="Calibri"/>
                <a:hlinkClick r:id="rId3"/>
              </a:rPr>
              <a:t>://w</a:t>
            </a:r>
            <a:r>
              <a:rPr sz="1800" spc="-20" dirty="0">
                <a:latin typeface="Calibri"/>
                <a:cs typeface="Calibri"/>
              </a:rPr>
              <a:t>ww</a:t>
            </a:r>
            <a:r>
              <a:rPr sz="1800" spc="-20" dirty="0">
                <a:latin typeface="Calibri"/>
                <a:cs typeface="Calibri"/>
                <a:hlinkClick r:id="rId3"/>
              </a:rPr>
              <a:t>.s</a:t>
            </a:r>
            <a:r>
              <a:rPr sz="1800" spc="-20" dirty="0">
                <a:latin typeface="Calibri"/>
                <a:cs typeface="Calibri"/>
              </a:rPr>
              <a:t>l</a:t>
            </a:r>
            <a:r>
              <a:rPr sz="1800" spc="-20" dirty="0">
                <a:latin typeface="Calibri"/>
                <a:cs typeface="Calibri"/>
                <a:hlinkClick r:id="rId3"/>
              </a:rPr>
              <a:t>ideshare.net/YESANNA/myocardial-</a:t>
            </a:r>
            <a:r>
              <a:rPr sz="1800" spc="-10" dirty="0">
                <a:latin typeface="Calibri"/>
                <a:cs typeface="Calibri"/>
                <a:hlinkClick r:id="rId3"/>
              </a:rPr>
              <a:t>infarction-</a:t>
            </a:r>
            <a:r>
              <a:rPr sz="1800" spc="-10" dirty="0">
                <a:latin typeface="Calibri"/>
                <a:cs typeface="Calibri"/>
              </a:rPr>
              <a:t> mi-59874392</a:t>
            </a:r>
            <a:endParaRPr sz="1800">
              <a:latin typeface="Calibri"/>
              <a:cs typeface="Calibri"/>
            </a:endParaRPr>
          </a:p>
        </p:txBody>
      </p:sp>
      <p:sp>
        <p:nvSpPr>
          <p:cNvPr id="5" name="object 5"/>
          <p:cNvSpPr txBox="1"/>
          <p:nvPr/>
        </p:nvSpPr>
        <p:spPr>
          <a:xfrm>
            <a:off x="651154" y="3686047"/>
            <a:ext cx="4699000" cy="1997075"/>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C00000"/>
                </a:solidFill>
                <a:latin typeface="Calibri"/>
                <a:cs typeface="Calibri"/>
              </a:rPr>
              <a:t>Macro-</a:t>
            </a:r>
            <a:r>
              <a:rPr sz="1800" b="1" dirty="0">
                <a:solidFill>
                  <a:srgbClr val="C00000"/>
                </a:solidFill>
                <a:latin typeface="Calibri"/>
                <a:cs typeface="Calibri"/>
              </a:rPr>
              <a:t>CK:</a:t>
            </a:r>
            <a:r>
              <a:rPr sz="1800" b="1" spc="5" dirty="0">
                <a:solidFill>
                  <a:srgbClr val="C00000"/>
                </a:solidFill>
                <a:latin typeface="Calibri"/>
                <a:cs typeface="Calibri"/>
              </a:rPr>
              <a:t> </a:t>
            </a:r>
            <a:r>
              <a:rPr sz="1800" b="1" spc="-10" dirty="0">
                <a:solidFill>
                  <a:srgbClr val="C00000"/>
                </a:solidFill>
                <a:latin typeface="Calibri"/>
                <a:cs typeface="Calibri"/>
              </a:rPr>
              <a:t>oligomeri</a:t>
            </a:r>
            <a:endParaRPr sz="1800">
              <a:latin typeface="Calibri"/>
              <a:cs typeface="Calibri"/>
            </a:endParaRPr>
          </a:p>
          <a:p>
            <a:pPr marL="356870" indent="-344805">
              <a:lnSpc>
                <a:spcPct val="100000"/>
              </a:lnSpc>
              <a:buFont typeface="Arial"/>
              <a:buChar char="•"/>
              <a:tabLst>
                <a:tab pos="356870" algn="l"/>
                <a:tab pos="357505" algn="l"/>
              </a:tabLst>
            </a:pPr>
            <a:r>
              <a:rPr sz="1800" dirty="0">
                <a:latin typeface="Calibri"/>
                <a:cs typeface="Calibri"/>
              </a:rPr>
              <a:t>Tipo</a:t>
            </a:r>
            <a:r>
              <a:rPr sz="1800" spc="-40" dirty="0">
                <a:latin typeface="Calibri"/>
                <a:cs typeface="Calibri"/>
              </a:rPr>
              <a:t> </a:t>
            </a:r>
            <a:r>
              <a:rPr sz="1800" dirty="0">
                <a:latin typeface="Calibri"/>
                <a:cs typeface="Calibri"/>
              </a:rPr>
              <a:t>1</a:t>
            </a:r>
            <a:r>
              <a:rPr sz="1800" spc="-45" dirty="0">
                <a:latin typeface="Calibri"/>
                <a:cs typeface="Calibri"/>
              </a:rPr>
              <a:t> </a:t>
            </a:r>
            <a:r>
              <a:rPr sz="1800" dirty="0">
                <a:latin typeface="Calibri"/>
                <a:cs typeface="Calibri"/>
              </a:rPr>
              <a:t>(disordini</a:t>
            </a:r>
            <a:r>
              <a:rPr sz="1800" spc="-10" dirty="0">
                <a:latin typeface="Calibri"/>
                <a:cs typeface="Calibri"/>
              </a:rPr>
              <a:t> </a:t>
            </a:r>
            <a:r>
              <a:rPr sz="1800" dirty="0">
                <a:latin typeface="Calibri"/>
                <a:cs typeface="Calibri"/>
              </a:rPr>
              <a:t>autoimmuni)</a:t>
            </a:r>
            <a:r>
              <a:rPr sz="1800" spc="5" dirty="0">
                <a:latin typeface="Calibri"/>
                <a:cs typeface="Calibri"/>
              </a:rPr>
              <a:t> </a:t>
            </a:r>
            <a:r>
              <a:rPr sz="1800" dirty="0">
                <a:latin typeface="Calibri"/>
                <a:cs typeface="Calibri"/>
              </a:rPr>
              <a:t>(CK</a:t>
            </a:r>
            <a:r>
              <a:rPr sz="1800" spc="-50" dirty="0">
                <a:latin typeface="Calibri"/>
                <a:cs typeface="Calibri"/>
              </a:rPr>
              <a:t> </a:t>
            </a:r>
            <a:r>
              <a:rPr sz="1800" dirty="0">
                <a:latin typeface="Calibri"/>
                <a:cs typeface="Calibri"/>
              </a:rPr>
              <a:t>legata a</a:t>
            </a:r>
            <a:r>
              <a:rPr sz="1800" spc="-25" dirty="0">
                <a:latin typeface="Calibri"/>
                <a:cs typeface="Calibri"/>
              </a:rPr>
              <a:t> </a:t>
            </a:r>
            <a:r>
              <a:rPr sz="1800" spc="-20" dirty="0">
                <a:latin typeface="Calibri"/>
                <a:cs typeface="Calibri"/>
              </a:rPr>
              <a:t>IgG)</a:t>
            </a:r>
            <a:endParaRPr sz="1800">
              <a:latin typeface="Calibri"/>
              <a:cs typeface="Calibri"/>
            </a:endParaRPr>
          </a:p>
          <a:p>
            <a:pPr marL="356870" indent="-344805">
              <a:lnSpc>
                <a:spcPct val="100000"/>
              </a:lnSpc>
              <a:buFont typeface="Arial"/>
              <a:buChar char="•"/>
              <a:tabLst>
                <a:tab pos="356870" algn="l"/>
                <a:tab pos="357505" algn="l"/>
              </a:tabLst>
            </a:pPr>
            <a:r>
              <a:rPr sz="1800" dirty="0">
                <a:latin typeface="Calibri"/>
                <a:cs typeface="Calibri"/>
              </a:rPr>
              <a:t>Tipo</a:t>
            </a:r>
            <a:r>
              <a:rPr sz="1800" spc="-25" dirty="0">
                <a:latin typeface="Calibri"/>
                <a:cs typeface="Calibri"/>
              </a:rPr>
              <a:t> </a:t>
            </a:r>
            <a:r>
              <a:rPr sz="1800" dirty="0">
                <a:latin typeface="Calibri"/>
                <a:cs typeface="Calibri"/>
              </a:rPr>
              <a:t>2</a:t>
            </a:r>
            <a:r>
              <a:rPr sz="1800" spc="-15" dirty="0">
                <a:latin typeface="Calibri"/>
                <a:cs typeface="Calibri"/>
              </a:rPr>
              <a:t> </a:t>
            </a:r>
            <a:r>
              <a:rPr sz="1800" dirty="0">
                <a:latin typeface="Calibri"/>
                <a:cs typeface="Calibri"/>
              </a:rPr>
              <a:t>(CK-Mt)</a:t>
            </a:r>
            <a:r>
              <a:rPr sz="1800" spc="-15" dirty="0">
                <a:latin typeface="Calibri"/>
                <a:cs typeface="Calibri"/>
              </a:rPr>
              <a:t> </a:t>
            </a:r>
            <a:r>
              <a:rPr sz="1800" dirty="0">
                <a:latin typeface="Calibri"/>
                <a:cs typeface="Calibri"/>
              </a:rPr>
              <a:t>(tipico</a:t>
            </a:r>
            <a:r>
              <a:rPr sz="1800" spc="15" dirty="0">
                <a:latin typeface="Calibri"/>
                <a:cs typeface="Calibri"/>
              </a:rPr>
              <a:t> </a:t>
            </a:r>
            <a:r>
              <a:rPr sz="1800" dirty="0">
                <a:latin typeface="Calibri"/>
                <a:cs typeface="Calibri"/>
              </a:rPr>
              <a:t>di forme </a:t>
            </a:r>
            <a:r>
              <a:rPr sz="1800" spc="-10" dirty="0">
                <a:latin typeface="Calibri"/>
                <a:cs typeface="Calibri"/>
              </a:rPr>
              <a:t>tumorali)</a:t>
            </a:r>
            <a:endParaRPr sz="1800">
              <a:latin typeface="Calibri"/>
              <a:cs typeface="Calibri"/>
            </a:endParaRPr>
          </a:p>
          <a:p>
            <a:pPr>
              <a:lnSpc>
                <a:spcPct val="100000"/>
              </a:lnSpc>
              <a:spcBef>
                <a:spcPts val="55"/>
              </a:spcBef>
              <a:buFont typeface="Arial"/>
              <a:buChar char="•"/>
            </a:pPr>
            <a:endParaRPr sz="2050">
              <a:latin typeface="Calibri"/>
              <a:cs typeface="Calibri"/>
            </a:endParaRPr>
          </a:p>
          <a:p>
            <a:pPr marL="12700">
              <a:lnSpc>
                <a:spcPct val="100000"/>
              </a:lnSpc>
            </a:pPr>
            <a:r>
              <a:rPr sz="1800" b="1" dirty="0">
                <a:latin typeface="Calibri"/>
                <a:cs typeface="Calibri"/>
              </a:rPr>
              <a:t>Nei</a:t>
            </a:r>
            <a:r>
              <a:rPr sz="1800" b="1" spc="-40" dirty="0">
                <a:latin typeface="Calibri"/>
                <a:cs typeface="Calibri"/>
              </a:rPr>
              <a:t> </a:t>
            </a:r>
            <a:r>
              <a:rPr sz="1800" b="1" dirty="0">
                <a:latin typeface="Calibri"/>
                <a:cs typeface="Calibri"/>
              </a:rPr>
              <a:t>test</a:t>
            </a:r>
            <a:r>
              <a:rPr sz="1800" b="1" spc="-35" dirty="0">
                <a:latin typeface="Calibri"/>
                <a:cs typeface="Calibri"/>
              </a:rPr>
              <a:t> </a:t>
            </a:r>
            <a:r>
              <a:rPr sz="1800" b="1" spc="-10" dirty="0">
                <a:latin typeface="Calibri"/>
                <a:cs typeface="Calibri"/>
              </a:rPr>
              <a:t>elettroforetici</a:t>
            </a:r>
            <a:endParaRPr sz="1800">
              <a:latin typeface="Calibri"/>
              <a:cs typeface="Calibri"/>
            </a:endParaRPr>
          </a:p>
          <a:p>
            <a:pPr marL="64135" marR="1492885" indent="-52069">
              <a:lnSpc>
                <a:spcPct val="100000"/>
              </a:lnSpc>
              <a:buFont typeface="Arial"/>
              <a:buChar char="•"/>
              <a:tabLst>
                <a:tab pos="299085" algn="l"/>
                <a:tab pos="299720" algn="l"/>
              </a:tabLst>
            </a:pPr>
            <a:r>
              <a:rPr sz="1800" spc="-10" dirty="0">
                <a:latin typeface="Calibri"/>
                <a:cs typeface="Calibri"/>
              </a:rPr>
              <a:t>Macro-</a:t>
            </a:r>
            <a:r>
              <a:rPr sz="1800" dirty="0">
                <a:latin typeface="Calibri"/>
                <a:cs typeface="Calibri"/>
              </a:rPr>
              <a:t>CK</a:t>
            </a:r>
            <a:r>
              <a:rPr sz="1800" spc="405" dirty="0">
                <a:latin typeface="Calibri"/>
                <a:cs typeface="Calibri"/>
              </a:rPr>
              <a:t> </a:t>
            </a:r>
            <a:r>
              <a:rPr sz="1800" dirty="0">
                <a:latin typeface="Calibri"/>
                <a:cs typeface="Calibri"/>
              </a:rPr>
              <a:t>di</a:t>
            </a:r>
            <a:r>
              <a:rPr sz="1800" spc="20" dirty="0">
                <a:latin typeface="Calibri"/>
                <a:cs typeface="Calibri"/>
              </a:rPr>
              <a:t> </a:t>
            </a:r>
            <a:r>
              <a:rPr sz="1800" dirty="0">
                <a:latin typeface="Calibri"/>
                <a:cs typeface="Calibri"/>
              </a:rPr>
              <a:t>tipo</a:t>
            </a:r>
            <a:r>
              <a:rPr sz="1800" spc="10" dirty="0">
                <a:latin typeface="Calibri"/>
                <a:cs typeface="Calibri"/>
              </a:rPr>
              <a:t> </a:t>
            </a:r>
            <a:r>
              <a:rPr sz="1800" dirty="0">
                <a:latin typeface="Calibri"/>
                <a:cs typeface="Calibri"/>
              </a:rPr>
              <a:t>1 si</a:t>
            </a:r>
            <a:r>
              <a:rPr sz="1800" spc="20" dirty="0">
                <a:latin typeface="Calibri"/>
                <a:cs typeface="Calibri"/>
              </a:rPr>
              <a:t> </a:t>
            </a:r>
            <a:r>
              <a:rPr sz="1800" spc="-10" dirty="0">
                <a:latin typeface="Calibri"/>
                <a:cs typeface="Calibri"/>
              </a:rPr>
              <a:t>posiziona </a:t>
            </a:r>
            <a:r>
              <a:rPr sz="1800" dirty="0">
                <a:latin typeface="Calibri"/>
                <a:cs typeface="Calibri"/>
              </a:rPr>
              <a:t>tra</a:t>
            </a:r>
            <a:r>
              <a:rPr sz="1800" spc="405" dirty="0">
                <a:latin typeface="Calibri"/>
                <a:cs typeface="Calibri"/>
              </a:rPr>
              <a:t> </a:t>
            </a:r>
            <a:r>
              <a:rPr sz="1800" dirty="0">
                <a:latin typeface="Calibri"/>
                <a:cs typeface="Calibri"/>
              </a:rPr>
              <a:t>CK-MM</a:t>
            </a:r>
            <a:r>
              <a:rPr sz="1800" spc="-20" dirty="0">
                <a:latin typeface="Calibri"/>
                <a:cs typeface="Calibri"/>
              </a:rPr>
              <a:t> </a:t>
            </a:r>
            <a:r>
              <a:rPr sz="1800" dirty="0">
                <a:latin typeface="Calibri"/>
                <a:cs typeface="Calibri"/>
              </a:rPr>
              <a:t>and</a:t>
            </a:r>
            <a:r>
              <a:rPr sz="1800" spc="25" dirty="0">
                <a:latin typeface="Calibri"/>
                <a:cs typeface="Calibri"/>
              </a:rPr>
              <a:t> </a:t>
            </a:r>
            <a:r>
              <a:rPr sz="1800" spc="-10" dirty="0">
                <a:latin typeface="Calibri"/>
                <a:cs typeface="Calibri"/>
              </a:rPr>
              <a:t>CK-</a:t>
            </a:r>
            <a:r>
              <a:rPr sz="1800" spc="-25" dirty="0">
                <a:latin typeface="Calibri"/>
                <a:cs typeface="Calibri"/>
              </a:rPr>
              <a:t>MB</a:t>
            </a:r>
            <a:endParaRPr sz="1800">
              <a:latin typeface="Calibri"/>
              <a:cs typeface="Calibri"/>
            </a:endParaRPr>
          </a:p>
        </p:txBody>
      </p:sp>
      <p:sp>
        <p:nvSpPr>
          <p:cNvPr id="6" name="object 6"/>
          <p:cNvSpPr txBox="1"/>
          <p:nvPr/>
        </p:nvSpPr>
        <p:spPr>
          <a:xfrm>
            <a:off x="651154" y="5656884"/>
            <a:ext cx="3158490" cy="300355"/>
          </a:xfrm>
          <a:prstGeom prst="rect">
            <a:avLst/>
          </a:prstGeom>
        </p:spPr>
        <p:txBody>
          <a:bodyPr vert="horz" wrap="square" lIns="0" tIns="12700" rIns="0" bIns="0" rtlCol="0">
            <a:spAutoFit/>
          </a:bodyPr>
          <a:lstStyle/>
          <a:p>
            <a:pPr marL="299085" indent="-287020">
              <a:lnSpc>
                <a:spcPct val="100000"/>
              </a:lnSpc>
              <a:spcBef>
                <a:spcPts val="100"/>
              </a:spcBef>
              <a:buFont typeface="Arial"/>
              <a:buChar char="•"/>
              <a:tabLst>
                <a:tab pos="299085" algn="l"/>
                <a:tab pos="299720" algn="l"/>
              </a:tabLst>
            </a:pPr>
            <a:r>
              <a:rPr sz="1800" spc="-10" dirty="0">
                <a:latin typeface="Calibri"/>
                <a:cs typeface="Calibri"/>
              </a:rPr>
              <a:t>Macro-</a:t>
            </a:r>
            <a:r>
              <a:rPr sz="1800" dirty="0">
                <a:latin typeface="Calibri"/>
                <a:cs typeface="Calibri"/>
              </a:rPr>
              <a:t>CK</a:t>
            </a:r>
            <a:r>
              <a:rPr sz="1800" spc="-30" dirty="0">
                <a:latin typeface="Calibri"/>
                <a:cs typeface="Calibri"/>
              </a:rPr>
              <a:t> </a:t>
            </a:r>
            <a:r>
              <a:rPr sz="1800" dirty="0">
                <a:latin typeface="Calibri"/>
                <a:cs typeface="Calibri"/>
              </a:rPr>
              <a:t>di</a:t>
            </a:r>
            <a:r>
              <a:rPr sz="1800" spc="15" dirty="0">
                <a:latin typeface="Calibri"/>
                <a:cs typeface="Calibri"/>
              </a:rPr>
              <a:t> </a:t>
            </a:r>
            <a:r>
              <a:rPr sz="1800" dirty="0">
                <a:latin typeface="Calibri"/>
                <a:cs typeface="Calibri"/>
              </a:rPr>
              <a:t>tipo</a:t>
            </a:r>
            <a:r>
              <a:rPr sz="1800" spc="30" dirty="0">
                <a:latin typeface="Calibri"/>
                <a:cs typeface="Calibri"/>
              </a:rPr>
              <a:t> </a:t>
            </a:r>
            <a:r>
              <a:rPr sz="1800" dirty="0">
                <a:latin typeface="Calibri"/>
                <a:cs typeface="Calibri"/>
              </a:rPr>
              <a:t>2</a:t>
            </a:r>
            <a:r>
              <a:rPr sz="1800" spc="-10" dirty="0">
                <a:latin typeface="Calibri"/>
                <a:cs typeface="Calibri"/>
              </a:rPr>
              <a:t> </a:t>
            </a:r>
            <a:r>
              <a:rPr sz="1800" dirty="0">
                <a:latin typeface="Calibri"/>
                <a:cs typeface="Calibri"/>
              </a:rPr>
              <a:t>si</a:t>
            </a:r>
            <a:r>
              <a:rPr sz="1800" spc="15" dirty="0">
                <a:latin typeface="Calibri"/>
                <a:cs typeface="Calibri"/>
              </a:rPr>
              <a:t> </a:t>
            </a:r>
            <a:r>
              <a:rPr sz="1800" spc="-10" dirty="0">
                <a:latin typeface="Calibri"/>
                <a:cs typeface="Calibri"/>
              </a:rPr>
              <a:t>posiziona</a:t>
            </a:r>
            <a:endParaRPr sz="1800">
              <a:latin typeface="Calibri"/>
              <a:cs typeface="Calibri"/>
            </a:endParaRPr>
          </a:p>
        </p:txBody>
      </p:sp>
      <p:sp>
        <p:nvSpPr>
          <p:cNvPr id="7" name="object 7"/>
          <p:cNvSpPr txBox="1"/>
          <p:nvPr/>
        </p:nvSpPr>
        <p:spPr>
          <a:xfrm>
            <a:off x="651154" y="5931814"/>
            <a:ext cx="34099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più</a:t>
            </a:r>
            <a:r>
              <a:rPr sz="1800" spc="-10" dirty="0">
                <a:latin typeface="Calibri"/>
                <a:cs typeface="Calibri"/>
              </a:rPr>
              <a:t> </a:t>
            </a:r>
            <a:r>
              <a:rPr sz="1800" dirty="0">
                <a:latin typeface="Calibri"/>
                <a:cs typeface="Calibri"/>
              </a:rPr>
              <a:t>verso</a:t>
            </a:r>
            <a:r>
              <a:rPr sz="1800" spc="-30" dirty="0">
                <a:latin typeface="Calibri"/>
                <a:cs typeface="Calibri"/>
              </a:rPr>
              <a:t> </a:t>
            </a:r>
            <a:r>
              <a:rPr sz="1800" dirty="0">
                <a:latin typeface="Calibri"/>
                <a:cs typeface="Calibri"/>
              </a:rPr>
              <a:t>il</a:t>
            </a:r>
            <a:r>
              <a:rPr sz="1800" spc="-45" dirty="0">
                <a:latin typeface="Calibri"/>
                <a:cs typeface="Calibri"/>
              </a:rPr>
              <a:t> </a:t>
            </a:r>
            <a:r>
              <a:rPr sz="1800" dirty="0">
                <a:latin typeface="Calibri"/>
                <a:cs typeface="Calibri"/>
              </a:rPr>
              <a:t>catodo</a:t>
            </a:r>
            <a:r>
              <a:rPr sz="1800" spc="-5" dirty="0">
                <a:latin typeface="Calibri"/>
                <a:cs typeface="Calibri"/>
              </a:rPr>
              <a:t> </a:t>
            </a:r>
            <a:r>
              <a:rPr sz="1800" dirty="0">
                <a:latin typeface="Calibri"/>
                <a:cs typeface="Calibri"/>
              </a:rPr>
              <a:t>rispetto</a:t>
            </a:r>
            <a:r>
              <a:rPr sz="1800" spc="-10" dirty="0">
                <a:latin typeface="Calibri"/>
                <a:cs typeface="Calibri"/>
              </a:rPr>
              <a:t> </a:t>
            </a:r>
            <a:r>
              <a:rPr sz="1800" dirty="0">
                <a:latin typeface="Calibri"/>
                <a:cs typeface="Calibri"/>
              </a:rPr>
              <a:t>a</a:t>
            </a:r>
            <a:r>
              <a:rPr sz="1800" spc="-45" dirty="0">
                <a:latin typeface="Calibri"/>
                <a:cs typeface="Calibri"/>
              </a:rPr>
              <a:t> </a:t>
            </a:r>
            <a:r>
              <a:rPr sz="1800" spc="-10" dirty="0">
                <a:latin typeface="Calibri"/>
                <a:cs typeface="Calibri"/>
              </a:rPr>
              <a:t>CK-</a:t>
            </a:r>
            <a:r>
              <a:rPr sz="1800" spc="-25" dirty="0">
                <a:latin typeface="Calibri"/>
                <a:cs typeface="Calibri"/>
              </a:rPr>
              <a:t>MM</a:t>
            </a:r>
            <a:endParaRPr sz="1800">
              <a:latin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0379" y="1154989"/>
            <a:ext cx="7275441" cy="2221121"/>
          </a:xfrm>
          <a:prstGeom prst="rect">
            <a:avLst/>
          </a:prstGeom>
        </p:spPr>
        <p:txBody>
          <a:bodyPr vert="horz" wrap="square" lIns="0" tIns="12700" rIns="0" bIns="0" rtlCol="0">
            <a:spAutoFit/>
          </a:bodyPr>
          <a:lstStyle/>
          <a:p>
            <a:pPr marL="421005" indent="-408940">
              <a:lnSpc>
                <a:spcPct val="100000"/>
              </a:lnSpc>
              <a:spcBef>
                <a:spcPts val="100"/>
              </a:spcBef>
              <a:buFont typeface="Wingdings"/>
              <a:buChar char=""/>
              <a:tabLst>
                <a:tab pos="421005" algn="l"/>
                <a:tab pos="421640" algn="l"/>
              </a:tabLst>
            </a:pPr>
            <a:r>
              <a:rPr sz="1800" dirty="0">
                <a:latin typeface="Arial"/>
                <a:cs typeface="Arial"/>
              </a:rPr>
              <a:t>Basso</a:t>
            </a:r>
            <a:r>
              <a:rPr sz="1800" spc="-10" dirty="0">
                <a:latin typeface="Arial"/>
                <a:cs typeface="Arial"/>
              </a:rPr>
              <a:t> </a:t>
            </a:r>
            <a:r>
              <a:rPr sz="1800" dirty="0">
                <a:latin typeface="Arial"/>
                <a:cs typeface="Arial"/>
              </a:rPr>
              <a:t>peso</a:t>
            </a:r>
            <a:r>
              <a:rPr sz="1800" spc="-35" dirty="0">
                <a:latin typeface="Arial"/>
                <a:cs typeface="Arial"/>
              </a:rPr>
              <a:t> </a:t>
            </a:r>
            <a:r>
              <a:rPr sz="1800" dirty="0">
                <a:latin typeface="Arial"/>
                <a:cs typeface="Arial"/>
              </a:rPr>
              <a:t>molecolare</a:t>
            </a:r>
            <a:r>
              <a:rPr sz="1800" spc="-80" dirty="0">
                <a:latin typeface="Arial"/>
                <a:cs typeface="Arial"/>
              </a:rPr>
              <a:t> </a:t>
            </a:r>
            <a:r>
              <a:rPr sz="1800" dirty="0">
                <a:latin typeface="Arial"/>
                <a:cs typeface="Arial"/>
              </a:rPr>
              <a:t>(inferiore</a:t>
            </a:r>
            <a:r>
              <a:rPr sz="1800" spc="-35" dirty="0">
                <a:latin typeface="Arial"/>
                <a:cs typeface="Arial"/>
              </a:rPr>
              <a:t> </a:t>
            </a:r>
            <a:r>
              <a:rPr sz="1800" dirty="0">
                <a:latin typeface="Arial"/>
                <a:cs typeface="Arial"/>
              </a:rPr>
              <a:t>a</a:t>
            </a:r>
            <a:r>
              <a:rPr sz="1800" spc="10" dirty="0">
                <a:latin typeface="Arial"/>
                <a:cs typeface="Arial"/>
              </a:rPr>
              <a:t> </a:t>
            </a:r>
            <a:r>
              <a:rPr sz="1800" dirty="0">
                <a:latin typeface="Arial"/>
                <a:cs typeface="Arial"/>
              </a:rPr>
              <a:t>18</a:t>
            </a:r>
            <a:r>
              <a:rPr sz="1800" spc="55" dirty="0">
                <a:latin typeface="Arial"/>
                <a:cs typeface="Arial"/>
              </a:rPr>
              <a:t> </a:t>
            </a:r>
            <a:r>
              <a:rPr sz="1800" spc="-20" dirty="0">
                <a:latin typeface="Arial"/>
                <a:cs typeface="Arial"/>
              </a:rPr>
              <a:t>kDa)</a:t>
            </a:r>
            <a:endParaRPr sz="1800" dirty="0">
              <a:latin typeface="Arial"/>
              <a:cs typeface="Arial"/>
            </a:endParaRPr>
          </a:p>
          <a:p>
            <a:pPr marL="12700" marR="789305" indent="408305">
              <a:lnSpc>
                <a:spcPct val="100000"/>
              </a:lnSpc>
              <a:spcBef>
                <a:spcPts val="5"/>
              </a:spcBef>
              <a:buFont typeface="Wingdings"/>
              <a:buChar char=""/>
              <a:tabLst>
                <a:tab pos="421005" algn="l"/>
                <a:tab pos="421640" algn="l"/>
              </a:tabLst>
            </a:pPr>
            <a:r>
              <a:rPr sz="1800" dirty="0">
                <a:latin typeface="Arial"/>
                <a:cs typeface="Arial"/>
              </a:rPr>
              <a:t>Marker</a:t>
            </a:r>
            <a:r>
              <a:rPr sz="1800" spc="40" dirty="0">
                <a:latin typeface="Arial"/>
                <a:cs typeface="Arial"/>
              </a:rPr>
              <a:t> </a:t>
            </a:r>
            <a:r>
              <a:rPr sz="1800" dirty="0">
                <a:latin typeface="Arial"/>
                <a:cs typeface="Arial"/>
              </a:rPr>
              <a:t>precoce</a:t>
            </a:r>
            <a:r>
              <a:rPr sz="1800" spc="-50" dirty="0">
                <a:latin typeface="Arial"/>
                <a:cs typeface="Arial"/>
              </a:rPr>
              <a:t> </a:t>
            </a:r>
            <a:r>
              <a:rPr sz="1800" dirty="0">
                <a:latin typeface="Arial"/>
                <a:cs typeface="Arial"/>
              </a:rPr>
              <a:t>di</a:t>
            </a:r>
            <a:r>
              <a:rPr sz="1800" spc="5" dirty="0">
                <a:latin typeface="Arial"/>
                <a:cs typeface="Arial"/>
              </a:rPr>
              <a:t> </a:t>
            </a:r>
            <a:r>
              <a:rPr sz="1800" dirty="0">
                <a:latin typeface="Arial"/>
                <a:cs typeface="Arial"/>
              </a:rPr>
              <a:t>danno</a:t>
            </a:r>
            <a:r>
              <a:rPr sz="1800" spc="-25" dirty="0">
                <a:latin typeface="Arial"/>
                <a:cs typeface="Arial"/>
              </a:rPr>
              <a:t> </a:t>
            </a:r>
            <a:r>
              <a:rPr sz="1800" dirty="0">
                <a:latin typeface="Arial"/>
                <a:cs typeface="Arial"/>
              </a:rPr>
              <a:t>cellulare</a:t>
            </a:r>
            <a:r>
              <a:rPr sz="1800" spc="-45" dirty="0">
                <a:latin typeface="Arial"/>
                <a:cs typeface="Arial"/>
              </a:rPr>
              <a:t> </a:t>
            </a:r>
            <a:r>
              <a:rPr sz="1800" spc="-25" dirty="0">
                <a:latin typeface="Arial"/>
                <a:cs typeface="Arial"/>
              </a:rPr>
              <a:t>del </a:t>
            </a:r>
            <a:r>
              <a:rPr sz="1800" dirty="0">
                <a:latin typeface="Arial"/>
                <a:cs typeface="Arial"/>
              </a:rPr>
              <a:t>muscolo</a:t>
            </a:r>
            <a:r>
              <a:rPr sz="1800" spc="-30" dirty="0">
                <a:latin typeface="Arial"/>
                <a:cs typeface="Arial"/>
              </a:rPr>
              <a:t> </a:t>
            </a:r>
            <a:r>
              <a:rPr sz="1800" dirty="0">
                <a:latin typeface="Arial"/>
                <a:cs typeface="Arial"/>
              </a:rPr>
              <a:t>scheletrico</a:t>
            </a:r>
            <a:r>
              <a:rPr sz="1800" spc="-40" dirty="0">
                <a:latin typeface="Arial"/>
                <a:cs typeface="Arial"/>
              </a:rPr>
              <a:t> </a:t>
            </a:r>
            <a:r>
              <a:rPr sz="1800" dirty="0">
                <a:latin typeface="Arial"/>
                <a:cs typeface="Arial"/>
              </a:rPr>
              <a:t>e</a:t>
            </a:r>
            <a:r>
              <a:rPr sz="1800" spc="50" dirty="0">
                <a:latin typeface="Arial"/>
                <a:cs typeface="Arial"/>
              </a:rPr>
              <a:t> </a:t>
            </a:r>
            <a:r>
              <a:rPr sz="1800" spc="-10" dirty="0">
                <a:latin typeface="Arial"/>
                <a:cs typeface="Arial"/>
              </a:rPr>
              <a:t>cardiaco</a:t>
            </a:r>
            <a:endParaRPr sz="1800" dirty="0">
              <a:latin typeface="Arial"/>
              <a:cs typeface="Arial"/>
            </a:endParaRPr>
          </a:p>
          <a:p>
            <a:pPr marL="12700" marR="437515" indent="408305">
              <a:lnSpc>
                <a:spcPct val="100000"/>
              </a:lnSpc>
              <a:buFont typeface="Wingdings"/>
              <a:buChar char=""/>
              <a:tabLst>
                <a:tab pos="421005" algn="l"/>
                <a:tab pos="421640" algn="l"/>
              </a:tabLst>
            </a:pPr>
            <a:r>
              <a:rPr sz="1800" dirty="0">
                <a:latin typeface="Arial"/>
                <a:cs typeface="Arial"/>
              </a:rPr>
              <a:t>Bassa</a:t>
            </a:r>
            <a:r>
              <a:rPr sz="1800" spc="10" dirty="0">
                <a:latin typeface="Arial"/>
                <a:cs typeface="Arial"/>
              </a:rPr>
              <a:t> </a:t>
            </a:r>
            <a:r>
              <a:rPr sz="1800" dirty="0">
                <a:latin typeface="Arial"/>
                <a:cs typeface="Arial"/>
              </a:rPr>
              <a:t>cardiospecificità</a:t>
            </a:r>
            <a:r>
              <a:rPr sz="1800" spc="-20" dirty="0">
                <a:latin typeface="Arial"/>
                <a:cs typeface="Arial"/>
              </a:rPr>
              <a:t> </a:t>
            </a:r>
            <a:r>
              <a:rPr sz="1800" dirty="0">
                <a:latin typeface="Arial"/>
                <a:cs typeface="Arial"/>
              </a:rPr>
              <a:t>(indistinguibile</a:t>
            </a:r>
            <a:r>
              <a:rPr sz="1800" spc="-20" dirty="0">
                <a:latin typeface="Arial"/>
                <a:cs typeface="Arial"/>
              </a:rPr>
              <a:t> </a:t>
            </a:r>
            <a:r>
              <a:rPr sz="1800" spc="-25" dirty="0">
                <a:latin typeface="Arial"/>
                <a:cs typeface="Arial"/>
              </a:rPr>
              <a:t>da </a:t>
            </a:r>
            <a:r>
              <a:rPr sz="1800" dirty="0">
                <a:latin typeface="Arial"/>
                <a:cs typeface="Arial"/>
              </a:rPr>
              <a:t>analogo del</a:t>
            </a:r>
            <a:r>
              <a:rPr sz="1800" spc="-5" dirty="0">
                <a:latin typeface="Arial"/>
                <a:cs typeface="Arial"/>
              </a:rPr>
              <a:t> </a:t>
            </a:r>
            <a:r>
              <a:rPr sz="1800" dirty="0">
                <a:latin typeface="Arial"/>
                <a:cs typeface="Arial"/>
              </a:rPr>
              <a:t>muscolo</a:t>
            </a:r>
            <a:r>
              <a:rPr sz="1800" spc="-20" dirty="0">
                <a:latin typeface="Arial"/>
                <a:cs typeface="Arial"/>
              </a:rPr>
              <a:t> </a:t>
            </a:r>
            <a:r>
              <a:rPr sz="1800" spc="-10" dirty="0">
                <a:latin typeface="Arial"/>
                <a:cs typeface="Arial"/>
              </a:rPr>
              <a:t>scheletrico)</a:t>
            </a:r>
            <a:endParaRPr sz="1800" dirty="0">
              <a:latin typeface="Arial"/>
              <a:cs typeface="Arial"/>
            </a:endParaRPr>
          </a:p>
          <a:p>
            <a:pPr marL="421005" indent="-408940">
              <a:lnSpc>
                <a:spcPct val="100000"/>
              </a:lnSpc>
              <a:buFont typeface="Wingdings"/>
              <a:buChar char=""/>
              <a:tabLst>
                <a:tab pos="421005" algn="l"/>
                <a:tab pos="421640" algn="l"/>
              </a:tabLst>
            </a:pPr>
            <a:r>
              <a:rPr sz="1800" dirty="0">
                <a:latin typeface="Arial"/>
                <a:cs typeface="Arial"/>
              </a:rPr>
              <a:t>Picco 4-</a:t>
            </a:r>
            <a:r>
              <a:rPr sz="1800" spc="-25" dirty="0">
                <a:latin typeface="Arial"/>
                <a:cs typeface="Arial"/>
              </a:rPr>
              <a:t>8h</a:t>
            </a:r>
            <a:endParaRPr sz="1800" dirty="0">
              <a:latin typeface="Arial"/>
              <a:cs typeface="Arial"/>
            </a:endParaRPr>
          </a:p>
          <a:p>
            <a:pPr marL="421005" indent="-408940">
              <a:lnSpc>
                <a:spcPct val="100000"/>
              </a:lnSpc>
              <a:spcBef>
                <a:spcPts val="5"/>
              </a:spcBef>
              <a:buFont typeface="Wingdings"/>
              <a:buChar char=""/>
              <a:tabLst>
                <a:tab pos="421005" algn="l"/>
                <a:tab pos="421640" algn="l"/>
              </a:tabLst>
            </a:pPr>
            <a:r>
              <a:rPr sz="1800" dirty="0">
                <a:latin typeface="Arial"/>
                <a:cs typeface="Arial"/>
              </a:rPr>
              <a:t>Durata</a:t>
            </a:r>
            <a:r>
              <a:rPr sz="1800" spc="-15" dirty="0">
                <a:latin typeface="Arial"/>
                <a:cs typeface="Arial"/>
              </a:rPr>
              <a:t> </a:t>
            </a:r>
            <a:r>
              <a:rPr sz="1800" spc="-10" dirty="0">
                <a:latin typeface="Arial"/>
                <a:cs typeface="Arial"/>
              </a:rPr>
              <a:t>12-</a:t>
            </a:r>
            <a:r>
              <a:rPr sz="1800" spc="-25" dirty="0">
                <a:latin typeface="Arial"/>
                <a:cs typeface="Arial"/>
              </a:rPr>
              <a:t>24h</a:t>
            </a:r>
            <a:endParaRPr sz="1800" dirty="0">
              <a:latin typeface="Arial"/>
              <a:cs typeface="Arial"/>
            </a:endParaRPr>
          </a:p>
          <a:p>
            <a:pPr marL="421005" indent="-408940">
              <a:lnSpc>
                <a:spcPts val="2135"/>
              </a:lnSpc>
              <a:buFont typeface="Wingdings"/>
              <a:buChar char=""/>
              <a:tabLst>
                <a:tab pos="421005" algn="l"/>
                <a:tab pos="421640" algn="l"/>
              </a:tabLst>
            </a:pPr>
            <a:r>
              <a:rPr sz="1800" dirty="0">
                <a:latin typeface="Arial"/>
                <a:cs typeface="Arial"/>
              </a:rPr>
              <a:t>Utile</a:t>
            </a:r>
            <a:r>
              <a:rPr sz="1800" spc="5" dirty="0">
                <a:latin typeface="Arial"/>
                <a:cs typeface="Arial"/>
              </a:rPr>
              <a:t> </a:t>
            </a:r>
            <a:r>
              <a:rPr sz="1800" dirty="0">
                <a:latin typeface="Arial"/>
                <a:cs typeface="Arial"/>
              </a:rPr>
              <a:t>nel</a:t>
            </a:r>
            <a:r>
              <a:rPr sz="1800" spc="10" dirty="0">
                <a:latin typeface="Arial"/>
                <a:cs typeface="Arial"/>
              </a:rPr>
              <a:t> </a:t>
            </a:r>
            <a:r>
              <a:rPr sz="1800" dirty="0">
                <a:latin typeface="Arial"/>
                <a:cs typeface="Arial"/>
              </a:rPr>
              <a:t>monitoraggio</a:t>
            </a:r>
            <a:r>
              <a:rPr sz="1800" spc="-50" dirty="0">
                <a:latin typeface="Arial"/>
                <a:cs typeface="Arial"/>
              </a:rPr>
              <a:t> </a:t>
            </a:r>
            <a:r>
              <a:rPr sz="1800" dirty="0">
                <a:latin typeface="Arial"/>
                <a:cs typeface="Arial"/>
              </a:rPr>
              <a:t>della</a:t>
            </a:r>
            <a:r>
              <a:rPr sz="1800" spc="-5" dirty="0">
                <a:latin typeface="Arial"/>
                <a:cs typeface="Arial"/>
              </a:rPr>
              <a:t> </a:t>
            </a:r>
            <a:r>
              <a:rPr sz="1800" dirty="0" err="1">
                <a:latin typeface="Arial"/>
                <a:cs typeface="Arial"/>
              </a:rPr>
              <a:t>riperfusione</a:t>
            </a:r>
            <a:r>
              <a:rPr sz="1800" spc="-30" dirty="0">
                <a:latin typeface="Arial"/>
                <a:cs typeface="Arial"/>
              </a:rPr>
              <a:t> </a:t>
            </a:r>
            <a:r>
              <a:rPr sz="1800" spc="-20" dirty="0">
                <a:latin typeface="Arial"/>
                <a:cs typeface="Arial"/>
              </a:rPr>
              <a:t>dopo</a:t>
            </a:r>
            <a:r>
              <a:rPr lang="en-US" sz="1800" spc="-20" dirty="0">
                <a:latin typeface="Arial"/>
                <a:cs typeface="Arial"/>
              </a:rPr>
              <a:t> </a:t>
            </a:r>
            <a:r>
              <a:rPr sz="1800" spc="-10" dirty="0" err="1">
                <a:latin typeface="Arial"/>
                <a:cs typeface="Arial"/>
              </a:rPr>
              <a:t>trombolisi</a:t>
            </a:r>
            <a:endParaRPr sz="1800" dirty="0">
              <a:latin typeface="Arial"/>
              <a:cs typeface="Arial"/>
            </a:endParaRPr>
          </a:p>
        </p:txBody>
      </p:sp>
      <p:sp>
        <p:nvSpPr>
          <p:cNvPr id="6" name="object 6"/>
          <p:cNvSpPr txBox="1"/>
          <p:nvPr/>
        </p:nvSpPr>
        <p:spPr>
          <a:xfrm>
            <a:off x="540379" y="3722064"/>
            <a:ext cx="3894454"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alibri"/>
                <a:cs typeface="Calibri"/>
              </a:rPr>
              <a:t>Livelli</a:t>
            </a:r>
            <a:r>
              <a:rPr sz="1800" b="1" spc="-15" dirty="0">
                <a:solidFill>
                  <a:srgbClr val="C00000"/>
                </a:solidFill>
                <a:latin typeface="Calibri"/>
                <a:cs typeface="Calibri"/>
              </a:rPr>
              <a:t> </a:t>
            </a:r>
            <a:r>
              <a:rPr sz="1800" b="1" dirty="0">
                <a:solidFill>
                  <a:srgbClr val="C00000"/>
                </a:solidFill>
                <a:latin typeface="Calibri"/>
                <a:cs typeface="Calibri"/>
              </a:rPr>
              <a:t>sierici</a:t>
            </a:r>
            <a:r>
              <a:rPr sz="1800" b="1" spc="-25" dirty="0">
                <a:solidFill>
                  <a:srgbClr val="C00000"/>
                </a:solidFill>
                <a:latin typeface="Calibri"/>
                <a:cs typeface="Calibri"/>
              </a:rPr>
              <a:t> </a:t>
            </a:r>
            <a:r>
              <a:rPr sz="1800" b="1" dirty="0">
                <a:solidFill>
                  <a:srgbClr val="C00000"/>
                </a:solidFill>
                <a:latin typeface="Calibri"/>
                <a:cs typeface="Calibri"/>
              </a:rPr>
              <a:t>di</a:t>
            </a:r>
            <a:r>
              <a:rPr sz="1800" b="1" spc="-10" dirty="0">
                <a:solidFill>
                  <a:srgbClr val="C00000"/>
                </a:solidFill>
                <a:latin typeface="Calibri"/>
                <a:cs typeface="Calibri"/>
              </a:rPr>
              <a:t> riferimento:</a:t>
            </a:r>
            <a:r>
              <a:rPr sz="1800" b="1" spc="-15" dirty="0">
                <a:solidFill>
                  <a:srgbClr val="C00000"/>
                </a:solidFill>
                <a:latin typeface="Calibri"/>
                <a:cs typeface="Calibri"/>
              </a:rPr>
              <a:t> </a:t>
            </a:r>
            <a:r>
              <a:rPr sz="1800" b="1" dirty="0">
                <a:solidFill>
                  <a:srgbClr val="C00000"/>
                </a:solidFill>
                <a:latin typeface="Calibri"/>
                <a:cs typeface="Calibri"/>
              </a:rPr>
              <a:t>0</a:t>
            </a:r>
            <a:r>
              <a:rPr sz="1800" b="1" spc="-15" dirty="0">
                <a:solidFill>
                  <a:srgbClr val="C00000"/>
                </a:solidFill>
                <a:latin typeface="Calibri"/>
                <a:cs typeface="Calibri"/>
              </a:rPr>
              <a:t> </a:t>
            </a:r>
            <a:r>
              <a:rPr sz="1800" b="1" dirty="0">
                <a:solidFill>
                  <a:srgbClr val="C00000"/>
                </a:solidFill>
                <a:latin typeface="Calibri"/>
                <a:cs typeface="Calibri"/>
              </a:rPr>
              <a:t>-</a:t>
            </a:r>
            <a:r>
              <a:rPr sz="1800" b="1" spc="-15" dirty="0">
                <a:solidFill>
                  <a:srgbClr val="C00000"/>
                </a:solidFill>
                <a:latin typeface="Calibri"/>
                <a:cs typeface="Calibri"/>
              </a:rPr>
              <a:t> </a:t>
            </a:r>
            <a:r>
              <a:rPr sz="1800" b="1" dirty="0">
                <a:solidFill>
                  <a:srgbClr val="C00000"/>
                </a:solidFill>
                <a:latin typeface="Calibri"/>
                <a:cs typeface="Calibri"/>
              </a:rPr>
              <a:t>85</a:t>
            </a:r>
            <a:r>
              <a:rPr sz="1800" b="1" spc="-10" dirty="0">
                <a:solidFill>
                  <a:srgbClr val="C00000"/>
                </a:solidFill>
                <a:latin typeface="Calibri"/>
                <a:cs typeface="Calibri"/>
              </a:rPr>
              <a:t> ng/mL.</a:t>
            </a:r>
            <a:endParaRPr sz="1800">
              <a:latin typeface="Calibri"/>
              <a:cs typeface="Calibri"/>
            </a:endParaRPr>
          </a:p>
        </p:txBody>
      </p:sp>
      <p:sp>
        <p:nvSpPr>
          <p:cNvPr id="9" name="TextBox 8">
            <a:extLst>
              <a:ext uri="{FF2B5EF4-FFF2-40B4-BE49-F238E27FC236}">
                <a16:creationId xmlns:a16="http://schemas.microsoft.com/office/drawing/2014/main" id="{6638C268-4B57-DC98-B96D-75B6AAD034C6}"/>
              </a:ext>
            </a:extLst>
          </p:cNvPr>
          <p:cNvSpPr txBox="1"/>
          <p:nvPr/>
        </p:nvSpPr>
        <p:spPr>
          <a:xfrm>
            <a:off x="296286" y="347370"/>
            <a:ext cx="5799714" cy="461665"/>
          </a:xfrm>
          <a:prstGeom prst="rect">
            <a:avLst/>
          </a:prstGeom>
          <a:noFill/>
        </p:spPr>
        <p:txBody>
          <a:bodyPr wrap="square" rtlCol="0">
            <a:spAutoFit/>
          </a:bodyPr>
          <a:lstStyle/>
          <a:p>
            <a:r>
              <a:rPr lang="it-IT" sz="2400" b="1" dirty="0">
                <a:solidFill>
                  <a:schemeClr val="accent1"/>
                </a:solidFill>
              </a:rPr>
              <a:t>MIOGLOBINA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5359" y="4048631"/>
            <a:ext cx="8228889" cy="1611301"/>
          </a:xfrm>
          <a:prstGeom prst="rect">
            <a:avLst/>
          </a:prstGeom>
        </p:spPr>
      </p:pic>
      <p:sp>
        <p:nvSpPr>
          <p:cNvPr id="3" name="object 3"/>
          <p:cNvSpPr txBox="1"/>
          <p:nvPr/>
        </p:nvSpPr>
        <p:spPr>
          <a:xfrm>
            <a:off x="371042" y="467309"/>
            <a:ext cx="10632407" cy="3336811"/>
          </a:xfrm>
          <a:prstGeom prst="rect">
            <a:avLst/>
          </a:prstGeom>
        </p:spPr>
        <p:txBody>
          <a:bodyPr vert="horz" wrap="square" lIns="0" tIns="12700" rIns="0" bIns="0" rtlCol="0">
            <a:spAutoFit/>
          </a:bodyPr>
          <a:lstStyle/>
          <a:p>
            <a:pPr>
              <a:lnSpc>
                <a:spcPct val="100000"/>
              </a:lnSpc>
              <a:spcBef>
                <a:spcPts val="100"/>
              </a:spcBef>
            </a:pPr>
            <a:r>
              <a:rPr sz="2400" b="1" spc="-10" dirty="0">
                <a:solidFill>
                  <a:schemeClr val="accent1"/>
                </a:solidFill>
                <a:latin typeface="Calibri"/>
                <a:cs typeface="Calibri"/>
              </a:rPr>
              <a:t>TROPONINA</a:t>
            </a:r>
            <a:endParaRPr sz="2400" dirty="0">
              <a:solidFill>
                <a:schemeClr val="accent1"/>
              </a:solidFill>
              <a:latin typeface="Calibri"/>
              <a:cs typeface="Calibri"/>
            </a:endParaRPr>
          </a:p>
          <a:p>
            <a:pPr>
              <a:lnSpc>
                <a:spcPct val="100000"/>
              </a:lnSpc>
            </a:pP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Legata</a:t>
            </a:r>
            <a:r>
              <a:rPr sz="2400" spc="-30" dirty="0">
                <a:latin typeface="Calibri"/>
                <a:cs typeface="Calibri"/>
              </a:rPr>
              <a:t> </a:t>
            </a:r>
            <a:r>
              <a:rPr sz="2400" dirty="0">
                <a:latin typeface="Calibri"/>
                <a:cs typeface="Calibri"/>
              </a:rPr>
              <a:t>al</a:t>
            </a:r>
            <a:r>
              <a:rPr sz="2400" spc="-40" dirty="0">
                <a:latin typeface="Calibri"/>
                <a:cs typeface="Calibri"/>
              </a:rPr>
              <a:t> </a:t>
            </a:r>
            <a:r>
              <a:rPr sz="2400" dirty="0">
                <a:latin typeface="Calibri"/>
                <a:cs typeface="Calibri"/>
              </a:rPr>
              <a:t>complesso</a:t>
            </a:r>
            <a:r>
              <a:rPr sz="2400" spc="-15" dirty="0">
                <a:latin typeface="Calibri"/>
                <a:cs typeface="Calibri"/>
              </a:rPr>
              <a:t> </a:t>
            </a:r>
            <a:r>
              <a:rPr sz="2400" dirty="0">
                <a:latin typeface="Calibri"/>
                <a:cs typeface="Calibri"/>
              </a:rPr>
              <a:t>F-actina/tropomiosina</a:t>
            </a:r>
            <a:r>
              <a:rPr sz="2400" spc="-25" dirty="0">
                <a:latin typeface="Calibri"/>
                <a:cs typeface="Calibri"/>
              </a:rPr>
              <a:t> </a:t>
            </a:r>
            <a:r>
              <a:rPr sz="2400" dirty="0">
                <a:latin typeface="Calibri"/>
                <a:cs typeface="Calibri"/>
              </a:rPr>
              <a:t>nei</a:t>
            </a:r>
            <a:r>
              <a:rPr sz="2400" spc="-5" dirty="0">
                <a:latin typeface="Calibri"/>
                <a:cs typeface="Calibri"/>
              </a:rPr>
              <a:t> </a:t>
            </a:r>
            <a:r>
              <a:rPr sz="2400" dirty="0">
                <a:latin typeface="Calibri"/>
                <a:cs typeface="Calibri"/>
              </a:rPr>
              <a:t>filamenti</a:t>
            </a:r>
            <a:r>
              <a:rPr sz="2400" spc="-5" dirty="0">
                <a:latin typeface="Calibri"/>
                <a:cs typeface="Calibri"/>
              </a:rPr>
              <a:t> </a:t>
            </a:r>
            <a:r>
              <a:rPr sz="2400" dirty="0">
                <a:latin typeface="Calibri"/>
                <a:cs typeface="Calibri"/>
              </a:rPr>
              <a:t>sottili</a:t>
            </a:r>
            <a:r>
              <a:rPr sz="2400" spc="-45" dirty="0">
                <a:latin typeface="Calibri"/>
                <a:cs typeface="Calibri"/>
              </a:rPr>
              <a:t> </a:t>
            </a:r>
            <a:r>
              <a:rPr sz="2400" dirty="0">
                <a:latin typeface="Calibri"/>
                <a:cs typeface="Calibri"/>
              </a:rPr>
              <a:t>a</a:t>
            </a:r>
            <a:r>
              <a:rPr sz="2400" spc="-35" dirty="0">
                <a:latin typeface="Calibri"/>
                <a:cs typeface="Calibri"/>
              </a:rPr>
              <a:t> </a:t>
            </a:r>
            <a:r>
              <a:rPr sz="2400" spc="-10" dirty="0">
                <a:latin typeface="Calibri"/>
                <a:cs typeface="Calibri"/>
              </a:rPr>
              <a:t>riposo</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Formata</a:t>
            </a:r>
            <a:r>
              <a:rPr sz="2400" spc="-50" dirty="0">
                <a:latin typeface="Calibri"/>
                <a:cs typeface="Calibri"/>
              </a:rPr>
              <a:t> </a:t>
            </a:r>
            <a:r>
              <a:rPr sz="2400" dirty="0">
                <a:latin typeface="Calibri"/>
                <a:cs typeface="Calibri"/>
              </a:rPr>
              <a:t>da</a:t>
            </a:r>
            <a:r>
              <a:rPr sz="2400" spc="-20" dirty="0">
                <a:latin typeface="Calibri"/>
                <a:cs typeface="Calibri"/>
              </a:rPr>
              <a:t> </a:t>
            </a:r>
            <a:r>
              <a:rPr sz="2400" dirty="0">
                <a:latin typeface="Calibri"/>
                <a:cs typeface="Calibri"/>
              </a:rPr>
              <a:t>tre</a:t>
            </a:r>
            <a:r>
              <a:rPr sz="2400" spc="-30" dirty="0">
                <a:latin typeface="Calibri"/>
                <a:cs typeface="Calibri"/>
              </a:rPr>
              <a:t> </a:t>
            </a:r>
            <a:r>
              <a:rPr sz="2400" dirty="0">
                <a:latin typeface="Calibri"/>
                <a:cs typeface="Calibri"/>
              </a:rPr>
              <a:t>diverse</a:t>
            </a:r>
            <a:r>
              <a:rPr sz="2400" spc="-15" dirty="0">
                <a:latin typeface="Calibri"/>
                <a:cs typeface="Calibri"/>
              </a:rPr>
              <a:t> </a:t>
            </a:r>
            <a:r>
              <a:rPr sz="2400" dirty="0">
                <a:latin typeface="Calibri"/>
                <a:cs typeface="Calibri"/>
              </a:rPr>
              <a:t>subunità:</a:t>
            </a:r>
            <a:r>
              <a:rPr sz="2400" spc="20" dirty="0">
                <a:latin typeface="Calibri"/>
                <a:cs typeface="Calibri"/>
              </a:rPr>
              <a:t> </a:t>
            </a:r>
            <a:r>
              <a:rPr sz="2400" dirty="0">
                <a:latin typeface="Calibri"/>
                <a:cs typeface="Calibri"/>
              </a:rPr>
              <a:t>C,</a:t>
            </a:r>
            <a:r>
              <a:rPr sz="2400" spc="-40" dirty="0">
                <a:latin typeface="Calibri"/>
                <a:cs typeface="Calibri"/>
              </a:rPr>
              <a:t> </a:t>
            </a:r>
            <a:r>
              <a:rPr sz="2400" dirty="0">
                <a:latin typeface="Calibri"/>
                <a:cs typeface="Calibri"/>
              </a:rPr>
              <a:t>I,</a:t>
            </a:r>
            <a:r>
              <a:rPr sz="2400" spc="-60" dirty="0">
                <a:latin typeface="Calibri"/>
                <a:cs typeface="Calibri"/>
              </a:rPr>
              <a:t> </a:t>
            </a:r>
            <a:r>
              <a:rPr sz="2400" spc="-50" dirty="0">
                <a:latin typeface="Calibri"/>
                <a:cs typeface="Calibri"/>
              </a:rPr>
              <a:t>T</a:t>
            </a:r>
            <a:endParaRPr sz="2400" dirty="0">
              <a:latin typeface="Calibri"/>
              <a:cs typeface="Calibri"/>
            </a:endParaRPr>
          </a:p>
          <a:p>
            <a:pPr marL="12700">
              <a:lnSpc>
                <a:spcPct val="100000"/>
              </a:lnSpc>
            </a:pPr>
            <a:r>
              <a:rPr sz="2400" dirty="0">
                <a:latin typeface="Calibri"/>
                <a:cs typeface="Calibri"/>
              </a:rPr>
              <a:t>I:</a:t>
            </a:r>
            <a:r>
              <a:rPr sz="2400" spc="-35" dirty="0">
                <a:latin typeface="Calibri"/>
                <a:cs typeface="Calibri"/>
              </a:rPr>
              <a:t> </a:t>
            </a:r>
            <a:r>
              <a:rPr sz="2400" dirty="0">
                <a:latin typeface="Calibri"/>
                <a:cs typeface="Calibri"/>
              </a:rPr>
              <a:t>impedisce</a:t>
            </a:r>
            <a:r>
              <a:rPr sz="2400" spc="25" dirty="0">
                <a:latin typeface="Calibri"/>
                <a:cs typeface="Calibri"/>
              </a:rPr>
              <a:t> </a:t>
            </a:r>
            <a:r>
              <a:rPr sz="2400" dirty="0">
                <a:latin typeface="Calibri"/>
                <a:cs typeface="Calibri"/>
              </a:rPr>
              <a:t>il</a:t>
            </a:r>
            <a:r>
              <a:rPr sz="2400" spc="-40" dirty="0">
                <a:latin typeface="Calibri"/>
                <a:cs typeface="Calibri"/>
              </a:rPr>
              <a:t> </a:t>
            </a:r>
            <a:r>
              <a:rPr sz="2400" dirty="0">
                <a:latin typeface="Calibri"/>
                <a:cs typeface="Calibri"/>
              </a:rPr>
              <a:t>legame della miosina</a:t>
            </a:r>
            <a:r>
              <a:rPr sz="2400" spc="-5" dirty="0">
                <a:latin typeface="Calibri"/>
                <a:cs typeface="Calibri"/>
              </a:rPr>
              <a:t> </a:t>
            </a:r>
            <a:r>
              <a:rPr sz="2400" dirty="0">
                <a:latin typeface="Calibri"/>
                <a:cs typeface="Calibri"/>
              </a:rPr>
              <a:t>alla</a:t>
            </a:r>
            <a:r>
              <a:rPr sz="2400" spc="-30" dirty="0">
                <a:latin typeface="Calibri"/>
                <a:cs typeface="Calibri"/>
              </a:rPr>
              <a:t> </a:t>
            </a:r>
            <a:r>
              <a:rPr sz="2400" spc="-10" dirty="0">
                <a:latin typeface="Calibri"/>
                <a:cs typeface="Calibri"/>
              </a:rPr>
              <a:t>actina</a:t>
            </a:r>
            <a:endParaRPr sz="2400" dirty="0">
              <a:latin typeface="Calibri"/>
              <a:cs typeface="Calibri"/>
            </a:endParaRPr>
          </a:p>
          <a:p>
            <a:pPr marL="12700">
              <a:lnSpc>
                <a:spcPct val="100000"/>
              </a:lnSpc>
              <a:spcBef>
                <a:spcPts val="5"/>
              </a:spcBef>
            </a:pPr>
            <a:r>
              <a:rPr sz="2400" dirty="0">
                <a:latin typeface="Calibri"/>
                <a:cs typeface="Calibri"/>
              </a:rPr>
              <a:t>C:</a:t>
            </a:r>
            <a:r>
              <a:rPr sz="2400" spc="-5" dirty="0">
                <a:latin typeface="Calibri"/>
                <a:cs typeface="Calibri"/>
              </a:rPr>
              <a:t> </a:t>
            </a:r>
            <a:r>
              <a:rPr sz="2400" dirty="0">
                <a:latin typeface="Calibri"/>
                <a:cs typeface="Calibri"/>
              </a:rPr>
              <a:t>legame per</a:t>
            </a:r>
            <a:r>
              <a:rPr sz="2400" spc="-5" dirty="0">
                <a:latin typeface="Calibri"/>
                <a:cs typeface="Calibri"/>
              </a:rPr>
              <a:t> </a:t>
            </a:r>
            <a:r>
              <a:rPr sz="2400" dirty="0">
                <a:latin typeface="Calibri"/>
                <a:cs typeface="Calibri"/>
              </a:rPr>
              <a:t>il </a:t>
            </a:r>
            <a:r>
              <a:rPr sz="2400" spc="-20" dirty="0">
                <a:latin typeface="Calibri"/>
                <a:cs typeface="Calibri"/>
              </a:rPr>
              <a:t>Ca2+</a:t>
            </a:r>
            <a:endParaRPr sz="2400" dirty="0">
              <a:latin typeface="Calibri"/>
              <a:cs typeface="Calibri"/>
            </a:endParaRPr>
          </a:p>
          <a:p>
            <a:pPr marL="12700">
              <a:lnSpc>
                <a:spcPct val="100000"/>
              </a:lnSpc>
            </a:pPr>
            <a:r>
              <a:rPr sz="2400" spc="-10" dirty="0">
                <a:latin typeface="Calibri"/>
                <a:cs typeface="Calibri"/>
              </a:rPr>
              <a:t>T:</a:t>
            </a:r>
            <a:r>
              <a:rPr sz="2400" spc="-65" dirty="0">
                <a:latin typeface="Calibri"/>
                <a:cs typeface="Calibri"/>
              </a:rPr>
              <a:t> </a:t>
            </a:r>
            <a:r>
              <a:rPr sz="2400" dirty="0">
                <a:latin typeface="Calibri"/>
                <a:cs typeface="Calibri"/>
              </a:rPr>
              <a:t>interagisce</a:t>
            </a:r>
            <a:r>
              <a:rPr sz="2400" spc="-15" dirty="0">
                <a:latin typeface="Calibri"/>
                <a:cs typeface="Calibri"/>
              </a:rPr>
              <a:t> </a:t>
            </a:r>
            <a:r>
              <a:rPr sz="2400" dirty="0">
                <a:latin typeface="Calibri"/>
                <a:cs typeface="Calibri"/>
              </a:rPr>
              <a:t>con</a:t>
            </a:r>
            <a:r>
              <a:rPr sz="2400" spc="-55" dirty="0">
                <a:latin typeface="Calibri"/>
                <a:cs typeface="Calibri"/>
              </a:rPr>
              <a:t> </a:t>
            </a:r>
            <a:r>
              <a:rPr sz="2400" dirty="0">
                <a:latin typeface="Calibri"/>
                <a:cs typeface="Calibri"/>
              </a:rPr>
              <a:t>la</a:t>
            </a:r>
            <a:r>
              <a:rPr sz="2400" spc="-55" dirty="0">
                <a:latin typeface="Calibri"/>
                <a:cs typeface="Calibri"/>
              </a:rPr>
              <a:t> </a:t>
            </a:r>
            <a:r>
              <a:rPr sz="2400" spc="-10" dirty="0">
                <a:latin typeface="Calibri"/>
                <a:cs typeface="Calibri"/>
              </a:rPr>
              <a:t>tropomiosina</a:t>
            </a:r>
            <a:endParaRPr sz="2400" dirty="0">
              <a:latin typeface="Calibri"/>
              <a:cs typeface="Calibri"/>
            </a:endParaRPr>
          </a:p>
          <a:p>
            <a:pPr marL="12700">
              <a:lnSpc>
                <a:spcPct val="100000"/>
              </a:lnSpc>
            </a:pPr>
            <a:r>
              <a:rPr sz="2400" dirty="0">
                <a:latin typeface="Calibri"/>
                <a:cs typeface="Calibri"/>
              </a:rPr>
              <a:t>Il</a:t>
            </a:r>
            <a:r>
              <a:rPr sz="2400" spc="-40" dirty="0">
                <a:latin typeface="Calibri"/>
                <a:cs typeface="Calibri"/>
              </a:rPr>
              <a:t> </a:t>
            </a:r>
            <a:r>
              <a:rPr sz="2400" dirty="0">
                <a:latin typeface="Calibri"/>
                <a:cs typeface="Calibri"/>
              </a:rPr>
              <a:t>rilascio</a:t>
            </a:r>
            <a:r>
              <a:rPr sz="2400" spc="-30" dirty="0">
                <a:latin typeface="Calibri"/>
                <a:cs typeface="Calibri"/>
              </a:rPr>
              <a:t> </a:t>
            </a:r>
            <a:r>
              <a:rPr sz="2400" dirty="0">
                <a:latin typeface="Calibri"/>
                <a:cs typeface="Calibri"/>
              </a:rPr>
              <a:t>del Ca2+</a:t>
            </a:r>
            <a:r>
              <a:rPr sz="2400" spc="-25" dirty="0">
                <a:latin typeface="Calibri"/>
                <a:cs typeface="Calibri"/>
              </a:rPr>
              <a:t> </a:t>
            </a:r>
            <a:r>
              <a:rPr sz="2400" dirty="0">
                <a:latin typeface="Calibri"/>
                <a:cs typeface="Calibri"/>
              </a:rPr>
              <a:t>dal</a:t>
            </a:r>
            <a:r>
              <a:rPr sz="2400" spc="-40" dirty="0">
                <a:latin typeface="Calibri"/>
                <a:cs typeface="Calibri"/>
              </a:rPr>
              <a:t> </a:t>
            </a:r>
            <a:r>
              <a:rPr sz="2400" dirty="0">
                <a:latin typeface="Calibri"/>
                <a:cs typeface="Calibri"/>
              </a:rPr>
              <a:t>reticolo</a:t>
            </a:r>
            <a:r>
              <a:rPr sz="2400" spc="-10" dirty="0">
                <a:latin typeface="Calibri"/>
                <a:cs typeface="Calibri"/>
              </a:rPr>
              <a:t> sarcoplasmatico</a:t>
            </a:r>
            <a:r>
              <a:rPr sz="2400" spc="-30" dirty="0">
                <a:latin typeface="Calibri"/>
                <a:cs typeface="Calibri"/>
              </a:rPr>
              <a:t> </a:t>
            </a:r>
            <a:r>
              <a:rPr sz="2400" dirty="0">
                <a:latin typeface="Calibri"/>
                <a:cs typeface="Calibri"/>
              </a:rPr>
              <a:t>,</a:t>
            </a:r>
            <a:r>
              <a:rPr sz="2400" spc="-35" dirty="0">
                <a:latin typeface="Calibri"/>
                <a:cs typeface="Calibri"/>
              </a:rPr>
              <a:t> </a:t>
            </a:r>
            <a:r>
              <a:rPr sz="2400" dirty="0">
                <a:latin typeface="Calibri"/>
                <a:cs typeface="Calibri"/>
              </a:rPr>
              <a:t>per interazione</a:t>
            </a:r>
            <a:r>
              <a:rPr sz="2400" spc="20" dirty="0">
                <a:latin typeface="Calibri"/>
                <a:cs typeface="Calibri"/>
              </a:rPr>
              <a:t> </a:t>
            </a:r>
            <a:r>
              <a:rPr sz="2400" dirty="0">
                <a:latin typeface="Calibri"/>
                <a:cs typeface="Calibri"/>
              </a:rPr>
              <a:t>con</a:t>
            </a:r>
            <a:r>
              <a:rPr sz="2400" spc="-50" dirty="0">
                <a:latin typeface="Calibri"/>
                <a:cs typeface="Calibri"/>
              </a:rPr>
              <a:t> </a:t>
            </a:r>
            <a:r>
              <a:rPr sz="2400" dirty="0">
                <a:latin typeface="Calibri"/>
                <a:cs typeface="Calibri"/>
              </a:rPr>
              <a:t>la</a:t>
            </a:r>
            <a:r>
              <a:rPr sz="2400" spc="-35" dirty="0">
                <a:latin typeface="Calibri"/>
                <a:cs typeface="Calibri"/>
              </a:rPr>
              <a:t> </a:t>
            </a:r>
            <a:r>
              <a:rPr sz="2400" dirty="0">
                <a:latin typeface="Calibri"/>
                <a:cs typeface="Calibri"/>
              </a:rPr>
              <a:t>subunità</a:t>
            </a:r>
            <a:r>
              <a:rPr sz="2400" spc="30" dirty="0">
                <a:latin typeface="Calibri"/>
                <a:cs typeface="Calibri"/>
              </a:rPr>
              <a:t> </a:t>
            </a:r>
            <a:r>
              <a:rPr sz="2400" spc="-25" dirty="0">
                <a:latin typeface="Calibri"/>
                <a:cs typeface="Calibri"/>
              </a:rPr>
              <a:t>C,</a:t>
            </a:r>
            <a:endParaRPr sz="2400" dirty="0">
              <a:latin typeface="Calibri"/>
              <a:cs typeface="Calibri"/>
            </a:endParaRPr>
          </a:p>
          <a:p>
            <a:pPr marL="64135">
              <a:lnSpc>
                <a:spcPct val="100000"/>
              </a:lnSpc>
            </a:pPr>
            <a:r>
              <a:rPr sz="2400" dirty="0">
                <a:latin typeface="Calibri"/>
                <a:cs typeface="Calibri"/>
              </a:rPr>
              <a:t>modifica</a:t>
            </a:r>
            <a:r>
              <a:rPr sz="2400" spc="-55" dirty="0">
                <a:latin typeface="Calibri"/>
                <a:cs typeface="Calibri"/>
              </a:rPr>
              <a:t> </a:t>
            </a:r>
            <a:r>
              <a:rPr sz="2400" dirty="0">
                <a:latin typeface="Calibri"/>
                <a:cs typeface="Calibri"/>
              </a:rPr>
              <a:t>l’intera</a:t>
            </a:r>
            <a:r>
              <a:rPr sz="2400" spc="-15" dirty="0">
                <a:latin typeface="Calibri"/>
                <a:cs typeface="Calibri"/>
              </a:rPr>
              <a:t> </a:t>
            </a:r>
            <a:r>
              <a:rPr sz="2400" dirty="0">
                <a:latin typeface="Calibri"/>
                <a:cs typeface="Calibri"/>
              </a:rPr>
              <a:t>troponina,</a:t>
            </a:r>
            <a:r>
              <a:rPr sz="2400" spc="-40" dirty="0">
                <a:latin typeface="Calibri"/>
                <a:cs typeface="Calibri"/>
              </a:rPr>
              <a:t> </a:t>
            </a:r>
            <a:r>
              <a:rPr sz="2400" dirty="0">
                <a:latin typeface="Calibri"/>
                <a:cs typeface="Calibri"/>
              </a:rPr>
              <a:t>consentendo</a:t>
            </a:r>
            <a:r>
              <a:rPr sz="2400" spc="20" dirty="0">
                <a:latin typeface="Calibri"/>
                <a:cs typeface="Calibri"/>
              </a:rPr>
              <a:t> </a:t>
            </a:r>
            <a:r>
              <a:rPr sz="2400" spc="-10" dirty="0">
                <a:latin typeface="Calibri"/>
                <a:cs typeface="Calibri"/>
              </a:rPr>
              <a:t>all’actina</a:t>
            </a:r>
            <a:r>
              <a:rPr sz="2400" spc="-65" dirty="0">
                <a:latin typeface="Calibri"/>
                <a:cs typeface="Calibri"/>
              </a:rPr>
              <a:t> </a:t>
            </a:r>
            <a:r>
              <a:rPr sz="2400" dirty="0">
                <a:latin typeface="Calibri"/>
                <a:cs typeface="Calibri"/>
              </a:rPr>
              <a:t>di</a:t>
            </a:r>
            <a:r>
              <a:rPr sz="2400" spc="-50" dirty="0">
                <a:latin typeface="Calibri"/>
                <a:cs typeface="Calibri"/>
              </a:rPr>
              <a:t> </a:t>
            </a:r>
            <a:r>
              <a:rPr sz="2400" dirty="0">
                <a:latin typeface="Calibri"/>
                <a:cs typeface="Calibri"/>
              </a:rPr>
              <a:t>legarsi</a:t>
            </a:r>
            <a:r>
              <a:rPr sz="2400" spc="-50" dirty="0">
                <a:latin typeface="Calibri"/>
                <a:cs typeface="Calibri"/>
              </a:rPr>
              <a:t> </a:t>
            </a:r>
            <a:r>
              <a:rPr sz="2400" dirty="0">
                <a:latin typeface="Calibri"/>
                <a:cs typeface="Calibri"/>
              </a:rPr>
              <a:t>alla</a:t>
            </a:r>
            <a:r>
              <a:rPr sz="2400" spc="-65" dirty="0">
                <a:latin typeface="Calibri"/>
                <a:cs typeface="Calibri"/>
              </a:rPr>
              <a:t> </a:t>
            </a:r>
            <a:r>
              <a:rPr sz="2400" spc="-10" dirty="0">
                <a:latin typeface="Calibri"/>
                <a:cs typeface="Calibri"/>
              </a:rPr>
              <a:t>miosina</a:t>
            </a:r>
            <a:endParaRPr sz="2400" dirty="0">
              <a:latin typeface="Calibri"/>
              <a:cs typeface="Calibri"/>
            </a:endParaRPr>
          </a:p>
        </p:txBody>
      </p:sp>
      <p:sp>
        <p:nvSpPr>
          <p:cNvPr id="5" name="object 5"/>
          <p:cNvSpPr txBox="1"/>
          <p:nvPr/>
        </p:nvSpPr>
        <p:spPr>
          <a:xfrm>
            <a:off x="371042" y="5966194"/>
            <a:ext cx="11572350" cy="751488"/>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C00000"/>
                </a:solidFill>
                <a:latin typeface="Calibri"/>
                <a:cs typeface="Calibri"/>
              </a:rPr>
              <a:t>Le</a:t>
            </a:r>
            <a:r>
              <a:rPr sz="2400" b="1" spc="-65" dirty="0">
                <a:solidFill>
                  <a:srgbClr val="C00000"/>
                </a:solidFill>
                <a:latin typeface="Calibri"/>
                <a:cs typeface="Calibri"/>
              </a:rPr>
              <a:t> </a:t>
            </a:r>
            <a:r>
              <a:rPr sz="2400" b="1" dirty="0">
                <a:solidFill>
                  <a:srgbClr val="C00000"/>
                </a:solidFill>
                <a:latin typeface="Calibri"/>
                <a:cs typeface="Calibri"/>
              </a:rPr>
              <a:t>troponine</a:t>
            </a:r>
            <a:r>
              <a:rPr sz="2400" b="1" spc="-10" dirty="0">
                <a:solidFill>
                  <a:srgbClr val="C00000"/>
                </a:solidFill>
                <a:latin typeface="Calibri"/>
                <a:cs typeface="Calibri"/>
              </a:rPr>
              <a:t> </a:t>
            </a:r>
            <a:r>
              <a:rPr sz="2400" b="1" dirty="0">
                <a:solidFill>
                  <a:srgbClr val="C00000"/>
                </a:solidFill>
                <a:latin typeface="Calibri"/>
                <a:cs typeface="Calibri"/>
              </a:rPr>
              <a:t>I</a:t>
            </a:r>
            <a:r>
              <a:rPr sz="2400" b="1" spc="-35" dirty="0">
                <a:solidFill>
                  <a:srgbClr val="C00000"/>
                </a:solidFill>
                <a:latin typeface="Calibri"/>
                <a:cs typeface="Calibri"/>
              </a:rPr>
              <a:t> </a:t>
            </a:r>
            <a:r>
              <a:rPr sz="2400" b="1" dirty="0">
                <a:solidFill>
                  <a:srgbClr val="C00000"/>
                </a:solidFill>
                <a:latin typeface="Calibri"/>
                <a:cs typeface="Calibri"/>
              </a:rPr>
              <a:t>e</a:t>
            </a:r>
            <a:r>
              <a:rPr sz="2400" b="1" spc="-55" dirty="0">
                <a:solidFill>
                  <a:srgbClr val="C00000"/>
                </a:solidFill>
                <a:latin typeface="Calibri"/>
                <a:cs typeface="Calibri"/>
              </a:rPr>
              <a:t> </a:t>
            </a:r>
            <a:r>
              <a:rPr sz="2400" b="1" dirty="0">
                <a:solidFill>
                  <a:srgbClr val="C00000"/>
                </a:solidFill>
                <a:latin typeface="Calibri"/>
                <a:cs typeface="Calibri"/>
              </a:rPr>
              <a:t>T</a:t>
            </a:r>
            <a:r>
              <a:rPr sz="2400" b="1" spc="-35" dirty="0">
                <a:solidFill>
                  <a:srgbClr val="C00000"/>
                </a:solidFill>
                <a:latin typeface="Calibri"/>
                <a:cs typeface="Calibri"/>
              </a:rPr>
              <a:t> </a:t>
            </a:r>
            <a:r>
              <a:rPr sz="2400" b="1" dirty="0" err="1">
                <a:solidFill>
                  <a:srgbClr val="C00000"/>
                </a:solidFill>
                <a:latin typeface="Calibri"/>
                <a:cs typeface="Calibri"/>
              </a:rPr>
              <a:t>cardiache</a:t>
            </a:r>
            <a:r>
              <a:rPr sz="2400" b="1" spc="-30" dirty="0">
                <a:solidFill>
                  <a:srgbClr val="C00000"/>
                </a:solidFill>
                <a:latin typeface="Calibri"/>
                <a:cs typeface="Calibri"/>
              </a:rPr>
              <a:t> </a:t>
            </a:r>
            <a:r>
              <a:rPr lang="en-US" sz="2400" b="1" spc="-30" dirty="0" err="1">
                <a:solidFill>
                  <a:srgbClr val="C00000"/>
                </a:solidFill>
                <a:latin typeface="Calibri"/>
                <a:cs typeface="Calibri"/>
              </a:rPr>
              <a:t>sono</a:t>
            </a:r>
            <a:r>
              <a:rPr lang="en-US" sz="2400" b="1" spc="-30" dirty="0">
                <a:solidFill>
                  <a:srgbClr val="C00000"/>
                </a:solidFill>
                <a:latin typeface="Calibri"/>
                <a:cs typeface="Calibri"/>
              </a:rPr>
              <a:t> </a:t>
            </a:r>
            <a:r>
              <a:rPr lang="en-US" sz="2400" b="1" spc="-30" dirty="0" err="1">
                <a:solidFill>
                  <a:srgbClr val="C00000"/>
                </a:solidFill>
                <a:latin typeface="Calibri"/>
                <a:cs typeface="Calibri"/>
              </a:rPr>
              <a:t>riconoscibili</a:t>
            </a:r>
            <a:r>
              <a:rPr lang="en-US" sz="2400" b="1" spc="-30" dirty="0">
                <a:solidFill>
                  <a:srgbClr val="C00000"/>
                </a:solidFill>
                <a:latin typeface="Calibri"/>
                <a:cs typeface="Calibri"/>
              </a:rPr>
              <a:t> </a:t>
            </a:r>
            <a:r>
              <a:rPr lang="en-US" sz="2400" b="1" spc="-30" dirty="0" err="1">
                <a:solidFill>
                  <a:srgbClr val="C00000"/>
                </a:solidFill>
                <a:latin typeface="Calibri"/>
                <a:cs typeface="Calibri"/>
              </a:rPr>
              <a:t>immunologicamente</a:t>
            </a:r>
            <a:r>
              <a:rPr lang="en-US" sz="2400" b="1" spc="-30" dirty="0">
                <a:solidFill>
                  <a:srgbClr val="C00000"/>
                </a:solidFill>
                <a:latin typeface="Calibri"/>
                <a:cs typeface="Calibri"/>
              </a:rPr>
              <a:t> </a:t>
            </a:r>
            <a:r>
              <a:rPr lang="en-US" sz="2400" b="1" spc="-30" dirty="0" err="1">
                <a:solidFill>
                  <a:srgbClr val="C00000"/>
                </a:solidFill>
                <a:latin typeface="Calibri"/>
                <a:cs typeface="Calibri"/>
              </a:rPr>
              <a:t>rtispetto</a:t>
            </a:r>
            <a:r>
              <a:rPr lang="en-US" sz="2400" b="1" spc="-30" dirty="0">
                <a:solidFill>
                  <a:srgbClr val="C00000"/>
                </a:solidFill>
                <a:latin typeface="Calibri"/>
                <a:cs typeface="Calibri"/>
              </a:rPr>
              <a:t> a quelle del </a:t>
            </a:r>
            <a:r>
              <a:rPr lang="en-US" sz="2400" b="1" spc="-30" dirty="0" err="1">
                <a:solidFill>
                  <a:srgbClr val="C00000"/>
                </a:solidFill>
                <a:latin typeface="Calibri"/>
                <a:cs typeface="Calibri"/>
              </a:rPr>
              <a:t>muscolo</a:t>
            </a:r>
            <a:r>
              <a:rPr lang="en-US" sz="2400" b="1" spc="-30" dirty="0">
                <a:solidFill>
                  <a:srgbClr val="C00000"/>
                </a:solidFill>
                <a:latin typeface="Calibri"/>
                <a:cs typeface="Calibri"/>
              </a:rPr>
              <a:t> </a:t>
            </a:r>
            <a:r>
              <a:rPr lang="en-US" sz="2400" b="1" spc="-30" dirty="0" err="1">
                <a:solidFill>
                  <a:srgbClr val="C00000"/>
                </a:solidFill>
                <a:latin typeface="Calibri"/>
                <a:cs typeface="Calibri"/>
              </a:rPr>
              <a:t>scheletrico</a:t>
            </a:r>
            <a:r>
              <a:rPr lang="en-US" sz="2400" b="1" spc="-30" dirty="0">
                <a:solidFill>
                  <a:srgbClr val="C00000"/>
                </a:solidFill>
                <a:latin typeface="Calibri"/>
                <a:cs typeface="Calibri"/>
              </a:rPr>
              <a:t> (</a:t>
            </a:r>
            <a:r>
              <a:rPr lang="en-US" sz="2400" b="1" spc="-30" dirty="0" err="1">
                <a:solidFill>
                  <a:srgbClr val="C00000"/>
                </a:solidFill>
                <a:latin typeface="Calibri"/>
                <a:cs typeface="Calibri"/>
              </a:rPr>
              <a:t>diverso</a:t>
            </a:r>
            <a:r>
              <a:rPr sz="2400" b="1" spc="-45" dirty="0">
                <a:solidFill>
                  <a:srgbClr val="C00000"/>
                </a:solidFill>
                <a:latin typeface="Calibri"/>
                <a:cs typeface="Calibri"/>
              </a:rPr>
              <a:t> </a:t>
            </a:r>
            <a:r>
              <a:rPr sz="2400" b="1" dirty="0">
                <a:solidFill>
                  <a:srgbClr val="C00000"/>
                </a:solidFill>
                <a:latin typeface="Calibri"/>
                <a:cs typeface="Calibri"/>
              </a:rPr>
              <a:t>peptide</a:t>
            </a:r>
            <a:r>
              <a:rPr sz="2400" b="1" spc="-35" dirty="0">
                <a:solidFill>
                  <a:srgbClr val="C00000"/>
                </a:solidFill>
                <a:latin typeface="Calibri"/>
                <a:cs typeface="Calibri"/>
              </a:rPr>
              <a:t> </a:t>
            </a:r>
            <a:r>
              <a:rPr sz="2400" b="1" spc="-10" dirty="0">
                <a:solidFill>
                  <a:srgbClr val="C00000"/>
                </a:solidFill>
                <a:latin typeface="Calibri"/>
                <a:cs typeface="Calibri"/>
              </a:rPr>
              <a:t>N-</a:t>
            </a:r>
            <a:r>
              <a:rPr sz="2400" b="1" dirty="0" err="1">
                <a:solidFill>
                  <a:srgbClr val="C00000"/>
                </a:solidFill>
                <a:latin typeface="Calibri"/>
                <a:cs typeface="Calibri"/>
              </a:rPr>
              <a:t>terminale</a:t>
            </a:r>
            <a:r>
              <a:rPr lang="en-US" sz="2400" b="1" dirty="0">
                <a:solidFill>
                  <a:srgbClr val="C00000"/>
                </a:solidFill>
                <a:latin typeface="Calibri"/>
                <a:cs typeface="Calibri"/>
              </a:rPr>
              <a:t>)</a:t>
            </a:r>
            <a:r>
              <a:rPr lang="en-US" sz="2400" b="1" spc="-10" dirty="0">
                <a:solidFill>
                  <a:srgbClr val="C00000"/>
                </a:solidFill>
                <a:latin typeface="Calibri"/>
                <a:cs typeface="Calibri"/>
              </a:rPr>
              <a:t> </a:t>
            </a:r>
            <a:endParaRPr sz="2400" dirty="0">
              <a:latin typeface="Calibri"/>
              <a:cs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578EB4-6B38-0E07-C17B-9404A3EFAF41}"/>
              </a:ext>
            </a:extLst>
          </p:cNvPr>
          <p:cNvPicPr>
            <a:picLocks noChangeAspect="1"/>
          </p:cNvPicPr>
          <p:nvPr/>
        </p:nvPicPr>
        <p:blipFill>
          <a:blip r:embed="rId2"/>
          <a:stretch>
            <a:fillRect/>
          </a:stretch>
        </p:blipFill>
        <p:spPr>
          <a:xfrm>
            <a:off x="1723415" y="294837"/>
            <a:ext cx="8745170" cy="62683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ttangolo 4">
            <a:extLst>
              <a:ext uri="{FF2B5EF4-FFF2-40B4-BE49-F238E27FC236}">
                <a16:creationId xmlns:a16="http://schemas.microsoft.com/office/drawing/2014/main" id="{E9423B47-FAE2-4934-9F56-7295C9A218EE}"/>
              </a:ext>
            </a:extLst>
          </p:cNvPr>
          <p:cNvSpPr>
            <a:spLocks noChangeArrowheads="1"/>
          </p:cNvSpPr>
          <p:nvPr/>
        </p:nvSpPr>
        <p:spPr bwMode="auto">
          <a:xfrm>
            <a:off x="231422" y="188913"/>
            <a:ext cx="117630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400" b="1" dirty="0">
                <a:latin typeface="+mn-lt"/>
                <a:cs typeface="Times New Roman" panose="02020603050405020304" pitchFamily="18" charset="0"/>
              </a:rPr>
              <a:t>Il valore soglia (o intervallo di riferimento) consente di dividere la popolazione dei soggetti con o senza malattia nelle seguenti categorie:</a:t>
            </a:r>
          </a:p>
        </p:txBody>
      </p:sp>
      <p:sp>
        <p:nvSpPr>
          <p:cNvPr id="2" name="Freeform: Shape 1">
            <a:extLst>
              <a:ext uri="{FF2B5EF4-FFF2-40B4-BE49-F238E27FC236}">
                <a16:creationId xmlns:a16="http://schemas.microsoft.com/office/drawing/2014/main" id="{42B2387A-7A5B-CEAA-B818-A1CECB12521F}"/>
              </a:ext>
            </a:extLst>
          </p:cNvPr>
          <p:cNvSpPr/>
          <p:nvPr/>
        </p:nvSpPr>
        <p:spPr>
          <a:xfrm>
            <a:off x="2632824" y="1202540"/>
            <a:ext cx="5435421" cy="2710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eform: Shape 3">
            <a:extLst>
              <a:ext uri="{FF2B5EF4-FFF2-40B4-BE49-F238E27FC236}">
                <a16:creationId xmlns:a16="http://schemas.microsoft.com/office/drawing/2014/main" id="{E612C99B-2AEF-03E2-460B-7EB40EE557DA}"/>
              </a:ext>
            </a:extLst>
          </p:cNvPr>
          <p:cNvSpPr/>
          <p:nvPr/>
        </p:nvSpPr>
        <p:spPr>
          <a:xfrm>
            <a:off x="7298841" y="3488540"/>
            <a:ext cx="1803579" cy="424466"/>
          </a:xfrm>
          <a:custGeom>
            <a:avLst/>
            <a:gdLst>
              <a:gd name="connsiteX0" fmla="*/ 0 w 9156879"/>
              <a:gd name="connsiteY0" fmla="*/ 3679065 h 3679065"/>
              <a:gd name="connsiteX1" fmla="*/ 2726028 w 9156879"/>
              <a:gd name="connsiteY1" fmla="*/ 2756079 h 3679065"/>
              <a:gd name="connsiteX2" fmla="*/ 4563414 w 9156879"/>
              <a:gd name="connsiteY2" fmla="*/ 0 h 3679065"/>
              <a:gd name="connsiteX3" fmla="*/ 6392214 w 9156879"/>
              <a:gd name="connsiteY3" fmla="*/ 2760372 h 3679065"/>
              <a:gd name="connsiteX4" fmla="*/ 9156879 w 9156879"/>
              <a:gd name="connsiteY4" fmla="*/ 3670479 h 3679065"/>
              <a:gd name="connsiteX0" fmla="*/ 0 w 9156879"/>
              <a:gd name="connsiteY0" fmla="*/ 3682628 h 3682628"/>
              <a:gd name="connsiteX1" fmla="*/ 2726028 w 9156879"/>
              <a:gd name="connsiteY1" fmla="*/ 2759642 h 3682628"/>
              <a:gd name="connsiteX2" fmla="*/ 4563414 w 9156879"/>
              <a:gd name="connsiteY2" fmla="*/ 3563 h 3682628"/>
              <a:gd name="connsiteX3" fmla="*/ 6379335 w 9156879"/>
              <a:gd name="connsiteY3" fmla="*/ 2211860 h 3682628"/>
              <a:gd name="connsiteX4" fmla="*/ 9156879 w 9156879"/>
              <a:gd name="connsiteY4" fmla="*/ 3674042 h 3682628"/>
              <a:gd name="connsiteX0" fmla="*/ 0 w 9156879"/>
              <a:gd name="connsiteY0" fmla="*/ 3679066 h 3679066"/>
              <a:gd name="connsiteX1" fmla="*/ 2751786 w 9156879"/>
              <a:gd name="connsiteY1" fmla="*/ 2207456 h 3679066"/>
              <a:gd name="connsiteX2" fmla="*/ 4563414 w 9156879"/>
              <a:gd name="connsiteY2" fmla="*/ 1 h 3679066"/>
              <a:gd name="connsiteX3" fmla="*/ 6379335 w 9156879"/>
              <a:gd name="connsiteY3" fmla="*/ 2208298 h 3679066"/>
              <a:gd name="connsiteX4" fmla="*/ 9156879 w 9156879"/>
              <a:gd name="connsiteY4" fmla="*/ 3670480 h 367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879" h="3679066">
                <a:moveTo>
                  <a:pt x="0" y="3679066"/>
                </a:moveTo>
                <a:cubicBezTo>
                  <a:pt x="982729" y="3524161"/>
                  <a:pt x="1991217" y="2820633"/>
                  <a:pt x="2751786" y="2207456"/>
                </a:cubicBezTo>
                <a:cubicBezTo>
                  <a:pt x="3512355" y="1594279"/>
                  <a:pt x="3958823" y="-139"/>
                  <a:pt x="4563414" y="1"/>
                </a:cubicBezTo>
                <a:cubicBezTo>
                  <a:pt x="5168005" y="141"/>
                  <a:pt x="5613757" y="1596551"/>
                  <a:pt x="6379335" y="2208298"/>
                </a:cubicBezTo>
                <a:cubicBezTo>
                  <a:pt x="7144913" y="2820045"/>
                  <a:pt x="8718997" y="3550277"/>
                  <a:pt x="9156879" y="3670480"/>
                </a:cubicBezTo>
              </a:path>
            </a:pathLst>
          </a:custGeom>
          <a:solidFill>
            <a:srgbClr val="FFC000">
              <a:alpha val="50000"/>
            </a:srgbClr>
          </a:solidFill>
          <a:ln>
            <a:solidFill>
              <a:schemeClr val="accent1">
                <a:shade val="15000"/>
                <a:alpha val="1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A2E6337E-3FCC-7123-A045-CF3976992650}"/>
              </a:ext>
            </a:extLst>
          </p:cNvPr>
          <p:cNvSpPr txBox="1"/>
          <p:nvPr/>
        </p:nvSpPr>
        <p:spPr>
          <a:xfrm>
            <a:off x="4606990" y="3913006"/>
            <a:ext cx="1388842" cy="461665"/>
          </a:xfrm>
          <a:prstGeom prst="rect">
            <a:avLst/>
          </a:prstGeom>
          <a:noFill/>
        </p:spPr>
        <p:txBody>
          <a:bodyPr wrap="none" rtlCol="0">
            <a:spAutoFit/>
          </a:bodyPr>
          <a:lstStyle/>
          <a:p>
            <a:r>
              <a:rPr lang="it-IT" sz="2400" b="1" dirty="0"/>
              <a:t>NEGATIVI</a:t>
            </a:r>
          </a:p>
        </p:txBody>
      </p:sp>
      <p:sp>
        <p:nvSpPr>
          <p:cNvPr id="7" name="TextBox 6">
            <a:extLst>
              <a:ext uri="{FF2B5EF4-FFF2-40B4-BE49-F238E27FC236}">
                <a16:creationId xmlns:a16="http://schemas.microsoft.com/office/drawing/2014/main" id="{A874618B-0E68-7D66-B822-3F436B0F74C5}"/>
              </a:ext>
            </a:extLst>
          </p:cNvPr>
          <p:cNvSpPr txBox="1"/>
          <p:nvPr/>
        </p:nvSpPr>
        <p:spPr>
          <a:xfrm>
            <a:off x="7510687" y="3951358"/>
            <a:ext cx="1282723" cy="461665"/>
          </a:xfrm>
          <a:prstGeom prst="rect">
            <a:avLst/>
          </a:prstGeom>
          <a:noFill/>
        </p:spPr>
        <p:txBody>
          <a:bodyPr wrap="none" rtlCol="0">
            <a:spAutoFit/>
          </a:bodyPr>
          <a:lstStyle/>
          <a:p>
            <a:r>
              <a:rPr lang="it-IT" sz="2400" b="1" dirty="0"/>
              <a:t>POSITIVI</a:t>
            </a:r>
          </a:p>
        </p:txBody>
      </p:sp>
      <p:cxnSp>
        <p:nvCxnSpPr>
          <p:cNvPr id="8" name="Straight Connector 7">
            <a:extLst>
              <a:ext uri="{FF2B5EF4-FFF2-40B4-BE49-F238E27FC236}">
                <a16:creationId xmlns:a16="http://schemas.microsoft.com/office/drawing/2014/main" id="{29767883-B758-D089-2570-3200B3D519E0}"/>
              </a:ext>
            </a:extLst>
          </p:cNvPr>
          <p:cNvCxnSpPr/>
          <p:nvPr/>
        </p:nvCxnSpPr>
        <p:spPr>
          <a:xfrm flipV="1">
            <a:off x="7799462" y="2395772"/>
            <a:ext cx="10597" cy="15120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285742-1CD3-EB9B-18D7-C3CD1BBB2D36}"/>
              </a:ext>
            </a:extLst>
          </p:cNvPr>
          <p:cNvSpPr txBox="1"/>
          <p:nvPr/>
        </p:nvSpPr>
        <p:spPr>
          <a:xfrm>
            <a:off x="7360880" y="1988088"/>
            <a:ext cx="894797" cy="369332"/>
          </a:xfrm>
          <a:prstGeom prst="rect">
            <a:avLst/>
          </a:prstGeom>
          <a:noFill/>
        </p:spPr>
        <p:txBody>
          <a:bodyPr wrap="none" rtlCol="0">
            <a:spAutoFit/>
          </a:bodyPr>
          <a:lstStyle/>
          <a:p>
            <a:r>
              <a:rPr lang="it-IT" b="1" dirty="0">
                <a:solidFill>
                  <a:srgbClr val="C00000"/>
                </a:solidFill>
              </a:rPr>
              <a:t>SOGLIA</a:t>
            </a:r>
          </a:p>
        </p:txBody>
      </p:sp>
      <p:sp>
        <p:nvSpPr>
          <p:cNvPr id="10" name="TextBox 9">
            <a:extLst>
              <a:ext uri="{FF2B5EF4-FFF2-40B4-BE49-F238E27FC236}">
                <a16:creationId xmlns:a16="http://schemas.microsoft.com/office/drawing/2014/main" id="{34E46874-36A1-B897-C687-AD52E86FBF2B}"/>
              </a:ext>
            </a:extLst>
          </p:cNvPr>
          <p:cNvSpPr txBox="1"/>
          <p:nvPr/>
        </p:nvSpPr>
        <p:spPr>
          <a:xfrm>
            <a:off x="5006393" y="3426162"/>
            <a:ext cx="569387" cy="461665"/>
          </a:xfrm>
          <a:prstGeom prst="rect">
            <a:avLst/>
          </a:prstGeom>
          <a:noFill/>
        </p:spPr>
        <p:txBody>
          <a:bodyPr wrap="none" rtlCol="0">
            <a:spAutoFit/>
          </a:bodyPr>
          <a:lstStyle/>
          <a:p>
            <a:r>
              <a:rPr lang="it-IT" sz="2400" b="1" dirty="0"/>
              <a:t>VN</a:t>
            </a:r>
          </a:p>
        </p:txBody>
      </p:sp>
      <p:sp>
        <p:nvSpPr>
          <p:cNvPr id="11" name="TextBox 10">
            <a:extLst>
              <a:ext uri="{FF2B5EF4-FFF2-40B4-BE49-F238E27FC236}">
                <a16:creationId xmlns:a16="http://schemas.microsoft.com/office/drawing/2014/main" id="{CF57DD9D-B78D-C200-B855-E351AEA61B5C}"/>
              </a:ext>
            </a:extLst>
          </p:cNvPr>
          <p:cNvSpPr txBox="1"/>
          <p:nvPr/>
        </p:nvSpPr>
        <p:spPr>
          <a:xfrm>
            <a:off x="7940471" y="3500974"/>
            <a:ext cx="530915" cy="461665"/>
          </a:xfrm>
          <a:prstGeom prst="rect">
            <a:avLst/>
          </a:prstGeom>
          <a:noFill/>
        </p:spPr>
        <p:txBody>
          <a:bodyPr wrap="none" rtlCol="0">
            <a:spAutoFit/>
          </a:bodyPr>
          <a:lstStyle/>
          <a:p>
            <a:r>
              <a:rPr lang="it-IT" sz="2400" b="1" dirty="0"/>
              <a:t>VP</a:t>
            </a:r>
          </a:p>
        </p:txBody>
      </p:sp>
      <p:sp>
        <p:nvSpPr>
          <p:cNvPr id="13" name="Rectangle 12">
            <a:extLst>
              <a:ext uri="{FF2B5EF4-FFF2-40B4-BE49-F238E27FC236}">
                <a16:creationId xmlns:a16="http://schemas.microsoft.com/office/drawing/2014/main" id="{3FB66A08-A162-CDEB-E937-3347A108B08C}"/>
              </a:ext>
            </a:extLst>
          </p:cNvPr>
          <p:cNvSpPr/>
          <p:nvPr/>
        </p:nvSpPr>
        <p:spPr>
          <a:xfrm>
            <a:off x="1394588" y="5692121"/>
            <a:ext cx="2860692" cy="33252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TEST POSITIVO</a:t>
            </a:r>
          </a:p>
        </p:txBody>
      </p:sp>
      <p:sp>
        <p:nvSpPr>
          <p:cNvPr id="14" name="Rectangle 13">
            <a:extLst>
              <a:ext uri="{FF2B5EF4-FFF2-40B4-BE49-F238E27FC236}">
                <a16:creationId xmlns:a16="http://schemas.microsoft.com/office/drawing/2014/main" id="{3920B7E7-9939-D453-EF36-0F3B207020A7}"/>
              </a:ext>
            </a:extLst>
          </p:cNvPr>
          <p:cNvSpPr/>
          <p:nvPr/>
        </p:nvSpPr>
        <p:spPr>
          <a:xfrm>
            <a:off x="4255280" y="5692121"/>
            <a:ext cx="2785760" cy="33252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VERI POSITIVI</a:t>
            </a:r>
          </a:p>
        </p:txBody>
      </p:sp>
      <p:sp>
        <p:nvSpPr>
          <p:cNvPr id="15" name="Rectangle 14">
            <a:extLst>
              <a:ext uri="{FF2B5EF4-FFF2-40B4-BE49-F238E27FC236}">
                <a16:creationId xmlns:a16="http://schemas.microsoft.com/office/drawing/2014/main" id="{FD39BA32-11DE-9EFF-C215-E071C759B5D3}"/>
              </a:ext>
            </a:extLst>
          </p:cNvPr>
          <p:cNvSpPr/>
          <p:nvPr/>
        </p:nvSpPr>
        <p:spPr>
          <a:xfrm>
            <a:off x="7041040" y="5692121"/>
            <a:ext cx="2860692" cy="33252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Falsi positivi</a:t>
            </a:r>
          </a:p>
        </p:txBody>
      </p:sp>
      <p:sp>
        <p:nvSpPr>
          <p:cNvPr id="16" name="Rectangle 15">
            <a:extLst>
              <a:ext uri="{FF2B5EF4-FFF2-40B4-BE49-F238E27FC236}">
                <a16:creationId xmlns:a16="http://schemas.microsoft.com/office/drawing/2014/main" id="{6577D642-2931-B513-96A6-59669A60C4B8}"/>
              </a:ext>
            </a:extLst>
          </p:cNvPr>
          <p:cNvSpPr/>
          <p:nvPr/>
        </p:nvSpPr>
        <p:spPr>
          <a:xfrm>
            <a:off x="1394588" y="5334414"/>
            <a:ext cx="2860692" cy="33252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7" name="Rectangle 16">
            <a:extLst>
              <a:ext uri="{FF2B5EF4-FFF2-40B4-BE49-F238E27FC236}">
                <a16:creationId xmlns:a16="http://schemas.microsoft.com/office/drawing/2014/main" id="{9F0BE008-AC15-293B-EF5B-DC932B50DE75}"/>
              </a:ext>
            </a:extLst>
          </p:cNvPr>
          <p:cNvSpPr/>
          <p:nvPr/>
        </p:nvSpPr>
        <p:spPr>
          <a:xfrm>
            <a:off x="4255280" y="5334414"/>
            <a:ext cx="2785760" cy="33252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MALATTIA PRESENTE</a:t>
            </a:r>
          </a:p>
        </p:txBody>
      </p:sp>
      <p:sp>
        <p:nvSpPr>
          <p:cNvPr id="18" name="Rectangle 17">
            <a:extLst>
              <a:ext uri="{FF2B5EF4-FFF2-40B4-BE49-F238E27FC236}">
                <a16:creationId xmlns:a16="http://schemas.microsoft.com/office/drawing/2014/main" id="{684C4CFD-1102-B6CB-5186-41AE8BCA21C5}"/>
              </a:ext>
            </a:extLst>
          </p:cNvPr>
          <p:cNvSpPr/>
          <p:nvPr/>
        </p:nvSpPr>
        <p:spPr>
          <a:xfrm>
            <a:off x="7041040" y="5334414"/>
            <a:ext cx="2860692" cy="33252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MALATTIA ASSENTE</a:t>
            </a:r>
          </a:p>
        </p:txBody>
      </p:sp>
      <p:sp>
        <p:nvSpPr>
          <p:cNvPr id="19" name="Rectangle 18">
            <a:extLst>
              <a:ext uri="{FF2B5EF4-FFF2-40B4-BE49-F238E27FC236}">
                <a16:creationId xmlns:a16="http://schemas.microsoft.com/office/drawing/2014/main" id="{46CB9241-DBEC-D086-C7EA-0D40FFED54FC}"/>
              </a:ext>
            </a:extLst>
          </p:cNvPr>
          <p:cNvSpPr/>
          <p:nvPr/>
        </p:nvSpPr>
        <p:spPr>
          <a:xfrm>
            <a:off x="1394588" y="6049828"/>
            <a:ext cx="2860692" cy="33252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TEST NEGATIVO</a:t>
            </a:r>
          </a:p>
        </p:txBody>
      </p:sp>
      <p:sp>
        <p:nvSpPr>
          <p:cNvPr id="20" name="Rectangle 19">
            <a:extLst>
              <a:ext uri="{FF2B5EF4-FFF2-40B4-BE49-F238E27FC236}">
                <a16:creationId xmlns:a16="http://schemas.microsoft.com/office/drawing/2014/main" id="{CD95E2D2-66E4-7620-EB55-21D6120C5BCA}"/>
              </a:ext>
            </a:extLst>
          </p:cNvPr>
          <p:cNvSpPr/>
          <p:nvPr/>
        </p:nvSpPr>
        <p:spPr>
          <a:xfrm>
            <a:off x="4255280" y="6049828"/>
            <a:ext cx="2785760" cy="33252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Falsi negativi</a:t>
            </a:r>
          </a:p>
        </p:txBody>
      </p:sp>
      <p:sp>
        <p:nvSpPr>
          <p:cNvPr id="21" name="Rectangle 20">
            <a:extLst>
              <a:ext uri="{FF2B5EF4-FFF2-40B4-BE49-F238E27FC236}">
                <a16:creationId xmlns:a16="http://schemas.microsoft.com/office/drawing/2014/main" id="{1E7E5ACC-E675-CEDE-6480-A5AE22456460}"/>
              </a:ext>
            </a:extLst>
          </p:cNvPr>
          <p:cNvSpPr/>
          <p:nvPr/>
        </p:nvSpPr>
        <p:spPr>
          <a:xfrm>
            <a:off x="7041040" y="6049828"/>
            <a:ext cx="2860692" cy="33252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VERI NEGATIVI</a:t>
            </a:r>
          </a:p>
        </p:txBody>
      </p:sp>
      <p:cxnSp>
        <p:nvCxnSpPr>
          <p:cNvPr id="23" name="Straight Arrow Connector 22">
            <a:extLst>
              <a:ext uri="{FF2B5EF4-FFF2-40B4-BE49-F238E27FC236}">
                <a16:creationId xmlns:a16="http://schemas.microsoft.com/office/drawing/2014/main" id="{F1E75FC6-8F22-3466-660B-5F7C3728B4A3}"/>
              </a:ext>
            </a:extLst>
          </p:cNvPr>
          <p:cNvCxnSpPr/>
          <p:nvPr/>
        </p:nvCxnSpPr>
        <p:spPr>
          <a:xfrm>
            <a:off x="7887339" y="3887827"/>
            <a:ext cx="0" cy="1869317"/>
          </a:xfrm>
          <a:prstGeom prst="straightConnector1">
            <a:avLst/>
          </a:prstGeom>
          <a:ln w="38100">
            <a:solidFill>
              <a:schemeClr val="accent6">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D3F3C9C-6F37-D659-681A-439D0C6A2F98}"/>
              </a:ext>
            </a:extLst>
          </p:cNvPr>
          <p:cNvCxnSpPr>
            <a:cxnSpLocks/>
          </p:cNvCxnSpPr>
          <p:nvPr/>
        </p:nvCxnSpPr>
        <p:spPr>
          <a:xfrm flipH="1">
            <a:off x="6395692" y="3913006"/>
            <a:ext cx="1245593" cy="2237483"/>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7492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DFA8244-6FC0-29F5-9AC3-E02684235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309688"/>
            <a:ext cx="9525000" cy="4238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74225" y="1585514"/>
            <a:ext cx="4423066" cy="4851861"/>
          </a:xfrm>
          <a:prstGeom prst="rect">
            <a:avLst/>
          </a:prstGeom>
        </p:spPr>
      </p:pic>
      <p:pic>
        <p:nvPicPr>
          <p:cNvPr id="3" name="object 3"/>
          <p:cNvPicPr/>
          <p:nvPr/>
        </p:nvPicPr>
        <p:blipFill>
          <a:blip r:embed="rId3" cstate="print"/>
          <a:stretch>
            <a:fillRect/>
          </a:stretch>
        </p:blipFill>
        <p:spPr>
          <a:xfrm>
            <a:off x="772102" y="2054058"/>
            <a:ext cx="3796849" cy="2541664"/>
          </a:xfrm>
          <a:prstGeom prst="rect">
            <a:avLst/>
          </a:prstGeom>
        </p:spPr>
      </p:pic>
      <p:sp>
        <p:nvSpPr>
          <p:cNvPr id="4" name="object 4"/>
          <p:cNvSpPr txBox="1"/>
          <p:nvPr/>
        </p:nvSpPr>
        <p:spPr>
          <a:xfrm>
            <a:off x="7887081" y="1119885"/>
            <a:ext cx="121602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C00000"/>
                </a:solidFill>
                <a:latin typeface="Calibri"/>
                <a:cs typeface="Calibri"/>
              </a:rPr>
              <a:t>ALGORITMO</a:t>
            </a:r>
            <a:endParaRPr sz="1800">
              <a:latin typeface="Calibri"/>
              <a:cs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2974" y="957798"/>
            <a:ext cx="2875915" cy="391795"/>
          </a:xfrm>
          <a:prstGeom prst="rect">
            <a:avLst/>
          </a:prstGeom>
        </p:spPr>
        <p:txBody>
          <a:bodyPr vert="horz" wrap="square" lIns="0" tIns="12700" rIns="0" bIns="0" rtlCol="0">
            <a:spAutoFit/>
          </a:bodyPr>
          <a:lstStyle/>
          <a:p>
            <a:pPr marL="12700">
              <a:lnSpc>
                <a:spcPct val="100000"/>
              </a:lnSpc>
              <a:spcBef>
                <a:spcPts val="100"/>
              </a:spcBef>
            </a:pPr>
            <a:r>
              <a:rPr b="1" dirty="0">
                <a:solidFill>
                  <a:schemeClr val="accent1"/>
                </a:solidFill>
                <a:latin typeface="Calibri"/>
                <a:cs typeface="Calibri"/>
              </a:rPr>
              <a:t>FUNZIONI</a:t>
            </a:r>
            <a:r>
              <a:rPr b="1" spc="-65" dirty="0">
                <a:solidFill>
                  <a:schemeClr val="accent1"/>
                </a:solidFill>
                <a:latin typeface="Calibri"/>
                <a:cs typeface="Calibri"/>
              </a:rPr>
              <a:t> </a:t>
            </a:r>
            <a:r>
              <a:rPr b="1" dirty="0">
                <a:solidFill>
                  <a:schemeClr val="accent1"/>
                </a:solidFill>
                <a:latin typeface="Calibri"/>
                <a:cs typeface="Calibri"/>
              </a:rPr>
              <a:t>DEL</a:t>
            </a:r>
            <a:r>
              <a:rPr b="1" spc="-10" dirty="0">
                <a:solidFill>
                  <a:schemeClr val="accent1"/>
                </a:solidFill>
                <a:latin typeface="Calibri"/>
                <a:cs typeface="Calibri"/>
              </a:rPr>
              <a:t> </a:t>
            </a:r>
            <a:r>
              <a:rPr b="1" spc="-35" dirty="0">
                <a:solidFill>
                  <a:schemeClr val="accent1"/>
                </a:solidFill>
                <a:latin typeface="Calibri"/>
                <a:cs typeface="Calibri"/>
              </a:rPr>
              <a:t>FEGATO</a:t>
            </a:r>
          </a:p>
        </p:txBody>
      </p:sp>
      <p:sp>
        <p:nvSpPr>
          <p:cNvPr id="4" name="object 4"/>
          <p:cNvSpPr txBox="1"/>
          <p:nvPr/>
        </p:nvSpPr>
        <p:spPr>
          <a:xfrm>
            <a:off x="462334" y="1716930"/>
            <a:ext cx="1782445" cy="1671955"/>
          </a:xfrm>
          <a:prstGeom prst="rect">
            <a:avLst/>
          </a:prstGeom>
        </p:spPr>
        <p:txBody>
          <a:bodyPr vert="horz" wrap="square" lIns="0" tIns="12700" rIns="0" bIns="0" rtlCol="0">
            <a:spAutoFit/>
          </a:bodyPr>
          <a:lstStyle/>
          <a:p>
            <a:pPr marL="12700" marR="5080">
              <a:lnSpc>
                <a:spcPct val="100000"/>
              </a:lnSpc>
              <a:spcBef>
                <a:spcPts val="100"/>
              </a:spcBef>
            </a:pPr>
            <a:r>
              <a:rPr sz="1800" b="1" spc="-10" dirty="0">
                <a:solidFill>
                  <a:srgbClr val="C00000"/>
                </a:solidFill>
                <a:latin typeface="Calibri"/>
                <a:cs typeface="Calibri"/>
              </a:rPr>
              <a:t>METABOLICA </a:t>
            </a:r>
            <a:r>
              <a:rPr sz="1800" spc="-10" dirty="0">
                <a:latin typeface="Calibri"/>
                <a:cs typeface="Calibri"/>
              </a:rPr>
              <a:t>CARBOIDRATI LIPIDI AMMINOACIDI COLESTEROLO </a:t>
            </a:r>
            <a:r>
              <a:rPr sz="1800" dirty="0">
                <a:latin typeface="Calibri"/>
                <a:cs typeface="Calibri"/>
              </a:rPr>
              <a:t>AMMONIO</a:t>
            </a:r>
            <a:r>
              <a:rPr sz="1800" spc="-25" dirty="0">
                <a:latin typeface="Calibri"/>
                <a:cs typeface="Calibri"/>
              </a:rPr>
              <a:t> </a:t>
            </a:r>
            <a:r>
              <a:rPr sz="1800" dirty="0">
                <a:latin typeface="Calibri"/>
                <a:cs typeface="Calibri"/>
              </a:rPr>
              <a:t>E</a:t>
            </a:r>
            <a:r>
              <a:rPr sz="1800" spc="-25" dirty="0">
                <a:latin typeface="Calibri"/>
                <a:cs typeface="Calibri"/>
              </a:rPr>
              <a:t> </a:t>
            </a:r>
            <a:r>
              <a:rPr sz="1800" spc="-20" dirty="0">
                <a:latin typeface="Calibri"/>
                <a:cs typeface="Calibri"/>
              </a:rPr>
              <a:t>UREA</a:t>
            </a:r>
            <a:endParaRPr sz="1800" dirty="0">
              <a:latin typeface="Calibri"/>
              <a:cs typeface="Calibri"/>
            </a:endParaRPr>
          </a:p>
        </p:txBody>
      </p:sp>
      <p:sp>
        <p:nvSpPr>
          <p:cNvPr id="5" name="object 5"/>
          <p:cNvSpPr txBox="1"/>
          <p:nvPr/>
        </p:nvSpPr>
        <p:spPr>
          <a:xfrm>
            <a:off x="462334" y="3638059"/>
            <a:ext cx="4187825" cy="1397635"/>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C00000"/>
                </a:solidFill>
                <a:latin typeface="Calibri"/>
                <a:cs typeface="Calibri"/>
              </a:rPr>
              <a:t>SINTETICA</a:t>
            </a:r>
            <a:endParaRPr sz="1800">
              <a:latin typeface="Calibri"/>
              <a:cs typeface="Calibri"/>
            </a:endParaRPr>
          </a:p>
          <a:p>
            <a:pPr marL="12700">
              <a:lnSpc>
                <a:spcPct val="100000"/>
              </a:lnSpc>
            </a:pPr>
            <a:r>
              <a:rPr sz="1800" spc="-10" dirty="0">
                <a:latin typeface="Calibri"/>
                <a:cs typeface="Calibri"/>
              </a:rPr>
              <a:t>ALBUMINA</a:t>
            </a:r>
            <a:endParaRPr sz="1800">
              <a:latin typeface="Calibri"/>
              <a:cs typeface="Calibri"/>
            </a:endParaRPr>
          </a:p>
          <a:p>
            <a:pPr marL="12700">
              <a:lnSpc>
                <a:spcPct val="100000"/>
              </a:lnSpc>
            </a:pPr>
            <a:r>
              <a:rPr sz="1800" spc="-40" dirty="0">
                <a:latin typeface="Calibri"/>
                <a:cs typeface="Calibri"/>
              </a:rPr>
              <a:t>FATTORI</a:t>
            </a:r>
            <a:r>
              <a:rPr sz="1800" spc="-60" dirty="0">
                <a:latin typeface="Calibri"/>
                <a:cs typeface="Calibri"/>
              </a:rPr>
              <a:t> </a:t>
            </a:r>
            <a:r>
              <a:rPr sz="1800" dirty="0">
                <a:latin typeface="Calibri"/>
                <a:cs typeface="Calibri"/>
              </a:rPr>
              <a:t>DELLA</a:t>
            </a:r>
            <a:r>
              <a:rPr sz="1800" spc="-10" dirty="0">
                <a:latin typeface="Calibri"/>
                <a:cs typeface="Calibri"/>
              </a:rPr>
              <a:t> COAGULAZIONE</a:t>
            </a:r>
            <a:r>
              <a:rPr sz="1800" dirty="0">
                <a:latin typeface="Calibri"/>
                <a:cs typeface="Calibri"/>
              </a:rPr>
              <a:t> DEL</a:t>
            </a:r>
            <a:r>
              <a:rPr sz="1800" spc="10" dirty="0">
                <a:latin typeface="Calibri"/>
                <a:cs typeface="Calibri"/>
              </a:rPr>
              <a:t> </a:t>
            </a:r>
            <a:r>
              <a:rPr sz="1800" spc="-10" dirty="0">
                <a:latin typeface="Calibri"/>
                <a:cs typeface="Calibri"/>
              </a:rPr>
              <a:t>SANGUE</a:t>
            </a:r>
            <a:endParaRPr sz="1800">
              <a:latin typeface="Calibri"/>
              <a:cs typeface="Calibri"/>
            </a:endParaRPr>
          </a:p>
          <a:p>
            <a:pPr marL="12700" marR="1578610">
              <a:lnSpc>
                <a:spcPct val="100000"/>
              </a:lnSpc>
            </a:pPr>
            <a:r>
              <a:rPr sz="1800" spc="-10" dirty="0">
                <a:latin typeface="Calibri"/>
                <a:cs typeface="Calibri"/>
              </a:rPr>
              <a:t>ALFA</a:t>
            </a:r>
            <a:r>
              <a:rPr sz="1800" spc="-30" dirty="0">
                <a:latin typeface="Calibri"/>
                <a:cs typeface="Calibri"/>
              </a:rPr>
              <a:t> </a:t>
            </a:r>
            <a:r>
              <a:rPr sz="1800" dirty="0">
                <a:latin typeface="Calibri"/>
                <a:cs typeface="Calibri"/>
              </a:rPr>
              <a:t>E</a:t>
            </a:r>
            <a:r>
              <a:rPr sz="1800" spc="-55" dirty="0">
                <a:latin typeface="Calibri"/>
                <a:cs typeface="Calibri"/>
              </a:rPr>
              <a:t> </a:t>
            </a:r>
            <a:r>
              <a:rPr sz="1800" dirty="0">
                <a:latin typeface="Calibri"/>
                <a:cs typeface="Calibri"/>
              </a:rPr>
              <a:t>GAMMA</a:t>
            </a:r>
            <a:r>
              <a:rPr sz="1800" spc="-25" dirty="0">
                <a:latin typeface="Calibri"/>
                <a:cs typeface="Calibri"/>
              </a:rPr>
              <a:t> </a:t>
            </a:r>
            <a:r>
              <a:rPr sz="1800" spc="-10" dirty="0">
                <a:latin typeface="Calibri"/>
                <a:cs typeface="Calibri"/>
              </a:rPr>
              <a:t>GLOBULINE </a:t>
            </a:r>
            <a:r>
              <a:rPr sz="1800" dirty="0">
                <a:latin typeface="Calibri"/>
                <a:cs typeface="Calibri"/>
              </a:rPr>
              <a:t>PROTEINE</a:t>
            </a:r>
            <a:r>
              <a:rPr sz="1800" spc="-75" dirty="0">
                <a:latin typeface="Calibri"/>
                <a:cs typeface="Calibri"/>
              </a:rPr>
              <a:t> </a:t>
            </a:r>
            <a:r>
              <a:rPr sz="1800" dirty="0">
                <a:latin typeface="Calibri"/>
                <a:cs typeface="Calibri"/>
              </a:rPr>
              <a:t>DI</a:t>
            </a:r>
            <a:r>
              <a:rPr sz="1800" spc="-35" dirty="0">
                <a:latin typeface="Calibri"/>
                <a:cs typeface="Calibri"/>
              </a:rPr>
              <a:t> </a:t>
            </a:r>
            <a:r>
              <a:rPr sz="1800" spc="-10" dirty="0">
                <a:latin typeface="Calibri"/>
                <a:cs typeface="Calibri"/>
              </a:rPr>
              <a:t>TRASPORTO</a:t>
            </a:r>
            <a:endParaRPr sz="1800">
              <a:latin typeface="Calibri"/>
              <a:cs typeface="Calibri"/>
            </a:endParaRPr>
          </a:p>
        </p:txBody>
      </p:sp>
      <p:sp>
        <p:nvSpPr>
          <p:cNvPr id="6" name="object 6"/>
          <p:cNvSpPr txBox="1"/>
          <p:nvPr/>
        </p:nvSpPr>
        <p:spPr>
          <a:xfrm>
            <a:off x="5198367" y="1716930"/>
            <a:ext cx="2247900" cy="848994"/>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C00000"/>
                </a:solidFill>
                <a:latin typeface="Calibri"/>
                <a:cs typeface="Calibri"/>
              </a:rPr>
              <a:t>SECRETORIA</a:t>
            </a:r>
            <a:r>
              <a:rPr sz="1800" b="1" spc="-30" dirty="0">
                <a:solidFill>
                  <a:srgbClr val="C00000"/>
                </a:solidFill>
                <a:latin typeface="Calibri"/>
                <a:cs typeface="Calibri"/>
              </a:rPr>
              <a:t> </a:t>
            </a:r>
            <a:r>
              <a:rPr sz="1800" b="1" spc="-10" dirty="0">
                <a:solidFill>
                  <a:srgbClr val="C00000"/>
                </a:solidFill>
                <a:latin typeface="Calibri"/>
                <a:cs typeface="Calibri"/>
              </a:rPr>
              <a:t>(BILE)</a:t>
            </a:r>
            <a:endParaRPr sz="1800">
              <a:latin typeface="Calibri"/>
              <a:cs typeface="Calibri"/>
            </a:endParaRPr>
          </a:p>
          <a:p>
            <a:pPr marL="12700">
              <a:lnSpc>
                <a:spcPct val="100000"/>
              </a:lnSpc>
            </a:pPr>
            <a:r>
              <a:rPr sz="1800" dirty="0">
                <a:latin typeface="Calibri"/>
                <a:cs typeface="Calibri"/>
              </a:rPr>
              <a:t>SALI</a:t>
            </a:r>
            <a:r>
              <a:rPr sz="1800" spc="-25" dirty="0">
                <a:latin typeface="Calibri"/>
                <a:cs typeface="Calibri"/>
              </a:rPr>
              <a:t> </a:t>
            </a:r>
            <a:r>
              <a:rPr sz="1800" spc="-10" dirty="0">
                <a:latin typeface="Calibri"/>
                <a:cs typeface="Calibri"/>
              </a:rPr>
              <a:t>BILIARI</a:t>
            </a:r>
            <a:endParaRPr sz="1800">
              <a:latin typeface="Calibri"/>
              <a:cs typeface="Calibri"/>
            </a:endParaRPr>
          </a:p>
          <a:p>
            <a:pPr marL="12700">
              <a:lnSpc>
                <a:spcPct val="100000"/>
              </a:lnSpc>
            </a:pPr>
            <a:r>
              <a:rPr sz="1800" dirty="0">
                <a:latin typeface="Calibri"/>
                <a:cs typeface="Calibri"/>
              </a:rPr>
              <a:t>BILIRUBINA</a:t>
            </a:r>
            <a:r>
              <a:rPr sz="1800" spc="-25" dirty="0">
                <a:latin typeface="Calibri"/>
                <a:cs typeface="Calibri"/>
              </a:rPr>
              <a:t> </a:t>
            </a:r>
            <a:r>
              <a:rPr sz="1800" spc="-35" dirty="0">
                <a:latin typeface="Calibri"/>
                <a:cs typeface="Calibri"/>
              </a:rPr>
              <a:t>CONIUGATA</a:t>
            </a:r>
            <a:endParaRPr sz="1800">
              <a:latin typeface="Calibri"/>
              <a:cs typeface="Calibri"/>
            </a:endParaRPr>
          </a:p>
        </p:txBody>
      </p:sp>
      <p:sp>
        <p:nvSpPr>
          <p:cNvPr id="7" name="object 7"/>
          <p:cNvSpPr txBox="1"/>
          <p:nvPr/>
        </p:nvSpPr>
        <p:spPr>
          <a:xfrm>
            <a:off x="5198367" y="2814158"/>
            <a:ext cx="2089785" cy="1123950"/>
          </a:xfrm>
          <a:prstGeom prst="rect">
            <a:avLst/>
          </a:prstGeom>
        </p:spPr>
        <p:txBody>
          <a:bodyPr vert="horz" wrap="square" lIns="0" tIns="12700" rIns="0" bIns="0" rtlCol="0">
            <a:spAutoFit/>
          </a:bodyPr>
          <a:lstStyle/>
          <a:p>
            <a:pPr marL="12700" marR="945515">
              <a:lnSpc>
                <a:spcPct val="100000"/>
              </a:lnSpc>
              <a:spcBef>
                <a:spcPts val="100"/>
              </a:spcBef>
            </a:pPr>
            <a:r>
              <a:rPr sz="1800" b="1" spc="-10" dirty="0">
                <a:solidFill>
                  <a:srgbClr val="C00000"/>
                </a:solidFill>
                <a:latin typeface="Calibri"/>
                <a:cs typeface="Calibri"/>
              </a:rPr>
              <a:t>RISERVA </a:t>
            </a:r>
            <a:r>
              <a:rPr sz="1800" spc="-10" dirty="0">
                <a:latin typeface="Calibri"/>
                <a:cs typeface="Calibri"/>
              </a:rPr>
              <a:t>GLICOGENO MINERALI</a:t>
            </a:r>
            <a:endParaRPr sz="1800">
              <a:latin typeface="Calibri"/>
              <a:cs typeface="Calibri"/>
            </a:endParaRPr>
          </a:p>
          <a:p>
            <a:pPr marL="12700">
              <a:lnSpc>
                <a:spcPct val="100000"/>
              </a:lnSpc>
              <a:spcBef>
                <a:spcPts val="5"/>
              </a:spcBef>
            </a:pPr>
            <a:r>
              <a:rPr sz="1800" spc="-20" dirty="0">
                <a:latin typeface="Calibri"/>
                <a:cs typeface="Calibri"/>
              </a:rPr>
              <a:t>VITAMINE</a:t>
            </a:r>
            <a:r>
              <a:rPr sz="1800" spc="-25" dirty="0">
                <a:latin typeface="Calibri"/>
                <a:cs typeface="Calibri"/>
              </a:rPr>
              <a:t> </a:t>
            </a:r>
            <a:r>
              <a:rPr sz="1800" dirty="0">
                <a:latin typeface="Calibri"/>
                <a:cs typeface="Calibri"/>
              </a:rPr>
              <a:t>(VIT</a:t>
            </a:r>
            <a:r>
              <a:rPr sz="1800" spc="-5" dirty="0">
                <a:latin typeface="Calibri"/>
                <a:cs typeface="Calibri"/>
              </a:rPr>
              <a:t> </a:t>
            </a:r>
            <a:r>
              <a:rPr sz="1800" dirty="0">
                <a:latin typeface="Calibri"/>
                <a:cs typeface="Calibri"/>
              </a:rPr>
              <a:t>A,</a:t>
            </a:r>
            <a:r>
              <a:rPr sz="1800" spc="10" dirty="0">
                <a:latin typeface="Calibri"/>
                <a:cs typeface="Calibri"/>
              </a:rPr>
              <a:t> </a:t>
            </a:r>
            <a:r>
              <a:rPr sz="1800" spc="-20" dirty="0">
                <a:latin typeface="Calibri"/>
                <a:cs typeface="Calibri"/>
              </a:rPr>
              <a:t>B12)</a:t>
            </a:r>
            <a:endParaRPr sz="1800">
              <a:latin typeface="Calibri"/>
              <a:cs typeface="Calibri"/>
            </a:endParaRPr>
          </a:p>
        </p:txBody>
      </p:sp>
      <p:sp>
        <p:nvSpPr>
          <p:cNvPr id="8" name="object 8"/>
          <p:cNvSpPr txBox="1"/>
          <p:nvPr/>
        </p:nvSpPr>
        <p:spPr>
          <a:xfrm>
            <a:off x="5198367" y="4186394"/>
            <a:ext cx="2522220" cy="848994"/>
          </a:xfrm>
          <a:prstGeom prst="rect">
            <a:avLst/>
          </a:prstGeom>
        </p:spPr>
        <p:txBody>
          <a:bodyPr vert="horz" wrap="square" lIns="0" tIns="12700" rIns="0" bIns="0" rtlCol="0">
            <a:spAutoFit/>
          </a:bodyPr>
          <a:lstStyle/>
          <a:p>
            <a:pPr marL="12700" marR="5080">
              <a:lnSpc>
                <a:spcPct val="100000"/>
              </a:lnSpc>
              <a:spcBef>
                <a:spcPts val="100"/>
              </a:spcBef>
            </a:pPr>
            <a:r>
              <a:rPr sz="1800" b="1" spc="-10" dirty="0">
                <a:solidFill>
                  <a:srgbClr val="C00000"/>
                </a:solidFill>
                <a:latin typeface="Calibri"/>
                <a:cs typeface="Calibri"/>
              </a:rPr>
              <a:t>DETOSSIFICAZIONE </a:t>
            </a:r>
            <a:r>
              <a:rPr sz="1800" dirty="0">
                <a:latin typeface="Calibri"/>
                <a:cs typeface="Calibri"/>
              </a:rPr>
              <a:t>XENOBIOTICI</a:t>
            </a:r>
            <a:r>
              <a:rPr sz="1800" spc="-75" dirty="0">
                <a:latin typeface="Calibri"/>
                <a:cs typeface="Calibri"/>
              </a:rPr>
              <a:t> </a:t>
            </a:r>
            <a:r>
              <a:rPr sz="1800" dirty="0">
                <a:latin typeface="Calibri"/>
                <a:cs typeface="Calibri"/>
              </a:rPr>
              <a:t>(es</a:t>
            </a:r>
            <a:r>
              <a:rPr sz="1800" spc="-30" dirty="0">
                <a:latin typeface="Calibri"/>
                <a:cs typeface="Calibri"/>
              </a:rPr>
              <a:t> FARMACI) </a:t>
            </a:r>
            <a:r>
              <a:rPr sz="1800" spc="-10" dirty="0">
                <a:latin typeface="Calibri"/>
                <a:cs typeface="Calibri"/>
              </a:rPr>
              <a:t>STEROIDI</a:t>
            </a:r>
            <a:endParaRPr sz="1800">
              <a:latin typeface="Calibri"/>
              <a:cs typeface="Calibri"/>
            </a:endParaRPr>
          </a:p>
        </p:txBody>
      </p:sp>
      <p:sp>
        <p:nvSpPr>
          <p:cNvPr id="9" name="object 2"/>
          <p:cNvSpPr txBox="1">
            <a:spLocks/>
          </p:cNvSpPr>
          <p:nvPr/>
        </p:nvSpPr>
        <p:spPr>
          <a:xfrm>
            <a:off x="324408" y="289716"/>
            <a:ext cx="5562600" cy="391160"/>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2400" b="0" i="0" kern="1200">
                <a:solidFill>
                  <a:srgbClr val="C00000"/>
                </a:solidFill>
                <a:latin typeface="Calibri"/>
                <a:ea typeface="+mj-ea"/>
                <a:cs typeface="Calibri"/>
              </a:defRPr>
            </a:lvl1pPr>
          </a:lstStyle>
          <a:p>
            <a:pPr marL="12700">
              <a:lnSpc>
                <a:spcPct val="100000"/>
              </a:lnSpc>
              <a:spcBef>
                <a:spcPts val="100"/>
              </a:spcBef>
            </a:pPr>
            <a:r>
              <a:rPr lang="it-IT" b="1">
                <a:solidFill>
                  <a:schemeClr val="accent1"/>
                </a:solidFill>
              </a:rPr>
              <a:t>Esami</a:t>
            </a:r>
            <a:r>
              <a:rPr lang="it-IT" b="1" spc="10">
                <a:solidFill>
                  <a:schemeClr val="accent1"/>
                </a:solidFill>
              </a:rPr>
              <a:t> </a:t>
            </a:r>
            <a:r>
              <a:rPr lang="it-IT" b="1">
                <a:solidFill>
                  <a:schemeClr val="accent1"/>
                </a:solidFill>
              </a:rPr>
              <a:t>biochimici</a:t>
            </a:r>
            <a:r>
              <a:rPr lang="it-IT" b="1" spc="-75">
                <a:solidFill>
                  <a:schemeClr val="accent1"/>
                </a:solidFill>
              </a:rPr>
              <a:t> </a:t>
            </a:r>
            <a:r>
              <a:rPr lang="it-IT" b="1">
                <a:solidFill>
                  <a:schemeClr val="accent1"/>
                </a:solidFill>
              </a:rPr>
              <a:t>della</a:t>
            </a:r>
            <a:r>
              <a:rPr lang="it-IT" b="1" spc="5">
                <a:solidFill>
                  <a:schemeClr val="accent1"/>
                </a:solidFill>
              </a:rPr>
              <a:t> </a:t>
            </a:r>
            <a:r>
              <a:rPr lang="it-IT" b="1">
                <a:solidFill>
                  <a:schemeClr val="accent1"/>
                </a:solidFill>
              </a:rPr>
              <a:t>funzionalita’</a:t>
            </a:r>
            <a:r>
              <a:rPr lang="it-IT" b="1" spc="-40">
                <a:solidFill>
                  <a:schemeClr val="accent1"/>
                </a:solidFill>
              </a:rPr>
              <a:t> EPATICA</a:t>
            </a:r>
            <a:endParaRPr lang="it-IT" b="1" spc="-40" dirty="0">
              <a:solidFill>
                <a:schemeClr val="accent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08175" y="1175384"/>
            <a:ext cx="8016875" cy="4416425"/>
          </a:xfrm>
          <a:prstGeom prst="rect">
            <a:avLst/>
          </a:prstGeom>
        </p:spPr>
        <p:txBody>
          <a:bodyPr vert="horz" wrap="square" lIns="0" tIns="12700" rIns="0" bIns="0" rtlCol="0">
            <a:spAutoFit/>
          </a:bodyPr>
          <a:lstStyle/>
          <a:p>
            <a:pPr marL="12700">
              <a:lnSpc>
                <a:spcPct val="100000"/>
              </a:lnSpc>
              <a:spcBef>
                <a:spcPts val="100"/>
              </a:spcBef>
            </a:pPr>
            <a:r>
              <a:rPr sz="2400" b="1" spc="-25" dirty="0">
                <a:solidFill>
                  <a:schemeClr val="accent1"/>
                </a:solidFill>
                <a:latin typeface="Calibri"/>
                <a:cs typeface="Calibri"/>
              </a:rPr>
              <a:t>MARCATORI</a:t>
            </a:r>
            <a:r>
              <a:rPr sz="2400" b="1" spc="-40" dirty="0">
                <a:solidFill>
                  <a:schemeClr val="accent1"/>
                </a:solidFill>
                <a:latin typeface="Calibri"/>
                <a:cs typeface="Calibri"/>
              </a:rPr>
              <a:t> </a:t>
            </a:r>
            <a:r>
              <a:rPr sz="2400" b="1" dirty="0">
                <a:solidFill>
                  <a:schemeClr val="accent1"/>
                </a:solidFill>
                <a:latin typeface="Calibri"/>
                <a:cs typeface="Calibri"/>
              </a:rPr>
              <a:t>BIOCHIMICI</a:t>
            </a:r>
            <a:r>
              <a:rPr sz="2400" b="1" spc="-50" dirty="0">
                <a:solidFill>
                  <a:schemeClr val="accent1"/>
                </a:solidFill>
                <a:latin typeface="Calibri"/>
                <a:cs typeface="Calibri"/>
              </a:rPr>
              <a:t> </a:t>
            </a:r>
            <a:r>
              <a:rPr sz="2400" b="1" dirty="0">
                <a:solidFill>
                  <a:schemeClr val="accent1"/>
                </a:solidFill>
                <a:latin typeface="Calibri"/>
                <a:cs typeface="Calibri"/>
              </a:rPr>
              <a:t>SIERICI</a:t>
            </a:r>
            <a:r>
              <a:rPr sz="2400" b="1" spc="-20" dirty="0">
                <a:solidFill>
                  <a:schemeClr val="accent1"/>
                </a:solidFill>
                <a:latin typeface="Calibri"/>
                <a:cs typeface="Calibri"/>
              </a:rPr>
              <a:t> </a:t>
            </a:r>
            <a:r>
              <a:rPr sz="2400" b="1" dirty="0">
                <a:solidFill>
                  <a:schemeClr val="accent1"/>
                </a:solidFill>
                <a:latin typeface="Calibri"/>
                <a:cs typeface="Calibri"/>
              </a:rPr>
              <a:t>DELLA</a:t>
            </a:r>
            <a:r>
              <a:rPr sz="2400" b="1" spc="-25" dirty="0">
                <a:solidFill>
                  <a:schemeClr val="accent1"/>
                </a:solidFill>
                <a:latin typeface="Calibri"/>
                <a:cs typeface="Calibri"/>
              </a:rPr>
              <a:t> FUNZIONALITA’</a:t>
            </a:r>
            <a:r>
              <a:rPr sz="2400" b="1" spc="-70" dirty="0">
                <a:solidFill>
                  <a:schemeClr val="accent1"/>
                </a:solidFill>
                <a:latin typeface="Calibri"/>
                <a:cs typeface="Calibri"/>
              </a:rPr>
              <a:t> </a:t>
            </a:r>
            <a:r>
              <a:rPr sz="2400" b="1" spc="-35" dirty="0">
                <a:solidFill>
                  <a:schemeClr val="accent1"/>
                </a:solidFill>
                <a:latin typeface="Calibri"/>
                <a:cs typeface="Calibri"/>
              </a:rPr>
              <a:t>EPATICA</a:t>
            </a:r>
            <a:endParaRPr sz="2400" dirty="0">
              <a:solidFill>
                <a:schemeClr val="accent1"/>
              </a:solidFill>
              <a:latin typeface="Calibri"/>
              <a:cs typeface="Calibri"/>
            </a:endParaRPr>
          </a:p>
          <a:p>
            <a:pPr>
              <a:lnSpc>
                <a:spcPct val="100000"/>
              </a:lnSpc>
              <a:spcBef>
                <a:spcPts val="10"/>
              </a:spcBef>
            </a:pPr>
            <a:endParaRPr sz="2350" dirty="0">
              <a:latin typeface="Calibri"/>
              <a:cs typeface="Calibri"/>
            </a:endParaRPr>
          </a:p>
          <a:p>
            <a:pPr marL="469265" indent="-456565">
              <a:lnSpc>
                <a:spcPct val="100000"/>
              </a:lnSpc>
              <a:spcBef>
                <a:spcPts val="5"/>
              </a:spcBef>
              <a:buAutoNum type="alphaUcPeriod"/>
              <a:tabLst>
                <a:tab pos="469265" algn="l"/>
                <a:tab pos="469900" algn="l"/>
              </a:tabLst>
            </a:pPr>
            <a:r>
              <a:rPr sz="2400" spc="-10" dirty="0">
                <a:latin typeface="Calibri"/>
                <a:cs typeface="Calibri"/>
              </a:rPr>
              <a:t>Bilirubina</a:t>
            </a:r>
            <a:endParaRPr sz="2400" dirty="0">
              <a:latin typeface="Calibri"/>
              <a:cs typeface="Calibri"/>
            </a:endParaRPr>
          </a:p>
          <a:p>
            <a:pPr marL="469265" indent="-456565">
              <a:lnSpc>
                <a:spcPct val="100000"/>
              </a:lnSpc>
              <a:buAutoNum type="alphaUcPeriod"/>
              <a:tabLst>
                <a:tab pos="469265" algn="l"/>
                <a:tab pos="469900" algn="l"/>
              </a:tabLst>
            </a:pPr>
            <a:r>
              <a:rPr sz="2400" spc="-10" dirty="0">
                <a:latin typeface="Calibri"/>
                <a:cs typeface="Calibri"/>
              </a:rPr>
              <a:t>Amminotranferasi</a:t>
            </a:r>
            <a:r>
              <a:rPr sz="2400" spc="-65" dirty="0">
                <a:latin typeface="Calibri"/>
                <a:cs typeface="Calibri"/>
              </a:rPr>
              <a:t> </a:t>
            </a:r>
            <a:r>
              <a:rPr sz="2400" dirty="0">
                <a:latin typeface="Calibri"/>
                <a:cs typeface="Calibri"/>
              </a:rPr>
              <a:t>(AST</a:t>
            </a:r>
            <a:r>
              <a:rPr sz="2400" spc="-15" dirty="0">
                <a:latin typeface="Calibri"/>
                <a:cs typeface="Calibri"/>
              </a:rPr>
              <a:t> </a:t>
            </a:r>
            <a:r>
              <a:rPr sz="2400" dirty="0">
                <a:latin typeface="Calibri"/>
                <a:cs typeface="Calibri"/>
              </a:rPr>
              <a:t>e</a:t>
            </a:r>
            <a:r>
              <a:rPr sz="2400" spc="5" dirty="0">
                <a:latin typeface="Calibri"/>
                <a:cs typeface="Calibri"/>
              </a:rPr>
              <a:t> </a:t>
            </a:r>
            <a:r>
              <a:rPr sz="2400" spc="-20" dirty="0">
                <a:latin typeface="Calibri"/>
                <a:cs typeface="Calibri"/>
              </a:rPr>
              <a:t>ALT)</a:t>
            </a:r>
            <a:endParaRPr sz="2400" dirty="0">
              <a:latin typeface="Calibri"/>
              <a:cs typeface="Calibri"/>
            </a:endParaRPr>
          </a:p>
          <a:p>
            <a:pPr marL="469265" indent="-456565">
              <a:lnSpc>
                <a:spcPct val="100000"/>
              </a:lnSpc>
              <a:buAutoNum type="alphaUcPeriod"/>
              <a:tabLst>
                <a:tab pos="469265" algn="l"/>
                <a:tab pos="469900" algn="l"/>
              </a:tabLst>
            </a:pPr>
            <a:r>
              <a:rPr sz="2400" spc="-10" dirty="0">
                <a:latin typeface="Calibri"/>
                <a:cs typeface="Calibri"/>
              </a:rPr>
              <a:t>Fosfatasi</a:t>
            </a:r>
            <a:r>
              <a:rPr sz="2400" spc="-105" dirty="0">
                <a:latin typeface="Calibri"/>
                <a:cs typeface="Calibri"/>
              </a:rPr>
              <a:t> </a:t>
            </a:r>
            <a:r>
              <a:rPr sz="2400" dirty="0">
                <a:latin typeface="Calibri"/>
                <a:cs typeface="Calibri"/>
              </a:rPr>
              <a:t>Alcalina</a:t>
            </a:r>
            <a:r>
              <a:rPr sz="2400" spc="-50" dirty="0">
                <a:latin typeface="Calibri"/>
                <a:cs typeface="Calibri"/>
              </a:rPr>
              <a:t> </a:t>
            </a:r>
            <a:r>
              <a:rPr sz="2400" spc="-10" dirty="0">
                <a:latin typeface="Calibri"/>
                <a:cs typeface="Calibri"/>
              </a:rPr>
              <a:t>(ALP)</a:t>
            </a:r>
            <a:endParaRPr sz="2400" dirty="0">
              <a:latin typeface="Calibri"/>
              <a:cs typeface="Calibri"/>
            </a:endParaRPr>
          </a:p>
          <a:p>
            <a:pPr marL="469265" indent="-456565">
              <a:lnSpc>
                <a:spcPct val="100000"/>
              </a:lnSpc>
              <a:buAutoNum type="alphaUcPeriod"/>
              <a:tabLst>
                <a:tab pos="469265" algn="l"/>
                <a:tab pos="469900" algn="l"/>
              </a:tabLst>
            </a:pPr>
            <a:r>
              <a:rPr sz="2400" dirty="0">
                <a:latin typeface="Calibri"/>
                <a:cs typeface="Calibri"/>
              </a:rPr>
              <a:t>Gamma-glutammil</a:t>
            </a:r>
            <a:r>
              <a:rPr sz="2400" spc="-90" dirty="0">
                <a:latin typeface="Calibri"/>
                <a:cs typeface="Calibri"/>
              </a:rPr>
              <a:t> </a:t>
            </a:r>
            <a:r>
              <a:rPr sz="2400" dirty="0">
                <a:latin typeface="Calibri"/>
                <a:cs typeface="Calibri"/>
              </a:rPr>
              <a:t>transpeptidasi</a:t>
            </a:r>
            <a:r>
              <a:rPr sz="2400" spc="-60" dirty="0">
                <a:latin typeface="Calibri"/>
                <a:cs typeface="Calibri"/>
              </a:rPr>
              <a:t> </a:t>
            </a:r>
            <a:r>
              <a:rPr sz="2400" dirty="0">
                <a:latin typeface="Calibri"/>
                <a:cs typeface="Calibri"/>
              </a:rPr>
              <a:t>(γ-</a:t>
            </a:r>
            <a:r>
              <a:rPr sz="2400" spc="-25" dirty="0">
                <a:latin typeface="Calibri"/>
                <a:cs typeface="Calibri"/>
              </a:rPr>
              <a:t>GT)</a:t>
            </a:r>
            <a:endParaRPr sz="2400" dirty="0">
              <a:latin typeface="Calibri"/>
              <a:cs typeface="Calibri"/>
            </a:endParaRPr>
          </a:p>
          <a:p>
            <a:pPr marL="469265" indent="-456565">
              <a:lnSpc>
                <a:spcPct val="100000"/>
              </a:lnSpc>
              <a:buAutoNum type="alphaUcPeriod"/>
              <a:tabLst>
                <a:tab pos="469265" algn="l"/>
                <a:tab pos="469900" algn="l"/>
              </a:tabLst>
            </a:pPr>
            <a:r>
              <a:rPr sz="2400" dirty="0">
                <a:latin typeface="Calibri"/>
                <a:cs typeface="Calibri"/>
              </a:rPr>
              <a:t>Albumina</a:t>
            </a:r>
            <a:r>
              <a:rPr sz="2400" spc="-90" dirty="0">
                <a:latin typeface="Calibri"/>
                <a:cs typeface="Calibri"/>
              </a:rPr>
              <a:t> </a:t>
            </a:r>
            <a:r>
              <a:rPr sz="2400" dirty="0">
                <a:latin typeface="Calibri"/>
                <a:cs typeface="Calibri"/>
              </a:rPr>
              <a:t>e </a:t>
            </a:r>
            <a:r>
              <a:rPr sz="2400" spc="-25" dirty="0">
                <a:latin typeface="Calibri"/>
                <a:cs typeface="Calibri"/>
              </a:rPr>
              <a:t>Tempo</a:t>
            </a:r>
            <a:r>
              <a:rPr sz="2400" spc="-50" dirty="0">
                <a:latin typeface="Calibri"/>
                <a:cs typeface="Calibri"/>
              </a:rPr>
              <a:t> </a:t>
            </a:r>
            <a:r>
              <a:rPr sz="2400" dirty="0">
                <a:latin typeface="Calibri"/>
                <a:cs typeface="Calibri"/>
              </a:rPr>
              <a:t>di</a:t>
            </a:r>
            <a:r>
              <a:rPr sz="2400" spc="-25" dirty="0">
                <a:latin typeface="Calibri"/>
                <a:cs typeface="Calibri"/>
              </a:rPr>
              <a:t> </a:t>
            </a:r>
            <a:r>
              <a:rPr sz="2400" spc="-10" dirty="0">
                <a:latin typeface="Calibri"/>
                <a:cs typeface="Calibri"/>
              </a:rPr>
              <a:t>protrombina</a:t>
            </a:r>
            <a:endParaRPr sz="2400" dirty="0">
              <a:latin typeface="Calibri"/>
              <a:cs typeface="Calibri"/>
            </a:endParaRPr>
          </a:p>
          <a:p>
            <a:pPr>
              <a:lnSpc>
                <a:spcPct val="100000"/>
              </a:lnSpc>
              <a:spcBef>
                <a:spcPts val="15"/>
              </a:spcBef>
              <a:buFont typeface="Calibri"/>
              <a:buAutoNum type="alphaUcPeriod"/>
            </a:pPr>
            <a:endParaRPr sz="2350" dirty="0">
              <a:latin typeface="Calibri"/>
              <a:cs typeface="Calibri"/>
            </a:endParaRPr>
          </a:p>
          <a:p>
            <a:pPr marL="12700">
              <a:lnSpc>
                <a:spcPct val="100000"/>
              </a:lnSpc>
            </a:pPr>
            <a:r>
              <a:rPr sz="2400" b="1" dirty="0">
                <a:solidFill>
                  <a:srgbClr val="C00000"/>
                </a:solidFill>
                <a:latin typeface="Calibri"/>
                <a:cs typeface="Calibri"/>
              </a:rPr>
              <a:t>Per</a:t>
            </a:r>
            <a:r>
              <a:rPr sz="2400" b="1" spc="-10" dirty="0">
                <a:solidFill>
                  <a:srgbClr val="C00000"/>
                </a:solidFill>
                <a:latin typeface="Calibri"/>
                <a:cs typeface="Calibri"/>
              </a:rPr>
              <a:t> </a:t>
            </a:r>
            <a:r>
              <a:rPr sz="2400" b="1" dirty="0">
                <a:solidFill>
                  <a:srgbClr val="C00000"/>
                </a:solidFill>
                <a:latin typeface="Calibri"/>
                <a:cs typeface="Calibri"/>
              </a:rPr>
              <a:t>la</a:t>
            </a:r>
            <a:r>
              <a:rPr sz="2400" b="1" spc="-50" dirty="0">
                <a:solidFill>
                  <a:srgbClr val="C00000"/>
                </a:solidFill>
                <a:latin typeface="Calibri"/>
                <a:cs typeface="Calibri"/>
              </a:rPr>
              <a:t> </a:t>
            </a:r>
            <a:r>
              <a:rPr sz="2400" b="1" dirty="0">
                <a:solidFill>
                  <a:srgbClr val="C00000"/>
                </a:solidFill>
                <a:latin typeface="Calibri"/>
                <a:cs typeface="Calibri"/>
              </a:rPr>
              <a:t>diagnosi</a:t>
            </a:r>
            <a:r>
              <a:rPr sz="2400" b="1" spc="-55" dirty="0">
                <a:solidFill>
                  <a:srgbClr val="C00000"/>
                </a:solidFill>
                <a:latin typeface="Calibri"/>
                <a:cs typeface="Calibri"/>
              </a:rPr>
              <a:t> </a:t>
            </a:r>
            <a:r>
              <a:rPr sz="2400" b="1" spc="-25" dirty="0">
                <a:solidFill>
                  <a:srgbClr val="C00000"/>
                </a:solidFill>
                <a:latin typeface="Calibri"/>
                <a:cs typeface="Calibri"/>
              </a:rPr>
              <a:t>di</a:t>
            </a:r>
            <a:endParaRPr sz="2400" dirty="0">
              <a:latin typeface="Calibri"/>
              <a:cs typeface="Calibri"/>
            </a:endParaRPr>
          </a:p>
          <a:p>
            <a:pPr marL="356870" lvl="1" indent="-344805">
              <a:lnSpc>
                <a:spcPct val="100000"/>
              </a:lnSpc>
              <a:spcBef>
                <a:spcPts val="5"/>
              </a:spcBef>
              <a:buFont typeface="Wingdings"/>
              <a:buChar char=""/>
              <a:tabLst>
                <a:tab pos="356870" algn="l"/>
                <a:tab pos="357505" algn="l"/>
              </a:tabLst>
            </a:pPr>
            <a:r>
              <a:rPr sz="2400" dirty="0">
                <a:solidFill>
                  <a:srgbClr val="C00000"/>
                </a:solidFill>
                <a:latin typeface="Calibri"/>
                <a:cs typeface="Calibri"/>
              </a:rPr>
              <a:t>Ostruzioni</a:t>
            </a:r>
            <a:r>
              <a:rPr sz="2400" spc="-85" dirty="0">
                <a:solidFill>
                  <a:srgbClr val="C00000"/>
                </a:solidFill>
                <a:latin typeface="Calibri"/>
                <a:cs typeface="Calibri"/>
              </a:rPr>
              <a:t> </a:t>
            </a:r>
            <a:r>
              <a:rPr sz="2400" dirty="0">
                <a:solidFill>
                  <a:srgbClr val="C00000"/>
                </a:solidFill>
                <a:latin typeface="Calibri"/>
                <a:cs typeface="Calibri"/>
              </a:rPr>
              <a:t>del</a:t>
            </a:r>
            <a:r>
              <a:rPr sz="2400" spc="-30" dirty="0">
                <a:solidFill>
                  <a:srgbClr val="C00000"/>
                </a:solidFill>
                <a:latin typeface="Calibri"/>
                <a:cs typeface="Calibri"/>
              </a:rPr>
              <a:t> </a:t>
            </a:r>
            <a:r>
              <a:rPr sz="2400" spc="-10" dirty="0">
                <a:solidFill>
                  <a:srgbClr val="C00000"/>
                </a:solidFill>
                <a:latin typeface="Calibri"/>
                <a:cs typeface="Calibri"/>
              </a:rPr>
              <a:t>tratto</a:t>
            </a:r>
            <a:r>
              <a:rPr sz="2400" spc="-105" dirty="0">
                <a:solidFill>
                  <a:srgbClr val="C00000"/>
                </a:solidFill>
                <a:latin typeface="Calibri"/>
                <a:cs typeface="Calibri"/>
              </a:rPr>
              <a:t> </a:t>
            </a:r>
            <a:r>
              <a:rPr sz="2400" dirty="0">
                <a:solidFill>
                  <a:srgbClr val="C00000"/>
                </a:solidFill>
                <a:latin typeface="Calibri"/>
                <a:cs typeface="Calibri"/>
              </a:rPr>
              <a:t>biliare</a:t>
            </a:r>
            <a:r>
              <a:rPr sz="2400" spc="-30" dirty="0">
                <a:solidFill>
                  <a:srgbClr val="C00000"/>
                </a:solidFill>
                <a:latin typeface="Calibri"/>
                <a:cs typeface="Calibri"/>
              </a:rPr>
              <a:t> </a:t>
            </a:r>
            <a:r>
              <a:rPr sz="2400" dirty="0">
                <a:solidFill>
                  <a:srgbClr val="C00000"/>
                </a:solidFill>
                <a:latin typeface="Calibri"/>
                <a:cs typeface="Calibri"/>
              </a:rPr>
              <a:t>(colestasi)</a:t>
            </a:r>
            <a:r>
              <a:rPr sz="2400" spc="-65" dirty="0">
                <a:solidFill>
                  <a:srgbClr val="C00000"/>
                </a:solidFill>
                <a:latin typeface="Calibri"/>
                <a:cs typeface="Calibri"/>
              </a:rPr>
              <a:t> </a:t>
            </a:r>
            <a:r>
              <a:rPr sz="2400" dirty="0">
                <a:solidFill>
                  <a:srgbClr val="C00000"/>
                </a:solidFill>
                <a:latin typeface="Calibri"/>
                <a:cs typeface="Calibri"/>
              </a:rPr>
              <a:t>(A</a:t>
            </a:r>
            <a:r>
              <a:rPr sz="2400" spc="10" dirty="0">
                <a:solidFill>
                  <a:srgbClr val="C00000"/>
                </a:solidFill>
                <a:latin typeface="Calibri"/>
                <a:cs typeface="Calibri"/>
              </a:rPr>
              <a:t> </a:t>
            </a:r>
            <a:r>
              <a:rPr sz="2400" dirty="0">
                <a:solidFill>
                  <a:srgbClr val="C00000"/>
                </a:solidFill>
                <a:latin typeface="Calibri"/>
                <a:cs typeface="Calibri"/>
              </a:rPr>
              <a:t>,</a:t>
            </a:r>
            <a:r>
              <a:rPr sz="2400" spc="-35" dirty="0">
                <a:solidFill>
                  <a:srgbClr val="C00000"/>
                </a:solidFill>
                <a:latin typeface="Calibri"/>
                <a:cs typeface="Calibri"/>
              </a:rPr>
              <a:t> </a:t>
            </a:r>
            <a:r>
              <a:rPr sz="2400" dirty="0">
                <a:solidFill>
                  <a:srgbClr val="C00000"/>
                </a:solidFill>
                <a:latin typeface="Calibri"/>
                <a:cs typeface="Calibri"/>
              </a:rPr>
              <a:t>C,</a:t>
            </a:r>
            <a:r>
              <a:rPr sz="2400" spc="-30" dirty="0">
                <a:solidFill>
                  <a:srgbClr val="C00000"/>
                </a:solidFill>
                <a:latin typeface="Calibri"/>
                <a:cs typeface="Calibri"/>
              </a:rPr>
              <a:t> </a:t>
            </a:r>
            <a:r>
              <a:rPr sz="2400" spc="-25" dirty="0">
                <a:solidFill>
                  <a:srgbClr val="C00000"/>
                </a:solidFill>
                <a:latin typeface="Calibri"/>
                <a:cs typeface="Calibri"/>
              </a:rPr>
              <a:t>D)</a:t>
            </a:r>
            <a:endParaRPr sz="2400" dirty="0">
              <a:latin typeface="Calibri"/>
              <a:cs typeface="Calibri"/>
            </a:endParaRPr>
          </a:p>
          <a:p>
            <a:pPr marL="356870" lvl="1" indent="-344805">
              <a:lnSpc>
                <a:spcPct val="100000"/>
              </a:lnSpc>
              <a:buFont typeface="Wingdings"/>
              <a:buChar char=""/>
              <a:tabLst>
                <a:tab pos="356870" algn="l"/>
                <a:tab pos="357505" algn="l"/>
              </a:tabLst>
            </a:pPr>
            <a:r>
              <a:rPr sz="2400" dirty="0">
                <a:solidFill>
                  <a:srgbClr val="C00000"/>
                </a:solidFill>
                <a:latin typeface="Calibri"/>
                <a:cs typeface="Calibri"/>
              </a:rPr>
              <a:t>Danno</a:t>
            </a:r>
            <a:r>
              <a:rPr sz="2400" spc="-50" dirty="0">
                <a:solidFill>
                  <a:srgbClr val="C00000"/>
                </a:solidFill>
                <a:latin typeface="Calibri"/>
                <a:cs typeface="Calibri"/>
              </a:rPr>
              <a:t> </a:t>
            </a:r>
            <a:r>
              <a:rPr sz="2400" dirty="0">
                <a:solidFill>
                  <a:srgbClr val="C00000"/>
                </a:solidFill>
                <a:latin typeface="Calibri"/>
                <a:cs typeface="Calibri"/>
              </a:rPr>
              <a:t>acuto</a:t>
            </a:r>
            <a:r>
              <a:rPr sz="2400" spc="-40" dirty="0">
                <a:solidFill>
                  <a:srgbClr val="C00000"/>
                </a:solidFill>
                <a:latin typeface="Calibri"/>
                <a:cs typeface="Calibri"/>
              </a:rPr>
              <a:t> </a:t>
            </a:r>
            <a:r>
              <a:rPr sz="2400" dirty="0">
                <a:solidFill>
                  <a:srgbClr val="C00000"/>
                </a:solidFill>
                <a:latin typeface="Calibri"/>
                <a:cs typeface="Calibri"/>
              </a:rPr>
              <a:t>epatocellulare</a:t>
            </a:r>
            <a:r>
              <a:rPr sz="2400" spc="-60" dirty="0">
                <a:solidFill>
                  <a:srgbClr val="C00000"/>
                </a:solidFill>
                <a:latin typeface="Calibri"/>
                <a:cs typeface="Calibri"/>
              </a:rPr>
              <a:t> </a:t>
            </a:r>
            <a:r>
              <a:rPr sz="2400" dirty="0">
                <a:solidFill>
                  <a:srgbClr val="C00000"/>
                </a:solidFill>
                <a:latin typeface="Calibri"/>
                <a:cs typeface="Calibri"/>
              </a:rPr>
              <a:t>(B</a:t>
            </a:r>
            <a:r>
              <a:rPr sz="2400" spc="-45" dirty="0">
                <a:solidFill>
                  <a:srgbClr val="C00000"/>
                </a:solidFill>
                <a:latin typeface="Calibri"/>
                <a:cs typeface="Calibri"/>
              </a:rPr>
              <a:t> </a:t>
            </a:r>
            <a:r>
              <a:rPr sz="2400" dirty="0">
                <a:solidFill>
                  <a:srgbClr val="C00000"/>
                </a:solidFill>
                <a:latin typeface="Calibri"/>
                <a:cs typeface="Calibri"/>
              </a:rPr>
              <a:t>e </a:t>
            </a:r>
            <a:r>
              <a:rPr sz="2400" spc="-25" dirty="0">
                <a:solidFill>
                  <a:srgbClr val="C00000"/>
                </a:solidFill>
                <a:latin typeface="Calibri"/>
                <a:cs typeface="Calibri"/>
              </a:rPr>
              <a:t>D)</a:t>
            </a:r>
            <a:endParaRPr sz="2400" dirty="0">
              <a:latin typeface="Calibri"/>
              <a:cs typeface="Calibri"/>
            </a:endParaRPr>
          </a:p>
          <a:p>
            <a:pPr marL="356870" lvl="1" indent="-344805">
              <a:lnSpc>
                <a:spcPct val="100000"/>
              </a:lnSpc>
              <a:buFont typeface="Wingdings"/>
              <a:buChar char=""/>
              <a:tabLst>
                <a:tab pos="356870" algn="l"/>
                <a:tab pos="357505" algn="l"/>
              </a:tabLst>
            </a:pPr>
            <a:r>
              <a:rPr sz="2400" dirty="0">
                <a:solidFill>
                  <a:srgbClr val="C00000"/>
                </a:solidFill>
                <a:latin typeface="Calibri"/>
                <a:cs typeface="Calibri"/>
              </a:rPr>
              <a:t>Malattia</a:t>
            </a:r>
            <a:r>
              <a:rPr sz="2400" spc="-114" dirty="0">
                <a:solidFill>
                  <a:srgbClr val="C00000"/>
                </a:solidFill>
                <a:latin typeface="Calibri"/>
                <a:cs typeface="Calibri"/>
              </a:rPr>
              <a:t> </a:t>
            </a:r>
            <a:r>
              <a:rPr sz="2400" dirty="0">
                <a:solidFill>
                  <a:srgbClr val="C00000"/>
                </a:solidFill>
                <a:latin typeface="Calibri"/>
                <a:cs typeface="Calibri"/>
              </a:rPr>
              <a:t>epatica</a:t>
            </a:r>
            <a:r>
              <a:rPr sz="2400" spc="-90" dirty="0">
                <a:solidFill>
                  <a:srgbClr val="C00000"/>
                </a:solidFill>
                <a:latin typeface="Calibri"/>
                <a:cs typeface="Calibri"/>
              </a:rPr>
              <a:t> </a:t>
            </a:r>
            <a:r>
              <a:rPr sz="2400" dirty="0">
                <a:solidFill>
                  <a:srgbClr val="C00000"/>
                </a:solidFill>
                <a:latin typeface="Calibri"/>
                <a:cs typeface="Calibri"/>
              </a:rPr>
              <a:t>cronica</a:t>
            </a:r>
            <a:r>
              <a:rPr sz="2400" spc="-65" dirty="0">
                <a:solidFill>
                  <a:srgbClr val="C00000"/>
                </a:solidFill>
                <a:latin typeface="Calibri"/>
                <a:cs typeface="Calibri"/>
              </a:rPr>
              <a:t> </a:t>
            </a:r>
            <a:r>
              <a:rPr sz="2400" spc="-25" dirty="0">
                <a:solidFill>
                  <a:srgbClr val="C00000"/>
                </a:solidFill>
                <a:latin typeface="Calibri"/>
                <a:cs typeface="Calibri"/>
              </a:rPr>
              <a:t>(E)</a:t>
            </a:r>
            <a:endParaRPr sz="2400" dirty="0">
              <a:latin typeface="Calibri"/>
              <a:cs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61930" y="253146"/>
            <a:ext cx="10907156" cy="4080604"/>
          </a:xfrm>
          <a:prstGeom prst="rect">
            <a:avLst/>
          </a:prstGeom>
        </p:spPr>
        <p:txBody>
          <a:bodyPr vert="horz" wrap="square" lIns="0" tIns="12700" rIns="0" bIns="0" rtlCol="0">
            <a:spAutoFit/>
          </a:bodyPr>
          <a:lstStyle/>
          <a:p>
            <a:pPr marL="18415">
              <a:lnSpc>
                <a:spcPct val="100000"/>
              </a:lnSpc>
              <a:spcBef>
                <a:spcPts val="100"/>
              </a:spcBef>
            </a:pPr>
            <a:r>
              <a:rPr sz="2400" b="1" dirty="0">
                <a:solidFill>
                  <a:srgbClr val="C00000"/>
                </a:solidFill>
                <a:latin typeface="Calibri"/>
                <a:cs typeface="Calibri"/>
              </a:rPr>
              <a:t>AMMINOTRANSFERASI</a:t>
            </a:r>
            <a:r>
              <a:rPr sz="2400" b="1" spc="-80" dirty="0">
                <a:solidFill>
                  <a:srgbClr val="C00000"/>
                </a:solidFill>
                <a:latin typeface="Calibri"/>
                <a:cs typeface="Calibri"/>
              </a:rPr>
              <a:t> </a:t>
            </a:r>
            <a:r>
              <a:rPr sz="2400" b="1" dirty="0">
                <a:solidFill>
                  <a:srgbClr val="C00000"/>
                </a:solidFill>
                <a:latin typeface="Calibri"/>
                <a:cs typeface="Calibri"/>
              </a:rPr>
              <a:t>(AST</a:t>
            </a:r>
            <a:r>
              <a:rPr sz="2400" b="1" spc="-40" dirty="0">
                <a:solidFill>
                  <a:srgbClr val="C00000"/>
                </a:solidFill>
                <a:latin typeface="Calibri"/>
                <a:cs typeface="Calibri"/>
              </a:rPr>
              <a:t> </a:t>
            </a:r>
            <a:r>
              <a:rPr sz="2400" b="1" dirty="0">
                <a:solidFill>
                  <a:srgbClr val="C00000"/>
                </a:solidFill>
                <a:latin typeface="Calibri"/>
                <a:cs typeface="Calibri"/>
              </a:rPr>
              <a:t>e</a:t>
            </a:r>
            <a:r>
              <a:rPr sz="2400" b="1" spc="-30" dirty="0">
                <a:solidFill>
                  <a:srgbClr val="C00000"/>
                </a:solidFill>
                <a:latin typeface="Calibri"/>
                <a:cs typeface="Calibri"/>
              </a:rPr>
              <a:t> </a:t>
            </a:r>
            <a:r>
              <a:rPr sz="2400" b="1" spc="-20" dirty="0">
                <a:solidFill>
                  <a:srgbClr val="C00000"/>
                </a:solidFill>
                <a:latin typeface="Calibri"/>
                <a:cs typeface="Calibri"/>
              </a:rPr>
              <a:t>ALT)</a:t>
            </a:r>
            <a:r>
              <a:rPr lang="en-US" sz="2400" b="1" spc="-20" dirty="0">
                <a:solidFill>
                  <a:srgbClr val="C00000"/>
                </a:solidFill>
                <a:latin typeface="Calibri"/>
                <a:cs typeface="Calibri"/>
              </a:rPr>
              <a:t> </a:t>
            </a:r>
            <a:br>
              <a:rPr lang="en-US" sz="2400" b="1" spc="-20" dirty="0">
                <a:solidFill>
                  <a:srgbClr val="C00000"/>
                </a:solidFill>
                <a:latin typeface="Calibri"/>
                <a:cs typeface="Calibri"/>
              </a:rPr>
            </a:br>
            <a:r>
              <a:rPr lang="it-IT" sz="2400" dirty="0">
                <a:solidFill>
                  <a:srgbClr val="C00000"/>
                </a:solidFill>
                <a:latin typeface="Calibri"/>
                <a:cs typeface="Calibri"/>
              </a:rPr>
              <a:t>AST:</a:t>
            </a:r>
            <a:r>
              <a:rPr lang="it-IT" sz="2400" spc="340" dirty="0">
                <a:solidFill>
                  <a:srgbClr val="C00000"/>
                </a:solidFill>
                <a:latin typeface="Calibri"/>
                <a:cs typeface="Calibri"/>
              </a:rPr>
              <a:t> </a:t>
            </a:r>
            <a:r>
              <a:rPr lang="it-IT" sz="2400" dirty="0">
                <a:latin typeface="Calibri"/>
                <a:cs typeface="Calibri"/>
              </a:rPr>
              <a:t>LSR,</a:t>
            </a:r>
            <a:r>
              <a:rPr lang="it-IT" sz="2400" spc="-40" dirty="0">
                <a:latin typeface="Calibri"/>
                <a:cs typeface="Calibri"/>
              </a:rPr>
              <a:t> </a:t>
            </a:r>
            <a:r>
              <a:rPr lang="it-IT" sz="2400" dirty="0">
                <a:latin typeface="Calibri"/>
                <a:cs typeface="Calibri"/>
              </a:rPr>
              <a:t>livelli</a:t>
            </a:r>
            <a:r>
              <a:rPr lang="it-IT" sz="2400" spc="-5" dirty="0">
                <a:latin typeface="Calibri"/>
                <a:cs typeface="Calibri"/>
              </a:rPr>
              <a:t> </a:t>
            </a:r>
            <a:r>
              <a:rPr lang="it-IT" sz="2400" dirty="0">
                <a:latin typeface="Calibri"/>
                <a:cs typeface="Calibri"/>
              </a:rPr>
              <a:t>sierici</a:t>
            </a:r>
            <a:r>
              <a:rPr lang="it-IT" sz="2400" spc="-30" dirty="0">
                <a:latin typeface="Calibri"/>
                <a:cs typeface="Calibri"/>
              </a:rPr>
              <a:t> </a:t>
            </a:r>
            <a:r>
              <a:rPr lang="it-IT" sz="2400" dirty="0">
                <a:latin typeface="Calibri"/>
                <a:cs typeface="Calibri"/>
              </a:rPr>
              <a:t>di</a:t>
            </a:r>
            <a:r>
              <a:rPr lang="it-IT" sz="2400" spc="-25" dirty="0">
                <a:latin typeface="Calibri"/>
                <a:cs typeface="Calibri"/>
              </a:rPr>
              <a:t> </a:t>
            </a:r>
            <a:r>
              <a:rPr lang="it-IT" sz="2400" dirty="0">
                <a:latin typeface="Calibri"/>
                <a:cs typeface="Calibri"/>
              </a:rPr>
              <a:t>riferimento</a:t>
            </a:r>
            <a:r>
              <a:rPr lang="it-IT" sz="2400" spc="5" dirty="0">
                <a:latin typeface="Calibri"/>
                <a:cs typeface="Calibri"/>
              </a:rPr>
              <a:t> </a:t>
            </a:r>
            <a:r>
              <a:rPr lang="it-IT" sz="2400" dirty="0">
                <a:latin typeface="Calibri"/>
                <a:cs typeface="Calibri"/>
              </a:rPr>
              <a:t>=</a:t>
            </a:r>
            <a:r>
              <a:rPr lang="it-IT" sz="2400" spc="-25" dirty="0">
                <a:latin typeface="Calibri"/>
                <a:cs typeface="Calibri"/>
              </a:rPr>
              <a:t> </a:t>
            </a:r>
            <a:r>
              <a:rPr lang="it-IT" sz="2400" dirty="0">
                <a:latin typeface="Calibri"/>
                <a:cs typeface="Calibri"/>
              </a:rPr>
              <a:t>34</a:t>
            </a:r>
            <a:r>
              <a:rPr lang="it-IT" sz="2400" spc="-40" dirty="0">
                <a:latin typeface="Calibri"/>
                <a:cs typeface="Calibri"/>
              </a:rPr>
              <a:t> </a:t>
            </a:r>
            <a:r>
              <a:rPr lang="it-IT" sz="2400" spc="-25" dirty="0">
                <a:latin typeface="Calibri"/>
                <a:cs typeface="Calibri"/>
              </a:rPr>
              <a:t>U/L</a:t>
            </a:r>
            <a:endParaRPr lang="it-IT" sz="2400" dirty="0">
              <a:latin typeface="Calibri"/>
              <a:cs typeface="Calibri"/>
            </a:endParaRPr>
          </a:p>
          <a:p>
            <a:pPr marL="18415">
              <a:lnSpc>
                <a:spcPct val="100000"/>
              </a:lnSpc>
            </a:pPr>
            <a:r>
              <a:rPr lang="it-IT" sz="2400" spc="-10" dirty="0">
                <a:solidFill>
                  <a:srgbClr val="C00000"/>
                </a:solidFill>
                <a:latin typeface="Calibri"/>
                <a:cs typeface="Calibri"/>
              </a:rPr>
              <a:t>(ALT)</a:t>
            </a:r>
            <a:r>
              <a:rPr lang="it-IT" sz="2400" spc="-10" dirty="0">
                <a:latin typeface="Calibri"/>
                <a:cs typeface="Calibri"/>
              </a:rPr>
              <a:t>:</a:t>
            </a:r>
            <a:r>
              <a:rPr lang="it-IT" sz="2400" spc="-25" dirty="0">
                <a:latin typeface="Calibri"/>
                <a:cs typeface="Calibri"/>
              </a:rPr>
              <a:t> </a:t>
            </a:r>
            <a:r>
              <a:rPr lang="it-IT" sz="2400" dirty="0">
                <a:latin typeface="Calibri"/>
                <a:cs typeface="Calibri"/>
              </a:rPr>
              <a:t>LSR,</a:t>
            </a:r>
            <a:r>
              <a:rPr lang="it-IT" sz="2400" spc="-20" dirty="0">
                <a:latin typeface="Calibri"/>
                <a:cs typeface="Calibri"/>
              </a:rPr>
              <a:t> </a:t>
            </a:r>
            <a:r>
              <a:rPr lang="it-IT" sz="2400" dirty="0">
                <a:latin typeface="Calibri"/>
                <a:cs typeface="Calibri"/>
              </a:rPr>
              <a:t>livelli</a:t>
            </a:r>
            <a:r>
              <a:rPr lang="it-IT" sz="2400" spc="20" dirty="0">
                <a:latin typeface="Calibri"/>
                <a:cs typeface="Calibri"/>
              </a:rPr>
              <a:t> </a:t>
            </a:r>
            <a:r>
              <a:rPr lang="it-IT" sz="2400" dirty="0">
                <a:latin typeface="Calibri"/>
                <a:cs typeface="Calibri"/>
              </a:rPr>
              <a:t>sierici</a:t>
            </a:r>
            <a:r>
              <a:rPr lang="it-IT" sz="2400" spc="-10" dirty="0">
                <a:latin typeface="Calibri"/>
                <a:cs typeface="Calibri"/>
              </a:rPr>
              <a:t> </a:t>
            </a:r>
            <a:r>
              <a:rPr lang="it-IT" sz="2400" dirty="0">
                <a:latin typeface="Calibri"/>
                <a:cs typeface="Calibri"/>
              </a:rPr>
              <a:t>di</a:t>
            </a:r>
            <a:r>
              <a:rPr lang="it-IT" sz="2400" spc="-5" dirty="0">
                <a:latin typeface="Calibri"/>
                <a:cs typeface="Calibri"/>
              </a:rPr>
              <a:t> </a:t>
            </a:r>
            <a:r>
              <a:rPr lang="it-IT" sz="2400" spc="-10" dirty="0">
                <a:latin typeface="Calibri"/>
                <a:cs typeface="Calibri"/>
              </a:rPr>
              <a:t>riferimento</a:t>
            </a:r>
            <a:r>
              <a:rPr lang="it-IT" sz="2400" spc="30" dirty="0">
                <a:latin typeface="Calibri"/>
                <a:cs typeface="Calibri"/>
              </a:rPr>
              <a:t> </a:t>
            </a:r>
            <a:r>
              <a:rPr lang="it-IT" sz="2400" dirty="0">
                <a:latin typeface="Calibri"/>
                <a:cs typeface="Calibri"/>
              </a:rPr>
              <a:t>=</a:t>
            </a:r>
            <a:r>
              <a:rPr lang="it-IT" sz="2400" spc="-10" dirty="0">
                <a:latin typeface="Calibri"/>
                <a:cs typeface="Calibri"/>
              </a:rPr>
              <a:t> </a:t>
            </a:r>
            <a:r>
              <a:rPr lang="it-IT" sz="2400" dirty="0">
                <a:latin typeface="Calibri"/>
                <a:cs typeface="Calibri"/>
              </a:rPr>
              <a:t>59</a:t>
            </a:r>
            <a:r>
              <a:rPr lang="it-IT" sz="2400" spc="-20" dirty="0">
                <a:latin typeface="Calibri"/>
                <a:cs typeface="Calibri"/>
              </a:rPr>
              <a:t> </a:t>
            </a:r>
            <a:r>
              <a:rPr lang="it-IT" sz="2400" dirty="0">
                <a:latin typeface="Calibri"/>
                <a:cs typeface="Calibri"/>
              </a:rPr>
              <a:t>(M);</a:t>
            </a:r>
            <a:r>
              <a:rPr lang="it-IT" sz="2400" spc="5" dirty="0">
                <a:latin typeface="Calibri"/>
                <a:cs typeface="Calibri"/>
              </a:rPr>
              <a:t> </a:t>
            </a:r>
            <a:r>
              <a:rPr lang="it-IT" sz="2400" dirty="0">
                <a:latin typeface="Calibri"/>
                <a:cs typeface="Calibri"/>
              </a:rPr>
              <a:t>41</a:t>
            </a:r>
            <a:r>
              <a:rPr lang="it-IT" sz="2400" spc="-20" dirty="0">
                <a:latin typeface="Calibri"/>
                <a:cs typeface="Calibri"/>
              </a:rPr>
              <a:t> </a:t>
            </a:r>
            <a:r>
              <a:rPr lang="it-IT" sz="2400" dirty="0">
                <a:latin typeface="Calibri"/>
                <a:cs typeface="Calibri"/>
              </a:rPr>
              <a:t>(F)</a:t>
            </a:r>
            <a:r>
              <a:rPr lang="it-IT" sz="2400" spc="-20" dirty="0">
                <a:latin typeface="Calibri"/>
                <a:cs typeface="Calibri"/>
              </a:rPr>
              <a:t> </a:t>
            </a:r>
            <a:r>
              <a:rPr lang="it-IT" sz="2400" spc="-25" dirty="0">
                <a:latin typeface="Calibri"/>
                <a:cs typeface="Calibri"/>
              </a:rPr>
              <a:t>U/L</a:t>
            </a:r>
            <a:endParaRPr lang="it-IT" sz="2400" dirty="0">
              <a:latin typeface="Calibri"/>
              <a:cs typeface="Calibri"/>
            </a:endParaRPr>
          </a:p>
          <a:p>
            <a:pPr marL="12700">
              <a:lnSpc>
                <a:spcPct val="100000"/>
              </a:lnSpc>
            </a:pPr>
            <a:r>
              <a:rPr sz="2400" spc="-40" dirty="0" err="1">
                <a:latin typeface="Calibri"/>
                <a:cs typeface="Calibri"/>
              </a:rPr>
              <a:t>L’aumento</a:t>
            </a:r>
            <a:r>
              <a:rPr sz="2400" spc="-80" dirty="0">
                <a:latin typeface="Calibri"/>
                <a:cs typeface="Calibri"/>
              </a:rPr>
              <a:t> </a:t>
            </a:r>
            <a:r>
              <a:rPr sz="2400" dirty="0">
                <a:latin typeface="Calibri"/>
                <a:cs typeface="Calibri"/>
              </a:rPr>
              <a:t>indica</a:t>
            </a:r>
            <a:r>
              <a:rPr sz="2400" spc="-10" dirty="0">
                <a:latin typeface="Calibri"/>
                <a:cs typeface="Calibri"/>
              </a:rPr>
              <a:t> </a:t>
            </a:r>
            <a:r>
              <a:rPr sz="2400" spc="-10" dirty="0" err="1">
                <a:latin typeface="Calibri"/>
                <a:cs typeface="Calibri"/>
              </a:rPr>
              <a:t>genericamente</a:t>
            </a:r>
            <a:r>
              <a:rPr lang="en-US" sz="2400" spc="-10" dirty="0">
                <a:latin typeface="Calibri"/>
                <a:cs typeface="Calibri"/>
              </a:rPr>
              <a:t> </a:t>
            </a:r>
            <a:r>
              <a:rPr sz="2400" dirty="0">
                <a:latin typeface="Calibri"/>
                <a:cs typeface="Calibri"/>
              </a:rPr>
              <a:t>DANNO</a:t>
            </a:r>
            <a:r>
              <a:rPr sz="2400" spc="-90" dirty="0">
                <a:latin typeface="Calibri"/>
                <a:cs typeface="Calibri"/>
              </a:rPr>
              <a:t> </a:t>
            </a:r>
            <a:r>
              <a:rPr sz="2400" dirty="0">
                <a:latin typeface="Calibri"/>
                <a:cs typeface="Calibri"/>
              </a:rPr>
              <a:t>ACUTO</a:t>
            </a:r>
            <a:r>
              <a:rPr sz="2400" spc="-55" dirty="0">
                <a:latin typeface="Calibri"/>
                <a:cs typeface="Calibri"/>
              </a:rPr>
              <a:t> </a:t>
            </a:r>
            <a:r>
              <a:rPr sz="2400" dirty="0" err="1">
                <a:latin typeface="Calibri"/>
                <a:cs typeface="Calibri"/>
              </a:rPr>
              <a:t>agli</a:t>
            </a:r>
            <a:r>
              <a:rPr sz="2400" spc="-40" dirty="0">
                <a:latin typeface="Calibri"/>
                <a:cs typeface="Calibri"/>
              </a:rPr>
              <a:t> </a:t>
            </a:r>
            <a:r>
              <a:rPr sz="2400" spc="-10" dirty="0" err="1">
                <a:latin typeface="Calibri"/>
                <a:cs typeface="Calibri"/>
              </a:rPr>
              <a:t>epatociti</a:t>
            </a:r>
            <a:r>
              <a:rPr sz="2400" dirty="0">
                <a:latin typeface="Calibri"/>
                <a:cs typeface="Calibri"/>
              </a:rPr>
              <a:t>(</a:t>
            </a:r>
            <a:r>
              <a:rPr sz="2400" dirty="0" err="1">
                <a:latin typeface="Calibri"/>
                <a:cs typeface="Calibri"/>
              </a:rPr>
              <a:t>epatiti</a:t>
            </a:r>
            <a:r>
              <a:rPr lang="en-US" sz="2400" spc="-75" dirty="0">
                <a:latin typeface="Calibri"/>
                <a:cs typeface="Calibri"/>
              </a:rPr>
              <a:t>,</a:t>
            </a:r>
            <a:r>
              <a:rPr sz="2400" spc="-55" dirty="0">
                <a:latin typeface="Calibri"/>
                <a:cs typeface="Calibri"/>
              </a:rPr>
              <a:t> </a:t>
            </a:r>
            <a:r>
              <a:rPr sz="2400" dirty="0">
                <a:latin typeface="Calibri"/>
                <a:cs typeface="Calibri"/>
              </a:rPr>
              <a:t>alcol,</a:t>
            </a:r>
            <a:r>
              <a:rPr sz="2400" spc="-30" dirty="0">
                <a:latin typeface="Calibri"/>
                <a:cs typeface="Calibri"/>
              </a:rPr>
              <a:t> </a:t>
            </a:r>
            <a:r>
              <a:rPr sz="2400" spc="-10" dirty="0">
                <a:latin typeface="Calibri"/>
                <a:cs typeface="Calibri"/>
              </a:rPr>
              <a:t>farmaci)</a:t>
            </a:r>
            <a:endParaRPr sz="2400" dirty="0">
              <a:latin typeface="Calibri"/>
              <a:cs typeface="Calibri"/>
            </a:endParaRPr>
          </a:p>
          <a:p>
            <a:pPr>
              <a:lnSpc>
                <a:spcPct val="100000"/>
              </a:lnSpc>
              <a:spcBef>
                <a:spcPts val="15"/>
              </a:spcBef>
            </a:pPr>
            <a:endParaRPr sz="2350" dirty="0">
              <a:latin typeface="Calibri"/>
              <a:cs typeface="Calibri"/>
            </a:endParaRPr>
          </a:p>
          <a:p>
            <a:pPr marL="18415">
              <a:lnSpc>
                <a:spcPct val="100000"/>
              </a:lnSpc>
            </a:pPr>
            <a:r>
              <a:rPr sz="2400" b="1" spc="-55" dirty="0">
                <a:solidFill>
                  <a:srgbClr val="C00000"/>
                </a:solidFill>
                <a:latin typeface="Calibri"/>
                <a:cs typeface="Calibri"/>
              </a:rPr>
              <a:t>FOSFATASI</a:t>
            </a:r>
            <a:r>
              <a:rPr sz="2400" b="1" spc="-80" dirty="0">
                <a:solidFill>
                  <a:srgbClr val="C00000"/>
                </a:solidFill>
                <a:latin typeface="Calibri"/>
                <a:cs typeface="Calibri"/>
              </a:rPr>
              <a:t> </a:t>
            </a:r>
            <a:r>
              <a:rPr sz="2400" b="1" dirty="0">
                <a:solidFill>
                  <a:srgbClr val="C00000"/>
                </a:solidFill>
                <a:latin typeface="Calibri"/>
                <a:cs typeface="Calibri"/>
              </a:rPr>
              <a:t>ALCALINA</a:t>
            </a:r>
            <a:r>
              <a:rPr sz="2400" b="1" spc="-90" dirty="0">
                <a:solidFill>
                  <a:srgbClr val="C00000"/>
                </a:solidFill>
                <a:latin typeface="Calibri"/>
                <a:cs typeface="Calibri"/>
              </a:rPr>
              <a:t> </a:t>
            </a:r>
            <a:r>
              <a:rPr sz="2400" b="1" spc="-10" dirty="0">
                <a:solidFill>
                  <a:srgbClr val="C00000"/>
                </a:solidFill>
                <a:latin typeface="Calibri"/>
                <a:cs typeface="Calibri"/>
              </a:rPr>
              <a:t>(ALP)</a:t>
            </a:r>
            <a:br>
              <a:rPr lang="en-US" sz="2400" b="1" spc="-10" dirty="0">
                <a:solidFill>
                  <a:srgbClr val="C00000"/>
                </a:solidFill>
                <a:latin typeface="Calibri"/>
                <a:cs typeface="Calibri"/>
              </a:rPr>
            </a:br>
            <a:r>
              <a:rPr lang="en-US" sz="2400" spc="-10" dirty="0">
                <a:latin typeface="Calibri"/>
                <a:cs typeface="Calibri"/>
              </a:rPr>
              <a:t>Normal range: </a:t>
            </a:r>
            <a:r>
              <a:rPr lang="pl-PL" sz="2400" spc="-10" dirty="0">
                <a:latin typeface="Calibri"/>
                <a:cs typeface="Calibri"/>
              </a:rPr>
              <a:t>33-</a:t>
            </a:r>
            <a:r>
              <a:rPr lang="pl-PL" sz="2400" dirty="0">
                <a:latin typeface="Calibri"/>
                <a:cs typeface="Calibri"/>
              </a:rPr>
              <a:t>98 U/L</a:t>
            </a:r>
            <a:r>
              <a:rPr lang="pl-PL" sz="2400" spc="10" dirty="0">
                <a:latin typeface="Calibri"/>
                <a:cs typeface="Calibri"/>
              </a:rPr>
              <a:t> </a:t>
            </a:r>
            <a:r>
              <a:rPr lang="pl-PL" sz="2400" spc="-25" dirty="0">
                <a:latin typeface="Calibri"/>
                <a:cs typeface="Calibri"/>
              </a:rPr>
              <a:t>(F)</a:t>
            </a:r>
            <a:r>
              <a:rPr lang="en-US" sz="2400" spc="-25" dirty="0">
                <a:latin typeface="Calibri"/>
                <a:cs typeface="Calibri"/>
              </a:rPr>
              <a:t>; </a:t>
            </a:r>
            <a:r>
              <a:rPr lang="pl-PL" sz="2400" spc="-10" dirty="0">
                <a:latin typeface="Calibri"/>
                <a:cs typeface="Calibri"/>
              </a:rPr>
              <a:t>43-</a:t>
            </a:r>
            <a:r>
              <a:rPr lang="pl-PL" sz="2400" dirty="0">
                <a:latin typeface="Calibri"/>
                <a:cs typeface="Calibri"/>
              </a:rPr>
              <a:t>115</a:t>
            </a:r>
            <a:r>
              <a:rPr lang="pl-PL" sz="2400" spc="5" dirty="0">
                <a:latin typeface="Calibri"/>
                <a:cs typeface="Calibri"/>
              </a:rPr>
              <a:t> </a:t>
            </a:r>
            <a:r>
              <a:rPr lang="pl-PL" sz="2400" dirty="0">
                <a:latin typeface="Calibri"/>
                <a:cs typeface="Calibri"/>
              </a:rPr>
              <a:t>U/L</a:t>
            </a:r>
            <a:r>
              <a:rPr lang="pl-PL" sz="2400" spc="20" dirty="0">
                <a:latin typeface="Calibri"/>
                <a:cs typeface="Calibri"/>
              </a:rPr>
              <a:t> </a:t>
            </a:r>
            <a:r>
              <a:rPr lang="pl-PL" sz="2400" spc="-25" dirty="0">
                <a:latin typeface="Calibri"/>
                <a:cs typeface="Calibri"/>
              </a:rPr>
              <a:t>(M)</a:t>
            </a:r>
            <a:endParaRPr lang="pl-PL" sz="2400" dirty="0">
              <a:latin typeface="Calibri"/>
              <a:cs typeface="Calibri"/>
            </a:endParaRPr>
          </a:p>
          <a:p>
            <a:pPr marL="12700">
              <a:lnSpc>
                <a:spcPct val="100000"/>
              </a:lnSpc>
            </a:pPr>
            <a:r>
              <a:rPr sz="2400" dirty="0">
                <a:latin typeface="Calibri"/>
                <a:cs typeface="Calibri"/>
              </a:rPr>
              <a:t>Il</a:t>
            </a:r>
            <a:r>
              <a:rPr sz="2400" spc="-25" dirty="0">
                <a:latin typeface="Calibri"/>
                <a:cs typeface="Calibri"/>
              </a:rPr>
              <a:t> </a:t>
            </a:r>
            <a:r>
              <a:rPr sz="2400" dirty="0">
                <a:latin typeface="Calibri"/>
                <a:cs typeface="Calibri"/>
              </a:rPr>
              <a:t>suo</a:t>
            </a:r>
            <a:r>
              <a:rPr sz="2400" spc="-15" dirty="0">
                <a:latin typeface="Calibri"/>
                <a:cs typeface="Calibri"/>
              </a:rPr>
              <a:t> </a:t>
            </a:r>
            <a:r>
              <a:rPr sz="2400" dirty="0" err="1">
                <a:latin typeface="Calibri"/>
                <a:cs typeface="Calibri"/>
              </a:rPr>
              <a:t>aumento</a:t>
            </a:r>
            <a:r>
              <a:rPr sz="2400" spc="-60" dirty="0">
                <a:latin typeface="Calibri"/>
                <a:cs typeface="Calibri"/>
              </a:rPr>
              <a:t> </a:t>
            </a:r>
            <a:r>
              <a:rPr lang="en-US" sz="2400" spc="-10" dirty="0">
                <a:latin typeface="Calibri"/>
                <a:cs typeface="Calibri"/>
              </a:rPr>
              <a:t>indica</a:t>
            </a:r>
          </a:p>
          <a:p>
            <a:pPr marL="356870" indent="-344805">
              <a:lnSpc>
                <a:spcPct val="100000"/>
              </a:lnSpc>
              <a:spcBef>
                <a:spcPts val="100"/>
              </a:spcBef>
              <a:buFont typeface="Arial"/>
              <a:buChar char="•"/>
              <a:tabLst>
                <a:tab pos="356870" algn="l"/>
                <a:tab pos="357505" algn="l"/>
              </a:tabLst>
            </a:pPr>
            <a:r>
              <a:rPr lang="en-US" sz="2400" spc="-10" dirty="0" err="1">
                <a:latin typeface="Calibri"/>
                <a:cs typeface="Calibri"/>
              </a:rPr>
              <a:t>Colestasi</a:t>
            </a:r>
            <a:endParaRPr lang="en-US" sz="2400" dirty="0">
              <a:latin typeface="Calibri"/>
              <a:cs typeface="Calibri"/>
            </a:endParaRPr>
          </a:p>
          <a:p>
            <a:pPr marL="356870" indent="-344805">
              <a:lnSpc>
                <a:spcPct val="100000"/>
              </a:lnSpc>
              <a:buFont typeface="Arial"/>
              <a:buChar char="•"/>
              <a:tabLst>
                <a:tab pos="356870" algn="l"/>
                <a:tab pos="357505" algn="l"/>
              </a:tabLst>
            </a:pPr>
            <a:r>
              <a:rPr lang="en-US" sz="2400" spc="-10" dirty="0" err="1">
                <a:latin typeface="Calibri"/>
                <a:cs typeface="Calibri"/>
              </a:rPr>
              <a:t>Tumori</a:t>
            </a:r>
            <a:endParaRPr lang="en-US" sz="2400" dirty="0">
              <a:latin typeface="Calibri"/>
              <a:cs typeface="Calibri"/>
            </a:endParaRPr>
          </a:p>
          <a:p>
            <a:pPr marL="356870" indent="-344805">
              <a:lnSpc>
                <a:spcPct val="100000"/>
              </a:lnSpc>
              <a:buFont typeface="Arial"/>
              <a:buChar char="•"/>
              <a:tabLst>
                <a:tab pos="356870" algn="l"/>
                <a:tab pos="357505" algn="l"/>
              </a:tabLst>
            </a:pPr>
            <a:r>
              <a:rPr lang="en-US" sz="2400" spc="-10" dirty="0" err="1">
                <a:latin typeface="Calibri"/>
                <a:cs typeface="Calibri"/>
              </a:rPr>
              <a:t>Cirrosi</a:t>
            </a:r>
            <a:endParaRPr lang="en-US" sz="2400" dirty="0">
              <a:latin typeface="Calibri"/>
              <a:cs typeface="Calibri"/>
            </a:endParaRPr>
          </a:p>
        </p:txBody>
      </p:sp>
      <p:sp>
        <p:nvSpPr>
          <p:cNvPr id="5" name="object 5"/>
          <p:cNvSpPr txBox="1"/>
          <p:nvPr/>
        </p:nvSpPr>
        <p:spPr>
          <a:xfrm>
            <a:off x="418122" y="4470311"/>
            <a:ext cx="5842635" cy="1859483"/>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C00000"/>
                </a:solidFill>
                <a:latin typeface="Calibri"/>
                <a:cs typeface="Calibri"/>
              </a:rPr>
              <a:t>GAMMA-</a:t>
            </a:r>
            <a:r>
              <a:rPr sz="2400" b="1" spc="-30" dirty="0">
                <a:solidFill>
                  <a:srgbClr val="C00000"/>
                </a:solidFill>
                <a:latin typeface="Calibri"/>
                <a:cs typeface="Calibri"/>
              </a:rPr>
              <a:t>GLUTAMMIL</a:t>
            </a:r>
            <a:r>
              <a:rPr sz="2400" b="1" spc="10" dirty="0">
                <a:solidFill>
                  <a:srgbClr val="C00000"/>
                </a:solidFill>
                <a:latin typeface="Calibri"/>
                <a:cs typeface="Calibri"/>
              </a:rPr>
              <a:t> </a:t>
            </a:r>
            <a:r>
              <a:rPr sz="2400" b="1" spc="-10" dirty="0">
                <a:solidFill>
                  <a:srgbClr val="C00000"/>
                </a:solidFill>
                <a:latin typeface="Calibri"/>
                <a:cs typeface="Calibri"/>
              </a:rPr>
              <a:t>TRANSPEPTIDASI</a:t>
            </a:r>
            <a:r>
              <a:rPr sz="2400" b="1" spc="-25" dirty="0">
                <a:solidFill>
                  <a:srgbClr val="C00000"/>
                </a:solidFill>
                <a:latin typeface="Calibri"/>
                <a:cs typeface="Calibri"/>
              </a:rPr>
              <a:t> </a:t>
            </a:r>
            <a:r>
              <a:rPr sz="2400" b="1" dirty="0">
                <a:solidFill>
                  <a:srgbClr val="C00000"/>
                </a:solidFill>
                <a:latin typeface="Calibri"/>
                <a:cs typeface="Calibri"/>
              </a:rPr>
              <a:t>(γ-</a:t>
            </a:r>
            <a:r>
              <a:rPr sz="2400" b="1" spc="-25" dirty="0">
                <a:solidFill>
                  <a:srgbClr val="C00000"/>
                </a:solidFill>
                <a:latin typeface="Calibri"/>
                <a:cs typeface="Calibri"/>
              </a:rPr>
              <a:t>GT)</a:t>
            </a:r>
            <a:endParaRPr sz="2400" dirty="0">
              <a:latin typeface="Calibri"/>
              <a:cs typeface="Calibri"/>
            </a:endParaRPr>
          </a:p>
          <a:p>
            <a:pPr marL="12700">
              <a:lnSpc>
                <a:spcPct val="100000"/>
              </a:lnSpc>
              <a:spcBef>
                <a:spcPts val="5"/>
              </a:spcBef>
            </a:pPr>
            <a:r>
              <a:rPr lang="en-US" sz="2400" spc="-10" dirty="0">
                <a:latin typeface="Calibri"/>
                <a:cs typeface="Calibri"/>
              </a:rPr>
              <a:t>Normal range: </a:t>
            </a:r>
            <a:r>
              <a:rPr lang="pl-PL" sz="2400" dirty="0">
                <a:latin typeface="Calibri"/>
                <a:cs typeface="Calibri"/>
              </a:rPr>
              <a:t>40</a:t>
            </a:r>
            <a:r>
              <a:rPr lang="pl-PL" sz="2400" spc="-5" dirty="0">
                <a:latin typeface="Calibri"/>
                <a:cs typeface="Calibri"/>
              </a:rPr>
              <a:t> </a:t>
            </a:r>
            <a:r>
              <a:rPr lang="pl-PL" sz="2400" dirty="0">
                <a:latin typeface="Calibri"/>
                <a:cs typeface="Calibri"/>
              </a:rPr>
              <a:t>U/L</a:t>
            </a:r>
            <a:r>
              <a:rPr lang="pl-PL" sz="2400" spc="-15" dirty="0">
                <a:latin typeface="Calibri"/>
                <a:cs typeface="Calibri"/>
              </a:rPr>
              <a:t> </a:t>
            </a:r>
            <a:r>
              <a:rPr lang="pl-PL" sz="2400" dirty="0">
                <a:latin typeface="Calibri"/>
                <a:cs typeface="Calibri"/>
              </a:rPr>
              <a:t>(F);</a:t>
            </a:r>
            <a:r>
              <a:rPr lang="pl-PL" sz="2400" spc="-20" dirty="0">
                <a:latin typeface="Calibri"/>
                <a:cs typeface="Calibri"/>
              </a:rPr>
              <a:t> </a:t>
            </a:r>
            <a:r>
              <a:rPr lang="pl-PL" sz="2400" dirty="0">
                <a:latin typeface="Calibri"/>
                <a:cs typeface="Calibri"/>
              </a:rPr>
              <a:t>68</a:t>
            </a:r>
            <a:r>
              <a:rPr lang="pl-PL" sz="2400" spc="-5" dirty="0">
                <a:latin typeface="Calibri"/>
                <a:cs typeface="Calibri"/>
              </a:rPr>
              <a:t> </a:t>
            </a:r>
            <a:r>
              <a:rPr lang="pl-PL" sz="2400" dirty="0">
                <a:latin typeface="Calibri"/>
                <a:cs typeface="Calibri"/>
              </a:rPr>
              <a:t>U/L</a:t>
            </a:r>
            <a:r>
              <a:rPr lang="pl-PL" sz="2400" spc="370" dirty="0">
                <a:latin typeface="Calibri"/>
                <a:cs typeface="Calibri"/>
              </a:rPr>
              <a:t> </a:t>
            </a:r>
            <a:r>
              <a:rPr lang="pl-PL" sz="2400" spc="-25" dirty="0">
                <a:latin typeface="Calibri"/>
                <a:cs typeface="Calibri"/>
              </a:rPr>
              <a:t>(M</a:t>
            </a:r>
            <a:r>
              <a:rPr lang="pl-PL" sz="2400" spc="-25" dirty="0">
                <a:solidFill>
                  <a:srgbClr val="C00000"/>
                </a:solidFill>
                <a:latin typeface="Calibri"/>
                <a:cs typeface="Calibri"/>
              </a:rPr>
              <a:t>)</a:t>
            </a:r>
            <a:endParaRPr lang="pl-PL" sz="2400" dirty="0">
              <a:latin typeface="Calibri"/>
              <a:cs typeface="Calibri"/>
            </a:endParaRPr>
          </a:p>
          <a:p>
            <a:pPr marL="356870" indent="-344805">
              <a:lnSpc>
                <a:spcPct val="100000"/>
              </a:lnSpc>
              <a:buFont typeface="Arial"/>
              <a:buChar char="•"/>
              <a:tabLst>
                <a:tab pos="356870" algn="l"/>
                <a:tab pos="357505" algn="l"/>
              </a:tabLst>
            </a:pPr>
            <a:r>
              <a:rPr sz="2400" spc="-10" dirty="0" err="1">
                <a:latin typeface="Calibri"/>
                <a:cs typeface="Calibri"/>
              </a:rPr>
              <a:t>Colestasi</a:t>
            </a:r>
            <a:endParaRPr sz="2400" dirty="0">
              <a:latin typeface="Calibri"/>
              <a:cs typeface="Calibri"/>
            </a:endParaRPr>
          </a:p>
          <a:p>
            <a:pPr marL="356870" indent="-344805">
              <a:lnSpc>
                <a:spcPct val="100000"/>
              </a:lnSpc>
              <a:buFont typeface="Arial"/>
              <a:buChar char="•"/>
              <a:tabLst>
                <a:tab pos="356870" algn="l"/>
                <a:tab pos="357505" algn="l"/>
              </a:tabLst>
            </a:pPr>
            <a:r>
              <a:rPr sz="2400" dirty="0">
                <a:latin typeface="Calibri"/>
                <a:cs typeface="Calibri"/>
              </a:rPr>
              <a:t>Danno</a:t>
            </a:r>
            <a:r>
              <a:rPr sz="2400" spc="-35" dirty="0">
                <a:latin typeface="Calibri"/>
                <a:cs typeface="Calibri"/>
              </a:rPr>
              <a:t> </a:t>
            </a:r>
            <a:r>
              <a:rPr sz="2400" dirty="0">
                <a:latin typeface="Calibri"/>
                <a:cs typeface="Calibri"/>
              </a:rPr>
              <a:t>epatico</a:t>
            </a:r>
            <a:r>
              <a:rPr sz="2400" spc="-35" dirty="0">
                <a:latin typeface="Calibri"/>
                <a:cs typeface="Calibri"/>
              </a:rPr>
              <a:t> </a:t>
            </a:r>
            <a:r>
              <a:rPr sz="2400" dirty="0">
                <a:latin typeface="Calibri"/>
                <a:cs typeface="Calibri"/>
              </a:rPr>
              <a:t>da</a:t>
            </a:r>
            <a:r>
              <a:rPr sz="2400" spc="-10" dirty="0">
                <a:latin typeface="Calibri"/>
                <a:cs typeface="Calibri"/>
              </a:rPr>
              <a:t> </a:t>
            </a:r>
            <a:r>
              <a:rPr sz="2400" dirty="0">
                <a:latin typeface="Calibri"/>
                <a:cs typeface="Calibri"/>
              </a:rPr>
              <a:t>assunzione</a:t>
            </a:r>
            <a:r>
              <a:rPr sz="2400" spc="-60" dirty="0">
                <a:latin typeface="Calibri"/>
                <a:cs typeface="Calibri"/>
              </a:rPr>
              <a:t> </a:t>
            </a:r>
            <a:r>
              <a:rPr sz="2400" dirty="0">
                <a:latin typeface="Calibri"/>
                <a:cs typeface="Calibri"/>
              </a:rPr>
              <a:t>di</a:t>
            </a:r>
            <a:r>
              <a:rPr sz="2400" spc="-10" dirty="0">
                <a:latin typeface="Calibri"/>
                <a:cs typeface="Calibri"/>
              </a:rPr>
              <a:t> Alcol</a:t>
            </a:r>
            <a:endParaRPr sz="2400" dirty="0">
              <a:latin typeface="Calibri"/>
              <a:cs typeface="Calibri"/>
            </a:endParaRPr>
          </a:p>
          <a:p>
            <a:pPr marL="356870" indent="-344805">
              <a:lnSpc>
                <a:spcPct val="100000"/>
              </a:lnSpc>
              <a:buFont typeface="Arial"/>
              <a:buChar char="•"/>
              <a:tabLst>
                <a:tab pos="356870" algn="l"/>
                <a:tab pos="357505" algn="l"/>
              </a:tabLst>
            </a:pPr>
            <a:r>
              <a:rPr sz="2400" dirty="0">
                <a:latin typeface="Calibri"/>
                <a:cs typeface="Calibri"/>
              </a:rPr>
              <a:t>Danno</a:t>
            </a:r>
            <a:r>
              <a:rPr sz="2400" spc="-25" dirty="0">
                <a:latin typeface="Calibri"/>
                <a:cs typeface="Calibri"/>
              </a:rPr>
              <a:t> </a:t>
            </a:r>
            <a:r>
              <a:rPr sz="2400" dirty="0">
                <a:latin typeface="Calibri"/>
                <a:cs typeface="Calibri"/>
              </a:rPr>
              <a:t>da</a:t>
            </a:r>
            <a:r>
              <a:rPr sz="2400" spc="-5" dirty="0">
                <a:latin typeface="Calibri"/>
                <a:cs typeface="Calibri"/>
              </a:rPr>
              <a:t> </a:t>
            </a:r>
            <a:r>
              <a:rPr sz="2400" dirty="0">
                <a:latin typeface="Calibri"/>
                <a:cs typeface="Calibri"/>
              </a:rPr>
              <a:t>assunzione</a:t>
            </a:r>
            <a:r>
              <a:rPr sz="2400" spc="-50" dirty="0">
                <a:latin typeface="Calibri"/>
                <a:cs typeface="Calibri"/>
              </a:rPr>
              <a:t> </a:t>
            </a:r>
            <a:r>
              <a:rPr sz="2400" dirty="0">
                <a:latin typeface="Calibri"/>
                <a:cs typeface="Calibri"/>
              </a:rPr>
              <a:t>di </a:t>
            </a:r>
            <a:r>
              <a:rPr sz="2400" spc="-10" dirty="0">
                <a:latin typeface="Calibri"/>
                <a:cs typeface="Calibri"/>
              </a:rPr>
              <a:t>Farmaci</a:t>
            </a:r>
            <a:endParaRPr sz="2400" dirty="0">
              <a:latin typeface="Calibri"/>
              <a:cs typeface="Calibri"/>
            </a:endParaRPr>
          </a:p>
        </p:txBody>
      </p:sp>
      <p:sp>
        <p:nvSpPr>
          <p:cNvPr id="9" name="object 2"/>
          <p:cNvSpPr txBox="1"/>
          <p:nvPr/>
        </p:nvSpPr>
        <p:spPr>
          <a:xfrm>
            <a:off x="7457911" y="5028513"/>
            <a:ext cx="3356529" cy="1120820"/>
          </a:xfrm>
          <a:prstGeom prst="rect">
            <a:avLst/>
          </a:prstGeom>
        </p:spPr>
        <p:txBody>
          <a:bodyPr vert="horz" wrap="square" lIns="0" tIns="12700" rIns="0" bIns="0" rtlCol="0">
            <a:spAutoFit/>
          </a:bodyPr>
          <a:lstStyle/>
          <a:p>
            <a:pPr marL="12700">
              <a:lnSpc>
                <a:spcPct val="100000"/>
              </a:lnSpc>
              <a:spcBef>
                <a:spcPts val="5"/>
              </a:spcBef>
            </a:pPr>
            <a:r>
              <a:rPr sz="1800" spc="-10" dirty="0">
                <a:solidFill>
                  <a:srgbClr val="C00000"/>
                </a:solidFill>
                <a:latin typeface="Calibri"/>
                <a:cs typeface="Calibri"/>
              </a:rPr>
              <a:t>BILIRUBINEMIA</a:t>
            </a:r>
            <a:endParaRPr sz="1800" dirty="0">
              <a:latin typeface="Calibri"/>
              <a:cs typeface="Calibri"/>
            </a:endParaRPr>
          </a:p>
          <a:p>
            <a:pPr marL="12700">
              <a:lnSpc>
                <a:spcPct val="100000"/>
              </a:lnSpc>
            </a:pPr>
            <a:r>
              <a:rPr sz="1800" spc="-50" dirty="0">
                <a:latin typeface="Calibri"/>
                <a:cs typeface="Calibri"/>
              </a:rPr>
              <a:t>v.</a:t>
            </a:r>
            <a:r>
              <a:rPr sz="1800" spc="-40" dirty="0">
                <a:latin typeface="Calibri"/>
                <a:cs typeface="Calibri"/>
              </a:rPr>
              <a:t> </a:t>
            </a:r>
            <a:r>
              <a:rPr sz="1800" spc="-100" dirty="0">
                <a:latin typeface="Calibri"/>
                <a:cs typeface="Calibri"/>
              </a:rPr>
              <a:t>r.</a:t>
            </a:r>
            <a:r>
              <a:rPr sz="1800" spc="-5" dirty="0">
                <a:latin typeface="Calibri"/>
                <a:cs typeface="Calibri"/>
              </a:rPr>
              <a:t> </a:t>
            </a:r>
            <a:r>
              <a:rPr sz="1800" dirty="0">
                <a:latin typeface="Calibri"/>
                <a:cs typeface="Calibri"/>
              </a:rPr>
              <a:t>&lt;22</a:t>
            </a:r>
            <a:r>
              <a:rPr sz="1800" spc="5" dirty="0">
                <a:latin typeface="Calibri"/>
                <a:cs typeface="Calibri"/>
              </a:rPr>
              <a:t> </a:t>
            </a:r>
            <a:r>
              <a:rPr sz="1800" spc="-10" dirty="0">
                <a:latin typeface="Calibri"/>
                <a:cs typeface="Calibri"/>
              </a:rPr>
              <a:t>micromoli/L</a:t>
            </a:r>
            <a:endParaRPr sz="1800" dirty="0">
              <a:latin typeface="Calibri"/>
              <a:cs typeface="Calibri"/>
            </a:endParaRPr>
          </a:p>
          <a:p>
            <a:pPr marL="12700">
              <a:lnSpc>
                <a:spcPct val="100000"/>
              </a:lnSpc>
            </a:pPr>
            <a:r>
              <a:rPr sz="1800" spc="-20" dirty="0">
                <a:solidFill>
                  <a:srgbClr val="C00000"/>
                </a:solidFill>
                <a:latin typeface="Calibri"/>
                <a:cs typeface="Calibri"/>
              </a:rPr>
              <a:t>LDH:</a:t>
            </a:r>
            <a:endParaRPr sz="1800" dirty="0">
              <a:latin typeface="Calibri"/>
              <a:cs typeface="Calibri"/>
            </a:endParaRPr>
          </a:p>
          <a:p>
            <a:pPr marL="12700">
              <a:lnSpc>
                <a:spcPct val="100000"/>
              </a:lnSpc>
              <a:spcBef>
                <a:spcPts val="5"/>
              </a:spcBef>
            </a:pPr>
            <a:r>
              <a:rPr sz="1800" dirty="0">
                <a:latin typeface="Calibri"/>
                <a:cs typeface="Calibri"/>
              </a:rPr>
              <a:t>LSR</a:t>
            </a:r>
            <a:r>
              <a:rPr sz="1800" spc="10" dirty="0">
                <a:latin typeface="Calibri"/>
                <a:cs typeface="Calibri"/>
              </a:rPr>
              <a:t> </a:t>
            </a:r>
            <a:r>
              <a:rPr sz="1800" dirty="0">
                <a:latin typeface="Calibri"/>
                <a:cs typeface="Calibri"/>
              </a:rPr>
              <a:t>:</a:t>
            </a:r>
            <a:r>
              <a:rPr sz="1800" spc="10" dirty="0">
                <a:latin typeface="Calibri"/>
                <a:cs typeface="Calibri"/>
              </a:rPr>
              <a:t> </a:t>
            </a:r>
            <a:r>
              <a:rPr sz="1800" spc="-10" dirty="0">
                <a:latin typeface="Calibri"/>
                <a:cs typeface="Calibri"/>
              </a:rPr>
              <a:t>125-</a:t>
            </a:r>
            <a:r>
              <a:rPr sz="1800" dirty="0">
                <a:latin typeface="Calibri"/>
                <a:cs typeface="Calibri"/>
              </a:rPr>
              <a:t>220</a:t>
            </a:r>
            <a:r>
              <a:rPr sz="1800" spc="35" dirty="0">
                <a:latin typeface="Calibri"/>
                <a:cs typeface="Calibri"/>
              </a:rPr>
              <a:t> </a:t>
            </a:r>
            <a:r>
              <a:rPr sz="1800" spc="-25" dirty="0">
                <a:latin typeface="Calibri"/>
                <a:cs typeface="Calibri"/>
              </a:rPr>
              <a:t>U/L</a:t>
            </a:r>
            <a:endParaRPr sz="1800" dirty="0">
              <a:latin typeface="Calibri"/>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0822" y="301193"/>
            <a:ext cx="7251065" cy="5857240"/>
          </a:xfrm>
          <a:prstGeom prst="rect">
            <a:avLst/>
          </a:prstGeom>
        </p:spPr>
        <p:txBody>
          <a:bodyPr vert="horz" wrap="square" lIns="0" tIns="12700" rIns="0" bIns="0" rtlCol="0">
            <a:spAutoFit/>
          </a:bodyPr>
          <a:lstStyle/>
          <a:p>
            <a:pPr marL="15240">
              <a:lnSpc>
                <a:spcPct val="100000"/>
              </a:lnSpc>
              <a:spcBef>
                <a:spcPts val="100"/>
              </a:spcBef>
            </a:pPr>
            <a:r>
              <a:rPr sz="2400" b="1" spc="-10" dirty="0">
                <a:solidFill>
                  <a:schemeClr val="accent1"/>
                </a:solidFill>
                <a:latin typeface="Calibri"/>
                <a:cs typeface="Calibri"/>
              </a:rPr>
              <a:t>BILIRUBINEMIA</a:t>
            </a:r>
            <a:endParaRPr sz="2400" dirty="0">
              <a:solidFill>
                <a:schemeClr val="accent1"/>
              </a:solidFill>
              <a:latin typeface="Calibri"/>
              <a:cs typeface="Calibri"/>
            </a:endParaRPr>
          </a:p>
          <a:p>
            <a:pPr marL="15240">
              <a:lnSpc>
                <a:spcPct val="100000"/>
              </a:lnSpc>
              <a:spcBef>
                <a:spcPts val="5"/>
              </a:spcBef>
            </a:pPr>
            <a:r>
              <a:rPr sz="2400" dirty="0">
                <a:latin typeface="Calibri"/>
                <a:cs typeface="Calibri"/>
              </a:rPr>
              <a:t>Misura</a:t>
            </a:r>
            <a:r>
              <a:rPr sz="2400" spc="-60" dirty="0">
                <a:latin typeface="Calibri"/>
                <a:cs typeface="Calibri"/>
              </a:rPr>
              <a:t> </a:t>
            </a:r>
            <a:r>
              <a:rPr sz="2400" dirty="0">
                <a:latin typeface="Calibri"/>
                <a:cs typeface="Calibri"/>
              </a:rPr>
              <a:t>della</a:t>
            </a:r>
            <a:r>
              <a:rPr sz="2400" spc="-15" dirty="0">
                <a:latin typeface="Calibri"/>
                <a:cs typeface="Calibri"/>
              </a:rPr>
              <a:t> </a:t>
            </a:r>
            <a:r>
              <a:rPr sz="2400" dirty="0">
                <a:latin typeface="Calibri"/>
                <a:cs typeface="Calibri"/>
              </a:rPr>
              <a:t>bilirubina</a:t>
            </a:r>
            <a:r>
              <a:rPr sz="2400" spc="-50" dirty="0">
                <a:latin typeface="Calibri"/>
                <a:cs typeface="Calibri"/>
              </a:rPr>
              <a:t> </a:t>
            </a:r>
            <a:r>
              <a:rPr sz="2400" dirty="0">
                <a:latin typeface="Calibri"/>
                <a:cs typeface="Calibri"/>
              </a:rPr>
              <a:t>totale</a:t>
            </a:r>
            <a:r>
              <a:rPr sz="2400" spc="-40" dirty="0">
                <a:latin typeface="Calibri"/>
                <a:cs typeface="Calibri"/>
              </a:rPr>
              <a:t> </a:t>
            </a:r>
            <a:r>
              <a:rPr sz="2400" dirty="0">
                <a:latin typeface="Calibri"/>
                <a:cs typeface="Calibri"/>
              </a:rPr>
              <a:t>nel</a:t>
            </a:r>
            <a:r>
              <a:rPr sz="2400" spc="-40" dirty="0">
                <a:latin typeface="Calibri"/>
                <a:cs typeface="Calibri"/>
              </a:rPr>
              <a:t> </a:t>
            </a:r>
            <a:r>
              <a:rPr sz="2400" spc="-10" dirty="0">
                <a:latin typeface="Calibri"/>
                <a:cs typeface="Calibri"/>
              </a:rPr>
              <a:t>plasma</a:t>
            </a:r>
            <a:endParaRPr sz="2400" dirty="0">
              <a:latin typeface="Calibri"/>
              <a:cs typeface="Calibri"/>
            </a:endParaRPr>
          </a:p>
          <a:p>
            <a:pPr marL="15240">
              <a:lnSpc>
                <a:spcPct val="100000"/>
              </a:lnSpc>
            </a:pPr>
            <a:r>
              <a:rPr sz="2400" b="1" spc="-55" dirty="0">
                <a:solidFill>
                  <a:srgbClr val="C00000"/>
                </a:solidFill>
                <a:latin typeface="Calibri"/>
                <a:cs typeface="Calibri"/>
              </a:rPr>
              <a:t>v.</a:t>
            </a:r>
            <a:r>
              <a:rPr sz="2400" b="1" spc="-45" dirty="0">
                <a:solidFill>
                  <a:srgbClr val="C00000"/>
                </a:solidFill>
                <a:latin typeface="Calibri"/>
                <a:cs typeface="Calibri"/>
              </a:rPr>
              <a:t> </a:t>
            </a:r>
            <a:r>
              <a:rPr sz="2400" b="1" spc="-90" dirty="0">
                <a:solidFill>
                  <a:srgbClr val="C00000"/>
                </a:solidFill>
                <a:latin typeface="Calibri"/>
                <a:cs typeface="Calibri"/>
              </a:rPr>
              <a:t>r.</a:t>
            </a:r>
            <a:r>
              <a:rPr sz="2400" b="1" spc="-45" dirty="0">
                <a:solidFill>
                  <a:srgbClr val="C00000"/>
                </a:solidFill>
                <a:latin typeface="Calibri"/>
                <a:cs typeface="Calibri"/>
              </a:rPr>
              <a:t> </a:t>
            </a:r>
            <a:r>
              <a:rPr sz="2400" b="1" dirty="0">
                <a:solidFill>
                  <a:srgbClr val="C00000"/>
                </a:solidFill>
                <a:latin typeface="Calibri"/>
                <a:cs typeface="Calibri"/>
              </a:rPr>
              <a:t>&lt;22</a:t>
            </a:r>
            <a:r>
              <a:rPr sz="2400" b="1" spc="-65" dirty="0">
                <a:solidFill>
                  <a:srgbClr val="C00000"/>
                </a:solidFill>
                <a:latin typeface="Calibri"/>
                <a:cs typeface="Calibri"/>
              </a:rPr>
              <a:t> </a:t>
            </a:r>
            <a:r>
              <a:rPr sz="2400" b="1" spc="-10" dirty="0">
                <a:solidFill>
                  <a:srgbClr val="C00000"/>
                </a:solidFill>
                <a:latin typeface="Calibri"/>
                <a:cs typeface="Calibri"/>
              </a:rPr>
              <a:t>micromoli/L</a:t>
            </a:r>
            <a:endParaRPr sz="2400" dirty="0">
              <a:latin typeface="Calibri"/>
              <a:cs typeface="Calibri"/>
            </a:endParaRPr>
          </a:p>
          <a:p>
            <a:pPr>
              <a:lnSpc>
                <a:spcPct val="100000"/>
              </a:lnSpc>
              <a:spcBef>
                <a:spcPts val="15"/>
              </a:spcBef>
            </a:pPr>
            <a:endParaRPr sz="3100" dirty="0">
              <a:latin typeface="Calibri"/>
              <a:cs typeface="Calibri"/>
            </a:endParaRPr>
          </a:p>
          <a:p>
            <a:pPr marL="12700">
              <a:lnSpc>
                <a:spcPct val="100000"/>
              </a:lnSpc>
            </a:pPr>
            <a:r>
              <a:rPr sz="2400" spc="-10" dirty="0">
                <a:solidFill>
                  <a:srgbClr val="C00000"/>
                </a:solidFill>
                <a:latin typeface="Calibri"/>
                <a:cs typeface="Calibri"/>
              </a:rPr>
              <a:t>IPERBILIRUBINEMIA</a:t>
            </a:r>
            <a:endParaRPr sz="2400" dirty="0">
              <a:latin typeface="Calibri"/>
              <a:cs typeface="Calibri"/>
            </a:endParaRPr>
          </a:p>
          <a:p>
            <a:pPr marL="12700">
              <a:lnSpc>
                <a:spcPct val="100000"/>
              </a:lnSpc>
            </a:pPr>
            <a:r>
              <a:rPr sz="2400" spc="-10" dirty="0">
                <a:latin typeface="Calibri"/>
                <a:cs typeface="Calibri"/>
              </a:rPr>
              <a:t>Cause:</a:t>
            </a:r>
            <a:endParaRPr sz="2400" dirty="0">
              <a:latin typeface="Calibri"/>
              <a:cs typeface="Calibri"/>
            </a:endParaRPr>
          </a:p>
          <a:p>
            <a:pPr>
              <a:lnSpc>
                <a:spcPct val="100000"/>
              </a:lnSpc>
              <a:spcBef>
                <a:spcPts val="10"/>
              </a:spcBef>
            </a:pPr>
            <a:endParaRPr sz="235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Anemie</a:t>
            </a:r>
            <a:r>
              <a:rPr sz="2400" spc="-25" dirty="0">
                <a:latin typeface="Calibri"/>
                <a:cs typeface="Calibri"/>
              </a:rPr>
              <a:t> </a:t>
            </a:r>
            <a:r>
              <a:rPr sz="2400" dirty="0">
                <a:latin typeface="Calibri"/>
                <a:cs typeface="Calibri"/>
              </a:rPr>
              <a:t>emolitiche,</a:t>
            </a:r>
            <a:r>
              <a:rPr sz="2400" spc="-25" dirty="0">
                <a:latin typeface="Calibri"/>
                <a:cs typeface="Calibri"/>
              </a:rPr>
              <a:t> </a:t>
            </a:r>
            <a:r>
              <a:rPr sz="2400" spc="-10" dirty="0">
                <a:latin typeface="Calibri"/>
                <a:cs typeface="Calibri"/>
              </a:rPr>
              <a:t>emolisi</a:t>
            </a:r>
            <a:endParaRPr sz="2400" dirty="0">
              <a:latin typeface="Calibri"/>
              <a:cs typeface="Calibri"/>
            </a:endParaRPr>
          </a:p>
          <a:p>
            <a:pPr marL="12700">
              <a:lnSpc>
                <a:spcPct val="100000"/>
              </a:lnSpc>
              <a:spcBef>
                <a:spcPts val="5"/>
              </a:spcBef>
            </a:pPr>
            <a:r>
              <a:rPr sz="2400" dirty="0">
                <a:latin typeface="Calibri"/>
                <a:cs typeface="Calibri"/>
              </a:rPr>
              <a:t>(aumenta</a:t>
            </a:r>
            <a:r>
              <a:rPr sz="2400" spc="-60" dirty="0">
                <a:latin typeface="Calibri"/>
                <a:cs typeface="Calibri"/>
              </a:rPr>
              <a:t> </a:t>
            </a:r>
            <a:r>
              <a:rPr sz="2400" dirty="0">
                <a:latin typeface="Calibri"/>
                <a:cs typeface="Calibri"/>
              </a:rPr>
              <a:t>la</a:t>
            </a:r>
            <a:r>
              <a:rPr sz="2400" spc="-25" dirty="0">
                <a:latin typeface="Calibri"/>
                <a:cs typeface="Calibri"/>
              </a:rPr>
              <a:t> </a:t>
            </a:r>
            <a:r>
              <a:rPr sz="2400" b="1" dirty="0">
                <a:latin typeface="Calibri"/>
                <a:cs typeface="Calibri"/>
              </a:rPr>
              <a:t>non</a:t>
            </a:r>
            <a:r>
              <a:rPr sz="2400" b="1" spc="-35" dirty="0">
                <a:latin typeface="Calibri"/>
                <a:cs typeface="Calibri"/>
              </a:rPr>
              <a:t> </a:t>
            </a:r>
            <a:r>
              <a:rPr sz="2400" spc="-10" dirty="0">
                <a:latin typeface="Calibri"/>
                <a:cs typeface="Calibri"/>
              </a:rPr>
              <a:t>coniugata,</a:t>
            </a:r>
            <a:r>
              <a:rPr sz="2400" spc="-35" dirty="0">
                <a:latin typeface="Calibri"/>
                <a:cs typeface="Calibri"/>
              </a:rPr>
              <a:t> </a:t>
            </a:r>
            <a:r>
              <a:rPr sz="2400" b="1" spc="-10" dirty="0">
                <a:latin typeface="Calibri"/>
                <a:cs typeface="Calibri"/>
              </a:rPr>
              <a:t>indiretta</a:t>
            </a:r>
            <a:r>
              <a:rPr sz="2400" spc="-10" dirty="0">
                <a:latin typeface="Calibri"/>
                <a:cs typeface="Calibri"/>
              </a:rPr>
              <a:t>)</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Alterazione</a:t>
            </a:r>
            <a:r>
              <a:rPr sz="2400" spc="-85" dirty="0">
                <a:latin typeface="Calibri"/>
                <a:cs typeface="Calibri"/>
              </a:rPr>
              <a:t> </a:t>
            </a:r>
            <a:r>
              <a:rPr sz="2400" dirty="0">
                <a:latin typeface="Calibri"/>
                <a:cs typeface="Calibri"/>
              </a:rPr>
              <a:t>della</a:t>
            </a:r>
            <a:r>
              <a:rPr sz="2400" spc="-35" dirty="0">
                <a:latin typeface="Calibri"/>
                <a:cs typeface="Calibri"/>
              </a:rPr>
              <a:t> </a:t>
            </a:r>
            <a:r>
              <a:rPr sz="2400" spc="-10" dirty="0">
                <a:latin typeface="Calibri"/>
                <a:cs typeface="Calibri"/>
              </a:rPr>
              <a:t>coniugazione</a:t>
            </a:r>
            <a:endParaRPr sz="2400" dirty="0">
              <a:latin typeface="Calibri"/>
              <a:cs typeface="Calibri"/>
            </a:endParaRPr>
          </a:p>
          <a:p>
            <a:pPr marL="12700">
              <a:lnSpc>
                <a:spcPct val="100000"/>
              </a:lnSpc>
            </a:pPr>
            <a:r>
              <a:rPr sz="2400" dirty="0">
                <a:latin typeface="Calibri"/>
                <a:cs typeface="Calibri"/>
              </a:rPr>
              <a:t>(possono</a:t>
            </a:r>
            <a:r>
              <a:rPr sz="2400" spc="-50" dirty="0">
                <a:latin typeface="Calibri"/>
                <a:cs typeface="Calibri"/>
              </a:rPr>
              <a:t> </a:t>
            </a:r>
            <a:r>
              <a:rPr sz="2400" dirty="0">
                <a:latin typeface="Calibri"/>
                <a:cs typeface="Calibri"/>
              </a:rPr>
              <a:t>aumentare</a:t>
            </a:r>
            <a:r>
              <a:rPr sz="2400" spc="-65" dirty="0">
                <a:latin typeface="Calibri"/>
                <a:cs typeface="Calibri"/>
              </a:rPr>
              <a:t> </a:t>
            </a:r>
            <a:r>
              <a:rPr sz="2400" dirty="0">
                <a:latin typeface="Calibri"/>
                <a:cs typeface="Calibri"/>
              </a:rPr>
              <a:t>sia</a:t>
            </a:r>
            <a:r>
              <a:rPr sz="2400" spc="-20" dirty="0">
                <a:latin typeface="Calibri"/>
                <a:cs typeface="Calibri"/>
              </a:rPr>
              <a:t> </a:t>
            </a:r>
            <a:r>
              <a:rPr sz="2400" dirty="0">
                <a:latin typeface="Calibri"/>
                <a:cs typeface="Calibri"/>
              </a:rPr>
              <a:t>la</a:t>
            </a:r>
            <a:r>
              <a:rPr sz="2400" spc="-20" dirty="0">
                <a:latin typeface="Calibri"/>
                <a:cs typeface="Calibri"/>
              </a:rPr>
              <a:t> </a:t>
            </a:r>
            <a:r>
              <a:rPr sz="2400" spc="-10" dirty="0">
                <a:latin typeface="Calibri"/>
                <a:cs typeface="Calibri"/>
              </a:rPr>
              <a:t>coniugata</a:t>
            </a:r>
            <a:r>
              <a:rPr sz="2400" spc="-45" dirty="0">
                <a:latin typeface="Calibri"/>
                <a:cs typeface="Calibri"/>
              </a:rPr>
              <a:t> </a:t>
            </a:r>
            <a:r>
              <a:rPr sz="2400" dirty="0">
                <a:latin typeface="Calibri"/>
                <a:cs typeface="Calibri"/>
              </a:rPr>
              <a:t>che</a:t>
            </a:r>
            <a:r>
              <a:rPr sz="2400" spc="-15" dirty="0">
                <a:latin typeface="Calibri"/>
                <a:cs typeface="Calibri"/>
              </a:rPr>
              <a:t> </a:t>
            </a:r>
            <a:r>
              <a:rPr sz="2400" dirty="0">
                <a:latin typeface="Calibri"/>
                <a:cs typeface="Calibri"/>
              </a:rPr>
              <a:t>la</a:t>
            </a:r>
            <a:r>
              <a:rPr sz="2400" spc="-20" dirty="0">
                <a:latin typeface="Calibri"/>
                <a:cs typeface="Calibri"/>
              </a:rPr>
              <a:t> </a:t>
            </a:r>
            <a:r>
              <a:rPr sz="2400" dirty="0">
                <a:latin typeface="Calibri"/>
                <a:cs typeface="Calibri"/>
              </a:rPr>
              <a:t>non</a:t>
            </a:r>
            <a:r>
              <a:rPr sz="2400" spc="-30" dirty="0">
                <a:latin typeface="Calibri"/>
                <a:cs typeface="Calibri"/>
              </a:rPr>
              <a:t> </a:t>
            </a:r>
            <a:r>
              <a:rPr sz="2400" spc="-10" dirty="0">
                <a:latin typeface="Calibri"/>
                <a:cs typeface="Calibri"/>
              </a:rPr>
              <a:t>coniugata)</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Ostruzione</a:t>
            </a:r>
            <a:r>
              <a:rPr sz="2400" spc="-95" dirty="0">
                <a:latin typeface="Calibri"/>
                <a:cs typeface="Calibri"/>
              </a:rPr>
              <a:t> </a:t>
            </a:r>
            <a:r>
              <a:rPr sz="2400" dirty="0">
                <a:latin typeface="Calibri"/>
                <a:cs typeface="Calibri"/>
              </a:rPr>
              <a:t>del</a:t>
            </a:r>
            <a:r>
              <a:rPr sz="2400" spc="-35" dirty="0">
                <a:latin typeface="Calibri"/>
                <a:cs typeface="Calibri"/>
              </a:rPr>
              <a:t> </a:t>
            </a:r>
            <a:r>
              <a:rPr sz="2400" dirty="0">
                <a:latin typeface="Calibri"/>
                <a:cs typeface="Calibri"/>
              </a:rPr>
              <a:t>sistema</a:t>
            </a:r>
            <a:r>
              <a:rPr sz="2400" spc="-55" dirty="0">
                <a:latin typeface="Calibri"/>
                <a:cs typeface="Calibri"/>
              </a:rPr>
              <a:t> </a:t>
            </a:r>
            <a:r>
              <a:rPr sz="2400" spc="-10" dirty="0">
                <a:latin typeface="Calibri"/>
                <a:cs typeface="Calibri"/>
              </a:rPr>
              <a:t>biliare</a:t>
            </a:r>
            <a:endParaRPr sz="2400" dirty="0">
              <a:latin typeface="Calibri"/>
              <a:cs typeface="Calibri"/>
            </a:endParaRPr>
          </a:p>
          <a:p>
            <a:pPr marL="12700">
              <a:lnSpc>
                <a:spcPct val="100000"/>
              </a:lnSpc>
              <a:spcBef>
                <a:spcPts val="5"/>
              </a:spcBef>
            </a:pPr>
            <a:r>
              <a:rPr sz="2400" dirty="0">
                <a:latin typeface="Calibri"/>
                <a:cs typeface="Calibri"/>
              </a:rPr>
              <a:t>(aumenta</a:t>
            </a:r>
            <a:r>
              <a:rPr sz="2400" spc="-55" dirty="0">
                <a:latin typeface="Calibri"/>
                <a:cs typeface="Calibri"/>
              </a:rPr>
              <a:t> </a:t>
            </a:r>
            <a:r>
              <a:rPr sz="2400" dirty="0">
                <a:latin typeface="Calibri"/>
                <a:cs typeface="Calibri"/>
              </a:rPr>
              <a:t>la</a:t>
            </a:r>
            <a:r>
              <a:rPr sz="2400" spc="-30" dirty="0">
                <a:latin typeface="Calibri"/>
                <a:cs typeface="Calibri"/>
              </a:rPr>
              <a:t> </a:t>
            </a:r>
            <a:r>
              <a:rPr sz="2400" spc="-10" dirty="0">
                <a:latin typeface="Calibri"/>
                <a:cs typeface="Calibri"/>
              </a:rPr>
              <a:t>coniugata)</a:t>
            </a:r>
            <a:endParaRPr sz="2400" dirty="0">
              <a:latin typeface="Calibri"/>
              <a:cs typeface="Calibri"/>
            </a:endParaRPr>
          </a:p>
          <a:p>
            <a:pPr marL="12700" marR="1964055">
              <a:lnSpc>
                <a:spcPct val="100000"/>
              </a:lnSpc>
              <a:spcBef>
                <a:spcPts val="1785"/>
              </a:spcBef>
            </a:pPr>
            <a:r>
              <a:rPr sz="2400" dirty="0">
                <a:solidFill>
                  <a:srgbClr val="C00000"/>
                </a:solidFill>
                <a:latin typeface="Calibri"/>
                <a:cs typeface="Calibri"/>
              </a:rPr>
              <a:t>Il</a:t>
            </a:r>
            <a:r>
              <a:rPr sz="2400" spc="-15" dirty="0">
                <a:solidFill>
                  <a:srgbClr val="C00000"/>
                </a:solidFill>
                <a:latin typeface="Calibri"/>
                <a:cs typeface="Calibri"/>
              </a:rPr>
              <a:t> </a:t>
            </a:r>
            <a:r>
              <a:rPr sz="2400" dirty="0">
                <a:solidFill>
                  <a:srgbClr val="C00000"/>
                </a:solidFill>
                <a:latin typeface="Calibri"/>
                <a:cs typeface="Calibri"/>
              </a:rPr>
              <a:t>tipo</a:t>
            </a:r>
            <a:r>
              <a:rPr sz="2400" spc="-25" dirty="0">
                <a:solidFill>
                  <a:srgbClr val="C00000"/>
                </a:solidFill>
                <a:latin typeface="Calibri"/>
                <a:cs typeface="Calibri"/>
              </a:rPr>
              <a:t> </a:t>
            </a:r>
            <a:r>
              <a:rPr sz="2400" dirty="0">
                <a:solidFill>
                  <a:srgbClr val="C00000"/>
                </a:solidFill>
                <a:latin typeface="Calibri"/>
                <a:cs typeface="Calibri"/>
              </a:rPr>
              <a:t>di</a:t>
            </a:r>
            <a:r>
              <a:rPr sz="2400" spc="-10" dirty="0">
                <a:solidFill>
                  <a:srgbClr val="C00000"/>
                </a:solidFill>
                <a:latin typeface="Calibri"/>
                <a:cs typeface="Calibri"/>
              </a:rPr>
              <a:t> </a:t>
            </a:r>
            <a:r>
              <a:rPr sz="2400" dirty="0">
                <a:solidFill>
                  <a:srgbClr val="C00000"/>
                </a:solidFill>
                <a:latin typeface="Calibri"/>
                <a:cs typeface="Calibri"/>
              </a:rPr>
              <a:t>bilirubina</a:t>
            </a:r>
            <a:r>
              <a:rPr sz="2400" spc="-45" dirty="0">
                <a:solidFill>
                  <a:srgbClr val="C00000"/>
                </a:solidFill>
                <a:latin typeface="Calibri"/>
                <a:cs typeface="Calibri"/>
              </a:rPr>
              <a:t> </a:t>
            </a:r>
            <a:r>
              <a:rPr sz="2400" spc="-10" dirty="0">
                <a:solidFill>
                  <a:srgbClr val="C00000"/>
                </a:solidFill>
                <a:latin typeface="Calibri"/>
                <a:cs typeface="Calibri"/>
              </a:rPr>
              <a:t>riscontrata</a:t>
            </a:r>
            <a:r>
              <a:rPr sz="2400" spc="-60" dirty="0">
                <a:solidFill>
                  <a:srgbClr val="C00000"/>
                </a:solidFill>
                <a:latin typeface="Calibri"/>
                <a:cs typeface="Calibri"/>
              </a:rPr>
              <a:t> </a:t>
            </a:r>
            <a:r>
              <a:rPr sz="2400" dirty="0">
                <a:solidFill>
                  <a:srgbClr val="C00000"/>
                </a:solidFill>
                <a:latin typeface="Calibri"/>
                <a:cs typeface="Calibri"/>
              </a:rPr>
              <a:t>nel plasma </a:t>
            </a:r>
            <a:r>
              <a:rPr sz="2400" spc="-50" dirty="0">
                <a:solidFill>
                  <a:srgbClr val="C00000"/>
                </a:solidFill>
                <a:latin typeface="Calibri"/>
                <a:cs typeface="Calibri"/>
              </a:rPr>
              <a:t>è </a:t>
            </a:r>
            <a:r>
              <a:rPr sz="2400" dirty="0">
                <a:solidFill>
                  <a:srgbClr val="C00000"/>
                </a:solidFill>
                <a:latin typeface="Calibri"/>
                <a:cs typeface="Calibri"/>
              </a:rPr>
              <a:t>indicativa</a:t>
            </a:r>
            <a:r>
              <a:rPr sz="2400" spc="-60" dirty="0">
                <a:solidFill>
                  <a:srgbClr val="C00000"/>
                </a:solidFill>
                <a:latin typeface="Calibri"/>
                <a:cs typeface="Calibri"/>
              </a:rPr>
              <a:t> </a:t>
            </a:r>
            <a:r>
              <a:rPr sz="2400" spc="-10" dirty="0">
                <a:solidFill>
                  <a:srgbClr val="C00000"/>
                </a:solidFill>
                <a:latin typeface="Calibri"/>
                <a:cs typeface="Calibri"/>
              </a:rPr>
              <a:t>dell’origine</a:t>
            </a:r>
            <a:r>
              <a:rPr sz="2400" spc="-80" dirty="0">
                <a:solidFill>
                  <a:srgbClr val="C00000"/>
                </a:solidFill>
                <a:latin typeface="Calibri"/>
                <a:cs typeface="Calibri"/>
              </a:rPr>
              <a:t> </a:t>
            </a:r>
            <a:r>
              <a:rPr sz="2400" dirty="0">
                <a:solidFill>
                  <a:srgbClr val="C00000"/>
                </a:solidFill>
                <a:latin typeface="Calibri"/>
                <a:cs typeface="Calibri"/>
              </a:rPr>
              <a:t>del</a:t>
            </a:r>
            <a:r>
              <a:rPr sz="2400" spc="-30" dirty="0">
                <a:solidFill>
                  <a:srgbClr val="C00000"/>
                </a:solidFill>
                <a:latin typeface="Calibri"/>
                <a:cs typeface="Calibri"/>
              </a:rPr>
              <a:t> </a:t>
            </a:r>
            <a:r>
              <a:rPr sz="2400" dirty="0">
                <a:solidFill>
                  <a:srgbClr val="C00000"/>
                </a:solidFill>
                <a:latin typeface="Calibri"/>
                <a:cs typeface="Calibri"/>
              </a:rPr>
              <a:t>suo</a:t>
            </a:r>
            <a:r>
              <a:rPr sz="2400" spc="-25" dirty="0">
                <a:solidFill>
                  <a:srgbClr val="C00000"/>
                </a:solidFill>
                <a:latin typeface="Calibri"/>
                <a:cs typeface="Calibri"/>
              </a:rPr>
              <a:t> </a:t>
            </a:r>
            <a:r>
              <a:rPr sz="2400" spc="-10" dirty="0">
                <a:solidFill>
                  <a:srgbClr val="C00000"/>
                </a:solidFill>
                <a:latin typeface="Calibri"/>
                <a:cs typeface="Calibri"/>
              </a:rPr>
              <a:t>aumento</a:t>
            </a:r>
            <a:endParaRPr sz="2400" dirty="0">
              <a:latin typeface="Calibri"/>
              <a:cs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6944" y="-10286"/>
            <a:ext cx="5759450" cy="3949700"/>
          </a:xfrm>
          <a:prstGeom prst="rect">
            <a:avLst/>
          </a:prstGeom>
        </p:spPr>
        <p:txBody>
          <a:bodyPr vert="horz" wrap="square" lIns="0" tIns="190500" rIns="0" bIns="0" rtlCol="0">
            <a:spAutoFit/>
          </a:bodyPr>
          <a:lstStyle/>
          <a:p>
            <a:pPr marL="12700">
              <a:lnSpc>
                <a:spcPct val="100000"/>
              </a:lnSpc>
              <a:spcBef>
                <a:spcPts val="1500"/>
              </a:spcBef>
            </a:pPr>
            <a:r>
              <a:rPr sz="2400" b="1" dirty="0">
                <a:solidFill>
                  <a:srgbClr val="C00000"/>
                </a:solidFill>
                <a:latin typeface="Calibri"/>
                <a:cs typeface="Calibri"/>
              </a:rPr>
              <a:t>ITTERO</a:t>
            </a:r>
            <a:r>
              <a:rPr sz="2400" b="1" spc="-35" dirty="0">
                <a:solidFill>
                  <a:srgbClr val="C00000"/>
                </a:solidFill>
                <a:latin typeface="Calibri"/>
                <a:cs typeface="Calibri"/>
              </a:rPr>
              <a:t> </a:t>
            </a:r>
            <a:r>
              <a:rPr sz="2400" b="1" dirty="0">
                <a:solidFill>
                  <a:srgbClr val="C00000"/>
                </a:solidFill>
                <a:latin typeface="Calibri"/>
                <a:cs typeface="Calibri"/>
              </a:rPr>
              <a:t>(o</a:t>
            </a:r>
            <a:r>
              <a:rPr sz="2400" b="1" spc="-5" dirty="0">
                <a:solidFill>
                  <a:srgbClr val="C00000"/>
                </a:solidFill>
                <a:latin typeface="Calibri"/>
                <a:cs typeface="Calibri"/>
              </a:rPr>
              <a:t> </a:t>
            </a:r>
            <a:r>
              <a:rPr sz="2400" b="1" spc="-10" dirty="0">
                <a:solidFill>
                  <a:srgbClr val="C00000"/>
                </a:solidFill>
                <a:latin typeface="Calibri"/>
                <a:cs typeface="Calibri"/>
              </a:rPr>
              <a:t>ITTERIZIA)</a:t>
            </a:r>
            <a:endParaRPr sz="2400">
              <a:latin typeface="Calibri"/>
              <a:cs typeface="Calibri"/>
            </a:endParaRPr>
          </a:p>
          <a:p>
            <a:pPr marL="12700" marR="5080" indent="286385">
              <a:lnSpc>
                <a:spcPct val="100000"/>
              </a:lnSpc>
              <a:spcBef>
                <a:spcPts val="1405"/>
              </a:spcBef>
              <a:buFont typeface="Arial"/>
              <a:buChar char="•"/>
              <a:tabLst>
                <a:tab pos="299085" algn="l"/>
                <a:tab pos="299720" algn="l"/>
              </a:tabLst>
            </a:pPr>
            <a:r>
              <a:rPr sz="2400" dirty="0">
                <a:latin typeface="Calibri"/>
                <a:cs typeface="Calibri"/>
              </a:rPr>
              <a:t>Colorazione</a:t>
            </a:r>
            <a:r>
              <a:rPr sz="2400" spc="-75" dirty="0">
                <a:latin typeface="Calibri"/>
                <a:cs typeface="Calibri"/>
              </a:rPr>
              <a:t> </a:t>
            </a:r>
            <a:r>
              <a:rPr sz="2400" dirty="0">
                <a:latin typeface="Calibri"/>
                <a:cs typeface="Calibri"/>
              </a:rPr>
              <a:t>gialla</a:t>
            </a:r>
            <a:r>
              <a:rPr sz="2400" spc="-15" dirty="0">
                <a:latin typeface="Calibri"/>
                <a:cs typeface="Calibri"/>
              </a:rPr>
              <a:t> </a:t>
            </a:r>
            <a:r>
              <a:rPr sz="2400" dirty="0">
                <a:latin typeface="Calibri"/>
                <a:cs typeface="Calibri"/>
              </a:rPr>
              <a:t>della</a:t>
            </a:r>
            <a:r>
              <a:rPr sz="2400" spc="-15" dirty="0">
                <a:latin typeface="Calibri"/>
                <a:cs typeface="Calibri"/>
              </a:rPr>
              <a:t> </a:t>
            </a:r>
            <a:r>
              <a:rPr sz="2400" dirty="0">
                <a:latin typeface="Calibri"/>
                <a:cs typeface="Calibri"/>
              </a:rPr>
              <a:t>pelle</a:t>
            </a:r>
            <a:r>
              <a:rPr sz="2400" spc="-10" dirty="0">
                <a:latin typeface="Calibri"/>
                <a:cs typeface="Calibri"/>
              </a:rPr>
              <a:t> </a:t>
            </a:r>
            <a:r>
              <a:rPr sz="2400" dirty="0">
                <a:latin typeface="Calibri"/>
                <a:cs typeface="Calibri"/>
              </a:rPr>
              <a:t>e</a:t>
            </a:r>
            <a:r>
              <a:rPr sz="2400" spc="-15" dirty="0">
                <a:latin typeface="Calibri"/>
                <a:cs typeface="Calibri"/>
              </a:rPr>
              <a:t> </a:t>
            </a:r>
            <a:r>
              <a:rPr sz="2400" dirty="0">
                <a:latin typeface="Calibri"/>
                <a:cs typeface="Calibri"/>
              </a:rPr>
              <a:t>della</a:t>
            </a:r>
            <a:r>
              <a:rPr sz="2400" spc="-10" dirty="0">
                <a:latin typeface="Calibri"/>
                <a:cs typeface="Calibri"/>
              </a:rPr>
              <a:t> sclera </a:t>
            </a:r>
            <a:r>
              <a:rPr sz="2400" dirty="0">
                <a:latin typeface="Calibri"/>
                <a:cs typeface="Calibri"/>
              </a:rPr>
              <a:t>dovuta</a:t>
            </a:r>
            <a:r>
              <a:rPr sz="2400" spc="-80" dirty="0">
                <a:latin typeface="Calibri"/>
                <a:cs typeface="Calibri"/>
              </a:rPr>
              <a:t> </a:t>
            </a:r>
            <a:r>
              <a:rPr sz="2400" dirty="0">
                <a:latin typeface="Calibri"/>
                <a:cs typeface="Calibri"/>
              </a:rPr>
              <a:t>ad</a:t>
            </a:r>
            <a:r>
              <a:rPr sz="2400" spc="-5" dirty="0">
                <a:latin typeface="Calibri"/>
                <a:cs typeface="Calibri"/>
              </a:rPr>
              <a:t> </a:t>
            </a:r>
            <a:r>
              <a:rPr sz="2400" dirty="0">
                <a:latin typeface="Calibri"/>
                <a:cs typeface="Calibri"/>
              </a:rPr>
              <a:t>aumento</a:t>
            </a:r>
            <a:r>
              <a:rPr sz="2400" spc="-60" dirty="0">
                <a:latin typeface="Calibri"/>
                <a:cs typeface="Calibri"/>
              </a:rPr>
              <a:t> </a:t>
            </a:r>
            <a:r>
              <a:rPr sz="2400" dirty="0">
                <a:latin typeface="Calibri"/>
                <a:cs typeface="Calibri"/>
              </a:rPr>
              <a:t>della</a:t>
            </a:r>
            <a:r>
              <a:rPr sz="2400" spc="-15" dirty="0">
                <a:latin typeface="Calibri"/>
                <a:cs typeface="Calibri"/>
              </a:rPr>
              <a:t> </a:t>
            </a:r>
            <a:r>
              <a:rPr sz="2400" dirty="0">
                <a:latin typeface="Calibri"/>
                <a:cs typeface="Calibri"/>
              </a:rPr>
              <a:t>bilirubina</a:t>
            </a:r>
            <a:r>
              <a:rPr sz="2400" spc="-65" dirty="0">
                <a:latin typeface="Calibri"/>
                <a:cs typeface="Calibri"/>
              </a:rPr>
              <a:t> </a:t>
            </a:r>
            <a:r>
              <a:rPr sz="2400" dirty="0">
                <a:latin typeface="Calibri"/>
                <a:cs typeface="Calibri"/>
              </a:rPr>
              <a:t>nel</a:t>
            </a:r>
            <a:r>
              <a:rPr sz="2400" spc="30" dirty="0">
                <a:latin typeface="Calibri"/>
                <a:cs typeface="Calibri"/>
              </a:rPr>
              <a:t> </a:t>
            </a:r>
            <a:r>
              <a:rPr sz="2400" spc="-10" dirty="0">
                <a:latin typeface="Calibri"/>
                <a:cs typeface="Calibri"/>
              </a:rPr>
              <a:t>sangue</a:t>
            </a:r>
            <a:endParaRPr sz="2400">
              <a:latin typeface="Calibri"/>
              <a:cs typeface="Calibri"/>
            </a:endParaRPr>
          </a:p>
          <a:p>
            <a:pPr marL="299085" indent="-287020">
              <a:lnSpc>
                <a:spcPct val="100000"/>
              </a:lnSpc>
              <a:spcBef>
                <a:spcPts val="5"/>
              </a:spcBef>
              <a:buFont typeface="Arial"/>
              <a:buChar char="•"/>
              <a:tabLst>
                <a:tab pos="299085" algn="l"/>
                <a:tab pos="299720" algn="l"/>
              </a:tabLst>
            </a:pPr>
            <a:r>
              <a:rPr sz="2400" dirty="0">
                <a:latin typeface="Calibri"/>
                <a:cs typeface="Calibri"/>
              </a:rPr>
              <a:t>Feci</a:t>
            </a:r>
            <a:r>
              <a:rPr sz="2400" spc="-45" dirty="0">
                <a:latin typeface="Calibri"/>
                <a:cs typeface="Calibri"/>
              </a:rPr>
              <a:t> </a:t>
            </a:r>
            <a:r>
              <a:rPr sz="2400" spc="-10" dirty="0">
                <a:latin typeface="Calibri"/>
                <a:cs typeface="Calibri"/>
              </a:rPr>
              <a:t>chiare</a:t>
            </a:r>
            <a:endParaRPr sz="240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Urine</a:t>
            </a:r>
            <a:r>
              <a:rPr sz="2400" spc="-30" dirty="0">
                <a:latin typeface="Calibri"/>
                <a:cs typeface="Calibri"/>
              </a:rPr>
              <a:t> </a:t>
            </a:r>
            <a:r>
              <a:rPr sz="2400" dirty="0">
                <a:latin typeface="Calibri"/>
                <a:cs typeface="Calibri"/>
              </a:rPr>
              <a:t>color</a:t>
            </a:r>
            <a:r>
              <a:rPr sz="2400" spc="-30" dirty="0">
                <a:latin typeface="Calibri"/>
                <a:cs typeface="Calibri"/>
              </a:rPr>
              <a:t> </a:t>
            </a:r>
            <a:r>
              <a:rPr sz="2400" spc="-10" dirty="0">
                <a:latin typeface="Calibri"/>
                <a:cs typeface="Calibri"/>
              </a:rPr>
              <a:t>marsala</a:t>
            </a:r>
            <a:endParaRPr sz="2400">
              <a:latin typeface="Calibri"/>
              <a:cs typeface="Calibri"/>
            </a:endParaRPr>
          </a:p>
          <a:p>
            <a:pPr marL="12700">
              <a:lnSpc>
                <a:spcPct val="100000"/>
              </a:lnSpc>
              <a:spcBef>
                <a:spcPts val="2160"/>
              </a:spcBef>
            </a:pPr>
            <a:r>
              <a:rPr sz="2400" spc="-30" dirty="0">
                <a:solidFill>
                  <a:srgbClr val="C00000"/>
                </a:solidFill>
                <a:latin typeface="Calibri"/>
                <a:cs typeface="Calibri"/>
              </a:rPr>
              <a:t>Tre</a:t>
            </a:r>
            <a:r>
              <a:rPr sz="2400" spc="-90" dirty="0">
                <a:solidFill>
                  <a:srgbClr val="C00000"/>
                </a:solidFill>
                <a:latin typeface="Calibri"/>
                <a:cs typeface="Calibri"/>
              </a:rPr>
              <a:t> </a:t>
            </a:r>
            <a:r>
              <a:rPr sz="2400" spc="-20" dirty="0">
                <a:solidFill>
                  <a:srgbClr val="C00000"/>
                </a:solidFill>
                <a:latin typeface="Calibri"/>
                <a:cs typeface="Calibri"/>
              </a:rPr>
              <a:t>tipi</a:t>
            </a:r>
            <a:r>
              <a:rPr sz="1800" spc="-20" dirty="0">
                <a:solidFill>
                  <a:srgbClr val="C00000"/>
                </a:solidFill>
                <a:latin typeface="Calibri"/>
                <a:cs typeface="Calibri"/>
              </a:rPr>
              <a:t>:</a:t>
            </a:r>
            <a:endParaRPr sz="1800">
              <a:latin typeface="Calibri"/>
              <a:cs typeface="Calibri"/>
            </a:endParaRPr>
          </a:p>
          <a:p>
            <a:pPr marL="299085" indent="-287020">
              <a:lnSpc>
                <a:spcPct val="100000"/>
              </a:lnSpc>
              <a:spcBef>
                <a:spcPts val="5"/>
              </a:spcBef>
              <a:buFont typeface="Arial"/>
              <a:buChar char="•"/>
              <a:tabLst>
                <a:tab pos="299085" algn="l"/>
                <a:tab pos="299720" algn="l"/>
              </a:tabLst>
            </a:pPr>
            <a:r>
              <a:rPr sz="2400" spc="-10" dirty="0">
                <a:solidFill>
                  <a:srgbClr val="C00000"/>
                </a:solidFill>
                <a:latin typeface="Calibri"/>
                <a:cs typeface="Calibri"/>
              </a:rPr>
              <a:t>Emolitico</a:t>
            </a:r>
            <a:endParaRPr sz="2400">
              <a:latin typeface="Calibri"/>
              <a:cs typeface="Calibri"/>
            </a:endParaRPr>
          </a:p>
          <a:p>
            <a:pPr marL="299085" indent="-287020">
              <a:lnSpc>
                <a:spcPct val="100000"/>
              </a:lnSpc>
              <a:buFont typeface="Arial"/>
              <a:buChar char="•"/>
              <a:tabLst>
                <a:tab pos="299085" algn="l"/>
                <a:tab pos="299720" algn="l"/>
              </a:tabLst>
            </a:pPr>
            <a:r>
              <a:rPr sz="2400" spc="-10" dirty="0">
                <a:solidFill>
                  <a:srgbClr val="C00000"/>
                </a:solidFill>
                <a:latin typeface="Calibri"/>
                <a:cs typeface="Calibri"/>
              </a:rPr>
              <a:t>Epatocellulare</a:t>
            </a:r>
            <a:endParaRPr sz="2400">
              <a:latin typeface="Calibri"/>
              <a:cs typeface="Calibri"/>
            </a:endParaRPr>
          </a:p>
          <a:p>
            <a:pPr marL="299085" indent="-287020">
              <a:lnSpc>
                <a:spcPct val="100000"/>
              </a:lnSpc>
              <a:buFont typeface="Arial"/>
              <a:buChar char="•"/>
              <a:tabLst>
                <a:tab pos="299085" algn="l"/>
                <a:tab pos="299720" algn="l"/>
              </a:tabLst>
            </a:pPr>
            <a:r>
              <a:rPr sz="2400" spc="-10" dirty="0">
                <a:solidFill>
                  <a:srgbClr val="C00000"/>
                </a:solidFill>
                <a:latin typeface="Calibri"/>
                <a:cs typeface="Calibri"/>
              </a:rPr>
              <a:t>Colestatico</a:t>
            </a:r>
            <a:endParaRPr sz="2400">
              <a:latin typeface="Calibri"/>
              <a:cs typeface="Calibri"/>
            </a:endParaRPr>
          </a:p>
        </p:txBody>
      </p:sp>
      <p:pic>
        <p:nvPicPr>
          <p:cNvPr id="3" name="object 3"/>
          <p:cNvPicPr/>
          <p:nvPr/>
        </p:nvPicPr>
        <p:blipFill>
          <a:blip r:embed="rId2" cstate="print"/>
          <a:stretch>
            <a:fillRect/>
          </a:stretch>
        </p:blipFill>
        <p:spPr>
          <a:xfrm>
            <a:off x="6443471" y="3663696"/>
            <a:ext cx="5748528" cy="3194301"/>
          </a:xfrm>
          <a:prstGeom prst="rect">
            <a:avLst/>
          </a:prstGeom>
        </p:spPr>
      </p:pic>
      <p:pic>
        <p:nvPicPr>
          <p:cNvPr id="4" name="object 4"/>
          <p:cNvPicPr/>
          <p:nvPr/>
        </p:nvPicPr>
        <p:blipFill>
          <a:blip r:embed="rId3" cstate="print"/>
          <a:stretch>
            <a:fillRect/>
          </a:stretch>
        </p:blipFill>
        <p:spPr>
          <a:xfrm>
            <a:off x="6452615" y="219456"/>
            <a:ext cx="5477255" cy="3261359"/>
          </a:xfrm>
          <a:prstGeom prst="rect">
            <a:avLst/>
          </a:prstGeom>
        </p:spPr>
      </p:pic>
      <p:pic>
        <p:nvPicPr>
          <p:cNvPr id="5" name="object 5"/>
          <p:cNvPicPr/>
          <p:nvPr/>
        </p:nvPicPr>
        <p:blipFill>
          <a:blip r:embed="rId4" cstate="print"/>
          <a:stretch>
            <a:fillRect/>
          </a:stretch>
        </p:blipFill>
        <p:spPr>
          <a:xfrm>
            <a:off x="393173" y="4112772"/>
            <a:ext cx="2927273" cy="2385463"/>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2950" y="389209"/>
            <a:ext cx="9295790" cy="3349635"/>
          </a:xfrm>
          <a:prstGeom prst="rect">
            <a:avLst/>
          </a:prstGeom>
        </p:spPr>
        <p:txBody>
          <a:bodyPr vert="horz" wrap="square" lIns="0" tIns="12700" rIns="0" bIns="0" rtlCol="0">
            <a:spAutoFit/>
          </a:bodyPr>
          <a:lstStyle/>
          <a:p>
            <a:pPr marL="12700">
              <a:lnSpc>
                <a:spcPct val="100000"/>
              </a:lnSpc>
              <a:spcBef>
                <a:spcPts val="100"/>
              </a:spcBef>
            </a:pPr>
            <a:r>
              <a:rPr sz="2400" b="1" dirty="0" err="1">
                <a:solidFill>
                  <a:schemeClr val="accent1"/>
                </a:solidFill>
                <a:latin typeface="Calibri"/>
                <a:cs typeface="Calibri"/>
              </a:rPr>
              <a:t>Ittero</a:t>
            </a:r>
            <a:r>
              <a:rPr sz="2400" b="1" spc="-105" dirty="0">
                <a:solidFill>
                  <a:schemeClr val="accent1"/>
                </a:solidFill>
                <a:latin typeface="Calibri"/>
                <a:cs typeface="Calibri"/>
              </a:rPr>
              <a:t> </a:t>
            </a:r>
            <a:r>
              <a:rPr sz="2400" b="1" dirty="0" err="1">
                <a:solidFill>
                  <a:schemeClr val="accent1"/>
                </a:solidFill>
                <a:latin typeface="Calibri"/>
                <a:cs typeface="Calibri"/>
              </a:rPr>
              <a:t>neonatale</a:t>
            </a:r>
            <a:endParaRPr lang="en-US" sz="2400" b="1" spc="-75" dirty="0">
              <a:solidFill>
                <a:schemeClr val="accent1"/>
              </a:solidFill>
              <a:latin typeface="Calibri"/>
              <a:cs typeface="Calibri"/>
            </a:endParaRPr>
          </a:p>
          <a:p>
            <a:pPr marL="12700">
              <a:lnSpc>
                <a:spcPct val="100000"/>
              </a:lnSpc>
              <a:spcBef>
                <a:spcPts val="100"/>
              </a:spcBef>
            </a:pPr>
            <a:endParaRPr sz="2400" b="1" dirty="0">
              <a:solidFill>
                <a:schemeClr val="accent1"/>
              </a:solidFill>
              <a:latin typeface="Calibri"/>
              <a:cs typeface="Calibri"/>
            </a:endParaRPr>
          </a:p>
          <a:p>
            <a:pPr marL="356870" indent="-344805">
              <a:lnSpc>
                <a:spcPct val="100000"/>
              </a:lnSpc>
              <a:spcBef>
                <a:spcPts val="25"/>
              </a:spcBef>
              <a:buFont typeface="Arial"/>
              <a:buChar char="•"/>
              <a:tabLst>
                <a:tab pos="356870" algn="l"/>
                <a:tab pos="357505" algn="l"/>
              </a:tabLst>
            </a:pPr>
            <a:r>
              <a:rPr sz="2400" dirty="0">
                <a:latin typeface="Calibri"/>
                <a:cs typeface="Calibri"/>
              </a:rPr>
              <a:t>Aumentata</a:t>
            </a:r>
            <a:r>
              <a:rPr sz="2400" spc="-30" dirty="0">
                <a:latin typeface="Calibri"/>
                <a:cs typeface="Calibri"/>
              </a:rPr>
              <a:t> </a:t>
            </a:r>
            <a:r>
              <a:rPr sz="2400" dirty="0">
                <a:latin typeface="Calibri"/>
                <a:cs typeface="Calibri"/>
              </a:rPr>
              <a:t>distruzione</a:t>
            </a:r>
            <a:r>
              <a:rPr sz="2400" spc="-55" dirty="0">
                <a:latin typeface="Calibri"/>
                <a:cs typeface="Calibri"/>
              </a:rPr>
              <a:t> </a:t>
            </a:r>
            <a:r>
              <a:rPr sz="2400" dirty="0">
                <a:latin typeface="Calibri"/>
                <a:cs typeface="Calibri"/>
              </a:rPr>
              <a:t>di</a:t>
            </a:r>
            <a:r>
              <a:rPr sz="2400" spc="-70" dirty="0">
                <a:latin typeface="Calibri"/>
                <a:cs typeface="Calibri"/>
              </a:rPr>
              <a:t> </a:t>
            </a:r>
            <a:r>
              <a:rPr sz="2400" spc="-10" dirty="0">
                <a:latin typeface="Calibri"/>
                <a:cs typeface="Calibri"/>
              </a:rPr>
              <a:t>emazie</a:t>
            </a:r>
            <a:endParaRPr sz="2400" dirty="0">
              <a:latin typeface="Calibri"/>
              <a:cs typeface="Calibri"/>
            </a:endParaRPr>
          </a:p>
          <a:p>
            <a:pPr marL="356870" indent="-344805">
              <a:lnSpc>
                <a:spcPct val="100000"/>
              </a:lnSpc>
              <a:buFont typeface="Arial"/>
              <a:buChar char="•"/>
              <a:tabLst>
                <a:tab pos="356870" algn="l"/>
                <a:tab pos="357505" algn="l"/>
              </a:tabLst>
            </a:pPr>
            <a:r>
              <a:rPr sz="2400" dirty="0">
                <a:latin typeface="Calibri"/>
                <a:cs typeface="Calibri"/>
              </a:rPr>
              <a:t>Immaturità</a:t>
            </a:r>
            <a:r>
              <a:rPr sz="2400" spc="-60" dirty="0">
                <a:latin typeface="Calibri"/>
                <a:cs typeface="Calibri"/>
              </a:rPr>
              <a:t> </a:t>
            </a:r>
            <a:r>
              <a:rPr sz="2400" spc="-10" dirty="0">
                <a:latin typeface="Calibri"/>
                <a:cs typeface="Calibri"/>
              </a:rPr>
              <a:t>epatica</a:t>
            </a:r>
            <a:endParaRPr sz="2400" dirty="0">
              <a:latin typeface="Calibri"/>
              <a:cs typeface="Calibri"/>
            </a:endParaRPr>
          </a:p>
          <a:p>
            <a:pPr>
              <a:lnSpc>
                <a:spcPct val="100000"/>
              </a:lnSpc>
              <a:spcBef>
                <a:spcPts val="15"/>
              </a:spcBef>
            </a:pPr>
            <a:endParaRPr sz="2400" dirty="0">
              <a:latin typeface="Calibri"/>
              <a:cs typeface="Calibri"/>
            </a:endParaRPr>
          </a:p>
          <a:p>
            <a:pPr marL="12700">
              <a:lnSpc>
                <a:spcPct val="100000"/>
              </a:lnSpc>
            </a:pPr>
            <a:r>
              <a:rPr sz="2400" dirty="0">
                <a:latin typeface="Calibri"/>
                <a:cs typeface="Calibri"/>
              </a:rPr>
              <a:t>Se</a:t>
            </a:r>
            <a:r>
              <a:rPr sz="2400" spc="-40" dirty="0">
                <a:latin typeface="Calibri"/>
                <a:cs typeface="Calibri"/>
              </a:rPr>
              <a:t> </a:t>
            </a:r>
            <a:r>
              <a:rPr sz="2400" dirty="0">
                <a:latin typeface="Calibri"/>
                <a:cs typeface="Calibri"/>
              </a:rPr>
              <a:t>non</a:t>
            </a:r>
            <a:r>
              <a:rPr sz="2400" spc="-30" dirty="0">
                <a:latin typeface="Calibri"/>
                <a:cs typeface="Calibri"/>
              </a:rPr>
              <a:t> </a:t>
            </a:r>
            <a:r>
              <a:rPr sz="2400" spc="-10" dirty="0">
                <a:latin typeface="Calibri"/>
                <a:cs typeface="Calibri"/>
              </a:rPr>
              <a:t>trattato</a:t>
            </a:r>
            <a:r>
              <a:rPr sz="2400" spc="-15" dirty="0">
                <a:latin typeface="Calibri"/>
                <a:cs typeface="Calibri"/>
              </a:rPr>
              <a:t> </a:t>
            </a:r>
            <a:r>
              <a:rPr sz="2400" dirty="0">
                <a:latin typeface="Calibri"/>
                <a:cs typeface="Calibri"/>
              </a:rPr>
              <a:t>può</a:t>
            </a:r>
            <a:r>
              <a:rPr sz="2400" spc="-15" dirty="0">
                <a:latin typeface="Calibri"/>
                <a:cs typeface="Calibri"/>
              </a:rPr>
              <a:t> </a:t>
            </a:r>
            <a:r>
              <a:rPr sz="2400" dirty="0">
                <a:latin typeface="Calibri"/>
                <a:cs typeface="Calibri"/>
              </a:rPr>
              <a:t>evolvere</a:t>
            </a:r>
            <a:r>
              <a:rPr sz="2400" spc="-25" dirty="0">
                <a:latin typeface="Calibri"/>
                <a:cs typeface="Calibri"/>
              </a:rPr>
              <a:t> </a:t>
            </a:r>
            <a:r>
              <a:rPr sz="2400" dirty="0">
                <a:latin typeface="Calibri"/>
                <a:cs typeface="Calibri"/>
              </a:rPr>
              <a:t>in</a:t>
            </a:r>
            <a:r>
              <a:rPr sz="2400" spc="-5" dirty="0">
                <a:latin typeface="Calibri"/>
                <a:cs typeface="Calibri"/>
              </a:rPr>
              <a:t> </a:t>
            </a:r>
            <a:r>
              <a:rPr sz="2400" b="1" spc="-10" dirty="0">
                <a:solidFill>
                  <a:srgbClr val="C00000"/>
                </a:solidFill>
                <a:latin typeface="Calibri"/>
                <a:cs typeface="Calibri"/>
              </a:rPr>
              <a:t>encefalopatia</a:t>
            </a:r>
            <a:r>
              <a:rPr sz="2400" b="1" spc="-15" dirty="0">
                <a:solidFill>
                  <a:srgbClr val="C00000"/>
                </a:solidFill>
                <a:latin typeface="Calibri"/>
                <a:cs typeface="Calibri"/>
              </a:rPr>
              <a:t> </a:t>
            </a:r>
            <a:r>
              <a:rPr sz="2400" b="1" dirty="0">
                <a:solidFill>
                  <a:srgbClr val="C00000"/>
                </a:solidFill>
                <a:latin typeface="Calibri"/>
                <a:cs typeface="Calibri"/>
              </a:rPr>
              <a:t>bilirubinica</a:t>
            </a:r>
            <a:r>
              <a:rPr sz="2400" b="1" spc="-15" dirty="0">
                <a:solidFill>
                  <a:srgbClr val="C00000"/>
                </a:solidFill>
                <a:latin typeface="Calibri"/>
                <a:cs typeface="Calibri"/>
              </a:rPr>
              <a:t> </a:t>
            </a:r>
            <a:r>
              <a:rPr sz="2400" dirty="0">
                <a:solidFill>
                  <a:srgbClr val="C00000"/>
                </a:solidFill>
                <a:latin typeface="Calibri"/>
                <a:cs typeface="Calibri"/>
              </a:rPr>
              <a:t>o</a:t>
            </a:r>
            <a:r>
              <a:rPr sz="2400" spc="-30" dirty="0">
                <a:solidFill>
                  <a:srgbClr val="C00000"/>
                </a:solidFill>
                <a:latin typeface="Calibri"/>
                <a:cs typeface="Calibri"/>
              </a:rPr>
              <a:t> </a:t>
            </a:r>
            <a:r>
              <a:rPr sz="2400" b="1" spc="-10" dirty="0">
                <a:solidFill>
                  <a:srgbClr val="C00000"/>
                </a:solidFill>
                <a:latin typeface="Calibri"/>
                <a:cs typeface="Calibri"/>
              </a:rPr>
              <a:t>kernittero</a:t>
            </a:r>
            <a:endParaRPr sz="2400" dirty="0">
              <a:latin typeface="Calibri"/>
              <a:cs typeface="Calibri"/>
            </a:endParaRPr>
          </a:p>
          <a:p>
            <a:pPr marL="12700">
              <a:lnSpc>
                <a:spcPct val="100000"/>
              </a:lnSpc>
            </a:pPr>
            <a:r>
              <a:rPr sz="2400" dirty="0">
                <a:latin typeface="Calibri"/>
                <a:cs typeface="Calibri"/>
              </a:rPr>
              <a:t>per</a:t>
            </a:r>
            <a:r>
              <a:rPr sz="2400" spc="-20" dirty="0">
                <a:latin typeface="Calibri"/>
                <a:cs typeface="Calibri"/>
              </a:rPr>
              <a:t> </a:t>
            </a:r>
            <a:r>
              <a:rPr sz="2400" dirty="0">
                <a:latin typeface="Calibri"/>
                <a:cs typeface="Calibri"/>
              </a:rPr>
              <a:t>deposizione</a:t>
            </a:r>
            <a:r>
              <a:rPr sz="2400" spc="35" dirty="0">
                <a:latin typeface="Calibri"/>
                <a:cs typeface="Calibri"/>
              </a:rPr>
              <a:t> </a:t>
            </a:r>
            <a:r>
              <a:rPr sz="2400" dirty="0">
                <a:latin typeface="Calibri"/>
                <a:cs typeface="Calibri"/>
              </a:rPr>
              <a:t>di</a:t>
            </a:r>
            <a:r>
              <a:rPr sz="2400" spc="-15" dirty="0">
                <a:latin typeface="Calibri"/>
                <a:cs typeface="Calibri"/>
              </a:rPr>
              <a:t> </a:t>
            </a:r>
            <a:r>
              <a:rPr sz="2400" dirty="0">
                <a:latin typeface="Calibri"/>
                <a:cs typeface="Calibri"/>
              </a:rPr>
              <a:t>bilirubina</a:t>
            </a:r>
            <a:r>
              <a:rPr sz="2400" spc="40" dirty="0">
                <a:latin typeface="Calibri"/>
                <a:cs typeface="Calibri"/>
              </a:rPr>
              <a:t> </a:t>
            </a:r>
            <a:r>
              <a:rPr sz="2400" dirty="0">
                <a:latin typeface="Calibri"/>
                <a:cs typeface="Calibri"/>
              </a:rPr>
              <a:t>nel</a:t>
            </a:r>
            <a:r>
              <a:rPr sz="2400" spc="-10" dirty="0">
                <a:latin typeface="Calibri"/>
                <a:cs typeface="Calibri"/>
              </a:rPr>
              <a:t> </a:t>
            </a:r>
            <a:r>
              <a:rPr sz="2400" dirty="0">
                <a:latin typeface="Calibri"/>
                <a:cs typeface="Calibri"/>
              </a:rPr>
              <a:t>cervello</a:t>
            </a:r>
            <a:r>
              <a:rPr sz="2400" spc="5" dirty="0">
                <a:latin typeface="Calibri"/>
                <a:cs typeface="Calibri"/>
              </a:rPr>
              <a:t> </a:t>
            </a:r>
            <a:r>
              <a:rPr sz="2400" dirty="0">
                <a:latin typeface="Calibri"/>
                <a:cs typeface="Calibri"/>
              </a:rPr>
              <a:t>(nuclei</a:t>
            </a:r>
            <a:r>
              <a:rPr sz="2400" spc="10" dirty="0">
                <a:latin typeface="Calibri"/>
                <a:cs typeface="Calibri"/>
              </a:rPr>
              <a:t> </a:t>
            </a:r>
            <a:r>
              <a:rPr sz="2400" dirty="0">
                <a:latin typeface="Calibri"/>
                <a:cs typeface="Calibri"/>
              </a:rPr>
              <a:t>della</a:t>
            </a:r>
            <a:r>
              <a:rPr sz="2400" spc="20" dirty="0">
                <a:latin typeface="Calibri"/>
                <a:cs typeface="Calibri"/>
              </a:rPr>
              <a:t> </a:t>
            </a:r>
            <a:r>
              <a:rPr sz="2400" dirty="0">
                <a:latin typeface="Calibri"/>
                <a:cs typeface="Calibri"/>
              </a:rPr>
              <a:t>base</a:t>
            </a:r>
            <a:r>
              <a:rPr sz="2400" spc="-10" dirty="0">
                <a:latin typeface="Calibri"/>
                <a:cs typeface="Calibri"/>
              </a:rPr>
              <a:t> </a:t>
            </a:r>
            <a:r>
              <a:rPr sz="2400" dirty="0">
                <a:latin typeface="Calibri"/>
                <a:cs typeface="Calibri"/>
              </a:rPr>
              <a:t>e</a:t>
            </a:r>
            <a:r>
              <a:rPr sz="2400" spc="-10" dirty="0">
                <a:latin typeface="Calibri"/>
                <a:cs typeface="Calibri"/>
              </a:rPr>
              <a:t> ippocampo)</a:t>
            </a:r>
            <a:endParaRPr sz="2400" dirty="0">
              <a:latin typeface="Calibri"/>
              <a:cs typeface="Calibri"/>
            </a:endParaRPr>
          </a:p>
          <a:p>
            <a:pPr>
              <a:lnSpc>
                <a:spcPct val="100000"/>
              </a:lnSpc>
            </a:pPr>
            <a:endParaRPr sz="2400" dirty="0">
              <a:latin typeface="Calibri"/>
              <a:cs typeface="Calibri"/>
            </a:endParaRPr>
          </a:p>
          <a:p>
            <a:pPr marL="12700">
              <a:lnSpc>
                <a:spcPct val="100000"/>
              </a:lnSpc>
            </a:pPr>
            <a:r>
              <a:rPr sz="2400" dirty="0">
                <a:latin typeface="Calibri"/>
                <a:cs typeface="Calibri"/>
              </a:rPr>
              <a:t>Si</a:t>
            </a:r>
            <a:r>
              <a:rPr sz="2400" spc="-30" dirty="0">
                <a:latin typeface="Calibri"/>
                <a:cs typeface="Calibri"/>
              </a:rPr>
              <a:t> </a:t>
            </a:r>
            <a:r>
              <a:rPr sz="2400" spc="-10" dirty="0">
                <a:latin typeface="Calibri"/>
                <a:cs typeface="Calibri"/>
              </a:rPr>
              <a:t>tratta</a:t>
            </a:r>
            <a:r>
              <a:rPr sz="2400" spc="-70" dirty="0">
                <a:latin typeface="Calibri"/>
                <a:cs typeface="Calibri"/>
              </a:rPr>
              <a:t> </a:t>
            </a:r>
            <a:r>
              <a:rPr sz="2400" dirty="0">
                <a:latin typeface="Calibri"/>
                <a:cs typeface="Calibri"/>
              </a:rPr>
              <a:t>esponendo</a:t>
            </a:r>
            <a:r>
              <a:rPr sz="2400" spc="-65" dirty="0">
                <a:latin typeface="Calibri"/>
                <a:cs typeface="Calibri"/>
              </a:rPr>
              <a:t> </a:t>
            </a:r>
            <a:r>
              <a:rPr sz="2400" dirty="0">
                <a:latin typeface="Calibri"/>
                <a:cs typeface="Calibri"/>
              </a:rPr>
              <a:t>il</a:t>
            </a:r>
            <a:r>
              <a:rPr sz="2400" spc="-20" dirty="0">
                <a:latin typeface="Calibri"/>
                <a:cs typeface="Calibri"/>
              </a:rPr>
              <a:t> </a:t>
            </a:r>
            <a:r>
              <a:rPr sz="2400" dirty="0">
                <a:latin typeface="Calibri"/>
                <a:cs typeface="Calibri"/>
              </a:rPr>
              <a:t>neonato</a:t>
            </a:r>
            <a:r>
              <a:rPr sz="2400" spc="-65" dirty="0">
                <a:latin typeface="Calibri"/>
                <a:cs typeface="Calibri"/>
              </a:rPr>
              <a:t> </a:t>
            </a:r>
            <a:r>
              <a:rPr sz="2400" dirty="0">
                <a:latin typeface="Calibri"/>
                <a:cs typeface="Calibri"/>
              </a:rPr>
              <a:t>a</a:t>
            </a:r>
            <a:r>
              <a:rPr sz="2400" spc="-20" dirty="0">
                <a:latin typeface="Calibri"/>
                <a:cs typeface="Calibri"/>
              </a:rPr>
              <a:t> </a:t>
            </a:r>
            <a:r>
              <a:rPr sz="2400" dirty="0">
                <a:latin typeface="Calibri"/>
                <a:cs typeface="Calibri"/>
              </a:rPr>
              <a:t>luce</a:t>
            </a:r>
            <a:r>
              <a:rPr sz="2400" spc="5" dirty="0">
                <a:latin typeface="Calibri"/>
                <a:cs typeface="Calibri"/>
              </a:rPr>
              <a:t> </a:t>
            </a:r>
            <a:r>
              <a:rPr sz="2400" dirty="0">
                <a:latin typeface="Calibri"/>
                <a:cs typeface="Calibri"/>
              </a:rPr>
              <a:t>blu</a:t>
            </a:r>
            <a:r>
              <a:rPr sz="2400" spc="-30" dirty="0">
                <a:latin typeface="Calibri"/>
                <a:cs typeface="Calibri"/>
              </a:rPr>
              <a:t> </a:t>
            </a:r>
            <a:r>
              <a:rPr sz="2400" spc="-10" dirty="0">
                <a:latin typeface="Calibri"/>
                <a:cs typeface="Calibri"/>
              </a:rPr>
              <a:t>(fototerapia)</a:t>
            </a:r>
            <a:endParaRPr sz="2400" dirty="0">
              <a:latin typeface="Calibri"/>
              <a:cs typeface="Calibri"/>
            </a:endParaRPr>
          </a:p>
        </p:txBody>
      </p:sp>
      <p:pic>
        <p:nvPicPr>
          <p:cNvPr id="4" name="object 4"/>
          <p:cNvPicPr/>
          <p:nvPr/>
        </p:nvPicPr>
        <p:blipFill>
          <a:blip r:embed="rId2" cstate="print"/>
          <a:stretch>
            <a:fillRect/>
          </a:stretch>
        </p:blipFill>
        <p:spPr>
          <a:xfrm>
            <a:off x="775208" y="4081271"/>
            <a:ext cx="3639312" cy="2441448"/>
          </a:xfrm>
          <a:prstGeom prst="rect">
            <a:avLst/>
          </a:prstGeom>
        </p:spPr>
      </p:pic>
      <p:sp>
        <p:nvSpPr>
          <p:cNvPr id="5" name="object 5"/>
          <p:cNvSpPr txBox="1"/>
          <p:nvPr/>
        </p:nvSpPr>
        <p:spPr>
          <a:xfrm>
            <a:off x="4806995" y="5301995"/>
            <a:ext cx="5726484" cy="566822"/>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La</a:t>
            </a:r>
            <a:r>
              <a:rPr sz="1800" spc="-35" dirty="0">
                <a:latin typeface="Calibri"/>
                <a:cs typeface="Calibri"/>
              </a:rPr>
              <a:t> </a:t>
            </a:r>
            <a:r>
              <a:rPr sz="1800" dirty="0">
                <a:latin typeface="Calibri"/>
                <a:cs typeface="Calibri"/>
              </a:rPr>
              <a:t>luce (450-400</a:t>
            </a:r>
            <a:r>
              <a:rPr sz="1800" spc="-20" dirty="0">
                <a:latin typeface="Calibri"/>
                <a:cs typeface="Calibri"/>
              </a:rPr>
              <a:t> </a:t>
            </a:r>
            <a:r>
              <a:rPr sz="1800" dirty="0">
                <a:latin typeface="Calibri"/>
                <a:cs typeface="Calibri"/>
              </a:rPr>
              <a:t>nm)</a:t>
            </a:r>
            <a:r>
              <a:rPr sz="1800" spc="10" dirty="0">
                <a:latin typeface="Calibri"/>
                <a:cs typeface="Calibri"/>
              </a:rPr>
              <a:t> </a:t>
            </a:r>
            <a:r>
              <a:rPr sz="1800" dirty="0">
                <a:latin typeface="Calibri"/>
                <a:cs typeface="Calibri"/>
              </a:rPr>
              <a:t>isomerizza</a:t>
            </a:r>
            <a:r>
              <a:rPr sz="1800" spc="-20" dirty="0">
                <a:latin typeface="Calibri"/>
                <a:cs typeface="Calibri"/>
              </a:rPr>
              <a:t> </a:t>
            </a:r>
            <a:r>
              <a:rPr sz="1800" dirty="0">
                <a:latin typeface="Calibri"/>
                <a:cs typeface="Calibri"/>
              </a:rPr>
              <a:t>la</a:t>
            </a:r>
            <a:r>
              <a:rPr sz="1800" spc="-15" dirty="0">
                <a:latin typeface="Calibri"/>
                <a:cs typeface="Calibri"/>
              </a:rPr>
              <a:t> </a:t>
            </a:r>
            <a:r>
              <a:rPr sz="1800" spc="-20" dirty="0">
                <a:latin typeface="Calibri"/>
                <a:cs typeface="Calibri"/>
              </a:rPr>
              <a:t>trans-</a:t>
            </a:r>
            <a:r>
              <a:rPr sz="1800" dirty="0">
                <a:latin typeface="Calibri"/>
                <a:cs typeface="Calibri"/>
              </a:rPr>
              <a:t>bilirubina</a:t>
            </a:r>
            <a:r>
              <a:rPr sz="1800" spc="70" dirty="0">
                <a:latin typeface="Calibri"/>
                <a:cs typeface="Calibri"/>
              </a:rPr>
              <a:t> </a:t>
            </a:r>
            <a:r>
              <a:rPr sz="1800" dirty="0">
                <a:latin typeface="Calibri"/>
                <a:cs typeface="Calibri"/>
              </a:rPr>
              <a:t>nell’isomero</a:t>
            </a:r>
            <a:r>
              <a:rPr sz="1800" spc="40" dirty="0">
                <a:latin typeface="Calibri"/>
                <a:cs typeface="Calibri"/>
              </a:rPr>
              <a:t> </a:t>
            </a:r>
            <a:r>
              <a:rPr sz="1800" spc="-20" dirty="0">
                <a:latin typeface="Calibri"/>
                <a:cs typeface="Calibri"/>
              </a:rPr>
              <a:t>cis,</a:t>
            </a:r>
            <a:r>
              <a:rPr lang="en-US" sz="1800" spc="-20" dirty="0">
                <a:latin typeface="Calibri"/>
                <a:cs typeface="Calibri"/>
              </a:rPr>
              <a:t> </a:t>
            </a:r>
            <a:r>
              <a:rPr sz="1800" dirty="0" err="1">
                <a:latin typeface="Calibri"/>
                <a:cs typeface="Calibri"/>
              </a:rPr>
              <a:t>più</a:t>
            </a:r>
            <a:r>
              <a:rPr sz="1800" spc="-10" dirty="0">
                <a:latin typeface="Calibri"/>
                <a:cs typeface="Calibri"/>
              </a:rPr>
              <a:t> </a:t>
            </a:r>
            <a:r>
              <a:rPr sz="1800" dirty="0">
                <a:latin typeface="Calibri"/>
                <a:cs typeface="Calibri"/>
              </a:rPr>
              <a:t>solubile</a:t>
            </a:r>
            <a:r>
              <a:rPr sz="1800" spc="-5" dirty="0">
                <a:latin typeface="Calibri"/>
                <a:cs typeface="Calibri"/>
              </a:rPr>
              <a:t> </a:t>
            </a:r>
            <a:r>
              <a:rPr sz="1800" dirty="0">
                <a:latin typeface="Calibri"/>
                <a:cs typeface="Calibri"/>
              </a:rPr>
              <a:t>e</a:t>
            </a:r>
            <a:r>
              <a:rPr sz="1800" spc="-45" dirty="0">
                <a:latin typeface="Calibri"/>
                <a:cs typeface="Calibri"/>
              </a:rPr>
              <a:t> </a:t>
            </a:r>
            <a:r>
              <a:rPr sz="1800" dirty="0">
                <a:latin typeface="Calibri"/>
                <a:cs typeface="Calibri"/>
              </a:rPr>
              <a:t>facilmente</a:t>
            </a:r>
            <a:r>
              <a:rPr sz="1800" spc="-5" dirty="0">
                <a:latin typeface="Calibri"/>
                <a:cs typeface="Calibri"/>
              </a:rPr>
              <a:t> </a:t>
            </a:r>
            <a:r>
              <a:rPr sz="1800" spc="-10" dirty="0">
                <a:latin typeface="Calibri"/>
                <a:cs typeface="Calibri"/>
              </a:rPr>
              <a:t>escreto</a:t>
            </a:r>
            <a:endParaRPr sz="1800" dirty="0">
              <a:latin typeface="Calibri"/>
              <a:cs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01" y="969721"/>
            <a:ext cx="6966584" cy="4429418"/>
          </a:xfrm>
          <a:prstGeom prst="rect">
            <a:avLst/>
          </a:prstGeom>
        </p:spPr>
        <p:txBody>
          <a:bodyPr vert="horz" wrap="square" lIns="0" tIns="12700" rIns="0" bIns="0" rtlCol="0">
            <a:spAutoFit/>
          </a:bodyPr>
          <a:lstStyle/>
          <a:p>
            <a:pPr marL="12700">
              <a:lnSpc>
                <a:spcPct val="100000"/>
              </a:lnSpc>
              <a:spcBef>
                <a:spcPts val="100"/>
              </a:spcBef>
            </a:pPr>
            <a:r>
              <a:rPr sz="2400" b="1" dirty="0">
                <a:solidFill>
                  <a:schemeClr val="accent1"/>
                </a:solidFill>
                <a:latin typeface="Calibri"/>
                <a:cs typeface="Calibri"/>
              </a:rPr>
              <a:t>Sindrome</a:t>
            </a:r>
            <a:r>
              <a:rPr sz="2400" b="1" spc="-65" dirty="0">
                <a:solidFill>
                  <a:schemeClr val="accent1"/>
                </a:solidFill>
                <a:latin typeface="Calibri"/>
                <a:cs typeface="Calibri"/>
              </a:rPr>
              <a:t> </a:t>
            </a:r>
            <a:r>
              <a:rPr sz="2400" b="1" dirty="0">
                <a:solidFill>
                  <a:schemeClr val="accent1"/>
                </a:solidFill>
                <a:latin typeface="Calibri"/>
                <a:cs typeface="Calibri"/>
              </a:rPr>
              <a:t>di</a:t>
            </a:r>
            <a:r>
              <a:rPr sz="2400" b="1" spc="-10" dirty="0">
                <a:solidFill>
                  <a:schemeClr val="accent1"/>
                </a:solidFill>
                <a:latin typeface="Calibri"/>
                <a:cs typeface="Calibri"/>
              </a:rPr>
              <a:t> Gilbert</a:t>
            </a:r>
            <a:endParaRPr sz="2400" dirty="0">
              <a:solidFill>
                <a:schemeClr val="accent1"/>
              </a:solidFill>
              <a:latin typeface="Calibri"/>
              <a:cs typeface="Calibri"/>
            </a:endParaRPr>
          </a:p>
          <a:p>
            <a:pPr marL="12700" marR="1109345">
              <a:lnSpc>
                <a:spcPct val="100000"/>
              </a:lnSpc>
              <a:spcBef>
                <a:spcPts val="5"/>
              </a:spcBef>
            </a:pPr>
            <a:endParaRPr lang="en-US" sz="2400" dirty="0">
              <a:solidFill>
                <a:srgbClr val="C00000"/>
              </a:solidFill>
              <a:latin typeface="Calibri"/>
              <a:cs typeface="Calibri"/>
            </a:endParaRPr>
          </a:p>
          <a:p>
            <a:pPr marL="12700" marR="1109345">
              <a:lnSpc>
                <a:spcPct val="100000"/>
              </a:lnSpc>
              <a:spcBef>
                <a:spcPts val="5"/>
              </a:spcBef>
            </a:pPr>
            <a:r>
              <a:rPr sz="2400" dirty="0">
                <a:solidFill>
                  <a:srgbClr val="C00000"/>
                </a:solidFill>
                <a:latin typeface="Calibri"/>
                <a:cs typeface="Calibri"/>
              </a:rPr>
              <a:t>Carenza</a:t>
            </a:r>
            <a:r>
              <a:rPr sz="2400" spc="-65" dirty="0">
                <a:solidFill>
                  <a:srgbClr val="C00000"/>
                </a:solidFill>
                <a:latin typeface="Calibri"/>
                <a:cs typeface="Calibri"/>
              </a:rPr>
              <a:t> </a:t>
            </a:r>
            <a:r>
              <a:rPr sz="2400" dirty="0">
                <a:solidFill>
                  <a:srgbClr val="C00000"/>
                </a:solidFill>
                <a:latin typeface="Calibri"/>
                <a:cs typeface="Calibri"/>
              </a:rPr>
              <a:t>di</a:t>
            </a:r>
            <a:r>
              <a:rPr sz="2400" spc="-35" dirty="0">
                <a:solidFill>
                  <a:srgbClr val="C00000"/>
                </a:solidFill>
                <a:latin typeface="Calibri"/>
                <a:cs typeface="Calibri"/>
              </a:rPr>
              <a:t> </a:t>
            </a:r>
            <a:r>
              <a:rPr sz="2400" dirty="0">
                <a:solidFill>
                  <a:srgbClr val="C00000"/>
                </a:solidFill>
                <a:latin typeface="Calibri"/>
                <a:cs typeface="Calibri"/>
              </a:rPr>
              <a:t>UDP-</a:t>
            </a:r>
            <a:r>
              <a:rPr sz="2400" spc="-30" dirty="0">
                <a:solidFill>
                  <a:srgbClr val="C00000"/>
                </a:solidFill>
                <a:latin typeface="Calibri"/>
                <a:cs typeface="Calibri"/>
              </a:rPr>
              <a:t> </a:t>
            </a:r>
            <a:r>
              <a:rPr sz="2400" dirty="0">
                <a:solidFill>
                  <a:srgbClr val="C00000"/>
                </a:solidFill>
                <a:latin typeface="Calibri"/>
                <a:cs typeface="Calibri"/>
              </a:rPr>
              <a:t>glucuronil</a:t>
            </a:r>
            <a:r>
              <a:rPr sz="2400" spc="-45" dirty="0">
                <a:solidFill>
                  <a:srgbClr val="C00000"/>
                </a:solidFill>
                <a:latin typeface="Calibri"/>
                <a:cs typeface="Calibri"/>
              </a:rPr>
              <a:t> </a:t>
            </a:r>
            <a:r>
              <a:rPr sz="2400" spc="-10" dirty="0">
                <a:solidFill>
                  <a:srgbClr val="C00000"/>
                </a:solidFill>
                <a:latin typeface="Calibri"/>
                <a:cs typeface="Calibri"/>
              </a:rPr>
              <a:t>transferasi </a:t>
            </a:r>
            <a:r>
              <a:rPr sz="2400" dirty="0">
                <a:latin typeface="Calibri"/>
                <a:cs typeface="Calibri"/>
              </a:rPr>
              <a:t>Sindrome</a:t>
            </a:r>
            <a:r>
              <a:rPr sz="2400" spc="-95" dirty="0">
                <a:latin typeface="Calibri"/>
                <a:cs typeface="Calibri"/>
              </a:rPr>
              <a:t> </a:t>
            </a:r>
            <a:r>
              <a:rPr sz="2400" dirty="0">
                <a:latin typeface="Calibri"/>
                <a:cs typeface="Calibri"/>
              </a:rPr>
              <a:t>ereditaria,</a:t>
            </a:r>
            <a:r>
              <a:rPr sz="2400" spc="-105" dirty="0">
                <a:latin typeface="Calibri"/>
                <a:cs typeface="Calibri"/>
              </a:rPr>
              <a:t> </a:t>
            </a:r>
            <a:r>
              <a:rPr sz="2400" dirty="0" err="1">
                <a:latin typeface="Calibri"/>
                <a:cs typeface="Calibri"/>
              </a:rPr>
              <a:t>autosomica</a:t>
            </a:r>
            <a:r>
              <a:rPr sz="2400" spc="-90" dirty="0">
                <a:latin typeface="Calibri"/>
                <a:cs typeface="Calibri"/>
              </a:rPr>
              <a:t> </a:t>
            </a:r>
            <a:r>
              <a:rPr sz="2400" dirty="0">
                <a:latin typeface="Calibri"/>
                <a:cs typeface="Calibri"/>
              </a:rPr>
              <a:t>recessiva,</a:t>
            </a:r>
            <a:r>
              <a:rPr sz="2400" spc="-65" dirty="0">
                <a:latin typeface="Calibri"/>
                <a:cs typeface="Calibri"/>
              </a:rPr>
              <a:t> </a:t>
            </a:r>
            <a:r>
              <a:rPr sz="2400" spc="-25" dirty="0">
                <a:latin typeface="Calibri"/>
                <a:cs typeface="Calibri"/>
              </a:rPr>
              <a:t>più </a:t>
            </a:r>
            <a:r>
              <a:rPr sz="2400" dirty="0">
                <a:latin typeface="Calibri"/>
                <a:cs typeface="Calibri"/>
              </a:rPr>
              <a:t>frequente</a:t>
            </a:r>
            <a:r>
              <a:rPr sz="2400" spc="-75" dirty="0">
                <a:latin typeface="Calibri"/>
                <a:cs typeface="Calibri"/>
              </a:rPr>
              <a:t> </a:t>
            </a:r>
            <a:r>
              <a:rPr sz="2400" dirty="0">
                <a:latin typeface="Calibri"/>
                <a:cs typeface="Calibri"/>
              </a:rPr>
              <a:t>nei</a:t>
            </a:r>
            <a:r>
              <a:rPr sz="2400" spc="-20" dirty="0">
                <a:latin typeface="Calibri"/>
                <a:cs typeface="Calibri"/>
              </a:rPr>
              <a:t> </a:t>
            </a:r>
            <a:r>
              <a:rPr sz="2400" spc="-10" dirty="0">
                <a:latin typeface="Calibri"/>
                <a:cs typeface="Calibri"/>
              </a:rPr>
              <a:t>maschi</a:t>
            </a:r>
            <a:endParaRPr sz="2400" dirty="0">
              <a:latin typeface="Calibri"/>
              <a:cs typeface="Calibri"/>
            </a:endParaRPr>
          </a:p>
          <a:p>
            <a:pPr marL="12700">
              <a:lnSpc>
                <a:spcPct val="100000"/>
              </a:lnSpc>
            </a:pPr>
            <a:r>
              <a:rPr sz="2400" dirty="0">
                <a:latin typeface="Calibri"/>
                <a:cs typeface="Calibri"/>
              </a:rPr>
              <a:t>Può</a:t>
            </a:r>
            <a:r>
              <a:rPr sz="2400" spc="-85" dirty="0">
                <a:latin typeface="Calibri"/>
                <a:cs typeface="Calibri"/>
              </a:rPr>
              <a:t> </a:t>
            </a:r>
            <a:r>
              <a:rPr sz="2400" dirty="0">
                <a:latin typeface="Calibri"/>
                <a:cs typeface="Calibri"/>
              </a:rPr>
              <a:t>avere</a:t>
            </a:r>
            <a:r>
              <a:rPr sz="2400" spc="-35" dirty="0">
                <a:latin typeface="Calibri"/>
                <a:cs typeface="Calibri"/>
              </a:rPr>
              <a:t> </a:t>
            </a:r>
            <a:r>
              <a:rPr sz="2400" dirty="0">
                <a:latin typeface="Calibri"/>
                <a:cs typeface="Calibri"/>
              </a:rPr>
              <a:t>diverso</a:t>
            </a:r>
            <a:r>
              <a:rPr sz="2400" spc="-55" dirty="0">
                <a:latin typeface="Calibri"/>
                <a:cs typeface="Calibri"/>
              </a:rPr>
              <a:t> </a:t>
            </a:r>
            <a:r>
              <a:rPr sz="2400" dirty="0">
                <a:latin typeface="Calibri"/>
                <a:cs typeface="Calibri"/>
              </a:rPr>
              <a:t>grado</a:t>
            </a:r>
            <a:r>
              <a:rPr sz="2400" spc="-75" dirty="0">
                <a:latin typeface="Calibri"/>
                <a:cs typeface="Calibri"/>
              </a:rPr>
              <a:t> </a:t>
            </a:r>
            <a:r>
              <a:rPr sz="2400" dirty="0">
                <a:latin typeface="Calibri"/>
                <a:cs typeface="Calibri"/>
              </a:rPr>
              <a:t>di</a:t>
            </a:r>
            <a:r>
              <a:rPr sz="2400" spc="-40" dirty="0">
                <a:latin typeface="Calibri"/>
                <a:cs typeface="Calibri"/>
              </a:rPr>
              <a:t> </a:t>
            </a:r>
            <a:r>
              <a:rPr sz="2400" spc="-10" dirty="0">
                <a:latin typeface="Calibri"/>
                <a:cs typeface="Calibri"/>
              </a:rPr>
              <a:t>severità</a:t>
            </a:r>
            <a:endParaRPr sz="2400" dirty="0">
              <a:latin typeface="Calibri"/>
              <a:cs typeface="Calibri"/>
            </a:endParaRPr>
          </a:p>
          <a:p>
            <a:pPr>
              <a:lnSpc>
                <a:spcPct val="100000"/>
              </a:lnSpc>
              <a:spcBef>
                <a:spcPts val="15"/>
              </a:spcBef>
            </a:pPr>
            <a:endParaRPr sz="2350" dirty="0">
              <a:latin typeface="Calibri"/>
              <a:cs typeface="Calibri"/>
            </a:endParaRPr>
          </a:p>
          <a:p>
            <a:pPr marL="12700">
              <a:lnSpc>
                <a:spcPct val="100000"/>
              </a:lnSpc>
            </a:pPr>
            <a:r>
              <a:rPr sz="2400" dirty="0">
                <a:solidFill>
                  <a:srgbClr val="C00000"/>
                </a:solidFill>
                <a:latin typeface="Calibri"/>
                <a:cs typeface="Calibri"/>
              </a:rPr>
              <a:t>Iperbilirubinemia,</a:t>
            </a:r>
            <a:r>
              <a:rPr sz="2400" spc="-70" dirty="0">
                <a:solidFill>
                  <a:srgbClr val="C00000"/>
                </a:solidFill>
                <a:latin typeface="Calibri"/>
                <a:cs typeface="Calibri"/>
              </a:rPr>
              <a:t> </a:t>
            </a:r>
            <a:r>
              <a:rPr sz="2400" dirty="0">
                <a:latin typeface="Calibri"/>
                <a:cs typeface="Calibri"/>
              </a:rPr>
              <a:t>non-</a:t>
            </a:r>
            <a:r>
              <a:rPr sz="2400" spc="-10" dirty="0">
                <a:latin typeface="Calibri"/>
                <a:cs typeface="Calibri"/>
              </a:rPr>
              <a:t>coniugata,</a:t>
            </a:r>
            <a:r>
              <a:rPr sz="2400" spc="-80" dirty="0">
                <a:latin typeface="Calibri"/>
                <a:cs typeface="Calibri"/>
              </a:rPr>
              <a:t> </a:t>
            </a:r>
            <a:r>
              <a:rPr sz="2400" dirty="0">
                <a:latin typeface="Calibri"/>
                <a:cs typeface="Calibri"/>
              </a:rPr>
              <a:t>in</a:t>
            </a:r>
            <a:r>
              <a:rPr sz="2400" spc="-5" dirty="0">
                <a:latin typeface="Calibri"/>
                <a:cs typeface="Calibri"/>
              </a:rPr>
              <a:t> </a:t>
            </a:r>
            <a:r>
              <a:rPr sz="2400" dirty="0">
                <a:latin typeface="Calibri"/>
                <a:cs typeface="Calibri"/>
              </a:rPr>
              <a:t>assenza</a:t>
            </a:r>
            <a:r>
              <a:rPr sz="2400" spc="-10" dirty="0">
                <a:latin typeface="Calibri"/>
                <a:cs typeface="Calibri"/>
              </a:rPr>
              <a:t> </a:t>
            </a:r>
            <a:r>
              <a:rPr sz="2400" dirty="0">
                <a:latin typeface="Calibri"/>
                <a:cs typeface="Calibri"/>
              </a:rPr>
              <a:t>di</a:t>
            </a:r>
            <a:r>
              <a:rPr sz="2400" spc="-10" dirty="0">
                <a:latin typeface="Calibri"/>
                <a:cs typeface="Calibri"/>
              </a:rPr>
              <a:t> </a:t>
            </a:r>
            <a:r>
              <a:rPr sz="2400" dirty="0">
                <a:latin typeface="Calibri"/>
                <a:cs typeface="Calibri"/>
              </a:rPr>
              <a:t>emolisi</a:t>
            </a:r>
            <a:r>
              <a:rPr sz="2400" spc="-10" dirty="0">
                <a:latin typeface="Calibri"/>
                <a:cs typeface="Calibri"/>
              </a:rPr>
              <a:t> </a:t>
            </a:r>
            <a:r>
              <a:rPr sz="2400" spc="-50" dirty="0">
                <a:latin typeface="Calibri"/>
                <a:cs typeface="Calibri"/>
              </a:rPr>
              <a:t>o</a:t>
            </a:r>
            <a:endParaRPr sz="2400" dirty="0">
              <a:latin typeface="Calibri"/>
              <a:cs typeface="Calibri"/>
            </a:endParaRPr>
          </a:p>
          <a:p>
            <a:pPr marL="12700">
              <a:lnSpc>
                <a:spcPct val="100000"/>
              </a:lnSpc>
            </a:pPr>
            <a:r>
              <a:rPr sz="2400" dirty="0">
                <a:latin typeface="Calibri"/>
                <a:cs typeface="Calibri"/>
              </a:rPr>
              <a:t>malattie</a:t>
            </a:r>
            <a:r>
              <a:rPr sz="2400" spc="-90" dirty="0">
                <a:latin typeface="Calibri"/>
                <a:cs typeface="Calibri"/>
              </a:rPr>
              <a:t> </a:t>
            </a:r>
            <a:r>
              <a:rPr sz="2400" spc="-10" dirty="0">
                <a:latin typeface="Calibri"/>
                <a:cs typeface="Calibri"/>
              </a:rPr>
              <a:t>epatiche</a:t>
            </a:r>
            <a:endParaRPr sz="2400" dirty="0">
              <a:latin typeface="Calibri"/>
              <a:cs typeface="Calibri"/>
            </a:endParaRPr>
          </a:p>
          <a:p>
            <a:pPr marL="12700">
              <a:lnSpc>
                <a:spcPct val="100000"/>
              </a:lnSpc>
            </a:pPr>
            <a:r>
              <a:rPr sz="2400" spc="-10" dirty="0">
                <a:solidFill>
                  <a:srgbClr val="C00000"/>
                </a:solidFill>
                <a:latin typeface="Calibri"/>
                <a:cs typeface="Calibri"/>
              </a:rPr>
              <a:t>Ittero</a:t>
            </a:r>
            <a:r>
              <a:rPr sz="2400" spc="-85" dirty="0">
                <a:solidFill>
                  <a:srgbClr val="C00000"/>
                </a:solidFill>
                <a:latin typeface="Calibri"/>
                <a:cs typeface="Calibri"/>
              </a:rPr>
              <a:t> </a:t>
            </a:r>
            <a:r>
              <a:rPr sz="2400" spc="-10" dirty="0">
                <a:solidFill>
                  <a:srgbClr val="C00000"/>
                </a:solidFill>
                <a:latin typeface="Calibri"/>
                <a:cs typeface="Calibri"/>
              </a:rPr>
              <a:t>intermittente</a:t>
            </a:r>
            <a:r>
              <a:rPr sz="2400" spc="-10" dirty="0">
                <a:latin typeface="Calibri"/>
                <a:cs typeface="Calibri"/>
              </a:rPr>
              <a:t>,</a:t>
            </a:r>
            <a:r>
              <a:rPr sz="2400" spc="-105" dirty="0">
                <a:latin typeface="Calibri"/>
                <a:cs typeface="Calibri"/>
              </a:rPr>
              <a:t> </a:t>
            </a:r>
            <a:r>
              <a:rPr sz="2400" spc="-10" dirty="0">
                <a:latin typeface="Calibri"/>
                <a:cs typeface="Calibri"/>
              </a:rPr>
              <a:t>scatenato</a:t>
            </a:r>
            <a:r>
              <a:rPr sz="2400" spc="-55" dirty="0">
                <a:latin typeface="Calibri"/>
                <a:cs typeface="Calibri"/>
              </a:rPr>
              <a:t> </a:t>
            </a:r>
            <a:r>
              <a:rPr sz="2400" dirty="0">
                <a:latin typeface="Calibri"/>
                <a:cs typeface="Calibri"/>
              </a:rPr>
              <a:t>da</a:t>
            </a:r>
            <a:r>
              <a:rPr sz="2400" spc="-35" dirty="0">
                <a:latin typeface="Calibri"/>
                <a:cs typeface="Calibri"/>
              </a:rPr>
              <a:t> </a:t>
            </a:r>
            <a:r>
              <a:rPr sz="2400" dirty="0">
                <a:latin typeface="Calibri"/>
                <a:cs typeface="Calibri"/>
              </a:rPr>
              <a:t>stress,</a:t>
            </a:r>
            <a:r>
              <a:rPr sz="2400" spc="-70" dirty="0">
                <a:latin typeface="Calibri"/>
                <a:cs typeface="Calibri"/>
              </a:rPr>
              <a:t> </a:t>
            </a:r>
            <a:r>
              <a:rPr sz="2400" dirty="0">
                <a:latin typeface="Calibri"/>
                <a:cs typeface="Calibri"/>
              </a:rPr>
              <a:t>fatica,</a:t>
            </a:r>
            <a:r>
              <a:rPr sz="2400" spc="-35" dirty="0">
                <a:latin typeface="Calibri"/>
                <a:cs typeface="Calibri"/>
              </a:rPr>
              <a:t> </a:t>
            </a:r>
            <a:r>
              <a:rPr lang="en-US" sz="2400" dirty="0" err="1">
                <a:latin typeface="Calibri"/>
                <a:cs typeface="Calibri"/>
              </a:rPr>
              <a:t>digiuno</a:t>
            </a:r>
            <a:endParaRPr sz="2400" dirty="0">
              <a:latin typeface="Calibri"/>
              <a:cs typeface="Calibri"/>
            </a:endParaRPr>
          </a:p>
          <a:p>
            <a:pPr>
              <a:lnSpc>
                <a:spcPct val="100000"/>
              </a:lnSpc>
              <a:spcBef>
                <a:spcPts val="10"/>
              </a:spcBef>
            </a:pPr>
            <a:endParaRPr sz="2350" dirty="0">
              <a:latin typeface="Calibri"/>
              <a:cs typeface="Calibri"/>
            </a:endParaRPr>
          </a:p>
          <a:p>
            <a:pPr marL="12700">
              <a:lnSpc>
                <a:spcPct val="100000"/>
              </a:lnSpc>
            </a:pPr>
            <a:r>
              <a:rPr sz="2400" dirty="0">
                <a:solidFill>
                  <a:srgbClr val="C00000"/>
                </a:solidFill>
                <a:latin typeface="Calibri"/>
                <a:cs typeface="Calibri"/>
              </a:rPr>
              <a:t>Bilirubinemia</a:t>
            </a:r>
            <a:r>
              <a:rPr sz="2400" spc="-70" dirty="0">
                <a:solidFill>
                  <a:srgbClr val="C00000"/>
                </a:solidFill>
                <a:latin typeface="Calibri"/>
                <a:cs typeface="Calibri"/>
              </a:rPr>
              <a:t> </a:t>
            </a:r>
            <a:r>
              <a:rPr sz="2400" dirty="0">
                <a:solidFill>
                  <a:srgbClr val="C00000"/>
                </a:solidFill>
                <a:latin typeface="Calibri"/>
                <a:cs typeface="Calibri"/>
              </a:rPr>
              <a:t>&gt;50</a:t>
            </a:r>
            <a:r>
              <a:rPr sz="2400" spc="15" dirty="0">
                <a:solidFill>
                  <a:srgbClr val="C00000"/>
                </a:solidFill>
                <a:latin typeface="Calibri"/>
                <a:cs typeface="Calibri"/>
              </a:rPr>
              <a:t> </a:t>
            </a:r>
            <a:r>
              <a:rPr sz="2400" spc="-10" dirty="0">
                <a:solidFill>
                  <a:srgbClr val="C00000"/>
                </a:solidFill>
                <a:latin typeface="Calibri"/>
                <a:cs typeface="Calibri"/>
              </a:rPr>
              <a:t>micromoli/L</a:t>
            </a:r>
            <a:endParaRPr sz="2400" dirty="0">
              <a:latin typeface="Calibri"/>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48494" y="1917331"/>
            <a:ext cx="6784971" cy="3336811"/>
          </a:xfrm>
          <a:prstGeom prst="rect">
            <a:avLst/>
          </a:prstGeom>
        </p:spPr>
        <p:txBody>
          <a:bodyPr vert="horz" wrap="square" lIns="0" tIns="12700" rIns="0" bIns="0" rtlCol="0">
            <a:spAutoFit/>
          </a:bodyPr>
          <a:lstStyle/>
          <a:p>
            <a:pPr marL="299085" indent="-287020">
              <a:lnSpc>
                <a:spcPct val="100000"/>
              </a:lnSpc>
              <a:spcBef>
                <a:spcPts val="100"/>
              </a:spcBef>
              <a:buFont typeface="Arial"/>
              <a:buChar char="•"/>
              <a:tabLst>
                <a:tab pos="299085" algn="l"/>
                <a:tab pos="299720" algn="l"/>
              </a:tabLst>
            </a:pPr>
            <a:r>
              <a:rPr sz="2400" dirty="0">
                <a:latin typeface="Calibri"/>
                <a:cs typeface="Calibri"/>
              </a:rPr>
              <a:t>Alterazione</a:t>
            </a:r>
            <a:r>
              <a:rPr sz="2400" spc="-80" dirty="0">
                <a:latin typeface="Calibri"/>
                <a:cs typeface="Calibri"/>
              </a:rPr>
              <a:t> </a:t>
            </a:r>
            <a:r>
              <a:rPr sz="2400" dirty="0">
                <a:latin typeface="Calibri"/>
                <a:cs typeface="Calibri"/>
              </a:rPr>
              <a:t>dell’intero</a:t>
            </a:r>
            <a:r>
              <a:rPr sz="2400" spc="-35" dirty="0">
                <a:latin typeface="Calibri"/>
                <a:cs typeface="Calibri"/>
              </a:rPr>
              <a:t> </a:t>
            </a:r>
            <a:r>
              <a:rPr sz="2400" dirty="0">
                <a:latin typeface="Calibri"/>
                <a:cs typeface="Calibri"/>
              </a:rPr>
              <a:t>quadro</a:t>
            </a:r>
            <a:r>
              <a:rPr sz="2400" spc="-70" dirty="0">
                <a:latin typeface="Calibri"/>
                <a:cs typeface="Calibri"/>
              </a:rPr>
              <a:t> </a:t>
            </a:r>
            <a:r>
              <a:rPr sz="2400" spc="-10" dirty="0">
                <a:latin typeface="Calibri"/>
                <a:cs typeface="Calibri"/>
              </a:rPr>
              <a:t>biochimico</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Sbilanciamento</a:t>
            </a:r>
            <a:r>
              <a:rPr sz="2400" spc="-5" dirty="0">
                <a:latin typeface="Calibri"/>
                <a:cs typeface="Calibri"/>
              </a:rPr>
              <a:t> </a:t>
            </a:r>
            <a:r>
              <a:rPr sz="2400" dirty="0">
                <a:latin typeface="Calibri"/>
                <a:cs typeface="Calibri"/>
              </a:rPr>
              <a:t>degli</a:t>
            </a:r>
            <a:r>
              <a:rPr sz="2400" spc="-30" dirty="0">
                <a:latin typeface="Calibri"/>
                <a:cs typeface="Calibri"/>
              </a:rPr>
              <a:t> </a:t>
            </a:r>
            <a:r>
              <a:rPr sz="2400" spc="-10" dirty="0">
                <a:latin typeface="Calibri"/>
                <a:cs typeface="Calibri"/>
              </a:rPr>
              <a:t>elettroliti</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Sodio e</a:t>
            </a:r>
            <a:r>
              <a:rPr sz="2400" spc="-35" dirty="0">
                <a:latin typeface="Calibri"/>
                <a:cs typeface="Calibri"/>
              </a:rPr>
              <a:t> </a:t>
            </a:r>
            <a:r>
              <a:rPr sz="2400" dirty="0">
                <a:latin typeface="Calibri"/>
                <a:cs typeface="Calibri"/>
              </a:rPr>
              <a:t>calcio</a:t>
            </a:r>
            <a:r>
              <a:rPr sz="2400" spc="-15" dirty="0">
                <a:latin typeface="Calibri"/>
                <a:cs typeface="Calibri"/>
              </a:rPr>
              <a:t> </a:t>
            </a:r>
            <a:r>
              <a:rPr sz="2400" spc="-10" dirty="0">
                <a:latin typeface="Calibri"/>
                <a:cs typeface="Calibri"/>
              </a:rPr>
              <a:t>diminuiscono</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Alterazioni</a:t>
            </a:r>
            <a:r>
              <a:rPr sz="2400" spc="-70" dirty="0">
                <a:latin typeface="Calibri"/>
                <a:cs typeface="Calibri"/>
              </a:rPr>
              <a:t> </a:t>
            </a:r>
            <a:r>
              <a:rPr sz="2400" dirty="0">
                <a:latin typeface="Calibri"/>
                <a:cs typeface="Calibri"/>
              </a:rPr>
              <a:t>acido-</a:t>
            </a:r>
            <a:r>
              <a:rPr sz="2400" spc="-20" dirty="0">
                <a:latin typeface="Calibri"/>
                <a:cs typeface="Calibri"/>
              </a:rPr>
              <a:t>base</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Conseguente</a:t>
            </a:r>
            <a:r>
              <a:rPr sz="2400" spc="15" dirty="0">
                <a:latin typeface="Calibri"/>
                <a:cs typeface="Calibri"/>
              </a:rPr>
              <a:t> </a:t>
            </a:r>
            <a:r>
              <a:rPr sz="2400" dirty="0">
                <a:latin typeface="Calibri"/>
                <a:cs typeface="Calibri"/>
              </a:rPr>
              <a:t>danno renale</a:t>
            </a:r>
            <a:r>
              <a:rPr sz="2400" spc="-20" dirty="0">
                <a:latin typeface="Calibri"/>
                <a:cs typeface="Calibri"/>
              </a:rPr>
              <a:t> </a:t>
            </a:r>
            <a:r>
              <a:rPr sz="2400" dirty="0">
                <a:latin typeface="Calibri"/>
                <a:cs typeface="Calibri"/>
              </a:rPr>
              <a:t>da</a:t>
            </a:r>
            <a:r>
              <a:rPr sz="2400" spc="-50" dirty="0">
                <a:latin typeface="Calibri"/>
                <a:cs typeface="Calibri"/>
              </a:rPr>
              <a:t> </a:t>
            </a:r>
            <a:r>
              <a:rPr sz="2400" spc="-10" dirty="0">
                <a:latin typeface="Calibri"/>
                <a:cs typeface="Calibri"/>
              </a:rPr>
              <a:t>sovraccarico</a:t>
            </a:r>
            <a:endParaRPr sz="2400" dirty="0">
              <a:latin typeface="Calibri"/>
              <a:cs typeface="Calibri"/>
            </a:endParaRPr>
          </a:p>
          <a:p>
            <a:pPr marL="299085" indent="-287020">
              <a:lnSpc>
                <a:spcPct val="100000"/>
              </a:lnSpc>
              <a:spcBef>
                <a:spcPts val="5"/>
              </a:spcBef>
              <a:buFont typeface="Arial"/>
              <a:buChar char="•"/>
              <a:tabLst>
                <a:tab pos="299085" algn="l"/>
                <a:tab pos="299720" algn="l"/>
              </a:tabLst>
            </a:pPr>
            <a:r>
              <a:rPr sz="2400" spc="-10" dirty="0">
                <a:latin typeface="Calibri"/>
                <a:cs typeface="Calibri"/>
              </a:rPr>
              <a:t>Ipoglicemia</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Aumento</a:t>
            </a:r>
            <a:r>
              <a:rPr sz="2400" spc="-30" dirty="0">
                <a:latin typeface="Calibri"/>
                <a:cs typeface="Calibri"/>
              </a:rPr>
              <a:t> </a:t>
            </a:r>
            <a:r>
              <a:rPr sz="2400" dirty="0">
                <a:latin typeface="Calibri"/>
                <a:cs typeface="Calibri"/>
              </a:rPr>
              <a:t>ammoniaca</a:t>
            </a:r>
            <a:r>
              <a:rPr sz="2400" spc="-70" dirty="0">
                <a:latin typeface="Calibri"/>
                <a:cs typeface="Calibri"/>
              </a:rPr>
              <a:t> </a:t>
            </a:r>
            <a:r>
              <a:rPr sz="2400" dirty="0">
                <a:latin typeface="Calibri"/>
                <a:cs typeface="Calibri"/>
              </a:rPr>
              <a:t>(mancata</a:t>
            </a:r>
            <a:r>
              <a:rPr sz="2400" spc="-40" dirty="0">
                <a:latin typeface="Calibri"/>
                <a:cs typeface="Calibri"/>
              </a:rPr>
              <a:t> </a:t>
            </a:r>
            <a:r>
              <a:rPr sz="2400" dirty="0">
                <a:latin typeface="Calibri"/>
                <a:cs typeface="Calibri"/>
              </a:rPr>
              <a:t>conversione</a:t>
            </a:r>
            <a:r>
              <a:rPr sz="2400" spc="-35" dirty="0">
                <a:latin typeface="Calibri"/>
                <a:cs typeface="Calibri"/>
              </a:rPr>
              <a:t> </a:t>
            </a:r>
            <a:r>
              <a:rPr sz="2400" dirty="0">
                <a:latin typeface="Calibri"/>
                <a:cs typeface="Calibri"/>
              </a:rPr>
              <a:t>in</a:t>
            </a:r>
            <a:r>
              <a:rPr sz="2400" spc="-55" dirty="0">
                <a:latin typeface="Calibri"/>
                <a:cs typeface="Calibri"/>
              </a:rPr>
              <a:t> </a:t>
            </a:r>
            <a:r>
              <a:rPr sz="2400" spc="-10" dirty="0">
                <a:latin typeface="Calibri"/>
                <a:cs typeface="Calibri"/>
              </a:rPr>
              <a:t>urea)</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Ipoalbuminemia</a:t>
            </a:r>
            <a:r>
              <a:rPr sz="2400" spc="25" dirty="0">
                <a:latin typeface="Calibri"/>
                <a:cs typeface="Calibri"/>
              </a:rPr>
              <a:t> </a:t>
            </a:r>
            <a:r>
              <a:rPr sz="2400" dirty="0">
                <a:latin typeface="Calibri"/>
                <a:cs typeface="Calibri"/>
              </a:rPr>
              <a:t>e</a:t>
            </a:r>
            <a:r>
              <a:rPr sz="2400" spc="-40" dirty="0">
                <a:latin typeface="Calibri"/>
                <a:cs typeface="Calibri"/>
              </a:rPr>
              <a:t> </a:t>
            </a:r>
            <a:r>
              <a:rPr sz="2400" spc="-20" dirty="0">
                <a:latin typeface="Calibri"/>
                <a:cs typeface="Calibri"/>
              </a:rPr>
              <a:t>edema</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Emorragie</a:t>
            </a:r>
            <a:r>
              <a:rPr sz="2400" spc="-30" dirty="0">
                <a:latin typeface="Calibri"/>
                <a:cs typeface="Calibri"/>
              </a:rPr>
              <a:t> </a:t>
            </a:r>
            <a:r>
              <a:rPr sz="2400" dirty="0">
                <a:latin typeface="Calibri"/>
                <a:cs typeface="Calibri"/>
              </a:rPr>
              <a:t>o</a:t>
            </a:r>
            <a:r>
              <a:rPr sz="2400" spc="-45" dirty="0">
                <a:latin typeface="Calibri"/>
                <a:cs typeface="Calibri"/>
              </a:rPr>
              <a:t> </a:t>
            </a:r>
            <a:r>
              <a:rPr sz="2400" dirty="0">
                <a:latin typeface="Calibri"/>
                <a:cs typeface="Calibri"/>
              </a:rPr>
              <a:t>eccessiva</a:t>
            </a:r>
            <a:r>
              <a:rPr sz="2400" spc="-15" dirty="0">
                <a:latin typeface="Calibri"/>
                <a:cs typeface="Calibri"/>
              </a:rPr>
              <a:t> </a:t>
            </a:r>
            <a:r>
              <a:rPr sz="2400" spc="-10" dirty="0">
                <a:latin typeface="Calibri"/>
                <a:cs typeface="Calibri"/>
              </a:rPr>
              <a:t>coagulazione</a:t>
            </a:r>
            <a:endParaRPr sz="2400" dirty="0">
              <a:latin typeface="Calibri"/>
              <a:cs typeface="Calibri"/>
            </a:endParaRPr>
          </a:p>
        </p:txBody>
      </p:sp>
      <p:pic>
        <p:nvPicPr>
          <p:cNvPr id="4" name="object 4"/>
          <p:cNvPicPr/>
          <p:nvPr/>
        </p:nvPicPr>
        <p:blipFill>
          <a:blip r:embed="rId2" cstate="print"/>
          <a:stretch>
            <a:fillRect/>
          </a:stretch>
        </p:blipFill>
        <p:spPr>
          <a:xfrm>
            <a:off x="7676719" y="720708"/>
            <a:ext cx="3980688" cy="4632959"/>
          </a:xfrm>
          <a:prstGeom prst="rect">
            <a:avLst/>
          </a:prstGeom>
        </p:spPr>
      </p:pic>
      <p:sp>
        <p:nvSpPr>
          <p:cNvPr id="5" name="object 5"/>
          <p:cNvSpPr txBox="1"/>
          <p:nvPr/>
        </p:nvSpPr>
        <p:spPr>
          <a:xfrm>
            <a:off x="7360355" y="5648533"/>
            <a:ext cx="440626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C00000"/>
                </a:solidFill>
                <a:latin typeface="Calibri"/>
                <a:cs typeface="Calibri"/>
              </a:rPr>
              <a:t>Risultati</a:t>
            </a:r>
            <a:r>
              <a:rPr sz="1800" spc="-90" dirty="0">
                <a:solidFill>
                  <a:srgbClr val="C00000"/>
                </a:solidFill>
                <a:latin typeface="Calibri"/>
                <a:cs typeface="Calibri"/>
              </a:rPr>
              <a:t> </a:t>
            </a:r>
            <a:r>
              <a:rPr sz="1800" dirty="0">
                <a:solidFill>
                  <a:srgbClr val="C00000"/>
                </a:solidFill>
                <a:latin typeface="Calibri"/>
                <a:cs typeface="Calibri"/>
              </a:rPr>
              <a:t>di</a:t>
            </a:r>
            <a:r>
              <a:rPr sz="1800" spc="-70" dirty="0">
                <a:solidFill>
                  <a:srgbClr val="C00000"/>
                </a:solidFill>
                <a:latin typeface="Calibri"/>
                <a:cs typeface="Calibri"/>
              </a:rPr>
              <a:t> </a:t>
            </a:r>
            <a:r>
              <a:rPr sz="1800" dirty="0">
                <a:solidFill>
                  <a:srgbClr val="C00000"/>
                </a:solidFill>
                <a:latin typeface="Calibri"/>
                <a:cs typeface="Calibri"/>
              </a:rPr>
              <a:t>laboratorio</a:t>
            </a:r>
            <a:r>
              <a:rPr sz="1800" spc="-65" dirty="0">
                <a:solidFill>
                  <a:srgbClr val="C00000"/>
                </a:solidFill>
                <a:latin typeface="Calibri"/>
                <a:cs typeface="Calibri"/>
              </a:rPr>
              <a:t> </a:t>
            </a:r>
            <a:r>
              <a:rPr sz="1800" dirty="0">
                <a:solidFill>
                  <a:srgbClr val="C00000"/>
                </a:solidFill>
                <a:latin typeface="Calibri"/>
                <a:cs typeface="Calibri"/>
              </a:rPr>
              <a:t>nell’insufficienza</a:t>
            </a:r>
            <a:r>
              <a:rPr sz="1800" spc="-5" dirty="0">
                <a:solidFill>
                  <a:srgbClr val="C00000"/>
                </a:solidFill>
                <a:latin typeface="Calibri"/>
                <a:cs typeface="Calibri"/>
              </a:rPr>
              <a:t> </a:t>
            </a:r>
            <a:r>
              <a:rPr sz="1800" spc="-10" dirty="0">
                <a:solidFill>
                  <a:srgbClr val="C00000"/>
                </a:solidFill>
                <a:latin typeface="Calibri"/>
                <a:cs typeface="Calibri"/>
              </a:rPr>
              <a:t>epatica</a:t>
            </a:r>
            <a:endParaRPr sz="1800">
              <a:latin typeface="Calibri"/>
              <a:cs typeface="Calibri"/>
            </a:endParaRPr>
          </a:p>
        </p:txBody>
      </p:sp>
      <p:sp>
        <p:nvSpPr>
          <p:cNvPr id="8" name="TextBox 7">
            <a:extLst>
              <a:ext uri="{FF2B5EF4-FFF2-40B4-BE49-F238E27FC236}">
                <a16:creationId xmlns:a16="http://schemas.microsoft.com/office/drawing/2014/main" id="{8D8A8FCF-8A5F-B052-3B99-72AEFDF0653E}"/>
              </a:ext>
            </a:extLst>
          </p:cNvPr>
          <p:cNvSpPr txBox="1"/>
          <p:nvPr/>
        </p:nvSpPr>
        <p:spPr>
          <a:xfrm>
            <a:off x="356542" y="454646"/>
            <a:ext cx="5507877" cy="461665"/>
          </a:xfrm>
          <a:prstGeom prst="rect">
            <a:avLst/>
          </a:prstGeom>
          <a:noFill/>
        </p:spPr>
        <p:txBody>
          <a:bodyPr wrap="square" rtlCol="0">
            <a:spAutoFit/>
          </a:bodyPr>
          <a:lstStyle/>
          <a:p>
            <a:r>
              <a:rPr lang="it-IT" sz="2400" b="1" dirty="0">
                <a:solidFill>
                  <a:schemeClr val="accent1"/>
                </a:solidFill>
              </a:rPr>
              <a:t>INSUFFICIENZA EPATICA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contenuto 2">
            <a:extLst>
              <a:ext uri="{FF2B5EF4-FFF2-40B4-BE49-F238E27FC236}">
                <a16:creationId xmlns:a16="http://schemas.microsoft.com/office/drawing/2014/main" id="{B23FB3B2-5171-4CBE-8519-137B2FA434FE}"/>
              </a:ext>
            </a:extLst>
          </p:cNvPr>
          <p:cNvSpPr>
            <a:spLocks noGrp="1"/>
          </p:cNvSpPr>
          <p:nvPr>
            <p:ph idx="1"/>
          </p:nvPr>
        </p:nvSpPr>
        <p:spPr>
          <a:xfrm>
            <a:off x="649111" y="366185"/>
            <a:ext cx="11096977" cy="1586794"/>
          </a:xfrm>
        </p:spPr>
        <p:txBody>
          <a:bodyPr>
            <a:normAutofit/>
          </a:bodyPr>
          <a:lstStyle/>
          <a:p>
            <a:pPr>
              <a:buNone/>
            </a:pPr>
            <a:r>
              <a:rPr lang="it-IT" altLang="it-IT" sz="2400" b="1" dirty="0">
                <a:solidFill>
                  <a:srgbClr val="00B050"/>
                </a:solidFill>
                <a:ea typeface="ＭＳ Ｐゴシック" panose="020B0600070205080204" pitchFamily="34" charset="-128"/>
                <a:cs typeface="Times New Roman" panose="02020603050405020304" pitchFamily="18" charset="0"/>
              </a:rPr>
              <a:t>La specificità diagnostica </a:t>
            </a:r>
            <a:r>
              <a:rPr lang="it-IT" altLang="it-IT" sz="2400" b="1" dirty="0">
                <a:ea typeface="ＭＳ Ｐゴシック" panose="020B0600070205080204" pitchFamily="34" charset="-128"/>
                <a:cs typeface="Times New Roman" panose="02020603050405020304" pitchFamily="18" charset="0"/>
              </a:rPr>
              <a:t>è la misura della frequenza della negatività di un test in assenza della malattia considerata. </a:t>
            </a:r>
          </a:p>
          <a:p>
            <a:pPr eaLnBrk="1" hangingPunct="1">
              <a:buFont typeface="Arial" panose="020B0604020202020204" pitchFamily="34" charset="0"/>
              <a:buNone/>
            </a:pPr>
            <a:r>
              <a:rPr lang="it-IT" altLang="it-IT" sz="2400" b="1" dirty="0">
                <a:solidFill>
                  <a:srgbClr val="C00000"/>
                </a:solidFill>
                <a:ea typeface="ＭＳ Ｐゴシック" panose="020B0600070205080204" pitchFamily="34" charset="-128"/>
                <a:cs typeface="Times New Roman" panose="02020603050405020304" pitchFamily="18" charset="0"/>
              </a:rPr>
              <a:t>La sensibilità diagnostica </a:t>
            </a:r>
            <a:r>
              <a:rPr lang="it-IT" altLang="it-IT" sz="2400" b="1" dirty="0">
                <a:ea typeface="ＭＳ Ｐゴシック" panose="020B0600070205080204" pitchFamily="34" charset="-128"/>
                <a:cs typeface="Times New Roman" panose="02020603050405020304" pitchFamily="18" charset="0"/>
              </a:rPr>
              <a:t>è la misura della frequenza della positività di un test in presenza della malattia considerata</a:t>
            </a:r>
          </a:p>
        </p:txBody>
      </p:sp>
      <p:pic>
        <p:nvPicPr>
          <p:cNvPr id="105475" name="Picture 5">
            <a:extLst>
              <a:ext uri="{FF2B5EF4-FFF2-40B4-BE49-F238E27FC236}">
                <a16:creationId xmlns:a16="http://schemas.microsoft.com/office/drawing/2014/main" id="{D76997F8-802B-4222-9F74-5C1D0046B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645" y="2258948"/>
            <a:ext cx="8032397" cy="440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2042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6374" y="1009853"/>
            <a:ext cx="7947659" cy="461391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C00000"/>
                </a:solidFill>
                <a:latin typeface="Calibri"/>
                <a:cs typeface="Calibri"/>
              </a:rPr>
              <a:t>DANNO</a:t>
            </a:r>
            <a:r>
              <a:rPr sz="2400" b="1" spc="-110" dirty="0">
                <a:solidFill>
                  <a:srgbClr val="C00000"/>
                </a:solidFill>
                <a:latin typeface="Calibri"/>
                <a:cs typeface="Calibri"/>
              </a:rPr>
              <a:t> </a:t>
            </a:r>
            <a:r>
              <a:rPr sz="2400" b="1" spc="-45" dirty="0">
                <a:solidFill>
                  <a:srgbClr val="C00000"/>
                </a:solidFill>
                <a:latin typeface="Calibri"/>
                <a:cs typeface="Calibri"/>
              </a:rPr>
              <a:t>EPATICO</a:t>
            </a:r>
            <a:r>
              <a:rPr sz="2400" b="1" spc="-70" dirty="0">
                <a:solidFill>
                  <a:srgbClr val="C00000"/>
                </a:solidFill>
                <a:latin typeface="Calibri"/>
                <a:cs typeface="Calibri"/>
              </a:rPr>
              <a:t> </a:t>
            </a:r>
            <a:r>
              <a:rPr sz="2400" b="1" spc="-10" dirty="0">
                <a:solidFill>
                  <a:srgbClr val="C00000"/>
                </a:solidFill>
                <a:latin typeface="Calibri"/>
                <a:cs typeface="Calibri"/>
              </a:rPr>
              <a:t>CRONICO</a:t>
            </a:r>
            <a:endParaRPr sz="2400" dirty="0">
              <a:latin typeface="Calibri"/>
              <a:cs typeface="Calibri"/>
            </a:endParaRPr>
          </a:p>
          <a:p>
            <a:pPr>
              <a:lnSpc>
                <a:spcPct val="100000"/>
              </a:lnSpc>
            </a:pPr>
            <a:endParaRPr sz="2400" dirty="0">
              <a:latin typeface="Calibri"/>
              <a:cs typeface="Calibri"/>
            </a:endParaRPr>
          </a:p>
          <a:p>
            <a:pPr marL="299085" indent="-287020">
              <a:lnSpc>
                <a:spcPct val="100000"/>
              </a:lnSpc>
              <a:spcBef>
                <a:spcPts val="1505"/>
              </a:spcBef>
              <a:buFont typeface="Arial"/>
              <a:buChar char="•"/>
              <a:tabLst>
                <a:tab pos="299085" algn="l"/>
                <a:tab pos="299720" algn="l"/>
              </a:tabLst>
            </a:pPr>
            <a:r>
              <a:rPr sz="2400" spc="-10" dirty="0">
                <a:latin typeface="Calibri"/>
                <a:cs typeface="Calibri"/>
              </a:rPr>
              <a:t>Fegato</a:t>
            </a:r>
            <a:r>
              <a:rPr sz="2400" spc="-50" dirty="0">
                <a:latin typeface="Calibri"/>
                <a:cs typeface="Calibri"/>
              </a:rPr>
              <a:t> </a:t>
            </a:r>
            <a:r>
              <a:rPr sz="2400" dirty="0">
                <a:latin typeface="Calibri"/>
                <a:cs typeface="Calibri"/>
              </a:rPr>
              <a:t>adiposo</a:t>
            </a:r>
            <a:r>
              <a:rPr sz="2400" spc="-55" dirty="0">
                <a:latin typeface="Calibri"/>
                <a:cs typeface="Calibri"/>
              </a:rPr>
              <a:t> </a:t>
            </a:r>
            <a:r>
              <a:rPr sz="2400" dirty="0">
                <a:latin typeface="Calibri"/>
                <a:cs typeface="Calibri"/>
              </a:rPr>
              <a:t>da</a:t>
            </a:r>
            <a:r>
              <a:rPr sz="2400" spc="-20" dirty="0">
                <a:latin typeface="Calibri"/>
                <a:cs typeface="Calibri"/>
              </a:rPr>
              <a:t> </a:t>
            </a:r>
            <a:r>
              <a:rPr sz="2400" dirty="0">
                <a:latin typeface="Calibri"/>
                <a:cs typeface="Calibri"/>
              </a:rPr>
              <a:t>assunzione</a:t>
            </a:r>
            <a:r>
              <a:rPr sz="2400" spc="-10" dirty="0">
                <a:latin typeface="Calibri"/>
                <a:cs typeface="Calibri"/>
              </a:rPr>
              <a:t> </a:t>
            </a:r>
            <a:r>
              <a:rPr sz="2400" dirty="0">
                <a:latin typeface="Calibri"/>
                <a:cs typeface="Calibri"/>
              </a:rPr>
              <a:t>di</a:t>
            </a:r>
            <a:r>
              <a:rPr sz="2400" spc="-15" dirty="0">
                <a:latin typeface="Calibri"/>
                <a:cs typeface="Calibri"/>
              </a:rPr>
              <a:t> </a:t>
            </a:r>
            <a:r>
              <a:rPr sz="2400" spc="-10" dirty="0">
                <a:latin typeface="Calibri"/>
                <a:cs typeface="Calibri"/>
              </a:rPr>
              <a:t>alcol</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Epatite</a:t>
            </a:r>
            <a:r>
              <a:rPr sz="2400" spc="-114" dirty="0">
                <a:latin typeface="Calibri"/>
                <a:cs typeface="Calibri"/>
              </a:rPr>
              <a:t> </a:t>
            </a:r>
            <a:r>
              <a:rPr sz="2400" dirty="0">
                <a:latin typeface="Calibri"/>
                <a:cs typeface="Calibri"/>
              </a:rPr>
              <a:t>cronica</a:t>
            </a:r>
            <a:r>
              <a:rPr sz="2400" spc="-55" dirty="0">
                <a:latin typeface="Calibri"/>
                <a:cs typeface="Calibri"/>
              </a:rPr>
              <a:t> </a:t>
            </a:r>
            <a:r>
              <a:rPr sz="2400" dirty="0">
                <a:latin typeface="Calibri"/>
                <a:cs typeface="Calibri"/>
              </a:rPr>
              <a:t>attiva</a:t>
            </a:r>
            <a:r>
              <a:rPr sz="2400" spc="-114" dirty="0">
                <a:latin typeface="Calibri"/>
                <a:cs typeface="Calibri"/>
              </a:rPr>
              <a:t> </a:t>
            </a:r>
            <a:r>
              <a:rPr sz="2400" dirty="0">
                <a:latin typeface="Calibri"/>
                <a:cs typeface="Calibri"/>
              </a:rPr>
              <a:t>(epatite</a:t>
            </a:r>
            <a:r>
              <a:rPr sz="2400" spc="-90" dirty="0">
                <a:latin typeface="Calibri"/>
                <a:cs typeface="Calibri"/>
              </a:rPr>
              <a:t> </a:t>
            </a:r>
            <a:r>
              <a:rPr sz="2400" spc="-25" dirty="0">
                <a:latin typeface="Calibri"/>
                <a:cs typeface="Calibri"/>
              </a:rPr>
              <a:t>B)</a:t>
            </a:r>
            <a:endParaRPr sz="2400" dirty="0">
              <a:latin typeface="Calibri"/>
              <a:cs typeface="Calibri"/>
            </a:endParaRPr>
          </a:p>
          <a:p>
            <a:pPr marL="299085" indent="-287020">
              <a:lnSpc>
                <a:spcPct val="100000"/>
              </a:lnSpc>
              <a:spcBef>
                <a:spcPts val="5"/>
              </a:spcBef>
              <a:buFont typeface="Arial"/>
              <a:buChar char="•"/>
              <a:tabLst>
                <a:tab pos="299085" algn="l"/>
                <a:tab pos="299720" algn="l"/>
              </a:tabLst>
            </a:pPr>
            <a:r>
              <a:rPr sz="2400" dirty="0">
                <a:latin typeface="Calibri"/>
                <a:cs typeface="Calibri"/>
              </a:rPr>
              <a:t>Cirrosi</a:t>
            </a:r>
            <a:r>
              <a:rPr sz="2400" spc="-55" dirty="0">
                <a:latin typeface="Calibri"/>
                <a:cs typeface="Calibri"/>
              </a:rPr>
              <a:t> </a:t>
            </a:r>
            <a:r>
              <a:rPr sz="2400" dirty="0">
                <a:latin typeface="Calibri"/>
                <a:cs typeface="Calibri"/>
              </a:rPr>
              <a:t>biliare</a:t>
            </a:r>
            <a:r>
              <a:rPr sz="2400" spc="-70" dirty="0">
                <a:latin typeface="Calibri"/>
                <a:cs typeface="Calibri"/>
              </a:rPr>
              <a:t> </a:t>
            </a:r>
            <a:r>
              <a:rPr sz="2400" spc="-10" dirty="0">
                <a:latin typeface="Calibri"/>
                <a:cs typeface="Calibri"/>
              </a:rPr>
              <a:t>primaria</a:t>
            </a:r>
            <a:endParaRPr sz="2400" dirty="0">
              <a:latin typeface="Calibri"/>
              <a:cs typeface="Calibri"/>
            </a:endParaRPr>
          </a:p>
          <a:p>
            <a:pPr>
              <a:lnSpc>
                <a:spcPct val="100000"/>
              </a:lnSpc>
              <a:spcBef>
                <a:spcPts val="10"/>
              </a:spcBef>
              <a:buFont typeface="Arial"/>
              <a:buChar char="•"/>
            </a:pPr>
            <a:endParaRPr sz="2350" dirty="0">
              <a:latin typeface="Calibri"/>
              <a:cs typeface="Calibri"/>
            </a:endParaRPr>
          </a:p>
          <a:p>
            <a:pPr marL="12700">
              <a:lnSpc>
                <a:spcPct val="100000"/>
              </a:lnSpc>
              <a:spcBef>
                <a:spcPts val="5"/>
              </a:spcBef>
            </a:pPr>
            <a:r>
              <a:rPr sz="2400" dirty="0">
                <a:latin typeface="Calibri"/>
                <a:cs typeface="Calibri"/>
              </a:rPr>
              <a:t>Possono</a:t>
            </a:r>
            <a:r>
              <a:rPr sz="2400" spc="-95" dirty="0">
                <a:latin typeface="Calibri"/>
                <a:cs typeface="Calibri"/>
              </a:rPr>
              <a:t> </a:t>
            </a:r>
            <a:r>
              <a:rPr sz="2400" dirty="0">
                <a:latin typeface="Calibri"/>
                <a:cs typeface="Calibri"/>
              </a:rPr>
              <a:t>evolvere</a:t>
            </a:r>
            <a:r>
              <a:rPr sz="2400" spc="-95" dirty="0">
                <a:latin typeface="Calibri"/>
                <a:cs typeface="Calibri"/>
              </a:rPr>
              <a:t> </a:t>
            </a:r>
            <a:r>
              <a:rPr sz="2400" spc="-25" dirty="0">
                <a:latin typeface="Calibri"/>
                <a:cs typeface="Calibri"/>
              </a:rPr>
              <a:t>in</a:t>
            </a:r>
            <a:endParaRPr sz="2400" dirty="0">
              <a:latin typeface="Calibri"/>
              <a:cs typeface="Calibri"/>
            </a:endParaRPr>
          </a:p>
          <a:p>
            <a:pPr marL="299085" indent="-287020">
              <a:lnSpc>
                <a:spcPct val="100000"/>
              </a:lnSpc>
              <a:buFont typeface="Arial"/>
              <a:buChar char="•"/>
              <a:tabLst>
                <a:tab pos="299085" algn="l"/>
                <a:tab pos="299720" algn="l"/>
              </a:tabLst>
            </a:pPr>
            <a:r>
              <a:rPr sz="2400" dirty="0">
                <a:latin typeface="Calibri"/>
                <a:cs typeface="Calibri"/>
              </a:rPr>
              <a:t>Cirrosi</a:t>
            </a:r>
            <a:r>
              <a:rPr sz="2400" spc="-60" dirty="0">
                <a:latin typeface="Calibri"/>
                <a:cs typeface="Calibri"/>
              </a:rPr>
              <a:t> </a:t>
            </a:r>
            <a:r>
              <a:rPr sz="2400" dirty="0">
                <a:latin typeface="Calibri"/>
                <a:cs typeface="Calibri"/>
              </a:rPr>
              <a:t>epatica:</a:t>
            </a:r>
            <a:r>
              <a:rPr sz="2400" spc="-80" dirty="0">
                <a:latin typeface="Calibri"/>
                <a:cs typeface="Calibri"/>
              </a:rPr>
              <a:t> </a:t>
            </a:r>
            <a:r>
              <a:rPr sz="2400" dirty="0">
                <a:latin typeface="Calibri"/>
                <a:cs typeface="Calibri"/>
              </a:rPr>
              <a:t>fibrosi</a:t>
            </a:r>
            <a:r>
              <a:rPr sz="2400" spc="-55" dirty="0">
                <a:latin typeface="Calibri"/>
                <a:cs typeface="Calibri"/>
              </a:rPr>
              <a:t> </a:t>
            </a:r>
            <a:r>
              <a:rPr sz="2400" dirty="0">
                <a:latin typeface="Calibri"/>
                <a:cs typeface="Calibri"/>
              </a:rPr>
              <a:t>estesa</a:t>
            </a:r>
            <a:r>
              <a:rPr sz="2400" spc="-85" dirty="0">
                <a:latin typeface="Calibri"/>
                <a:cs typeface="Calibri"/>
              </a:rPr>
              <a:t> </a:t>
            </a:r>
            <a:r>
              <a:rPr sz="2400" dirty="0">
                <a:latin typeface="Calibri"/>
                <a:cs typeface="Calibri"/>
              </a:rPr>
              <a:t>del</a:t>
            </a:r>
            <a:r>
              <a:rPr sz="2400" spc="-35" dirty="0">
                <a:latin typeface="Calibri"/>
                <a:cs typeface="Calibri"/>
              </a:rPr>
              <a:t> </a:t>
            </a:r>
            <a:r>
              <a:rPr sz="2400" spc="-20" dirty="0">
                <a:latin typeface="Calibri"/>
                <a:cs typeface="Calibri"/>
              </a:rPr>
              <a:t>fegato,</a:t>
            </a:r>
            <a:r>
              <a:rPr sz="2400" spc="-55" dirty="0">
                <a:latin typeface="Calibri"/>
                <a:cs typeface="Calibri"/>
              </a:rPr>
              <a:t> </a:t>
            </a:r>
            <a:r>
              <a:rPr sz="2400" spc="-10" dirty="0">
                <a:latin typeface="Calibri"/>
                <a:cs typeface="Calibri"/>
              </a:rPr>
              <a:t>irreversibile</a:t>
            </a:r>
            <a:endParaRPr sz="2400" dirty="0">
              <a:latin typeface="Calibri"/>
              <a:cs typeface="Calibri"/>
            </a:endParaRPr>
          </a:p>
          <a:p>
            <a:pPr>
              <a:lnSpc>
                <a:spcPct val="100000"/>
              </a:lnSpc>
              <a:spcBef>
                <a:spcPts val="10"/>
              </a:spcBef>
              <a:buFont typeface="Arial"/>
              <a:buChar char="•"/>
            </a:pPr>
            <a:endParaRPr sz="2350" dirty="0">
              <a:latin typeface="Calibri"/>
              <a:cs typeface="Calibri"/>
            </a:endParaRPr>
          </a:p>
          <a:p>
            <a:pPr marL="12700">
              <a:lnSpc>
                <a:spcPct val="100000"/>
              </a:lnSpc>
            </a:pPr>
            <a:r>
              <a:rPr sz="2400" b="1" dirty="0">
                <a:solidFill>
                  <a:srgbClr val="C00000"/>
                </a:solidFill>
                <a:latin typeface="Calibri"/>
                <a:cs typeface="Calibri"/>
              </a:rPr>
              <a:t>Altre</a:t>
            </a:r>
            <a:r>
              <a:rPr sz="2400" b="1" spc="-65" dirty="0">
                <a:solidFill>
                  <a:srgbClr val="C00000"/>
                </a:solidFill>
                <a:latin typeface="Calibri"/>
                <a:cs typeface="Calibri"/>
              </a:rPr>
              <a:t> </a:t>
            </a:r>
            <a:r>
              <a:rPr sz="2400" b="1" dirty="0">
                <a:solidFill>
                  <a:srgbClr val="C00000"/>
                </a:solidFill>
                <a:latin typeface="Calibri"/>
                <a:cs typeface="Calibri"/>
              </a:rPr>
              <a:t>cause</a:t>
            </a:r>
            <a:r>
              <a:rPr sz="2400" b="1" spc="-15" dirty="0">
                <a:solidFill>
                  <a:srgbClr val="C00000"/>
                </a:solidFill>
                <a:latin typeface="Calibri"/>
                <a:cs typeface="Calibri"/>
              </a:rPr>
              <a:t> </a:t>
            </a:r>
            <a:r>
              <a:rPr sz="2400" b="1" dirty="0">
                <a:solidFill>
                  <a:srgbClr val="C00000"/>
                </a:solidFill>
                <a:latin typeface="Calibri"/>
                <a:cs typeface="Calibri"/>
              </a:rPr>
              <a:t>di</a:t>
            </a:r>
            <a:r>
              <a:rPr sz="2400" b="1" spc="-15" dirty="0">
                <a:solidFill>
                  <a:srgbClr val="C00000"/>
                </a:solidFill>
                <a:latin typeface="Calibri"/>
                <a:cs typeface="Calibri"/>
              </a:rPr>
              <a:t> </a:t>
            </a:r>
            <a:r>
              <a:rPr sz="2400" b="1" spc="-10" dirty="0">
                <a:solidFill>
                  <a:srgbClr val="C00000"/>
                </a:solidFill>
                <a:latin typeface="Calibri"/>
                <a:cs typeface="Calibri"/>
              </a:rPr>
              <a:t>cirrosi:</a:t>
            </a:r>
            <a:endParaRPr sz="2400" dirty="0">
              <a:latin typeface="Calibri"/>
              <a:cs typeface="Calibri"/>
            </a:endParaRPr>
          </a:p>
          <a:p>
            <a:pPr marL="299085" indent="-287020">
              <a:lnSpc>
                <a:spcPct val="100000"/>
              </a:lnSpc>
              <a:spcBef>
                <a:spcPts val="5"/>
              </a:spcBef>
              <a:buFont typeface="Arial"/>
              <a:buChar char="•"/>
              <a:tabLst>
                <a:tab pos="299085" algn="l"/>
                <a:tab pos="299720" algn="l"/>
              </a:tabLst>
            </a:pPr>
            <a:r>
              <a:rPr sz="2400" dirty="0">
                <a:latin typeface="Calibri"/>
                <a:cs typeface="Calibri"/>
              </a:rPr>
              <a:t>Malattia</a:t>
            </a:r>
            <a:r>
              <a:rPr sz="2400" spc="-105" dirty="0">
                <a:latin typeface="Calibri"/>
                <a:cs typeface="Calibri"/>
              </a:rPr>
              <a:t> </a:t>
            </a:r>
            <a:r>
              <a:rPr sz="2400" dirty="0">
                <a:latin typeface="Calibri"/>
                <a:cs typeface="Calibri"/>
              </a:rPr>
              <a:t>di</a:t>
            </a:r>
            <a:r>
              <a:rPr sz="2400" spc="-45" dirty="0">
                <a:latin typeface="Calibri"/>
                <a:cs typeface="Calibri"/>
              </a:rPr>
              <a:t> </a:t>
            </a:r>
            <a:r>
              <a:rPr sz="2400" dirty="0">
                <a:latin typeface="Calibri"/>
                <a:cs typeface="Calibri"/>
              </a:rPr>
              <a:t>Wilson</a:t>
            </a:r>
            <a:r>
              <a:rPr sz="2400" spc="-50" dirty="0">
                <a:latin typeface="Calibri"/>
                <a:cs typeface="Calibri"/>
              </a:rPr>
              <a:t> </a:t>
            </a:r>
            <a:r>
              <a:rPr sz="2400" dirty="0">
                <a:latin typeface="Calibri"/>
                <a:cs typeface="Calibri"/>
              </a:rPr>
              <a:t>(malattia</a:t>
            </a:r>
            <a:r>
              <a:rPr sz="2400" spc="-95" dirty="0">
                <a:latin typeface="Calibri"/>
                <a:cs typeface="Calibri"/>
              </a:rPr>
              <a:t> </a:t>
            </a:r>
            <a:r>
              <a:rPr sz="2400" dirty="0">
                <a:latin typeface="Calibri"/>
                <a:cs typeface="Calibri"/>
              </a:rPr>
              <a:t>genetica</a:t>
            </a:r>
            <a:r>
              <a:rPr sz="2400" spc="-40" dirty="0">
                <a:latin typeface="Calibri"/>
                <a:cs typeface="Calibri"/>
              </a:rPr>
              <a:t> </a:t>
            </a:r>
            <a:r>
              <a:rPr sz="2400" spc="-10" dirty="0">
                <a:latin typeface="Calibri"/>
                <a:cs typeface="Calibri"/>
              </a:rPr>
              <a:t>dell’omeostasi</a:t>
            </a:r>
            <a:r>
              <a:rPr sz="2400" spc="-95" dirty="0">
                <a:latin typeface="Calibri"/>
                <a:cs typeface="Calibri"/>
              </a:rPr>
              <a:t> </a:t>
            </a:r>
            <a:r>
              <a:rPr sz="2400" dirty="0">
                <a:latin typeface="Calibri"/>
                <a:cs typeface="Calibri"/>
              </a:rPr>
              <a:t>del</a:t>
            </a:r>
            <a:r>
              <a:rPr sz="2400" spc="-35" dirty="0">
                <a:latin typeface="Calibri"/>
                <a:cs typeface="Calibri"/>
              </a:rPr>
              <a:t> </a:t>
            </a:r>
            <a:r>
              <a:rPr sz="2400" spc="-10" dirty="0">
                <a:latin typeface="Calibri"/>
                <a:cs typeface="Calibri"/>
              </a:rPr>
              <a:t>rame)</a:t>
            </a:r>
            <a:endParaRPr sz="2400" dirty="0">
              <a:latin typeface="Calibri"/>
              <a:cs typeface="Calibri"/>
            </a:endParaRPr>
          </a:p>
          <a:p>
            <a:pPr marL="299085" indent="-287020">
              <a:lnSpc>
                <a:spcPct val="100000"/>
              </a:lnSpc>
              <a:buFont typeface="Arial"/>
              <a:buChar char="•"/>
              <a:tabLst>
                <a:tab pos="299085" algn="l"/>
                <a:tab pos="299720" algn="l"/>
              </a:tabLst>
            </a:pPr>
            <a:r>
              <a:rPr sz="2400" spc="-10" dirty="0">
                <a:latin typeface="Calibri"/>
                <a:cs typeface="Calibri"/>
              </a:rPr>
              <a:t>Emocromatosi</a:t>
            </a:r>
            <a:r>
              <a:rPr sz="2400" spc="-55" dirty="0">
                <a:latin typeface="Calibri"/>
                <a:cs typeface="Calibri"/>
              </a:rPr>
              <a:t> </a:t>
            </a:r>
            <a:r>
              <a:rPr sz="2400" dirty="0">
                <a:latin typeface="Calibri"/>
                <a:cs typeface="Calibri"/>
              </a:rPr>
              <a:t>(disordini</a:t>
            </a:r>
            <a:r>
              <a:rPr sz="2400" spc="-40" dirty="0">
                <a:latin typeface="Calibri"/>
                <a:cs typeface="Calibri"/>
              </a:rPr>
              <a:t> </a:t>
            </a:r>
            <a:r>
              <a:rPr sz="2400" dirty="0">
                <a:latin typeface="Calibri"/>
                <a:cs typeface="Calibri"/>
              </a:rPr>
              <a:t>genetici</a:t>
            </a:r>
            <a:r>
              <a:rPr sz="2400" spc="-10" dirty="0">
                <a:latin typeface="Calibri"/>
                <a:cs typeface="Calibri"/>
              </a:rPr>
              <a:t> </a:t>
            </a:r>
            <a:r>
              <a:rPr sz="2400" spc="-20" dirty="0">
                <a:latin typeface="Calibri"/>
                <a:cs typeface="Calibri"/>
              </a:rPr>
              <a:t>dell’omeostasi</a:t>
            </a:r>
            <a:r>
              <a:rPr sz="2400" spc="-90" dirty="0">
                <a:latin typeface="Calibri"/>
                <a:cs typeface="Calibri"/>
              </a:rPr>
              <a:t> </a:t>
            </a:r>
            <a:r>
              <a:rPr sz="2400" dirty="0">
                <a:latin typeface="Calibri"/>
                <a:cs typeface="Calibri"/>
              </a:rPr>
              <a:t>del</a:t>
            </a:r>
            <a:r>
              <a:rPr sz="2400" spc="-10" dirty="0">
                <a:latin typeface="Calibri"/>
                <a:cs typeface="Calibri"/>
              </a:rPr>
              <a:t> ferro)</a:t>
            </a:r>
            <a:endParaRPr sz="2400" dirty="0">
              <a:latin typeface="Calibri"/>
              <a:cs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CasellaDiTesto 1">
            <a:extLst>
              <a:ext uri="{FF2B5EF4-FFF2-40B4-BE49-F238E27FC236}">
                <a16:creationId xmlns:a16="http://schemas.microsoft.com/office/drawing/2014/main" id="{A292099C-47B5-D4F2-D4AC-CBFE1817D10C}"/>
              </a:ext>
            </a:extLst>
          </p:cNvPr>
          <p:cNvSpPr txBox="1">
            <a:spLocks noChangeArrowheads="1"/>
          </p:cNvSpPr>
          <p:nvPr/>
        </p:nvSpPr>
        <p:spPr bwMode="auto">
          <a:xfrm>
            <a:off x="295244" y="117574"/>
            <a:ext cx="11111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3600" b="1" dirty="0" err="1">
                <a:solidFill>
                  <a:srgbClr val="0070C0"/>
                </a:solidFill>
                <a:latin typeface="+mn-lt"/>
              </a:rPr>
              <a:t>Biomarkers</a:t>
            </a:r>
            <a:r>
              <a:rPr lang="it-IT" altLang="it-IT" sz="3600" b="1" dirty="0">
                <a:solidFill>
                  <a:srgbClr val="0070C0"/>
                </a:solidFill>
                <a:latin typeface="+mn-lt"/>
              </a:rPr>
              <a:t> nei tumori</a:t>
            </a:r>
          </a:p>
          <a:p>
            <a:pPr>
              <a:spcBef>
                <a:spcPct val="0"/>
              </a:spcBef>
              <a:buFontTx/>
              <a:buNone/>
            </a:pPr>
            <a:r>
              <a:rPr lang="it-IT" altLang="it-IT" sz="3600" dirty="0">
                <a:latin typeface="+mn-lt"/>
              </a:rPr>
              <a:t>	 (valore prognostico/predittivo)</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a:extLst>
              <a:ext uri="{FF2B5EF4-FFF2-40B4-BE49-F238E27FC236}">
                <a16:creationId xmlns:a16="http://schemas.microsoft.com/office/drawing/2014/main" id="{C43A60FF-7551-7EC5-7DB3-3C9FA9AEE0BD}"/>
              </a:ext>
            </a:extLst>
          </p:cNvPr>
          <p:cNvSpPr>
            <a:spLocks noGrp="1" noChangeArrowheads="1"/>
          </p:cNvSpPr>
          <p:nvPr>
            <p:ph type="body" idx="1"/>
          </p:nvPr>
        </p:nvSpPr>
        <p:spPr>
          <a:xfrm>
            <a:off x="206051" y="0"/>
            <a:ext cx="11546632" cy="6565933"/>
          </a:xfrm>
        </p:spPr>
        <p:txBody>
          <a:bodyPr>
            <a:noAutofit/>
          </a:bodyPr>
          <a:lstStyle/>
          <a:p>
            <a:pPr eaLnBrk="1" hangingPunct="1">
              <a:lnSpc>
                <a:spcPct val="90000"/>
              </a:lnSpc>
              <a:buFontTx/>
              <a:buNone/>
            </a:pPr>
            <a:r>
              <a:rPr lang="it-IT" altLang="it-IT" dirty="0"/>
              <a:t>1) Antigeni </a:t>
            </a:r>
            <a:r>
              <a:rPr lang="it-IT" altLang="it-IT" dirty="0" err="1"/>
              <a:t>oncofetali</a:t>
            </a:r>
            <a:r>
              <a:rPr lang="it-IT" altLang="it-IT" dirty="0"/>
              <a:t> (tumore </a:t>
            </a:r>
            <a:r>
              <a:rPr lang="it-IT" altLang="it-IT" u="sng" dirty="0"/>
              <a:t>associati</a:t>
            </a:r>
            <a:r>
              <a:rPr lang="it-IT" altLang="it-IT" dirty="0"/>
              <a:t>)</a:t>
            </a:r>
          </a:p>
          <a:p>
            <a:pPr eaLnBrk="1" hangingPunct="1">
              <a:lnSpc>
                <a:spcPct val="90000"/>
              </a:lnSpc>
              <a:buFontTx/>
              <a:buNone/>
            </a:pPr>
            <a:r>
              <a:rPr lang="it-IT" altLang="it-IT" dirty="0"/>
              <a:t>    </a:t>
            </a:r>
            <a:r>
              <a:rPr lang="it-IT" altLang="it-IT" b="1" dirty="0">
                <a:solidFill>
                  <a:srgbClr val="C00000"/>
                </a:solidFill>
              </a:rPr>
              <a:t>CEA</a:t>
            </a:r>
            <a:r>
              <a:rPr lang="it-IT" altLang="it-IT" dirty="0"/>
              <a:t> (antigene </a:t>
            </a:r>
            <a:r>
              <a:rPr lang="it-IT" altLang="it-IT" dirty="0" err="1"/>
              <a:t>carcino</a:t>
            </a:r>
            <a:r>
              <a:rPr lang="it-IT" altLang="it-IT" dirty="0"/>
              <a:t> embrionario):</a:t>
            </a:r>
          </a:p>
          <a:p>
            <a:pPr eaLnBrk="1" hangingPunct="1">
              <a:lnSpc>
                <a:spcPct val="90000"/>
              </a:lnSpc>
              <a:buFontTx/>
              <a:buNone/>
            </a:pPr>
            <a:r>
              <a:rPr lang="it-IT" altLang="it-IT" dirty="0"/>
              <a:t>		</a:t>
            </a:r>
            <a:r>
              <a:rPr lang="it-IT" altLang="it-IT" u="sng" dirty="0"/>
              <a:t>ca. colon</a:t>
            </a:r>
            <a:r>
              <a:rPr lang="it-IT" altLang="it-IT" dirty="0"/>
              <a:t>, polmone, fegato, stomaco, pancreas, mammella 	</a:t>
            </a:r>
            <a:br>
              <a:rPr lang="it-IT" altLang="it-IT" dirty="0"/>
            </a:br>
            <a:r>
              <a:rPr lang="it-IT" altLang="it-IT" dirty="0"/>
              <a:t>		(anche: cirrosi alcolica, epatite, m. di Crohn)</a:t>
            </a:r>
          </a:p>
          <a:p>
            <a:pPr eaLnBrk="1" hangingPunct="1">
              <a:lnSpc>
                <a:spcPct val="90000"/>
              </a:lnSpc>
              <a:buFontTx/>
              <a:buNone/>
            </a:pPr>
            <a:r>
              <a:rPr lang="it-IT" altLang="it-IT" dirty="0"/>
              <a:t>    </a:t>
            </a:r>
            <a:r>
              <a:rPr lang="it-IT" altLang="it-IT" b="1" dirty="0">
                <a:solidFill>
                  <a:srgbClr val="C00000"/>
                </a:solidFill>
              </a:rPr>
              <a:t>AFP</a:t>
            </a:r>
            <a:r>
              <a:rPr lang="it-IT" altLang="it-IT" dirty="0"/>
              <a:t> (alfa-feto proteina):</a:t>
            </a:r>
          </a:p>
          <a:p>
            <a:pPr eaLnBrk="1" hangingPunct="1">
              <a:lnSpc>
                <a:spcPct val="90000"/>
              </a:lnSpc>
              <a:buFontTx/>
              <a:buNone/>
            </a:pPr>
            <a:r>
              <a:rPr lang="it-IT" altLang="it-IT" dirty="0"/>
              <a:t>		ca. fegato, testicolo</a:t>
            </a:r>
            <a:br>
              <a:rPr lang="it-IT" altLang="it-IT" dirty="0"/>
            </a:br>
            <a:r>
              <a:rPr lang="it-IT" altLang="it-IT" dirty="0"/>
              <a:t>		(anche: cirrosi, epatite, sofferenza fetale in gravidanza)</a:t>
            </a:r>
          </a:p>
          <a:p>
            <a:pPr eaLnBrk="1" hangingPunct="1">
              <a:buFontTx/>
              <a:buNone/>
            </a:pPr>
            <a:r>
              <a:rPr lang="it-IT" altLang="it-IT" dirty="0"/>
              <a:t>2) Antigeni tumore </a:t>
            </a:r>
            <a:r>
              <a:rPr lang="it-IT" altLang="it-IT" u="sng" dirty="0"/>
              <a:t>specifici:</a:t>
            </a:r>
            <a:endParaRPr lang="it-IT" altLang="it-IT" dirty="0"/>
          </a:p>
          <a:p>
            <a:pPr eaLnBrk="1" hangingPunct="1">
              <a:buFontTx/>
              <a:buNone/>
            </a:pPr>
            <a:r>
              <a:rPr lang="it-IT" altLang="it-IT" dirty="0"/>
              <a:t>	</a:t>
            </a:r>
            <a:r>
              <a:rPr lang="it-IT" altLang="it-IT" b="1" dirty="0">
                <a:solidFill>
                  <a:srgbClr val="C00000"/>
                </a:solidFill>
              </a:rPr>
              <a:t>PSA, PSMA </a:t>
            </a:r>
            <a:r>
              <a:rPr lang="it-IT" altLang="it-IT" dirty="0"/>
              <a:t>(prostate </a:t>
            </a:r>
            <a:r>
              <a:rPr lang="it-IT" altLang="it-IT" dirty="0" err="1"/>
              <a:t>specific</a:t>
            </a:r>
            <a:r>
              <a:rPr lang="it-IT" altLang="it-IT" dirty="0"/>
              <a:t> </a:t>
            </a:r>
            <a:r>
              <a:rPr lang="it-IT" altLang="it-IT" dirty="0" err="1"/>
              <a:t>antigen</a:t>
            </a:r>
            <a:r>
              <a:rPr lang="it-IT" altLang="it-IT" dirty="0"/>
              <a:t>, M-membrane): ca. prostata</a:t>
            </a:r>
          </a:p>
          <a:p>
            <a:pPr eaLnBrk="1" hangingPunct="1">
              <a:buFontTx/>
              <a:buNone/>
            </a:pPr>
            <a:r>
              <a:rPr lang="it-IT" altLang="it-IT" dirty="0"/>
              <a:t>	</a:t>
            </a:r>
            <a:r>
              <a:rPr lang="it-IT" altLang="it-IT" b="1" dirty="0">
                <a:solidFill>
                  <a:srgbClr val="C00000"/>
                </a:solidFill>
              </a:rPr>
              <a:t>Immunoglobuline</a:t>
            </a:r>
            <a:r>
              <a:rPr lang="it-IT" altLang="it-IT" dirty="0"/>
              <a:t>: plasmocitoma</a:t>
            </a:r>
          </a:p>
          <a:p>
            <a:pPr eaLnBrk="1" hangingPunct="1">
              <a:buFontTx/>
              <a:buNone/>
            </a:pPr>
            <a:r>
              <a:rPr lang="it-IT" altLang="it-IT" dirty="0"/>
              <a:t>	Ormoni specifici:</a:t>
            </a:r>
          </a:p>
          <a:p>
            <a:pPr eaLnBrk="1" hangingPunct="1">
              <a:buFontTx/>
              <a:buNone/>
            </a:pPr>
            <a:r>
              <a:rPr lang="it-IT" altLang="it-IT" dirty="0"/>
              <a:t>		-serotonina, </a:t>
            </a:r>
            <a:r>
              <a:rPr lang="it-IT" altLang="it-IT" dirty="0" err="1"/>
              <a:t>cromogranina</a:t>
            </a:r>
            <a:r>
              <a:rPr lang="it-IT" altLang="it-IT" dirty="0"/>
              <a:t>, ecc.: sindrome. da carcinoide, </a:t>
            </a:r>
            <a:br>
              <a:rPr lang="it-IT" altLang="it-IT" dirty="0"/>
            </a:br>
            <a:r>
              <a:rPr lang="it-IT" altLang="it-IT" dirty="0"/>
              <a:t>		altri </a:t>
            </a:r>
            <a:r>
              <a:rPr lang="it-IT" altLang="it-IT" dirty="0" err="1"/>
              <a:t>NETs</a:t>
            </a:r>
            <a:r>
              <a:rPr lang="it-IT" altLang="it-IT" dirty="0"/>
              <a:t> (Neuroendocrine </a:t>
            </a:r>
            <a:r>
              <a:rPr lang="it-IT" altLang="it-IT" dirty="0" err="1"/>
              <a:t>Tumors</a:t>
            </a:r>
            <a:endParaRPr lang="it-IT" altLang="it-IT" dirty="0"/>
          </a:p>
          <a:p>
            <a:pPr eaLnBrk="1" hangingPunct="1">
              <a:buFontTx/>
              <a:buNone/>
            </a:pPr>
            <a:r>
              <a:rPr lang="it-IT" altLang="it-IT" dirty="0"/>
              <a:t>altri</a:t>
            </a:r>
          </a:p>
          <a:p>
            <a:pPr eaLnBrk="1" hangingPunct="1">
              <a:buFontTx/>
              <a:buNone/>
            </a:pPr>
            <a:endParaRPr lang="it-IT" altLang="it-IT" dirty="0"/>
          </a:p>
          <a:p>
            <a:pPr eaLnBrk="1" hangingPunct="1">
              <a:buFontTx/>
              <a:buNone/>
            </a:pPr>
            <a:r>
              <a:rPr lang="it-IT" altLang="it-IT" dirty="0"/>
              <a: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a:extLst>
              <a:ext uri="{FF2B5EF4-FFF2-40B4-BE49-F238E27FC236}">
                <a16:creationId xmlns:a16="http://schemas.microsoft.com/office/drawing/2014/main" id="{0C5D072C-C8F6-8D95-FA7C-0F40F268EB0E}"/>
              </a:ext>
            </a:extLst>
          </p:cNvPr>
          <p:cNvPicPr>
            <a:picLocks noChangeAspect="1" noChangeArrowheads="1"/>
          </p:cNvPicPr>
          <p:nvPr/>
        </p:nvPicPr>
        <p:blipFill>
          <a:blip r:embed="rId2">
            <a:lum bright="-6000" contrast="18000"/>
            <a:extLst>
              <a:ext uri="{28A0092B-C50C-407E-A947-70E740481C1C}">
                <a14:useLocalDpi xmlns:a14="http://schemas.microsoft.com/office/drawing/2010/main"/>
              </a:ext>
            </a:extLst>
          </a:blip>
          <a:srcRect/>
          <a:stretch>
            <a:fillRect/>
          </a:stretch>
        </p:blipFill>
        <p:spPr bwMode="auto">
          <a:xfrm>
            <a:off x="1524001" y="1052514"/>
            <a:ext cx="8101013" cy="580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8" name="Picture 5">
            <a:extLst>
              <a:ext uri="{FF2B5EF4-FFF2-40B4-BE49-F238E27FC236}">
                <a16:creationId xmlns:a16="http://schemas.microsoft.com/office/drawing/2014/main" id="{E8219834-EF85-523A-726E-67DDBD548D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4063" y="3500439"/>
            <a:ext cx="2451100"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9" name="Rectangle 6">
            <a:extLst>
              <a:ext uri="{FF2B5EF4-FFF2-40B4-BE49-F238E27FC236}">
                <a16:creationId xmlns:a16="http://schemas.microsoft.com/office/drawing/2014/main" id="{13F0C86F-44B7-6024-5A50-33521605F941}"/>
              </a:ext>
            </a:extLst>
          </p:cNvPr>
          <p:cNvSpPr>
            <a:spLocks noChangeArrowheads="1"/>
          </p:cNvSpPr>
          <p:nvPr/>
        </p:nvSpPr>
        <p:spPr bwMode="auto">
          <a:xfrm>
            <a:off x="158620" y="137379"/>
            <a:ext cx="1137868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0" rIns="5400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dirty="0" err="1">
                <a:solidFill>
                  <a:srgbClr val="0070C0"/>
                </a:solidFill>
                <a:latin typeface="Arial" panose="020B0604020202020204" pitchFamily="34" charset="0"/>
              </a:rPr>
              <a:t>Molecular</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biomarkers</a:t>
            </a:r>
            <a:r>
              <a:rPr lang="it-IT" altLang="it-IT" sz="3600" b="1" dirty="0">
                <a:solidFill>
                  <a:srgbClr val="0070C0"/>
                </a:solidFill>
                <a:latin typeface="Arial" panose="020B0604020202020204" pitchFamily="34" charset="0"/>
              </a:rPr>
              <a:t> in </a:t>
            </a:r>
            <a:r>
              <a:rPr lang="it-IT" altLang="it-IT" sz="3600" b="1" dirty="0" err="1">
                <a:solidFill>
                  <a:srgbClr val="0070C0"/>
                </a:solidFill>
                <a:latin typeface="Arial" panose="020B0604020202020204" pitchFamily="34" charset="0"/>
              </a:rPr>
              <a:t>colorectal</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cancers</a:t>
            </a:r>
            <a:endParaRPr lang="it-IT" altLang="it-IT" sz="3600" b="1" dirty="0">
              <a:solidFill>
                <a:srgbClr val="0070C0"/>
              </a:solidFill>
              <a:latin typeface="Arial" panose="020B0604020202020204" pitchFamily="34" charset="0"/>
            </a:endParaRPr>
          </a:p>
        </p:txBody>
      </p:sp>
      <p:sp>
        <p:nvSpPr>
          <p:cNvPr id="132100" name="Rectangle 7">
            <a:extLst>
              <a:ext uri="{FF2B5EF4-FFF2-40B4-BE49-F238E27FC236}">
                <a16:creationId xmlns:a16="http://schemas.microsoft.com/office/drawing/2014/main" id="{BE633015-02A0-B805-805F-0F8F621BC4A9}"/>
              </a:ext>
            </a:extLst>
          </p:cNvPr>
          <p:cNvSpPr>
            <a:spLocks noChangeArrowheads="1"/>
          </p:cNvSpPr>
          <p:nvPr/>
        </p:nvSpPr>
        <p:spPr bwMode="auto">
          <a:xfrm>
            <a:off x="1530351" y="1071563"/>
            <a:ext cx="1368425" cy="18891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2101" name="Rectangle 8">
            <a:extLst>
              <a:ext uri="{FF2B5EF4-FFF2-40B4-BE49-F238E27FC236}">
                <a16:creationId xmlns:a16="http://schemas.microsoft.com/office/drawing/2014/main" id="{957E8BE4-68E3-AF75-5934-E06CA0FDD39D}"/>
              </a:ext>
            </a:extLst>
          </p:cNvPr>
          <p:cNvSpPr>
            <a:spLocks noChangeArrowheads="1"/>
          </p:cNvSpPr>
          <p:nvPr/>
        </p:nvSpPr>
        <p:spPr bwMode="auto">
          <a:xfrm>
            <a:off x="1530351" y="41497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2102" name="Line 9">
            <a:extLst>
              <a:ext uri="{FF2B5EF4-FFF2-40B4-BE49-F238E27FC236}">
                <a16:creationId xmlns:a16="http://schemas.microsoft.com/office/drawing/2014/main" id="{5935CEA1-1F0B-9549-5E2F-AD5966A6F64B}"/>
              </a:ext>
            </a:extLst>
          </p:cNvPr>
          <p:cNvSpPr>
            <a:spLocks noChangeShapeType="1"/>
          </p:cNvSpPr>
          <p:nvPr/>
        </p:nvSpPr>
        <p:spPr bwMode="auto">
          <a:xfrm>
            <a:off x="1847851"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3" name="Line 10">
            <a:extLst>
              <a:ext uri="{FF2B5EF4-FFF2-40B4-BE49-F238E27FC236}">
                <a16:creationId xmlns:a16="http://schemas.microsoft.com/office/drawing/2014/main" id="{55CF4755-F3D6-7CFC-6511-BE61E9A51C98}"/>
              </a:ext>
            </a:extLst>
          </p:cNvPr>
          <p:cNvSpPr>
            <a:spLocks noChangeShapeType="1"/>
          </p:cNvSpPr>
          <p:nvPr/>
        </p:nvSpPr>
        <p:spPr bwMode="auto">
          <a:xfrm>
            <a:off x="4665664"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4" name="Line 11">
            <a:extLst>
              <a:ext uri="{FF2B5EF4-FFF2-40B4-BE49-F238E27FC236}">
                <a16:creationId xmlns:a16="http://schemas.microsoft.com/office/drawing/2014/main" id="{5ACB960B-E49D-0B74-3909-C511DB3DCA43}"/>
              </a:ext>
            </a:extLst>
          </p:cNvPr>
          <p:cNvSpPr>
            <a:spLocks noChangeShapeType="1"/>
          </p:cNvSpPr>
          <p:nvPr/>
        </p:nvSpPr>
        <p:spPr bwMode="auto">
          <a:xfrm>
            <a:off x="7248526"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4">
            <a:extLst>
              <a:ext uri="{FF2B5EF4-FFF2-40B4-BE49-F238E27FC236}">
                <a16:creationId xmlns:a16="http://schemas.microsoft.com/office/drawing/2014/main" id="{D6326BA3-304F-9C6B-16F3-89EF2D44527F}"/>
              </a:ext>
            </a:extLst>
          </p:cNvPr>
          <p:cNvSpPr>
            <a:spLocks noChangeArrowheads="1"/>
          </p:cNvSpPr>
          <p:nvPr/>
        </p:nvSpPr>
        <p:spPr bwMode="auto">
          <a:xfrm>
            <a:off x="200025" y="0"/>
            <a:ext cx="87256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dirty="0" err="1">
                <a:solidFill>
                  <a:srgbClr val="0070C0"/>
                </a:solidFill>
                <a:latin typeface="Arial" panose="020B0604020202020204" pitchFamily="34" charset="0"/>
              </a:rPr>
              <a:t>Molecular</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biomarkers</a:t>
            </a:r>
            <a:r>
              <a:rPr lang="it-IT" altLang="it-IT" sz="3600" b="1" dirty="0">
                <a:solidFill>
                  <a:srgbClr val="0070C0"/>
                </a:solidFill>
                <a:latin typeface="Arial" panose="020B0604020202020204" pitchFamily="34" charset="0"/>
              </a:rPr>
              <a:t> in </a:t>
            </a:r>
            <a:r>
              <a:rPr lang="it-IT" altLang="it-IT" sz="3600" b="1" dirty="0" err="1">
                <a:solidFill>
                  <a:srgbClr val="0070C0"/>
                </a:solidFill>
                <a:latin typeface="Arial" panose="020B0604020202020204" pitchFamily="34" charset="0"/>
              </a:rPr>
              <a:t>breast</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cancer</a:t>
            </a:r>
            <a:endParaRPr lang="it-IT" altLang="it-IT" sz="3600" b="1" dirty="0">
              <a:solidFill>
                <a:srgbClr val="0070C0"/>
              </a:solidFill>
              <a:latin typeface="Arial" panose="020B0604020202020204" pitchFamily="34" charset="0"/>
            </a:endParaRPr>
          </a:p>
        </p:txBody>
      </p:sp>
      <p:pic>
        <p:nvPicPr>
          <p:cNvPr id="133122" name="Picture 5">
            <a:extLst>
              <a:ext uri="{FF2B5EF4-FFF2-40B4-BE49-F238E27FC236}">
                <a16:creationId xmlns:a16="http://schemas.microsoft.com/office/drawing/2014/main" id="{60664A53-6E63-0766-B6C4-A015E05097A8}"/>
              </a:ext>
            </a:extLst>
          </p:cNvPr>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1992313" y="984251"/>
            <a:ext cx="8172450" cy="588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3" name="Picture 6">
            <a:extLst>
              <a:ext uri="{FF2B5EF4-FFF2-40B4-BE49-F238E27FC236}">
                <a16:creationId xmlns:a16="http://schemas.microsoft.com/office/drawing/2014/main" id="{51BF7F21-AC31-8E54-D2B6-D6BE8B7787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5725" y="6743700"/>
            <a:ext cx="2451100"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a:extLst>
              <a:ext uri="{FF2B5EF4-FFF2-40B4-BE49-F238E27FC236}">
                <a16:creationId xmlns:a16="http://schemas.microsoft.com/office/drawing/2014/main" id="{D6F7878D-5E8E-B816-53AC-F1F2395B934B}"/>
              </a:ext>
            </a:extLst>
          </p:cNvPr>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4494213" y="0"/>
            <a:ext cx="6210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6" name="Rectangle 5">
            <a:extLst>
              <a:ext uri="{FF2B5EF4-FFF2-40B4-BE49-F238E27FC236}">
                <a16:creationId xmlns:a16="http://schemas.microsoft.com/office/drawing/2014/main" id="{8B469BBA-5D01-C256-2921-291C143261AB}"/>
              </a:ext>
            </a:extLst>
          </p:cNvPr>
          <p:cNvSpPr>
            <a:spLocks noChangeArrowheads="1"/>
          </p:cNvSpPr>
          <p:nvPr/>
        </p:nvSpPr>
        <p:spPr bwMode="auto">
          <a:xfrm>
            <a:off x="380127" y="269844"/>
            <a:ext cx="324008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a:solidFill>
                  <a:srgbClr val="0070C0"/>
                </a:solidFill>
                <a:latin typeface="Arial" panose="020B0604020202020204" pitchFamily="34" charset="0"/>
              </a:rPr>
              <a:t>Molecular biomarkers in lung cancers</a:t>
            </a:r>
          </a:p>
        </p:txBody>
      </p:sp>
      <p:sp>
        <p:nvSpPr>
          <p:cNvPr id="134147" name="Rectangle 6">
            <a:extLst>
              <a:ext uri="{FF2B5EF4-FFF2-40B4-BE49-F238E27FC236}">
                <a16:creationId xmlns:a16="http://schemas.microsoft.com/office/drawing/2014/main" id="{B43F5D3A-DC89-08C6-5207-2E5FC8A93113}"/>
              </a:ext>
            </a:extLst>
          </p:cNvPr>
          <p:cNvSpPr>
            <a:spLocks noChangeArrowheads="1"/>
          </p:cNvSpPr>
          <p:nvPr/>
        </p:nvSpPr>
        <p:spPr bwMode="auto">
          <a:xfrm>
            <a:off x="4502151" y="95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4148" name="Rectangle 7">
            <a:extLst>
              <a:ext uri="{FF2B5EF4-FFF2-40B4-BE49-F238E27FC236}">
                <a16:creationId xmlns:a16="http://schemas.microsoft.com/office/drawing/2014/main" id="{E0815D8D-29B6-47E2-FC00-939547481F4C}"/>
              </a:ext>
            </a:extLst>
          </p:cNvPr>
          <p:cNvSpPr>
            <a:spLocks noChangeArrowheads="1"/>
          </p:cNvSpPr>
          <p:nvPr/>
        </p:nvSpPr>
        <p:spPr bwMode="auto">
          <a:xfrm>
            <a:off x="4502151" y="35274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4149" name="Line 8">
            <a:extLst>
              <a:ext uri="{FF2B5EF4-FFF2-40B4-BE49-F238E27FC236}">
                <a16:creationId xmlns:a16="http://schemas.microsoft.com/office/drawing/2014/main" id="{9A65823B-8E5F-3219-293B-FB5C715188AF}"/>
              </a:ext>
            </a:extLst>
          </p:cNvPr>
          <p:cNvSpPr>
            <a:spLocks noChangeShapeType="1"/>
          </p:cNvSpPr>
          <p:nvPr/>
        </p:nvSpPr>
        <p:spPr bwMode="auto">
          <a:xfrm>
            <a:off x="5026026" y="396716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0" name="Line 9">
            <a:extLst>
              <a:ext uri="{FF2B5EF4-FFF2-40B4-BE49-F238E27FC236}">
                <a16:creationId xmlns:a16="http://schemas.microsoft.com/office/drawing/2014/main" id="{668F1FD8-A91A-8188-C437-3250DBAFF6EA}"/>
              </a:ext>
            </a:extLst>
          </p:cNvPr>
          <p:cNvSpPr>
            <a:spLocks noChangeShapeType="1"/>
          </p:cNvSpPr>
          <p:nvPr/>
        </p:nvSpPr>
        <p:spPr bwMode="auto">
          <a:xfrm>
            <a:off x="8688388" y="3967163"/>
            <a:ext cx="792162"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1" name="Line 10">
            <a:extLst>
              <a:ext uri="{FF2B5EF4-FFF2-40B4-BE49-F238E27FC236}">
                <a16:creationId xmlns:a16="http://schemas.microsoft.com/office/drawing/2014/main" id="{31BA6435-5402-4B3D-10F4-684D76970224}"/>
              </a:ext>
            </a:extLst>
          </p:cNvPr>
          <p:cNvSpPr>
            <a:spLocks noChangeShapeType="1"/>
          </p:cNvSpPr>
          <p:nvPr/>
        </p:nvSpPr>
        <p:spPr bwMode="auto">
          <a:xfrm>
            <a:off x="5880101" y="3529013"/>
            <a:ext cx="48228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2" name="Line 11">
            <a:extLst>
              <a:ext uri="{FF2B5EF4-FFF2-40B4-BE49-F238E27FC236}">
                <a16:creationId xmlns:a16="http://schemas.microsoft.com/office/drawing/2014/main" id="{CF942C75-A0C6-408C-FEE6-CA47B8805502}"/>
              </a:ext>
            </a:extLst>
          </p:cNvPr>
          <p:cNvSpPr>
            <a:spLocks noChangeShapeType="1"/>
          </p:cNvSpPr>
          <p:nvPr/>
        </p:nvSpPr>
        <p:spPr bwMode="auto">
          <a:xfrm>
            <a:off x="5880101" y="6350"/>
            <a:ext cx="233997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34153" name="Picture 12">
            <a:extLst>
              <a:ext uri="{FF2B5EF4-FFF2-40B4-BE49-F238E27FC236}">
                <a16:creationId xmlns:a16="http://schemas.microsoft.com/office/drawing/2014/main" id="{E5DE5B09-6F9C-8FD3-C695-6CE7CA9EF3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2125" y="3284539"/>
            <a:ext cx="2451100"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CasellaDiTesto 1">
            <a:extLst>
              <a:ext uri="{FF2B5EF4-FFF2-40B4-BE49-F238E27FC236}">
                <a16:creationId xmlns:a16="http://schemas.microsoft.com/office/drawing/2014/main" id="{4028A045-5521-F608-194E-701B9C2D18DD}"/>
              </a:ext>
            </a:extLst>
          </p:cNvPr>
          <p:cNvSpPr txBox="1">
            <a:spLocks noChangeArrowheads="1"/>
          </p:cNvSpPr>
          <p:nvPr/>
        </p:nvSpPr>
        <p:spPr bwMode="auto">
          <a:xfrm>
            <a:off x="1259343" y="957102"/>
            <a:ext cx="74834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800" b="1" dirty="0">
                <a:solidFill>
                  <a:srgbClr val="0070C0"/>
                </a:solidFill>
                <a:latin typeface="+mn-lt"/>
              </a:rPr>
              <a:t>Biopsie liquide:</a:t>
            </a:r>
          </a:p>
          <a:p>
            <a:pPr eaLnBrk="1" hangingPunct="1">
              <a:spcBef>
                <a:spcPct val="0"/>
              </a:spcBef>
              <a:buFontTx/>
              <a:buNone/>
            </a:pPr>
            <a:endParaRPr lang="it-IT" altLang="it-IT" sz="2800" dirty="0">
              <a:latin typeface="+mn-lt"/>
            </a:endParaRP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1- </a:t>
            </a:r>
            <a:r>
              <a:rPr lang="it-IT" altLang="it-IT" sz="2800" dirty="0" err="1">
                <a:latin typeface="+mn-lt"/>
              </a:rPr>
              <a:t>Circulating</a:t>
            </a:r>
            <a:r>
              <a:rPr lang="it-IT" altLang="it-IT" sz="2800" dirty="0">
                <a:latin typeface="+mn-lt"/>
              </a:rPr>
              <a:t> </a:t>
            </a:r>
            <a:r>
              <a:rPr lang="it-IT" altLang="it-IT" sz="2800" dirty="0" err="1">
                <a:latin typeface="+mn-lt"/>
              </a:rPr>
              <a:t>tumor</a:t>
            </a:r>
            <a:r>
              <a:rPr lang="it-IT" altLang="it-IT" sz="2800" dirty="0">
                <a:latin typeface="+mn-lt"/>
              </a:rPr>
              <a:t> DNA (</a:t>
            </a:r>
            <a:r>
              <a:rPr lang="it-IT" altLang="it-IT" sz="2800" dirty="0" err="1">
                <a:latin typeface="+mn-lt"/>
              </a:rPr>
              <a:t>ctDNA</a:t>
            </a:r>
            <a:r>
              <a:rPr lang="it-IT" altLang="it-IT" sz="2800" dirty="0">
                <a:latin typeface="+mn-lt"/>
              </a:rPr>
              <a:t>)</a:t>
            </a: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2)- </a:t>
            </a:r>
            <a:r>
              <a:rPr lang="it-IT" altLang="it-IT" sz="2800" dirty="0" err="1">
                <a:latin typeface="+mn-lt"/>
              </a:rPr>
              <a:t>Circulating</a:t>
            </a:r>
            <a:r>
              <a:rPr lang="it-IT" altLang="it-IT" sz="2800" dirty="0">
                <a:latin typeface="+mn-lt"/>
              </a:rPr>
              <a:t> </a:t>
            </a:r>
            <a:r>
              <a:rPr lang="it-IT" altLang="it-IT" sz="2800" dirty="0" err="1">
                <a:latin typeface="+mn-lt"/>
              </a:rPr>
              <a:t>tumor</a:t>
            </a:r>
            <a:r>
              <a:rPr lang="it-IT" altLang="it-IT" sz="2800" dirty="0">
                <a:latin typeface="+mn-lt"/>
              </a:rPr>
              <a:t> </a:t>
            </a:r>
            <a:r>
              <a:rPr lang="it-IT" altLang="it-IT" sz="2800" dirty="0" err="1">
                <a:latin typeface="+mn-lt"/>
              </a:rPr>
              <a:t>cells</a:t>
            </a:r>
            <a:r>
              <a:rPr lang="it-IT" altLang="it-IT" sz="2800" dirty="0">
                <a:latin typeface="+mn-lt"/>
              </a:rPr>
              <a:t> (</a:t>
            </a:r>
            <a:r>
              <a:rPr lang="it-IT" altLang="it-IT" sz="2800" dirty="0" err="1">
                <a:latin typeface="+mn-lt"/>
              </a:rPr>
              <a:t>CTCs</a:t>
            </a:r>
            <a:r>
              <a:rPr lang="it-IT" altLang="it-IT" sz="2800" dirty="0">
                <a:latin typeface="+mn-lt"/>
              </a:rPr>
              <a:t>)</a:t>
            </a: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3)- </a:t>
            </a:r>
            <a:r>
              <a:rPr lang="it-IT" altLang="it-IT" dirty="0" err="1">
                <a:latin typeface="+mn-lt"/>
              </a:rPr>
              <a:t>Exosomes</a:t>
            </a:r>
            <a:r>
              <a:rPr lang="it-IT" altLang="it-IT" sz="2800" dirty="0">
                <a:latin typeface="+mn-lt"/>
              </a:rPr>
              <a:t>: vescicole circolanti (</a:t>
            </a:r>
            <a:r>
              <a:rPr lang="it-IT" altLang="it-IT" sz="2800" dirty="0" err="1">
                <a:latin typeface="+mn-lt"/>
              </a:rPr>
              <a:t>Evs</a:t>
            </a:r>
            <a:r>
              <a:rPr lang="it-IT" altLang="it-IT" sz="2800" dirty="0">
                <a:latin typeface="+mn-lt"/>
              </a:rPr>
              <a:t>)</a:t>
            </a:r>
          </a:p>
          <a:p>
            <a:pPr eaLnBrk="1" hangingPunct="1">
              <a:spcBef>
                <a:spcPct val="0"/>
              </a:spcBef>
              <a:buFontTx/>
              <a:buNone/>
            </a:pPr>
            <a:r>
              <a:rPr lang="it-IT" altLang="it-IT" sz="2800" dirty="0">
                <a:latin typeface="+mn-lt"/>
              </a:rPr>
              <a:t>(30-200 nm in plasma [100 x 10</a:t>
            </a:r>
            <a:r>
              <a:rPr lang="it-IT" altLang="it-IT" sz="2800" baseline="30000" dirty="0">
                <a:latin typeface="+mn-lt"/>
              </a:rPr>
              <a:t>6</a:t>
            </a:r>
            <a:r>
              <a:rPr lang="it-IT" altLang="it-IT" sz="2800" dirty="0">
                <a:latin typeface="+mn-lt"/>
              </a:rPr>
              <a:t> per ml ], </a:t>
            </a:r>
          </a:p>
          <a:p>
            <a:pPr eaLnBrk="1" hangingPunct="1">
              <a:spcBef>
                <a:spcPct val="0"/>
              </a:spcBef>
              <a:buFontTx/>
              <a:buNone/>
            </a:pPr>
            <a:r>
              <a:rPr lang="it-IT" altLang="it-IT" sz="2800" dirty="0">
                <a:latin typeface="+mn-lt"/>
              </a:rPr>
              <a:t>urine, </a:t>
            </a:r>
            <a:r>
              <a:rPr lang="it-IT" altLang="it-IT" sz="2800" dirty="0" err="1">
                <a:latin typeface="+mn-lt"/>
              </a:rPr>
              <a:t>liq.cerebro</a:t>
            </a:r>
            <a:r>
              <a:rPr lang="it-IT" altLang="it-IT" sz="2800" dirty="0">
                <a:latin typeface="+mn-lt"/>
              </a:rPr>
              <a:t>-spinale) contenenti DNA, RNA )</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1855</TotalTime>
  <Words>4629</Words>
  <Application>Microsoft Office PowerPoint</Application>
  <PresentationFormat>Widescreen</PresentationFormat>
  <Paragraphs>661</Paragraphs>
  <Slides>96</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96</vt:i4>
      </vt:variant>
    </vt:vector>
  </HeadingPairs>
  <TitlesOfParts>
    <vt:vector size="107" baseType="lpstr">
      <vt:lpstr>ＭＳ Ｐゴシック</vt:lpstr>
      <vt:lpstr>Arial</vt:lpstr>
      <vt:lpstr>Book Antiqua</vt:lpstr>
      <vt:lpstr>Bookman Old Style</vt:lpstr>
      <vt:lpstr>Calibri</vt:lpstr>
      <vt:lpstr>Calibri Light</vt:lpstr>
      <vt:lpstr>Gill Sans MT</vt:lpstr>
      <vt:lpstr>Google Sans</vt:lpstr>
      <vt:lpstr>Times New Roman</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ALFA-1-GLOBULINE</vt:lpstr>
      <vt:lpstr>ALFA-2 GLOBULINE Aptoglobina v.r. 0,3-2,0 g/L</vt:lpstr>
      <vt:lpstr>ALFA-2 GLOBULINE</vt:lpstr>
      <vt:lpstr>Beta 1 e 2 globuline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FUNZIONI DEL FEGATO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Pasquale Miglionico</dc:creator>
  <cp:lastModifiedBy>Alberto Tommasini</cp:lastModifiedBy>
  <cp:revision>132</cp:revision>
  <dcterms:created xsi:type="dcterms:W3CDTF">2021-05-31T12:50:11Z</dcterms:created>
  <dcterms:modified xsi:type="dcterms:W3CDTF">2025-05-17T16:22:44Z</dcterms:modified>
</cp:coreProperties>
</file>