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F62DB8-2802-4AFB-B9A2-853920D266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42F63D0-602C-4DEE-A725-96FB65120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1D9890-F6DE-4FB4-AD7E-9F17BAC5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1ACC-64BE-4DAC-BD64-A5331CFDB39D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A5CDB6-D0DA-4FE7-989E-02A14AB19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D9A551-C777-48AD-A9E5-6FA53CF1A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0A6C-351A-4F31-A9D5-CEEB88C1A9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7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1998A8-281F-4E5D-8820-B6964B67F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8D845E9-DEC9-42B4-8E64-215F1111B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9DC2C4-FFE5-43F4-8DF2-9CC536B37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1ACC-64BE-4DAC-BD64-A5331CFDB39D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EE8656-3541-44DF-89CC-BB708154A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6B7499-A0C6-4923-9A17-27E74A02B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0A6C-351A-4F31-A9D5-CEEB88C1A9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A6B0D13-7D82-4C5B-A9A1-91FD85094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F74BF45-4D22-4049-A3D9-2380AB991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9EDD11-C8C3-416D-A244-3E2332D69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1ACC-64BE-4DAC-BD64-A5331CFDB39D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05B0D7-8C8E-4351-A9EF-E0CDE8C31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4B0CFB-8AA8-4427-BD30-C44CE3AD5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0A6C-351A-4F31-A9D5-CEEB88C1A9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4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564492-BF33-45F7-B01E-7D34155BA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585950-EC3B-4EEC-BA02-F6597BC42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4BD3BD-1FC5-458F-AE3A-17712541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1ACC-64BE-4DAC-BD64-A5331CFDB39D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EEE1FD-0E27-42F9-B445-6D2617562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AB0DE1-26E8-40DF-B766-8B37115BC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0A6C-351A-4F31-A9D5-CEEB88C1A9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7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1624A9-DDC8-493F-9F5A-08C11F736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973FA20-6812-48CE-9409-4420F3200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C52D3C-68EA-42A9-BBB6-B82B864B4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1ACC-64BE-4DAC-BD64-A5331CFDB39D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A8E719-F3B9-44E8-9FFB-25459263B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479006-4F8A-4238-A1F1-8D9DF643F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0A6C-351A-4F31-A9D5-CEEB88C1A9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0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B31113-2703-4127-B782-C006E20AD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6F94C8-3FA8-47EF-A7ED-8FE6CE3F4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F281EA1-0021-4827-850C-C0CB248FF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88DD59F-A9E1-40CC-A00B-2A69193CC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1ACC-64BE-4DAC-BD64-A5331CFDB39D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9A34D5-BCC4-4035-8AE4-A2C965ED1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211BEF3-492C-469D-B717-CF9F0BF09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0A6C-351A-4F31-A9D5-CEEB88C1A9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7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53561C-163E-4EE6-AF7D-30F7037C5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87C6D8-290A-49AE-8450-1273125C6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C70CD57-1A31-4839-A3A0-17CD84B32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75E1AE6-E8B1-4880-BABA-FBA16D499E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7DEE2C5-CC06-4EC6-8061-0F1CE8733A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BBB97E0-6921-40B7-B2CB-B1C14D718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1ACC-64BE-4DAC-BD64-A5331CFDB39D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4D95056-687A-4E08-8D75-3ED2BCED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7B5FE95-26C6-48A6-B7CA-3B349AEF0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0A6C-351A-4F31-A9D5-CEEB88C1A9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0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54D179-0509-4C03-BFB2-3EA1A92C8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01AB739-A462-4919-9CBA-11FBB1100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1ACC-64BE-4DAC-BD64-A5331CFDB39D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6F612BF-E737-42DB-A80D-F7AA68FD8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91BA2CE-3C30-4AEA-B39B-DBE5EEF67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0A6C-351A-4F31-A9D5-CEEB88C1A9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7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D61B477-31AD-4A93-B798-82C698FE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1ACC-64BE-4DAC-BD64-A5331CFDB39D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7C77163-5585-402D-A040-E774D9D0B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9D72BD0-CB4F-4393-9233-EDD7DA8D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0A6C-351A-4F31-A9D5-CEEB88C1A9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398976-2762-4DE5-BEDB-7FA12943E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219497-9A2E-432B-9C04-BF9D10A23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3F8867C-9D3B-46FC-8231-19F82FBD8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3DA4FA-DCE0-4FF2-A117-568ACE267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1ACC-64BE-4DAC-BD64-A5331CFDB39D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C78DE8E-38F3-4413-AD96-F66C98FA7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27CD791-D95D-44FC-8A93-18725B455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0A6C-351A-4F31-A9D5-CEEB88C1A9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8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3E3011-EA52-4F6F-B6C8-D955E1852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FC4C580-5B92-4874-A393-1D88C0B902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1EC219C-6BA9-4F65-89A9-AC617BFDE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6AD6B41-8075-4FAF-BD33-9A277A1A6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1ACC-64BE-4DAC-BD64-A5331CFDB39D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F7AFAB9-BAB8-4483-871C-8FB40F14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14B9FC2-DF4B-4EBB-9B0B-836EA4939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0A6C-351A-4F31-A9D5-CEEB88C1A9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2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EA25581-2158-4004-8353-83150DEEC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586D25-3E1D-4CEE-A1F1-5A98B938C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ECA1D5-0FE1-4A7F-A875-DF5468731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01ACC-64BE-4DAC-BD64-A5331CFDB39D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059574-264B-49B2-A44E-F5803FE3B2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172E8B-FEC0-48FB-B3C3-B54C7E2DF8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80A6C-351A-4F31-A9D5-CEEB88C1A9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6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BAC9505-7CD6-4187-A85B-6FFA4F3EEF7F}"/>
              </a:ext>
            </a:extLst>
          </p:cNvPr>
          <p:cNvSpPr txBox="1"/>
          <p:nvPr/>
        </p:nvSpPr>
        <p:spPr>
          <a:xfrm>
            <a:off x="3573033" y="2237172"/>
            <a:ext cx="50459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>
                <a:solidFill>
                  <a:srgbClr val="0070C0"/>
                </a:solidFill>
              </a:rPr>
              <a:t>Modello </a:t>
            </a:r>
            <a:r>
              <a:rPr lang="it-IT" sz="2400" dirty="0" err="1">
                <a:solidFill>
                  <a:srgbClr val="0070C0"/>
                </a:solidFill>
              </a:rPr>
              <a:t>Hückel</a:t>
            </a:r>
            <a:r>
              <a:rPr lang="it-IT" sz="2400" dirty="0">
                <a:solidFill>
                  <a:srgbClr val="0070C0"/>
                </a:solidFill>
              </a:rPr>
              <a:t> per sistemi </a:t>
            </a:r>
            <a:r>
              <a:rPr lang="el-GR" sz="2400" dirty="0">
                <a:solidFill>
                  <a:srgbClr val="0070C0"/>
                </a:solidFill>
              </a:rPr>
              <a:t>π</a:t>
            </a:r>
            <a:r>
              <a:rPr lang="it-IT" sz="2400" dirty="0">
                <a:solidFill>
                  <a:srgbClr val="0070C0"/>
                </a:solidFill>
              </a:rPr>
              <a:t>-</a:t>
            </a:r>
            <a:r>
              <a:rPr lang="it-IT" sz="2400" dirty="0" err="1">
                <a:solidFill>
                  <a:srgbClr val="0070C0"/>
                </a:solidFill>
              </a:rPr>
              <a:t>conuigati</a:t>
            </a:r>
            <a:endParaRPr lang="it-IT" sz="2400" dirty="0">
              <a:solidFill>
                <a:srgbClr val="0070C0"/>
              </a:solidFill>
            </a:endParaRPr>
          </a:p>
          <a:p>
            <a:pPr algn="ctr"/>
            <a:r>
              <a:rPr lang="it-IT" sz="2400" dirty="0">
                <a:solidFill>
                  <a:srgbClr val="0070C0"/>
                </a:solidFill>
              </a:rPr>
              <a:t>(cenni)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92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12C01E0-4FF9-4053-8C4A-B3F310FE3DF3}"/>
              </a:ext>
            </a:extLst>
          </p:cNvPr>
          <p:cNvSpPr txBox="1"/>
          <p:nvPr/>
        </p:nvSpPr>
        <p:spPr>
          <a:xfrm>
            <a:off x="674703" y="239697"/>
            <a:ext cx="11185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Molecole lineari o planari caratterizzate da un </a:t>
            </a:r>
            <a:r>
              <a:rPr lang="it-IT" dirty="0" err="1"/>
              <a:t>backbone</a:t>
            </a:r>
            <a:r>
              <a:rPr lang="it-IT" dirty="0"/>
              <a:t> di atomi di C che condividono gli elettroni 2s, 2px e 2py in orbitali </a:t>
            </a:r>
            <a:r>
              <a:rPr lang="el-GR" dirty="0"/>
              <a:t>σ</a:t>
            </a:r>
            <a:r>
              <a:rPr lang="it-IT" dirty="0"/>
              <a:t> e gli elettroni 2pz in orbitali </a:t>
            </a:r>
            <a:r>
              <a:rPr lang="el-GR" dirty="0"/>
              <a:t>π</a:t>
            </a:r>
            <a:r>
              <a:rPr lang="it-IT" dirty="0"/>
              <a:t> (abbiamo visto l’esempio dell’etilene).</a:t>
            </a:r>
          </a:p>
          <a:p>
            <a:endParaRPr lang="it-IT" dirty="0"/>
          </a:p>
          <a:p>
            <a:r>
              <a:rPr lang="it-IT" dirty="0"/>
              <a:t>Gli orbitali </a:t>
            </a:r>
            <a:r>
              <a:rPr lang="el-GR" dirty="0"/>
              <a:t>π</a:t>
            </a:r>
            <a:r>
              <a:rPr lang="it-IT" dirty="0"/>
              <a:t> derivano dalla sovrapposizione di orbitali con </a:t>
            </a:r>
            <a:r>
              <a:rPr lang="it-IT" dirty="0" err="1"/>
              <a:t>overlap</a:t>
            </a:r>
            <a:r>
              <a:rPr lang="it-IT" dirty="0"/>
              <a:t> minore e quindi hanno carattere legante/</a:t>
            </a:r>
            <a:r>
              <a:rPr lang="it-IT" dirty="0" err="1"/>
              <a:t>antilegante</a:t>
            </a:r>
            <a:r>
              <a:rPr lang="it-IT" dirty="0"/>
              <a:t> minore rispetto ai sigma. Diventano gli orbitali energeticamente più vicini al livello di vuoto. Inoltre, sono delocalizzati su tutta la molecola.</a:t>
            </a:r>
          </a:p>
          <a:p>
            <a:endParaRPr lang="it-IT" dirty="0"/>
          </a:p>
          <a:p>
            <a:r>
              <a:rPr lang="it-IT" dirty="0"/>
              <a:t>Il modello </a:t>
            </a:r>
            <a:r>
              <a:rPr lang="it-IT" dirty="0" err="1"/>
              <a:t>Huckel</a:t>
            </a:r>
            <a:r>
              <a:rPr lang="it-IT" dirty="0"/>
              <a:t> semplifica il modo in cui può essere applicato il determinante secolare per trovare la forma degli orbitali </a:t>
            </a:r>
            <a:r>
              <a:rPr lang="el-GR" dirty="0"/>
              <a:t>π</a:t>
            </a:r>
            <a:r>
              <a:rPr lang="it-IT" dirty="0"/>
              <a:t>. </a:t>
            </a:r>
            <a:endParaRPr lang="en-US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5003796-3B99-4F61-A11B-F498E5B9E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703" y="3212439"/>
            <a:ext cx="4390515" cy="2585324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243D7C6E-EEAC-43E3-8E30-7B108BE6D7DA}"/>
              </a:ext>
            </a:extLst>
          </p:cNvPr>
          <p:cNvSpPr txBox="1"/>
          <p:nvPr/>
        </p:nvSpPr>
        <p:spPr>
          <a:xfrm>
            <a:off x="5785281" y="3212439"/>
            <a:ext cx="60752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Nel caso dell’etilene, si costruisce la struttura elettronica determinata dai legami </a:t>
            </a:r>
            <a:r>
              <a:rPr lang="el-GR" dirty="0"/>
              <a:t>σ</a:t>
            </a:r>
            <a:r>
              <a:rPr lang="it-IT" dirty="0"/>
              <a:t> e questa serve a calcolare i potenziali efficaci in cui vivono gli elettroni pz che ci interessano. </a:t>
            </a:r>
          </a:p>
          <a:p>
            <a:endParaRPr lang="it-IT" dirty="0"/>
          </a:p>
          <a:p>
            <a:r>
              <a:rPr lang="it-IT" dirty="0"/>
              <a:t>Ovvero, possiamo in questo modo scrivere il determinante secolare |H-ES|.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81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>
            <a:extLst>
              <a:ext uri="{FF2B5EF4-FFF2-40B4-BE49-F238E27FC236}">
                <a16:creationId xmlns:a16="http://schemas.microsoft.com/office/drawing/2014/main" id="{6E376C7E-B72B-4A65-9589-DFB2993C2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645135">
            <a:off x="4871574" y="32235"/>
            <a:ext cx="2200275" cy="2076450"/>
          </a:xfrm>
          <a:prstGeom prst="rect">
            <a:avLst/>
          </a:prstGeom>
        </p:spPr>
      </p:pic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A8FB9394-BE95-49A9-AFE1-946BB2D1B2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9238" y="3007834"/>
            <a:ext cx="2635045" cy="1229032"/>
          </a:xfr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4C3DF047-EDFD-4498-85CB-F558BF40B7FA}"/>
              </a:ext>
            </a:extLst>
          </p:cNvPr>
          <p:cNvSpPr txBox="1"/>
          <p:nvPr/>
        </p:nvSpPr>
        <p:spPr>
          <a:xfrm>
            <a:off x="541538" y="2041864"/>
            <a:ext cx="11523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Vediamo in cosa consiste il metodo </a:t>
            </a:r>
            <a:r>
              <a:rPr lang="it-IT" dirty="0" err="1"/>
              <a:t>Huckel</a:t>
            </a:r>
            <a:r>
              <a:rPr lang="it-IT" dirty="0"/>
              <a:t> applicandolo al caso del butadiene. Gli orbitali che vogliamo costruire sono la combinazione lineare dei quattro orbitali pz. Dovremo quindi risolvere un determinante secolare 4x4.   </a:t>
            </a:r>
            <a:endParaRPr 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41157EC0-A4F0-4071-BFFE-AFE5979384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9720" y="3088476"/>
            <a:ext cx="3146323" cy="796413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9D38A9A-B3CA-4D6C-B2C2-43521957C373}"/>
              </a:ext>
            </a:extLst>
          </p:cNvPr>
          <p:cNvSpPr txBox="1"/>
          <p:nvPr/>
        </p:nvSpPr>
        <p:spPr>
          <a:xfrm>
            <a:off x="3817397" y="3244402"/>
            <a:ext cx="3953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considerando quattro funzioni di prova:</a:t>
            </a:r>
            <a:endParaRPr lang="en-US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AABE503-95CE-4A9A-83EE-DE62653450C9}"/>
              </a:ext>
            </a:extLst>
          </p:cNvPr>
          <p:cNvSpPr txBox="1"/>
          <p:nvPr/>
        </p:nvSpPr>
        <p:spPr>
          <a:xfrm>
            <a:off x="541538" y="4556505"/>
            <a:ext cx="11523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metodo </a:t>
            </a:r>
            <a:r>
              <a:rPr lang="it-IT" dirty="0" err="1"/>
              <a:t>Huckel</a:t>
            </a:r>
            <a:r>
              <a:rPr lang="it-IT" dirty="0"/>
              <a:t> dice che molti degli integrali che compongono la matrice secolare possono essere semplificati. In particolare: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AE02E292-0A85-4D98-A850-2088414EBE16}"/>
                  </a:ext>
                </a:extLst>
              </p:cNvPr>
              <p:cNvSpPr txBox="1"/>
              <p:nvPr/>
            </p:nvSpPr>
            <p:spPr>
              <a:xfrm>
                <a:off x="1109708" y="5482044"/>
                <a:ext cx="9210598" cy="1267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ovvero</a:t>
                </a:r>
                <a:r>
                  <a:rPr lang="en-US" dirty="0"/>
                  <a:t>, </a:t>
                </a:r>
                <a:r>
                  <a:rPr lang="en-US" dirty="0" err="1"/>
                  <a:t>l’overlap</a:t>
                </a:r>
                <a:r>
                  <a:rPr lang="en-US" dirty="0"/>
                  <a:t> </a:t>
                </a:r>
                <a:r>
                  <a:rPr lang="en-US" dirty="0" err="1"/>
                  <a:t>tra</a:t>
                </a:r>
                <a:r>
                  <a:rPr lang="en-US" dirty="0"/>
                  <a:t> </a:t>
                </a:r>
                <a:r>
                  <a:rPr lang="en-US" dirty="0" err="1"/>
                  <a:t>orbitali</a:t>
                </a:r>
                <a:r>
                  <a:rPr lang="en-US" dirty="0"/>
                  <a:t> </a:t>
                </a:r>
                <a:r>
                  <a:rPr lang="en-US" dirty="0" err="1"/>
                  <a:t>centrati</a:t>
                </a:r>
                <a:r>
                  <a:rPr lang="en-US" dirty="0"/>
                  <a:t> </a:t>
                </a:r>
                <a:r>
                  <a:rPr lang="en-US" dirty="0" err="1"/>
                  <a:t>su</a:t>
                </a:r>
                <a:r>
                  <a:rPr lang="en-US" dirty="0"/>
                  <a:t> </a:t>
                </a:r>
                <a:r>
                  <a:rPr lang="en-US" dirty="0" err="1"/>
                  <a:t>atomi</a:t>
                </a:r>
                <a:r>
                  <a:rPr lang="en-US" dirty="0"/>
                  <a:t> </a:t>
                </a:r>
                <a:r>
                  <a:rPr lang="en-US" dirty="0" err="1"/>
                  <a:t>diversi</a:t>
                </a:r>
                <a:r>
                  <a:rPr lang="en-US" dirty="0"/>
                  <a:t> è </a:t>
                </a:r>
                <a:r>
                  <a:rPr lang="en-US" dirty="0" err="1"/>
                  <a:t>nullo</a:t>
                </a:r>
                <a:endParaRPr lang="en-US" dirty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𝑖𝑖</m:t>
                        </m:r>
                      </m:sub>
                    </m:sSub>
                    <m:r>
                      <a:rPr lang="it-IT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𝑗𝑗</m:t>
                        </m:r>
                      </m:sub>
                    </m:sSub>
                    <m:r>
                      <a:rPr lang="it-IT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b="0" i="1" dirty="0" smtClean="0"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ovvero</a:t>
                </a:r>
                <a:r>
                  <a:rPr lang="en-US" dirty="0"/>
                  <a:t>, </a:t>
                </a:r>
                <a:r>
                  <a:rPr lang="en-US" dirty="0" err="1"/>
                  <a:t>gli</a:t>
                </a:r>
                <a:r>
                  <a:rPr lang="en-US" dirty="0"/>
                  <a:t> </a:t>
                </a:r>
                <a:r>
                  <a:rPr lang="en-US" dirty="0" err="1"/>
                  <a:t>integrali</a:t>
                </a:r>
                <a:r>
                  <a:rPr lang="en-US" dirty="0"/>
                  <a:t> di Coulomb </a:t>
                </a:r>
                <a:r>
                  <a:rPr lang="en-US" dirty="0" err="1"/>
                  <a:t>sono</a:t>
                </a:r>
                <a:r>
                  <a:rPr lang="en-US" dirty="0"/>
                  <a:t> </a:t>
                </a:r>
                <a:r>
                  <a:rPr lang="en-US" dirty="0" err="1"/>
                  <a:t>equivalenti</a:t>
                </a:r>
                <a:r>
                  <a:rPr lang="en-US" dirty="0"/>
                  <a:t> e </a:t>
                </a:r>
                <a:r>
                  <a:rPr lang="en-US" dirty="0" err="1"/>
                  <a:t>uguali</a:t>
                </a:r>
                <a:r>
                  <a:rPr lang="en-US" dirty="0"/>
                  <a:t> ad un </a:t>
                </a:r>
                <a:r>
                  <a:rPr lang="en-US" dirty="0" err="1"/>
                  <a:t>certo</a:t>
                </a:r>
                <a:r>
                  <a:rPr lang="en-US" dirty="0"/>
                  <a:t> </a:t>
                </a:r>
                <a:r>
                  <a:rPr lang="en-US" dirty="0" err="1"/>
                  <a:t>valore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dirty="0" smtClean="0"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endParaRPr lang="en-US" dirty="0"/>
              </a:p>
              <a:p>
                <a:pPr marL="342900" indent="-342900">
                  <a:buAutoNum type="arabicPeriod"/>
                </a:pPr>
                <a:r>
                  <a:rPr lang="en-US" dirty="0"/>
                  <a:t>Per </a:t>
                </a:r>
                <a:r>
                  <a:rPr lang="en-US" dirty="0" err="1"/>
                  <a:t>i≠j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è </a:t>
                </a:r>
                <a:r>
                  <a:rPr lang="en-US" dirty="0" err="1"/>
                  <a:t>diverso</a:t>
                </a:r>
                <a:r>
                  <a:rPr lang="en-US" dirty="0"/>
                  <a:t> da zero (e </a:t>
                </a:r>
                <a:r>
                  <a:rPr lang="en-US" dirty="0" err="1"/>
                  <a:t>indicato</a:t>
                </a:r>
                <a:r>
                  <a:rPr lang="en-US" dirty="0"/>
                  <a:t> con </a:t>
                </a:r>
                <a:r>
                  <a:rPr lang="el-GR" dirty="0"/>
                  <a:t>β</a:t>
                </a:r>
                <a:r>
                  <a:rPr lang="en-US" dirty="0"/>
                  <a:t>) solo se </a:t>
                </a:r>
                <a:r>
                  <a:rPr lang="en-US" dirty="0" err="1"/>
                  <a:t>i</a:t>
                </a:r>
                <a:r>
                  <a:rPr lang="en-US" dirty="0"/>
                  <a:t> e j </a:t>
                </a:r>
                <a:r>
                  <a:rPr lang="en-US" dirty="0" err="1"/>
                  <a:t>sono</a:t>
                </a:r>
                <a:r>
                  <a:rPr lang="en-US" dirty="0"/>
                  <a:t> </a:t>
                </a:r>
                <a:r>
                  <a:rPr lang="en-US" dirty="0" err="1"/>
                  <a:t>adiacenti</a:t>
                </a: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AE02E292-0A85-4D98-A850-2088414EB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708" y="5482044"/>
                <a:ext cx="9210598" cy="1267270"/>
              </a:xfrm>
              <a:prstGeom prst="rect">
                <a:avLst/>
              </a:prstGeom>
              <a:blipFill>
                <a:blip r:embed="rId5"/>
                <a:stretch>
                  <a:fillRect l="-529" t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805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4DD6485C-5762-4155-9881-B64271DABF98}"/>
              </a:ext>
            </a:extLst>
          </p:cNvPr>
          <p:cNvSpPr txBox="1"/>
          <p:nvPr/>
        </p:nvSpPr>
        <p:spPr>
          <a:xfrm>
            <a:off x="514906" y="605782"/>
            <a:ext cx="6157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In questo modo, il problema del determinante secolare diventa:</a:t>
            </a:r>
            <a:endParaRPr lang="en-US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51A1D5F-CC55-4E36-9B10-189F448B43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3836" y="141519"/>
            <a:ext cx="3696929" cy="129785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969FB766-4AED-45BA-B4B4-DB245DA16248}"/>
              </a:ext>
            </a:extLst>
          </p:cNvPr>
          <p:cNvSpPr txBox="1"/>
          <p:nvPr/>
        </p:nvSpPr>
        <p:spPr>
          <a:xfrm>
            <a:off x="514906" y="1865189"/>
            <a:ext cx="11469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cui soluzione porta a determinare la distribuzione degli orbitali butadiene e la composizione degli stessi (ovvero i coefficienti </a:t>
            </a:r>
            <a:r>
              <a:rPr lang="it-IT" dirty="0" err="1"/>
              <a:t>cij</a:t>
            </a:r>
            <a:r>
              <a:rPr lang="it-IT" dirty="0"/>
              <a:t> )</a:t>
            </a:r>
            <a:endParaRPr lang="en-US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85729262-2E85-44B6-BA75-15C4F10DB7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67" y="2791090"/>
            <a:ext cx="3033123" cy="3669100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0DC964E-7C68-44F0-A96B-68E5EDA84B5C}"/>
              </a:ext>
            </a:extLst>
          </p:cNvPr>
          <p:cNvSpPr txBox="1"/>
          <p:nvPr/>
        </p:nvSpPr>
        <p:spPr>
          <a:xfrm>
            <a:off x="3986074" y="3250675"/>
            <a:ext cx="8464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risultato permette di stimare la distanza relativa tra i livelli (che dipende da </a:t>
            </a:r>
            <a:r>
              <a:rPr lang="el-GR" dirty="0"/>
              <a:t>β</a:t>
            </a:r>
            <a:r>
              <a:rPr lang="it-IT" dirty="0"/>
              <a:t>) e la posizione dei singoli livelli. Valori di </a:t>
            </a:r>
            <a:r>
              <a:rPr lang="el-GR" dirty="0"/>
              <a:t>α</a:t>
            </a:r>
            <a:r>
              <a:rPr lang="it-IT" dirty="0"/>
              <a:t> e </a:t>
            </a:r>
            <a:r>
              <a:rPr lang="el-GR" dirty="0"/>
              <a:t>β</a:t>
            </a:r>
            <a:r>
              <a:rPr lang="it-IT" dirty="0"/>
              <a:t> opportuni possono essere assunti anche senza dover risolvere la parte </a:t>
            </a:r>
            <a:r>
              <a:rPr lang="el-GR" dirty="0"/>
              <a:t>σ</a:t>
            </a:r>
            <a:r>
              <a:rPr lang="it-IT" dirty="0"/>
              <a:t> della configurazione elettronica.</a:t>
            </a:r>
            <a:endParaRPr lang="en-US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1BFB885-C97A-4090-8EDA-C9F5E63969D7}"/>
              </a:ext>
            </a:extLst>
          </p:cNvPr>
          <p:cNvSpPr txBox="1"/>
          <p:nvPr/>
        </p:nvSpPr>
        <p:spPr>
          <a:xfrm>
            <a:off x="4128118" y="4953740"/>
            <a:ext cx="77324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metodo è ottimo per valutare la cosiddetta energia di delocalizzazione, che </a:t>
            </a:r>
            <a:r>
              <a:rPr lang="it-IT" dirty="0" err="1"/>
              <a:t>idica</a:t>
            </a:r>
            <a:r>
              <a:rPr lang="it-IT" dirty="0"/>
              <a:t> il guadagno energetico che ho, ad esempio, ad avere una molecola di butadiene anziché due di etilene…..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5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384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COSSARO ALBANO</dc:creator>
  <cp:lastModifiedBy>COSSARO ALBANO</cp:lastModifiedBy>
  <cp:revision>9</cp:revision>
  <dcterms:created xsi:type="dcterms:W3CDTF">2025-05-20T12:46:06Z</dcterms:created>
  <dcterms:modified xsi:type="dcterms:W3CDTF">2025-05-21T07:36:12Z</dcterms:modified>
</cp:coreProperties>
</file>