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5" r:id="rId2"/>
    <p:sldId id="537" r:id="rId3"/>
    <p:sldId id="526" r:id="rId4"/>
    <p:sldId id="527" r:id="rId5"/>
    <p:sldId id="538" r:id="rId6"/>
    <p:sldId id="534" r:id="rId7"/>
    <p:sldId id="528" r:id="rId8"/>
    <p:sldId id="535" r:id="rId9"/>
    <p:sldId id="529" r:id="rId10"/>
    <p:sldId id="530" r:id="rId11"/>
    <p:sldId id="539" r:id="rId12"/>
    <p:sldId id="540" r:id="rId13"/>
    <p:sldId id="53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C1C8D-257B-C926-4D31-E772EF3B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E25DC0-7DC9-C263-36A2-EC55048E8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40AD21-B442-58F5-FEB1-45CA1635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C088E-CEF8-9F5D-74EF-5B5C5710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7CCEDD-5DE4-BAD8-C270-EF628660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3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8851D-5AA3-6879-FC77-75D5BF36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FFF678-13DB-5B7E-6887-F4FA22C60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1A9EE2-ECC3-ED0D-344E-1ED105B0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81E53-C147-5058-9D94-66C2C2EF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F2ED39-F4AB-EEB0-91FC-18E2139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3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8C6A14-9783-AB0C-35EF-3683EFF0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363211-5B94-BCE7-50B7-FC6F72ECE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B73289-E161-8B14-E973-D61A1151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17C4B-FD89-3777-30D9-01087C3D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319D0-A05F-EF33-CED7-AB38BBF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4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F488A-EDD3-AAE9-0753-0BA2EDB0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21852-C789-59A4-DB1B-679B28DD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4EF466-F7B8-D6C0-12F5-2263AEDD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980B75-2542-FA4F-F85F-2A6C3087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1E644-98DB-F1CA-DB2F-304318A8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03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95BC6-6A9E-98F5-B8D4-CA04AF23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4F24A3-680A-DBA5-7842-FB4681140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E35A01-4D55-6950-8282-24DBDCDD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AE9E5A-365F-4B72-6C76-4D3EF54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62E67E-27AC-B291-B94F-9D04F4BF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4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1C5DD-AAFB-C8DB-19E5-B18CDF63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8D92B-2A18-E2CB-3458-9E3A35506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F0CF20-3109-40DF-A755-1ABDAA0B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511A76-E62A-B9A4-4FD2-36953F68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83308B-E198-8975-CB83-7335382D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A728C-B037-A069-3A0E-97C92224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D87C2-0E1F-BD53-CCB9-BD138FD6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4D2FC9-DFB0-7E62-F037-1E946D57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DAEA0F-4F3A-1628-3412-41F4AD98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10BD20-DFA1-410A-9EA2-9523A18E4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1B4435-7C62-260B-E41B-945A86754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8794A6-38A7-4295-EE0D-CB1660E0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9E216C-A78D-7879-0BFC-EC45E040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167E0C-9999-C2F9-2A49-45076774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81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A7D7C-2DBD-846D-B0E1-E12428D6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EE4A3A-3B68-D15C-A450-E936D6E1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F52437-A655-2B40-EDC5-C2532148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279C3C-4FB1-B7A1-6562-FAB0860A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8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DB6365-22D4-D2F3-66C0-3DEE88BA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FE36D6-F1A3-F668-902D-A20B102D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52A596-8329-A366-FCE2-D544400F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49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F8F64-E96E-371F-DB90-A444005F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8F46DF-E4C9-7903-FE37-23716CD3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A16B0E-F6E3-D0CD-7F5F-A96B99C9D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F5DC4C-AAAE-60C4-3AFF-80188AE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5C52CA-4296-3AE4-051D-87F5AF86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E521A7-49EB-2C4A-8843-BB17F4BF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70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99608-F97F-14D8-19A0-4DE4D75F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DCA0F4-EC79-0B9F-9977-FD806142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E3B0A-F0E1-67E1-34CC-47D9F9CC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1D1291-97BC-6663-ECC4-2008C912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970FF3-684A-9F05-C719-3445C42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17B07A-18CE-DCE2-B807-7E39C5D6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70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C674AF-A3E5-14FE-EB6A-E0CFB9A4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8127B1-E6C6-4FF9-6A4D-DCB94E85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CA332-7B57-F284-849E-D181E975D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ADBE8-EE20-4BD6-B785-91B9D8CF0220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81C741-A174-DDF9-462F-377E59247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BCF61-E086-A50E-0AD7-B03BF92EB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23853-683D-417F-A65F-7E91AA7A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6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1C3D97-8C34-BBF8-F9C1-1049BC42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47079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Annessione (Anschluss) dell’Austria alla Germania (marzo 1938)</a:t>
            </a:r>
          </a:p>
          <a:p>
            <a:pPr algn="just"/>
            <a:r>
              <a:rPr lang="it-IT" dirty="0"/>
              <a:t>Conferenza di Monaco (settembre 1938) fra Germania, Italia, Francia e Regno Unito: la regione cecoslovacca dei Sudeti viene annessa alla Germania</a:t>
            </a:r>
          </a:p>
          <a:p>
            <a:pPr algn="just"/>
            <a:r>
              <a:rPr lang="it-IT" dirty="0"/>
              <a:t>Occupazione tedesca della Cecoslovacchia (marzo 1939): creazione del Protettorato tedesco di Boemia e Moravia e di uno stato slovacco indipendente satellite della Germania nazista</a:t>
            </a:r>
          </a:p>
          <a:p>
            <a:pPr algn="just"/>
            <a:r>
              <a:rPr lang="it-IT" dirty="0"/>
              <a:t>Occupazione italiana dell’Albania (aprile 1939)</a:t>
            </a:r>
          </a:p>
          <a:p>
            <a:pPr algn="just"/>
            <a:r>
              <a:rPr lang="it-IT" dirty="0"/>
              <a:t>«Patto d’acciaio» fra Germania e Italia (maggio 1939)</a:t>
            </a:r>
          </a:p>
          <a:p>
            <a:pPr algn="just"/>
            <a:r>
              <a:rPr lang="it-IT" dirty="0"/>
              <a:t>«Patto di non aggressione» fra Urss e Germania nazista (agosto 1939) e protocollo segreto: spartizione tra le due potenze dei territori di una fascia compresa tra Finlandia e Mar Nero</a:t>
            </a:r>
          </a:p>
        </p:txBody>
      </p:sp>
    </p:spTree>
    <p:extLst>
      <p:ext uri="{BB962C8B-B14F-4D97-AF65-F5344CB8AC3E}">
        <p14:creationId xmlns:p14="http://schemas.microsoft.com/office/powerpoint/2010/main" val="46752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CB25FA-B05C-2275-1B73-054AC91C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368"/>
            <a:ext cx="10515600" cy="5606595"/>
          </a:xfrm>
        </p:spPr>
        <p:txBody>
          <a:bodyPr/>
          <a:lstStyle/>
          <a:p>
            <a:pPr algn="just"/>
            <a:r>
              <a:rPr lang="it-IT" dirty="0"/>
              <a:t>Conferenza di Wannsee (gennaio 1942): «soluzione finale» della questione ebraica</a:t>
            </a:r>
          </a:p>
          <a:p>
            <a:pPr algn="just"/>
            <a:r>
              <a:rPr lang="it-IT" dirty="0"/>
              <a:t>Gli ebrei dell’Europa occupata sono inviati ai campi di sterminio dove vengono eliminati: in totale circa 6 milioni di morti</a:t>
            </a:r>
          </a:p>
          <a:p>
            <a:pPr algn="just"/>
            <a:r>
              <a:rPr lang="it-IT" dirty="0"/>
              <a:t>Nell’Europa occupata si formano organizzazioni di resistenza: in Francia i partigiani coordinati dall’estero dal generale De Gaulle, in Polonia due organizzazioni, una di stampo nazionale, sostenuta dal Regno Unito, e una comunista, sostenuta dall’Urss</a:t>
            </a:r>
          </a:p>
          <a:p>
            <a:pPr algn="just"/>
            <a:r>
              <a:rPr lang="it-IT" dirty="0"/>
              <a:t>In Jugoslavia gli ustascia, sostenuti dai nazisti, si scontrano con i cetnici, nazionalisti serbi, entrambi avversati dai partigiani comunisti guidati da Tito (Josip Broz)</a:t>
            </a:r>
          </a:p>
          <a:p>
            <a:pPr algn="just"/>
            <a:r>
              <a:rPr lang="it-IT" dirty="0"/>
              <a:t>In Grecia la resistenza è guidata dal Fronte di liberazione nazionale egemonizzato dai comunisti</a:t>
            </a:r>
          </a:p>
        </p:txBody>
      </p:sp>
    </p:spTree>
    <p:extLst>
      <p:ext uri="{BB962C8B-B14F-4D97-AF65-F5344CB8AC3E}">
        <p14:creationId xmlns:p14="http://schemas.microsoft.com/office/powerpoint/2010/main" val="209976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73144-15DE-69EC-BEC3-74830176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3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Campi di concentramento e sterminio nazisti nella Polonia occupata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25C1F0-413D-BBB1-0151-DF8D9740D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856456"/>
            <a:ext cx="716129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44C1C-2BBD-382D-6D2D-7D9E575B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3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Principali campi nazisti in Europa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65A513-28FD-E3D6-702B-6A11C3911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28" y="856456"/>
            <a:ext cx="703454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6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1730FF-28AE-97D3-A06D-27E5F0FA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903"/>
            <a:ext cx="10515600" cy="5516060"/>
          </a:xfrm>
        </p:spPr>
        <p:txBody>
          <a:bodyPr/>
          <a:lstStyle/>
          <a:p>
            <a:pPr algn="just"/>
            <a:r>
              <a:rPr lang="it-IT" dirty="0"/>
              <a:t>Fra il 1942 e il 1943 avviene una svolta nella guerra a favore degli Alleati (Stati Uniti, Regno Unito, Urss) nel Pacifico, in Africa e in Unione Sovietica (battaglia di Stalingrado)</a:t>
            </a:r>
          </a:p>
          <a:p>
            <a:pPr algn="just"/>
            <a:r>
              <a:rPr lang="it-IT" dirty="0"/>
              <a:t>Nella riunione del Gran Consiglio del fascismo del 24-25 luglio 1943 viene deciso di riaffidare il comando dell’esercito a re Vittorio Emanuele III, sconfessando Mussolini</a:t>
            </a:r>
          </a:p>
          <a:p>
            <a:pPr algn="just"/>
            <a:r>
              <a:rPr lang="it-IT" dirty="0"/>
              <a:t>Mussolini viene arrestato e il governo viene affidato al generale Pietro Badoglio</a:t>
            </a:r>
          </a:p>
          <a:p>
            <a:pPr algn="just"/>
            <a:r>
              <a:rPr lang="it-IT" dirty="0"/>
              <a:t>Armistizio italiano con gli Alleati (3 settembre 1943)</a:t>
            </a:r>
          </a:p>
          <a:p>
            <a:pPr algn="just"/>
            <a:r>
              <a:rPr lang="it-IT" dirty="0"/>
              <a:t>Mussolini è liberato dai tedeschi e fonda la Repubblica Sociale Italiana nell’Italia centro-settentrionale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57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2E640-DCD0-A2F1-6693-B5394DBF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Spartizione tedesco-sovietica dell’Europa orientale (agosto 1939)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2C988A-0199-5045-6FB1-D73C0B48F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46" y="860080"/>
            <a:ext cx="5679907" cy="53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3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5E4E9A-AA82-5954-FF42-DEB6A08E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470793"/>
          </a:xfrm>
        </p:spPr>
        <p:txBody>
          <a:bodyPr/>
          <a:lstStyle/>
          <a:p>
            <a:pPr algn="just"/>
            <a:r>
              <a:rPr lang="it-IT" dirty="0"/>
              <a:t>L’invasione tedesca della Polonia (1° settembre 1939) dà inizio alla Seconda guerra mondiale</a:t>
            </a:r>
          </a:p>
          <a:p>
            <a:pPr algn="just"/>
            <a:r>
              <a:rPr lang="it-IT" dirty="0"/>
              <a:t>L’Urss occupa la parte orientale della Polonia, i Paesi Baltici, la Bessarabia e attacca la Finlandia, non riuscendo però ad occuparla</a:t>
            </a:r>
          </a:p>
          <a:p>
            <a:pPr algn="just"/>
            <a:r>
              <a:rPr lang="it-IT" dirty="0"/>
              <a:t>Occupazione tedesca di Danimarca, Norvegia, Olanda, Belgio e attacco alla Francia (maggio 1940) che viene sconfitta (giugno 1940) anche con l’intervento italiano</a:t>
            </a:r>
          </a:p>
          <a:p>
            <a:pPr algn="just"/>
            <a:r>
              <a:rPr lang="it-IT" dirty="0"/>
              <a:t>Divisione della Francia in due parti: a nord occupazione diretta nazista, a sud creazione di un governo collaborazionista guidato da Philippe Pétain</a:t>
            </a:r>
          </a:p>
          <a:p>
            <a:pPr algn="just"/>
            <a:r>
              <a:rPr lang="it-IT" dirty="0"/>
              <a:t>Attacco tedesco al Regno Unito (1940-41) che però fallisce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19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5D13A7-DD0E-8F34-A6A1-50F7B3FA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170"/>
            <a:ext cx="10515600" cy="5470793"/>
          </a:xfrm>
        </p:spPr>
        <p:txBody>
          <a:bodyPr/>
          <a:lstStyle/>
          <a:p>
            <a:pPr algn="just"/>
            <a:r>
              <a:rPr lang="it-IT" dirty="0"/>
              <a:t>Mussolini vuole condurre una «guerra parallela» alla Germania nazista per dimostrare il peso militare dell’Italia: in nord Africa attacco all’Egitto e alla Somalia britannica</a:t>
            </a:r>
          </a:p>
          <a:p>
            <a:pPr algn="just"/>
            <a:r>
              <a:rPr lang="it-IT" dirty="0"/>
              <a:t>Necessità dell’aiuto tedesco e occupazione britannica dell’Etiopia italiana (aprile 1941)</a:t>
            </a:r>
          </a:p>
          <a:p>
            <a:pPr algn="just"/>
            <a:r>
              <a:rPr lang="it-IT" dirty="0"/>
              <a:t>Attacco italiano alla Grecia (ottobre 1940) e necessità dell’aiuto tedesco</a:t>
            </a:r>
          </a:p>
          <a:p>
            <a:pPr algn="just"/>
            <a:r>
              <a:rPr lang="it-IT" dirty="0"/>
              <a:t>Occupazione della Jugoslavia e della Grecia da parte dell’Asse (Italia e Germania) e dei suoi alleati (Ungheria e Bulgaria)</a:t>
            </a:r>
          </a:p>
          <a:p>
            <a:pPr algn="just"/>
            <a:r>
              <a:rPr lang="it-IT" dirty="0"/>
              <a:t>La Jugoslavia è spartita tra Germania, Italia, Ungheria e Bulgaria</a:t>
            </a:r>
          </a:p>
          <a:p>
            <a:pPr algn="just"/>
            <a:r>
              <a:rPr lang="it-IT" dirty="0"/>
              <a:t>In Croazia viene istituito uno stato satellite dell’Asse guidato dal partito di estrema destra ustascia di Ante Pavelić</a:t>
            </a:r>
          </a:p>
        </p:txBody>
      </p:sp>
    </p:spTree>
    <p:extLst>
      <p:ext uri="{BB962C8B-B14F-4D97-AF65-F5344CB8AC3E}">
        <p14:creationId xmlns:p14="http://schemas.microsoft.com/office/powerpoint/2010/main" val="108733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BF36E-9518-E337-32A9-326287AA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Spartizione della Jugoslavia (1941)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ED000F-1848-AB17-3817-AA095D933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0" y="941560"/>
            <a:ext cx="5701639" cy="52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6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02234-68C0-E9C8-51E1-E477EE0B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53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L’Europa nel 1942</a:t>
            </a:r>
          </a:p>
        </p:txBody>
      </p:sp>
      <p:pic>
        <p:nvPicPr>
          <p:cNvPr id="1026" name="Picture 2" descr="German administration of Europe, 1942 | Holocaust Encyclopedia">
            <a:extLst>
              <a:ext uri="{FF2B5EF4-FFF2-40B4-BE49-F238E27FC236}">
                <a16:creationId xmlns:a16="http://schemas.microsoft.com/office/drawing/2014/main" id="{14738876-8020-66ED-A50A-08488DFC8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36" y="760492"/>
            <a:ext cx="6862527" cy="52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EA5225-10D2-D731-D0AD-40292754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850"/>
            <a:ext cx="10515600" cy="5525113"/>
          </a:xfrm>
        </p:spPr>
        <p:txBody>
          <a:bodyPr/>
          <a:lstStyle/>
          <a:p>
            <a:pPr algn="just"/>
            <a:r>
              <a:rPr lang="it-IT" dirty="0"/>
              <a:t>Attacco tedesco all’Unione Sovietica («operazione Barbarossa», giugno 1941)</a:t>
            </a:r>
          </a:p>
          <a:p>
            <a:pPr algn="just"/>
            <a:r>
              <a:rPr lang="it-IT" dirty="0"/>
              <a:t>Patto Tripartito fra Germania, Italia e Giappone (settembre 1940): spartizione di aree di interesse delle tre potenze in Europa e Asia</a:t>
            </a:r>
          </a:p>
          <a:p>
            <a:pPr algn="just"/>
            <a:r>
              <a:rPr lang="it-IT" dirty="0"/>
              <a:t>In seguito al bombardamento giapponese di Pearl Harbor (dicembre 1941) gli Stati Uniti entrano in guerra</a:t>
            </a:r>
          </a:p>
          <a:p>
            <a:pPr algn="just"/>
            <a:r>
              <a:rPr lang="it-IT" dirty="0"/>
              <a:t>L’industria bellica americana viene potenziata e permette di rilanciare definitivamente l’economia degli Stati Uniti</a:t>
            </a:r>
          </a:p>
          <a:p>
            <a:pPr algn="just"/>
            <a:r>
              <a:rPr lang="it-IT" dirty="0"/>
              <a:t>I regimi di occupazione del Giappone in Asia sud-orientale e della Germania in Europa impongono una stretta subordinazione alla potenza dominante</a:t>
            </a:r>
          </a:p>
        </p:txBody>
      </p:sp>
    </p:spTree>
    <p:extLst>
      <p:ext uri="{BB962C8B-B14F-4D97-AF65-F5344CB8AC3E}">
        <p14:creationId xmlns:p14="http://schemas.microsoft.com/office/powerpoint/2010/main" val="248812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25173-E546-045D-A6B5-F378B3FA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Occupazioni giapponesi in Asia sud-orientale</a:t>
            </a:r>
          </a:p>
        </p:txBody>
      </p:sp>
      <p:pic>
        <p:nvPicPr>
          <p:cNvPr id="2052" name="Picture 4" descr="How Much of China did Japan Control at its Greatest Extent? - Pacific  Atrocities Education">
            <a:extLst>
              <a:ext uri="{FF2B5EF4-FFF2-40B4-BE49-F238E27FC236}">
                <a16:creationId xmlns:a16="http://schemas.microsoft.com/office/drawing/2014/main" id="{BFA70894-5CAA-C5FA-3B85-180D0D9498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12" y="860080"/>
            <a:ext cx="6408176" cy="53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1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EEA7D-40EA-4BAF-40C3-31BB6750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796"/>
            <a:ext cx="10515600" cy="5534167"/>
          </a:xfrm>
        </p:spPr>
        <p:txBody>
          <a:bodyPr/>
          <a:lstStyle/>
          <a:p>
            <a:pPr algn="just"/>
            <a:r>
              <a:rPr lang="it-IT" dirty="0"/>
              <a:t>La Germania si avvale sia di regimi collaborazionisti (Francia, Croazia, Slovacchia, Norvegia) sia di dure politiche di occupazione (Boemia, Moravia, Polonia, Paesi Baltici, territori conquistati all’Unione Sovietica)</a:t>
            </a:r>
          </a:p>
          <a:p>
            <a:pPr algn="just"/>
            <a:r>
              <a:rPr lang="it-IT" dirty="0"/>
              <a:t>Piano tedesco di colonizzazione dell’Europa orientale occupata a beneficio della «razza» tedesca</a:t>
            </a:r>
          </a:p>
          <a:p>
            <a:pPr algn="just"/>
            <a:r>
              <a:rPr lang="it-IT" dirty="0"/>
              <a:t>Quando la Germania occupa la Polonia e poi avanza in territorio sovietico, viene pianificata l’eliminazione degli ebrei che abitavano in questi territori</a:t>
            </a:r>
          </a:p>
          <a:p>
            <a:pPr algn="just"/>
            <a:r>
              <a:rPr lang="it-IT" dirty="0"/>
              <a:t>A una prima fase, fatta inizialmente di ghettizzazione e fucilazioni di massa, segue l’istituzione dei campi di concentramento e di sterminio</a:t>
            </a:r>
          </a:p>
        </p:txBody>
      </p:sp>
    </p:spTree>
    <p:extLst>
      <p:ext uri="{BB962C8B-B14F-4D97-AF65-F5344CB8AC3E}">
        <p14:creationId xmlns:p14="http://schemas.microsoft.com/office/powerpoint/2010/main" val="12134063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1_Tema di Office</vt:lpstr>
      <vt:lpstr>Presentazione standard di PowerPoint</vt:lpstr>
      <vt:lpstr>Spartizione tedesco-sovietica dell’Europa orientale (agosto 1939)</vt:lpstr>
      <vt:lpstr>Presentazione standard di PowerPoint</vt:lpstr>
      <vt:lpstr>Presentazione standard di PowerPoint</vt:lpstr>
      <vt:lpstr>Spartizione della Jugoslavia (1941)</vt:lpstr>
      <vt:lpstr>L’Europa nel 1942</vt:lpstr>
      <vt:lpstr>Presentazione standard di PowerPoint</vt:lpstr>
      <vt:lpstr>Occupazioni giapponesi in Asia sud-orientale</vt:lpstr>
      <vt:lpstr>Presentazione standard di PowerPoint</vt:lpstr>
      <vt:lpstr>Presentazione standard di PowerPoint</vt:lpstr>
      <vt:lpstr>Campi di concentramento e sterminio nazisti nella Polonia occupata</vt:lpstr>
      <vt:lpstr>Principali campi nazisti in Europa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2025-05-20T07:14:10Z</dcterms:created>
  <dcterms:modified xsi:type="dcterms:W3CDTF">2025-05-20T07:14:39Z</dcterms:modified>
</cp:coreProperties>
</file>