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32" r:id="rId2"/>
    <p:sldId id="555" r:id="rId3"/>
    <p:sldId id="533" r:id="rId4"/>
    <p:sldId id="536" r:id="rId5"/>
    <p:sldId id="541" r:id="rId6"/>
    <p:sldId id="542" r:id="rId7"/>
    <p:sldId id="543" r:id="rId8"/>
    <p:sldId id="544" r:id="rId9"/>
    <p:sldId id="553" r:id="rId10"/>
    <p:sldId id="545" r:id="rId11"/>
    <p:sldId id="546" r:id="rId12"/>
    <p:sldId id="554" r:id="rId13"/>
    <p:sldId id="547" r:id="rId14"/>
    <p:sldId id="548" r:id="rId15"/>
    <p:sldId id="550" r:id="rId16"/>
    <p:sldId id="551" r:id="rId1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FC1C8D-257B-C926-4D31-E772EF3B50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4E25DC0-7DC9-C263-36A2-EC55048E8E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F40AD21-B442-58F5-FEB1-45CA16359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21/05/2025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7CC088E-CEF8-9F5D-74EF-5B5C5710D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37CCEDD-5DE4-BAD8-C270-EF6286601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3416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618851D-5AA3-6879-FC77-75D5BF362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AFFF678-13DB-5B7E-6887-F4FA22C605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21A9EE2-ECC3-ED0D-344E-1ED105B0C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21/05/2025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2581E53-C147-5058-9D94-66C2C2EF5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4F2ED39-F4AB-EEB0-91FC-18E213980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0578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748C6A14-9783-AB0C-35EF-3683EFF086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8363211-5B94-BCE7-50B7-FC6F72ECEE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BB73289-E161-8B14-E973-D61A11510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21/05/2025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9E17C4B-FD89-3777-30D9-01087C3D6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76319D0-A05F-EF33-CED7-AB38BBFF4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5736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17F488A-EDD3-AAE9-0753-0BA2EDB03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BB21852-C789-59A4-DB1B-679B28DDC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34EF466-F7B8-D6C0-12F5-2263AEDD6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21/05/2025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7980B75-2542-FA4F-F85F-2A6C30870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861E644-98DB-F1CA-DB2F-304318A8E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0778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8A95BC6-6A9E-98F5-B8D4-CA04AF233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E4F24A3-680A-DBA5-7842-FB46811400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CE35A01-4D55-6950-8282-24DBDCDD5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21/05/2025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BAE9E5A-365F-4B72-6C76-4D3EF548A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062E67E-27AC-B291-B94F-9D04F4BFF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0162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941C5DD-AAFB-C8DB-19E5-B18CDF632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3B8D92B-2A18-E2CB-3458-9E3A355062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AF0CF20-3109-40DF-A755-1ABDAA0B1E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3511A76-E62A-B9A4-4FD2-36953F685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21/05/2025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A83308B-E198-8975-CB83-7335382D7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26A728C-B037-A069-3A0E-97C92224B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8555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10D87C2-0E1F-BD53-CCB9-BD138FD62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14D2FC9-DFB0-7E62-F037-1E946D57B6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DDAEA0F-4F3A-1628-3412-41F4AD983E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710BD20-DFA1-410A-9EA2-9523A18E4B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571B4435-7C62-260B-E41B-945A867543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F18794A6-38A7-4295-EE0D-CB1660E0C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21/05/2025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A79E216C-A78D-7879-0BFC-EC45E0400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58167E0C-9999-C2F9-2A49-450767744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68737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6A7D7C-2DBD-846D-B0E1-E12428D6E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6EE4A3A-3B68-D15C-A450-E936D6E15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21/05/2025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0F52437-A655-2B40-EDC5-C25321486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D279C3C-4FB1-B7A1-6562-FAB0860A6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59204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DDDB6365-22D4-D2F3-66C0-3DEE88BA1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21/05/2025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CFFE36D6-F1A3-F668-902D-A20B102D0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452A596-8329-A366-FCE2-D544400F5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43092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3CF8F64-E96E-371F-DB90-A444005F5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28F46DF-E4C9-7903-FE37-23716CD3E5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AA16B0E-F6E3-D0CD-7F5F-A96B99C9D0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AF5DC4C-AAAE-60C4-3AFF-80188AEFC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21/05/2025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75C52CA-4296-3AE4-051D-87F5AF86B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CE521A7-49EB-2C4A-8843-BB17F4BFA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2093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7C99608-F97F-14D8-19A0-4DE4D75F8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C7DCA0F4-EC79-0B9F-9977-FD806142E7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C6E3B0A-F0E1-67E1-34CC-47D9F9CCCF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E1D1291-97BC-6663-ECC4-2008C912D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21/05/2025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F970FF3-684A-9F05-C719-3445C4269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517B07A-18CE-DCE2-B807-7E39C5D62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8990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57C674AF-A3E5-14FE-EB6A-E0CFB9A49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08127B1-E6C6-4FF9-6A4D-DCB94E85F7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E0CA332-7B57-F284-849E-D181E975D5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8ADBE8-EE20-4BD6-B785-91B9D8CF0220}" type="datetimeFigureOut">
              <a:rPr lang="it-IT" smtClean="0"/>
              <a:t>21/05/2025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281C741-A174-DDF9-462F-377E592471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17BCF61-E086-A50E-0AD7-B03BF92EBF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3783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349D54B-3D16-AB6D-40A6-CBB810A9E8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24277"/>
            <a:ext cx="10515600" cy="5452686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L’Italia è divisa in due parti: a sud il «regno del Sud» appoggiato dagli anglo-americani e a nord la Repubblica Sociale Italiana sostenuta dalla Germania nazista</a:t>
            </a:r>
          </a:p>
          <a:p>
            <a:pPr algn="just"/>
            <a:r>
              <a:rPr lang="it-IT" dirty="0"/>
              <a:t>In Italia si costituisce un movimento di resistenza di diverse tendenze politiche: comunisti, azionisti liberal-socialisti, socialisti, cattolici, liberali, monarchici</a:t>
            </a:r>
          </a:p>
          <a:p>
            <a:pPr algn="just"/>
            <a:r>
              <a:rPr lang="it-IT" dirty="0"/>
              <a:t>«Svolta di Salerno» di Togliatti (marzo 1944): il Pci apre ad una collaborazione con Badoglio e la monarchia per la liberazione dell’Italia dal nazi-fascismo</a:t>
            </a:r>
          </a:p>
          <a:p>
            <a:pPr algn="just"/>
            <a:r>
              <a:rPr lang="it-IT" dirty="0"/>
              <a:t>Formazione dei governi di unità nazionale composti dai partiti antifascisti del Cln (Comitato di liberazione nazionale): Pci, </a:t>
            </a:r>
            <a:r>
              <a:rPr lang="it-IT" dirty="0" err="1"/>
              <a:t>Pda</a:t>
            </a:r>
            <a:r>
              <a:rPr lang="it-IT" dirty="0"/>
              <a:t> (Partito d’Azione), Dc (Democrazia cristiana), Psiup (Partito socialista), Pli (Partito liberale italiano), Pdl (Partito democratico del lavoro)</a:t>
            </a:r>
          </a:p>
        </p:txBody>
      </p:sp>
    </p:spTree>
    <p:extLst>
      <p:ext uri="{BB962C8B-B14F-4D97-AF65-F5344CB8AC3E}">
        <p14:creationId xmlns:p14="http://schemas.microsoft.com/office/powerpoint/2010/main" val="14101057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D397451-ABA1-80CC-FC3C-FE9C6AD832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0903"/>
            <a:ext cx="10515600" cy="5516060"/>
          </a:xfrm>
        </p:spPr>
        <p:txBody>
          <a:bodyPr/>
          <a:lstStyle/>
          <a:p>
            <a:pPr algn="just"/>
            <a:r>
              <a:rPr lang="it-IT" dirty="0"/>
              <a:t>Gli Stati Uniti si affermano come la prima potenza a livello mondiale, come PIL e come capacità tecnologiche e militari, con il vantaggio di non avere praticamente subito danni sul proprio territorio durante la guerra e di avere avuto un numero relativamente contenuto di vittime fra i soldati (circa 300.000)</a:t>
            </a:r>
          </a:p>
          <a:p>
            <a:pPr algn="just"/>
            <a:r>
              <a:rPr lang="it-IT" dirty="0"/>
              <a:t>L’Unione Sovietica è invece stata pesantemente colpita dalla guerra e ha avuto un numero enorme di morti, fra civili e soldati (in tutto circa 20 milioni)</a:t>
            </a:r>
          </a:p>
          <a:p>
            <a:pPr algn="just"/>
            <a:r>
              <a:rPr lang="it-IT" dirty="0"/>
              <a:t>Nella fase finale della guerra, avanzando verso la Germania, l’Urss aveva annesso i paesi baltici, la Polonia orientale e la Bessarabia</a:t>
            </a:r>
          </a:p>
          <a:p>
            <a:pPr algn="just"/>
            <a:r>
              <a:rPr lang="it-IT" dirty="0"/>
              <a:t>La Polonia da parte sua si estende verso aree precedentemente appartenute alla Germania (Slesia, Pomerania, Prussia orientale, Posnania)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192232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D655081-EAC2-C27D-5274-E029FC9E61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15636"/>
            <a:ext cx="10515600" cy="5561327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La Germania, ridimensionata territorialmente, è divisa in quattro zone, affidate in amministrazione a Urss, Usa, Regno Unito e Francia, così come Berlino</a:t>
            </a:r>
          </a:p>
          <a:p>
            <a:pPr algn="just"/>
            <a:r>
              <a:rPr lang="it-IT" dirty="0"/>
              <a:t>Con lo spostamento dei confini e per evitare possibili dinamiche relative alle comunità tedesche dell’Europa centro-orientale simili a quelle che avevano portato alla guerra, le comunità tedesche, spesso secolari, sono espulse da tutta l’area che va dal Baltico al Mar Nero (circa 12 milioni)</a:t>
            </a:r>
          </a:p>
          <a:p>
            <a:pPr algn="just"/>
            <a:r>
              <a:rPr lang="it-IT" dirty="0"/>
              <a:t>Processo di Norimberga contro i criminali nazisti (1945-46), con le imputazioni di crimini contro la pace, crimini di guerra e crimini contro l’umanità</a:t>
            </a:r>
          </a:p>
          <a:p>
            <a:pPr algn="just"/>
            <a:r>
              <a:rPr lang="it-IT" dirty="0"/>
              <a:t>Processo di Tokyo (1946-48) contro i principali dirigenti politici e militari giapponesi (il Giappone fino al 1951 sarà occupato e «democratizzato» dagli Usa)</a:t>
            </a:r>
          </a:p>
        </p:txBody>
      </p:sp>
    </p:spTree>
    <p:extLst>
      <p:ext uri="{BB962C8B-B14F-4D97-AF65-F5344CB8AC3E}">
        <p14:creationId xmlns:p14="http://schemas.microsoft.com/office/powerpoint/2010/main" val="10545501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3B211CF-C4E2-6245-B09D-B74F9241E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0633"/>
          </a:xfrm>
        </p:spPr>
        <p:txBody>
          <a:bodyPr>
            <a:normAutofit/>
          </a:bodyPr>
          <a:lstStyle/>
          <a:p>
            <a:pPr algn="ctr"/>
            <a:r>
              <a:rPr lang="it-IT" sz="2400" dirty="0"/>
              <a:t>I territori appartenuti alla Germania interbellica dopo la Seconda guerra mondiale</a:t>
            </a:r>
          </a:p>
        </p:txBody>
      </p:sp>
      <p:pic>
        <p:nvPicPr>
          <p:cNvPr id="4100" name="Picture 4" descr="How Germany Was Divided: A History of Partition Plans">
            <a:extLst>
              <a:ext uri="{FF2B5EF4-FFF2-40B4-BE49-F238E27FC236}">
                <a16:creationId xmlns:a16="http://schemas.microsoft.com/office/drawing/2014/main" id="{80B3EBE3-F954-C57C-6040-B6C7460D684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2512" y="805758"/>
            <a:ext cx="6346976" cy="5371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9199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42009F3-D97D-C34B-30D5-D3EEEE8282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42796"/>
            <a:ext cx="10515600" cy="5534167"/>
          </a:xfrm>
        </p:spPr>
        <p:txBody>
          <a:bodyPr/>
          <a:lstStyle/>
          <a:p>
            <a:pPr algn="just"/>
            <a:r>
              <a:rPr lang="it-IT" dirty="0"/>
              <a:t>Conferenza internazionale di Bretton Woods (luglio 1944), con l’obiettivo di regolamentare e stabilizzare i rapporti finanziari a livello internazionale</a:t>
            </a:r>
          </a:p>
          <a:p>
            <a:pPr algn="just"/>
            <a:r>
              <a:rPr lang="it-IT" dirty="0"/>
              <a:t>Decisioni prese a Bretton Woods: dollaro valuta di riferimento, fondazione del Fondo Monetario Internazionale (concede prestiti ai paesi in difficoltà)  e della Banca Internazionale per la Ricostruzione e lo Sviluppo (sostiene la ricostruzione dei paesi colpiti dalla guerra e l’industrializzazione dei paesi meno sviluppati)</a:t>
            </a:r>
          </a:p>
          <a:p>
            <a:pPr algn="just"/>
            <a:r>
              <a:rPr lang="it-IT" dirty="0"/>
              <a:t>Sottoscrizione del Gatt (General Agreement on </a:t>
            </a:r>
            <a:r>
              <a:rPr lang="it-IT" dirty="0" err="1"/>
              <a:t>Tariffs</a:t>
            </a:r>
            <a:r>
              <a:rPr lang="it-IT" dirty="0"/>
              <a:t> and Trade, Ginevra, 1947), allo scopo di favorire gli scambi commerciali internazionali sulla base del libero scambio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269891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D7E9AED-EFD1-F8B2-9127-D3058977C0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97117"/>
            <a:ext cx="10515600" cy="547984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t-IT" dirty="0" err="1"/>
              <a:t>European</a:t>
            </a:r>
            <a:r>
              <a:rPr lang="it-IT" dirty="0"/>
              <a:t> Recovery Program (</a:t>
            </a:r>
            <a:r>
              <a:rPr lang="it-IT" dirty="0" err="1"/>
              <a:t>Erp</a:t>
            </a:r>
            <a:r>
              <a:rPr lang="it-IT" dirty="0"/>
              <a:t>, 1947-51), conosciuto come Piano Marshall: prestiti statunitensi per la ripresa economica dei paesi europei</a:t>
            </a:r>
          </a:p>
          <a:p>
            <a:pPr algn="just"/>
            <a:r>
              <a:rPr lang="it-IT" dirty="0"/>
              <a:t>L’adesione al Piano Marshall implicava il riconoscimento dell’alleanza con gli Usa e dei principi della democrazia e del libero mercato</a:t>
            </a:r>
          </a:p>
          <a:p>
            <a:pPr algn="just"/>
            <a:r>
              <a:rPr lang="it-IT" dirty="0"/>
              <a:t>Progressivamente, a partire dal 1946, si delinea una divisione dell’Europa in due sfere di influenza, rispettivamente a guida degli Usa e dell’Urss</a:t>
            </a:r>
          </a:p>
          <a:p>
            <a:pPr algn="just"/>
            <a:r>
              <a:rPr lang="it-IT" dirty="0"/>
              <a:t>Contenimento dei tentativi sovietici di installare basi militari in Turchia e passaggio della Turchia nella sfera occidentale</a:t>
            </a:r>
          </a:p>
          <a:p>
            <a:pPr algn="just"/>
            <a:r>
              <a:rPr lang="it-IT" dirty="0"/>
              <a:t>Guerra civile greca (1946-49) tra comunisti sostenuti dalla Jugoslavia e governo monarchico anticomunista sostenuto prima dal Regno Unito poi dagli Stati Uniti: vittoria del fronte anticomunista e passaggio della Grecia nel campo occidentale</a:t>
            </a:r>
          </a:p>
        </p:txBody>
      </p:sp>
    </p:spTree>
    <p:extLst>
      <p:ext uri="{BB962C8B-B14F-4D97-AF65-F5344CB8AC3E}">
        <p14:creationId xmlns:p14="http://schemas.microsoft.com/office/powerpoint/2010/main" val="39805701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999FDF2-5404-BB41-83CD-C3D8CEA457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24689"/>
            <a:ext cx="10515600" cy="5552274"/>
          </a:xfrm>
        </p:spPr>
        <p:txBody>
          <a:bodyPr/>
          <a:lstStyle/>
          <a:p>
            <a:pPr algn="just"/>
            <a:r>
              <a:rPr lang="it-IT" dirty="0"/>
              <a:t>Il presidente democratico statunitense Harry Truman (1945-53) enuncia la «dottrina Truman» (discorso al Congresso degli Stati Uniti, marzo 1947): sostegno economico e militare ai popoli liberi contro la minaccia di minoranze armate o pressioni straniere (l’Urss e i comunisti)</a:t>
            </a:r>
          </a:p>
          <a:p>
            <a:pPr algn="just"/>
            <a:r>
              <a:rPr lang="it-IT" dirty="0"/>
              <a:t>Risposta sovietica: blocco di Berlino (1948-49), fallito</a:t>
            </a:r>
          </a:p>
          <a:p>
            <a:pPr algn="just"/>
            <a:r>
              <a:rPr lang="it-IT" dirty="0"/>
              <a:t>In quegli anni si avvia la «guerra fredda», caratterizzata da tensione e timore di una possibile guerra nucleare fra i due blocchi, liberal-capitalista occidentale, guidato dagli Usa, e comunista orientale, guidato dall’Urss</a:t>
            </a:r>
          </a:p>
          <a:p>
            <a:pPr algn="just"/>
            <a:r>
              <a:rPr lang="it-IT" dirty="0"/>
              <a:t>Divisione definitiva della Germania in due parti: Repubblica federale tedesca a ovest e Repubblica democratica tedesca, comunista, ad est (1949)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273590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856AB66-3CB6-AB39-684D-6A325F7F21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15636"/>
            <a:ext cx="10515600" cy="5561327"/>
          </a:xfrm>
        </p:spPr>
        <p:txBody>
          <a:bodyPr>
            <a:normAutofit/>
          </a:bodyPr>
          <a:lstStyle/>
          <a:p>
            <a:pPr algn="just"/>
            <a:r>
              <a:rPr lang="it-IT" dirty="0"/>
              <a:t>Mentre nei paesi dell’Europa occidentale si affermano democrazie liberali alleate degli Stati Uniti (con alcune eccezioni, come Portogallo e Spagna), nell’Europa orientale l’Urss impose o favorì l’instaurazione di regimi comunisti</a:t>
            </a:r>
          </a:p>
          <a:p>
            <a:pPr algn="just"/>
            <a:r>
              <a:rPr lang="it-IT" dirty="0"/>
              <a:t>Fondazione nel 1947 del </a:t>
            </a:r>
            <a:r>
              <a:rPr lang="it-IT" dirty="0" err="1"/>
              <a:t>Cominform</a:t>
            </a:r>
            <a:r>
              <a:rPr lang="it-IT" dirty="0"/>
              <a:t>, un ufficio di coordinamento fra i partiti comunisti diretto dal Partito comunista dell’Urss (Pcus)</a:t>
            </a:r>
          </a:p>
          <a:p>
            <a:pPr algn="just"/>
            <a:r>
              <a:rPr lang="it-IT" dirty="0"/>
              <a:t>In Jugoslavia si afferma un regime comunista guidato da Tito che però vuole essere autonomo dall’Urss</a:t>
            </a:r>
          </a:p>
          <a:p>
            <a:pPr algn="just"/>
            <a:r>
              <a:rPr lang="it-IT" dirty="0"/>
              <a:t>Rottura fra Tito e Stalin ed espulsione del partito comunista jugoslavo dal </a:t>
            </a:r>
            <a:r>
              <a:rPr lang="it-IT" dirty="0" err="1"/>
              <a:t>Cominform</a:t>
            </a:r>
            <a:r>
              <a:rPr lang="it-IT" dirty="0"/>
              <a:t> (giugno 1948)</a:t>
            </a:r>
          </a:p>
          <a:p>
            <a:pPr algn="just"/>
            <a:r>
              <a:rPr lang="it-IT" dirty="0"/>
              <a:t>La Jugoslavia, pur restando un paese a guida comunista, sarà autonomo dal campo sovietico e leader dei paesi «non allineati»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78159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8310D2D-2895-DF7B-2E3F-D15DCF2CB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04008"/>
          </a:xfrm>
        </p:spPr>
        <p:txBody>
          <a:bodyPr>
            <a:normAutofit/>
          </a:bodyPr>
          <a:lstStyle/>
          <a:p>
            <a:pPr algn="ctr"/>
            <a:r>
              <a:rPr lang="it-IT" sz="2400" dirty="0"/>
              <a:t>Repubblica sociale italiana (1943-1945)</a:t>
            </a:r>
          </a:p>
        </p:txBody>
      </p:sp>
      <p:pic>
        <p:nvPicPr>
          <p:cNvPr id="1032" name="Picture 8">
            <a:extLst>
              <a:ext uri="{FF2B5EF4-FFF2-40B4-BE49-F238E27FC236}">
                <a16:creationId xmlns:a16="http://schemas.microsoft.com/office/drawing/2014/main" id="{D6B8AC29-1A84-8709-E0CA-602FB2ECD84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1112" y="869134"/>
            <a:ext cx="3969775" cy="5513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00683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28C3C61-1A35-755B-3363-D5CD6668D1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06582"/>
            <a:ext cx="10515600" cy="5570381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Con la liberazione di Roma (giugno 1944), a Badoglio subentra Bonomi e Vittorio Emanuele III lascia il posto a suo figlio Umberto, che diventa luogotenente generale del Regno</a:t>
            </a:r>
          </a:p>
          <a:p>
            <a:pPr algn="just"/>
            <a:r>
              <a:rPr lang="it-IT" dirty="0"/>
              <a:t>Sbarco anglo-americano in Normandia (giugno 1944)</a:t>
            </a:r>
          </a:p>
          <a:p>
            <a:pPr algn="just"/>
            <a:r>
              <a:rPr lang="it-IT" dirty="0"/>
              <a:t>Conferenza di Jalta (febbraio 1945): divisione della Germania in quattro zone di influenza (sovietica, britannica, statunitense e francese) e istituzione di governi provvisori nei paesi dell’Europa orientale liberata, che includessero anche i partiti comunisti</a:t>
            </a:r>
          </a:p>
          <a:p>
            <a:pPr algn="just"/>
            <a:r>
              <a:rPr lang="it-IT" dirty="0"/>
              <a:t>Fucilazione di Mussolini (28 aprile 1945) e suicidio di Hitler (30 aprile 1945)</a:t>
            </a:r>
          </a:p>
          <a:p>
            <a:pPr algn="just"/>
            <a:r>
              <a:rPr lang="it-IT" dirty="0"/>
              <a:t>Resa della Germania (7 maggio 1945) e del Giappone (2 settembre 1945), colpito nell’agosto da due bombe atomiche sganciate dagli Usa</a:t>
            </a:r>
          </a:p>
        </p:txBody>
      </p:sp>
    </p:spTree>
    <p:extLst>
      <p:ext uri="{BB962C8B-B14F-4D97-AF65-F5344CB8AC3E}">
        <p14:creationId xmlns:p14="http://schemas.microsoft.com/office/powerpoint/2010/main" val="3031658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4E99CE7-408B-9A4B-EC0F-A134A610D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1331"/>
          </a:xfrm>
        </p:spPr>
        <p:txBody>
          <a:bodyPr>
            <a:normAutofit/>
          </a:bodyPr>
          <a:lstStyle/>
          <a:p>
            <a:pPr algn="ctr"/>
            <a:r>
              <a:rPr lang="it-IT" sz="2400" dirty="0"/>
              <a:t>Avanzata degli Alleati</a:t>
            </a:r>
          </a:p>
        </p:txBody>
      </p:sp>
      <p:pic>
        <p:nvPicPr>
          <p:cNvPr id="3074" name="Picture 2" descr="World War II in Eastern Europe, 1942–1945 | Holocaust Encyclopedia">
            <a:extLst>
              <a:ext uri="{FF2B5EF4-FFF2-40B4-BE49-F238E27FC236}">
                <a16:creationId xmlns:a16="http://schemas.microsoft.com/office/drawing/2014/main" id="{57C39055-7168-03C2-EA24-37272F8D754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950" y="856456"/>
            <a:ext cx="6790099" cy="5145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6218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8911694-5C11-23FB-90E6-25ED0F39E7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secondo dopoguerra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7120113-B84F-E8D1-2632-819FBE8027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it-IT" dirty="0"/>
              <a:t>A San Francisco nel giugno 1945 è approvato lo Statuto dell’Organizzazione delle Nazioni Unite (Onu), che avrà sede a New York</a:t>
            </a:r>
          </a:p>
          <a:p>
            <a:pPr algn="just"/>
            <a:r>
              <a:rPr lang="it-IT" dirty="0"/>
              <a:t>Oltre all’Assembla Generale, dove siedono i rappresentanti dei paesi membri, l’organismo fondamentale è il Consiglio di Sicurezza, con cinque rappresentanti permanenti (Usa, Urss, Cina, Regno Unito, Francia) e dieci membri eletti a rotazione fra gli altri paesi</a:t>
            </a:r>
          </a:p>
          <a:p>
            <a:pPr algn="just"/>
            <a:r>
              <a:rPr lang="it-IT" dirty="0"/>
              <a:t>Il Consiglio di Sicurezza adotta decisioni vincolanti per tutti i paesi e può deliberare l’impiego di forze armate messe a disposizione dell’Onu da vari paesi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153335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CED5C4A-7A5B-9D3A-EFFA-FFADDAD2C0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33743"/>
            <a:ext cx="10515600" cy="554322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t-IT" dirty="0"/>
              <a:t>Inoltre i cinque membri permanenti del Consiglio di Sicurezza possono bloccare qualsiasi iniziativa presa dagli altri con il veto</a:t>
            </a:r>
          </a:p>
          <a:p>
            <a:pPr algn="just"/>
            <a:r>
              <a:rPr lang="it-IT" dirty="0"/>
              <a:t>In tutta Europa nel periodo successivo alla liberazione dal nazi-fascismo si susseguono esecuzioni sommarie di fascisti e collaborazionisti o di chi è accusato di esserlo stato</a:t>
            </a:r>
          </a:p>
          <a:p>
            <a:pPr algn="just"/>
            <a:r>
              <a:rPr lang="it-IT" dirty="0"/>
              <a:t>In Italia tali uccisioni si concentrano soprattutto nella Val Padana e in particolare in Emilia</a:t>
            </a:r>
          </a:p>
          <a:p>
            <a:pPr algn="just"/>
            <a:r>
              <a:rPr lang="it-IT" dirty="0"/>
              <a:t>Anche nel corso della liberazione, ci sono state uccisioni indiscriminate di civili e stupri, in particolare sulla popolazione tedesca ad opera dei sovietici e italiana ad opera delle truppe coloniali francesi (algerini e marocchini)</a:t>
            </a:r>
          </a:p>
          <a:p>
            <a:pPr algn="just"/>
            <a:r>
              <a:rPr lang="it-IT" dirty="0"/>
              <a:t>Nella Venezia Giulia, subito dopo l’armistizio (settembre-ottobre 1943) e dopo la liberazione (maggio-giugno 1945) ha avuto luogo il fenomeno delle «foibe», cioè l’eliminazione di fascisti italiani o supposti tali da parte dei partigiani jugoslavi</a:t>
            </a:r>
          </a:p>
        </p:txBody>
      </p:sp>
    </p:spTree>
    <p:extLst>
      <p:ext uri="{BB962C8B-B14F-4D97-AF65-F5344CB8AC3E}">
        <p14:creationId xmlns:p14="http://schemas.microsoft.com/office/powerpoint/2010/main" val="3544900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0F8EA9E-D3FB-BBA8-CE22-9E85E943D6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42796"/>
            <a:ext cx="10515600" cy="5534167"/>
          </a:xfrm>
        </p:spPr>
        <p:txBody>
          <a:bodyPr/>
          <a:lstStyle/>
          <a:p>
            <a:pPr algn="just"/>
            <a:r>
              <a:rPr lang="it-IT" dirty="0"/>
              <a:t>In particolare nella primavera 1945 e nei mesi successivi, l’</a:t>
            </a:r>
            <a:r>
              <a:rPr lang="it-IT" dirty="0" err="1"/>
              <a:t>Ozna</a:t>
            </a:r>
            <a:r>
              <a:rPr lang="it-IT" dirty="0"/>
              <a:t> (polizia politica comunista jugoslava) elimina migliaia di fascisti italiani, collaborazionisti sloveni e croati, ma anche di non fascisti o oppositori del fascismo, considerati però oppositori del potere comunista jugoslavo</a:t>
            </a:r>
          </a:p>
          <a:p>
            <a:pPr algn="just"/>
            <a:r>
              <a:rPr lang="it-IT" dirty="0"/>
              <a:t>Alcuni sono rinchiusi in campi di concentramento in Jugoslavia, altri sono giustiziati sul posto e, per occultare i cadaveri, gettati nelle «foibe»</a:t>
            </a:r>
          </a:p>
          <a:p>
            <a:pPr algn="just"/>
            <a:r>
              <a:rPr lang="it-IT" dirty="0"/>
              <a:t>Cause e obiettivi: vendetta per l’italianizzazione forzata della Venezia Giulia da parte del regime fascista e per le violenze subite dai nazi-fascisti durante la guerra, epurazione dell’area dai potenziali oppositori del potere comunista, nazionalismo sloveno e croato antitaliano </a:t>
            </a:r>
          </a:p>
        </p:txBody>
      </p:sp>
    </p:spTree>
    <p:extLst>
      <p:ext uri="{BB962C8B-B14F-4D97-AF65-F5344CB8AC3E}">
        <p14:creationId xmlns:p14="http://schemas.microsoft.com/office/powerpoint/2010/main" val="3378642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A5D70E9-29A1-150F-8920-6A9D0C6CFB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24689"/>
            <a:ext cx="10515600" cy="5552274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Trattato di pace di Parigi (10 febbraio 1947): Istria alla Jugoslavia, creazione del Territorio Libero di Trieste (Trieste e l’area circostante), diviso in zona A (che include Trieste) e zona B, amministrate rispettivamente dagli Alleati anglo-americani e dalla Jugoslavia</a:t>
            </a:r>
          </a:p>
          <a:p>
            <a:pPr algn="just"/>
            <a:r>
              <a:rPr lang="it-IT" dirty="0"/>
              <a:t>Con il memorandum di Londra (ottobre 1954) la zona A passerà in amministrazione provvisoria all’Italia e la zona B alla Jugoslavia, confini poi riconosciuti in modo definitivo con il trattato di Osimo firmato da Italia e Jugoslavia (novembre 1975)</a:t>
            </a:r>
          </a:p>
          <a:p>
            <a:pPr algn="just"/>
            <a:r>
              <a:rPr lang="it-IT" dirty="0"/>
              <a:t>Dal 1945 e in particolare dal 1947 e per tutti gli anni Cinquanta esodo italiano dall’Istria (circa 250.000 persone)</a:t>
            </a:r>
          </a:p>
          <a:p>
            <a:pPr algn="just"/>
            <a:r>
              <a:rPr lang="it-IT" dirty="0"/>
              <a:t>In generale in Europa nel dopoguerra si susseguono spostamenti forzati di popolazioni, in particolare dei paesi sconfitti in guerra (soprattutto tedeschi)</a:t>
            </a:r>
          </a:p>
        </p:txBody>
      </p:sp>
    </p:spTree>
    <p:extLst>
      <p:ext uri="{BB962C8B-B14F-4D97-AF65-F5344CB8AC3E}">
        <p14:creationId xmlns:p14="http://schemas.microsoft.com/office/powerpoint/2010/main" val="22092332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4F6C5E-359D-8022-2895-BDE61CB4C4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40222"/>
          </a:xfrm>
        </p:spPr>
        <p:txBody>
          <a:bodyPr>
            <a:normAutofit/>
          </a:bodyPr>
          <a:lstStyle/>
          <a:p>
            <a:pPr algn="ctr"/>
            <a:r>
              <a:rPr lang="it-IT" sz="2400" dirty="0"/>
              <a:t>Territorio Libero di Trieste (1947-1954)</a:t>
            </a:r>
          </a:p>
        </p:txBody>
      </p:sp>
      <p:pic>
        <p:nvPicPr>
          <p:cNvPr id="3076" name="Picture 4">
            <a:extLst>
              <a:ext uri="{FF2B5EF4-FFF2-40B4-BE49-F238E27FC236}">
                <a16:creationId xmlns:a16="http://schemas.microsoft.com/office/drawing/2014/main" id="{4FFB3DA1-43BA-2AC8-4C50-F9D9B1751D5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1442" y="905348"/>
            <a:ext cx="5269116" cy="5587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5336351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1478</Words>
  <Application>Microsoft Office PowerPoint</Application>
  <PresentationFormat>Widescreen</PresentationFormat>
  <Paragraphs>54</Paragraphs>
  <Slides>16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20" baseType="lpstr">
      <vt:lpstr>Aptos</vt:lpstr>
      <vt:lpstr>Aptos Display</vt:lpstr>
      <vt:lpstr>Arial</vt:lpstr>
      <vt:lpstr>1_Tema di Office</vt:lpstr>
      <vt:lpstr>Presentazione standard di PowerPoint</vt:lpstr>
      <vt:lpstr>Repubblica sociale italiana (1943-1945)</vt:lpstr>
      <vt:lpstr>Presentazione standard di PowerPoint</vt:lpstr>
      <vt:lpstr>Avanzata degli Alleati</vt:lpstr>
      <vt:lpstr>Il secondo dopoguerra</vt:lpstr>
      <vt:lpstr>Presentazione standard di PowerPoint</vt:lpstr>
      <vt:lpstr>Presentazione standard di PowerPoint</vt:lpstr>
      <vt:lpstr>Presentazione standard di PowerPoint</vt:lpstr>
      <vt:lpstr>Territorio Libero di Trieste (1947-1954)</vt:lpstr>
      <vt:lpstr>Presentazione standard di PowerPoint</vt:lpstr>
      <vt:lpstr>Presentazione standard di PowerPoint</vt:lpstr>
      <vt:lpstr>I territori appartenuti alla Germania interbellica dopo la Seconda guerra mondiale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SANTORO STEFANO</dc:creator>
  <cp:lastModifiedBy>SANTORO STEFANO</cp:lastModifiedBy>
  <cp:revision>1</cp:revision>
  <dcterms:created xsi:type="dcterms:W3CDTF">2025-05-21T15:20:07Z</dcterms:created>
  <dcterms:modified xsi:type="dcterms:W3CDTF">2025-05-21T15:20:40Z</dcterms:modified>
</cp:coreProperties>
</file>