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477" r:id="rId4"/>
    <p:sldId id="525" r:id="rId5"/>
    <p:sldId id="476" r:id="rId6"/>
    <p:sldId id="460" r:id="rId7"/>
    <p:sldId id="419" r:id="rId8"/>
    <p:sldId id="487" r:id="rId9"/>
    <p:sldId id="421" r:id="rId10"/>
    <p:sldId id="484" r:id="rId11"/>
    <p:sldId id="526" r:id="rId12"/>
    <p:sldId id="412" r:id="rId13"/>
    <p:sldId id="415" r:id="rId14"/>
    <p:sldId id="524" r:id="rId15"/>
    <p:sldId id="489" r:id="rId16"/>
    <p:sldId id="486" r:id="rId17"/>
    <p:sldId id="490" r:id="rId18"/>
    <p:sldId id="462" r:id="rId19"/>
    <p:sldId id="468" r:id="rId20"/>
    <p:sldId id="465" r:id="rId21"/>
    <p:sldId id="481" r:id="rId22"/>
    <p:sldId id="470" r:id="rId23"/>
    <p:sldId id="469" r:id="rId24"/>
    <p:sldId id="479" r:id="rId25"/>
    <p:sldId id="488" r:id="rId26"/>
    <p:sldId id="471" r:id="rId27"/>
    <p:sldId id="467" r:id="rId28"/>
    <p:sldId id="530" r:id="rId29"/>
    <p:sldId id="528" r:id="rId30"/>
    <p:sldId id="529" r:id="rId31"/>
    <p:sldId id="46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66"/>
    <a:srgbClr val="000000"/>
    <a:srgbClr val="BADDE1"/>
    <a:srgbClr val="BBE0E3"/>
    <a:srgbClr val="F2FAA4"/>
    <a:srgbClr val="A9D18E"/>
    <a:srgbClr val="FFFF00"/>
    <a:srgbClr val="FF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>
      <p:cViewPr varScale="1">
        <p:scale>
          <a:sx n="98" d="100"/>
          <a:sy n="98" d="100"/>
        </p:scale>
        <p:origin x="1428" y="84"/>
      </p:cViewPr>
      <p:guideLst>
        <p:guide orient="horz" pos="2194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32" y="-112"/>
      </p:cViewPr>
      <p:guideLst>
        <p:guide orient="horz" pos="292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899B75E-4322-4760-BB20-DCE2AF420E6D}" type="slidenum">
              <a:rPr lang="he-IL" altLang="en-US"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3D5C5533-820B-4A54-9CA0-3A09F26EBAA3}" type="slidenum">
              <a:rPr lang="en-US" altLang="it-IT" sz="1200" smtClean="0"/>
              <a:t>3</a:t>
            </a:fld>
            <a:endParaRPr lang="en-US" altLang="it-IT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BF73B161-C10D-4256-9729-D0707BD908E7}" type="slidenum">
              <a:rPr lang="he-IL" altLang="en-US" sz="1200" smtClean="0"/>
              <a:t>4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8E869B21-3D9C-4718-9730-D9CE01D8B69E}" type="slidenum">
              <a:rPr lang="he-IL" altLang="en-US" sz="1200" smtClean="0"/>
              <a:t>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FCA9E531-B7F8-4CBE-81EA-40C20AE99E5D}" type="slidenum">
              <a:rPr lang="he-IL" altLang="en-US" sz="1200" smtClean="0"/>
              <a:t>7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03325077-E76F-4637-B3FA-B77659190688}" type="slidenum">
              <a:rPr lang="he-IL" altLang="en-US" sz="1200" smtClean="0"/>
              <a:t>10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FB307CCB-24D7-4A41-8EA5-B657BC387DDA}" type="slidenum">
              <a:rPr lang="he-IL" altLang="en-US" sz="1200" smtClean="0"/>
              <a:t>11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725EA94D-E2B7-4791-8F91-887045B973B5}" type="slidenum">
              <a:rPr lang="en-US" altLang="it-IT" sz="1200"/>
              <a:t>13</a:t>
            </a:fld>
            <a:endParaRPr lang="en-US" altLang="it-IT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60405020304" pitchFamily="18" charset="0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F155-F0AC-4137-BE8D-3CC2110E08DB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E3DB-6B6B-4C80-8420-EECB4B6F8870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B40A-0808-4FA2-B81D-4CD240CCF1EE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6695-95CE-4F4C-B493-941C8042720F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ED7B-9A5B-41F3-BA0D-8B3120AC8754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CD87-E838-4932-8788-D02F012052E6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4724-32FA-4432-BBA7-AA2265FD229C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E5D9-1CFF-4283-8DE5-DA5400151435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2E2D-B8F9-48ED-8BC6-8871C9EECCA9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974D-9FC6-40E6-A097-9F81013F02E7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0123-5566-4260-91CD-54796D9270FD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D84F-E8EF-4E0B-BC56-F6D0EAF440D9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DDEB-EFCD-45FC-A3AB-32A46438F436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574E-2289-4A32-B30F-8F98661F52D3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EDE7-C8B4-4954-852D-AD6FF5283905}" type="slidenum">
              <a:rPr lang="he-IL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9322-C187-4A08-8AC5-56FE0E01C389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9EE9-A376-477E-8CB1-9EA1D73B22C4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5D1F-AAF6-45BC-A5CA-7E9535619D1D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77C6-D9E4-4E78-9DAC-A4F7D1C93512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D7CB-5E34-488C-B06A-E22C4DADCCF9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7856-05D7-47CB-A125-8257B205D381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29DE-7516-49F2-88E9-06661F9A897E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36C0-5D34-45C5-94A9-B5202FE6C550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CC5F-7566-4A49-8A24-6AA1216CCC17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CC4F-9735-4769-B286-F06114F19FC3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C96-89A5-49D2-9A10-CA98C3C138E6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0B5-F3B2-4E30-98B1-640B0DC1F62B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2177-2870-4C2B-AC1D-64CCA96401CD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A60B-6F95-44D6-92C8-A08A9F67F712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6287-4CDC-4872-B56C-9FA6D30A0F77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D785-5229-48C0-89EA-E19873311AA6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418E-3AD8-44FB-933F-A9EED65B3185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93F7-24A9-4637-B6C0-A1F2E86FAF4F}" type="slidenum">
              <a:rPr lang="he-IL" altLang="en-US"/>
              <a:t>‹N›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7B0EA-A0A6-4511-809A-93E7AAC1404E}" type="slidenum">
              <a:rPr lang="he-IL" altLang="en-US"/>
              <a:t>‹N›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08AA604-147B-4F6A-ADEA-1FE479CB263C}" type="slidenum">
              <a:rPr lang="he-IL" altLang="it-IT"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D41C3A3-D181-4F43-8BA6-14242C53DF03}" type="slidenum">
              <a:rPr lang="he-IL" altLang="en-US"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Osaka" charset="-128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B81D68-EC96-4B98-88F8-92A653CFBA32}" type="slidenum">
              <a:rPr lang="he-IL" altLang="en-US" sz="1400" smtClean="0"/>
              <a:t>1</a:t>
            </a:fld>
            <a:endParaRPr lang="en-US" altLang="en-US" sz="1400"/>
          </a:p>
        </p:txBody>
      </p:sp>
      <p:pic>
        <p:nvPicPr>
          <p:cNvPr id="1638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504237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ttangolo 1"/>
          <p:cNvSpPr>
            <a:spLocks noChangeArrowheads="1"/>
          </p:cNvSpPr>
          <p:nvPr/>
        </p:nvSpPr>
        <p:spPr bwMode="auto">
          <a:xfrm>
            <a:off x="6227763" y="5445125"/>
            <a:ext cx="2665412" cy="1031875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6389" name="Rettangolo 2"/>
          <p:cNvSpPr>
            <a:spLocks noChangeArrowheads="1"/>
          </p:cNvSpPr>
          <p:nvPr/>
        </p:nvSpPr>
        <p:spPr bwMode="auto">
          <a:xfrm>
            <a:off x="4291013" y="2852738"/>
            <a:ext cx="4392612" cy="3552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3D3C8F-6E8A-4C48-BBE4-D212B8AF0639}" type="slidenum">
              <a:rPr lang="he-IL" altLang="en-US" sz="1400" smtClean="0"/>
              <a:t>10</a:t>
            </a:fld>
            <a:endParaRPr lang="en-US" altLang="en-US" sz="140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109"/>
            <a:ext cx="4222751" cy="58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54" y="3220268"/>
            <a:ext cx="3262248" cy="244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330512" y="5958681"/>
            <a:ext cx="3605212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</a:rPr>
              <a:t>Toshimishi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Ikemura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669731" y="476672"/>
            <a:ext cx="4392613" cy="1570037"/>
          </a:xfrm>
          <a:prstGeom prst="rect">
            <a:avLst/>
          </a:prstGeom>
          <a:solidFill>
            <a:srgbClr val="F2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Codon Usage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is related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Translation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Efficiency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7C2FC-1C31-4BD6-A5A5-DB88431B332E}" type="slidenum">
              <a:rPr lang="he-IL" altLang="en-US" sz="2000" smtClean="0">
                <a:latin typeface="Arial Narrow" panose="020B0606020202030204" pitchFamily="34" charset="0"/>
              </a:rPr>
              <a:t>11</a:t>
            </a:fld>
            <a:endParaRPr lang="en-US" altLang="en-US" sz="2000">
              <a:latin typeface="Arial Narrow" panose="020B0606020202030204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50825" y="1730603"/>
            <a:ext cx="8534400" cy="3476625"/>
          </a:xfrm>
          <a:prstGeom prst="rect">
            <a:avLst/>
          </a:prstGeom>
          <a:solidFill>
            <a:srgbClr val="F2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Arial Narrow" panose="020B0606020202030204" pitchFamily="34" charset="0"/>
              </a:rPr>
              <a:t>RSCU</a:t>
            </a:r>
            <a:r>
              <a:rPr lang="en-US" altLang="en-US" sz="2000" dirty="0">
                <a:latin typeface="Arial Narrow" panose="020B0606020202030204" pitchFamily="34" charset="0"/>
              </a:rPr>
              <a:t> is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the </a:t>
            </a:r>
            <a:r>
              <a:rPr lang="en-US" altLang="en-US" sz="2000" b="1" dirty="0">
                <a:latin typeface="Arial Narrow" panose="020B0606020202030204" pitchFamily="34" charset="0"/>
              </a:rPr>
              <a:t>number of times a codon appears in a gene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 Narrow" panose="020B0606020202030204" pitchFamily="34" charset="0"/>
              </a:rPr>
              <a:t>divided by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the number of </a:t>
            </a:r>
            <a:r>
              <a:rPr lang="en-US" altLang="en-US" sz="2000" b="1" dirty="0">
                <a:latin typeface="Arial Narrow" panose="020B0606020202030204" pitchFamily="34" charset="0"/>
              </a:rPr>
              <a:t>expected occurrences</a:t>
            </a:r>
            <a:r>
              <a:rPr lang="en-US" altLang="en-US" sz="2000" dirty="0">
                <a:latin typeface="Arial Narrow" panose="020B0606020202030204" pitchFamily="34" charset="0"/>
              </a:rPr>
              <a:t> under equal codon usage.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n</a:t>
            </a:r>
            <a:r>
              <a:rPr lang="en-US" altLang="en-US" sz="2000" dirty="0">
                <a:latin typeface="Arial Narrow" panose="020B0606020202030204" pitchFamily="34" charset="0"/>
              </a:rPr>
              <a:t> = number of synonymous codons (1 </a:t>
            </a:r>
            <a:r>
              <a:rPr lang="en-US" altLang="en-US" sz="2000" dirty="0">
                <a:latin typeface="Arial Narrow" panose="020B0606020202030204" pitchFamily="34" charset="0"/>
                <a:sym typeface="Symbol" panose="05050102010706020507" pitchFamily="18" charset="2"/>
              </a:rPr>
              <a:t>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i="1" dirty="0">
                <a:latin typeface="Arial Narrow" panose="020B0606020202030204" pitchFamily="34" charset="0"/>
              </a:rPr>
              <a:t>n </a:t>
            </a:r>
            <a:r>
              <a:rPr lang="en-US" altLang="en-US" sz="2000" dirty="0">
                <a:latin typeface="Arial Narrow" panose="020B0606020202030204" pitchFamily="34" charset="0"/>
                <a:sym typeface="Symbol" panose="05050102010706020507" pitchFamily="18" charset="2"/>
              </a:rPr>
              <a:t></a:t>
            </a:r>
            <a:r>
              <a:rPr lang="en-US" altLang="en-US" sz="2000" dirty="0">
                <a:latin typeface="Arial Narrow" panose="020B0606020202030204" pitchFamily="34" charset="0"/>
              </a:rPr>
              <a:t> 6) for the amino acid under study,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X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i</a:t>
            </a:r>
            <a:r>
              <a:rPr lang="en-US" altLang="en-US" sz="2000" dirty="0">
                <a:latin typeface="Arial Narrow" panose="020B0606020202030204" pitchFamily="34" charset="0"/>
              </a:rPr>
              <a:t> = number of occurrences of codon </a:t>
            </a:r>
            <a:r>
              <a:rPr lang="en-US" altLang="en-US" sz="2000" i="1" dirty="0" err="1">
                <a:latin typeface="Arial Narrow" panose="020B0606020202030204" pitchFamily="34" charset="0"/>
              </a:rPr>
              <a:t>i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4977556" y="2360503"/>
          <a:ext cx="3581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1092200" progId="Equation.3">
                  <p:embed/>
                </p:oleObj>
              </mc:Choice>
              <mc:Fallback>
                <p:oleObj name="Equation" r:id="rId3" imgW="1993900" imgH="109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556" y="2360503"/>
                        <a:ext cx="35814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468313" y="96838"/>
            <a:ext cx="3878262" cy="460375"/>
          </a:xfrm>
          <a:prstGeom prst="rect">
            <a:avLst/>
          </a:prstGeom>
          <a:solidFill>
            <a:srgbClr val="F2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Measures of codon-usage bias</a:t>
            </a:r>
          </a:p>
        </p:txBody>
      </p:sp>
      <p:sp>
        <p:nvSpPr>
          <p:cNvPr id="49158" name="Text Box 2"/>
          <p:cNvSpPr txBox="1">
            <a:spLocks noChangeArrowheads="1"/>
          </p:cNvSpPr>
          <p:nvPr/>
        </p:nvSpPr>
        <p:spPr bwMode="auto">
          <a:xfrm>
            <a:off x="250825" y="842963"/>
            <a:ext cx="8278813" cy="708025"/>
          </a:xfrm>
          <a:prstGeom prst="rect">
            <a:avLst/>
          </a:prstGeom>
          <a:solidFill>
            <a:srgbClr val="F2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The </a:t>
            </a:r>
            <a:r>
              <a:rPr lang="en-US" altLang="en-US" sz="2000" b="1" dirty="0">
                <a:latin typeface="Arial Narrow" panose="020B0606020202030204" pitchFamily="34" charset="0"/>
              </a:rPr>
              <a:t>relative synonymous codon usage</a:t>
            </a:r>
            <a:r>
              <a:rPr lang="en-US" altLang="en-US" sz="2000" dirty="0">
                <a:latin typeface="Arial Narrow" panose="020B0606020202030204" pitchFamily="34" charset="0"/>
              </a:rPr>
              <a:t> (</a:t>
            </a:r>
            <a:r>
              <a:rPr lang="en-US" altLang="en-US" sz="2000" b="1" i="1" dirty="0">
                <a:latin typeface="Arial Narrow" panose="020B0606020202030204" pitchFamily="34" charset="0"/>
              </a:rPr>
              <a:t>RSCU</a:t>
            </a:r>
            <a:r>
              <a:rPr lang="en-US" altLang="en-US" sz="2000" dirty="0">
                <a:latin typeface="Arial Narrow" panose="020B0606020202030204" pitchFamily="34" charset="0"/>
              </a:rPr>
              <a:t>) was first suggested by Sharp et al. (1986).</a:t>
            </a:r>
          </a:p>
        </p:txBody>
      </p:sp>
      <p:sp>
        <p:nvSpPr>
          <p:cNvPr id="49159" name="Rettangolo 1"/>
          <p:cNvSpPr>
            <a:spLocks noChangeArrowheads="1"/>
          </p:cNvSpPr>
          <p:nvPr/>
        </p:nvSpPr>
        <p:spPr bwMode="auto">
          <a:xfrm>
            <a:off x="285115" y="5516880"/>
            <a:ext cx="84664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If the synonymous codons of an amino acid are used with equal frequencies,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their </a:t>
            </a:r>
            <a:r>
              <a:rPr lang="en-US" altLang="en-US" sz="2400" b="1" i="1" dirty="0">
                <a:latin typeface="Arial Narrow" panose="020B0606020202030204" pitchFamily="34" charset="0"/>
              </a:rPr>
              <a:t>RSCU</a:t>
            </a:r>
            <a:r>
              <a:rPr lang="en-US" altLang="en-US" sz="2400" b="1" dirty="0">
                <a:latin typeface="Arial Narrow" panose="020B0606020202030204" pitchFamily="34" charset="0"/>
              </a:rPr>
              <a:t> values will equal 1.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88808A-A135-8BA2-B3B4-96415EF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4D785-5229-48C0-89EA-E19873311AA6}" type="slidenum">
              <a:rPr lang="he-IL" altLang="en-US" smtClean="0"/>
              <a:t>12</a:t>
            </a:fld>
            <a:endParaRPr lang="en-US" altLang="en-US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5DBF6C8D-DCE7-49DB-2D18-A126C5D3B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64353"/>
              </p:ext>
            </p:extLst>
          </p:nvPr>
        </p:nvGraphicFramePr>
        <p:xfrm>
          <a:off x="323528" y="274348"/>
          <a:ext cx="2952328" cy="162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1092200" progId="Equation.3">
                  <p:embed/>
                </p:oleObj>
              </mc:Choice>
              <mc:Fallback>
                <p:oleObj name="Equation" r:id="rId2" imgW="1993900" imgH="1092200" progId="Equation.3">
                  <p:embed/>
                  <p:pic>
                    <p:nvPicPr>
                      <p:cNvPr id="49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4348"/>
                        <a:ext cx="2952328" cy="1627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01291-ED99-4DAA-10BC-2308206C6F67}"/>
              </a:ext>
            </a:extLst>
          </p:cNvPr>
          <p:cNvSpPr txBox="1"/>
          <p:nvPr/>
        </p:nvSpPr>
        <p:spPr>
          <a:xfrm>
            <a:off x="3742336" y="316171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n</a:t>
            </a:r>
            <a:r>
              <a:rPr lang="en-US" altLang="en-US" sz="2000" dirty="0">
                <a:latin typeface="Arial Narrow" panose="020B0606020202030204" pitchFamily="34" charset="0"/>
              </a:rPr>
              <a:t> = number of synonymous codons (1 </a:t>
            </a:r>
            <a:r>
              <a:rPr lang="en-US" altLang="en-US" sz="2000" dirty="0">
                <a:latin typeface="Arial Narrow" panose="020B0606020202030204" pitchFamily="34" charset="0"/>
                <a:sym typeface="Symbol" panose="05050102010706020507" pitchFamily="18" charset="2"/>
              </a:rPr>
              <a:t>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i="1" dirty="0">
                <a:latin typeface="Arial Narrow" panose="020B0606020202030204" pitchFamily="34" charset="0"/>
              </a:rPr>
              <a:t>n </a:t>
            </a:r>
            <a:r>
              <a:rPr lang="en-US" altLang="en-US" sz="2000" dirty="0">
                <a:latin typeface="Arial Narrow" panose="020B0606020202030204" pitchFamily="34" charset="0"/>
                <a:sym typeface="Symbol" panose="05050102010706020507" pitchFamily="18" charset="2"/>
              </a:rPr>
              <a:t></a:t>
            </a:r>
            <a:r>
              <a:rPr lang="en-US" altLang="en-US" sz="2000" dirty="0">
                <a:latin typeface="Arial Narrow" panose="020B0606020202030204" pitchFamily="34" charset="0"/>
              </a:rPr>
              <a:t> 6) for the amino acid under study,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X</a:t>
            </a:r>
            <a:r>
              <a:rPr lang="en-US" altLang="en-US" sz="2000" baseline="-25000" dirty="0">
                <a:latin typeface="Arial Narrow" panose="020B0606020202030204" pitchFamily="34" charset="0"/>
              </a:rPr>
              <a:t>i</a:t>
            </a:r>
            <a:r>
              <a:rPr lang="en-US" altLang="en-US" sz="2000" dirty="0">
                <a:latin typeface="Arial Narrow" panose="020B0606020202030204" pitchFamily="34" charset="0"/>
              </a:rPr>
              <a:t> = number of occurrences of codon </a:t>
            </a:r>
            <a:r>
              <a:rPr lang="en-US" altLang="en-US" sz="2000" i="1" dirty="0" err="1">
                <a:latin typeface="Arial Narrow" panose="020B0606020202030204" pitchFamily="34" charset="0"/>
              </a:rPr>
              <a:t>i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729DC5-C46E-09CF-5562-AAD7EB6C4729}"/>
              </a:ext>
            </a:extLst>
          </p:cNvPr>
          <p:cNvSpPr txBox="1"/>
          <p:nvPr/>
        </p:nvSpPr>
        <p:spPr>
          <a:xfrm>
            <a:off x="217070" y="2359621"/>
            <a:ext cx="855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una Proteina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200 aa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trovo il seguente uso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Isoleucine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AUU = 7 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AUC = 18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AUA =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C6FF5-0125-E60F-2A0B-A4F3B773B28F}"/>
              </a:ext>
            </a:extLst>
          </p:cNvPr>
          <p:cNvSpPr txBox="1"/>
          <p:nvPr/>
        </p:nvSpPr>
        <p:spPr>
          <a:xfrm>
            <a:off x="2195736" y="3621270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è il valore di RSCU per il codone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976792-AF8F-DA8C-5C4A-9DB672D87A12}"/>
              </a:ext>
            </a:extLst>
          </p:cNvPr>
          <p:cNvSpPr txBox="1"/>
          <p:nvPr/>
        </p:nvSpPr>
        <p:spPr>
          <a:xfrm>
            <a:off x="323528" y="4425258"/>
            <a:ext cx="75111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the </a:t>
            </a:r>
            <a:r>
              <a:rPr lang="en-US" altLang="en-US" sz="2400" b="1" dirty="0">
                <a:latin typeface="Arial Narrow" panose="020B0606020202030204" pitchFamily="34" charset="0"/>
              </a:rPr>
              <a:t>number of times a codon appears in a gene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divided by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the number of </a:t>
            </a:r>
            <a:r>
              <a:rPr lang="en-US" altLang="en-US" sz="2400" b="1" dirty="0">
                <a:latin typeface="Arial Narrow" panose="020B0606020202030204" pitchFamily="34" charset="0"/>
              </a:rPr>
              <a:t>expected occurrences</a:t>
            </a:r>
            <a:r>
              <a:rPr lang="en-US" altLang="en-US" sz="2400" dirty="0">
                <a:latin typeface="Arial Narrow" panose="020B0606020202030204" pitchFamily="34" charset="0"/>
              </a:rPr>
              <a:t> under equal codon usage.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7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3808" y="638744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32244583-7360-4861-B5F7-086ECAC90DF5}" type="slidenum">
              <a:rPr lang="en-US" altLang="it-IT" sz="1800">
                <a:latin typeface="Arial" panose="020B0604020202020204" pitchFamily="34" charset="0"/>
              </a:rPr>
              <a:t>13</a:t>
            </a:fld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11857" y="1555348"/>
            <a:ext cx="8520286" cy="4832092"/>
          </a:xfrm>
          <a:prstGeom prst="rect">
            <a:avLst/>
          </a:prstGeom>
          <a:solidFill>
            <a:srgbClr val="F2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compile</a:t>
            </a:r>
            <a:r>
              <a:rPr lang="en-US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a table of </a:t>
            </a:r>
            <a:r>
              <a:rPr lang="en-US" alt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RSCU</a:t>
            </a:r>
            <a:r>
              <a:rPr lang="en-US" alt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for highly expressed genes. </a:t>
            </a:r>
          </a:p>
          <a:p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From this table, it is possible to identify the codons that are most frequently used for each amino acid. </a:t>
            </a:r>
          </a:p>
          <a:p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relative adaptiveness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a codon (</a:t>
            </a:r>
            <a:r>
              <a:rPr lang="en-US" altLang="it-IT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it-IT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is computed as</a:t>
            </a: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altLang="it-IT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RSCU</a:t>
            </a:r>
            <a:r>
              <a:rPr lang="en-US" altLang="it-IT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 the </a:t>
            </a:r>
            <a:r>
              <a:rPr lang="en-US" alt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RSCU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value for the most frequently used codon for an amino acid.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10365"/>
              </p:ext>
            </p:extLst>
          </p:nvPr>
        </p:nvGraphicFramePr>
        <p:xfrm>
          <a:off x="2411760" y="3573016"/>
          <a:ext cx="3962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300" imgH="787400" progId="Equation.3">
                  <p:embed/>
                </p:oleObj>
              </mc:Choice>
              <mc:Fallback>
                <p:oleObj name="Equation" r:id="rId3" imgW="18923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573016"/>
                        <a:ext cx="3962400" cy="1631950"/>
                      </a:xfrm>
                      <a:prstGeom prst="rect">
                        <a:avLst/>
                      </a:prstGeom>
                      <a:solidFill>
                        <a:srgbClr val="F2FAA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18680C-DB7A-DC8A-83DC-C36FE02F5882}"/>
              </a:ext>
            </a:extLst>
          </p:cNvPr>
          <p:cNvSpPr txBox="1"/>
          <p:nvPr/>
        </p:nvSpPr>
        <p:spPr>
          <a:xfrm>
            <a:off x="431540" y="188640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codon adaptation index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measures the degree with which genes use preferred codons.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1F71E-DBB7-4174-8609-6DAFA0B9025E}" type="slidenum">
              <a:rPr lang="he-IL" altLang="en-US" sz="1400" smtClean="0">
                <a:latin typeface="Arial" panose="020B0604020202020204" pitchFamily="34" charset="0"/>
              </a:r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3251" name="Rettangolo 2"/>
          <p:cNvSpPr>
            <a:spLocks noChangeArrowheads="1"/>
          </p:cNvSpPr>
          <p:nvPr/>
        </p:nvSpPr>
        <p:spPr bwMode="auto">
          <a:xfrm>
            <a:off x="402842" y="4445675"/>
            <a:ext cx="869759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index ranges from</a:t>
            </a:r>
            <a:r>
              <a:rPr lang="en-US" altLang="it-IT" sz="3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it-IT" sz="3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gene 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uses</a:t>
            </a: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each encoded amino acid, 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frequently used synonymous codon</a:t>
            </a: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reference set. 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Rettangolo 3"/>
          <p:cNvSpPr>
            <a:spLocks noChangeArrowheads="1"/>
          </p:cNvSpPr>
          <p:nvPr/>
        </p:nvSpPr>
        <p:spPr bwMode="auto">
          <a:xfrm>
            <a:off x="179705" y="286785"/>
            <a:ext cx="8280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428B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Codon Adaptation Index (CAI)</a:t>
            </a:r>
            <a:r>
              <a:rPr lang="en-US" alt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Codon adaptation index is a measurement of the </a:t>
            </a:r>
            <a:r>
              <a:rPr lang="en-US" altLang="it-IT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adaptiveness of the codon usage of a gene towards the codon usage of highly expressed genes</a:t>
            </a:r>
            <a:endParaRPr lang="it-IT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Rettangolo 4"/>
          <p:cNvSpPr>
            <a:spLocks noChangeArrowheads="1"/>
          </p:cNvSpPr>
          <p:nvPr/>
        </p:nvSpPr>
        <p:spPr bwMode="auto">
          <a:xfrm>
            <a:off x="467544" y="2780928"/>
            <a:ext cx="4284096" cy="9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CAI index is defined as the geometric mean of these relative adaptiveness values. 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2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31841"/>
              </p:ext>
            </p:extLst>
          </p:nvPr>
        </p:nvGraphicFramePr>
        <p:xfrm>
          <a:off x="5070475" y="2150878"/>
          <a:ext cx="33877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1003300" progId="Equation.3">
                  <p:embed/>
                </p:oleObj>
              </mc:Choice>
              <mc:Fallback>
                <p:oleObj name="Equation" r:id="rId2" imgW="1765300" imgH="1003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150878"/>
                        <a:ext cx="3387725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70296227-602D-4D44-B357-604751D6D91E}" type="slidenum">
              <a:rPr lang="en-US" altLang="it-IT" sz="1400"/>
              <a:t>15</a:t>
            </a:fld>
            <a:endParaRPr lang="en-US" altLang="it-IT" sz="14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9D42DD-E075-33D0-3D71-8F73A28B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5" y="329178"/>
            <a:ext cx="7749555" cy="30998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59A7D8-8044-F689-7A38-68FF152E9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6" t="29000" r="17890" b="34144"/>
          <a:stretch>
            <a:fillRect/>
          </a:stretch>
        </p:blipFill>
        <p:spPr>
          <a:xfrm>
            <a:off x="470445" y="3433936"/>
            <a:ext cx="7462498" cy="29421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229DCA7-F572-0C72-8C8B-C4E3BCAEDB08}"/>
              </a:ext>
            </a:extLst>
          </p:cNvPr>
          <p:cNvSpPr/>
          <p:nvPr/>
        </p:nvSpPr>
        <p:spPr bwMode="auto">
          <a:xfrm>
            <a:off x="5926219" y="4077071"/>
            <a:ext cx="2006724" cy="827925"/>
          </a:xfrm>
          <a:prstGeom prst="rect">
            <a:avLst/>
          </a:prstGeom>
          <a:solidFill>
            <a:srgbClr val="FFFF00">
              <a:alpha val="1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D5D46-1444-44C1-9D57-E64BCF90AE42}" type="slidenum">
              <a:rPr lang="he-IL" altLang="en-US" sz="1400" smtClean="0"/>
              <a:t>16</a:t>
            </a:fld>
            <a:endParaRPr lang="en-US" altLang="en-US" sz="1400"/>
          </a:p>
        </p:txBody>
      </p:sp>
      <p:pic>
        <p:nvPicPr>
          <p:cNvPr id="5632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160"/>
            <a:ext cx="87058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A44D0-A7B9-4787-9E05-4F262C6A2C10}" type="slidenum">
              <a:rPr lang="he-IL" altLang="en-US" sz="1400" smtClean="0"/>
              <a:t>17</a:t>
            </a:fld>
            <a:endParaRPr lang="en-US" altLang="en-US" sz="1400"/>
          </a:p>
        </p:txBody>
      </p:sp>
      <p:pic>
        <p:nvPicPr>
          <p:cNvPr id="6041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569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35809" r="10088" b="34351"/>
          <a:stretch>
            <a:fillRect/>
          </a:stretch>
        </p:blipFill>
        <p:spPr bwMode="auto">
          <a:xfrm>
            <a:off x="395288" y="2349500"/>
            <a:ext cx="864076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7ADE3-A4E9-4964-BDA5-04687994DF15}" type="slidenum">
              <a:rPr lang="he-IL" altLang="en-US" sz="1400" smtClean="0"/>
              <a:t>18</a:t>
            </a:fld>
            <a:endParaRPr lang="en-US" altLang="en-US" sz="1400"/>
          </a:p>
        </p:txBody>
      </p:sp>
      <p:pic>
        <p:nvPicPr>
          <p:cNvPr id="5939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2400"/>
            <a:ext cx="6120680" cy="42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AF77C97D-5CDB-3724-68B9-EC8540C37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5"/>
          <a:stretch/>
        </p:blipFill>
        <p:spPr bwMode="auto">
          <a:xfrm>
            <a:off x="467544" y="4609274"/>
            <a:ext cx="7826201" cy="168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93A04-CA57-4FAF-AC32-D9A4FBE94881}" type="slidenum">
              <a:rPr lang="he-IL" altLang="en-US" sz="1400" smtClean="0"/>
              <a:t>19</a:t>
            </a:fld>
            <a:endParaRPr lang="en-US" altLang="en-US" sz="1400"/>
          </a:p>
        </p:txBody>
      </p:sp>
      <p:pic>
        <p:nvPicPr>
          <p:cNvPr id="6144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692696"/>
            <a:ext cx="84486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38B87D-7915-EBDA-29E6-7D526408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4D785-5229-48C0-89EA-E19873311AA6}" type="slidenum">
              <a:rPr lang="he-IL" altLang="en-US" smtClean="0"/>
              <a:t>2</a:t>
            </a:fld>
            <a:endParaRPr lang="en-US" alt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5018A4-D671-0D89-2B8F-078F23CD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416824" cy="60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9A186-9C17-4A55-B8A1-541FDE850CBC}" type="slidenum">
              <a:rPr lang="he-IL" altLang="en-US" sz="1400" smtClean="0"/>
              <a:t>20</a:t>
            </a:fld>
            <a:endParaRPr lang="en-US" altLang="en-US" sz="1400"/>
          </a:p>
        </p:txBody>
      </p:sp>
      <p:pic>
        <p:nvPicPr>
          <p:cNvPr id="6246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644"/>
            <a:ext cx="8672668" cy="606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4A6FCA-A97F-4458-A05A-FA2E2A7187C6}" type="slidenum">
              <a:rPr lang="he-IL" altLang="en-US" sz="1400" smtClean="0"/>
              <a:t>21</a:t>
            </a:fld>
            <a:endParaRPr lang="en-US" altLang="en-US" sz="1400"/>
          </a:p>
        </p:txBody>
      </p:sp>
      <p:pic>
        <p:nvPicPr>
          <p:cNvPr id="6349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97887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www.thermofisher.com/content/dam/LifeTech/global/life-sciences/Cloning/Images/415/why-choose-gen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/>
          <a:stretch>
            <a:fillRect/>
          </a:stretch>
        </p:blipFill>
        <p:spPr bwMode="auto">
          <a:xfrm>
            <a:off x="467544" y="1268760"/>
            <a:ext cx="84280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EB051-C61B-4A64-8E54-F6E8731BEDEF}" type="slidenum">
              <a:rPr lang="he-IL" altLang="en-US" sz="1400" smtClean="0"/>
              <a:t>23</a:t>
            </a:fld>
            <a:endParaRPr lang="en-US" altLang="en-US" sz="1400"/>
          </a:p>
        </p:txBody>
      </p:sp>
      <p:pic>
        <p:nvPicPr>
          <p:cNvPr id="67587" name="Picture 2" descr="https://www.thermofisher.com/content/dam/LifeTech/global/life-sciences/Cloning/Images/415/why-choose-gen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6"/>
          <a:stretch>
            <a:fillRect/>
          </a:stretch>
        </p:blipFill>
        <p:spPr bwMode="auto">
          <a:xfrm>
            <a:off x="153988" y="1484313"/>
            <a:ext cx="89900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27C3FF-4594-4322-85C2-CEDFFBF0F264}" type="slidenum">
              <a:rPr lang="he-IL" altLang="en-US" sz="1400" smtClean="0"/>
              <a:t>24</a:t>
            </a:fld>
            <a:endParaRPr lang="en-US" altLang="en-US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1B918B-55F7-1A4B-637C-8E2DBDF22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22001" r="38975" b="17800"/>
          <a:stretch/>
        </p:blipFill>
        <p:spPr>
          <a:xfrm>
            <a:off x="755576" y="116687"/>
            <a:ext cx="7920880" cy="58723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18A7D-CF44-46CC-9AD6-A71E0E26E496}" type="slidenum">
              <a:rPr lang="he-IL" altLang="en-US" sz="1400" smtClean="0"/>
              <a:t>25</a:t>
            </a:fld>
            <a:endParaRPr lang="en-US" altLang="en-US" sz="1400"/>
          </a:p>
        </p:txBody>
      </p:sp>
      <p:pic>
        <p:nvPicPr>
          <p:cNvPr id="6451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" y="179437"/>
            <a:ext cx="9059863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CB95102-16E3-1402-D9AC-FB3D5E4AA199}"/>
              </a:ext>
            </a:extLst>
          </p:cNvPr>
          <p:cNvSpPr/>
          <p:nvPr/>
        </p:nvSpPr>
        <p:spPr bwMode="auto">
          <a:xfrm>
            <a:off x="683568" y="4658321"/>
            <a:ext cx="3384376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B9E6E4-2BA8-C6AB-2578-7F07C278DA55}"/>
              </a:ext>
            </a:extLst>
          </p:cNvPr>
          <p:cNvSpPr/>
          <p:nvPr/>
        </p:nvSpPr>
        <p:spPr bwMode="auto">
          <a:xfrm>
            <a:off x="2699792" y="1443595"/>
            <a:ext cx="2736304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07BCD27-3BE5-A209-9B1D-F0361AF6B006}"/>
              </a:ext>
            </a:extLst>
          </p:cNvPr>
          <p:cNvSpPr/>
          <p:nvPr/>
        </p:nvSpPr>
        <p:spPr bwMode="auto">
          <a:xfrm>
            <a:off x="4355976" y="5301208"/>
            <a:ext cx="2736304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AFF2BC-55C6-7CDE-AA1A-FF6B160C01A6}"/>
              </a:ext>
            </a:extLst>
          </p:cNvPr>
          <p:cNvSpPr/>
          <p:nvPr/>
        </p:nvSpPr>
        <p:spPr bwMode="auto">
          <a:xfrm>
            <a:off x="6509643" y="3146153"/>
            <a:ext cx="2736304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fld id="{70296227-602D-4D44-B357-604751D6D91E}" type="slidenum">
              <a:rPr lang="en-US" altLang="it-IT" sz="1400"/>
              <a:t>26</a:t>
            </a:fld>
            <a:endParaRPr lang="en-US" altLang="it-IT" sz="14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9D42DD-E075-33D0-3D71-8F73A28B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5" y="329178"/>
            <a:ext cx="7749555" cy="30998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59A7D8-8044-F689-7A38-68FF152E9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6" t="29000" r="17890" b="34144"/>
          <a:stretch>
            <a:fillRect/>
          </a:stretch>
        </p:blipFill>
        <p:spPr>
          <a:xfrm>
            <a:off x="470445" y="3433936"/>
            <a:ext cx="7462498" cy="29421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229DCA7-F572-0C72-8C8B-C4E3BCAEDB08}"/>
              </a:ext>
            </a:extLst>
          </p:cNvPr>
          <p:cNvSpPr/>
          <p:nvPr/>
        </p:nvSpPr>
        <p:spPr bwMode="auto">
          <a:xfrm>
            <a:off x="5926219" y="4077071"/>
            <a:ext cx="2006724" cy="827925"/>
          </a:xfrm>
          <a:prstGeom prst="rect">
            <a:avLst/>
          </a:prstGeom>
          <a:solidFill>
            <a:srgbClr val="FFFF00">
              <a:alpha val="1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7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0923F5-9408-C0D0-025C-62369D0A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4D785-5229-48C0-89EA-E19873311AA6}" type="slidenum">
              <a:rPr lang="he-IL" altLang="en-US" smtClean="0"/>
              <a:t>27</a:t>
            </a:fld>
            <a:endParaRPr lang="en-US" alt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795F08-B485-A343-D81F-E34BF24BE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57" b="39549"/>
          <a:stretch/>
        </p:blipFill>
        <p:spPr>
          <a:xfrm>
            <a:off x="140018" y="116632"/>
            <a:ext cx="3456384" cy="18722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FFC414-ED59-CCEB-935E-9C5461EB57BA}"/>
              </a:ext>
            </a:extLst>
          </p:cNvPr>
          <p:cNvSpPr txBox="1"/>
          <p:nvPr/>
        </p:nvSpPr>
        <p:spPr>
          <a:xfrm>
            <a:off x="265331" y="2467745"/>
            <a:ext cx="66247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Synonymous mutations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alter the encoded protein, but they can influence gene expression. </a:t>
            </a: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investigate how, we engineered a specific gene:</a:t>
            </a:r>
          </a:p>
          <a:p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all encoded the same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fluorescent protein (GFP). </a:t>
            </a:r>
            <a:endParaRPr lang="en-US" sz="1600" b="1" i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synthetic library of </a:t>
            </a:r>
            <a:r>
              <a:rPr lang="en-US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154 genes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varied randomly at 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synonymous sites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expressed in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GFP protein levels varied 250-</a:t>
            </a:r>
            <a:r>
              <a:rPr lang="en-US" sz="180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 the library. </a:t>
            </a:r>
          </a:p>
          <a:p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C825E86-742C-9B93-887A-85A718D1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0" t="91299"/>
          <a:stretch/>
        </p:blipFill>
        <p:spPr>
          <a:xfrm>
            <a:off x="323528" y="1942417"/>
            <a:ext cx="3833337" cy="2694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1F64B4-162D-7DC1-D84F-34C35518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33" y="332656"/>
            <a:ext cx="1314450" cy="6096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65F93E-49FF-7BF1-7202-E087BB7F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77" y="1433651"/>
            <a:ext cx="1539573" cy="226358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A50C57D-AC32-818B-F401-D96DF4F07DEE}"/>
              </a:ext>
            </a:extLst>
          </p:cNvPr>
          <p:cNvSpPr/>
          <p:nvPr/>
        </p:nvSpPr>
        <p:spPr bwMode="auto">
          <a:xfrm>
            <a:off x="204444" y="5454114"/>
            <a:ext cx="578296" cy="299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27C3A9-F547-734B-6373-5D68BACEB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954" y="4846747"/>
            <a:ext cx="1812975" cy="18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3237DA-8BA1-8E9F-3673-A61FF440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4D785-5229-48C0-89EA-E19873311AA6}" type="slidenum">
              <a:rPr lang="he-IL" altLang="en-US" smtClean="0"/>
              <a:t>28</a:t>
            </a:fld>
            <a:endParaRPr lang="en-US" alt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323AB2-344F-5682-3E3C-87583C0EA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7" t="44799" r="31488" b="11801"/>
          <a:stretch/>
        </p:blipFill>
        <p:spPr>
          <a:xfrm>
            <a:off x="341706" y="0"/>
            <a:ext cx="3528392" cy="23778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03CC39-68F3-86AE-7D3C-F33408FFE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9" t="32805" r="26774" b="25196"/>
          <a:stretch/>
        </p:blipFill>
        <p:spPr>
          <a:xfrm>
            <a:off x="390498" y="2822346"/>
            <a:ext cx="3960440" cy="22417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60F139-87A8-79C5-1886-6BA253DF584C}"/>
              </a:ext>
            </a:extLst>
          </p:cNvPr>
          <p:cNvSpPr txBox="1"/>
          <p:nvPr/>
        </p:nvSpPr>
        <p:spPr>
          <a:xfrm>
            <a:off x="239979" y="5382161"/>
            <a:ext cx="8604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our analysis, mRNA folding and associated rates of translation initiation play a predominant role in shaping expression levels of individual genes, whereas codon bias influences global translation efficiency and cellular fitness.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AFD676-01C7-E491-5D03-D52A17CEE08C}"/>
              </a:ext>
            </a:extLst>
          </p:cNvPr>
          <p:cNvSpPr txBox="1"/>
          <p:nvPr/>
        </p:nvSpPr>
        <p:spPr>
          <a:xfrm>
            <a:off x="4350938" y="548680"/>
            <a:ext cx="4793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Codon bias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not correlate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gene expression.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4BE8BD-B3D1-C7AD-41AA-7C0F62CD84C5}"/>
              </a:ext>
            </a:extLst>
          </p:cNvPr>
          <p:cNvSpPr txBox="1"/>
          <p:nvPr/>
        </p:nvSpPr>
        <p:spPr>
          <a:xfrm>
            <a:off x="4556449" y="3281505"/>
            <a:ext cx="4322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Stability of mRNA folding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the ribosomal binding site explained more than half the variation in protein levels.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9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101C50-684B-446F-87C0-28DA5D3DA59D}" type="slidenum">
              <a:rPr lang="he-IL" altLang="en-US" sz="1400" smtClean="0"/>
              <a:t>29</a:t>
            </a:fld>
            <a:endParaRPr lang="en-US" altLang="en-US" sz="1400"/>
          </a:p>
        </p:txBody>
      </p:sp>
      <p:pic>
        <p:nvPicPr>
          <p:cNvPr id="6553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" y="332656"/>
            <a:ext cx="866933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7713FDAD-78BF-4717-89B6-1FFFE17A0205}" type="slidenum">
              <a:rPr lang="en-US" altLang="it-IT" sz="1400" smtClean="0">
                <a:latin typeface="Times" panose="02020603060405020304" pitchFamily="18" charset="0"/>
              </a:rPr>
              <a:t>3</a:t>
            </a:fld>
            <a:endParaRPr lang="en-US" altLang="it-IT" sz="1400">
              <a:latin typeface="Times" panose="02020603060405020304" pitchFamily="18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23528" y="1467098"/>
            <a:ext cx="7488832" cy="1200329"/>
          </a:xfrm>
          <a:prstGeom prst="rect">
            <a:avLst/>
          </a:prstGeom>
          <a:solidFill>
            <a:srgbClr val="F2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it-IT" sz="2400" dirty="0"/>
              <a:t>If synonymous codons are </a:t>
            </a:r>
            <a:r>
              <a:rPr lang="en-US" altLang="it-IT" sz="2400" b="1" dirty="0"/>
              <a:t>strictly neutral</a:t>
            </a:r>
            <a:r>
              <a:rPr lang="en-US" altLang="it-IT" sz="2400" dirty="0"/>
              <a:t>,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it-IT" sz="2400" dirty="0"/>
              <a:t>they should be used </a:t>
            </a:r>
            <a:r>
              <a:rPr lang="en-US" altLang="it-IT" sz="2400" b="1" dirty="0"/>
              <a:t>randomly</a:t>
            </a:r>
            <a:endParaRPr lang="en-US" altLang="it-IT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6735"/>
            <a:ext cx="3960440" cy="34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3AC4AD46-AA98-EB31-286B-185D645C1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5672"/>
            <a:ext cx="86868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defRPr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Because of the degeneracy of all genetic codes, </a:t>
            </a: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18/20 amino acids 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are encoded by </a:t>
            </a: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more than one codon (2, 3, 4, or 6)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205805" y="476672"/>
            <a:ext cx="8182619" cy="2554545"/>
          </a:xfrm>
          <a:prstGeom prst="rect">
            <a:avLst/>
          </a:prstGeom>
          <a:solidFill>
            <a:schemeClr val="accent3">
              <a:lumMod val="85000"/>
              <a:alpha val="50196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genome hypothesis</a:t>
            </a:r>
          </a:p>
          <a:p>
            <a:pP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genes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genome tend to have the same coding strategy. </a:t>
            </a: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That is,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they employ the codon catalog similarly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show similar choices between synonymous codons. </a:t>
            </a: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Different taxa have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coding strategies.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0586" y="3429000"/>
            <a:ext cx="1885431" cy="28197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444208" y="6309320"/>
            <a:ext cx="2278188" cy="40011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i="1" dirty="0">
                <a:latin typeface="Arial" panose="020B0604020202020204" pitchFamily="34" charset="0"/>
              </a:rPr>
              <a:t>Richard Grantham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6926" y="4023254"/>
            <a:ext cx="59086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An 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21 of the 23 leucine residues in the </a:t>
            </a:r>
            <a:r>
              <a:rPr lang="en-US" altLang="en-US" sz="2000" i="1" dirty="0">
                <a:latin typeface="Arial" panose="020B0604020202020204" pitchFamily="34" charset="0"/>
              </a:rPr>
              <a:t>E. coli</a:t>
            </a:r>
            <a:r>
              <a:rPr lang="en-US" altLang="en-US" sz="2000" dirty="0">
                <a:latin typeface="Arial" panose="020B0604020202020204" pitchFamily="34" charset="0"/>
              </a:rPr>
              <a:t> outer membrane protein II (</a:t>
            </a:r>
            <a:r>
              <a:rPr lang="en-US" altLang="en-US" sz="2000" dirty="0" err="1">
                <a:latin typeface="Arial" panose="020B0604020202020204" pitchFamily="34" charset="0"/>
              </a:rPr>
              <a:t>ompA</a:t>
            </a:r>
            <a:r>
              <a:rPr lang="en-US" altLang="en-US" sz="2000" dirty="0">
                <a:latin typeface="Arial" panose="020B0604020202020204" pitchFamily="34" charset="0"/>
              </a:rPr>
              <a:t>) are encoded by the codon CUG, although 5 other codons for leucine are available.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7D1DD-079C-4BED-AFEA-A1874F6EFD73}" type="slidenum">
              <a:rPr lang="he-IL" altLang="en-US" sz="1400" smtClean="0"/>
              <a:t>5</a:t>
            </a:fld>
            <a:endParaRPr lang="en-US" altLang="en-US" sz="1400"/>
          </a:p>
        </p:txBody>
      </p:sp>
      <p:graphicFrame>
        <p:nvGraphicFramePr>
          <p:cNvPr id="46083" name="Object 10"/>
          <p:cNvGraphicFramePr>
            <a:graphicFrameLocks noChangeAspect="1"/>
          </p:cNvGraphicFramePr>
          <p:nvPr/>
        </p:nvGraphicFramePr>
        <p:xfrm>
          <a:off x="388303" y="828358"/>
          <a:ext cx="8289925" cy="556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16930" imgH="4240530" progId="Word.Document.8">
                  <p:embed/>
                </p:oleObj>
              </mc:Choice>
              <mc:Fallback>
                <p:oleObj name="Document" r:id="rId3" imgW="5916930" imgH="424053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3" y="828358"/>
                        <a:ext cx="8289925" cy="5561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s 3"/>
          <p:cNvSpPr/>
          <p:nvPr/>
        </p:nvSpPr>
        <p:spPr>
          <a:xfrm>
            <a:off x="5410200" y="172085"/>
            <a:ext cx="3275965" cy="64808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5410061" y="58420"/>
            <a:ext cx="3456384" cy="6741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771775" y="188595"/>
            <a:ext cx="2592705" cy="648081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15910" y="5816352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425F88-D6DB-44CC-A1B9-A152C456AA1B}" type="slidenum">
              <a:rPr lang="he-IL" altLang="en-US" sz="2000" smtClean="0">
                <a:latin typeface="Arial" panose="020B0604020202020204" pitchFamily="34" charset="0"/>
              </a:rPr>
              <a:t>6</a:t>
            </a:fld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49304" y="3687509"/>
            <a:ext cx="8458200" cy="70788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can locate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“optimal” codons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are expected to be translated more efficiently than others.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49304" y="5108466"/>
            <a:ext cx="8247063" cy="70788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define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“codon bias”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 specific gene, relative to the optimal codons…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1825" y="1192436"/>
            <a:ext cx="8353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as: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non-random usage of synonymous codons in the protein translation process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observed in virtually all organisms.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phenomenon widely varies across different species and it is expected to significantly influence molecular genome evolution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11760" y="143334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Codon usage bias </a:t>
            </a:r>
            <a:endParaRPr lang="it-IT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B573D-7ADB-4DE4-9BCE-2A100C131FF8}" type="slidenum">
              <a:rPr lang="he-IL" altLang="en-US" sz="2000" smtClean="0">
                <a:latin typeface="Arial" panose="020B0604020202020204" pitchFamily="34" charset="0"/>
              </a:rPr>
              <a:t>7</a:t>
            </a:fld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508125" y="249872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251520" y="372404"/>
            <a:ext cx="842486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Universal and species-specific patterns of codon usage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0838" y="1560513"/>
            <a:ext cx="8415337" cy="1477328"/>
          </a:xfrm>
          <a:prstGeom prst="rect">
            <a:avLst/>
          </a:prstGeom>
          <a:solidFill>
            <a:srgbClr val="F2FAA4"/>
          </a:solidFill>
          <a:ln w="9525">
            <a:solidFill>
              <a:srgbClr val="FFFF66">
                <a:alpha val="50196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Universal patterns: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Codons that contain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CG dinucleotide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universally avoided (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low-usage codons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 This phenomenon is particularly notable as far as the arginine codons 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CGA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CGG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concerned.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1313" y="3820160"/>
            <a:ext cx="8424862" cy="1938992"/>
          </a:xfrm>
          <a:prstGeom prst="rect">
            <a:avLst/>
          </a:prstGeom>
          <a:solidFill>
            <a:srgbClr val="F2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defRPr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Two selective factors have been convincingly invoked to explain codon usage bias. </a:t>
            </a:r>
          </a:p>
          <a:p>
            <a:pPr>
              <a:defRPr/>
            </a:pPr>
            <a:endParaRPr lang="en-US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translation optimization</a:t>
            </a:r>
          </a:p>
          <a:p>
            <a:pPr>
              <a:defRPr/>
            </a:pPr>
            <a:endParaRPr lang="en-US" alt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folding stability of the mRNA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3798"/>
          <a:stretch>
            <a:fillRect/>
          </a:stretch>
        </p:blipFill>
        <p:spPr bwMode="auto">
          <a:xfrm>
            <a:off x="4111408" y="1083680"/>
            <a:ext cx="4344245" cy="53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s 1">
            <a:extLst>
              <a:ext uri="{FF2B5EF4-FFF2-40B4-BE49-F238E27FC236}">
                <a16:creationId xmlns:a16="http://schemas.microsoft.com/office/drawing/2014/main" id="{7CBD8191-E9B1-897C-0AB3-D0CF65337BA1}"/>
              </a:ext>
            </a:extLst>
          </p:cNvPr>
          <p:cNvSpPr/>
          <p:nvPr/>
        </p:nvSpPr>
        <p:spPr>
          <a:xfrm>
            <a:off x="7599664" y="1916831"/>
            <a:ext cx="259696" cy="658247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4505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22122" y="6504102"/>
            <a:ext cx="493938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BDD721-1017-438F-9B8E-91E7FFA2E1CC}" type="slidenum">
              <a:rPr lang="he-IL" altLang="en-US" sz="1400" smtClean="0"/>
              <a:t>8</a:t>
            </a:fld>
            <a:endParaRPr lang="en-US" altLang="en-US" sz="1400"/>
          </a:p>
        </p:txBody>
      </p:sp>
      <p:sp>
        <p:nvSpPr>
          <p:cNvPr id="2" name="Rectangles 1"/>
          <p:cNvSpPr/>
          <p:nvPr/>
        </p:nvSpPr>
        <p:spPr>
          <a:xfrm>
            <a:off x="4694230" y="1766795"/>
            <a:ext cx="259696" cy="808284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  <a:ea typeface="Osaka" charset="-128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456644" y="618397"/>
            <a:ext cx="2659380" cy="229679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6358340" y="892185"/>
            <a:ext cx="2555875" cy="218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018813" y="3596511"/>
            <a:ext cx="10694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4909507" y="5258456"/>
            <a:ext cx="89069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Box 2">
            <a:extLst>
              <a:ext uri="{FF2B5EF4-FFF2-40B4-BE49-F238E27FC236}">
                <a16:creationId xmlns:a16="http://schemas.microsoft.com/office/drawing/2014/main" id="{2A85257C-7CC7-9CEF-A311-CB4854D0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27" y="125298"/>
            <a:ext cx="8534400" cy="646331"/>
          </a:xfrm>
          <a:prstGeom prst="rect">
            <a:avLst/>
          </a:prstGeom>
          <a:solidFill>
            <a:srgbClr val="F2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Gouy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Gautier (1982) and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Bennetzen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Hall (1982) found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positive correlation between degree of codon bias and level of gene expression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A8FAF31-1049-EE6E-FEFA-709A05F94A8F}"/>
              </a:ext>
            </a:extLst>
          </p:cNvPr>
          <p:cNvCxnSpPr>
            <a:cxnSpLocks/>
          </p:cNvCxnSpPr>
          <p:nvPr/>
        </p:nvCxnSpPr>
        <p:spPr>
          <a:xfrm>
            <a:off x="6906150" y="3715509"/>
            <a:ext cx="546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507BAC4C-5C06-A64D-EA0A-77CC9FBA32E2}"/>
              </a:ext>
            </a:extLst>
          </p:cNvPr>
          <p:cNvCxnSpPr>
            <a:cxnSpLocks/>
          </p:cNvCxnSpPr>
          <p:nvPr/>
        </p:nvCxnSpPr>
        <p:spPr>
          <a:xfrm>
            <a:off x="7021284" y="5268637"/>
            <a:ext cx="89069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55991B-661A-881C-3AE6-9760D495EB16}"/>
              </a:ext>
            </a:extLst>
          </p:cNvPr>
          <p:cNvSpPr txBox="1"/>
          <p:nvPr/>
        </p:nvSpPr>
        <p:spPr>
          <a:xfrm>
            <a:off x="179512" y="3196353"/>
            <a:ext cx="38250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translation efficiency </a:t>
            </a:r>
            <a:r>
              <a:rPr lang="en-US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of a codon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is related to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relative quantity of tRNA molecules </a:t>
            </a: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That recognize the particular codon. 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6451326" y="2810077"/>
            <a:ext cx="2556371" cy="362948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08FC30-8F6F-80C6-36DD-5B6849026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46"/>
          <a:stretch/>
        </p:blipFill>
        <p:spPr>
          <a:xfrm>
            <a:off x="268260" y="3292245"/>
            <a:ext cx="4968552" cy="14403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C56120-EB3C-EB85-6CCF-29199EE5EBE0}"/>
              </a:ext>
            </a:extLst>
          </p:cNvPr>
          <p:cNvSpPr txBox="1"/>
          <p:nvPr/>
        </p:nvSpPr>
        <p:spPr>
          <a:xfrm>
            <a:off x="251520" y="291039"/>
            <a:ext cx="84522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it-IT" sz="1600" b="1" i="0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sz="1600" b="1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0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it-IT" sz="1600" b="1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endParaRPr lang="it-IT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Translational efficiency depends on availability of tRNAs. 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tRNA content is the major determinant of the bias between groups of codons recognized by different synonymous tRNAs. 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Codons recognized by abundant tRNAs are used more often than those </a:t>
            </a:r>
            <a:r>
              <a:rPr lang="en-US" sz="16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by rare tRNAs, 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particularly in highly expressed genes, probably owing to selection at the level of translation against codons recognized by rare </a:t>
            </a:r>
            <a:r>
              <a:rPr lang="it-IT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tRNAs</a:t>
            </a:r>
            <a:r>
              <a:rPr lang="it-IT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245B72-6B8D-9000-D895-E03EF21B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1500"/>
            <a:ext cx="1656184" cy="22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870030-98B6-0370-F2CE-C6194046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83" y="4271500"/>
            <a:ext cx="2303341" cy="17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A575F16-2ADE-54F1-1B95-3F1215F6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254" y="6254570"/>
            <a:ext cx="2203484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i="1" dirty="0" err="1">
                <a:solidFill>
                  <a:srgbClr val="FF0000"/>
                </a:solidFill>
              </a:rPr>
              <a:t>Toshimishi</a:t>
            </a:r>
            <a:r>
              <a:rPr lang="en-US" altLang="en-US" sz="1400" b="1" i="1" dirty="0">
                <a:solidFill>
                  <a:srgbClr val="FF0000"/>
                </a:solidFill>
              </a:rPr>
              <a:t> </a:t>
            </a:r>
            <a:r>
              <a:rPr lang="en-US" altLang="en-US" sz="1400" b="1" i="1" dirty="0" err="1">
                <a:solidFill>
                  <a:srgbClr val="FF0000"/>
                </a:solidFill>
              </a:rPr>
              <a:t>Ikemura</a:t>
            </a:r>
            <a:endParaRPr lang="en-US" alt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42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ank">
  <a:themeElements>
    <a:clrScheme name="2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">
      <a:majorFont>
        <a:latin typeface="Times"/>
        <a:ea typeface="Osaka"/>
        <a:cs typeface="Arial"/>
      </a:majorFont>
      <a:minorFont>
        <a:latin typeface="Times"/>
        <a:ea typeface="Osak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  <a:ea typeface="Osaka" charset="-128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896</Words>
  <Application>Microsoft Office PowerPoint</Application>
  <PresentationFormat>Presentazione su schermo (4:3)</PresentationFormat>
  <Paragraphs>148</Paragraphs>
  <Slides>29</Slides>
  <Notes>7</Notes>
  <HiddenSlides>3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Times</vt:lpstr>
      <vt:lpstr>Blank</vt:lpstr>
      <vt:lpstr>Default Design</vt:lpstr>
      <vt:lpstr>2_Blank</vt:lpstr>
      <vt:lpstr>Document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graur</dc:creator>
  <cp:lastModifiedBy>SBLATTERO DANIELE</cp:lastModifiedBy>
  <cp:revision>210</cp:revision>
  <dcterms:created xsi:type="dcterms:W3CDTF">2002-04-14T08:23:00Z</dcterms:created>
  <dcterms:modified xsi:type="dcterms:W3CDTF">2025-05-21T15:38:10Z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1033-11.2.0.11130</vt:lpwstr>
  </property>
  <property fmtid="{D5CDD505-2E9C-101B-9397-08002B2CF9AE}" pid="3" name="ICV">
    <vt:lpwstr>F9626AA37A0548F498E468C4514F882C</vt:lpwstr>
  </property>
</Properties>
</file>