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2" r:id="rId2"/>
    <p:sldId id="549" r:id="rId3"/>
    <p:sldId id="556" r:id="rId4"/>
    <p:sldId id="557" r:id="rId5"/>
    <p:sldId id="558" r:id="rId6"/>
    <p:sldId id="559" r:id="rId7"/>
    <p:sldId id="560" r:id="rId8"/>
    <p:sldId id="561" r:id="rId9"/>
    <p:sldId id="562" r:id="rId10"/>
    <p:sldId id="567" r:id="rId11"/>
    <p:sldId id="563" r:id="rId12"/>
    <p:sldId id="568" r:id="rId13"/>
    <p:sldId id="564" r:id="rId14"/>
    <p:sldId id="569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515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49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440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861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2178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42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38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740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2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724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847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23/05/2025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00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97FBC5-3A05-0445-4C35-DB57913FB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048"/>
            <a:ext cx="10515600" cy="566091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Jugoslavia socialista è una federazione di 6 repubbliche (Slovenia, Croazia, Bosnia-Erzegovina, Montenegro, Macedonia, Serbia, con le due province autonome di Vojvodina e Kosovo), caratterizzata da grandi diversità linguistiche, religiose, socio-economiche</a:t>
            </a:r>
          </a:p>
          <a:p>
            <a:pPr algn="just"/>
            <a:r>
              <a:rPr lang="it-IT" dirty="0"/>
              <a:t>Il regime comunista jugoslavo riesce tuttavia ad affermarsi sia grazie ad un controllo poliziesco sulla società, sia grazie a politiche che si allontanano dal centralismo economico sovietico (autogestione), sia per il carisma di Tito</a:t>
            </a:r>
          </a:p>
          <a:p>
            <a:pPr algn="just"/>
            <a:r>
              <a:rPr lang="it-IT" dirty="0"/>
              <a:t>Stipulazione del Trattato del Nord Atlantico (noto come Patto Atlantico, 1949): alleanza difensiva fra Usa, Canada e buona parte dei paesi dell’Europa occidentale, con la costituzione di un coordinamento militare (Nato)</a:t>
            </a:r>
          </a:p>
          <a:p>
            <a:pPr algn="just"/>
            <a:r>
              <a:rPr lang="it-IT" dirty="0"/>
              <a:t>Stipulazione del Patto di Varsavia tra Urss e i regimi comunisti dell’Europa centro-orientale (1955) </a:t>
            </a:r>
          </a:p>
        </p:txBody>
      </p:sp>
    </p:spTree>
    <p:extLst>
      <p:ext uri="{BB962C8B-B14F-4D97-AF65-F5344CB8AC3E}">
        <p14:creationId xmlns:p14="http://schemas.microsoft.com/office/powerpoint/2010/main" val="3891087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EE527E-AEF2-6BAB-8FD1-73AE35CE5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687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Guerra di Corea (1950-53)</a:t>
            </a:r>
          </a:p>
        </p:txBody>
      </p:sp>
      <p:pic>
        <p:nvPicPr>
          <p:cNvPr id="2050" name="Picture 2" descr="The Korean War | PBS LearningMedia">
            <a:extLst>
              <a:ext uri="{FF2B5EF4-FFF2-40B4-BE49-F238E27FC236}">
                <a16:creationId xmlns:a16="http://schemas.microsoft.com/office/drawing/2014/main" id="{F2F8DEC1-1EC4-C7C0-93FD-3D69E31084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167" y="814812"/>
            <a:ext cx="7899666" cy="536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491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4B11C0-D7BD-0E2C-40E9-B7425A17B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582"/>
            <a:ext cx="10515600" cy="557038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Il governo britannico attua quindi una divisione (</a:t>
            </a:r>
            <a:r>
              <a:rPr lang="it-IT" dirty="0" err="1"/>
              <a:t>Partition</a:t>
            </a:r>
            <a:r>
              <a:rPr lang="it-IT" dirty="0"/>
              <a:t>) del territorio indiano tra l’India, a maggioranza indù, e il Pakistan, a maggioranza musulmana, a sua volta diviso in due parti, Pakistan occidentale e Pakistan orientale (agosto 1947)</a:t>
            </a:r>
          </a:p>
          <a:p>
            <a:pPr algn="just"/>
            <a:r>
              <a:rPr lang="it-IT" dirty="0"/>
              <a:t>Da allora la situazione fra India e Pakistan è sempre stata conflittuale per il controllo del Punjab e soprattutto del Kashmir, conteso tra i due paesi</a:t>
            </a:r>
          </a:p>
          <a:p>
            <a:pPr algn="just"/>
            <a:r>
              <a:rPr lang="it-IT" dirty="0"/>
              <a:t>Esodo di milioni di indù e musulmani fra India e Pakistan</a:t>
            </a:r>
          </a:p>
          <a:p>
            <a:pPr algn="just"/>
            <a:r>
              <a:rPr lang="it-IT" dirty="0"/>
              <a:t>Assassinio di Gandhi da parte di un estremista indù (gennaio 1948)</a:t>
            </a:r>
          </a:p>
          <a:p>
            <a:pPr algn="just"/>
            <a:r>
              <a:rPr lang="it-IT" dirty="0"/>
              <a:t>Nonostante tutto, con la costituzione entrata in vigore nel gennaio 1950, l’India diventa uno stato laico e democratico</a:t>
            </a:r>
          </a:p>
          <a:p>
            <a:pPr algn="just"/>
            <a:r>
              <a:rPr lang="it-IT" dirty="0"/>
              <a:t>Il Pakistan vede convivere istanze islamiche radicali con un nazionalismo laico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6278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6A5A05-4972-FA07-5A8C-842CB339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0633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Divisione dell’India (1947)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CA691CC-FBF6-34EB-FC69-341F9641083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670" y="805758"/>
            <a:ext cx="5770660" cy="537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173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7B08C0-477C-1C1D-4523-BAF78F669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Dopo una guerra d’indipendenza anti-olandese (1945-50) l’Indonesia diventa indipendente, sotto la guida di Ahmed Sukarno, come uno Stato laico ma in cui l’Islam svolge un ruolo importante</a:t>
            </a:r>
          </a:p>
          <a:p>
            <a:pPr algn="just"/>
            <a:r>
              <a:rPr lang="it-IT" dirty="0"/>
              <a:t>I nuovi Stati nati dalla fine degli imperi coloniali occidentali pongono le basi, con la conferenza di Bandung, in Indonesia (1955) per il Movimento dei paesi non allineati, fondato ufficialmente a Belgrado nel 1961, insieme alla Jugoslavia di Tito</a:t>
            </a:r>
          </a:p>
          <a:p>
            <a:pPr algn="just"/>
            <a:r>
              <a:rPr lang="it-IT" dirty="0"/>
              <a:t>In Egitto un colpo di Stato guidato dall’esercito (1952) porta alla fine della monarchia, all’espulsione dei britannici che ancora controllavano il Canale di Suez e all’instaurazione di un regime laico e parzialmente di ispirazione socialista, guidato da Nasser (1956-1970)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2433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A58825-5B97-4657-7AEC-C44DA0956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90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Il movimento dei paesi non allineati</a:t>
            </a:r>
          </a:p>
        </p:txBody>
      </p:sp>
      <p:pic>
        <p:nvPicPr>
          <p:cNvPr id="4098" name="Picture 2" descr="Countries in the NAM(Non-Aligned Movement, OC) : r/MapPorn">
            <a:extLst>
              <a:ext uri="{FF2B5EF4-FFF2-40B4-BE49-F238E27FC236}">
                <a16:creationId xmlns:a16="http://schemas.microsoft.com/office/drawing/2014/main" id="{2E8CAD16-8D72-0428-7AC8-D2425B519C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481" y="851026"/>
            <a:ext cx="9543038" cy="532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518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56FC158-B2E5-E869-ED8A-69D212B0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306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Nato e Patto di Varsavia (1960)</a:t>
            </a:r>
          </a:p>
        </p:txBody>
      </p:sp>
      <p:pic>
        <p:nvPicPr>
          <p:cNvPr id="5122" name="Picture 2" descr="Warsaw Pact | Summary, History, Countries, Map, Significance, &amp; Facts |  Britannica">
            <a:extLst>
              <a:ext uri="{FF2B5EF4-FFF2-40B4-BE49-F238E27FC236}">
                <a16:creationId xmlns:a16="http://schemas.microsoft.com/office/drawing/2014/main" id="{BFF6C0C1-CD33-C346-39ED-D4B1BEFD9B5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94" y="878186"/>
            <a:ext cx="7162611" cy="5278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73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87DA04-ECDD-FF57-3584-474492215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331"/>
            <a:ext cx="10515600" cy="544363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Negli Stati Uniti l’avvio della «dottrina Truman» porta ad una permanente azione di «contenimento» nei confronti del mondo comunista</a:t>
            </a:r>
          </a:p>
          <a:p>
            <a:pPr algn="just"/>
            <a:r>
              <a:rPr lang="it-IT" dirty="0"/>
              <a:t>Fondazione della Central Intelligence Agency (Cia) per il coordinamento dei servizi di spionaggio</a:t>
            </a:r>
          </a:p>
          <a:p>
            <a:pPr algn="just"/>
            <a:r>
              <a:rPr lang="it-IT" dirty="0"/>
              <a:t>Commissione della Camera dei Rappresentanti per le Attività Antiamericane, permanente dal 1945, che si focalizza sul contrasto alla penetrazione del comunismo e delle ideologie di sinistra negli USA</a:t>
            </a:r>
          </a:p>
          <a:p>
            <a:pPr algn="just"/>
            <a:r>
              <a:rPr lang="it-IT" dirty="0"/>
              <a:t>Il senatore repubblicano Joseph McCarthy, che diresse un’analoga commissione al Senato, denuncia infiltrazioni di spie comuniste all’interno dell’amministrazione pubblica, su cui indaga </a:t>
            </a:r>
            <a:r>
              <a:rPr lang="it-IT" dirty="0" err="1"/>
              <a:t>l’Fbi</a:t>
            </a:r>
            <a:r>
              <a:rPr lang="it-IT" dirty="0"/>
              <a:t> («maccartismo»)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036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AE1C50-F354-7422-B99F-1630F9C45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/>
              <a:t>Nel Regno Unito tra il 1945 e il 1951 governano i laburisti, con il governo presieduto da Clement Attlee</a:t>
            </a:r>
          </a:p>
          <a:p>
            <a:pPr algn="just"/>
            <a:r>
              <a:rPr lang="it-IT" dirty="0"/>
              <a:t>Avvio dello Stato sociale (Welfare State), sulla base del rapporto dell’economista William H. Beveridge, finanziato attraverso la tassazione dei redditi più alti</a:t>
            </a:r>
          </a:p>
          <a:p>
            <a:pPr algn="just"/>
            <a:r>
              <a:rPr lang="it-IT" dirty="0"/>
              <a:t>Proposte di Beveridge: sistema di sicurezza sociale con sussidi di disoccupazione, assegni familiari, sistema sanitario e pensionistico pubblico</a:t>
            </a:r>
          </a:p>
          <a:p>
            <a:pPr algn="just"/>
            <a:r>
              <a:rPr lang="it-IT" dirty="0"/>
              <a:t>Creazione del National Health Service (Servizio sanitario nazionale): assistenza medica e ospedaliera gratuita per tutti</a:t>
            </a:r>
          </a:p>
          <a:p>
            <a:pPr algn="just"/>
            <a:r>
              <a:rPr lang="it-IT" dirty="0"/>
              <a:t>Assicurazioni per malattie, infortuni, vecchiaia e disoccupazione finanziate da Stato, lavoratori e imprenditori</a:t>
            </a:r>
          </a:p>
          <a:p>
            <a:pPr algn="just"/>
            <a:r>
              <a:rPr lang="it-IT" dirty="0"/>
              <a:t>Nazionalizzazione della Banca d’Inghilterra, di industrie strategiche (siderurgiche, elettriche e carbonifere) e delle ferrovie</a:t>
            </a:r>
          </a:p>
          <a:p>
            <a:pPr algn="just"/>
            <a:r>
              <a:rPr lang="it-IT" dirty="0"/>
              <a:t>Per finanziare lo Stato sociale e la ricostruzione postbellica lo stato aumenta sempre più il suo debito pubblico e deve limitare le retribuzioni, comprimendo i consumi</a:t>
            </a:r>
          </a:p>
        </p:txBody>
      </p:sp>
    </p:spTree>
    <p:extLst>
      <p:ext uri="{BB962C8B-B14F-4D97-AF65-F5344CB8AC3E}">
        <p14:creationId xmlns:p14="http://schemas.microsoft.com/office/powerpoint/2010/main" val="208611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A76769-72CA-BD2C-7FC5-181DE083B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 Francia prende avvio la Quarta repubblica, di tipo parlamentare, in cui il presidente svolge un ruolo molto limitato</a:t>
            </a:r>
          </a:p>
          <a:p>
            <a:pPr algn="just"/>
            <a:r>
              <a:rPr lang="it-IT" dirty="0"/>
              <a:t>La legge elettorale proporzionale produce un quadro politico frammentato fra Movimento repubblicano popolare del centro cattolico, Partito comunista e Partito socialista</a:t>
            </a:r>
          </a:p>
          <a:p>
            <a:pPr algn="just"/>
            <a:r>
              <a:rPr lang="it-IT" dirty="0"/>
              <a:t>Nel 1947, su pressioni statunitensi, il Partito comunista viene allontanato dal governo</a:t>
            </a:r>
          </a:p>
          <a:p>
            <a:pPr algn="just"/>
            <a:r>
              <a:rPr lang="it-IT" dirty="0"/>
              <a:t>La Repubblica federale tedesca si ricostituisce politicamente ed economicamente con il sostegno degli Usa</a:t>
            </a:r>
          </a:p>
          <a:p>
            <a:pPr algn="just"/>
            <a:r>
              <a:rPr lang="it-IT" dirty="0"/>
              <a:t>La scena politica è dominata per diversi anni dai due partiti cristiano democratici, Unione cristiano-democratica (Cdu) e Unione cristiano-sociale (</a:t>
            </a:r>
            <a:r>
              <a:rPr lang="it-IT" dirty="0" err="1"/>
              <a:t>Csu</a:t>
            </a:r>
            <a:r>
              <a:rPr lang="it-IT" dirty="0"/>
              <a:t>), all’interno dei governi guidati da Konrad Adenauer (1949-63)</a:t>
            </a:r>
          </a:p>
        </p:txBody>
      </p:sp>
    </p:spTree>
    <p:extLst>
      <p:ext uri="{BB962C8B-B14F-4D97-AF65-F5344CB8AC3E}">
        <p14:creationId xmlns:p14="http://schemas.microsoft.com/office/powerpoint/2010/main" val="292730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AA48DD-32FA-2B97-4E79-54075082E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In Italia, i partiti rappresentati nel Cln formano un governo presieduto da Ferruccio Parri, leader del Partito d’Azione, con un radicale programma di epurazione del fascismo, a cui però si oppongono i liberali</a:t>
            </a:r>
          </a:p>
          <a:p>
            <a:pPr algn="just"/>
            <a:r>
              <a:rPr lang="it-IT" dirty="0"/>
              <a:t>Da allora si formeranno governi guidati dal leader della Democrazia cristiana Alcide de Gasperi (dicembre 1945-1953)</a:t>
            </a:r>
          </a:p>
          <a:p>
            <a:pPr algn="just"/>
            <a:r>
              <a:rPr lang="it-IT" dirty="0"/>
              <a:t>Decreto di amnistia da parte del ministro della Giustizia, il leader del Partito comunista italiano Palmiro Togliatti: fine dell’epurazione</a:t>
            </a:r>
          </a:p>
          <a:p>
            <a:pPr algn="just"/>
            <a:r>
              <a:rPr lang="it-IT" dirty="0"/>
              <a:t>2 giugno 1946: referendum istituzionale, vinto dalla repubblica, e elezioni per l’Assemblea costituente, con suffragio universale esteso alle donne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1475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E18A61-79BE-FEA8-E882-513FDDBBE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Su pressioni americane, analogamente alla Francia, nel maggio del 1947 il Partito comunista italiano è escluso dal governo</a:t>
            </a:r>
          </a:p>
          <a:p>
            <a:pPr algn="just"/>
            <a:r>
              <a:rPr lang="it-IT" dirty="0"/>
              <a:t>Prosegue comunque la collaborazione del Pci alla stesura della costituzione, che è approvata nel dicembre 1947 e entra in vigore il 1° gennaio 1948</a:t>
            </a:r>
          </a:p>
          <a:p>
            <a:pPr algn="just"/>
            <a:r>
              <a:rPr lang="it-IT" dirty="0"/>
              <a:t>Alle elezioni politiche dell’aprile 1948 vittoria della Dc e dei suoi alleati (Partito socialdemocratico, Partito liberale e Partito repubblicano) e sconfitta del Fronte popolare (Pci e Psi)</a:t>
            </a:r>
          </a:p>
          <a:p>
            <a:pPr algn="just"/>
            <a:r>
              <a:rPr lang="it-IT" dirty="0"/>
              <a:t>Nei paesi dell’Europa orientale si instaurano regimi politici di tipo comunista, legati all’Urss anche dal punto di vista economico: fondazione del Consiglio di mutua assistenza economica (</a:t>
            </a:r>
            <a:r>
              <a:rPr lang="it-IT" dirty="0" err="1"/>
              <a:t>Comecon</a:t>
            </a:r>
            <a:r>
              <a:rPr lang="it-IT" dirty="0"/>
              <a:t>, 1949)</a:t>
            </a:r>
          </a:p>
        </p:txBody>
      </p:sp>
    </p:spTree>
    <p:extLst>
      <p:ext uri="{BB962C8B-B14F-4D97-AF65-F5344CB8AC3E}">
        <p14:creationId xmlns:p14="http://schemas.microsoft.com/office/powerpoint/2010/main" val="401023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735A55-F8FE-9967-6760-5C4364824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 Cina, già nell’ultima fase della guerra è ripreso lo scontro tra i nazionalisti di Chiang-</a:t>
            </a:r>
            <a:r>
              <a:rPr lang="it-IT" dirty="0" err="1"/>
              <a:t>Kai</a:t>
            </a:r>
            <a:r>
              <a:rPr lang="it-IT" dirty="0"/>
              <a:t>-</a:t>
            </a:r>
            <a:r>
              <a:rPr lang="it-IT" dirty="0" err="1"/>
              <a:t>shek</a:t>
            </a:r>
            <a:r>
              <a:rPr lang="it-IT" dirty="0"/>
              <a:t> e i comunisti, che hanno l’appoggio di gran parte dei contadini, a cui hanno redistribuito le terre dei grandi proprietari terrieri</a:t>
            </a:r>
          </a:p>
          <a:p>
            <a:pPr algn="just"/>
            <a:r>
              <a:rPr lang="it-IT" dirty="0"/>
              <a:t>I comunisti guidati da Mao Tse-tung prevalgono: nascita della Repubblica popolare cinese (1° ottobre 1949)</a:t>
            </a:r>
          </a:p>
          <a:p>
            <a:pPr algn="just"/>
            <a:r>
              <a:rPr lang="it-IT" dirty="0"/>
              <a:t>I nazionalisti fuggono a Taiwan dove installano un governo anticomunista sostenuto dagli Usa</a:t>
            </a:r>
          </a:p>
          <a:p>
            <a:pPr algn="just"/>
            <a:r>
              <a:rPr lang="it-IT" dirty="0"/>
              <a:t>La Corea viene occupata a nord dai sovietici, mentre gli americani occupano il sud, dove viene installato un governo nazionalista anticomunista</a:t>
            </a:r>
          </a:p>
          <a:p>
            <a:pPr algn="just"/>
            <a:r>
              <a:rPr lang="it-IT" dirty="0"/>
              <a:t>Attacco della Corea del Nord alla Corea del Sud (giugno 1950): su mandato dell’Onu, intervento degli Usa e di altri alleati a sostegno della Corea del Sud</a:t>
            </a:r>
          </a:p>
        </p:txBody>
      </p:sp>
    </p:spTree>
    <p:extLst>
      <p:ext uri="{BB962C8B-B14F-4D97-AF65-F5344CB8AC3E}">
        <p14:creationId xmlns:p14="http://schemas.microsoft.com/office/powerpoint/2010/main" val="1038344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09CCCA-C40E-717C-ECE2-5646E085D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438"/>
            <a:ext cx="10515600" cy="542552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Intervento della Cina a sostegno della Corea del Nord</a:t>
            </a:r>
          </a:p>
          <a:p>
            <a:pPr algn="just"/>
            <a:r>
              <a:rPr lang="it-IT" dirty="0"/>
              <a:t>Armistizio con la divisione della Corea in due parti, a nord comunista e a sud filoamericana, divise in corrispondenza del 38° parallelo (1953)</a:t>
            </a:r>
          </a:p>
          <a:p>
            <a:pPr algn="just"/>
            <a:r>
              <a:rPr lang="it-IT" dirty="0"/>
              <a:t>Avvio della decolonizzazione: in India e paesi musulmani (Medio Oriente e Indonesia) patriottismo e nazionalismo di matrice occidentale si ibridano con tradizioni religiose locali, mentre in Indocina si diffondono movimenti di ispirazione comunista sull’esempio cinese</a:t>
            </a:r>
          </a:p>
          <a:p>
            <a:pPr algn="just"/>
            <a:r>
              <a:rPr lang="it-IT" dirty="0"/>
              <a:t>Il governo laburista britannico di Attlee è determinato a concedere l’indipendenza all’India, che però è lacerata da una contrapposizione tra il Partito nazionale del Congresso, induista, guidato da Gandhi, e la Lega musulmana</a:t>
            </a:r>
          </a:p>
        </p:txBody>
      </p:sp>
    </p:spTree>
    <p:extLst>
      <p:ext uri="{BB962C8B-B14F-4D97-AF65-F5344CB8AC3E}">
        <p14:creationId xmlns:p14="http://schemas.microsoft.com/office/powerpoint/2010/main" val="318507953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1201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1_Tema di Office</vt:lpstr>
      <vt:lpstr>Presentazione standard di PowerPoint</vt:lpstr>
      <vt:lpstr>Nato e Patto di Varsavia (1960)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Guerra di Corea (1950-53)</vt:lpstr>
      <vt:lpstr>Presentazione standard di PowerPoint</vt:lpstr>
      <vt:lpstr>Divisione dell’India (1947)</vt:lpstr>
      <vt:lpstr>Presentazione standard di PowerPoint</vt:lpstr>
      <vt:lpstr>Il movimento dei paesi non allineati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2025-05-23T07:46:12Z</dcterms:created>
  <dcterms:modified xsi:type="dcterms:W3CDTF">2025-05-23T07:47:04Z</dcterms:modified>
</cp:coreProperties>
</file>