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8"/>
  </p:notesMasterIdLst>
  <p:sldIdLst>
    <p:sldId id="256" r:id="rId2"/>
    <p:sldId id="496" r:id="rId3"/>
    <p:sldId id="505" r:id="rId4"/>
    <p:sldId id="281" r:id="rId5"/>
    <p:sldId id="280" r:id="rId6"/>
    <p:sldId id="322" r:id="rId7"/>
    <p:sldId id="506" r:id="rId8"/>
    <p:sldId id="508" r:id="rId9"/>
    <p:sldId id="355" r:id="rId10"/>
    <p:sldId id="350" r:id="rId11"/>
    <p:sldId id="314" r:id="rId12"/>
    <p:sldId id="257" r:id="rId13"/>
    <p:sldId id="259" r:id="rId14"/>
    <p:sldId id="515" r:id="rId15"/>
    <p:sldId id="261" r:id="rId16"/>
    <p:sldId id="260" r:id="rId17"/>
    <p:sldId id="278" r:id="rId18"/>
    <p:sldId id="510" r:id="rId19"/>
    <p:sldId id="331" r:id="rId20"/>
    <p:sldId id="332" r:id="rId21"/>
    <p:sldId id="262" r:id="rId22"/>
    <p:sldId id="263" r:id="rId23"/>
    <p:sldId id="264" r:id="rId24"/>
    <p:sldId id="516" r:id="rId25"/>
    <p:sldId id="490" r:id="rId26"/>
    <p:sldId id="478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13608-B27E-984B-80B2-68E466F5B933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7478DA-5D2F-BA4C-9B73-EA9F8FFCE30D}">
      <dgm:prSet phldrT="[Testo]"/>
      <dgm:spPr/>
      <dgm:t>
        <a:bodyPr/>
        <a:lstStyle/>
        <a:p>
          <a:r>
            <a:rPr lang="it-IT" dirty="0"/>
            <a:t>processo</a:t>
          </a:r>
        </a:p>
      </dgm:t>
    </dgm:pt>
    <dgm:pt modelId="{8574A1B1-AE70-B34B-AC65-669652E4FB63}" type="parTrans" cxnId="{2D127F80-6929-A14D-8751-F0C27744598F}">
      <dgm:prSet/>
      <dgm:spPr/>
      <dgm:t>
        <a:bodyPr/>
        <a:lstStyle/>
        <a:p>
          <a:endParaRPr lang="it-IT"/>
        </a:p>
      </dgm:t>
    </dgm:pt>
    <dgm:pt modelId="{AE3D3E45-7674-1145-9160-2EDAB54AF665}" type="sibTrans" cxnId="{2D127F80-6929-A14D-8751-F0C27744598F}">
      <dgm:prSet/>
      <dgm:spPr/>
      <dgm:t>
        <a:bodyPr/>
        <a:lstStyle/>
        <a:p>
          <a:endParaRPr lang="it-IT"/>
        </a:p>
      </dgm:t>
    </dgm:pt>
    <dgm:pt modelId="{D6DE9E4D-D625-6548-ABBF-7DE89319350B}">
      <dgm:prSet phldrT="[Testo]"/>
      <dgm:spPr/>
      <dgm:t>
        <a:bodyPr/>
        <a:lstStyle/>
        <a:p>
          <a:r>
            <a:rPr lang="it-IT" dirty="0"/>
            <a:t>prodotto</a:t>
          </a:r>
        </a:p>
      </dgm:t>
    </dgm:pt>
    <dgm:pt modelId="{4DC4D1DC-C9BA-D645-84ED-48F562685BEB}" type="parTrans" cxnId="{E40C312F-10B9-C347-B4DC-8BFF6083471F}">
      <dgm:prSet/>
      <dgm:spPr/>
      <dgm:t>
        <a:bodyPr/>
        <a:lstStyle/>
        <a:p>
          <a:endParaRPr lang="it-IT"/>
        </a:p>
      </dgm:t>
    </dgm:pt>
    <dgm:pt modelId="{A95FE85D-FDD0-494F-9CB6-0F444DD67639}" type="sibTrans" cxnId="{E40C312F-10B9-C347-B4DC-8BFF6083471F}">
      <dgm:prSet/>
      <dgm:spPr/>
      <dgm:t>
        <a:bodyPr/>
        <a:lstStyle/>
        <a:p>
          <a:endParaRPr lang="it-IT"/>
        </a:p>
      </dgm:t>
    </dgm:pt>
    <dgm:pt modelId="{EB95F2CE-DAC6-6B49-925F-0BED69D4057A}">
      <dgm:prSet/>
      <dgm:spPr/>
      <dgm:t>
        <a:bodyPr/>
        <a:lstStyle/>
        <a:p>
          <a:r>
            <a:rPr lang="it-IT" dirty="0"/>
            <a:t>Cultura tradizionale</a:t>
          </a:r>
        </a:p>
        <a:p>
          <a:r>
            <a:rPr lang="it-IT" dirty="0"/>
            <a:t>(folklore)</a:t>
          </a:r>
        </a:p>
      </dgm:t>
    </dgm:pt>
    <dgm:pt modelId="{24E617A4-EBFA-6E47-9747-9DB53884C02F}" type="parTrans" cxnId="{967F94FF-B6D9-D54E-9CED-C4F0F65FCC1A}">
      <dgm:prSet/>
      <dgm:spPr/>
      <dgm:t>
        <a:bodyPr/>
        <a:lstStyle/>
        <a:p>
          <a:endParaRPr lang="it-IT"/>
        </a:p>
      </dgm:t>
    </dgm:pt>
    <dgm:pt modelId="{B20BE5FE-0973-5040-89C0-6B474D4F9233}" type="sibTrans" cxnId="{967F94FF-B6D9-D54E-9CED-C4F0F65FCC1A}">
      <dgm:prSet/>
      <dgm:spPr/>
      <dgm:t>
        <a:bodyPr/>
        <a:lstStyle/>
        <a:p>
          <a:endParaRPr lang="it-IT"/>
        </a:p>
      </dgm:t>
    </dgm:pt>
    <dgm:pt modelId="{106C5CC8-5353-6145-8B6E-BD40F74F177F}">
      <dgm:prSet/>
      <dgm:spPr/>
      <dgm:t>
        <a:bodyPr/>
        <a:lstStyle/>
        <a:p>
          <a:r>
            <a:rPr lang="it-IT" dirty="0"/>
            <a:t>Cultura di massa</a:t>
          </a:r>
        </a:p>
        <a:p>
          <a:r>
            <a:rPr lang="it-IT" dirty="0"/>
            <a:t>(turismo)</a:t>
          </a:r>
        </a:p>
      </dgm:t>
    </dgm:pt>
    <dgm:pt modelId="{97A3AD24-6BD2-E54D-A892-FEA0D0337374}" type="parTrans" cxnId="{6BF32362-2CCB-6149-9873-9D2FEC81890A}">
      <dgm:prSet/>
      <dgm:spPr/>
      <dgm:t>
        <a:bodyPr/>
        <a:lstStyle/>
        <a:p>
          <a:endParaRPr lang="it-IT"/>
        </a:p>
      </dgm:t>
    </dgm:pt>
    <dgm:pt modelId="{CF9E24A9-7A3F-3248-8E7B-556C6EF59AE9}" type="sibTrans" cxnId="{6BF32362-2CCB-6149-9873-9D2FEC81890A}">
      <dgm:prSet/>
      <dgm:spPr/>
      <dgm:t>
        <a:bodyPr/>
        <a:lstStyle/>
        <a:p>
          <a:endParaRPr lang="it-IT"/>
        </a:p>
      </dgm:t>
    </dgm:pt>
    <dgm:pt modelId="{0175279C-1EE6-DD47-A7FB-F97351A2672E}" type="pres">
      <dgm:prSet presAssocID="{AAA13608-B27E-984B-80B2-68E466F5B933}" presName="matrix" presStyleCnt="0">
        <dgm:presLayoutVars>
          <dgm:chMax val="1"/>
          <dgm:dir/>
          <dgm:resizeHandles val="exact"/>
        </dgm:presLayoutVars>
      </dgm:prSet>
      <dgm:spPr/>
    </dgm:pt>
    <dgm:pt modelId="{FB01DC1A-B05C-4E41-8DB7-6DDC1EDD2847}" type="pres">
      <dgm:prSet presAssocID="{AAA13608-B27E-984B-80B2-68E466F5B933}" presName="axisShape" presStyleLbl="bgShp" presStyleIdx="0" presStyleCnt="1"/>
      <dgm:spPr/>
    </dgm:pt>
    <dgm:pt modelId="{7F8D7112-4481-984F-9D99-8034205FC942}" type="pres">
      <dgm:prSet presAssocID="{AAA13608-B27E-984B-80B2-68E466F5B93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F2D575-360C-9E42-85D9-0F81F85DD7C1}" type="pres">
      <dgm:prSet presAssocID="{AAA13608-B27E-984B-80B2-68E466F5B93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4BC7F3B-FAB8-B84E-AE94-3722414427AE}" type="pres">
      <dgm:prSet presAssocID="{AAA13608-B27E-984B-80B2-68E466F5B93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727570C-0A81-D545-91CE-BB07113D5BB6}" type="pres">
      <dgm:prSet presAssocID="{AAA13608-B27E-984B-80B2-68E466F5B93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E25502A-7D83-714F-AA67-DC29AFDC6884}" type="presOf" srcId="{367478DA-5D2F-BA4C-9B73-EA9F8FFCE30D}" destId="{7F8D7112-4481-984F-9D99-8034205FC942}" srcOrd="0" destOrd="0" presId="urn:microsoft.com/office/officeart/2005/8/layout/matrix2"/>
    <dgm:cxn modelId="{0FF5E62A-8931-2749-BEA2-C5A0F925BA3A}" type="presOf" srcId="{D6DE9E4D-D625-6548-ABBF-7DE89319350B}" destId="{A2F2D575-360C-9E42-85D9-0F81F85DD7C1}" srcOrd="0" destOrd="0" presId="urn:microsoft.com/office/officeart/2005/8/layout/matrix2"/>
    <dgm:cxn modelId="{E40C312F-10B9-C347-B4DC-8BFF6083471F}" srcId="{AAA13608-B27E-984B-80B2-68E466F5B933}" destId="{D6DE9E4D-D625-6548-ABBF-7DE89319350B}" srcOrd="1" destOrd="0" parTransId="{4DC4D1DC-C9BA-D645-84ED-48F562685BEB}" sibTransId="{A95FE85D-FDD0-494F-9CB6-0F444DD67639}"/>
    <dgm:cxn modelId="{6BF32362-2CCB-6149-9873-9D2FEC81890A}" srcId="{AAA13608-B27E-984B-80B2-68E466F5B933}" destId="{106C5CC8-5353-6145-8B6E-BD40F74F177F}" srcOrd="3" destOrd="0" parTransId="{97A3AD24-6BD2-E54D-A892-FEA0D0337374}" sibTransId="{CF9E24A9-7A3F-3248-8E7B-556C6EF59AE9}"/>
    <dgm:cxn modelId="{3EC75C63-926E-8248-8BBD-7CAB4E8B5587}" type="presOf" srcId="{AAA13608-B27E-984B-80B2-68E466F5B933}" destId="{0175279C-1EE6-DD47-A7FB-F97351A2672E}" srcOrd="0" destOrd="0" presId="urn:microsoft.com/office/officeart/2005/8/layout/matrix2"/>
    <dgm:cxn modelId="{42B15573-7EDE-4644-9EB7-35A77BF1B0C5}" type="presOf" srcId="{EB95F2CE-DAC6-6B49-925F-0BED69D4057A}" destId="{C4BC7F3B-FAB8-B84E-AE94-3722414427AE}" srcOrd="0" destOrd="0" presId="urn:microsoft.com/office/officeart/2005/8/layout/matrix2"/>
    <dgm:cxn modelId="{2D127F80-6929-A14D-8751-F0C27744598F}" srcId="{AAA13608-B27E-984B-80B2-68E466F5B933}" destId="{367478DA-5D2F-BA4C-9B73-EA9F8FFCE30D}" srcOrd="0" destOrd="0" parTransId="{8574A1B1-AE70-B34B-AC65-669652E4FB63}" sibTransId="{AE3D3E45-7674-1145-9160-2EDAB54AF665}"/>
    <dgm:cxn modelId="{F7E5E7D5-0C0A-F14A-9355-49882620702F}" type="presOf" srcId="{106C5CC8-5353-6145-8B6E-BD40F74F177F}" destId="{3727570C-0A81-D545-91CE-BB07113D5BB6}" srcOrd="0" destOrd="0" presId="urn:microsoft.com/office/officeart/2005/8/layout/matrix2"/>
    <dgm:cxn modelId="{967F94FF-B6D9-D54E-9CED-C4F0F65FCC1A}" srcId="{AAA13608-B27E-984B-80B2-68E466F5B933}" destId="{EB95F2CE-DAC6-6B49-925F-0BED69D4057A}" srcOrd="2" destOrd="0" parTransId="{24E617A4-EBFA-6E47-9747-9DB53884C02F}" sibTransId="{B20BE5FE-0973-5040-89C0-6B474D4F9233}"/>
    <dgm:cxn modelId="{D6628C9B-0BA5-E048-B92E-8829D8C07CF3}" type="presParOf" srcId="{0175279C-1EE6-DD47-A7FB-F97351A2672E}" destId="{FB01DC1A-B05C-4E41-8DB7-6DDC1EDD2847}" srcOrd="0" destOrd="0" presId="urn:microsoft.com/office/officeart/2005/8/layout/matrix2"/>
    <dgm:cxn modelId="{163B96AE-5F36-9F4D-8D91-24ED62AD1274}" type="presParOf" srcId="{0175279C-1EE6-DD47-A7FB-F97351A2672E}" destId="{7F8D7112-4481-984F-9D99-8034205FC942}" srcOrd="1" destOrd="0" presId="urn:microsoft.com/office/officeart/2005/8/layout/matrix2"/>
    <dgm:cxn modelId="{9A3FFC77-4D92-D34F-930E-5475AA105E5E}" type="presParOf" srcId="{0175279C-1EE6-DD47-A7FB-F97351A2672E}" destId="{A2F2D575-360C-9E42-85D9-0F81F85DD7C1}" srcOrd="2" destOrd="0" presId="urn:microsoft.com/office/officeart/2005/8/layout/matrix2"/>
    <dgm:cxn modelId="{0D6E2F8A-87D3-C646-8769-6B2DB4006ED3}" type="presParOf" srcId="{0175279C-1EE6-DD47-A7FB-F97351A2672E}" destId="{C4BC7F3B-FAB8-B84E-AE94-3722414427AE}" srcOrd="3" destOrd="0" presId="urn:microsoft.com/office/officeart/2005/8/layout/matrix2"/>
    <dgm:cxn modelId="{96F0D64D-C281-354E-9DCE-4B709BED5528}" type="presParOf" srcId="{0175279C-1EE6-DD47-A7FB-F97351A2672E}" destId="{3727570C-0A81-D545-91CE-BB07113D5BB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FFD81-DD90-7943-83AA-2B254233B8D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A54E07F-EAA0-D94D-82A6-89026B2A499C}">
      <dgm:prSet/>
      <dgm:spPr/>
      <dgm:t>
        <a:bodyPr/>
        <a:lstStyle/>
        <a:p>
          <a:pPr rtl="0"/>
          <a:r>
            <a:rPr lang="it-IT" dirty="0"/>
            <a:t>Territorio oltre i confini del museo</a:t>
          </a:r>
        </a:p>
      </dgm:t>
    </dgm:pt>
    <dgm:pt modelId="{B4E75BDD-2887-FD47-A9F8-4215E966D53A}" type="parTrans" cxnId="{EDCF83AB-DE5E-6743-AF42-520642C03D51}">
      <dgm:prSet/>
      <dgm:spPr/>
      <dgm:t>
        <a:bodyPr/>
        <a:lstStyle/>
        <a:p>
          <a:endParaRPr lang="it-IT"/>
        </a:p>
      </dgm:t>
    </dgm:pt>
    <dgm:pt modelId="{1A7075EB-4276-374F-929C-EB9713B53BBF}" type="sibTrans" cxnId="{EDCF83AB-DE5E-6743-AF42-520642C03D51}">
      <dgm:prSet/>
      <dgm:spPr/>
      <dgm:t>
        <a:bodyPr/>
        <a:lstStyle/>
        <a:p>
          <a:endParaRPr lang="it-IT"/>
        </a:p>
      </dgm:t>
    </dgm:pt>
    <dgm:pt modelId="{03CF2227-483B-4F45-8695-1F94EE4BC168}">
      <dgm:prSet/>
      <dgm:spPr/>
      <dgm:t>
        <a:bodyPr/>
        <a:lstStyle/>
        <a:p>
          <a:pPr rtl="0"/>
          <a:r>
            <a:rPr lang="it-IT" dirty="0"/>
            <a:t>Interpretazione in situ interdisciplinare</a:t>
          </a:r>
        </a:p>
      </dgm:t>
    </dgm:pt>
    <dgm:pt modelId="{BB097F75-3B31-6541-89AC-8531D59296DB}" type="parTrans" cxnId="{752871AF-483D-9148-A94A-FEB77A1E3012}">
      <dgm:prSet/>
      <dgm:spPr/>
      <dgm:t>
        <a:bodyPr/>
        <a:lstStyle/>
        <a:p>
          <a:endParaRPr lang="it-IT"/>
        </a:p>
      </dgm:t>
    </dgm:pt>
    <dgm:pt modelId="{C297405E-266A-B145-A4F8-D9F970EB8D89}" type="sibTrans" cxnId="{752871AF-483D-9148-A94A-FEB77A1E3012}">
      <dgm:prSet/>
      <dgm:spPr/>
      <dgm:t>
        <a:bodyPr/>
        <a:lstStyle/>
        <a:p>
          <a:endParaRPr lang="it-IT"/>
        </a:p>
      </dgm:t>
    </dgm:pt>
    <dgm:pt modelId="{62934006-FB4C-1A45-862F-453A8DFE8027}">
      <dgm:prSet/>
      <dgm:spPr/>
      <dgm:t>
        <a:bodyPr/>
        <a:lstStyle/>
        <a:p>
          <a:pPr rtl="0"/>
          <a:r>
            <a:rPr lang="it-IT" dirty="0"/>
            <a:t>Cooperazione e partenariato </a:t>
          </a:r>
        </a:p>
      </dgm:t>
    </dgm:pt>
    <dgm:pt modelId="{AB22BC95-6EFF-B34D-9120-2BEC5C2E0F38}" type="parTrans" cxnId="{0171F94D-070E-AF44-86B3-91AD4AA2E3EC}">
      <dgm:prSet/>
      <dgm:spPr/>
      <dgm:t>
        <a:bodyPr/>
        <a:lstStyle/>
        <a:p>
          <a:endParaRPr lang="it-IT"/>
        </a:p>
      </dgm:t>
    </dgm:pt>
    <dgm:pt modelId="{9747A048-9A48-E14A-A950-6C26A76FF79A}" type="sibTrans" cxnId="{0171F94D-070E-AF44-86B3-91AD4AA2E3EC}">
      <dgm:prSet/>
      <dgm:spPr/>
      <dgm:t>
        <a:bodyPr/>
        <a:lstStyle/>
        <a:p>
          <a:endParaRPr lang="it-IT"/>
        </a:p>
      </dgm:t>
    </dgm:pt>
    <dgm:pt modelId="{E1BA4D76-3DBC-854A-901C-9791CF3F1B77}">
      <dgm:prSet/>
      <dgm:spPr/>
      <dgm:t>
        <a:bodyPr/>
        <a:lstStyle/>
        <a:p>
          <a:pPr rtl="0"/>
          <a:r>
            <a:rPr lang="it-IT" dirty="0"/>
            <a:t>(vs. proprietà)</a:t>
          </a:r>
        </a:p>
      </dgm:t>
    </dgm:pt>
    <dgm:pt modelId="{1FBF10B4-6E84-EC4A-A54D-A2C8C235CFA3}" type="parTrans" cxnId="{A3058801-591F-2B41-A2BE-48C286CD18B0}">
      <dgm:prSet/>
      <dgm:spPr/>
      <dgm:t>
        <a:bodyPr/>
        <a:lstStyle/>
        <a:p>
          <a:endParaRPr lang="it-IT"/>
        </a:p>
      </dgm:t>
    </dgm:pt>
    <dgm:pt modelId="{D64FD335-68FB-5A4E-865B-E94177E86946}" type="sibTrans" cxnId="{A3058801-591F-2B41-A2BE-48C286CD18B0}">
      <dgm:prSet/>
      <dgm:spPr/>
      <dgm:t>
        <a:bodyPr/>
        <a:lstStyle/>
        <a:p>
          <a:endParaRPr lang="it-IT"/>
        </a:p>
      </dgm:t>
    </dgm:pt>
    <dgm:pt modelId="{AA01F12D-A7F3-3247-971C-B5508CC1C3CB}">
      <dgm:prSet/>
      <dgm:spPr/>
      <dgm:t>
        <a:bodyPr/>
        <a:lstStyle/>
        <a:p>
          <a:pPr rtl="0"/>
          <a:r>
            <a:rPr lang="it-IT" dirty="0"/>
            <a:t>Coinvolgimento comunità locale</a:t>
          </a:r>
        </a:p>
      </dgm:t>
    </dgm:pt>
    <dgm:pt modelId="{E1C4759A-98ED-1840-97F1-D0DBD5E4C16F}" type="parTrans" cxnId="{4F09029C-CF17-D243-A416-EBA0D82A27A4}">
      <dgm:prSet/>
      <dgm:spPr/>
      <dgm:t>
        <a:bodyPr/>
        <a:lstStyle/>
        <a:p>
          <a:endParaRPr lang="it-IT"/>
        </a:p>
      </dgm:t>
    </dgm:pt>
    <dgm:pt modelId="{CAF5A16A-F6C0-C840-9713-263A69F1CAE4}" type="sibTrans" cxnId="{4F09029C-CF17-D243-A416-EBA0D82A27A4}">
      <dgm:prSet/>
      <dgm:spPr/>
      <dgm:t>
        <a:bodyPr/>
        <a:lstStyle/>
        <a:p>
          <a:endParaRPr lang="it-IT"/>
        </a:p>
      </dgm:t>
    </dgm:pt>
    <dgm:pt modelId="{4D338B5D-7FAE-5C49-B69C-783F6263C7E9}">
      <dgm:prSet/>
      <dgm:spPr/>
      <dgm:t>
        <a:bodyPr/>
        <a:lstStyle/>
        <a:p>
          <a:pPr rtl="0"/>
          <a:r>
            <a:rPr lang="it-IT" dirty="0"/>
            <a:t>Patrimonio olistico, capitale sociale</a:t>
          </a:r>
        </a:p>
      </dgm:t>
    </dgm:pt>
    <dgm:pt modelId="{B1A19624-B712-3C4A-9D29-FEC0ED9AD503}" type="parTrans" cxnId="{82181B97-D5A8-744B-835F-DCA8321404F0}">
      <dgm:prSet/>
      <dgm:spPr/>
      <dgm:t>
        <a:bodyPr/>
        <a:lstStyle/>
        <a:p>
          <a:endParaRPr lang="it-IT"/>
        </a:p>
      </dgm:t>
    </dgm:pt>
    <dgm:pt modelId="{336017E2-38A8-F14E-B5D9-74FF056D6F11}" type="sibTrans" cxnId="{82181B97-D5A8-744B-835F-DCA8321404F0}">
      <dgm:prSet/>
      <dgm:spPr/>
      <dgm:t>
        <a:bodyPr/>
        <a:lstStyle/>
        <a:p>
          <a:endParaRPr lang="it-IT"/>
        </a:p>
      </dgm:t>
    </dgm:pt>
    <dgm:pt modelId="{C3871CCD-B4FD-614D-A936-607F4D1C4B84}" type="pres">
      <dgm:prSet presAssocID="{382FFD81-DD90-7943-83AA-2B254233B8D1}" presName="outerComposite" presStyleCnt="0">
        <dgm:presLayoutVars>
          <dgm:chMax val="5"/>
          <dgm:dir/>
          <dgm:resizeHandles val="exact"/>
        </dgm:presLayoutVars>
      </dgm:prSet>
      <dgm:spPr/>
    </dgm:pt>
    <dgm:pt modelId="{9DB6F5BE-EC6E-CD46-A8EA-6F6B6B861C31}" type="pres">
      <dgm:prSet presAssocID="{382FFD81-DD90-7943-83AA-2B254233B8D1}" presName="dummyMaxCanvas" presStyleCnt="0">
        <dgm:presLayoutVars/>
      </dgm:prSet>
      <dgm:spPr/>
    </dgm:pt>
    <dgm:pt modelId="{9B7FDBC1-D252-8544-BD37-C7FA535B1469}" type="pres">
      <dgm:prSet presAssocID="{382FFD81-DD90-7943-83AA-2B254233B8D1}" presName="FiveNodes_1" presStyleLbl="node1" presStyleIdx="0" presStyleCnt="5" custLinFactNeighborY="-6180">
        <dgm:presLayoutVars>
          <dgm:bulletEnabled val="1"/>
        </dgm:presLayoutVars>
      </dgm:prSet>
      <dgm:spPr/>
    </dgm:pt>
    <dgm:pt modelId="{69DDA890-E6B0-8241-A582-15FD58609552}" type="pres">
      <dgm:prSet presAssocID="{382FFD81-DD90-7943-83AA-2B254233B8D1}" presName="FiveNodes_2" presStyleLbl="node1" presStyleIdx="1" presStyleCnt="5">
        <dgm:presLayoutVars>
          <dgm:bulletEnabled val="1"/>
        </dgm:presLayoutVars>
      </dgm:prSet>
      <dgm:spPr/>
    </dgm:pt>
    <dgm:pt modelId="{0CBA7033-AFAD-9F41-99F0-7606F69CE5E0}" type="pres">
      <dgm:prSet presAssocID="{382FFD81-DD90-7943-83AA-2B254233B8D1}" presName="FiveNodes_3" presStyleLbl="node1" presStyleIdx="2" presStyleCnt="5">
        <dgm:presLayoutVars>
          <dgm:bulletEnabled val="1"/>
        </dgm:presLayoutVars>
      </dgm:prSet>
      <dgm:spPr/>
    </dgm:pt>
    <dgm:pt modelId="{DDB739A5-3D2D-D240-B380-484B35F43E2E}" type="pres">
      <dgm:prSet presAssocID="{382FFD81-DD90-7943-83AA-2B254233B8D1}" presName="FiveNodes_4" presStyleLbl="node1" presStyleIdx="3" presStyleCnt="5">
        <dgm:presLayoutVars>
          <dgm:bulletEnabled val="1"/>
        </dgm:presLayoutVars>
      </dgm:prSet>
      <dgm:spPr/>
    </dgm:pt>
    <dgm:pt modelId="{B49943AC-A131-044B-BF78-8CAA586EBF95}" type="pres">
      <dgm:prSet presAssocID="{382FFD81-DD90-7943-83AA-2B254233B8D1}" presName="FiveNodes_5" presStyleLbl="node1" presStyleIdx="4" presStyleCnt="5">
        <dgm:presLayoutVars>
          <dgm:bulletEnabled val="1"/>
        </dgm:presLayoutVars>
      </dgm:prSet>
      <dgm:spPr/>
    </dgm:pt>
    <dgm:pt modelId="{255C14CE-D89C-C444-8682-6DE469F168A6}" type="pres">
      <dgm:prSet presAssocID="{382FFD81-DD90-7943-83AA-2B254233B8D1}" presName="FiveConn_1-2" presStyleLbl="fgAccFollowNode1" presStyleIdx="0" presStyleCnt="4">
        <dgm:presLayoutVars>
          <dgm:bulletEnabled val="1"/>
        </dgm:presLayoutVars>
      </dgm:prSet>
      <dgm:spPr/>
    </dgm:pt>
    <dgm:pt modelId="{AB88F526-E291-1B4B-9532-B0F6D9B46468}" type="pres">
      <dgm:prSet presAssocID="{382FFD81-DD90-7943-83AA-2B254233B8D1}" presName="FiveConn_2-3" presStyleLbl="fgAccFollowNode1" presStyleIdx="1" presStyleCnt="4">
        <dgm:presLayoutVars>
          <dgm:bulletEnabled val="1"/>
        </dgm:presLayoutVars>
      </dgm:prSet>
      <dgm:spPr/>
    </dgm:pt>
    <dgm:pt modelId="{F71B6399-10C9-C24A-BA28-D078E21C9E0F}" type="pres">
      <dgm:prSet presAssocID="{382FFD81-DD90-7943-83AA-2B254233B8D1}" presName="FiveConn_3-4" presStyleLbl="fgAccFollowNode1" presStyleIdx="2" presStyleCnt="4">
        <dgm:presLayoutVars>
          <dgm:bulletEnabled val="1"/>
        </dgm:presLayoutVars>
      </dgm:prSet>
      <dgm:spPr/>
    </dgm:pt>
    <dgm:pt modelId="{61E5897E-1193-ED49-AF6B-1A84DA2F29FE}" type="pres">
      <dgm:prSet presAssocID="{382FFD81-DD90-7943-83AA-2B254233B8D1}" presName="FiveConn_4-5" presStyleLbl="fgAccFollowNode1" presStyleIdx="3" presStyleCnt="4">
        <dgm:presLayoutVars>
          <dgm:bulletEnabled val="1"/>
        </dgm:presLayoutVars>
      </dgm:prSet>
      <dgm:spPr/>
    </dgm:pt>
    <dgm:pt modelId="{F8CA8BAB-C353-6446-996B-AF01F5108DD9}" type="pres">
      <dgm:prSet presAssocID="{382FFD81-DD90-7943-83AA-2B254233B8D1}" presName="FiveNodes_1_text" presStyleLbl="node1" presStyleIdx="4" presStyleCnt="5">
        <dgm:presLayoutVars>
          <dgm:bulletEnabled val="1"/>
        </dgm:presLayoutVars>
      </dgm:prSet>
      <dgm:spPr/>
    </dgm:pt>
    <dgm:pt modelId="{C30C1374-B29D-3C4A-B2B2-A9E761376EC5}" type="pres">
      <dgm:prSet presAssocID="{382FFD81-DD90-7943-83AA-2B254233B8D1}" presName="FiveNodes_2_text" presStyleLbl="node1" presStyleIdx="4" presStyleCnt="5">
        <dgm:presLayoutVars>
          <dgm:bulletEnabled val="1"/>
        </dgm:presLayoutVars>
      </dgm:prSet>
      <dgm:spPr/>
    </dgm:pt>
    <dgm:pt modelId="{8424C133-357B-CE43-A5E9-D692339BF5AF}" type="pres">
      <dgm:prSet presAssocID="{382FFD81-DD90-7943-83AA-2B254233B8D1}" presName="FiveNodes_3_text" presStyleLbl="node1" presStyleIdx="4" presStyleCnt="5">
        <dgm:presLayoutVars>
          <dgm:bulletEnabled val="1"/>
        </dgm:presLayoutVars>
      </dgm:prSet>
      <dgm:spPr/>
    </dgm:pt>
    <dgm:pt modelId="{CD720EEC-0F3A-E544-8F36-DBAE4B7D5A6E}" type="pres">
      <dgm:prSet presAssocID="{382FFD81-DD90-7943-83AA-2B254233B8D1}" presName="FiveNodes_4_text" presStyleLbl="node1" presStyleIdx="4" presStyleCnt="5">
        <dgm:presLayoutVars>
          <dgm:bulletEnabled val="1"/>
        </dgm:presLayoutVars>
      </dgm:prSet>
      <dgm:spPr/>
    </dgm:pt>
    <dgm:pt modelId="{54874602-906B-684A-A50B-7A6E0DE3F7E2}" type="pres">
      <dgm:prSet presAssocID="{382FFD81-DD90-7943-83AA-2B254233B8D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3058801-591F-2B41-A2BE-48C286CD18B0}" srcId="{62934006-FB4C-1A45-862F-453A8DFE8027}" destId="{E1BA4D76-3DBC-854A-901C-9791CF3F1B77}" srcOrd="0" destOrd="0" parTransId="{1FBF10B4-6E84-EC4A-A54D-A2C8C235CFA3}" sibTransId="{D64FD335-68FB-5A4E-865B-E94177E86946}"/>
    <dgm:cxn modelId="{D679C001-B0CE-8147-934E-9F3DBB25ECB7}" type="presOf" srcId="{AA01F12D-A7F3-3247-971C-B5508CC1C3CB}" destId="{DDB739A5-3D2D-D240-B380-484B35F43E2E}" srcOrd="0" destOrd="0" presId="urn:microsoft.com/office/officeart/2005/8/layout/vProcess5"/>
    <dgm:cxn modelId="{4A4FB809-91D0-2F4D-B86F-CD47E08C7281}" type="presOf" srcId="{E1BA4D76-3DBC-854A-901C-9791CF3F1B77}" destId="{0CBA7033-AFAD-9F41-99F0-7606F69CE5E0}" srcOrd="0" destOrd="1" presId="urn:microsoft.com/office/officeart/2005/8/layout/vProcess5"/>
    <dgm:cxn modelId="{31D9F80A-4CC7-344D-8E95-9C59A25DE1D3}" type="presOf" srcId="{62934006-FB4C-1A45-862F-453A8DFE8027}" destId="{0CBA7033-AFAD-9F41-99F0-7606F69CE5E0}" srcOrd="0" destOrd="0" presId="urn:microsoft.com/office/officeart/2005/8/layout/vProcess5"/>
    <dgm:cxn modelId="{C0829811-8369-AE42-B64D-0ADA5127C11C}" type="presOf" srcId="{4D338B5D-7FAE-5C49-B69C-783F6263C7E9}" destId="{B49943AC-A131-044B-BF78-8CAA586EBF95}" srcOrd="0" destOrd="0" presId="urn:microsoft.com/office/officeart/2005/8/layout/vProcess5"/>
    <dgm:cxn modelId="{A2065012-D54D-7348-A94F-2A4E9DBE2D94}" type="presOf" srcId="{FA54E07F-EAA0-D94D-82A6-89026B2A499C}" destId="{F8CA8BAB-C353-6446-996B-AF01F5108DD9}" srcOrd="1" destOrd="0" presId="urn:microsoft.com/office/officeart/2005/8/layout/vProcess5"/>
    <dgm:cxn modelId="{ECB5A339-91FA-6C4B-8942-0315CFFB9156}" type="presOf" srcId="{62934006-FB4C-1A45-862F-453A8DFE8027}" destId="{8424C133-357B-CE43-A5E9-D692339BF5AF}" srcOrd="1" destOrd="0" presId="urn:microsoft.com/office/officeart/2005/8/layout/vProcess5"/>
    <dgm:cxn modelId="{DE65C73E-61AB-DA40-826B-5C38A79BD727}" type="presOf" srcId="{CAF5A16A-F6C0-C840-9713-263A69F1CAE4}" destId="{61E5897E-1193-ED49-AF6B-1A84DA2F29FE}" srcOrd="0" destOrd="0" presId="urn:microsoft.com/office/officeart/2005/8/layout/vProcess5"/>
    <dgm:cxn modelId="{722A0045-B9D9-554E-8E19-26E3A2FCEC1F}" type="presOf" srcId="{4D338B5D-7FAE-5C49-B69C-783F6263C7E9}" destId="{54874602-906B-684A-A50B-7A6E0DE3F7E2}" srcOrd="1" destOrd="0" presId="urn:microsoft.com/office/officeart/2005/8/layout/vProcess5"/>
    <dgm:cxn modelId="{0171F94D-070E-AF44-86B3-91AD4AA2E3EC}" srcId="{382FFD81-DD90-7943-83AA-2B254233B8D1}" destId="{62934006-FB4C-1A45-862F-453A8DFE8027}" srcOrd="2" destOrd="0" parTransId="{AB22BC95-6EFF-B34D-9120-2BEC5C2E0F38}" sibTransId="{9747A048-9A48-E14A-A950-6C26A76FF79A}"/>
    <dgm:cxn modelId="{1CBB1654-8E26-DD48-80EF-B715B46DFA20}" type="presOf" srcId="{9747A048-9A48-E14A-A950-6C26A76FF79A}" destId="{F71B6399-10C9-C24A-BA28-D078E21C9E0F}" srcOrd="0" destOrd="0" presId="urn:microsoft.com/office/officeart/2005/8/layout/vProcess5"/>
    <dgm:cxn modelId="{DECB4358-F9FE-284C-A8E8-9224FB689894}" type="presOf" srcId="{E1BA4D76-3DBC-854A-901C-9791CF3F1B77}" destId="{8424C133-357B-CE43-A5E9-D692339BF5AF}" srcOrd="1" destOrd="1" presId="urn:microsoft.com/office/officeart/2005/8/layout/vProcess5"/>
    <dgm:cxn modelId="{D5264677-415D-F542-8229-7CC6F36E8DE5}" type="presOf" srcId="{03CF2227-483B-4F45-8695-1F94EE4BC168}" destId="{C30C1374-B29D-3C4A-B2B2-A9E761376EC5}" srcOrd="1" destOrd="0" presId="urn:microsoft.com/office/officeart/2005/8/layout/vProcess5"/>
    <dgm:cxn modelId="{E7A12C7D-E47F-8549-995D-962378E6D12D}" type="presOf" srcId="{C297405E-266A-B145-A4F8-D9F970EB8D89}" destId="{AB88F526-E291-1B4B-9532-B0F6D9B46468}" srcOrd="0" destOrd="0" presId="urn:microsoft.com/office/officeart/2005/8/layout/vProcess5"/>
    <dgm:cxn modelId="{0AE08785-F6D4-FA46-8766-3035A9CB92CB}" type="presOf" srcId="{FA54E07F-EAA0-D94D-82A6-89026B2A499C}" destId="{9B7FDBC1-D252-8544-BD37-C7FA535B1469}" srcOrd="0" destOrd="0" presId="urn:microsoft.com/office/officeart/2005/8/layout/vProcess5"/>
    <dgm:cxn modelId="{82181B97-D5A8-744B-835F-DCA8321404F0}" srcId="{382FFD81-DD90-7943-83AA-2B254233B8D1}" destId="{4D338B5D-7FAE-5C49-B69C-783F6263C7E9}" srcOrd="4" destOrd="0" parTransId="{B1A19624-B712-3C4A-9D29-FEC0ED9AD503}" sibTransId="{336017E2-38A8-F14E-B5D9-74FF056D6F11}"/>
    <dgm:cxn modelId="{4F09029C-CF17-D243-A416-EBA0D82A27A4}" srcId="{382FFD81-DD90-7943-83AA-2B254233B8D1}" destId="{AA01F12D-A7F3-3247-971C-B5508CC1C3CB}" srcOrd="3" destOrd="0" parTransId="{E1C4759A-98ED-1840-97F1-D0DBD5E4C16F}" sibTransId="{CAF5A16A-F6C0-C840-9713-263A69F1CAE4}"/>
    <dgm:cxn modelId="{EDCF83AB-DE5E-6743-AF42-520642C03D51}" srcId="{382FFD81-DD90-7943-83AA-2B254233B8D1}" destId="{FA54E07F-EAA0-D94D-82A6-89026B2A499C}" srcOrd="0" destOrd="0" parTransId="{B4E75BDD-2887-FD47-A9F8-4215E966D53A}" sibTransId="{1A7075EB-4276-374F-929C-EB9713B53BBF}"/>
    <dgm:cxn modelId="{752871AF-483D-9148-A94A-FEB77A1E3012}" srcId="{382FFD81-DD90-7943-83AA-2B254233B8D1}" destId="{03CF2227-483B-4F45-8695-1F94EE4BC168}" srcOrd="1" destOrd="0" parTransId="{BB097F75-3B31-6541-89AC-8531D59296DB}" sibTransId="{C297405E-266A-B145-A4F8-D9F970EB8D89}"/>
    <dgm:cxn modelId="{8C418EBC-FE97-6045-AEDA-DA460AAD239A}" type="presOf" srcId="{382FFD81-DD90-7943-83AA-2B254233B8D1}" destId="{C3871CCD-B4FD-614D-A936-607F4D1C4B84}" srcOrd="0" destOrd="0" presId="urn:microsoft.com/office/officeart/2005/8/layout/vProcess5"/>
    <dgm:cxn modelId="{87E3EECF-03AD-C54A-9E95-61B6786DB2A8}" type="presOf" srcId="{03CF2227-483B-4F45-8695-1F94EE4BC168}" destId="{69DDA890-E6B0-8241-A582-15FD58609552}" srcOrd="0" destOrd="0" presId="urn:microsoft.com/office/officeart/2005/8/layout/vProcess5"/>
    <dgm:cxn modelId="{782582DD-1800-3C4A-9DD8-EC15B72A1D67}" type="presOf" srcId="{1A7075EB-4276-374F-929C-EB9713B53BBF}" destId="{255C14CE-D89C-C444-8682-6DE469F168A6}" srcOrd="0" destOrd="0" presId="urn:microsoft.com/office/officeart/2005/8/layout/vProcess5"/>
    <dgm:cxn modelId="{9C4CA0F7-1A02-DB41-9E5A-9F0140F46DDF}" type="presOf" srcId="{AA01F12D-A7F3-3247-971C-B5508CC1C3CB}" destId="{CD720EEC-0F3A-E544-8F36-DBAE4B7D5A6E}" srcOrd="1" destOrd="0" presId="urn:microsoft.com/office/officeart/2005/8/layout/vProcess5"/>
    <dgm:cxn modelId="{1C34C442-CBFC-4B4B-8E34-1E8FD7F2E52B}" type="presParOf" srcId="{C3871CCD-B4FD-614D-A936-607F4D1C4B84}" destId="{9DB6F5BE-EC6E-CD46-A8EA-6F6B6B861C31}" srcOrd="0" destOrd="0" presId="urn:microsoft.com/office/officeart/2005/8/layout/vProcess5"/>
    <dgm:cxn modelId="{57AFA1D1-75B6-2D43-846F-18DC4692400D}" type="presParOf" srcId="{C3871CCD-B4FD-614D-A936-607F4D1C4B84}" destId="{9B7FDBC1-D252-8544-BD37-C7FA535B1469}" srcOrd="1" destOrd="0" presId="urn:microsoft.com/office/officeart/2005/8/layout/vProcess5"/>
    <dgm:cxn modelId="{5901B31B-8116-EB40-B4FA-95E763BD4357}" type="presParOf" srcId="{C3871CCD-B4FD-614D-A936-607F4D1C4B84}" destId="{69DDA890-E6B0-8241-A582-15FD58609552}" srcOrd="2" destOrd="0" presId="urn:microsoft.com/office/officeart/2005/8/layout/vProcess5"/>
    <dgm:cxn modelId="{8530CC95-CB44-AD48-98A6-B8FD45F200B6}" type="presParOf" srcId="{C3871CCD-B4FD-614D-A936-607F4D1C4B84}" destId="{0CBA7033-AFAD-9F41-99F0-7606F69CE5E0}" srcOrd="3" destOrd="0" presId="urn:microsoft.com/office/officeart/2005/8/layout/vProcess5"/>
    <dgm:cxn modelId="{2272929A-4D25-CB4C-AD7F-B76603B3498F}" type="presParOf" srcId="{C3871CCD-B4FD-614D-A936-607F4D1C4B84}" destId="{DDB739A5-3D2D-D240-B380-484B35F43E2E}" srcOrd="4" destOrd="0" presId="urn:microsoft.com/office/officeart/2005/8/layout/vProcess5"/>
    <dgm:cxn modelId="{64C0DDBD-3664-1C46-ADC4-B3EEA5D6B89E}" type="presParOf" srcId="{C3871CCD-B4FD-614D-A936-607F4D1C4B84}" destId="{B49943AC-A131-044B-BF78-8CAA586EBF95}" srcOrd="5" destOrd="0" presId="urn:microsoft.com/office/officeart/2005/8/layout/vProcess5"/>
    <dgm:cxn modelId="{DD6601FE-06C6-BB41-986E-B642071BBB67}" type="presParOf" srcId="{C3871CCD-B4FD-614D-A936-607F4D1C4B84}" destId="{255C14CE-D89C-C444-8682-6DE469F168A6}" srcOrd="6" destOrd="0" presId="urn:microsoft.com/office/officeart/2005/8/layout/vProcess5"/>
    <dgm:cxn modelId="{E3367071-BC8B-854F-A7D4-A0A0BFAE3F1C}" type="presParOf" srcId="{C3871CCD-B4FD-614D-A936-607F4D1C4B84}" destId="{AB88F526-E291-1B4B-9532-B0F6D9B46468}" srcOrd="7" destOrd="0" presId="urn:microsoft.com/office/officeart/2005/8/layout/vProcess5"/>
    <dgm:cxn modelId="{055E31E7-F82B-9544-9BEA-D40715B2060E}" type="presParOf" srcId="{C3871CCD-B4FD-614D-A936-607F4D1C4B84}" destId="{F71B6399-10C9-C24A-BA28-D078E21C9E0F}" srcOrd="8" destOrd="0" presId="urn:microsoft.com/office/officeart/2005/8/layout/vProcess5"/>
    <dgm:cxn modelId="{97BBC42D-2F43-7C42-9966-75AE2FDFE915}" type="presParOf" srcId="{C3871CCD-B4FD-614D-A936-607F4D1C4B84}" destId="{61E5897E-1193-ED49-AF6B-1A84DA2F29FE}" srcOrd="9" destOrd="0" presId="urn:microsoft.com/office/officeart/2005/8/layout/vProcess5"/>
    <dgm:cxn modelId="{48C6B03C-B5F0-7F4A-BCA7-D8281DBFE7BB}" type="presParOf" srcId="{C3871CCD-B4FD-614D-A936-607F4D1C4B84}" destId="{F8CA8BAB-C353-6446-996B-AF01F5108DD9}" srcOrd="10" destOrd="0" presId="urn:microsoft.com/office/officeart/2005/8/layout/vProcess5"/>
    <dgm:cxn modelId="{C1B8A37C-D8F7-2B4A-AD8E-8DBD773993D3}" type="presParOf" srcId="{C3871CCD-B4FD-614D-A936-607F4D1C4B84}" destId="{C30C1374-B29D-3C4A-B2B2-A9E761376EC5}" srcOrd="11" destOrd="0" presId="urn:microsoft.com/office/officeart/2005/8/layout/vProcess5"/>
    <dgm:cxn modelId="{F6AF5D09-784C-B944-9332-460E4EB84B82}" type="presParOf" srcId="{C3871CCD-B4FD-614D-A936-607F4D1C4B84}" destId="{8424C133-357B-CE43-A5E9-D692339BF5AF}" srcOrd="12" destOrd="0" presId="urn:microsoft.com/office/officeart/2005/8/layout/vProcess5"/>
    <dgm:cxn modelId="{A22AFC5D-8E8F-DA44-A736-A227685CD575}" type="presParOf" srcId="{C3871CCD-B4FD-614D-A936-607F4D1C4B84}" destId="{CD720EEC-0F3A-E544-8F36-DBAE4B7D5A6E}" srcOrd="13" destOrd="0" presId="urn:microsoft.com/office/officeart/2005/8/layout/vProcess5"/>
    <dgm:cxn modelId="{B7652AD2-22C0-184C-92E1-F8B780B4425A}" type="presParOf" srcId="{C3871CCD-B4FD-614D-A936-607F4D1C4B84}" destId="{54874602-906B-684A-A50B-7A6E0DE3F7E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1DC1A-B05C-4E41-8DB7-6DDC1EDD2847}">
      <dsp:nvSpPr>
        <dsp:cNvPr id="0" name=""/>
        <dsp:cNvSpPr/>
      </dsp:nvSpPr>
      <dsp:spPr>
        <a:xfrm>
          <a:off x="1676399" y="0"/>
          <a:ext cx="4876800" cy="4876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8D7112-4481-984F-9D99-8034205FC942}">
      <dsp:nvSpPr>
        <dsp:cNvPr id="0" name=""/>
        <dsp:cNvSpPr/>
      </dsp:nvSpPr>
      <dsp:spPr>
        <a:xfrm>
          <a:off x="1993392" y="316992"/>
          <a:ext cx="1950720" cy="1950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processo</a:t>
          </a:r>
        </a:p>
      </dsp:txBody>
      <dsp:txXfrm>
        <a:off x="2088618" y="412218"/>
        <a:ext cx="1760268" cy="1760268"/>
      </dsp:txXfrm>
    </dsp:sp>
    <dsp:sp modelId="{A2F2D575-360C-9E42-85D9-0F81F85DD7C1}">
      <dsp:nvSpPr>
        <dsp:cNvPr id="0" name=""/>
        <dsp:cNvSpPr/>
      </dsp:nvSpPr>
      <dsp:spPr>
        <a:xfrm>
          <a:off x="4285488" y="316992"/>
          <a:ext cx="1950720" cy="1950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prodotto</a:t>
          </a:r>
        </a:p>
      </dsp:txBody>
      <dsp:txXfrm>
        <a:off x="4380714" y="412218"/>
        <a:ext cx="1760268" cy="1760268"/>
      </dsp:txXfrm>
    </dsp:sp>
    <dsp:sp modelId="{C4BC7F3B-FAB8-B84E-AE94-3722414427AE}">
      <dsp:nvSpPr>
        <dsp:cNvPr id="0" name=""/>
        <dsp:cNvSpPr/>
      </dsp:nvSpPr>
      <dsp:spPr>
        <a:xfrm>
          <a:off x="1993392" y="2609088"/>
          <a:ext cx="1950720" cy="1950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Cultura tradizionale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(folklore)</a:t>
          </a:r>
        </a:p>
      </dsp:txBody>
      <dsp:txXfrm>
        <a:off x="2088618" y="2704314"/>
        <a:ext cx="1760268" cy="1760268"/>
      </dsp:txXfrm>
    </dsp:sp>
    <dsp:sp modelId="{3727570C-0A81-D545-91CE-BB07113D5BB6}">
      <dsp:nvSpPr>
        <dsp:cNvPr id="0" name=""/>
        <dsp:cNvSpPr/>
      </dsp:nvSpPr>
      <dsp:spPr>
        <a:xfrm>
          <a:off x="4285488" y="2609088"/>
          <a:ext cx="1950720" cy="1950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Cultura di massa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(turismo)</a:t>
          </a:r>
        </a:p>
      </dsp:txBody>
      <dsp:txXfrm>
        <a:off x="4380714" y="2704314"/>
        <a:ext cx="1760268" cy="1760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FDBC1-D252-8544-BD37-C7FA535B1469}">
      <dsp:nvSpPr>
        <dsp:cNvPr id="0" name=""/>
        <dsp:cNvSpPr/>
      </dsp:nvSpPr>
      <dsp:spPr>
        <a:xfrm>
          <a:off x="0" y="0"/>
          <a:ext cx="6336792" cy="81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Territorio oltre i confini del museo</a:t>
          </a:r>
        </a:p>
      </dsp:txBody>
      <dsp:txXfrm>
        <a:off x="23886" y="23886"/>
        <a:ext cx="5361354" cy="767758"/>
      </dsp:txXfrm>
    </dsp:sp>
    <dsp:sp modelId="{69DDA890-E6B0-8241-A582-15FD58609552}">
      <dsp:nvSpPr>
        <dsp:cNvPr id="0" name=""/>
        <dsp:cNvSpPr/>
      </dsp:nvSpPr>
      <dsp:spPr>
        <a:xfrm>
          <a:off x="473202" y="928798"/>
          <a:ext cx="6336792" cy="81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Interpretazione in situ interdisciplinare</a:t>
          </a:r>
        </a:p>
      </dsp:txBody>
      <dsp:txXfrm>
        <a:off x="497088" y="952684"/>
        <a:ext cx="5285723" cy="767758"/>
      </dsp:txXfrm>
    </dsp:sp>
    <dsp:sp modelId="{0CBA7033-AFAD-9F41-99F0-7606F69CE5E0}">
      <dsp:nvSpPr>
        <dsp:cNvPr id="0" name=""/>
        <dsp:cNvSpPr/>
      </dsp:nvSpPr>
      <dsp:spPr>
        <a:xfrm>
          <a:off x="946404" y="1857597"/>
          <a:ext cx="6336792" cy="81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Cooperazione e partenariato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(vs. proprietà)</a:t>
          </a:r>
        </a:p>
      </dsp:txBody>
      <dsp:txXfrm>
        <a:off x="970290" y="1881483"/>
        <a:ext cx="5285723" cy="767758"/>
      </dsp:txXfrm>
    </dsp:sp>
    <dsp:sp modelId="{DDB739A5-3D2D-D240-B380-484B35F43E2E}">
      <dsp:nvSpPr>
        <dsp:cNvPr id="0" name=""/>
        <dsp:cNvSpPr/>
      </dsp:nvSpPr>
      <dsp:spPr>
        <a:xfrm>
          <a:off x="1419605" y="2786395"/>
          <a:ext cx="6336792" cy="81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Coinvolgimento comunità locale</a:t>
          </a:r>
        </a:p>
      </dsp:txBody>
      <dsp:txXfrm>
        <a:off x="1443491" y="2810281"/>
        <a:ext cx="5285723" cy="767758"/>
      </dsp:txXfrm>
    </dsp:sp>
    <dsp:sp modelId="{B49943AC-A131-044B-BF78-8CAA586EBF95}">
      <dsp:nvSpPr>
        <dsp:cNvPr id="0" name=""/>
        <dsp:cNvSpPr/>
      </dsp:nvSpPr>
      <dsp:spPr>
        <a:xfrm>
          <a:off x="1892808" y="3715194"/>
          <a:ext cx="6336792" cy="81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Patrimonio olistico, capitale sociale</a:t>
          </a:r>
        </a:p>
      </dsp:txBody>
      <dsp:txXfrm>
        <a:off x="1916694" y="3739080"/>
        <a:ext cx="5285723" cy="767758"/>
      </dsp:txXfrm>
    </dsp:sp>
    <dsp:sp modelId="{255C14CE-D89C-C444-8682-6DE469F168A6}">
      <dsp:nvSpPr>
        <dsp:cNvPr id="0" name=""/>
        <dsp:cNvSpPr/>
      </dsp:nvSpPr>
      <dsp:spPr>
        <a:xfrm>
          <a:off x="5806697" y="595790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5925968" y="595790"/>
        <a:ext cx="291552" cy="398896"/>
      </dsp:txXfrm>
    </dsp:sp>
    <dsp:sp modelId="{AB88F526-E291-1B4B-9532-B0F6D9B46468}">
      <dsp:nvSpPr>
        <dsp:cNvPr id="0" name=""/>
        <dsp:cNvSpPr/>
      </dsp:nvSpPr>
      <dsp:spPr>
        <a:xfrm>
          <a:off x="6279899" y="1524588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6399170" y="1524588"/>
        <a:ext cx="291552" cy="398896"/>
      </dsp:txXfrm>
    </dsp:sp>
    <dsp:sp modelId="{F71B6399-10C9-C24A-BA28-D078E21C9E0F}">
      <dsp:nvSpPr>
        <dsp:cNvPr id="0" name=""/>
        <dsp:cNvSpPr/>
      </dsp:nvSpPr>
      <dsp:spPr>
        <a:xfrm>
          <a:off x="6753101" y="2439795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6872372" y="2439795"/>
        <a:ext cx="291552" cy="398896"/>
      </dsp:txXfrm>
    </dsp:sp>
    <dsp:sp modelId="{61E5897E-1193-ED49-AF6B-1A84DA2F29FE}">
      <dsp:nvSpPr>
        <dsp:cNvPr id="0" name=""/>
        <dsp:cNvSpPr/>
      </dsp:nvSpPr>
      <dsp:spPr>
        <a:xfrm>
          <a:off x="7226303" y="3377655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7345574" y="3377655"/>
        <a:ext cx="291552" cy="398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DC28-5DE1-1E4A-920B-C06E64C5E245}" type="datetimeFigureOut">
              <a:rPr lang="it-IT" smtClean="0"/>
              <a:t>26/05/25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84B72-A7B5-744A-B34D-0C5998F8C1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8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5BFAD-937C-A34D-BBBC-5CDF411B1853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86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443C05-39DC-C84A-A0D4-8A458FB61A37}" type="slidenum">
              <a:rPr lang="it-IT" sz="1200"/>
              <a:pPr eaLnBrk="1" hangingPunct="1"/>
              <a:t>19</a:t>
            </a:fld>
            <a:endParaRPr lang="it-IT" sz="1200"/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0" y="-7720013"/>
            <a:ext cx="1588" cy="16829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02404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3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1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4ECD0D02-2B81-8C4F-B455-EC3BFBFBD6E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19434" y="0"/>
            <a:ext cx="4525433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sz="180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E5286F-DD9E-1E4B-A404-8ACC65C7CC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59D26A-652F-8F42-B0C8-363FB5B62A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7A208A-144B-6043-BD46-2E6F8EF5DF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34AC5CA-2F7B-2645-9E1C-DC8867618B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531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8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7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9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9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4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6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45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  <p:sldLayoutId id="2147483727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m.coe.int/la-convenzione-di-faro-la-via-da-seguire-per-il-patrimonio-culturale/1680a110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dailymotion.com/video/x32vd2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cem.org/" TargetMode="External"/><Relationship Id="rId2" Type="http://schemas.openxmlformats.org/officeDocument/2006/relationships/hyperlink" Target="https://www.youtube.com/watch?v=kRHfF7Z3tk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www.youtube.com/watch?v=aIcwIH1vZ9w" TargetMode="External"/><Relationship Id="rId4" Type="http://schemas.openxmlformats.org/officeDocument/2006/relationships/hyperlink" Target="https://www.youtube.com/watch?time_continue=10&amp;v=cSANEuBF9Y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4" name="Picture 3" descr="Un concetto genetico astratto">
            <a:extLst>
              <a:ext uri="{FF2B5EF4-FFF2-40B4-BE49-F238E27FC236}">
                <a16:creationId xmlns:a16="http://schemas.microsoft.com/office/drawing/2014/main" id="{DEE019F8-4F5B-4C23-86F9-86E32DF624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0"/>
            <a:ext cx="12191999" cy="13716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5DD497-E6AE-1791-2D64-5D9C58659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" y="5715000"/>
            <a:ext cx="8027544" cy="960120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it-IT" sz="3600" dirty="0"/>
              <a:t>Heritage partecipativo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789E55C-4A5B-41C0-C4B2-284050C97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7585" y="5715000"/>
            <a:ext cx="3630168" cy="960120"/>
          </a:xfrm>
        </p:spPr>
        <p:txBody>
          <a:bodyPr anchor="ctr">
            <a:normAutofit/>
          </a:bodyPr>
          <a:lstStyle/>
          <a:p>
            <a:pPr algn="r"/>
            <a:r>
              <a:rPr lang="it-IT" sz="1800" dirty="0">
                <a:hlinkClick r:id="rId3"/>
              </a:rPr>
              <a:t>Convenzione di Faro 2005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8584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895A19-33B9-905F-13C7-6DBDAE93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Rivisitazione Postcoloniale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Clr>
                <a:schemeClr val="accent1">
                  <a:lumMod val="75000"/>
                </a:schemeClr>
              </a:buClr>
              <a:buNone/>
            </a:pPr>
            <a:br>
              <a:rPr lang="en-US" sz="700" dirty="0">
                <a:solidFill>
                  <a:schemeClr val="tx1"/>
                </a:solidFill>
              </a:rPr>
            </a:br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1028" name="Picture 4" descr="Lo “zoo umano” esposto nel 1897 nel parco del Museo del Congo Belga a Tervuren, oggi Museo Reale per l’Africa Centrale © Collezione RMCA. Photo A. Gautier">
            <a:extLst>
              <a:ext uri="{FF2B5EF4-FFF2-40B4-BE49-F238E27FC236}">
                <a16:creationId xmlns:a16="http://schemas.microsoft.com/office/drawing/2014/main" id="{67D776F4-4385-8FF6-DE87-DBC4CED16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6603" y="2516004"/>
            <a:ext cx="4876858" cy="35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tituzione e riumanizzazione di opere, oggetti, archivi, resti umani.  Dall'epoca coloniale al futuro del museo etnologico | Dialoghi Mediterranei">
            <a:extLst>
              <a:ext uri="{FF2B5EF4-FFF2-40B4-BE49-F238E27FC236}">
                <a16:creationId xmlns:a16="http://schemas.microsoft.com/office/drawing/2014/main" id="{A76888A3-CBB7-1570-80A6-559A2964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7496131" y="2359389"/>
            <a:ext cx="3112727" cy="358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4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04088" y="871759"/>
            <a:ext cx="5067300" cy="34970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cap="all" spc="30">
                <a:solidFill>
                  <a:srgbClr val="FFFFFF"/>
                </a:solidFill>
              </a:rPr>
              <a:t>Collezionismo di farfalle </a:t>
            </a:r>
          </a:p>
          <a:p>
            <a:pPr>
              <a:spcAft>
                <a:spcPts val="600"/>
              </a:spcAft>
            </a:pPr>
            <a:r>
              <a:rPr lang="en-US" sz="5400" cap="all" spc="30">
                <a:solidFill>
                  <a:srgbClr val="FFFFFF"/>
                </a:solidFill>
              </a:rPr>
              <a:t>(E. Leach)?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4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Museo come oggetto di esposizione</a:t>
            </a:r>
          </a:p>
        </p:txBody>
      </p:sp>
      <p:pic>
        <p:nvPicPr>
          <p:cNvPr id="4" name="Segnaposto contenuto 3" descr="MAXX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93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00px-Bilbao_-_Guggenheim_auro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6830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0D381-A5A1-E58C-AEB7-83394D093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4060" y="1101278"/>
            <a:ext cx="3276452" cy="1467631"/>
          </a:xfrm>
        </p:spPr>
        <p:txBody>
          <a:bodyPr vert="horz" lIns="45720" tIns="22860" rIns="45720" bIns="2286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50"/>
              <a:t>Mobilità turistica 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7D210CD-3D28-966F-F706-5CA15CF2C821}"/>
              </a:ext>
            </a:extLst>
          </p:cNvPr>
          <p:cNvSpPr txBox="1">
            <a:spLocks/>
          </p:cNvSpPr>
          <p:nvPr/>
        </p:nvSpPr>
        <p:spPr>
          <a:xfrm>
            <a:off x="2004060" y="3011925"/>
            <a:ext cx="3407864" cy="2490501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50" dirty="0" err="1"/>
              <a:t>Sguardo</a:t>
            </a:r>
            <a:r>
              <a:rPr lang="en-US" sz="1650" dirty="0"/>
              <a:t> </a:t>
            </a:r>
            <a:r>
              <a:rPr lang="en-US" sz="1650" dirty="0" err="1"/>
              <a:t>turistico</a:t>
            </a:r>
            <a:r>
              <a:rPr lang="en-US" sz="1650" dirty="0"/>
              <a:t> &amp; </a:t>
            </a:r>
            <a:r>
              <a:rPr lang="en-US" sz="1650" i="1" dirty="0"/>
              <a:t>cityscapes</a:t>
            </a:r>
            <a:r>
              <a:rPr lang="en-US" sz="1650" dirty="0"/>
              <a:t>: </a:t>
            </a:r>
          </a:p>
          <a:p>
            <a:pPr>
              <a:lnSpc>
                <a:spcPct val="90000"/>
              </a:lnSpc>
            </a:pPr>
            <a:r>
              <a:rPr lang="en-US" sz="1650" dirty="0"/>
              <a:t>J. Urry</a:t>
            </a:r>
          </a:p>
          <a:p>
            <a:pPr>
              <a:lnSpc>
                <a:spcPct val="90000"/>
              </a:lnSpc>
            </a:pPr>
            <a:endParaRPr lang="en-US" sz="1650" dirty="0">
              <a:hlinkClick r:id="rId2"/>
            </a:endParaRPr>
          </a:p>
          <a:p>
            <a:pPr indent="-1143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50" dirty="0"/>
          </a:p>
          <a:p>
            <a:pPr indent="-1143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5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604F5E2-9816-DCBB-0045-B2C5E65E2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5507778" y="857256"/>
            <a:ext cx="5159081" cy="514349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BA58B9-F335-FAA2-4EC2-24E7524366DD}"/>
              </a:ext>
            </a:extLst>
          </p:cNvPr>
          <p:cNvSpPr txBox="1"/>
          <p:nvPr/>
        </p:nvSpPr>
        <p:spPr>
          <a:xfrm>
            <a:off x="5634378" y="4689140"/>
            <a:ext cx="900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Duane Hanson, </a:t>
            </a:r>
          </a:p>
          <a:p>
            <a:r>
              <a:rPr lang="en-US" sz="900" i="1" dirty="0"/>
              <a:t>Tourism II </a:t>
            </a:r>
          </a:p>
          <a:p>
            <a:r>
              <a:rPr lang="en-US" sz="900" dirty="0"/>
              <a:t>1988 </a:t>
            </a:r>
          </a:p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86895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egnaposto contenuto 1" descr="5a03b3e55df0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04088" y="871759"/>
            <a:ext cx="5067300" cy="3497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Museo che diventa merce?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71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-louvre-Abu-Dhabi-p1-630x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0" y="746701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5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Museo postmoderno: </a:t>
            </a:r>
            <a:br>
              <a:rPr lang="it-IT" dirty="0"/>
            </a:br>
            <a:r>
              <a:rPr lang="it-IT" dirty="0"/>
              <a:t>esplosione dell’esposizione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981200" y="2227480"/>
            <a:ext cx="8229600" cy="4876800"/>
          </a:xfrm>
        </p:spPr>
        <p:txBody>
          <a:bodyPr>
            <a:normAutofit/>
          </a:bodyPr>
          <a:lstStyle/>
          <a:p>
            <a:r>
              <a:rPr lang="it-IT" dirty="0"/>
              <a:t>Dialogo e sostenibilità del patrimonio </a:t>
            </a:r>
          </a:p>
          <a:p>
            <a:r>
              <a:rPr lang="it-IT" dirty="0"/>
              <a:t>Sconfinamento: museo che “straborda” dalla sua cornice</a:t>
            </a:r>
          </a:p>
          <a:p>
            <a:r>
              <a:rPr lang="it-IT" dirty="0"/>
              <a:t>Spaesamento: decostruzione tassonomie </a:t>
            </a:r>
          </a:p>
          <a:p>
            <a:r>
              <a:rPr lang="it-IT" dirty="0"/>
              <a:t>Messa in scena dei processi</a:t>
            </a:r>
          </a:p>
          <a:p>
            <a:r>
              <a:rPr lang="it-IT" dirty="0"/>
              <a:t>Partecipazione attiva dell’utenza</a:t>
            </a:r>
          </a:p>
          <a:p>
            <a:r>
              <a:rPr lang="it-IT" dirty="0"/>
              <a:t>Frammentazione postmoderna </a:t>
            </a:r>
          </a:p>
          <a:p>
            <a:r>
              <a:rPr lang="it-IT" dirty="0"/>
              <a:t>Prospettive indigene e modelli dialogici di patrimonio</a:t>
            </a:r>
          </a:p>
          <a:p>
            <a:r>
              <a:rPr lang="it-IT" dirty="0"/>
              <a:t>Peso ‘etico’ degli oggetti</a:t>
            </a:r>
          </a:p>
        </p:txBody>
      </p:sp>
    </p:spTree>
    <p:extLst>
      <p:ext uri="{BB962C8B-B14F-4D97-AF65-F5344CB8AC3E}">
        <p14:creationId xmlns:p14="http://schemas.microsoft.com/office/powerpoint/2010/main" val="146313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5" name="Picture 4" descr="Primo piano di campana su un marciapiede">
            <a:extLst>
              <a:ext uri="{FF2B5EF4-FFF2-40B4-BE49-F238E27FC236}">
                <a16:creationId xmlns:a16="http://schemas.microsoft.com/office/drawing/2014/main" id="{A260A4EC-6028-9045-C5C9-79E913F00F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1F66AB-6D67-4C86-A415-0B6E4EEC5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23811" y="423809"/>
            <a:ext cx="6858002" cy="601038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1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9D134B-A5B5-0B4F-B2E8-42B70813A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786" y="908651"/>
            <a:ext cx="5230366" cy="4005454"/>
          </a:xfrm>
        </p:spPr>
        <p:txBody>
          <a:bodyPr anchor="t">
            <a:normAutofit/>
          </a:bodyPr>
          <a:lstStyle/>
          <a:p>
            <a:r>
              <a:rPr lang="it-IT" sz="6800"/>
              <a:t>Quale futuro per il passato?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631AF6-9AF1-0E4A-B094-AABC6654C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787" y="5050632"/>
            <a:ext cx="3793200" cy="1129888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700"/>
              <a:t>Il «problema» della memoria</a:t>
            </a:r>
          </a:p>
          <a:p>
            <a:pPr>
              <a:lnSpc>
                <a:spcPct val="100000"/>
              </a:lnSpc>
            </a:pPr>
            <a:r>
              <a:rPr lang="it-IT" sz="1700"/>
              <a:t>Patrimoni, diversità e diritti umani</a:t>
            </a:r>
          </a:p>
          <a:p>
            <a:pPr>
              <a:lnSpc>
                <a:spcPct val="100000"/>
              </a:lnSpc>
            </a:pPr>
            <a:r>
              <a:rPr lang="it-IT" sz="1700"/>
              <a:t>Dialogo, partecipazione e sostenibilità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66F5E1-B07D-4718-F4B4-5FCE4B7E8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00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97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385" name="Rectangle 101384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0" tIns="0" rIns="0" bIns="0" rtlCol="0">
            <a:norm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+mn-lt"/>
                <a:ea typeface="ＭＳ Ｐゴシック" charset="0"/>
                <a:cs typeface="ＭＳ Ｐゴシック" charset="0"/>
              </a:rPr>
              <a:t>Musei come zone di contatto</a:t>
            </a:r>
          </a:p>
        </p:txBody>
      </p:sp>
      <p:pic>
        <p:nvPicPr>
          <p:cNvPr id="101381" name="Picture 101380" descr="Interno di un edificio bianco moderno">
            <a:extLst>
              <a:ext uri="{FF2B5EF4-FFF2-40B4-BE49-F238E27FC236}">
                <a16:creationId xmlns:a16="http://schemas.microsoft.com/office/drawing/2014/main" id="{7712285F-7082-512F-FD87-63CA499155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cxnSp>
        <p:nvCxnSpPr>
          <p:cNvPr id="101387" name="Straight Connector 101386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866968" y="2221992"/>
            <a:ext cx="6627924" cy="3739896"/>
          </a:xfrm>
        </p:spPr>
        <p:txBody>
          <a:bodyPr vert="horz" lIns="0" tIns="0" rIns="0" bIns="0" rtlCol="0">
            <a:normAutofit/>
          </a:bodyPr>
          <a:lstStyle/>
          <a:p>
            <a:pPr marL="334963" indent="-334963" defTabSz="4492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Il </a:t>
            </a:r>
            <a:r>
              <a:rPr lang="en-GB" err="1">
                <a:ea typeface="ＭＳ Ｐゴシック" charset="0"/>
                <a:cs typeface="ＭＳ Ｐゴシック" charset="0"/>
              </a:rPr>
              <a:t>museo</a:t>
            </a:r>
            <a:r>
              <a:rPr lang="en-GB">
                <a:ea typeface="ＭＳ Ｐゴシック" charset="0"/>
                <a:cs typeface="ＭＳ Ｐゴシック" charset="0"/>
              </a:rPr>
              <a:t> e </a:t>
            </a:r>
            <a:r>
              <a:rPr lang="en-GB" err="1">
                <a:ea typeface="ＭＳ Ｐゴシック" charset="0"/>
                <a:cs typeface="ＭＳ Ｐゴシック" charset="0"/>
              </a:rPr>
              <a:t>il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territorio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sono</a:t>
            </a:r>
            <a:r>
              <a:rPr lang="en-GB">
                <a:ea typeface="ＭＳ Ｐゴシック" charset="0"/>
                <a:cs typeface="ＭＳ Ｐゴシック" charset="0"/>
              </a:rPr>
              <a:t> due </a:t>
            </a:r>
            <a:r>
              <a:rPr lang="en-GB" err="1">
                <a:ea typeface="ＭＳ Ｐゴシック" charset="0"/>
                <a:cs typeface="ＭＳ Ｐゴシック" charset="0"/>
              </a:rPr>
              <a:t>istanze</a:t>
            </a:r>
            <a:r>
              <a:rPr lang="en-GB">
                <a:ea typeface="ＭＳ Ｐゴシック" charset="0"/>
                <a:cs typeface="ＭＳ Ｐゴシック" charset="0"/>
              </a:rPr>
              <a:t>, </a:t>
            </a:r>
            <a:r>
              <a:rPr lang="en-GB" err="1">
                <a:ea typeface="ＭＳ Ｐゴシック" charset="0"/>
                <a:cs typeface="ＭＳ Ｐゴシック" charset="0"/>
              </a:rPr>
              <a:t>diversi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momenti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della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stessa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attività</a:t>
            </a:r>
            <a:r>
              <a:rPr lang="en-GB">
                <a:ea typeface="ＭＳ Ｐゴシック" charset="0"/>
                <a:cs typeface="ＭＳ Ｐゴシック" charset="0"/>
              </a:rPr>
              <a:t>: </a:t>
            </a:r>
          </a:p>
          <a:p>
            <a:pPr marL="334963" indent="-334963" defTabSz="4492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err="1">
                <a:ea typeface="ＭＳ Ｐゴシック" charset="0"/>
                <a:cs typeface="ＭＳ Ｐゴシック" charset="0"/>
              </a:rPr>
              <a:t>il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museo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sede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dell'</a:t>
            </a:r>
            <a:r>
              <a:rPr lang="en-GB" b="1" err="1">
                <a:ea typeface="ＭＳ Ｐゴシック" charset="0"/>
                <a:cs typeface="ＭＳ Ｐゴシック" charset="0"/>
              </a:rPr>
              <a:t>apprendimento</a:t>
            </a:r>
            <a:r>
              <a:rPr lang="en-GB" b="1">
                <a:ea typeface="ＭＳ Ｐゴシック" charset="0"/>
                <a:cs typeface="ＭＳ Ｐゴシック" charset="0"/>
              </a:rPr>
              <a:t> del </a:t>
            </a:r>
            <a:r>
              <a:rPr lang="en-GB" b="1" err="1">
                <a:ea typeface="ＭＳ Ｐゴシック" charset="0"/>
                <a:cs typeface="ＭＳ Ｐゴシック" charset="0"/>
              </a:rPr>
              <a:t>patrimonio</a:t>
            </a:r>
            <a:r>
              <a:rPr lang="en-GB">
                <a:ea typeface="ＭＳ Ｐゴシック" charset="0"/>
                <a:cs typeface="ＭＳ Ｐゴシック" charset="0"/>
              </a:rPr>
              <a:t>, </a:t>
            </a:r>
          </a:p>
          <a:p>
            <a:pPr marL="334963" indent="-334963" defTabSz="4492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err="1">
                <a:ea typeface="ＭＳ Ｐゴシック" charset="0"/>
                <a:cs typeface="ＭＳ Ｐゴシック" charset="0"/>
              </a:rPr>
              <a:t>il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territorio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luogo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err="1">
                <a:ea typeface="ＭＳ Ｐゴシック" charset="0"/>
                <a:cs typeface="ＭＳ Ｐゴシック" charset="0"/>
              </a:rPr>
              <a:t>della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b="1" err="1">
                <a:ea typeface="ＭＳ Ｐゴシック" charset="0"/>
                <a:cs typeface="ＭＳ Ｐゴシック" charset="0"/>
              </a:rPr>
              <a:t>responsabilità</a:t>
            </a:r>
            <a:r>
              <a:rPr lang="en-GB" b="1">
                <a:ea typeface="ＭＳ Ｐゴシック" charset="0"/>
                <a:cs typeface="ＭＳ Ｐゴシック" charset="0"/>
              </a:rPr>
              <a:t> </a:t>
            </a:r>
            <a:r>
              <a:rPr lang="en-GB" b="1" err="1">
                <a:ea typeface="ＭＳ Ｐゴシック" charset="0"/>
                <a:cs typeface="ＭＳ Ｐゴシック" charset="0"/>
              </a:rPr>
              <a:t>civile</a:t>
            </a:r>
            <a:r>
              <a:rPr lang="en-GB">
                <a:ea typeface="ＭＳ Ｐゴシック" charset="0"/>
                <a:cs typeface="ＭＳ Ｐゴシック" charset="0"/>
              </a:rPr>
              <a:t> e </a:t>
            </a:r>
            <a:r>
              <a:rPr lang="en-GB" err="1">
                <a:ea typeface="ＭＳ Ｐゴシック" charset="0"/>
                <a:cs typeface="ＭＳ Ｐゴシック" charset="0"/>
              </a:rPr>
              <a:t>della</a:t>
            </a:r>
            <a:r>
              <a:rPr lang="en-GB">
                <a:ea typeface="ＭＳ Ｐゴシック" charset="0"/>
                <a:cs typeface="ＭＳ Ｐゴシック" charset="0"/>
              </a:rPr>
              <a:t> </a:t>
            </a:r>
            <a:r>
              <a:rPr lang="en-GB" b="1" err="1">
                <a:ea typeface="ＭＳ Ｐゴシック" charset="0"/>
                <a:cs typeface="ＭＳ Ｐゴシック" charset="0"/>
              </a:rPr>
              <a:t>sperimentazione</a:t>
            </a:r>
            <a:r>
              <a:rPr lang="en-GB" b="1">
                <a:ea typeface="ＭＳ Ｐゴシック" charset="0"/>
                <a:cs typeface="ＭＳ Ｐゴシック" charset="0"/>
              </a:rPr>
              <a:t> </a:t>
            </a:r>
            <a:r>
              <a:rPr lang="en-GB" b="1" err="1">
                <a:ea typeface="ＭＳ Ｐゴシック" charset="0"/>
                <a:cs typeface="ＭＳ Ｐゴシック" charset="0"/>
              </a:rPr>
              <a:t>didattica</a:t>
            </a:r>
            <a:r>
              <a:rPr lang="en-GB">
                <a:ea typeface="ＭＳ Ｐゴシック" charset="0"/>
                <a:cs typeface="ＭＳ Ｐゴシック" charset="0"/>
              </a:rPr>
              <a:t>.</a:t>
            </a:r>
          </a:p>
          <a:p>
            <a:pPr marL="334963" indent="-334963" defTabSz="449263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ea typeface="ＭＳ Ｐゴシック" charset="0"/>
                <a:cs typeface="ＭＳ Ｐゴシック" charset="0"/>
              </a:rPr>
              <a:t>				(</a:t>
            </a:r>
            <a:r>
              <a:rPr lang="en-GB" dirty="0" err="1">
                <a:ea typeface="ＭＳ Ｐゴシック" charset="0"/>
                <a:cs typeface="ＭＳ Ｐゴシック" charset="0"/>
              </a:rPr>
              <a:t>Commissione</a:t>
            </a:r>
            <a:r>
              <a:rPr lang="en-GB" dirty="0">
                <a:ea typeface="ＭＳ Ｐゴシック" charset="0"/>
                <a:cs typeface="ＭＳ Ｐゴシック" charset="0"/>
              </a:rPr>
              <a:t> Nazionale per </a:t>
            </a:r>
            <a:r>
              <a:rPr lang="en-GB" dirty="0" err="1">
                <a:ea typeface="ＭＳ Ｐゴシック" charset="0"/>
                <a:cs typeface="ＭＳ Ｐゴシック" charset="0"/>
              </a:rPr>
              <a:t>i</a:t>
            </a:r>
            <a:r>
              <a:rPr lang="en-GB" dirty="0">
                <a:ea typeface="ＭＳ Ｐゴシック" charset="0"/>
                <a:cs typeface="ＭＳ Ｐゴシック" charset="0"/>
              </a:rPr>
              <a:t> Beni DEA, 2004)</a:t>
            </a:r>
            <a:endParaRPr lang="en-GB"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1389" name="Straight Connector 101388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29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9F7514-3240-4B41-BA7A-76598265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55713"/>
            <a:ext cx="3721629" cy="2648594"/>
          </a:xfrm>
        </p:spPr>
        <p:txBody>
          <a:bodyPr>
            <a:normAutofit/>
          </a:bodyPr>
          <a:lstStyle/>
          <a:p>
            <a:r>
              <a:rPr lang="it-IT" dirty="0"/>
              <a:t>Vecchi problemi da risolvere…</a:t>
            </a:r>
          </a:p>
        </p:txBody>
      </p:sp>
      <p:pic>
        <p:nvPicPr>
          <p:cNvPr id="5" name="Picture 4" descr="Pila di cesti intrecciati multicolore">
            <a:extLst>
              <a:ext uri="{FF2B5EF4-FFF2-40B4-BE49-F238E27FC236}">
                <a16:creationId xmlns:a16="http://schemas.microsoft.com/office/drawing/2014/main" id="{992487ED-8266-987E-0A8D-FD6E947C7C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715365" y="3524790"/>
            <a:ext cx="3721629" cy="264859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ADC89C-EB4E-4AA5-ABBD-448BEC5FA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76800" y="723900"/>
            <a:ext cx="0" cy="54494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42D38C-AAB3-3248-A97C-30435ABD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407" y="555712"/>
            <a:ext cx="6065179" cy="5614416"/>
          </a:xfrm>
        </p:spPr>
        <p:txBody>
          <a:bodyPr>
            <a:normAutofit/>
          </a:bodyPr>
          <a:lstStyle/>
          <a:p>
            <a:r>
              <a:rPr lang="it-IT"/>
              <a:t>Politiche di rappresentanza: alterità coloniale</a:t>
            </a:r>
          </a:p>
          <a:p>
            <a:pPr marL="274320" lvl="1" indent="0">
              <a:buNone/>
            </a:pPr>
            <a:endParaRPr lang="it-IT"/>
          </a:p>
          <a:p>
            <a:r>
              <a:rPr lang="it-IT"/>
              <a:t>Maggioranza e minoranze</a:t>
            </a:r>
          </a:p>
          <a:p>
            <a:r>
              <a:rPr lang="it-IT"/>
              <a:t>Diritti universali / indigeni</a:t>
            </a:r>
          </a:p>
          <a:p>
            <a:r>
              <a:rPr lang="it-IT"/>
              <a:t>Canone del patrimonio, svolta discorsiva</a:t>
            </a:r>
          </a:p>
          <a:p>
            <a:r>
              <a:rPr lang="it-IT"/>
              <a:t>Re-impatrio di oggetti culturali e materiali</a:t>
            </a:r>
          </a:p>
          <a:p>
            <a:r>
              <a:rPr lang="it-IT"/>
              <a:t>Oggetti come parte del nostro «essere nel mondo»</a:t>
            </a:r>
          </a:p>
          <a:p>
            <a:endParaRPr lang="it-IT"/>
          </a:p>
          <a:p>
            <a:pPr marL="0" indent="0">
              <a:buNone/>
            </a:pPr>
            <a:r>
              <a:rPr lang="it-IT"/>
              <a:t>➡️ svolta dialogica e partecipativa</a:t>
            </a:r>
          </a:p>
          <a:p>
            <a:pPr marL="274320" lvl="1" indent="0">
              <a:buNone/>
            </a:pPr>
            <a:endParaRPr lang="it-IT"/>
          </a:p>
          <a:p>
            <a:pPr marL="274320" lvl="1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882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33" name="Rectangle 10343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48656" y="914400"/>
            <a:ext cx="6236208" cy="13075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3100">
                <a:latin typeface="+mn-lt"/>
                <a:ea typeface="ＭＳ Ｐゴシック" charset="0"/>
                <a:cs typeface="ＭＳ Ｐゴシック" charset="0"/>
              </a:rPr>
              <a:t>Patrimonio territoriale </a:t>
            </a:r>
            <a:br>
              <a:rPr lang="it-IT" sz="3100">
                <a:latin typeface="+mn-lt"/>
                <a:ea typeface="ＭＳ Ｐゴシック" charset="0"/>
                <a:cs typeface="ＭＳ Ｐゴシック" charset="0"/>
              </a:rPr>
            </a:br>
            <a:r>
              <a:rPr lang="it-IT" sz="3100">
                <a:latin typeface="+mn-lt"/>
                <a:ea typeface="ＭＳ Ｐゴシック" charset="0"/>
                <a:cs typeface="ＭＳ Ｐゴシック" charset="0"/>
              </a:rPr>
              <a:t>(a geometrie variabili)</a:t>
            </a:r>
          </a:p>
        </p:txBody>
      </p:sp>
      <p:pic>
        <p:nvPicPr>
          <p:cNvPr id="103429" name="Picture 103428">
            <a:extLst>
              <a:ext uri="{FF2B5EF4-FFF2-40B4-BE49-F238E27FC236}">
                <a16:creationId xmlns:a16="http://schemas.microsoft.com/office/drawing/2014/main" id="{DA170F2A-5355-8D33-9B26-0D20B93E1E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663420" cy="6858001"/>
          </a:xfrm>
          <a:prstGeom prst="rect">
            <a:avLst/>
          </a:prstGeom>
        </p:spPr>
      </p:pic>
      <p:cxnSp>
        <p:nvCxnSpPr>
          <p:cNvPr id="103435" name="Straight Connector 10343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6871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248656" y="2221992"/>
            <a:ext cx="6236208" cy="3941064"/>
          </a:xfrm>
        </p:spPr>
        <p:txBody>
          <a:bodyPr>
            <a:normAutofit/>
          </a:bodyPr>
          <a:lstStyle/>
          <a:p>
            <a:pPr eaLnBrk="1" hangingPunct="1"/>
            <a:r>
              <a:rPr lang="it-IT">
                <a:ea typeface="ＭＳ Ｐゴシック" charset="0"/>
                <a:cs typeface="ＭＳ Ｐゴシック" charset="0"/>
              </a:rPr>
              <a:t>Beni culturali immobili, mobili e immateriali </a:t>
            </a:r>
          </a:p>
          <a:p>
            <a:pPr marL="0" indent="0">
              <a:buNone/>
            </a:pPr>
            <a:r>
              <a:rPr lang="it-IT">
                <a:ea typeface="ＭＳ Ｐゴシック" charset="0"/>
                <a:cs typeface="ＭＳ Ｐゴシック" charset="0"/>
              </a:rPr>
              <a:t>	valore sociale – interdisciplinarietà </a:t>
            </a:r>
          </a:p>
          <a:p>
            <a:pPr eaLnBrk="1" hangingPunct="1"/>
            <a:r>
              <a:rPr lang="it-IT">
                <a:ea typeface="ＭＳ Ｐゴシック" charset="0"/>
                <a:cs typeface="ＭＳ Ｐゴシック" charset="0"/>
              </a:rPr>
              <a:t>Interpretazione olistica del patrimonio </a:t>
            </a:r>
          </a:p>
          <a:p>
            <a:pPr marL="457200" lvl="1" indent="0">
              <a:buNone/>
            </a:pPr>
            <a:r>
              <a:rPr lang="it-IT">
                <a:ea typeface="ＭＳ Ｐゴシック" charset="0"/>
                <a:cs typeface="ＭＳ Ｐゴシック" charset="0"/>
              </a:rPr>
              <a:t>	contestualizzazione, offerta reticolare</a:t>
            </a:r>
          </a:p>
          <a:p>
            <a:pPr eaLnBrk="1" hangingPunct="1"/>
            <a:r>
              <a:rPr lang="it-IT">
                <a:ea typeface="ＭＳ Ｐゴシック" charset="0"/>
                <a:cs typeface="ＭＳ Ｐゴシック" charset="0"/>
              </a:rPr>
              <a:t>Immaginazione e identità</a:t>
            </a:r>
          </a:p>
          <a:p>
            <a:pPr marL="457200" lvl="1" indent="0">
              <a:buNone/>
            </a:pPr>
            <a:r>
              <a:rPr lang="it-IT">
                <a:ea typeface="ＭＳ Ｐゴシック" charset="0"/>
                <a:cs typeface="ＭＳ Ｐゴシック" charset="0"/>
              </a:rPr>
              <a:t>	Riprodurre non conservare cultura!</a:t>
            </a:r>
          </a:p>
          <a:p>
            <a:pPr marL="457200" lvl="1" indent="0">
              <a:buNone/>
            </a:pPr>
            <a:endParaRPr lang="it-IT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it-IT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it-IT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86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6968" y="914400"/>
            <a:ext cx="6627924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Musei</a:t>
            </a:r>
            <a:r>
              <a:rPr lang="en-US" sz="4000" dirty="0"/>
              <a:t> e  </a:t>
            </a:r>
            <a:r>
              <a:rPr lang="en-US" sz="4000" dirty="0" err="1"/>
              <a:t>identità</a:t>
            </a:r>
            <a:endParaRPr lang="en-US" sz="4000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-17929"/>
            <a:ext cx="4206220" cy="68759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722376"/>
            <a:ext cx="647635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66968" y="2221992"/>
            <a:ext cx="6627924" cy="3739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Roots or routes ?</a:t>
            </a:r>
          </a:p>
          <a:p>
            <a:r>
              <a:rPr lang="en-US" dirty="0"/>
              <a:t>(J. Clifford)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7665" y="6144768"/>
            <a:ext cx="64763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3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100"/>
              <a:t>Museo come interazione</a:t>
            </a:r>
            <a:br>
              <a:rPr lang="it-IT" sz="3100"/>
            </a:br>
            <a:r>
              <a:rPr lang="it-IT" sz="3100"/>
              <a:t>dialogo, partecipazione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hlinkClick r:id="rId2"/>
              </a:rPr>
              <a:t>MuCEM Marsiglia</a:t>
            </a:r>
            <a:endParaRPr lang="it-IT" dirty="0"/>
          </a:p>
          <a:p>
            <a:pPr marL="0" indent="0">
              <a:buNone/>
            </a:pPr>
            <a:r>
              <a:rPr lang="it-IT" dirty="0">
                <a:hlinkClick r:id="rId3"/>
              </a:rPr>
              <a:t>http://www.mucem.org/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4"/>
              </a:rPr>
              <a:t>Connettività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5"/>
              </a:rPr>
              <a:t>Nina Simon</a:t>
            </a:r>
            <a:endParaRPr lang="it-IT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229A5B2-D9B4-A8FA-22A2-68DFEA2E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999" y="0"/>
            <a:ext cx="5395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117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46C1B9-51AE-948A-96FC-0BDF106A8BA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7889" y="723900"/>
            <a:ext cx="700828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491F31-6557-2984-60B7-24907747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82959" y="662940"/>
            <a:ext cx="0" cy="553212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07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871152"/>
            <a:ext cx="11455400" cy="10668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Criteri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ecomuseali</a:t>
            </a:r>
            <a:b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it-IT" sz="3200" dirty="0">
                <a:latin typeface="Rockwell" charset="0"/>
                <a:ea typeface="ＭＳ Ｐゴシック" charset="0"/>
                <a:cs typeface="ＭＳ Ｐゴシック" charset="0"/>
              </a:rPr>
              <a:t>(P. Davis 1999; De </a:t>
            </a:r>
            <a:r>
              <a:rPr lang="it-IT" sz="3200" dirty="0" err="1">
                <a:latin typeface="Rockwell" charset="0"/>
                <a:ea typeface="ＭＳ Ｐゴシック" charset="0"/>
                <a:cs typeface="ＭＳ Ｐゴシック" charset="0"/>
              </a:rPr>
              <a:t>Varine</a:t>
            </a:r>
            <a:r>
              <a:rPr lang="it-IT" sz="3200" dirty="0"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</p:nvPr>
        </p:nvGraphicFramePr>
        <p:xfrm>
          <a:off x="2208213" y="2204865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325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4" name="Segnaposto contenuto 3" descr="IMG_023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1"/>
            <a:ext cx="12191999" cy="13716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040" y="5715007"/>
            <a:ext cx="7983070" cy="958655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Centro </a:t>
            </a:r>
            <a:r>
              <a:rPr lang="en-US" sz="3600" dirty="0" err="1"/>
              <a:t>interpretazione</a:t>
            </a:r>
            <a:r>
              <a:rPr lang="en-US" sz="3600" dirty="0"/>
              <a:t> </a:t>
            </a:r>
            <a:r>
              <a:rPr lang="en-US" sz="3600" dirty="0" err="1"/>
              <a:t>territoriale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569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DE8903-5DC6-D329-E073-0046869F4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Patrimonio dialogico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83B563-E63B-49C8-0BAC-C11278CD4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Svolta ontologica con ANT (Latour 2007) e </a:t>
            </a:r>
            <a:r>
              <a:rPr lang="it-IT" i="1" dirty="0" err="1"/>
              <a:t>object</a:t>
            </a:r>
            <a:r>
              <a:rPr lang="it-IT" i="1" dirty="0"/>
              <a:t> </a:t>
            </a:r>
            <a:r>
              <a:rPr lang="it-IT" i="1" dirty="0" err="1"/>
              <a:t>oriented</a:t>
            </a:r>
            <a:r>
              <a:rPr lang="it-IT" i="1" dirty="0"/>
              <a:t> </a:t>
            </a:r>
            <a:r>
              <a:rPr lang="it-IT" dirty="0"/>
              <a:t>(E. </a:t>
            </a:r>
            <a:r>
              <a:rPr lang="it-IT" dirty="0" err="1"/>
              <a:t>Viveiros</a:t>
            </a:r>
            <a:r>
              <a:rPr lang="it-IT" dirty="0"/>
              <a:t> de Castro 2004)</a:t>
            </a:r>
          </a:p>
          <a:p>
            <a:r>
              <a:rPr lang="it-IT" dirty="0"/>
              <a:t>No dicotomie mente/materia, natura/cultura, umano/non umano, materiale/immateriale ma ontologia della CONNETTIVITA’</a:t>
            </a:r>
          </a:p>
          <a:p>
            <a:r>
              <a:rPr lang="it-IT" dirty="0"/>
              <a:t>Relazioni umani/animali/oggetti, prospettiva multi-naturalista</a:t>
            </a:r>
          </a:p>
          <a:p>
            <a:r>
              <a:rPr lang="it-IT" dirty="0"/>
              <a:t>Essere-nel-mondo, connettività e interattività umani-non umani</a:t>
            </a:r>
          </a:p>
          <a:p>
            <a:r>
              <a:rPr lang="it-IT" dirty="0"/>
              <a:t>Concetto dialogico di patrimonio come dialogo relazionale tra soggetti molteplici (Harrison &amp; Rose 2010)  </a:t>
            </a:r>
          </a:p>
          <a:p>
            <a:r>
              <a:rPr lang="it-IT" dirty="0"/>
              <a:t>Patrimonio = proprietà emergente della relazione umani/non umani con agency condivisa simmetrica con oggetti.</a:t>
            </a:r>
          </a:p>
        </p:txBody>
      </p:sp>
    </p:spTree>
    <p:extLst>
      <p:ext uri="{BB962C8B-B14F-4D97-AF65-F5344CB8AC3E}">
        <p14:creationId xmlns:p14="http://schemas.microsoft.com/office/powerpoint/2010/main" val="325064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87E051-5E9A-E94C-BAC3-1D7FA7EC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672" y="909638"/>
            <a:ext cx="5848694" cy="1318062"/>
          </a:xfrm>
        </p:spPr>
        <p:txBody>
          <a:bodyPr>
            <a:normAutofit/>
          </a:bodyPr>
          <a:lstStyle/>
          <a:p>
            <a:r>
              <a:rPr lang="it-IT" dirty="0"/>
              <a:t>Definizione MUSEO ICOM, Vienna 2007</a:t>
            </a:r>
          </a:p>
        </p:txBody>
      </p:sp>
      <p:pic>
        <p:nvPicPr>
          <p:cNvPr id="7" name="Graphic 6" descr="Park scene">
            <a:extLst>
              <a:ext uri="{FF2B5EF4-FFF2-40B4-BE49-F238E27FC236}">
                <a16:creationId xmlns:a16="http://schemas.microsoft.com/office/drawing/2014/main" id="{1B77F20B-57B6-4E71-3F82-EC8D04586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101" y="1679090"/>
            <a:ext cx="4455010" cy="445501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80661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CDF2AE-83BA-AB45-A26E-65FABB736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208" y="3429000"/>
            <a:ext cx="5848694" cy="3885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“A </a:t>
            </a:r>
            <a:r>
              <a:rPr lang="it-IT" dirty="0" err="1"/>
              <a:t>museum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non-profit, </a:t>
            </a:r>
            <a:r>
              <a:rPr lang="it-IT" dirty="0" err="1"/>
              <a:t>permanent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in the service of society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development</a:t>
            </a:r>
            <a:r>
              <a:rPr lang="it-IT" dirty="0"/>
              <a:t>, open to the public,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acquires</a:t>
            </a:r>
            <a:r>
              <a:rPr lang="it-IT" dirty="0"/>
              <a:t>, </a:t>
            </a:r>
            <a:r>
              <a:rPr lang="it-IT" dirty="0" err="1"/>
              <a:t>conserves</a:t>
            </a:r>
            <a:r>
              <a:rPr lang="it-IT" dirty="0"/>
              <a:t>, </a:t>
            </a:r>
            <a:r>
              <a:rPr lang="it-IT" dirty="0" err="1"/>
              <a:t>researches</a:t>
            </a:r>
            <a:r>
              <a:rPr lang="it-IT" dirty="0"/>
              <a:t>, </a:t>
            </a:r>
            <a:r>
              <a:rPr lang="it-IT" dirty="0" err="1"/>
              <a:t>communicates</a:t>
            </a:r>
            <a:r>
              <a:rPr lang="it-IT" dirty="0"/>
              <a:t> and </a:t>
            </a:r>
            <a:r>
              <a:rPr lang="it-IT" dirty="0" err="1"/>
              <a:t>exhibits</a:t>
            </a:r>
            <a:r>
              <a:rPr lang="it-IT" dirty="0"/>
              <a:t> the </a:t>
            </a:r>
            <a:r>
              <a:rPr lang="it-IT" dirty="0" err="1"/>
              <a:t>tangible</a:t>
            </a:r>
            <a:r>
              <a:rPr lang="it-IT" dirty="0"/>
              <a:t> and </a:t>
            </a:r>
            <a:r>
              <a:rPr lang="it-IT" dirty="0" err="1"/>
              <a:t>intangible</a:t>
            </a:r>
            <a:r>
              <a:rPr lang="it-IT" dirty="0"/>
              <a:t> </a:t>
            </a:r>
            <a:r>
              <a:rPr lang="it-IT" dirty="0" err="1"/>
              <a:t>heritage</a:t>
            </a:r>
            <a:r>
              <a:rPr lang="it-IT" dirty="0"/>
              <a:t> of </a:t>
            </a:r>
            <a:r>
              <a:rPr lang="it-IT" dirty="0" err="1"/>
              <a:t>humanity</a:t>
            </a:r>
            <a:r>
              <a:rPr lang="it-IT" dirty="0"/>
              <a:t>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 for the </a:t>
            </a:r>
            <a:r>
              <a:rPr lang="it-IT" dirty="0" err="1"/>
              <a:t>purposes</a:t>
            </a:r>
            <a:r>
              <a:rPr lang="it-IT" dirty="0"/>
              <a:t> of </a:t>
            </a:r>
            <a:r>
              <a:rPr lang="it-IT" dirty="0" err="1"/>
              <a:t>education</a:t>
            </a:r>
            <a:r>
              <a:rPr lang="it-IT" dirty="0"/>
              <a:t>, </a:t>
            </a:r>
            <a:r>
              <a:rPr lang="it-IT" dirty="0" err="1"/>
              <a:t>study</a:t>
            </a:r>
            <a:r>
              <a:rPr lang="it-IT" dirty="0"/>
              <a:t> and </a:t>
            </a:r>
            <a:r>
              <a:rPr lang="it-IT" dirty="0" err="1"/>
              <a:t>enjoyment</a:t>
            </a:r>
            <a:r>
              <a:rPr lang="it-IT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0197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49B8AB50-19A8-DD4D-8CBE-65EFFA80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2806615" cy="3543764"/>
          </a:xfrm>
        </p:spPr>
        <p:txBody>
          <a:bodyPr>
            <a:normAutofit/>
          </a:bodyPr>
          <a:lstStyle/>
          <a:p>
            <a:r>
              <a:rPr lang="it-IT" sz="3600" dirty="0"/>
              <a:t>Una nuova definizione di Museo 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051192-CD70-B448-8CAD-2988B68E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873" y="948611"/>
            <a:ext cx="7591858" cy="23516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it-IT" dirty="0"/>
              <a:t>“A museum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/>
              <a:t>a </a:t>
            </a:r>
            <a:r>
              <a:rPr lang="it-IT" b="1" dirty="0" err="1"/>
              <a:t>not</a:t>
            </a:r>
            <a:r>
              <a:rPr lang="it-IT" b="1" dirty="0"/>
              <a:t>-for-profit, </a:t>
            </a:r>
            <a:r>
              <a:rPr lang="it-IT" b="1" dirty="0" err="1"/>
              <a:t>permanent</a:t>
            </a:r>
            <a:r>
              <a:rPr lang="it-IT" b="1" dirty="0"/>
              <a:t> institution in the service of society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researches</a:t>
            </a:r>
            <a:r>
              <a:rPr lang="it-IT" dirty="0"/>
              <a:t>, </a:t>
            </a:r>
            <a:r>
              <a:rPr lang="it-IT" dirty="0" err="1"/>
              <a:t>collects</a:t>
            </a:r>
            <a:r>
              <a:rPr lang="it-IT" dirty="0"/>
              <a:t>, </a:t>
            </a:r>
            <a:r>
              <a:rPr lang="it-IT" dirty="0" err="1"/>
              <a:t>conserves</a:t>
            </a:r>
            <a:r>
              <a:rPr lang="it-IT" dirty="0"/>
              <a:t>, </a:t>
            </a:r>
            <a:r>
              <a:rPr lang="it-IT" dirty="0" err="1"/>
              <a:t>interprets</a:t>
            </a:r>
            <a:r>
              <a:rPr lang="it-IT" dirty="0"/>
              <a:t> and </a:t>
            </a:r>
            <a:r>
              <a:rPr lang="it-IT" dirty="0" err="1"/>
              <a:t>exhibits</a:t>
            </a:r>
            <a:r>
              <a:rPr lang="it-IT" dirty="0"/>
              <a:t> </a:t>
            </a:r>
            <a:r>
              <a:rPr lang="it-IT" dirty="0" err="1"/>
              <a:t>tangible</a:t>
            </a:r>
            <a:r>
              <a:rPr lang="it-IT" dirty="0"/>
              <a:t> and </a:t>
            </a:r>
            <a:r>
              <a:rPr lang="it-IT" dirty="0" err="1"/>
              <a:t>intangible</a:t>
            </a:r>
            <a:r>
              <a:rPr lang="it-IT" dirty="0"/>
              <a:t> </a:t>
            </a:r>
            <a:r>
              <a:rPr lang="it-IT" dirty="0" err="1"/>
              <a:t>heritage</a:t>
            </a:r>
            <a:r>
              <a:rPr lang="it-IT" dirty="0"/>
              <a:t>. </a:t>
            </a:r>
            <a:r>
              <a:rPr lang="it-IT" b="1" dirty="0"/>
              <a:t>Open to the public, </a:t>
            </a:r>
            <a:r>
              <a:rPr lang="it-IT" b="1" dirty="0" err="1"/>
              <a:t>accessible</a:t>
            </a:r>
            <a:r>
              <a:rPr lang="it-IT" b="1" dirty="0"/>
              <a:t> and inclusive, museums </a:t>
            </a:r>
            <a:r>
              <a:rPr lang="it-IT" b="1" dirty="0" err="1"/>
              <a:t>foster</a:t>
            </a:r>
            <a:r>
              <a:rPr lang="it-IT" b="1" dirty="0"/>
              <a:t> </a:t>
            </a:r>
            <a:r>
              <a:rPr lang="it-IT" b="1" dirty="0" err="1"/>
              <a:t>diversity</a:t>
            </a:r>
            <a:r>
              <a:rPr lang="it-IT" b="1" dirty="0"/>
              <a:t> and </a:t>
            </a:r>
            <a:r>
              <a:rPr lang="it-IT" b="1" dirty="0" err="1"/>
              <a:t>sustainability</a:t>
            </a:r>
            <a:r>
              <a:rPr lang="it-IT" dirty="0"/>
              <a:t>.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it-IT" b="1" dirty="0" err="1"/>
              <a:t>They</a:t>
            </a:r>
            <a:r>
              <a:rPr lang="it-IT" b="1" dirty="0"/>
              <a:t> operate and </a:t>
            </a:r>
            <a:r>
              <a:rPr lang="it-IT" b="1" dirty="0" err="1"/>
              <a:t>communicate</a:t>
            </a:r>
            <a:r>
              <a:rPr lang="it-IT" b="1" dirty="0"/>
              <a:t> </a:t>
            </a:r>
            <a:r>
              <a:rPr lang="it-IT" b="1" dirty="0" err="1"/>
              <a:t>ethically</a:t>
            </a:r>
            <a:r>
              <a:rPr lang="it-IT" b="1" dirty="0"/>
              <a:t>, </a:t>
            </a:r>
            <a:r>
              <a:rPr lang="it-IT" b="1" dirty="0" err="1"/>
              <a:t>professionally</a:t>
            </a:r>
            <a:r>
              <a:rPr lang="it-IT" b="1" dirty="0"/>
              <a:t> and with the </a:t>
            </a:r>
            <a:r>
              <a:rPr lang="it-IT" b="1" dirty="0" err="1"/>
              <a:t>participation</a:t>
            </a:r>
            <a:r>
              <a:rPr lang="it-IT" b="1" dirty="0"/>
              <a:t> of communities</a:t>
            </a:r>
            <a:r>
              <a:rPr lang="it-IT" dirty="0"/>
              <a:t>, </a:t>
            </a:r>
            <a:r>
              <a:rPr lang="it-IT" dirty="0" err="1"/>
              <a:t>offering</a:t>
            </a:r>
            <a:r>
              <a:rPr lang="it-IT" dirty="0"/>
              <a:t> </a:t>
            </a:r>
            <a:r>
              <a:rPr lang="it-IT" dirty="0" err="1"/>
              <a:t>varied</a:t>
            </a:r>
            <a:r>
              <a:rPr lang="it-IT" dirty="0"/>
              <a:t> </a:t>
            </a:r>
            <a:r>
              <a:rPr lang="it-IT" dirty="0" err="1"/>
              <a:t>experiences</a:t>
            </a:r>
            <a:r>
              <a:rPr lang="it-IT" dirty="0"/>
              <a:t> for </a:t>
            </a:r>
            <a:r>
              <a:rPr lang="it-IT" dirty="0" err="1"/>
              <a:t>education</a:t>
            </a:r>
            <a:r>
              <a:rPr lang="it-IT" dirty="0"/>
              <a:t>, </a:t>
            </a:r>
            <a:r>
              <a:rPr lang="it-IT" dirty="0" err="1"/>
              <a:t>enjoyment</a:t>
            </a:r>
            <a:r>
              <a:rPr lang="it-IT" dirty="0"/>
              <a:t>, </a:t>
            </a:r>
            <a:r>
              <a:rPr lang="it-IT" dirty="0" err="1"/>
              <a:t>reflection</a:t>
            </a:r>
            <a:r>
              <a:rPr lang="it-IT" dirty="0"/>
              <a:t> and knowledge sharing.”</a:t>
            </a:r>
          </a:p>
        </p:txBody>
      </p:sp>
      <p:pic>
        <p:nvPicPr>
          <p:cNvPr id="4" name="Picture 2" descr="I musei, fulcro di una nuova stagione idealista">
            <a:extLst>
              <a:ext uri="{FF2B5EF4-FFF2-40B4-BE49-F238E27FC236}">
                <a16:creationId xmlns:a16="http://schemas.microsoft.com/office/drawing/2014/main" id="{5D61A896-6E4D-62A7-7D77-FAA6FBD77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94" y="3381068"/>
            <a:ext cx="3838684" cy="25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A57AD5-106A-62A6-261E-FB2C097195C3}"/>
              </a:ext>
            </a:extLst>
          </p:cNvPr>
          <p:cNvSpPr txBox="1"/>
          <p:nvPr/>
        </p:nvSpPr>
        <p:spPr>
          <a:xfrm>
            <a:off x="4210872" y="3705852"/>
            <a:ext cx="69578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/>
              <a:t>«Il museo è un’istituzione permanente senza scopo di lucro e al servizio della società, che effettua ricerche, colleziona, conserva, interpreta ed espone il patrimonio materiale e immateriale. Aperti al pubblico, accessibili e inclusivi, i musei promuovono la diversità e la sostenibilità. Operano e comunicano eticamente e professionalmente e con la partecipazione delle comunità, offrendo esperienze diversificate per l’educazione, il piacere, la riflessione e la condivisione di conoscenze”.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953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Heritage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29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0924D56-6D6D-4EF7-1864-79E793BA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6" y="914400"/>
            <a:ext cx="6236208" cy="1307592"/>
          </a:xfrm>
        </p:spPr>
        <p:txBody>
          <a:bodyPr>
            <a:normAutofit/>
          </a:bodyPr>
          <a:lstStyle/>
          <a:p>
            <a:r>
              <a:rPr lang="it-IT" dirty="0"/>
              <a:t>IMPLICAZIONI</a:t>
            </a:r>
          </a:p>
        </p:txBody>
      </p:sp>
      <p:pic>
        <p:nvPicPr>
          <p:cNvPr id="17" name="Picture 4" descr="Petali di rosa gialli">
            <a:extLst>
              <a:ext uri="{FF2B5EF4-FFF2-40B4-BE49-F238E27FC236}">
                <a16:creationId xmlns:a16="http://schemas.microsoft.com/office/drawing/2014/main" id="{EC58589A-703D-BE75-DCC1-542242C0CD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663420" cy="68580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6871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8082E6-0518-5758-D97B-1255A4653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2221992"/>
            <a:ext cx="6236208" cy="39410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600"/>
              <a:t>Sostenibilità e ambiente (antropocene) come capacità di perdurare</a:t>
            </a:r>
          </a:p>
          <a:p>
            <a:pPr>
              <a:lnSpc>
                <a:spcPct val="100000"/>
              </a:lnSpc>
            </a:pPr>
            <a:r>
              <a:rPr lang="it-IT" sz="1600"/>
              <a:t>Interdisciplinarietà </a:t>
            </a:r>
          </a:p>
          <a:p>
            <a:pPr>
              <a:lnSpc>
                <a:spcPct val="100000"/>
              </a:lnSpc>
            </a:pPr>
            <a:r>
              <a:rPr lang="it-IT" sz="1600"/>
              <a:t>Problemi sociali e ambientali convergono in mondo comune</a:t>
            </a:r>
          </a:p>
          <a:p>
            <a:pPr>
              <a:lnSpc>
                <a:spcPct val="100000"/>
              </a:lnSpc>
            </a:pPr>
            <a:r>
              <a:rPr lang="it-IT" sz="1600"/>
              <a:t>Rischio: Agire più che conservare</a:t>
            </a:r>
          </a:p>
          <a:p>
            <a:pPr>
              <a:lnSpc>
                <a:spcPct val="100000"/>
              </a:lnSpc>
            </a:pPr>
            <a:r>
              <a:rPr lang="it-IT" sz="1600"/>
              <a:t>Etica della connettività è aperta, incerta, sensibilizzante, partecipatoria, contingente (Rose 2011)</a:t>
            </a:r>
          </a:p>
          <a:p>
            <a:pPr>
              <a:lnSpc>
                <a:spcPct val="100000"/>
              </a:lnSpc>
            </a:pPr>
            <a:r>
              <a:rPr lang="it-IT" sz="1600"/>
              <a:t>Necessità di forme di conoscenza plurali e differenziate (forum ibridi)</a:t>
            </a:r>
          </a:p>
          <a:p>
            <a:pPr>
              <a:lnSpc>
                <a:spcPct val="100000"/>
              </a:lnSpc>
            </a:pPr>
            <a:r>
              <a:rPr lang="it-IT" sz="1600"/>
              <a:t>Modello dialogico di patrimonio = non solo restituzione postcoloniale ma nuove categorizzazioni, ma responsabilità ‘curatoriale’.</a:t>
            </a:r>
          </a:p>
          <a:p>
            <a:pPr>
              <a:lnSpc>
                <a:spcPct val="100000"/>
              </a:lnSpc>
            </a:pPr>
            <a:endParaRPr lang="it-IT" sz="1600"/>
          </a:p>
          <a:p>
            <a:pPr marL="0" indent="0">
              <a:lnSpc>
                <a:spcPct val="100000"/>
              </a:lnSpc>
              <a:buNone/>
            </a:pPr>
            <a:endParaRPr lang="it-IT" sz="1600"/>
          </a:p>
          <a:p>
            <a:pPr>
              <a:lnSpc>
                <a:spcPct val="100000"/>
              </a:lnSpc>
            </a:pP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65948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F92653-5D6D-47E6-8744-0DAF76E04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0102" y="960594"/>
            <a:ext cx="5828114" cy="4936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600"/>
              <a:t>Museo in un mondo transnazionale &amp; postcoloniale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body" idx="1"/>
          </p:nvPr>
        </p:nvSpPr>
        <p:spPr>
          <a:xfrm>
            <a:off x="7777658" y="1124608"/>
            <a:ext cx="3909842" cy="43427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en-US" sz="1500" dirty="0" err="1">
                <a:solidFill>
                  <a:schemeClr val="tx1"/>
                </a:solidFill>
              </a:rPr>
              <a:t>Musei</a:t>
            </a:r>
            <a:r>
              <a:rPr lang="en-US" sz="1500" dirty="0">
                <a:solidFill>
                  <a:schemeClr val="tx1"/>
                </a:solidFill>
              </a:rPr>
              <a:t> come </a:t>
            </a:r>
            <a:r>
              <a:rPr lang="en-US" sz="1500" dirty="0" err="1">
                <a:solidFill>
                  <a:schemeClr val="tx1"/>
                </a:solidFill>
              </a:rPr>
              <a:t>luoghi</a:t>
            </a:r>
            <a:r>
              <a:rPr lang="en-US" sz="1500" dirty="0">
                <a:solidFill>
                  <a:schemeClr val="tx1"/>
                </a:solidFill>
              </a:rPr>
              <a:t> di </a:t>
            </a:r>
            <a:r>
              <a:rPr lang="en-US" sz="1500" dirty="0" err="1">
                <a:solidFill>
                  <a:schemeClr val="tx1"/>
                </a:solidFill>
              </a:rPr>
              <a:t>elaborazione</a:t>
            </a:r>
            <a:r>
              <a:rPr lang="en-US" sz="1500" dirty="0">
                <a:solidFill>
                  <a:schemeClr val="tx1"/>
                </a:solidFill>
              </a:rPr>
              <a:t> del </a:t>
            </a:r>
            <a:r>
              <a:rPr lang="en-US" sz="1500" dirty="0" err="1">
                <a:solidFill>
                  <a:schemeClr val="tx1"/>
                </a:solidFill>
              </a:rPr>
              <a:t>sapere</a:t>
            </a:r>
            <a:r>
              <a:rPr lang="en-US" sz="1500" dirty="0">
                <a:solidFill>
                  <a:schemeClr val="tx1"/>
                </a:solidFill>
              </a:rPr>
              <a:t> / </a:t>
            </a:r>
            <a:r>
              <a:rPr lang="en-US" sz="1500" dirty="0" err="1">
                <a:solidFill>
                  <a:schemeClr val="tx1"/>
                </a:solidFill>
              </a:rPr>
              <a:t>potere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attraverso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tecnologie</a:t>
            </a:r>
            <a:r>
              <a:rPr lang="en-US" sz="1500" dirty="0">
                <a:solidFill>
                  <a:schemeClr val="tx1"/>
                </a:solidFill>
              </a:rPr>
              <a:t> e </a:t>
            </a:r>
            <a:r>
              <a:rPr lang="en-US" sz="1500" dirty="0" err="1">
                <a:solidFill>
                  <a:schemeClr val="tx1"/>
                </a:solidFill>
              </a:rPr>
              <a:t>pratiche</a:t>
            </a:r>
            <a:r>
              <a:rPr lang="en-US" sz="1500" dirty="0">
                <a:solidFill>
                  <a:schemeClr val="tx1"/>
                </a:solidFill>
              </a:rPr>
              <a:t> di </a:t>
            </a:r>
            <a:r>
              <a:rPr lang="en-US" sz="1500" dirty="0" err="1">
                <a:solidFill>
                  <a:schemeClr val="tx1"/>
                </a:solidFill>
              </a:rPr>
              <a:t>allestimenti</a:t>
            </a:r>
            <a:r>
              <a:rPr lang="en-US" sz="1500" dirty="0">
                <a:solidFill>
                  <a:schemeClr val="tx1"/>
                </a:solidFill>
              </a:rPr>
              <a:t>/</a:t>
            </a:r>
            <a:r>
              <a:rPr lang="en-US" sz="1500" dirty="0" err="1">
                <a:solidFill>
                  <a:schemeClr val="tx1"/>
                </a:solidFill>
              </a:rPr>
              <a:t>mostre</a:t>
            </a:r>
            <a:r>
              <a:rPr lang="en-US" sz="1500" dirty="0">
                <a:solidFill>
                  <a:schemeClr val="tx1"/>
                </a:solidFill>
              </a:rPr>
              <a:t>/</a:t>
            </a:r>
            <a:r>
              <a:rPr lang="en-US" sz="1500" dirty="0" err="1">
                <a:solidFill>
                  <a:schemeClr val="tx1"/>
                </a:solidFill>
              </a:rPr>
              <a:t>archivi</a:t>
            </a:r>
            <a:r>
              <a:rPr lang="en-US" sz="1500" dirty="0">
                <a:solidFill>
                  <a:schemeClr val="tx1"/>
                </a:solidFill>
              </a:rPr>
              <a:t>/</a:t>
            </a:r>
            <a:r>
              <a:rPr lang="en-US" sz="1500" dirty="0" err="1">
                <a:solidFill>
                  <a:schemeClr val="tx1"/>
                </a:solidFill>
              </a:rPr>
              <a:t>collezioni</a:t>
            </a:r>
            <a:r>
              <a:rPr lang="en-US" sz="1500" dirty="0">
                <a:solidFill>
                  <a:schemeClr val="tx1"/>
                </a:solidFill>
              </a:rPr>
              <a:t>/</a:t>
            </a:r>
            <a:r>
              <a:rPr lang="en-US" sz="1500" dirty="0" err="1">
                <a:solidFill>
                  <a:schemeClr val="tx1"/>
                </a:solidFill>
              </a:rPr>
              <a:t>classificazioni</a:t>
            </a:r>
            <a:endParaRPr lang="en-US" sz="15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en-US" sz="15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en-US" sz="1500" dirty="0">
                <a:solidFill>
                  <a:schemeClr val="tx1"/>
                </a:solidFill>
              </a:rPr>
              <a:t>Museo + </a:t>
            </a:r>
            <a:r>
              <a:rPr lang="en-US" sz="1500" dirty="0" err="1">
                <a:solidFill>
                  <a:schemeClr val="tx1"/>
                </a:solidFill>
              </a:rPr>
              <a:t>inclusivo</a:t>
            </a:r>
            <a:r>
              <a:rPr lang="en-US" sz="1500" dirty="0">
                <a:solidFill>
                  <a:schemeClr val="tx1"/>
                </a:solidFill>
              </a:rPr>
              <a:t> e per </a:t>
            </a:r>
            <a:r>
              <a:rPr lang="en-US" sz="1500" dirty="0" err="1">
                <a:solidFill>
                  <a:schemeClr val="tx1"/>
                </a:solidFill>
              </a:rPr>
              <a:t>pubblici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più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vasti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en-US" sz="1500" dirty="0" err="1">
                <a:solidFill>
                  <a:schemeClr val="tx1"/>
                </a:solidFill>
              </a:rPr>
              <a:t>macchina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della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diversità</a:t>
            </a:r>
            <a:r>
              <a:rPr lang="en-US" sz="1500" dirty="0">
                <a:solidFill>
                  <a:schemeClr val="tx1"/>
                </a:solidFill>
              </a:rPr>
              <a:t>, T. Bennet) </a:t>
            </a: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en-US" sz="15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r>
              <a:rPr lang="en-US" sz="1500" dirty="0" err="1">
                <a:solidFill>
                  <a:schemeClr val="tx1"/>
                </a:solidFill>
              </a:rPr>
              <a:t>Diritti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umani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Universali</a:t>
            </a:r>
            <a:r>
              <a:rPr lang="en-US" sz="1500" dirty="0">
                <a:solidFill>
                  <a:schemeClr val="tx1"/>
                </a:solidFill>
              </a:rPr>
              <a:t>, </a:t>
            </a:r>
            <a:r>
              <a:rPr lang="en-US" sz="1500" dirty="0" err="1">
                <a:solidFill>
                  <a:schemeClr val="tx1"/>
                </a:solidFill>
              </a:rPr>
              <a:t>economia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culturale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globale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en-US" sz="15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chemeClr val="accent1">
                  <a:lumMod val="75000"/>
                </a:schemeClr>
              </a:buClr>
            </a:pPr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A98CE3-81A7-4FFE-A047-9AA65998D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315200" y="1733549"/>
            <a:ext cx="0" cy="33909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14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42765" y="110559"/>
            <a:ext cx="7772400" cy="1609344"/>
          </a:xfrm>
        </p:spPr>
        <p:txBody>
          <a:bodyPr/>
          <a:lstStyle/>
          <a:p>
            <a:r>
              <a:rPr lang="it-IT" dirty="0"/>
              <a:t>Museo = processo identità/memoria</a:t>
            </a:r>
          </a:p>
        </p:txBody>
      </p:sp>
      <p:pic>
        <p:nvPicPr>
          <p:cNvPr id="4" name="Segnaposto contenuto 3" descr="41ia8-wYCFL._SX340_BO1,204,203,200_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109" r="-73109"/>
          <a:stretch>
            <a:fillRect/>
          </a:stretch>
        </p:blipFill>
        <p:spPr>
          <a:xfrm>
            <a:off x="651687" y="1431867"/>
            <a:ext cx="8229600" cy="4876800"/>
          </a:xfrm>
        </p:spPr>
      </p:pic>
      <p:pic>
        <p:nvPicPr>
          <p:cNvPr id="5" name="Immagine 4" descr="pricecou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844" y="915231"/>
            <a:ext cx="323688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781</Words>
  <Application>Microsoft Macintosh PowerPoint</Application>
  <PresentationFormat>Widescreen</PresentationFormat>
  <Paragraphs>109</Paragraphs>
  <Slides>26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ＭＳ Ｐゴシック</vt:lpstr>
      <vt:lpstr>Aptos</vt:lpstr>
      <vt:lpstr>Arial</vt:lpstr>
      <vt:lpstr>Calisto MT</vt:lpstr>
      <vt:lpstr>Rockwell</vt:lpstr>
      <vt:lpstr>Univers Condensed</vt:lpstr>
      <vt:lpstr>ChronicleVTI</vt:lpstr>
      <vt:lpstr>Heritage partecipativo</vt:lpstr>
      <vt:lpstr>Vecchi problemi da risolvere…</vt:lpstr>
      <vt:lpstr>Patrimonio dialogico </vt:lpstr>
      <vt:lpstr>Definizione MUSEO ICOM, Vienna 2007</vt:lpstr>
      <vt:lpstr>Una nuova definizione di Museo  </vt:lpstr>
      <vt:lpstr>Heritage</vt:lpstr>
      <vt:lpstr>IMPLICAZIONI</vt:lpstr>
      <vt:lpstr>Museo in un mondo transnazionale &amp; postcoloniale</vt:lpstr>
      <vt:lpstr>Museo = processo identità/memoria</vt:lpstr>
      <vt:lpstr>Rivisitazione Postcoloniale</vt:lpstr>
      <vt:lpstr>Presentazione standard di PowerPoint</vt:lpstr>
      <vt:lpstr>Museo come oggetto di esposizione</vt:lpstr>
      <vt:lpstr>Presentazione standard di PowerPoint</vt:lpstr>
      <vt:lpstr>Mobilità turistica </vt:lpstr>
      <vt:lpstr>Museo che diventa merce?</vt:lpstr>
      <vt:lpstr>Presentazione standard di PowerPoint</vt:lpstr>
      <vt:lpstr>Museo postmoderno:  esplosione dell’esposizione</vt:lpstr>
      <vt:lpstr>Quale futuro per il passato? </vt:lpstr>
      <vt:lpstr>Musei come zone di contatto</vt:lpstr>
      <vt:lpstr>Patrimonio territoriale  (a geometrie variabili)</vt:lpstr>
      <vt:lpstr>Musei e  identità</vt:lpstr>
      <vt:lpstr>Presentazione standard di PowerPoint</vt:lpstr>
      <vt:lpstr>Museo come interazione dialogo, partecipazione </vt:lpstr>
      <vt:lpstr>Presentazione standard di PowerPoint</vt:lpstr>
      <vt:lpstr>Criteri ecomuseali (P. Davis 1999; De Varine)</vt:lpstr>
      <vt:lpstr>Centro interpretazione territoriale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ALTIN ROBERTA</dc:creator>
  <cp:lastModifiedBy>ALTIN ROBERTA</cp:lastModifiedBy>
  <cp:revision>15</cp:revision>
  <dcterms:created xsi:type="dcterms:W3CDTF">2025-05-13T07:43:51Z</dcterms:created>
  <dcterms:modified xsi:type="dcterms:W3CDTF">2025-05-26T07:05:18Z</dcterms:modified>
</cp:coreProperties>
</file>