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</p:sldMasterIdLst>
  <p:sldIdLst>
    <p:sldId id="256" r:id="rId4"/>
    <p:sldId id="257" r:id="rId5"/>
    <p:sldId id="264" r:id="rId6"/>
    <p:sldId id="263" r:id="rId7"/>
    <p:sldId id="259" r:id="rId8"/>
    <p:sldId id="261" r:id="rId9"/>
    <p:sldId id="262" r:id="rId10"/>
    <p:sldId id="260" r:id="rId11"/>
    <p:sldId id="265" r:id="rId12"/>
    <p:sldId id="266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E0F179-F59B-6A9A-25D9-3E49DA804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2DDB377-487C-8FD4-9A0D-2A1630862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C6F58E-9FE7-9337-AA29-14545F8E3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CD5E-00EF-408E-A831-C597C1A0641C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C07338-7E99-DB13-45FD-5C23BF19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288D76C-2613-BBB4-C2A5-0CB2D7F9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52AB8-F836-40C1-9949-98973EEFFC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308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034D80-9067-5ED8-BD8C-B9DF67D6B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0C58002-83AD-B46A-DB3C-E90509C71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AFEA57-ED17-255F-74BF-FF5F34B72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CD5E-00EF-408E-A831-C597C1A0641C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1BDB58-0732-D770-1A9D-AEEC1F61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55B0AD-87D6-3D9E-AB3C-A9CFB4021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52AB8-F836-40C1-9949-98973EEFFC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4367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19E6475-7099-200E-A068-83F4F3855C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96FFBD9-95BA-FFB1-0505-1F29D26406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50A831-85DA-3552-73EB-EB868AADA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CD5E-00EF-408E-A831-C597C1A0641C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808B75-5FD5-E443-276B-B0E17A6BF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455E2F-0068-5089-8F9B-52558FBFA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52AB8-F836-40C1-9949-98973EEFFC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3239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BB94379E-72B9-964D-B97A-464D39E37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68101-4B0A-4443-8246-B04BA940A3AF}" type="datetimeFigureOut">
              <a:rPr lang="it-IT"/>
              <a:pPr>
                <a:defRPr/>
              </a:pPr>
              <a:t>26/05/2025</a:t>
            </a:fld>
            <a:endParaRPr 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88C3B91B-FDBE-DEBB-C5B1-3B6E83214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7DCC2F66-1162-3550-2DF8-B83959C8F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6319A1-B4CA-4ABB-8457-0EBC5297391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4951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BB94379E-72B9-964D-B97A-464D39E37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68101-4B0A-4443-8246-B04BA940A3AF}" type="datetimeFigureOut">
              <a:rPr lang="it-IT"/>
              <a:pPr>
                <a:defRPr/>
              </a:pPr>
              <a:t>26/05/2025</a:t>
            </a:fld>
            <a:endParaRPr 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88C3B91B-FDBE-DEBB-C5B1-3B6E83214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7DCC2F66-1162-3550-2DF8-B83959C8F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6319A1-B4CA-4ABB-8457-0EBC5297391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495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8FE56D-2809-55B8-FD6B-95EA16EC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0CDFC5-326E-E4C4-B23D-26CFA0F1A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D5EC70-4033-ACD0-8334-6D847EFA6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CD5E-00EF-408E-A831-C597C1A0641C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F7D0CF-5CB4-5DB7-BACC-37DAC9381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41BAFC-1E93-AAC6-B5FA-EB5DA5A87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52AB8-F836-40C1-9949-98973EEFFC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4708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FC98C-A8E3-EE29-92F0-6EA0B058B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C32FF7-4B26-955C-CE43-405BE8287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FB2DC9-1254-5704-4743-C0D960E40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CD5E-00EF-408E-A831-C597C1A0641C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949B94-5C1F-C0FD-BAE0-53D9FBDD0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01BC98-4B31-82BD-3D08-009BA9FD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52AB8-F836-40C1-9949-98973EEFFC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139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D84C64-78CC-7F04-A590-71326F3A7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18DF37-DFB1-8BC5-FE35-7EBFB059B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73B56E3-5405-3465-5FA1-12483A992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48A3815-74A6-99B2-CA44-E4606EB1A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CD5E-00EF-408E-A831-C597C1A0641C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D2CC4AE-9FB6-095B-5AC9-9C48E35CE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153D75F-43D1-ABB2-5A2B-86E78130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52AB8-F836-40C1-9949-98973EEFFC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0457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68C7BC-88AE-D02C-2C06-21FAEBDF8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D345559-7A3E-64AF-8FCE-D532C5587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422BE60-77AB-D074-76A9-1A5663081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078405E-CC51-13A1-A876-0B82881234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B1F4570-7E12-11CF-25A7-631E0629B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6C7EC92-C1F8-2D19-BAF6-6EB37C895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CD5E-00EF-408E-A831-C597C1A0641C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38CFFA8-A5FA-169F-0897-10439C543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9D3133-66AC-D937-2B35-32A5710D9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52AB8-F836-40C1-9949-98973EEFFC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0334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AF3761-14BD-5F04-EB75-5BEE5FAC4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7BBA772-0D0D-3A8D-879B-22F662FBE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CD5E-00EF-408E-A831-C597C1A0641C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FB6679B-A7A6-4908-465E-F80BF7F5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93D8617-BEC5-9E37-CC3E-41525160F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52AB8-F836-40C1-9949-98973EEFFC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228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95447FF-68B4-DFF6-DDF7-2D48A857A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CD5E-00EF-408E-A831-C597C1A0641C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E51DF06-4D09-3D42-5861-51E349622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CB41CEC-285D-C26A-EE95-F4733E2CB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52AB8-F836-40C1-9949-98973EEFFC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160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E3C04F-6522-3450-DBC3-049933B3F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7BB8B9-6D1B-3D5E-7AAA-28A2409B3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6A8F1B4-4508-C827-296C-8460C6B7A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F2F50C2-43D2-F7D7-CEE2-51317A380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CD5E-00EF-408E-A831-C597C1A0641C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074D3C2-4AF0-6CD0-C5E1-0B0B5847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513A0F9-0295-9488-89B1-B594EB86D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52AB8-F836-40C1-9949-98973EEFFC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4297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031C1A-43E6-F6F3-C9E1-2180C5A27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553E08F-D3B1-5947-0094-4971EAF9B9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1C583D3-2F58-B782-FDBF-9B2F13511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5C47E2B-17EE-859C-A306-185D97EA8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CD5E-00EF-408E-A831-C597C1A0641C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7ECB918-E323-BE9A-3292-76FCCA490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C371B86-CE3A-2AB9-BD3D-F80D2673F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52AB8-F836-40C1-9949-98973EEFFC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1678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4D2F246-E969-B24A-61F6-C3469CC8B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3DA8E7-F36C-EABD-16DA-7BDB5EA31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2495B9-1115-8CC0-230E-450AA34EEF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19CD5E-00EF-408E-A831-C597C1A0641C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89FA6E-4413-5BA9-3282-B8ACCDFF1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C67F0F-01AB-E05D-A928-1674BC850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752AB8-F836-40C1-9949-98973EEFFC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068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941FC4A1-0557-AE48-6ADA-94136E13F59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492BB3E5-04C3-25BB-85AB-063D9C42DB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A767F9-4CEF-431F-ABE2-3710527B5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E2D625-D4E2-4000-BF58-32FA72F18091}" type="datetimeFigureOut">
              <a:rPr lang="it-IT"/>
              <a:pPr>
                <a:defRPr/>
              </a:pPr>
              <a:t>26/05/2025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F207D0-5E90-4DA8-91C2-A00B947077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56BDCD-D0C4-4DAD-8BA1-35FCF8C1D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D4F6068-12B6-42CF-9B6E-7C028F8D5947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941FC4A1-0557-AE48-6ADA-94136E13F59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492BB3E5-04C3-25BB-85AB-063D9C42DB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A767F9-4CEF-431F-ABE2-3710527B5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E2D625-D4E2-4000-BF58-32FA72F18091}" type="datetimeFigureOut">
              <a:rPr lang="it-IT"/>
              <a:pPr>
                <a:defRPr/>
              </a:pPr>
              <a:t>26/05/2025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F207D0-5E90-4DA8-91C2-A00B947077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56BDCD-D0C4-4DAD-8BA1-35FCF8C1D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D4F6068-12B6-42CF-9B6E-7C028F8D5947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seudevernia furfuracea">
            <a:extLst>
              <a:ext uri="{FF2B5EF4-FFF2-40B4-BE49-F238E27FC236}">
                <a16:creationId xmlns:a16="http://schemas.microsoft.com/office/drawing/2014/main" id="{72600D8C-14FA-F20B-C50D-38DE2A796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69DD862-818F-3301-2608-F443E15D1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17630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Meccanismi</a:t>
            </a:r>
            <a:r>
              <a:rPr lang="en-US" sz="5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sz="51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accumulo</a:t>
            </a:r>
            <a:r>
              <a:rPr lang="en-US" sz="5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sz="51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mercurio</a:t>
            </a:r>
            <a:r>
              <a:rPr lang="en-US" sz="5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1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</a:t>
            </a:r>
            <a:r>
              <a:rPr lang="en-US" sz="5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1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lichene</a:t>
            </a:r>
            <a:r>
              <a:rPr lang="en-US" sz="5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1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Pseudevernia</a:t>
            </a:r>
            <a:r>
              <a:rPr lang="en-US" sz="51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1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furfuracea</a:t>
            </a:r>
            <a:endParaRPr lang="en-US" sz="51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C65D84A-E1BC-FE4F-9BC6-D99C0A3E5AF3}"/>
              </a:ext>
            </a:extLst>
          </p:cNvPr>
          <p:cNvSpPr txBox="1"/>
          <p:nvPr/>
        </p:nvSpPr>
        <p:spPr>
          <a:xfrm>
            <a:off x="1524000" y="3904574"/>
            <a:ext cx="9144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Tesi di Laurea Magistrale di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Biomonitoraggio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7508805-8802-3EE4-8FD8-D6EE0D2A8E52}"/>
              </a:ext>
            </a:extLst>
          </p:cNvPr>
          <p:cNvSpPr txBox="1"/>
          <p:nvPr/>
        </p:nvSpPr>
        <p:spPr>
          <a:xfrm>
            <a:off x="4564505" y="5024991"/>
            <a:ext cx="3062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Meroi Paolo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0A7C137-2A03-3C16-7997-E90B7CA9686E}"/>
              </a:ext>
            </a:extLst>
          </p:cNvPr>
          <p:cNvSpPr txBox="1"/>
          <p:nvPr/>
        </p:nvSpPr>
        <p:spPr>
          <a:xfrm>
            <a:off x="4001124" y="5842337"/>
            <a:ext cx="4189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Corso di Laurea Magistrale in Ecologia e Sostenibilità dei Cambiamenti Globali</a:t>
            </a:r>
          </a:p>
        </p:txBody>
      </p:sp>
    </p:spTree>
    <p:extLst>
      <p:ext uri="{BB962C8B-B14F-4D97-AF65-F5344CB8AC3E}">
        <p14:creationId xmlns:p14="http://schemas.microsoft.com/office/powerpoint/2010/main" val="3619481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arica Puntointerrogativo Rosso E Immagine Di Un Personaggio In 3d. |  Wallpapers.com">
            <a:extLst>
              <a:ext uri="{FF2B5EF4-FFF2-40B4-BE49-F238E27FC236}">
                <a16:creationId xmlns:a16="http://schemas.microsoft.com/office/drawing/2014/main" id="{9AC11A76-15E4-27D4-0D63-5428524F93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1266" y="268713"/>
            <a:ext cx="4409468" cy="440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38EF2E1-E707-F0EB-F0CD-CF9A54BD4B8D}"/>
              </a:ext>
            </a:extLst>
          </p:cNvPr>
          <p:cNvSpPr txBox="1"/>
          <p:nvPr/>
        </p:nvSpPr>
        <p:spPr>
          <a:xfrm>
            <a:off x="1424066" y="4940371"/>
            <a:ext cx="9578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Siete tutti invitati alla discussione della mia tesi per scoprire i risultati che (spero) otterrò nei prossimi mesi</a:t>
            </a:r>
          </a:p>
        </p:txBody>
      </p:sp>
    </p:spTree>
    <p:extLst>
      <p:ext uri="{BB962C8B-B14F-4D97-AF65-F5344CB8AC3E}">
        <p14:creationId xmlns:p14="http://schemas.microsoft.com/office/powerpoint/2010/main" val="3474292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63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E0EDA67-D78B-79DE-B7D0-1135A0D55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337"/>
            <a:ext cx="6797405" cy="1651404"/>
          </a:xfrm>
        </p:spPr>
        <p:txBody>
          <a:bodyPr>
            <a:normAutofit/>
          </a:bodyPr>
          <a:lstStyle/>
          <a:p>
            <a:r>
              <a:rPr lang="it-IT" sz="4800" b="1" dirty="0"/>
              <a:t>Scopo della tesi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6AC9ED-86A8-E630-22A1-6419C8117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330"/>
            <a:ext cx="6797405" cy="3719384"/>
          </a:xfrm>
        </p:spPr>
        <p:txBody>
          <a:bodyPr>
            <a:normAutofit/>
          </a:bodyPr>
          <a:lstStyle/>
          <a:p>
            <a:r>
              <a:rPr lang="it-IT" dirty="0"/>
              <a:t>Indagare, a livello sub-cellulare, la </a:t>
            </a:r>
            <a:r>
              <a:rPr lang="it-IT" b="1" dirty="0"/>
              <a:t>localizzazione</a:t>
            </a:r>
            <a:r>
              <a:rPr lang="it-IT" dirty="0"/>
              <a:t> dell’accumulo di mercurio (Hg) in </a:t>
            </a:r>
            <a:r>
              <a:rPr lang="it-IT" i="1" dirty="0"/>
              <a:t>P. furfuracea</a:t>
            </a:r>
          </a:p>
          <a:p>
            <a:r>
              <a:rPr lang="it-IT" dirty="0"/>
              <a:t>Ipotesi di partenza: il mercurio si accumula nei </a:t>
            </a:r>
            <a:r>
              <a:rPr lang="it-IT" b="1" dirty="0"/>
              <a:t>cloroplasti</a:t>
            </a:r>
            <a:r>
              <a:rPr lang="it-IT" dirty="0"/>
              <a:t> grazie alla sua affinità per i lo zolfo presente nelle proteine e nei lipidi di membrana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5B56A88-B54F-8308-E482-766F5EFE0E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8"/>
          <a:stretch/>
        </p:blipFill>
        <p:spPr>
          <a:xfrm>
            <a:off x="8634620" y="168168"/>
            <a:ext cx="2721495" cy="3168155"/>
          </a:xfrm>
          <a:prstGeom prst="rect">
            <a:avLst/>
          </a:prstGeom>
        </p:spPr>
      </p:pic>
      <p:pic>
        <p:nvPicPr>
          <p:cNvPr id="2050" name="Picture 2" descr="Hypothesized role of plastoglobuli to maintain a constant... | Download  Scientific Diagram">
            <a:extLst>
              <a:ext uri="{FF2B5EF4-FFF2-40B4-BE49-F238E27FC236}">
                <a16:creationId xmlns:a16="http://schemas.microsoft.com/office/drawing/2014/main" id="{F34861CC-E150-B9EC-B16D-520ED8261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4054" y="3504492"/>
            <a:ext cx="3642626" cy="281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159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asellaDiTesto 3">
            <a:extLst>
              <a:ext uri="{FF2B5EF4-FFF2-40B4-BE49-F238E27FC236}">
                <a16:creationId xmlns:a16="http://schemas.microsoft.com/office/drawing/2014/main" id="{7EBE94BE-A29C-FBF8-D525-638CE1460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3264" y="503238"/>
            <a:ext cx="79914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 dirty="0">
              <a:latin typeface="Aptos" panose="020B00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Aptos" panose="020B0004020202020204" pitchFamily="34" charset="0"/>
              </a:rPr>
              <a:t>L’IPOTESI che si può fare è che il mercurio abbia una particolare affinità per alcuni componenti di membrana dei cloroplasti che vengono accumulati nei plastoglobuli.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2124A87-330E-7AC4-5FE8-0AB3CF52F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3263" y="1883141"/>
            <a:ext cx="64071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Aptos" panose="020B0004020202020204" pitchFamily="34" charset="0"/>
              </a:rPr>
              <a:t>Qua è necessario un piccolo approfondimento sulle membrane </a:t>
            </a:r>
            <a:r>
              <a:rPr lang="it-IT" altLang="it-IT" sz="2000" dirty="0" err="1">
                <a:latin typeface="Aptos" panose="020B0004020202020204" pitchFamily="34" charset="0"/>
              </a:rPr>
              <a:t>tilacoidali</a:t>
            </a:r>
            <a:r>
              <a:rPr lang="it-IT" altLang="it-IT" sz="2000" dirty="0">
                <a:latin typeface="Aptos" panose="020B0004020202020204" pitchFamily="34" charset="0"/>
              </a:rPr>
              <a:t>, le quali non sono costituite dai classici fosfolipidi, ma da </a:t>
            </a:r>
            <a:r>
              <a:rPr lang="it-IT" altLang="it-IT" sz="2000" b="1" dirty="0" err="1">
                <a:latin typeface="Aptos" panose="020B0004020202020204" pitchFamily="34" charset="0"/>
              </a:rPr>
              <a:t>galattolipidi</a:t>
            </a:r>
            <a:r>
              <a:rPr lang="it-IT" altLang="it-IT" sz="2000" dirty="0">
                <a:latin typeface="Aptos" panose="020B0004020202020204" pitchFamily="34" charset="0"/>
              </a:rPr>
              <a:t> e </a:t>
            </a:r>
            <a:r>
              <a:rPr lang="it-IT" altLang="it-IT" sz="2000" b="1" dirty="0" err="1">
                <a:latin typeface="Aptos" panose="020B0004020202020204" pitchFamily="34" charset="0"/>
              </a:rPr>
              <a:t>solfolipidi</a:t>
            </a:r>
            <a:r>
              <a:rPr lang="it-IT" altLang="it-IT" sz="2000" dirty="0">
                <a:latin typeface="Aptos" panose="020B0004020202020204" pitchFamily="34" charset="0"/>
              </a:rPr>
              <a:t>.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883D8C97-C730-3F40-ECA1-8284F5A6C8D6}"/>
              </a:ext>
            </a:extLst>
          </p:cNvPr>
          <p:cNvGrpSpPr>
            <a:grpSpLocks/>
          </p:cNvGrpSpPr>
          <p:nvPr/>
        </p:nvGrpSpPr>
        <p:grpSpPr bwMode="auto">
          <a:xfrm>
            <a:off x="1973263" y="1774825"/>
            <a:ext cx="8329612" cy="4910138"/>
            <a:chOff x="448494" y="1774651"/>
            <a:chExt cx="8330982" cy="4910312"/>
          </a:xfrm>
        </p:grpSpPr>
        <p:pic>
          <p:nvPicPr>
            <p:cNvPr id="4105" name="Picture 2" descr="https://upload.wikimedia.org/wikipedia/commons/thumb/9/99/SQDG_chemical_structure.png/150px-SQDG_chemical_structure.png">
              <a:extLst>
                <a:ext uri="{FF2B5EF4-FFF2-40B4-BE49-F238E27FC236}">
                  <a16:creationId xmlns:a16="http://schemas.microsoft.com/office/drawing/2014/main" id="{B2E3CFBD-BB3B-323A-76BA-C0E30F4E7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5" y="1774651"/>
              <a:ext cx="1903221" cy="4910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CasellaDiTesto 6">
              <a:extLst>
                <a:ext uri="{FF2B5EF4-FFF2-40B4-BE49-F238E27FC236}">
                  <a16:creationId xmlns:a16="http://schemas.microsoft.com/office/drawing/2014/main" id="{88BE3A58-96EB-5FBD-F327-35DB25F72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494" y="2819202"/>
              <a:ext cx="6408712" cy="1631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dirty="0">
                  <a:latin typeface="Aptos" panose="020B0004020202020204" pitchFamily="34" charset="0"/>
                </a:rPr>
                <a:t>I </a:t>
              </a:r>
              <a:r>
                <a:rPr lang="it-IT" altLang="it-IT" sz="2000" b="1" dirty="0" err="1">
                  <a:latin typeface="Aptos" panose="020B0004020202020204" pitchFamily="34" charset="0"/>
                </a:rPr>
                <a:t>solfolipidi</a:t>
              </a:r>
              <a:r>
                <a:rPr lang="it-IT" altLang="it-IT" sz="2000" dirty="0">
                  <a:latin typeface="Aptos" panose="020B0004020202020204" pitchFamily="34" charset="0"/>
                </a:rPr>
                <a:t> sono una classe di composti che contengono un gruppo funzionale di zolfo (-SO</a:t>
              </a:r>
              <a:r>
                <a:rPr lang="it-IT" altLang="it-IT" sz="2000" baseline="-25000" dirty="0">
                  <a:latin typeface="Aptos" panose="020B0004020202020204" pitchFamily="34" charset="0"/>
                </a:rPr>
                <a:t>3</a:t>
              </a:r>
              <a:r>
                <a:rPr lang="it-IT" altLang="it-IT" sz="2000" baseline="30000" dirty="0">
                  <a:latin typeface="Aptos" panose="020B0004020202020204" pitchFamily="34" charset="0"/>
                </a:rPr>
                <a:t>-</a:t>
              </a:r>
              <a:r>
                <a:rPr lang="it-IT" altLang="it-IT" sz="2000" dirty="0">
                  <a:latin typeface="Aptos" panose="020B0004020202020204" pitchFamily="34" charset="0"/>
                </a:rPr>
                <a:t>). Il più abbondante </a:t>
              </a:r>
              <a:r>
                <a:rPr lang="it-IT" altLang="it-IT" sz="2000" dirty="0" err="1">
                  <a:latin typeface="Aptos" panose="020B0004020202020204" pitchFamily="34" charset="0"/>
                </a:rPr>
                <a:t>solfolipide</a:t>
              </a:r>
              <a:r>
                <a:rPr lang="it-IT" altLang="it-IT" sz="2000" dirty="0">
                  <a:latin typeface="Aptos" panose="020B0004020202020204" pitchFamily="34" charset="0"/>
                </a:rPr>
                <a:t> è il </a:t>
              </a:r>
              <a:r>
                <a:rPr lang="it-IT" altLang="it-IT" sz="2000" dirty="0" err="1">
                  <a:latin typeface="Aptos" panose="020B0004020202020204" pitchFamily="34" charset="0"/>
                </a:rPr>
                <a:t>solfochinovosil</a:t>
              </a:r>
              <a:r>
                <a:rPr lang="it-IT" altLang="it-IT" sz="2000" dirty="0">
                  <a:latin typeface="Aptos" panose="020B0004020202020204" pitchFamily="34" charset="0"/>
                </a:rPr>
                <a:t>- </a:t>
              </a:r>
              <a:r>
                <a:rPr lang="it-IT" altLang="it-IT" sz="2000" dirty="0" err="1">
                  <a:latin typeface="Aptos" panose="020B0004020202020204" pitchFamily="34" charset="0"/>
                </a:rPr>
                <a:t>diacilglicerolo</a:t>
              </a:r>
              <a:r>
                <a:rPr lang="it-IT" altLang="it-IT" sz="2000" dirty="0">
                  <a:latin typeface="Aptos" panose="020B0004020202020204" pitchFamily="34" charset="0"/>
                </a:rPr>
                <a:t>, che è formato da un glicoside di </a:t>
              </a:r>
              <a:r>
                <a:rPr lang="it-IT" altLang="it-IT" sz="2000" dirty="0" err="1">
                  <a:latin typeface="Aptos" panose="020B0004020202020204" pitchFamily="34" charset="0"/>
                </a:rPr>
                <a:t>solfochinovosio</a:t>
              </a:r>
              <a:r>
                <a:rPr lang="it-IT" altLang="it-IT" sz="2000" dirty="0">
                  <a:latin typeface="Aptos" panose="020B0004020202020204" pitchFamily="34" charset="0"/>
                </a:rPr>
                <a:t> e </a:t>
              </a:r>
              <a:r>
                <a:rPr lang="it-IT" altLang="it-IT" sz="2000" dirty="0" err="1">
                  <a:latin typeface="Aptos" panose="020B0004020202020204" pitchFamily="34" charset="0"/>
                </a:rPr>
                <a:t>diacilglicerolo</a:t>
              </a:r>
              <a:r>
                <a:rPr lang="it-IT" altLang="it-IT" sz="2000" dirty="0">
                  <a:latin typeface="Aptos" panose="020B0004020202020204" pitchFamily="34" charset="0"/>
                </a:rPr>
                <a:t>. </a:t>
              </a: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C45AF587-4504-8D2B-C8CF-24CEA6F1D89D}"/>
              </a:ext>
            </a:extLst>
          </p:cNvPr>
          <p:cNvGrpSpPr>
            <a:grpSpLocks/>
          </p:cNvGrpSpPr>
          <p:nvPr/>
        </p:nvGrpSpPr>
        <p:grpSpPr bwMode="auto">
          <a:xfrm>
            <a:off x="1631951" y="4557009"/>
            <a:ext cx="6608763" cy="2127954"/>
            <a:chOff x="354585" y="4527677"/>
            <a:chExt cx="6359501" cy="1925659"/>
          </a:xfrm>
        </p:grpSpPr>
        <p:sp>
          <p:nvSpPr>
            <p:cNvPr id="4103" name="CasellaDiTesto 5">
              <a:extLst>
                <a:ext uri="{FF2B5EF4-FFF2-40B4-BE49-F238E27FC236}">
                  <a16:creationId xmlns:a16="http://schemas.microsoft.com/office/drawing/2014/main" id="{FDED6E18-4205-0405-A0BD-3388C26FF9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4242" y="4645678"/>
              <a:ext cx="3439844" cy="1476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dirty="0">
                  <a:latin typeface="Aptos" panose="020B0004020202020204" pitchFamily="34" charset="0"/>
                </a:rPr>
                <a:t>Il cinabro, minerale da cui si ricava il mercurio tramite arrostimento e successiva condensazione, è un solfuro (</a:t>
              </a:r>
              <a:r>
                <a:rPr lang="it-IT" altLang="it-IT" sz="2000" dirty="0" err="1">
                  <a:latin typeface="Aptos" panose="020B0004020202020204" pitchFamily="34" charset="0"/>
                </a:rPr>
                <a:t>SHg</a:t>
              </a:r>
              <a:r>
                <a:rPr lang="it-IT" altLang="it-IT" sz="2000" dirty="0">
                  <a:latin typeface="Aptos" panose="020B0004020202020204" pitchFamily="34" charset="0"/>
                </a:rPr>
                <a:t>).</a:t>
              </a:r>
            </a:p>
          </p:txBody>
        </p:sp>
        <p:pic>
          <p:nvPicPr>
            <p:cNvPr id="4104" name="Picture 4" descr="http://2.bp.blogspot.com/_ZLSz3zKVbGg/TNAliYijNKI/AAAAAAAAA5w/VYDogVx3asI/s1600/cinabro.png">
              <a:extLst>
                <a:ext uri="{FF2B5EF4-FFF2-40B4-BE49-F238E27FC236}">
                  <a16:creationId xmlns:a16="http://schemas.microsoft.com/office/drawing/2014/main" id="{3A468187-27AD-A77D-E6F5-314B66278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85" y="4527677"/>
              <a:ext cx="2357757" cy="1925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8629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80348CBB-B48C-486A-B497-EFDF14287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9" y="295275"/>
            <a:ext cx="599916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it-IT" sz="2400" dirty="0"/>
              <a:t>In particolare potrebbe esserci un picco di accumulo nel </a:t>
            </a:r>
            <a:r>
              <a:rPr lang="it-IT" sz="2400" b="1" dirty="0"/>
              <a:t>plastoglobulo</a:t>
            </a:r>
            <a:r>
              <a:rPr lang="it-IT" sz="2400" dirty="0"/>
              <a:t>, una struttura </a:t>
            </a:r>
            <a:r>
              <a:rPr lang="it-IT" sz="2400" dirty="0" err="1"/>
              <a:t>lipo</a:t>
            </a:r>
            <a:r>
              <a:rPr lang="it-IT" sz="2400" dirty="0"/>
              <a:t>-proteica che si forma sulla membrana </a:t>
            </a:r>
            <a:r>
              <a:rPr lang="it-IT" sz="2400" dirty="0" err="1"/>
              <a:t>tilacoidale</a:t>
            </a:r>
            <a:r>
              <a:rPr lang="it-IT" sz="2400" dirty="0"/>
              <a:t> del cloroplasto del </a:t>
            </a:r>
            <a:r>
              <a:rPr lang="it-IT" sz="2400" dirty="0" err="1"/>
              <a:t>fotobionte</a:t>
            </a:r>
            <a:r>
              <a:rPr lang="it-IT" sz="2400" dirty="0"/>
              <a:t> </a:t>
            </a:r>
            <a:r>
              <a:rPr lang="it-IT" sz="2400" i="1" dirty="0" err="1"/>
              <a:t>Trebouxia</a:t>
            </a:r>
            <a:endParaRPr lang="it-IT" sz="2400" i="1" dirty="0"/>
          </a:p>
        </p:txBody>
      </p:sp>
      <p:pic>
        <p:nvPicPr>
          <p:cNvPr id="3075" name="Picture 5" descr="HG50DIFENIL">
            <a:extLst>
              <a:ext uri="{FF2B5EF4-FFF2-40B4-BE49-F238E27FC236}">
                <a16:creationId xmlns:a16="http://schemas.microsoft.com/office/drawing/2014/main" id="{89438AEA-6E78-089A-91A5-FF4CA0464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43200"/>
            <a:ext cx="6172200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" descr="http://scuole.provincia.so.it/SMSassiTorelli/licheninrete/images/isidi.jpg">
            <a:extLst>
              <a:ext uri="{FF2B5EF4-FFF2-40B4-BE49-F238E27FC236}">
                <a16:creationId xmlns:a16="http://schemas.microsoft.com/office/drawing/2014/main" id="{4780BDC1-0B19-F64A-628D-D3812BE85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11114"/>
            <a:ext cx="2771775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 descr="HG50DIFENILpartic">
            <a:extLst>
              <a:ext uri="{FF2B5EF4-FFF2-40B4-BE49-F238E27FC236}">
                <a16:creationId xmlns:a16="http://schemas.microsoft.com/office/drawing/2014/main" id="{106C5630-DFB0-C846-32F3-F861F6E3A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581401"/>
            <a:ext cx="3392488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ttangolo 8">
            <a:extLst>
              <a:ext uri="{FF2B5EF4-FFF2-40B4-BE49-F238E27FC236}">
                <a16:creationId xmlns:a16="http://schemas.microsoft.com/office/drawing/2014/main" id="{725B94BC-B10B-7929-009E-D135BCE44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2714" y="1"/>
            <a:ext cx="395287" cy="404813"/>
          </a:xfrm>
          <a:prstGeom prst="rect">
            <a:avLst/>
          </a:prstGeom>
          <a:solidFill>
            <a:srgbClr val="00CC00"/>
          </a:solidFill>
          <a:ln w="9525" algn="ctr">
            <a:solidFill>
              <a:srgbClr val="00CC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801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5A7CD49-9C22-F7EC-444F-D6A3CBAD9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it-IT" sz="5400" b="1"/>
              <a:t>Progettare un piano di biomonitoraggio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1E4E46-5215-2DE8-7E03-7A5A15094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551134" cy="4151376"/>
          </a:xfrm>
        </p:spPr>
        <p:txBody>
          <a:bodyPr>
            <a:normAutofit lnSpcReduction="10000"/>
          </a:bodyPr>
          <a:lstStyle/>
          <a:p>
            <a:r>
              <a:rPr lang="it-IT" sz="2400" dirty="0"/>
              <a:t>Tesi pregressa sulla differenza di bioaccumulo da parte di talli </a:t>
            </a:r>
            <a:r>
              <a:rPr lang="it-IT" sz="2400" dirty="0" err="1"/>
              <a:t>isidiati</a:t>
            </a:r>
            <a:r>
              <a:rPr lang="it-IT" sz="2400" dirty="0"/>
              <a:t> e non </a:t>
            </a:r>
            <a:r>
              <a:rPr lang="it-IT" sz="2400" dirty="0" err="1"/>
              <a:t>isidiati</a:t>
            </a:r>
            <a:r>
              <a:rPr lang="it-IT" sz="2400" dirty="0"/>
              <a:t> non ha portato i risultati aspettati</a:t>
            </a:r>
          </a:p>
          <a:p>
            <a:r>
              <a:rPr lang="it-IT" sz="2400" dirty="0"/>
              <a:t>Fase di revisione della letteratura sull’argomento per decidere il </a:t>
            </a:r>
            <a:r>
              <a:rPr lang="it-IT" sz="2400" b="1" dirty="0"/>
              <a:t>design di trapianto</a:t>
            </a:r>
          </a:p>
          <a:p>
            <a:r>
              <a:rPr lang="it-IT" sz="2400" dirty="0"/>
              <a:t>Lavoro preparatorio per decidere lo sforzo di campionamento, le quantità di materiale da raccogliere e le modalità di trasporto</a:t>
            </a:r>
          </a:p>
          <a:p>
            <a:r>
              <a:rPr lang="it-IT" sz="2400" dirty="0"/>
              <a:t>11 Aprile: campionamento a Casera Razzo, area già studiata e individuata come adatta per i suoi livelli di inquinamento</a:t>
            </a:r>
          </a:p>
          <a:p>
            <a:endParaRPr lang="it-IT" sz="2000" dirty="0"/>
          </a:p>
        </p:txBody>
      </p:sp>
      <p:pic>
        <p:nvPicPr>
          <p:cNvPr id="5" name="Immagine 4" descr="Immagine che contiene aria aperta, neve, natura, cielo&#10;&#10;Il contenuto generato dall'IA potrebbe non essere corretto.">
            <a:extLst>
              <a:ext uri="{FF2B5EF4-FFF2-40B4-BE49-F238E27FC236}">
                <a16:creationId xmlns:a16="http://schemas.microsoft.com/office/drawing/2014/main" id="{17B0E369-26D7-D5AD-300F-283A108A4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4" b="2"/>
          <a:stretch>
            <a:fillRect/>
          </a:stretch>
        </p:blipFill>
        <p:spPr>
          <a:xfrm rot="5400000">
            <a:off x="8675162" y="592217"/>
            <a:ext cx="3611779" cy="2804817"/>
          </a:xfrm>
          <a:prstGeom prst="rect">
            <a:avLst/>
          </a:prstGeom>
        </p:spPr>
      </p:pic>
      <p:pic>
        <p:nvPicPr>
          <p:cNvPr id="7" name="Immagine 6" descr="Immagine che contiene terreno, aria aperta, pianta, inverno&#10;&#10;Il contenuto generato dall'IA potrebbe non essere corretto.">
            <a:extLst>
              <a:ext uri="{FF2B5EF4-FFF2-40B4-BE49-F238E27FC236}">
                <a16:creationId xmlns:a16="http://schemas.microsoft.com/office/drawing/2014/main" id="{A929FFF1-C280-E759-9A32-DE3796E6F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05"/>
          <a:stretch/>
        </p:blipFill>
        <p:spPr>
          <a:xfrm rot="5400000">
            <a:off x="7359656" y="3633758"/>
            <a:ext cx="3012965" cy="305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95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00DBB12-2364-1C6A-81CF-24C94058A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it-IT" sz="5400" b="1"/>
              <a:t>Progettare un piano di biomonitoraggio</a:t>
            </a:r>
            <a:endParaRPr lang="it-IT" sz="5400"/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7C7630-5869-6D2F-6F9A-92A4FDC87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255395" cy="4039554"/>
          </a:xfrm>
        </p:spPr>
        <p:txBody>
          <a:bodyPr>
            <a:normAutofit lnSpcReduction="10000"/>
          </a:bodyPr>
          <a:lstStyle/>
          <a:p>
            <a:r>
              <a:rPr lang="it-IT" sz="2400" dirty="0"/>
              <a:t>Processazione del materiale:</a:t>
            </a:r>
          </a:p>
          <a:p>
            <a:pPr lvl="1"/>
            <a:r>
              <a:rPr lang="it-IT" dirty="0"/>
              <a:t>Pulizia dei talli e selezione di lobi </a:t>
            </a:r>
            <a:r>
              <a:rPr lang="it-IT" dirty="0" err="1"/>
              <a:t>isidiati</a:t>
            </a:r>
            <a:r>
              <a:rPr lang="it-IT" dirty="0"/>
              <a:t> e non-</a:t>
            </a:r>
            <a:r>
              <a:rPr lang="it-IT" dirty="0" err="1"/>
              <a:t>isidiati</a:t>
            </a:r>
            <a:endParaRPr lang="it-IT" dirty="0"/>
          </a:p>
          <a:p>
            <a:pPr lvl="1"/>
            <a:r>
              <a:rPr lang="it-IT" b="1" dirty="0"/>
              <a:t>C-spot test </a:t>
            </a:r>
            <a:r>
              <a:rPr lang="it-IT" dirty="0"/>
              <a:t>per selezionare solo la varietà </a:t>
            </a:r>
            <a:r>
              <a:rPr lang="it-IT" i="1" dirty="0"/>
              <a:t>furfuracea </a:t>
            </a:r>
            <a:r>
              <a:rPr lang="it-IT" dirty="0"/>
              <a:t>(ipoclorito di sodio)</a:t>
            </a:r>
            <a:endParaRPr lang="it-IT" i="1" dirty="0"/>
          </a:p>
          <a:p>
            <a:r>
              <a:rPr lang="it-IT" sz="2400" dirty="0"/>
              <a:t>Divisione del materiale in «</a:t>
            </a:r>
            <a:r>
              <a:rPr lang="it-IT" sz="2400" dirty="0" err="1"/>
              <a:t>pre</a:t>
            </a:r>
            <a:r>
              <a:rPr lang="it-IT" sz="2400" dirty="0"/>
              <a:t>-esposizione» e «per-esposizione»</a:t>
            </a:r>
          </a:p>
          <a:p>
            <a:r>
              <a:rPr lang="it-IT" sz="2400" dirty="0"/>
              <a:t>Costruzione dei </a:t>
            </a:r>
            <a:r>
              <a:rPr lang="it-IT" sz="2400" b="1" dirty="0"/>
              <a:t>dispositivi per l’esposizione</a:t>
            </a:r>
            <a:r>
              <a:rPr lang="it-IT" sz="2400" dirty="0"/>
              <a:t>: due profili in alluminio anodizzato sovrapposti al cui interno sono stati bloccati i lobi del lichene</a:t>
            </a:r>
          </a:p>
          <a:p>
            <a:pPr lvl="1"/>
            <a:endParaRPr lang="it-IT" i="1" dirty="0"/>
          </a:p>
        </p:txBody>
      </p:sp>
      <p:pic>
        <p:nvPicPr>
          <p:cNvPr id="9" name="Immagine 8" descr="Immagine che contiene interno, testo, plastica, muro&#10;&#10;Il contenuto generato dall'IA potrebbe non essere corretto.">
            <a:extLst>
              <a:ext uri="{FF2B5EF4-FFF2-40B4-BE49-F238E27FC236}">
                <a16:creationId xmlns:a16="http://schemas.microsoft.com/office/drawing/2014/main" id="{91883EBF-F33F-35D7-503D-D0E3E2DAB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32" b="-1"/>
          <a:stretch/>
        </p:blipFill>
        <p:spPr>
          <a:xfrm rot="5400000">
            <a:off x="8512424" y="425451"/>
            <a:ext cx="3429969" cy="2834484"/>
          </a:xfrm>
          <a:prstGeom prst="rect">
            <a:avLst/>
          </a:prstGeom>
        </p:spPr>
      </p:pic>
      <p:pic>
        <p:nvPicPr>
          <p:cNvPr id="11" name="Immagine 10" descr="Immagine che contiene disegno, neve, inverno&#10;&#10;Il contenuto generato dall'IA potrebbe non essere corretto.">
            <a:extLst>
              <a:ext uri="{FF2B5EF4-FFF2-40B4-BE49-F238E27FC236}">
                <a16:creationId xmlns:a16="http://schemas.microsoft.com/office/drawing/2014/main" id="{42D96472-C929-5E2B-F449-5135EBBBD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9" b="-3"/>
          <a:stretch>
            <a:fillRect/>
          </a:stretch>
        </p:blipFill>
        <p:spPr>
          <a:xfrm rot="5400000">
            <a:off x="7044849" y="3925661"/>
            <a:ext cx="3126527" cy="258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14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EDBC83C-B26D-71BC-0D14-FE097E210AEB}"/>
              </a:ext>
            </a:extLst>
          </p:cNvPr>
          <p:cNvSpPr txBox="1"/>
          <p:nvPr/>
        </p:nvSpPr>
        <p:spPr>
          <a:xfrm rot="16200000">
            <a:off x="-2150268" y="3013501"/>
            <a:ext cx="5766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FF0000"/>
                </a:solidFill>
              </a:rPr>
              <a:t>Design di trapianto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D48321B-F0FC-449E-F7C7-D16E41B1DA04}"/>
              </a:ext>
            </a:extLst>
          </p:cNvPr>
          <p:cNvSpPr txBox="1"/>
          <p:nvPr/>
        </p:nvSpPr>
        <p:spPr>
          <a:xfrm>
            <a:off x="890142" y="6121723"/>
            <a:ext cx="11049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In N3 sono state posizionate delle </a:t>
            </a:r>
            <a:r>
              <a:rPr lang="it-IT" dirty="0" err="1"/>
              <a:t>rods</a:t>
            </a:r>
            <a:r>
              <a:rPr lang="it-IT" dirty="0"/>
              <a:t> aggiuntive composte solamente da licheni molto </a:t>
            </a:r>
            <a:r>
              <a:rPr lang="it-IT" dirty="0" err="1"/>
              <a:t>isidiati</a:t>
            </a:r>
            <a:r>
              <a:rPr lang="it-IT" dirty="0"/>
              <a:t>, i quali andranno incontro ad un processo di rimozione degli </a:t>
            </a:r>
            <a:r>
              <a:rPr lang="it-IT" dirty="0" err="1"/>
              <a:t>isidi</a:t>
            </a:r>
            <a:r>
              <a:rPr lang="it-IT" dirty="0"/>
              <a:t> per analizzarli separatamente</a:t>
            </a:r>
          </a:p>
        </p:txBody>
      </p:sp>
      <p:pic>
        <p:nvPicPr>
          <p:cNvPr id="10" name="Immagine 9" descr="Immagine che contiene testo, mappa&#10;&#10;Il contenuto generato dall'IA potrebbe non essere corretto.">
            <a:extLst>
              <a:ext uri="{FF2B5EF4-FFF2-40B4-BE49-F238E27FC236}">
                <a16:creationId xmlns:a16="http://schemas.microsoft.com/office/drawing/2014/main" id="{4C3BF5C1-1212-7ADF-7AF3-71F6171B0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99" y="380712"/>
            <a:ext cx="9892249" cy="557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47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magine 6" descr="Immagine che contiene calcolatore, abaco, terreno, arte&#10;&#10;Il contenuto generato dall'IA potrebbe non essere corretto.">
            <a:extLst>
              <a:ext uri="{FF2B5EF4-FFF2-40B4-BE49-F238E27FC236}">
                <a16:creationId xmlns:a16="http://schemas.microsoft.com/office/drawing/2014/main" id="{BA8146F5-668F-47FB-504B-731917070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6" r="-2" b="11076"/>
          <a:stretch>
            <a:fillRect/>
          </a:stretch>
        </p:blipFill>
        <p:spPr>
          <a:xfrm rot="5400000">
            <a:off x="-1160931" y="1524195"/>
            <a:ext cx="6524936" cy="3809612"/>
          </a:xfrm>
          <a:prstGeom prst="rect">
            <a:avLst/>
          </a:prstGeom>
        </p:spPr>
      </p:pic>
      <p:pic>
        <p:nvPicPr>
          <p:cNvPr id="13" name="Immagine 12" descr="Immagine che contiene aria aperta, albero, nuvola, cielo&#10;&#10;Il contenuto generato dall'IA potrebbe non essere corretto.">
            <a:extLst>
              <a:ext uri="{FF2B5EF4-FFF2-40B4-BE49-F238E27FC236}">
                <a16:creationId xmlns:a16="http://schemas.microsoft.com/office/drawing/2014/main" id="{E843154E-09B0-4B6F-D404-F53BFBE56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" r="-2" b="19850"/>
          <a:stretch>
            <a:fillRect/>
          </a:stretch>
        </p:blipFill>
        <p:spPr>
          <a:xfrm rot="5400000">
            <a:off x="2832838" y="1530192"/>
            <a:ext cx="6524936" cy="3797618"/>
          </a:xfrm>
          <a:prstGeom prst="rect">
            <a:avLst/>
          </a:prstGeom>
        </p:spPr>
      </p:pic>
      <p:pic>
        <p:nvPicPr>
          <p:cNvPr id="11" name="Immagine 10" descr="Immagine che contiene nuvola, aria aperta, cielo, giornata&#10;&#10;Il contenuto generato dall'IA potrebbe non essere corretto.">
            <a:extLst>
              <a:ext uri="{FF2B5EF4-FFF2-40B4-BE49-F238E27FC236}">
                <a16:creationId xmlns:a16="http://schemas.microsoft.com/office/drawing/2014/main" id="{900B381A-F417-B336-44E4-71E95D0E8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92" b="2"/>
          <a:stretch>
            <a:fillRect/>
          </a:stretch>
        </p:blipFill>
        <p:spPr>
          <a:xfrm rot="5400000">
            <a:off x="8514423" y="-164544"/>
            <a:ext cx="3160653" cy="3822808"/>
          </a:xfrm>
          <a:prstGeom prst="rect">
            <a:avLst/>
          </a:prstGeom>
        </p:spPr>
      </p:pic>
      <p:pic>
        <p:nvPicPr>
          <p:cNvPr id="17" name="Immagine 16" descr="Immagine che contiene Materiale composito, edificio, grigio, terreno&#10;&#10;Il contenuto generato dall'IA potrebbe non essere corretto.">
            <a:extLst>
              <a:ext uri="{FF2B5EF4-FFF2-40B4-BE49-F238E27FC236}">
                <a16:creationId xmlns:a16="http://schemas.microsoft.com/office/drawing/2014/main" id="{B84AE948-977E-3462-74C8-E5AEAF2B3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" r="30178" b="2"/>
          <a:stretch/>
        </p:blipFill>
        <p:spPr>
          <a:xfrm rot="5400000">
            <a:off x="8502386" y="3187700"/>
            <a:ext cx="3184727" cy="382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9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98CD70-BA95-E873-2D05-B5FB0387B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Analisi delle concentrazioni di mercurio – </a:t>
            </a:r>
            <a:r>
              <a:rPr lang="it-IT" b="1" dirty="0" err="1"/>
              <a:t>MercuryLab</a:t>
            </a:r>
            <a:r>
              <a:rPr lang="it-IT" b="1" dirty="0"/>
              <a:t> prof. Covelli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B6D95A-9B40-6D44-07BA-3261DB323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Dopo le </a:t>
            </a:r>
            <a:r>
              <a:rPr lang="it-IT" b="1" dirty="0"/>
              <a:t>8 settimane di esposizione </a:t>
            </a:r>
            <a:r>
              <a:rPr lang="it-IT" dirty="0"/>
              <a:t>i campioni verranno ritirati e processati determinare il contenuto di mercurio totale tramite Direct Mercury Analyzer (DMA-80)</a:t>
            </a:r>
          </a:p>
          <a:p>
            <a:r>
              <a:rPr lang="it-IT" dirty="0"/>
              <a:t>I campioni vanno seccati e polverizzati</a:t>
            </a:r>
          </a:p>
          <a:p>
            <a:r>
              <a:rPr lang="it-IT" dirty="0"/>
              <a:t>Il DMA-80 è uno </a:t>
            </a:r>
            <a:r>
              <a:rPr lang="it-IT" b="1" dirty="0"/>
              <a:t>spettrofotometro ad assorbimento atomico</a:t>
            </a:r>
            <a:r>
              <a:rPr lang="it-IT" dirty="0"/>
              <a:t>: i campioni vengono bruciati ad elevata temperatura in modo da liberare in forma gassosa tutto il mercurio presente nel campione, 				questo passa attraverso un fascio di luce a 				253,7 nm e si misura quanta luce viene 					assorbita dagli atomi di Hg</a:t>
            </a:r>
          </a:p>
        </p:txBody>
      </p:sp>
      <p:pic>
        <p:nvPicPr>
          <p:cNvPr id="3074" name="Picture 2" descr="DMA-80 evo Direct Mercury Analyzer | Mercury Analysis | Milestone">
            <a:extLst>
              <a:ext uri="{FF2B5EF4-FFF2-40B4-BE49-F238E27FC236}">
                <a16:creationId xmlns:a16="http://schemas.microsoft.com/office/drawing/2014/main" id="{8C9010CE-5C58-6064-07CA-5A0DA73F8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607" y="4787608"/>
            <a:ext cx="6314607" cy="242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0851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510</Words>
  <Application>Microsoft Office PowerPoint</Application>
  <PresentationFormat>Widescreen</PresentationFormat>
  <Paragraphs>31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Times New Roman</vt:lpstr>
      <vt:lpstr>Tema di Office</vt:lpstr>
      <vt:lpstr>Tema di Office</vt:lpstr>
      <vt:lpstr>Tema di Office</vt:lpstr>
      <vt:lpstr>Meccanismi di accumulo di mercurio nel lichene Pseudevernia furfuracea</vt:lpstr>
      <vt:lpstr>Scopo della tesi</vt:lpstr>
      <vt:lpstr>Presentazione standard di PowerPoint</vt:lpstr>
      <vt:lpstr>Presentazione standard di PowerPoint</vt:lpstr>
      <vt:lpstr>Progettare un piano di biomonitoraggio</vt:lpstr>
      <vt:lpstr>Progettare un piano di biomonitoraggio</vt:lpstr>
      <vt:lpstr>Presentazione standard di PowerPoint</vt:lpstr>
      <vt:lpstr>Presentazione standard di PowerPoint</vt:lpstr>
      <vt:lpstr>Analisi delle concentrazioni di mercurio – MercuryLab prof. Covelli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MEROI PAOLO [SM5800028]</dc:creator>
  <cp:lastModifiedBy>MEROI PAOLO [SM5800028]</cp:lastModifiedBy>
  <cp:revision>30</cp:revision>
  <dcterms:created xsi:type="dcterms:W3CDTF">2025-05-26T08:48:43Z</dcterms:created>
  <dcterms:modified xsi:type="dcterms:W3CDTF">2025-05-26T17:11:47Z</dcterms:modified>
</cp:coreProperties>
</file>