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65" r:id="rId2"/>
    <p:sldId id="566" r:id="rId3"/>
    <p:sldId id="570" r:id="rId4"/>
    <p:sldId id="571" r:id="rId5"/>
    <p:sldId id="572" r:id="rId6"/>
    <p:sldId id="573" r:id="rId7"/>
    <p:sldId id="574" r:id="rId8"/>
    <p:sldId id="575" r:id="rId9"/>
    <p:sldId id="576" r:id="rId10"/>
    <p:sldId id="577" r:id="rId11"/>
    <p:sldId id="578" r:id="rId12"/>
    <p:sldId id="579" r:id="rId13"/>
    <p:sldId id="588" r:id="rId14"/>
    <p:sldId id="580" r:id="rId15"/>
    <p:sldId id="581" r:id="rId16"/>
    <p:sldId id="582" r:id="rId17"/>
    <p:sldId id="583" r:id="rId18"/>
    <p:sldId id="584"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FC1C8D-257B-C926-4D31-E772EF3B509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4E25DC0-7DC9-C263-36A2-EC55048E8E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F40AD21-B442-58F5-FEB1-45CA16359FA8}"/>
              </a:ext>
            </a:extLst>
          </p:cNvPr>
          <p:cNvSpPr>
            <a:spLocks noGrp="1"/>
          </p:cNvSpPr>
          <p:nvPr>
            <p:ph type="dt" sz="half" idx="10"/>
          </p:nvPr>
        </p:nvSpPr>
        <p:spPr/>
        <p:txBody>
          <a:bodyPr/>
          <a:lstStyle/>
          <a:p>
            <a:fld id="{BE8ADBE8-EE20-4BD6-B785-91B9D8CF0220}" type="datetimeFigureOut">
              <a:rPr lang="it-IT" smtClean="0"/>
              <a:t>28/05/2025</a:t>
            </a:fld>
            <a:endParaRPr lang="it-IT"/>
          </a:p>
        </p:txBody>
      </p:sp>
      <p:sp>
        <p:nvSpPr>
          <p:cNvPr id="5" name="Segnaposto piè di pagina 4">
            <a:extLst>
              <a:ext uri="{FF2B5EF4-FFF2-40B4-BE49-F238E27FC236}">
                <a16:creationId xmlns:a16="http://schemas.microsoft.com/office/drawing/2014/main" id="{97CC088E-CEF8-9F5D-74EF-5B5C5710D3C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37CCEDD-5DE4-BAD8-C270-EF6286601C30}"/>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2227865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18851D-5AA3-6879-FC77-75D5BF362A8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AFFF678-13DB-5B7E-6887-F4FA22C6051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21A9EE2-ECC3-ED0D-344E-1ED105B0C0D3}"/>
              </a:ext>
            </a:extLst>
          </p:cNvPr>
          <p:cNvSpPr>
            <a:spLocks noGrp="1"/>
          </p:cNvSpPr>
          <p:nvPr>
            <p:ph type="dt" sz="half" idx="10"/>
          </p:nvPr>
        </p:nvSpPr>
        <p:spPr/>
        <p:txBody>
          <a:bodyPr/>
          <a:lstStyle/>
          <a:p>
            <a:fld id="{BE8ADBE8-EE20-4BD6-B785-91B9D8CF0220}" type="datetimeFigureOut">
              <a:rPr lang="it-IT" smtClean="0"/>
              <a:t>28/05/2025</a:t>
            </a:fld>
            <a:endParaRPr lang="it-IT"/>
          </a:p>
        </p:txBody>
      </p:sp>
      <p:sp>
        <p:nvSpPr>
          <p:cNvPr id="5" name="Segnaposto piè di pagina 4">
            <a:extLst>
              <a:ext uri="{FF2B5EF4-FFF2-40B4-BE49-F238E27FC236}">
                <a16:creationId xmlns:a16="http://schemas.microsoft.com/office/drawing/2014/main" id="{D2581E53-C147-5058-9D94-66C2C2EF55F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4F2ED39-F4AB-EEB0-91FC-18E213980D9A}"/>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282112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48C6A14-9783-AB0C-35EF-3683EFF086A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8363211-5B94-BCE7-50B7-FC6F72ECEEC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BB73289-E161-8B14-E973-D61A1151006D}"/>
              </a:ext>
            </a:extLst>
          </p:cNvPr>
          <p:cNvSpPr>
            <a:spLocks noGrp="1"/>
          </p:cNvSpPr>
          <p:nvPr>
            <p:ph type="dt" sz="half" idx="10"/>
          </p:nvPr>
        </p:nvSpPr>
        <p:spPr/>
        <p:txBody>
          <a:bodyPr/>
          <a:lstStyle/>
          <a:p>
            <a:fld id="{BE8ADBE8-EE20-4BD6-B785-91B9D8CF0220}" type="datetimeFigureOut">
              <a:rPr lang="it-IT" smtClean="0"/>
              <a:t>28/05/2025</a:t>
            </a:fld>
            <a:endParaRPr lang="it-IT"/>
          </a:p>
        </p:txBody>
      </p:sp>
      <p:sp>
        <p:nvSpPr>
          <p:cNvPr id="5" name="Segnaposto piè di pagina 4">
            <a:extLst>
              <a:ext uri="{FF2B5EF4-FFF2-40B4-BE49-F238E27FC236}">
                <a16:creationId xmlns:a16="http://schemas.microsoft.com/office/drawing/2014/main" id="{19E17C4B-FD89-3777-30D9-01087C3D65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76319D0-A05F-EF33-CED7-AB38BBFF4D78}"/>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43079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7F488A-EDD3-AAE9-0753-0BA2EDB034E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BB21852-C789-59A4-DB1B-679B28DDC1A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4EF466-F7B8-D6C0-12F5-2263AEDD62BF}"/>
              </a:ext>
            </a:extLst>
          </p:cNvPr>
          <p:cNvSpPr>
            <a:spLocks noGrp="1"/>
          </p:cNvSpPr>
          <p:nvPr>
            <p:ph type="dt" sz="half" idx="10"/>
          </p:nvPr>
        </p:nvSpPr>
        <p:spPr/>
        <p:txBody>
          <a:bodyPr/>
          <a:lstStyle/>
          <a:p>
            <a:fld id="{BE8ADBE8-EE20-4BD6-B785-91B9D8CF0220}" type="datetimeFigureOut">
              <a:rPr lang="it-IT" smtClean="0"/>
              <a:t>28/05/2025</a:t>
            </a:fld>
            <a:endParaRPr lang="it-IT"/>
          </a:p>
        </p:txBody>
      </p:sp>
      <p:sp>
        <p:nvSpPr>
          <p:cNvPr id="5" name="Segnaposto piè di pagina 4">
            <a:extLst>
              <a:ext uri="{FF2B5EF4-FFF2-40B4-BE49-F238E27FC236}">
                <a16:creationId xmlns:a16="http://schemas.microsoft.com/office/drawing/2014/main" id="{67980B75-2542-FA4F-F85F-2A6C3087031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861E644-98DB-F1CA-DB2F-304318A8EBC5}"/>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358523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A95BC6-6A9E-98F5-B8D4-CA04AF2332D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E4F24A3-680A-DBA5-7842-FB46811400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CE35A01-4D55-6950-8282-24DBDCDD5548}"/>
              </a:ext>
            </a:extLst>
          </p:cNvPr>
          <p:cNvSpPr>
            <a:spLocks noGrp="1"/>
          </p:cNvSpPr>
          <p:nvPr>
            <p:ph type="dt" sz="half" idx="10"/>
          </p:nvPr>
        </p:nvSpPr>
        <p:spPr/>
        <p:txBody>
          <a:bodyPr/>
          <a:lstStyle/>
          <a:p>
            <a:fld id="{BE8ADBE8-EE20-4BD6-B785-91B9D8CF0220}" type="datetimeFigureOut">
              <a:rPr lang="it-IT" smtClean="0"/>
              <a:t>28/05/2025</a:t>
            </a:fld>
            <a:endParaRPr lang="it-IT"/>
          </a:p>
        </p:txBody>
      </p:sp>
      <p:sp>
        <p:nvSpPr>
          <p:cNvPr id="5" name="Segnaposto piè di pagina 4">
            <a:extLst>
              <a:ext uri="{FF2B5EF4-FFF2-40B4-BE49-F238E27FC236}">
                <a16:creationId xmlns:a16="http://schemas.microsoft.com/office/drawing/2014/main" id="{ABAE9E5A-365F-4B72-6C76-4D3EF548AB9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062E67E-27AC-B291-B94F-9D04F4BFF12F}"/>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42137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41C5DD-AAFB-C8DB-19E5-B18CDF63240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3B8D92B-2A18-E2CB-3458-9E3A355062E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AF0CF20-3109-40DF-A755-1ABDAA0B1E0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3511A76-E62A-B9A4-4FD2-36953F685605}"/>
              </a:ext>
            </a:extLst>
          </p:cNvPr>
          <p:cNvSpPr>
            <a:spLocks noGrp="1"/>
          </p:cNvSpPr>
          <p:nvPr>
            <p:ph type="dt" sz="half" idx="10"/>
          </p:nvPr>
        </p:nvSpPr>
        <p:spPr/>
        <p:txBody>
          <a:bodyPr/>
          <a:lstStyle/>
          <a:p>
            <a:fld id="{BE8ADBE8-EE20-4BD6-B785-91B9D8CF0220}" type="datetimeFigureOut">
              <a:rPr lang="it-IT" smtClean="0"/>
              <a:t>28/05/2025</a:t>
            </a:fld>
            <a:endParaRPr lang="it-IT"/>
          </a:p>
        </p:txBody>
      </p:sp>
      <p:sp>
        <p:nvSpPr>
          <p:cNvPr id="6" name="Segnaposto piè di pagina 5">
            <a:extLst>
              <a:ext uri="{FF2B5EF4-FFF2-40B4-BE49-F238E27FC236}">
                <a16:creationId xmlns:a16="http://schemas.microsoft.com/office/drawing/2014/main" id="{FA83308B-E198-8975-CB83-7335382D76D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26A728C-B037-A069-3A0E-97C92224BD54}"/>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650359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0D87C2-0E1F-BD53-CCB9-BD138FD624D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14D2FC9-DFB0-7E62-F037-1E946D57B6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DDAEA0F-4F3A-1628-3412-41F4AD983E9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710BD20-DFA1-410A-9EA2-9523A18E4B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71B4435-7C62-260B-E41B-945A8675439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18794A6-38A7-4295-EE0D-CB1660E0CE7A}"/>
              </a:ext>
            </a:extLst>
          </p:cNvPr>
          <p:cNvSpPr>
            <a:spLocks noGrp="1"/>
          </p:cNvSpPr>
          <p:nvPr>
            <p:ph type="dt" sz="half" idx="10"/>
          </p:nvPr>
        </p:nvSpPr>
        <p:spPr/>
        <p:txBody>
          <a:bodyPr/>
          <a:lstStyle/>
          <a:p>
            <a:fld id="{BE8ADBE8-EE20-4BD6-B785-91B9D8CF0220}" type="datetimeFigureOut">
              <a:rPr lang="it-IT" smtClean="0"/>
              <a:t>28/05/2025</a:t>
            </a:fld>
            <a:endParaRPr lang="it-IT"/>
          </a:p>
        </p:txBody>
      </p:sp>
      <p:sp>
        <p:nvSpPr>
          <p:cNvPr id="8" name="Segnaposto piè di pagina 7">
            <a:extLst>
              <a:ext uri="{FF2B5EF4-FFF2-40B4-BE49-F238E27FC236}">
                <a16:creationId xmlns:a16="http://schemas.microsoft.com/office/drawing/2014/main" id="{A79E216C-A78D-7879-0BFC-EC45E040059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58167E0C-9999-C2F9-2A49-450767744CEA}"/>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1600956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6A7D7C-2DBD-846D-B0E1-E12428D6E23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6EE4A3A-3B68-D15C-A450-E936D6E15982}"/>
              </a:ext>
            </a:extLst>
          </p:cNvPr>
          <p:cNvSpPr>
            <a:spLocks noGrp="1"/>
          </p:cNvSpPr>
          <p:nvPr>
            <p:ph type="dt" sz="half" idx="10"/>
          </p:nvPr>
        </p:nvSpPr>
        <p:spPr/>
        <p:txBody>
          <a:bodyPr/>
          <a:lstStyle/>
          <a:p>
            <a:fld id="{BE8ADBE8-EE20-4BD6-B785-91B9D8CF0220}" type="datetimeFigureOut">
              <a:rPr lang="it-IT" smtClean="0"/>
              <a:t>28/05/2025</a:t>
            </a:fld>
            <a:endParaRPr lang="it-IT"/>
          </a:p>
        </p:txBody>
      </p:sp>
      <p:sp>
        <p:nvSpPr>
          <p:cNvPr id="4" name="Segnaposto piè di pagina 3">
            <a:extLst>
              <a:ext uri="{FF2B5EF4-FFF2-40B4-BE49-F238E27FC236}">
                <a16:creationId xmlns:a16="http://schemas.microsoft.com/office/drawing/2014/main" id="{60F52437-A655-2B40-EDC5-C25321486AF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D279C3C-4FB1-B7A1-6562-FAB0860A6157}"/>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2435481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DDB6365-22D4-D2F3-66C0-3DEE88BA1C1C}"/>
              </a:ext>
            </a:extLst>
          </p:cNvPr>
          <p:cNvSpPr>
            <a:spLocks noGrp="1"/>
          </p:cNvSpPr>
          <p:nvPr>
            <p:ph type="dt" sz="half" idx="10"/>
          </p:nvPr>
        </p:nvSpPr>
        <p:spPr/>
        <p:txBody>
          <a:bodyPr/>
          <a:lstStyle/>
          <a:p>
            <a:fld id="{BE8ADBE8-EE20-4BD6-B785-91B9D8CF0220}" type="datetimeFigureOut">
              <a:rPr lang="it-IT" smtClean="0"/>
              <a:t>28/05/2025</a:t>
            </a:fld>
            <a:endParaRPr lang="it-IT"/>
          </a:p>
        </p:txBody>
      </p:sp>
      <p:sp>
        <p:nvSpPr>
          <p:cNvPr id="3" name="Segnaposto piè di pagina 2">
            <a:extLst>
              <a:ext uri="{FF2B5EF4-FFF2-40B4-BE49-F238E27FC236}">
                <a16:creationId xmlns:a16="http://schemas.microsoft.com/office/drawing/2014/main" id="{CFFE36D6-F1A3-F668-902D-A20B102D084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452A596-8329-A366-FCE2-D544400F5461}"/>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287717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CF8F64-E96E-371F-DB90-A444005F5FD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28F46DF-E4C9-7903-FE37-23716CD3E5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AA16B0E-F6E3-D0CD-7F5F-A96B99C9D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AF5DC4C-AAAE-60C4-3AFF-80188AEFC8D3}"/>
              </a:ext>
            </a:extLst>
          </p:cNvPr>
          <p:cNvSpPr>
            <a:spLocks noGrp="1"/>
          </p:cNvSpPr>
          <p:nvPr>
            <p:ph type="dt" sz="half" idx="10"/>
          </p:nvPr>
        </p:nvSpPr>
        <p:spPr/>
        <p:txBody>
          <a:bodyPr/>
          <a:lstStyle/>
          <a:p>
            <a:fld id="{BE8ADBE8-EE20-4BD6-B785-91B9D8CF0220}" type="datetimeFigureOut">
              <a:rPr lang="it-IT" smtClean="0"/>
              <a:t>28/05/2025</a:t>
            </a:fld>
            <a:endParaRPr lang="it-IT"/>
          </a:p>
        </p:txBody>
      </p:sp>
      <p:sp>
        <p:nvSpPr>
          <p:cNvPr id="6" name="Segnaposto piè di pagina 5">
            <a:extLst>
              <a:ext uri="{FF2B5EF4-FFF2-40B4-BE49-F238E27FC236}">
                <a16:creationId xmlns:a16="http://schemas.microsoft.com/office/drawing/2014/main" id="{A75C52CA-4296-3AE4-051D-87F5AF86BDA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CE521A7-49EB-2C4A-8843-BB17F4BFAFFF}"/>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4210586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C99608-F97F-14D8-19A0-4DE4D75F8D2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7DCA0F4-EC79-0B9F-9977-FD806142E7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C6E3B0A-F0E1-67E1-34CC-47D9F9CCC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E1D1291-97BC-6663-ECC4-2008C912DF64}"/>
              </a:ext>
            </a:extLst>
          </p:cNvPr>
          <p:cNvSpPr>
            <a:spLocks noGrp="1"/>
          </p:cNvSpPr>
          <p:nvPr>
            <p:ph type="dt" sz="half" idx="10"/>
          </p:nvPr>
        </p:nvSpPr>
        <p:spPr/>
        <p:txBody>
          <a:bodyPr/>
          <a:lstStyle/>
          <a:p>
            <a:fld id="{BE8ADBE8-EE20-4BD6-B785-91B9D8CF0220}" type="datetimeFigureOut">
              <a:rPr lang="it-IT" smtClean="0"/>
              <a:t>28/05/2025</a:t>
            </a:fld>
            <a:endParaRPr lang="it-IT"/>
          </a:p>
        </p:txBody>
      </p:sp>
      <p:sp>
        <p:nvSpPr>
          <p:cNvPr id="6" name="Segnaposto piè di pagina 5">
            <a:extLst>
              <a:ext uri="{FF2B5EF4-FFF2-40B4-BE49-F238E27FC236}">
                <a16:creationId xmlns:a16="http://schemas.microsoft.com/office/drawing/2014/main" id="{0F970FF3-684A-9F05-C719-3445C4269FC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517B07A-18CE-DCE2-B807-7E39C5D6209F}"/>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2071994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7C674AF-A3E5-14FE-EB6A-E0CFB9A496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08127B1-E6C6-4FF9-6A4D-DCB94E85F7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E0CA332-7B57-F284-849E-D181E975D5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8ADBE8-EE20-4BD6-B785-91B9D8CF0220}" type="datetimeFigureOut">
              <a:rPr lang="it-IT" smtClean="0"/>
              <a:t>28/05/2025</a:t>
            </a:fld>
            <a:endParaRPr lang="it-IT"/>
          </a:p>
        </p:txBody>
      </p:sp>
      <p:sp>
        <p:nvSpPr>
          <p:cNvPr id="5" name="Segnaposto piè di pagina 4">
            <a:extLst>
              <a:ext uri="{FF2B5EF4-FFF2-40B4-BE49-F238E27FC236}">
                <a16:creationId xmlns:a16="http://schemas.microsoft.com/office/drawing/2014/main" id="{E281C741-A174-DDF9-462F-377E59247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C17BCF61-E086-A50E-0AD7-B03BF92EBF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323853-683D-417F-A65F-7E91AA7AD877}" type="slidenum">
              <a:rPr lang="it-IT" smtClean="0"/>
              <a:t>‹N›</a:t>
            </a:fld>
            <a:endParaRPr lang="it-IT"/>
          </a:p>
        </p:txBody>
      </p:sp>
    </p:spTree>
    <p:extLst>
      <p:ext uri="{BB962C8B-B14F-4D97-AF65-F5344CB8AC3E}">
        <p14:creationId xmlns:p14="http://schemas.microsoft.com/office/powerpoint/2010/main" val="2268378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07F54D1-8801-C053-9808-0B3A4822CED1}"/>
              </a:ext>
            </a:extLst>
          </p:cNvPr>
          <p:cNvSpPr>
            <a:spLocks noGrp="1"/>
          </p:cNvSpPr>
          <p:nvPr>
            <p:ph idx="1"/>
          </p:nvPr>
        </p:nvSpPr>
        <p:spPr>
          <a:xfrm>
            <a:off x="838200" y="633743"/>
            <a:ext cx="10515600" cy="5543220"/>
          </a:xfrm>
        </p:spPr>
        <p:txBody>
          <a:bodyPr/>
          <a:lstStyle/>
          <a:p>
            <a:pPr algn="just"/>
            <a:r>
              <a:rPr lang="it-IT" dirty="0"/>
              <a:t>Fondazione di una Lega araba (1945), guidata dall’Egitto, e composta dai paesi arabi del Medio Oriente (Iraq, Giordania, Libano, Arabia Saudita, Siria, Yemen), che si oppone alla formazione di uno Stato ebraico in Palestina</a:t>
            </a:r>
          </a:p>
          <a:p>
            <a:pPr algn="just"/>
            <a:r>
              <a:rPr lang="it-IT" dirty="0"/>
              <a:t>In Palestina le formazioni di tipo militare ebraiche (Irgun, «banda Stern») si scontrano sia con gli arabi sia con l’amministrazione britannica, contro cui organizzano azioni terroristiche</a:t>
            </a:r>
          </a:p>
          <a:p>
            <a:pPr algn="just"/>
            <a:r>
              <a:rPr lang="it-IT" dirty="0"/>
              <a:t>Il Regno Unito rinuncia al mandato sulla Palestina (maggio 1947) e l’Onu stabilisce la divisione del territorio tra Stato ebraico di Israele e Stato arabo di Palestina, con Gerusalemme città libera</a:t>
            </a:r>
          </a:p>
          <a:p>
            <a:pPr algn="just"/>
            <a:r>
              <a:rPr lang="it-IT" dirty="0"/>
              <a:t>Nel maggio 1948 nasce lo Stato di Israele sotto la guida di David Ben Gurion, riconosciuto sia dagli Usa che dall’Urss</a:t>
            </a:r>
          </a:p>
          <a:p>
            <a:endParaRPr lang="it-IT" dirty="0"/>
          </a:p>
        </p:txBody>
      </p:sp>
    </p:spTree>
    <p:extLst>
      <p:ext uri="{BB962C8B-B14F-4D97-AF65-F5344CB8AC3E}">
        <p14:creationId xmlns:p14="http://schemas.microsoft.com/office/powerpoint/2010/main" val="3198607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F82A986-5FB6-B2E6-E8E4-829387380B36}"/>
              </a:ext>
            </a:extLst>
          </p:cNvPr>
          <p:cNvSpPr>
            <a:spLocks noGrp="1"/>
          </p:cNvSpPr>
          <p:nvPr>
            <p:ph idx="1"/>
          </p:nvPr>
        </p:nvSpPr>
        <p:spPr>
          <a:xfrm>
            <a:off x="838200" y="642796"/>
            <a:ext cx="10515600" cy="5534167"/>
          </a:xfrm>
        </p:spPr>
        <p:txBody>
          <a:bodyPr>
            <a:normAutofit lnSpcReduction="10000"/>
          </a:bodyPr>
          <a:lstStyle/>
          <a:p>
            <a:pPr algn="just"/>
            <a:r>
              <a:rPr lang="it-IT" dirty="0"/>
              <a:t>L’Urss sostiene economicamente Cuba e gli Usa iniziano l’embargo</a:t>
            </a:r>
          </a:p>
          <a:p>
            <a:pPr algn="just"/>
            <a:r>
              <a:rPr lang="it-IT" dirty="0"/>
              <a:t>Tentativo statunitense di sbarco anticastrista nella Baia dei Porci (1961), fallito</a:t>
            </a:r>
          </a:p>
          <a:p>
            <a:pPr algn="just"/>
            <a:r>
              <a:rPr lang="it-IT" dirty="0"/>
              <a:t>Impianto di una base missilistica sovietica a Cuba e reazione degli Usa: l’Urss rinuncia in cambio di alcune concessioni (1962)</a:t>
            </a:r>
          </a:p>
          <a:p>
            <a:pPr algn="just"/>
            <a:r>
              <a:rPr lang="it-IT" dirty="0"/>
              <a:t>Aumento del sostegno al Vietnam del Sud contro il Vietnam del Nord comunista</a:t>
            </a:r>
          </a:p>
          <a:p>
            <a:pPr algn="just"/>
            <a:r>
              <a:rPr lang="it-IT" dirty="0"/>
              <a:t>Agosto 1963: imponente manifestazione a Washington per i diritti civili dei neri, guidata da Martin Luther King</a:t>
            </a:r>
          </a:p>
          <a:p>
            <a:pPr algn="just"/>
            <a:r>
              <a:rPr lang="it-IT" dirty="0"/>
              <a:t>22 novembre 1963: Kennedy viene assassinato a Dallas</a:t>
            </a:r>
          </a:p>
          <a:p>
            <a:pPr algn="just"/>
            <a:r>
              <a:rPr lang="it-IT" dirty="0"/>
              <a:t>Diventa presidente il vicepresidente Lyndon B. Johnson (1963-1969)</a:t>
            </a:r>
          </a:p>
          <a:p>
            <a:endParaRPr lang="it-IT" dirty="0"/>
          </a:p>
          <a:p>
            <a:endParaRPr lang="it-IT" dirty="0"/>
          </a:p>
        </p:txBody>
      </p:sp>
    </p:spTree>
    <p:extLst>
      <p:ext uri="{BB962C8B-B14F-4D97-AF65-F5344CB8AC3E}">
        <p14:creationId xmlns:p14="http://schemas.microsoft.com/office/powerpoint/2010/main" val="210576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69519C2-26DB-EFBD-ED01-BE5ED274E6EC}"/>
              </a:ext>
            </a:extLst>
          </p:cNvPr>
          <p:cNvSpPr>
            <a:spLocks noGrp="1"/>
          </p:cNvSpPr>
          <p:nvPr>
            <p:ph idx="1"/>
          </p:nvPr>
        </p:nvSpPr>
        <p:spPr>
          <a:xfrm>
            <a:off x="838200" y="579422"/>
            <a:ext cx="10515600" cy="5597541"/>
          </a:xfrm>
        </p:spPr>
        <p:txBody>
          <a:bodyPr/>
          <a:lstStyle/>
          <a:p>
            <a:pPr algn="just"/>
            <a:r>
              <a:rPr lang="it-IT" dirty="0"/>
              <a:t>Johnson porta avanti la politica di Kennedy a favore dei diritti civili dei neri: </a:t>
            </a:r>
            <a:r>
              <a:rPr lang="it-IT" dirty="0" err="1"/>
              <a:t>Civil</a:t>
            </a:r>
            <a:r>
              <a:rPr lang="it-IT" dirty="0"/>
              <a:t> </a:t>
            </a:r>
            <a:r>
              <a:rPr lang="it-IT" dirty="0" err="1"/>
              <a:t>Rights</a:t>
            </a:r>
            <a:r>
              <a:rPr lang="it-IT" dirty="0"/>
              <a:t> Act, Commissione per le pari opportunità di impiego, abolizione di tutti gli impedimenti legali alla partecipazione alle elezioni da parte dei neri</a:t>
            </a:r>
          </a:p>
          <a:p>
            <a:pPr algn="just"/>
            <a:r>
              <a:rPr lang="it-IT" dirty="0"/>
              <a:t>Provvedimenti a favore delle famiglie con redditi più bassi nel campo dell’istruzione e dell’assistenza medica</a:t>
            </a:r>
          </a:p>
          <a:p>
            <a:pPr algn="just"/>
            <a:r>
              <a:rPr lang="it-IT" dirty="0"/>
              <a:t>Si formano però gruppi di attivisti neri più radicali che propugnano la violenza e auspicano un separatismo nero, fra cui il Black </a:t>
            </a:r>
            <a:r>
              <a:rPr lang="it-IT" dirty="0" err="1"/>
              <a:t>Panther</a:t>
            </a:r>
            <a:r>
              <a:rPr lang="it-IT" dirty="0"/>
              <a:t> Party</a:t>
            </a:r>
          </a:p>
          <a:p>
            <a:pPr algn="just"/>
            <a:r>
              <a:rPr lang="it-IT" dirty="0"/>
              <a:t>Il leader del «separatismo» nero, Malcolm X, viene assassinato nel 1965, seguito da Martin Luther King, assassinato nel 1968</a:t>
            </a:r>
          </a:p>
          <a:p>
            <a:endParaRPr lang="it-IT" dirty="0"/>
          </a:p>
        </p:txBody>
      </p:sp>
    </p:spTree>
    <p:extLst>
      <p:ext uri="{BB962C8B-B14F-4D97-AF65-F5344CB8AC3E}">
        <p14:creationId xmlns:p14="http://schemas.microsoft.com/office/powerpoint/2010/main" val="562367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2C03C21-8A0F-6701-0416-47DEF0234A28}"/>
              </a:ext>
            </a:extLst>
          </p:cNvPr>
          <p:cNvSpPr>
            <a:spLocks noGrp="1"/>
          </p:cNvSpPr>
          <p:nvPr>
            <p:ph idx="1"/>
          </p:nvPr>
        </p:nvSpPr>
        <p:spPr>
          <a:xfrm>
            <a:off x="838200" y="697117"/>
            <a:ext cx="10515600" cy="5479846"/>
          </a:xfrm>
        </p:spPr>
        <p:txBody>
          <a:bodyPr>
            <a:normAutofit lnSpcReduction="10000"/>
          </a:bodyPr>
          <a:lstStyle/>
          <a:p>
            <a:pPr algn="just"/>
            <a:r>
              <a:rPr lang="it-IT" dirty="0"/>
              <a:t>In politica estera, Johnson prosegue nello scontro con il Vietnam del Nord: dopo l’incidente del Golfo del Tonchino (1964), gli Usa iniziano l’«escalation» militare, inviando uomini e mezzi e avviando pesanti bombardamenti contro Viet </a:t>
            </a:r>
            <a:r>
              <a:rPr lang="it-IT" dirty="0" err="1"/>
              <a:t>Cong</a:t>
            </a:r>
            <a:r>
              <a:rPr lang="it-IT" dirty="0"/>
              <a:t> comunisti e popolazione civile in Vietnam del Nord, Laos e Cambogia</a:t>
            </a:r>
          </a:p>
          <a:p>
            <a:pPr algn="just"/>
            <a:r>
              <a:rPr lang="it-IT" dirty="0"/>
              <a:t>Offensiva del </a:t>
            </a:r>
            <a:r>
              <a:rPr lang="it-IT" dirty="0" err="1"/>
              <a:t>Tet</a:t>
            </a:r>
            <a:r>
              <a:rPr lang="it-IT" dirty="0"/>
              <a:t> del Vietnam del Nord e dei vietcong contro il Vietnam del Sud (gennaio 1968) e rappresaglia degli Usa</a:t>
            </a:r>
          </a:p>
          <a:p>
            <a:pPr algn="just"/>
            <a:r>
              <a:rPr lang="it-IT" dirty="0"/>
              <a:t>Negli Usa si forma un grande movimento pacifista che chiede la fine dell’impegno militare statunitense in Vietnam</a:t>
            </a:r>
          </a:p>
          <a:p>
            <a:pPr algn="just"/>
            <a:r>
              <a:rPr lang="it-IT" dirty="0"/>
              <a:t>Alle elezioni presidenziali del novembre 1968 Johnson non si ricandida e viene eletto il repubblicano Richard Nixon (1969-1974)</a:t>
            </a:r>
          </a:p>
          <a:p>
            <a:pPr algn="just"/>
            <a:r>
              <a:rPr lang="it-IT" dirty="0"/>
              <a:t>Nel 1973 gli Usa firmano un armistizio con il Vietnam del Nord e nel 1975 il Vietnam del Sud è occupato dai vietcong</a:t>
            </a:r>
          </a:p>
        </p:txBody>
      </p:sp>
    </p:spTree>
    <p:extLst>
      <p:ext uri="{BB962C8B-B14F-4D97-AF65-F5344CB8AC3E}">
        <p14:creationId xmlns:p14="http://schemas.microsoft.com/office/powerpoint/2010/main" val="1823580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3257E1-3005-4F6E-691C-B3E136BFDE67}"/>
              </a:ext>
            </a:extLst>
          </p:cNvPr>
          <p:cNvSpPr>
            <a:spLocks noGrp="1"/>
          </p:cNvSpPr>
          <p:nvPr>
            <p:ph type="title"/>
          </p:nvPr>
        </p:nvSpPr>
        <p:spPr>
          <a:xfrm>
            <a:off x="838200" y="365125"/>
            <a:ext cx="10515600" cy="485901"/>
          </a:xfrm>
        </p:spPr>
        <p:txBody>
          <a:bodyPr>
            <a:normAutofit/>
          </a:bodyPr>
          <a:lstStyle/>
          <a:p>
            <a:pPr algn="ctr"/>
            <a:r>
              <a:rPr lang="it-IT" sz="2400" dirty="0"/>
              <a:t>Guerra del Vietnam</a:t>
            </a:r>
          </a:p>
        </p:txBody>
      </p:sp>
      <p:pic>
        <p:nvPicPr>
          <p:cNvPr id="13" name="Segnaposto contenuto 12">
            <a:extLst>
              <a:ext uri="{FF2B5EF4-FFF2-40B4-BE49-F238E27FC236}">
                <a16:creationId xmlns:a16="http://schemas.microsoft.com/office/drawing/2014/main" id="{38796CA3-4BB2-48F9-802F-A6DF42F8826C}"/>
              </a:ext>
            </a:extLst>
          </p:cNvPr>
          <p:cNvPicPr>
            <a:picLocks noGrp="1" noChangeAspect="1"/>
          </p:cNvPicPr>
          <p:nvPr>
            <p:ph idx="1"/>
          </p:nvPr>
        </p:nvPicPr>
        <p:blipFill>
          <a:blip r:embed="rId2"/>
          <a:stretch>
            <a:fillRect/>
          </a:stretch>
        </p:blipFill>
        <p:spPr>
          <a:xfrm>
            <a:off x="3972962" y="851026"/>
            <a:ext cx="4246075" cy="5423025"/>
          </a:xfrm>
          <a:prstGeom prst="rect">
            <a:avLst/>
          </a:prstGeom>
        </p:spPr>
      </p:pic>
    </p:spTree>
    <p:extLst>
      <p:ext uri="{BB962C8B-B14F-4D97-AF65-F5344CB8AC3E}">
        <p14:creationId xmlns:p14="http://schemas.microsoft.com/office/powerpoint/2010/main" val="4136644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8F91EA2-18C9-73B4-6894-AFF55BE4232A}"/>
              </a:ext>
            </a:extLst>
          </p:cNvPr>
          <p:cNvSpPr>
            <a:spLocks noGrp="1"/>
          </p:cNvSpPr>
          <p:nvPr>
            <p:ph idx="1"/>
          </p:nvPr>
        </p:nvSpPr>
        <p:spPr>
          <a:xfrm>
            <a:off x="838200" y="724277"/>
            <a:ext cx="10515600" cy="5452686"/>
          </a:xfrm>
        </p:spPr>
        <p:txBody>
          <a:bodyPr/>
          <a:lstStyle/>
          <a:p>
            <a:pPr algn="just"/>
            <a:r>
              <a:rPr lang="it-IT" dirty="0"/>
              <a:t>In Europa dopo la Seconda guerra mondiale si sono instaurati sistemi di democrazia liberale, tranne che in Portogallo e Spagna, dove continuano ad esserci dittature di destra</a:t>
            </a:r>
          </a:p>
          <a:p>
            <a:pPr algn="just"/>
            <a:r>
              <a:rPr lang="it-IT" dirty="0"/>
              <a:t>Nonostante questo, il Portogallo aderisce al Piano Marshall e entra nella Nato e la Spagna si integra gradualmente nel mondo occidentale, con un accordo militare bilaterale con gli Usa (1953)</a:t>
            </a:r>
          </a:p>
          <a:p>
            <a:pPr algn="just"/>
            <a:r>
              <a:rPr lang="it-IT" dirty="0"/>
              <a:t>In Grecia «dittatura dei colonnelli» di destra (1967-1974)</a:t>
            </a:r>
          </a:p>
          <a:p>
            <a:pPr algn="just"/>
            <a:r>
              <a:rPr lang="it-IT" dirty="0"/>
              <a:t>In Algeria guerriglia antifrancese condotta dal Fronte di liberazione nazionale algerino</a:t>
            </a:r>
          </a:p>
          <a:p>
            <a:pPr algn="just"/>
            <a:r>
              <a:rPr lang="it-IT" dirty="0"/>
              <a:t>Minaccia di un colpo di Stato da parte di un Comitato di salute pubblica composto da militari francesi in caso di concessione dell’indipendenza all’Algeria</a:t>
            </a:r>
          </a:p>
        </p:txBody>
      </p:sp>
    </p:spTree>
    <p:extLst>
      <p:ext uri="{BB962C8B-B14F-4D97-AF65-F5344CB8AC3E}">
        <p14:creationId xmlns:p14="http://schemas.microsoft.com/office/powerpoint/2010/main" val="1630044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1304B4A-4F4E-DBC5-C538-F417C8A056E9}"/>
              </a:ext>
            </a:extLst>
          </p:cNvPr>
          <p:cNvSpPr>
            <a:spLocks noGrp="1"/>
          </p:cNvSpPr>
          <p:nvPr>
            <p:ph idx="1"/>
          </p:nvPr>
        </p:nvSpPr>
        <p:spPr>
          <a:xfrm>
            <a:off x="838200" y="606582"/>
            <a:ext cx="10515600" cy="5570381"/>
          </a:xfrm>
        </p:spPr>
        <p:txBody>
          <a:bodyPr>
            <a:normAutofit lnSpcReduction="10000"/>
          </a:bodyPr>
          <a:lstStyle/>
          <a:p>
            <a:pPr algn="just"/>
            <a:r>
              <a:rPr lang="it-IT" dirty="0"/>
              <a:t>Charles De Gaulle diventa capo del governo e fa approvare una nuova costituzione conferendo un ruolo centrale al presidente della Repubblica, eletto direttamente dal corpo elettorale</a:t>
            </a:r>
          </a:p>
          <a:p>
            <a:pPr algn="just"/>
            <a:r>
              <a:rPr lang="it-IT" dirty="0"/>
              <a:t>La nuova costituzione, approvata con referendum, dà avvio alla Quinta Repubblica</a:t>
            </a:r>
          </a:p>
          <a:p>
            <a:pPr algn="just"/>
            <a:r>
              <a:rPr lang="it-IT" dirty="0"/>
              <a:t>De Gaulle è eletto presidente (dicembre 1958) e il suo partito, Union pour la Nouvelle République, </a:t>
            </a:r>
            <a:r>
              <a:rPr lang="it-IT" dirty="0" err="1"/>
              <a:t>Unr</a:t>
            </a:r>
            <a:r>
              <a:rPr lang="it-IT" dirty="0"/>
              <a:t>, diventa il primo partito</a:t>
            </a:r>
          </a:p>
          <a:p>
            <a:pPr algn="just"/>
            <a:r>
              <a:rPr lang="it-IT" dirty="0"/>
              <a:t>De Gaulle riconosce l’indipendenza dell’Algeria (1962)</a:t>
            </a:r>
          </a:p>
          <a:p>
            <a:pPr algn="just"/>
            <a:r>
              <a:rPr lang="it-IT" dirty="0"/>
              <a:t>In politica estera, De Gaulle persegue una linea di maggiore indipendenza dagli Usa: la Francia si dota della bomba atomica e si ritira dal comando militare integrato della Nato (1966) pur restando all’interno dell’alleanza, opponendosi all’ingresso nella Cee del Regno Unito, giudicato troppo legato agli Usa</a:t>
            </a:r>
          </a:p>
        </p:txBody>
      </p:sp>
    </p:spTree>
    <p:extLst>
      <p:ext uri="{BB962C8B-B14F-4D97-AF65-F5344CB8AC3E}">
        <p14:creationId xmlns:p14="http://schemas.microsoft.com/office/powerpoint/2010/main" val="3894912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47CB832-249A-04F1-3B91-12A421214593}"/>
              </a:ext>
            </a:extLst>
          </p:cNvPr>
          <p:cNvSpPr>
            <a:spLocks noGrp="1"/>
          </p:cNvSpPr>
          <p:nvPr>
            <p:ph idx="1"/>
          </p:nvPr>
        </p:nvSpPr>
        <p:spPr>
          <a:xfrm>
            <a:off x="838200" y="733331"/>
            <a:ext cx="10515600" cy="5443632"/>
          </a:xfrm>
        </p:spPr>
        <p:txBody>
          <a:bodyPr/>
          <a:lstStyle/>
          <a:p>
            <a:pPr algn="just"/>
            <a:r>
              <a:rPr lang="it-IT" dirty="0"/>
              <a:t>Nella Repubblica federale tedesca il Partito socialdemocratico, nel Congresso di </a:t>
            </a:r>
            <a:r>
              <a:rPr lang="it-IT" dirty="0" err="1"/>
              <a:t>Bad</a:t>
            </a:r>
            <a:r>
              <a:rPr lang="it-IT" dirty="0"/>
              <a:t> Godesberg (1959) rinuncia al marxismo</a:t>
            </a:r>
          </a:p>
          <a:p>
            <a:pPr algn="just"/>
            <a:r>
              <a:rPr lang="it-IT" dirty="0"/>
              <a:t>La Corte costituzionale tedesca mette fuori legge il Partito comunista (1956)</a:t>
            </a:r>
          </a:p>
          <a:p>
            <a:pPr algn="just"/>
            <a:r>
              <a:rPr lang="it-IT" dirty="0"/>
              <a:t>Nel 1966 si forma un governo di «grande coalizione» fra i partiti cristiano-democratico, cristiano-sociale e socialdemocratico, guidato dal cristiano-democratico Kurt Georg </a:t>
            </a:r>
            <a:r>
              <a:rPr lang="it-IT" dirty="0" err="1"/>
              <a:t>Kiesinger</a:t>
            </a:r>
            <a:r>
              <a:rPr lang="it-IT" dirty="0"/>
              <a:t> (1966-1969)</a:t>
            </a:r>
          </a:p>
          <a:p>
            <a:pPr algn="just"/>
            <a:r>
              <a:rPr lang="it-IT" dirty="0"/>
              <a:t>Tra anni Cinquanta e anni Sessanta in Italia si verifica un forte sviluppo industriale («miracolo economico»)</a:t>
            </a:r>
          </a:p>
          <a:p>
            <a:pPr algn="just"/>
            <a:r>
              <a:rPr lang="it-IT" dirty="0"/>
              <a:t>I governi si incentrano sulla Democrazia cristiana, con l’esclusione del Partito comunista italiano  </a:t>
            </a:r>
          </a:p>
        </p:txBody>
      </p:sp>
    </p:spTree>
    <p:extLst>
      <p:ext uri="{BB962C8B-B14F-4D97-AF65-F5344CB8AC3E}">
        <p14:creationId xmlns:p14="http://schemas.microsoft.com/office/powerpoint/2010/main" val="1525689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BA12761-DDBB-6AF3-8579-C16BAD0531BC}"/>
              </a:ext>
            </a:extLst>
          </p:cNvPr>
          <p:cNvSpPr>
            <a:spLocks noGrp="1"/>
          </p:cNvSpPr>
          <p:nvPr>
            <p:ph idx="1"/>
          </p:nvPr>
        </p:nvSpPr>
        <p:spPr>
          <a:xfrm>
            <a:off x="838200" y="606582"/>
            <a:ext cx="10515600" cy="5570381"/>
          </a:xfrm>
        </p:spPr>
        <p:txBody>
          <a:bodyPr>
            <a:normAutofit lnSpcReduction="10000"/>
          </a:bodyPr>
          <a:lstStyle/>
          <a:p>
            <a:pPr algn="just"/>
            <a:r>
              <a:rPr lang="it-IT" dirty="0"/>
              <a:t>La Dc, pur essendo un partito moderato dal punto di vista politico-sociale, contribuisce alla modernizzazione dell’Italia</a:t>
            </a:r>
          </a:p>
          <a:p>
            <a:pPr algn="just"/>
            <a:r>
              <a:rPr lang="it-IT" dirty="0"/>
              <a:t>Nel 1950 il governo De Gasperi approva una vasta riforma agraria: espropriazione e redistribuzione di terre in gran parte nell’Italia meridionale e nelle isole</a:t>
            </a:r>
          </a:p>
          <a:p>
            <a:pPr algn="just"/>
            <a:r>
              <a:rPr lang="it-IT" dirty="0"/>
              <a:t>Istituzione della Cassa per il Mezzogiorno per il finanziamento di programmi di modernizzazione dell’Italia meridionale</a:t>
            </a:r>
          </a:p>
          <a:p>
            <a:pPr algn="just"/>
            <a:r>
              <a:rPr lang="it-IT" dirty="0"/>
              <a:t>Creazione del Ministero delle partecipazioni statali, per coordinare le imprese gestite dallo Stato</a:t>
            </a:r>
          </a:p>
          <a:p>
            <a:pPr algn="just"/>
            <a:r>
              <a:rPr lang="it-IT" dirty="0"/>
              <a:t>Sviluppo del sistema viario, in particolare autostradale</a:t>
            </a:r>
          </a:p>
          <a:p>
            <a:pPr algn="just"/>
            <a:r>
              <a:rPr lang="it-IT" dirty="0"/>
              <a:t>Dopo un’apertura della Dc al Movimento sociale italiano (Msi), erede del fascismo, fallita per una vasta opposizione sia nel mondo politico che nella società, si avvia un progetto di collaborazione con il Partito socialista italiano</a:t>
            </a:r>
          </a:p>
        </p:txBody>
      </p:sp>
    </p:spTree>
    <p:extLst>
      <p:ext uri="{BB962C8B-B14F-4D97-AF65-F5344CB8AC3E}">
        <p14:creationId xmlns:p14="http://schemas.microsoft.com/office/powerpoint/2010/main" val="4114384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B478C23-E465-A6BC-81AE-4B707EDE09D4}"/>
              </a:ext>
            </a:extLst>
          </p:cNvPr>
          <p:cNvSpPr>
            <a:spLocks noGrp="1"/>
          </p:cNvSpPr>
          <p:nvPr>
            <p:ph idx="1"/>
          </p:nvPr>
        </p:nvSpPr>
        <p:spPr>
          <a:xfrm>
            <a:off x="838200" y="588475"/>
            <a:ext cx="10515600" cy="5588488"/>
          </a:xfrm>
        </p:spPr>
        <p:txBody>
          <a:bodyPr>
            <a:normAutofit lnSpcReduction="10000"/>
          </a:bodyPr>
          <a:lstStyle/>
          <a:p>
            <a:pPr algn="just"/>
            <a:r>
              <a:rPr lang="it-IT" dirty="0"/>
              <a:t>Con l’ingresso del Psi nei governi guidati dal democristiano Aldo Moro (1963-1968) inizia il «centro-sinistra», che avvia un programma di riforme</a:t>
            </a:r>
          </a:p>
          <a:p>
            <a:pPr algn="just"/>
            <a:r>
              <a:rPr lang="it-IT" dirty="0"/>
              <a:t>Nel 1962 nazionalizzazione dell’energia elettrica, costituzione dell’Ente Nazionale per l’Energia Elettrica (Enel) e creazione della scuola media unificata</a:t>
            </a:r>
          </a:p>
          <a:p>
            <a:pPr algn="just"/>
            <a:r>
              <a:rPr lang="it-IT" dirty="0"/>
              <a:t>Nonostante ciò, la presenza di un forte Partito comunista escluso da tutti i governi alimenta una crescente conflittualità sociale</a:t>
            </a:r>
          </a:p>
          <a:p>
            <a:pPr algn="just"/>
            <a:r>
              <a:rPr lang="it-IT" dirty="0"/>
              <a:t>Nei paesi socialisti dell’Europa orientale grande sviluppo industriale, miglioramento dell’assistenza sanitaria e del sistema scolastico</a:t>
            </a:r>
          </a:p>
          <a:p>
            <a:pPr algn="just"/>
            <a:r>
              <a:rPr lang="it-IT" dirty="0"/>
              <a:t>La ripresa economica, favorita anche dall’aumento delle spese militari, si basa però sulla compressione dei redditi e dei consumi</a:t>
            </a:r>
          </a:p>
        </p:txBody>
      </p:sp>
    </p:spTree>
    <p:extLst>
      <p:ext uri="{BB962C8B-B14F-4D97-AF65-F5344CB8AC3E}">
        <p14:creationId xmlns:p14="http://schemas.microsoft.com/office/powerpoint/2010/main" val="3552355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0F4F334-5530-E936-F6AA-43A86EE1279B}"/>
              </a:ext>
            </a:extLst>
          </p:cNvPr>
          <p:cNvSpPr>
            <a:spLocks noGrp="1"/>
          </p:cNvSpPr>
          <p:nvPr>
            <p:ph idx="1"/>
          </p:nvPr>
        </p:nvSpPr>
        <p:spPr>
          <a:xfrm>
            <a:off x="838200" y="669956"/>
            <a:ext cx="10515600" cy="5507007"/>
          </a:xfrm>
        </p:spPr>
        <p:txBody>
          <a:bodyPr/>
          <a:lstStyle/>
          <a:p>
            <a:pPr algn="just"/>
            <a:r>
              <a:rPr lang="it-IT" dirty="0"/>
              <a:t>La Lega araba attacca Israele, che però prevale (maggio 1948 – luglio 1949), occupando anche buona parte dei territori assegnati dall’Onu agli arabi palestinesi</a:t>
            </a:r>
          </a:p>
          <a:p>
            <a:pPr algn="just"/>
            <a:r>
              <a:rPr lang="it-IT" dirty="0"/>
              <a:t>Espulsione da parte di Israele di circa 750.000 palestinesi che si rifugiano nel Libano meridionale, nella «Striscia di Gaza» e in Cisgiordania</a:t>
            </a:r>
          </a:p>
          <a:p>
            <a:pPr algn="just"/>
            <a:r>
              <a:rPr lang="it-IT" dirty="0"/>
              <a:t>Circa 100.000 arabi palestinesi restano all’interno dei confini di Israele</a:t>
            </a:r>
          </a:p>
          <a:p>
            <a:pPr algn="just"/>
            <a:r>
              <a:rPr lang="it-IT" dirty="0"/>
              <a:t>Inizia la lunga «questione palestinese»</a:t>
            </a:r>
          </a:p>
          <a:p>
            <a:endParaRPr lang="it-IT" dirty="0"/>
          </a:p>
        </p:txBody>
      </p:sp>
    </p:spTree>
    <p:extLst>
      <p:ext uri="{BB962C8B-B14F-4D97-AF65-F5344CB8AC3E}">
        <p14:creationId xmlns:p14="http://schemas.microsoft.com/office/powerpoint/2010/main" val="4002699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5AED4C-9C63-F45E-AB97-6C1F40CEAF2F}"/>
              </a:ext>
            </a:extLst>
          </p:cNvPr>
          <p:cNvSpPr>
            <a:spLocks noGrp="1"/>
          </p:cNvSpPr>
          <p:nvPr>
            <p:ph type="title"/>
          </p:nvPr>
        </p:nvSpPr>
        <p:spPr>
          <a:xfrm>
            <a:off x="838200" y="365125"/>
            <a:ext cx="10515600" cy="476847"/>
          </a:xfrm>
        </p:spPr>
        <p:txBody>
          <a:bodyPr>
            <a:normAutofit/>
          </a:bodyPr>
          <a:lstStyle/>
          <a:p>
            <a:pPr algn="ctr"/>
            <a:r>
              <a:rPr lang="it-IT" sz="2400" dirty="0"/>
              <a:t>Partizione della Palestina, risoluzione Onu (1947)</a:t>
            </a:r>
          </a:p>
        </p:txBody>
      </p:sp>
      <p:pic>
        <p:nvPicPr>
          <p:cNvPr id="5128" name="Picture 8" descr="In 1947, the United Nations passed a resolution to partition Palestine">
            <a:extLst>
              <a:ext uri="{FF2B5EF4-FFF2-40B4-BE49-F238E27FC236}">
                <a16:creationId xmlns:a16="http://schemas.microsoft.com/office/drawing/2014/main" id="{04A3352A-9285-4B00-AB08-649D1676F4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98990" y="841972"/>
            <a:ext cx="3994020" cy="5350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249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AF60BD-9ABE-B5C4-F426-1A98C0A952C6}"/>
              </a:ext>
            </a:extLst>
          </p:cNvPr>
          <p:cNvSpPr>
            <a:spLocks noGrp="1"/>
          </p:cNvSpPr>
          <p:nvPr>
            <p:ph type="title"/>
          </p:nvPr>
        </p:nvSpPr>
        <p:spPr>
          <a:xfrm>
            <a:off x="838200" y="365125"/>
            <a:ext cx="10515600" cy="476847"/>
          </a:xfrm>
        </p:spPr>
        <p:txBody>
          <a:bodyPr>
            <a:normAutofit/>
          </a:bodyPr>
          <a:lstStyle/>
          <a:p>
            <a:pPr algn="ctr"/>
            <a:r>
              <a:rPr lang="it-IT" sz="2400" dirty="0"/>
              <a:t>Primo conflitto arabo-israeliano (1948-49)</a:t>
            </a:r>
          </a:p>
        </p:txBody>
      </p:sp>
      <p:pic>
        <p:nvPicPr>
          <p:cNvPr id="6146" name="Picture 2" descr="A deep dive into the history of the Israeli-Palestinian conflict">
            <a:extLst>
              <a:ext uri="{FF2B5EF4-FFF2-40B4-BE49-F238E27FC236}">
                <a16:creationId xmlns:a16="http://schemas.microsoft.com/office/drawing/2014/main" id="{F05DD98A-861F-CABF-18F2-906E26FE7A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7693" y="841972"/>
            <a:ext cx="4456614" cy="5444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930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4CCC97-CEFE-588C-E6A1-B796737486DD}"/>
              </a:ext>
            </a:extLst>
          </p:cNvPr>
          <p:cNvSpPr>
            <a:spLocks noGrp="1"/>
          </p:cNvSpPr>
          <p:nvPr>
            <p:ph type="title"/>
          </p:nvPr>
        </p:nvSpPr>
        <p:spPr/>
        <p:txBody>
          <a:bodyPr/>
          <a:lstStyle/>
          <a:p>
            <a:r>
              <a:rPr lang="it-IT" dirty="0"/>
              <a:t>Democrazie occidentali e «socialismo reale»</a:t>
            </a:r>
          </a:p>
        </p:txBody>
      </p:sp>
      <p:sp>
        <p:nvSpPr>
          <p:cNvPr id="3" name="Segnaposto contenuto 2">
            <a:extLst>
              <a:ext uri="{FF2B5EF4-FFF2-40B4-BE49-F238E27FC236}">
                <a16:creationId xmlns:a16="http://schemas.microsoft.com/office/drawing/2014/main" id="{FD98DED2-9840-58D7-B8CB-4FC9A50A4CCD}"/>
              </a:ext>
            </a:extLst>
          </p:cNvPr>
          <p:cNvSpPr>
            <a:spLocks noGrp="1"/>
          </p:cNvSpPr>
          <p:nvPr>
            <p:ph idx="1"/>
          </p:nvPr>
        </p:nvSpPr>
        <p:spPr/>
        <p:txBody>
          <a:bodyPr>
            <a:normAutofit fontScale="92500" lnSpcReduction="20000"/>
          </a:bodyPr>
          <a:lstStyle/>
          <a:p>
            <a:pPr algn="just"/>
            <a:r>
              <a:rPr lang="it-IT" dirty="0"/>
              <a:t>Ripresa economica dell’Europa occidentale negli anni Cinquanta: il «miracolo economico»</a:t>
            </a:r>
          </a:p>
          <a:p>
            <a:pPr algn="just"/>
            <a:r>
              <a:rPr lang="it-IT" dirty="0"/>
              <a:t>L’economia statunitense è trainata anche dall’aumento delle spese militari in coincidenza con la guerra di Corea</a:t>
            </a:r>
          </a:p>
          <a:p>
            <a:pPr algn="just"/>
            <a:r>
              <a:rPr lang="it-IT" dirty="0"/>
              <a:t>Il Piano Marshall è determinante nel risollevare le economie europee e ricostruire infrastrutture ed edifici</a:t>
            </a:r>
          </a:p>
          <a:p>
            <a:pPr algn="just"/>
            <a:r>
              <a:rPr lang="it-IT" dirty="0"/>
              <a:t>Fondazione della Comunità europea del carbone e dell’acciaio (Ceca, 1951) da parte di Belgio, Francia, Germania occidentale, Italia, Lussemburgo e Paesi Bassi</a:t>
            </a:r>
          </a:p>
          <a:p>
            <a:pPr algn="just"/>
            <a:r>
              <a:rPr lang="it-IT" dirty="0"/>
              <a:t>Fondazione, da parte degli stessi paesi, con il trattato di Roma (1957), della Comunità economica europea (Cee), per la formazione di un mercato comune europeo</a:t>
            </a:r>
          </a:p>
          <a:p>
            <a:endParaRPr lang="it-IT" dirty="0"/>
          </a:p>
        </p:txBody>
      </p:sp>
    </p:spTree>
    <p:extLst>
      <p:ext uri="{BB962C8B-B14F-4D97-AF65-F5344CB8AC3E}">
        <p14:creationId xmlns:p14="http://schemas.microsoft.com/office/powerpoint/2010/main" val="447268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F2CB56F-FF50-C1BD-E484-26A19E1FE542}"/>
              </a:ext>
            </a:extLst>
          </p:cNvPr>
          <p:cNvSpPr>
            <a:spLocks noGrp="1"/>
          </p:cNvSpPr>
          <p:nvPr>
            <p:ph idx="1"/>
          </p:nvPr>
        </p:nvSpPr>
        <p:spPr>
          <a:xfrm>
            <a:off x="838200" y="615636"/>
            <a:ext cx="10515600" cy="5561327"/>
          </a:xfrm>
        </p:spPr>
        <p:txBody>
          <a:bodyPr>
            <a:normAutofit lnSpcReduction="10000"/>
          </a:bodyPr>
          <a:lstStyle/>
          <a:p>
            <a:pPr algn="just"/>
            <a:r>
              <a:rPr lang="it-IT" dirty="0"/>
              <a:t>Creazione della Comunità europea dell’energia atomica (</a:t>
            </a:r>
            <a:r>
              <a:rPr lang="it-IT" dirty="0" err="1"/>
              <a:t>Ceea</a:t>
            </a:r>
            <a:r>
              <a:rPr lang="it-IT" dirty="0"/>
              <a:t>, </a:t>
            </a:r>
            <a:r>
              <a:rPr lang="it-IT" dirty="0" err="1"/>
              <a:t>Euratom</a:t>
            </a:r>
            <a:r>
              <a:rPr lang="it-IT" dirty="0"/>
              <a:t>), a scopi civili</a:t>
            </a:r>
          </a:p>
          <a:p>
            <a:pPr algn="just"/>
            <a:r>
              <a:rPr lang="it-IT" dirty="0"/>
              <a:t>Lo sviluppo industriale dell’Europa occidentale ha bisogno di manodopera: flussi di emigranti dalle aree più arretrate verso quelle più sviluppate, dall’Europa meridionale e Turchia e dalle coloniali ed ex coloniali</a:t>
            </a:r>
          </a:p>
          <a:p>
            <a:pPr algn="just"/>
            <a:r>
              <a:rPr lang="it-IT" dirty="0"/>
              <a:t>Migrazioni interne ai singoli stati verso le aree più industrializzate</a:t>
            </a:r>
          </a:p>
          <a:p>
            <a:pPr algn="just"/>
            <a:r>
              <a:rPr lang="it-IT" dirty="0"/>
              <a:t>Crescita del settore terziario e sviluppo del sistema educativo</a:t>
            </a:r>
          </a:p>
          <a:p>
            <a:pPr algn="just"/>
            <a:r>
              <a:rPr lang="it-IT" dirty="0"/>
              <a:t>Aumentano gli impiegati nel settore industriale e nei servizi e calano gli addetti all’agricoltura</a:t>
            </a:r>
          </a:p>
          <a:p>
            <a:pPr algn="just"/>
            <a:r>
              <a:rPr lang="it-IT" dirty="0"/>
              <a:t>Diminuzione della disoccupazione e aumento delle retribuzioni</a:t>
            </a:r>
          </a:p>
          <a:p>
            <a:pPr algn="just"/>
            <a:r>
              <a:rPr lang="it-IT" dirty="0"/>
              <a:t>Aumento dei consumi, anche di beni durevoli, sul modello americano</a:t>
            </a:r>
          </a:p>
          <a:p>
            <a:endParaRPr lang="it-IT" dirty="0"/>
          </a:p>
        </p:txBody>
      </p:sp>
    </p:spTree>
    <p:extLst>
      <p:ext uri="{BB962C8B-B14F-4D97-AF65-F5344CB8AC3E}">
        <p14:creationId xmlns:p14="http://schemas.microsoft.com/office/powerpoint/2010/main" val="1655950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DD7E247-ED01-7DB5-5F36-C46B9091A5E8}"/>
              </a:ext>
            </a:extLst>
          </p:cNvPr>
          <p:cNvSpPr>
            <a:spLocks noGrp="1"/>
          </p:cNvSpPr>
          <p:nvPr>
            <p:ph idx="1"/>
          </p:nvPr>
        </p:nvSpPr>
        <p:spPr>
          <a:xfrm>
            <a:off x="838200" y="588475"/>
            <a:ext cx="10515600" cy="5588488"/>
          </a:xfrm>
        </p:spPr>
        <p:txBody>
          <a:bodyPr>
            <a:normAutofit fontScale="92500" lnSpcReduction="10000"/>
          </a:bodyPr>
          <a:lstStyle/>
          <a:p>
            <a:pPr algn="just"/>
            <a:r>
              <a:rPr lang="it-IT" dirty="0"/>
              <a:t>Grande diffusione della televisione: negli USA i canali televisivi sono privati mentre in Europa sono gestiti dallo Stato: in Italia la Rai inizia le trasmissioni televisive nel 1954</a:t>
            </a:r>
          </a:p>
          <a:p>
            <a:pPr algn="just"/>
            <a:r>
              <a:rPr lang="it-IT" dirty="0"/>
              <a:t>Processo di americanizzazione, in particolare nell’ambito cinematografico</a:t>
            </a:r>
          </a:p>
          <a:p>
            <a:pPr algn="just"/>
            <a:r>
              <a:rPr lang="it-IT" dirty="0"/>
              <a:t>Fra anni Cinquanta e Sessanta grande diffusione dell’automobile</a:t>
            </a:r>
          </a:p>
          <a:p>
            <a:pPr algn="just"/>
            <a:r>
              <a:rPr lang="it-IT" dirty="0"/>
              <a:t>Aumento del fabbisogno di petrolio per produrre carburante e per l’industria chimica: aumento dell’estrazione e dei profitti ad essa collegati</a:t>
            </a:r>
          </a:p>
          <a:p>
            <a:pPr algn="just"/>
            <a:r>
              <a:rPr lang="it-IT" dirty="0"/>
              <a:t>Inizialmente la produzione di petrolio è monopolizzata da sette grandi compagnie («le sette sorelle»), in gran parte statunitensi: Standard Oil of New Jersey (in seguito Exxon), Royal Dutch Shell, British Anglo-Persian Oil Company (in seguito British Petroleum, </a:t>
            </a:r>
            <a:r>
              <a:rPr lang="it-IT" dirty="0" err="1"/>
              <a:t>Bp</a:t>
            </a:r>
            <a:r>
              <a:rPr lang="it-IT" dirty="0"/>
              <a:t>), Standard Oil of New York (in seguito Mobil), Texaco, Standard Oil of California (in seguito Chevron), </a:t>
            </a:r>
            <a:r>
              <a:rPr lang="it-IT" dirty="0" err="1"/>
              <a:t>Gulf</a:t>
            </a:r>
            <a:r>
              <a:rPr lang="it-IT" dirty="0"/>
              <a:t> Oil </a:t>
            </a:r>
          </a:p>
        </p:txBody>
      </p:sp>
    </p:spTree>
    <p:extLst>
      <p:ext uri="{BB962C8B-B14F-4D97-AF65-F5344CB8AC3E}">
        <p14:creationId xmlns:p14="http://schemas.microsoft.com/office/powerpoint/2010/main" val="1835259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8CC5D2F-1B9F-9367-3C24-35E6A2C31437}"/>
              </a:ext>
            </a:extLst>
          </p:cNvPr>
          <p:cNvSpPr>
            <a:spLocks noGrp="1"/>
          </p:cNvSpPr>
          <p:nvPr>
            <p:ph idx="1"/>
          </p:nvPr>
        </p:nvSpPr>
        <p:spPr>
          <a:xfrm>
            <a:off x="838200" y="688063"/>
            <a:ext cx="10515600" cy="5488900"/>
          </a:xfrm>
        </p:spPr>
        <p:txBody>
          <a:bodyPr>
            <a:normAutofit lnSpcReduction="10000"/>
          </a:bodyPr>
          <a:lstStyle/>
          <a:p>
            <a:pPr algn="just"/>
            <a:r>
              <a:rPr lang="it-IT" dirty="0"/>
              <a:t>Fra anni Sessanta e Settanta nascono nuove compagnie nazionali: in Italia l’Ente Nazionale Idrocarburi (Eni, 1953) che ingloba l’Agip, fondata nel 1926</a:t>
            </a:r>
          </a:p>
          <a:p>
            <a:pPr algn="just"/>
            <a:r>
              <a:rPr lang="it-IT" dirty="0"/>
              <a:t>Fondazione da parte di Iran, Iraq, Kuwait, Arabia Saudita e Venezuela dell’Opec (Organizzazione dei paesi produttori di petrolio, 1960)</a:t>
            </a:r>
          </a:p>
          <a:p>
            <a:pPr algn="just"/>
            <a:r>
              <a:rPr lang="it-IT" dirty="0"/>
              <a:t>Aumento della natalità fra anni Cinquanta e Sessanta («baby boom»), causato da: introduzione del welfare state, sistemi sanitari più efficienti e diffusi, programmi di vaccinazioni, aumento dei redditi</a:t>
            </a:r>
          </a:p>
          <a:p>
            <a:pPr algn="just"/>
            <a:r>
              <a:rPr lang="it-IT" dirty="0"/>
              <a:t>Negli Stati Uniti l’aumento dei redditi riguarda soprattutto la parte bianca della popolazione, mentre i neri, in particolare nel sud e nell’ovest del paese, hanno redditi sensibilmente più bassi e vivono in una situazione di segregazione razziale</a:t>
            </a:r>
          </a:p>
        </p:txBody>
      </p:sp>
    </p:spTree>
    <p:extLst>
      <p:ext uri="{BB962C8B-B14F-4D97-AF65-F5344CB8AC3E}">
        <p14:creationId xmlns:p14="http://schemas.microsoft.com/office/powerpoint/2010/main" val="356889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0C64CFC-28CD-3A85-B19A-B7D89E7930BD}"/>
              </a:ext>
            </a:extLst>
          </p:cNvPr>
          <p:cNvSpPr>
            <a:spLocks noGrp="1"/>
          </p:cNvSpPr>
          <p:nvPr>
            <p:ph idx="1"/>
          </p:nvPr>
        </p:nvSpPr>
        <p:spPr>
          <a:xfrm>
            <a:off x="838200" y="724277"/>
            <a:ext cx="10515600" cy="5452686"/>
          </a:xfrm>
        </p:spPr>
        <p:txBody>
          <a:bodyPr>
            <a:normAutofit lnSpcReduction="10000"/>
          </a:bodyPr>
          <a:lstStyle/>
          <a:p>
            <a:pPr algn="just"/>
            <a:r>
              <a:rPr lang="it-IT" dirty="0"/>
              <a:t>Negli anni Cinquanta inizia il movimento per i diritti civili dei neri, guidato da Martin Luther King, che porta avanti una campagna basata sulla non violenza</a:t>
            </a:r>
          </a:p>
          <a:p>
            <a:pPr algn="just"/>
            <a:r>
              <a:rPr lang="it-IT" dirty="0"/>
              <a:t>Il Partito democratico diventa il riferimento per il tema dei diritti civili dei neri: elezione del democratico John Fitzgerald Kennedy alle elezioni presidenziali del 1960</a:t>
            </a:r>
          </a:p>
          <a:p>
            <a:pPr algn="just"/>
            <a:r>
              <a:rPr lang="it-IT" dirty="0"/>
              <a:t>Competizione fra Usa e Urss in ambito spaziale («corsa allo spazio»): nel 1957 lo Sputnik sovietico, nel luglio 1969 gli americani sbarcano sulla Luna</a:t>
            </a:r>
          </a:p>
          <a:p>
            <a:pPr algn="just"/>
            <a:r>
              <a:rPr lang="it-IT" dirty="0"/>
              <a:t>In politica estera Kennedy porta avanti la politica di contenimento del comunismo</a:t>
            </a:r>
          </a:p>
          <a:p>
            <a:pPr algn="just"/>
            <a:r>
              <a:rPr lang="it-IT" dirty="0"/>
              <a:t>Nel 1959 rivoluzione cubana guidata da Fidel Castro: vengono espropriate le proprietà terriere della United </a:t>
            </a:r>
            <a:r>
              <a:rPr lang="it-IT" dirty="0" err="1"/>
              <a:t>Fruit</a:t>
            </a:r>
            <a:r>
              <a:rPr lang="it-IT" dirty="0"/>
              <a:t> e nazionalizzate le raffinerie petrolifere americane</a:t>
            </a:r>
          </a:p>
        </p:txBody>
      </p:sp>
    </p:spTree>
    <p:extLst>
      <p:ext uri="{BB962C8B-B14F-4D97-AF65-F5344CB8AC3E}">
        <p14:creationId xmlns:p14="http://schemas.microsoft.com/office/powerpoint/2010/main" val="85032455"/>
      </p:ext>
    </p:extLst>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1698</Words>
  <Application>Microsoft Office PowerPoint</Application>
  <PresentationFormat>Widescreen</PresentationFormat>
  <Paragraphs>80</Paragraphs>
  <Slides>18</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18</vt:i4>
      </vt:variant>
    </vt:vector>
  </HeadingPairs>
  <TitlesOfParts>
    <vt:vector size="22" baseType="lpstr">
      <vt:lpstr>Aptos</vt:lpstr>
      <vt:lpstr>Aptos Display</vt:lpstr>
      <vt:lpstr>Arial</vt:lpstr>
      <vt:lpstr>1_Tema di Office</vt:lpstr>
      <vt:lpstr>Presentazione standard di PowerPoint</vt:lpstr>
      <vt:lpstr>Presentazione standard di PowerPoint</vt:lpstr>
      <vt:lpstr>Partizione della Palestina, risoluzione Onu (1947)</vt:lpstr>
      <vt:lpstr>Primo conflitto arabo-israeliano (1948-49)</vt:lpstr>
      <vt:lpstr>Democrazie occidentali e «socialismo reale»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Guerra del Vietnam</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SANTORO STEFANO</dc:creator>
  <cp:lastModifiedBy>SANTORO STEFANO</cp:lastModifiedBy>
  <cp:revision>2</cp:revision>
  <dcterms:created xsi:type="dcterms:W3CDTF">2025-05-28T04:40:28Z</dcterms:created>
  <dcterms:modified xsi:type="dcterms:W3CDTF">2025-05-28T04:41:57Z</dcterms:modified>
</cp:coreProperties>
</file>