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885" r:id="rId2"/>
    <p:sldId id="929" r:id="rId3"/>
    <p:sldId id="951" r:id="rId4"/>
    <p:sldId id="361" r:id="rId5"/>
    <p:sldId id="644" r:id="rId6"/>
    <p:sldId id="646" r:id="rId7"/>
    <p:sldId id="329" r:id="rId8"/>
    <p:sldId id="642" r:id="rId9"/>
    <p:sldId id="641" r:id="rId10"/>
    <p:sldId id="643" r:id="rId11"/>
    <p:sldId id="952" r:id="rId12"/>
    <p:sldId id="953" r:id="rId13"/>
    <p:sldId id="939" r:id="rId14"/>
    <p:sldId id="458" r:id="rId15"/>
    <p:sldId id="456" r:id="rId16"/>
    <p:sldId id="463" r:id="rId17"/>
    <p:sldId id="464" r:id="rId18"/>
    <p:sldId id="455" r:id="rId19"/>
    <p:sldId id="459" r:id="rId20"/>
    <p:sldId id="460" r:id="rId21"/>
    <p:sldId id="453" r:id="rId22"/>
    <p:sldId id="962" r:id="rId23"/>
    <p:sldId id="963" r:id="rId24"/>
    <p:sldId id="351" r:id="rId25"/>
    <p:sldId id="992" r:id="rId26"/>
    <p:sldId id="988" r:id="rId27"/>
    <p:sldId id="1003" r:id="rId28"/>
    <p:sldId id="1004" r:id="rId29"/>
    <p:sldId id="990" r:id="rId30"/>
    <p:sldId id="989" r:id="rId31"/>
    <p:sldId id="991" r:id="rId32"/>
    <p:sldId id="986" r:id="rId33"/>
    <p:sldId id="339" r:id="rId34"/>
    <p:sldId id="353" r:id="rId35"/>
    <p:sldId id="354" r:id="rId36"/>
    <p:sldId id="966" r:id="rId37"/>
    <p:sldId id="356" r:id="rId38"/>
    <p:sldId id="258" r:id="rId39"/>
    <p:sldId id="985" r:id="rId40"/>
    <p:sldId id="996" r:id="rId41"/>
    <p:sldId id="340" r:id="rId42"/>
    <p:sldId id="345" r:id="rId43"/>
    <p:sldId id="270" r:id="rId44"/>
    <p:sldId id="974" r:id="rId45"/>
    <p:sldId id="978" r:id="rId46"/>
    <p:sldId id="997" r:id="rId47"/>
    <p:sldId id="998" r:id="rId48"/>
    <p:sldId id="999" r:id="rId49"/>
    <p:sldId id="1000" r:id="rId50"/>
    <p:sldId id="1001" r:id="rId51"/>
    <p:sldId id="1002" r:id="rId52"/>
    <p:sldId id="1006" r:id="rId53"/>
    <p:sldId id="995" r:id="rId54"/>
    <p:sldId id="503" r:id="rId55"/>
    <p:sldId id="343" r:id="rId56"/>
    <p:sldId id="411" r:id="rId57"/>
    <p:sldId id="409" r:id="rId58"/>
    <p:sldId id="410" r:id="rId59"/>
    <p:sldId id="423" r:id="rId60"/>
    <p:sldId id="398" r:id="rId61"/>
    <p:sldId id="433" r:id="rId62"/>
    <p:sldId id="399" r:id="rId63"/>
    <p:sldId id="396" r:id="rId64"/>
    <p:sldId id="434" r:id="rId65"/>
    <p:sldId id="435" r:id="rId66"/>
    <p:sldId id="438" r:id="rId67"/>
    <p:sldId id="436" r:id="rId68"/>
    <p:sldId id="403" r:id="rId69"/>
    <p:sldId id="437" r:id="rId70"/>
    <p:sldId id="440" r:id="rId71"/>
    <p:sldId id="401" r:id="rId72"/>
    <p:sldId id="416" r:id="rId73"/>
    <p:sldId id="397" r:id="rId74"/>
    <p:sldId id="404" r:id="rId75"/>
    <p:sldId id="405" r:id="rId76"/>
    <p:sldId id="441" r:id="rId77"/>
    <p:sldId id="1051" r:id="rId78"/>
    <p:sldId id="442" r:id="rId79"/>
    <p:sldId id="413" r:id="rId80"/>
    <p:sldId id="408" r:id="rId81"/>
    <p:sldId id="414" r:id="rId82"/>
    <p:sldId id="406" r:id="rId83"/>
    <p:sldId id="443" r:id="rId84"/>
    <p:sldId id="268" r:id="rId85"/>
    <p:sldId id="954" r:id="rId86"/>
    <p:sldId id="955" r:id="rId87"/>
    <p:sldId id="259" r:id="rId88"/>
    <p:sldId id="260" r:id="rId89"/>
    <p:sldId id="956" r:id="rId90"/>
    <p:sldId id="957" r:id="rId91"/>
    <p:sldId id="958" r:id="rId92"/>
    <p:sldId id="959" r:id="rId93"/>
    <p:sldId id="960" r:id="rId94"/>
    <p:sldId id="961" r:id="rId95"/>
    <p:sldId id="267" r:id="rId9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00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7B85E2-473D-4FD0-97B3-FE26D5757879}" v="1" dt="2025-05-29T05:40:44.3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302" autoAdjust="0"/>
  </p:normalViewPr>
  <p:slideViewPr>
    <p:cSldViewPr snapToGrid="0" snapToObjects="1">
      <p:cViewPr varScale="1">
        <p:scale>
          <a:sx n="91" d="100"/>
          <a:sy n="91" d="100"/>
        </p:scale>
        <p:origin x="77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EAB0B95A-2FD6-49EC-B395-E773DC43D361}"/>
    <pc:docChg chg="modSld">
      <pc:chgData name="TOMMASINI ALBERTO" userId="8c013d22-ceb2-4014-ae73-ac062752c54f" providerId="ADAL" clId="{EAB0B95A-2FD6-49EC-B395-E773DC43D361}" dt="2025-05-29T05:54:38.096" v="3" actId="6549"/>
      <pc:docMkLst>
        <pc:docMk/>
      </pc:docMkLst>
      <pc:sldChg chg="modSp mod">
        <pc:chgData name="TOMMASINI ALBERTO" userId="8c013d22-ceb2-4014-ae73-ac062752c54f" providerId="ADAL" clId="{EAB0B95A-2FD6-49EC-B395-E773DC43D361}" dt="2025-05-29T05:54:38.096" v="3" actId="6549"/>
        <pc:sldMkLst>
          <pc:docMk/>
          <pc:sldMk cId="2386173477" sldId="953"/>
        </pc:sldMkLst>
        <pc:spChg chg="mod">
          <ac:chgData name="TOMMASINI ALBERTO" userId="8c013d22-ceb2-4014-ae73-ac062752c54f" providerId="ADAL" clId="{EAB0B95A-2FD6-49EC-B395-E773DC43D361}" dt="2025-05-29T05:54:38.096" v="3" actId="6549"/>
          <ac:spMkLst>
            <pc:docMk/>
            <pc:sldMk cId="2386173477" sldId="953"/>
            <ac:spMk id="7" creationId="{4275AEB3-FCCB-DC25-CB7A-C37B79DCDE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B587F-C26F-4846-BB05-94A36AF0A2E0}" type="datetimeFigureOut">
              <a:rPr lang="en-US" smtClean="0"/>
              <a:t>29-May-25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A8706-0B1C-4674-979C-CD444A0C5B65}" type="slidenum">
              <a:rPr lang="en-US" smtClean="0"/>
              <a:t>‹#›</a:t>
            </a:fld>
            <a:endParaRPr lang="en-US"/>
          </a:p>
        </p:txBody>
      </p:sp>
    </p:spTree>
    <p:extLst>
      <p:ext uri="{BB962C8B-B14F-4D97-AF65-F5344CB8AC3E}">
        <p14:creationId xmlns:p14="http://schemas.microsoft.com/office/powerpoint/2010/main" val="215618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4</a:t>
            </a:fld>
            <a:endParaRPr lang="it-IT"/>
          </a:p>
        </p:txBody>
      </p:sp>
    </p:spTree>
    <p:extLst>
      <p:ext uri="{BB962C8B-B14F-4D97-AF65-F5344CB8AC3E}">
        <p14:creationId xmlns:p14="http://schemas.microsoft.com/office/powerpoint/2010/main" val="1918264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7D7A8706-0B1C-4674-979C-CD444A0C5B65}" type="slidenum">
              <a:rPr lang="en-US" smtClean="0"/>
              <a:t>11</a:t>
            </a:fld>
            <a:endParaRPr lang="en-US"/>
          </a:p>
        </p:txBody>
      </p:sp>
    </p:spTree>
    <p:extLst>
      <p:ext uri="{BB962C8B-B14F-4D97-AF65-F5344CB8AC3E}">
        <p14:creationId xmlns:p14="http://schemas.microsoft.com/office/powerpoint/2010/main" val="168105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Hereditary causes of tubular proteinuria include RTA, cystinosis, Wilson disease, Fanconi syndrome, Lowe syndrome, Dent disease, and nephronophthisis. The acquired disorders include nephrotoxic drugs, interstitial nephritis, reflux nephropathy, acute tubular necrosis (ATN), and heavy metal poisoning. The identifying characteristic of tubular proteinuria is the presence of </a:t>
            </a:r>
            <a:r>
              <a:rPr lang="en-US" sz="1200" b="1" dirty="0"/>
              <a:t>25%–60% of proteins of low molecular weight. </a:t>
            </a:r>
            <a:r>
              <a:rPr lang="en-US" sz="1200" dirty="0"/>
              <a:t>It is generally thought that this proteinuria results from failure of tubular reabsorption of plasma proteins.</a:t>
            </a:r>
          </a:p>
          <a:p>
            <a:endParaRPr lang="en-US" dirty="0"/>
          </a:p>
        </p:txBody>
      </p:sp>
      <p:sp>
        <p:nvSpPr>
          <p:cNvPr id="4" name="Slide Number Placeholder 3"/>
          <p:cNvSpPr>
            <a:spLocks noGrp="1"/>
          </p:cNvSpPr>
          <p:nvPr>
            <p:ph type="sldNum" sz="quarter" idx="5"/>
          </p:nvPr>
        </p:nvSpPr>
        <p:spPr/>
        <p:txBody>
          <a:bodyPr/>
          <a:lstStyle/>
          <a:p>
            <a:fld id="{CFCFD45A-99BB-4C58-9AE0-800C4FD2F723}" type="slidenum">
              <a:rPr lang="en-US" smtClean="0"/>
              <a:t>43</a:t>
            </a:fld>
            <a:endParaRPr lang="en-US"/>
          </a:p>
        </p:txBody>
      </p:sp>
    </p:spTree>
    <p:extLst>
      <p:ext uri="{BB962C8B-B14F-4D97-AF65-F5344CB8AC3E}">
        <p14:creationId xmlns:p14="http://schemas.microsoft.com/office/powerpoint/2010/main" val="409408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PS al rifrattometro 1020</a:t>
            </a:r>
          </a:p>
        </p:txBody>
      </p:sp>
      <p:sp>
        <p:nvSpPr>
          <p:cNvPr id="4" name="Slide Number Placeholder 3"/>
          <p:cNvSpPr>
            <a:spLocks noGrp="1"/>
          </p:cNvSpPr>
          <p:nvPr>
            <p:ph type="sldNum" sz="quarter" idx="5"/>
          </p:nvPr>
        </p:nvSpPr>
        <p:spPr/>
        <p:txBody>
          <a:bodyPr/>
          <a:lstStyle/>
          <a:p>
            <a:fld id="{7D7A8706-0B1C-4674-979C-CD444A0C5B65}" type="slidenum">
              <a:rPr lang="en-US" smtClean="0"/>
              <a:t>51</a:t>
            </a:fld>
            <a:endParaRPr lang="en-US"/>
          </a:p>
        </p:txBody>
      </p:sp>
    </p:spTree>
    <p:extLst>
      <p:ext uri="{BB962C8B-B14F-4D97-AF65-F5344CB8AC3E}">
        <p14:creationId xmlns:p14="http://schemas.microsoft.com/office/powerpoint/2010/main" val="141719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colangite</a:t>
            </a:r>
            <a:endParaRPr lang="it-IT" dirty="0"/>
          </a:p>
        </p:txBody>
      </p:sp>
      <p:sp>
        <p:nvSpPr>
          <p:cNvPr id="4" name="Slide Number Placeholder 3"/>
          <p:cNvSpPr>
            <a:spLocks noGrp="1"/>
          </p:cNvSpPr>
          <p:nvPr>
            <p:ph type="sldNum" sz="quarter" idx="5"/>
          </p:nvPr>
        </p:nvSpPr>
        <p:spPr/>
        <p:txBody>
          <a:bodyPr/>
          <a:lstStyle/>
          <a:p>
            <a:fld id="{7D7A8706-0B1C-4674-979C-CD444A0C5B65}" type="slidenum">
              <a:rPr lang="en-US" smtClean="0"/>
              <a:t>52</a:t>
            </a:fld>
            <a:endParaRPr lang="en-US"/>
          </a:p>
        </p:txBody>
      </p:sp>
    </p:spTree>
    <p:extLst>
      <p:ext uri="{BB962C8B-B14F-4D97-AF65-F5344CB8AC3E}">
        <p14:creationId xmlns:p14="http://schemas.microsoft.com/office/powerpoint/2010/main" val="3909859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EF75895-1BD5-4167-8F8C-8183AEF8268A}" type="slidenum">
              <a:rPr lang="en-US" smtClean="0"/>
              <a:t>65</a:t>
            </a:fld>
            <a:endParaRPr lang="en-US"/>
          </a:p>
        </p:txBody>
      </p:sp>
    </p:spTree>
    <p:extLst>
      <p:ext uri="{BB962C8B-B14F-4D97-AF65-F5344CB8AC3E}">
        <p14:creationId xmlns:p14="http://schemas.microsoft.com/office/powerpoint/2010/main" val="3042283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FE507-7E73-454B-A63B-686D8E80030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1360B5-50FE-244E-A9A0-60C610496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DB3238-6F8E-E64B-AAA8-2361E3340B70}"/>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5" name="Segnaposto piè di pagina 4">
            <a:extLst>
              <a:ext uri="{FF2B5EF4-FFF2-40B4-BE49-F238E27FC236}">
                <a16:creationId xmlns:a16="http://schemas.microsoft.com/office/drawing/2014/main" id="{6A78BD47-B065-5548-A1A8-C5D2621EC6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7113D6-1354-0D48-BD49-38A5F3D174A2}"/>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27633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C6A402-6FE9-1549-A615-1D20FBE6961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FF626CA-5A25-B240-9051-A43EFFA491F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FF1594B-B874-8149-A6C7-0EE99F195C2F}"/>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5" name="Segnaposto piè di pagina 4">
            <a:extLst>
              <a:ext uri="{FF2B5EF4-FFF2-40B4-BE49-F238E27FC236}">
                <a16:creationId xmlns:a16="http://schemas.microsoft.com/office/drawing/2014/main" id="{FADF59EC-84AB-5544-ADAD-20DC0503BA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AFAAFC-AF59-B049-84A5-C2399678C5C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2423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A6C3B38-B6DA-1447-94D8-C6E882889EA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58B3490-948F-BC40-820A-DB2CAE655B0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CEF3601-E1BC-4F4F-8677-7F08204EA09C}"/>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5" name="Segnaposto piè di pagina 4">
            <a:extLst>
              <a:ext uri="{FF2B5EF4-FFF2-40B4-BE49-F238E27FC236}">
                <a16:creationId xmlns:a16="http://schemas.microsoft.com/office/drawing/2014/main" id="{430A9985-6C4A-FF47-830D-F42DAE8BB5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777D46-2843-6041-93F3-C5BF651514F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590113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29-May-25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281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9387A0-373C-D84C-BD19-A8EB6717A87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4B2D82-531E-0A47-8B96-6F3AD32952C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D855B5-1B99-5240-B109-804E19F736AE}"/>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5" name="Segnaposto piè di pagina 4">
            <a:extLst>
              <a:ext uri="{FF2B5EF4-FFF2-40B4-BE49-F238E27FC236}">
                <a16:creationId xmlns:a16="http://schemas.microsoft.com/office/drawing/2014/main" id="{8ACB1F0D-E322-5E46-8CD2-43AACE8A11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519DDF-02ED-714E-A494-DA74832C7E6D}"/>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59351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9C96D8-A8BA-C443-AEBD-5051713AE5A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95C303-3996-AA4F-B37A-73122EAA8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96A0C50-CAF6-FA40-8232-14059EB59453}"/>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5" name="Segnaposto piè di pagina 4">
            <a:extLst>
              <a:ext uri="{FF2B5EF4-FFF2-40B4-BE49-F238E27FC236}">
                <a16:creationId xmlns:a16="http://schemas.microsoft.com/office/drawing/2014/main" id="{AE66A145-3595-B04F-B885-4B45108DE6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FEEA77-3CE1-FB4F-9E78-D45479445571}"/>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60805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C4C6B2-D699-9F4C-88B8-90B803689C2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B36E6C-F4B9-2049-9A58-90E9C673234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F2EAC5D-0CCD-1049-A365-F284C509D7B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642BD80-3090-A74A-8E5E-095ADB83AF15}"/>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6" name="Segnaposto piè di pagina 5">
            <a:extLst>
              <a:ext uri="{FF2B5EF4-FFF2-40B4-BE49-F238E27FC236}">
                <a16:creationId xmlns:a16="http://schemas.microsoft.com/office/drawing/2014/main" id="{435D03C2-8074-4841-BE0E-AFE0E7EB24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DF3024F-FB21-CB41-81F4-488A0D855A79}"/>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8726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7BA629-66D8-E340-9A29-CEA248A2D05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42218EE-B186-1048-9375-1ACC5C2E16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8368934-9841-204E-814E-99D54DCFC87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FFABBE6-6BEF-F94F-8800-B141B685A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88A7C83-CC8E-7C44-BF24-5E15EDEA8F0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D1AC396-3C02-4141-99C7-D1F42627FB60}"/>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8" name="Segnaposto piè di pagina 7">
            <a:extLst>
              <a:ext uri="{FF2B5EF4-FFF2-40B4-BE49-F238E27FC236}">
                <a16:creationId xmlns:a16="http://schemas.microsoft.com/office/drawing/2014/main" id="{0B3FB578-A12D-1B44-8BC8-A98B59D311D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84A02AC-8AE9-8944-92DA-BFF764FBFCAE}"/>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2006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66E11F-9A0B-EE43-86BF-D19493DB2AE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3A6A19-40F8-0742-BD99-DE792B304037}"/>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4" name="Segnaposto piè di pagina 3">
            <a:extLst>
              <a:ext uri="{FF2B5EF4-FFF2-40B4-BE49-F238E27FC236}">
                <a16:creationId xmlns:a16="http://schemas.microsoft.com/office/drawing/2014/main" id="{D113A437-C125-E54F-A27C-7302B1409C0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F156B91-5C22-2E42-BAD0-DBBC7EFA8EF2}"/>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90727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FA795ED-D5A2-304F-A2ED-93639975E4D6}"/>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3" name="Segnaposto piè di pagina 2">
            <a:extLst>
              <a:ext uri="{FF2B5EF4-FFF2-40B4-BE49-F238E27FC236}">
                <a16:creationId xmlns:a16="http://schemas.microsoft.com/office/drawing/2014/main" id="{5C1DF1C5-01F2-0644-8946-AE72C1BC014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E037DDE-E5FE-BF49-8479-18B66A6F42FA}"/>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71953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A03401-ADDD-A84F-96B4-8AB4FB4FC28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8EEE84-29BE-9144-B556-428830D87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181803C-38F1-0346-8FA8-56097708E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7D4592-29F8-414F-9503-901A1BB523EE}"/>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6" name="Segnaposto piè di pagina 5">
            <a:extLst>
              <a:ext uri="{FF2B5EF4-FFF2-40B4-BE49-F238E27FC236}">
                <a16:creationId xmlns:a16="http://schemas.microsoft.com/office/drawing/2014/main" id="{C8247157-941D-E542-A0CE-D26D51B6EB4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9A317CC-044F-874E-A737-874C2CCACC68}"/>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125758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37997-92C1-F942-9A4F-03116EA75F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DC25EF9-F17E-1A46-B69B-CFB2508BC9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F5AFF7B-2984-0747-80FE-F09893D25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125D379-E502-9A4F-995D-0DC8A1C482E6}"/>
              </a:ext>
            </a:extLst>
          </p:cNvPr>
          <p:cNvSpPr>
            <a:spLocks noGrp="1"/>
          </p:cNvSpPr>
          <p:nvPr>
            <p:ph type="dt" sz="half" idx="10"/>
          </p:nvPr>
        </p:nvSpPr>
        <p:spPr/>
        <p:txBody>
          <a:bodyPr/>
          <a:lstStyle/>
          <a:p>
            <a:fld id="{B70399CC-E42F-E84B-9A63-B144F8747B95}" type="datetimeFigureOut">
              <a:rPr lang="it-IT" smtClean="0"/>
              <a:t>29/05/2025</a:t>
            </a:fld>
            <a:endParaRPr lang="it-IT"/>
          </a:p>
        </p:txBody>
      </p:sp>
      <p:sp>
        <p:nvSpPr>
          <p:cNvPr id="6" name="Segnaposto piè di pagina 5">
            <a:extLst>
              <a:ext uri="{FF2B5EF4-FFF2-40B4-BE49-F238E27FC236}">
                <a16:creationId xmlns:a16="http://schemas.microsoft.com/office/drawing/2014/main" id="{C8346846-4C75-6745-8FF0-9E974A077C5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13B69D-47B8-9346-9E94-EFDD1E578713}"/>
              </a:ext>
            </a:extLst>
          </p:cNvPr>
          <p:cNvSpPr>
            <a:spLocks noGrp="1"/>
          </p:cNvSpPr>
          <p:nvPr>
            <p:ph type="sldNum" sz="quarter" idx="12"/>
          </p:nvPr>
        </p:nvSpPr>
        <p:spPr/>
        <p:txBody>
          <a:bodyPr/>
          <a:lstStyle/>
          <a:p>
            <a:fld id="{975549D3-08C3-674E-A11E-BF033CE943C4}" type="slidenum">
              <a:rPr lang="it-IT" smtClean="0"/>
              <a:t>‹#›</a:t>
            </a:fld>
            <a:endParaRPr lang="it-IT"/>
          </a:p>
        </p:txBody>
      </p:sp>
    </p:spTree>
    <p:extLst>
      <p:ext uri="{BB962C8B-B14F-4D97-AF65-F5344CB8AC3E}">
        <p14:creationId xmlns:p14="http://schemas.microsoft.com/office/powerpoint/2010/main" val="40084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C3DA61-1EA1-7346-A448-084553D59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B35E882-BD8B-3749-AB09-CB5925F11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344C53-D22F-EA41-91AB-51CB86879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399CC-E42F-E84B-9A63-B144F8747B95}" type="datetimeFigureOut">
              <a:rPr lang="it-IT" smtClean="0"/>
              <a:t>29/05/2025</a:t>
            </a:fld>
            <a:endParaRPr lang="it-IT"/>
          </a:p>
        </p:txBody>
      </p:sp>
      <p:sp>
        <p:nvSpPr>
          <p:cNvPr id="5" name="Segnaposto piè di pagina 4">
            <a:extLst>
              <a:ext uri="{FF2B5EF4-FFF2-40B4-BE49-F238E27FC236}">
                <a16:creationId xmlns:a16="http://schemas.microsoft.com/office/drawing/2014/main" id="{AD5F766C-68B5-0340-AD29-E6FDAA8FB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0B7EC00-EECD-C244-9F04-7CD3CC7DB8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549D3-08C3-674E-A11E-BF033CE943C4}" type="slidenum">
              <a:rPr lang="it-IT" smtClean="0"/>
              <a:t>‹#›</a:t>
            </a:fld>
            <a:endParaRPr lang="it-IT"/>
          </a:p>
        </p:txBody>
      </p:sp>
    </p:spTree>
    <p:extLst>
      <p:ext uri="{BB962C8B-B14F-4D97-AF65-F5344CB8AC3E}">
        <p14:creationId xmlns:p14="http://schemas.microsoft.com/office/powerpoint/2010/main" val="1671986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4.w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5.w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erica.valencic@burlo.trieste.it" TargetMode="Externa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CLINICA</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INSULINA E C-PEPTIDE</a:t>
            </a:r>
          </a:p>
        </p:txBody>
      </p:sp>
      <p:sp>
        <p:nvSpPr>
          <p:cNvPr id="2" name="TextBox 1">
            <a:extLst>
              <a:ext uri="{FF2B5EF4-FFF2-40B4-BE49-F238E27FC236}">
                <a16:creationId xmlns:a16="http://schemas.microsoft.com/office/drawing/2014/main" id="{E72DA2E6-5E9B-D3B4-6732-5CC64636AD81}"/>
              </a:ext>
            </a:extLst>
          </p:cNvPr>
          <p:cNvSpPr txBox="1"/>
          <p:nvPr/>
        </p:nvSpPr>
        <p:spPr>
          <a:xfrm>
            <a:off x="324999" y="1013552"/>
            <a:ext cx="7142602" cy="3785652"/>
          </a:xfrm>
          <a:prstGeom prst="rect">
            <a:avLst/>
          </a:prstGeom>
          <a:noFill/>
        </p:spPr>
        <p:txBody>
          <a:bodyPr wrap="square" rtlCol="0">
            <a:spAutoFit/>
          </a:bodyPr>
          <a:lstStyle/>
          <a:p>
            <a:r>
              <a:rPr lang="it-IT" sz="2400" b="1" dirty="0"/>
              <a:t>Insulina	</a:t>
            </a:r>
            <a:r>
              <a:rPr lang="it-IT" sz="2400" dirty="0"/>
              <a:t>Sempre da misurare insieme a glicemia</a:t>
            </a:r>
          </a:p>
          <a:p>
            <a:endParaRPr lang="it-IT" sz="2400" b="1" dirty="0"/>
          </a:p>
          <a:p>
            <a:r>
              <a:rPr lang="it-IT" sz="2400" dirty="0"/>
              <a:t>↑ Insulina ↓ Glicemia 	insulinoma</a:t>
            </a:r>
          </a:p>
          <a:p>
            <a:endParaRPr lang="it-IT" sz="2400" dirty="0"/>
          </a:p>
          <a:p>
            <a:r>
              <a:rPr lang="it-IT" sz="2400" dirty="0"/>
              <a:t>↑ Insulina ↑ Glicemia 	resistenza all’insulina	 </a:t>
            </a:r>
          </a:p>
          <a:p>
            <a:endParaRPr lang="it-IT" sz="2400" dirty="0"/>
          </a:p>
          <a:p>
            <a:endParaRPr lang="it-IT" sz="2400" dirty="0"/>
          </a:p>
          <a:p>
            <a:r>
              <a:rPr lang="it-IT" sz="2400" b="1" dirty="0"/>
              <a:t>C-peptide</a:t>
            </a:r>
            <a:r>
              <a:rPr lang="it-IT" sz="2400" dirty="0"/>
              <a:t>	Distinguere produzione autoctona 		residua (luna di miele del diabete) </a:t>
            </a:r>
            <a:br>
              <a:rPr lang="it-IT" sz="2400" dirty="0"/>
            </a:br>
            <a:r>
              <a:rPr lang="it-IT" sz="2400" dirty="0"/>
              <a:t>	da insulina sintetica (priva del C-peptide)</a:t>
            </a:r>
          </a:p>
        </p:txBody>
      </p:sp>
      <p:pic>
        <p:nvPicPr>
          <p:cNvPr id="1026" name="Picture 2" descr="Peptide C">
            <a:extLst>
              <a:ext uri="{FF2B5EF4-FFF2-40B4-BE49-F238E27FC236}">
                <a16:creationId xmlns:a16="http://schemas.microsoft.com/office/drawing/2014/main" id="{A381897B-E809-5EA5-1E27-8A9E45783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635" y="1013552"/>
            <a:ext cx="4346724" cy="434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103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63ABD-5F7E-0BCA-CDE9-64B1D7672479}"/>
              </a:ext>
            </a:extLst>
          </p:cNvPr>
          <p:cNvSpPr txBox="1"/>
          <p:nvPr/>
        </p:nvSpPr>
        <p:spPr>
          <a:xfrm>
            <a:off x="474688" y="329783"/>
            <a:ext cx="4252210" cy="584775"/>
          </a:xfrm>
          <a:prstGeom prst="rect">
            <a:avLst/>
          </a:prstGeom>
          <a:noFill/>
        </p:spPr>
        <p:txBody>
          <a:bodyPr wrap="square" rtlCol="0">
            <a:spAutoFit/>
          </a:bodyPr>
          <a:lstStyle/>
          <a:p>
            <a:r>
              <a:rPr lang="it-IT" sz="3200" b="1" dirty="0">
                <a:solidFill>
                  <a:srgbClr val="0070C0"/>
                </a:solidFill>
              </a:rPr>
              <a:t>ESOCRINO</a:t>
            </a:r>
          </a:p>
        </p:txBody>
      </p:sp>
      <p:sp>
        <p:nvSpPr>
          <p:cNvPr id="3" name="TextBox 2">
            <a:extLst>
              <a:ext uri="{FF2B5EF4-FFF2-40B4-BE49-F238E27FC236}">
                <a16:creationId xmlns:a16="http://schemas.microsoft.com/office/drawing/2014/main" id="{7CAF9912-5F29-1EC0-62FB-559F069CE0A0}"/>
              </a:ext>
            </a:extLst>
          </p:cNvPr>
          <p:cNvSpPr txBox="1"/>
          <p:nvPr/>
        </p:nvSpPr>
        <p:spPr>
          <a:xfrm>
            <a:off x="544643" y="1259174"/>
            <a:ext cx="8034727" cy="1815882"/>
          </a:xfrm>
          <a:prstGeom prst="rect">
            <a:avLst/>
          </a:prstGeom>
          <a:noFill/>
        </p:spPr>
        <p:txBody>
          <a:bodyPr wrap="square" rtlCol="0">
            <a:spAutoFit/>
          </a:bodyPr>
          <a:lstStyle/>
          <a:p>
            <a:r>
              <a:rPr lang="it-IT" sz="2800" dirty="0"/>
              <a:t>Fibrosi cistica</a:t>
            </a:r>
          </a:p>
          <a:p>
            <a:r>
              <a:rPr lang="it-IT" sz="2800" dirty="0"/>
              <a:t>Insufficienza pancreatica esocrina</a:t>
            </a:r>
          </a:p>
          <a:p>
            <a:r>
              <a:rPr lang="it-IT" sz="2800" dirty="0"/>
              <a:t>Pancreatite</a:t>
            </a:r>
          </a:p>
          <a:p>
            <a:r>
              <a:rPr lang="it-IT" sz="2800" dirty="0"/>
              <a:t>Carcinoma pancreatico</a:t>
            </a:r>
          </a:p>
        </p:txBody>
      </p:sp>
    </p:spTree>
    <p:extLst>
      <p:ext uri="{BB962C8B-B14F-4D97-AF65-F5344CB8AC3E}">
        <p14:creationId xmlns:p14="http://schemas.microsoft.com/office/powerpoint/2010/main" val="2812073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D5E352-D666-96E9-65CA-44DE4EC8A5B6}"/>
              </a:ext>
            </a:extLst>
          </p:cNvPr>
          <p:cNvSpPr txBox="1"/>
          <p:nvPr/>
        </p:nvSpPr>
        <p:spPr>
          <a:xfrm>
            <a:off x="359763" y="399738"/>
            <a:ext cx="9403830" cy="523220"/>
          </a:xfrm>
          <a:prstGeom prst="rect">
            <a:avLst/>
          </a:prstGeom>
          <a:noFill/>
        </p:spPr>
        <p:txBody>
          <a:bodyPr wrap="square" rtlCol="0">
            <a:spAutoFit/>
          </a:bodyPr>
          <a:lstStyle/>
          <a:p>
            <a:r>
              <a:rPr lang="it-IT" sz="2800" b="1" dirty="0">
                <a:solidFill>
                  <a:srgbClr val="0070C0"/>
                </a:solidFill>
              </a:rPr>
              <a:t>FIBROSI CISTICA</a:t>
            </a:r>
          </a:p>
        </p:txBody>
      </p:sp>
      <p:sp>
        <p:nvSpPr>
          <p:cNvPr id="4" name="TextBox 3">
            <a:extLst>
              <a:ext uri="{FF2B5EF4-FFF2-40B4-BE49-F238E27FC236}">
                <a16:creationId xmlns:a16="http://schemas.microsoft.com/office/drawing/2014/main" id="{A56228AD-B179-6118-1393-A2C949B1D512}"/>
              </a:ext>
            </a:extLst>
          </p:cNvPr>
          <p:cNvSpPr txBox="1"/>
          <p:nvPr/>
        </p:nvSpPr>
        <p:spPr>
          <a:xfrm>
            <a:off x="359763" y="974572"/>
            <a:ext cx="9898506" cy="461665"/>
          </a:xfrm>
          <a:prstGeom prst="rect">
            <a:avLst/>
          </a:prstGeom>
          <a:noFill/>
        </p:spPr>
        <p:txBody>
          <a:bodyPr wrap="square" rtlCol="0">
            <a:spAutoFit/>
          </a:bodyPr>
          <a:lstStyle/>
          <a:p>
            <a:r>
              <a:rPr lang="it-IT" sz="2400" dirty="0"/>
              <a:t>Concentrazioni di Cloro nel sudore &gt; 60 </a:t>
            </a:r>
            <a:r>
              <a:rPr lang="it-IT" sz="2400" dirty="0" err="1"/>
              <a:t>mmol</a:t>
            </a:r>
            <a:r>
              <a:rPr lang="it-IT" sz="2400" dirty="0"/>
              <a:t>/L (di solito 2-5x)</a:t>
            </a:r>
          </a:p>
        </p:txBody>
      </p:sp>
      <p:sp>
        <p:nvSpPr>
          <p:cNvPr id="7" name="TextBox 6">
            <a:extLst>
              <a:ext uri="{FF2B5EF4-FFF2-40B4-BE49-F238E27FC236}">
                <a16:creationId xmlns:a16="http://schemas.microsoft.com/office/drawing/2014/main" id="{4275AEB3-FCCB-DC25-CB7A-C37B79DCDED4}"/>
              </a:ext>
            </a:extLst>
          </p:cNvPr>
          <p:cNvSpPr txBox="1"/>
          <p:nvPr/>
        </p:nvSpPr>
        <p:spPr>
          <a:xfrm>
            <a:off x="359763" y="1801317"/>
            <a:ext cx="9403830" cy="523220"/>
          </a:xfrm>
          <a:prstGeom prst="rect">
            <a:avLst/>
          </a:prstGeom>
          <a:noFill/>
        </p:spPr>
        <p:txBody>
          <a:bodyPr wrap="square" rtlCol="0">
            <a:spAutoFit/>
          </a:bodyPr>
          <a:lstStyle/>
          <a:p>
            <a:r>
              <a:rPr lang="it-IT" sz="2800" b="1" dirty="0">
                <a:solidFill>
                  <a:srgbClr val="0070C0"/>
                </a:solidFill>
              </a:rPr>
              <a:t>INSUFFICIENZA PANCREATICA</a:t>
            </a:r>
          </a:p>
        </p:txBody>
      </p:sp>
      <p:sp>
        <p:nvSpPr>
          <p:cNvPr id="8" name="TextBox 7">
            <a:extLst>
              <a:ext uri="{FF2B5EF4-FFF2-40B4-BE49-F238E27FC236}">
                <a16:creationId xmlns:a16="http://schemas.microsoft.com/office/drawing/2014/main" id="{A53610B4-57E9-A2F5-9C0B-4E1F749AC93F}"/>
              </a:ext>
            </a:extLst>
          </p:cNvPr>
          <p:cNvSpPr txBox="1"/>
          <p:nvPr/>
        </p:nvSpPr>
        <p:spPr>
          <a:xfrm>
            <a:off x="359763" y="2356166"/>
            <a:ext cx="9898506" cy="1200329"/>
          </a:xfrm>
          <a:prstGeom prst="rect">
            <a:avLst/>
          </a:prstGeom>
          <a:noFill/>
        </p:spPr>
        <p:txBody>
          <a:bodyPr wrap="square" rtlCol="0">
            <a:spAutoFit/>
          </a:bodyPr>
          <a:lstStyle/>
          <a:p>
            <a:r>
              <a:rPr lang="it-IT" sz="2400" dirty="0"/>
              <a:t>- </a:t>
            </a:r>
            <a:r>
              <a:rPr lang="it-IT" sz="2400" dirty="0" err="1"/>
              <a:t>Trispisna</a:t>
            </a:r>
            <a:r>
              <a:rPr lang="it-IT" sz="2400" dirty="0"/>
              <a:t> o chimotripsina fecale: ridotta in caso di insufficienza pancreatica (non diagnostico, ma screening)</a:t>
            </a:r>
          </a:p>
          <a:p>
            <a:r>
              <a:rPr lang="it-IT" sz="2400" dirty="0"/>
              <a:t>- Esame chimico-fisico delle feci -&gt; presenza di grassi non digeriti</a:t>
            </a:r>
          </a:p>
        </p:txBody>
      </p:sp>
      <p:sp>
        <p:nvSpPr>
          <p:cNvPr id="10" name="TextBox 9">
            <a:extLst>
              <a:ext uri="{FF2B5EF4-FFF2-40B4-BE49-F238E27FC236}">
                <a16:creationId xmlns:a16="http://schemas.microsoft.com/office/drawing/2014/main" id="{7DABFC7B-B9FF-5E5B-D0F0-CAED9E4FC874}"/>
              </a:ext>
            </a:extLst>
          </p:cNvPr>
          <p:cNvSpPr txBox="1"/>
          <p:nvPr/>
        </p:nvSpPr>
        <p:spPr>
          <a:xfrm>
            <a:off x="397238" y="3747698"/>
            <a:ext cx="9403830" cy="523220"/>
          </a:xfrm>
          <a:prstGeom prst="rect">
            <a:avLst/>
          </a:prstGeom>
          <a:noFill/>
        </p:spPr>
        <p:txBody>
          <a:bodyPr wrap="square" rtlCol="0">
            <a:spAutoFit/>
          </a:bodyPr>
          <a:lstStyle/>
          <a:p>
            <a:r>
              <a:rPr lang="it-IT" sz="2800" b="1" dirty="0">
                <a:solidFill>
                  <a:srgbClr val="0070C0"/>
                </a:solidFill>
              </a:rPr>
              <a:t>PANCREATITE</a:t>
            </a:r>
          </a:p>
        </p:txBody>
      </p:sp>
      <p:sp>
        <p:nvSpPr>
          <p:cNvPr id="11" name="TextBox 10">
            <a:extLst>
              <a:ext uri="{FF2B5EF4-FFF2-40B4-BE49-F238E27FC236}">
                <a16:creationId xmlns:a16="http://schemas.microsoft.com/office/drawing/2014/main" id="{C1673944-FBBD-C89C-4AB9-B902E0DC0FEC}"/>
              </a:ext>
            </a:extLst>
          </p:cNvPr>
          <p:cNvSpPr txBox="1"/>
          <p:nvPr/>
        </p:nvSpPr>
        <p:spPr>
          <a:xfrm>
            <a:off x="397238" y="4322532"/>
            <a:ext cx="9898506" cy="1569660"/>
          </a:xfrm>
          <a:prstGeom prst="rect">
            <a:avLst/>
          </a:prstGeom>
          <a:noFill/>
        </p:spPr>
        <p:txBody>
          <a:bodyPr wrap="square" rtlCol="0">
            <a:spAutoFit/>
          </a:bodyPr>
          <a:lstStyle/>
          <a:p>
            <a:r>
              <a:rPr lang="it-IT" sz="2400" dirty="0"/>
              <a:t>Enzimi pancreatici: </a:t>
            </a:r>
          </a:p>
          <a:p>
            <a:pPr marL="342900" indent="-342900">
              <a:buFontTx/>
              <a:buChar char="-"/>
            </a:pPr>
            <a:r>
              <a:rPr lang="it-IT" sz="2400" dirty="0"/>
              <a:t>Lipasi</a:t>
            </a:r>
          </a:p>
          <a:p>
            <a:pPr marL="342900" indent="-342900">
              <a:buFontTx/>
              <a:buChar char="-"/>
            </a:pPr>
            <a:r>
              <a:rPr lang="it-IT" sz="2400" dirty="0"/>
              <a:t>Amilasi -&gt; aumenta in siero e urine (da 2 a 24 ore dopo l’attacco)</a:t>
            </a:r>
          </a:p>
          <a:p>
            <a:r>
              <a:rPr lang="it-IT" sz="2400" dirty="0"/>
              <a:t>Calcio: può ridursi per precipitazione in tessuto necrotico pancreatico</a:t>
            </a:r>
          </a:p>
        </p:txBody>
      </p:sp>
    </p:spTree>
    <p:extLst>
      <p:ext uri="{BB962C8B-B14F-4D97-AF65-F5344CB8AC3E}">
        <p14:creationId xmlns:p14="http://schemas.microsoft.com/office/powerpoint/2010/main" val="238617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uman body part with a white background&#10;&#10;Description automatically generated">
            <a:extLst>
              <a:ext uri="{FF2B5EF4-FFF2-40B4-BE49-F238E27FC236}">
                <a16:creationId xmlns:a16="http://schemas.microsoft.com/office/drawing/2014/main" id="{A480E071-AB39-8D83-7DEB-61BF8694C5BB}"/>
              </a:ext>
            </a:extLst>
          </p:cNvPr>
          <p:cNvPicPr>
            <a:picLocks noChangeAspect="1"/>
          </p:cNvPicPr>
          <p:nvPr/>
        </p:nvPicPr>
        <p:blipFill>
          <a:blip r:embed="rId2"/>
          <a:stretch>
            <a:fillRect/>
          </a:stretch>
        </p:blipFill>
        <p:spPr>
          <a:xfrm>
            <a:off x="4800993" y="1952309"/>
            <a:ext cx="2869807" cy="2708422"/>
          </a:xfrm>
          <a:prstGeom prst="rect">
            <a:avLst/>
          </a:prstGeom>
        </p:spPr>
      </p:pic>
    </p:spTree>
    <p:extLst>
      <p:ext uri="{BB962C8B-B14F-4D97-AF65-F5344CB8AC3E}">
        <p14:creationId xmlns:p14="http://schemas.microsoft.com/office/powerpoint/2010/main" val="45973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8C608-3AFE-4508-9AA5-985F6F34C87A}"/>
              </a:ext>
            </a:extLst>
          </p:cNvPr>
          <p:cNvPicPr>
            <a:picLocks noChangeAspect="1"/>
          </p:cNvPicPr>
          <p:nvPr/>
        </p:nvPicPr>
        <p:blipFill>
          <a:blip r:embed="rId2"/>
          <a:stretch>
            <a:fillRect/>
          </a:stretch>
        </p:blipFill>
        <p:spPr>
          <a:xfrm>
            <a:off x="6522797" y="345114"/>
            <a:ext cx="5157724" cy="6286930"/>
          </a:xfrm>
          <a:prstGeom prst="rect">
            <a:avLst/>
          </a:prstGeom>
        </p:spPr>
      </p:pic>
      <p:sp>
        <p:nvSpPr>
          <p:cNvPr id="5" name="TextBox 4">
            <a:extLst>
              <a:ext uri="{FF2B5EF4-FFF2-40B4-BE49-F238E27FC236}">
                <a16:creationId xmlns:a16="http://schemas.microsoft.com/office/drawing/2014/main" id="{DC19919F-9FF2-47C4-830A-A0F9BA9CBE03}"/>
              </a:ext>
            </a:extLst>
          </p:cNvPr>
          <p:cNvSpPr txBox="1"/>
          <p:nvPr/>
        </p:nvSpPr>
        <p:spPr>
          <a:xfrm>
            <a:off x="425753" y="831027"/>
            <a:ext cx="6017436" cy="5509200"/>
          </a:xfrm>
          <a:prstGeom prst="rect">
            <a:avLst/>
          </a:prstGeom>
          <a:noFill/>
        </p:spPr>
        <p:txBody>
          <a:bodyPr wrap="square">
            <a:spAutoFit/>
          </a:bodyPr>
          <a:lstStyle/>
          <a:p>
            <a:pPr algn="l"/>
            <a:r>
              <a:rPr lang="en-US" sz="2400" b="0" i="0" u="none" strike="noStrike" baseline="0" dirty="0" err="1">
                <a:latin typeface="JansonText-Roman"/>
              </a:rPr>
              <a:t>Tiroide</a:t>
            </a:r>
            <a:r>
              <a:rPr lang="en-US" sz="2400" b="0" i="0" u="none" strike="noStrike" baseline="0" dirty="0">
                <a:latin typeface="JansonText-Roman"/>
              </a:rPr>
              <a:t>: 15 to 25 g. </a:t>
            </a:r>
          </a:p>
          <a:p>
            <a:pPr algn="l"/>
            <a:r>
              <a:rPr lang="en-US" sz="2400" b="0" i="0" u="none" strike="noStrike" baseline="0" dirty="0">
                <a:latin typeface="JansonText-Roman"/>
              </a:rPr>
              <a:t>Due </a:t>
            </a:r>
            <a:r>
              <a:rPr lang="en-US" sz="2400" b="0" i="0" u="none" strike="noStrike" baseline="0" dirty="0" err="1">
                <a:latin typeface="JansonText-Roman"/>
              </a:rPr>
              <a:t>lobi</a:t>
            </a:r>
            <a:r>
              <a:rPr lang="en-US" sz="2400" b="0" i="0" u="none" strike="noStrike" baseline="0" dirty="0">
                <a:latin typeface="JansonText-Roman"/>
              </a:rPr>
              <a:t> (20-40 </a:t>
            </a:r>
            <a:r>
              <a:rPr lang="en-US" sz="2400" b="0" i="0" u="none" strike="noStrike" baseline="0" dirty="0" err="1">
                <a:latin typeface="JansonText-Roman"/>
              </a:rPr>
              <a:t>follicoli</a:t>
            </a:r>
            <a:r>
              <a:rPr lang="en-US" sz="2400" b="0" i="0" u="none" strike="noStrike" baseline="0" dirty="0">
                <a:latin typeface="JansonText-Roman"/>
              </a:rPr>
              <a:t>, </a:t>
            </a:r>
            <a:r>
              <a:rPr lang="en-US" sz="2400" b="0" i="0" u="none" strike="noStrike" baseline="0" dirty="0" err="1">
                <a:latin typeface="JansonText-Roman"/>
              </a:rPr>
              <a:t>produzione</a:t>
            </a:r>
            <a:r>
              <a:rPr lang="en-US" sz="2400" b="0" i="0" u="none" strike="noStrike" baseline="0" dirty="0">
                <a:latin typeface="JansonText-Roman"/>
              </a:rPr>
              <a:t> e </a:t>
            </a:r>
            <a:r>
              <a:rPr lang="en-US" sz="2400" b="0" i="0" u="none" strike="noStrike" baseline="0" dirty="0" err="1">
                <a:latin typeface="JansonText-Roman"/>
              </a:rPr>
              <a:t>conservazione</a:t>
            </a:r>
            <a:r>
              <a:rPr lang="en-US" sz="2400" b="0" i="0" u="none" strike="noStrike" baseline="0" dirty="0">
                <a:latin typeface="JansonText-Roman"/>
              </a:rPr>
              <a:t> </a:t>
            </a:r>
            <a:r>
              <a:rPr lang="en-US" sz="2400" b="0" i="0" u="none" strike="noStrike" baseline="0" dirty="0" err="1">
                <a:latin typeface="JansonText-Roman"/>
              </a:rPr>
              <a:t>degli</a:t>
            </a:r>
            <a:r>
              <a:rPr lang="en-US" sz="2400" b="0" i="0" u="none" strike="noStrike" baseline="0" dirty="0">
                <a:latin typeface="JansonText-Roman"/>
              </a:rPr>
              <a:t> </a:t>
            </a:r>
            <a:r>
              <a:rPr lang="en-US" sz="2400" b="0" i="0" u="none" strike="noStrike" baseline="0" dirty="0" err="1">
                <a:latin typeface="JansonText-Roman"/>
              </a:rPr>
              <a:t>ormoni</a:t>
            </a:r>
            <a:r>
              <a:rPr lang="en-US" sz="2400" b="0" i="0" u="none" strike="noStrike" baseline="0" dirty="0">
                <a:latin typeface="JansonText-Roman"/>
              </a:rPr>
              <a:t> </a:t>
            </a:r>
            <a:r>
              <a:rPr lang="en-US" sz="2400" b="0" i="0" u="none" strike="noStrike" baseline="0" dirty="0" err="1">
                <a:latin typeface="JansonText-Roman"/>
              </a:rPr>
              <a:t>tiroidei</a:t>
            </a:r>
            <a:r>
              <a:rPr lang="en-US" sz="2400" b="0" i="0" u="none" strike="noStrike" baseline="0" dirty="0">
                <a:latin typeface="JansonText-Roman"/>
              </a:rPr>
              <a:t>).</a:t>
            </a:r>
            <a:br>
              <a:rPr lang="en-US" sz="2400" b="0" i="0" u="none" strike="noStrike" baseline="0" dirty="0">
                <a:latin typeface="JansonText-Roman"/>
              </a:rPr>
            </a:br>
            <a:r>
              <a:rPr lang="en-US" sz="2200" b="0" i="0" u="none" strike="noStrike" baseline="0" dirty="0">
                <a:latin typeface="JansonText-Roman"/>
              </a:rPr>
              <a:t>Le cellule </a:t>
            </a:r>
            <a:r>
              <a:rPr lang="en-US" sz="2200" b="0" i="0" u="none" strike="noStrike" baseline="0" dirty="0" err="1">
                <a:latin typeface="JansonText-Roman"/>
              </a:rPr>
              <a:t>follicolari</a:t>
            </a:r>
            <a:r>
              <a:rPr lang="en-US" sz="2200" b="0" i="0" u="none" strike="noStrike" baseline="0" dirty="0">
                <a:latin typeface="JansonText-Roman"/>
              </a:rPr>
              <a:t> </a:t>
            </a:r>
            <a:r>
              <a:rPr lang="en-US" sz="2200" b="0" i="0" u="none" strike="noStrike" baseline="0" dirty="0" err="1">
                <a:latin typeface="JansonText-Roman"/>
              </a:rPr>
              <a:t>circondano</a:t>
            </a:r>
            <a:r>
              <a:rPr lang="en-US" sz="2200" b="0" i="0" u="none" strike="noStrike" baseline="0" dirty="0">
                <a:latin typeface="JansonText-Roman"/>
              </a:rPr>
              <a:t> lo </a:t>
            </a:r>
            <a:r>
              <a:rPr lang="en-US" sz="2200" b="0" i="0" u="none" strike="noStrike" baseline="0" dirty="0" err="1">
                <a:latin typeface="JansonText-Roman"/>
              </a:rPr>
              <a:t>spazio</a:t>
            </a:r>
            <a:r>
              <a:rPr lang="en-US" sz="2200" b="0" i="0" u="none" strike="noStrike" baseline="0" dirty="0">
                <a:latin typeface="JansonText-Roman"/>
              </a:rPr>
              <a:t> </a:t>
            </a:r>
            <a:r>
              <a:rPr lang="en-US" sz="2200" b="0" i="0" u="none" strike="noStrike" baseline="0" dirty="0" err="1">
                <a:latin typeface="JansonText-Roman"/>
              </a:rPr>
              <a:t>colloidale</a:t>
            </a:r>
            <a:r>
              <a:rPr lang="en-US" sz="2200" b="0" i="0" u="none" strike="noStrike" baseline="0" dirty="0">
                <a:latin typeface="JansonText-Roman"/>
              </a:rPr>
              <a:t>, in cui </a:t>
            </a:r>
            <a:r>
              <a:rPr lang="en-US" sz="2200" b="0" i="0" u="none" strike="noStrike" baseline="0" dirty="0" err="1">
                <a:latin typeface="JansonText-Roman"/>
              </a:rPr>
              <a:t>aggettano</a:t>
            </a:r>
            <a:r>
              <a:rPr lang="en-US" sz="2200" b="0" i="0" u="none" strike="noStrike" baseline="0" dirty="0">
                <a:latin typeface="JansonText-Roman"/>
              </a:rPr>
              <a:t> con microvilli. Nella </a:t>
            </a:r>
            <a:r>
              <a:rPr lang="en-US" sz="2200" b="0" i="0" u="none" strike="noStrike" baseline="0" dirty="0" err="1">
                <a:latin typeface="JansonText-Roman"/>
              </a:rPr>
              <a:t>colloide</a:t>
            </a:r>
            <a:r>
              <a:rPr lang="en-US" sz="2200" b="0" i="0" u="none" strike="noStrike" baseline="0" dirty="0">
                <a:latin typeface="JansonText-Roman"/>
              </a:rPr>
              <a:t> </a:t>
            </a:r>
            <a:r>
              <a:rPr lang="en-US" sz="2200" b="0" i="0" u="none" strike="noStrike" baseline="0" dirty="0" err="1">
                <a:latin typeface="JansonText-Roman"/>
              </a:rPr>
              <a:t>sono</a:t>
            </a:r>
            <a:r>
              <a:rPr lang="en-US" sz="2200" b="0" i="0" u="none" strike="noStrike" baseline="0" dirty="0">
                <a:latin typeface="JansonText-Roman"/>
              </a:rPr>
              <a:t> </a:t>
            </a:r>
            <a:r>
              <a:rPr lang="en-US" sz="2200" b="0" i="0" u="none" strike="noStrike" baseline="0" dirty="0" err="1">
                <a:latin typeface="JansonText-Roman"/>
              </a:rPr>
              <a:t>contenuti</a:t>
            </a:r>
            <a:r>
              <a:rPr lang="en-US" sz="2200" b="0" i="0" u="none" strike="noStrike" baseline="0" dirty="0">
                <a:latin typeface="JansonText-Roman"/>
              </a:rPr>
              <a:t> </a:t>
            </a:r>
            <a:r>
              <a:rPr lang="en-US" sz="2200" b="0" i="0" u="none" strike="noStrike" baseline="0" dirty="0" err="1">
                <a:latin typeface="JansonText-Roman"/>
              </a:rPr>
              <a:t>ormoni</a:t>
            </a:r>
            <a:r>
              <a:rPr lang="en-US" sz="2200" b="0" i="0" u="none" strike="noStrike" baseline="0" dirty="0">
                <a:latin typeface="JansonText-Roman"/>
              </a:rPr>
              <a:t> </a:t>
            </a:r>
            <a:r>
              <a:rPr lang="en-US" sz="2200" b="0" i="0" u="none" strike="noStrike" baseline="0" dirty="0" err="1">
                <a:latin typeface="JansonText-Roman"/>
              </a:rPr>
              <a:t>tiroidei</a:t>
            </a:r>
            <a:r>
              <a:rPr lang="en-US" sz="2200" b="0" i="0" u="none" strike="noStrike" baseline="0" dirty="0">
                <a:latin typeface="JansonText-Roman"/>
              </a:rPr>
              <a:t>, </a:t>
            </a:r>
            <a:r>
              <a:rPr lang="en-US" sz="2200" b="0" i="0" u="none" strike="noStrike" baseline="0" dirty="0" err="1">
                <a:latin typeface="JansonText-Roman"/>
              </a:rPr>
              <a:t>tireoglobulina</a:t>
            </a:r>
            <a:r>
              <a:rPr lang="en-US" sz="2200" dirty="0">
                <a:latin typeface="JansonText-Roman"/>
              </a:rPr>
              <a:t> e </a:t>
            </a:r>
            <a:r>
              <a:rPr lang="en-US" sz="2200" dirty="0" err="1">
                <a:latin typeface="JansonText-Roman"/>
              </a:rPr>
              <a:t>altre</a:t>
            </a:r>
            <a:r>
              <a:rPr lang="en-US" sz="2200" dirty="0">
                <a:latin typeface="JansonText-Roman"/>
              </a:rPr>
              <a:t> </a:t>
            </a:r>
            <a:r>
              <a:rPr lang="en-US" sz="2200" dirty="0" err="1">
                <a:latin typeface="JansonText-Roman"/>
              </a:rPr>
              <a:t>glicoproteine</a:t>
            </a:r>
            <a:r>
              <a:rPr lang="en-US" sz="2200" dirty="0">
                <a:latin typeface="JansonText-Roman"/>
              </a:rPr>
              <a:t>. </a:t>
            </a:r>
            <a:endParaRPr lang="en-US" sz="2200" b="0" i="0" u="none" strike="noStrike" baseline="0" dirty="0">
              <a:latin typeface="JansonText-Roman"/>
            </a:endParaRPr>
          </a:p>
          <a:p>
            <a:pPr algn="l"/>
            <a:endParaRPr lang="en-US" sz="2400" b="0" i="0" u="none" strike="noStrike" baseline="0" dirty="0">
              <a:latin typeface="JansonText-Roman"/>
            </a:endParaRPr>
          </a:p>
          <a:p>
            <a:pPr algn="l"/>
            <a:r>
              <a:rPr lang="en-US" sz="2400" b="0" i="0" u="none" strike="noStrike" baseline="0" dirty="0">
                <a:solidFill>
                  <a:srgbClr val="000000"/>
                </a:solidFill>
                <a:latin typeface="JansonText-Roman"/>
              </a:rPr>
              <a:t>TSH &gt; </a:t>
            </a:r>
            <a:r>
              <a:rPr lang="en-US" sz="2400" b="0" i="0" u="none" strike="noStrike" baseline="0" dirty="0" err="1">
                <a:solidFill>
                  <a:srgbClr val="000000"/>
                </a:solidFill>
                <a:latin typeface="JansonText-Roman"/>
              </a:rPr>
              <a:t>trasporto</a:t>
            </a:r>
            <a:r>
              <a:rPr lang="en-US" sz="2400" b="0" i="0" u="none" strike="noStrike" baseline="0" dirty="0">
                <a:solidFill>
                  <a:srgbClr val="000000"/>
                </a:solidFill>
                <a:latin typeface="JansonText-Roman"/>
              </a:rPr>
              <a:t> di </a:t>
            </a:r>
            <a:r>
              <a:rPr lang="en-US" sz="2400" b="0" i="0" u="none" strike="noStrike" baseline="0" dirty="0" err="1">
                <a:solidFill>
                  <a:srgbClr val="000000"/>
                </a:solidFill>
                <a:latin typeface="JansonText-Roman"/>
              </a:rPr>
              <a:t>iodio</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nelle</a:t>
            </a:r>
            <a:r>
              <a:rPr lang="en-US" sz="2400" b="0" i="0" u="none" strike="noStrike" baseline="0" dirty="0">
                <a:solidFill>
                  <a:srgbClr val="000000"/>
                </a:solidFill>
                <a:latin typeface="JansonText-Roman"/>
              </a:rPr>
              <a:t> cellule </a:t>
            </a:r>
            <a:br>
              <a:rPr lang="en-US" sz="2400" b="0" i="0" u="none" strike="noStrike" baseline="0" dirty="0">
                <a:solidFill>
                  <a:srgbClr val="000000"/>
                </a:solidFill>
                <a:latin typeface="JansonText-Roman"/>
              </a:rPr>
            </a:br>
            <a:r>
              <a:rPr lang="en-US" sz="2400" b="0" i="0" u="none" strike="noStrike" baseline="0" dirty="0">
                <a:solidFill>
                  <a:srgbClr val="000000"/>
                </a:solidFill>
                <a:latin typeface="JansonText-Roman"/>
              </a:rPr>
              <a:t>	&gt; </a:t>
            </a:r>
            <a:r>
              <a:rPr lang="en-US" sz="2400" b="0" i="0" u="none" strike="noStrike" baseline="0" dirty="0" err="1">
                <a:solidFill>
                  <a:srgbClr val="000000"/>
                </a:solidFill>
                <a:latin typeface="JansonText-Roman"/>
              </a:rPr>
              <a:t>iodinazione</a:t>
            </a:r>
            <a:r>
              <a:rPr lang="en-US" sz="2400" b="0" i="0" u="none" strike="noStrike" baseline="0" dirty="0">
                <a:solidFill>
                  <a:srgbClr val="000000"/>
                </a:solidFill>
                <a:latin typeface="JansonText-Roman"/>
              </a:rPr>
              <a:t> di </a:t>
            </a:r>
            <a:r>
              <a:rPr lang="en-US" sz="2400" b="0" i="0" u="none" strike="noStrike" baseline="0" dirty="0" err="1">
                <a:solidFill>
                  <a:srgbClr val="000000"/>
                </a:solidFill>
                <a:latin typeface="JansonText-Roman"/>
              </a:rPr>
              <a:t>residui</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tirosinici</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della</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Tireoglobulina</a:t>
            </a:r>
            <a:r>
              <a:rPr lang="en-US" sz="2400" b="0" i="0" u="none" strike="noStrike" baseline="0" dirty="0">
                <a:solidFill>
                  <a:srgbClr val="000000"/>
                </a:solidFill>
                <a:latin typeface="JansonText-Roman"/>
              </a:rPr>
              <a:t> &gt; </a:t>
            </a:r>
            <a:r>
              <a:rPr lang="en-US" sz="2400" b="0" i="0" u="none" strike="noStrike" baseline="0" dirty="0" err="1">
                <a:solidFill>
                  <a:srgbClr val="000000"/>
                </a:solidFill>
                <a:latin typeface="JansonText-Roman"/>
              </a:rPr>
              <a:t>produzione</a:t>
            </a:r>
            <a:r>
              <a:rPr lang="en-US" sz="2400" b="0" i="0" u="none" strike="noStrike" baseline="0" dirty="0">
                <a:solidFill>
                  <a:srgbClr val="000000"/>
                </a:solidFill>
                <a:latin typeface="JansonText-Roman"/>
              </a:rPr>
              <a:t> di T4 e T3 	da </a:t>
            </a:r>
            <a:r>
              <a:rPr lang="en-US" sz="2400" b="0" i="0" u="none" strike="noStrike" baseline="0" dirty="0" err="1">
                <a:solidFill>
                  <a:srgbClr val="000000"/>
                </a:solidFill>
                <a:latin typeface="JansonText-Roman"/>
              </a:rPr>
              <a:t>parte</a:t>
            </a:r>
            <a:r>
              <a:rPr lang="en-US" sz="2400" b="0" i="0" u="none" strike="noStrike" baseline="0" dirty="0">
                <a:solidFill>
                  <a:srgbClr val="000000"/>
                </a:solidFill>
                <a:latin typeface="JansonText-Roman"/>
              </a:rPr>
              <a:t> di </a:t>
            </a:r>
            <a:r>
              <a:rPr lang="en-US" sz="2400" b="0" i="0" u="none" strike="noStrike" baseline="0" dirty="0" err="1">
                <a:solidFill>
                  <a:srgbClr val="000000"/>
                </a:solidFill>
                <a:latin typeface="JansonText-Roman"/>
              </a:rPr>
              <a:t>tireoperossidasi</a:t>
            </a:r>
            <a:br>
              <a:rPr lang="en-US" sz="2400" dirty="0">
                <a:solidFill>
                  <a:srgbClr val="000000"/>
                </a:solidFill>
                <a:latin typeface="JansonText-Roman"/>
              </a:rPr>
            </a:br>
            <a:r>
              <a:rPr lang="en-US" sz="2400" b="0" i="0" u="none" strike="noStrike" baseline="0" dirty="0">
                <a:solidFill>
                  <a:srgbClr val="000000"/>
                </a:solidFill>
                <a:latin typeface="JansonText-Roman"/>
              </a:rPr>
              <a:t> </a:t>
            </a:r>
          </a:p>
          <a:p>
            <a:pPr algn="l"/>
            <a:r>
              <a:rPr lang="en-US" sz="2400" b="0" i="0" u="none" strike="noStrike" baseline="0" dirty="0">
                <a:solidFill>
                  <a:srgbClr val="000000"/>
                </a:solidFill>
                <a:latin typeface="JansonText-Roman"/>
              </a:rPr>
              <a:t>T4 è </a:t>
            </a:r>
            <a:r>
              <a:rPr lang="en-US" sz="2400" b="0" i="0" u="none" strike="noStrike" baseline="0" dirty="0" err="1">
                <a:solidFill>
                  <a:srgbClr val="000000"/>
                </a:solidFill>
                <a:latin typeface="JansonText-Roman"/>
              </a:rPr>
              <a:t>prodotto</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tutto</a:t>
            </a:r>
            <a:r>
              <a:rPr lang="en-US" sz="2400" b="0" i="0" u="none" strike="noStrike" baseline="0" dirty="0">
                <a:solidFill>
                  <a:srgbClr val="000000"/>
                </a:solidFill>
                <a:latin typeface="JansonText-Roman"/>
              </a:rPr>
              <a:t> da </a:t>
            </a:r>
            <a:r>
              <a:rPr lang="en-US" sz="2400" b="0" i="0" u="none" strike="noStrike" baseline="0" dirty="0" err="1">
                <a:solidFill>
                  <a:srgbClr val="000000"/>
                </a:solidFill>
                <a:latin typeface="JansonText-Roman"/>
              </a:rPr>
              <a:t>tiroide</a:t>
            </a:r>
            <a:r>
              <a:rPr lang="en-US" sz="2400" b="0" i="0" u="none" strike="noStrike" baseline="0" dirty="0">
                <a:solidFill>
                  <a:srgbClr val="000000"/>
                </a:solidFill>
                <a:latin typeface="JansonText-Roman"/>
              </a:rPr>
              <a:t>. T3 solo al 20%. </a:t>
            </a:r>
            <a:br>
              <a:rPr lang="en-US" sz="2400" b="0" i="0" u="none" strike="noStrike" baseline="0" dirty="0">
                <a:solidFill>
                  <a:srgbClr val="000000"/>
                </a:solidFill>
                <a:latin typeface="JansonText-Roman"/>
              </a:rPr>
            </a:br>
            <a:r>
              <a:rPr lang="en-US" sz="2400" b="0" i="0" u="none" strike="noStrike" baseline="0" dirty="0">
                <a:solidFill>
                  <a:srgbClr val="000000"/>
                </a:solidFill>
                <a:latin typeface="JansonText-Roman"/>
              </a:rPr>
              <a:t>Il resto è </a:t>
            </a:r>
            <a:r>
              <a:rPr lang="en-US" sz="2400" b="0" i="0" u="none" strike="noStrike" baseline="0" dirty="0" err="1">
                <a:solidFill>
                  <a:srgbClr val="000000"/>
                </a:solidFill>
                <a:latin typeface="JansonText-Roman"/>
              </a:rPr>
              <a:t>prodotto</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nei</a:t>
            </a:r>
            <a:r>
              <a:rPr lang="en-US" sz="2400" b="0" i="0" u="none" strike="noStrike" baseline="0" dirty="0">
                <a:solidFill>
                  <a:srgbClr val="000000"/>
                </a:solidFill>
                <a:latin typeface="JansonText-Roman"/>
              </a:rPr>
              <a:t> </a:t>
            </a:r>
            <a:r>
              <a:rPr lang="en-US" sz="2400" b="0" i="0" u="none" strike="noStrike" baseline="0" dirty="0" err="1">
                <a:solidFill>
                  <a:srgbClr val="000000"/>
                </a:solidFill>
                <a:latin typeface="JansonText-Roman"/>
              </a:rPr>
              <a:t>tessuti</a:t>
            </a:r>
            <a:r>
              <a:rPr lang="en-US" sz="2400" b="0" i="0" u="none" strike="noStrike" baseline="0" dirty="0">
                <a:solidFill>
                  <a:srgbClr val="000000"/>
                </a:solidFill>
                <a:latin typeface="JansonText-Roman"/>
              </a:rPr>
              <a:t> da T4. </a:t>
            </a:r>
          </a:p>
        </p:txBody>
      </p:sp>
    </p:spTree>
    <p:extLst>
      <p:ext uri="{BB962C8B-B14F-4D97-AF65-F5344CB8AC3E}">
        <p14:creationId xmlns:p14="http://schemas.microsoft.com/office/powerpoint/2010/main" val="364032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660B20-39C2-4FB8-B23D-3F4686626680}"/>
              </a:ext>
            </a:extLst>
          </p:cNvPr>
          <p:cNvSpPr txBox="1"/>
          <p:nvPr/>
        </p:nvSpPr>
        <p:spPr>
          <a:xfrm>
            <a:off x="494778" y="419622"/>
            <a:ext cx="11292214" cy="2739211"/>
          </a:xfrm>
          <a:prstGeom prst="rect">
            <a:avLst/>
          </a:prstGeom>
          <a:noFill/>
        </p:spPr>
        <p:txBody>
          <a:bodyPr wrap="square" rtlCol="0">
            <a:spAutoFit/>
          </a:bodyPr>
          <a:lstStyle/>
          <a:p>
            <a:r>
              <a:rPr lang="en-US" sz="2800" b="1" dirty="0" err="1">
                <a:solidFill>
                  <a:srgbClr val="0070C0"/>
                </a:solidFill>
              </a:rPr>
              <a:t>Ormoni</a:t>
            </a:r>
            <a:r>
              <a:rPr lang="en-US" sz="2800" b="1" dirty="0">
                <a:solidFill>
                  <a:srgbClr val="0070C0"/>
                </a:solidFill>
              </a:rPr>
              <a:t> </a:t>
            </a:r>
            <a:r>
              <a:rPr lang="en-US" sz="2800" b="1" dirty="0" err="1">
                <a:solidFill>
                  <a:srgbClr val="0070C0"/>
                </a:solidFill>
              </a:rPr>
              <a:t>tiroidei</a:t>
            </a:r>
            <a:endParaRPr lang="en-US" sz="2800" b="1" dirty="0">
              <a:solidFill>
                <a:srgbClr val="0070C0"/>
              </a:solidFill>
            </a:endParaRPr>
          </a:p>
          <a:p>
            <a:endParaRPr lang="en-US" sz="2400" dirty="0"/>
          </a:p>
          <a:p>
            <a:r>
              <a:rPr lang="en-US" sz="2400" dirty="0" err="1"/>
              <a:t>Legati</a:t>
            </a:r>
            <a:r>
              <a:rPr lang="en-US" sz="2400" dirty="0"/>
              <a:t> a </a:t>
            </a:r>
            <a:r>
              <a:rPr lang="en-US" sz="2400" dirty="0" err="1"/>
              <a:t>proteine</a:t>
            </a:r>
            <a:r>
              <a:rPr lang="en-US" sz="2400" dirty="0"/>
              <a:t> di </a:t>
            </a:r>
            <a:r>
              <a:rPr lang="en-US" sz="2400" dirty="0" err="1"/>
              <a:t>trasporto</a:t>
            </a:r>
            <a:r>
              <a:rPr lang="en-US" sz="2400" dirty="0"/>
              <a:t> (TBG, </a:t>
            </a:r>
            <a:r>
              <a:rPr lang="en-US" sz="2400" dirty="0" err="1"/>
              <a:t>trastiretina</a:t>
            </a:r>
            <a:r>
              <a:rPr lang="en-US" sz="2400" dirty="0"/>
              <a:t> e </a:t>
            </a:r>
            <a:r>
              <a:rPr lang="en-US" sz="2400" dirty="0" err="1"/>
              <a:t>albumina</a:t>
            </a:r>
            <a:r>
              <a:rPr lang="en-US" sz="2400" dirty="0"/>
              <a:t>) e in forma libera</a:t>
            </a:r>
          </a:p>
          <a:p>
            <a:r>
              <a:rPr lang="en-US" sz="2400" dirty="0"/>
              <a:t>T4 100-200x </a:t>
            </a:r>
            <a:r>
              <a:rPr lang="en-US" sz="2400" dirty="0" err="1"/>
              <a:t>più</a:t>
            </a:r>
            <a:r>
              <a:rPr lang="en-US" sz="2400" dirty="0"/>
              <a:t> </a:t>
            </a:r>
            <a:r>
              <a:rPr lang="en-US" sz="2400" dirty="0" err="1"/>
              <a:t>abbondante</a:t>
            </a:r>
            <a:r>
              <a:rPr lang="en-US" sz="2400" dirty="0"/>
              <a:t> di T3 (</a:t>
            </a:r>
            <a:r>
              <a:rPr lang="en-US" sz="2400" dirty="0" err="1"/>
              <a:t>più</a:t>
            </a:r>
            <a:r>
              <a:rPr lang="en-US" sz="2400" dirty="0"/>
              <a:t> </a:t>
            </a:r>
            <a:r>
              <a:rPr lang="en-US" sz="2400" dirty="0" err="1"/>
              <a:t>potente</a:t>
            </a:r>
            <a:r>
              <a:rPr lang="en-US" sz="2400" dirty="0"/>
              <a:t>)</a:t>
            </a:r>
          </a:p>
          <a:p>
            <a:r>
              <a:rPr lang="en-US" sz="2400" dirty="0"/>
              <a:t>T4 </a:t>
            </a:r>
            <a:r>
              <a:rPr lang="en-US" sz="2400" dirty="0" err="1"/>
              <a:t>deiodinato</a:t>
            </a:r>
            <a:r>
              <a:rPr lang="en-US" sz="2400" dirty="0"/>
              <a:t> a T3 (</a:t>
            </a:r>
            <a:r>
              <a:rPr lang="en-US" sz="2400" dirty="0" err="1"/>
              <a:t>attivo</a:t>
            </a:r>
            <a:r>
              <a:rPr lang="en-US" sz="2400" dirty="0"/>
              <a:t>) o rT3 (</a:t>
            </a:r>
            <a:r>
              <a:rPr lang="en-US" sz="2400" dirty="0" err="1"/>
              <a:t>inattivo</a:t>
            </a:r>
            <a:r>
              <a:rPr lang="en-US" sz="2400" dirty="0"/>
              <a:t>)</a:t>
            </a:r>
          </a:p>
          <a:p>
            <a:endParaRPr lang="en-US" sz="2400" dirty="0"/>
          </a:p>
          <a:p>
            <a:r>
              <a:rPr lang="en-US" sz="2400" dirty="0"/>
              <a:t>T3 e T4 </a:t>
            </a:r>
            <a:r>
              <a:rPr lang="en-US" sz="2400" dirty="0" err="1"/>
              <a:t>attraversano</a:t>
            </a:r>
            <a:r>
              <a:rPr lang="en-US" sz="2400" dirty="0"/>
              <a:t> le membrane e </a:t>
            </a:r>
            <a:r>
              <a:rPr lang="en-US" sz="2400" dirty="0" err="1"/>
              <a:t>legano</a:t>
            </a:r>
            <a:r>
              <a:rPr lang="en-US" sz="2400" dirty="0"/>
              <a:t> </a:t>
            </a:r>
            <a:r>
              <a:rPr lang="en-US" sz="2400" dirty="0" err="1"/>
              <a:t>fattori</a:t>
            </a:r>
            <a:r>
              <a:rPr lang="en-US" sz="2400" dirty="0"/>
              <a:t> di </a:t>
            </a:r>
            <a:r>
              <a:rPr lang="en-US" sz="2400" dirty="0" err="1"/>
              <a:t>trascrizione</a:t>
            </a:r>
            <a:r>
              <a:rPr lang="en-US" sz="2400" dirty="0"/>
              <a:t> </a:t>
            </a:r>
            <a:r>
              <a:rPr lang="en-US" sz="2400" dirty="0" err="1"/>
              <a:t>nucleari</a:t>
            </a:r>
            <a:endParaRPr lang="en-US" sz="2400" dirty="0"/>
          </a:p>
        </p:txBody>
      </p:sp>
      <p:pic>
        <p:nvPicPr>
          <p:cNvPr id="1026" name="Picture 2" descr="La struttura chimica della tiroxina">
            <a:extLst>
              <a:ext uri="{FF2B5EF4-FFF2-40B4-BE49-F238E27FC236}">
                <a16:creationId xmlns:a16="http://schemas.microsoft.com/office/drawing/2014/main" id="{5356AB95-B347-3789-79A6-09382924E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159" y="3628734"/>
            <a:ext cx="3143250"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0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4548CB-8095-4E52-BFB5-6B1C9C2A3592}"/>
              </a:ext>
            </a:extLst>
          </p:cNvPr>
          <p:cNvSpPr txBox="1"/>
          <p:nvPr/>
        </p:nvSpPr>
        <p:spPr>
          <a:xfrm>
            <a:off x="338202" y="682668"/>
            <a:ext cx="11423737" cy="6001643"/>
          </a:xfrm>
          <a:prstGeom prst="rect">
            <a:avLst/>
          </a:prstGeom>
          <a:noFill/>
        </p:spPr>
        <p:txBody>
          <a:bodyPr wrap="square" rtlCol="0">
            <a:spAutoFit/>
          </a:bodyPr>
          <a:lstStyle/>
          <a:p>
            <a:r>
              <a:rPr lang="en-US" sz="2400" b="1" dirty="0"/>
              <a:t>TSH</a:t>
            </a:r>
          </a:p>
          <a:p>
            <a:r>
              <a:rPr lang="en-US" sz="2400" dirty="0" err="1"/>
              <a:t>Valori</a:t>
            </a:r>
            <a:r>
              <a:rPr lang="en-US" sz="2400" dirty="0"/>
              <a:t> </a:t>
            </a:r>
            <a:r>
              <a:rPr lang="en-US" sz="2400" dirty="0" err="1"/>
              <a:t>fino</a:t>
            </a:r>
            <a:r>
              <a:rPr lang="en-US" sz="2400" dirty="0"/>
              <a:t> a 0.01 </a:t>
            </a:r>
            <a:r>
              <a:rPr lang="en-US" sz="2400" dirty="0" err="1"/>
              <a:t>mU</a:t>
            </a:r>
            <a:r>
              <a:rPr lang="en-US" sz="2400" dirty="0"/>
              <a:t>/L. </a:t>
            </a:r>
          </a:p>
          <a:p>
            <a:r>
              <a:rPr lang="en-US" sz="2400" dirty="0" err="1"/>
              <a:t>Aumentato</a:t>
            </a:r>
            <a:r>
              <a:rPr lang="en-US" sz="2400" dirty="0"/>
              <a:t> in </a:t>
            </a:r>
            <a:r>
              <a:rPr lang="en-US" sz="2400" dirty="0" err="1"/>
              <a:t>caso</a:t>
            </a:r>
            <a:r>
              <a:rPr lang="en-US" sz="2400" dirty="0"/>
              <a:t> di </a:t>
            </a:r>
            <a:r>
              <a:rPr lang="en-US" sz="2400" dirty="0" err="1"/>
              <a:t>tiroidite</a:t>
            </a:r>
            <a:r>
              <a:rPr lang="en-US" sz="2400" dirty="0"/>
              <a:t> autoimmune (</a:t>
            </a:r>
            <a:r>
              <a:rPr lang="en-US" sz="2400" dirty="0" err="1"/>
              <a:t>tentativo</a:t>
            </a:r>
            <a:r>
              <a:rPr lang="en-US" sz="2400" dirty="0"/>
              <a:t> di </a:t>
            </a:r>
            <a:r>
              <a:rPr lang="en-US" sz="2400" dirty="0" err="1"/>
              <a:t>compenso</a:t>
            </a:r>
            <a:r>
              <a:rPr lang="en-US" sz="2400" dirty="0"/>
              <a:t> FT4 basso) </a:t>
            </a:r>
          </a:p>
          <a:p>
            <a:r>
              <a:rPr lang="en-US" sz="2400" dirty="0"/>
              <a:t>In </a:t>
            </a:r>
            <a:r>
              <a:rPr lang="en-US" sz="2400" dirty="0" err="1"/>
              <a:t>corso</a:t>
            </a:r>
            <a:r>
              <a:rPr lang="en-US" sz="2400" dirty="0"/>
              <a:t> di adenoma </a:t>
            </a:r>
            <a:r>
              <a:rPr lang="en-US" sz="2400" dirty="0" err="1"/>
              <a:t>ipofisario</a:t>
            </a:r>
            <a:r>
              <a:rPr lang="en-US" sz="2400" dirty="0"/>
              <a:t> </a:t>
            </a:r>
            <a:r>
              <a:rPr lang="en-US" sz="2400" dirty="0" err="1"/>
              <a:t>secernente</a:t>
            </a:r>
            <a:r>
              <a:rPr lang="en-US" sz="2400" dirty="0"/>
              <a:t> (FT4 alto)</a:t>
            </a:r>
            <a:br>
              <a:rPr lang="en-US" sz="2400" dirty="0"/>
            </a:br>
            <a:r>
              <a:rPr lang="en-US" sz="2400" dirty="0"/>
              <a:t>Deve </a:t>
            </a:r>
            <a:r>
              <a:rPr lang="en-US" sz="2400" dirty="0" err="1"/>
              <a:t>essere</a:t>
            </a:r>
            <a:r>
              <a:rPr lang="en-US" sz="2400" dirty="0"/>
              <a:t> </a:t>
            </a:r>
            <a:r>
              <a:rPr lang="en-US" sz="2400" dirty="0" err="1"/>
              <a:t>soppresso</a:t>
            </a:r>
            <a:r>
              <a:rPr lang="en-US" sz="2400" dirty="0"/>
              <a:t> dopo </a:t>
            </a:r>
            <a:r>
              <a:rPr lang="en-US" sz="2400" dirty="0" err="1"/>
              <a:t>exeresi</a:t>
            </a:r>
            <a:r>
              <a:rPr lang="en-US" sz="2400" dirty="0"/>
              <a:t> di Ca </a:t>
            </a:r>
            <a:r>
              <a:rPr lang="en-US" sz="2400" dirty="0" err="1"/>
              <a:t>tiroideo</a:t>
            </a:r>
            <a:endParaRPr lang="en-US" sz="2400" dirty="0"/>
          </a:p>
          <a:p>
            <a:endParaRPr lang="en-US" sz="2400" dirty="0"/>
          </a:p>
          <a:p>
            <a:r>
              <a:rPr lang="en-US" sz="2400" b="1" dirty="0"/>
              <a:t>T3</a:t>
            </a:r>
          </a:p>
          <a:p>
            <a:r>
              <a:rPr lang="en-US" sz="2400" dirty="0"/>
              <a:t>Utile da </a:t>
            </a:r>
            <a:r>
              <a:rPr lang="en-US" sz="2400" dirty="0" err="1"/>
              <a:t>misurare</a:t>
            </a:r>
            <a:r>
              <a:rPr lang="en-US" sz="2400" dirty="0"/>
              <a:t> solo in </a:t>
            </a:r>
            <a:r>
              <a:rPr lang="en-US" sz="2400" dirty="0" err="1"/>
              <a:t>casi</a:t>
            </a:r>
            <a:r>
              <a:rPr lang="en-US" sz="2400" dirty="0"/>
              <a:t> </a:t>
            </a:r>
            <a:r>
              <a:rPr lang="en-US" sz="2400" dirty="0" err="1"/>
              <a:t>sospetti</a:t>
            </a:r>
            <a:r>
              <a:rPr lang="en-US" sz="2400" dirty="0"/>
              <a:t> di </a:t>
            </a:r>
            <a:r>
              <a:rPr lang="en-US" sz="2400" dirty="0" err="1"/>
              <a:t>ipertiroidismo</a:t>
            </a:r>
            <a:r>
              <a:rPr lang="en-US" sz="2400" dirty="0"/>
              <a:t> con T4 </a:t>
            </a:r>
            <a:r>
              <a:rPr lang="en-US" sz="2400" dirty="0" err="1"/>
              <a:t>normale</a:t>
            </a:r>
            <a:r>
              <a:rPr lang="en-US" sz="2400" dirty="0"/>
              <a:t>. </a:t>
            </a:r>
            <a:br>
              <a:rPr lang="en-US" sz="2400" dirty="0"/>
            </a:br>
            <a:r>
              <a:rPr lang="en-US" sz="2400" dirty="0"/>
              <a:t>Non utile in </a:t>
            </a:r>
            <a:r>
              <a:rPr lang="en-US" sz="2400" dirty="0" err="1"/>
              <a:t>caso</a:t>
            </a:r>
            <a:r>
              <a:rPr lang="en-US" sz="2400" dirty="0"/>
              <a:t> di </a:t>
            </a:r>
            <a:r>
              <a:rPr lang="en-US" sz="2400" dirty="0" err="1"/>
              <a:t>ipotiroidismo</a:t>
            </a:r>
            <a:endParaRPr lang="en-US" sz="2400" dirty="0"/>
          </a:p>
          <a:p>
            <a:endParaRPr lang="en-US" sz="2400" dirty="0"/>
          </a:p>
          <a:p>
            <a:r>
              <a:rPr lang="en-US" sz="2400" b="1" dirty="0"/>
              <a:t>T4</a:t>
            </a:r>
            <a:r>
              <a:rPr lang="en-US" sz="2400" dirty="0"/>
              <a:t> (</a:t>
            </a:r>
            <a:r>
              <a:rPr lang="en-US" sz="2400" dirty="0" err="1"/>
              <a:t>meglio</a:t>
            </a:r>
            <a:r>
              <a:rPr lang="en-US" sz="2400" dirty="0"/>
              <a:t> FT4 </a:t>
            </a:r>
            <a:r>
              <a:rPr lang="en-US" sz="2400" dirty="0" err="1"/>
              <a:t>che</a:t>
            </a:r>
            <a:r>
              <a:rPr lang="en-US" sz="2400" dirty="0"/>
              <a:t> è circa 0.1% del T4 </a:t>
            </a:r>
            <a:r>
              <a:rPr lang="en-US" sz="2400" dirty="0" err="1"/>
              <a:t>totale</a:t>
            </a:r>
            <a:r>
              <a:rPr lang="en-US" sz="2400" dirty="0"/>
              <a:t>)</a:t>
            </a:r>
          </a:p>
          <a:p>
            <a:endParaRPr lang="en-US" sz="2400" dirty="0"/>
          </a:p>
          <a:p>
            <a:r>
              <a:rPr lang="en-US" sz="2400" b="1" dirty="0"/>
              <a:t>rT3</a:t>
            </a:r>
          </a:p>
          <a:p>
            <a:r>
              <a:rPr lang="en-US" sz="2400" dirty="0"/>
              <a:t>In </a:t>
            </a:r>
            <a:r>
              <a:rPr lang="en-US" sz="2400" dirty="0" err="1"/>
              <a:t>caso</a:t>
            </a:r>
            <a:r>
              <a:rPr lang="en-US" sz="2400" dirty="0"/>
              <a:t> di stress o </a:t>
            </a:r>
            <a:r>
              <a:rPr lang="en-US" sz="2400" dirty="0" err="1"/>
              <a:t>malattia</a:t>
            </a:r>
            <a:r>
              <a:rPr lang="en-US" sz="2400" dirty="0"/>
              <a:t>, T4 </a:t>
            </a:r>
            <a:r>
              <a:rPr lang="en-US" sz="2400" dirty="0" err="1"/>
              <a:t>viene</a:t>
            </a:r>
            <a:r>
              <a:rPr lang="en-US" sz="2400" dirty="0"/>
              <a:t> </a:t>
            </a:r>
            <a:r>
              <a:rPr lang="en-US" sz="2400" dirty="0" err="1"/>
              <a:t>deiodinato</a:t>
            </a:r>
            <a:r>
              <a:rPr lang="en-US" sz="2400" dirty="0"/>
              <a:t> a rT3 </a:t>
            </a:r>
            <a:r>
              <a:rPr lang="en-US" sz="2400" dirty="0" err="1"/>
              <a:t>inattivo</a:t>
            </a:r>
            <a:r>
              <a:rPr lang="en-US" sz="2400" dirty="0"/>
              <a:t>, </a:t>
            </a:r>
            <a:r>
              <a:rPr lang="en-US" sz="2400" dirty="0" err="1"/>
              <a:t>piuttosto</a:t>
            </a:r>
            <a:r>
              <a:rPr lang="en-US" sz="2400" dirty="0"/>
              <a:t> </a:t>
            </a:r>
            <a:r>
              <a:rPr lang="en-US" sz="2400" dirty="0" err="1"/>
              <a:t>che</a:t>
            </a:r>
            <a:r>
              <a:rPr lang="en-US" sz="2400" dirty="0"/>
              <a:t> T3. </a:t>
            </a:r>
            <a:br>
              <a:rPr lang="en-US" sz="2400" dirty="0"/>
            </a:br>
            <a:r>
              <a:rPr lang="en-US" sz="2400" dirty="0"/>
              <a:t>E’ </a:t>
            </a:r>
            <a:r>
              <a:rPr lang="en-US" sz="2400" dirty="0" err="1"/>
              <a:t>proporzionale</a:t>
            </a:r>
            <a:r>
              <a:rPr lang="en-US" sz="2400" dirty="0"/>
              <a:t> al calo di T3</a:t>
            </a:r>
          </a:p>
          <a:p>
            <a:endParaRPr lang="en-US" sz="2400" dirty="0"/>
          </a:p>
        </p:txBody>
      </p:sp>
    </p:spTree>
    <p:extLst>
      <p:ext uri="{BB962C8B-B14F-4D97-AF65-F5344CB8AC3E}">
        <p14:creationId xmlns:p14="http://schemas.microsoft.com/office/powerpoint/2010/main" val="4257944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8BE51E-E74F-4078-9903-58A8D06AB916}"/>
              </a:ext>
            </a:extLst>
          </p:cNvPr>
          <p:cNvSpPr txBox="1"/>
          <p:nvPr/>
        </p:nvSpPr>
        <p:spPr>
          <a:xfrm>
            <a:off x="338202" y="682668"/>
            <a:ext cx="11423737" cy="3785652"/>
          </a:xfrm>
          <a:prstGeom prst="rect">
            <a:avLst/>
          </a:prstGeom>
          <a:noFill/>
        </p:spPr>
        <p:txBody>
          <a:bodyPr wrap="square" rtlCol="0">
            <a:spAutoFit/>
          </a:bodyPr>
          <a:lstStyle/>
          <a:p>
            <a:r>
              <a:rPr lang="en-US" sz="2400" b="1" dirty="0" err="1"/>
              <a:t>Anticorpi</a:t>
            </a:r>
            <a:r>
              <a:rPr lang="en-US" sz="2400" b="1" dirty="0"/>
              <a:t> anti </a:t>
            </a:r>
            <a:r>
              <a:rPr lang="en-US" sz="2400" b="1" dirty="0" err="1"/>
              <a:t>Tireoperossidasi</a:t>
            </a:r>
            <a:endParaRPr lang="en-US" sz="2400" b="1" dirty="0"/>
          </a:p>
          <a:p>
            <a:r>
              <a:rPr lang="en-US" sz="2400" dirty="0" err="1"/>
              <a:t>Presenti</a:t>
            </a:r>
            <a:r>
              <a:rPr lang="en-US" sz="2400" dirty="0"/>
              <a:t> in </a:t>
            </a:r>
            <a:r>
              <a:rPr lang="en-US" sz="2400" dirty="0" err="1"/>
              <a:t>Tiroidite</a:t>
            </a:r>
            <a:r>
              <a:rPr lang="en-US" sz="2400" dirty="0"/>
              <a:t> di Hashimoto, 85% </a:t>
            </a:r>
            <a:r>
              <a:rPr lang="en-US" sz="2400" dirty="0" err="1"/>
              <a:t>dei</a:t>
            </a:r>
            <a:r>
              <a:rPr lang="en-US" sz="2400" dirty="0"/>
              <a:t> </a:t>
            </a:r>
            <a:r>
              <a:rPr lang="en-US" sz="2400" dirty="0" err="1"/>
              <a:t>casi</a:t>
            </a:r>
            <a:r>
              <a:rPr lang="en-US" sz="2400" dirty="0"/>
              <a:t> di </a:t>
            </a:r>
            <a:r>
              <a:rPr lang="en-US" sz="2400" dirty="0" err="1"/>
              <a:t>malattia</a:t>
            </a:r>
            <a:r>
              <a:rPr lang="en-US" sz="2400" dirty="0"/>
              <a:t> di Graves, e </a:t>
            </a:r>
            <a:r>
              <a:rPr lang="en-US" sz="2400" dirty="0" err="1"/>
              <a:t>talora</a:t>
            </a:r>
            <a:r>
              <a:rPr lang="en-US" sz="2400" dirty="0"/>
              <a:t> in </a:t>
            </a:r>
            <a:r>
              <a:rPr lang="en-US" sz="2400" dirty="0" err="1"/>
              <a:t>soggetti</a:t>
            </a:r>
            <a:r>
              <a:rPr lang="en-US" sz="2400" dirty="0"/>
              <a:t> con </a:t>
            </a:r>
            <a:r>
              <a:rPr lang="en-US" sz="2400" dirty="0" err="1"/>
              <a:t>altre</a:t>
            </a:r>
            <a:r>
              <a:rPr lang="en-US" sz="2400" dirty="0"/>
              <a:t> </a:t>
            </a:r>
            <a:r>
              <a:rPr lang="en-US" sz="2400" dirty="0" err="1"/>
              <a:t>malattie</a:t>
            </a:r>
            <a:r>
              <a:rPr lang="en-US" sz="2400" dirty="0"/>
              <a:t> autoimmune </a:t>
            </a:r>
            <a:r>
              <a:rPr lang="en-US" sz="2400" dirty="0" err="1"/>
              <a:t>d’organo</a:t>
            </a:r>
            <a:r>
              <a:rPr lang="en-US" sz="2400" dirty="0"/>
              <a:t>. Ma </a:t>
            </a:r>
            <a:r>
              <a:rPr lang="en-US" sz="2400" dirty="0" err="1"/>
              <a:t>possono</a:t>
            </a:r>
            <a:r>
              <a:rPr lang="en-US" sz="2400" dirty="0"/>
              <a:t> </a:t>
            </a:r>
            <a:r>
              <a:rPr lang="en-US" sz="2400" dirty="0" err="1"/>
              <a:t>essere</a:t>
            </a:r>
            <a:r>
              <a:rPr lang="en-US" sz="2400" dirty="0"/>
              <a:t> </a:t>
            </a:r>
            <a:r>
              <a:rPr lang="en-US" sz="2400" dirty="0" err="1"/>
              <a:t>presenti</a:t>
            </a:r>
            <a:r>
              <a:rPr lang="en-US" sz="2400" dirty="0"/>
              <a:t> </a:t>
            </a:r>
            <a:r>
              <a:rPr lang="en-US" sz="2400" dirty="0" err="1"/>
              <a:t>anche</a:t>
            </a:r>
            <a:r>
              <a:rPr lang="en-US" sz="2400" dirty="0"/>
              <a:t> in </a:t>
            </a:r>
            <a:r>
              <a:rPr lang="en-US" sz="2400" dirty="0" err="1"/>
              <a:t>soggetti</a:t>
            </a:r>
            <a:r>
              <a:rPr lang="en-US" sz="2400" dirty="0"/>
              <a:t> </a:t>
            </a:r>
            <a:r>
              <a:rPr lang="en-US" sz="2400" dirty="0" err="1"/>
              <a:t>che</a:t>
            </a:r>
            <a:r>
              <a:rPr lang="en-US" sz="2400" dirty="0"/>
              <a:t> non </a:t>
            </a:r>
            <a:r>
              <a:rPr lang="en-US" sz="2400" dirty="0" err="1"/>
              <a:t>svilupperanno</a:t>
            </a:r>
            <a:r>
              <a:rPr lang="en-US" sz="2400" dirty="0"/>
              <a:t> </a:t>
            </a:r>
            <a:r>
              <a:rPr lang="en-US" sz="2400" dirty="0" err="1"/>
              <a:t>autoimmunità</a:t>
            </a:r>
            <a:endParaRPr lang="en-US" sz="2400" dirty="0"/>
          </a:p>
          <a:p>
            <a:endParaRPr lang="en-US" sz="2400" dirty="0"/>
          </a:p>
          <a:p>
            <a:r>
              <a:rPr lang="en-US" sz="2400" b="1" dirty="0"/>
              <a:t>Anti </a:t>
            </a:r>
            <a:r>
              <a:rPr lang="en-US" sz="2400" b="1" dirty="0" err="1"/>
              <a:t>tireoglobulina</a:t>
            </a:r>
            <a:endParaRPr lang="en-US" sz="2400" b="1" dirty="0"/>
          </a:p>
          <a:p>
            <a:r>
              <a:rPr lang="en-US" sz="2400" dirty="0"/>
              <a:t>In 85% di TH, e 30% di m. Graves. </a:t>
            </a:r>
            <a:r>
              <a:rPr lang="en-US" sz="2400" dirty="0" err="1"/>
              <a:t>Utili</a:t>
            </a:r>
            <a:r>
              <a:rPr lang="en-US" sz="2400" dirty="0"/>
              <a:t> </a:t>
            </a:r>
            <a:r>
              <a:rPr lang="en-US" sz="2400" dirty="0" err="1"/>
              <a:t>soprattutto</a:t>
            </a:r>
            <a:r>
              <a:rPr lang="en-US" sz="2400" dirty="0"/>
              <a:t> </a:t>
            </a:r>
            <a:r>
              <a:rPr lang="en-US" sz="2400" dirty="0" err="1"/>
              <a:t>nelle</a:t>
            </a:r>
            <a:r>
              <a:rPr lang="en-US" sz="2400" dirty="0"/>
              <a:t> </a:t>
            </a:r>
            <a:r>
              <a:rPr lang="en-US" sz="2400" dirty="0" err="1"/>
              <a:t>popolazioni</a:t>
            </a:r>
            <a:r>
              <a:rPr lang="en-US" sz="2400" dirty="0"/>
              <a:t> </a:t>
            </a:r>
            <a:r>
              <a:rPr lang="en-US" sz="2400" dirty="0" err="1"/>
              <a:t>carenti</a:t>
            </a:r>
            <a:r>
              <a:rPr lang="en-US" sz="2400" dirty="0"/>
              <a:t> di </a:t>
            </a:r>
            <a:r>
              <a:rPr lang="en-US" sz="2400" dirty="0" err="1"/>
              <a:t>iodio</a:t>
            </a:r>
            <a:endParaRPr lang="en-US" sz="2400" dirty="0"/>
          </a:p>
          <a:p>
            <a:endParaRPr lang="en-US" sz="2400" dirty="0"/>
          </a:p>
          <a:p>
            <a:r>
              <a:rPr lang="en-US" sz="2400" b="1" dirty="0"/>
              <a:t>Anti </a:t>
            </a:r>
            <a:r>
              <a:rPr lang="en-US" sz="2400" b="1" dirty="0" err="1"/>
              <a:t>recettore</a:t>
            </a:r>
            <a:r>
              <a:rPr lang="en-US" sz="2400" b="1" dirty="0"/>
              <a:t> del TSH (o </a:t>
            </a:r>
            <a:r>
              <a:rPr lang="en-US" sz="2400" b="1" dirty="0" err="1"/>
              <a:t>tireostimolanti</a:t>
            </a:r>
            <a:r>
              <a:rPr lang="en-US" sz="2400" b="1" dirty="0"/>
              <a:t>)</a:t>
            </a:r>
          </a:p>
          <a:p>
            <a:r>
              <a:rPr lang="en-US" sz="2400" dirty="0" err="1"/>
              <a:t>Sono</a:t>
            </a:r>
            <a:r>
              <a:rPr lang="en-US" sz="2400" dirty="0"/>
              <a:t> </a:t>
            </a:r>
            <a:r>
              <a:rPr lang="en-US" sz="2400" dirty="0" err="1"/>
              <a:t>autoanticorpi</a:t>
            </a:r>
            <a:r>
              <a:rPr lang="en-US" sz="2400" dirty="0"/>
              <a:t>, </a:t>
            </a:r>
            <a:r>
              <a:rPr lang="en-US" sz="2400" dirty="0" err="1"/>
              <a:t>rilevabili</a:t>
            </a:r>
            <a:r>
              <a:rPr lang="en-US" sz="2400" dirty="0"/>
              <a:t> </a:t>
            </a:r>
            <a:r>
              <a:rPr lang="en-US" sz="2400" dirty="0" err="1"/>
              <a:t>nel</a:t>
            </a:r>
            <a:r>
              <a:rPr lang="en-US" sz="2400" dirty="0"/>
              <a:t> 95% di </a:t>
            </a:r>
            <a:r>
              <a:rPr lang="en-US" sz="2400" dirty="0" err="1"/>
              <a:t>soggeti</a:t>
            </a:r>
            <a:r>
              <a:rPr lang="en-US" sz="2400" dirty="0"/>
              <a:t> con m Graves.</a:t>
            </a:r>
          </a:p>
        </p:txBody>
      </p:sp>
    </p:spTree>
    <p:extLst>
      <p:ext uri="{BB962C8B-B14F-4D97-AF65-F5344CB8AC3E}">
        <p14:creationId xmlns:p14="http://schemas.microsoft.com/office/powerpoint/2010/main" val="3631500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1761F3-F6CD-475B-BC3B-08121B70DED0}"/>
              </a:ext>
            </a:extLst>
          </p:cNvPr>
          <p:cNvPicPr>
            <a:picLocks noChangeAspect="1"/>
          </p:cNvPicPr>
          <p:nvPr/>
        </p:nvPicPr>
        <p:blipFill>
          <a:blip r:embed="rId2"/>
          <a:stretch>
            <a:fillRect/>
          </a:stretch>
        </p:blipFill>
        <p:spPr>
          <a:xfrm>
            <a:off x="1902421" y="289637"/>
            <a:ext cx="8387158" cy="6278725"/>
          </a:xfrm>
          <a:prstGeom prst="rect">
            <a:avLst/>
          </a:prstGeom>
        </p:spPr>
      </p:pic>
    </p:spTree>
    <p:extLst>
      <p:ext uri="{BB962C8B-B14F-4D97-AF65-F5344CB8AC3E}">
        <p14:creationId xmlns:p14="http://schemas.microsoft.com/office/powerpoint/2010/main" val="1478060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E860E-EFB3-47AF-97A2-D1E538F488A9}"/>
              </a:ext>
            </a:extLst>
          </p:cNvPr>
          <p:cNvPicPr>
            <a:picLocks noChangeAspect="1"/>
          </p:cNvPicPr>
          <p:nvPr/>
        </p:nvPicPr>
        <p:blipFill>
          <a:blip r:embed="rId2"/>
          <a:stretch>
            <a:fillRect/>
          </a:stretch>
        </p:blipFill>
        <p:spPr>
          <a:xfrm>
            <a:off x="76634" y="0"/>
            <a:ext cx="5450039" cy="6858000"/>
          </a:xfrm>
          <a:prstGeom prst="rect">
            <a:avLst/>
          </a:prstGeom>
        </p:spPr>
      </p:pic>
      <p:sp>
        <p:nvSpPr>
          <p:cNvPr id="4" name="TextBox 3">
            <a:extLst>
              <a:ext uri="{FF2B5EF4-FFF2-40B4-BE49-F238E27FC236}">
                <a16:creationId xmlns:a16="http://schemas.microsoft.com/office/drawing/2014/main" id="{6720B362-26E9-4247-BD77-0ADDFFCAE477}"/>
              </a:ext>
            </a:extLst>
          </p:cNvPr>
          <p:cNvSpPr txBox="1"/>
          <p:nvPr/>
        </p:nvSpPr>
        <p:spPr>
          <a:xfrm>
            <a:off x="5686816" y="187890"/>
            <a:ext cx="6263014" cy="3046988"/>
          </a:xfrm>
          <a:prstGeom prst="rect">
            <a:avLst/>
          </a:prstGeom>
          <a:noFill/>
        </p:spPr>
        <p:txBody>
          <a:bodyPr wrap="square" rtlCol="0">
            <a:spAutoFit/>
          </a:bodyPr>
          <a:lstStyle/>
          <a:p>
            <a:pPr algn="l"/>
            <a:r>
              <a:rPr lang="en-US" sz="2400" b="0" i="0" u="none" strike="noStrike" baseline="0" dirty="0">
                <a:latin typeface="AdvP1491"/>
              </a:rPr>
              <a:t>The majority of thyroid nodules are classified</a:t>
            </a:r>
          </a:p>
          <a:p>
            <a:pPr algn="l"/>
            <a:r>
              <a:rPr lang="en-US" sz="2400" b="0" i="0" u="none" strike="noStrike" baseline="0" dirty="0">
                <a:latin typeface="AdvP1491"/>
              </a:rPr>
              <a:t>as benign or malignant through ultrasound examination and FNA biopsy.</a:t>
            </a:r>
          </a:p>
          <a:p>
            <a:pPr algn="l"/>
            <a:endParaRPr lang="en-US" sz="2400" dirty="0">
              <a:latin typeface="AdvP1491"/>
            </a:endParaRPr>
          </a:p>
          <a:p>
            <a:pPr algn="l"/>
            <a:r>
              <a:rPr lang="en-US" sz="2400" b="0" i="0" u="none" strike="noStrike" baseline="0" dirty="0">
                <a:latin typeface="AdvP1491"/>
              </a:rPr>
              <a:t>Molecular testing of indeterminate</a:t>
            </a:r>
          </a:p>
          <a:p>
            <a:pPr algn="l"/>
            <a:r>
              <a:rPr lang="en-US" sz="2400" b="0" i="0" u="none" strike="noStrike" baseline="0" dirty="0">
                <a:latin typeface="AdvP1491"/>
              </a:rPr>
              <a:t>thyroid nodules can help to rule in or rule out cancer and can guide appropriate clinical management (active surveillance vs surgery)</a:t>
            </a:r>
          </a:p>
        </p:txBody>
      </p:sp>
    </p:spTree>
    <p:extLst>
      <p:ext uri="{BB962C8B-B14F-4D97-AF65-F5344CB8AC3E}">
        <p14:creationId xmlns:p14="http://schemas.microsoft.com/office/powerpoint/2010/main" val="3611016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uman body parts with various organs&#10;&#10;Description automatically generated with medium confidence">
            <a:extLst>
              <a:ext uri="{FF2B5EF4-FFF2-40B4-BE49-F238E27FC236}">
                <a16:creationId xmlns:a16="http://schemas.microsoft.com/office/drawing/2014/main" id="{DCED900D-34E4-A856-7C82-16A068915918}"/>
              </a:ext>
            </a:extLst>
          </p:cNvPr>
          <p:cNvPicPr>
            <a:picLocks noChangeAspect="1"/>
          </p:cNvPicPr>
          <p:nvPr/>
        </p:nvPicPr>
        <p:blipFill>
          <a:blip r:embed="rId2"/>
          <a:stretch>
            <a:fillRect/>
          </a:stretch>
        </p:blipFill>
        <p:spPr>
          <a:xfrm>
            <a:off x="4238978" y="1409214"/>
            <a:ext cx="4686927" cy="3957849"/>
          </a:xfrm>
          <a:prstGeom prst="rect">
            <a:avLst/>
          </a:prstGeom>
        </p:spPr>
      </p:pic>
    </p:spTree>
    <p:extLst>
      <p:ext uri="{BB962C8B-B14F-4D97-AF65-F5344CB8AC3E}">
        <p14:creationId xmlns:p14="http://schemas.microsoft.com/office/powerpoint/2010/main" val="3257535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228AD-D60F-4715-A745-4C1D179BCAD1}"/>
              </a:ext>
            </a:extLst>
          </p:cNvPr>
          <p:cNvPicPr>
            <a:picLocks noChangeAspect="1"/>
          </p:cNvPicPr>
          <p:nvPr/>
        </p:nvPicPr>
        <p:blipFill>
          <a:blip r:embed="rId2"/>
          <a:stretch>
            <a:fillRect/>
          </a:stretch>
        </p:blipFill>
        <p:spPr>
          <a:xfrm>
            <a:off x="38572" y="212943"/>
            <a:ext cx="12153428" cy="4656921"/>
          </a:xfrm>
          <a:prstGeom prst="rect">
            <a:avLst/>
          </a:prstGeom>
        </p:spPr>
      </p:pic>
      <p:sp>
        <p:nvSpPr>
          <p:cNvPr id="5" name="TextBox 4">
            <a:extLst>
              <a:ext uri="{FF2B5EF4-FFF2-40B4-BE49-F238E27FC236}">
                <a16:creationId xmlns:a16="http://schemas.microsoft.com/office/drawing/2014/main" id="{58C09DBE-4DB6-43E7-A390-516F015D9A06}"/>
              </a:ext>
            </a:extLst>
          </p:cNvPr>
          <p:cNvSpPr txBox="1"/>
          <p:nvPr/>
        </p:nvSpPr>
        <p:spPr>
          <a:xfrm>
            <a:off x="10125728" y="5066158"/>
            <a:ext cx="1943100" cy="1569660"/>
          </a:xfrm>
          <a:prstGeom prst="rect">
            <a:avLst/>
          </a:prstGeom>
          <a:noFill/>
        </p:spPr>
        <p:txBody>
          <a:bodyPr wrap="square">
            <a:spAutoFit/>
          </a:bodyPr>
          <a:lstStyle/>
          <a:p>
            <a:pPr algn="ctr"/>
            <a:r>
              <a:rPr lang="en-US" sz="2400" b="0" i="0" u="none" strike="noStrike" baseline="0" dirty="0" err="1">
                <a:latin typeface="AdvP1491"/>
              </a:rPr>
              <a:t>vandetanib</a:t>
            </a:r>
            <a:endParaRPr lang="en-US" sz="2400" b="0" i="0" u="none" strike="noStrike" baseline="0" dirty="0">
              <a:latin typeface="AdvP1491"/>
            </a:endParaRPr>
          </a:p>
          <a:p>
            <a:pPr algn="ctr"/>
            <a:r>
              <a:rPr lang="en-US" sz="2400" b="0" i="0" u="none" strike="noStrike" baseline="0" dirty="0" err="1">
                <a:latin typeface="AdvP1491"/>
              </a:rPr>
              <a:t>Cabozantinib</a:t>
            </a:r>
            <a:endParaRPr lang="en-US" sz="2400" b="0" i="0" u="none" strike="noStrike" baseline="0" dirty="0">
              <a:latin typeface="AdvP1491"/>
            </a:endParaRPr>
          </a:p>
          <a:p>
            <a:pPr algn="ctr"/>
            <a:endParaRPr lang="en-US" sz="2400" dirty="0">
              <a:latin typeface="AdvP1491"/>
            </a:endParaRPr>
          </a:p>
          <a:p>
            <a:pPr algn="ctr"/>
            <a:r>
              <a:rPr lang="en-US" sz="2400" dirty="0">
                <a:latin typeface="AdvP1491"/>
              </a:rPr>
              <a:t>RET</a:t>
            </a:r>
            <a:endParaRPr lang="en-US" sz="2400" dirty="0"/>
          </a:p>
        </p:txBody>
      </p:sp>
      <p:sp>
        <p:nvSpPr>
          <p:cNvPr id="6" name="TextBox 5">
            <a:extLst>
              <a:ext uri="{FF2B5EF4-FFF2-40B4-BE49-F238E27FC236}">
                <a16:creationId xmlns:a16="http://schemas.microsoft.com/office/drawing/2014/main" id="{B6411885-CECB-48D2-81E0-678933863297}"/>
              </a:ext>
            </a:extLst>
          </p:cNvPr>
          <p:cNvSpPr txBox="1"/>
          <p:nvPr/>
        </p:nvSpPr>
        <p:spPr>
          <a:xfrm>
            <a:off x="3210840" y="5075397"/>
            <a:ext cx="3031298" cy="1569660"/>
          </a:xfrm>
          <a:prstGeom prst="rect">
            <a:avLst/>
          </a:prstGeom>
          <a:noFill/>
        </p:spPr>
        <p:txBody>
          <a:bodyPr wrap="square" rtlCol="0">
            <a:spAutoFit/>
          </a:bodyPr>
          <a:lstStyle/>
          <a:p>
            <a:pPr algn="ctr"/>
            <a:r>
              <a:rPr lang="en-US" sz="2400" b="0" i="0" u="none" strike="noStrike" baseline="0" dirty="0">
                <a:latin typeface="AdvP1491"/>
              </a:rPr>
              <a:t>sorafenib</a:t>
            </a:r>
          </a:p>
          <a:p>
            <a:pPr algn="ctr"/>
            <a:r>
              <a:rPr lang="en-US" sz="2400" b="0" i="0" u="none" strike="noStrike" baseline="0" dirty="0">
                <a:latin typeface="AdvP1491"/>
              </a:rPr>
              <a:t>Lenvatinib</a:t>
            </a:r>
          </a:p>
          <a:p>
            <a:pPr algn="ctr"/>
            <a:endParaRPr lang="en-US" sz="2400" dirty="0">
              <a:latin typeface="AdvP1491"/>
            </a:endParaRPr>
          </a:p>
          <a:p>
            <a:pPr algn="ctr"/>
            <a:r>
              <a:rPr lang="en-US" sz="2400" dirty="0">
                <a:latin typeface="AdvP1491"/>
              </a:rPr>
              <a:t>MULTI-KINASE</a:t>
            </a:r>
            <a:endParaRPr lang="en-US" sz="2400" dirty="0"/>
          </a:p>
        </p:txBody>
      </p:sp>
      <p:sp>
        <p:nvSpPr>
          <p:cNvPr id="7" name="TextBox 6">
            <a:extLst>
              <a:ext uri="{FF2B5EF4-FFF2-40B4-BE49-F238E27FC236}">
                <a16:creationId xmlns:a16="http://schemas.microsoft.com/office/drawing/2014/main" id="{E5650ADD-8351-471A-996D-7DCC12321D84}"/>
              </a:ext>
            </a:extLst>
          </p:cNvPr>
          <p:cNvSpPr txBox="1"/>
          <p:nvPr/>
        </p:nvSpPr>
        <p:spPr>
          <a:xfrm>
            <a:off x="7465512" y="5066158"/>
            <a:ext cx="2423787" cy="1569660"/>
          </a:xfrm>
          <a:prstGeom prst="rect">
            <a:avLst/>
          </a:prstGeom>
          <a:noFill/>
        </p:spPr>
        <p:txBody>
          <a:bodyPr wrap="square" rtlCol="0">
            <a:spAutoFit/>
          </a:bodyPr>
          <a:lstStyle/>
          <a:p>
            <a:pPr algn="ctr"/>
            <a:r>
              <a:rPr lang="en-US" sz="2400" b="0" i="0" u="none" strike="noStrike" baseline="0" dirty="0">
                <a:latin typeface="AdvP1491"/>
              </a:rPr>
              <a:t>Vemurafenib</a:t>
            </a:r>
          </a:p>
          <a:p>
            <a:pPr algn="ctr"/>
            <a:r>
              <a:rPr lang="en-US" sz="2400" b="0" i="0" u="none" strike="noStrike" baseline="0" dirty="0">
                <a:latin typeface="AdvP1491"/>
              </a:rPr>
              <a:t> dabrafenib</a:t>
            </a:r>
          </a:p>
          <a:p>
            <a:pPr algn="ctr"/>
            <a:endParaRPr lang="en-US" sz="2400" dirty="0">
              <a:latin typeface="AdvP1491"/>
            </a:endParaRPr>
          </a:p>
          <a:p>
            <a:pPr algn="ctr"/>
            <a:r>
              <a:rPr lang="en-US" sz="2400" dirty="0">
                <a:latin typeface="AdvP1491"/>
              </a:rPr>
              <a:t>BRAF</a:t>
            </a:r>
            <a:endParaRPr lang="en-US" sz="2400" dirty="0"/>
          </a:p>
        </p:txBody>
      </p:sp>
      <p:sp>
        <p:nvSpPr>
          <p:cNvPr id="8" name="TextBox 7">
            <a:extLst>
              <a:ext uri="{FF2B5EF4-FFF2-40B4-BE49-F238E27FC236}">
                <a16:creationId xmlns:a16="http://schemas.microsoft.com/office/drawing/2014/main" id="{53F95847-DBB1-4D74-A86C-61FCC1F268D6}"/>
              </a:ext>
            </a:extLst>
          </p:cNvPr>
          <p:cNvSpPr txBox="1"/>
          <p:nvPr/>
        </p:nvSpPr>
        <p:spPr>
          <a:xfrm>
            <a:off x="38572" y="5250823"/>
            <a:ext cx="2060532" cy="1200329"/>
          </a:xfrm>
          <a:prstGeom prst="rect">
            <a:avLst/>
          </a:prstGeom>
          <a:noFill/>
        </p:spPr>
        <p:txBody>
          <a:bodyPr wrap="square" rtlCol="0">
            <a:spAutoFit/>
          </a:bodyPr>
          <a:lstStyle/>
          <a:p>
            <a:pPr algn="ctr"/>
            <a:r>
              <a:rPr lang="en-US" sz="2400" b="0" i="0" u="none" strike="noStrike" baseline="0" dirty="0" err="1">
                <a:latin typeface="AdvP1491"/>
              </a:rPr>
              <a:t>Crizotinib</a:t>
            </a:r>
            <a:endParaRPr lang="en-US" sz="2400" b="0" i="0" u="none" strike="noStrike" baseline="0" dirty="0">
              <a:latin typeface="AdvP1491"/>
            </a:endParaRPr>
          </a:p>
          <a:p>
            <a:pPr algn="ctr"/>
            <a:endParaRPr lang="en-US" sz="2400" dirty="0">
              <a:latin typeface="AdvP1491"/>
            </a:endParaRPr>
          </a:p>
          <a:p>
            <a:pPr algn="ctr"/>
            <a:r>
              <a:rPr lang="en-US" sz="2400" dirty="0">
                <a:latin typeface="AdvP1491"/>
              </a:rPr>
              <a:t>ALK</a:t>
            </a:r>
            <a:endParaRPr lang="en-US" sz="2400" dirty="0"/>
          </a:p>
        </p:txBody>
      </p:sp>
    </p:spTree>
    <p:extLst>
      <p:ext uri="{BB962C8B-B14F-4D97-AF65-F5344CB8AC3E}">
        <p14:creationId xmlns:p14="http://schemas.microsoft.com/office/powerpoint/2010/main" val="45987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dneys: Structure, function, and diseases">
            <a:extLst>
              <a:ext uri="{FF2B5EF4-FFF2-40B4-BE49-F238E27FC236}">
                <a16:creationId xmlns:a16="http://schemas.microsoft.com/office/drawing/2014/main" id="{81B20329-38C9-F6E2-8247-91DD6BDD5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406" y="920644"/>
            <a:ext cx="6870492" cy="515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99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 drawing of a circular chart with writing in red and black inside of it ">
            <a:extLst>
              <a:ext uri="{FF2B5EF4-FFF2-40B4-BE49-F238E27FC236}">
                <a16:creationId xmlns:a16="http://schemas.microsoft.com/office/drawing/2014/main" id="{49317DF3-14B3-FD79-CB07-57AE1DF21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959C2-35A2-56B2-DC89-EEF84E32EFAA}"/>
              </a:ext>
            </a:extLst>
          </p:cNvPr>
          <p:cNvSpPr txBox="1"/>
          <p:nvPr/>
        </p:nvSpPr>
        <p:spPr>
          <a:xfrm>
            <a:off x="4928315" y="231820"/>
            <a:ext cx="6697015" cy="677108"/>
          </a:xfrm>
          <a:prstGeom prst="rect">
            <a:avLst/>
          </a:prstGeom>
          <a:noFill/>
        </p:spPr>
        <p:txBody>
          <a:bodyPr wrap="square" rtlCol="0">
            <a:spAutoFit/>
          </a:bodyPr>
          <a:lstStyle/>
          <a:p>
            <a:r>
              <a:rPr lang="it-IT" sz="2000" i="1" dirty="0" err="1"/>
              <a:t>Fasciculus</a:t>
            </a:r>
            <a:r>
              <a:rPr lang="it-IT" sz="2000" i="1" dirty="0"/>
              <a:t> Medicus Johannes de </a:t>
            </a:r>
            <a:r>
              <a:rPr lang="it-IT" sz="2000" i="1" dirty="0" err="1"/>
              <a:t>Ketham</a:t>
            </a:r>
            <a:r>
              <a:rPr lang="it-IT" sz="2000" i="1" dirty="0"/>
              <a:t> 1491</a:t>
            </a:r>
          </a:p>
          <a:p>
            <a:r>
              <a:rPr lang="it-IT" dirty="0"/>
              <a:t>(primo libro medico illustrato stampato) </a:t>
            </a:r>
          </a:p>
        </p:txBody>
      </p:sp>
      <p:sp>
        <p:nvSpPr>
          <p:cNvPr id="3" name="TextBox 2">
            <a:extLst>
              <a:ext uri="{FF2B5EF4-FFF2-40B4-BE49-F238E27FC236}">
                <a16:creationId xmlns:a16="http://schemas.microsoft.com/office/drawing/2014/main" id="{DF64F7AD-7418-C6D1-DAA1-299BD4B578CD}"/>
              </a:ext>
            </a:extLst>
          </p:cNvPr>
          <p:cNvSpPr txBox="1"/>
          <p:nvPr/>
        </p:nvSpPr>
        <p:spPr>
          <a:xfrm>
            <a:off x="4928315" y="961623"/>
            <a:ext cx="6300517" cy="3139321"/>
          </a:xfrm>
          <a:prstGeom prst="rect">
            <a:avLst/>
          </a:prstGeom>
          <a:noFill/>
        </p:spPr>
        <p:txBody>
          <a:bodyPr wrap="square" rtlCol="0">
            <a:spAutoFit/>
          </a:bodyPr>
          <a:lstStyle/>
          <a:p>
            <a:r>
              <a:rPr lang="it-IT" b="1" dirty="0"/>
              <a:t>UROSCOPIA</a:t>
            </a:r>
          </a:p>
          <a:p>
            <a:endParaRPr lang="it-IT" dirty="0"/>
          </a:p>
          <a:p>
            <a:r>
              <a:rPr lang="it-IT" dirty="0"/>
              <a:t>Come le caratteristiche di colore e consistenza delle urine possono corrispondere a diagnosi</a:t>
            </a:r>
          </a:p>
          <a:p>
            <a:endParaRPr lang="it-IT" dirty="0"/>
          </a:p>
          <a:p>
            <a:r>
              <a:rPr lang="it-IT" dirty="0"/>
              <a:t>Esame ancora influenzato dalla teoria degli umori ippocratea</a:t>
            </a:r>
          </a:p>
          <a:p>
            <a:endParaRPr lang="it-IT" dirty="0"/>
          </a:p>
          <a:p>
            <a:r>
              <a:rPr lang="it-IT" dirty="0"/>
              <a:t>Sanguigno (sangue = umore rosso = ARIA)</a:t>
            </a:r>
          </a:p>
          <a:p>
            <a:r>
              <a:rPr lang="it-IT" dirty="0"/>
              <a:t>Collerico (bile gialla = FUOCO)</a:t>
            </a:r>
          </a:p>
          <a:p>
            <a:r>
              <a:rPr lang="it-IT" dirty="0"/>
              <a:t>Flemmatico (flegma = muco denso = umore freddo ACQUA)</a:t>
            </a:r>
          </a:p>
          <a:p>
            <a:r>
              <a:rPr lang="it-IT" dirty="0"/>
              <a:t>Malinconico (bile nera = TERRA)</a:t>
            </a:r>
          </a:p>
        </p:txBody>
      </p:sp>
      <p:pic>
        <p:nvPicPr>
          <p:cNvPr id="3078" name="Picture 6" descr="Illustration of a physicians examining urine in a flask from Fasciculus medicinae, Johannes de Ketham, published Venice, 1500">
            <a:extLst>
              <a:ext uri="{FF2B5EF4-FFF2-40B4-BE49-F238E27FC236}">
                <a16:creationId xmlns:a16="http://schemas.microsoft.com/office/drawing/2014/main" id="{AFDE11A8-C64E-67A7-1CA5-F24B14E1A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315" y="4311404"/>
            <a:ext cx="405765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59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A8106-8891-ADC0-F514-AAD27B382F43}"/>
              </a:ext>
            </a:extLst>
          </p:cNvPr>
          <p:cNvPicPr>
            <a:picLocks noChangeAspect="1"/>
          </p:cNvPicPr>
          <p:nvPr/>
        </p:nvPicPr>
        <p:blipFill>
          <a:blip r:embed="rId2"/>
          <a:stretch>
            <a:fillRect/>
          </a:stretch>
        </p:blipFill>
        <p:spPr>
          <a:xfrm>
            <a:off x="167425" y="199751"/>
            <a:ext cx="6224789" cy="167990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0EF9386-87B9-0667-055C-01218016F3A1}"/>
              </a:ext>
            </a:extLst>
          </p:cNvPr>
          <p:cNvPicPr>
            <a:picLocks noChangeAspect="1"/>
          </p:cNvPicPr>
          <p:nvPr/>
        </p:nvPicPr>
        <p:blipFill>
          <a:blip r:embed="rId3"/>
          <a:stretch>
            <a:fillRect/>
          </a:stretch>
        </p:blipFill>
        <p:spPr>
          <a:xfrm>
            <a:off x="6704086" y="0"/>
            <a:ext cx="5487914" cy="6858000"/>
          </a:xfrm>
          <a:prstGeom prst="rect">
            <a:avLst/>
          </a:prstGeom>
        </p:spPr>
      </p:pic>
      <p:sp>
        <p:nvSpPr>
          <p:cNvPr id="6" name="TextBox 5">
            <a:extLst>
              <a:ext uri="{FF2B5EF4-FFF2-40B4-BE49-F238E27FC236}">
                <a16:creationId xmlns:a16="http://schemas.microsoft.com/office/drawing/2014/main" id="{550911E0-7888-7336-CA23-64862D7B196F}"/>
              </a:ext>
            </a:extLst>
          </p:cNvPr>
          <p:cNvSpPr txBox="1"/>
          <p:nvPr/>
        </p:nvSpPr>
        <p:spPr>
          <a:xfrm>
            <a:off x="148070" y="2335576"/>
            <a:ext cx="6357649" cy="3693319"/>
          </a:xfrm>
          <a:prstGeom prst="rect">
            <a:avLst/>
          </a:prstGeom>
          <a:noFill/>
        </p:spPr>
        <p:txBody>
          <a:bodyPr wrap="square" rtlCol="0">
            <a:spAutoFit/>
          </a:bodyPr>
          <a:lstStyle/>
          <a:p>
            <a:r>
              <a:rPr lang="it-IT" dirty="0"/>
              <a:t>1-2   colore più intenso = urine più concentrate (o alimenti)</a:t>
            </a:r>
          </a:p>
          <a:p>
            <a:r>
              <a:rPr lang="it-IT" dirty="0"/>
              <a:t>3-4   Rosa-rosso: ematuria, emoglobinuria, mioglobinuria farmaci, </a:t>
            </a:r>
            <a:br>
              <a:rPr lang="it-IT" dirty="0"/>
            </a:br>
            <a:r>
              <a:rPr lang="it-IT" dirty="0"/>
              <a:t>         infezioni, alimenti come le bietole (rape rosse -&gt; </a:t>
            </a:r>
            <a:r>
              <a:rPr lang="it-IT" dirty="0" err="1"/>
              <a:t>bietoluria</a:t>
            </a:r>
            <a:r>
              <a:rPr lang="it-IT" dirty="0"/>
              <a:t>)</a:t>
            </a:r>
          </a:p>
          <a:p>
            <a:r>
              <a:rPr lang="it-IT" dirty="0"/>
              <a:t>5-6 Arancione:  urobilinogeno, bilirubina coniugata, rifampicina</a:t>
            </a:r>
          </a:p>
          <a:p>
            <a:pPr marL="342900" indent="-342900">
              <a:buAutoNum type="arabicPlain" startAt="7"/>
            </a:pPr>
            <a:r>
              <a:rPr lang="it-IT" dirty="0"/>
              <a:t>Nero: alcaptonuria, rabdomiolisi</a:t>
            </a:r>
          </a:p>
          <a:p>
            <a:pPr marL="342900" indent="-342900">
              <a:buAutoNum type="arabicPlain" startAt="7"/>
            </a:pPr>
            <a:r>
              <a:rPr lang="it-IT" dirty="0"/>
              <a:t>Blu: stipsi cronica, trasformazione di triptofano in indolo, metabolizzato dal fegato e convertito da batteri</a:t>
            </a:r>
          </a:p>
          <a:p>
            <a:pPr marL="342900" indent="-342900">
              <a:buAutoNum type="arabicPlain" startAt="7"/>
            </a:pPr>
            <a:r>
              <a:rPr lang="it-IT" dirty="0"/>
              <a:t>Viola: Da conversione batterica </a:t>
            </a:r>
          </a:p>
          <a:p>
            <a:r>
              <a:rPr lang="it-IT" dirty="0"/>
              <a:t>10-11  Marrone: farmaci, porfirie</a:t>
            </a:r>
          </a:p>
          <a:p>
            <a:pPr marL="342900" indent="-342900">
              <a:buAutoNum type="arabicPlain" startAt="12"/>
            </a:pPr>
            <a:r>
              <a:rPr lang="it-IT" dirty="0"/>
              <a:t>Verde: biliverdina, pseudomonas</a:t>
            </a:r>
          </a:p>
          <a:p>
            <a:r>
              <a:rPr lang="it-IT" dirty="0"/>
              <a:t>13-14  Bianco: proteinuria massiva</a:t>
            </a:r>
          </a:p>
          <a:p>
            <a:r>
              <a:rPr lang="it-IT" dirty="0"/>
              <a:t>15   Torbida: infezioni o cristalli</a:t>
            </a:r>
            <a:br>
              <a:rPr lang="it-IT" dirty="0"/>
            </a:br>
            <a:r>
              <a:rPr lang="it-IT" dirty="0"/>
              <a:t>16   Schiumosa: proteine</a:t>
            </a:r>
          </a:p>
        </p:txBody>
      </p:sp>
    </p:spTree>
    <p:extLst>
      <p:ext uri="{BB962C8B-B14F-4D97-AF65-F5344CB8AC3E}">
        <p14:creationId xmlns:p14="http://schemas.microsoft.com/office/powerpoint/2010/main" val="1599956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ECAC44-FE6F-A58C-9231-73317698359E}"/>
              </a:ext>
            </a:extLst>
          </p:cNvPr>
          <p:cNvPicPr>
            <a:picLocks noChangeAspect="1"/>
          </p:cNvPicPr>
          <p:nvPr/>
        </p:nvPicPr>
        <p:blipFill>
          <a:blip r:embed="rId2"/>
          <a:stretch>
            <a:fillRect/>
          </a:stretch>
        </p:blipFill>
        <p:spPr>
          <a:xfrm>
            <a:off x="1429501" y="4817096"/>
            <a:ext cx="2630435" cy="1985793"/>
          </a:xfrm>
          <a:prstGeom prst="rect">
            <a:avLst/>
          </a:prstGeom>
        </p:spPr>
      </p:pic>
      <p:sp>
        <p:nvSpPr>
          <p:cNvPr id="5" name="Titolo 1">
            <a:extLst>
              <a:ext uri="{FF2B5EF4-FFF2-40B4-BE49-F238E27FC236}">
                <a16:creationId xmlns:a16="http://schemas.microsoft.com/office/drawing/2014/main" id="{295FFDD9-C518-4A6F-98B0-6D2E721A6897}"/>
              </a:ext>
            </a:extLst>
          </p:cNvPr>
          <p:cNvSpPr txBox="1">
            <a:spLocks/>
          </p:cNvSpPr>
          <p:nvPr/>
        </p:nvSpPr>
        <p:spPr>
          <a:xfrm>
            <a:off x="630936" y="639520"/>
            <a:ext cx="3429000" cy="17190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5400" b="1" dirty="0"/>
              <a:t>Fifty shades of urine</a:t>
            </a:r>
            <a:endParaRPr lang="en-US" sz="5400" b="1" kern="1200" dirty="0">
              <a:solidFill>
                <a:schemeClr val="tx1"/>
              </a:solidFill>
              <a:latin typeface="+mj-lt"/>
              <a:ea typeface="+mj-ea"/>
              <a:cs typeface="+mj-cs"/>
            </a:endParaRPr>
          </a:p>
        </p:txBody>
      </p:sp>
      <p:pic>
        <p:nvPicPr>
          <p:cNvPr id="16" name="Immagine 15" descr="Immagine che contiene bottiglia, vuoto&#10;&#10;Descrizione generata automaticamente">
            <a:extLst>
              <a:ext uri="{FF2B5EF4-FFF2-40B4-BE49-F238E27FC236}">
                <a16:creationId xmlns:a16="http://schemas.microsoft.com/office/drawing/2014/main" id="{85971292-262A-495B-841B-FDA4EAD9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043" y="368845"/>
            <a:ext cx="3943343" cy="2592749"/>
          </a:xfrm>
          <a:prstGeom prst="rect">
            <a:avLst/>
          </a:prstGeom>
        </p:spPr>
      </p:pic>
      <p:sp>
        <p:nvSpPr>
          <p:cNvPr id="29" name="CasellaDiTesto 28">
            <a:extLst>
              <a:ext uri="{FF2B5EF4-FFF2-40B4-BE49-F238E27FC236}">
                <a16:creationId xmlns:a16="http://schemas.microsoft.com/office/drawing/2014/main" id="{B473BABC-A55F-4F06-A2BA-3652C4BDCD78}"/>
              </a:ext>
            </a:extLst>
          </p:cNvPr>
          <p:cNvSpPr txBox="1"/>
          <p:nvPr/>
        </p:nvSpPr>
        <p:spPr>
          <a:xfrm>
            <a:off x="146669" y="2752903"/>
            <a:ext cx="3145536" cy="2246769"/>
          </a:xfrm>
          <a:prstGeom prst="rect">
            <a:avLst/>
          </a:prstGeom>
          <a:solidFill>
            <a:schemeClr val="accent2">
              <a:lumMod val="60000"/>
              <a:lumOff val="40000"/>
            </a:schemeClr>
          </a:solidFill>
        </p:spPr>
        <p:txBody>
          <a:bodyPr wrap="square" rtlCol="0">
            <a:spAutoFit/>
          </a:bodyPr>
          <a:lstStyle/>
          <a:p>
            <a:r>
              <a:rPr lang="it-IT" sz="2000" dirty="0"/>
              <a:t>URINE MARRONI-NERE</a:t>
            </a:r>
          </a:p>
          <a:p>
            <a:pPr marL="285750" indent="-285750">
              <a:buFontTx/>
              <a:buChar char="-"/>
            </a:pPr>
            <a:r>
              <a:rPr lang="it-IT" sz="2000" dirty="0"/>
              <a:t>Ematuria</a:t>
            </a:r>
          </a:p>
          <a:p>
            <a:pPr marL="285750" indent="-285750">
              <a:buFontTx/>
              <a:buChar char="-"/>
            </a:pPr>
            <a:r>
              <a:rPr lang="it-IT" sz="2000" dirty="0"/>
              <a:t>Emoglobinuria</a:t>
            </a:r>
          </a:p>
          <a:p>
            <a:pPr marL="285750" indent="-285750">
              <a:buFontTx/>
              <a:buChar char="-"/>
            </a:pPr>
            <a:r>
              <a:rPr lang="it-IT" sz="2000" dirty="0"/>
              <a:t>Bilirubinuria</a:t>
            </a:r>
          </a:p>
          <a:p>
            <a:pPr marL="285750" indent="-285750">
              <a:buFontTx/>
              <a:buChar char="-"/>
            </a:pPr>
            <a:r>
              <a:rPr lang="it-IT" sz="2000" dirty="0"/>
              <a:t>Alcaptonuria</a:t>
            </a:r>
          </a:p>
          <a:p>
            <a:pPr marL="285750" indent="-285750">
              <a:buFontTx/>
              <a:buChar char="-"/>
            </a:pPr>
            <a:r>
              <a:rPr lang="it-IT" sz="2000" dirty="0"/>
              <a:t>Farmaci (nitrofurantoina, metronidazolo)</a:t>
            </a:r>
          </a:p>
        </p:txBody>
      </p:sp>
      <p:cxnSp>
        <p:nvCxnSpPr>
          <p:cNvPr id="91" name="Connettore 2 90">
            <a:extLst>
              <a:ext uri="{FF2B5EF4-FFF2-40B4-BE49-F238E27FC236}">
                <a16:creationId xmlns:a16="http://schemas.microsoft.com/office/drawing/2014/main" id="{5A1D2012-70E3-4299-9CA8-761DFC751A97}"/>
              </a:ext>
            </a:extLst>
          </p:cNvPr>
          <p:cNvCxnSpPr>
            <a:cxnSpLocks/>
          </p:cNvCxnSpPr>
          <p:nvPr/>
        </p:nvCxnSpPr>
        <p:spPr>
          <a:xfrm flipH="1">
            <a:off x="3484869" y="2687656"/>
            <a:ext cx="1577461" cy="4268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CasellaDiTesto 93">
            <a:extLst>
              <a:ext uri="{FF2B5EF4-FFF2-40B4-BE49-F238E27FC236}">
                <a16:creationId xmlns:a16="http://schemas.microsoft.com/office/drawing/2014/main" id="{70296120-81A9-49A5-ACF8-F11200203902}"/>
              </a:ext>
            </a:extLst>
          </p:cNvPr>
          <p:cNvSpPr txBox="1"/>
          <p:nvPr/>
        </p:nvSpPr>
        <p:spPr>
          <a:xfrm>
            <a:off x="3484869" y="3488284"/>
            <a:ext cx="3255095" cy="2246769"/>
          </a:xfrm>
          <a:prstGeom prst="rect">
            <a:avLst/>
          </a:prstGeom>
          <a:solidFill>
            <a:schemeClr val="accent2">
              <a:lumMod val="60000"/>
              <a:lumOff val="40000"/>
            </a:schemeClr>
          </a:solidFill>
        </p:spPr>
        <p:txBody>
          <a:bodyPr wrap="square" rtlCol="0">
            <a:spAutoFit/>
          </a:bodyPr>
          <a:lstStyle/>
          <a:p>
            <a:r>
              <a:rPr lang="it-IT" sz="2000" dirty="0"/>
              <a:t>URINE ROSSE</a:t>
            </a:r>
          </a:p>
          <a:p>
            <a:pPr marL="342900" indent="-342900">
              <a:buFontTx/>
              <a:buChar char="-"/>
            </a:pPr>
            <a:r>
              <a:rPr lang="it-IT" sz="2000" dirty="0"/>
              <a:t>Ematuria</a:t>
            </a:r>
          </a:p>
          <a:p>
            <a:pPr marL="342900" indent="-342900">
              <a:buFontTx/>
              <a:buChar char="-"/>
            </a:pPr>
            <a:r>
              <a:rPr lang="it-IT" sz="2000" dirty="0"/>
              <a:t>Emoglobinuria</a:t>
            </a:r>
          </a:p>
          <a:p>
            <a:pPr marL="342900" indent="-342900">
              <a:buFontTx/>
              <a:buChar char="-"/>
            </a:pPr>
            <a:r>
              <a:rPr lang="it-IT" sz="2000" dirty="0"/>
              <a:t>Mioglobinuria</a:t>
            </a:r>
          </a:p>
          <a:p>
            <a:pPr marL="342900" indent="-342900">
              <a:buFontTx/>
              <a:buChar char="-"/>
            </a:pPr>
            <a:r>
              <a:rPr lang="it-IT" sz="2000" dirty="0"/>
              <a:t>Alimenti</a:t>
            </a:r>
          </a:p>
          <a:p>
            <a:pPr marL="342900" indent="-342900">
              <a:buFontTx/>
              <a:buChar char="-"/>
            </a:pPr>
            <a:r>
              <a:rPr lang="it-IT" sz="2000" dirty="0"/>
              <a:t>Additivi</a:t>
            </a:r>
          </a:p>
          <a:p>
            <a:pPr marL="342900" indent="-342900">
              <a:buFontTx/>
              <a:buChar char="-"/>
            </a:pPr>
            <a:r>
              <a:rPr lang="it-IT" sz="2000" dirty="0"/>
              <a:t>Farmaci</a:t>
            </a:r>
          </a:p>
        </p:txBody>
      </p:sp>
      <p:cxnSp>
        <p:nvCxnSpPr>
          <p:cNvPr id="99" name="Connettore 2 98">
            <a:extLst>
              <a:ext uri="{FF2B5EF4-FFF2-40B4-BE49-F238E27FC236}">
                <a16:creationId xmlns:a16="http://schemas.microsoft.com/office/drawing/2014/main" id="{01AA0653-E15C-485C-A3F7-6305D98CD4D5}"/>
              </a:ext>
            </a:extLst>
          </p:cNvPr>
          <p:cNvCxnSpPr>
            <a:cxnSpLocks/>
          </p:cNvCxnSpPr>
          <p:nvPr/>
        </p:nvCxnSpPr>
        <p:spPr>
          <a:xfrm flipH="1">
            <a:off x="5292748" y="2687656"/>
            <a:ext cx="1043716" cy="7137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CasellaDiTesto 102">
            <a:extLst>
              <a:ext uri="{FF2B5EF4-FFF2-40B4-BE49-F238E27FC236}">
                <a16:creationId xmlns:a16="http://schemas.microsoft.com/office/drawing/2014/main" id="{D137FBCF-5781-4AE6-9C5B-FD97245B29CD}"/>
              </a:ext>
            </a:extLst>
          </p:cNvPr>
          <p:cNvSpPr txBox="1"/>
          <p:nvPr/>
        </p:nvSpPr>
        <p:spPr>
          <a:xfrm>
            <a:off x="6909932" y="4005985"/>
            <a:ext cx="2169966" cy="1323439"/>
          </a:xfrm>
          <a:prstGeom prst="rect">
            <a:avLst/>
          </a:prstGeom>
          <a:solidFill>
            <a:schemeClr val="accent2">
              <a:lumMod val="60000"/>
              <a:lumOff val="40000"/>
            </a:schemeClr>
          </a:solidFill>
        </p:spPr>
        <p:txBody>
          <a:bodyPr wrap="square" rtlCol="0">
            <a:spAutoFit/>
          </a:bodyPr>
          <a:lstStyle/>
          <a:p>
            <a:r>
              <a:rPr lang="it-IT" sz="2000" dirty="0"/>
              <a:t>URINE ARANCIO</a:t>
            </a:r>
          </a:p>
          <a:p>
            <a:pPr marL="342900" indent="-342900">
              <a:buFontTx/>
              <a:buChar char="-"/>
            </a:pPr>
            <a:r>
              <a:rPr lang="it-IT" sz="2000" dirty="0"/>
              <a:t>Disidratazione</a:t>
            </a:r>
          </a:p>
          <a:p>
            <a:pPr marL="342900" indent="-342900">
              <a:buFontTx/>
              <a:buChar char="-"/>
            </a:pPr>
            <a:r>
              <a:rPr lang="it-IT" sz="2000" dirty="0"/>
              <a:t>Alimenti (zucca, carote)</a:t>
            </a:r>
          </a:p>
        </p:txBody>
      </p:sp>
      <p:cxnSp>
        <p:nvCxnSpPr>
          <p:cNvPr id="106" name="Connettore 2 105">
            <a:extLst>
              <a:ext uri="{FF2B5EF4-FFF2-40B4-BE49-F238E27FC236}">
                <a16:creationId xmlns:a16="http://schemas.microsoft.com/office/drawing/2014/main" id="{CCBDDFAB-6AE4-484D-BEFD-BC4E9767D2AA}"/>
              </a:ext>
            </a:extLst>
          </p:cNvPr>
          <p:cNvCxnSpPr>
            <a:cxnSpLocks/>
          </p:cNvCxnSpPr>
          <p:nvPr/>
        </p:nvCxnSpPr>
        <p:spPr>
          <a:xfrm>
            <a:off x="7472373" y="2926574"/>
            <a:ext cx="203793" cy="9497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0" name="Immagine 109" descr="Immagine che contiene bottiglia, serbatoio&#10;&#10;Descrizione generata automaticamente">
            <a:extLst>
              <a:ext uri="{FF2B5EF4-FFF2-40B4-BE49-F238E27FC236}">
                <a16:creationId xmlns:a16="http://schemas.microsoft.com/office/drawing/2014/main" id="{E4551A49-978B-4CDC-8183-83E321EE9134}"/>
              </a:ext>
            </a:extLst>
          </p:cNvPr>
          <p:cNvPicPr>
            <a:picLocks noChangeAspect="1"/>
          </p:cNvPicPr>
          <p:nvPr/>
        </p:nvPicPr>
        <p:blipFill rotWithShape="1">
          <a:blip r:embed="rId4">
            <a:extLst>
              <a:ext uri="{28A0092B-C50C-407E-A947-70E740481C1C}">
                <a14:useLocalDpi xmlns:a14="http://schemas.microsoft.com/office/drawing/2010/main" val="0"/>
              </a:ext>
            </a:extLst>
          </a:blip>
          <a:srcRect l="6830" t="35402" r="73832" b="28410"/>
          <a:stretch/>
        </p:blipFill>
        <p:spPr>
          <a:xfrm>
            <a:off x="8635781" y="1198046"/>
            <a:ext cx="1364076" cy="1573649"/>
          </a:xfrm>
          <a:prstGeom prst="rect">
            <a:avLst/>
          </a:prstGeom>
        </p:spPr>
      </p:pic>
      <p:sp>
        <p:nvSpPr>
          <p:cNvPr id="112" name="CasellaDiTesto 111">
            <a:extLst>
              <a:ext uri="{FF2B5EF4-FFF2-40B4-BE49-F238E27FC236}">
                <a16:creationId xmlns:a16="http://schemas.microsoft.com/office/drawing/2014/main" id="{7EF72391-1E08-434A-84DA-263D23252707}"/>
              </a:ext>
            </a:extLst>
          </p:cNvPr>
          <p:cNvSpPr txBox="1"/>
          <p:nvPr/>
        </p:nvSpPr>
        <p:spPr>
          <a:xfrm>
            <a:off x="9320168" y="3949950"/>
            <a:ext cx="2430553" cy="1323439"/>
          </a:xfrm>
          <a:prstGeom prst="rect">
            <a:avLst/>
          </a:prstGeom>
          <a:solidFill>
            <a:schemeClr val="accent2">
              <a:lumMod val="60000"/>
              <a:lumOff val="40000"/>
            </a:schemeClr>
          </a:solidFill>
        </p:spPr>
        <p:txBody>
          <a:bodyPr wrap="square" rtlCol="0">
            <a:spAutoFit/>
          </a:bodyPr>
          <a:lstStyle/>
          <a:p>
            <a:r>
              <a:rPr lang="it-IT" sz="2000" dirty="0"/>
              <a:t>URINE TRASPARENTI-MOLTO CHIARE</a:t>
            </a:r>
          </a:p>
          <a:p>
            <a:pPr marL="342900" indent="-342900">
              <a:buFontTx/>
              <a:buChar char="-"/>
            </a:pPr>
            <a:r>
              <a:rPr lang="it-IT" sz="2000" dirty="0"/>
              <a:t>Iperidratazione</a:t>
            </a:r>
          </a:p>
          <a:p>
            <a:pPr marL="342900" indent="-342900">
              <a:buFontTx/>
              <a:buChar char="-"/>
            </a:pPr>
            <a:r>
              <a:rPr lang="it-IT" sz="2000" dirty="0"/>
              <a:t>Diabete insipido</a:t>
            </a:r>
          </a:p>
        </p:txBody>
      </p:sp>
      <p:cxnSp>
        <p:nvCxnSpPr>
          <p:cNvPr id="113" name="Connettore 2 112">
            <a:extLst>
              <a:ext uri="{FF2B5EF4-FFF2-40B4-BE49-F238E27FC236}">
                <a16:creationId xmlns:a16="http://schemas.microsoft.com/office/drawing/2014/main" id="{25052800-6DC2-43AF-A22E-88E5E9ADF865}"/>
              </a:ext>
            </a:extLst>
          </p:cNvPr>
          <p:cNvCxnSpPr>
            <a:cxnSpLocks/>
          </p:cNvCxnSpPr>
          <p:nvPr/>
        </p:nvCxnSpPr>
        <p:spPr>
          <a:xfrm>
            <a:off x="9432097" y="2687656"/>
            <a:ext cx="661117" cy="11045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Immagine 3" descr="Immagine che contiene bacca, frutta&#10;&#10;Descrizione generata automaticamente">
            <a:extLst>
              <a:ext uri="{FF2B5EF4-FFF2-40B4-BE49-F238E27FC236}">
                <a16:creationId xmlns:a16="http://schemas.microsoft.com/office/drawing/2014/main" id="{9A2CC971-FBE7-4DD6-D2F7-82D58FCDD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1" y="5153130"/>
            <a:ext cx="1514868" cy="1313724"/>
          </a:xfrm>
          <a:prstGeom prst="rect">
            <a:avLst/>
          </a:prstGeom>
        </p:spPr>
      </p:pic>
    </p:spTree>
    <p:extLst>
      <p:ext uri="{BB962C8B-B14F-4D97-AF65-F5344CB8AC3E}">
        <p14:creationId xmlns:p14="http://schemas.microsoft.com/office/powerpoint/2010/main" val="14708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par>
                                <p:cTn id="24" presetID="10" presetClass="entr" presetSubtype="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fade">
                                      <p:cBhvr>
                                        <p:cTn id="26" dur="500"/>
                                        <p:tgtEl>
                                          <p:spTgt spid="10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childTnLst>
                                </p:cTn>
                              </p:par>
                              <p:par>
                                <p:cTn id="32" presetID="10" presetClass="entr" presetSubtype="0" fill="hold" nodeType="with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fade">
                                      <p:cBhvr>
                                        <p:cTn id="34" dur="500"/>
                                        <p:tgtEl>
                                          <p:spTgt spid="1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4" grpId="0" animBg="1"/>
      <p:bldP spid="103" grpId="0" animBg="1"/>
      <p:bldP spid="1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E8096E-97C4-9BF3-D1B0-65F9134A58D1}"/>
              </a:ext>
            </a:extLst>
          </p:cNvPr>
          <p:cNvSpPr txBox="1"/>
          <p:nvPr/>
        </p:nvSpPr>
        <p:spPr>
          <a:xfrm>
            <a:off x="370787" y="914401"/>
            <a:ext cx="11133056" cy="4524315"/>
          </a:xfrm>
          <a:prstGeom prst="rect">
            <a:avLst/>
          </a:prstGeom>
          <a:noFill/>
        </p:spPr>
        <p:txBody>
          <a:bodyPr wrap="square" rtlCol="0">
            <a:spAutoFit/>
          </a:bodyPr>
          <a:lstStyle/>
          <a:p>
            <a:r>
              <a:rPr lang="it-IT" sz="2400" b="1" dirty="0"/>
              <a:t>Prime urine del mattino</a:t>
            </a:r>
          </a:p>
          <a:p>
            <a:r>
              <a:rPr lang="it-IT" sz="2400" dirty="0"/>
              <a:t>Rappresentano una raccolta 8h, relativamente concentrata</a:t>
            </a:r>
          </a:p>
          <a:p>
            <a:endParaRPr lang="it-IT" sz="2400" dirty="0"/>
          </a:p>
          <a:p>
            <a:r>
              <a:rPr lang="it-IT" sz="2400" b="1" dirty="0"/>
              <a:t>Campione del mitto intermedio</a:t>
            </a:r>
          </a:p>
          <a:p>
            <a:r>
              <a:rPr lang="it-IT" sz="2400" dirty="0"/>
              <a:t>Per analisi microbiologiche riducendo il rischio di contaminazione</a:t>
            </a:r>
          </a:p>
          <a:p>
            <a:endParaRPr lang="it-IT" sz="2400" dirty="0"/>
          </a:p>
          <a:p>
            <a:r>
              <a:rPr lang="it-IT" sz="2400" b="1" dirty="0"/>
              <a:t>Raccolta urine delle 24 ore</a:t>
            </a:r>
          </a:p>
          <a:p>
            <a:r>
              <a:rPr lang="it-IT" sz="2400" dirty="0"/>
              <a:t>Misurazione di sostanze specifiche: creatinina, catecolamine, </a:t>
            </a:r>
            <a:r>
              <a:rPr lang="it-IT" sz="2400" dirty="0" err="1"/>
              <a:t>etc</a:t>
            </a:r>
            <a:endParaRPr lang="it-IT" sz="2400" dirty="0"/>
          </a:p>
          <a:p>
            <a:endParaRPr lang="it-IT" sz="2400" dirty="0"/>
          </a:p>
          <a:p>
            <a:r>
              <a:rPr lang="it-IT" sz="2400" b="1" dirty="0"/>
              <a:t>Raccolta con cateterismo, puntura </a:t>
            </a:r>
            <a:r>
              <a:rPr lang="it-IT" sz="2400" b="1" dirty="0" err="1"/>
              <a:t>sovrapubica</a:t>
            </a:r>
            <a:endParaRPr lang="it-IT" sz="2400" b="1" dirty="0"/>
          </a:p>
          <a:p>
            <a:r>
              <a:rPr lang="it-IT" sz="2400" dirty="0"/>
              <a:t>Per ridurre il rischio di contaminazione</a:t>
            </a:r>
          </a:p>
          <a:p>
            <a:endParaRPr lang="it-IT" sz="2400" dirty="0"/>
          </a:p>
        </p:txBody>
      </p:sp>
      <p:sp>
        <p:nvSpPr>
          <p:cNvPr id="3" name="TextBox 2">
            <a:extLst>
              <a:ext uri="{FF2B5EF4-FFF2-40B4-BE49-F238E27FC236}">
                <a16:creationId xmlns:a16="http://schemas.microsoft.com/office/drawing/2014/main" id="{11D86AD1-DE63-F398-1125-ACAED48EB007}"/>
              </a:ext>
            </a:extLst>
          </p:cNvPr>
          <p:cNvSpPr txBox="1"/>
          <p:nvPr/>
        </p:nvSpPr>
        <p:spPr>
          <a:xfrm>
            <a:off x="370787" y="312656"/>
            <a:ext cx="11133056" cy="461665"/>
          </a:xfrm>
          <a:prstGeom prst="rect">
            <a:avLst/>
          </a:prstGeom>
          <a:noFill/>
        </p:spPr>
        <p:txBody>
          <a:bodyPr wrap="square" rtlCol="0">
            <a:spAutoFit/>
          </a:bodyPr>
          <a:lstStyle/>
          <a:p>
            <a:r>
              <a:rPr lang="it-IT" sz="2400" b="1" dirty="0">
                <a:solidFill>
                  <a:srgbClr val="0070C0"/>
                </a:solidFill>
              </a:rPr>
              <a:t>TIPO DI RACCOLTA</a:t>
            </a:r>
          </a:p>
        </p:txBody>
      </p:sp>
    </p:spTree>
    <p:extLst>
      <p:ext uri="{BB962C8B-B14F-4D97-AF65-F5344CB8AC3E}">
        <p14:creationId xmlns:p14="http://schemas.microsoft.com/office/powerpoint/2010/main" val="907066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3920B3-3002-AA40-B2FF-C2423ED6116F}"/>
              </a:ext>
            </a:extLst>
          </p:cNvPr>
          <p:cNvSpPr txBox="1"/>
          <p:nvPr/>
        </p:nvSpPr>
        <p:spPr>
          <a:xfrm>
            <a:off x="311084" y="405353"/>
            <a:ext cx="10496747" cy="3354765"/>
          </a:xfrm>
          <a:prstGeom prst="rect">
            <a:avLst/>
          </a:prstGeom>
          <a:noFill/>
        </p:spPr>
        <p:txBody>
          <a:bodyPr wrap="square" rtlCol="0">
            <a:spAutoFit/>
          </a:bodyPr>
          <a:lstStyle/>
          <a:p>
            <a:r>
              <a:rPr lang="it-IT" sz="3200" b="1" dirty="0">
                <a:solidFill>
                  <a:srgbClr val="0070C0"/>
                </a:solidFill>
              </a:rPr>
              <a:t>Esame delle urine</a:t>
            </a:r>
          </a:p>
          <a:p>
            <a:endParaRPr lang="it-IT" sz="2000" dirty="0"/>
          </a:p>
          <a:p>
            <a:r>
              <a:rPr lang="it-IT" sz="2000" dirty="0"/>
              <a:t>Analisi delle proprietà fisiche, chimiche e microscopiche delle stesse.</a:t>
            </a:r>
          </a:p>
          <a:p>
            <a:r>
              <a:rPr lang="it-IT" sz="2000" dirty="0"/>
              <a:t>Urine normali: 96% acqua; 4% sostanze disciolte</a:t>
            </a:r>
          </a:p>
          <a:p>
            <a:endParaRPr lang="it-IT" sz="2000" dirty="0"/>
          </a:p>
          <a:p>
            <a:r>
              <a:rPr lang="it-IT" sz="2000" dirty="0"/>
              <a:t>	- 50% 	Urea</a:t>
            </a:r>
          </a:p>
          <a:p>
            <a:br>
              <a:rPr lang="it-IT" sz="2000" dirty="0"/>
            </a:br>
            <a:r>
              <a:rPr lang="it-IT" sz="2000" dirty="0"/>
              <a:t>	- 50%      Sali (sodio, cloro, potassio, calcio, magnesio), </a:t>
            </a:r>
            <a:br>
              <a:rPr lang="it-IT" sz="2000" dirty="0"/>
            </a:br>
            <a:r>
              <a:rPr lang="it-IT" sz="2000" dirty="0"/>
              <a:t>		Acido urico (che può formare poi cristalli)</a:t>
            </a:r>
            <a:br>
              <a:rPr lang="it-IT" sz="2000" dirty="0"/>
            </a:br>
            <a:r>
              <a:rPr lang="it-IT" sz="2000" dirty="0"/>
              <a:t>		Creatinina</a:t>
            </a:r>
          </a:p>
        </p:txBody>
      </p:sp>
      <p:pic>
        <p:nvPicPr>
          <p:cNvPr id="4098" name="Picture 2" descr="Creatinina - Wikipedia, la enciclopedia libre">
            <a:extLst>
              <a:ext uri="{FF2B5EF4-FFF2-40B4-BE49-F238E27FC236}">
                <a16:creationId xmlns:a16="http://schemas.microsoft.com/office/drawing/2014/main" id="{D2D15916-9E58-B1BB-263B-CD53CA92B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942" y="4270343"/>
            <a:ext cx="1717249" cy="14811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FCAB52-285E-913E-A0A0-9322BDEEFF2E}"/>
              </a:ext>
            </a:extLst>
          </p:cNvPr>
          <p:cNvSpPr txBox="1"/>
          <p:nvPr/>
        </p:nvSpPr>
        <p:spPr>
          <a:xfrm>
            <a:off x="254523" y="4223209"/>
            <a:ext cx="8375715" cy="1938992"/>
          </a:xfrm>
          <a:prstGeom prst="rect">
            <a:avLst/>
          </a:prstGeom>
          <a:noFill/>
        </p:spPr>
        <p:txBody>
          <a:bodyPr wrap="square" rtlCol="0">
            <a:spAutoFit/>
          </a:bodyPr>
          <a:lstStyle/>
          <a:p>
            <a:r>
              <a:rPr lang="it-IT" sz="2000" dirty="0"/>
              <a:t>La concentrazione di </a:t>
            </a:r>
            <a:r>
              <a:rPr lang="it-IT" sz="2000" b="1" dirty="0"/>
              <a:t>creatinina</a:t>
            </a:r>
            <a:r>
              <a:rPr lang="it-IT" sz="2000" dirty="0"/>
              <a:t> è funzione della massa muscolare di un individuo. E’ filtrata liberamente nelle urine e non riassorbita: aumento della creatinina plasmatica = ridotta filtrazione</a:t>
            </a:r>
          </a:p>
          <a:p>
            <a:endParaRPr lang="it-IT" sz="2000" dirty="0"/>
          </a:p>
          <a:p>
            <a:r>
              <a:rPr lang="it-IT" sz="2000" dirty="0"/>
              <a:t>Velocità di filtrazione glomerulare = calcolata in base a livelli plasmatici e urinari di creatinina </a:t>
            </a:r>
            <a:r>
              <a:rPr lang="it-IT" sz="2000" dirty="0" err="1"/>
              <a:t>el</a:t>
            </a:r>
            <a:r>
              <a:rPr lang="it-IT" sz="2000" dirty="0"/>
              <a:t> volume urinario delle 24 ore  </a:t>
            </a:r>
          </a:p>
        </p:txBody>
      </p:sp>
      <p:pic>
        <p:nvPicPr>
          <p:cNvPr id="7" name="Picture 6">
            <a:extLst>
              <a:ext uri="{FF2B5EF4-FFF2-40B4-BE49-F238E27FC236}">
                <a16:creationId xmlns:a16="http://schemas.microsoft.com/office/drawing/2014/main" id="{F7FC33AA-84C5-D9FC-50C1-5D841DA09F5C}"/>
              </a:ext>
            </a:extLst>
          </p:cNvPr>
          <p:cNvPicPr>
            <a:picLocks noChangeAspect="1"/>
          </p:cNvPicPr>
          <p:nvPr/>
        </p:nvPicPr>
        <p:blipFill>
          <a:blip r:embed="rId3"/>
          <a:stretch>
            <a:fillRect/>
          </a:stretch>
        </p:blipFill>
        <p:spPr>
          <a:xfrm>
            <a:off x="8863918" y="1464559"/>
            <a:ext cx="1249888" cy="741313"/>
          </a:xfrm>
          <a:prstGeom prst="rect">
            <a:avLst/>
          </a:prstGeom>
        </p:spPr>
      </p:pic>
      <p:pic>
        <p:nvPicPr>
          <p:cNvPr id="9" name="Picture 8">
            <a:extLst>
              <a:ext uri="{FF2B5EF4-FFF2-40B4-BE49-F238E27FC236}">
                <a16:creationId xmlns:a16="http://schemas.microsoft.com/office/drawing/2014/main" id="{39DB2E44-3684-8512-03B4-7009F78C296D}"/>
              </a:ext>
            </a:extLst>
          </p:cNvPr>
          <p:cNvPicPr>
            <a:picLocks noChangeAspect="1"/>
          </p:cNvPicPr>
          <p:nvPr/>
        </p:nvPicPr>
        <p:blipFill>
          <a:blip r:embed="rId4"/>
          <a:stretch>
            <a:fillRect/>
          </a:stretch>
        </p:blipFill>
        <p:spPr>
          <a:xfrm>
            <a:off x="8689942" y="2556392"/>
            <a:ext cx="2115895" cy="1481127"/>
          </a:xfrm>
          <a:prstGeom prst="rect">
            <a:avLst/>
          </a:prstGeom>
        </p:spPr>
      </p:pic>
    </p:spTree>
    <p:extLst>
      <p:ext uri="{BB962C8B-B14F-4D97-AF65-F5344CB8AC3E}">
        <p14:creationId xmlns:p14="http://schemas.microsoft.com/office/powerpoint/2010/main" val="3801761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72BEB-5B80-0DAE-C30D-A67A7FB5BA54}"/>
              </a:ext>
            </a:extLst>
          </p:cNvPr>
          <p:cNvSpPr txBox="1"/>
          <p:nvPr/>
        </p:nvSpPr>
        <p:spPr>
          <a:xfrm>
            <a:off x="325225" y="443060"/>
            <a:ext cx="11541550" cy="4893647"/>
          </a:xfrm>
          <a:prstGeom prst="rect">
            <a:avLst/>
          </a:prstGeom>
          <a:noFill/>
        </p:spPr>
        <p:txBody>
          <a:bodyPr wrap="square" rtlCol="0">
            <a:spAutoFit/>
          </a:bodyPr>
          <a:lstStyle/>
          <a:p>
            <a:r>
              <a:rPr lang="it-IT" sz="2400" dirty="0"/>
              <a:t>S-UREA</a:t>
            </a:r>
            <a:br>
              <a:rPr lang="it-IT" sz="2400" dirty="0"/>
            </a:br>
            <a:r>
              <a:rPr lang="it-IT" sz="2400" dirty="0"/>
              <a:t>Subisce l’influenza dell’apporto proteico, dell’idratazione</a:t>
            </a:r>
          </a:p>
          <a:p>
            <a:pPr marL="342900" indent="-342900">
              <a:buFontTx/>
              <a:buChar char="-"/>
            </a:pPr>
            <a:r>
              <a:rPr lang="it-IT" sz="2400" dirty="0"/>
              <a:t>Aumenta nel sangue quando la velocità di filtrazione renale è ↓50%</a:t>
            </a:r>
          </a:p>
          <a:p>
            <a:endParaRPr lang="it-IT" sz="2400" dirty="0"/>
          </a:p>
          <a:p>
            <a:r>
              <a:rPr lang="it-IT" sz="2400" dirty="0"/>
              <a:t>S-CREATININA</a:t>
            </a:r>
          </a:p>
          <a:p>
            <a:r>
              <a:rPr lang="it-IT" sz="2400" dirty="0"/>
              <a:t>Relazione diretta con la massa muscolare (varia in base a età e sesso). </a:t>
            </a:r>
          </a:p>
          <a:p>
            <a:endParaRPr lang="it-IT" sz="2400" dirty="0"/>
          </a:p>
          <a:p>
            <a:r>
              <a:rPr lang="it-IT" sz="2400" dirty="0"/>
              <a:t>↑ di creatinina e urea = iperazotemia</a:t>
            </a:r>
          </a:p>
          <a:p>
            <a:pPr marL="342900" indent="-342900">
              <a:buFontTx/>
              <a:buChar char="-"/>
            </a:pPr>
            <a:r>
              <a:rPr lang="it-IT" sz="2400" b="1" dirty="0" err="1"/>
              <a:t>Pre</a:t>
            </a:r>
            <a:r>
              <a:rPr lang="it-IT" sz="2400" b="1" dirty="0"/>
              <a:t>-renale</a:t>
            </a:r>
            <a:r>
              <a:rPr lang="it-IT" sz="2400" dirty="0"/>
              <a:t>. Ridotta perfusione del rene (disidratazione, shock, insufficienza cardiaca). Aumentata degradazione proteica (febbre, ustioni gravi)</a:t>
            </a:r>
          </a:p>
          <a:p>
            <a:pPr marL="342900" indent="-342900">
              <a:buFontTx/>
              <a:buChar char="-"/>
            </a:pPr>
            <a:r>
              <a:rPr lang="it-IT" sz="2400" b="1" dirty="0"/>
              <a:t>Renale</a:t>
            </a:r>
            <a:r>
              <a:rPr lang="it-IT" sz="2400" dirty="0"/>
              <a:t>. Ridotta filtrazione (glomerulonefrite acuta, insufficienza renale)</a:t>
            </a:r>
          </a:p>
          <a:p>
            <a:pPr marL="342900" indent="-342900">
              <a:buFontTx/>
              <a:buChar char="-"/>
            </a:pPr>
            <a:r>
              <a:rPr lang="it-IT" sz="2400" b="1" dirty="0"/>
              <a:t>Post-renale</a:t>
            </a:r>
            <a:r>
              <a:rPr lang="it-IT" sz="2400" dirty="0"/>
              <a:t>. Calcoli, iperplasia prostatica, tumori. </a:t>
            </a:r>
          </a:p>
          <a:p>
            <a:pPr marL="342900" indent="-342900">
              <a:buFontTx/>
              <a:buChar char="-"/>
            </a:pPr>
            <a:endParaRPr lang="it-IT" sz="2400" dirty="0"/>
          </a:p>
        </p:txBody>
      </p:sp>
    </p:spTree>
    <p:extLst>
      <p:ext uri="{BB962C8B-B14F-4D97-AF65-F5344CB8AC3E}">
        <p14:creationId xmlns:p14="http://schemas.microsoft.com/office/powerpoint/2010/main" val="2453897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1A745E-A537-2BAD-1635-47B4C8EA59B1}"/>
              </a:ext>
            </a:extLst>
          </p:cNvPr>
          <p:cNvSpPr txBox="1"/>
          <p:nvPr/>
        </p:nvSpPr>
        <p:spPr>
          <a:xfrm>
            <a:off x="315798" y="367645"/>
            <a:ext cx="10982227" cy="3877985"/>
          </a:xfrm>
          <a:prstGeom prst="rect">
            <a:avLst/>
          </a:prstGeom>
          <a:noFill/>
        </p:spPr>
        <p:txBody>
          <a:bodyPr wrap="square" rtlCol="0">
            <a:spAutoFit/>
          </a:bodyPr>
          <a:lstStyle/>
          <a:p>
            <a:r>
              <a:rPr lang="it-IT" sz="2400" b="1" dirty="0">
                <a:solidFill>
                  <a:srgbClr val="0070C0"/>
                </a:solidFill>
              </a:rPr>
              <a:t>CLEARANCE DELLA CREATININA</a:t>
            </a:r>
          </a:p>
          <a:p>
            <a:endParaRPr lang="it-IT" dirty="0"/>
          </a:p>
          <a:p>
            <a:r>
              <a:rPr lang="it-IT" dirty="0"/>
              <a:t>Volume di plasma in </a:t>
            </a:r>
            <a:r>
              <a:rPr lang="it-IT" dirty="0" err="1"/>
              <a:t>mL</a:t>
            </a:r>
            <a:r>
              <a:rPr lang="it-IT" dirty="0"/>
              <a:t> depurato dalla creatinina al minuto</a:t>
            </a:r>
          </a:p>
          <a:p>
            <a:endParaRPr lang="it-IT" dirty="0"/>
          </a:p>
          <a:p>
            <a:r>
              <a:rPr lang="it-IT" dirty="0"/>
              <a:t>U/P x V x 1.73/A = Plasma depurato (</a:t>
            </a:r>
            <a:r>
              <a:rPr lang="it-IT" dirty="0" err="1"/>
              <a:t>mL</a:t>
            </a:r>
            <a:r>
              <a:rPr lang="it-IT" dirty="0"/>
              <a:t>/min)</a:t>
            </a:r>
          </a:p>
          <a:p>
            <a:endParaRPr lang="it-IT" dirty="0"/>
          </a:p>
          <a:p>
            <a:r>
              <a:rPr lang="it-IT" dirty="0"/>
              <a:t>(V = volume urine escreto al min, A superficie corporea del paziente)</a:t>
            </a:r>
          </a:p>
          <a:p>
            <a:endParaRPr lang="it-IT" dirty="0"/>
          </a:p>
          <a:p>
            <a:endParaRPr lang="it-IT" dirty="0"/>
          </a:p>
          <a:p>
            <a:r>
              <a:rPr lang="it-IT" sz="2400" b="1" dirty="0">
                <a:solidFill>
                  <a:srgbClr val="0070C0"/>
                </a:solidFill>
              </a:rPr>
              <a:t>EQUAZIONE MDRD (</a:t>
            </a:r>
            <a:r>
              <a:rPr lang="it-IT" sz="2400" b="1" dirty="0" err="1">
                <a:solidFill>
                  <a:srgbClr val="0070C0"/>
                </a:solidFill>
              </a:rPr>
              <a:t>modification</a:t>
            </a:r>
            <a:r>
              <a:rPr lang="it-IT" sz="2400" b="1" dirty="0">
                <a:solidFill>
                  <a:srgbClr val="0070C0"/>
                </a:solidFill>
              </a:rPr>
              <a:t> of </a:t>
            </a:r>
            <a:r>
              <a:rPr lang="it-IT" sz="2400" b="1" dirty="0" err="1">
                <a:solidFill>
                  <a:srgbClr val="0070C0"/>
                </a:solidFill>
              </a:rPr>
              <a:t>diet</a:t>
            </a:r>
            <a:r>
              <a:rPr lang="it-IT" sz="2400" b="1" dirty="0">
                <a:solidFill>
                  <a:srgbClr val="0070C0"/>
                </a:solidFill>
              </a:rPr>
              <a:t> in </a:t>
            </a:r>
            <a:r>
              <a:rPr lang="it-IT" sz="2400" b="1" dirty="0" err="1">
                <a:solidFill>
                  <a:srgbClr val="0070C0"/>
                </a:solidFill>
              </a:rPr>
              <a:t>renal</a:t>
            </a:r>
            <a:r>
              <a:rPr lang="it-IT" sz="2400" b="1" dirty="0">
                <a:solidFill>
                  <a:srgbClr val="0070C0"/>
                </a:solidFill>
              </a:rPr>
              <a:t> </a:t>
            </a:r>
            <a:r>
              <a:rPr lang="it-IT" sz="2400" b="1" dirty="0" err="1">
                <a:solidFill>
                  <a:srgbClr val="0070C0"/>
                </a:solidFill>
              </a:rPr>
              <a:t>disease</a:t>
            </a:r>
            <a:r>
              <a:rPr lang="it-IT" sz="2400" b="1" dirty="0">
                <a:solidFill>
                  <a:srgbClr val="0070C0"/>
                </a:solidFill>
              </a:rPr>
              <a:t>)</a:t>
            </a:r>
          </a:p>
          <a:p>
            <a:endParaRPr lang="it-IT" dirty="0"/>
          </a:p>
          <a:p>
            <a:br>
              <a:rPr lang="it-IT" dirty="0"/>
            </a:br>
            <a:endParaRPr lang="it-IT" dirty="0"/>
          </a:p>
        </p:txBody>
      </p:sp>
      <p:cxnSp>
        <p:nvCxnSpPr>
          <p:cNvPr id="4" name="Straight Connector 3">
            <a:extLst>
              <a:ext uri="{FF2B5EF4-FFF2-40B4-BE49-F238E27FC236}">
                <a16:creationId xmlns:a16="http://schemas.microsoft.com/office/drawing/2014/main" id="{BB6101B7-D5B2-71B7-B351-BBFF6ABE5E92}"/>
              </a:ext>
            </a:extLst>
          </p:cNvPr>
          <p:cNvCxnSpPr>
            <a:cxnSpLocks/>
          </p:cNvCxnSpPr>
          <p:nvPr/>
        </p:nvCxnSpPr>
        <p:spPr>
          <a:xfrm>
            <a:off x="2177592" y="4060964"/>
            <a:ext cx="245568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EB7DB2B-7522-056A-C866-10307B0B1A28}"/>
              </a:ext>
            </a:extLst>
          </p:cNvPr>
          <p:cNvSpPr txBox="1"/>
          <p:nvPr/>
        </p:nvSpPr>
        <p:spPr>
          <a:xfrm>
            <a:off x="531437" y="3876298"/>
            <a:ext cx="1754564" cy="369332"/>
          </a:xfrm>
          <a:prstGeom prst="rect">
            <a:avLst/>
          </a:prstGeom>
          <a:noFill/>
        </p:spPr>
        <p:txBody>
          <a:bodyPr wrap="square">
            <a:spAutoFit/>
          </a:bodyPr>
          <a:lstStyle/>
          <a:p>
            <a:r>
              <a:rPr lang="it-IT" dirty="0"/>
              <a:t>C</a:t>
            </a:r>
            <a:r>
              <a:rPr lang="it-IT" baseline="-25000" dirty="0"/>
              <a:t>CR</a:t>
            </a:r>
            <a:r>
              <a:rPr lang="it-IT" dirty="0"/>
              <a:t> (</a:t>
            </a:r>
            <a:r>
              <a:rPr lang="it-IT" dirty="0" err="1"/>
              <a:t>mL</a:t>
            </a:r>
            <a:r>
              <a:rPr lang="it-IT" dirty="0"/>
              <a:t>/min) =</a:t>
            </a:r>
          </a:p>
        </p:txBody>
      </p:sp>
      <p:sp>
        <p:nvSpPr>
          <p:cNvPr id="8" name="TextBox 7">
            <a:extLst>
              <a:ext uri="{FF2B5EF4-FFF2-40B4-BE49-F238E27FC236}">
                <a16:creationId xmlns:a16="http://schemas.microsoft.com/office/drawing/2014/main" id="{4A27F149-2E32-FC66-E38F-78038973B899}"/>
              </a:ext>
            </a:extLst>
          </p:cNvPr>
          <p:cNvSpPr txBox="1"/>
          <p:nvPr/>
        </p:nvSpPr>
        <p:spPr>
          <a:xfrm>
            <a:off x="2539346" y="3615495"/>
            <a:ext cx="1994947" cy="369332"/>
          </a:xfrm>
          <a:prstGeom prst="rect">
            <a:avLst/>
          </a:prstGeom>
          <a:noFill/>
        </p:spPr>
        <p:txBody>
          <a:bodyPr wrap="square">
            <a:spAutoFit/>
          </a:bodyPr>
          <a:lstStyle/>
          <a:p>
            <a:r>
              <a:rPr lang="it-IT" dirty="0"/>
              <a:t>(140 – età) x peso</a:t>
            </a:r>
          </a:p>
        </p:txBody>
      </p:sp>
      <p:sp>
        <p:nvSpPr>
          <p:cNvPr id="11" name="TextBox 10">
            <a:extLst>
              <a:ext uri="{FF2B5EF4-FFF2-40B4-BE49-F238E27FC236}">
                <a16:creationId xmlns:a16="http://schemas.microsoft.com/office/drawing/2014/main" id="{2E1252A9-954F-D476-D451-25F5109691E8}"/>
              </a:ext>
            </a:extLst>
          </p:cNvPr>
          <p:cNvSpPr txBox="1"/>
          <p:nvPr/>
        </p:nvSpPr>
        <p:spPr>
          <a:xfrm>
            <a:off x="4787639" y="3870071"/>
            <a:ext cx="2150489" cy="369332"/>
          </a:xfrm>
          <a:prstGeom prst="rect">
            <a:avLst/>
          </a:prstGeom>
          <a:noFill/>
        </p:spPr>
        <p:txBody>
          <a:bodyPr wrap="square">
            <a:spAutoFit/>
          </a:bodyPr>
          <a:lstStyle/>
          <a:p>
            <a:r>
              <a:rPr lang="it-IT" dirty="0"/>
              <a:t>(x 0.85 se femmine)</a:t>
            </a:r>
          </a:p>
        </p:txBody>
      </p:sp>
      <p:sp>
        <p:nvSpPr>
          <p:cNvPr id="12" name="TextBox 11">
            <a:extLst>
              <a:ext uri="{FF2B5EF4-FFF2-40B4-BE49-F238E27FC236}">
                <a16:creationId xmlns:a16="http://schemas.microsoft.com/office/drawing/2014/main" id="{F6C1C819-1E07-B5D1-0C5C-5337495A1D77}"/>
              </a:ext>
            </a:extLst>
          </p:cNvPr>
          <p:cNvSpPr txBox="1"/>
          <p:nvPr/>
        </p:nvSpPr>
        <p:spPr>
          <a:xfrm>
            <a:off x="2539345" y="4137101"/>
            <a:ext cx="1994947" cy="369332"/>
          </a:xfrm>
          <a:prstGeom prst="rect">
            <a:avLst/>
          </a:prstGeom>
          <a:noFill/>
        </p:spPr>
        <p:txBody>
          <a:bodyPr wrap="square">
            <a:spAutoFit/>
          </a:bodyPr>
          <a:lstStyle/>
          <a:p>
            <a:r>
              <a:rPr lang="it-IT" dirty="0"/>
              <a:t>72 x S</a:t>
            </a:r>
            <a:r>
              <a:rPr lang="it-IT" baseline="-25000" dirty="0"/>
              <a:t>CR</a:t>
            </a:r>
          </a:p>
        </p:txBody>
      </p:sp>
      <p:sp>
        <p:nvSpPr>
          <p:cNvPr id="13" name="TextBox 12">
            <a:extLst>
              <a:ext uri="{FF2B5EF4-FFF2-40B4-BE49-F238E27FC236}">
                <a16:creationId xmlns:a16="http://schemas.microsoft.com/office/drawing/2014/main" id="{BB5DFF8F-E82A-4117-F886-C4E83CEDD029}"/>
              </a:ext>
            </a:extLst>
          </p:cNvPr>
          <p:cNvSpPr txBox="1"/>
          <p:nvPr/>
        </p:nvSpPr>
        <p:spPr>
          <a:xfrm>
            <a:off x="391212" y="4713402"/>
            <a:ext cx="7107811" cy="646331"/>
          </a:xfrm>
          <a:prstGeom prst="rect">
            <a:avLst/>
          </a:prstGeom>
          <a:noFill/>
        </p:spPr>
        <p:txBody>
          <a:bodyPr wrap="square" rtlCol="0">
            <a:spAutoFit/>
          </a:bodyPr>
          <a:lstStyle/>
          <a:p>
            <a:r>
              <a:rPr lang="it-IT" dirty="0"/>
              <a:t>La creatinina sierica può essere un po’ più elevata in sportivi dove questa formula risulta poco accurata</a:t>
            </a:r>
          </a:p>
        </p:txBody>
      </p:sp>
    </p:spTree>
    <p:extLst>
      <p:ext uri="{BB962C8B-B14F-4D97-AF65-F5344CB8AC3E}">
        <p14:creationId xmlns:p14="http://schemas.microsoft.com/office/powerpoint/2010/main" val="195995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8F7A52-596A-3D3F-DA42-1637E2154608}"/>
              </a:ext>
            </a:extLst>
          </p:cNvPr>
          <p:cNvSpPr txBox="1"/>
          <p:nvPr/>
        </p:nvSpPr>
        <p:spPr>
          <a:xfrm>
            <a:off x="428918" y="721151"/>
            <a:ext cx="10763337" cy="3293209"/>
          </a:xfrm>
          <a:prstGeom prst="rect">
            <a:avLst/>
          </a:prstGeom>
          <a:noFill/>
        </p:spPr>
        <p:txBody>
          <a:bodyPr wrap="square" rtlCol="0">
            <a:spAutoFit/>
          </a:bodyPr>
          <a:lstStyle/>
          <a:p>
            <a:r>
              <a:rPr lang="it-IT" sz="2400" b="1" dirty="0">
                <a:highlight>
                  <a:srgbClr val="FFFFFF"/>
                </a:highlight>
                <a:latin typeface="Open Sans" panose="020B0606030504020204" pitchFamily="34" charset="0"/>
              </a:rPr>
              <a:t>F</a:t>
            </a:r>
            <a:r>
              <a:rPr lang="it-IT" sz="2400" b="1" i="0" dirty="0">
                <a:effectLst/>
                <a:highlight>
                  <a:srgbClr val="FFFFFF"/>
                </a:highlight>
                <a:latin typeface="Open Sans" panose="020B0606030504020204" pitchFamily="34" charset="0"/>
              </a:rPr>
              <a:t>iltrato normale è di 90 </a:t>
            </a:r>
            <a:r>
              <a:rPr lang="it-IT" sz="2400" b="1" i="0" dirty="0" err="1">
                <a:effectLst/>
                <a:highlight>
                  <a:srgbClr val="FFFFFF"/>
                </a:highlight>
                <a:latin typeface="Open Sans" panose="020B0606030504020204" pitchFamily="34" charset="0"/>
              </a:rPr>
              <a:t>mL</a:t>
            </a:r>
            <a:r>
              <a:rPr lang="it-IT" sz="2400" b="1" i="0" dirty="0">
                <a:effectLst/>
                <a:highlight>
                  <a:srgbClr val="FFFFFF"/>
                </a:highlight>
                <a:latin typeface="Open Sans" panose="020B0606030504020204" pitchFamily="34" charset="0"/>
              </a:rPr>
              <a:t>/min/1.73 m2</a:t>
            </a:r>
          </a:p>
          <a:p>
            <a:endParaRPr lang="it-IT" sz="2400" b="1" dirty="0">
              <a:highlight>
                <a:srgbClr val="FFFFFF"/>
              </a:highlight>
              <a:latin typeface="Open Sans" panose="020B0606030504020204" pitchFamily="34" charset="0"/>
            </a:endParaRPr>
          </a:p>
          <a:p>
            <a:r>
              <a:rPr lang="it-IT" sz="2400" dirty="0">
                <a:highlight>
                  <a:srgbClr val="FFFFFF"/>
                </a:highlight>
                <a:latin typeface="Open Sans" panose="020B0606030504020204" pitchFamily="34" charset="0"/>
              </a:rPr>
              <a:t>= circa 130 L al giorno (su 1700-1800 litri che hanno attraversato i reni,</a:t>
            </a:r>
          </a:p>
          <a:p>
            <a:r>
              <a:rPr lang="it-IT" sz="2000" dirty="0">
                <a:highlight>
                  <a:srgbClr val="FFFFFF"/>
                </a:highlight>
                <a:latin typeface="Open Sans" panose="020B0606030504020204" pitchFamily="34" charset="0"/>
              </a:rPr>
              <a:t>(La frazione di filtrazione del flasma nel rene è circa del 20%)</a:t>
            </a:r>
          </a:p>
          <a:p>
            <a:endParaRPr lang="it-IT" sz="2000" dirty="0">
              <a:highlight>
                <a:srgbClr val="FFFFFF"/>
              </a:highlight>
              <a:latin typeface="Open Sans" panose="020B0606030504020204" pitchFamily="34" charset="0"/>
            </a:endParaRPr>
          </a:p>
          <a:p>
            <a:r>
              <a:rPr lang="it-IT" sz="2400" dirty="0">
                <a:highlight>
                  <a:srgbClr val="FFFFFF"/>
                </a:highlight>
                <a:latin typeface="Open Sans" panose="020B0606030504020204" pitchFamily="34" charset="0"/>
              </a:rPr>
              <a:t>Riduzione del volume di più di 100 volte</a:t>
            </a:r>
          </a:p>
          <a:p>
            <a:r>
              <a:rPr lang="it-IT" sz="2400" dirty="0">
                <a:highlight>
                  <a:srgbClr val="FFFFFF"/>
                </a:highlight>
                <a:latin typeface="Open Sans" panose="020B0606030504020204" pitchFamily="34" charset="0"/>
              </a:rPr>
              <a:t>-&gt; Per riassorbimento d’acqua</a:t>
            </a:r>
          </a:p>
          <a:p>
            <a:r>
              <a:rPr lang="it-IT" sz="2400" dirty="0">
                <a:highlight>
                  <a:srgbClr val="FFFFFF"/>
                </a:highlight>
                <a:latin typeface="Open Sans" panose="020B0606030504020204" pitchFamily="34" charset="0"/>
              </a:rPr>
              <a:t>-&gt; Per concentrazione nel rene</a:t>
            </a:r>
          </a:p>
          <a:p>
            <a:r>
              <a:rPr lang="it-IT" sz="2400"/>
              <a:t>(la quantità media di urina è nell’ordine di un centesimo di quanto filtrato)</a:t>
            </a:r>
            <a:endParaRPr lang="it-IT" sz="2400" dirty="0"/>
          </a:p>
        </p:txBody>
      </p:sp>
    </p:spTree>
    <p:extLst>
      <p:ext uri="{BB962C8B-B14F-4D97-AF65-F5344CB8AC3E}">
        <p14:creationId xmlns:p14="http://schemas.microsoft.com/office/powerpoint/2010/main" val="160921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A63ABD-5F7E-0BCA-CDE9-64B1D7672479}"/>
              </a:ext>
            </a:extLst>
          </p:cNvPr>
          <p:cNvSpPr txBox="1"/>
          <p:nvPr/>
        </p:nvSpPr>
        <p:spPr>
          <a:xfrm>
            <a:off x="474688" y="329783"/>
            <a:ext cx="4252210" cy="584775"/>
          </a:xfrm>
          <a:prstGeom prst="rect">
            <a:avLst/>
          </a:prstGeom>
          <a:noFill/>
        </p:spPr>
        <p:txBody>
          <a:bodyPr wrap="square" rtlCol="0">
            <a:spAutoFit/>
          </a:bodyPr>
          <a:lstStyle/>
          <a:p>
            <a:r>
              <a:rPr lang="it-IT" sz="3200" b="1" dirty="0">
                <a:solidFill>
                  <a:srgbClr val="0070C0"/>
                </a:solidFill>
              </a:rPr>
              <a:t>ENDOCRINO</a:t>
            </a:r>
          </a:p>
        </p:txBody>
      </p:sp>
      <p:sp>
        <p:nvSpPr>
          <p:cNvPr id="3" name="TextBox 2">
            <a:extLst>
              <a:ext uri="{FF2B5EF4-FFF2-40B4-BE49-F238E27FC236}">
                <a16:creationId xmlns:a16="http://schemas.microsoft.com/office/drawing/2014/main" id="{710BA94F-448A-8671-2172-42D2EB0987A9}"/>
              </a:ext>
            </a:extLst>
          </p:cNvPr>
          <p:cNvSpPr txBox="1"/>
          <p:nvPr/>
        </p:nvSpPr>
        <p:spPr>
          <a:xfrm>
            <a:off x="544643" y="1259174"/>
            <a:ext cx="4596983" cy="523220"/>
          </a:xfrm>
          <a:prstGeom prst="rect">
            <a:avLst/>
          </a:prstGeom>
          <a:noFill/>
        </p:spPr>
        <p:txBody>
          <a:bodyPr wrap="square" rtlCol="0">
            <a:spAutoFit/>
          </a:bodyPr>
          <a:lstStyle/>
          <a:p>
            <a:r>
              <a:rPr lang="it-IT" sz="2800" dirty="0"/>
              <a:t>Diabete</a:t>
            </a:r>
          </a:p>
        </p:txBody>
      </p:sp>
    </p:spTree>
    <p:extLst>
      <p:ext uri="{BB962C8B-B14F-4D97-AF65-F5344CB8AC3E}">
        <p14:creationId xmlns:p14="http://schemas.microsoft.com/office/powerpoint/2010/main" val="107082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BB6CB-DC14-0C1A-9A29-73B5F6699362}"/>
              </a:ext>
            </a:extLst>
          </p:cNvPr>
          <p:cNvSpPr txBox="1"/>
          <p:nvPr/>
        </p:nvSpPr>
        <p:spPr>
          <a:xfrm>
            <a:off x="370787" y="1124422"/>
            <a:ext cx="5982879" cy="4524315"/>
          </a:xfrm>
          <a:prstGeom prst="rect">
            <a:avLst/>
          </a:prstGeom>
          <a:noFill/>
        </p:spPr>
        <p:txBody>
          <a:bodyPr wrap="square" rtlCol="0">
            <a:spAutoFit/>
          </a:bodyPr>
          <a:lstStyle/>
          <a:p>
            <a:r>
              <a:rPr lang="it-IT" sz="2400" dirty="0"/>
              <a:t>Colore				Giallo</a:t>
            </a:r>
          </a:p>
          <a:p>
            <a:r>
              <a:rPr lang="it-IT" sz="2400" dirty="0"/>
              <a:t>Trasparenza			Limpido</a:t>
            </a:r>
          </a:p>
          <a:p>
            <a:r>
              <a:rPr lang="it-IT" sz="2400" dirty="0"/>
              <a:t>pH				5-7</a:t>
            </a:r>
          </a:p>
          <a:p>
            <a:r>
              <a:rPr lang="it-IT" sz="2400" dirty="0"/>
              <a:t>Peso specifico			1.003 – 1.035	</a:t>
            </a:r>
          </a:p>
          <a:p>
            <a:r>
              <a:rPr lang="it-IT" sz="2400" dirty="0"/>
              <a:t>Proteine			Assenti</a:t>
            </a:r>
          </a:p>
          <a:p>
            <a:r>
              <a:rPr lang="it-IT" sz="2400" dirty="0"/>
              <a:t>Sangue				Assente</a:t>
            </a:r>
          </a:p>
          <a:p>
            <a:r>
              <a:rPr lang="it-IT" sz="2400" dirty="0"/>
              <a:t>Nitriti				Assenti	</a:t>
            </a:r>
          </a:p>
          <a:p>
            <a:r>
              <a:rPr lang="it-IT" sz="2400" dirty="0"/>
              <a:t>Esterasi leucocitaria	 	Assente</a:t>
            </a:r>
          </a:p>
          <a:p>
            <a:r>
              <a:rPr lang="it-IT" sz="2400" dirty="0"/>
              <a:t>Glucosio		 	Assente</a:t>
            </a:r>
          </a:p>
          <a:p>
            <a:r>
              <a:rPr lang="it-IT" sz="2400" dirty="0"/>
              <a:t>Chetoni		 	Assenti</a:t>
            </a:r>
          </a:p>
          <a:p>
            <a:r>
              <a:rPr lang="it-IT" sz="2400" dirty="0"/>
              <a:t>Bilirubina (coniugata)	 	Assente</a:t>
            </a:r>
          </a:p>
          <a:p>
            <a:r>
              <a:rPr lang="it-IT" sz="2400" dirty="0" err="1"/>
              <a:t>Urobilinogeno</a:t>
            </a:r>
            <a:r>
              <a:rPr lang="it-IT" sz="2400" dirty="0"/>
              <a:t>			&lt; 1 mg/dL</a:t>
            </a:r>
          </a:p>
        </p:txBody>
      </p:sp>
      <p:sp>
        <p:nvSpPr>
          <p:cNvPr id="4" name="TextBox 3">
            <a:extLst>
              <a:ext uri="{FF2B5EF4-FFF2-40B4-BE49-F238E27FC236}">
                <a16:creationId xmlns:a16="http://schemas.microsoft.com/office/drawing/2014/main" id="{F05BEE99-935B-F822-A7F6-397030745A0F}"/>
              </a:ext>
            </a:extLst>
          </p:cNvPr>
          <p:cNvSpPr txBox="1"/>
          <p:nvPr/>
        </p:nvSpPr>
        <p:spPr>
          <a:xfrm>
            <a:off x="370787" y="312656"/>
            <a:ext cx="4427456" cy="461665"/>
          </a:xfrm>
          <a:prstGeom prst="rect">
            <a:avLst/>
          </a:prstGeom>
          <a:noFill/>
        </p:spPr>
        <p:txBody>
          <a:bodyPr wrap="square" rtlCol="0">
            <a:spAutoFit/>
          </a:bodyPr>
          <a:lstStyle/>
          <a:p>
            <a:r>
              <a:rPr lang="it-IT" sz="2400" b="1" dirty="0">
                <a:solidFill>
                  <a:srgbClr val="0070C0"/>
                </a:solidFill>
              </a:rPr>
              <a:t>CARATTERISTICHE NORMALI</a:t>
            </a:r>
          </a:p>
        </p:txBody>
      </p:sp>
      <p:sp>
        <p:nvSpPr>
          <p:cNvPr id="5" name="Arrow: Right 4">
            <a:extLst>
              <a:ext uri="{FF2B5EF4-FFF2-40B4-BE49-F238E27FC236}">
                <a16:creationId xmlns:a16="http://schemas.microsoft.com/office/drawing/2014/main" id="{E5A1DA63-97C3-4AC9-66A4-F1535F989017}"/>
              </a:ext>
            </a:extLst>
          </p:cNvPr>
          <p:cNvSpPr/>
          <p:nvPr/>
        </p:nvSpPr>
        <p:spPr>
          <a:xfrm>
            <a:off x="5984452" y="2328419"/>
            <a:ext cx="598602" cy="2592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8A7C1770-10E4-5CA7-1D95-CF64184CD506}"/>
              </a:ext>
            </a:extLst>
          </p:cNvPr>
          <p:cNvSpPr txBox="1"/>
          <p:nvPr/>
        </p:nvSpPr>
        <p:spPr>
          <a:xfrm>
            <a:off x="6735451" y="1857872"/>
            <a:ext cx="2895205" cy="1200329"/>
          </a:xfrm>
          <a:prstGeom prst="rect">
            <a:avLst/>
          </a:prstGeom>
          <a:noFill/>
        </p:spPr>
        <p:txBody>
          <a:bodyPr wrap="square">
            <a:spAutoFit/>
          </a:bodyPr>
          <a:lstStyle/>
          <a:p>
            <a:r>
              <a:rPr lang="it-IT" sz="2400" b="1" dirty="0"/>
              <a:t>Senza regolazione:</a:t>
            </a:r>
          </a:p>
          <a:p>
            <a:r>
              <a:rPr lang="it-IT" sz="2400" dirty="0"/>
              <a:t>1.008 alla filtrazione </a:t>
            </a:r>
            <a:br>
              <a:rPr lang="it-IT" sz="2400" dirty="0"/>
            </a:br>
            <a:r>
              <a:rPr lang="it-IT" sz="2400" dirty="0"/>
              <a:t>1.010 al tubulo </a:t>
            </a:r>
          </a:p>
        </p:txBody>
      </p:sp>
      <p:sp>
        <p:nvSpPr>
          <p:cNvPr id="9" name="TextBox 8">
            <a:extLst>
              <a:ext uri="{FF2B5EF4-FFF2-40B4-BE49-F238E27FC236}">
                <a16:creationId xmlns:a16="http://schemas.microsoft.com/office/drawing/2014/main" id="{73868244-8495-1774-A976-822AD986D716}"/>
              </a:ext>
            </a:extLst>
          </p:cNvPr>
          <p:cNvSpPr txBox="1"/>
          <p:nvPr/>
        </p:nvSpPr>
        <p:spPr>
          <a:xfrm>
            <a:off x="6735450" y="3058201"/>
            <a:ext cx="5293152" cy="3046988"/>
          </a:xfrm>
          <a:prstGeom prst="rect">
            <a:avLst/>
          </a:prstGeom>
          <a:noFill/>
        </p:spPr>
        <p:txBody>
          <a:bodyPr wrap="square">
            <a:spAutoFit/>
          </a:bodyPr>
          <a:lstStyle/>
          <a:p>
            <a:r>
              <a:rPr lang="it-IT" sz="2400" dirty="0"/>
              <a:t>Aumento volume -&gt; ridotto PS, eccetto:</a:t>
            </a:r>
          </a:p>
          <a:p>
            <a:pPr marL="342900" indent="-342900">
              <a:buFontTx/>
              <a:buChar char="-"/>
            </a:pPr>
            <a:r>
              <a:rPr lang="it-IT" sz="2400" dirty="0"/>
              <a:t>DMT1 (glicosuria)</a:t>
            </a:r>
          </a:p>
          <a:p>
            <a:pPr marL="342900" indent="-342900">
              <a:buFontTx/>
              <a:buChar char="-"/>
            </a:pPr>
            <a:r>
              <a:rPr lang="it-IT" sz="2400" dirty="0"/>
              <a:t>Nefriti (basso peso con basso volume)</a:t>
            </a:r>
          </a:p>
          <a:p>
            <a:pPr marL="342900" indent="-342900">
              <a:buFontTx/>
              <a:buChar char="-"/>
            </a:pPr>
            <a:endParaRPr lang="it-IT" sz="2400" dirty="0"/>
          </a:p>
          <a:p>
            <a:r>
              <a:rPr lang="it-IT" sz="2400" dirty="0"/>
              <a:t>NB: il PS registrato dallo </a:t>
            </a:r>
            <a:r>
              <a:rPr lang="it-IT" sz="2400" dirty="0" err="1"/>
              <a:t>stix</a:t>
            </a:r>
            <a:r>
              <a:rPr lang="it-IT" sz="2400" dirty="0"/>
              <a:t> nel DMT1 non vede il glucosio e risulta falsamente ridotto per la poliuria perché </a:t>
            </a:r>
            <a:r>
              <a:rPr lang="it-IT" sz="2400" b="1" u="sng" dirty="0"/>
              <a:t>lo </a:t>
            </a:r>
            <a:r>
              <a:rPr lang="it-IT" sz="2400" b="1" u="sng" dirty="0" err="1"/>
              <a:t>stix</a:t>
            </a:r>
            <a:r>
              <a:rPr lang="it-IT" sz="2400" b="1" u="sng" dirty="0"/>
              <a:t> misura la concentrazione di ioni</a:t>
            </a:r>
          </a:p>
        </p:txBody>
      </p:sp>
    </p:spTree>
    <p:extLst>
      <p:ext uri="{BB962C8B-B14F-4D97-AF65-F5344CB8AC3E}">
        <p14:creationId xmlns:p14="http://schemas.microsoft.com/office/powerpoint/2010/main" val="8848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9EE5CD-255C-2C15-A740-F36F88F27AD3}"/>
              </a:ext>
            </a:extLst>
          </p:cNvPr>
          <p:cNvSpPr txBox="1"/>
          <p:nvPr/>
        </p:nvSpPr>
        <p:spPr>
          <a:xfrm>
            <a:off x="367645" y="645736"/>
            <a:ext cx="10694710" cy="3477875"/>
          </a:xfrm>
          <a:prstGeom prst="rect">
            <a:avLst/>
          </a:prstGeom>
          <a:noFill/>
        </p:spPr>
        <p:txBody>
          <a:bodyPr wrap="square" rtlCol="0">
            <a:spAutoFit/>
          </a:bodyPr>
          <a:lstStyle/>
          <a:p>
            <a:r>
              <a:rPr lang="it-IT" sz="2800" b="1" dirty="0">
                <a:solidFill>
                  <a:srgbClr val="0070C0"/>
                </a:solidFill>
              </a:rPr>
              <a:t>Alterazioni nelle urine a temperatura ambiente</a:t>
            </a:r>
          </a:p>
          <a:p>
            <a:endParaRPr lang="it-IT" sz="2400" dirty="0"/>
          </a:p>
          <a:p>
            <a:r>
              <a:rPr lang="it-IT" sz="2400" dirty="0"/>
              <a:t>pH				aumento (degradazione dell’urea in ammoniaca)</a:t>
            </a:r>
          </a:p>
          <a:p>
            <a:r>
              <a:rPr lang="it-IT" sz="2400" dirty="0"/>
              <a:t>Cellule				riduzione (lisi)</a:t>
            </a:r>
          </a:p>
          <a:p>
            <a:r>
              <a:rPr lang="it-IT" sz="2400" dirty="0"/>
              <a:t>Cilindri				riduzione (lisi)</a:t>
            </a:r>
          </a:p>
          <a:p>
            <a:r>
              <a:rPr lang="it-IT" sz="2400" dirty="0"/>
              <a:t>Glucosio		 	riduzione (per consumo da batteri)</a:t>
            </a:r>
          </a:p>
          <a:p>
            <a:r>
              <a:rPr lang="it-IT" sz="2400" dirty="0"/>
              <a:t>Chetoni		 	riduzione (conversione in acetone e evaporazione)</a:t>
            </a:r>
          </a:p>
          <a:p>
            <a:r>
              <a:rPr lang="it-IT" sz="2400" dirty="0"/>
              <a:t>Bilirubina (coniugata)	 	riduzione (ossidazione in biliverdina)</a:t>
            </a:r>
          </a:p>
          <a:p>
            <a:r>
              <a:rPr lang="it-IT" sz="2400" dirty="0" err="1"/>
              <a:t>Urobilinogeno</a:t>
            </a:r>
            <a:r>
              <a:rPr lang="it-IT" sz="2400" dirty="0"/>
              <a:t>			riduzione (ossidazione in urobilina)</a:t>
            </a:r>
          </a:p>
        </p:txBody>
      </p:sp>
      <p:sp>
        <p:nvSpPr>
          <p:cNvPr id="3" name="Arrow: Down 2">
            <a:extLst>
              <a:ext uri="{FF2B5EF4-FFF2-40B4-BE49-F238E27FC236}">
                <a16:creationId xmlns:a16="http://schemas.microsoft.com/office/drawing/2014/main" id="{B25713D5-64C2-1BF9-6C12-A7E3423946F9}"/>
              </a:ext>
            </a:extLst>
          </p:cNvPr>
          <p:cNvSpPr/>
          <p:nvPr/>
        </p:nvSpPr>
        <p:spPr>
          <a:xfrm>
            <a:off x="5354423" y="4251181"/>
            <a:ext cx="575035" cy="5986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19E87238-936A-13CA-371B-786BD957F385}"/>
              </a:ext>
            </a:extLst>
          </p:cNvPr>
          <p:cNvSpPr txBox="1"/>
          <p:nvPr/>
        </p:nvSpPr>
        <p:spPr>
          <a:xfrm>
            <a:off x="2142829" y="4977353"/>
            <a:ext cx="6998225" cy="461665"/>
          </a:xfrm>
          <a:prstGeom prst="rect">
            <a:avLst/>
          </a:prstGeom>
          <a:noFill/>
        </p:spPr>
        <p:txBody>
          <a:bodyPr wrap="square" rtlCol="0">
            <a:spAutoFit/>
          </a:bodyPr>
          <a:lstStyle/>
          <a:p>
            <a:r>
              <a:rPr lang="it-IT" sz="2400" dirty="0"/>
              <a:t>Meglio tenerle a 4°C o processarle il prima possibile</a:t>
            </a:r>
          </a:p>
        </p:txBody>
      </p:sp>
    </p:spTree>
    <p:extLst>
      <p:ext uri="{BB962C8B-B14F-4D97-AF65-F5344CB8AC3E}">
        <p14:creationId xmlns:p14="http://schemas.microsoft.com/office/powerpoint/2010/main" val="365665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BF370444-9FA8-83E6-7070-941FBBB10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016" y="2128209"/>
            <a:ext cx="4107967" cy="2733665"/>
          </a:xfrm>
          <a:prstGeom prst="rect">
            <a:avLst/>
          </a:prstGeom>
        </p:spPr>
      </p:pic>
      <p:sp>
        <p:nvSpPr>
          <p:cNvPr id="3" name="TextBox 2">
            <a:extLst>
              <a:ext uri="{FF2B5EF4-FFF2-40B4-BE49-F238E27FC236}">
                <a16:creationId xmlns:a16="http://schemas.microsoft.com/office/drawing/2014/main" id="{8CA3FFC4-740B-CE0F-BB9E-63785F464C28}"/>
              </a:ext>
            </a:extLst>
          </p:cNvPr>
          <p:cNvSpPr txBox="1"/>
          <p:nvPr/>
        </p:nvSpPr>
        <p:spPr>
          <a:xfrm>
            <a:off x="499621" y="292231"/>
            <a:ext cx="11071781" cy="830997"/>
          </a:xfrm>
          <a:prstGeom prst="rect">
            <a:avLst/>
          </a:prstGeom>
          <a:noFill/>
        </p:spPr>
        <p:txBody>
          <a:bodyPr wrap="square" rtlCol="0">
            <a:spAutoFit/>
          </a:bodyPr>
          <a:lstStyle/>
          <a:p>
            <a:r>
              <a:rPr lang="it-IT" sz="2400" b="1" dirty="0" err="1"/>
              <a:t>Stix</a:t>
            </a:r>
            <a:r>
              <a:rPr lang="it-IT" sz="2400" b="1" dirty="0"/>
              <a:t> urine</a:t>
            </a:r>
          </a:p>
          <a:p>
            <a:r>
              <a:rPr lang="it-IT" sz="2400" dirty="0"/>
              <a:t>Strisce reattive multi parametro: ottime per screening di molte condizioni</a:t>
            </a:r>
          </a:p>
        </p:txBody>
      </p:sp>
    </p:spTree>
    <p:extLst>
      <p:ext uri="{BB962C8B-B14F-4D97-AF65-F5344CB8AC3E}">
        <p14:creationId xmlns:p14="http://schemas.microsoft.com/office/powerpoint/2010/main" val="2062995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E7A2B1B-F22D-44ED-BAE6-7A1D89C9D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29" y="329240"/>
            <a:ext cx="11046941" cy="619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9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7F1CC03E-1516-4E77-B9E0-D1481DD5B074}"/>
              </a:ext>
            </a:extLst>
          </p:cNvPr>
          <p:cNvSpPr>
            <a:spLocks noGrp="1"/>
          </p:cNvSpPr>
          <p:nvPr>
            <p:ph type="subTitle" idx="1"/>
          </p:nvPr>
        </p:nvSpPr>
        <p:spPr>
          <a:xfrm>
            <a:off x="6042913" y="182152"/>
            <a:ext cx="5571046" cy="1993953"/>
          </a:xfrm>
        </p:spPr>
        <p:txBody>
          <a:bodyPr>
            <a:normAutofit/>
          </a:bodyPr>
          <a:lstStyle/>
          <a:p>
            <a:pPr algn="l"/>
            <a:r>
              <a:rPr lang="it-IT" b="1" dirty="0"/>
              <a:t>Bambina, 1 anno</a:t>
            </a:r>
          </a:p>
          <a:p>
            <a:pPr algn="l"/>
            <a:endParaRPr lang="it-IT" dirty="0"/>
          </a:p>
          <a:p>
            <a:pPr algn="l"/>
            <a:r>
              <a:rPr lang="it-IT" dirty="0"/>
              <a:t>Poliuria, polidipsia, scarsa crescita</a:t>
            </a:r>
          </a:p>
          <a:p>
            <a:pPr algn="l"/>
            <a:r>
              <a:rPr lang="it-IT" dirty="0">
                <a:ea typeface="Times New Roman" panose="02020603050405020304" pitchFamily="18" charset="0"/>
              </a:rPr>
              <a:t>PS 1005, pH 6, resto negativo</a:t>
            </a:r>
            <a:endParaRPr lang="it-IT" dirty="0"/>
          </a:p>
        </p:txBody>
      </p:sp>
      <p:pic>
        <p:nvPicPr>
          <p:cNvPr id="4" name="Immagine 3">
            <a:extLst>
              <a:ext uri="{FF2B5EF4-FFF2-40B4-BE49-F238E27FC236}">
                <a16:creationId xmlns:a16="http://schemas.microsoft.com/office/drawing/2014/main" id="{754F71B3-2889-4A68-8A6D-F3D5267C2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959" y="249626"/>
            <a:ext cx="2488167" cy="1655762"/>
          </a:xfrm>
          <a:prstGeom prst="rect">
            <a:avLst/>
          </a:prstGeom>
        </p:spPr>
      </p:pic>
      <p:sp>
        <p:nvSpPr>
          <p:cNvPr id="6" name="CasellaDiTesto 5">
            <a:extLst>
              <a:ext uri="{FF2B5EF4-FFF2-40B4-BE49-F238E27FC236}">
                <a16:creationId xmlns:a16="http://schemas.microsoft.com/office/drawing/2014/main" id="{9A772F10-5396-4AF5-A9D2-76E4A393975B}"/>
              </a:ext>
            </a:extLst>
          </p:cNvPr>
          <p:cNvSpPr txBox="1"/>
          <p:nvPr/>
        </p:nvSpPr>
        <p:spPr>
          <a:xfrm>
            <a:off x="3235239" y="182152"/>
            <a:ext cx="2722502" cy="1569660"/>
          </a:xfrm>
          <a:prstGeom prst="rect">
            <a:avLst/>
          </a:prstGeom>
          <a:noFill/>
        </p:spPr>
        <p:txBody>
          <a:bodyPr wrap="square">
            <a:spAutoFit/>
          </a:bodyPr>
          <a:lstStyle/>
          <a:p>
            <a:r>
              <a:rPr lang="it-IT" sz="3200" u="sng" dirty="0">
                <a:effectLst/>
                <a:ea typeface="Times New Roman" panose="02020603050405020304" pitchFamily="18" charset="0"/>
              </a:rPr>
              <a:t>Stick urine:</a:t>
            </a:r>
          </a:p>
          <a:p>
            <a:r>
              <a:rPr lang="it-IT" sz="3200" b="1" dirty="0">
                <a:solidFill>
                  <a:srgbClr val="0070C0"/>
                </a:solidFill>
                <a:ea typeface="Times New Roman" panose="02020603050405020304" pitchFamily="18" charset="0"/>
              </a:rPr>
              <a:t>PESO SPECIFICO</a:t>
            </a:r>
            <a:endParaRPr lang="it-IT" sz="3200" b="1" dirty="0">
              <a:solidFill>
                <a:srgbClr val="0070C0"/>
              </a:solidFill>
              <a:effectLst/>
              <a:ea typeface="Times New Roman" panose="02020603050405020304" pitchFamily="18" charset="0"/>
            </a:endParaRPr>
          </a:p>
        </p:txBody>
      </p:sp>
      <p:pic>
        <p:nvPicPr>
          <p:cNvPr id="5" name="Immagine 4">
            <a:extLst>
              <a:ext uri="{FF2B5EF4-FFF2-40B4-BE49-F238E27FC236}">
                <a16:creationId xmlns:a16="http://schemas.microsoft.com/office/drawing/2014/main" id="{FAFAEA36-8CD4-4E42-A522-E11FA56299D6}"/>
              </a:ext>
            </a:extLst>
          </p:cNvPr>
          <p:cNvPicPr>
            <a:picLocks noChangeAspect="1"/>
          </p:cNvPicPr>
          <p:nvPr/>
        </p:nvPicPr>
        <p:blipFill>
          <a:blip r:embed="rId3"/>
          <a:stretch>
            <a:fillRect/>
          </a:stretch>
        </p:blipFill>
        <p:spPr>
          <a:xfrm>
            <a:off x="343882" y="2285794"/>
            <a:ext cx="6562725" cy="4210050"/>
          </a:xfrm>
          <a:prstGeom prst="rect">
            <a:avLst/>
          </a:prstGeom>
        </p:spPr>
      </p:pic>
      <p:sp>
        <p:nvSpPr>
          <p:cNvPr id="7" name="CasellaDiTesto 6">
            <a:extLst>
              <a:ext uri="{FF2B5EF4-FFF2-40B4-BE49-F238E27FC236}">
                <a16:creationId xmlns:a16="http://schemas.microsoft.com/office/drawing/2014/main" id="{0545B954-97D9-4858-8A45-C4600865ED7C}"/>
              </a:ext>
            </a:extLst>
          </p:cNvPr>
          <p:cNvSpPr txBox="1"/>
          <p:nvPr/>
        </p:nvSpPr>
        <p:spPr>
          <a:xfrm>
            <a:off x="7426273" y="2571581"/>
            <a:ext cx="4187686" cy="3046988"/>
          </a:xfrm>
          <a:prstGeom prst="rect">
            <a:avLst/>
          </a:prstGeom>
          <a:noFill/>
        </p:spPr>
        <p:txBody>
          <a:bodyPr wrap="square" rtlCol="0">
            <a:spAutoFit/>
          </a:bodyPr>
          <a:lstStyle/>
          <a:p>
            <a:pPr marL="342900" indent="-342900">
              <a:buAutoNum type="arabicPeriod"/>
            </a:pPr>
            <a:r>
              <a:rPr lang="it-IT" sz="2400" dirty="0"/>
              <a:t>Escludere cause di diuresi da soluti </a:t>
            </a:r>
            <a:r>
              <a:rPr lang="it-IT" sz="2400" dirty="0">
                <a:sym typeface="Wingdings" panose="05000000000000000000" pitchFamily="2" charset="2"/>
              </a:rPr>
              <a:t> vedere osmolarità urinaria </a:t>
            </a:r>
          </a:p>
          <a:p>
            <a:pPr marL="342900" indent="-342900">
              <a:buAutoNum type="arabicPeriod"/>
            </a:pPr>
            <a:r>
              <a:rPr lang="it-IT" sz="2400" dirty="0">
                <a:sym typeface="Wingdings" panose="05000000000000000000" pitchFamily="2" charset="2"/>
              </a:rPr>
              <a:t>Se &lt; 250-300 </a:t>
            </a:r>
            <a:r>
              <a:rPr lang="it-IT" sz="2400" dirty="0" err="1">
                <a:sym typeface="Wingdings" panose="05000000000000000000" pitchFamily="2" charset="2"/>
              </a:rPr>
              <a:t>mOsm</a:t>
            </a:r>
            <a:r>
              <a:rPr lang="it-IT" sz="2400" dirty="0">
                <a:sym typeface="Wingdings" panose="05000000000000000000" pitchFamily="2" charset="2"/>
              </a:rPr>
              <a:t>/L  sospetta polidipsia primaria, diabete insipido </a:t>
            </a:r>
            <a:r>
              <a:rPr lang="it-IT" sz="2400" dirty="0" err="1">
                <a:sym typeface="Wingdings" panose="05000000000000000000" pitchFamily="2" charset="2"/>
              </a:rPr>
              <a:t>nefrogenico</a:t>
            </a:r>
            <a:r>
              <a:rPr lang="it-IT" sz="2400" dirty="0">
                <a:sym typeface="Wingdings" panose="05000000000000000000" pitchFamily="2" charset="2"/>
              </a:rPr>
              <a:t> e diabete insipido centrale</a:t>
            </a:r>
          </a:p>
          <a:p>
            <a:pPr algn="l"/>
            <a:endParaRPr lang="it-IT" sz="2400" dirty="0">
              <a:sym typeface="Wingdings" panose="05000000000000000000" pitchFamily="2" charset="2"/>
            </a:endParaRPr>
          </a:p>
        </p:txBody>
      </p:sp>
    </p:spTree>
    <p:extLst>
      <p:ext uri="{BB962C8B-B14F-4D97-AF65-F5344CB8AC3E}">
        <p14:creationId xmlns:p14="http://schemas.microsoft.com/office/powerpoint/2010/main" val="199062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11C8975-6B39-493A-B727-A0B7844285BC}"/>
              </a:ext>
            </a:extLst>
          </p:cNvPr>
          <p:cNvSpPr txBox="1"/>
          <p:nvPr/>
        </p:nvSpPr>
        <p:spPr>
          <a:xfrm>
            <a:off x="451364" y="927157"/>
            <a:ext cx="5644636" cy="4339650"/>
          </a:xfrm>
          <a:prstGeom prst="rect">
            <a:avLst/>
          </a:prstGeom>
          <a:noFill/>
        </p:spPr>
        <p:txBody>
          <a:bodyPr wrap="square" rtlCol="0">
            <a:spAutoFit/>
          </a:bodyPr>
          <a:lstStyle/>
          <a:p>
            <a:r>
              <a:rPr lang="it-IT" sz="2300" i="0" dirty="0">
                <a:effectLst/>
                <a:latin typeface="Inter"/>
              </a:rPr>
              <a:t>Il diabete insipido è una patologia determinata da una mancata o insufficiente secrezione o da una ridotta sensibilità dei reni all'azione dell'ormone antidiuretico (ADH) </a:t>
            </a:r>
            <a:r>
              <a:rPr lang="it-IT" sz="2300" b="0" i="0" dirty="0">
                <a:effectLst/>
                <a:latin typeface="Inter"/>
                <a:sym typeface="Wingdings" panose="05000000000000000000" pitchFamily="2" charset="2"/>
              </a:rPr>
              <a:t></a:t>
            </a:r>
            <a:r>
              <a:rPr lang="it-IT" sz="2300" b="0" i="0" dirty="0">
                <a:effectLst/>
                <a:latin typeface="Inter"/>
              </a:rPr>
              <a:t> stimola il </a:t>
            </a:r>
            <a:r>
              <a:rPr lang="it-IT" sz="2300" b="1" i="0" dirty="0">
                <a:effectLst/>
                <a:latin typeface="Inter"/>
              </a:rPr>
              <a:t>riassorbimento</a:t>
            </a:r>
            <a:r>
              <a:rPr lang="it-IT" sz="2300" b="0" i="0" dirty="0">
                <a:effectLst/>
                <a:latin typeface="Inter"/>
              </a:rPr>
              <a:t> </a:t>
            </a:r>
            <a:r>
              <a:rPr lang="it-IT" sz="2300" b="1" i="0" dirty="0">
                <a:effectLst/>
                <a:latin typeface="Inter"/>
              </a:rPr>
              <a:t>dell'acqua</a:t>
            </a:r>
            <a:r>
              <a:rPr lang="it-IT" sz="2300" dirty="0">
                <a:latin typeface="Inter"/>
              </a:rPr>
              <a:t>.</a:t>
            </a:r>
          </a:p>
          <a:p>
            <a:endParaRPr lang="it-IT" sz="2300" dirty="0">
              <a:latin typeface="Inter"/>
            </a:endParaRPr>
          </a:p>
          <a:p>
            <a:pPr marL="342900" indent="-342900">
              <a:buFont typeface="Arial" panose="020B0604020202020204" pitchFamily="34" charset="0"/>
              <a:buChar char="•"/>
            </a:pPr>
            <a:r>
              <a:rPr lang="it-IT" sz="2300" b="1" dirty="0">
                <a:latin typeface="Inter"/>
              </a:rPr>
              <a:t>CENTRALE</a:t>
            </a:r>
            <a:r>
              <a:rPr lang="it-IT" sz="2300" dirty="0">
                <a:latin typeface="Inter"/>
              </a:rPr>
              <a:t> trauma, chirurgia, malignità, sarcoidosi, sindrome </a:t>
            </a:r>
            <a:r>
              <a:rPr lang="it-IT" sz="2300" dirty="0" err="1">
                <a:latin typeface="Inter"/>
              </a:rPr>
              <a:t>Sheehan</a:t>
            </a:r>
            <a:endParaRPr lang="it-IT" sz="2300" dirty="0">
              <a:latin typeface="Inter"/>
            </a:endParaRPr>
          </a:p>
          <a:p>
            <a:pPr marL="342900" indent="-342900">
              <a:buFont typeface="Arial" panose="020B0604020202020204" pitchFamily="34" charset="0"/>
              <a:buChar char="•"/>
            </a:pPr>
            <a:r>
              <a:rPr lang="it-IT" sz="2300" b="1" dirty="0">
                <a:latin typeface="Inter"/>
              </a:rPr>
              <a:t>PERIFERICO </a:t>
            </a:r>
            <a:r>
              <a:rPr lang="it-IT" sz="2300" dirty="0">
                <a:latin typeface="Inter"/>
              </a:rPr>
              <a:t>farmaci (litio), ipercalcemia, ipokaliemia, patologie vascolari e infiltrative del rene, forme congenite.</a:t>
            </a:r>
            <a:endParaRPr lang="it-IT" sz="2300" dirty="0"/>
          </a:p>
        </p:txBody>
      </p:sp>
      <p:pic>
        <p:nvPicPr>
          <p:cNvPr id="8" name="Immagine 7">
            <a:extLst>
              <a:ext uri="{FF2B5EF4-FFF2-40B4-BE49-F238E27FC236}">
                <a16:creationId xmlns:a16="http://schemas.microsoft.com/office/drawing/2014/main" id="{C2AB62BA-5B25-47C6-8837-0C0655B1F8D4}"/>
              </a:ext>
            </a:extLst>
          </p:cNvPr>
          <p:cNvPicPr>
            <a:picLocks noChangeAspect="1"/>
          </p:cNvPicPr>
          <p:nvPr/>
        </p:nvPicPr>
        <p:blipFill rotWithShape="1">
          <a:blip r:embed="rId2">
            <a:extLst>
              <a:ext uri="{28A0092B-C50C-407E-A947-70E740481C1C}">
                <a14:useLocalDpi xmlns:a14="http://schemas.microsoft.com/office/drawing/2010/main" val="0"/>
              </a:ext>
            </a:extLst>
          </a:blip>
          <a:srcRect t="15083"/>
          <a:stretch/>
        </p:blipFill>
        <p:spPr>
          <a:xfrm>
            <a:off x="6272071" y="836926"/>
            <a:ext cx="5468564" cy="3489906"/>
          </a:xfrm>
          <a:prstGeom prst="rect">
            <a:avLst/>
          </a:prstGeom>
        </p:spPr>
      </p:pic>
      <p:sp>
        <p:nvSpPr>
          <p:cNvPr id="7" name="Line 8">
            <a:extLst>
              <a:ext uri="{FF2B5EF4-FFF2-40B4-BE49-F238E27FC236}">
                <a16:creationId xmlns:a16="http://schemas.microsoft.com/office/drawing/2014/main" id="{885EA743-E184-4CD2-B6ED-5EE6AF94D340}"/>
              </a:ext>
            </a:extLst>
          </p:cNvPr>
          <p:cNvSpPr>
            <a:spLocks noChangeShapeType="1"/>
          </p:cNvSpPr>
          <p:nvPr/>
        </p:nvSpPr>
        <p:spPr bwMode="auto">
          <a:xfrm flipV="1">
            <a:off x="457200" y="761376"/>
            <a:ext cx="3186332" cy="624"/>
          </a:xfrm>
          <a:prstGeom prst="line">
            <a:avLst/>
          </a:prstGeom>
          <a:noFill/>
          <a:ln w="9525">
            <a:solidFill>
              <a:srgbClr val="FF6600"/>
            </a:solidFill>
            <a:round/>
            <a:headEnd/>
            <a:tailEnd/>
          </a:ln>
          <a:effectLst>
            <a:prstShdw prst="shdw17" dist="17961" dir="2700000">
              <a:srgbClr val="993D00">
                <a:alpha val="74997"/>
              </a:srgbClr>
            </a:prstShdw>
          </a:effectLst>
          <a:extLst>
            <a:ext uri="{909E8E84-426E-40DD-AFC4-6F175D3DCCD1}">
              <a14:hiddenFill xmlns:a14="http://schemas.microsoft.com/office/drawing/2010/main">
                <a:noFill/>
              </a14:hiddenFill>
            </a:ext>
          </a:extLst>
        </p:spPr>
        <p:txBody>
          <a:bodyPr/>
          <a:lstStyle/>
          <a:p>
            <a:endParaRPr lang="it-IT" sz="2300"/>
          </a:p>
        </p:txBody>
      </p:sp>
      <p:sp>
        <p:nvSpPr>
          <p:cNvPr id="10" name="CasellaDiTesto 5">
            <a:extLst>
              <a:ext uri="{FF2B5EF4-FFF2-40B4-BE49-F238E27FC236}">
                <a16:creationId xmlns:a16="http://schemas.microsoft.com/office/drawing/2014/main" id="{181F16A5-52CC-4E4E-90D6-7C9A80477D07}"/>
              </a:ext>
            </a:extLst>
          </p:cNvPr>
          <p:cNvSpPr txBox="1">
            <a:spLocks noChangeArrowheads="1"/>
          </p:cNvSpPr>
          <p:nvPr/>
        </p:nvSpPr>
        <p:spPr bwMode="auto">
          <a:xfrm>
            <a:off x="177018" y="209028"/>
            <a:ext cx="3746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3200" b="1" cap="all" dirty="0">
                <a:solidFill>
                  <a:srgbClr val="FD6035"/>
                </a:solidFill>
                <a:latin typeface="+mn-lt"/>
              </a:rPr>
              <a:t>DIABETE INSIPIDO</a:t>
            </a:r>
          </a:p>
        </p:txBody>
      </p:sp>
    </p:spTree>
    <p:extLst>
      <p:ext uri="{BB962C8B-B14F-4D97-AF65-F5344CB8AC3E}">
        <p14:creationId xmlns:p14="http://schemas.microsoft.com/office/powerpoint/2010/main" val="16595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CFCEB4-890C-45BB-870F-62096DBF0032}"/>
              </a:ext>
            </a:extLst>
          </p:cNvPr>
          <p:cNvGrpSpPr/>
          <p:nvPr/>
        </p:nvGrpSpPr>
        <p:grpSpPr>
          <a:xfrm>
            <a:off x="189186" y="218087"/>
            <a:ext cx="6064469" cy="6043449"/>
            <a:chOff x="189186" y="218087"/>
            <a:chExt cx="6064469" cy="6043449"/>
          </a:xfrm>
        </p:grpSpPr>
        <p:pic>
          <p:nvPicPr>
            <p:cNvPr id="3074" name="Picture 2" descr="Counting chambers Bürker">
              <a:extLst>
                <a:ext uri="{FF2B5EF4-FFF2-40B4-BE49-F238E27FC236}">
                  <a16:creationId xmlns:a16="http://schemas.microsoft.com/office/drawing/2014/main" id="{091B6811-3271-486C-90FA-282A1CF518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41" t="5056" r="4330" b="6821"/>
            <a:stretch/>
          </p:blipFill>
          <p:spPr bwMode="auto">
            <a:xfrm>
              <a:off x="189186" y="218087"/>
              <a:ext cx="6064469" cy="6043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1456AB-ED6A-4487-A26C-25EA9A9D9E6F}"/>
                </a:ext>
              </a:extLst>
            </p:cNvPr>
            <p:cNvSpPr/>
            <p:nvPr/>
          </p:nvSpPr>
          <p:spPr>
            <a:xfrm>
              <a:off x="504496" y="1261242"/>
              <a:ext cx="1597573" cy="1571300"/>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059E77-A054-4545-95D3-2D1A662FA9C2}"/>
                </a:ext>
              </a:extLst>
            </p:cNvPr>
            <p:cNvSpPr/>
            <p:nvPr/>
          </p:nvSpPr>
          <p:spPr>
            <a:xfrm>
              <a:off x="3662855" y="1250732"/>
              <a:ext cx="1597573" cy="1576550"/>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5BDD32-D7FF-403A-A17C-D9B3C6537C41}"/>
                </a:ext>
              </a:extLst>
            </p:cNvPr>
            <p:cNvSpPr/>
            <p:nvPr/>
          </p:nvSpPr>
          <p:spPr>
            <a:xfrm>
              <a:off x="2102069" y="2832542"/>
              <a:ext cx="1555531" cy="1513490"/>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5CC9914-5AC6-4CC0-9C31-4D79EA27CF41}"/>
                </a:ext>
              </a:extLst>
            </p:cNvPr>
            <p:cNvSpPr/>
            <p:nvPr/>
          </p:nvSpPr>
          <p:spPr>
            <a:xfrm>
              <a:off x="2102068" y="4370992"/>
              <a:ext cx="1555531" cy="1546339"/>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97BEEEA5-951C-4FBD-B853-1C59C4AA143A}"/>
              </a:ext>
            </a:extLst>
          </p:cNvPr>
          <p:cNvGrpSpPr/>
          <p:nvPr/>
        </p:nvGrpSpPr>
        <p:grpSpPr>
          <a:xfrm>
            <a:off x="6713482" y="396768"/>
            <a:ext cx="4671849" cy="4597295"/>
            <a:chOff x="6398172" y="964326"/>
            <a:chExt cx="4671849" cy="4597295"/>
          </a:xfrm>
        </p:grpSpPr>
        <p:pic>
          <p:nvPicPr>
            <p:cNvPr id="4" name="Picture 2" descr="Counting chambers Bürker">
              <a:extLst>
                <a:ext uri="{FF2B5EF4-FFF2-40B4-BE49-F238E27FC236}">
                  <a16:creationId xmlns:a16="http://schemas.microsoft.com/office/drawing/2014/main" id="{1B2C074D-D55D-4E4F-93BB-4B3439E6F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1" t="17519" r="60039" b="50921"/>
            <a:stretch/>
          </p:blipFill>
          <p:spPr bwMode="auto">
            <a:xfrm>
              <a:off x="6398172" y="964326"/>
              <a:ext cx="4671849" cy="459729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2C7C6AA-C6B2-45C5-9E44-4A100AAB3B63}"/>
                </a:ext>
              </a:extLst>
            </p:cNvPr>
            <p:cNvGrpSpPr/>
            <p:nvPr/>
          </p:nvGrpSpPr>
          <p:grpSpPr>
            <a:xfrm>
              <a:off x="6871137" y="1171906"/>
              <a:ext cx="3718036" cy="3620811"/>
              <a:chOff x="6871137" y="1171906"/>
              <a:chExt cx="3718036" cy="3620811"/>
            </a:xfrm>
          </p:grpSpPr>
          <p:sp>
            <p:nvSpPr>
              <p:cNvPr id="9" name="Rectangle 8">
                <a:extLst>
                  <a:ext uri="{FF2B5EF4-FFF2-40B4-BE49-F238E27FC236}">
                    <a16:creationId xmlns:a16="http://schemas.microsoft.com/office/drawing/2014/main" id="{4677B22E-0807-4223-BACA-9A283FAC7E0A}"/>
                  </a:ext>
                </a:extLst>
              </p:cNvPr>
              <p:cNvSpPr/>
              <p:nvPr/>
            </p:nvSpPr>
            <p:spPr>
              <a:xfrm>
                <a:off x="7015654" y="1371601"/>
                <a:ext cx="3379077" cy="3294992"/>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59C0D96-CC1C-4854-B771-C6640B2C07FD}"/>
                  </a:ext>
                </a:extLst>
              </p:cNvPr>
              <p:cNvSpPr/>
              <p:nvPr/>
            </p:nvSpPr>
            <p:spPr>
              <a:xfrm>
                <a:off x="6871137" y="1474077"/>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4885CD84-A080-41CA-BBAB-9E738892EA26}"/>
                  </a:ext>
                </a:extLst>
              </p:cNvPr>
              <p:cNvSpPr/>
              <p:nvPr/>
            </p:nvSpPr>
            <p:spPr>
              <a:xfrm>
                <a:off x="6965732" y="3008585"/>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00726F43-40E3-4802-970A-2FF9FBF1AAA4}"/>
                  </a:ext>
                </a:extLst>
              </p:cNvPr>
              <p:cNvSpPr/>
              <p:nvPr/>
            </p:nvSpPr>
            <p:spPr>
              <a:xfrm>
                <a:off x="8103474" y="1171906"/>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65635556-9424-4E0D-9BA9-99D5A1F9AE28}"/>
                  </a:ext>
                </a:extLst>
              </p:cNvPr>
              <p:cNvSpPr/>
              <p:nvPr/>
            </p:nvSpPr>
            <p:spPr>
              <a:xfrm>
                <a:off x="10016358" y="1317401"/>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569C6322-4A4F-42B1-9F64-E7EB107D7EE6}"/>
                  </a:ext>
                </a:extLst>
              </p:cNvPr>
              <p:cNvSpPr/>
              <p:nvPr/>
            </p:nvSpPr>
            <p:spPr>
              <a:xfrm>
                <a:off x="6973612" y="4244868"/>
                <a:ext cx="225974" cy="25224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CD8DF3A-00A7-4F2B-8A75-618EB7DC257A}"/>
                  </a:ext>
                </a:extLst>
              </p:cNvPr>
              <p:cNvSpPr/>
              <p:nvPr/>
            </p:nvSpPr>
            <p:spPr>
              <a:xfrm>
                <a:off x="7591094" y="4540469"/>
                <a:ext cx="225974" cy="2522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AC8146DF-63DE-4B17-9FCF-4B38CF832566}"/>
                  </a:ext>
                </a:extLst>
              </p:cNvPr>
              <p:cNvSpPr/>
              <p:nvPr/>
            </p:nvSpPr>
            <p:spPr>
              <a:xfrm>
                <a:off x="10363199" y="2184842"/>
                <a:ext cx="225974" cy="2522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126BFD89-45CC-44A0-A831-3C3476DABA16}"/>
                  </a:ext>
                </a:extLst>
              </p:cNvPr>
              <p:cNvSpPr/>
              <p:nvPr/>
            </p:nvSpPr>
            <p:spPr>
              <a:xfrm>
                <a:off x="10089932" y="4429132"/>
                <a:ext cx="225974" cy="2522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8B0814CD-F335-41C2-9880-AD6D9CB54662}"/>
                  </a:ext>
                </a:extLst>
              </p:cNvPr>
              <p:cNvSpPr/>
              <p:nvPr/>
            </p:nvSpPr>
            <p:spPr>
              <a:xfrm>
                <a:off x="10363199" y="3150479"/>
                <a:ext cx="225974" cy="25224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AE6778-D29B-4B27-8823-25248DFCE7B7}"/>
                  </a:ext>
                </a:extLst>
              </p:cNvPr>
              <p:cNvSpPr txBox="1"/>
              <p:nvPr/>
            </p:nvSpPr>
            <p:spPr>
              <a:xfrm>
                <a:off x="5770178" y="5590957"/>
                <a:ext cx="5749159" cy="8514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𝑁</m:t>
                          </m:r>
                          <m:r>
                            <a:rPr lang="en-US" sz="2400" b="0" i="1" smtClean="0">
                              <a:latin typeface="Cambria Math" panose="02040503050406030204" pitchFamily="18" charset="0"/>
                            </a:rPr>
                            <m:t> </m:t>
                          </m:r>
                          <m:r>
                            <a:rPr lang="en-US" sz="2400" b="0" i="1" smtClean="0">
                              <a:latin typeface="Cambria Math" panose="02040503050406030204" pitchFamily="18" charset="0"/>
                            </a:rPr>
                            <m:t>𝑐𝑒𝑙𝑙𝑢𝑙𝑒</m:t>
                          </m:r>
                          <m:r>
                            <a:rPr lang="en-US" sz="2400" b="0" i="1" smtClean="0">
                              <a:latin typeface="Cambria Math" panose="02040503050406030204" pitchFamily="18" charset="0"/>
                            </a:rPr>
                            <m:t> </m:t>
                          </m:r>
                          <m:r>
                            <a:rPr lang="en-US" sz="2400" b="0" i="1" smtClean="0">
                              <a:latin typeface="Cambria Math" panose="02040503050406030204" pitchFamily="18" charset="0"/>
                            </a:rPr>
                            <m:t>𝑖𝑛</m:t>
                          </m:r>
                          <m:r>
                            <a:rPr lang="en-US" sz="2400" b="0" i="1" smtClean="0">
                              <a:latin typeface="Cambria Math" panose="02040503050406030204" pitchFamily="18" charset="0"/>
                            </a:rPr>
                            <m:t> 4 </m:t>
                          </m:r>
                          <m:r>
                            <a:rPr lang="en-US" sz="2400" b="0" i="1" smtClean="0">
                              <a:latin typeface="Cambria Math" panose="02040503050406030204" pitchFamily="18" charset="0"/>
                            </a:rPr>
                            <m:t>𝑄</m:t>
                          </m:r>
                        </m:num>
                        <m:den>
                          <m:r>
                            <a:rPr lang="en-US" sz="2400" b="0" i="1" smtClean="0">
                              <a:latin typeface="Cambria Math" panose="02040503050406030204" pitchFamily="18" charset="0"/>
                            </a:rPr>
                            <m:t>4</m:t>
                          </m:r>
                        </m:den>
                      </m:f>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10=</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𝑐𝑒𝑙𝑙</m:t>
                          </m:r>
                        </m:num>
                        <m:den>
                          <m:r>
                            <a:rPr lang="en-US" sz="2400" b="0" i="1" smtClean="0">
                              <a:latin typeface="Cambria Math" panose="02040503050406030204" pitchFamily="18" charset="0"/>
                              <a:ea typeface="Cambria Math" panose="02040503050406030204" pitchFamily="18" charset="0"/>
                            </a:rPr>
                            <m:t>𝑚𝑚</m:t>
                          </m:r>
                          <m:r>
                            <a:rPr lang="en-US" sz="2400" b="0" i="1" baseline="30000" smtClean="0">
                              <a:latin typeface="Cambria Math" panose="02040503050406030204" pitchFamily="18" charset="0"/>
                              <a:ea typeface="Cambria Math" panose="02040503050406030204" pitchFamily="18" charset="0"/>
                            </a:rPr>
                            <m:t>3</m:t>
                          </m:r>
                        </m:den>
                      </m:f>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𝑐𝑒𝑙𝑙</m:t>
                          </m:r>
                        </m:num>
                        <m:den>
                          <m:r>
                            <a:rPr lang="en-US" sz="2400" b="0" i="1" smtClean="0">
                              <a:latin typeface="Cambria Math" panose="02040503050406030204" pitchFamily="18" charset="0"/>
                              <a:ea typeface="Cambria Math" panose="02040503050406030204" pitchFamily="18" charset="0"/>
                            </a:rPr>
                            <m:t>𝜇</m:t>
                          </m:r>
                          <m:r>
                            <a:rPr lang="en-US" sz="2400" b="0" i="1" smtClean="0">
                              <a:latin typeface="Cambria Math" panose="02040503050406030204" pitchFamily="18" charset="0"/>
                              <a:ea typeface="Cambria Math" panose="02040503050406030204" pitchFamily="18" charset="0"/>
                            </a:rPr>
                            <m:t>𝐿</m:t>
                          </m:r>
                        </m:den>
                      </m:f>
                    </m:oMath>
                  </m:oMathPara>
                </a14:m>
                <a:br>
                  <a:rPr lang="en-US" sz="2400" b="0" i="1" dirty="0">
                    <a:latin typeface="Cambria Math" panose="02040503050406030204" pitchFamily="18" charset="0"/>
                    <a:ea typeface="Cambria Math" panose="02040503050406030204" pitchFamily="18" charset="0"/>
                  </a:rPr>
                </a:br>
                <a:endParaRPr lang="en-US" sz="2400" dirty="0"/>
              </a:p>
            </p:txBody>
          </p:sp>
        </mc:Choice>
        <mc:Fallback xmlns="">
          <p:sp>
            <p:nvSpPr>
              <p:cNvPr id="20" name="TextBox 19">
                <a:extLst>
                  <a:ext uri="{FF2B5EF4-FFF2-40B4-BE49-F238E27FC236}">
                    <a16:creationId xmlns:a16="http://schemas.microsoft.com/office/drawing/2014/main" id="{2AAE6778-D29B-4B27-8823-25248DFCE7B7}"/>
                  </a:ext>
                </a:extLst>
              </p:cNvPr>
              <p:cNvSpPr txBox="1">
                <a:spLocks noRot="1" noChangeAspect="1" noMove="1" noResize="1" noEditPoints="1" noAdjustHandles="1" noChangeArrowheads="1" noChangeShapeType="1" noTextEdit="1"/>
              </p:cNvSpPr>
              <p:nvPr/>
            </p:nvSpPr>
            <p:spPr>
              <a:xfrm>
                <a:off x="5770178" y="5590957"/>
                <a:ext cx="5749159" cy="851452"/>
              </a:xfrm>
              <a:prstGeom prst="rect">
                <a:avLst/>
              </a:prstGeom>
              <a:blipFill>
                <a:blip r:embed="rId3"/>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113C9687-6658-49EE-A7C9-8EF8AB38A193}"/>
              </a:ext>
            </a:extLst>
          </p:cNvPr>
          <p:cNvSpPr txBox="1"/>
          <p:nvPr/>
        </p:nvSpPr>
        <p:spPr>
          <a:xfrm>
            <a:off x="436837" y="1158767"/>
            <a:ext cx="2040319" cy="1354217"/>
          </a:xfrm>
          <a:prstGeom prst="rect">
            <a:avLst/>
          </a:prstGeom>
          <a:noFill/>
        </p:spPr>
        <p:txBody>
          <a:bodyPr wrap="square" rtlCol="0">
            <a:spAutoFit/>
          </a:bodyPr>
          <a:lstStyle/>
          <a:p>
            <a:pPr algn="ctr"/>
            <a:r>
              <a:rPr lang="en-US" sz="5400" b="1" dirty="0"/>
              <a:t>𝑄</a:t>
            </a:r>
            <a:br>
              <a:rPr lang="en-US" sz="4000" b="1" baseline="30000" dirty="0"/>
            </a:br>
            <a:r>
              <a:rPr lang="en-US" sz="2800" b="1" dirty="0"/>
              <a:t>(1 𝑚𝑚</a:t>
            </a:r>
            <a:r>
              <a:rPr lang="en-US" sz="2800" b="1" baseline="30000" dirty="0"/>
              <a:t>2</a:t>
            </a:r>
            <a:r>
              <a:rPr lang="en-US" sz="2800" b="1" dirty="0"/>
              <a:t>)</a:t>
            </a:r>
            <a:endParaRPr lang="en-US" sz="4000" b="1" dirty="0"/>
          </a:p>
        </p:txBody>
      </p:sp>
    </p:spTree>
    <p:extLst>
      <p:ext uri="{BB962C8B-B14F-4D97-AF65-F5344CB8AC3E}">
        <p14:creationId xmlns:p14="http://schemas.microsoft.com/office/powerpoint/2010/main" val="2672855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280FC5-2920-40A6-BBDB-F88E470A5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357"/>
          <a:stretch>
            <a:fillRect/>
          </a:stretch>
        </p:blipFill>
        <p:spPr bwMode="auto">
          <a:xfrm>
            <a:off x="5209919" y="127542"/>
            <a:ext cx="6400832" cy="66029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6DD8F928-3222-DCD8-51EC-1B8EE778E5E6}"/>
              </a:ext>
            </a:extLst>
          </p:cNvPr>
          <p:cNvSpPr/>
          <p:nvPr/>
        </p:nvSpPr>
        <p:spPr>
          <a:xfrm>
            <a:off x="7258639" y="3301457"/>
            <a:ext cx="1480008" cy="135981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3">
            <a:extLst>
              <a:ext uri="{FF2B5EF4-FFF2-40B4-BE49-F238E27FC236}">
                <a16:creationId xmlns:a16="http://schemas.microsoft.com/office/drawing/2014/main" id="{DFE9CF61-6BF9-A4BC-30F8-10E11A922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44" y="244912"/>
            <a:ext cx="2488167" cy="1655762"/>
          </a:xfrm>
          <a:prstGeom prst="rect">
            <a:avLst/>
          </a:prstGeom>
        </p:spPr>
      </p:pic>
      <p:sp>
        <p:nvSpPr>
          <p:cNvPr id="9" name="CasellaDiTesto 5">
            <a:extLst>
              <a:ext uri="{FF2B5EF4-FFF2-40B4-BE49-F238E27FC236}">
                <a16:creationId xmlns:a16="http://schemas.microsoft.com/office/drawing/2014/main" id="{EAFA3BA7-9E34-7C3F-2DEB-97CFD5912816}"/>
              </a:ext>
            </a:extLst>
          </p:cNvPr>
          <p:cNvSpPr txBox="1"/>
          <p:nvPr/>
        </p:nvSpPr>
        <p:spPr>
          <a:xfrm>
            <a:off x="3244665" y="222798"/>
            <a:ext cx="3896139" cy="1200329"/>
          </a:xfrm>
          <a:prstGeom prst="rect">
            <a:avLst/>
          </a:prstGeom>
          <a:noFill/>
        </p:spPr>
        <p:txBody>
          <a:bodyPr wrap="square">
            <a:spAutoFit/>
          </a:bodyPr>
          <a:lstStyle/>
          <a:p>
            <a:r>
              <a:rPr lang="it-IT" sz="3600" u="sng" dirty="0">
                <a:effectLst/>
                <a:ea typeface="Times New Roman" panose="02020603050405020304" pitchFamily="18" charset="0"/>
              </a:rPr>
              <a:t>Stick urine:</a:t>
            </a:r>
          </a:p>
          <a:p>
            <a:r>
              <a:rPr lang="it-IT" sz="3600" b="1" dirty="0">
                <a:solidFill>
                  <a:srgbClr val="0070C0"/>
                </a:solidFill>
                <a:ea typeface="Times New Roman" panose="02020603050405020304" pitchFamily="18" charset="0"/>
              </a:rPr>
              <a:t>SANGUE</a:t>
            </a:r>
            <a:endParaRPr lang="it-IT" sz="3600" b="1"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184716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1B978D3-6073-4ECA-A4EE-DF4A99A36EC2}"/>
              </a:ext>
            </a:extLst>
          </p:cNvPr>
          <p:cNvSpPr>
            <a:spLocks noGrp="1"/>
          </p:cNvSpPr>
          <p:nvPr>
            <p:ph type="subTitle" idx="1"/>
          </p:nvPr>
        </p:nvSpPr>
        <p:spPr>
          <a:xfrm>
            <a:off x="541625" y="642242"/>
            <a:ext cx="4879627" cy="1695867"/>
          </a:xfrm>
        </p:spPr>
        <p:txBody>
          <a:bodyPr vert="horz" lIns="91440" tIns="45720" rIns="91440" bIns="45720" rtlCol="0">
            <a:noAutofit/>
          </a:bodyPr>
          <a:lstStyle/>
          <a:p>
            <a:pPr algn="l"/>
            <a:r>
              <a:rPr lang="en-US" sz="2200" u="sng" dirty="0" err="1">
                <a:effectLst/>
              </a:rPr>
              <a:t>Ematuria</a:t>
            </a:r>
            <a:r>
              <a:rPr lang="en-US" sz="2200" u="sng" dirty="0">
                <a:effectLst/>
              </a:rPr>
              <a:t> </a:t>
            </a:r>
            <a:r>
              <a:rPr lang="en-US" sz="2200" b="1" u="sng" dirty="0">
                <a:effectLst/>
              </a:rPr>
              <a:t>post-</a:t>
            </a:r>
            <a:r>
              <a:rPr lang="en-US" sz="2200" b="1" u="sng" dirty="0" err="1">
                <a:effectLst/>
              </a:rPr>
              <a:t>glomerulare</a:t>
            </a:r>
            <a:r>
              <a:rPr lang="en-US" sz="2200" dirty="0">
                <a:effectLst/>
              </a:rPr>
              <a:t>: </a:t>
            </a:r>
            <a:r>
              <a:rPr lang="en-US" sz="2200" dirty="0" err="1">
                <a:effectLst/>
              </a:rPr>
              <a:t>emazie</a:t>
            </a:r>
            <a:r>
              <a:rPr lang="en-US" sz="2200" dirty="0">
                <a:effectLst/>
              </a:rPr>
              <a:t> </a:t>
            </a:r>
            <a:r>
              <a:rPr lang="en-US" sz="2200" dirty="0" err="1">
                <a:effectLst/>
              </a:rPr>
              <a:t>integre</a:t>
            </a:r>
            <a:r>
              <a:rPr lang="en-US" sz="2200" dirty="0">
                <a:effectLst/>
              </a:rPr>
              <a:t> di forma </a:t>
            </a:r>
            <a:r>
              <a:rPr lang="en-US" sz="2200" dirty="0" err="1">
                <a:effectLst/>
              </a:rPr>
              <a:t>sferica</a:t>
            </a:r>
            <a:r>
              <a:rPr lang="en-US" sz="2200" dirty="0">
                <a:effectLst/>
              </a:rPr>
              <a:t> a contorni </a:t>
            </a:r>
            <a:r>
              <a:rPr lang="en-US" sz="2200" dirty="0" err="1">
                <a:effectLst/>
              </a:rPr>
              <a:t>regolari</a:t>
            </a:r>
            <a:r>
              <a:rPr lang="en-US" sz="2200" dirty="0">
                <a:effectLst/>
              </a:rPr>
              <a:t>, </a:t>
            </a:r>
            <a:r>
              <a:rPr lang="en-US" sz="2200" dirty="0" err="1">
                <a:effectLst/>
              </a:rPr>
              <a:t>eventuale</a:t>
            </a:r>
            <a:r>
              <a:rPr lang="en-US" sz="2200" dirty="0">
                <a:effectLst/>
              </a:rPr>
              <a:t> presenza di </a:t>
            </a:r>
            <a:r>
              <a:rPr lang="en-US" sz="2200" dirty="0" err="1">
                <a:effectLst/>
              </a:rPr>
              <a:t>coaguli</a:t>
            </a:r>
            <a:r>
              <a:rPr lang="en-US" sz="2200" dirty="0">
                <a:effectLst/>
              </a:rPr>
              <a:t>, </a:t>
            </a:r>
            <a:r>
              <a:rPr lang="en-US" sz="2200" dirty="0" err="1">
                <a:effectLst/>
              </a:rPr>
              <a:t>colore</a:t>
            </a:r>
            <a:r>
              <a:rPr lang="en-US" sz="2200" dirty="0">
                <a:effectLst/>
              </a:rPr>
              <a:t> rosso.</a:t>
            </a:r>
          </a:p>
          <a:p>
            <a:pPr algn="l"/>
            <a:endParaRPr lang="en-US" sz="2200" dirty="0">
              <a:effectLst/>
            </a:endParaRPr>
          </a:p>
        </p:txBody>
      </p:sp>
      <p:sp>
        <p:nvSpPr>
          <p:cNvPr id="16" name="CasellaDiTesto 15">
            <a:extLst>
              <a:ext uri="{FF2B5EF4-FFF2-40B4-BE49-F238E27FC236}">
                <a16:creationId xmlns:a16="http://schemas.microsoft.com/office/drawing/2014/main" id="{F3390ACD-EDB9-4A4A-94B5-BC8BF4421D47}"/>
              </a:ext>
            </a:extLst>
          </p:cNvPr>
          <p:cNvSpPr txBox="1"/>
          <p:nvPr/>
        </p:nvSpPr>
        <p:spPr>
          <a:xfrm>
            <a:off x="400222" y="3785322"/>
            <a:ext cx="5090891" cy="1311128"/>
          </a:xfrm>
          <a:prstGeom prst="rect">
            <a:avLst/>
          </a:prstGeom>
          <a:noFill/>
        </p:spPr>
        <p:txBody>
          <a:bodyPr wrap="square">
            <a:spAutoFit/>
          </a:bodyPr>
          <a:lstStyle/>
          <a:p>
            <a:pPr algn="just">
              <a:lnSpc>
                <a:spcPct val="90000"/>
              </a:lnSpc>
              <a:spcAft>
                <a:spcPts val="600"/>
              </a:spcAft>
            </a:pPr>
            <a:r>
              <a:rPr lang="it-IT" sz="2200" u="sng" dirty="0">
                <a:effectLst/>
                <a:ea typeface="Calibri" panose="020F0502020204030204" pitchFamily="34" charset="0"/>
                <a:cs typeface="Calibri" panose="020F0502020204030204" pitchFamily="34" charset="0"/>
              </a:rPr>
              <a:t>Ematuria </a:t>
            </a:r>
            <a:r>
              <a:rPr lang="it-IT" sz="2200" b="1" u="sng" dirty="0">
                <a:effectLst/>
                <a:ea typeface="Calibri" panose="020F0502020204030204" pitchFamily="34" charset="0"/>
                <a:cs typeface="Calibri" panose="020F0502020204030204" pitchFamily="34" charset="0"/>
              </a:rPr>
              <a:t>glomerulare</a:t>
            </a:r>
            <a:r>
              <a:rPr lang="it-IT" sz="2200" u="sng" dirty="0">
                <a:effectLst/>
                <a:ea typeface="Calibri" panose="020F0502020204030204" pitchFamily="34" charset="0"/>
                <a:cs typeface="Calibri" panose="020F0502020204030204" pitchFamily="34" charset="0"/>
              </a:rPr>
              <a:t>:</a:t>
            </a:r>
            <a:r>
              <a:rPr lang="it-IT" sz="2200" dirty="0">
                <a:effectLst/>
                <a:ea typeface="Calibri" panose="020F0502020204030204" pitchFamily="34" charset="0"/>
                <a:cs typeface="Calibri" panose="020F0502020204030204" pitchFamily="34" charset="0"/>
              </a:rPr>
              <a:t> emazie </a:t>
            </a:r>
            <a:r>
              <a:rPr lang="it-IT" sz="2200" dirty="0" err="1">
                <a:effectLst/>
                <a:ea typeface="Calibri" panose="020F0502020204030204" pitchFamily="34" charset="0"/>
                <a:cs typeface="Calibri" panose="020F0502020204030204" pitchFamily="34" charset="0"/>
              </a:rPr>
              <a:t>dismorfiche</a:t>
            </a:r>
            <a:r>
              <a:rPr lang="it-IT" sz="2200" dirty="0">
                <a:effectLst/>
                <a:ea typeface="Calibri" panose="020F0502020204030204" pitchFamily="34" charset="0"/>
                <a:cs typeface="Calibri" panose="020F0502020204030204" pitchFamily="34" charset="0"/>
              </a:rPr>
              <a:t> (&gt; 70%) irregolari per forma, dimensioni e membrana cellulare, acantociti, cilindri eritrocitari, color coca-cola, proteinuria.</a:t>
            </a:r>
            <a:endParaRPr lang="it-IT" sz="2200" dirty="0">
              <a:effectLst/>
              <a:ea typeface="Calibri" panose="020F0502020204030204" pitchFamily="34" charset="0"/>
            </a:endParaRPr>
          </a:p>
        </p:txBody>
      </p:sp>
      <p:pic>
        <p:nvPicPr>
          <p:cNvPr id="4" name="Picture 4">
            <a:extLst>
              <a:ext uri="{FF2B5EF4-FFF2-40B4-BE49-F238E27FC236}">
                <a16:creationId xmlns:a16="http://schemas.microsoft.com/office/drawing/2014/main" id="{D0D8A032-8860-365E-2CEE-7939D7C3F9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74083" y="300532"/>
            <a:ext cx="4447875" cy="27576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FDCAEFC-7F78-4DE1-B012-E1CC5B3E6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390" y="3512764"/>
            <a:ext cx="4173580" cy="27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830BC07-A5E6-9BA3-F0E9-F2DEB2C1DD5A}"/>
              </a:ext>
            </a:extLst>
          </p:cNvPr>
          <p:cNvPicPr>
            <a:picLocks noChangeAspect="1"/>
          </p:cNvPicPr>
          <p:nvPr/>
        </p:nvPicPr>
        <p:blipFill>
          <a:blip r:embed="rId4"/>
          <a:stretch>
            <a:fillRect/>
          </a:stretch>
        </p:blipFill>
        <p:spPr>
          <a:xfrm>
            <a:off x="541625" y="5218983"/>
            <a:ext cx="4572638" cy="1114581"/>
          </a:xfrm>
          <a:prstGeom prst="rect">
            <a:avLst/>
          </a:prstGeom>
        </p:spPr>
      </p:pic>
    </p:spTree>
    <p:extLst>
      <p:ext uri="{BB962C8B-B14F-4D97-AF65-F5344CB8AC3E}">
        <p14:creationId xmlns:p14="http://schemas.microsoft.com/office/powerpoint/2010/main" val="1885441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936CC11A-67A6-2B87-155F-3356A02DA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4" y="244912"/>
            <a:ext cx="2488167" cy="1655762"/>
          </a:xfrm>
          <a:prstGeom prst="rect">
            <a:avLst/>
          </a:prstGeom>
        </p:spPr>
      </p:pic>
      <p:sp>
        <p:nvSpPr>
          <p:cNvPr id="3" name="CasellaDiTesto 5">
            <a:extLst>
              <a:ext uri="{FF2B5EF4-FFF2-40B4-BE49-F238E27FC236}">
                <a16:creationId xmlns:a16="http://schemas.microsoft.com/office/drawing/2014/main" id="{50475EA7-B07E-9734-6552-FE32BD09CC1F}"/>
              </a:ext>
            </a:extLst>
          </p:cNvPr>
          <p:cNvSpPr txBox="1"/>
          <p:nvPr/>
        </p:nvSpPr>
        <p:spPr>
          <a:xfrm>
            <a:off x="3244665" y="222798"/>
            <a:ext cx="8138201" cy="1754326"/>
          </a:xfrm>
          <a:prstGeom prst="rect">
            <a:avLst/>
          </a:prstGeom>
          <a:noFill/>
        </p:spPr>
        <p:txBody>
          <a:bodyPr wrap="square">
            <a:spAutoFit/>
          </a:bodyPr>
          <a:lstStyle/>
          <a:p>
            <a:r>
              <a:rPr lang="it-IT" sz="3600" u="sng" dirty="0">
                <a:effectLst/>
                <a:ea typeface="Times New Roman" panose="02020603050405020304" pitchFamily="18" charset="0"/>
              </a:rPr>
              <a:t>Stick urine: </a:t>
            </a:r>
            <a:r>
              <a:rPr lang="it-IT" sz="3600" dirty="0"/>
              <a:t>Screening di infezioni urinarie</a:t>
            </a:r>
          </a:p>
          <a:p>
            <a:r>
              <a:rPr lang="it-IT" sz="3600" b="1" dirty="0">
                <a:solidFill>
                  <a:srgbClr val="0070C0"/>
                </a:solidFill>
                <a:ea typeface="Times New Roman" panose="02020603050405020304" pitchFamily="18" charset="0"/>
              </a:rPr>
              <a:t>NITRITI</a:t>
            </a:r>
          </a:p>
          <a:p>
            <a:r>
              <a:rPr lang="it-IT" sz="3600" b="1" dirty="0">
                <a:solidFill>
                  <a:srgbClr val="0070C0"/>
                </a:solidFill>
                <a:effectLst/>
                <a:ea typeface="Times New Roman" panose="02020603050405020304" pitchFamily="18" charset="0"/>
              </a:rPr>
              <a:t>ESTERASI LEUCOCITARIA</a:t>
            </a:r>
          </a:p>
        </p:txBody>
      </p:sp>
      <p:sp>
        <p:nvSpPr>
          <p:cNvPr id="4" name="TextBox 3">
            <a:extLst>
              <a:ext uri="{FF2B5EF4-FFF2-40B4-BE49-F238E27FC236}">
                <a16:creationId xmlns:a16="http://schemas.microsoft.com/office/drawing/2014/main" id="{2148FA73-4D7A-B609-13A9-E6A91EC03553}"/>
              </a:ext>
            </a:extLst>
          </p:cNvPr>
          <p:cNvSpPr txBox="1"/>
          <p:nvPr/>
        </p:nvSpPr>
        <p:spPr>
          <a:xfrm>
            <a:off x="391844" y="2163452"/>
            <a:ext cx="10991022" cy="3046988"/>
          </a:xfrm>
          <a:prstGeom prst="rect">
            <a:avLst/>
          </a:prstGeom>
          <a:noFill/>
        </p:spPr>
        <p:txBody>
          <a:bodyPr wrap="square" rtlCol="0">
            <a:spAutoFit/>
          </a:bodyPr>
          <a:lstStyle/>
          <a:p>
            <a:r>
              <a:rPr lang="it-IT" sz="2400" dirty="0"/>
              <a:t>Molti batteri (non tutti) convertono nitrati (NO3) presenti nelle urine in </a:t>
            </a:r>
            <a:r>
              <a:rPr lang="it-IT" sz="2400" b="1" dirty="0"/>
              <a:t>nitriti</a:t>
            </a:r>
            <a:r>
              <a:rPr lang="it-IT" sz="2400" dirty="0"/>
              <a:t> (NO2)</a:t>
            </a:r>
          </a:p>
          <a:p>
            <a:endParaRPr lang="it-IT" sz="2400" dirty="0"/>
          </a:p>
          <a:p>
            <a:r>
              <a:rPr lang="it-IT" sz="2400" dirty="0"/>
              <a:t>Le urine devono rimanere in vescica per un tempo sufficiente (&gt; 4 h, ad esempio in prime urine del mattino). In caso di minzione frequente, l’esame può risultare negativo</a:t>
            </a:r>
          </a:p>
          <a:p>
            <a:pPr marL="342900" indent="-342900">
              <a:buFontTx/>
              <a:buChar char="-"/>
            </a:pPr>
            <a:endParaRPr lang="it-IT" sz="2400" dirty="0"/>
          </a:p>
          <a:p>
            <a:r>
              <a:rPr lang="it-IT" sz="2400" dirty="0"/>
              <a:t>Esterasi leucocitaria: granuli azzurrofili dei granulociti. Anche neutrofili nel sedimento.</a:t>
            </a:r>
          </a:p>
          <a:p>
            <a:endParaRPr lang="it-IT" sz="2400" dirty="0"/>
          </a:p>
          <a:p>
            <a:r>
              <a:rPr lang="it-IT" sz="2400" dirty="0"/>
              <a:t>Un pH urinario aumentato può rafforzare la diagnosi. </a:t>
            </a:r>
          </a:p>
        </p:txBody>
      </p:sp>
    </p:spTree>
    <p:extLst>
      <p:ext uri="{BB962C8B-B14F-4D97-AF65-F5344CB8AC3E}">
        <p14:creationId xmlns:p14="http://schemas.microsoft.com/office/powerpoint/2010/main" val="128261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GLICEMIA: provetta tappo grigio = fluoruro o ossalato</a:t>
            </a:r>
          </a:p>
        </p:txBody>
      </p:sp>
      <p:sp>
        <p:nvSpPr>
          <p:cNvPr id="2" name="TextBox 1">
            <a:extLst>
              <a:ext uri="{FF2B5EF4-FFF2-40B4-BE49-F238E27FC236}">
                <a16:creationId xmlns:a16="http://schemas.microsoft.com/office/drawing/2014/main" id="{0E3AD992-E656-960B-6D81-AB0B6DA9427C}"/>
              </a:ext>
            </a:extLst>
          </p:cNvPr>
          <p:cNvSpPr txBox="1"/>
          <p:nvPr/>
        </p:nvSpPr>
        <p:spPr>
          <a:xfrm>
            <a:off x="297455" y="897874"/>
            <a:ext cx="11358390" cy="4708981"/>
          </a:xfrm>
          <a:prstGeom prst="rect">
            <a:avLst/>
          </a:prstGeom>
          <a:noFill/>
        </p:spPr>
        <p:txBody>
          <a:bodyPr wrap="square" rtlCol="0">
            <a:spAutoFit/>
          </a:bodyPr>
          <a:lstStyle/>
          <a:p>
            <a:r>
              <a:rPr lang="it-IT" sz="2000" dirty="0"/>
              <a:t>Da sangue arterioso o </a:t>
            </a:r>
            <a:r>
              <a:rPr lang="it-IT" sz="2000" b="1" dirty="0"/>
              <a:t>capillare</a:t>
            </a:r>
            <a:r>
              <a:rPr lang="it-IT" sz="2000" dirty="0"/>
              <a:t> 			5mg/dL più che su sangue venoso</a:t>
            </a:r>
          </a:p>
          <a:p>
            <a:r>
              <a:rPr lang="it-IT" sz="2000" dirty="0"/>
              <a:t>					</a:t>
            </a:r>
          </a:p>
          <a:p>
            <a:endParaRPr lang="it-IT" sz="2000" dirty="0"/>
          </a:p>
          <a:p>
            <a:r>
              <a:rPr lang="it-IT" sz="2000" dirty="0"/>
              <a:t>A </a:t>
            </a:r>
            <a:r>
              <a:rPr lang="it-IT" sz="2000" b="1" dirty="0"/>
              <a:t>digiuno</a:t>
            </a:r>
            <a:r>
              <a:rPr lang="it-IT" sz="2000" dirty="0"/>
              <a:t> (8-12 ore)			 	&gt; 126 mg/dL per più di una volta* = diabete</a:t>
            </a:r>
          </a:p>
          <a:p>
            <a:r>
              <a:rPr lang="it-IT" sz="2000" dirty="0"/>
              <a:t>						100 – 125 = aumentato rischio (prediabete)</a:t>
            </a:r>
          </a:p>
          <a:p>
            <a:endParaRPr lang="it-IT" sz="2000" dirty="0"/>
          </a:p>
          <a:p>
            <a:r>
              <a:rPr lang="it-IT" sz="2000" dirty="0"/>
              <a:t>A digiuno </a:t>
            </a:r>
            <a:r>
              <a:rPr lang="it-IT" sz="2000" b="1" dirty="0"/>
              <a:t>in gravidanza</a:t>
            </a:r>
            <a:r>
              <a:rPr lang="it-IT" sz="2000" dirty="0"/>
              <a:t>				&lt; 110 mg/dL</a:t>
            </a:r>
          </a:p>
          <a:p>
            <a:endParaRPr lang="it-IT" sz="2000" dirty="0"/>
          </a:p>
          <a:p>
            <a:r>
              <a:rPr lang="it-IT" sz="2000" b="1" dirty="0"/>
              <a:t>Post-prandiale</a:t>
            </a:r>
            <a:r>
              <a:rPr lang="it-IT" sz="2000" dirty="0"/>
              <a:t> (2 ore dopo il pasto)		</a:t>
            </a:r>
          </a:p>
          <a:p>
            <a:endParaRPr lang="it-IT" sz="2000" dirty="0"/>
          </a:p>
          <a:p>
            <a:r>
              <a:rPr lang="it-IT" sz="2000" dirty="0"/>
              <a:t>Da </a:t>
            </a:r>
            <a:r>
              <a:rPr lang="it-IT" sz="2000" b="1" dirty="0"/>
              <a:t>carico </a:t>
            </a:r>
            <a:r>
              <a:rPr lang="it-IT" sz="2000" dirty="0"/>
              <a:t>(glicemia a 2 ore del carico)		&gt;200 mg/dL = diabete</a:t>
            </a:r>
          </a:p>
          <a:p>
            <a:r>
              <a:rPr lang="it-IT" sz="2000" dirty="0"/>
              <a:t>(vedi DMT2)					140 – 199 mg/dL = ridotta tolleranza al glucosio</a:t>
            </a:r>
          </a:p>
          <a:p>
            <a:endParaRPr lang="it-IT" sz="2000" dirty="0"/>
          </a:p>
          <a:p>
            <a:r>
              <a:rPr lang="it-IT" sz="2000" dirty="0"/>
              <a:t>In presenza di </a:t>
            </a:r>
            <a:r>
              <a:rPr lang="it-IT" sz="2000" b="1" dirty="0"/>
              <a:t>sintomi di iperglicemia</a:t>
            </a:r>
            <a:r>
              <a:rPr lang="it-IT" sz="2000" dirty="0"/>
              <a:t>		 &gt;200 mg/dL = diabete</a:t>
            </a:r>
          </a:p>
          <a:p>
            <a:r>
              <a:rPr lang="it-IT" sz="2000" dirty="0"/>
              <a:t>indipendentemente da assunzione di pasto</a:t>
            </a:r>
          </a:p>
        </p:txBody>
      </p:sp>
      <p:sp>
        <p:nvSpPr>
          <p:cNvPr id="4" name="TextBox 3">
            <a:extLst>
              <a:ext uri="{FF2B5EF4-FFF2-40B4-BE49-F238E27FC236}">
                <a16:creationId xmlns:a16="http://schemas.microsoft.com/office/drawing/2014/main" id="{A2589CF3-2F09-DC8C-5A8A-D2B250684FB5}"/>
              </a:ext>
            </a:extLst>
          </p:cNvPr>
          <p:cNvSpPr txBox="1"/>
          <p:nvPr/>
        </p:nvSpPr>
        <p:spPr>
          <a:xfrm>
            <a:off x="297455" y="5866482"/>
            <a:ext cx="10967292" cy="369332"/>
          </a:xfrm>
          <a:prstGeom prst="rect">
            <a:avLst/>
          </a:prstGeom>
          <a:noFill/>
        </p:spPr>
        <p:txBody>
          <a:bodyPr wrap="square" rtlCol="0">
            <a:spAutoFit/>
          </a:bodyPr>
          <a:lstStyle/>
          <a:p>
            <a:r>
              <a:rPr lang="it-IT" dirty="0"/>
              <a:t>* Prelievo eseguito in tranquillità (evitare turbamento «adrenalinico») </a:t>
            </a:r>
          </a:p>
        </p:txBody>
      </p:sp>
    </p:spTree>
    <p:extLst>
      <p:ext uri="{BB962C8B-B14F-4D97-AF65-F5344CB8AC3E}">
        <p14:creationId xmlns:p14="http://schemas.microsoft.com/office/powerpoint/2010/main" val="4197174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936CC11A-67A6-2B87-155F-3356A02DA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4" y="244912"/>
            <a:ext cx="2488167" cy="1655762"/>
          </a:xfrm>
          <a:prstGeom prst="rect">
            <a:avLst/>
          </a:prstGeom>
        </p:spPr>
      </p:pic>
      <p:sp>
        <p:nvSpPr>
          <p:cNvPr id="3" name="CasellaDiTesto 5">
            <a:extLst>
              <a:ext uri="{FF2B5EF4-FFF2-40B4-BE49-F238E27FC236}">
                <a16:creationId xmlns:a16="http://schemas.microsoft.com/office/drawing/2014/main" id="{50475EA7-B07E-9734-6552-FE32BD09CC1F}"/>
              </a:ext>
            </a:extLst>
          </p:cNvPr>
          <p:cNvSpPr txBox="1"/>
          <p:nvPr/>
        </p:nvSpPr>
        <p:spPr>
          <a:xfrm>
            <a:off x="3244665" y="222798"/>
            <a:ext cx="5050923" cy="1754326"/>
          </a:xfrm>
          <a:prstGeom prst="rect">
            <a:avLst/>
          </a:prstGeom>
          <a:noFill/>
        </p:spPr>
        <p:txBody>
          <a:bodyPr wrap="square">
            <a:spAutoFit/>
          </a:bodyPr>
          <a:lstStyle/>
          <a:p>
            <a:r>
              <a:rPr lang="it-IT" sz="3600" u="sng" dirty="0">
                <a:effectLst/>
                <a:ea typeface="Times New Roman" panose="02020603050405020304" pitchFamily="18" charset="0"/>
              </a:rPr>
              <a:t>Stick urine:</a:t>
            </a:r>
          </a:p>
          <a:p>
            <a:r>
              <a:rPr lang="it-IT" sz="3600" b="1" dirty="0">
                <a:solidFill>
                  <a:srgbClr val="0070C0"/>
                </a:solidFill>
                <a:ea typeface="Times New Roman" panose="02020603050405020304" pitchFamily="18" charset="0"/>
              </a:rPr>
              <a:t>NITRITI</a:t>
            </a:r>
          </a:p>
          <a:p>
            <a:r>
              <a:rPr lang="it-IT" sz="3600" b="1" dirty="0">
                <a:solidFill>
                  <a:srgbClr val="0070C0"/>
                </a:solidFill>
                <a:effectLst/>
                <a:ea typeface="Times New Roman" panose="02020603050405020304" pitchFamily="18" charset="0"/>
              </a:rPr>
              <a:t>ESTERASI LEUCOCITARIA</a:t>
            </a:r>
          </a:p>
        </p:txBody>
      </p:sp>
      <p:pic>
        <p:nvPicPr>
          <p:cNvPr id="7" name="Segnaposto contenuto 6">
            <a:extLst>
              <a:ext uri="{FF2B5EF4-FFF2-40B4-BE49-F238E27FC236}">
                <a16:creationId xmlns:a16="http://schemas.microsoft.com/office/drawing/2014/main" id="{4FBC3AE4-FD90-4F2D-AB0A-588CF7EBC18A}"/>
              </a:ext>
            </a:extLst>
          </p:cNvPr>
          <p:cNvPicPr>
            <a:picLocks noChangeAspect="1"/>
          </p:cNvPicPr>
          <p:nvPr/>
        </p:nvPicPr>
        <p:blipFill>
          <a:blip r:embed="rId3"/>
          <a:stretch>
            <a:fillRect/>
          </a:stretch>
        </p:blipFill>
        <p:spPr>
          <a:xfrm>
            <a:off x="261439" y="2383621"/>
            <a:ext cx="10347767" cy="3620729"/>
          </a:xfrm>
          <a:prstGeom prst="rect">
            <a:avLst/>
          </a:prstGeom>
        </p:spPr>
      </p:pic>
    </p:spTree>
    <p:extLst>
      <p:ext uri="{BB962C8B-B14F-4D97-AF65-F5344CB8AC3E}">
        <p14:creationId xmlns:p14="http://schemas.microsoft.com/office/powerpoint/2010/main" val="703161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3">
            <a:extLst>
              <a:ext uri="{FF2B5EF4-FFF2-40B4-BE49-F238E27FC236}">
                <a16:creationId xmlns:a16="http://schemas.microsoft.com/office/drawing/2014/main" id="{AE18EC14-ADB7-9DD4-727C-101FF040D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4" y="244912"/>
            <a:ext cx="2488167" cy="1655762"/>
          </a:xfrm>
          <a:prstGeom prst="rect">
            <a:avLst/>
          </a:prstGeom>
        </p:spPr>
      </p:pic>
      <p:sp>
        <p:nvSpPr>
          <p:cNvPr id="4" name="CasellaDiTesto 5">
            <a:extLst>
              <a:ext uri="{FF2B5EF4-FFF2-40B4-BE49-F238E27FC236}">
                <a16:creationId xmlns:a16="http://schemas.microsoft.com/office/drawing/2014/main" id="{D96B8DAD-42EA-5E79-F7CB-05E61E4B6546}"/>
              </a:ext>
            </a:extLst>
          </p:cNvPr>
          <p:cNvSpPr txBox="1"/>
          <p:nvPr/>
        </p:nvSpPr>
        <p:spPr>
          <a:xfrm>
            <a:off x="3244665" y="222798"/>
            <a:ext cx="5050923" cy="1200329"/>
          </a:xfrm>
          <a:prstGeom prst="rect">
            <a:avLst/>
          </a:prstGeom>
          <a:noFill/>
        </p:spPr>
        <p:txBody>
          <a:bodyPr wrap="square">
            <a:spAutoFit/>
          </a:bodyPr>
          <a:lstStyle/>
          <a:p>
            <a:r>
              <a:rPr lang="it-IT" sz="3600" u="sng" dirty="0">
                <a:effectLst/>
                <a:ea typeface="Times New Roman" panose="02020603050405020304" pitchFamily="18" charset="0"/>
              </a:rPr>
              <a:t>Stick urine:</a:t>
            </a:r>
          </a:p>
          <a:p>
            <a:r>
              <a:rPr lang="it-IT" sz="3600" b="1" dirty="0">
                <a:solidFill>
                  <a:srgbClr val="0070C0"/>
                </a:solidFill>
                <a:ea typeface="Times New Roman" panose="02020603050405020304" pitchFamily="18" charset="0"/>
              </a:rPr>
              <a:t>PROTEINE</a:t>
            </a:r>
            <a:endParaRPr lang="it-IT" sz="3600" b="1" dirty="0">
              <a:solidFill>
                <a:srgbClr val="0070C0"/>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id="{70454D69-D8E2-38D5-3FCD-2162CB7021DB}"/>
              </a:ext>
            </a:extLst>
          </p:cNvPr>
          <p:cNvSpPr txBox="1"/>
          <p:nvPr/>
        </p:nvSpPr>
        <p:spPr>
          <a:xfrm>
            <a:off x="527901" y="2799762"/>
            <a:ext cx="4015819" cy="3108543"/>
          </a:xfrm>
          <a:prstGeom prst="rect">
            <a:avLst/>
          </a:prstGeom>
          <a:noFill/>
        </p:spPr>
        <p:txBody>
          <a:bodyPr wrap="square" rtlCol="0">
            <a:spAutoFit/>
          </a:bodyPr>
          <a:lstStyle/>
          <a:p>
            <a:r>
              <a:rPr lang="it-IT" sz="2800" b="1" dirty="0"/>
              <a:t>Proteinuria + Ematuria</a:t>
            </a:r>
          </a:p>
          <a:p>
            <a:endParaRPr lang="it-IT" sz="2800" dirty="0"/>
          </a:p>
          <a:p>
            <a:pPr marL="285750" indent="-285750">
              <a:buFontTx/>
              <a:buChar char="-"/>
            </a:pPr>
            <a:r>
              <a:rPr lang="it-IT" sz="2800" dirty="0"/>
              <a:t>Glomerulonefrite</a:t>
            </a:r>
          </a:p>
          <a:p>
            <a:pPr marL="285750" indent="-285750">
              <a:buFontTx/>
              <a:buChar char="-"/>
            </a:pPr>
            <a:r>
              <a:rPr lang="it-IT" sz="2800" dirty="0"/>
              <a:t>Infezione</a:t>
            </a:r>
          </a:p>
          <a:p>
            <a:pPr marL="285750" indent="-285750">
              <a:buFontTx/>
              <a:buChar char="-"/>
            </a:pPr>
            <a:endParaRPr lang="it-IT" sz="2800" dirty="0"/>
          </a:p>
          <a:p>
            <a:r>
              <a:rPr lang="it-IT" sz="2800" b="1" dirty="0"/>
              <a:t>Proteinuria isolata</a:t>
            </a:r>
          </a:p>
          <a:p>
            <a:r>
              <a:rPr lang="it-IT" sz="2800" dirty="0"/>
              <a:t> ????</a:t>
            </a:r>
          </a:p>
        </p:txBody>
      </p:sp>
      <p:pic>
        <p:nvPicPr>
          <p:cNvPr id="19" name="Picture 18" descr="Diagram, text&#10;&#10;Description automatically generated">
            <a:extLst>
              <a:ext uri="{FF2B5EF4-FFF2-40B4-BE49-F238E27FC236}">
                <a16:creationId xmlns:a16="http://schemas.microsoft.com/office/drawing/2014/main" id="{B638DC7C-2956-4A97-9492-239449FC9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622" y="1122070"/>
            <a:ext cx="7856299" cy="5212710"/>
          </a:xfrm>
          <a:prstGeom prst="rect">
            <a:avLst/>
          </a:prstGeom>
        </p:spPr>
      </p:pic>
      <p:sp>
        <p:nvSpPr>
          <p:cNvPr id="8" name="TextBox 7">
            <a:extLst>
              <a:ext uri="{FF2B5EF4-FFF2-40B4-BE49-F238E27FC236}">
                <a16:creationId xmlns:a16="http://schemas.microsoft.com/office/drawing/2014/main" id="{E67A51EE-3009-4551-8691-C20265298207}"/>
              </a:ext>
            </a:extLst>
          </p:cNvPr>
          <p:cNvSpPr txBox="1"/>
          <p:nvPr/>
        </p:nvSpPr>
        <p:spPr>
          <a:xfrm>
            <a:off x="6131270" y="6334780"/>
            <a:ext cx="5223641" cy="523220"/>
          </a:xfrm>
          <a:prstGeom prst="rect">
            <a:avLst/>
          </a:prstGeom>
          <a:noFill/>
        </p:spPr>
        <p:txBody>
          <a:bodyPr wrap="square" rtlCol="0">
            <a:spAutoFit/>
          </a:bodyPr>
          <a:lstStyle/>
          <a:p>
            <a:r>
              <a:rPr lang="en-US" sz="1400" b="0" i="0" dirty="0" err="1">
                <a:solidFill>
                  <a:schemeClr val="bg1">
                    <a:lumMod val="75000"/>
                  </a:schemeClr>
                </a:solidFill>
                <a:effectLst/>
                <a:latin typeface="BlinkMacSystemFont"/>
              </a:rPr>
              <a:t>Modificato</a:t>
            </a:r>
            <a:r>
              <a:rPr lang="en-US" sz="1400" b="0" i="0" dirty="0">
                <a:solidFill>
                  <a:schemeClr val="bg1">
                    <a:lumMod val="75000"/>
                  </a:schemeClr>
                </a:solidFill>
                <a:effectLst/>
                <a:latin typeface="BlinkMacSystemFont"/>
              </a:rPr>
              <a:t> da Hogg RJ</a:t>
            </a:r>
            <a:r>
              <a:rPr lang="en-US" sz="1400" dirty="0">
                <a:solidFill>
                  <a:schemeClr val="bg1">
                    <a:lumMod val="75000"/>
                  </a:schemeClr>
                </a:solidFill>
                <a:latin typeface="BlinkMacSystemFont"/>
              </a:rPr>
              <a:t> et al</a:t>
            </a:r>
            <a:r>
              <a:rPr lang="en-US" sz="1400" b="0" i="0" dirty="0">
                <a:solidFill>
                  <a:schemeClr val="bg1">
                    <a:lumMod val="75000"/>
                  </a:schemeClr>
                </a:solidFill>
                <a:effectLst/>
                <a:latin typeface="BlinkMacSystemFont"/>
              </a:rPr>
              <a:t>. Pediatrics. 2000 Jun; </a:t>
            </a:r>
            <a:r>
              <a:rPr lang="en-US" sz="1400" b="0" i="0" dirty="0" err="1">
                <a:solidFill>
                  <a:schemeClr val="bg1">
                    <a:lumMod val="75000"/>
                  </a:schemeClr>
                </a:solidFill>
                <a:effectLst/>
                <a:latin typeface="BlinkMacSystemFont"/>
              </a:rPr>
              <a:t>Marsciani</a:t>
            </a:r>
            <a:r>
              <a:rPr lang="en-US" sz="1400" b="0" i="0" dirty="0">
                <a:solidFill>
                  <a:schemeClr val="bg1">
                    <a:lumMod val="75000"/>
                  </a:schemeClr>
                </a:solidFill>
                <a:effectLst/>
                <a:latin typeface="BlinkMacSystemFont"/>
              </a:rPr>
              <a:t> M et al. G Ital </a:t>
            </a:r>
            <a:r>
              <a:rPr lang="en-US" sz="1400" b="0" i="0" dirty="0" err="1">
                <a:solidFill>
                  <a:schemeClr val="bg1">
                    <a:lumMod val="75000"/>
                  </a:schemeClr>
                </a:solidFill>
                <a:effectLst/>
                <a:latin typeface="BlinkMacSystemFont"/>
              </a:rPr>
              <a:t>Nefrol</a:t>
            </a:r>
            <a:r>
              <a:rPr lang="en-US" sz="1400" b="0" i="0" dirty="0">
                <a:solidFill>
                  <a:schemeClr val="bg1">
                    <a:lumMod val="75000"/>
                  </a:schemeClr>
                </a:solidFill>
                <a:effectLst/>
                <a:latin typeface="BlinkMacSystemFont"/>
              </a:rPr>
              <a:t> 2011; 28 (5): 489-498</a:t>
            </a:r>
            <a:endParaRPr lang="en-US" sz="1400" dirty="0">
              <a:solidFill>
                <a:schemeClr val="bg1">
                  <a:lumMod val="75000"/>
                </a:schemeClr>
              </a:solidFill>
            </a:endParaRPr>
          </a:p>
        </p:txBody>
      </p:sp>
      <p:pic>
        <p:nvPicPr>
          <p:cNvPr id="13" name="Picture 12">
            <a:extLst>
              <a:ext uri="{FF2B5EF4-FFF2-40B4-BE49-F238E27FC236}">
                <a16:creationId xmlns:a16="http://schemas.microsoft.com/office/drawing/2014/main" id="{BF88CA6C-8998-B076-0EA8-53C9C137A6A8}"/>
              </a:ext>
            </a:extLst>
          </p:cNvPr>
          <p:cNvPicPr>
            <a:picLocks noChangeAspect="1"/>
          </p:cNvPicPr>
          <p:nvPr/>
        </p:nvPicPr>
        <p:blipFill>
          <a:blip r:embed="rId4"/>
          <a:stretch>
            <a:fillRect/>
          </a:stretch>
        </p:blipFill>
        <p:spPr>
          <a:xfrm>
            <a:off x="6507988" y="5761320"/>
            <a:ext cx="2186328" cy="227573"/>
          </a:xfrm>
          <a:prstGeom prst="rect">
            <a:avLst/>
          </a:prstGeom>
        </p:spPr>
      </p:pic>
    </p:spTree>
    <p:extLst>
      <p:ext uri="{BB962C8B-B14F-4D97-AF65-F5344CB8AC3E}">
        <p14:creationId xmlns:p14="http://schemas.microsoft.com/office/powerpoint/2010/main" val="42805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8D705-ABE9-4BF8-86EC-1AB2F78CBE88}"/>
              </a:ext>
            </a:extLst>
          </p:cNvPr>
          <p:cNvPicPr>
            <a:picLocks noChangeAspect="1"/>
          </p:cNvPicPr>
          <p:nvPr/>
        </p:nvPicPr>
        <p:blipFill>
          <a:blip r:embed="rId2"/>
          <a:stretch>
            <a:fillRect/>
          </a:stretch>
        </p:blipFill>
        <p:spPr>
          <a:xfrm>
            <a:off x="1449096" y="315576"/>
            <a:ext cx="9293807" cy="6226848"/>
          </a:xfrm>
          <a:prstGeom prst="rect">
            <a:avLst/>
          </a:prstGeom>
        </p:spPr>
      </p:pic>
    </p:spTree>
    <p:extLst>
      <p:ext uri="{BB962C8B-B14F-4D97-AF65-F5344CB8AC3E}">
        <p14:creationId xmlns:p14="http://schemas.microsoft.com/office/powerpoint/2010/main" val="945455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B15AE-1FDD-4CA6-8531-EBB78C0BF112}"/>
              </a:ext>
            </a:extLst>
          </p:cNvPr>
          <p:cNvSpPr>
            <a:spLocks noGrp="1"/>
          </p:cNvSpPr>
          <p:nvPr>
            <p:ph type="title"/>
          </p:nvPr>
        </p:nvSpPr>
        <p:spPr>
          <a:xfrm>
            <a:off x="256542" y="276919"/>
            <a:ext cx="7181206" cy="637481"/>
          </a:xfrm>
        </p:spPr>
        <p:txBody>
          <a:bodyPr>
            <a:normAutofit/>
          </a:bodyPr>
          <a:lstStyle/>
          <a:p>
            <a:r>
              <a:rPr lang="en-US" sz="3200" b="1" dirty="0">
                <a:solidFill>
                  <a:srgbClr val="0070C0"/>
                </a:solidFill>
                <a:latin typeface="+mn-lt"/>
              </a:rPr>
              <a:t>Proteinuria </a:t>
            </a:r>
            <a:r>
              <a:rPr lang="en-US" sz="3200" b="1" dirty="0" err="1">
                <a:solidFill>
                  <a:srgbClr val="0070C0"/>
                </a:solidFill>
                <a:latin typeface="+mn-lt"/>
              </a:rPr>
              <a:t>glomerulare</a:t>
            </a:r>
            <a:r>
              <a:rPr lang="en-US" sz="3200" b="1" dirty="0">
                <a:solidFill>
                  <a:srgbClr val="0070C0"/>
                </a:solidFill>
                <a:latin typeface="+mn-lt"/>
              </a:rPr>
              <a:t> o </a:t>
            </a:r>
            <a:r>
              <a:rPr lang="en-US" sz="3200" b="1" dirty="0" err="1">
                <a:solidFill>
                  <a:srgbClr val="0070C0"/>
                </a:solidFill>
                <a:latin typeface="+mn-lt"/>
              </a:rPr>
              <a:t>tubulare</a:t>
            </a:r>
            <a:r>
              <a:rPr lang="en-US" sz="3200" b="1" dirty="0">
                <a:solidFill>
                  <a:srgbClr val="0070C0"/>
                </a:solidFill>
                <a:latin typeface="+mn-lt"/>
              </a:rPr>
              <a:t>?</a:t>
            </a:r>
          </a:p>
        </p:txBody>
      </p:sp>
      <p:sp>
        <p:nvSpPr>
          <p:cNvPr id="3" name="TextBox 2">
            <a:extLst>
              <a:ext uri="{FF2B5EF4-FFF2-40B4-BE49-F238E27FC236}">
                <a16:creationId xmlns:a16="http://schemas.microsoft.com/office/drawing/2014/main" id="{36E36978-E461-419E-A9C6-8DF840EAE3D1}"/>
              </a:ext>
            </a:extLst>
          </p:cNvPr>
          <p:cNvSpPr txBox="1"/>
          <p:nvPr/>
        </p:nvSpPr>
        <p:spPr>
          <a:xfrm>
            <a:off x="1006997" y="1690688"/>
            <a:ext cx="5972537" cy="1133535"/>
          </a:xfrm>
          <a:prstGeom prst="rect">
            <a:avLst/>
          </a:prstGeom>
        </p:spPr>
        <p:txBody>
          <a:bodyPr wrap="square" rtlCol="0">
            <a:spAutoFit/>
          </a:bodyPr>
          <a:lstStyle/>
          <a:p>
            <a:endParaRPr lang="en-US" dirty="0"/>
          </a:p>
        </p:txBody>
      </p:sp>
      <p:sp>
        <p:nvSpPr>
          <p:cNvPr id="5" name="TextBox 4">
            <a:extLst>
              <a:ext uri="{FF2B5EF4-FFF2-40B4-BE49-F238E27FC236}">
                <a16:creationId xmlns:a16="http://schemas.microsoft.com/office/drawing/2014/main" id="{EF68BD97-B9D8-4E99-86BE-11EB086280A2}"/>
              </a:ext>
            </a:extLst>
          </p:cNvPr>
          <p:cNvSpPr txBox="1"/>
          <p:nvPr/>
        </p:nvSpPr>
        <p:spPr>
          <a:xfrm>
            <a:off x="8454829" y="112892"/>
            <a:ext cx="3583200" cy="1631216"/>
          </a:xfrm>
          <a:prstGeom prst="rect">
            <a:avLst/>
          </a:prstGeom>
          <a:noFill/>
        </p:spPr>
        <p:txBody>
          <a:bodyPr wrap="square">
            <a:spAutoFit/>
          </a:bodyPr>
          <a:lstStyle/>
          <a:p>
            <a:r>
              <a:rPr lang="en-US" sz="2800" b="1" dirty="0"/>
              <a:t>LMWP (&lt;25 </a:t>
            </a:r>
            <a:r>
              <a:rPr lang="en-US" sz="2800" b="1" dirty="0" err="1"/>
              <a:t>kDa</a:t>
            </a:r>
            <a:r>
              <a:rPr lang="en-US" sz="2800" b="1" dirty="0"/>
              <a:t>):</a:t>
            </a:r>
          </a:p>
          <a:p>
            <a:r>
              <a:rPr lang="en-US" sz="2400" dirty="0"/>
              <a:t> - beta-2-microglobulina</a:t>
            </a:r>
          </a:p>
          <a:p>
            <a:r>
              <a:rPr lang="en-US" sz="2400" dirty="0"/>
              <a:t> - alpha-1-microglobulina</a:t>
            </a:r>
          </a:p>
          <a:p>
            <a:r>
              <a:rPr lang="en-US" sz="2400" dirty="0"/>
              <a:t> - retinol-binding protein</a:t>
            </a:r>
          </a:p>
        </p:txBody>
      </p:sp>
      <p:sp>
        <p:nvSpPr>
          <p:cNvPr id="8" name="TextBox 7">
            <a:extLst>
              <a:ext uri="{FF2B5EF4-FFF2-40B4-BE49-F238E27FC236}">
                <a16:creationId xmlns:a16="http://schemas.microsoft.com/office/drawing/2014/main" id="{8F142F29-BD40-41F9-8F06-B521D52545E5}"/>
              </a:ext>
            </a:extLst>
          </p:cNvPr>
          <p:cNvSpPr txBox="1"/>
          <p:nvPr/>
        </p:nvSpPr>
        <p:spPr>
          <a:xfrm>
            <a:off x="3599724" y="6067925"/>
            <a:ext cx="5694745" cy="523220"/>
          </a:xfrm>
          <a:prstGeom prst="rect">
            <a:avLst/>
          </a:prstGeom>
          <a:noFill/>
        </p:spPr>
        <p:txBody>
          <a:bodyPr wrap="square">
            <a:spAutoFit/>
          </a:bodyPr>
          <a:lstStyle/>
          <a:p>
            <a:r>
              <a:rPr lang="en-US" sz="2800" b="1" dirty="0" err="1"/>
              <a:t>Albumina</a:t>
            </a:r>
            <a:r>
              <a:rPr lang="en-US" sz="2800" b="1" dirty="0"/>
              <a:t>/b2-microglobulina &lt; 15</a:t>
            </a:r>
            <a:endParaRPr lang="en-US" sz="2400" dirty="0"/>
          </a:p>
        </p:txBody>
      </p:sp>
      <p:graphicFrame>
        <p:nvGraphicFramePr>
          <p:cNvPr id="9" name="Table 9">
            <a:extLst>
              <a:ext uri="{FF2B5EF4-FFF2-40B4-BE49-F238E27FC236}">
                <a16:creationId xmlns:a16="http://schemas.microsoft.com/office/drawing/2014/main" id="{23C02D24-1CAC-4C3E-8B74-A5E1B63C69A0}"/>
              </a:ext>
            </a:extLst>
          </p:cNvPr>
          <p:cNvGraphicFramePr>
            <a:graphicFrameLocks noGrp="1"/>
          </p:cNvGraphicFramePr>
          <p:nvPr/>
        </p:nvGraphicFramePr>
        <p:xfrm>
          <a:off x="1724627" y="2159680"/>
          <a:ext cx="8333772" cy="3731834"/>
        </p:xfrm>
        <a:graphic>
          <a:graphicData uri="http://schemas.openxmlformats.org/drawingml/2006/table">
            <a:tbl>
              <a:tblPr firstRow="1" bandRow="1">
                <a:tableStyleId>{5C22544A-7EE6-4342-B048-85BDC9FD1C3A}</a:tableStyleId>
              </a:tblPr>
              <a:tblGrid>
                <a:gridCol w="2777924">
                  <a:extLst>
                    <a:ext uri="{9D8B030D-6E8A-4147-A177-3AD203B41FA5}">
                      <a16:colId xmlns:a16="http://schemas.microsoft.com/office/drawing/2014/main" val="4029188110"/>
                    </a:ext>
                  </a:extLst>
                </a:gridCol>
                <a:gridCol w="2777924">
                  <a:extLst>
                    <a:ext uri="{9D8B030D-6E8A-4147-A177-3AD203B41FA5}">
                      <a16:colId xmlns:a16="http://schemas.microsoft.com/office/drawing/2014/main" val="2219520390"/>
                    </a:ext>
                  </a:extLst>
                </a:gridCol>
                <a:gridCol w="2777924">
                  <a:extLst>
                    <a:ext uri="{9D8B030D-6E8A-4147-A177-3AD203B41FA5}">
                      <a16:colId xmlns:a16="http://schemas.microsoft.com/office/drawing/2014/main" val="1224884264"/>
                    </a:ext>
                  </a:extLst>
                </a:gridCol>
              </a:tblGrid>
              <a:tr h="481054">
                <a:tc>
                  <a:txBody>
                    <a:bodyPr/>
                    <a:lstStyle/>
                    <a:p>
                      <a:endParaRPr lang="en-US" sz="2400" dirty="0"/>
                    </a:p>
                  </a:txBody>
                  <a:tcPr anchor="ctr"/>
                </a:tc>
                <a:tc>
                  <a:txBody>
                    <a:bodyPr/>
                    <a:lstStyle/>
                    <a:p>
                      <a:r>
                        <a:rPr lang="en-US" sz="2400" dirty="0" err="1"/>
                        <a:t>Tubulare</a:t>
                      </a:r>
                      <a:endParaRPr lang="en-US" sz="2400" dirty="0"/>
                    </a:p>
                  </a:txBody>
                  <a:tcPr anchor="ctr"/>
                </a:tc>
                <a:tc>
                  <a:txBody>
                    <a:bodyPr/>
                    <a:lstStyle/>
                    <a:p>
                      <a:r>
                        <a:rPr lang="en-US" sz="2400" dirty="0" err="1"/>
                        <a:t>Glomerulare</a:t>
                      </a:r>
                      <a:endParaRPr lang="en-US" sz="2400" dirty="0"/>
                    </a:p>
                  </a:txBody>
                  <a:tcPr anchor="ctr"/>
                </a:tc>
                <a:extLst>
                  <a:ext uri="{0D108BD9-81ED-4DB2-BD59-A6C34878D82A}">
                    <a16:rowId xmlns:a16="http://schemas.microsoft.com/office/drawing/2014/main" val="2560114483"/>
                  </a:ext>
                </a:extLst>
              </a:tr>
              <a:tr h="481054">
                <a:tc>
                  <a:txBody>
                    <a:bodyPr/>
                    <a:lstStyle/>
                    <a:p>
                      <a:r>
                        <a:rPr lang="en-US" sz="2400" dirty="0"/>
                        <a:t>PS</a:t>
                      </a:r>
                    </a:p>
                  </a:txBody>
                  <a:tcPr anchor="ctr"/>
                </a:tc>
                <a:tc>
                  <a:txBody>
                    <a:bodyPr/>
                    <a:lstStyle/>
                    <a:p>
                      <a:r>
                        <a:rPr lang="en-US" sz="2400" dirty="0" err="1"/>
                        <a:t>Normale</a:t>
                      </a:r>
                      <a:endParaRPr lang="en-US" sz="2400" dirty="0"/>
                    </a:p>
                  </a:txBody>
                  <a:tcPr anchor="ctr"/>
                </a:tc>
                <a:tc>
                  <a:txBody>
                    <a:bodyPr/>
                    <a:lstStyle/>
                    <a:p>
                      <a:r>
                        <a:rPr lang="en-US" sz="2400" dirty="0"/>
                        <a:t>Alto </a:t>
                      </a:r>
                    </a:p>
                  </a:txBody>
                  <a:tcPr anchor="ctr"/>
                </a:tc>
                <a:extLst>
                  <a:ext uri="{0D108BD9-81ED-4DB2-BD59-A6C34878D82A}">
                    <a16:rowId xmlns:a16="http://schemas.microsoft.com/office/drawing/2014/main" val="870837838"/>
                  </a:ext>
                </a:extLst>
              </a:tr>
              <a:tr h="481054">
                <a:tc>
                  <a:txBody>
                    <a:bodyPr/>
                    <a:lstStyle/>
                    <a:p>
                      <a:r>
                        <a:rPr lang="en-US" sz="2400" dirty="0" err="1"/>
                        <a:t>Pr</a:t>
                      </a:r>
                      <a:r>
                        <a:rPr lang="en-US" sz="2400" dirty="0"/>
                        <a:t> </a:t>
                      </a:r>
                      <a:r>
                        <a:rPr lang="en-US" sz="2400" dirty="0" err="1"/>
                        <a:t>stix</a:t>
                      </a:r>
                      <a:endParaRPr lang="en-US" sz="2400" dirty="0"/>
                    </a:p>
                  </a:txBody>
                  <a:tcPr anchor="ctr"/>
                </a:tc>
                <a:tc>
                  <a:txBody>
                    <a:bodyPr/>
                    <a:lstStyle/>
                    <a:p>
                      <a:r>
                        <a:rPr lang="en-US" sz="2400" dirty="0"/>
                        <a:t>&lt; 2+</a:t>
                      </a:r>
                    </a:p>
                  </a:txBody>
                  <a:tcPr anchor="ctr"/>
                </a:tc>
                <a:tc>
                  <a:txBody>
                    <a:bodyPr/>
                    <a:lstStyle/>
                    <a:p>
                      <a:r>
                        <a:rPr lang="en-US" sz="2400" dirty="0"/>
                        <a:t>≥ 3+</a:t>
                      </a:r>
                    </a:p>
                  </a:txBody>
                  <a:tcPr anchor="ctr"/>
                </a:tc>
                <a:extLst>
                  <a:ext uri="{0D108BD9-81ED-4DB2-BD59-A6C34878D82A}">
                    <a16:rowId xmlns:a16="http://schemas.microsoft.com/office/drawing/2014/main" val="1071461127"/>
                  </a:ext>
                </a:extLst>
              </a:tr>
              <a:tr h="481054">
                <a:tc>
                  <a:txBody>
                    <a:bodyPr/>
                    <a:lstStyle/>
                    <a:p>
                      <a:r>
                        <a:rPr lang="en-US" sz="2400" dirty="0" err="1"/>
                        <a:t>Ematuria</a:t>
                      </a:r>
                      <a:endParaRPr lang="en-US" sz="2400" dirty="0"/>
                    </a:p>
                  </a:txBody>
                  <a:tcPr anchor="ctr"/>
                </a:tc>
                <a:tc>
                  <a:txBody>
                    <a:bodyPr/>
                    <a:lstStyle/>
                    <a:p>
                      <a:r>
                        <a:rPr lang="en-US" sz="2400" dirty="0" err="1"/>
                        <a:t>Assente</a:t>
                      </a:r>
                      <a:r>
                        <a:rPr lang="en-US" sz="2400" dirty="0"/>
                        <a:t>/micro</a:t>
                      </a:r>
                    </a:p>
                  </a:txBody>
                  <a:tcPr anchor="ctr"/>
                </a:tc>
                <a:tc>
                  <a:txBody>
                    <a:bodyPr/>
                    <a:lstStyle/>
                    <a:p>
                      <a:r>
                        <a:rPr lang="en-US" sz="2400" dirty="0"/>
                        <a:t>Spesso </a:t>
                      </a:r>
                      <a:r>
                        <a:rPr lang="en-US" sz="2400" dirty="0" err="1"/>
                        <a:t>presente</a:t>
                      </a:r>
                      <a:endParaRPr lang="en-US" sz="2400" dirty="0"/>
                    </a:p>
                  </a:txBody>
                  <a:tcPr anchor="ctr"/>
                </a:tc>
                <a:extLst>
                  <a:ext uri="{0D108BD9-81ED-4DB2-BD59-A6C34878D82A}">
                    <a16:rowId xmlns:a16="http://schemas.microsoft.com/office/drawing/2014/main" val="7268965"/>
                  </a:ext>
                </a:extLst>
              </a:tr>
              <a:tr h="865898">
                <a:tc>
                  <a:txBody>
                    <a:bodyPr/>
                    <a:lstStyle/>
                    <a:p>
                      <a:r>
                        <a:rPr lang="en-US" sz="2400" dirty="0" err="1"/>
                        <a:t>Sedimento</a:t>
                      </a:r>
                      <a:endParaRPr lang="en-US" sz="2400" dirty="0"/>
                    </a:p>
                  </a:txBody>
                  <a:tcPr anchor="ctr"/>
                </a:tc>
                <a:tc>
                  <a:txBody>
                    <a:bodyPr/>
                    <a:lstStyle/>
                    <a:p>
                      <a:r>
                        <a:rPr lang="en-US" sz="2400" dirty="0" err="1"/>
                        <a:t>Assente</a:t>
                      </a:r>
                      <a:r>
                        <a:rPr lang="en-US" sz="2400" dirty="0"/>
                        <a:t> o </a:t>
                      </a:r>
                      <a:r>
                        <a:rPr lang="en-US" sz="2400" dirty="0">
                          <a:solidFill>
                            <a:srgbClr val="FF0000"/>
                          </a:solidFill>
                        </a:rPr>
                        <a:t>cellule </a:t>
                      </a:r>
                      <a:r>
                        <a:rPr lang="en-US" sz="2400" dirty="0" err="1">
                          <a:solidFill>
                            <a:srgbClr val="FF0000"/>
                          </a:solidFill>
                        </a:rPr>
                        <a:t>tubulari</a:t>
                      </a:r>
                      <a:endParaRPr lang="en-US" sz="2400" dirty="0">
                        <a:solidFill>
                          <a:srgbClr val="FF0000"/>
                        </a:solidFill>
                      </a:endParaRPr>
                    </a:p>
                  </a:txBody>
                  <a:tcPr anchor="ctr"/>
                </a:tc>
                <a:tc>
                  <a:txBody>
                    <a:bodyPr/>
                    <a:lstStyle/>
                    <a:p>
                      <a:r>
                        <a:rPr lang="en-US" sz="2400" dirty="0" err="1"/>
                        <a:t>Vario</a:t>
                      </a:r>
                      <a:endParaRPr lang="en-US" sz="2400" dirty="0"/>
                    </a:p>
                  </a:txBody>
                  <a:tcPr anchor="ctr"/>
                </a:tc>
                <a:extLst>
                  <a:ext uri="{0D108BD9-81ED-4DB2-BD59-A6C34878D82A}">
                    <a16:rowId xmlns:a16="http://schemas.microsoft.com/office/drawing/2014/main" val="2078309611"/>
                  </a:ext>
                </a:extLst>
              </a:tr>
              <a:tr h="444009">
                <a:tc>
                  <a:txBody>
                    <a:bodyPr/>
                    <a:lstStyle/>
                    <a:p>
                      <a:r>
                        <a:rPr lang="en-US" sz="2400" dirty="0" err="1"/>
                        <a:t>Elettroforesi</a:t>
                      </a:r>
                      <a:r>
                        <a:rPr lang="en-US" sz="2400" dirty="0"/>
                        <a:t> p. urine</a:t>
                      </a:r>
                    </a:p>
                  </a:txBody>
                  <a:tcPr anchor="ctr"/>
                </a:tc>
                <a:tc>
                  <a:txBody>
                    <a:bodyPr/>
                    <a:lstStyle/>
                    <a:p>
                      <a:r>
                        <a:rPr lang="en-US" sz="2400" dirty="0"/>
                        <a:t>Banda </a:t>
                      </a:r>
                      <a:r>
                        <a:rPr lang="en-US" sz="2400" dirty="0" err="1"/>
                        <a:t>ampia</a:t>
                      </a:r>
                      <a:endParaRPr lang="en-US" sz="2400" dirty="0"/>
                    </a:p>
                  </a:txBody>
                  <a:tcPr anchor="ctr"/>
                </a:tc>
                <a:tc>
                  <a:txBody>
                    <a:bodyPr/>
                    <a:lstStyle/>
                    <a:p>
                      <a:r>
                        <a:rPr lang="en-US" sz="2400" dirty="0" err="1"/>
                        <a:t>Picco</a:t>
                      </a:r>
                      <a:r>
                        <a:rPr lang="en-US" sz="2400" dirty="0"/>
                        <a:t> </a:t>
                      </a:r>
                      <a:r>
                        <a:rPr lang="en-US" sz="2400" dirty="0" err="1"/>
                        <a:t>albumina</a:t>
                      </a:r>
                      <a:endParaRPr lang="en-US" sz="2400" dirty="0"/>
                    </a:p>
                  </a:txBody>
                  <a:tcPr anchor="ctr"/>
                </a:tc>
                <a:extLst>
                  <a:ext uri="{0D108BD9-81ED-4DB2-BD59-A6C34878D82A}">
                    <a16:rowId xmlns:a16="http://schemas.microsoft.com/office/drawing/2014/main" val="3766303692"/>
                  </a:ext>
                </a:extLst>
              </a:tr>
              <a:tr h="484520">
                <a:tc>
                  <a:txBody>
                    <a:bodyPr/>
                    <a:lstStyle/>
                    <a:p>
                      <a:r>
                        <a:rPr lang="en-US" sz="2400" dirty="0" err="1"/>
                        <a:t>Edemi</a:t>
                      </a:r>
                      <a:endParaRPr lang="en-US" sz="2400" dirty="0"/>
                    </a:p>
                  </a:txBody>
                  <a:tcPr anchor="ctr"/>
                </a:tc>
                <a:tc>
                  <a:txBody>
                    <a:bodyPr/>
                    <a:lstStyle/>
                    <a:p>
                      <a:r>
                        <a:rPr lang="en-US" sz="2400" dirty="0"/>
                        <a:t>No</a:t>
                      </a:r>
                    </a:p>
                  </a:txBody>
                  <a:tcPr anchor="ctr"/>
                </a:tc>
                <a:tc>
                  <a:txBody>
                    <a:bodyPr/>
                    <a:lstStyle/>
                    <a:p>
                      <a:r>
                        <a:rPr lang="en-US" sz="2400" dirty="0"/>
                        <a:t>Si, se </a:t>
                      </a:r>
                      <a:r>
                        <a:rPr lang="en-US" sz="2400" dirty="0" err="1"/>
                        <a:t>nefrosica</a:t>
                      </a:r>
                      <a:endParaRPr lang="en-US" sz="2400" dirty="0"/>
                    </a:p>
                  </a:txBody>
                  <a:tcPr anchor="ctr"/>
                </a:tc>
                <a:extLst>
                  <a:ext uri="{0D108BD9-81ED-4DB2-BD59-A6C34878D82A}">
                    <a16:rowId xmlns:a16="http://schemas.microsoft.com/office/drawing/2014/main" val="2823463609"/>
                  </a:ext>
                </a:extLst>
              </a:tr>
            </a:tbl>
          </a:graphicData>
        </a:graphic>
      </p:graphicFrame>
    </p:spTree>
    <p:extLst>
      <p:ext uri="{BB962C8B-B14F-4D97-AF65-F5344CB8AC3E}">
        <p14:creationId xmlns:p14="http://schemas.microsoft.com/office/powerpoint/2010/main" val="2093381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1F5FBF-17AC-45CA-BA91-08D266B66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94" y="57061"/>
            <a:ext cx="4755931" cy="65123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B62BDBB-B08D-42DC-8F6F-B007368C0812}"/>
              </a:ext>
            </a:extLst>
          </p:cNvPr>
          <p:cNvPicPr>
            <a:picLocks noChangeAspect="1"/>
          </p:cNvPicPr>
          <p:nvPr/>
        </p:nvPicPr>
        <p:blipFill rotWithShape="1">
          <a:blip r:embed="rId3"/>
          <a:srcRect l="5389" r="5616"/>
          <a:stretch/>
        </p:blipFill>
        <p:spPr>
          <a:xfrm>
            <a:off x="5497975" y="1406664"/>
            <a:ext cx="6481822" cy="4103287"/>
          </a:xfrm>
          <a:prstGeom prst="rect">
            <a:avLst/>
          </a:prstGeom>
        </p:spPr>
      </p:pic>
      <p:sp>
        <p:nvSpPr>
          <p:cNvPr id="4" name="Oval 3">
            <a:extLst>
              <a:ext uri="{FF2B5EF4-FFF2-40B4-BE49-F238E27FC236}">
                <a16:creationId xmlns:a16="http://schemas.microsoft.com/office/drawing/2014/main" id="{E2D008D3-3137-4C03-A579-09C8F9F9716E}"/>
              </a:ext>
            </a:extLst>
          </p:cNvPr>
          <p:cNvSpPr/>
          <p:nvPr/>
        </p:nvSpPr>
        <p:spPr>
          <a:xfrm>
            <a:off x="775504" y="2268639"/>
            <a:ext cx="324091" cy="150471"/>
          </a:xfrm>
          <a:prstGeom prst="ellipse">
            <a:avLst/>
          </a:prstGeom>
          <a:solidFill>
            <a:srgbClr val="A61884"/>
          </a:solidFill>
          <a:ln>
            <a:solidFill>
              <a:srgbClr val="A61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9B909D-879A-473C-86A4-AB4E44BA5427}"/>
              </a:ext>
            </a:extLst>
          </p:cNvPr>
          <p:cNvSpPr txBox="1"/>
          <p:nvPr/>
        </p:nvSpPr>
        <p:spPr>
          <a:xfrm>
            <a:off x="520860" y="2430683"/>
            <a:ext cx="833377" cy="553998"/>
          </a:xfrm>
          <a:prstGeom prst="rect">
            <a:avLst/>
          </a:prstGeom>
          <a:noFill/>
        </p:spPr>
        <p:txBody>
          <a:bodyPr wrap="square" rtlCol="0">
            <a:spAutoFit/>
          </a:bodyPr>
          <a:lstStyle/>
          <a:p>
            <a:pPr algn="ctr"/>
            <a:r>
              <a:rPr lang="en-US" sz="1500" dirty="0">
                <a:latin typeface="Arial Nova" panose="020B0504020202020204" pitchFamily="34" charset="0"/>
              </a:rPr>
              <a:t>b2-m</a:t>
            </a:r>
          </a:p>
          <a:p>
            <a:pPr algn="ctr"/>
            <a:r>
              <a:rPr lang="en-US" sz="1500" dirty="0">
                <a:latin typeface="Arial Nova" panose="020B0504020202020204" pitchFamily="34" charset="0"/>
              </a:rPr>
              <a:t>12,000</a:t>
            </a:r>
          </a:p>
        </p:txBody>
      </p:sp>
      <p:sp>
        <p:nvSpPr>
          <p:cNvPr id="2" name="Rectangle 1">
            <a:extLst>
              <a:ext uri="{FF2B5EF4-FFF2-40B4-BE49-F238E27FC236}">
                <a16:creationId xmlns:a16="http://schemas.microsoft.com/office/drawing/2014/main" id="{620A256C-8993-4485-A19F-F9914F273E1C}"/>
              </a:ext>
            </a:extLst>
          </p:cNvPr>
          <p:cNvSpPr/>
          <p:nvPr/>
        </p:nvSpPr>
        <p:spPr>
          <a:xfrm>
            <a:off x="7924800" y="4319752"/>
            <a:ext cx="504497" cy="294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4CC8F6-8E66-4B9A-85FF-719DF9CFA752}"/>
              </a:ext>
            </a:extLst>
          </p:cNvPr>
          <p:cNvSpPr/>
          <p:nvPr/>
        </p:nvSpPr>
        <p:spPr>
          <a:xfrm>
            <a:off x="1518745" y="2123157"/>
            <a:ext cx="1066800" cy="8615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D64C09-AF29-45C8-9312-3B39D20D19E9}"/>
              </a:ext>
            </a:extLst>
          </p:cNvPr>
          <p:cNvSpPr/>
          <p:nvPr/>
        </p:nvSpPr>
        <p:spPr>
          <a:xfrm>
            <a:off x="588578" y="2123157"/>
            <a:ext cx="720325" cy="86152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8B2712-3654-4A18-9630-12F86E08E344}"/>
              </a:ext>
            </a:extLst>
          </p:cNvPr>
          <p:cNvSpPr/>
          <p:nvPr/>
        </p:nvSpPr>
        <p:spPr>
          <a:xfrm>
            <a:off x="6484884" y="1566040"/>
            <a:ext cx="567558" cy="28378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26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5C98E-1FF5-445B-947D-86679C35E28A}"/>
              </a:ext>
            </a:extLst>
          </p:cNvPr>
          <p:cNvPicPr>
            <a:picLocks noChangeAspect="1"/>
          </p:cNvPicPr>
          <p:nvPr/>
        </p:nvPicPr>
        <p:blipFill>
          <a:blip r:embed="rId2"/>
          <a:stretch>
            <a:fillRect/>
          </a:stretch>
        </p:blipFill>
        <p:spPr>
          <a:xfrm>
            <a:off x="1570767" y="0"/>
            <a:ext cx="9050465" cy="6705609"/>
          </a:xfrm>
          <a:prstGeom prst="rect">
            <a:avLst/>
          </a:prstGeom>
        </p:spPr>
      </p:pic>
    </p:spTree>
    <p:extLst>
      <p:ext uri="{BB962C8B-B14F-4D97-AF65-F5344CB8AC3E}">
        <p14:creationId xmlns:p14="http://schemas.microsoft.com/office/powerpoint/2010/main" val="2729030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GLICOSURIA, CHETONURIA</a:t>
            </a:r>
          </a:p>
        </p:txBody>
      </p:sp>
      <p:sp>
        <p:nvSpPr>
          <p:cNvPr id="2" name="TextBox 1">
            <a:extLst>
              <a:ext uri="{FF2B5EF4-FFF2-40B4-BE49-F238E27FC236}">
                <a16:creationId xmlns:a16="http://schemas.microsoft.com/office/drawing/2014/main" id="{BA7B6901-CBB8-A365-76B8-F06D47C46B3F}"/>
              </a:ext>
            </a:extLst>
          </p:cNvPr>
          <p:cNvSpPr txBox="1"/>
          <p:nvPr/>
        </p:nvSpPr>
        <p:spPr>
          <a:xfrm>
            <a:off x="218269" y="986010"/>
            <a:ext cx="11861726" cy="5570756"/>
          </a:xfrm>
          <a:prstGeom prst="rect">
            <a:avLst/>
          </a:prstGeom>
          <a:noFill/>
        </p:spPr>
        <p:txBody>
          <a:bodyPr wrap="square" rtlCol="0">
            <a:spAutoFit/>
          </a:bodyPr>
          <a:lstStyle/>
          <a:p>
            <a:r>
              <a:rPr lang="it-IT" sz="2400" dirty="0"/>
              <a:t>Se ipotizzo che un soggetto abbia una </a:t>
            </a:r>
            <a:r>
              <a:rPr lang="it-IT" sz="2400" b="1" dirty="0"/>
              <a:t>poliuria</a:t>
            </a:r>
            <a:r>
              <a:rPr lang="it-IT" sz="2400" dirty="0"/>
              <a:t> a causa del diabete, le sue urine dovranno necessariamente contenere glucosio.</a:t>
            </a:r>
          </a:p>
          <a:p>
            <a:r>
              <a:rPr lang="it-IT" sz="2400" dirty="0"/>
              <a:t>Indicazione su quanto avvenuto nel sangue nelle ore precedenti. </a:t>
            </a:r>
          </a:p>
          <a:p>
            <a:endParaRPr lang="it-IT" sz="2000" b="1" dirty="0"/>
          </a:p>
          <a:p>
            <a:r>
              <a:rPr lang="it-IT" sz="2200" b="1" dirty="0"/>
              <a:t>Glicosuria +</a:t>
            </a:r>
            <a:r>
              <a:rPr lang="it-IT" sz="2200" dirty="0"/>
              <a:t>		periodi di glicemia &gt; 180 mg/dL (soglia di riassorbimento)</a:t>
            </a:r>
          </a:p>
          <a:p>
            <a:endParaRPr lang="it-IT" sz="2200" dirty="0"/>
          </a:p>
          <a:p>
            <a:r>
              <a:rPr lang="it-IT" sz="2200" dirty="0"/>
              <a:t>Iperglicemia al mattino in un diabetico (nonostante le 8 ore di digiuno!): </a:t>
            </a:r>
          </a:p>
          <a:p>
            <a:pPr marL="342900" indent="-342900">
              <a:buFontTx/>
              <a:buChar char="-"/>
            </a:pPr>
            <a:r>
              <a:rPr lang="it-IT" sz="2200" dirty="0"/>
              <a:t>Glicosuria -		dose di insulina troppo alta -&gt; ipoglicemia e rebound -&gt; Effetto </a:t>
            </a:r>
            <a:r>
              <a:rPr lang="it-IT" sz="2200" b="1" dirty="0"/>
              <a:t>SOMOGYI</a:t>
            </a:r>
          </a:p>
          <a:p>
            <a:pPr marL="342900" indent="-342900">
              <a:buFontTx/>
              <a:buChar char="-"/>
            </a:pPr>
            <a:r>
              <a:rPr lang="it-IT" sz="2200" dirty="0"/>
              <a:t>Glicosuria +/-	iperglicemia da cortisolo mattutino (dalle 4 alle 8) = </a:t>
            </a:r>
            <a:r>
              <a:rPr lang="it-IT" sz="2200" dirty="0" err="1"/>
              <a:t>eff</a:t>
            </a:r>
            <a:r>
              <a:rPr lang="it-IT" sz="2200" dirty="0"/>
              <a:t>. </a:t>
            </a:r>
            <a:r>
              <a:rPr lang="it-IT" sz="2200" b="1" dirty="0"/>
              <a:t>ALBA</a:t>
            </a:r>
            <a:endParaRPr lang="it-IT" sz="2200" dirty="0"/>
          </a:p>
          <a:p>
            <a:pPr marL="342900" indent="-342900">
              <a:buFontTx/>
              <a:buChar char="-"/>
            </a:pPr>
            <a:r>
              <a:rPr lang="it-IT" sz="2200" dirty="0"/>
              <a:t>Glicosuria +		dose di insulina della sera troppo bassa</a:t>
            </a:r>
          </a:p>
          <a:p>
            <a:endParaRPr lang="it-IT" sz="2200" dirty="0"/>
          </a:p>
          <a:p>
            <a:r>
              <a:rPr lang="it-IT" sz="2200" b="1" dirty="0"/>
              <a:t>Chetonuria +</a:t>
            </a:r>
          </a:p>
          <a:p>
            <a:r>
              <a:rPr lang="it-IT" sz="2200" dirty="0"/>
              <a:t>Riflette il paradosso: tanto glucosio ma non lo utilizzo, come se fossimo in digiuno (</a:t>
            </a:r>
            <a:r>
              <a:rPr lang="it-IT" sz="2200" b="1" dirty="0"/>
              <a:t>INEDIA DIABETICA</a:t>
            </a:r>
            <a:r>
              <a:rPr lang="it-IT" sz="2200" dirty="0"/>
              <a:t>)</a:t>
            </a:r>
          </a:p>
          <a:p>
            <a:pPr marL="342900" indent="-342900">
              <a:buFontTx/>
              <a:buChar char="-"/>
            </a:pPr>
            <a:r>
              <a:rPr lang="it-IT" sz="2200" dirty="0"/>
              <a:t>acetone, acido </a:t>
            </a:r>
            <a:r>
              <a:rPr lang="it-IT" sz="2200" dirty="0" err="1"/>
              <a:t>acetoacetico</a:t>
            </a:r>
            <a:r>
              <a:rPr lang="it-IT" sz="2200" dirty="0"/>
              <a:t>, acido 3-</a:t>
            </a:r>
            <a:r>
              <a:rPr lang="it-IT" sz="2200" dirty="0">
                <a:latin typeface="Cambria Math" panose="02040503050406030204" pitchFamily="18" charset="0"/>
                <a:ea typeface="Cambria Math" panose="02040503050406030204" pitchFamily="18" charset="0"/>
              </a:rPr>
              <a:t>𝛽</a:t>
            </a:r>
            <a:r>
              <a:rPr lang="it-IT" sz="2200" dirty="0"/>
              <a:t>-</a:t>
            </a:r>
            <a:r>
              <a:rPr lang="it-IT" sz="2200" dirty="0" err="1"/>
              <a:t>idrossibuttirrico</a:t>
            </a:r>
            <a:endParaRPr lang="it-IT" sz="2200" dirty="0"/>
          </a:p>
          <a:p>
            <a:pPr marL="342900" indent="-342900">
              <a:buFontTx/>
              <a:buChar char="-"/>
            </a:pPr>
            <a:endParaRPr lang="it-IT" sz="2200" dirty="0"/>
          </a:p>
          <a:p>
            <a:r>
              <a:rPr lang="it-IT" sz="2200" dirty="0"/>
              <a:t>Sono aumentati anche in digiuno prolungato, in soggetti con malattie epatiche (no glicogeno)</a:t>
            </a:r>
          </a:p>
        </p:txBody>
      </p:sp>
    </p:spTree>
    <p:extLst>
      <p:ext uri="{BB962C8B-B14F-4D97-AF65-F5344CB8AC3E}">
        <p14:creationId xmlns:p14="http://schemas.microsoft.com/office/powerpoint/2010/main" val="3048435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BILIRUBINA E UROBILINOGENO</a:t>
            </a:r>
          </a:p>
        </p:txBody>
      </p:sp>
      <p:sp>
        <p:nvSpPr>
          <p:cNvPr id="2" name="TextBox 1">
            <a:extLst>
              <a:ext uri="{FF2B5EF4-FFF2-40B4-BE49-F238E27FC236}">
                <a16:creationId xmlns:a16="http://schemas.microsoft.com/office/drawing/2014/main" id="{BA7B6901-CBB8-A365-76B8-F06D47C46B3F}"/>
              </a:ext>
            </a:extLst>
          </p:cNvPr>
          <p:cNvSpPr txBox="1"/>
          <p:nvPr/>
        </p:nvSpPr>
        <p:spPr>
          <a:xfrm>
            <a:off x="218269" y="717946"/>
            <a:ext cx="11612370" cy="5878532"/>
          </a:xfrm>
          <a:prstGeom prst="rect">
            <a:avLst/>
          </a:prstGeom>
          <a:noFill/>
        </p:spPr>
        <p:txBody>
          <a:bodyPr wrap="square" rtlCol="0">
            <a:spAutoFit/>
          </a:bodyPr>
          <a:lstStyle/>
          <a:p>
            <a:r>
              <a:rPr lang="it-IT" sz="2400" dirty="0"/>
              <a:t>Rispecchiano la funzione epatica</a:t>
            </a:r>
          </a:p>
          <a:p>
            <a:pPr marL="342900" indent="-342900">
              <a:buFontTx/>
              <a:buChar char="-"/>
            </a:pPr>
            <a:r>
              <a:rPr lang="it-IT" sz="2400" dirty="0"/>
              <a:t>Da catabolismo emoglobina -&gt; Eme -&gt; bilirubina </a:t>
            </a:r>
            <a:br>
              <a:rPr lang="it-IT" sz="2400" dirty="0"/>
            </a:br>
            <a:r>
              <a:rPr lang="it-IT" sz="2400" dirty="0"/>
              <a:t>			-&gt; coniugata nel fegato con </a:t>
            </a:r>
            <a:r>
              <a:rPr lang="it-IT" sz="2400" dirty="0" err="1"/>
              <a:t>ac</a:t>
            </a:r>
            <a:r>
              <a:rPr lang="it-IT" sz="2400" dirty="0"/>
              <a:t>. Glucuronico (diventa idrosolubile)</a:t>
            </a:r>
          </a:p>
          <a:p>
            <a:pPr lvl="6"/>
            <a:r>
              <a:rPr lang="it-IT" sz="2400" dirty="0"/>
              <a:t>-&gt; Convertita nell’intestino da flora batterica in </a:t>
            </a:r>
            <a:r>
              <a:rPr lang="it-IT" sz="2400" dirty="0" err="1"/>
              <a:t>Urobilinogeno</a:t>
            </a:r>
            <a:endParaRPr lang="it-IT" sz="2400" dirty="0"/>
          </a:p>
          <a:p>
            <a:pPr lvl="6"/>
            <a:r>
              <a:rPr lang="it-IT" sz="2000" dirty="0"/>
              <a:t>(riassorbito nel circolo </a:t>
            </a:r>
            <a:r>
              <a:rPr lang="it-IT" sz="2000" dirty="0" err="1"/>
              <a:t>entero</a:t>
            </a:r>
            <a:r>
              <a:rPr lang="it-IT" sz="2000" dirty="0"/>
              <a:t>-epatico, ma in parte rilasciato </a:t>
            </a:r>
          </a:p>
          <a:p>
            <a:pPr lvl="6"/>
            <a:r>
              <a:rPr lang="it-IT" sz="2000" dirty="0"/>
              <a:t>nelle urine)</a:t>
            </a:r>
          </a:p>
          <a:p>
            <a:pPr lvl="6"/>
            <a:endParaRPr lang="it-IT" sz="2400" dirty="0"/>
          </a:p>
          <a:p>
            <a:r>
              <a:rPr lang="it-IT" sz="2400" dirty="0"/>
              <a:t>Bilirubina nelle Urine: normalmente ASSENTE </a:t>
            </a:r>
            <a:br>
              <a:rPr lang="it-IT" sz="2400" dirty="0"/>
            </a:br>
            <a:endParaRPr lang="it-IT" sz="2400" dirty="0"/>
          </a:p>
          <a:p>
            <a:r>
              <a:rPr lang="it-IT" sz="2400" dirty="0"/>
              <a:t>Ittero </a:t>
            </a:r>
            <a:r>
              <a:rPr lang="it-IT" sz="2400" dirty="0" err="1"/>
              <a:t>pre</a:t>
            </a:r>
            <a:r>
              <a:rPr lang="it-IT" sz="2400" dirty="0"/>
              <a:t>-epatico 	-&gt; </a:t>
            </a:r>
            <a:r>
              <a:rPr lang="it-IT" sz="2400" dirty="0" err="1"/>
              <a:t>Urobilinogeno</a:t>
            </a:r>
            <a:r>
              <a:rPr lang="it-IT" sz="2400" dirty="0"/>
              <a:t> ma non bilirubina urinari</a:t>
            </a:r>
          </a:p>
          <a:p>
            <a:endParaRPr lang="it-IT" sz="2400" dirty="0"/>
          </a:p>
          <a:p>
            <a:r>
              <a:rPr lang="it-IT" sz="2400" dirty="0"/>
              <a:t>Ittero Epatico 		-&gt; Aumento della </a:t>
            </a:r>
            <a:br>
              <a:rPr lang="it-IT" sz="2400" dirty="0"/>
            </a:br>
            <a:r>
              <a:rPr lang="it-IT" sz="2400" dirty="0"/>
              <a:t>			bilirubina coniugata che refluisce -&gt; urine </a:t>
            </a:r>
            <a:br>
              <a:rPr lang="it-IT" sz="2400" dirty="0"/>
            </a:br>
            <a:r>
              <a:rPr lang="it-IT" sz="2400" dirty="0"/>
              <a:t>			aumento dell’</a:t>
            </a:r>
            <a:r>
              <a:rPr lang="it-IT" sz="2400" dirty="0" err="1"/>
              <a:t>urobilinogeno</a:t>
            </a:r>
            <a:r>
              <a:rPr lang="it-IT" sz="2400" dirty="0"/>
              <a:t> non riciclato efficacemente dal fegato</a:t>
            </a:r>
          </a:p>
          <a:p>
            <a:endParaRPr lang="it-IT" sz="2400" dirty="0"/>
          </a:p>
          <a:p>
            <a:r>
              <a:rPr lang="it-IT" sz="2400" dirty="0"/>
              <a:t>Ittero post-epatico	-&gt; Aumento della bilirubina, ma non dell’</a:t>
            </a:r>
            <a:r>
              <a:rPr lang="it-IT" sz="2400" dirty="0" err="1"/>
              <a:t>urobilinogeno</a:t>
            </a:r>
            <a:r>
              <a:rPr lang="it-IT" sz="2400" dirty="0"/>
              <a:t> (non escreto)</a:t>
            </a:r>
          </a:p>
        </p:txBody>
      </p:sp>
    </p:spTree>
    <p:extLst>
      <p:ext uri="{BB962C8B-B14F-4D97-AF65-F5344CB8AC3E}">
        <p14:creationId xmlns:p14="http://schemas.microsoft.com/office/powerpoint/2010/main" val="2500779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6197EA-537D-202F-E7BB-BFEE9A1C6277}"/>
              </a:ext>
            </a:extLst>
          </p:cNvPr>
          <p:cNvGraphicFramePr>
            <a:graphicFrameLocks noGrp="1"/>
          </p:cNvGraphicFramePr>
          <p:nvPr/>
        </p:nvGraphicFramePr>
        <p:xfrm>
          <a:off x="358219" y="667819"/>
          <a:ext cx="11298024" cy="4297680"/>
        </p:xfrm>
        <a:graphic>
          <a:graphicData uri="http://schemas.openxmlformats.org/drawingml/2006/table">
            <a:tbl>
              <a:tblPr firstRow="1" bandRow="1">
                <a:tableStyleId>{5C22544A-7EE6-4342-B048-85BDC9FD1C3A}</a:tableStyleId>
              </a:tblPr>
              <a:tblGrid>
                <a:gridCol w="1536569">
                  <a:extLst>
                    <a:ext uri="{9D8B030D-6E8A-4147-A177-3AD203B41FA5}">
                      <a16:colId xmlns:a16="http://schemas.microsoft.com/office/drawing/2014/main" val="2707085356"/>
                    </a:ext>
                  </a:extLst>
                </a:gridCol>
                <a:gridCol w="2121031">
                  <a:extLst>
                    <a:ext uri="{9D8B030D-6E8A-4147-A177-3AD203B41FA5}">
                      <a16:colId xmlns:a16="http://schemas.microsoft.com/office/drawing/2014/main" val="264421148"/>
                    </a:ext>
                  </a:extLst>
                </a:gridCol>
                <a:gridCol w="1809946">
                  <a:extLst>
                    <a:ext uri="{9D8B030D-6E8A-4147-A177-3AD203B41FA5}">
                      <a16:colId xmlns:a16="http://schemas.microsoft.com/office/drawing/2014/main" val="398180538"/>
                    </a:ext>
                  </a:extLst>
                </a:gridCol>
                <a:gridCol w="1852367">
                  <a:extLst>
                    <a:ext uri="{9D8B030D-6E8A-4147-A177-3AD203B41FA5}">
                      <a16:colId xmlns:a16="http://schemas.microsoft.com/office/drawing/2014/main" val="3006254768"/>
                    </a:ext>
                  </a:extLst>
                </a:gridCol>
                <a:gridCol w="1890074">
                  <a:extLst>
                    <a:ext uri="{9D8B030D-6E8A-4147-A177-3AD203B41FA5}">
                      <a16:colId xmlns:a16="http://schemas.microsoft.com/office/drawing/2014/main" val="2480877295"/>
                    </a:ext>
                  </a:extLst>
                </a:gridCol>
                <a:gridCol w="2088037">
                  <a:extLst>
                    <a:ext uri="{9D8B030D-6E8A-4147-A177-3AD203B41FA5}">
                      <a16:colId xmlns:a16="http://schemas.microsoft.com/office/drawing/2014/main" val="937912265"/>
                    </a:ext>
                  </a:extLst>
                </a:gridCol>
              </a:tblGrid>
              <a:tr h="370840">
                <a:tc>
                  <a:txBody>
                    <a:bodyPr/>
                    <a:lstStyle/>
                    <a:p>
                      <a:r>
                        <a:rPr lang="it-IT" dirty="0"/>
                        <a:t>ITTERO</a:t>
                      </a:r>
                    </a:p>
                  </a:txBody>
                  <a:tcPr/>
                </a:tc>
                <a:tc>
                  <a:txBody>
                    <a:bodyPr/>
                    <a:lstStyle/>
                    <a:p>
                      <a:r>
                        <a:rPr lang="it-IT" dirty="0"/>
                        <a:t>ESEMPIO</a:t>
                      </a:r>
                    </a:p>
                  </a:txBody>
                  <a:tcPr/>
                </a:tc>
                <a:tc>
                  <a:txBody>
                    <a:bodyPr/>
                    <a:lstStyle/>
                    <a:p>
                      <a:pPr algn="ctr"/>
                      <a:r>
                        <a:rPr lang="it-IT" dirty="0"/>
                        <a:t>S-BILIRUBINA non coniugata</a:t>
                      </a:r>
                    </a:p>
                  </a:txBody>
                  <a:tcPr/>
                </a:tc>
                <a:tc>
                  <a:txBody>
                    <a:bodyPr/>
                    <a:lstStyle/>
                    <a:p>
                      <a:pPr algn="ctr"/>
                      <a:r>
                        <a:rPr lang="it-IT" dirty="0"/>
                        <a:t>U-BILIRUBINA coniugata</a:t>
                      </a:r>
                    </a:p>
                  </a:txBody>
                  <a:tcPr/>
                </a:tc>
                <a:tc>
                  <a:txBody>
                    <a:bodyPr/>
                    <a:lstStyle/>
                    <a:p>
                      <a:pPr algn="ctr"/>
                      <a:r>
                        <a:rPr lang="it-IT" dirty="0" err="1"/>
                        <a:t>Urobilinogeno</a:t>
                      </a:r>
                      <a:endParaRPr lang="it-IT" dirty="0"/>
                    </a:p>
                    <a:p>
                      <a:pPr algn="ctr"/>
                      <a:r>
                        <a:rPr lang="it-IT" dirty="0"/>
                        <a:t>urinario</a:t>
                      </a:r>
                    </a:p>
                  </a:txBody>
                  <a:tcPr/>
                </a:tc>
                <a:tc>
                  <a:txBody>
                    <a:bodyPr/>
                    <a:lstStyle/>
                    <a:p>
                      <a:pPr algn="ctr"/>
                      <a:r>
                        <a:rPr lang="it-IT" dirty="0"/>
                        <a:t>Colore delle feci</a:t>
                      </a:r>
                    </a:p>
                  </a:txBody>
                  <a:tcPr/>
                </a:tc>
                <a:extLst>
                  <a:ext uri="{0D108BD9-81ED-4DB2-BD59-A6C34878D82A}">
                    <a16:rowId xmlns:a16="http://schemas.microsoft.com/office/drawing/2014/main" val="3566575752"/>
                  </a:ext>
                </a:extLst>
              </a:tr>
              <a:tr h="370840">
                <a:tc>
                  <a:txBody>
                    <a:bodyPr/>
                    <a:lstStyle/>
                    <a:p>
                      <a:endParaRPr lang="it-IT" dirty="0"/>
                    </a:p>
                    <a:p>
                      <a:r>
                        <a:rPr lang="it-IT" dirty="0"/>
                        <a:t>V. NORMALI</a:t>
                      </a:r>
                    </a:p>
                    <a:p>
                      <a:endParaRPr lang="it-IT" dirty="0"/>
                    </a:p>
                  </a:txBody>
                  <a:tcPr/>
                </a:tc>
                <a:tc>
                  <a:txBody>
                    <a:bodyPr/>
                    <a:lstStyle/>
                    <a:p>
                      <a:endParaRPr lang="it-IT" dirty="0"/>
                    </a:p>
                  </a:txBody>
                  <a:tcPr/>
                </a:tc>
                <a:tc>
                  <a:txBody>
                    <a:bodyPr/>
                    <a:lstStyle/>
                    <a:p>
                      <a:pPr algn="ctr"/>
                      <a:endParaRPr lang="it-IT" dirty="0"/>
                    </a:p>
                    <a:p>
                      <a:pPr algn="ctr"/>
                      <a:r>
                        <a:rPr lang="it-IT" dirty="0"/>
                        <a:t>0 – 1.3 mg/dL</a:t>
                      </a:r>
                    </a:p>
                  </a:txBody>
                  <a:tcPr/>
                </a:tc>
                <a:tc>
                  <a:txBody>
                    <a:bodyPr/>
                    <a:lstStyle/>
                    <a:p>
                      <a:pPr algn="ctr"/>
                      <a:endParaRPr lang="it-IT" dirty="0"/>
                    </a:p>
                    <a:p>
                      <a:pPr algn="ctr"/>
                      <a:r>
                        <a:rPr lang="it-IT" dirty="0"/>
                        <a:t>assente</a:t>
                      </a:r>
                    </a:p>
                  </a:txBody>
                  <a:tcPr/>
                </a:tc>
                <a:tc>
                  <a:txBody>
                    <a:bodyPr/>
                    <a:lstStyle/>
                    <a:p>
                      <a:pPr algn="ctr"/>
                      <a:endParaRPr lang="it-IT" dirty="0"/>
                    </a:p>
                    <a:p>
                      <a:pPr algn="ctr"/>
                      <a:r>
                        <a:rPr lang="it-IT" dirty="0"/>
                        <a:t>&lt; 1 mg/dL</a:t>
                      </a:r>
                    </a:p>
                  </a:txBody>
                  <a:tcPr/>
                </a:tc>
                <a:tc>
                  <a:txBody>
                    <a:bodyPr/>
                    <a:lstStyle/>
                    <a:p>
                      <a:pPr algn="ctr"/>
                      <a:endParaRPr lang="it-IT" dirty="0"/>
                    </a:p>
                    <a:p>
                      <a:pPr algn="ctr"/>
                      <a:r>
                        <a:rPr lang="it-IT" dirty="0"/>
                        <a:t>Normale, marrone</a:t>
                      </a:r>
                    </a:p>
                  </a:txBody>
                  <a:tcPr/>
                </a:tc>
                <a:extLst>
                  <a:ext uri="{0D108BD9-81ED-4DB2-BD59-A6C34878D82A}">
                    <a16:rowId xmlns:a16="http://schemas.microsoft.com/office/drawing/2014/main" val="3873981379"/>
                  </a:ext>
                </a:extLst>
              </a:tr>
              <a:tr h="370840">
                <a:tc>
                  <a:txBody>
                    <a:bodyPr/>
                    <a:lstStyle/>
                    <a:p>
                      <a:endParaRPr lang="it-IT" dirty="0"/>
                    </a:p>
                    <a:p>
                      <a:r>
                        <a:rPr lang="it-IT" dirty="0"/>
                        <a:t>PRE-PATICO</a:t>
                      </a:r>
                    </a:p>
                    <a:p>
                      <a:endParaRPr lang="it-IT" dirty="0"/>
                    </a:p>
                  </a:txBody>
                  <a:tcPr/>
                </a:tc>
                <a:tc>
                  <a:txBody>
                    <a:bodyPr/>
                    <a:lstStyle/>
                    <a:p>
                      <a:endParaRPr lang="it-IT" dirty="0"/>
                    </a:p>
                    <a:p>
                      <a:r>
                        <a:rPr lang="it-IT" dirty="0"/>
                        <a:t>EMOLISI</a:t>
                      </a:r>
                    </a:p>
                  </a:txBody>
                  <a:tcPr/>
                </a:tc>
                <a:tc>
                  <a:txBody>
                    <a:bodyPr/>
                    <a:lstStyle/>
                    <a:p>
                      <a:pPr algn="ctr"/>
                      <a:endParaRPr lang="it-IT" dirty="0"/>
                    </a:p>
                    <a:p>
                      <a:pPr algn="ctr"/>
                      <a:r>
                        <a:rPr lang="it-IT" dirty="0"/>
                        <a:t>↑</a:t>
                      </a:r>
                    </a:p>
                  </a:txBody>
                  <a:tcPr/>
                </a:tc>
                <a:tc>
                  <a:txBody>
                    <a:bodyPr/>
                    <a:lstStyle/>
                    <a:p>
                      <a:pPr algn="ctr"/>
                      <a:endParaRPr lang="it-IT" dirty="0"/>
                    </a:p>
                    <a:p>
                      <a:pPr algn="ctr"/>
                      <a:r>
                        <a:rPr lang="it-IT" dirty="0"/>
                        <a:t>assente</a:t>
                      </a:r>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a:t>
                      </a:r>
                    </a:p>
                    <a:p>
                      <a:pPr algn="ctr"/>
                      <a:endParaRPr lang="it-IT" dirty="0"/>
                    </a:p>
                  </a:txBody>
                  <a:tcPr/>
                </a:tc>
                <a:tc>
                  <a:txBody>
                    <a:bodyPr/>
                    <a:lstStyle/>
                    <a:p>
                      <a:pPr algn="ctr"/>
                      <a:endParaRPr lang="it-IT" dirty="0"/>
                    </a:p>
                    <a:p>
                      <a:pPr algn="ctr"/>
                      <a:r>
                        <a:rPr lang="it-IT" dirty="0"/>
                        <a:t>Più intenso</a:t>
                      </a:r>
                    </a:p>
                  </a:txBody>
                  <a:tcPr/>
                </a:tc>
                <a:extLst>
                  <a:ext uri="{0D108BD9-81ED-4DB2-BD59-A6C34878D82A}">
                    <a16:rowId xmlns:a16="http://schemas.microsoft.com/office/drawing/2014/main" val="3693456657"/>
                  </a:ext>
                </a:extLst>
              </a:tr>
              <a:tr h="370840">
                <a:tc>
                  <a:txBody>
                    <a:bodyPr/>
                    <a:lstStyle/>
                    <a:p>
                      <a:endParaRPr lang="it-IT" dirty="0"/>
                    </a:p>
                    <a:p>
                      <a:r>
                        <a:rPr lang="it-IT" dirty="0"/>
                        <a:t>EPATICO</a:t>
                      </a:r>
                    </a:p>
                    <a:p>
                      <a:endParaRPr lang="it-IT" dirty="0"/>
                    </a:p>
                  </a:txBody>
                  <a:tcPr/>
                </a:tc>
                <a:tc>
                  <a:txBody>
                    <a:bodyPr/>
                    <a:lstStyle/>
                    <a:p>
                      <a:endParaRPr lang="it-IT" dirty="0"/>
                    </a:p>
                    <a:p>
                      <a:r>
                        <a:rPr lang="it-IT" dirty="0"/>
                        <a:t>EPATITE, CIRROSI</a:t>
                      </a:r>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a:t>
                      </a:r>
                    </a:p>
                    <a:p>
                      <a:pPr algn="ctr"/>
                      <a:endParaRPr lang="it-IT" dirty="0"/>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 / =</a:t>
                      </a:r>
                    </a:p>
                    <a:p>
                      <a:pPr algn="ctr"/>
                      <a:endParaRPr lang="it-IT" dirty="0"/>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 / =</a:t>
                      </a:r>
                    </a:p>
                    <a:p>
                      <a:pPr algn="ctr"/>
                      <a:endParaRPr lang="it-IT" dirty="0"/>
                    </a:p>
                  </a:txBody>
                  <a:tcPr/>
                </a:tc>
                <a:tc>
                  <a:txBody>
                    <a:bodyPr/>
                    <a:lstStyle/>
                    <a:p>
                      <a:pPr algn="ctr"/>
                      <a:endParaRPr lang="it-IT" dirty="0"/>
                    </a:p>
                    <a:p>
                      <a:pPr algn="ctr"/>
                      <a:r>
                        <a:rPr lang="it-IT" dirty="0"/>
                        <a:t>Più chiaro</a:t>
                      </a:r>
                    </a:p>
                  </a:txBody>
                  <a:tcPr/>
                </a:tc>
                <a:extLst>
                  <a:ext uri="{0D108BD9-81ED-4DB2-BD59-A6C34878D82A}">
                    <a16:rowId xmlns:a16="http://schemas.microsoft.com/office/drawing/2014/main" val="3837289367"/>
                  </a:ext>
                </a:extLst>
              </a:tr>
              <a:tr h="370840">
                <a:tc>
                  <a:txBody>
                    <a:bodyPr/>
                    <a:lstStyle/>
                    <a:p>
                      <a:endParaRPr lang="it-IT" dirty="0"/>
                    </a:p>
                    <a:p>
                      <a:r>
                        <a:rPr lang="it-IT" dirty="0"/>
                        <a:t>POST-EPATICO</a:t>
                      </a:r>
                    </a:p>
                    <a:p>
                      <a:endParaRPr lang="it-IT" dirty="0"/>
                    </a:p>
                  </a:txBody>
                  <a:tcPr/>
                </a:tc>
                <a:tc>
                  <a:txBody>
                    <a:bodyPr/>
                    <a:lstStyle/>
                    <a:p>
                      <a:endParaRPr lang="it-IT" dirty="0"/>
                    </a:p>
                    <a:p>
                      <a:r>
                        <a:rPr lang="it-IT" dirty="0"/>
                        <a:t>CALCOLOSI, TUMORI</a:t>
                      </a:r>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Normale</a:t>
                      </a:r>
                    </a:p>
                  </a:txBody>
                  <a:tcPr/>
                </a:tc>
                <a:tc>
                  <a:txBody>
                    <a:bodyPr/>
                    <a:lstStyle/>
                    <a:p>
                      <a:pPr algn="ct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a:t>
                      </a:r>
                    </a:p>
                    <a:p>
                      <a:pPr algn="ctr"/>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a:t>
                      </a:r>
                    </a:p>
                    <a:p>
                      <a:pPr algn="ctr"/>
                      <a:endParaRPr lang="it-IT" dirty="0"/>
                    </a:p>
                  </a:txBody>
                  <a:tcPr/>
                </a:tc>
                <a:tc>
                  <a:txBody>
                    <a:bodyPr/>
                    <a:lstStyle/>
                    <a:p>
                      <a:pPr algn="ctr"/>
                      <a:endParaRPr lang="it-IT" dirty="0"/>
                    </a:p>
                    <a:p>
                      <a:pPr algn="ctr"/>
                      <a:r>
                        <a:rPr lang="it-IT" dirty="0"/>
                        <a:t>Chiaro, bianco</a:t>
                      </a:r>
                    </a:p>
                  </a:txBody>
                  <a:tcPr/>
                </a:tc>
                <a:extLst>
                  <a:ext uri="{0D108BD9-81ED-4DB2-BD59-A6C34878D82A}">
                    <a16:rowId xmlns:a16="http://schemas.microsoft.com/office/drawing/2014/main" val="1214751932"/>
                  </a:ext>
                </a:extLst>
              </a:tr>
            </a:tbl>
          </a:graphicData>
        </a:graphic>
      </p:graphicFrame>
    </p:spTree>
    <p:extLst>
      <p:ext uri="{BB962C8B-B14F-4D97-AF65-F5344CB8AC3E}">
        <p14:creationId xmlns:p14="http://schemas.microsoft.com/office/powerpoint/2010/main" val="1517703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E22D81-BF1F-FE91-5036-E42015B741E1}"/>
              </a:ext>
            </a:extLst>
          </p:cNvPr>
          <p:cNvSpPr txBox="1"/>
          <p:nvPr/>
        </p:nvSpPr>
        <p:spPr>
          <a:xfrm>
            <a:off x="141402" y="240384"/>
            <a:ext cx="11774078" cy="6247864"/>
          </a:xfrm>
          <a:prstGeom prst="rect">
            <a:avLst/>
          </a:prstGeom>
          <a:noFill/>
        </p:spPr>
        <p:txBody>
          <a:bodyPr wrap="square" rtlCol="0">
            <a:spAutoFit/>
          </a:bodyPr>
          <a:lstStyle/>
          <a:p>
            <a:r>
              <a:rPr lang="it-IT" sz="2000" b="1" dirty="0"/>
              <a:t>Una studentessa universitaria di 20 anni con mal di gola viene visitata dal medico. Il tampone faringeo è positivo per SBEGA e viene prescritta </a:t>
            </a:r>
            <a:r>
              <a:rPr lang="it-IT" sz="2000" b="1" dirty="0" err="1"/>
              <a:t>diaminocillina</a:t>
            </a:r>
            <a:r>
              <a:rPr lang="it-IT" sz="2000" b="1" dirty="0"/>
              <a:t> intramuscolo. Due settimane dopo la ragazza al risveglio emette un volume ridotto di urine color rosso scuro. Ha inoltre febbre e piedi gonfi. Il medico esegue un esame delle urine che mostra </a:t>
            </a:r>
          </a:p>
          <a:p>
            <a:endParaRPr lang="it-IT" sz="2000" dirty="0"/>
          </a:p>
          <a:p>
            <a:r>
              <a:rPr lang="it-IT" sz="2000" b="1" dirty="0" err="1"/>
              <a:t>Stix</a:t>
            </a:r>
            <a:endParaRPr lang="it-IT" sz="2000" b="1" dirty="0"/>
          </a:p>
          <a:p>
            <a:r>
              <a:rPr lang="it-IT" sz="2000" dirty="0"/>
              <a:t>Colore		rosso</a:t>
            </a:r>
          </a:p>
          <a:p>
            <a:r>
              <a:rPr lang="it-IT" sz="2000" dirty="0"/>
              <a:t>Trasparenza	nebulosa</a:t>
            </a:r>
          </a:p>
          <a:p>
            <a:r>
              <a:rPr lang="it-IT" sz="2000" dirty="0"/>
              <a:t>pH 		6.0</a:t>
            </a:r>
          </a:p>
          <a:p>
            <a:r>
              <a:rPr lang="it-IT" sz="2000" dirty="0"/>
              <a:t>Proteine		100 mg/dL</a:t>
            </a:r>
          </a:p>
          <a:p>
            <a:r>
              <a:rPr lang="it-IT" sz="2000" dirty="0"/>
              <a:t>Sangue 		abbondante</a:t>
            </a:r>
            <a:br>
              <a:rPr lang="it-IT" sz="2000" dirty="0"/>
            </a:br>
            <a:r>
              <a:rPr lang="it-IT" sz="2000" dirty="0"/>
              <a:t>Nitriti		negativo</a:t>
            </a:r>
          </a:p>
          <a:p>
            <a:r>
              <a:rPr lang="it-IT" sz="2000" dirty="0"/>
              <a:t>Esterasi </a:t>
            </a:r>
            <a:r>
              <a:rPr lang="it-IT" sz="2000" dirty="0" err="1"/>
              <a:t>leucoc</a:t>
            </a:r>
            <a:r>
              <a:rPr lang="it-IT" sz="2000" dirty="0"/>
              <a:t>. 	negativo</a:t>
            </a:r>
          </a:p>
          <a:p>
            <a:r>
              <a:rPr lang="it-IT" sz="2000" dirty="0"/>
              <a:t>Glucosio		negativo</a:t>
            </a:r>
          </a:p>
          <a:p>
            <a:r>
              <a:rPr lang="it-IT" sz="2000" dirty="0"/>
              <a:t>Chetoni		tracce</a:t>
            </a:r>
          </a:p>
          <a:p>
            <a:r>
              <a:rPr lang="it-IT" sz="2000" dirty="0"/>
              <a:t>Bilirubina	negativo</a:t>
            </a:r>
          </a:p>
          <a:p>
            <a:r>
              <a:rPr lang="it-IT" sz="2000" dirty="0" err="1"/>
              <a:t>Urobilinogeno</a:t>
            </a:r>
            <a:r>
              <a:rPr lang="it-IT" sz="2000" dirty="0"/>
              <a:t>	normale</a:t>
            </a:r>
          </a:p>
          <a:p>
            <a:endParaRPr lang="it-IT" sz="2000" dirty="0"/>
          </a:p>
          <a:p>
            <a:r>
              <a:rPr lang="it-IT" sz="2000" b="1" dirty="0"/>
              <a:t>Microscopio</a:t>
            </a:r>
          </a:p>
          <a:p>
            <a:r>
              <a:rPr lang="it-IT" sz="2000" dirty="0"/>
              <a:t>Eritrociti con forme </a:t>
            </a:r>
            <a:r>
              <a:rPr lang="it-IT" sz="2000" dirty="0" err="1"/>
              <a:t>dismorfiche</a:t>
            </a:r>
            <a:endParaRPr lang="it-IT" sz="2000" dirty="0"/>
          </a:p>
        </p:txBody>
      </p:sp>
      <p:sp>
        <p:nvSpPr>
          <p:cNvPr id="3" name="TextBox 2">
            <a:extLst>
              <a:ext uri="{FF2B5EF4-FFF2-40B4-BE49-F238E27FC236}">
                <a16:creationId xmlns:a16="http://schemas.microsoft.com/office/drawing/2014/main" id="{E7B22EE3-BAE4-48CB-C23A-49A1A3833835}"/>
              </a:ext>
            </a:extLst>
          </p:cNvPr>
          <p:cNvSpPr txBox="1"/>
          <p:nvPr/>
        </p:nvSpPr>
        <p:spPr>
          <a:xfrm>
            <a:off x="4199640" y="1578989"/>
            <a:ext cx="7107811" cy="2246769"/>
          </a:xfrm>
          <a:prstGeom prst="rect">
            <a:avLst/>
          </a:prstGeom>
          <a:noFill/>
        </p:spPr>
        <p:txBody>
          <a:bodyPr wrap="square" rtlCol="0">
            <a:spAutoFit/>
          </a:bodyPr>
          <a:lstStyle/>
          <a:p>
            <a:pPr>
              <a:spcBef>
                <a:spcPts val="600"/>
              </a:spcBef>
            </a:pPr>
            <a:r>
              <a:rPr lang="it-IT" sz="2400" b="1" dirty="0"/>
              <a:t>Qual è la più probabile causa della proteinuria?</a:t>
            </a:r>
          </a:p>
          <a:p>
            <a:pPr marL="285750" indent="-285750">
              <a:spcBef>
                <a:spcPts val="600"/>
              </a:spcBef>
              <a:buFont typeface="Wingdings" panose="05000000000000000000" pitchFamily="2" charset="2"/>
              <a:buChar char="q"/>
            </a:pPr>
            <a:r>
              <a:rPr lang="it-IT" sz="2400" dirty="0"/>
              <a:t>Danno glomerulare</a:t>
            </a:r>
          </a:p>
          <a:p>
            <a:pPr marL="285750" indent="-285750">
              <a:spcBef>
                <a:spcPts val="600"/>
              </a:spcBef>
              <a:buFont typeface="Wingdings" panose="05000000000000000000" pitchFamily="2" charset="2"/>
              <a:buChar char="q"/>
            </a:pPr>
            <a:r>
              <a:rPr lang="it-IT" sz="2400" dirty="0"/>
              <a:t>Disturbo delle basse vie urinarie</a:t>
            </a:r>
          </a:p>
          <a:p>
            <a:pPr marL="285750" indent="-285750">
              <a:spcBef>
                <a:spcPts val="600"/>
              </a:spcBef>
              <a:buFont typeface="Wingdings" panose="05000000000000000000" pitchFamily="2" charset="2"/>
              <a:buChar char="q"/>
            </a:pPr>
            <a:r>
              <a:rPr lang="it-IT" sz="2400" dirty="0"/>
              <a:t>Disturbo </a:t>
            </a:r>
            <a:r>
              <a:rPr lang="it-IT" sz="2400" dirty="0" err="1"/>
              <a:t>prerenale</a:t>
            </a:r>
            <a:endParaRPr lang="it-IT" sz="2400" dirty="0"/>
          </a:p>
          <a:p>
            <a:pPr marL="285750" indent="-285750">
              <a:spcBef>
                <a:spcPts val="600"/>
              </a:spcBef>
              <a:buFont typeface="Wingdings" panose="05000000000000000000" pitchFamily="2" charset="2"/>
              <a:buChar char="q"/>
            </a:pPr>
            <a:r>
              <a:rPr lang="it-IT" sz="2400" dirty="0"/>
              <a:t>Danno tubulare</a:t>
            </a:r>
          </a:p>
        </p:txBody>
      </p:sp>
      <p:sp>
        <p:nvSpPr>
          <p:cNvPr id="4" name="TextBox 3">
            <a:extLst>
              <a:ext uri="{FF2B5EF4-FFF2-40B4-BE49-F238E27FC236}">
                <a16:creationId xmlns:a16="http://schemas.microsoft.com/office/drawing/2014/main" id="{F308830B-1030-3BF3-4D84-46096054AF8F}"/>
              </a:ext>
            </a:extLst>
          </p:cNvPr>
          <p:cNvSpPr txBox="1"/>
          <p:nvPr/>
        </p:nvSpPr>
        <p:spPr>
          <a:xfrm>
            <a:off x="4199639" y="3938463"/>
            <a:ext cx="7107811" cy="2246769"/>
          </a:xfrm>
          <a:prstGeom prst="rect">
            <a:avLst/>
          </a:prstGeom>
          <a:noFill/>
        </p:spPr>
        <p:txBody>
          <a:bodyPr wrap="square" rtlCol="0">
            <a:spAutoFit/>
          </a:bodyPr>
          <a:lstStyle/>
          <a:p>
            <a:pPr>
              <a:spcBef>
                <a:spcPts val="600"/>
              </a:spcBef>
            </a:pPr>
            <a:r>
              <a:rPr lang="it-IT" sz="2400" b="1" dirty="0"/>
              <a:t>Che cosa indica la presenza di eritrociti </a:t>
            </a:r>
            <a:r>
              <a:rPr lang="it-IT" sz="2400" b="1" dirty="0" err="1"/>
              <a:t>disomorfici</a:t>
            </a:r>
            <a:r>
              <a:rPr lang="it-IT" sz="2400" b="1" dirty="0"/>
              <a:t>?</a:t>
            </a:r>
          </a:p>
          <a:p>
            <a:pPr marL="285750" indent="-285750">
              <a:spcBef>
                <a:spcPts val="600"/>
              </a:spcBef>
              <a:buFont typeface="Wingdings" panose="05000000000000000000" pitchFamily="2" charset="2"/>
              <a:buChar char="q"/>
            </a:pPr>
            <a:r>
              <a:rPr lang="it-IT" sz="2400" dirty="0"/>
              <a:t>Sanguinamento da calcoli renali</a:t>
            </a:r>
          </a:p>
          <a:p>
            <a:pPr marL="285750" indent="-285750">
              <a:spcBef>
                <a:spcPts val="600"/>
              </a:spcBef>
              <a:buFont typeface="Wingdings" panose="05000000000000000000" pitchFamily="2" charset="2"/>
              <a:buChar char="q"/>
            </a:pPr>
            <a:r>
              <a:rPr lang="it-IT" sz="2400" dirty="0"/>
              <a:t>Malattia renale a sede glomerulare</a:t>
            </a:r>
          </a:p>
          <a:p>
            <a:pPr marL="285750" indent="-285750">
              <a:spcBef>
                <a:spcPts val="600"/>
              </a:spcBef>
              <a:buFont typeface="Wingdings" panose="05000000000000000000" pitchFamily="2" charset="2"/>
              <a:buChar char="q"/>
            </a:pPr>
            <a:r>
              <a:rPr lang="it-IT" sz="2400" dirty="0"/>
              <a:t>Infezione urinaria</a:t>
            </a:r>
          </a:p>
          <a:p>
            <a:pPr marL="285750" indent="-285750">
              <a:spcBef>
                <a:spcPts val="600"/>
              </a:spcBef>
              <a:buFont typeface="Wingdings" panose="05000000000000000000" pitchFamily="2" charset="2"/>
              <a:buChar char="q"/>
            </a:pPr>
            <a:r>
              <a:rPr lang="it-IT" sz="2400" dirty="0"/>
              <a:t>Probabile contaminazione da sangue mestruale</a:t>
            </a:r>
          </a:p>
        </p:txBody>
      </p:sp>
    </p:spTree>
    <p:extLst>
      <p:ext uri="{BB962C8B-B14F-4D97-AF65-F5344CB8AC3E}">
        <p14:creationId xmlns:p14="http://schemas.microsoft.com/office/powerpoint/2010/main" val="402944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AB7F2-F534-6B71-7840-D959A5523480}"/>
              </a:ext>
            </a:extLst>
          </p:cNvPr>
          <p:cNvSpPr txBox="1"/>
          <p:nvPr/>
        </p:nvSpPr>
        <p:spPr>
          <a:xfrm>
            <a:off x="760165" y="474345"/>
            <a:ext cx="10460515" cy="4124206"/>
          </a:xfrm>
          <a:prstGeom prst="rect">
            <a:avLst/>
          </a:prstGeom>
          <a:noFill/>
        </p:spPr>
        <p:txBody>
          <a:bodyPr wrap="square" rtlCol="0">
            <a:spAutoFit/>
          </a:bodyPr>
          <a:lstStyle/>
          <a:p>
            <a:pPr>
              <a:spcBef>
                <a:spcPts val="1200"/>
              </a:spcBef>
            </a:pPr>
            <a:r>
              <a:rPr lang="it-IT" sz="2400" b="1" dirty="0"/>
              <a:t>Sintomi di IPERGLICEMIA</a:t>
            </a:r>
          </a:p>
          <a:p>
            <a:pPr>
              <a:spcBef>
                <a:spcPts val="1200"/>
              </a:spcBef>
            </a:pPr>
            <a:endParaRPr lang="it-IT" sz="2400" dirty="0"/>
          </a:p>
          <a:p>
            <a:pPr marL="285750" indent="-285750">
              <a:spcBef>
                <a:spcPts val="1200"/>
              </a:spcBef>
              <a:buFont typeface="Wingdings" panose="05000000000000000000" pitchFamily="2" charset="2"/>
              <a:buChar char="v"/>
            </a:pPr>
            <a:r>
              <a:rPr lang="it-IT" sz="2400" b="1" dirty="0"/>
              <a:t>Polidipsia, poliuria </a:t>
            </a:r>
            <a:r>
              <a:rPr lang="it-IT" sz="2400" dirty="0"/>
              <a:t>(anche di notte)</a:t>
            </a:r>
          </a:p>
          <a:p>
            <a:pPr marL="285750" indent="-285750">
              <a:spcBef>
                <a:spcPts val="1200"/>
              </a:spcBef>
              <a:buFont typeface="Wingdings" panose="05000000000000000000" pitchFamily="2" charset="2"/>
              <a:buChar char="v"/>
            </a:pPr>
            <a:r>
              <a:rPr lang="it-IT" sz="2400" b="1" dirty="0"/>
              <a:t>Secchezza</a:t>
            </a:r>
            <a:r>
              <a:rPr lang="it-IT" sz="2400" dirty="0"/>
              <a:t> della bocca e della gola: Sensazione di bocca secca.</a:t>
            </a:r>
          </a:p>
          <a:p>
            <a:pPr marL="285750" indent="-285750">
              <a:spcBef>
                <a:spcPts val="1200"/>
              </a:spcBef>
              <a:buFont typeface="Wingdings" panose="05000000000000000000" pitchFamily="2" charset="2"/>
              <a:buChar char="v"/>
            </a:pPr>
            <a:r>
              <a:rPr lang="it-IT" sz="2400" b="1" dirty="0"/>
              <a:t>Visione offuscata, cefalea</a:t>
            </a:r>
            <a:endParaRPr lang="it-IT" sz="2400" dirty="0"/>
          </a:p>
          <a:p>
            <a:pPr marL="285750" indent="-285750">
              <a:spcBef>
                <a:spcPts val="1200"/>
              </a:spcBef>
              <a:buFont typeface="Wingdings" panose="05000000000000000000" pitchFamily="2" charset="2"/>
              <a:buChar char="v"/>
            </a:pPr>
            <a:r>
              <a:rPr lang="it-IT" sz="2400" b="1" dirty="0"/>
              <a:t>Sensazione di stanchezza</a:t>
            </a:r>
            <a:r>
              <a:rPr lang="it-IT" sz="2400" dirty="0"/>
              <a:t>: Affaticamento e mancanza di energia.</a:t>
            </a:r>
          </a:p>
          <a:p>
            <a:pPr marL="285750" indent="-285750">
              <a:spcBef>
                <a:spcPts val="1200"/>
              </a:spcBef>
              <a:buFont typeface="Wingdings" panose="05000000000000000000" pitchFamily="2" charset="2"/>
              <a:buChar char="v"/>
            </a:pPr>
            <a:r>
              <a:rPr lang="it-IT" sz="2400" b="1" dirty="0"/>
              <a:t>Perdita di peso inspiegabile</a:t>
            </a:r>
          </a:p>
          <a:p>
            <a:pPr marL="285750" indent="-285750">
              <a:spcBef>
                <a:spcPts val="1200"/>
              </a:spcBef>
              <a:buFont typeface="Wingdings" panose="05000000000000000000" pitchFamily="2" charset="2"/>
              <a:buChar char="v"/>
            </a:pPr>
            <a:r>
              <a:rPr lang="it-IT" sz="2400" b="1" dirty="0"/>
              <a:t>Infezioni ripetute</a:t>
            </a:r>
            <a:r>
              <a:rPr lang="it-IT" sz="2400" dirty="0"/>
              <a:t>: cistiti o infezioni cutanee.</a:t>
            </a:r>
          </a:p>
        </p:txBody>
      </p:sp>
    </p:spTree>
    <p:extLst>
      <p:ext uri="{BB962C8B-B14F-4D97-AF65-F5344CB8AC3E}">
        <p14:creationId xmlns:p14="http://schemas.microsoft.com/office/powerpoint/2010/main" val="3337412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FAE6C-58A4-5EB4-994D-74B7B9BADD15}"/>
              </a:ext>
            </a:extLst>
          </p:cNvPr>
          <p:cNvSpPr txBox="1"/>
          <p:nvPr/>
        </p:nvSpPr>
        <p:spPr>
          <a:xfrm>
            <a:off x="141402" y="240384"/>
            <a:ext cx="11774078" cy="5632311"/>
          </a:xfrm>
          <a:prstGeom prst="rect">
            <a:avLst/>
          </a:prstGeom>
          <a:noFill/>
        </p:spPr>
        <p:txBody>
          <a:bodyPr wrap="square" rtlCol="0">
            <a:spAutoFit/>
          </a:bodyPr>
          <a:lstStyle/>
          <a:p>
            <a:r>
              <a:rPr lang="it-IT" sz="2000" b="1" dirty="0"/>
              <a:t>Una bambina di 8 anni lamenta la sensazione di dover urinare costantemente e di sentire bruciore quando urina. L’esame delle urine mostra:</a:t>
            </a:r>
          </a:p>
          <a:p>
            <a:endParaRPr lang="it-IT" sz="2000" dirty="0"/>
          </a:p>
          <a:p>
            <a:r>
              <a:rPr lang="it-IT" sz="2000" b="1" dirty="0" err="1"/>
              <a:t>Stix</a:t>
            </a:r>
            <a:endParaRPr lang="it-IT" sz="2000" b="1" dirty="0"/>
          </a:p>
          <a:p>
            <a:r>
              <a:rPr lang="it-IT" sz="2000" dirty="0"/>
              <a:t>Colore		chiaro</a:t>
            </a:r>
          </a:p>
          <a:p>
            <a:r>
              <a:rPr lang="it-IT" sz="2000" dirty="0"/>
              <a:t>pH 		7.5</a:t>
            </a:r>
          </a:p>
          <a:p>
            <a:r>
              <a:rPr lang="it-IT" sz="2000" dirty="0"/>
              <a:t>Proteine		tracce</a:t>
            </a:r>
          </a:p>
          <a:p>
            <a:r>
              <a:rPr lang="it-IT" sz="2000" dirty="0"/>
              <a:t>Sangue 		negativo</a:t>
            </a:r>
            <a:br>
              <a:rPr lang="it-IT" sz="2000" dirty="0"/>
            </a:br>
            <a:r>
              <a:rPr lang="it-IT" sz="2000" dirty="0"/>
              <a:t>Nitriti		positivo</a:t>
            </a:r>
          </a:p>
          <a:p>
            <a:r>
              <a:rPr lang="it-IT" sz="2000" dirty="0"/>
              <a:t>Esterasi </a:t>
            </a:r>
            <a:r>
              <a:rPr lang="it-IT" sz="2000" dirty="0" err="1"/>
              <a:t>leucoc</a:t>
            </a:r>
            <a:r>
              <a:rPr lang="it-IT" sz="2000" dirty="0"/>
              <a:t>. 	positivo</a:t>
            </a:r>
          </a:p>
          <a:p>
            <a:r>
              <a:rPr lang="it-IT" sz="2000" dirty="0"/>
              <a:t>Glucosio		negativo</a:t>
            </a:r>
          </a:p>
          <a:p>
            <a:r>
              <a:rPr lang="it-IT" sz="2000" dirty="0"/>
              <a:t>Chetoni		tracce</a:t>
            </a:r>
          </a:p>
          <a:p>
            <a:r>
              <a:rPr lang="it-IT" sz="2000" dirty="0"/>
              <a:t>Bilirubina	negativo</a:t>
            </a:r>
          </a:p>
          <a:p>
            <a:r>
              <a:rPr lang="it-IT" sz="2000" dirty="0" err="1"/>
              <a:t>Urobilinogeno</a:t>
            </a:r>
            <a:r>
              <a:rPr lang="it-IT" sz="2000" dirty="0"/>
              <a:t>	normale</a:t>
            </a:r>
          </a:p>
          <a:p>
            <a:endParaRPr lang="it-IT" sz="2000" dirty="0"/>
          </a:p>
          <a:p>
            <a:r>
              <a:rPr lang="it-IT" sz="2000" b="1" dirty="0"/>
              <a:t>Microscopio</a:t>
            </a:r>
          </a:p>
          <a:p>
            <a:r>
              <a:rPr lang="it-IT" sz="2000" dirty="0"/>
              <a:t>Eritrociti con forme </a:t>
            </a:r>
            <a:r>
              <a:rPr lang="it-IT" sz="2000" dirty="0" err="1"/>
              <a:t>dismorfiche</a:t>
            </a:r>
            <a:endParaRPr lang="it-IT" sz="2000" dirty="0"/>
          </a:p>
          <a:p>
            <a:r>
              <a:rPr lang="it-IT" sz="2000" dirty="0"/>
              <a:t>Leucociti: 	aggregati di GB</a:t>
            </a:r>
          </a:p>
        </p:txBody>
      </p:sp>
      <p:sp>
        <p:nvSpPr>
          <p:cNvPr id="3" name="TextBox 2">
            <a:extLst>
              <a:ext uri="{FF2B5EF4-FFF2-40B4-BE49-F238E27FC236}">
                <a16:creationId xmlns:a16="http://schemas.microsoft.com/office/drawing/2014/main" id="{603D03B5-E18D-A01B-448A-46B02D47D1DB}"/>
              </a:ext>
            </a:extLst>
          </p:cNvPr>
          <p:cNvSpPr txBox="1"/>
          <p:nvPr/>
        </p:nvSpPr>
        <p:spPr>
          <a:xfrm>
            <a:off x="4567284" y="1578989"/>
            <a:ext cx="7483314" cy="2246769"/>
          </a:xfrm>
          <a:prstGeom prst="rect">
            <a:avLst/>
          </a:prstGeom>
          <a:noFill/>
        </p:spPr>
        <p:txBody>
          <a:bodyPr wrap="square" rtlCol="0">
            <a:spAutoFit/>
          </a:bodyPr>
          <a:lstStyle/>
          <a:p>
            <a:pPr>
              <a:spcBef>
                <a:spcPts val="600"/>
              </a:spcBef>
            </a:pPr>
            <a:r>
              <a:rPr lang="it-IT" sz="2400" b="1" dirty="0"/>
              <a:t>Da cosa è probabilmente causata la positività dei nitriti?</a:t>
            </a:r>
          </a:p>
          <a:p>
            <a:pPr marL="285750" indent="-285750">
              <a:spcBef>
                <a:spcPts val="600"/>
              </a:spcBef>
              <a:buFont typeface="Wingdings" panose="05000000000000000000" pitchFamily="2" charset="2"/>
              <a:buChar char="q"/>
            </a:pPr>
            <a:r>
              <a:rPr lang="it-IT" sz="2400" dirty="0"/>
              <a:t>Infezione da batteri Gram-negativi</a:t>
            </a:r>
          </a:p>
          <a:p>
            <a:pPr marL="285750" indent="-285750">
              <a:spcBef>
                <a:spcPts val="600"/>
              </a:spcBef>
              <a:buFont typeface="Wingdings" panose="05000000000000000000" pitchFamily="2" charset="2"/>
              <a:buChar char="q"/>
            </a:pPr>
            <a:r>
              <a:rPr lang="it-IT" sz="2400" dirty="0"/>
              <a:t>Infezione da batteri Gram-positivi</a:t>
            </a:r>
          </a:p>
          <a:p>
            <a:pPr marL="285750" indent="-285750">
              <a:spcBef>
                <a:spcPts val="600"/>
              </a:spcBef>
              <a:buFont typeface="Wingdings" panose="05000000000000000000" pitchFamily="2" charset="2"/>
              <a:buChar char="q"/>
            </a:pPr>
            <a:r>
              <a:rPr lang="it-IT" sz="2400" dirty="0"/>
              <a:t>Infezione da lieviti</a:t>
            </a:r>
          </a:p>
          <a:p>
            <a:pPr marL="285750" indent="-285750">
              <a:spcBef>
                <a:spcPts val="600"/>
              </a:spcBef>
              <a:buFont typeface="Wingdings" panose="05000000000000000000" pitchFamily="2" charset="2"/>
              <a:buChar char="q"/>
            </a:pPr>
            <a:r>
              <a:rPr lang="it-IT" sz="2400" dirty="0"/>
              <a:t>Campione refrigerato non adatto all’analisi</a:t>
            </a:r>
          </a:p>
        </p:txBody>
      </p:sp>
      <p:sp>
        <p:nvSpPr>
          <p:cNvPr id="4" name="TextBox 3">
            <a:extLst>
              <a:ext uri="{FF2B5EF4-FFF2-40B4-BE49-F238E27FC236}">
                <a16:creationId xmlns:a16="http://schemas.microsoft.com/office/drawing/2014/main" id="{8779DDE9-C586-B9B0-871A-40C525EA71FD}"/>
              </a:ext>
            </a:extLst>
          </p:cNvPr>
          <p:cNvSpPr txBox="1"/>
          <p:nvPr/>
        </p:nvSpPr>
        <p:spPr>
          <a:xfrm>
            <a:off x="4567283" y="3938463"/>
            <a:ext cx="7560301" cy="2246769"/>
          </a:xfrm>
          <a:prstGeom prst="rect">
            <a:avLst/>
          </a:prstGeom>
          <a:noFill/>
        </p:spPr>
        <p:txBody>
          <a:bodyPr wrap="square" rtlCol="0">
            <a:spAutoFit/>
          </a:bodyPr>
          <a:lstStyle/>
          <a:p>
            <a:pPr>
              <a:spcBef>
                <a:spcPts val="600"/>
              </a:spcBef>
            </a:pPr>
            <a:r>
              <a:rPr lang="it-IT" sz="2400" b="1" dirty="0"/>
              <a:t>Il pH alcalino di questa paziente è dovuto alla presenza di?</a:t>
            </a:r>
          </a:p>
          <a:p>
            <a:pPr marL="285750" indent="-285750">
              <a:spcBef>
                <a:spcPts val="600"/>
              </a:spcBef>
              <a:buFont typeface="Wingdings" panose="05000000000000000000" pitchFamily="2" charset="2"/>
              <a:buChar char="q"/>
            </a:pPr>
            <a:r>
              <a:rPr lang="it-IT" sz="2400" dirty="0"/>
              <a:t>Batteri</a:t>
            </a:r>
          </a:p>
          <a:p>
            <a:pPr marL="285750" indent="-285750">
              <a:spcBef>
                <a:spcPts val="600"/>
              </a:spcBef>
              <a:buFont typeface="Wingdings" panose="05000000000000000000" pitchFamily="2" charset="2"/>
              <a:buChar char="q"/>
            </a:pPr>
            <a:r>
              <a:rPr lang="it-IT" sz="2400" dirty="0"/>
              <a:t>Esterasi leucocitaria</a:t>
            </a:r>
          </a:p>
          <a:p>
            <a:pPr marL="285750" indent="-285750">
              <a:spcBef>
                <a:spcPts val="600"/>
              </a:spcBef>
              <a:buFont typeface="Wingdings" panose="05000000000000000000" pitchFamily="2" charset="2"/>
              <a:buChar char="q"/>
            </a:pPr>
            <a:r>
              <a:rPr lang="it-IT" sz="2400" dirty="0"/>
              <a:t>Nitriti</a:t>
            </a:r>
          </a:p>
          <a:p>
            <a:pPr marL="285750" indent="-285750">
              <a:spcBef>
                <a:spcPts val="600"/>
              </a:spcBef>
              <a:buFont typeface="Wingdings" panose="05000000000000000000" pitchFamily="2" charset="2"/>
              <a:buChar char="q"/>
            </a:pPr>
            <a:r>
              <a:rPr lang="it-IT" sz="2400" dirty="0"/>
              <a:t>Proteine</a:t>
            </a:r>
          </a:p>
        </p:txBody>
      </p:sp>
    </p:spTree>
    <p:extLst>
      <p:ext uri="{BB962C8B-B14F-4D97-AF65-F5344CB8AC3E}">
        <p14:creationId xmlns:p14="http://schemas.microsoft.com/office/powerpoint/2010/main" val="395468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FAE6C-58A4-5EB4-994D-74B7B9BADD15}"/>
              </a:ext>
            </a:extLst>
          </p:cNvPr>
          <p:cNvSpPr txBox="1"/>
          <p:nvPr/>
        </p:nvSpPr>
        <p:spPr>
          <a:xfrm>
            <a:off x="141402" y="240384"/>
            <a:ext cx="11774078" cy="6555641"/>
          </a:xfrm>
          <a:prstGeom prst="rect">
            <a:avLst/>
          </a:prstGeom>
          <a:noFill/>
        </p:spPr>
        <p:txBody>
          <a:bodyPr wrap="square" rtlCol="0">
            <a:spAutoFit/>
          </a:bodyPr>
          <a:lstStyle/>
          <a:p>
            <a:r>
              <a:rPr lang="it-IT" sz="2000" b="1" dirty="0"/>
              <a:t>Un bambino di 9 ha un’anamnesi di recente infezione virale. Si sente debole, febbricitante e in stato di malessere globale. Beve spesso e urina in modo abbondante. Ha un respiro con odore fruttato. Esegue esami ematici e delle urine:</a:t>
            </a:r>
          </a:p>
          <a:p>
            <a:endParaRPr lang="it-IT" sz="2000" dirty="0"/>
          </a:p>
          <a:p>
            <a:r>
              <a:rPr lang="it-IT" sz="2000" b="1" dirty="0" err="1"/>
              <a:t>Stix</a:t>
            </a:r>
            <a:endParaRPr lang="it-IT" sz="2000" b="1" dirty="0"/>
          </a:p>
          <a:p>
            <a:r>
              <a:rPr lang="it-IT" sz="2000" dirty="0"/>
              <a:t>Colore		chiaro</a:t>
            </a:r>
          </a:p>
          <a:p>
            <a:r>
              <a:rPr lang="it-IT" sz="2000" dirty="0"/>
              <a:t>Trasparenza	Limpida</a:t>
            </a:r>
          </a:p>
          <a:p>
            <a:r>
              <a:rPr lang="it-IT" sz="2000" dirty="0"/>
              <a:t>pH 		5.0</a:t>
            </a:r>
            <a:br>
              <a:rPr lang="it-IT" sz="2000" dirty="0"/>
            </a:br>
            <a:r>
              <a:rPr lang="it-IT" sz="2000" dirty="0"/>
              <a:t>PS 		1.005 (</a:t>
            </a:r>
            <a:r>
              <a:rPr lang="it-IT" sz="2000" dirty="0" err="1"/>
              <a:t>stix</a:t>
            </a:r>
            <a:r>
              <a:rPr lang="it-IT" sz="2000" dirty="0"/>
              <a:t>)</a:t>
            </a:r>
          </a:p>
          <a:p>
            <a:r>
              <a:rPr lang="it-IT" sz="2000" dirty="0"/>
              <a:t>Proteine		negativo</a:t>
            </a:r>
          </a:p>
          <a:p>
            <a:r>
              <a:rPr lang="it-IT" sz="2000" dirty="0"/>
              <a:t>Sangue 		negativo</a:t>
            </a:r>
            <a:br>
              <a:rPr lang="it-IT" sz="2000" dirty="0"/>
            </a:br>
            <a:r>
              <a:rPr lang="it-IT" sz="2000" dirty="0"/>
              <a:t>Nitriti		negativo</a:t>
            </a:r>
          </a:p>
          <a:p>
            <a:r>
              <a:rPr lang="it-IT" sz="2000" dirty="0"/>
              <a:t>Esterasi </a:t>
            </a:r>
            <a:r>
              <a:rPr lang="it-IT" sz="2000" dirty="0" err="1"/>
              <a:t>leucoc</a:t>
            </a:r>
            <a:r>
              <a:rPr lang="it-IT" sz="2000" dirty="0"/>
              <a:t>. 	negativo</a:t>
            </a:r>
          </a:p>
          <a:p>
            <a:r>
              <a:rPr lang="it-IT" sz="2000" dirty="0"/>
              <a:t>Glucosio		++++</a:t>
            </a:r>
          </a:p>
          <a:p>
            <a:r>
              <a:rPr lang="it-IT" sz="2000" dirty="0"/>
              <a:t>Chetoni		+++</a:t>
            </a:r>
          </a:p>
          <a:p>
            <a:r>
              <a:rPr lang="it-IT" sz="2000" dirty="0"/>
              <a:t>Bilirubina	negativo</a:t>
            </a:r>
          </a:p>
          <a:p>
            <a:r>
              <a:rPr lang="it-IT" sz="2000" dirty="0" err="1"/>
              <a:t>Urobilinogeno</a:t>
            </a:r>
            <a:r>
              <a:rPr lang="it-IT" sz="2000" dirty="0"/>
              <a:t>	normale</a:t>
            </a:r>
          </a:p>
          <a:p>
            <a:endParaRPr lang="it-IT" sz="2000" dirty="0"/>
          </a:p>
          <a:p>
            <a:r>
              <a:rPr lang="it-IT" sz="2000" b="1" dirty="0"/>
              <a:t>Microscopio</a:t>
            </a:r>
          </a:p>
          <a:p>
            <a:r>
              <a:rPr lang="it-IT" sz="2000" dirty="0"/>
              <a:t>Eritrociti 	</a:t>
            </a:r>
            <a:r>
              <a:rPr lang="it-IT" sz="2000" dirty="0" err="1"/>
              <a:t>neg</a:t>
            </a:r>
            <a:endParaRPr lang="it-IT" sz="2000" dirty="0"/>
          </a:p>
          <a:p>
            <a:r>
              <a:rPr lang="it-IT" sz="2000" dirty="0"/>
              <a:t>Leucociti: 	</a:t>
            </a:r>
            <a:r>
              <a:rPr lang="it-IT" sz="2000" dirty="0" err="1"/>
              <a:t>neg</a:t>
            </a:r>
            <a:endParaRPr lang="it-IT" sz="2000" dirty="0"/>
          </a:p>
        </p:txBody>
      </p:sp>
      <p:sp>
        <p:nvSpPr>
          <p:cNvPr id="3" name="TextBox 2">
            <a:extLst>
              <a:ext uri="{FF2B5EF4-FFF2-40B4-BE49-F238E27FC236}">
                <a16:creationId xmlns:a16="http://schemas.microsoft.com/office/drawing/2014/main" id="{603D03B5-E18D-A01B-448A-46B02D47D1DB}"/>
              </a:ext>
            </a:extLst>
          </p:cNvPr>
          <p:cNvSpPr txBox="1"/>
          <p:nvPr/>
        </p:nvSpPr>
        <p:spPr>
          <a:xfrm>
            <a:off x="4538218" y="1272618"/>
            <a:ext cx="7483314" cy="2616101"/>
          </a:xfrm>
          <a:prstGeom prst="rect">
            <a:avLst/>
          </a:prstGeom>
          <a:noFill/>
        </p:spPr>
        <p:txBody>
          <a:bodyPr wrap="square" rtlCol="0">
            <a:spAutoFit/>
          </a:bodyPr>
          <a:lstStyle/>
          <a:p>
            <a:pPr>
              <a:spcBef>
                <a:spcPts val="600"/>
              </a:spcBef>
            </a:pPr>
            <a:r>
              <a:rPr lang="it-IT" sz="2400" b="1" dirty="0"/>
              <a:t>A che cos’è dovuto il contrasto tra tanto glucosio e un basso PS?</a:t>
            </a:r>
          </a:p>
          <a:p>
            <a:pPr marL="285750" indent="-285750">
              <a:spcBef>
                <a:spcPts val="600"/>
              </a:spcBef>
              <a:buFont typeface="Wingdings" panose="05000000000000000000" pitchFamily="2" charset="2"/>
              <a:buChar char="q"/>
            </a:pPr>
            <a:r>
              <a:rPr lang="it-IT" sz="2400" dirty="0"/>
              <a:t>Diluizione dell’urina per la poliuria</a:t>
            </a:r>
          </a:p>
          <a:p>
            <a:pPr marL="285750" indent="-285750">
              <a:spcBef>
                <a:spcPts val="600"/>
              </a:spcBef>
              <a:buFont typeface="Wingdings" panose="05000000000000000000" pitchFamily="2" charset="2"/>
              <a:buChar char="q"/>
            </a:pPr>
            <a:r>
              <a:rPr lang="it-IT" sz="2400" dirty="0"/>
              <a:t>Calcolo del PS dello </a:t>
            </a:r>
            <a:r>
              <a:rPr lang="it-IT" sz="2400" dirty="0" err="1"/>
              <a:t>stix</a:t>
            </a:r>
            <a:r>
              <a:rPr lang="it-IT" sz="2400" dirty="0"/>
              <a:t> solo sulla concentrazione ionica</a:t>
            </a:r>
          </a:p>
          <a:p>
            <a:pPr marL="285750" indent="-285750">
              <a:spcBef>
                <a:spcPts val="600"/>
              </a:spcBef>
              <a:buFont typeface="Wingdings" panose="05000000000000000000" pitchFamily="2" charset="2"/>
              <a:buChar char="q"/>
            </a:pPr>
            <a:r>
              <a:rPr lang="it-IT" sz="2400" dirty="0"/>
              <a:t>Scadenza del reattivo presente sullo </a:t>
            </a:r>
            <a:r>
              <a:rPr lang="it-IT" sz="2400" dirty="0" err="1"/>
              <a:t>stix</a:t>
            </a:r>
            <a:endParaRPr lang="it-IT" sz="2400" dirty="0"/>
          </a:p>
          <a:p>
            <a:pPr marL="285750" indent="-285750">
              <a:spcBef>
                <a:spcPts val="600"/>
              </a:spcBef>
              <a:buFont typeface="Wingdings" panose="05000000000000000000" pitchFamily="2" charset="2"/>
              <a:buChar char="q"/>
            </a:pPr>
            <a:r>
              <a:rPr lang="it-IT" sz="2400" dirty="0"/>
              <a:t>Presenza di corpi chetonici</a:t>
            </a:r>
          </a:p>
        </p:txBody>
      </p:sp>
      <p:sp>
        <p:nvSpPr>
          <p:cNvPr id="4" name="TextBox 3">
            <a:extLst>
              <a:ext uri="{FF2B5EF4-FFF2-40B4-BE49-F238E27FC236}">
                <a16:creationId xmlns:a16="http://schemas.microsoft.com/office/drawing/2014/main" id="{8779DDE9-C586-B9B0-871A-40C525EA71FD}"/>
              </a:ext>
            </a:extLst>
          </p:cNvPr>
          <p:cNvSpPr txBox="1"/>
          <p:nvPr/>
        </p:nvSpPr>
        <p:spPr>
          <a:xfrm>
            <a:off x="4567283" y="3938463"/>
            <a:ext cx="7560301" cy="2246769"/>
          </a:xfrm>
          <a:prstGeom prst="rect">
            <a:avLst/>
          </a:prstGeom>
          <a:noFill/>
        </p:spPr>
        <p:txBody>
          <a:bodyPr wrap="square" rtlCol="0">
            <a:spAutoFit/>
          </a:bodyPr>
          <a:lstStyle/>
          <a:p>
            <a:pPr>
              <a:spcBef>
                <a:spcPts val="600"/>
              </a:spcBef>
            </a:pPr>
            <a:r>
              <a:rPr lang="it-IT" sz="2400" b="1" dirty="0"/>
              <a:t>Quale delle seguenti condizioni potrebbe aver il bambino?</a:t>
            </a:r>
          </a:p>
          <a:p>
            <a:pPr marL="285750" indent="-285750">
              <a:spcBef>
                <a:spcPts val="600"/>
              </a:spcBef>
              <a:buFont typeface="Wingdings" panose="05000000000000000000" pitchFamily="2" charset="2"/>
              <a:buChar char="q"/>
            </a:pPr>
            <a:r>
              <a:rPr lang="it-IT" sz="2400" dirty="0"/>
              <a:t>Glomerulonefrite post streptococcica</a:t>
            </a:r>
          </a:p>
          <a:p>
            <a:pPr marL="285750" indent="-285750">
              <a:spcBef>
                <a:spcPts val="600"/>
              </a:spcBef>
              <a:buFont typeface="Wingdings" panose="05000000000000000000" pitchFamily="2" charset="2"/>
              <a:buChar char="q"/>
            </a:pPr>
            <a:r>
              <a:rPr lang="it-IT" sz="2400" dirty="0"/>
              <a:t>Chetoacidosi diabetica</a:t>
            </a:r>
          </a:p>
          <a:p>
            <a:pPr marL="285750" indent="-285750">
              <a:spcBef>
                <a:spcPts val="600"/>
              </a:spcBef>
              <a:buFont typeface="Wingdings" panose="05000000000000000000" pitchFamily="2" charset="2"/>
              <a:buChar char="q"/>
            </a:pPr>
            <a:r>
              <a:rPr lang="it-IT" sz="2400" dirty="0"/>
              <a:t>Diabete insipido</a:t>
            </a:r>
          </a:p>
          <a:p>
            <a:pPr marL="285750" indent="-285750">
              <a:spcBef>
                <a:spcPts val="600"/>
              </a:spcBef>
              <a:buFont typeface="Wingdings" panose="05000000000000000000" pitchFamily="2" charset="2"/>
              <a:buChar char="q"/>
            </a:pPr>
            <a:r>
              <a:rPr lang="it-IT" sz="2400" dirty="0"/>
              <a:t>Anoressia nervosa</a:t>
            </a:r>
          </a:p>
        </p:txBody>
      </p:sp>
    </p:spTree>
    <p:extLst>
      <p:ext uri="{BB962C8B-B14F-4D97-AF65-F5344CB8AC3E}">
        <p14:creationId xmlns:p14="http://schemas.microsoft.com/office/powerpoint/2010/main" val="24551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FAE6C-58A4-5EB4-994D-74B7B9BADD15}"/>
              </a:ext>
            </a:extLst>
          </p:cNvPr>
          <p:cNvSpPr txBox="1"/>
          <p:nvPr/>
        </p:nvSpPr>
        <p:spPr>
          <a:xfrm>
            <a:off x="141402" y="240384"/>
            <a:ext cx="11774078" cy="5940088"/>
          </a:xfrm>
          <a:prstGeom prst="rect">
            <a:avLst/>
          </a:prstGeom>
          <a:noFill/>
        </p:spPr>
        <p:txBody>
          <a:bodyPr wrap="square" rtlCol="0">
            <a:spAutoFit/>
          </a:bodyPr>
          <a:lstStyle/>
          <a:p>
            <a:r>
              <a:rPr lang="it-IT" sz="2000" b="1" dirty="0"/>
              <a:t>Una donna di 40 anni con nausea, vomito e ittero viene visitata in ospedale. Gli esami del sangue e urine mostrano</a:t>
            </a:r>
          </a:p>
          <a:p>
            <a:endParaRPr lang="it-IT" sz="2000" dirty="0"/>
          </a:p>
          <a:p>
            <a:r>
              <a:rPr lang="it-IT" sz="2000" b="1" dirty="0"/>
              <a:t>Emocromo</a:t>
            </a:r>
          </a:p>
          <a:p>
            <a:r>
              <a:rPr lang="it-IT" sz="2000" dirty="0" err="1"/>
              <a:t>Hb</a:t>
            </a:r>
            <a:r>
              <a:rPr lang="it-IT" sz="2000" dirty="0"/>
              <a:t>		normale</a:t>
            </a:r>
          </a:p>
          <a:p>
            <a:r>
              <a:rPr lang="it-IT" sz="2000" dirty="0"/>
              <a:t>WBC		normali</a:t>
            </a:r>
          </a:p>
          <a:p>
            <a:endParaRPr lang="it-IT" sz="2000" b="1" dirty="0"/>
          </a:p>
          <a:p>
            <a:r>
              <a:rPr lang="it-IT" sz="2000" b="1" dirty="0"/>
              <a:t>Urine</a:t>
            </a:r>
          </a:p>
          <a:p>
            <a:r>
              <a:rPr lang="it-IT" sz="2000" dirty="0"/>
              <a:t>Colore		marrone scuro</a:t>
            </a:r>
          </a:p>
          <a:p>
            <a:r>
              <a:rPr lang="it-IT" sz="2000" dirty="0"/>
              <a:t>Bilirubina	positivo</a:t>
            </a:r>
          </a:p>
          <a:p>
            <a:r>
              <a:rPr lang="it-IT" sz="2000" dirty="0" err="1"/>
              <a:t>Urobilinogeno</a:t>
            </a:r>
            <a:r>
              <a:rPr lang="it-IT" sz="2000" dirty="0"/>
              <a:t>	normale</a:t>
            </a:r>
          </a:p>
          <a:p>
            <a:endParaRPr lang="it-IT" sz="2000" dirty="0"/>
          </a:p>
          <a:p>
            <a:r>
              <a:rPr lang="it-IT" sz="2000" b="1" dirty="0"/>
              <a:t>Bilirubina sierica</a:t>
            </a:r>
          </a:p>
          <a:p>
            <a:r>
              <a:rPr lang="it-IT" sz="2000" dirty="0"/>
              <a:t>Totale 			6.5 mg/dL</a:t>
            </a:r>
          </a:p>
          <a:p>
            <a:r>
              <a:rPr lang="it-IT" sz="2000" dirty="0"/>
              <a:t>Coniugata (diretta)	5 mg/dL</a:t>
            </a:r>
          </a:p>
          <a:p>
            <a:endParaRPr lang="it-IT" sz="2000" dirty="0"/>
          </a:p>
          <a:p>
            <a:r>
              <a:rPr lang="it-IT" sz="2000" b="1" dirty="0"/>
              <a:t>Enzimi sierici</a:t>
            </a:r>
          </a:p>
          <a:p>
            <a:r>
              <a:rPr lang="it-IT" sz="2000" dirty="0"/>
              <a:t>ALT	 	300 U/L (v.n. 0-45)</a:t>
            </a:r>
          </a:p>
          <a:p>
            <a:r>
              <a:rPr lang="it-IT" sz="2000" dirty="0"/>
              <a:t>ALP		180 U/L (v.n. 0-150)</a:t>
            </a:r>
          </a:p>
        </p:txBody>
      </p:sp>
      <p:sp>
        <p:nvSpPr>
          <p:cNvPr id="3" name="TextBox 2">
            <a:extLst>
              <a:ext uri="{FF2B5EF4-FFF2-40B4-BE49-F238E27FC236}">
                <a16:creationId xmlns:a16="http://schemas.microsoft.com/office/drawing/2014/main" id="{603D03B5-E18D-A01B-448A-46B02D47D1DB}"/>
              </a:ext>
            </a:extLst>
          </p:cNvPr>
          <p:cNvSpPr txBox="1"/>
          <p:nvPr/>
        </p:nvSpPr>
        <p:spPr>
          <a:xfrm>
            <a:off x="4567284" y="1272618"/>
            <a:ext cx="7483314" cy="2246769"/>
          </a:xfrm>
          <a:prstGeom prst="rect">
            <a:avLst/>
          </a:prstGeom>
          <a:noFill/>
        </p:spPr>
        <p:txBody>
          <a:bodyPr wrap="square" rtlCol="0">
            <a:spAutoFit/>
          </a:bodyPr>
          <a:lstStyle/>
          <a:p>
            <a:pPr>
              <a:spcBef>
                <a:spcPts val="600"/>
              </a:spcBef>
            </a:pPr>
            <a:r>
              <a:rPr lang="it-IT" sz="2400" b="1" dirty="0"/>
              <a:t>Il valore di bilirubina totale è </a:t>
            </a:r>
          </a:p>
          <a:p>
            <a:pPr marL="285750" indent="-285750">
              <a:spcBef>
                <a:spcPts val="600"/>
              </a:spcBef>
              <a:buFont typeface="Wingdings" panose="05000000000000000000" pitchFamily="2" charset="2"/>
              <a:buChar char="q"/>
            </a:pPr>
            <a:r>
              <a:rPr lang="it-IT" sz="2400" dirty="0"/>
              <a:t>Al di sotto dell’intervallo di riferimento</a:t>
            </a:r>
          </a:p>
          <a:p>
            <a:pPr marL="285750" indent="-285750">
              <a:spcBef>
                <a:spcPts val="600"/>
              </a:spcBef>
              <a:buFont typeface="Wingdings" panose="05000000000000000000" pitchFamily="2" charset="2"/>
              <a:buChar char="q"/>
            </a:pPr>
            <a:r>
              <a:rPr lang="it-IT" sz="2400" dirty="0"/>
              <a:t>Entro il range di riferimento</a:t>
            </a:r>
          </a:p>
          <a:p>
            <a:pPr marL="285750" indent="-285750">
              <a:spcBef>
                <a:spcPts val="600"/>
              </a:spcBef>
              <a:buFont typeface="Wingdings" panose="05000000000000000000" pitchFamily="2" charset="2"/>
              <a:buChar char="q"/>
            </a:pPr>
            <a:r>
              <a:rPr lang="it-IT" sz="2400" dirty="0"/>
              <a:t>Lievemente al di sopra del range di riferimento</a:t>
            </a:r>
          </a:p>
          <a:p>
            <a:pPr marL="285750" indent="-285750">
              <a:spcBef>
                <a:spcPts val="600"/>
              </a:spcBef>
              <a:buFont typeface="Wingdings" panose="05000000000000000000" pitchFamily="2" charset="2"/>
              <a:buChar char="q"/>
            </a:pPr>
            <a:r>
              <a:rPr lang="it-IT" sz="2400" dirty="0"/>
              <a:t>Notevolmente aumentato</a:t>
            </a:r>
          </a:p>
        </p:txBody>
      </p:sp>
      <p:sp>
        <p:nvSpPr>
          <p:cNvPr id="4" name="TextBox 3">
            <a:extLst>
              <a:ext uri="{FF2B5EF4-FFF2-40B4-BE49-F238E27FC236}">
                <a16:creationId xmlns:a16="http://schemas.microsoft.com/office/drawing/2014/main" id="{8779DDE9-C586-B9B0-871A-40C525EA71FD}"/>
              </a:ext>
            </a:extLst>
          </p:cNvPr>
          <p:cNvSpPr txBox="1"/>
          <p:nvPr/>
        </p:nvSpPr>
        <p:spPr>
          <a:xfrm>
            <a:off x="4567283" y="3938463"/>
            <a:ext cx="7560301" cy="2246769"/>
          </a:xfrm>
          <a:prstGeom prst="rect">
            <a:avLst/>
          </a:prstGeom>
          <a:noFill/>
        </p:spPr>
        <p:txBody>
          <a:bodyPr wrap="square" rtlCol="0">
            <a:spAutoFit/>
          </a:bodyPr>
          <a:lstStyle/>
          <a:p>
            <a:pPr>
              <a:spcBef>
                <a:spcPts val="600"/>
              </a:spcBef>
            </a:pPr>
            <a:r>
              <a:rPr lang="it-IT" sz="2400" b="1" dirty="0"/>
              <a:t>Quale delle seguenti condizioni potrebbe aver la donna?</a:t>
            </a:r>
          </a:p>
          <a:p>
            <a:pPr marL="285750" indent="-285750">
              <a:spcBef>
                <a:spcPts val="600"/>
              </a:spcBef>
              <a:buFont typeface="Wingdings" panose="05000000000000000000" pitchFamily="2" charset="2"/>
              <a:buChar char="q"/>
            </a:pPr>
            <a:r>
              <a:rPr lang="it-IT" sz="2400" dirty="0"/>
              <a:t>Iperbilirubinemia non coniugata in sindrome emolitica</a:t>
            </a:r>
          </a:p>
          <a:p>
            <a:pPr marL="285750" indent="-285750">
              <a:spcBef>
                <a:spcPts val="600"/>
              </a:spcBef>
              <a:buFont typeface="Wingdings" panose="05000000000000000000" pitchFamily="2" charset="2"/>
              <a:buChar char="q"/>
            </a:pPr>
            <a:r>
              <a:rPr lang="it-IT" sz="2400" dirty="0"/>
              <a:t>Iperbilirubinemia non coniugata in epatite</a:t>
            </a:r>
          </a:p>
          <a:p>
            <a:pPr marL="285750" indent="-285750">
              <a:spcBef>
                <a:spcPts val="600"/>
              </a:spcBef>
              <a:buFont typeface="Wingdings" panose="05000000000000000000" pitchFamily="2" charset="2"/>
              <a:buChar char="q"/>
            </a:pPr>
            <a:r>
              <a:rPr lang="it-IT" sz="2400" dirty="0"/>
              <a:t>Iperbilirubinemia coniugata da malattia dei dotti biliari</a:t>
            </a:r>
          </a:p>
          <a:p>
            <a:pPr marL="285750" indent="-285750">
              <a:spcBef>
                <a:spcPts val="600"/>
              </a:spcBef>
              <a:buFont typeface="Wingdings" panose="05000000000000000000" pitchFamily="2" charset="2"/>
              <a:buChar char="q"/>
            </a:pPr>
            <a:r>
              <a:rPr lang="it-IT" sz="2400" dirty="0"/>
              <a:t>Iperbilirubinemia coniugata da calcolosi biliare</a:t>
            </a:r>
          </a:p>
        </p:txBody>
      </p:sp>
    </p:spTree>
    <p:extLst>
      <p:ext uri="{BB962C8B-B14F-4D97-AF65-F5344CB8AC3E}">
        <p14:creationId xmlns:p14="http://schemas.microsoft.com/office/powerpoint/2010/main" val="41473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CasellaDiTesto 1">
            <a:extLst>
              <a:ext uri="{FF2B5EF4-FFF2-40B4-BE49-F238E27FC236}">
                <a16:creationId xmlns:a16="http://schemas.microsoft.com/office/drawing/2014/main" id="{A292099C-47B5-D4F2-D4AC-CBFE1817D10C}"/>
              </a:ext>
            </a:extLst>
          </p:cNvPr>
          <p:cNvSpPr txBox="1">
            <a:spLocks noChangeArrowheads="1"/>
          </p:cNvSpPr>
          <p:nvPr/>
        </p:nvSpPr>
        <p:spPr bwMode="auto">
          <a:xfrm>
            <a:off x="295244" y="117574"/>
            <a:ext cx="11111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3600" b="1" dirty="0" err="1">
                <a:solidFill>
                  <a:srgbClr val="0070C0"/>
                </a:solidFill>
                <a:latin typeface="+mn-lt"/>
              </a:rPr>
              <a:t>Biomarkers</a:t>
            </a:r>
            <a:r>
              <a:rPr lang="it-IT" altLang="it-IT" sz="3600" b="1" dirty="0">
                <a:solidFill>
                  <a:srgbClr val="0070C0"/>
                </a:solidFill>
                <a:latin typeface="+mn-lt"/>
              </a:rPr>
              <a:t> nei tumori</a:t>
            </a:r>
          </a:p>
          <a:p>
            <a:pPr>
              <a:spcBef>
                <a:spcPct val="0"/>
              </a:spcBef>
              <a:buFontTx/>
              <a:buNone/>
            </a:pPr>
            <a:r>
              <a:rPr lang="it-IT" altLang="it-IT" sz="3600" dirty="0">
                <a:latin typeface="+mn-lt"/>
              </a:rPr>
              <a:t>	 (valore prognostico/predittivo)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a:extLst>
              <a:ext uri="{FF2B5EF4-FFF2-40B4-BE49-F238E27FC236}">
                <a16:creationId xmlns:a16="http://schemas.microsoft.com/office/drawing/2014/main" id="{C43A60FF-7551-7EC5-7DB3-3C9FA9AEE0BD}"/>
              </a:ext>
            </a:extLst>
          </p:cNvPr>
          <p:cNvSpPr>
            <a:spLocks noGrp="1" noChangeArrowheads="1"/>
          </p:cNvSpPr>
          <p:nvPr>
            <p:ph type="body" idx="1"/>
          </p:nvPr>
        </p:nvSpPr>
        <p:spPr>
          <a:xfrm>
            <a:off x="206051" y="0"/>
            <a:ext cx="11546632" cy="6565933"/>
          </a:xfrm>
        </p:spPr>
        <p:txBody>
          <a:bodyPr>
            <a:noAutofit/>
          </a:bodyPr>
          <a:lstStyle/>
          <a:p>
            <a:pPr eaLnBrk="1" hangingPunct="1">
              <a:lnSpc>
                <a:spcPct val="90000"/>
              </a:lnSpc>
              <a:buFontTx/>
              <a:buNone/>
            </a:pPr>
            <a:r>
              <a:rPr lang="it-IT" altLang="it-IT" dirty="0"/>
              <a:t>1) Antigeni </a:t>
            </a:r>
            <a:r>
              <a:rPr lang="it-IT" altLang="it-IT" dirty="0" err="1"/>
              <a:t>oncofetali</a:t>
            </a:r>
            <a:r>
              <a:rPr lang="it-IT" altLang="it-IT" dirty="0"/>
              <a:t> (tumore </a:t>
            </a:r>
            <a:r>
              <a:rPr lang="it-IT" altLang="it-IT" u="sng" dirty="0"/>
              <a:t>associati</a:t>
            </a:r>
            <a:r>
              <a:rPr lang="it-IT" altLang="it-IT" dirty="0"/>
              <a:t>)</a:t>
            </a:r>
          </a:p>
          <a:p>
            <a:pPr eaLnBrk="1" hangingPunct="1">
              <a:lnSpc>
                <a:spcPct val="90000"/>
              </a:lnSpc>
              <a:buFontTx/>
              <a:buNone/>
            </a:pPr>
            <a:r>
              <a:rPr lang="it-IT" altLang="it-IT" dirty="0"/>
              <a:t>    </a:t>
            </a:r>
            <a:r>
              <a:rPr lang="it-IT" altLang="it-IT" b="1" dirty="0">
                <a:solidFill>
                  <a:srgbClr val="C00000"/>
                </a:solidFill>
              </a:rPr>
              <a:t>CEA</a:t>
            </a:r>
            <a:r>
              <a:rPr lang="it-IT" altLang="it-IT" dirty="0"/>
              <a:t> (antigene </a:t>
            </a:r>
            <a:r>
              <a:rPr lang="it-IT" altLang="it-IT" dirty="0" err="1"/>
              <a:t>carcino</a:t>
            </a:r>
            <a:r>
              <a:rPr lang="it-IT" altLang="it-IT" dirty="0"/>
              <a:t> embrionario):</a:t>
            </a:r>
          </a:p>
          <a:p>
            <a:pPr eaLnBrk="1" hangingPunct="1">
              <a:lnSpc>
                <a:spcPct val="90000"/>
              </a:lnSpc>
              <a:buFontTx/>
              <a:buNone/>
            </a:pPr>
            <a:r>
              <a:rPr lang="it-IT" altLang="it-IT" dirty="0"/>
              <a:t>		</a:t>
            </a:r>
            <a:r>
              <a:rPr lang="it-IT" altLang="it-IT" u="sng" dirty="0"/>
              <a:t>ca. colon</a:t>
            </a:r>
            <a:r>
              <a:rPr lang="it-IT" altLang="it-IT" dirty="0"/>
              <a:t>, polmone, fegato, stomaco, pancreas, mammella 	</a:t>
            </a:r>
            <a:br>
              <a:rPr lang="it-IT" altLang="it-IT" dirty="0"/>
            </a:br>
            <a:r>
              <a:rPr lang="it-IT" altLang="it-IT" dirty="0"/>
              <a:t>		(anche: cirrosi alcolica, epatite, m. di Crohn)</a:t>
            </a:r>
          </a:p>
          <a:p>
            <a:pPr eaLnBrk="1" hangingPunct="1">
              <a:lnSpc>
                <a:spcPct val="90000"/>
              </a:lnSpc>
              <a:buFontTx/>
              <a:buNone/>
            </a:pPr>
            <a:r>
              <a:rPr lang="it-IT" altLang="it-IT" dirty="0"/>
              <a:t>    </a:t>
            </a:r>
            <a:r>
              <a:rPr lang="it-IT" altLang="it-IT" b="1" dirty="0">
                <a:solidFill>
                  <a:srgbClr val="C00000"/>
                </a:solidFill>
              </a:rPr>
              <a:t>AFP</a:t>
            </a:r>
            <a:r>
              <a:rPr lang="it-IT" altLang="it-IT" dirty="0"/>
              <a:t> (alfa-feto proteina):</a:t>
            </a:r>
          </a:p>
          <a:p>
            <a:pPr eaLnBrk="1" hangingPunct="1">
              <a:lnSpc>
                <a:spcPct val="90000"/>
              </a:lnSpc>
              <a:buFontTx/>
              <a:buNone/>
            </a:pPr>
            <a:r>
              <a:rPr lang="it-IT" altLang="it-IT" dirty="0"/>
              <a:t>		ca. fegato, testicolo</a:t>
            </a:r>
            <a:br>
              <a:rPr lang="it-IT" altLang="it-IT" dirty="0"/>
            </a:br>
            <a:r>
              <a:rPr lang="it-IT" altLang="it-IT" dirty="0"/>
              <a:t>		(anche: cirrosi, epatite, sofferenza fetale in gravidanza)</a:t>
            </a:r>
          </a:p>
          <a:p>
            <a:pPr eaLnBrk="1" hangingPunct="1">
              <a:buFontTx/>
              <a:buNone/>
            </a:pPr>
            <a:r>
              <a:rPr lang="it-IT" altLang="it-IT" dirty="0"/>
              <a:t>2) Antigeni tumore </a:t>
            </a:r>
            <a:r>
              <a:rPr lang="it-IT" altLang="it-IT" u="sng" dirty="0"/>
              <a:t>specifici:</a:t>
            </a:r>
            <a:endParaRPr lang="it-IT" altLang="it-IT" dirty="0"/>
          </a:p>
          <a:p>
            <a:pPr eaLnBrk="1" hangingPunct="1">
              <a:buFontTx/>
              <a:buNone/>
            </a:pPr>
            <a:r>
              <a:rPr lang="it-IT" altLang="it-IT" dirty="0"/>
              <a:t>	</a:t>
            </a:r>
            <a:r>
              <a:rPr lang="it-IT" altLang="it-IT" b="1" dirty="0">
                <a:solidFill>
                  <a:srgbClr val="C00000"/>
                </a:solidFill>
              </a:rPr>
              <a:t>PSA, PSMA </a:t>
            </a:r>
            <a:r>
              <a:rPr lang="it-IT" altLang="it-IT" dirty="0"/>
              <a:t>(prostate </a:t>
            </a:r>
            <a:r>
              <a:rPr lang="it-IT" altLang="it-IT" dirty="0" err="1"/>
              <a:t>specific</a:t>
            </a:r>
            <a:r>
              <a:rPr lang="it-IT" altLang="it-IT" dirty="0"/>
              <a:t> </a:t>
            </a:r>
            <a:r>
              <a:rPr lang="it-IT" altLang="it-IT" dirty="0" err="1"/>
              <a:t>antigen</a:t>
            </a:r>
            <a:r>
              <a:rPr lang="it-IT" altLang="it-IT" dirty="0"/>
              <a:t>, M-membrane): ca. prostata</a:t>
            </a:r>
          </a:p>
          <a:p>
            <a:pPr eaLnBrk="1" hangingPunct="1">
              <a:buFontTx/>
              <a:buNone/>
            </a:pPr>
            <a:r>
              <a:rPr lang="it-IT" altLang="it-IT" dirty="0"/>
              <a:t>	</a:t>
            </a:r>
            <a:r>
              <a:rPr lang="it-IT" altLang="it-IT" b="1" dirty="0">
                <a:solidFill>
                  <a:srgbClr val="C00000"/>
                </a:solidFill>
              </a:rPr>
              <a:t>Immunoglobuline</a:t>
            </a:r>
            <a:r>
              <a:rPr lang="it-IT" altLang="it-IT" dirty="0"/>
              <a:t>: plasmocitoma</a:t>
            </a:r>
          </a:p>
          <a:p>
            <a:pPr eaLnBrk="1" hangingPunct="1">
              <a:buFontTx/>
              <a:buNone/>
            </a:pPr>
            <a:r>
              <a:rPr lang="it-IT" altLang="it-IT" dirty="0"/>
              <a:t>	Ormoni specifici:</a:t>
            </a:r>
          </a:p>
          <a:p>
            <a:pPr eaLnBrk="1" hangingPunct="1">
              <a:buFontTx/>
              <a:buNone/>
            </a:pPr>
            <a:r>
              <a:rPr lang="it-IT" altLang="it-IT" dirty="0"/>
              <a:t>		-serotonina, </a:t>
            </a:r>
            <a:r>
              <a:rPr lang="it-IT" altLang="it-IT" dirty="0" err="1"/>
              <a:t>cromogranina</a:t>
            </a:r>
            <a:r>
              <a:rPr lang="it-IT" altLang="it-IT" dirty="0"/>
              <a:t>, ecc.: sindrome. da carcinoide, </a:t>
            </a:r>
            <a:br>
              <a:rPr lang="it-IT" altLang="it-IT" dirty="0"/>
            </a:br>
            <a:r>
              <a:rPr lang="it-IT" altLang="it-IT" dirty="0"/>
              <a:t>		altri </a:t>
            </a:r>
            <a:r>
              <a:rPr lang="it-IT" altLang="it-IT" dirty="0" err="1"/>
              <a:t>NETs</a:t>
            </a:r>
            <a:r>
              <a:rPr lang="it-IT" altLang="it-IT" dirty="0"/>
              <a:t> (Neuroendocrine </a:t>
            </a:r>
            <a:r>
              <a:rPr lang="it-IT" altLang="it-IT" dirty="0" err="1"/>
              <a:t>Tumors</a:t>
            </a:r>
            <a:endParaRPr lang="it-IT" altLang="it-IT" dirty="0"/>
          </a:p>
          <a:p>
            <a:pPr eaLnBrk="1" hangingPunct="1">
              <a:buFontTx/>
              <a:buNone/>
            </a:pPr>
            <a:r>
              <a:rPr lang="it-IT" altLang="it-IT" dirty="0"/>
              <a:t>altri</a:t>
            </a:r>
          </a:p>
          <a:p>
            <a:pPr eaLnBrk="1" hangingPunct="1">
              <a:buFontTx/>
              <a:buNone/>
            </a:pPr>
            <a:endParaRPr lang="it-IT" altLang="it-IT" dirty="0"/>
          </a:p>
          <a:p>
            <a:pPr eaLnBrk="1" hangingPunct="1">
              <a:buFontTx/>
              <a:buNone/>
            </a:pPr>
            <a:r>
              <a:rPr lang="it-IT" altLang="it-IT" dirty="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a:extLst>
              <a:ext uri="{FF2B5EF4-FFF2-40B4-BE49-F238E27FC236}">
                <a16:creationId xmlns:a16="http://schemas.microsoft.com/office/drawing/2014/main" id="{0C5D072C-C8F6-8D95-FA7C-0F40F268EB0E}"/>
              </a:ext>
            </a:extLst>
          </p:cNvPr>
          <p:cNvPicPr>
            <a:picLocks noChangeAspect="1" noChangeArrowheads="1"/>
          </p:cNvPicPr>
          <p:nvPr/>
        </p:nvPicPr>
        <p:blipFill>
          <a:blip r:embed="rId2">
            <a:lum bright="-6000" contrast="18000"/>
            <a:extLst>
              <a:ext uri="{28A0092B-C50C-407E-A947-70E740481C1C}">
                <a14:useLocalDpi xmlns:a14="http://schemas.microsoft.com/office/drawing/2010/main"/>
              </a:ext>
            </a:extLst>
          </a:blip>
          <a:srcRect/>
          <a:stretch>
            <a:fillRect/>
          </a:stretch>
        </p:blipFill>
        <p:spPr bwMode="auto">
          <a:xfrm>
            <a:off x="1524001" y="1052514"/>
            <a:ext cx="8101013" cy="580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8" name="Picture 5">
            <a:extLst>
              <a:ext uri="{FF2B5EF4-FFF2-40B4-BE49-F238E27FC236}">
                <a16:creationId xmlns:a16="http://schemas.microsoft.com/office/drawing/2014/main" id="{E8219834-EF85-523A-726E-67DDBD548D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4063" y="3500439"/>
            <a:ext cx="24511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9" name="Rectangle 6">
            <a:extLst>
              <a:ext uri="{FF2B5EF4-FFF2-40B4-BE49-F238E27FC236}">
                <a16:creationId xmlns:a16="http://schemas.microsoft.com/office/drawing/2014/main" id="{13F0C86F-44B7-6024-5A50-33521605F941}"/>
              </a:ext>
            </a:extLst>
          </p:cNvPr>
          <p:cNvSpPr>
            <a:spLocks noChangeArrowheads="1"/>
          </p:cNvSpPr>
          <p:nvPr/>
        </p:nvSpPr>
        <p:spPr bwMode="auto">
          <a:xfrm>
            <a:off x="158620" y="137379"/>
            <a:ext cx="113786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0" rIns="5400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dirty="0" err="1">
                <a:solidFill>
                  <a:srgbClr val="0070C0"/>
                </a:solidFill>
                <a:latin typeface="Arial" panose="020B0604020202020204" pitchFamily="34" charset="0"/>
              </a:rPr>
              <a:t>Molecular</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biomarkers</a:t>
            </a:r>
            <a:r>
              <a:rPr lang="it-IT" altLang="it-IT" sz="3600" b="1" dirty="0">
                <a:solidFill>
                  <a:srgbClr val="0070C0"/>
                </a:solidFill>
                <a:latin typeface="Arial" panose="020B0604020202020204" pitchFamily="34" charset="0"/>
              </a:rPr>
              <a:t> in </a:t>
            </a:r>
            <a:r>
              <a:rPr lang="it-IT" altLang="it-IT" sz="3600" b="1" dirty="0" err="1">
                <a:solidFill>
                  <a:srgbClr val="0070C0"/>
                </a:solidFill>
                <a:latin typeface="Arial" panose="020B0604020202020204" pitchFamily="34" charset="0"/>
              </a:rPr>
              <a:t>colorectal</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cancers</a:t>
            </a:r>
            <a:endParaRPr lang="it-IT" altLang="it-IT" sz="3600" b="1" dirty="0">
              <a:solidFill>
                <a:srgbClr val="0070C0"/>
              </a:solidFill>
              <a:latin typeface="Arial" panose="020B0604020202020204" pitchFamily="34" charset="0"/>
            </a:endParaRPr>
          </a:p>
        </p:txBody>
      </p:sp>
      <p:sp>
        <p:nvSpPr>
          <p:cNvPr id="132100" name="Rectangle 7">
            <a:extLst>
              <a:ext uri="{FF2B5EF4-FFF2-40B4-BE49-F238E27FC236}">
                <a16:creationId xmlns:a16="http://schemas.microsoft.com/office/drawing/2014/main" id="{BE633015-02A0-B805-805F-0F8F621BC4A9}"/>
              </a:ext>
            </a:extLst>
          </p:cNvPr>
          <p:cNvSpPr>
            <a:spLocks noChangeArrowheads="1"/>
          </p:cNvSpPr>
          <p:nvPr/>
        </p:nvSpPr>
        <p:spPr bwMode="auto">
          <a:xfrm>
            <a:off x="1530351" y="1071563"/>
            <a:ext cx="1368425" cy="18891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2101" name="Rectangle 8">
            <a:extLst>
              <a:ext uri="{FF2B5EF4-FFF2-40B4-BE49-F238E27FC236}">
                <a16:creationId xmlns:a16="http://schemas.microsoft.com/office/drawing/2014/main" id="{957E8BE4-68E3-AF75-5934-E06CA0FDD39D}"/>
              </a:ext>
            </a:extLst>
          </p:cNvPr>
          <p:cNvSpPr>
            <a:spLocks noChangeArrowheads="1"/>
          </p:cNvSpPr>
          <p:nvPr/>
        </p:nvSpPr>
        <p:spPr bwMode="auto">
          <a:xfrm>
            <a:off x="1530351" y="41497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2102" name="Line 9">
            <a:extLst>
              <a:ext uri="{FF2B5EF4-FFF2-40B4-BE49-F238E27FC236}">
                <a16:creationId xmlns:a16="http://schemas.microsoft.com/office/drawing/2014/main" id="{5935CEA1-1F0B-9549-5E2F-AD5966A6F64B}"/>
              </a:ext>
            </a:extLst>
          </p:cNvPr>
          <p:cNvSpPr>
            <a:spLocks noChangeShapeType="1"/>
          </p:cNvSpPr>
          <p:nvPr/>
        </p:nvSpPr>
        <p:spPr bwMode="auto">
          <a:xfrm>
            <a:off x="1847851"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3" name="Line 10">
            <a:extLst>
              <a:ext uri="{FF2B5EF4-FFF2-40B4-BE49-F238E27FC236}">
                <a16:creationId xmlns:a16="http://schemas.microsoft.com/office/drawing/2014/main" id="{55CF4755-F3D6-7CFC-6511-BE61E9A51C98}"/>
              </a:ext>
            </a:extLst>
          </p:cNvPr>
          <p:cNvSpPr>
            <a:spLocks noChangeShapeType="1"/>
          </p:cNvSpPr>
          <p:nvPr/>
        </p:nvSpPr>
        <p:spPr bwMode="auto">
          <a:xfrm>
            <a:off x="4665664"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4" name="Line 11">
            <a:extLst>
              <a:ext uri="{FF2B5EF4-FFF2-40B4-BE49-F238E27FC236}">
                <a16:creationId xmlns:a16="http://schemas.microsoft.com/office/drawing/2014/main" id="{5ACB960B-E49D-0B74-3909-C511DB3DCA43}"/>
              </a:ext>
            </a:extLst>
          </p:cNvPr>
          <p:cNvSpPr>
            <a:spLocks noChangeShapeType="1"/>
          </p:cNvSpPr>
          <p:nvPr/>
        </p:nvSpPr>
        <p:spPr bwMode="auto">
          <a:xfrm>
            <a:off x="7248526"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4">
            <a:extLst>
              <a:ext uri="{FF2B5EF4-FFF2-40B4-BE49-F238E27FC236}">
                <a16:creationId xmlns:a16="http://schemas.microsoft.com/office/drawing/2014/main" id="{D6326BA3-304F-9C6B-16F3-89EF2D44527F}"/>
              </a:ext>
            </a:extLst>
          </p:cNvPr>
          <p:cNvSpPr>
            <a:spLocks noChangeArrowheads="1"/>
          </p:cNvSpPr>
          <p:nvPr/>
        </p:nvSpPr>
        <p:spPr bwMode="auto">
          <a:xfrm>
            <a:off x="200025" y="0"/>
            <a:ext cx="87256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dirty="0" err="1">
                <a:solidFill>
                  <a:srgbClr val="0070C0"/>
                </a:solidFill>
                <a:latin typeface="Arial" panose="020B0604020202020204" pitchFamily="34" charset="0"/>
              </a:rPr>
              <a:t>Molecular</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biomarkers</a:t>
            </a:r>
            <a:r>
              <a:rPr lang="it-IT" altLang="it-IT" sz="3600" b="1" dirty="0">
                <a:solidFill>
                  <a:srgbClr val="0070C0"/>
                </a:solidFill>
                <a:latin typeface="Arial" panose="020B0604020202020204" pitchFamily="34" charset="0"/>
              </a:rPr>
              <a:t> in </a:t>
            </a:r>
            <a:r>
              <a:rPr lang="it-IT" altLang="it-IT" sz="3600" b="1" dirty="0" err="1">
                <a:solidFill>
                  <a:srgbClr val="0070C0"/>
                </a:solidFill>
                <a:latin typeface="Arial" panose="020B0604020202020204" pitchFamily="34" charset="0"/>
              </a:rPr>
              <a:t>breast</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cancer</a:t>
            </a:r>
            <a:endParaRPr lang="it-IT" altLang="it-IT" sz="3600" b="1" dirty="0">
              <a:solidFill>
                <a:srgbClr val="0070C0"/>
              </a:solidFill>
              <a:latin typeface="Arial" panose="020B0604020202020204" pitchFamily="34" charset="0"/>
            </a:endParaRPr>
          </a:p>
        </p:txBody>
      </p:sp>
      <p:pic>
        <p:nvPicPr>
          <p:cNvPr id="133122" name="Picture 5">
            <a:extLst>
              <a:ext uri="{FF2B5EF4-FFF2-40B4-BE49-F238E27FC236}">
                <a16:creationId xmlns:a16="http://schemas.microsoft.com/office/drawing/2014/main" id="{60664A53-6E63-0766-B6C4-A015E05097A8}"/>
              </a:ext>
            </a:extLst>
          </p:cNv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1992313" y="984251"/>
            <a:ext cx="8172450" cy="588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3" name="Picture 6">
            <a:extLst>
              <a:ext uri="{FF2B5EF4-FFF2-40B4-BE49-F238E27FC236}">
                <a16:creationId xmlns:a16="http://schemas.microsoft.com/office/drawing/2014/main" id="{51BF7F21-AC31-8E54-D2B6-D6BE8B7787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5725" y="6743700"/>
            <a:ext cx="245110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a:extLst>
              <a:ext uri="{FF2B5EF4-FFF2-40B4-BE49-F238E27FC236}">
                <a16:creationId xmlns:a16="http://schemas.microsoft.com/office/drawing/2014/main" id="{D6F7878D-5E8E-B816-53AC-F1F2395B934B}"/>
              </a:ext>
            </a:extLst>
          </p:cNv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4494213" y="0"/>
            <a:ext cx="6210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6" name="Rectangle 5">
            <a:extLst>
              <a:ext uri="{FF2B5EF4-FFF2-40B4-BE49-F238E27FC236}">
                <a16:creationId xmlns:a16="http://schemas.microsoft.com/office/drawing/2014/main" id="{8B469BBA-5D01-C256-2921-291C143261AB}"/>
              </a:ext>
            </a:extLst>
          </p:cNvPr>
          <p:cNvSpPr>
            <a:spLocks noChangeArrowheads="1"/>
          </p:cNvSpPr>
          <p:nvPr/>
        </p:nvSpPr>
        <p:spPr bwMode="auto">
          <a:xfrm>
            <a:off x="380127" y="269844"/>
            <a:ext cx="324008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a:solidFill>
                  <a:srgbClr val="0070C0"/>
                </a:solidFill>
                <a:latin typeface="Arial" panose="020B0604020202020204" pitchFamily="34" charset="0"/>
              </a:rPr>
              <a:t>Molecular biomarkers in lung cancers</a:t>
            </a:r>
          </a:p>
        </p:txBody>
      </p:sp>
      <p:sp>
        <p:nvSpPr>
          <p:cNvPr id="134147" name="Rectangle 6">
            <a:extLst>
              <a:ext uri="{FF2B5EF4-FFF2-40B4-BE49-F238E27FC236}">
                <a16:creationId xmlns:a16="http://schemas.microsoft.com/office/drawing/2014/main" id="{B43F5D3A-DC89-08C6-5207-2E5FC8A93113}"/>
              </a:ext>
            </a:extLst>
          </p:cNvPr>
          <p:cNvSpPr>
            <a:spLocks noChangeArrowheads="1"/>
          </p:cNvSpPr>
          <p:nvPr/>
        </p:nvSpPr>
        <p:spPr bwMode="auto">
          <a:xfrm>
            <a:off x="4502151" y="95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4148" name="Rectangle 7">
            <a:extLst>
              <a:ext uri="{FF2B5EF4-FFF2-40B4-BE49-F238E27FC236}">
                <a16:creationId xmlns:a16="http://schemas.microsoft.com/office/drawing/2014/main" id="{E0815D8D-29B6-47E2-FC00-939547481F4C}"/>
              </a:ext>
            </a:extLst>
          </p:cNvPr>
          <p:cNvSpPr>
            <a:spLocks noChangeArrowheads="1"/>
          </p:cNvSpPr>
          <p:nvPr/>
        </p:nvSpPr>
        <p:spPr bwMode="auto">
          <a:xfrm>
            <a:off x="4502151" y="35274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4149" name="Line 8">
            <a:extLst>
              <a:ext uri="{FF2B5EF4-FFF2-40B4-BE49-F238E27FC236}">
                <a16:creationId xmlns:a16="http://schemas.microsoft.com/office/drawing/2014/main" id="{9A65823B-8E5F-3219-293B-FB5C715188AF}"/>
              </a:ext>
            </a:extLst>
          </p:cNvPr>
          <p:cNvSpPr>
            <a:spLocks noChangeShapeType="1"/>
          </p:cNvSpPr>
          <p:nvPr/>
        </p:nvSpPr>
        <p:spPr bwMode="auto">
          <a:xfrm>
            <a:off x="5026026" y="396716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0" name="Line 9">
            <a:extLst>
              <a:ext uri="{FF2B5EF4-FFF2-40B4-BE49-F238E27FC236}">
                <a16:creationId xmlns:a16="http://schemas.microsoft.com/office/drawing/2014/main" id="{668F1FD8-A91A-8188-C437-3250DBAFF6EA}"/>
              </a:ext>
            </a:extLst>
          </p:cNvPr>
          <p:cNvSpPr>
            <a:spLocks noChangeShapeType="1"/>
          </p:cNvSpPr>
          <p:nvPr/>
        </p:nvSpPr>
        <p:spPr bwMode="auto">
          <a:xfrm>
            <a:off x="8688388" y="3967163"/>
            <a:ext cx="792162"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1" name="Line 10">
            <a:extLst>
              <a:ext uri="{FF2B5EF4-FFF2-40B4-BE49-F238E27FC236}">
                <a16:creationId xmlns:a16="http://schemas.microsoft.com/office/drawing/2014/main" id="{31BA6435-5402-4B3D-10F4-684D76970224}"/>
              </a:ext>
            </a:extLst>
          </p:cNvPr>
          <p:cNvSpPr>
            <a:spLocks noChangeShapeType="1"/>
          </p:cNvSpPr>
          <p:nvPr/>
        </p:nvSpPr>
        <p:spPr bwMode="auto">
          <a:xfrm>
            <a:off x="5880101" y="3529013"/>
            <a:ext cx="48228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2" name="Line 11">
            <a:extLst>
              <a:ext uri="{FF2B5EF4-FFF2-40B4-BE49-F238E27FC236}">
                <a16:creationId xmlns:a16="http://schemas.microsoft.com/office/drawing/2014/main" id="{CF942C75-A0C6-408C-FEE6-CA47B8805502}"/>
              </a:ext>
            </a:extLst>
          </p:cNvPr>
          <p:cNvSpPr>
            <a:spLocks noChangeShapeType="1"/>
          </p:cNvSpPr>
          <p:nvPr/>
        </p:nvSpPr>
        <p:spPr bwMode="auto">
          <a:xfrm>
            <a:off x="5880101" y="6350"/>
            <a:ext cx="233997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34153" name="Picture 12">
            <a:extLst>
              <a:ext uri="{FF2B5EF4-FFF2-40B4-BE49-F238E27FC236}">
                <a16:creationId xmlns:a16="http://schemas.microsoft.com/office/drawing/2014/main" id="{E5DE5B09-6F9C-8FD3-C695-6CE7CA9EF3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2125" y="3284539"/>
            <a:ext cx="24511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CasellaDiTesto 1">
            <a:extLst>
              <a:ext uri="{FF2B5EF4-FFF2-40B4-BE49-F238E27FC236}">
                <a16:creationId xmlns:a16="http://schemas.microsoft.com/office/drawing/2014/main" id="{4028A045-5521-F608-194E-701B9C2D18DD}"/>
              </a:ext>
            </a:extLst>
          </p:cNvPr>
          <p:cNvSpPr txBox="1">
            <a:spLocks noChangeArrowheads="1"/>
          </p:cNvSpPr>
          <p:nvPr/>
        </p:nvSpPr>
        <p:spPr bwMode="auto">
          <a:xfrm>
            <a:off x="1259343" y="957102"/>
            <a:ext cx="74834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800" b="1" dirty="0">
                <a:solidFill>
                  <a:srgbClr val="0070C0"/>
                </a:solidFill>
                <a:latin typeface="+mn-lt"/>
              </a:rPr>
              <a:t>Biopsie liquide:</a:t>
            </a:r>
          </a:p>
          <a:p>
            <a:pPr eaLnBrk="1" hangingPunct="1">
              <a:spcBef>
                <a:spcPct val="0"/>
              </a:spcBef>
              <a:buFontTx/>
              <a:buNone/>
            </a:pPr>
            <a:endParaRPr lang="it-IT" altLang="it-IT" sz="2800" dirty="0">
              <a:latin typeface="+mn-lt"/>
            </a:endParaRP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1- </a:t>
            </a:r>
            <a:r>
              <a:rPr lang="it-IT" altLang="it-IT" sz="2800" dirty="0" err="1">
                <a:latin typeface="+mn-lt"/>
              </a:rPr>
              <a:t>Circulating</a:t>
            </a:r>
            <a:r>
              <a:rPr lang="it-IT" altLang="it-IT" sz="2800" dirty="0">
                <a:latin typeface="+mn-lt"/>
              </a:rPr>
              <a:t> </a:t>
            </a:r>
            <a:r>
              <a:rPr lang="it-IT" altLang="it-IT" sz="2800" dirty="0" err="1">
                <a:latin typeface="+mn-lt"/>
              </a:rPr>
              <a:t>tumor</a:t>
            </a:r>
            <a:r>
              <a:rPr lang="it-IT" altLang="it-IT" sz="2800" dirty="0">
                <a:latin typeface="+mn-lt"/>
              </a:rPr>
              <a:t> DNA (</a:t>
            </a:r>
            <a:r>
              <a:rPr lang="it-IT" altLang="it-IT" sz="2800" dirty="0" err="1">
                <a:latin typeface="+mn-lt"/>
              </a:rPr>
              <a:t>ctDNA</a:t>
            </a:r>
            <a:r>
              <a:rPr lang="it-IT" altLang="it-IT" sz="2800" dirty="0">
                <a:latin typeface="+mn-lt"/>
              </a:rPr>
              <a:t>)</a:t>
            </a: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2)- </a:t>
            </a:r>
            <a:r>
              <a:rPr lang="it-IT" altLang="it-IT" sz="2800" dirty="0" err="1">
                <a:latin typeface="+mn-lt"/>
              </a:rPr>
              <a:t>Circulating</a:t>
            </a:r>
            <a:r>
              <a:rPr lang="it-IT" altLang="it-IT" sz="2800" dirty="0">
                <a:latin typeface="+mn-lt"/>
              </a:rPr>
              <a:t> </a:t>
            </a:r>
            <a:r>
              <a:rPr lang="it-IT" altLang="it-IT" sz="2800" dirty="0" err="1">
                <a:latin typeface="+mn-lt"/>
              </a:rPr>
              <a:t>tumor</a:t>
            </a:r>
            <a:r>
              <a:rPr lang="it-IT" altLang="it-IT" sz="2800" dirty="0">
                <a:latin typeface="+mn-lt"/>
              </a:rPr>
              <a:t> </a:t>
            </a:r>
            <a:r>
              <a:rPr lang="it-IT" altLang="it-IT" sz="2800" dirty="0" err="1">
                <a:latin typeface="+mn-lt"/>
              </a:rPr>
              <a:t>cells</a:t>
            </a:r>
            <a:r>
              <a:rPr lang="it-IT" altLang="it-IT" sz="2800" dirty="0">
                <a:latin typeface="+mn-lt"/>
              </a:rPr>
              <a:t> (</a:t>
            </a:r>
            <a:r>
              <a:rPr lang="it-IT" altLang="it-IT" sz="2800" dirty="0" err="1">
                <a:latin typeface="+mn-lt"/>
              </a:rPr>
              <a:t>CTCs</a:t>
            </a:r>
            <a:r>
              <a:rPr lang="it-IT" altLang="it-IT" sz="2800" dirty="0">
                <a:latin typeface="+mn-lt"/>
              </a:rPr>
              <a:t>)</a:t>
            </a: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3)- </a:t>
            </a:r>
            <a:r>
              <a:rPr lang="it-IT" altLang="it-IT" dirty="0" err="1">
                <a:latin typeface="+mn-lt"/>
              </a:rPr>
              <a:t>Exosomes</a:t>
            </a:r>
            <a:r>
              <a:rPr lang="it-IT" altLang="it-IT" sz="2800" dirty="0">
                <a:latin typeface="+mn-lt"/>
              </a:rPr>
              <a:t>: vescicole circolanti (</a:t>
            </a:r>
            <a:r>
              <a:rPr lang="it-IT" altLang="it-IT" sz="2800" dirty="0" err="1">
                <a:latin typeface="+mn-lt"/>
              </a:rPr>
              <a:t>Evs</a:t>
            </a:r>
            <a:r>
              <a:rPr lang="it-IT" altLang="it-IT" sz="2800" dirty="0">
                <a:latin typeface="+mn-lt"/>
              </a:rPr>
              <a:t>)</a:t>
            </a:r>
          </a:p>
          <a:p>
            <a:pPr eaLnBrk="1" hangingPunct="1">
              <a:spcBef>
                <a:spcPct val="0"/>
              </a:spcBef>
              <a:buFontTx/>
              <a:buNone/>
            </a:pPr>
            <a:r>
              <a:rPr lang="it-IT" altLang="it-IT" sz="2800" dirty="0">
                <a:latin typeface="+mn-lt"/>
              </a:rPr>
              <a:t>(30-200 nm in plasma [100 x 10</a:t>
            </a:r>
            <a:r>
              <a:rPr lang="it-IT" altLang="it-IT" sz="2800" baseline="30000" dirty="0">
                <a:latin typeface="+mn-lt"/>
              </a:rPr>
              <a:t>6</a:t>
            </a:r>
            <a:r>
              <a:rPr lang="it-IT" altLang="it-IT" sz="2800" dirty="0">
                <a:latin typeface="+mn-lt"/>
              </a:rPr>
              <a:t> per ml ], </a:t>
            </a:r>
          </a:p>
          <a:p>
            <a:pPr eaLnBrk="1" hangingPunct="1">
              <a:spcBef>
                <a:spcPct val="0"/>
              </a:spcBef>
              <a:buFontTx/>
              <a:buNone/>
            </a:pPr>
            <a:r>
              <a:rPr lang="it-IT" altLang="it-IT" sz="2800" dirty="0">
                <a:latin typeface="+mn-lt"/>
              </a:rPr>
              <a:t>urine, </a:t>
            </a:r>
            <a:r>
              <a:rPr lang="it-IT" altLang="it-IT" sz="2800" dirty="0" err="1">
                <a:latin typeface="+mn-lt"/>
              </a:rPr>
              <a:t>liq.cerebro</a:t>
            </a:r>
            <a:r>
              <a:rPr lang="it-IT" altLang="it-IT" sz="2800" dirty="0">
                <a:latin typeface="+mn-lt"/>
              </a:rPr>
              <a:t>-spinale) contenenti DNA, RNA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F9348-052B-5F83-B487-652E8B7B7740}"/>
              </a:ext>
            </a:extLst>
          </p:cNvPr>
          <p:cNvPicPr>
            <a:picLocks noChangeAspect="1"/>
          </p:cNvPicPr>
          <p:nvPr/>
        </p:nvPicPr>
        <p:blipFill>
          <a:blip r:embed="rId2"/>
          <a:stretch>
            <a:fillRect/>
          </a:stretch>
        </p:blipFill>
        <p:spPr>
          <a:xfrm>
            <a:off x="5929296" y="346162"/>
            <a:ext cx="5900360" cy="3680504"/>
          </a:xfrm>
          <a:prstGeom prst="rect">
            <a:avLst/>
          </a:prstGeom>
        </p:spPr>
      </p:pic>
      <p:sp>
        <p:nvSpPr>
          <p:cNvPr id="6" name="TextBox 5">
            <a:extLst>
              <a:ext uri="{FF2B5EF4-FFF2-40B4-BE49-F238E27FC236}">
                <a16:creationId xmlns:a16="http://schemas.microsoft.com/office/drawing/2014/main" id="{DB2F881B-42F1-2526-B61A-0C655A5AE1EC}"/>
              </a:ext>
            </a:extLst>
          </p:cNvPr>
          <p:cNvSpPr txBox="1"/>
          <p:nvPr/>
        </p:nvSpPr>
        <p:spPr>
          <a:xfrm>
            <a:off x="362344" y="423280"/>
            <a:ext cx="6095082" cy="954107"/>
          </a:xfrm>
          <a:prstGeom prst="rect">
            <a:avLst/>
          </a:prstGeom>
          <a:noFill/>
        </p:spPr>
        <p:txBody>
          <a:bodyPr wrap="square">
            <a:spAutoFit/>
          </a:bodyPr>
          <a:lstStyle/>
          <a:p>
            <a:r>
              <a:rPr lang="it-IT" sz="3200" b="1" dirty="0"/>
              <a:t>Elizabeth Evans </a:t>
            </a:r>
            <a:r>
              <a:rPr lang="it-IT" sz="3200" b="1" dirty="0" err="1"/>
              <a:t>Huges</a:t>
            </a:r>
            <a:r>
              <a:rPr lang="it-IT" sz="3200" b="1" dirty="0"/>
              <a:t>, 11 aa</a:t>
            </a:r>
          </a:p>
          <a:p>
            <a:r>
              <a:rPr lang="it-IT" sz="2400" dirty="0"/>
              <a:t>1918, Albany (NY) </a:t>
            </a:r>
          </a:p>
        </p:txBody>
      </p:sp>
      <p:sp>
        <p:nvSpPr>
          <p:cNvPr id="7" name="TextBox 6">
            <a:extLst>
              <a:ext uri="{FF2B5EF4-FFF2-40B4-BE49-F238E27FC236}">
                <a16:creationId xmlns:a16="http://schemas.microsoft.com/office/drawing/2014/main" id="{0F85F78D-7C51-48EA-AFBB-9A46975598DA}"/>
              </a:ext>
            </a:extLst>
          </p:cNvPr>
          <p:cNvSpPr txBox="1"/>
          <p:nvPr/>
        </p:nvSpPr>
        <p:spPr>
          <a:xfrm>
            <a:off x="458395" y="1753675"/>
            <a:ext cx="5226310" cy="3539430"/>
          </a:xfrm>
          <a:prstGeom prst="rect">
            <a:avLst/>
          </a:prstGeom>
          <a:noFill/>
        </p:spPr>
        <p:txBody>
          <a:bodyPr wrap="square" rtlCol="0">
            <a:spAutoFit/>
          </a:bodyPr>
          <a:lstStyle/>
          <a:p>
            <a:r>
              <a:rPr lang="it-IT" sz="2800" dirty="0"/>
              <a:t>A ritorno da una festa si sente profondamente assetata da bere acqua in continuazione. Poi sempre più stanca</a:t>
            </a:r>
          </a:p>
          <a:p>
            <a:r>
              <a:rPr lang="it-IT" sz="2800" dirty="0"/>
              <a:t>Dopo qualche tempo il suo medico sospetta un diabete, una malattia dovuta alla perdita delle capacità di produrre insulina nel pancreas</a:t>
            </a:r>
          </a:p>
        </p:txBody>
      </p:sp>
    </p:spTree>
    <p:extLst>
      <p:ext uri="{BB962C8B-B14F-4D97-AF65-F5344CB8AC3E}">
        <p14:creationId xmlns:p14="http://schemas.microsoft.com/office/powerpoint/2010/main" val="41646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asellaDiTesto 2">
            <a:extLst>
              <a:ext uri="{FF2B5EF4-FFF2-40B4-BE49-F238E27FC236}">
                <a16:creationId xmlns:a16="http://schemas.microsoft.com/office/drawing/2014/main" id="{8B4FF0E0-9362-FFA6-82C3-DCF18CA6B20E}"/>
              </a:ext>
            </a:extLst>
          </p:cNvPr>
          <p:cNvSpPr txBox="1">
            <a:spLocks noChangeArrowheads="1"/>
          </p:cNvSpPr>
          <p:nvPr/>
        </p:nvSpPr>
        <p:spPr bwMode="auto">
          <a:xfrm>
            <a:off x="216494" y="114012"/>
            <a:ext cx="61336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it-IT" altLang="it-IT" b="1">
                <a:solidFill>
                  <a:srgbClr val="0070C0"/>
                </a:solidFill>
                <a:latin typeface="+mn-lt"/>
                <a:cs typeface="Arial" panose="020B0604020202020204" pitchFamily="34" charset="0"/>
              </a:rPr>
              <a:t>Patologia dell’equilibrio acido-base</a:t>
            </a:r>
          </a:p>
        </p:txBody>
      </p:sp>
      <p:pic>
        <p:nvPicPr>
          <p:cNvPr id="32770" name="Picture 2" descr="Differenza tra arterie, vene, capillari, arteriole e venule | MEDICINA  ONLINE">
            <a:extLst>
              <a:ext uri="{FF2B5EF4-FFF2-40B4-BE49-F238E27FC236}">
                <a16:creationId xmlns:a16="http://schemas.microsoft.com/office/drawing/2014/main" id="{DDC64B76-50F5-8527-193F-B5A76CB00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465" y="2183590"/>
            <a:ext cx="3353069" cy="2175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F8C07A-6DC4-DF27-FF92-430C3D8873D8}"/>
              </a:ext>
            </a:extLst>
          </p:cNvPr>
          <p:cNvSpPr txBox="1"/>
          <p:nvPr/>
        </p:nvSpPr>
        <p:spPr>
          <a:xfrm>
            <a:off x="507584" y="2169637"/>
            <a:ext cx="3425687" cy="2677656"/>
          </a:xfrm>
          <a:prstGeom prst="rect">
            <a:avLst/>
          </a:prstGeom>
          <a:noFill/>
        </p:spPr>
        <p:txBody>
          <a:bodyPr wrap="square" rtlCol="0">
            <a:spAutoFit/>
          </a:bodyPr>
          <a:lstStyle/>
          <a:p>
            <a:r>
              <a:rPr lang="it-IT" sz="2800" b="1" dirty="0"/>
              <a:t>Sangue arterioso</a:t>
            </a:r>
          </a:p>
          <a:p>
            <a:endParaRPr lang="it-IT" sz="2800" b="1" dirty="0"/>
          </a:p>
          <a:p>
            <a:r>
              <a:rPr lang="it-IT" sz="2800" b="1" dirty="0"/>
              <a:t>pO</a:t>
            </a:r>
            <a:r>
              <a:rPr lang="it-IT" sz="2800" b="1" baseline="-25000" dirty="0"/>
              <a:t>2</a:t>
            </a:r>
            <a:r>
              <a:rPr lang="it-IT" sz="2800" b="1" dirty="0"/>
              <a:t> 97 mmHg</a:t>
            </a:r>
          </a:p>
          <a:p>
            <a:endParaRPr lang="it-IT" sz="2800" b="1" dirty="0"/>
          </a:p>
          <a:p>
            <a:r>
              <a:rPr lang="it-IT" sz="2800" b="1" dirty="0" err="1"/>
              <a:t>Ossieomoglobina</a:t>
            </a:r>
            <a:endParaRPr lang="it-IT" sz="2800" b="1" dirty="0"/>
          </a:p>
          <a:p>
            <a:r>
              <a:rPr lang="it-IT" sz="2800" b="1" dirty="0"/>
              <a:t>(</a:t>
            </a:r>
            <a:r>
              <a:rPr lang="it-IT" sz="2800" b="1" dirty="0" err="1"/>
              <a:t>ac</a:t>
            </a:r>
            <a:r>
              <a:rPr lang="it-IT" sz="2800" b="1" dirty="0"/>
              <a:t> forte rilascia H</a:t>
            </a:r>
            <a:r>
              <a:rPr lang="it-IT" sz="2800" b="1" baseline="40000" dirty="0"/>
              <a:t>+</a:t>
            </a:r>
            <a:r>
              <a:rPr lang="it-IT" sz="2800" b="1" dirty="0"/>
              <a:t>)</a:t>
            </a:r>
          </a:p>
        </p:txBody>
      </p:sp>
      <p:sp>
        <p:nvSpPr>
          <p:cNvPr id="4" name="TextBox 3">
            <a:extLst>
              <a:ext uri="{FF2B5EF4-FFF2-40B4-BE49-F238E27FC236}">
                <a16:creationId xmlns:a16="http://schemas.microsoft.com/office/drawing/2014/main" id="{1A6BFB67-8C5B-CE32-594C-7C9255ACAA66}"/>
              </a:ext>
            </a:extLst>
          </p:cNvPr>
          <p:cNvSpPr txBox="1"/>
          <p:nvPr/>
        </p:nvSpPr>
        <p:spPr>
          <a:xfrm>
            <a:off x="8403879" y="2090172"/>
            <a:ext cx="3154017" cy="2677656"/>
          </a:xfrm>
          <a:prstGeom prst="rect">
            <a:avLst/>
          </a:prstGeom>
          <a:noFill/>
        </p:spPr>
        <p:txBody>
          <a:bodyPr wrap="square" rtlCol="0">
            <a:spAutoFit/>
          </a:bodyPr>
          <a:lstStyle/>
          <a:p>
            <a:r>
              <a:rPr lang="it-IT" sz="2800" b="1" dirty="0"/>
              <a:t>Capillare venoso</a:t>
            </a:r>
          </a:p>
          <a:p>
            <a:endParaRPr lang="it-IT" sz="2800" b="1" dirty="0"/>
          </a:p>
          <a:p>
            <a:r>
              <a:rPr lang="it-IT" sz="2800" b="1" dirty="0"/>
              <a:t>pO</a:t>
            </a:r>
            <a:r>
              <a:rPr lang="it-IT" sz="2800" b="1" baseline="-25000" dirty="0"/>
              <a:t>2</a:t>
            </a:r>
            <a:r>
              <a:rPr lang="it-IT" sz="2800" b="1" dirty="0"/>
              <a:t> 40 mmHg</a:t>
            </a:r>
          </a:p>
          <a:p>
            <a:endParaRPr lang="it-IT" sz="2800" b="1" dirty="0"/>
          </a:p>
          <a:p>
            <a:r>
              <a:rPr lang="it-IT" sz="2800" b="1" dirty="0" err="1"/>
              <a:t>Hb</a:t>
            </a:r>
            <a:r>
              <a:rPr lang="it-IT" sz="2800" b="1" dirty="0"/>
              <a:t> </a:t>
            </a:r>
            <a:r>
              <a:rPr lang="it-IT" sz="2800" b="1" dirty="0" err="1"/>
              <a:t>desaturata</a:t>
            </a:r>
            <a:endParaRPr lang="it-IT" sz="2800" b="1" dirty="0"/>
          </a:p>
          <a:p>
            <a:r>
              <a:rPr lang="it-IT" sz="2800" b="1" dirty="0"/>
              <a:t>(</a:t>
            </a:r>
            <a:r>
              <a:rPr lang="it-IT" sz="2800" b="1" dirty="0" err="1"/>
              <a:t>ac</a:t>
            </a:r>
            <a:r>
              <a:rPr lang="it-IT" sz="2800" b="1" dirty="0"/>
              <a:t> debole, lega H</a:t>
            </a:r>
            <a:r>
              <a:rPr lang="it-IT" sz="2800" b="1" baseline="40000" dirty="0"/>
              <a:t>+</a:t>
            </a:r>
            <a:r>
              <a:rPr lang="it-IT" sz="2800" b="1" dirty="0"/>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a:extLst>
              <a:ext uri="{FF2B5EF4-FFF2-40B4-BE49-F238E27FC236}">
                <a16:creationId xmlns:a16="http://schemas.microsoft.com/office/drawing/2014/main" id="{A87A3CF8-19ED-2200-CD45-5842219DD8DC}"/>
              </a:ext>
            </a:extLst>
          </p:cNvPr>
          <p:cNvSpPr txBox="1">
            <a:spLocks noChangeArrowheads="1"/>
          </p:cNvSpPr>
          <p:nvPr/>
        </p:nvSpPr>
        <p:spPr bwMode="auto">
          <a:xfrm>
            <a:off x="98892" y="96759"/>
            <a:ext cx="34243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b="1" dirty="0">
                <a:solidFill>
                  <a:srgbClr val="0070C0"/>
                </a:solidFill>
                <a:latin typeface="+mn-lt"/>
                <a:cs typeface="Arial" panose="020B0604020202020204" pitchFamily="34" charset="0"/>
              </a:rPr>
              <a:t>SISTEMI TAMPONE</a:t>
            </a:r>
          </a:p>
        </p:txBody>
      </p:sp>
      <p:sp>
        <p:nvSpPr>
          <p:cNvPr id="3" name="TextBox 2">
            <a:extLst>
              <a:ext uri="{FF2B5EF4-FFF2-40B4-BE49-F238E27FC236}">
                <a16:creationId xmlns:a16="http://schemas.microsoft.com/office/drawing/2014/main" id="{E32A49AD-2125-0772-6443-C72C41B581AD}"/>
              </a:ext>
            </a:extLst>
          </p:cNvPr>
          <p:cNvSpPr txBox="1"/>
          <p:nvPr/>
        </p:nvSpPr>
        <p:spPr>
          <a:xfrm>
            <a:off x="425570" y="983411"/>
            <a:ext cx="10806022" cy="2739211"/>
          </a:xfrm>
          <a:prstGeom prst="rect">
            <a:avLst/>
          </a:prstGeom>
          <a:noFill/>
        </p:spPr>
        <p:txBody>
          <a:bodyPr wrap="square" rtlCol="0">
            <a:spAutoFit/>
          </a:bodyPr>
          <a:lstStyle/>
          <a:p>
            <a:r>
              <a:rPr lang="it-IT" sz="2400" b="1" dirty="0"/>
              <a:t>Strumento omeostatico</a:t>
            </a:r>
          </a:p>
          <a:p>
            <a:r>
              <a:rPr lang="it-IT" sz="2400" b="1" dirty="0"/>
              <a:t>-&gt; mantenere costante il pH dei fluidi corporei in seguito a variazioni </a:t>
            </a:r>
          </a:p>
          <a:p>
            <a:endParaRPr lang="it-IT" sz="2400" b="1" dirty="0"/>
          </a:p>
          <a:p>
            <a:r>
              <a:rPr lang="it-IT" sz="2400" b="1" dirty="0"/>
              <a:t>Mantenere la concentrazione di H</a:t>
            </a:r>
            <a:r>
              <a:rPr lang="it-IT" sz="2800" b="1" baseline="30000" dirty="0"/>
              <a:t>+</a:t>
            </a:r>
            <a:r>
              <a:rPr lang="it-IT" sz="2800" b="1" dirty="0"/>
              <a:t> </a:t>
            </a:r>
            <a:r>
              <a:rPr lang="it-IT" sz="2400" b="1" dirty="0"/>
              <a:t>assorbendo o cedendo lo ione H</a:t>
            </a:r>
            <a:r>
              <a:rPr lang="it-IT" sz="2800" b="1" baseline="30000" dirty="0"/>
              <a:t>+</a:t>
            </a:r>
            <a:r>
              <a:rPr lang="it-IT" sz="2800" b="1" dirty="0"/>
              <a:t> </a:t>
            </a:r>
            <a:endParaRPr lang="it-IT" sz="2400" b="1" dirty="0"/>
          </a:p>
          <a:p>
            <a:r>
              <a:rPr lang="it-IT" sz="2400" b="1" dirty="0"/>
              <a:t> </a:t>
            </a:r>
          </a:p>
          <a:p>
            <a:r>
              <a:rPr lang="it-IT" sz="2400" b="1" dirty="0"/>
              <a:t>Acidi deboli: 	accettano 	H</a:t>
            </a:r>
            <a:r>
              <a:rPr lang="it-IT" sz="2400" b="1" baseline="30000" dirty="0"/>
              <a:t>+</a:t>
            </a:r>
            <a:r>
              <a:rPr lang="it-IT" sz="2400" b="1" dirty="0"/>
              <a:t> quando ↓ pH </a:t>
            </a:r>
          </a:p>
          <a:p>
            <a:r>
              <a:rPr lang="it-IT" sz="2400" b="1" dirty="0"/>
              <a:t>		cedono 	H</a:t>
            </a:r>
            <a:r>
              <a:rPr lang="it-IT" sz="2400" b="1" baseline="30000" dirty="0"/>
              <a:t>+</a:t>
            </a:r>
            <a:r>
              <a:rPr lang="it-IT" sz="2400" b="1" dirty="0"/>
              <a:t> quando ↑ pH</a:t>
            </a:r>
          </a:p>
        </p:txBody>
      </p:sp>
      <p:sp>
        <p:nvSpPr>
          <p:cNvPr id="4" name="TextBox 3">
            <a:extLst>
              <a:ext uri="{FF2B5EF4-FFF2-40B4-BE49-F238E27FC236}">
                <a16:creationId xmlns:a16="http://schemas.microsoft.com/office/drawing/2014/main" id="{BA8A96A1-CEB3-0377-C4B1-2578BFD2039F}"/>
              </a:ext>
            </a:extLst>
          </p:cNvPr>
          <p:cNvSpPr txBox="1"/>
          <p:nvPr/>
        </p:nvSpPr>
        <p:spPr>
          <a:xfrm>
            <a:off x="425570" y="4405222"/>
            <a:ext cx="8959970" cy="1569660"/>
          </a:xfrm>
          <a:prstGeom prst="rect">
            <a:avLst/>
          </a:prstGeom>
          <a:noFill/>
        </p:spPr>
        <p:txBody>
          <a:bodyPr wrap="square" rtlCol="0">
            <a:spAutoFit/>
          </a:bodyPr>
          <a:lstStyle/>
          <a:p>
            <a:r>
              <a:rPr lang="it-IT" sz="2400" dirty="0"/>
              <a:t>Tampone bicarbonato (in doppio equilibrio con aria polmonare e rene)</a:t>
            </a:r>
          </a:p>
          <a:p>
            <a:r>
              <a:rPr lang="it-IT" sz="2400" dirty="0"/>
              <a:t>Tampone fosfato</a:t>
            </a:r>
          </a:p>
          <a:p>
            <a:r>
              <a:rPr lang="it-IT" sz="2400" dirty="0"/>
              <a:t>Tampone proteico (il più rappresentato, vedi </a:t>
            </a:r>
            <a:r>
              <a:rPr lang="it-IT" sz="2400" dirty="0" err="1"/>
              <a:t>Hb</a:t>
            </a:r>
            <a:r>
              <a:rPr lang="it-IT" sz="2400" dirty="0"/>
              <a:t>)</a:t>
            </a:r>
          </a:p>
          <a:p>
            <a:endParaRPr lang="it-IT" sz="2400" dirty="0"/>
          </a:p>
        </p:txBody>
      </p:sp>
    </p:spTree>
    <p:extLst>
      <p:ext uri="{BB962C8B-B14F-4D97-AF65-F5344CB8AC3E}">
        <p14:creationId xmlns:p14="http://schemas.microsoft.com/office/powerpoint/2010/main" val="1261882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asellaDiTesto 1">
            <a:extLst>
              <a:ext uri="{FF2B5EF4-FFF2-40B4-BE49-F238E27FC236}">
                <a16:creationId xmlns:a16="http://schemas.microsoft.com/office/drawing/2014/main" id="{8A873566-BA6B-A59B-3CFD-245B5C978ED0}"/>
              </a:ext>
            </a:extLst>
          </p:cNvPr>
          <p:cNvSpPr txBox="1">
            <a:spLocks noChangeArrowheads="1"/>
          </p:cNvSpPr>
          <p:nvPr/>
        </p:nvSpPr>
        <p:spPr bwMode="auto">
          <a:xfrm>
            <a:off x="229350" y="103456"/>
            <a:ext cx="87548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b="1" dirty="0">
                <a:solidFill>
                  <a:srgbClr val="0070C0"/>
                </a:solidFill>
                <a:latin typeface="+mn-lt"/>
                <a:cs typeface="Arial" panose="020B0604020202020204" pitchFamily="34" charset="0"/>
              </a:rPr>
              <a:t>Regolazione respiratoria dell’equilibrio acido base:</a:t>
            </a:r>
          </a:p>
          <a:p>
            <a:pPr>
              <a:spcBef>
                <a:spcPct val="0"/>
              </a:spcBef>
              <a:buFontTx/>
              <a:buNone/>
            </a:pPr>
            <a:r>
              <a:rPr lang="it-IT" altLang="it-IT" b="1" dirty="0">
                <a:solidFill>
                  <a:srgbClr val="0070C0"/>
                </a:solidFill>
                <a:latin typeface="+mn-lt"/>
                <a:cs typeface="Arial" panose="020B0604020202020204" pitchFamily="34" charset="0"/>
              </a:rPr>
              <a:t>Tampone </a:t>
            </a:r>
            <a:r>
              <a:rPr lang="it-IT" altLang="it-IT" b="1" dirty="0" err="1">
                <a:solidFill>
                  <a:srgbClr val="0070C0"/>
                </a:solidFill>
                <a:latin typeface="+mn-lt"/>
                <a:cs typeface="Arial" panose="020B0604020202020204" pitchFamily="34" charset="0"/>
              </a:rPr>
              <a:t>Hb</a:t>
            </a:r>
            <a:r>
              <a:rPr lang="it-IT" altLang="it-IT" b="1" dirty="0">
                <a:solidFill>
                  <a:srgbClr val="0070C0"/>
                </a:solidFill>
                <a:latin typeface="+mn-lt"/>
                <a:cs typeface="Arial" panose="020B0604020202020204" pitchFamily="34" charset="0"/>
              </a:rPr>
              <a:t> e tampone bicarbonato</a:t>
            </a:r>
          </a:p>
        </p:txBody>
      </p:sp>
      <p:sp>
        <p:nvSpPr>
          <p:cNvPr id="17410" name="CasellaDiTesto 16">
            <a:extLst>
              <a:ext uri="{FF2B5EF4-FFF2-40B4-BE49-F238E27FC236}">
                <a16:creationId xmlns:a16="http://schemas.microsoft.com/office/drawing/2014/main" id="{672E7445-6DA4-8D93-0DD2-B75B2FB382BF}"/>
              </a:ext>
            </a:extLst>
          </p:cNvPr>
          <p:cNvSpPr txBox="1">
            <a:spLocks noChangeArrowheads="1"/>
          </p:cNvSpPr>
          <p:nvPr/>
        </p:nvSpPr>
        <p:spPr bwMode="auto">
          <a:xfrm>
            <a:off x="229350" y="1255943"/>
            <a:ext cx="113185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dirty="0">
                <a:latin typeface="+mn-lt"/>
              </a:rPr>
              <a:t>PERIFERIA:</a:t>
            </a:r>
            <a:r>
              <a:rPr lang="it-IT" altLang="it-IT" sz="2400" dirty="0">
                <a:latin typeface="+mn-lt"/>
              </a:rPr>
              <a:t> CO</a:t>
            </a:r>
            <a:r>
              <a:rPr lang="it-IT" altLang="it-IT" sz="2400" baseline="-25000" dirty="0">
                <a:latin typeface="+mn-lt"/>
              </a:rPr>
              <a:t>2</a:t>
            </a:r>
            <a:r>
              <a:rPr lang="it-IT" altLang="it-IT" sz="2400" dirty="0">
                <a:latin typeface="+mn-lt"/>
              </a:rPr>
              <a:t> entra nei GR, dove una reazione catalizzata dall’</a:t>
            </a:r>
            <a:r>
              <a:rPr lang="it-IT" altLang="it-IT" sz="2400" b="1" dirty="0">
                <a:latin typeface="+mn-lt"/>
              </a:rPr>
              <a:t>anidrasi carbonica </a:t>
            </a:r>
            <a:r>
              <a:rPr lang="it-IT" altLang="it-IT" sz="2400" dirty="0">
                <a:latin typeface="+mn-lt"/>
              </a:rPr>
              <a:t>forma </a:t>
            </a:r>
            <a:r>
              <a:rPr lang="en-GB" altLang="it-IT" sz="2400" dirty="0">
                <a:latin typeface="+mn-lt"/>
              </a:rPr>
              <a:t>H</a:t>
            </a:r>
            <a:r>
              <a:rPr lang="en-GB" altLang="it-IT" sz="2400" baseline="-25000" dirty="0">
                <a:latin typeface="+mn-lt"/>
              </a:rPr>
              <a:t>2</a:t>
            </a:r>
            <a:r>
              <a:rPr lang="en-GB" altLang="it-IT" sz="2400" dirty="0">
                <a:latin typeface="+mn-lt"/>
              </a:rPr>
              <a:t>CO3 </a:t>
            </a:r>
            <a:r>
              <a:rPr lang="en-GB" altLang="it-IT" sz="2400" dirty="0" err="1">
                <a:latin typeface="+mn-lt"/>
              </a:rPr>
              <a:t>che</a:t>
            </a:r>
            <a:r>
              <a:rPr lang="en-GB" altLang="it-IT" sz="2400" dirty="0">
                <a:latin typeface="+mn-lt"/>
              </a:rPr>
              <a:t> </a:t>
            </a:r>
            <a:r>
              <a:rPr lang="en-GB" altLang="it-IT" sz="2400" dirty="0" err="1">
                <a:latin typeface="+mn-lt"/>
              </a:rPr>
              <a:t>dissocia</a:t>
            </a:r>
            <a:r>
              <a:rPr lang="en-GB" altLang="it-IT" sz="2400" dirty="0">
                <a:latin typeface="+mn-lt"/>
              </a:rPr>
              <a:t> a HCO3</a:t>
            </a:r>
            <a:r>
              <a:rPr lang="en-GB" altLang="it-IT" sz="2400" baseline="30000" dirty="0">
                <a:latin typeface="+mn-lt"/>
              </a:rPr>
              <a:t>-</a:t>
            </a:r>
            <a:r>
              <a:rPr lang="en-GB" altLang="it-IT" sz="2400" dirty="0">
                <a:latin typeface="+mn-lt"/>
              </a:rPr>
              <a:t> + H</a:t>
            </a:r>
            <a:r>
              <a:rPr lang="it-IT" altLang="it-IT" sz="2400" baseline="30000" dirty="0">
                <a:latin typeface="+mn-lt"/>
              </a:rPr>
              <a:t>+</a:t>
            </a:r>
          </a:p>
        </p:txBody>
      </p:sp>
      <p:grpSp>
        <p:nvGrpSpPr>
          <p:cNvPr id="17411" name="Gruppo 39">
            <a:extLst>
              <a:ext uri="{FF2B5EF4-FFF2-40B4-BE49-F238E27FC236}">
                <a16:creationId xmlns:a16="http://schemas.microsoft.com/office/drawing/2014/main" id="{9E750CEE-4D9C-8E9D-99BB-7A87D59AE50E}"/>
              </a:ext>
            </a:extLst>
          </p:cNvPr>
          <p:cNvGrpSpPr>
            <a:grpSpLocks/>
          </p:cNvGrpSpPr>
          <p:nvPr/>
        </p:nvGrpSpPr>
        <p:grpSpPr bwMode="auto">
          <a:xfrm>
            <a:off x="1684339" y="2019301"/>
            <a:ext cx="8841825" cy="3228975"/>
            <a:chOff x="-219659" y="2320706"/>
            <a:chExt cx="8841730" cy="3228346"/>
          </a:xfrm>
        </p:grpSpPr>
        <p:sp>
          <p:nvSpPr>
            <p:cNvPr id="17415" name="Ovale 18">
              <a:extLst>
                <a:ext uri="{FF2B5EF4-FFF2-40B4-BE49-F238E27FC236}">
                  <a16:creationId xmlns:a16="http://schemas.microsoft.com/office/drawing/2014/main" id="{9AE57AF3-6047-CE69-C100-23BF91989530}"/>
                </a:ext>
              </a:extLst>
            </p:cNvPr>
            <p:cNvSpPr>
              <a:spLocks noChangeArrowheads="1"/>
            </p:cNvSpPr>
            <p:nvPr/>
          </p:nvSpPr>
          <p:spPr bwMode="auto">
            <a:xfrm>
              <a:off x="1260652" y="2407594"/>
              <a:ext cx="6416055" cy="3141458"/>
            </a:xfrm>
            <a:prstGeom prst="ellipse">
              <a:avLst/>
            </a:prstGeom>
            <a:noFill/>
            <a:ln w="5715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sp>
          <p:nvSpPr>
            <p:cNvPr id="17416" name="CasellaDiTesto 19">
              <a:extLst>
                <a:ext uri="{FF2B5EF4-FFF2-40B4-BE49-F238E27FC236}">
                  <a16:creationId xmlns:a16="http://schemas.microsoft.com/office/drawing/2014/main" id="{070AEDA6-2776-C913-9271-D25A87BA6DFD}"/>
                </a:ext>
              </a:extLst>
            </p:cNvPr>
            <p:cNvSpPr txBox="1">
              <a:spLocks noChangeArrowheads="1"/>
            </p:cNvSpPr>
            <p:nvPr/>
          </p:nvSpPr>
          <p:spPr bwMode="auto">
            <a:xfrm>
              <a:off x="2930161" y="4829102"/>
              <a:ext cx="3615246" cy="46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it-IT" sz="2400" b="1" dirty="0">
                  <a:latin typeface="+mn-lt"/>
                </a:rPr>
                <a:t>H</a:t>
              </a:r>
              <a:r>
                <a:rPr lang="en-GB" altLang="it-IT" sz="2400" b="1" baseline="30000" dirty="0">
                  <a:latin typeface="+mn-lt"/>
                </a:rPr>
                <a:t>+</a:t>
              </a:r>
              <a:r>
                <a:rPr lang="it-IT" altLang="it-IT" sz="2400" dirty="0">
                  <a:latin typeface="+mn-lt"/>
                </a:rPr>
                <a:t> + </a:t>
              </a:r>
              <a:r>
                <a:rPr lang="it-IT" altLang="it-IT" sz="2400" dirty="0" err="1">
                  <a:latin typeface="+mn-lt"/>
                </a:rPr>
                <a:t>Hb</a:t>
              </a:r>
              <a:r>
                <a:rPr lang="it-IT" altLang="it-IT" sz="2400" dirty="0">
                  <a:latin typeface="+mn-lt"/>
                </a:rPr>
                <a:t> </a:t>
              </a:r>
              <a:r>
                <a:rPr lang="it-IT" altLang="it-IT" sz="2400" dirty="0" err="1">
                  <a:latin typeface="+mn-lt"/>
                </a:rPr>
                <a:t>desaturata</a:t>
              </a:r>
              <a:r>
                <a:rPr lang="it-IT" altLang="it-IT" sz="2400" dirty="0">
                  <a:latin typeface="+mn-lt"/>
                </a:rPr>
                <a:t> </a:t>
              </a:r>
              <a:r>
                <a:rPr lang="it-IT" altLang="it-IT" sz="2400" dirty="0">
                  <a:latin typeface="+mn-lt"/>
                  <a:sym typeface="Wingdings" panose="05000000000000000000" pitchFamily="2" charset="2"/>
                </a:rPr>
                <a:t> </a:t>
              </a:r>
              <a:r>
                <a:rPr lang="it-IT" altLang="it-IT" sz="2400" b="1" dirty="0">
                  <a:latin typeface="+mn-lt"/>
                  <a:sym typeface="Wingdings" panose="05000000000000000000" pitchFamily="2" charset="2"/>
                </a:rPr>
                <a:t>H-</a:t>
              </a:r>
              <a:r>
                <a:rPr lang="it-IT" altLang="it-IT" sz="2400" dirty="0" err="1">
                  <a:latin typeface="+mn-lt"/>
                  <a:sym typeface="Wingdings" panose="05000000000000000000" pitchFamily="2" charset="2"/>
                </a:rPr>
                <a:t>Hb</a:t>
              </a:r>
              <a:endParaRPr lang="it-IT" altLang="it-IT" sz="2400" dirty="0">
                <a:latin typeface="+mn-lt"/>
              </a:endParaRPr>
            </a:p>
          </p:txBody>
        </p:sp>
        <p:sp>
          <p:nvSpPr>
            <p:cNvPr id="17417" name="CasellaDiTesto 20">
              <a:extLst>
                <a:ext uri="{FF2B5EF4-FFF2-40B4-BE49-F238E27FC236}">
                  <a16:creationId xmlns:a16="http://schemas.microsoft.com/office/drawing/2014/main" id="{E6ADB8D4-9B0E-21E4-849B-3C7173778B50}"/>
                </a:ext>
              </a:extLst>
            </p:cNvPr>
            <p:cNvSpPr txBox="1">
              <a:spLocks noChangeArrowheads="1"/>
            </p:cNvSpPr>
            <p:nvPr/>
          </p:nvSpPr>
          <p:spPr bwMode="auto">
            <a:xfrm>
              <a:off x="1388990" y="3747490"/>
              <a:ext cx="4396541" cy="46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it-IT" sz="2400" b="1">
                  <a:latin typeface="+mn-lt"/>
                </a:rPr>
                <a:t>CO</a:t>
              </a:r>
              <a:r>
                <a:rPr lang="en-GB" altLang="it-IT" sz="2400" b="1" baseline="-25000">
                  <a:latin typeface="+mn-lt"/>
                </a:rPr>
                <a:t>2</a:t>
              </a:r>
              <a:r>
                <a:rPr lang="en-GB" altLang="it-IT" sz="2400" b="1">
                  <a:latin typeface="+mn-lt"/>
                </a:rPr>
                <a:t> </a:t>
              </a:r>
              <a:r>
                <a:rPr lang="en-GB" altLang="it-IT" sz="2400">
                  <a:latin typeface="+mn-lt"/>
                </a:rPr>
                <a:t>+ H</a:t>
              </a:r>
              <a:r>
                <a:rPr lang="en-GB" altLang="it-IT" sz="2400" baseline="-25000">
                  <a:latin typeface="+mn-lt"/>
                </a:rPr>
                <a:t>2</a:t>
              </a:r>
              <a:r>
                <a:rPr lang="en-GB" altLang="it-IT" sz="2400">
                  <a:latin typeface="+mn-lt"/>
                </a:rPr>
                <a:t>O → H</a:t>
              </a:r>
              <a:r>
                <a:rPr lang="en-GB" altLang="it-IT" sz="2400" baseline="-25000">
                  <a:latin typeface="+mn-lt"/>
                </a:rPr>
                <a:t>2</a:t>
              </a:r>
              <a:r>
                <a:rPr lang="en-GB" altLang="it-IT" sz="2400">
                  <a:latin typeface="+mn-lt"/>
                </a:rPr>
                <a:t>CO3 ↔ </a:t>
              </a:r>
              <a:r>
                <a:rPr lang="en-GB" altLang="it-IT" sz="2400" b="1">
                  <a:latin typeface="+mn-lt"/>
                </a:rPr>
                <a:t>HCO3</a:t>
              </a:r>
              <a:r>
                <a:rPr lang="en-GB" altLang="it-IT" sz="2400" b="1" baseline="30000">
                  <a:latin typeface="+mn-lt"/>
                </a:rPr>
                <a:t>-</a:t>
              </a:r>
              <a:r>
                <a:rPr lang="en-GB" altLang="it-IT" sz="2400">
                  <a:latin typeface="+mn-lt"/>
                </a:rPr>
                <a:t> + </a:t>
              </a:r>
              <a:r>
                <a:rPr lang="en-GB" altLang="it-IT" sz="2400" b="1">
                  <a:latin typeface="+mn-lt"/>
                </a:rPr>
                <a:t>H</a:t>
              </a:r>
              <a:r>
                <a:rPr lang="en-GB" altLang="it-IT" sz="2400" b="1" baseline="30000">
                  <a:latin typeface="+mn-lt"/>
                </a:rPr>
                <a:t>+</a:t>
              </a:r>
              <a:endParaRPr lang="it-IT" altLang="it-IT" sz="2400" b="1" baseline="30000">
                <a:latin typeface="+mn-lt"/>
              </a:endParaRPr>
            </a:p>
          </p:txBody>
        </p:sp>
        <p:cxnSp>
          <p:nvCxnSpPr>
            <p:cNvPr id="17418" name="Connettore 2 22">
              <a:extLst>
                <a:ext uri="{FF2B5EF4-FFF2-40B4-BE49-F238E27FC236}">
                  <a16:creationId xmlns:a16="http://schemas.microsoft.com/office/drawing/2014/main" id="{08D698C0-79C5-230A-2DB2-31F96FB39FFC}"/>
                </a:ext>
              </a:extLst>
            </p:cNvPr>
            <p:cNvCxnSpPr>
              <a:cxnSpLocks/>
            </p:cNvCxnSpPr>
            <p:nvPr/>
          </p:nvCxnSpPr>
          <p:spPr bwMode="auto">
            <a:xfrm flipV="1">
              <a:off x="5708082" y="2798461"/>
              <a:ext cx="1769528" cy="1105290"/>
            </a:xfrm>
            <a:prstGeom prst="straightConnector1">
              <a:avLst/>
            </a:prstGeom>
            <a:noFill/>
            <a:ln w="7620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17419" name="CasellaDiTesto 23">
              <a:extLst>
                <a:ext uri="{FF2B5EF4-FFF2-40B4-BE49-F238E27FC236}">
                  <a16:creationId xmlns:a16="http://schemas.microsoft.com/office/drawing/2014/main" id="{B7B69DCF-4CB7-C69E-F589-3AFA526917D9}"/>
                </a:ext>
              </a:extLst>
            </p:cNvPr>
            <p:cNvSpPr txBox="1">
              <a:spLocks noChangeArrowheads="1"/>
            </p:cNvSpPr>
            <p:nvPr/>
          </p:nvSpPr>
          <p:spPr bwMode="auto">
            <a:xfrm>
              <a:off x="2505082" y="3543000"/>
              <a:ext cx="1497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400">
                  <a:latin typeface="+mn-lt"/>
                </a:rPr>
                <a:t>anidrasi carbonica</a:t>
              </a:r>
            </a:p>
          </p:txBody>
        </p:sp>
        <p:sp>
          <p:nvSpPr>
            <p:cNvPr id="17420" name="CasellaDiTesto 24">
              <a:extLst>
                <a:ext uri="{FF2B5EF4-FFF2-40B4-BE49-F238E27FC236}">
                  <a16:creationId xmlns:a16="http://schemas.microsoft.com/office/drawing/2014/main" id="{88E01706-ACFC-EF93-1C1B-0BA6A045C1B3}"/>
                </a:ext>
              </a:extLst>
            </p:cNvPr>
            <p:cNvSpPr txBox="1">
              <a:spLocks noChangeArrowheads="1"/>
            </p:cNvSpPr>
            <p:nvPr/>
          </p:nvSpPr>
          <p:spPr bwMode="auto">
            <a:xfrm>
              <a:off x="7320126" y="2320706"/>
              <a:ext cx="1301945" cy="101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800" b="1">
                  <a:latin typeface="+mn-lt"/>
                </a:rPr>
                <a:t>  PLASMA</a:t>
              </a:r>
            </a:p>
            <a:p>
              <a:pPr>
                <a:spcBef>
                  <a:spcPct val="0"/>
                </a:spcBef>
                <a:buFontTx/>
                <a:buNone/>
              </a:pPr>
              <a:r>
                <a:rPr lang="it-IT" altLang="it-IT" sz="1800" b="1">
                  <a:latin typeface="+mn-lt"/>
                </a:rPr>
                <a:t>   </a:t>
              </a:r>
              <a:r>
                <a:rPr lang="en-GB" altLang="it-IT" sz="2400" b="1">
                  <a:latin typeface="+mn-lt"/>
                </a:rPr>
                <a:t>HCO3</a:t>
              </a:r>
              <a:r>
                <a:rPr lang="en-GB" altLang="it-IT" sz="2400" b="1" baseline="30000">
                  <a:latin typeface="+mn-lt"/>
                </a:rPr>
                <a:t>-</a:t>
              </a:r>
              <a:r>
                <a:rPr lang="it-IT" altLang="it-IT" sz="2400" b="1">
                  <a:latin typeface="+mn-lt"/>
                </a:rPr>
                <a:t> </a:t>
              </a:r>
            </a:p>
            <a:p>
              <a:pPr>
                <a:spcBef>
                  <a:spcPct val="0"/>
                </a:spcBef>
                <a:buFontTx/>
                <a:buNone/>
              </a:pPr>
              <a:r>
                <a:rPr lang="it-IT" altLang="it-IT" sz="1800" b="1">
                  <a:latin typeface="+mn-lt"/>
                </a:rPr>
                <a:t>  (tampone)</a:t>
              </a:r>
            </a:p>
          </p:txBody>
        </p:sp>
        <p:cxnSp>
          <p:nvCxnSpPr>
            <p:cNvPr id="17421" name="Connettore 2 32">
              <a:extLst>
                <a:ext uri="{FF2B5EF4-FFF2-40B4-BE49-F238E27FC236}">
                  <a16:creationId xmlns:a16="http://schemas.microsoft.com/office/drawing/2014/main" id="{E7B6AFF7-6480-7FC9-F979-3DB176F2C1C3}"/>
                </a:ext>
              </a:extLst>
            </p:cNvPr>
            <p:cNvCxnSpPr>
              <a:cxnSpLocks/>
            </p:cNvCxnSpPr>
            <p:nvPr/>
          </p:nvCxnSpPr>
          <p:spPr bwMode="auto">
            <a:xfrm flipV="1">
              <a:off x="418282" y="4171648"/>
              <a:ext cx="1118681" cy="639445"/>
            </a:xfrm>
            <a:prstGeom prst="straightConnector1">
              <a:avLst/>
            </a:prstGeom>
            <a:noFill/>
            <a:ln w="57150" algn="ctr">
              <a:solidFill>
                <a:srgbClr val="0CFF8D"/>
              </a:solidFill>
              <a:miter lim="800000"/>
              <a:headEnd/>
              <a:tailEnd type="triangle" w="med" len="med"/>
            </a:ln>
            <a:extLst>
              <a:ext uri="{909E8E84-426E-40DD-AFC4-6F175D3DCCD1}">
                <a14:hiddenFill xmlns:a14="http://schemas.microsoft.com/office/drawing/2010/main">
                  <a:noFill/>
                </a14:hiddenFill>
              </a:ext>
            </a:extLst>
          </p:spPr>
        </p:cxnSp>
        <p:sp>
          <p:nvSpPr>
            <p:cNvPr id="17422" name="CasellaDiTesto 38">
              <a:extLst>
                <a:ext uri="{FF2B5EF4-FFF2-40B4-BE49-F238E27FC236}">
                  <a16:creationId xmlns:a16="http://schemas.microsoft.com/office/drawing/2014/main" id="{29BA0D36-8D2F-5A38-D1F2-62C84A8230CF}"/>
                </a:ext>
              </a:extLst>
            </p:cNvPr>
            <p:cNvSpPr txBox="1">
              <a:spLocks noChangeArrowheads="1"/>
            </p:cNvSpPr>
            <p:nvPr/>
          </p:nvSpPr>
          <p:spPr bwMode="auto">
            <a:xfrm>
              <a:off x="-219659" y="4848815"/>
              <a:ext cx="1202560" cy="64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800" b="1" dirty="0">
                  <a:latin typeface="+mn-lt"/>
                </a:rPr>
                <a:t>TESSUTI</a:t>
              </a:r>
            </a:p>
            <a:p>
              <a:pPr>
                <a:spcBef>
                  <a:spcPct val="0"/>
                </a:spcBef>
                <a:buFontTx/>
                <a:buNone/>
              </a:pPr>
              <a:r>
                <a:rPr lang="it-IT" altLang="it-IT" sz="1800" b="1" dirty="0">
                  <a:latin typeface="+mn-lt"/>
                </a:rPr>
                <a:t>PERIFERICI</a:t>
              </a:r>
            </a:p>
          </p:txBody>
        </p:sp>
      </p:grpSp>
      <p:sp>
        <p:nvSpPr>
          <p:cNvPr id="17412" name="CasellaDiTesto 45">
            <a:extLst>
              <a:ext uri="{FF2B5EF4-FFF2-40B4-BE49-F238E27FC236}">
                <a16:creationId xmlns:a16="http://schemas.microsoft.com/office/drawing/2014/main" id="{E38FEA06-EB35-BFEB-E67A-536427D08396}"/>
              </a:ext>
            </a:extLst>
          </p:cNvPr>
          <p:cNvSpPr txBox="1">
            <a:spLocks noChangeArrowheads="1"/>
          </p:cNvSpPr>
          <p:nvPr/>
        </p:nvSpPr>
        <p:spPr bwMode="auto">
          <a:xfrm>
            <a:off x="345058" y="5707064"/>
            <a:ext cx="113185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dirty="0">
                <a:latin typeface="+mn-lt"/>
              </a:rPr>
              <a:t>CO</a:t>
            </a:r>
            <a:r>
              <a:rPr lang="it-IT" altLang="it-IT" sz="2400" baseline="-25000" dirty="0">
                <a:latin typeface="+mn-lt"/>
              </a:rPr>
              <a:t>2</a:t>
            </a:r>
            <a:r>
              <a:rPr lang="it-IT" altLang="it-IT" sz="2400" dirty="0">
                <a:latin typeface="+mn-lt"/>
              </a:rPr>
              <a:t> torna al polmone come HCO3</a:t>
            </a:r>
            <a:r>
              <a:rPr lang="it-IT" altLang="it-IT" sz="2400" baseline="30000" dirty="0">
                <a:latin typeface="+mn-lt"/>
              </a:rPr>
              <a:t>-</a:t>
            </a:r>
            <a:r>
              <a:rPr lang="it-IT" altLang="it-IT" sz="2400" dirty="0">
                <a:latin typeface="+mn-lt"/>
              </a:rPr>
              <a:t> plasmatico mentre nei globuli rossi emoglobina (</a:t>
            </a:r>
            <a:r>
              <a:rPr lang="it-IT" altLang="it-IT" sz="2400" dirty="0" err="1">
                <a:latin typeface="+mn-lt"/>
              </a:rPr>
              <a:t>Hb</a:t>
            </a:r>
            <a:r>
              <a:rPr lang="it-IT" altLang="it-IT" sz="2400" dirty="0">
                <a:latin typeface="+mn-lt"/>
              </a:rPr>
              <a:t>) deossigenata (= acido debole) lega (tampona) H+</a:t>
            </a:r>
          </a:p>
        </p:txBody>
      </p:sp>
      <p:sp>
        <p:nvSpPr>
          <p:cNvPr id="17413" name="Freccia destra 49">
            <a:extLst>
              <a:ext uri="{FF2B5EF4-FFF2-40B4-BE49-F238E27FC236}">
                <a16:creationId xmlns:a16="http://schemas.microsoft.com/office/drawing/2014/main" id="{4A7C40CF-8D0E-8AD8-0748-4E8908BB79A6}"/>
              </a:ext>
            </a:extLst>
          </p:cNvPr>
          <p:cNvSpPr>
            <a:spLocks noChangeArrowheads="1"/>
          </p:cNvSpPr>
          <p:nvPr/>
        </p:nvSpPr>
        <p:spPr bwMode="auto">
          <a:xfrm>
            <a:off x="4125914" y="3122613"/>
            <a:ext cx="2198687" cy="100012"/>
          </a:xfrm>
          <a:prstGeom prst="rightArrow">
            <a:avLst>
              <a:gd name="adj1" fmla="val 50000"/>
              <a:gd name="adj2" fmla="val 49668"/>
            </a:avLst>
          </a:prstGeom>
          <a:solidFill>
            <a:schemeClr val="accent1"/>
          </a:solidFill>
          <a:ln w="76200" algn="ctr">
            <a:solidFill>
              <a:srgbClr val="0070C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sp>
        <p:nvSpPr>
          <p:cNvPr id="17414" name="Freccia destra 50">
            <a:extLst>
              <a:ext uri="{FF2B5EF4-FFF2-40B4-BE49-F238E27FC236}">
                <a16:creationId xmlns:a16="http://schemas.microsoft.com/office/drawing/2014/main" id="{0043BF28-2358-D3FF-EC2F-F2DB0A285032}"/>
              </a:ext>
            </a:extLst>
          </p:cNvPr>
          <p:cNvSpPr>
            <a:spLocks noChangeArrowheads="1"/>
          </p:cNvSpPr>
          <p:nvPr/>
        </p:nvSpPr>
        <p:spPr bwMode="auto">
          <a:xfrm rot="8956992" flipV="1">
            <a:off x="6174281" y="4216899"/>
            <a:ext cx="1190805" cy="45719"/>
          </a:xfrm>
          <a:prstGeom prst="rightArrow">
            <a:avLst>
              <a:gd name="adj1" fmla="val 50000"/>
              <a:gd name="adj2" fmla="val 49546"/>
            </a:avLst>
          </a:prstGeom>
          <a:solidFill>
            <a:schemeClr val="accent1"/>
          </a:solidFill>
          <a:ln w="76200" algn="ctr">
            <a:solidFill>
              <a:srgbClr val="0070C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Blood–air barrier - Wikipedia">
            <a:extLst>
              <a:ext uri="{FF2B5EF4-FFF2-40B4-BE49-F238E27FC236}">
                <a16:creationId xmlns:a16="http://schemas.microsoft.com/office/drawing/2014/main" id="{C292940A-A492-F43F-A255-F5E42BEF6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10" y="182810"/>
            <a:ext cx="3396607" cy="2116900"/>
          </a:xfrm>
          <a:prstGeom prst="rect">
            <a:avLst/>
          </a:prstGeom>
          <a:noFill/>
          <a:extLst>
            <a:ext uri="{909E8E84-426E-40DD-AFC4-6F175D3DCCD1}">
              <a14:hiddenFill xmlns:a14="http://schemas.microsoft.com/office/drawing/2010/main">
                <a:solidFill>
                  <a:srgbClr val="FFFFFF"/>
                </a:solidFill>
              </a14:hiddenFill>
            </a:ext>
          </a:extLst>
        </p:spPr>
      </p:pic>
      <p:sp>
        <p:nvSpPr>
          <p:cNvPr id="18434" name="CasellaDiTesto 16">
            <a:extLst>
              <a:ext uri="{FF2B5EF4-FFF2-40B4-BE49-F238E27FC236}">
                <a16:creationId xmlns:a16="http://schemas.microsoft.com/office/drawing/2014/main" id="{D8835FE4-821B-6C4D-62C5-A91E1D933C70}"/>
              </a:ext>
            </a:extLst>
          </p:cNvPr>
          <p:cNvSpPr txBox="1">
            <a:spLocks noChangeArrowheads="1"/>
          </p:cNvSpPr>
          <p:nvPr/>
        </p:nvSpPr>
        <p:spPr bwMode="auto">
          <a:xfrm>
            <a:off x="3103494" y="220069"/>
            <a:ext cx="872044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dirty="0">
                <a:latin typeface="+mn-lt"/>
              </a:rPr>
              <a:t>POLMONE:</a:t>
            </a:r>
            <a:r>
              <a:rPr lang="it-IT" altLang="it-IT" sz="2400" dirty="0">
                <a:latin typeface="+mn-lt"/>
              </a:rPr>
              <a:t> nei globuli rossi </a:t>
            </a:r>
            <a:r>
              <a:rPr lang="it-IT" altLang="it-IT" sz="2400" u="sng" dirty="0" err="1">
                <a:latin typeface="+mn-lt"/>
              </a:rPr>
              <a:t>Hb</a:t>
            </a:r>
            <a:r>
              <a:rPr lang="it-IT" altLang="it-IT" sz="2400" u="sng" dirty="0">
                <a:latin typeface="+mn-lt"/>
              </a:rPr>
              <a:t> ossigenata (acido forte) rilascia H+ </a:t>
            </a:r>
          </a:p>
          <a:p>
            <a:pPr>
              <a:spcBef>
                <a:spcPct val="0"/>
              </a:spcBef>
              <a:buFontTx/>
              <a:buNone/>
            </a:pPr>
            <a:r>
              <a:rPr lang="it-IT" altLang="it-IT" sz="2400" dirty="0">
                <a:latin typeface="+mn-lt"/>
              </a:rPr>
              <a:t>che reagisce con  </a:t>
            </a:r>
            <a:r>
              <a:rPr lang="en-GB" altLang="it-IT" sz="2400" dirty="0">
                <a:latin typeface="+mn-lt"/>
              </a:rPr>
              <a:t>HCO3</a:t>
            </a:r>
            <a:r>
              <a:rPr lang="en-GB" altLang="it-IT" sz="2400" baseline="30000" dirty="0">
                <a:latin typeface="+mn-lt"/>
              </a:rPr>
              <a:t>- </a:t>
            </a:r>
            <a:r>
              <a:rPr lang="en-GB" altLang="it-IT" sz="2400" dirty="0" err="1">
                <a:latin typeface="+mn-lt"/>
              </a:rPr>
              <a:t>formando</a:t>
            </a:r>
            <a:r>
              <a:rPr lang="en-GB" altLang="it-IT" sz="2400" dirty="0">
                <a:latin typeface="+mn-lt"/>
              </a:rPr>
              <a:t> H</a:t>
            </a:r>
            <a:r>
              <a:rPr lang="en-GB" altLang="it-IT" sz="2400" baseline="-25000" dirty="0">
                <a:latin typeface="+mn-lt"/>
              </a:rPr>
              <a:t>2</a:t>
            </a:r>
            <a:r>
              <a:rPr lang="en-GB" altLang="it-IT" sz="2400" dirty="0">
                <a:latin typeface="+mn-lt"/>
              </a:rPr>
              <a:t>CO</a:t>
            </a:r>
            <a:r>
              <a:rPr lang="en-GB" altLang="it-IT" sz="2400" baseline="-25000" dirty="0">
                <a:latin typeface="+mn-lt"/>
              </a:rPr>
              <a:t>3 </a:t>
            </a:r>
            <a:r>
              <a:rPr lang="en-GB" altLang="it-IT" sz="2400" dirty="0">
                <a:latin typeface="+mn-lt"/>
              </a:rPr>
              <a:t>e</a:t>
            </a:r>
            <a:r>
              <a:rPr lang="en-GB" altLang="it-IT" sz="2400" baseline="-25000" dirty="0">
                <a:latin typeface="+mn-lt"/>
              </a:rPr>
              <a:t> </a:t>
            </a:r>
            <a:r>
              <a:rPr lang="it-IT" altLang="it-IT" sz="2400" dirty="0">
                <a:latin typeface="+mn-lt"/>
              </a:rPr>
              <a:t>poi </a:t>
            </a:r>
            <a:r>
              <a:rPr lang="it-IT" altLang="it-IT" sz="2400" b="1" dirty="0" err="1">
                <a:latin typeface="+mn-lt"/>
              </a:rPr>
              <a:t>anidrasi</a:t>
            </a:r>
            <a:r>
              <a:rPr lang="it-IT" altLang="it-IT" sz="2400" b="1" dirty="0">
                <a:latin typeface="+mn-lt"/>
              </a:rPr>
              <a:t> carbonica </a:t>
            </a:r>
          </a:p>
          <a:p>
            <a:pPr>
              <a:spcBef>
                <a:spcPct val="0"/>
              </a:spcBef>
              <a:buFontTx/>
              <a:buNone/>
            </a:pPr>
            <a:r>
              <a:rPr lang="it-IT" altLang="it-IT" sz="2400" dirty="0">
                <a:latin typeface="+mn-lt"/>
              </a:rPr>
              <a:t>porta alla formazione di </a:t>
            </a:r>
            <a:r>
              <a:rPr lang="it-IT" altLang="it-IT" sz="2400" b="1" dirty="0">
                <a:latin typeface="+mn-lt"/>
              </a:rPr>
              <a:t>CO</a:t>
            </a:r>
            <a:r>
              <a:rPr lang="it-IT" altLang="it-IT" sz="2400" b="1" baseline="-25000" dirty="0">
                <a:latin typeface="+mn-lt"/>
              </a:rPr>
              <a:t>2 </a:t>
            </a:r>
            <a:r>
              <a:rPr lang="it-IT" altLang="it-IT" sz="2400" dirty="0">
                <a:latin typeface="+mn-lt"/>
              </a:rPr>
              <a:t>che diffonde agli alveoli</a:t>
            </a:r>
            <a:endParaRPr lang="en-GB" altLang="it-IT" sz="2400" dirty="0">
              <a:latin typeface="+mn-lt"/>
            </a:endParaRPr>
          </a:p>
        </p:txBody>
      </p:sp>
      <p:grpSp>
        <p:nvGrpSpPr>
          <p:cNvPr id="18435" name="Gruppo 39">
            <a:extLst>
              <a:ext uri="{FF2B5EF4-FFF2-40B4-BE49-F238E27FC236}">
                <a16:creationId xmlns:a16="http://schemas.microsoft.com/office/drawing/2014/main" id="{81FD01D2-0AEB-CE21-522C-C6176A44BB37}"/>
              </a:ext>
            </a:extLst>
          </p:cNvPr>
          <p:cNvGrpSpPr>
            <a:grpSpLocks/>
          </p:cNvGrpSpPr>
          <p:nvPr/>
        </p:nvGrpSpPr>
        <p:grpSpPr bwMode="auto">
          <a:xfrm>
            <a:off x="1729819" y="1609724"/>
            <a:ext cx="8833407" cy="3638552"/>
            <a:chOff x="-146232" y="1916932"/>
            <a:chExt cx="8805080" cy="3632120"/>
          </a:xfrm>
        </p:grpSpPr>
        <p:sp>
          <p:nvSpPr>
            <p:cNvPr id="18439" name="Ovale 18">
              <a:extLst>
                <a:ext uri="{FF2B5EF4-FFF2-40B4-BE49-F238E27FC236}">
                  <a16:creationId xmlns:a16="http://schemas.microsoft.com/office/drawing/2014/main" id="{4E8869FC-6533-1B2B-30EB-C7711A474A59}"/>
                </a:ext>
              </a:extLst>
            </p:cNvPr>
            <p:cNvSpPr>
              <a:spLocks noChangeArrowheads="1"/>
            </p:cNvSpPr>
            <p:nvPr/>
          </p:nvSpPr>
          <p:spPr bwMode="auto">
            <a:xfrm>
              <a:off x="729044" y="2407594"/>
              <a:ext cx="6416055" cy="3141458"/>
            </a:xfrm>
            <a:prstGeom prst="ellipse">
              <a:avLst/>
            </a:prstGeom>
            <a:noFill/>
            <a:ln w="5715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p>
          </p:txBody>
        </p:sp>
        <p:sp>
          <p:nvSpPr>
            <p:cNvPr id="18440" name="CasellaDiTesto 19">
              <a:extLst>
                <a:ext uri="{FF2B5EF4-FFF2-40B4-BE49-F238E27FC236}">
                  <a16:creationId xmlns:a16="http://schemas.microsoft.com/office/drawing/2014/main" id="{4C75FFD2-9084-C6DA-0A4F-AB335E53974A}"/>
                </a:ext>
              </a:extLst>
            </p:cNvPr>
            <p:cNvSpPr txBox="1">
              <a:spLocks noChangeArrowheads="1"/>
            </p:cNvSpPr>
            <p:nvPr/>
          </p:nvSpPr>
          <p:spPr bwMode="auto">
            <a:xfrm>
              <a:off x="2213918" y="4690900"/>
              <a:ext cx="3581172"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sym typeface="Wingdings" panose="05000000000000000000" pitchFamily="2" charset="2"/>
                </a:rPr>
                <a:t>H-Hb </a:t>
              </a:r>
              <a:r>
                <a:rPr lang="it-IT" altLang="it-IT" sz="2800" b="1">
                  <a:sym typeface="Wingdings" panose="05000000000000000000" pitchFamily="2" charset="2"/>
                </a:rPr>
                <a:t>+ O</a:t>
              </a:r>
              <a:r>
                <a:rPr lang="it-IT" altLang="it-IT" sz="2800" b="1" baseline="-25000">
                  <a:sym typeface="Wingdings" panose="05000000000000000000" pitchFamily="2" charset="2"/>
                </a:rPr>
                <a:t>2</a:t>
              </a:r>
              <a:r>
                <a:rPr lang="it-IT" altLang="it-IT" sz="2400">
                  <a:sym typeface="Wingdings" panose="05000000000000000000" pitchFamily="2" charset="2"/>
                </a:rPr>
                <a:t></a:t>
              </a:r>
              <a:r>
                <a:rPr lang="it-IT" altLang="it-IT" sz="2400" b="1">
                  <a:sym typeface="Wingdings" panose="05000000000000000000" pitchFamily="2" charset="2"/>
                </a:rPr>
                <a:t> </a:t>
              </a:r>
              <a:r>
                <a:rPr lang="en-GB" altLang="it-IT" sz="2400" b="1"/>
                <a:t>HbO</a:t>
              </a:r>
              <a:r>
                <a:rPr lang="en-GB" altLang="it-IT" sz="2400" b="1" baseline="-25000"/>
                <a:t>2</a:t>
              </a:r>
              <a:r>
                <a:rPr lang="en-GB" altLang="it-IT" sz="2400" b="1"/>
                <a:t> + </a:t>
              </a:r>
              <a:r>
                <a:rPr lang="en-GB" altLang="it-IT" sz="2800" b="1"/>
                <a:t>H</a:t>
              </a:r>
              <a:r>
                <a:rPr lang="en-GB" altLang="it-IT" sz="2800" b="1" baseline="30000"/>
                <a:t>+</a:t>
              </a:r>
              <a:endParaRPr lang="it-IT" altLang="it-IT" sz="2800" b="1"/>
            </a:p>
          </p:txBody>
        </p:sp>
        <p:sp>
          <p:nvSpPr>
            <p:cNvPr id="18441" name="CasellaDiTesto 20">
              <a:extLst>
                <a:ext uri="{FF2B5EF4-FFF2-40B4-BE49-F238E27FC236}">
                  <a16:creationId xmlns:a16="http://schemas.microsoft.com/office/drawing/2014/main" id="{B5703A17-5B56-3DA4-77DD-1A782206AE95}"/>
                </a:ext>
              </a:extLst>
            </p:cNvPr>
            <p:cNvSpPr txBox="1">
              <a:spLocks noChangeArrowheads="1"/>
            </p:cNvSpPr>
            <p:nvPr/>
          </p:nvSpPr>
          <p:spPr bwMode="auto">
            <a:xfrm>
              <a:off x="1388990" y="3747490"/>
              <a:ext cx="5318312" cy="58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it-IT" b="1" dirty="0"/>
                <a:t>CO</a:t>
              </a:r>
              <a:r>
                <a:rPr lang="en-GB" altLang="it-IT" b="1" baseline="-25000" dirty="0"/>
                <a:t>2</a:t>
              </a:r>
              <a:r>
                <a:rPr lang="en-GB" altLang="it-IT" sz="2400" b="1" dirty="0"/>
                <a:t> </a:t>
              </a:r>
              <a:r>
                <a:rPr lang="en-GB" altLang="it-IT" sz="2400" dirty="0"/>
                <a:t>+ H</a:t>
              </a:r>
              <a:r>
                <a:rPr lang="en-GB" altLang="it-IT" sz="2400" baseline="-25000" dirty="0"/>
                <a:t>2</a:t>
              </a:r>
              <a:r>
                <a:rPr lang="en-GB" altLang="it-IT" sz="2400" dirty="0"/>
                <a:t>O </a:t>
              </a:r>
              <a:r>
                <a:rPr lang="en-GB" altLang="it-IT" sz="1800" dirty="0">
                  <a:sym typeface="Wingdings" panose="05000000000000000000" pitchFamily="2" charset="2"/>
                </a:rPr>
                <a:t> </a:t>
              </a:r>
              <a:r>
                <a:rPr lang="en-GB" altLang="it-IT" sz="2400" dirty="0"/>
                <a:t> H</a:t>
              </a:r>
              <a:r>
                <a:rPr lang="en-GB" altLang="it-IT" sz="2400" baseline="-25000" dirty="0"/>
                <a:t>2</a:t>
              </a:r>
              <a:r>
                <a:rPr lang="en-GB" altLang="it-IT" sz="2400" dirty="0"/>
                <a:t>CO3 ↔ </a:t>
              </a:r>
              <a:r>
                <a:rPr lang="en-GB" altLang="it-IT" sz="2400" b="1" dirty="0"/>
                <a:t>HCO3</a:t>
              </a:r>
              <a:r>
                <a:rPr lang="en-GB" altLang="it-IT" sz="2400" b="1" baseline="30000" dirty="0"/>
                <a:t>-</a:t>
              </a:r>
              <a:r>
                <a:rPr lang="en-GB" altLang="it-IT" sz="2400" dirty="0"/>
                <a:t> + </a:t>
              </a:r>
              <a:r>
                <a:rPr lang="en-GB" altLang="it-IT" sz="2400" b="1" dirty="0"/>
                <a:t>H</a:t>
              </a:r>
              <a:r>
                <a:rPr lang="en-GB" altLang="it-IT" sz="2400" b="1" baseline="30000" dirty="0"/>
                <a:t>+</a:t>
              </a:r>
              <a:endParaRPr lang="it-IT" altLang="it-IT" sz="2400" b="1" baseline="30000" dirty="0"/>
            </a:p>
          </p:txBody>
        </p:sp>
        <p:cxnSp>
          <p:nvCxnSpPr>
            <p:cNvPr id="18442" name="Connettore 2 22">
              <a:extLst>
                <a:ext uri="{FF2B5EF4-FFF2-40B4-BE49-F238E27FC236}">
                  <a16:creationId xmlns:a16="http://schemas.microsoft.com/office/drawing/2014/main" id="{10B9F660-0C2D-67FA-3E5D-2BA6E66EFDCD}"/>
                </a:ext>
              </a:extLst>
            </p:cNvPr>
            <p:cNvCxnSpPr>
              <a:cxnSpLocks/>
            </p:cNvCxnSpPr>
            <p:nvPr/>
          </p:nvCxnSpPr>
          <p:spPr bwMode="auto">
            <a:xfrm flipH="1">
              <a:off x="5690683" y="2828678"/>
              <a:ext cx="1746398" cy="1054273"/>
            </a:xfrm>
            <a:prstGeom prst="straightConnector1">
              <a:avLst/>
            </a:prstGeom>
            <a:noFill/>
            <a:ln w="7620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18443" name="CasellaDiTesto 23">
              <a:extLst>
                <a:ext uri="{FF2B5EF4-FFF2-40B4-BE49-F238E27FC236}">
                  <a16:creationId xmlns:a16="http://schemas.microsoft.com/office/drawing/2014/main" id="{DA3F8A16-CAF9-E47C-9422-44A5F797A3D8}"/>
                </a:ext>
              </a:extLst>
            </p:cNvPr>
            <p:cNvSpPr txBox="1">
              <a:spLocks noChangeArrowheads="1"/>
            </p:cNvSpPr>
            <p:nvPr/>
          </p:nvSpPr>
          <p:spPr bwMode="auto">
            <a:xfrm>
              <a:off x="2653932" y="3341022"/>
              <a:ext cx="1497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400"/>
                <a:t>anidrasi carbonica</a:t>
              </a:r>
            </a:p>
          </p:txBody>
        </p:sp>
        <p:sp>
          <p:nvSpPr>
            <p:cNvPr id="18444" name="CasellaDiTesto 24">
              <a:extLst>
                <a:ext uri="{FF2B5EF4-FFF2-40B4-BE49-F238E27FC236}">
                  <a16:creationId xmlns:a16="http://schemas.microsoft.com/office/drawing/2014/main" id="{7F103978-37F3-F51F-6E00-F997F8A48531}"/>
                </a:ext>
              </a:extLst>
            </p:cNvPr>
            <p:cNvSpPr txBox="1">
              <a:spLocks noChangeArrowheads="1"/>
            </p:cNvSpPr>
            <p:nvPr/>
          </p:nvSpPr>
          <p:spPr bwMode="auto">
            <a:xfrm>
              <a:off x="7320126" y="2320706"/>
              <a:ext cx="1338722" cy="73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800" b="1"/>
                <a:t>  PLASMA</a:t>
              </a:r>
            </a:p>
            <a:p>
              <a:pPr>
                <a:spcBef>
                  <a:spcPct val="0"/>
                </a:spcBef>
                <a:buFontTx/>
                <a:buNone/>
              </a:pPr>
              <a:r>
                <a:rPr lang="it-IT" altLang="it-IT" sz="1800" b="1"/>
                <a:t>   </a:t>
              </a:r>
              <a:r>
                <a:rPr lang="en-GB" altLang="it-IT" sz="2400" b="1"/>
                <a:t>HCO3</a:t>
              </a:r>
              <a:r>
                <a:rPr lang="en-GB" altLang="it-IT" sz="2400" b="1" baseline="30000"/>
                <a:t>-</a:t>
              </a:r>
              <a:r>
                <a:rPr lang="it-IT" altLang="it-IT" sz="1800" b="1"/>
                <a:t> </a:t>
              </a:r>
            </a:p>
          </p:txBody>
        </p:sp>
        <p:cxnSp>
          <p:nvCxnSpPr>
            <p:cNvPr id="18445" name="Connettore 2 32">
              <a:extLst>
                <a:ext uri="{FF2B5EF4-FFF2-40B4-BE49-F238E27FC236}">
                  <a16:creationId xmlns:a16="http://schemas.microsoft.com/office/drawing/2014/main" id="{02D6B1DC-F34D-CCDC-47D6-A40D41DE0975}"/>
                </a:ext>
              </a:extLst>
            </p:cNvPr>
            <p:cNvCxnSpPr>
              <a:cxnSpLocks/>
            </p:cNvCxnSpPr>
            <p:nvPr/>
          </p:nvCxnSpPr>
          <p:spPr bwMode="auto">
            <a:xfrm flipH="1" flipV="1">
              <a:off x="-146232" y="1916932"/>
              <a:ext cx="1681986" cy="1870168"/>
            </a:xfrm>
            <a:prstGeom prst="straightConnector1">
              <a:avLst/>
            </a:prstGeom>
            <a:noFill/>
            <a:ln w="57150" algn="ctr">
              <a:solidFill>
                <a:srgbClr val="0CFF8D"/>
              </a:solidFill>
              <a:miter lim="800000"/>
              <a:headEnd/>
              <a:tailEnd type="triangle" w="med" len="med"/>
            </a:ln>
            <a:extLst>
              <a:ext uri="{909E8E84-426E-40DD-AFC4-6F175D3DCCD1}">
                <a14:hiddenFill xmlns:a14="http://schemas.microsoft.com/office/drawing/2010/main">
                  <a:noFill/>
                </a14:hiddenFill>
              </a:ext>
            </a:extLst>
          </p:spPr>
        </p:cxnSp>
      </p:grpSp>
      <p:sp>
        <p:nvSpPr>
          <p:cNvPr id="18436" name="CasellaDiTesto 45">
            <a:extLst>
              <a:ext uri="{FF2B5EF4-FFF2-40B4-BE49-F238E27FC236}">
                <a16:creationId xmlns:a16="http://schemas.microsoft.com/office/drawing/2014/main" id="{21D3C148-2C97-9F28-1E17-93C4962655C4}"/>
              </a:ext>
            </a:extLst>
          </p:cNvPr>
          <p:cNvSpPr txBox="1">
            <a:spLocks noChangeArrowheads="1"/>
          </p:cNvSpPr>
          <p:nvPr/>
        </p:nvSpPr>
        <p:spPr bwMode="auto">
          <a:xfrm>
            <a:off x="1972185" y="5704484"/>
            <a:ext cx="9753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dirty="0">
                <a:latin typeface="+mn-lt"/>
              </a:rPr>
              <a:t>HCO3</a:t>
            </a:r>
            <a:r>
              <a:rPr lang="it-IT" altLang="it-IT" sz="2400" baseline="30000" dirty="0">
                <a:latin typeface="+mn-lt"/>
              </a:rPr>
              <a:t>-</a:t>
            </a:r>
            <a:r>
              <a:rPr lang="it-IT" altLang="it-IT" sz="2400" dirty="0">
                <a:latin typeface="+mn-lt"/>
              </a:rPr>
              <a:t> plasmatico rientra nei GR per tamponare H+ e viene quindi </a:t>
            </a:r>
          </a:p>
          <a:p>
            <a:pPr>
              <a:spcBef>
                <a:spcPct val="0"/>
              </a:spcBef>
              <a:buFontTx/>
              <a:buNone/>
            </a:pPr>
            <a:r>
              <a:rPr lang="it-IT" altLang="it-IT" sz="2400" dirty="0">
                <a:latin typeface="+mn-lt"/>
              </a:rPr>
              <a:t>processato nei globuli rossi a riformare CO</a:t>
            </a:r>
            <a:r>
              <a:rPr lang="it-IT" altLang="it-IT" sz="2400" baseline="-25000" dirty="0">
                <a:latin typeface="+mn-lt"/>
              </a:rPr>
              <a:t>2</a:t>
            </a:r>
            <a:r>
              <a:rPr lang="it-IT" altLang="it-IT" sz="2400" dirty="0">
                <a:latin typeface="+mn-lt"/>
              </a:rPr>
              <a:t> che va agli alveoli</a:t>
            </a:r>
          </a:p>
        </p:txBody>
      </p:sp>
      <p:cxnSp>
        <p:nvCxnSpPr>
          <p:cNvPr id="18437" name="Connettore 2 22">
            <a:extLst>
              <a:ext uri="{FF2B5EF4-FFF2-40B4-BE49-F238E27FC236}">
                <a16:creationId xmlns:a16="http://schemas.microsoft.com/office/drawing/2014/main" id="{520C2D46-C9F1-0F66-29F2-F4BD811E59BA}"/>
              </a:ext>
            </a:extLst>
          </p:cNvPr>
          <p:cNvCxnSpPr>
            <a:cxnSpLocks/>
          </p:cNvCxnSpPr>
          <p:nvPr/>
        </p:nvCxnSpPr>
        <p:spPr bwMode="auto">
          <a:xfrm flipV="1">
            <a:off x="7334250" y="3956050"/>
            <a:ext cx="717550" cy="509588"/>
          </a:xfrm>
          <a:prstGeom prst="straightConnector1">
            <a:avLst/>
          </a:prstGeom>
          <a:noFill/>
          <a:ln w="7620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18438" name="Freccia destra 49">
            <a:extLst>
              <a:ext uri="{FF2B5EF4-FFF2-40B4-BE49-F238E27FC236}">
                <a16:creationId xmlns:a16="http://schemas.microsoft.com/office/drawing/2014/main" id="{C33497B5-7556-8110-DAFC-5FD5BE5027A2}"/>
              </a:ext>
            </a:extLst>
          </p:cNvPr>
          <p:cNvSpPr>
            <a:spLocks noChangeArrowheads="1"/>
          </p:cNvSpPr>
          <p:nvPr/>
        </p:nvSpPr>
        <p:spPr bwMode="auto">
          <a:xfrm rot="10800000">
            <a:off x="4214813" y="3387725"/>
            <a:ext cx="3194050" cy="184150"/>
          </a:xfrm>
          <a:prstGeom prst="rightArrow">
            <a:avLst>
              <a:gd name="adj1" fmla="val 50000"/>
              <a:gd name="adj2" fmla="val 49465"/>
            </a:avLst>
          </a:prstGeom>
          <a:solidFill>
            <a:schemeClr val="accent1"/>
          </a:solidFill>
          <a:ln w="76200" algn="ctr">
            <a:solidFill>
              <a:srgbClr val="0070C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6591F-CC30-D2BC-122A-1AAB4821CA1E}"/>
              </a:ext>
            </a:extLst>
          </p:cNvPr>
          <p:cNvPicPr>
            <a:picLocks noChangeAspect="1"/>
          </p:cNvPicPr>
          <p:nvPr/>
        </p:nvPicPr>
        <p:blipFill>
          <a:blip r:embed="rId2"/>
          <a:stretch>
            <a:fillRect/>
          </a:stretch>
        </p:blipFill>
        <p:spPr>
          <a:xfrm>
            <a:off x="191905" y="1089292"/>
            <a:ext cx="3828735" cy="4822677"/>
          </a:xfrm>
          <a:prstGeom prst="rect">
            <a:avLst/>
          </a:prstGeom>
        </p:spPr>
      </p:pic>
      <p:sp>
        <p:nvSpPr>
          <p:cNvPr id="4" name="TextBox 3">
            <a:extLst>
              <a:ext uri="{FF2B5EF4-FFF2-40B4-BE49-F238E27FC236}">
                <a16:creationId xmlns:a16="http://schemas.microsoft.com/office/drawing/2014/main" id="{D39E0B0E-001C-1A2D-07B2-A75624674A25}"/>
              </a:ext>
            </a:extLst>
          </p:cNvPr>
          <p:cNvSpPr txBox="1"/>
          <p:nvPr/>
        </p:nvSpPr>
        <p:spPr>
          <a:xfrm>
            <a:off x="5009072" y="546340"/>
            <a:ext cx="2570672" cy="830997"/>
          </a:xfrm>
          <a:prstGeom prst="rect">
            <a:avLst/>
          </a:prstGeom>
          <a:noFill/>
        </p:spPr>
        <p:txBody>
          <a:bodyPr wrap="square" rtlCol="0">
            <a:spAutoFit/>
          </a:bodyPr>
          <a:lstStyle/>
          <a:p>
            <a:r>
              <a:rPr lang="it-IT" sz="2400" dirty="0"/>
              <a:t>↑ CO2 (e ↓ pH)</a:t>
            </a:r>
          </a:p>
          <a:p>
            <a:r>
              <a:rPr lang="it-IT" sz="2400" dirty="0"/>
              <a:t>↓ O2 </a:t>
            </a:r>
          </a:p>
        </p:txBody>
      </p:sp>
      <p:sp>
        <p:nvSpPr>
          <p:cNvPr id="5" name="TextBox 4">
            <a:extLst>
              <a:ext uri="{FF2B5EF4-FFF2-40B4-BE49-F238E27FC236}">
                <a16:creationId xmlns:a16="http://schemas.microsoft.com/office/drawing/2014/main" id="{18DB5CD8-80DD-8347-9EA2-63A435DAA822}"/>
              </a:ext>
            </a:extLst>
          </p:cNvPr>
          <p:cNvSpPr txBox="1"/>
          <p:nvPr/>
        </p:nvSpPr>
        <p:spPr>
          <a:xfrm>
            <a:off x="7936302" y="546340"/>
            <a:ext cx="4063793" cy="830997"/>
          </a:xfrm>
          <a:prstGeom prst="rect">
            <a:avLst/>
          </a:prstGeom>
          <a:noFill/>
        </p:spPr>
        <p:txBody>
          <a:bodyPr wrap="square" rtlCol="0">
            <a:spAutoFit/>
          </a:bodyPr>
          <a:lstStyle/>
          <a:p>
            <a:r>
              <a:rPr lang="it-IT" sz="2400" dirty="0"/>
              <a:t>aumenta la frequenza respiratoria</a:t>
            </a:r>
          </a:p>
        </p:txBody>
      </p:sp>
      <p:sp>
        <p:nvSpPr>
          <p:cNvPr id="6" name="TextBox 5">
            <a:extLst>
              <a:ext uri="{FF2B5EF4-FFF2-40B4-BE49-F238E27FC236}">
                <a16:creationId xmlns:a16="http://schemas.microsoft.com/office/drawing/2014/main" id="{C1E1AA4D-F542-30D2-FE40-5BB74A3F04B6}"/>
              </a:ext>
            </a:extLst>
          </p:cNvPr>
          <p:cNvSpPr txBox="1"/>
          <p:nvPr/>
        </p:nvSpPr>
        <p:spPr>
          <a:xfrm>
            <a:off x="5009072" y="1835746"/>
            <a:ext cx="2570672" cy="461665"/>
          </a:xfrm>
          <a:prstGeom prst="rect">
            <a:avLst/>
          </a:prstGeom>
          <a:noFill/>
        </p:spPr>
        <p:txBody>
          <a:bodyPr wrap="square" rtlCol="0">
            <a:spAutoFit/>
          </a:bodyPr>
          <a:lstStyle/>
          <a:p>
            <a:r>
              <a:rPr lang="it-IT" sz="2400" dirty="0"/>
              <a:t>↓CO2 (e ↑ pH)</a:t>
            </a:r>
          </a:p>
        </p:txBody>
      </p:sp>
      <p:sp>
        <p:nvSpPr>
          <p:cNvPr id="7" name="TextBox 6">
            <a:extLst>
              <a:ext uri="{FF2B5EF4-FFF2-40B4-BE49-F238E27FC236}">
                <a16:creationId xmlns:a16="http://schemas.microsoft.com/office/drawing/2014/main" id="{D8CD58C1-C32A-BC4E-C934-BF7638709A7D}"/>
              </a:ext>
            </a:extLst>
          </p:cNvPr>
          <p:cNvSpPr txBox="1"/>
          <p:nvPr/>
        </p:nvSpPr>
        <p:spPr>
          <a:xfrm>
            <a:off x="7936301" y="1835746"/>
            <a:ext cx="4063793" cy="830997"/>
          </a:xfrm>
          <a:prstGeom prst="rect">
            <a:avLst/>
          </a:prstGeom>
          <a:noFill/>
        </p:spPr>
        <p:txBody>
          <a:bodyPr wrap="square" rtlCol="0">
            <a:spAutoFit/>
          </a:bodyPr>
          <a:lstStyle/>
          <a:p>
            <a:r>
              <a:rPr lang="it-IT" sz="2400" dirty="0"/>
              <a:t>Riduce la frequenza respiratoria</a:t>
            </a:r>
          </a:p>
        </p:txBody>
      </p:sp>
    </p:spTree>
    <p:extLst>
      <p:ext uri="{BB962C8B-B14F-4D97-AF65-F5344CB8AC3E}">
        <p14:creationId xmlns:p14="http://schemas.microsoft.com/office/powerpoint/2010/main" val="2125710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82337FC-75B9-C653-3C04-FB737E230ACD}"/>
              </a:ext>
            </a:extLst>
          </p:cNvPr>
          <p:cNvSpPr txBox="1">
            <a:spLocks noChangeArrowheads="1"/>
          </p:cNvSpPr>
          <p:nvPr/>
        </p:nvSpPr>
        <p:spPr bwMode="auto">
          <a:xfrm>
            <a:off x="229350" y="103456"/>
            <a:ext cx="2941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b="1" dirty="0">
                <a:solidFill>
                  <a:srgbClr val="0070C0"/>
                </a:solidFill>
                <a:latin typeface="+mn-lt"/>
                <a:cs typeface="Arial" panose="020B0604020202020204" pitchFamily="34" charset="0"/>
              </a:rPr>
              <a:t>Iperventilazione</a:t>
            </a:r>
          </a:p>
        </p:txBody>
      </p:sp>
      <p:pic>
        <p:nvPicPr>
          <p:cNvPr id="4" name="Picture 3">
            <a:extLst>
              <a:ext uri="{FF2B5EF4-FFF2-40B4-BE49-F238E27FC236}">
                <a16:creationId xmlns:a16="http://schemas.microsoft.com/office/drawing/2014/main" id="{C66AC396-056F-C976-ED49-8C351E6725DC}"/>
              </a:ext>
            </a:extLst>
          </p:cNvPr>
          <p:cNvPicPr>
            <a:picLocks noChangeAspect="1"/>
          </p:cNvPicPr>
          <p:nvPr/>
        </p:nvPicPr>
        <p:blipFill>
          <a:blip r:embed="rId3"/>
          <a:stretch>
            <a:fillRect/>
          </a:stretch>
        </p:blipFill>
        <p:spPr>
          <a:xfrm>
            <a:off x="191905" y="1089292"/>
            <a:ext cx="3828735" cy="4822677"/>
          </a:xfrm>
          <a:prstGeom prst="rect">
            <a:avLst/>
          </a:prstGeom>
        </p:spPr>
      </p:pic>
      <p:sp>
        <p:nvSpPr>
          <p:cNvPr id="5" name="TextBox 4">
            <a:extLst>
              <a:ext uri="{FF2B5EF4-FFF2-40B4-BE49-F238E27FC236}">
                <a16:creationId xmlns:a16="http://schemas.microsoft.com/office/drawing/2014/main" id="{A8459552-F59C-53FE-0379-7956836FE9D1}"/>
              </a:ext>
            </a:extLst>
          </p:cNvPr>
          <p:cNvSpPr txBox="1"/>
          <p:nvPr/>
        </p:nvSpPr>
        <p:spPr>
          <a:xfrm>
            <a:off x="4560499" y="264543"/>
            <a:ext cx="7113917" cy="2677656"/>
          </a:xfrm>
          <a:prstGeom prst="rect">
            <a:avLst/>
          </a:prstGeom>
          <a:noFill/>
        </p:spPr>
        <p:txBody>
          <a:bodyPr wrap="square" rtlCol="0">
            <a:spAutoFit/>
          </a:bodyPr>
          <a:lstStyle/>
          <a:p>
            <a:r>
              <a:rPr lang="it-IT" sz="2400" dirty="0"/>
              <a:t>ACUTA</a:t>
            </a:r>
          </a:p>
          <a:p>
            <a:r>
              <a:rPr lang="it-IT" sz="2400" dirty="0"/>
              <a:t>Polipnea e senso di agitazione, dolore toracico, parestesie, tetania, sincope</a:t>
            </a:r>
          </a:p>
          <a:p>
            <a:endParaRPr lang="it-IT" sz="2400" dirty="0"/>
          </a:p>
          <a:p>
            <a:r>
              <a:rPr lang="it-IT" sz="2400" dirty="0"/>
              <a:t>CRONICA</a:t>
            </a:r>
          </a:p>
          <a:p>
            <a:r>
              <a:rPr lang="it-IT" sz="2400" dirty="0"/>
              <a:t>Meno eclatante, spesso sintomi sfumati di tipo ansioso e </a:t>
            </a:r>
            <a:r>
              <a:rPr lang="it-IT" sz="2400" dirty="0" err="1"/>
              <a:t>somatoforme</a:t>
            </a:r>
            <a:endParaRPr lang="it-IT" sz="2400" dirty="0"/>
          </a:p>
        </p:txBody>
      </p:sp>
      <p:sp>
        <p:nvSpPr>
          <p:cNvPr id="6" name="TextBox 5">
            <a:extLst>
              <a:ext uri="{FF2B5EF4-FFF2-40B4-BE49-F238E27FC236}">
                <a16:creationId xmlns:a16="http://schemas.microsoft.com/office/drawing/2014/main" id="{0C4D1E4E-4416-B950-EFC9-C88872B3DC43}"/>
              </a:ext>
            </a:extLst>
          </p:cNvPr>
          <p:cNvSpPr txBox="1"/>
          <p:nvPr/>
        </p:nvSpPr>
        <p:spPr>
          <a:xfrm>
            <a:off x="4560499" y="5673045"/>
            <a:ext cx="7376337" cy="707886"/>
          </a:xfrm>
          <a:prstGeom prst="rect">
            <a:avLst/>
          </a:prstGeom>
          <a:noFill/>
          <a:ln>
            <a:solidFill>
              <a:srgbClr val="0070C0"/>
            </a:solidFill>
          </a:ln>
        </p:spPr>
        <p:txBody>
          <a:bodyPr wrap="square" rtlCol="0">
            <a:spAutoFit/>
          </a:bodyPr>
          <a:lstStyle/>
          <a:p>
            <a:r>
              <a:rPr lang="it-IT" sz="2000" dirty="0"/>
              <a:t>SaO2 vicino al 100%</a:t>
            </a:r>
          </a:p>
          <a:p>
            <a:r>
              <a:rPr lang="it-IT" sz="2000" dirty="0"/>
              <a:t>Se SaO2 più bassa, pensare a embolia polmonare: D-dimero</a:t>
            </a:r>
          </a:p>
        </p:txBody>
      </p:sp>
      <p:sp>
        <p:nvSpPr>
          <p:cNvPr id="7" name="TextBox 6">
            <a:extLst>
              <a:ext uri="{FF2B5EF4-FFF2-40B4-BE49-F238E27FC236}">
                <a16:creationId xmlns:a16="http://schemas.microsoft.com/office/drawing/2014/main" id="{506E2CCB-F604-D080-DF42-21204651FAE3}"/>
              </a:ext>
            </a:extLst>
          </p:cNvPr>
          <p:cNvSpPr txBox="1"/>
          <p:nvPr/>
        </p:nvSpPr>
        <p:spPr>
          <a:xfrm>
            <a:off x="4528869" y="3348650"/>
            <a:ext cx="7439596" cy="1785104"/>
          </a:xfrm>
          <a:prstGeom prst="rect">
            <a:avLst/>
          </a:prstGeom>
          <a:noFill/>
        </p:spPr>
        <p:txBody>
          <a:bodyPr wrap="square" rtlCol="0">
            <a:spAutoFit/>
          </a:bodyPr>
          <a:lstStyle/>
          <a:p>
            <a:r>
              <a:rPr lang="it-IT" sz="2200" b="1" dirty="0"/>
              <a:t>Iperventilazione</a:t>
            </a:r>
            <a:r>
              <a:rPr lang="it-IT" sz="2200" dirty="0"/>
              <a:t> -&gt; ↓CO2 </a:t>
            </a:r>
            <a:br>
              <a:rPr lang="it-IT" sz="2200" dirty="0"/>
            </a:br>
            <a:r>
              <a:rPr lang="it-IT" sz="2200" dirty="0"/>
              <a:t>-&gt; Lieve aumento O2 (vertigini) seguito da blocco respiratorio ipossia e sincope, (e ↑ CO2 paradosso) </a:t>
            </a:r>
          </a:p>
          <a:p>
            <a:r>
              <a:rPr lang="it-IT" sz="2200" dirty="0"/>
              <a:t>-&gt; Alcalosi respiratoria</a:t>
            </a:r>
          </a:p>
          <a:p>
            <a:r>
              <a:rPr lang="it-IT" sz="2200" dirty="0"/>
              <a:t>-&gt; Ipocalcemia (sostituisce cariche H+ su proteine)-&gt; tetania</a:t>
            </a:r>
          </a:p>
        </p:txBody>
      </p:sp>
    </p:spTree>
    <p:extLst>
      <p:ext uri="{BB962C8B-B14F-4D97-AF65-F5344CB8AC3E}">
        <p14:creationId xmlns:p14="http://schemas.microsoft.com/office/powerpoint/2010/main" val="3648894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Using a Paper Bag to Control Hyperventilation">
            <a:extLst>
              <a:ext uri="{FF2B5EF4-FFF2-40B4-BE49-F238E27FC236}">
                <a16:creationId xmlns:a16="http://schemas.microsoft.com/office/drawing/2014/main" id="{CCA9BDD5-EBCB-2027-F661-DABAC06FB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2" y="350808"/>
            <a:ext cx="5332202" cy="3477523"/>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Oxford CBT on Twitter: &quot;#panicattack #panicdisorder #panicattacks  #panicattackhelp #panic #panicattacktips #mentalhealth  #mentalhealthawarenessmonth #mentaheathawareness #anxiety #depression  #anxietyrecovery #depressionrecovery #anxietyawareness ...">
            <a:extLst>
              <a:ext uri="{FF2B5EF4-FFF2-40B4-BE49-F238E27FC236}">
                <a16:creationId xmlns:a16="http://schemas.microsoft.com/office/drawing/2014/main" id="{5330A5A0-A6EC-E22E-4686-FB0C4E11A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144" y="350808"/>
            <a:ext cx="6200782" cy="6150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E3098-CF3F-A94C-EABF-057DAC5196E0}"/>
              </a:ext>
            </a:extLst>
          </p:cNvPr>
          <p:cNvSpPr txBox="1"/>
          <p:nvPr/>
        </p:nvSpPr>
        <p:spPr>
          <a:xfrm>
            <a:off x="322052" y="4491487"/>
            <a:ext cx="4796287" cy="1200329"/>
          </a:xfrm>
          <a:prstGeom prst="rect">
            <a:avLst/>
          </a:prstGeom>
          <a:noFill/>
        </p:spPr>
        <p:txBody>
          <a:bodyPr wrap="square" rtlCol="0">
            <a:spAutoFit/>
          </a:bodyPr>
          <a:lstStyle/>
          <a:p>
            <a:r>
              <a:rPr lang="it-IT" sz="2400" dirty="0"/>
              <a:t>Può peggiorare l’ipossiemia!</a:t>
            </a:r>
          </a:p>
          <a:p>
            <a:r>
              <a:rPr lang="it-IT" sz="2400" dirty="0"/>
              <a:t>Non utilizzare se non nei giovani con iperventilazione da attacco di panico</a:t>
            </a:r>
          </a:p>
        </p:txBody>
      </p:sp>
    </p:spTree>
    <p:extLst>
      <p:ext uri="{BB962C8B-B14F-4D97-AF65-F5344CB8AC3E}">
        <p14:creationId xmlns:p14="http://schemas.microsoft.com/office/powerpoint/2010/main" val="2367881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lood–air barrier - Wikipedia">
            <a:extLst>
              <a:ext uri="{FF2B5EF4-FFF2-40B4-BE49-F238E27FC236}">
                <a16:creationId xmlns:a16="http://schemas.microsoft.com/office/drawing/2014/main" id="{9311AA08-2B21-475C-9B15-CBD5EB2FD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10" y="182810"/>
            <a:ext cx="3396607" cy="2116900"/>
          </a:xfrm>
          <a:prstGeom prst="rect">
            <a:avLst/>
          </a:prstGeom>
          <a:noFill/>
          <a:extLst>
            <a:ext uri="{909E8E84-426E-40DD-AFC4-6F175D3DCCD1}">
              <a14:hiddenFill xmlns:a14="http://schemas.microsoft.com/office/drawing/2010/main">
                <a:solidFill>
                  <a:srgbClr val="FFFFFF"/>
                </a:solidFill>
              </a14:hiddenFill>
            </a:ext>
          </a:extLst>
        </p:spPr>
      </p:pic>
      <p:sp>
        <p:nvSpPr>
          <p:cNvPr id="21506" name="CasellaDiTesto 16">
            <a:extLst>
              <a:ext uri="{FF2B5EF4-FFF2-40B4-BE49-F238E27FC236}">
                <a16:creationId xmlns:a16="http://schemas.microsoft.com/office/drawing/2014/main" id="{ED81E8D4-F910-719A-9BDD-8D63B85ADAE6}"/>
              </a:ext>
            </a:extLst>
          </p:cNvPr>
          <p:cNvSpPr txBox="1">
            <a:spLocks noChangeArrowheads="1"/>
          </p:cNvSpPr>
          <p:nvPr/>
        </p:nvSpPr>
        <p:spPr bwMode="auto">
          <a:xfrm>
            <a:off x="3292288" y="348887"/>
            <a:ext cx="84517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b="1" dirty="0">
                <a:solidFill>
                  <a:srgbClr val="0070C0"/>
                </a:solidFill>
                <a:latin typeface="+mn-lt"/>
              </a:rPr>
              <a:t>ALCALOSI RESPIRATORIA (per iper-ventilazione): </a:t>
            </a:r>
          </a:p>
          <a:p>
            <a:pPr>
              <a:spcBef>
                <a:spcPct val="0"/>
              </a:spcBef>
              <a:buFontTx/>
              <a:buNone/>
            </a:pPr>
            <a:r>
              <a:rPr lang="it-IT" altLang="it-IT" b="1" dirty="0">
                <a:solidFill>
                  <a:srgbClr val="0070C0"/>
                </a:solidFill>
                <a:latin typeface="+mn-lt"/>
              </a:rPr>
              <a:t>Aumentata diffusione di CO</a:t>
            </a:r>
            <a:r>
              <a:rPr lang="it-IT" altLang="it-IT" b="1" baseline="-25000" dirty="0">
                <a:solidFill>
                  <a:srgbClr val="0070C0"/>
                </a:solidFill>
                <a:latin typeface="+mn-lt"/>
              </a:rPr>
              <a:t>2 </a:t>
            </a:r>
            <a:r>
              <a:rPr lang="it-IT" altLang="it-IT" dirty="0">
                <a:solidFill>
                  <a:srgbClr val="0070C0"/>
                </a:solidFill>
                <a:latin typeface="+mn-lt"/>
              </a:rPr>
              <a:t>agli alveoli</a:t>
            </a:r>
            <a:endParaRPr lang="en-GB" altLang="it-IT" dirty="0">
              <a:solidFill>
                <a:srgbClr val="0070C0"/>
              </a:solidFill>
              <a:latin typeface="+mn-lt"/>
            </a:endParaRPr>
          </a:p>
        </p:txBody>
      </p:sp>
      <p:grpSp>
        <p:nvGrpSpPr>
          <p:cNvPr id="21507" name="Gruppo 39">
            <a:extLst>
              <a:ext uri="{FF2B5EF4-FFF2-40B4-BE49-F238E27FC236}">
                <a16:creationId xmlns:a16="http://schemas.microsoft.com/office/drawing/2014/main" id="{EF344254-9A6E-1478-906D-8DCFEEEF4911}"/>
              </a:ext>
            </a:extLst>
          </p:cNvPr>
          <p:cNvGrpSpPr>
            <a:grpSpLocks/>
          </p:cNvGrpSpPr>
          <p:nvPr/>
        </p:nvGrpSpPr>
        <p:grpSpPr bwMode="auto">
          <a:xfrm>
            <a:off x="1530351" y="1749425"/>
            <a:ext cx="9102392" cy="3498850"/>
            <a:chOff x="-372715" y="2050254"/>
            <a:chExt cx="9101191" cy="3498798"/>
          </a:xfrm>
        </p:grpSpPr>
        <p:sp>
          <p:nvSpPr>
            <p:cNvPr id="21517" name="Ovale 18">
              <a:extLst>
                <a:ext uri="{FF2B5EF4-FFF2-40B4-BE49-F238E27FC236}">
                  <a16:creationId xmlns:a16="http://schemas.microsoft.com/office/drawing/2014/main" id="{5278CC4D-4F26-703C-F9D8-F248D8CFDB8C}"/>
                </a:ext>
              </a:extLst>
            </p:cNvPr>
            <p:cNvSpPr>
              <a:spLocks noChangeArrowheads="1"/>
            </p:cNvSpPr>
            <p:nvPr/>
          </p:nvSpPr>
          <p:spPr bwMode="auto">
            <a:xfrm>
              <a:off x="607142" y="2407594"/>
              <a:ext cx="6416055" cy="3141458"/>
            </a:xfrm>
            <a:prstGeom prst="ellipse">
              <a:avLst/>
            </a:prstGeom>
            <a:noFill/>
            <a:ln w="5715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sp>
          <p:nvSpPr>
            <p:cNvPr id="21518" name="CasellaDiTesto 19">
              <a:extLst>
                <a:ext uri="{FF2B5EF4-FFF2-40B4-BE49-F238E27FC236}">
                  <a16:creationId xmlns:a16="http://schemas.microsoft.com/office/drawing/2014/main" id="{FE7E7BBD-D8FC-3F56-969E-CD05853E4463}"/>
                </a:ext>
              </a:extLst>
            </p:cNvPr>
            <p:cNvSpPr txBox="1">
              <a:spLocks noChangeArrowheads="1"/>
            </p:cNvSpPr>
            <p:nvPr/>
          </p:nvSpPr>
          <p:spPr bwMode="auto">
            <a:xfrm>
              <a:off x="2213918" y="4386160"/>
              <a:ext cx="320430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sym typeface="Wingdings" panose="05000000000000000000" pitchFamily="2" charset="2"/>
                </a:rPr>
                <a:t>H-Hb </a:t>
              </a:r>
              <a:r>
                <a:rPr lang="it-IT" altLang="it-IT" sz="2800" b="1">
                  <a:latin typeface="+mn-lt"/>
                  <a:sym typeface="Wingdings" panose="05000000000000000000" pitchFamily="2" charset="2"/>
                </a:rPr>
                <a:t>+ O</a:t>
              </a:r>
              <a:r>
                <a:rPr lang="it-IT" altLang="it-IT" sz="2800" b="1" baseline="-25000">
                  <a:latin typeface="+mn-lt"/>
                  <a:sym typeface="Wingdings" panose="05000000000000000000" pitchFamily="2" charset="2"/>
                </a:rPr>
                <a:t>2</a:t>
              </a:r>
              <a:r>
                <a:rPr lang="it-IT" altLang="it-IT" sz="2400">
                  <a:latin typeface="+mn-lt"/>
                  <a:sym typeface="Wingdings" panose="05000000000000000000" pitchFamily="2" charset="2"/>
                </a:rPr>
                <a:t></a:t>
              </a:r>
              <a:r>
                <a:rPr lang="it-IT" altLang="it-IT" sz="2400" b="1">
                  <a:latin typeface="+mn-lt"/>
                  <a:sym typeface="Wingdings" panose="05000000000000000000" pitchFamily="2" charset="2"/>
                </a:rPr>
                <a:t> </a:t>
              </a:r>
              <a:r>
                <a:rPr lang="en-GB" altLang="it-IT" sz="2400" b="1">
                  <a:latin typeface="+mn-lt"/>
                </a:rPr>
                <a:t>HbO</a:t>
              </a:r>
              <a:r>
                <a:rPr lang="en-GB" altLang="it-IT" sz="2400" b="1" baseline="-25000">
                  <a:latin typeface="+mn-lt"/>
                </a:rPr>
                <a:t>2</a:t>
              </a:r>
              <a:r>
                <a:rPr lang="en-GB" altLang="it-IT" sz="2400" b="1">
                  <a:latin typeface="+mn-lt"/>
                </a:rPr>
                <a:t> + </a:t>
              </a:r>
              <a:r>
                <a:rPr lang="en-GB" altLang="it-IT" sz="2800" b="1">
                  <a:latin typeface="+mn-lt"/>
                </a:rPr>
                <a:t>H</a:t>
              </a:r>
              <a:r>
                <a:rPr lang="en-GB" altLang="it-IT" sz="2800" b="1" baseline="30000">
                  <a:latin typeface="+mn-lt"/>
                </a:rPr>
                <a:t>+</a:t>
              </a:r>
              <a:endParaRPr lang="it-IT" altLang="it-IT" sz="2800" b="1">
                <a:latin typeface="+mn-lt"/>
              </a:endParaRPr>
            </a:p>
          </p:txBody>
        </p:sp>
        <p:sp>
          <p:nvSpPr>
            <p:cNvPr id="21519" name="CasellaDiTesto 20">
              <a:extLst>
                <a:ext uri="{FF2B5EF4-FFF2-40B4-BE49-F238E27FC236}">
                  <a16:creationId xmlns:a16="http://schemas.microsoft.com/office/drawing/2014/main" id="{B10D8812-2736-C458-88AD-FB6DD598A5DB}"/>
                </a:ext>
              </a:extLst>
            </p:cNvPr>
            <p:cNvSpPr txBox="1">
              <a:spLocks noChangeArrowheads="1"/>
            </p:cNvSpPr>
            <p:nvPr/>
          </p:nvSpPr>
          <p:spPr bwMode="auto">
            <a:xfrm>
              <a:off x="1388990" y="3747490"/>
              <a:ext cx="4576355" cy="58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it-IT" b="1">
                  <a:latin typeface="+mn-lt"/>
                </a:rPr>
                <a:t>CO</a:t>
              </a:r>
              <a:r>
                <a:rPr lang="en-GB" altLang="it-IT" b="1" baseline="-25000">
                  <a:latin typeface="+mn-lt"/>
                </a:rPr>
                <a:t>2</a:t>
              </a:r>
              <a:r>
                <a:rPr lang="en-GB" altLang="it-IT" sz="2400" b="1">
                  <a:latin typeface="+mn-lt"/>
                </a:rPr>
                <a:t> </a:t>
              </a:r>
              <a:r>
                <a:rPr lang="en-GB" altLang="it-IT" sz="2400">
                  <a:latin typeface="+mn-lt"/>
                </a:rPr>
                <a:t>+ H</a:t>
              </a:r>
              <a:r>
                <a:rPr lang="en-GB" altLang="it-IT" sz="2400" baseline="-25000">
                  <a:latin typeface="+mn-lt"/>
                </a:rPr>
                <a:t>2</a:t>
              </a:r>
              <a:r>
                <a:rPr lang="en-GB" altLang="it-IT" sz="2400">
                  <a:latin typeface="+mn-lt"/>
                </a:rPr>
                <a:t>O </a:t>
              </a:r>
              <a:r>
                <a:rPr lang="en-GB" altLang="it-IT" sz="2400">
                  <a:latin typeface="+mn-lt"/>
                  <a:sym typeface="Wingdings" panose="05000000000000000000" pitchFamily="2" charset="2"/>
                </a:rPr>
                <a:t></a:t>
              </a:r>
              <a:r>
                <a:rPr lang="en-GB" altLang="it-IT" sz="2400">
                  <a:latin typeface="+mn-lt"/>
                </a:rPr>
                <a:t> H</a:t>
              </a:r>
              <a:r>
                <a:rPr lang="en-GB" altLang="it-IT" sz="2400" baseline="-25000">
                  <a:latin typeface="+mn-lt"/>
                </a:rPr>
                <a:t>2</a:t>
              </a:r>
              <a:r>
                <a:rPr lang="en-GB" altLang="it-IT" sz="2400">
                  <a:latin typeface="+mn-lt"/>
                </a:rPr>
                <a:t>CO3 ↔ </a:t>
              </a:r>
              <a:r>
                <a:rPr lang="en-GB" altLang="it-IT" sz="2400" b="1">
                  <a:latin typeface="+mn-lt"/>
                </a:rPr>
                <a:t>HCO3</a:t>
              </a:r>
              <a:r>
                <a:rPr lang="en-GB" altLang="it-IT" sz="2400" b="1" baseline="30000">
                  <a:latin typeface="+mn-lt"/>
                </a:rPr>
                <a:t>-</a:t>
              </a:r>
              <a:r>
                <a:rPr lang="en-GB" altLang="it-IT" sz="2400">
                  <a:latin typeface="+mn-lt"/>
                </a:rPr>
                <a:t> + </a:t>
              </a:r>
              <a:r>
                <a:rPr lang="en-GB" altLang="it-IT" sz="2400" b="1">
                  <a:latin typeface="+mn-lt"/>
                </a:rPr>
                <a:t>H</a:t>
              </a:r>
              <a:r>
                <a:rPr lang="en-GB" altLang="it-IT" sz="2400" b="1" baseline="30000">
                  <a:latin typeface="+mn-lt"/>
                </a:rPr>
                <a:t>+</a:t>
              </a:r>
              <a:endParaRPr lang="it-IT" altLang="it-IT" sz="2400" b="1" baseline="30000">
                <a:latin typeface="+mn-lt"/>
              </a:endParaRPr>
            </a:p>
          </p:txBody>
        </p:sp>
        <p:cxnSp>
          <p:nvCxnSpPr>
            <p:cNvPr id="21520" name="Connettore 2 22">
              <a:extLst>
                <a:ext uri="{FF2B5EF4-FFF2-40B4-BE49-F238E27FC236}">
                  <a16:creationId xmlns:a16="http://schemas.microsoft.com/office/drawing/2014/main" id="{C8DB0AE5-2F7C-1D31-C718-01035A8F03F1}"/>
                </a:ext>
              </a:extLst>
            </p:cNvPr>
            <p:cNvCxnSpPr>
              <a:cxnSpLocks/>
            </p:cNvCxnSpPr>
            <p:nvPr/>
          </p:nvCxnSpPr>
          <p:spPr bwMode="auto">
            <a:xfrm flipH="1">
              <a:off x="5690683" y="2983873"/>
              <a:ext cx="1531481" cy="899079"/>
            </a:xfrm>
            <a:prstGeom prst="straightConnector1">
              <a:avLst/>
            </a:prstGeom>
            <a:noFill/>
            <a:ln w="7620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21521" name="CasellaDiTesto 23">
              <a:extLst>
                <a:ext uri="{FF2B5EF4-FFF2-40B4-BE49-F238E27FC236}">
                  <a16:creationId xmlns:a16="http://schemas.microsoft.com/office/drawing/2014/main" id="{5C044AFD-1C2D-86B2-D32F-57BD152D8C1B}"/>
                </a:ext>
              </a:extLst>
            </p:cNvPr>
            <p:cNvSpPr txBox="1">
              <a:spLocks noChangeArrowheads="1"/>
            </p:cNvSpPr>
            <p:nvPr/>
          </p:nvSpPr>
          <p:spPr bwMode="auto">
            <a:xfrm>
              <a:off x="2653932" y="3341022"/>
              <a:ext cx="1497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400">
                  <a:latin typeface="+mn-lt"/>
                </a:rPr>
                <a:t>anidrasi carbonica</a:t>
              </a:r>
            </a:p>
          </p:txBody>
        </p:sp>
        <p:sp>
          <p:nvSpPr>
            <p:cNvPr id="21522" name="CasellaDiTesto 24">
              <a:extLst>
                <a:ext uri="{FF2B5EF4-FFF2-40B4-BE49-F238E27FC236}">
                  <a16:creationId xmlns:a16="http://schemas.microsoft.com/office/drawing/2014/main" id="{9A57E26A-F66A-4DDF-D569-87F2FDAB6C81}"/>
                </a:ext>
              </a:extLst>
            </p:cNvPr>
            <p:cNvSpPr txBox="1">
              <a:spLocks noChangeArrowheads="1"/>
            </p:cNvSpPr>
            <p:nvPr/>
          </p:nvSpPr>
          <p:spPr bwMode="auto">
            <a:xfrm>
              <a:off x="7390851" y="2362927"/>
              <a:ext cx="1337625" cy="80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800" b="1" dirty="0">
                  <a:latin typeface="+mn-lt"/>
                </a:rPr>
                <a:t>   PLASMA</a:t>
              </a:r>
            </a:p>
            <a:p>
              <a:pPr>
                <a:spcBef>
                  <a:spcPct val="0"/>
                </a:spcBef>
                <a:buFontTx/>
                <a:buNone/>
              </a:pPr>
              <a:r>
                <a:rPr lang="it-IT" altLang="it-IT" sz="1800" b="1" dirty="0">
                  <a:latin typeface="+mn-lt"/>
                </a:rPr>
                <a:t>   </a:t>
              </a:r>
              <a:r>
                <a:rPr lang="en-GB" altLang="it-IT" sz="2800" b="1" dirty="0">
                  <a:latin typeface="+mn-lt"/>
                </a:rPr>
                <a:t>HCO3</a:t>
              </a:r>
              <a:r>
                <a:rPr lang="en-GB" altLang="it-IT" sz="2800" b="1" baseline="30000" dirty="0">
                  <a:latin typeface="+mn-lt"/>
                </a:rPr>
                <a:t>-</a:t>
              </a:r>
              <a:r>
                <a:rPr lang="it-IT" altLang="it-IT" sz="2800" b="1" dirty="0">
                  <a:latin typeface="+mn-lt"/>
                </a:rPr>
                <a:t> </a:t>
              </a:r>
            </a:p>
          </p:txBody>
        </p:sp>
        <p:cxnSp>
          <p:nvCxnSpPr>
            <p:cNvPr id="21523" name="Connettore 2 32">
              <a:extLst>
                <a:ext uri="{FF2B5EF4-FFF2-40B4-BE49-F238E27FC236}">
                  <a16:creationId xmlns:a16="http://schemas.microsoft.com/office/drawing/2014/main" id="{F2F02D44-36C4-2955-5470-B3C8220D8D2D}"/>
                </a:ext>
              </a:extLst>
            </p:cNvPr>
            <p:cNvCxnSpPr>
              <a:cxnSpLocks/>
              <a:endCxn id="21524" idx="2"/>
            </p:cNvCxnSpPr>
            <p:nvPr/>
          </p:nvCxnSpPr>
          <p:spPr bwMode="auto">
            <a:xfrm flipH="1" flipV="1">
              <a:off x="239487" y="2511912"/>
              <a:ext cx="1149503" cy="1327276"/>
            </a:xfrm>
            <a:prstGeom prst="straightConnector1">
              <a:avLst/>
            </a:prstGeom>
            <a:noFill/>
            <a:ln w="5715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21524" name="CasellaDiTesto 38">
              <a:extLst>
                <a:ext uri="{FF2B5EF4-FFF2-40B4-BE49-F238E27FC236}">
                  <a16:creationId xmlns:a16="http://schemas.microsoft.com/office/drawing/2014/main" id="{777CCC4A-DF86-872A-558C-4D6773F280BA}"/>
                </a:ext>
              </a:extLst>
            </p:cNvPr>
            <p:cNvSpPr txBox="1">
              <a:spLocks noChangeArrowheads="1"/>
            </p:cNvSpPr>
            <p:nvPr/>
          </p:nvSpPr>
          <p:spPr bwMode="auto">
            <a:xfrm>
              <a:off x="-372715" y="2050254"/>
              <a:ext cx="1224404" cy="46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ALVEOLI</a:t>
              </a:r>
            </a:p>
          </p:txBody>
        </p:sp>
      </p:grpSp>
      <p:sp>
        <p:nvSpPr>
          <p:cNvPr id="21508" name="CasellaDiTesto 45">
            <a:extLst>
              <a:ext uri="{FF2B5EF4-FFF2-40B4-BE49-F238E27FC236}">
                <a16:creationId xmlns:a16="http://schemas.microsoft.com/office/drawing/2014/main" id="{A020D1AB-2DBC-FA56-D984-415920FC8E0B}"/>
              </a:ext>
            </a:extLst>
          </p:cNvPr>
          <p:cNvSpPr txBox="1">
            <a:spLocks noChangeArrowheads="1"/>
          </p:cNvSpPr>
          <p:nvPr/>
        </p:nvSpPr>
        <p:spPr bwMode="auto">
          <a:xfrm>
            <a:off x="1839913" y="5661660"/>
            <a:ext cx="9150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dirty="0">
                <a:latin typeface="+mn-lt"/>
              </a:rPr>
              <a:t>RIDUZIONE  HCO3</a:t>
            </a:r>
            <a:r>
              <a:rPr lang="it-IT" altLang="it-IT" sz="2400" b="1" baseline="30000" dirty="0">
                <a:latin typeface="+mn-lt"/>
              </a:rPr>
              <a:t>-</a:t>
            </a:r>
            <a:r>
              <a:rPr lang="it-IT" altLang="it-IT" sz="2400" b="1" dirty="0">
                <a:latin typeface="+mn-lt"/>
              </a:rPr>
              <a:t> plasmatico</a:t>
            </a:r>
            <a:endParaRPr lang="it-IT" altLang="it-IT" sz="2400" dirty="0">
              <a:latin typeface="+mn-lt"/>
            </a:endParaRPr>
          </a:p>
          <a:p>
            <a:pPr>
              <a:spcBef>
                <a:spcPct val="0"/>
              </a:spcBef>
              <a:buFontTx/>
              <a:buNone/>
            </a:pPr>
            <a:r>
              <a:rPr lang="it-IT" altLang="it-IT" sz="2400" b="1" dirty="0">
                <a:latin typeface="+mn-lt"/>
              </a:rPr>
              <a:t>RIDUZIONE  CO</a:t>
            </a:r>
            <a:r>
              <a:rPr lang="it-IT" altLang="it-IT" sz="2400" b="1" baseline="-25000" dirty="0">
                <a:latin typeface="+mn-lt"/>
              </a:rPr>
              <a:t>2  </a:t>
            </a:r>
            <a:r>
              <a:rPr lang="it-IT" altLang="it-IT" sz="2400" b="1" dirty="0">
                <a:latin typeface="+mn-lt"/>
              </a:rPr>
              <a:t>plasmatica e aumento pH ematico</a:t>
            </a:r>
            <a:endParaRPr lang="it-IT" altLang="it-IT" sz="2400" dirty="0">
              <a:latin typeface="+mn-lt"/>
            </a:endParaRPr>
          </a:p>
        </p:txBody>
      </p:sp>
      <p:cxnSp>
        <p:nvCxnSpPr>
          <p:cNvPr id="21509" name="Connettore 2 22">
            <a:extLst>
              <a:ext uri="{FF2B5EF4-FFF2-40B4-BE49-F238E27FC236}">
                <a16:creationId xmlns:a16="http://schemas.microsoft.com/office/drawing/2014/main" id="{6438A187-58AB-7E1B-445B-52F07B62C290}"/>
              </a:ext>
            </a:extLst>
          </p:cNvPr>
          <p:cNvCxnSpPr>
            <a:cxnSpLocks/>
          </p:cNvCxnSpPr>
          <p:nvPr/>
        </p:nvCxnSpPr>
        <p:spPr bwMode="auto">
          <a:xfrm flipV="1">
            <a:off x="7594600" y="3956050"/>
            <a:ext cx="457200" cy="222250"/>
          </a:xfrm>
          <a:prstGeom prst="straightConnector1">
            <a:avLst/>
          </a:prstGeom>
          <a:noFill/>
          <a:ln w="7620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21510" name="Freccia destra 49">
            <a:extLst>
              <a:ext uri="{FF2B5EF4-FFF2-40B4-BE49-F238E27FC236}">
                <a16:creationId xmlns:a16="http://schemas.microsoft.com/office/drawing/2014/main" id="{C167EB96-7DB8-D327-A7DD-1E28C818E4A5}"/>
              </a:ext>
            </a:extLst>
          </p:cNvPr>
          <p:cNvSpPr>
            <a:spLocks noChangeArrowheads="1"/>
          </p:cNvSpPr>
          <p:nvPr/>
        </p:nvSpPr>
        <p:spPr bwMode="auto">
          <a:xfrm rot="10800000">
            <a:off x="4214813" y="3387725"/>
            <a:ext cx="3194050" cy="184150"/>
          </a:xfrm>
          <a:prstGeom prst="rightArrow">
            <a:avLst>
              <a:gd name="adj1" fmla="val 50000"/>
              <a:gd name="adj2" fmla="val 49465"/>
            </a:avLst>
          </a:prstGeom>
          <a:solidFill>
            <a:schemeClr val="accent1"/>
          </a:solidFill>
          <a:ln w="76200" algn="ctr">
            <a:solidFill>
              <a:srgbClr val="0070C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cxnSp>
        <p:nvCxnSpPr>
          <p:cNvPr id="21511" name="Connettore 2 37">
            <a:extLst>
              <a:ext uri="{FF2B5EF4-FFF2-40B4-BE49-F238E27FC236}">
                <a16:creationId xmlns:a16="http://schemas.microsoft.com/office/drawing/2014/main" id="{E823C045-364D-DE50-CF06-3901AC34A26D}"/>
              </a:ext>
            </a:extLst>
          </p:cNvPr>
          <p:cNvCxnSpPr>
            <a:cxnSpLocks/>
          </p:cNvCxnSpPr>
          <p:nvPr/>
        </p:nvCxnSpPr>
        <p:spPr bwMode="auto">
          <a:xfrm>
            <a:off x="9340850" y="2332038"/>
            <a:ext cx="0" cy="442912"/>
          </a:xfrm>
          <a:prstGeom prst="straightConnector1">
            <a:avLst/>
          </a:prstGeom>
          <a:noFill/>
          <a:ln w="7620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21512" name="Connettore 2 41">
            <a:extLst>
              <a:ext uri="{FF2B5EF4-FFF2-40B4-BE49-F238E27FC236}">
                <a16:creationId xmlns:a16="http://schemas.microsoft.com/office/drawing/2014/main" id="{3E55C8E0-023F-5335-C4B4-494B7377AB17}"/>
              </a:ext>
            </a:extLst>
          </p:cNvPr>
          <p:cNvCxnSpPr>
            <a:cxnSpLocks/>
          </p:cNvCxnSpPr>
          <p:nvPr/>
        </p:nvCxnSpPr>
        <p:spPr bwMode="auto">
          <a:xfrm flipH="1" flipV="1">
            <a:off x="2060575" y="4659314"/>
            <a:ext cx="14288" cy="681037"/>
          </a:xfrm>
          <a:prstGeom prst="straightConnector1">
            <a:avLst/>
          </a:prstGeom>
          <a:noFill/>
          <a:ln w="7620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21513" name="CasellaDiTesto 22">
            <a:extLst>
              <a:ext uri="{FF2B5EF4-FFF2-40B4-BE49-F238E27FC236}">
                <a16:creationId xmlns:a16="http://schemas.microsoft.com/office/drawing/2014/main" id="{46F2622B-381C-5EA8-5B2B-7CE6B7F2CE81}"/>
              </a:ext>
            </a:extLst>
          </p:cNvPr>
          <p:cNvSpPr txBox="1">
            <a:spLocks noChangeArrowheads="1"/>
          </p:cNvSpPr>
          <p:nvPr/>
        </p:nvSpPr>
        <p:spPr bwMode="auto">
          <a:xfrm>
            <a:off x="2139951" y="4802188"/>
            <a:ext cx="543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pH</a:t>
            </a:r>
          </a:p>
        </p:txBody>
      </p:sp>
      <p:cxnSp>
        <p:nvCxnSpPr>
          <p:cNvPr id="21514" name="Connettore 2 32">
            <a:extLst>
              <a:ext uri="{FF2B5EF4-FFF2-40B4-BE49-F238E27FC236}">
                <a16:creationId xmlns:a16="http://schemas.microsoft.com/office/drawing/2014/main" id="{D4CCE797-A435-C1B2-7CFF-DB1E0682482A}"/>
              </a:ext>
            </a:extLst>
          </p:cNvPr>
          <p:cNvCxnSpPr>
            <a:cxnSpLocks/>
          </p:cNvCxnSpPr>
          <p:nvPr/>
        </p:nvCxnSpPr>
        <p:spPr bwMode="auto">
          <a:xfrm flipH="1" flipV="1">
            <a:off x="2135002" y="2462213"/>
            <a:ext cx="1086036" cy="1228725"/>
          </a:xfrm>
          <a:prstGeom prst="straightConnector1">
            <a:avLst/>
          </a:prstGeom>
          <a:noFill/>
          <a:ln w="5715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21515" name="Connettore 2 32">
            <a:extLst>
              <a:ext uri="{FF2B5EF4-FFF2-40B4-BE49-F238E27FC236}">
                <a16:creationId xmlns:a16="http://schemas.microsoft.com/office/drawing/2014/main" id="{171A775D-1B01-CAB9-1634-8E7FD28C1EF3}"/>
              </a:ext>
            </a:extLst>
          </p:cNvPr>
          <p:cNvCxnSpPr>
            <a:cxnSpLocks/>
          </p:cNvCxnSpPr>
          <p:nvPr/>
        </p:nvCxnSpPr>
        <p:spPr bwMode="auto">
          <a:xfrm flipH="1" flipV="1">
            <a:off x="2461404" y="2315374"/>
            <a:ext cx="1029509" cy="1197764"/>
          </a:xfrm>
          <a:prstGeom prst="straightConnector1">
            <a:avLst/>
          </a:prstGeom>
          <a:noFill/>
          <a:ln w="5715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cxnSp>
        <p:nvCxnSpPr>
          <p:cNvPr id="21516" name="Connettore 2 22">
            <a:extLst>
              <a:ext uri="{FF2B5EF4-FFF2-40B4-BE49-F238E27FC236}">
                <a16:creationId xmlns:a16="http://schemas.microsoft.com/office/drawing/2014/main" id="{57B2DBBE-7651-DCF0-A7F2-9168052C10B0}"/>
              </a:ext>
            </a:extLst>
          </p:cNvPr>
          <p:cNvCxnSpPr>
            <a:cxnSpLocks/>
          </p:cNvCxnSpPr>
          <p:nvPr/>
        </p:nvCxnSpPr>
        <p:spPr bwMode="auto">
          <a:xfrm flipH="1">
            <a:off x="7588250" y="2462213"/>
            <a:ext cx="1530350" cy="900112"/>
          </a:xfrm>
          <a:prstGeom prst="straightConnector1">
            <a:avLst/>
          </a:prstGeom>
          <a:noFill/>
          <a:ln w="7620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38164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asellaDiTesto 16">
            <a:extLst>
              <a:ext uri="{FF2B5EF4-FFF2-40B4-BE49-F238E27FC236}">
                <a16:creationId xmlns:a16="http://schemas.microsoft.com/office/drawing/2014/main" id="{9422EE71-4977-FFBF-A154-069E0DE99576}"/>
              </a:ext>
            </a:extLst>
          </p:cNvPr>
          <p:cNvSpPr txBox="1">
            <a:spLocks noChangeArrowheads="1"/>
          </p:cNvSpPr>
          <p:nvPr/>
        </p:nvSpPr>
        <p:spPr bwMode="auto">
          <a:xfrm>
            <a:off x="351857" y="316214"/>
            <a:ext cx="748634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800" b="1" dirty="0">
                <a:latin typeface="+mn-lt"/>
              </a:rPr>
              <a:t>ALCALOSI RESPIRATORIA (per iper-ventilazione): </a:t>
            </a:r>
          </a:p>
          <a:p>
            <a:pPr>
              <a:spcBef>
                <a:spcPct val="0"/>
              </a:spcBef>
              <a:buFontTx/>
              <a:buNone/>
            </a:pPr>
            <a:r>
              <a:rPr lang="it-IT" altLang="it-IT" sz="2400" b="1" dirty="0">
                <a:latin typeface="+mn-lt"/>
              </a:rPr>
              <a:t>Aumentata diffusione di CO</a:t>
            </a:r>
            <a:r>
              <a:rPr lang="it-IT" altLang="it-IT" sz="2400" b="1" baseline="-25000" dirty="0">
                <a:latin typeface="+mn-lt"/>
              </a:rPr>
              <a:t>2 </a:t>
            </a:r>
            <a:r>
              <a:rPr lang="it-IT" altLang="it-IT" sz="2400" dirty="0">
                <a:latin typeface="+mn-lt"/>
              </a:rPr>
              <a:t>agli alveoli, </a:t>
            </a:r>
            <a:r>
              <a:rPr lang="it-IT" altLang="it-IT" sz="2400" b="1" dirty="0">
                <a:latin typeface="+mn-lt"/>
              </a:rPr>
              <a:t>aumento pH</a:t>
            </a:r>
            <a:endParaRPr lang="en-GB" altLang="it-IT" sz="2400" b="1" dirty="0">
              <a:latin typeface="+mn-lt"/>
            </a:endParaRPr>
          </a:p>
        </p:txBody>
      </p:sp>
      <p:sp>
        <p:nvSpPr>
          <p:cNvPr id="22530" name="CasellaDiTesto 1">
            <a:extLst>
              <a:ext uri="{FF2B5EF4-FFF2-40B4-BE49-F238E27FC236}">
                <a16:creationId xmlns:a16="http://schemas.microsoft.com/office/drawing/2014/main" id="{5E65531C-8849-8467-0A0F-AF533D873CD5}"/>
              </a:ext>
            </a:extLst>
          </p:cNvPr>
          <p:cNvSpPr txBox="1">
            <a:spLocks noChangeArrowheads="1"/>
          </p:cNvSpPr>
          <p:nvPr/>
        </p:nvSpPr>
        <p:spPr bwMode="auto">
          <a:xfrm>
            <a:off x="448515" y="4961597"/>
            <a:ext cx="74725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dirty="0">
                <a:latin typeface="+mn-lt"/>
              </a:rPr>
              <a:t>Acidosi: ALBUMINA + H</a:t>
            </a:r>
            <a:r>
              <a:rPr lang="it-IT" altLang="it-IT" sz="2400" b="1" baseline="30000" dirty="0">
                <a:latin typeface="+mn-lt"/>
              </a:rPr>
              <a:t>+</a:t>
            </a:r>
            <a:r>
              <a:rPr lang="it-IT" altLang="it-IT" sz="2400" b="1" dirty="0">
                <a:latin typeface="+mn-lt"/>
              </a:rPr>
              <a:t> </a:t>
            </a:r>
            <a:r>
              <a:rPr lang="it-IT" altLang="it-IT" sz="2400" b="1" dirty="0">
                <a:latin typeface="+mn-lt"/>
                <a:sym typeface="Wingdings" panose="05000000000000000000" pitchFamily="2" charset="2"/>
              </a:rPr>
              <a:t> rilascia Ca</a:t>
            </a:r>
            <a:r>
              <a:rPr lang="it-IT" altLang="it-IT" sz="2400" b="1" baseline="30000" dirty="0">
                <a:latin typeface="+mn-lt"/>
                <a:sym typeface="Wingdings" panose="05000000000000000000" pitchFamily="2" charset="2"/>
              </a:rPr>
              <a:t>++</a:t>
            </a:r>
          </a:p>
          <a:p>
            <a:pPr>
              <a:spcBef>
                <a:spcPct val="0"/>
              </a:spcBef>
              <a:buFontTx/>
              <a:buNone/>
            </a:pPr>
            <a:r>
              <a:rPr lang="it-IT" altLang="it-IT" sz="2400" b="1" dirty="0">
                <a:latin typeface="+mn-lt"/>
                <a:sym typeface="Wingdings" panose="05000000000000000000" pitchFamily="2" charset="2"/>
              </a:rPr>
              <a:t>Alcalosi: ALBUMINA + HCO</a:t>
            </a:r>
            <a:r>
              <a:rPr lang="it-IT" altLang="it-IT" sz="2400" b="1" baseline="-25000" dirty="0">
                <a:latin typeface="+mn-lt"/>
                <a:sym typeface="Wingdings" panose="05000000000000000000" pitchFamily="2" charset="2"/>
              </a:rPr>
              <a:t>3</a:t>
            </a:r>
            <a:r>
              <a:rPr lang="it-IT" altLang="it-IT" b="1" baseline="30000" dirty="0">
                <a:latin typeface="+mn-lt"/>
                <a:sym typeface="Wingdings" panose="05000000000000000000" pitchFamily="2" charset="2"/>
              </a:rPr>
              <a:t>-</a:t>
            </a:r>
            <a:r>
              <a:rPr lang="it-IT" altLang="it-IT" sz="2400" b="1" dirty="0">
                <a:latin typeface="+mn-lt"/>
                <a:sym typeface="Wingdings" panose="05000000000000000000" pitchFamily="2" charset="2"/>
              </a:rPr>
              <a:t>  lega Ca</a:t>
            </a:r>
            <a:r>
              <a:rPr lang="it-IT" altLang="it-IT" sz="2400" b="1" baseline="30000" dirty="0">
                <a:latin typeface="+mn-lt"/>
                <a:sym typeface="Wingdings" panose="05000000000000000000" pitchFamily="2" charset="2"/>
              </a:rPr>
              <a:t>++ </a:t>
            </a:r>
            <a:r>
              <a:rPr lang="it-IT" altLang="it-IT" sz="2400" b="1" dirty="0">
                <a:latin typeface="+mn-lt"/>
                <a:sym typeface="Wingdings" panose="05000000000000000000" pitchFamily="2" charset="2"/>
              </a:rPr>
              <a:t>IPOCALCEMIA</a:t>
            </a:r>
          </a:p>
          <a:p>
            <a:pPr>
              <a:spcBef>
                <a:spcPct val="0"/>
              </a:spcBef>
              <a:buFontTx/>
              <a:buNone/>
            </a:pPr>
            <a:r>
              <a:rPr lang="it-IT" altLang="it-IT" sz="2400" b="1" dirty="0">
                <a:latin typeface="+mn-lt"/>
                <a:sym typeface="Wingdings" panose="05000000000000000000" pitchFamily="2" charset="2"/>
              </a:rPr>
              <a:t>IPOCALCEMIA  TETANIA</a:t>
            </a:r>
            <a:endParaRPr lang="it-IT" altLang="it-IT" sz="2400" b="1" baseline="30000" dirty="0">
              <a:latin typeface="+mn-lt"/>
              <a:sym typeface="Wingdings" panose="05000000000000000000" pitchFamily="2" charset="2"/>
            </a:endParaRPr>
          </a:p>
        </p:txBody>
      </p:sp>
      <p:sp>
        <p:nvSpPr>
          <p:cNvPr id="22531" name="CasellaDiTesto 2">
            <a:extLst>
              <a:ext uri="{FF2B5EF4-FFF2-40B4-BE49-F238E27FC236}">
                <a16:creationId xmlns:a16="http://schemas.microsoft.com/office/drawing/2014/main" id="{AC3FE566-C401-1CBD-9727-0BF0A7330D05}"/>
              </a:ext>
            </a:extLst>
          </p:cNvPr>
          <p:cNvSpPr txBox="1">
            <a:spLocks noChangeArrowheads="1"/>
          </p:cNvSpPr>
          <p:nvPr/>
        </p:nvSpPr>
        <p:spPr bwMode="auto">
          <a:xfrm>
            <a:off x="448515" y="1423599"/>
            <a:ext cx="4360617" cy="1077218"/>
          </a:xfrm>
          <a:prstGeom prst="rect">
            <a:avLst/>
          </a:prstGeom>
          <a:noFill/>
          <a:ln w="57150">
            <a:solidFill>
              <a:srgbClr val="0CFF8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b="1">
                <a:latin typeface="+mn-lt"/>
                <a:sym typeface="Wingdings" panose="05000000000000000000" pitchFamily="2" charset="2"/>
              </a:rPr>
              <a:t>  acidosi               alcalosi</a:t>
            </a:r>
          </a:p>
          <a:p>
            <a:pPr>
              <a:spcBef>
                <a:spcPct val="0"/>
              </a:spcBef>
              <a:buFontTx/>
              <a:buNone/>
            </a:pPr>
            <a:r>
              <a:rPr lang="it-IT" altLang="it-IT" b="1">
                <a:latin typeface="+mn-lt"/>
                <a:sym typeface="Wingdings" panose="05000000000000000000" pitchFamily="2" charset="2"/>
              </a:rPr>
              <a:t>H</a:t>
            </a:r>
            <a:r>
              <a:rPr lang="it-IT" altLang="it-IT" b="1" baseline="30000">
                <a:latin typeface="+mn-lt"/>
                <a:sym typeface="Wingdings" panose="05000000000000000000" pitchFamily="2" charset="2"/>
              </a:rPr>
              <a:t>+</a:t>
            </a:r>
            <a:r>
              <a:rPr lang="it-IT" altLang="it-IT" b="1">
                <a:latin typeface="+mn-lt"/>
                <a:sym typeface="Wingdings" panose="05000000000000000000" pitchFamily="2" charset="2"/>
              </a:rPr>
              <a:t>  </a:t>
            </a:r>
            <a:r>
              <a:rPr lang="it-IT" altLang="it-IT" b="1">
                <a:latin typeface="+mn-lt"/>
              </a:rPr>
              <a:t>ALBUMINA </a:t>
            </a:r>
            <a:r>
              <a:rPr lang="it-IT" altLang="it-IT" b="1">
                <a:latin typeface="+mn-lt"/>
                <a:sym typeface="Wingdings" panose="05000000000000000000" pitchFamily="2" charset="2"/>
              </a:rPr>
              <a:t></a:t>
            </a:r>
            <a:r>
              <a:rPr lang="it-IT" altLang="it-IT" b="1">
                <a:latin typeface="+mn-lt"/>
              </a:rPr>
              <a:t> </a:t>
            </a:r>
            <a:r>
              <a:rPr lang="it-IT" altLang="it-IT" b="1">
                <a:latin typeface="+mn-lt"/>
                <a:sym typeface="Wingdings" panose="05000000000000000000" pitchFamily="2" charset="2"/>
              </a:rPr>
              <a:t>Ca</a:t>
            </a:r>
            <a:r>
              <a:rPr lang="it-IT" altLang="it-IT" b="1" baseline="30000">
                <a:latin typeface="+mn-lt"/>
                <a:sym typeface="Wingdings" panose="05000000000000000000" pitchFamily="2" charset="2"/>
              </a:rPr>
              <a:t>++</a:t>
            </a:r>
            <a:endParaRPr lang="it-IT" altLang="it-IT" b="1" baseline="30000">
              <a:latin typeface="+mn-lt"/>
            </a:endParaRPr>
          </a:p>
        </p:txBody>
      </p:sp>
      <p:sp>
        <p:nvSpPr>
          <p:cNvPr id="22532" name="CasellaDiTesto 4">
            <a:extLst>
              <a:ext uri="{FF2B5EF4-FFF2-40B4-BE49-F238E27FC236}">
                <a16:creationId xmlns:a16="http://schemas.microsoft.com/office/drawing/2014/main" id="{931AE295-B57E-FA13-E065-A007DDD7C7CF}"/>
              </a:ext>
            </a:extLst>
          </p:cNvPr>
          <p:cNvSpPr txBox="1">
            <a:spLocks noChangeArrowheads="1"/>
          </p:cNvSpPr>
          <p:nvPr/>
        </p:nvSpPr>
        <p:spPr bwMode="auto">
          <a:xfrm>
            <a:off x="448515" y="2924422"/>
            <a:ext cx="5337175" cy="1568450"/>
          </a:xfrm>
          <a:prstGeom prst="rect">
            <a:avLst/>
          </a:prstGeom>
          <a:noFill/>
          <a:ln w="76200">
            <a:solidFill>
              <a:srgbClr val="0CFF8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800" dirty="0">
                <a:latin typeface="+mn-lt"/>
              </a:rPr>
              <a:t>Ipocalcemia </a:t>
            </a:r>
            <a:r>
              <a:rPr lang="it-IT" altLang="it-IT" sz="2800" dirty="0">
                <a:latin typeface="+mn-lt"/>
                <a:sym typeface="Wingdings" panose="05000000000000000000" pitchFamily="2" charset="2"/>
              </a:rPr>
              <a:t></a:t>
            </a:r>
            <a:r>
              <a:rPr lang="it-IT" altLang="it-IT" sz="2800" dirty="0">
                <a:latin typeface="+mn-lt"/>
              </a:rPr>
              <a:t>Muscolo: entra Na+ </a:t>
            </a:r>
          </a:p>
          <a:p>
            <a:pPr>
              <a:spcBef>
                <a:spcPct val="0"/>
              </a:spcBef>
              <a:buFontTx/>
              <a:buNone/>
            </a:pPr>
            <a:r>
              <a:rPr lang="it-IT" altLang="it-IT" sz="2800" dirty="0">
                <a:latin typeface="+mn-lt"/>
                <a:sym typeface="Wingdings" panose="05000000000000000000" pitchFamily="2" charset="2"/>
              </a:rPr>
              <a:t> potenziale d’azione ridotto</a:t>
            </a:r>
          </a:p>
          <a:p>
            <a:pPr>
              <a:spcBef>
                <a:spcPct val="0"/>
              </a:spcBef>
              <a:buFontTx/>
              <a:buNone/>
            </a:pPr>
            <a:r>
              <a:rPr lang="it-IT" altLang="it-IT" sz="4000" b="1" dirty="0">
                <a:latin typeface="+mn-lt"/>
                <a:sym typeface="Wingdings" panose="05000000000000000000" pitchFamily="2" charset="2"/>
              </a:rPr>
              <a:t> TETANIA</a:t>
            </a:r>
            <a:endParaRPr lang="it-IT" altLang="it-IT" sz="4000" b="1" dirty="0">
              <a:latin typeface="+mn-lt"/>
            </a:endParaRPr>
          </a:p>
        </p:txBody>
      </p:sp>
    </p:spTree>
    <p:extLst>
      <p:ext uri="{BB962C8B-B14F-4D97-AF65-F5344CB8AC3E}">
        <p14:creationId xmlns:p14="http://schemas.microsoft.com/office/powerpoint/2010/main" val="3712798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B7CC32A-66E1-9F7A-F2B1-F558E9FAC0DB}"/>
              </a:ext>
            </a:extLst>
          </p:cNvPr>
          <p:cNvSpPr>
            <a:spLocks noChangeArrowheads="1"/>
          </p:cNvSpPr>
          <p:nvPr/>
        </p:nvSpPr>
        <p:spPr bwMode="auto">
          <a:xfrm>
            <a:off x="741872" y="840309"/>
            <a:ext cx="1084627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kumimoji="0" lang="it-IT"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Bambina di 12 anni, già seguita per meningocele sacrale congenito</a:t>
            </a: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lang="it-IT" altLang="ja-JP" sz="2400" dirty="0">
                <a:latin typeface="+mn-lt"/>
                <a:ea typeface="MS Mincho" panose="02020609040205080304" pitchFamily="49" charset="-128"/>
                <a:cs typeface="Times New Roman" panose="02020603050405020304" pitchFamily="18" charset="0"/>
              </a:rPr>
              <a:t>Da 2 settimane, astenia e deficit di forza prossimale</a:t>
            </a:r>
            <a:r>
              <a:rPr kumimoji="0" lang="it-IT"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 ai 4 arti con saltuarie mialgie </a:t>
            </a: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lang="it-IT" altLang="ja-JP" sz="2400" dirty="0">
                <a:latin typeface="+mn-lt"/>
                <a:ea typeface="MS Mincho" panose="02020609040205080304" pitchFamily="49" charset="-128"/>
                <a:cs typeface="Times New Roman" panose="02020603050405020304" pitchFamily="18" charset="0"/>
              </a:rPr>
              <a:t>D</a:t>
            </a:r>
            <a:r>
              <a:rPr kumimoji="0" lang="it-IT"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isfagia e calo ponderale</a:t>
            </a: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endParaRPr kumimoji="0" lang="it-IT"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lang="it-IT" altLang="ja-JP" sz="2400" dirty="0">
                <a:latin typeface="+mn-lt"/>
                <a:ea typeface="MS Mincho" panose="02020609040205080304" pitchFamily="49" charset="-128"/>
                <a:cs typeface="Times New Roman" panose="02020603050405020304" pitchFamily="18" charset="0"/>
              </a:rPr>
              <a:t>A</a:t>
            </a:r>
            <a:r>
              <a:rPr kumimoji="0" lang="it-IT"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ccesso in PS per dispnea ingravescente </a:t>
            </a: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kumimoji="0" lang="it-IT" altLang="ja-JP" sz="24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SpO2 88% in AA; pH 7.33, pCO2 68 mmHg, HCO3 30 </a:t>
            </a:r>
            <a:r>
              <a:rPr kumimoji="0" lang="it-IT" altLang="ja-JP" sz="2400" b="1" i="0" u="none" strike="noStrike" cap="none" normalizeH="0" baseline="0" dirty="0" err="1">
                <a:ln>
                  <a:noFill/>
                </a:ln>
                <a:solidFill>
                  <a:schemeClr val="tx1"/>
                </a:solidFill>
                <a:effectLst/>
                <a:latin typeface="+mn-lt"/>
                <a:ea typeface="MS Mincho" panose="02020609040205080304" pitchFamily="49" charset="-128"/>
                <a:cs typeface="Times New Roman" panose="02020603050405020304" pitchFamily="18" charset="0"/>
              </a:rPr>
              <a:t>mmol</a:t>
            </a:r>
            <a:r>
              <a:rPr kumimoji="0" lang="it-IT" altLang="ja-JP" sz="24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/L</a:t>
            </a: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endParaRPr kumimoji="0" lang="it-IT"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kumimoji="0" lang="it-IT"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Alla RM dell’encefalo e del rachide eseguite in urgenza riscontrato un aumento delle dimensioni del meningocele sacrale (8 x 8.5 x 9 cm); agli esami GB 14.440, N 9710, CPK totali </a:t>
            </a:r>
            <a:r>
              <a:rPr kumimoji="0" lang="it-IT" altLang="ja-JP" sz="24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8479</a:t>
            </a:r>
            <a:r>
              <a:rPr kumimoji="0" lang="it-IT"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 U/L</a:t>
            </a:r>
            <a:endParaRPr kumimoji="0" lang="en-US" altLang="ja-JP" sz="2400" b="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DC391736-8863-0CD1-4F5A-E8E7862F80C6}"/>
              </a:ext>
            </a:extLst>
          </p:cNvPr>
          <p:cNvSpPr txBox="1"/>
          <p:nvPr/>
        </p:nvSpPr>
        <p:spPr>
          <a:xfrm>
            <a:off x="741872" y="5078083"/>
            <a:ext cx="10437962" cy="830997"/>
          </a:xfrm>
          <a:prstGeom prst="rect">
            <a:avLst/>
          </a:prstGeom>
          <a:noFill/>
          <a:ln w="28575">
            <a:solidFill>
              <a:srgbClr val="C00000"/>
            </a:solidFill>
          </a:ln>
        </p:spPr>
        <p:txBody>
          <a:bodyPr wrap="square" rtlCol="0">
            <a:spAutoFit/>
          </a:bodyPr>
          <a:lstStyle/>
          <a:p>
            <a:r>
              <a:rPr lang="it-IT" sz="2400" dirty="0"/>
              <a:t>Glucocorticoidi e ventilazione meccanica</a:t>
            </a:r>
          </a:p>
          <a:p>
            <a:r>
              <a:rPr lang="it-IT" sz="2400" dirty="0"/>
              <a:t>Studio immunopatologico: identificazione di anticorpi anti TIF1-gamma</a:t>
            </a:r>
          </a:p>
        </p:txBody>
      </p:sp>
    </p:spTree>
    <p:extLst>
      <p:ext uri="{BB962C8B-B14F-4D97-AF65-F5344CB8AC3E}">
        <p14:creationId xmlns:p14="http://schemas.microsoft.com/office/powerpoint/2010/main" val="21851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B994E-7EEB-4045-8E0A-8802FB7EA4BE}"/>
              </a:ext>
            </a:extLst>
          </p:cNvPr>
          <p:cNvSpPr txBox="1"/>
          <p:nvPr/>
        </p:nvSpPr>
        <p:spPr>
          <a:xfrm>
            <a:off x="5187107" y="541564"/>
            <a:ext cx="5747134" cy="4401205"/>
          </a:xfrm>
          <a:prstGeom prst="rect">
            <a:avLst/>
          </a:prstGeom>
          <a:noFill/>
        </p:spPr>
        <p:txBody>
          <a:bodyPr wrap="square" rtlCol="0">
            <a:spAutoFit/>
          </a:bodyPr>
          <a:lstStyle/>
          <a:p>
            <a:r>
              <a:rPr lang="it-IT" sz="2800" dirty="0"/>
              <a:t>In </a:t>
            </a:r>
            <a:r>
              <a:rPr lang="it-IT" sz="2800" dirty="0" err="1"/>
              <a:t>July</a:t>
            </a:r>
            <a:r>
              <a:rPr lang="it-IT" sz="2800" dirty="0"/>
              <a:t> 1922 </a:t>
            </a:r>
          </a:p>
          <a:p>
            <a:r>
              <a:rPr lang="it-IT" sz="2800" dirty="0"/>
              <a:t>14-year-old  </a:t>
            </a:r>
          </a:p>
          <a:p>
            <a:r>
              <a:rPr lang="it-IT" sz="2800" dirty="0"/>
              <a:t>H 150cm, peso 20.4 kg</a:t>
            </a:r>
          </a:p>
          <a:p>
            <a:endParaRPr lang="it-IT" sz="2800" dirty="0"/>
          </a:p>
          <a:p>
            <a:r>
              <a:rPr lang="it-IT" sz="2800" dirty="0" err="1"/>
              <a:t>She</a:t>
            </a:r>
            <a:r>
              <a:rPr lang="it-IT" sz="2800" dirty="0"/>
              <a:t> </a:t>
            </a:r>
            <a:r>
              <a:rPr lang="it-IT" sz="2800" dirty="0" err="1"/>
              <a:t>was</a:t>
            </a:r>
            <a:r>
              <a:rPr lang="it-IT" sz="2800" dirty="0"/>
              <a:t> </a:t>
            </a:r>
            <a:r>
              <a:rPr lang="it-IT" sz="2800" dirty="0" err="1"/>
              <a:t>emaciated</a:t>
            </a:r>
            <a:r>
              <a:rPr lang="it-IT" sz="2800" dirty="0"/>
              <a:t>, and </a:t>
            </a:r>
            <a:r>
              <a:rPr lang="it-IT" sz="2800" dirty="0" err="1"/>
              <a:t>her</a:t>
            </a:r>
            <a:r>
              <a:rPr lang="it-IT" sz="2800" dirty="0"/>
              <a:t> </a:t>
            </a:r>
            <a:r>
              <a:rPr lang="it-IT" sz="2800" dirty="0" err="1"/>
              <a:t>abdomen</a:t>
            </a:r>
            <a:r>
              <a:rPr lang="it-IT" sz="2800" dirty="0"/>
              <a:t> and </a:t>
            </a:r>
            <a:r>
              <a:rPr lang="it-IT" sz="2800" dirty="0" err="1"/>
              <a:t>pelvic</a:t>
            </a:r>
            <a:r>
              <a:rPr lang="it-IT" sz="2800" dirty="0"/>
              <a:t> </a:t>
            </a:r>
            <a:r>
              <a:rPr lang="it-IT" sz="2800" dirty="0" err="1"/>
              <a:t>bones</a:t>
            </a:r>
            <a:r>
              <a:rPr lang="it-IT" sz="2800" dirty="0"/>
              <a:t> </a:t>
            </a:r>
            <a:r>
              <a:rPr lang="it-IT" sz="2800" dirty="0" err="1"/>
              <a:t>were</a:t>
            </a:r>
            <a:r>
              <a:rPr lang="it-IT" sz="2800" dirty="0"/>
              <a:t> </a:t>
            </a:r>
            <a:r>
              <a:rPr lang="it-IT" sz="2800" dirty="0" err="1"/>
              <a:t>protruding</a:t>
            </a:r>
            <a:r>
              <a:rPr lang="it-IT" sz="2800" dirty="0"/>
              <a:t>. </a:t>
            </a:r>
            <a:r>
              <a:rPr lang="it-IT" sz="2800" dirty="0" err="1"/>
              <a:t>Her</a:t>
            </a:r>
            <a:r>
              <a:rPr lang="it-IT" sz="2800" dirty="0"/>
              <a:t> </a:t>
            </a:r>
            <a:r>
              <a:rPr lang="it-IT" sz="2800" dirty="0" err="1"/>
              <a:t>skin</a:t>
            </a:r>
            <a:r>
              <a:rPr lang="it-IT" sz="2800" dirty="0"/>
              <a:t> </a:t>
            </a:r>
            <a:r>
              <a:rPr lang="it-IT" sz="2800" dirty="0" err="1"/>
              <a:t>was</a:t>
            </a:r>
            <a:r>
              <a:rPr lang="it-IT" sz="2800" dirty="0"/>
              <a:t> dry and </a:t>
            </a:r>
            <a:r>
              <a:rPr lang="it-IT" sz="2800" dirty="0" err="1"/>
              <a:t>scaly</a:t>
            </a:r>
            <a:r>
              <a:rPr lang="it-IT" sz="2800" dirty="0"/>
              <a:t>, </a:t>
            </a:r>
            <a:r>
              <a:rPr lang="it-IT" sz="2800" dirty="0" err="1"/>
              <a:t>her</a:t>
            </a:r>
            <a:r>
              <a:rPr lang="it-IT" sz="2800" dirty="0"/>
              <a:t> </a:t>
            </a:r>
            <a:r>
              <a:rPr lang="it-IT" sz="2800" dirty="0" err="1"/>
              <a:t>hair</a:t>
            </a:r>
            <a:r>
              <a:rPr lang="it-IT" sz="2800" dirty="0"/>
              <a:t> </a:t>
            </a:r>
            <a:r>
              <a:rPr lang="it-IT" sz="2800" dirty="0" err="1"/>
              <a:t>was</a:t>
            </a:r>
            <a:r>
              <a:rPr lang="it-IT" sz="2800" dirty="0"/>
              <a:t> </a:t>
            </a:r>
            <a:r>
              <a:rPr lang="it-IT" sz="2800" dirty="0" err="1"/>
              <a:t>thin</a:t>
            </a:r>
            <a:r>
              <a:rPr lang="it-IT" sz="2800" dirty="0"/>
              <a:t>, and </a:t>
            </a:r>
            <a:r>
              <a:rPr lang="it-IT" sz="2800" dirty="0" err="1"/>
              <a:t>her</a:t>
            </a:r>
            <a:r>
              <a:rPr lang="it-IT" sz="2800" dirty="0"/>
              <a:t> muscles </a:t>
            </a:r>
            <a:r>
              <a:rPr lang="it-IT" sz="2800" dirty="0" err="1"/>
              <a:t>were</a:t>
            </a:r>
            <a:r>
              <a:rPr lang="it-IT" sz="2800" dirty="0"/>
              <a:t> </a:t>
            </a:r>
            <a:r>
              <a:rPr lang="it-IT" sz="2800" dirty="0" err="1"/>
              <a:t>wasted</a:t>
            </a:r>
            <a:r>
              <a:rPr lang="it-IT" sz="2800" dirty="0"/>
              <a:t>. </a:t>
            </a:r>
            <a:r>
              <a:rPr lang="it-IT" sz="2800" dirty="0" err="1"/>
              <a:t>She</a:t>
            </a:r>
            <a:r>
              <a:rPr lang="it-IT" sz="2800" dirty="0"/>
              <a:t> </a:t>
            </a:r>
            <a:r>
              <a:rPr lang="it-IT" sz="2800" dirty="0" err="1"/>
              <a:t>felt</a:t>
            </a:r>
            <a:r>
              <a:rPr lang="it-IT" sz="2800" dirty="0"/>
              <a:t> so </a:t>
            </a:r>
            <a:r>
              <a:rPr lang="it-IT" sz="2800" dirty="0" err="1"/>
              <a:t>weak</a:t>
            </a:r>
            <a:r>
              <a:rPr lang="it-IT" sz="2800" dirty="0"/>
              <a:t> </a:t>
            </a:r>
            <a:r>
              <a:rPr lang="it-IT" sz="2800" dirty="0" err="1"/>
              <a:t>that</a:t>
            </a:r>
            <a:r>
              <a:rPr lang="it-IT" sz="2800" dirty="0"/>
              <a:t> </a:t>
            </a:r>
            <a:r>
              <a:rPr lang="it-IT" sz="2800" dirty="0" err="1"/>
              <a:t>she</a:t>
            </a:r>
            <a:r>
              <a:rPr lang="it-IT" sz="2800" dirty="0"/>
              <a:t> </a:t>
            </a:r>
            <a:r>
              <a:rPr lang="it-IT" sz="2800" dirty="0" err="1"/>
              <a:t>could</a:t>
            </a:r>
            <a:r>
              <a:rPr lang="it-IT" sz="2800" dirty="0"/>
              <a:t> </a:t>
            </a:r>
            <a:r>
              <a:rPr lang="it-IT" sz="2800" dirty="0" err="1"/>
              <a:t>barely</a:t>
            </a:r>
            <a:r>
              <a:rPr lang="it-IT" sz="2800" dirty="0"/>
              <a:t> stand up, and </a:t>
            </a:r>
            <a:r>
              <a:rPr lang="it-IT" sz="2800" dirty="0" err="1"/>
              <a:t>walking</a:t>
            </a:r>
            <a:r>
              <a:rPr lang="it-IT" sz="2800" dirty="0"/>
              <a:t> </a:t>
            </a:r>
            <a:r>
              <a:rPr lang="it-IT" sz="2800" dirty="0" err="1"/>
              <a:t>was</a:t>
            </a:r>
            <a:r>
              <a:rPr lang="it-IT" sz="2800" dirty="0"/>
              <a:t> </a:t>
            </a:r>
            <a:r>
              <a:rPr lang="it-IT" sz="2800" dirty="0" err="1"/>
              <a:t>difficult</a:t>
            </a:r>
            <a:r>
              <a:rPr lang="it-IT" sz="2800" dirty="0"/>
              <a:t>. </a:t>
            </a:r>
          </a:p>
        </p:txBody>
      </p:sp>
      <p:pic>
        <p:nvPicPr>
          <p:cNvPr id="4" name="Picture 3">
            <a:extLst>
              <a:ext uri="{FF2B5EF4-FFF2-40B4-BE49-F238E27FC236}">
                <a16:creationId xmlns:a16="http://schemas.microsoft.com/office/drawing/2014/main" id="{81DF2E1E-5EBB-495E-9676-1D0EA3F9EBE8}"/>
              </a:ext>
            </a:extLst>
          </p:cNvPr>
          <p:cNvPicPr>
            <a:picLocks noChangeAspect="1"/>
          </p:cNvPicPr>
          <p:nvPr/>
        </p:nvPicPr>
        <p:blipFill>
          <a:blip r:embed="rId2"/>
          <a:stretch>
            <a:fillRect/>
          </a:stretch>
        </p:blipFill>
        <p:spPr>
          <a:xfrm>
            <a:off x="249599" y="541564"/>
            <a:ext cx="4719129" cy="5774871"/>
          </a:xfrm>
          <a:prstGeom prst="rect">
            <a:avLst/>
          </a:prstGeom>
        </p:spPr>
      </p:pic>
      <p:sp>
        <p:nvSpPr>
          <p:cNvPr id="5" name="Oval 4">
            <a:extLst>
              <a:ext uri="{FF2B5EF4-FFF2-40B4-BE49-F238E27FC236}">
                <a16:creationId xmlns:a16="http://schemas.microsoft.com/office/drawing/2014/main" id="{1EC08D05-F99D-49CA-A6C1-E7A8FCEDEC35}"/>
              </a:ext>
            </a:extLst>
          </p:cNvPr>
          <p:cNvSpPr/>
          <p:nvPr/>
        </p:nvSpPr>
        <p:spPr>
          <a:xfrm>
            <a:off x="3165832" y="5646978"/>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 6">
            <a:extLst>
              <a:ext uri="{FF2B5EF4-FFF2-40B4-BE49-F238E27FC236}">
                <a16:creationId xmlns:a16="http://schemas.microsoft.com/office/drawing/2014/main" id="{5C5EF48E-0A24-4495-92DE-C3B3AD6131B7}"/>
              </a:ext>
            </a:extLst>
          </p:cNvPr>
          <p:cNvSpPr/>
          <p:nvPr/>
        </p:nvSpPr>
        <p:spPr>
          <a:xfrm>
            <a:off x="3142972" y="2208685"/>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C79ED805-12EA-4BC7-B7D0-C0733B35D615}"/>
              </a:ext>
            </a:extLst>
          </p:cNvPr>
          <p:cNvSpPr txBox="1"/>
          <p:nvPr/>
        </p:nvSpPr>
        <p:spPr>
          <a:xfrm>
            <a:off x="6213027" y="5354590"/>
            <a:ext cx="3982116" cy="954107"/>
          </a:xfrm>
          <a:prstGeom prst="rect">
            <a:avLst/>
          </a:prstGeom>
          <a:noFill/>
        </p:spPr>
        <p:txBody>
          <a:bodyPr wrap="none" rtlCol="0">
            <a:spAutoFit/>
          </a:bodyPr>
          <a:lstStyle/>
          <a:p>
            <a:r>
              <a:rPr lang="it-IT" sz="3200" b="1" dirty="0">
                <a:solidFill>
                  <a:srgbClr val="0070C0"/>
                </a:solidFill>
              </a:rPr>
              <a:t>STARVATION THERAPY</a:t>
            </a:r>
          </a:p>
          <a:p>
            <a:r>
              <a:rPr lang="it-IT" sz="2400" dirty="0">
                <a:solidFill>
                  <a:srgbClr val="0070C0"/>
                </a:solidFill>
              </a:rPr>
              <a:t>Dr. Allen</a:t>
            </a:r>
          </a:p>
        </p:txBody>
      </p:sp>
    </p:spTree>
    <p:extLst>
      <p:ext uri="{BB962C8B-B14F-4D97-AF65-F5344CB8AC3E}">
        <p14:creationId xmlns:p14="http://schemas.microsoft.com/office/powerpoint/2010/main" val="401823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6147E-7074-B3C3-C5BB-AFF54987964C}"/>
              </a:ext>
            </a:extLst>
          </p:cNvPr>
          <p:cNvPicPr>
            <a:picLocks noChangeAspect="1"/>
          </p:cNvPicPr>
          <p:nvPr/>
        </p:nvPicPr>
        <p:blipFill>
          <a:blip r:embed="rId2"/>
          <a:stretch>
            <a:fillRect/>
          </a:stretch>
        </p:blipFill>
        <p:spPr>
          <a:xfrm>
            <a:off x="333555" y="960408"/>
            <a:ext cx="6451058" cy="4115886"/>
          </a:xfrm>
          <a:prstGeom prst="rect">
            <a:avLst/>
          </a:prstGeom>
        </p:spPr>
      </p:pic>
      <p:sp>
        <p:nvSpPr>
          <p:cNvPr id="4" name="TextBox 3">
            <a:extLst>
              <a:ext uri="{FF2B5EF4-FFF2-40B4-BE49-F238E27FC236}">
                <a16:creationId xmlns:a16="http://schemas.microsoft.com/office/drawing/2014/main" id="{A5AFA33E-4ACF-2E0F-5E25-F8B2961419DA}"/>
              </a:ext>
            </a:extLst>
          </p:cNvPr>
          <p:cNvSpPr txBox="1"/>
          <p:nvPr/>
        </p:nvSpPr>
        <p:spPr>
          <a:xfrm>
            <a:off x="333555" y="229275"/>
            <a:ext cx="11444376"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kumimoji="0" lang="it-IT" altLang="ja-JP" sz="28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SpO2 88% in AA</a:t>
            </a:r>
            <a:r>
              <a:rPr lang="it-IT" altLang="ja-JP" sz="2800" b="1" dirty="0">
                <a:ea typeface="MS Mincho" panose="02020609040205080304" pitchFamily="49" charset="-128"/>
                <a:cs typeface="Times New Roman" panose="02020603050405020304" pitchFamily="18" charset="0"/>
              </a:rPr>
              <a:t> </a:t>
            </a:r>
            <a:r>
              <a:rPr lang="it-IT" altLang="ja-JP" sz="2800" dirty="0">
                <a:ea typeface="MS Mincho" panose="02020609040205080304" pitchFamily="49" charset="-128"/>
                <a:cs typeface="Times New Roman" panose="02020603050405020304" pitchFamily="18" charset="0"/>
              </a:rPr>
              <a:t>= PaO2&lt;60 mmHg = </a:t>
            </a:r>
            <a:r>
              <a:rPr lang="it-IT" altLang="ja-JP" sz="2800" dirty="0">
                <a:solidFill>
                  <a:srgbClr val="0070C0"/>
                </a:solidFill>
                <a:ea typeface="MS Mincho" panose="02020609040205080304" pitchFamily="49" charset="-128"/>
                <a:cs typeface="Times New Roman" panose="02020603050405020304" pitchFamily="18" charset="0"/>
              </a:rPr>
              <a:t>insufficienza respiratoria </a:t>
            </a:r>
            <a:r>
              <a:rPr lang="it-IT" altLang="ja-JP" sz="2800" dirty="0" err="1">
                <a:solidFill>
                  <a:srgbClr val="0070C0"/>
                </a:solidFill>
                <a:ea typeface="MS Mincho" panose="02020609040205080304" pitchFamily="49" charset="-128"/>
                <a:cs typeface="Times New Roman" panose="02020603050405020304" pitchFamily="18" charset="0"/>
              </a:rPr>
              <a:t>ipossiemica</a:t>
            </a:r>
            <a:endParaRPr lang="it-IT" altLang="ja-JP" sz="2800" dirty="0">
              <a:solidFill>
                <a:srgbClr val="0070C0"/>
              </a:solidFill>
              <a:ea typeface="MS Mincho" panose="02020609040205080304" pitchFamily="49" charset="-128"/>
              <a:cs typeface="Times New Roman" panose="02020603050405020304" pitchFamily="18" charset="0"/>
            </a:endParaRPr>
          </a:p>
        </p:txBody>
      </p:sp>
      <p:sp>
        <p:nvSpPr>
          <p:cNvPr id="5" name="TextBox 4">
            <a:extLst>
              <a:ext uri="{FF2B5EF4-FFF2-40B4-BE49-F238E27FC236}">
                <a16:creationId xmlns:a16="http://schemas.microsoft.com/office/drawing/2014/main" id="{36FE16DC-0E06-444B-5767-0750B2EBD6F3}"/>
              </a:ext>
            </a:extLst>
          </p:cNvPr>
          <p:cNvSpPr txBox="1"/>
          <p:nvPr/>
        </p:nvSpPr>
        <p:spPr>
          <a:xfrm>
            <a:off x="7683260" y="1132936"/>
            <a:ext cx="3387306" cy="1200329"/>
          </a:xfrm>
          <a:prstGeom prst="rect">
            <a:avLst/>
          </a:prstGeom>
          <a:noFill/>
        </p:spPr>
        <p:txBody>
          <a:bodyPr wrap="square" rtlCol="0">
            <a:spAutoFit/>
          </a:bodyPr>
          <a:lstStyle/>
          <a:p>
            <a:r>
              <a:rPr lang="it-IT" dirty="0"/>
              <a:t>Nota: PaO2 è misurata su </a:t>
            </a:r>
            <a:r>
              <a:rPr lang="it-IT" dirty="0" err="1"/>
              <a:t>emogas</a:t>
            </a:r>
            <a:r>
              <a:rPr lang="it-IT" dirty="0"/>
              <a:t> arterioso, non sempre pratico</a:t>
            </a:r>
          </a:p>
          <a:p>
            <a:r>
              <a:rPr lang="it-IT" dirty="0"/>
              <a:t>In condizioni standard c’è una certa equivalenza con SaO2</a:t>
            </a:r>
          </a:p>
        </p:txBody>
      </p:sp>
      <p:sp>
        <p:nvSpPr>
          <p:cNvPr id="7" name="TextBox 6">
            <a:extLst>
              <a:ext uri="{FF2B5EF4-FFF2-40B4-BE49-F238E27FC236}">
                <a16:creationId xmlns:a16="http://schemas.microsoft.com/office/drawing/2014/main" id="{BDA22432-0CFB-47F4-193C-430A51DCD285}"/>
              </a:ext>
            </a:extLst>
          </p:cNvPr>
          <p:cNvSpPr txBox="1"/>
          <p:nvPr/>
        </p:nvSpPr>
        <p:spPr>
          <a:xfrm>
            <a:off x="7200181" y="2713706"/>
            <a:ext cx="4658264" cy="267765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kumimoji="0" lang="it-IT" altLang="ja-JP" sz="28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pH 7.33 </a:t>
            </a:r>
            <a:r>
              <a:rPr kumimoji="0" lang="it-IT" altLang="ja-JP" sz="280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 </a:t>
            </a:r>
            <a:r>
              <a:rPr kumimoji="0" lang="it-IT" altLang="ja-JP" sz="2800" i="0" u="none" strike="noStrike" cap="none" normalizeH="0" baseline="0" dirty="0">
                <a:ln>
                  <a:noFill/>
                </a:ln>
                <a:solidFill>
                  <a:srgbClr val="0070C0"/>
                </a:solidFill>
                <a:effectLst/>
                <a:latin typeface="+mn-lt"/>
                <a:ea typeface="MS Mincho" panose="02020609040205080304" pitchFamily="49" charset="-128"/>
                <a:cs typeface="Times New Roman" panose="02020603050405020304" pitchFamily="18" charset="0"/>
              </a:rPr>
              <a:t>acidosi </a:t>
            </a:r>
            <a:r>
              <a:rPr kumimoji="0" lang="it-IT" altLang="ja-JP" sz="280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(&lt; 7.35)</a:t>
            </a:r>
            <a:br>
              <a:rPr kumimoji="0" lang="it-IT" altLang="ja-JP" sz="280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br>
            <a:r>
              <a:rPr kumimoji="0" lang="it-IT" altLang="ja-JP" sz="28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pCO2 68 mmHg </a:t>
            </a:r>
            <a:r>
              <a:rPr kumimoji="0" lang="it-IT" altLang="ja-JP" sz="280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lang="it-IT" altLang="ja-JP" sz="2800" dirty="0">
                <a:ea typeface="MS Mincho" panose="02020609040205080304" pitchFamily="49" charset="-128"/>
                <a:cs typeface="Times New Roman" panose="02020603050405020304" pitchFamily="18" charset="0"/>
              </a:rPr>
              <a:t>	</a:t>
            </a:r>
            <a:r>
              <a:rPr kumimoji="0" lang="it-IT" altLang="ja-JP" sz="280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 </a:t>
            </a:r>
            <a:r>
              <a:rPr kumimoji="0" lang="it-IT" altLang="ja-JP" sz="2800" i="0" u="none" strike="noStrike" cap="none" normalizeH="0" baseline="0" dirty="0" err="1">
                <a:ln>
                  <a:noFill/>
                </a:ln>
                <a:solidFill>
                  <a:srgbClr val="0070C0"/>
                </a:solidFill>
                <a:effectLst/>
                <a:latin typeface="+mn-lt"/>
                <a:ea typeface="MS Mincho" panose="02020609040205080304" pitchFamily="49" charset="-128"/>
                <a:cs typeface="Times New Roman" panose="02020603050405020304" pitchFamily="18" charset="0"/>
              </a:rPr>
              <a:t>ipercapnica</a:t>
            </a:r>
            <a:r>
              <a:rPr kumimoji="0" lang="it-IT" altLang="ja-JP" sz="280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 (&gt;50 mmHg)</a:t>
            </a: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kumimoji="0" lang="it-IT" altLang="ja-JP" sz="28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HCO3 30 </a:t>
            </a:r>
            <a:r>
              <a:rPr kumimoji="0" lang="it-IT" altLang="ja-JP" sz="2800" b="1" i="0" u="none" strike="noStrike" cap="none" normalizeH="0" baseline="0" dirty="0" err="1">
                <a:ln>
                  <a:noFill/>
                </a:ln>
                <a:solidFill>
                  <a:schemeClr val="tx1"/>
                </a:solidFill>
                <a:effectLst/>
                <a:latin typeface="+mn-lt"/>
                <a:ea typeface="MS Mincho" panose="02020609040205080304" pitchFamily="49" charset="-128"/>
                <a:cs typeface="Times New Roman" panose="02020603050405020304" pitchFamily="18" charset="0"/>
              </a:rPr>
              <a:t>mmol</a:t>
            </a:r>
            <a:r>
              <a:rPr kumimoji="0" lang="it-IT" altLang="ja-JP" sz="2800" b="1"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/L </a:t>
            </a:r>
            <a:r>
              <a:rPr kumimoji="0" lang="it-IT" altLang="ja-JP" sz="280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rPr>
              <a:t>= con compenso metabolico</a:t>
            </a:r>
          </a:p>
          <a:p>
            <a:pPr marL="0" marR="0" lvl="0" indent="0" algn="l" defTabSz="914400" rtl="0" eaLnBrk="0" fontAlgn="base" latinLnBrk="0" hangingPunct="0">
              <a:lnSpc>
                <a:spcPct val="100000"/>
              </a:lnSpc>
              <a:spcBef>
                <a:spcPct val="0"/>
              </a:spcBef>
              <a:spcAft>
                <a:spcPct val="0"/>
              </a:spcAft>
              <a:buClrTx/>
              <a:buSzTx/>
              <a:buFontTx/>
              <a:buNone/>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 pos="5940425" algn="l"/>
              </a:tabLst>
            </a:pPr>
            <a:r>
              <a:rPr lang="it-IT" altLang="ja-JP" sz="2800" dirty="0">
                <a:ea typeface="MS Mincho" panose="02020609040205080304" pitchFamily="49" charset="-128"/>
                <a:cs typeface="Times New Roman" panose="02020603050405020304" pitchFamily="18" charset="0"/>
              </a:rPr>
              <a:t>	</a:t>
            </a:r>
            <a:endParaRPr kumimoji="0" lang="it-IT" altLang="ja-JP" sz="2800" i="0" u="none" strike="noStrike" cap="none" normalizeH="0" baseline="0" dirty="0">
              <a:ln>
                <a:noFill/>
              </a:ln>
              <a:solidFill>
                <a:schemeClr val="tx1"/>
              </a:solidFill>
              <a:effectLst/>
              <a:latin typeface="+mn-lt"/>
              <a:ea typeface="MS Mincho" panose="02020609040205080304" pitchFamily="49" charset="-128"/>
              <a:cs typeface="Times New Roman" panose="02020603050405020304" pitchFamily="18" charset="0"/>
            </a:endParaRPr>
          </a:p>
        </p:txBody>
      </p:sp>
      <p:sp>
        <p:nvSpPr>
          <p:cNvPr id="8" name="CasellaDiTesto 1">
            <a:extLst>
              <a:ext uri="{FF2B5EF4-FFF2-40B4-BE49-F238E27FC236}">
                <a16:creationId xmlns:a16="http://schemas.microsoft.com/office/drawing/2014/main" id="{3AF010B7-AC3F-9151-82A4-9CF2BC2A45B3}"/>
              </a:ext>
            </a:extLst>
          </p:cNvPr>
          <p:cNvSpPr txBox="1">
            <a:spLocks noChangeArrowheads="1"/>
          </p:cNvSpPr>
          <p:nvPr/>
        </p:nvSpPr>
        <p:spPr bwMode="auto">
          <a:xfrm>
            <a:off x="333555" y="5508752"/>
            <a:ext cx="1126055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dirty="0">
                <a:latin typeface="+mn-lt"/>
              </a:rPr>
              <a:t>pH = 7.4 (7.35-7.45)   [7.4 vene, 7.33/38 arterie] [limiti vitali: 6.85-7.65]</a:t>
            </a:r>
          </a:p>
          <a:p>
            <a:pPr>
              <a:spcBef>
                <a:spcPct val="0"/>
              </a:spcBef>
              <a:buFontTx/>
              <a:buNone/>
            </a:pPr>
            <a:r>
              <a:rPr lang="it-IT" altLang="it-IT" sz="2400" dirty="0">
                <a:latin typeface="+mn-lt"/>
              </a:rPr>
              <a:t>PCO</a:t>
            </a:r>
            <a:r>
              <a:rPr lang="it-IT" altLang="it-IT" sz="2400" baseline="-25000" dirty="0">
                <a:latin typeface="+mn-lt"/>
              </a:rPr>
              <a:t>2</a:t>
            </a:r>
            <a:r>
              <a:rPr lang="it-IT" altLang="it-IT" sz="2400" dirty="0">
                <a:latin typeface="+mn-lt"/>
              </a:rPr>
              <a:t> = 40 (36-44) mmHg</a:t>
            </a:r>
          </a:p>
          <a:p>
            <a:pPr>
              <a:spcBef>
                <a:spcPct val="0"/>
              </a:spcBef>
              <a:buFontTx/>
              <a:buNone/>
            </a:pPr>
            <a:r>
              <a:rPr lang="it-IT" altLang="it-IT" sz="2400" dirty="0">
                <a:latin typeface="+mn-lt"/>
              </a:rPr>
              <a:t>[HCO</a:t>
            </a:r>
            <a:r>
              <a:rPr lang="it-IT" altLang="it-IT" sz="2400" baseline="-25000" dirty="0">
                <a:latin typeface="+mn-lt"/>
              </a:rPr>
              <a:t>3</a:t>
            </a:r>
            <a:r>
              <a:rPr lang="it-IT" altLang="it-IT" baseline="30000" dirty="0">
                <a:latin typeface="+mn-lt"/>
              </a:rPr>
              <a:t>-</a:t>
            </a:r>
            <a:r>
              <a:rPr lang="it-IT" altLang="it-IT" sz="2400" dirty="0">
                <a:latin typeface="+mn-lt"/>
              </a:rPr>
              <a:t>] = 25 (24-26)</a:t>
            </a:r>
          </a:p>
        </p:txBody>
      </p:sp>
    </p:spTree>
    <p:extLst>
      <p:ext uri="{BB962C8B-B14F-4D97-AF65-F5344CB8AC3E}">
        <p14:creationId xmlns:p14="http://schemas.microsoft.com/office/powerpoint/2010/main" val="2593170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16">
            <a:extLst>
              <a:ext uri="{FF2B5EF4-FFF2-40B4-BE49-F238E27FC236}">
                <a16:creationId xmlns:a16="http://schemas.microsoft.com/office/drawing/2014/main" id="{A1345C99-AF76-9048-F35E-4DFF1001D227}"/>
              </a:ext>
            </a:extLst>
          </p:cNvPr>
          <p:cNvSpPr txBox="1">
            <a:spLocks noChangeArrowheads="1"/>
          </p:cNvSpPr>
          <p:nvPr/>
        </p:nvSpPr>
        <p:spPr bwMode="auto">
          <a:xfrm>
            <a:off x="222245" y="182743"/>
            <a:ext cx="81596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b="1" dirty="0">
                <a:solidFill>
                  <a:srgbClr val="0070C0"/>
                </a:solidFill>
                <a:latin typeface="+mn-lt"/>
              </a:rPr>
              <a:t>ACIDOSI RESPIRATORIA (per </a:t>
            </a:r>
            <a:r>
              <a:rPr lang="it-IT" altLang="it-IT" b="1" dirty="0" err="1">
                <a:solidFill>
                  <a:srgbClr val="0070C0"/>
                </a:solidFill>
                <a:latin typeface="+mn-lt"/>
              </a:rPr>
              <a:t>ipo</a:t>
            </a:r>
            <a:r>
              <a:rPr lang="it-IT" altLang="it-IT" b="1" dirty="0">
                <a:solidFill>
                  <a:srgbClr val="0070C0"/>
                </a:solidFill>
                <a:latin typeface="+mn-lt"/>
              </a:rPr>
              <a:t>-ventilazione): </a:t>
            </a:r>
          </a:p>
          <a:p>
            <a:pPr>
              <a:spcBef>
                <a:spcPct val="0"/>
              </a:spcBef>
              <a:buFontTx/>
              <a:buNone/>
            </a:pPr>
            <a:r>
              <a:rPr lang="it-IT" altLang="it-IT" b="1" dirty="0">
                <a:solidFill>
                  <a:srgbClr val="0070C0"/>
                </a:solidFill>
                <a:latin typeface="+mn-lt"/>
              </a:rPr>
              <a:t>Ridotta diffusione di CO</a:t>
            </a:r>
            <a:r>
              <a:rPr lang="it-IT" altLang="it-IT" b="1" baseline="-25000" dirty="0">
                <a:solidFill>
                  <a:srgbClr val="0070C0"/>
                </a:solidFill>
                <a:latin typeface="+mn-lt"/>
              </a:rPr>
              <a:t>2 </a:t>
            </a:r>
            <a:r>
              <a:rPr lang="it-IT" altLang="it-IT" dirty="0">
                <a:solidFill>
                  <a:srgbClr val="0070C0"/>
                </a:solidFill>
                <a:latin typeface="+mn-lt"/>
              </a:rPr>
              <a:t>agli alveoli polmonari</a:t>
            </a:r>
            <a:endParaRPr lang="en-GB" altLang="it-IT" dirty="0">
              <a:solidFill>
                <a:srgbClr val="0070C0"/>
              </a:solidFill>
              <a:latin typeface="+mn-lt"/>
            </a:endParaRPr>
          </a:p>
        </p:txBody>
      </p:sp>
      <p:grpSp>
        <p:nvGrpSpPr>
          <p:cNvPr id="19459" name="Gruppo 39">
            <a:extLst>
              <a:ext uri="{FF2B5EF4-FFF2-40B4-BE49-F238E27FC236}">
                <a16:creationId xmlns:a16="http://schemas.microsoft.com/office/drawing/2014/main" id="{BCFC5FB1-25DD-32B5-AF8F-F2A7791432E9}"/>
              </a:ext>
            </a:extLst>
          </p:cNvPr>
          <p:cNvGrpSpPr>
            <a:grpSpLocks/>
          </p:cNvGrpSpPr>
          <p:nvPr/>
        </p:nvGrpSpPr>
        <p:grpSpPr bwMode="auto">
          <a:xfrm>
            <a:off x="288146" y="1300072"/>
            <a:ext cx="7969643" cy="3781425"/>
            <a:chOff x="-372715" y="1767656"/>
            <a:chExt cx="7968706" cy="3781396"/>
          </a:xfrm>
        </p:grpSpPr>
        <p:sp>
          <p:nvSpPr>
            <p:cNvPr id="19480" name="Ovale 18">
              <a:extLst>
                <a:ext uri="{FF2B5EF4-FFF2-40B4-BE49-F238E27FC236}">
                  <a16:creationId xmlns:a16="http://schemas.microsoft.com/office/drawing/2014/main" id="{32ECAA81-B0BB-85EB-2DE6-17A3F3D0B69E}"/>
                </a:ext>
              </a:extLst>
            </p:cNvPr>
            <p:cNvSpPr>
              <a:spLocks noChangeArrowheads="1"/>
            </p:cNvSpPr>
            <p:nvPr/>
          </p:nvSpPr>
          <p:spPr bwMode="auto">
            <a:xfrm>
              <a:off x="607142" y="2407594"/>
              <a:ext cx="6172474" cy="3141458"/>
            </a:xfrm>
            <a:prstGeom prst="ellipse">
              <a:avLst/>
            </a:prstGeom>
            <a:noFill/>
            <a:ln w="5715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sp>
          <p:nvSpPr>
            <p:cNvPr id="19481" name="CasellaDiTesto 19">
              <a:extLst>
                <a:ext uri="{FF2B5EF4-FFF2-40B4-BE49-F238E27FC236}">
                  <a16:creationId xmlns:a16="http://schemas.microsoft.com/office/drawing/2014/main" id="{0FC082DE-2F64-3586-CDE5-87D8D1219FFB}"/>
                </a:ext>
              </a:extLst>
            </p:cNvPr>
            <p:cNvSpPr txBox="1">
              <a:spLocks noChangeArrowheads="1"/>
            </p:cNvSpPr>
            <p:nvPr/>
          </p:nvSpPr>
          <p:spPr bwMode="auto">
            <a:xfrm>
              <a:off x="2213918" y="4690900"/>
              <a:ext cx="3204346"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sym typeface="Wingdings" panose="05000000000000000000" pitchFamily="2" charset="2"/>
                </a:rPr>
                <a:t>H-Hb </a:t>
              </a:r>
              <a:r>
                <a:rPr lang="it-IT" altLang="it-IT" sz="2800" b="1">
                  <a:latin typeface="+mn-lt"/>
                  <a:sym typeface="Wingdings" panose="05000000000000000000" pitchFamily="2" charset="2"/>
                </a:rPr>
                <a:t>+ O</a:t>
              </a:r>
              <a:r>
                <a:rPr lang="it-IT" altLang="it-IT" sz="2800" b="1" baseline="-25000">
                  <a:latin typeface="+mn-lt"/>
                  <a:sym typeface="Wingdings" panose="05000000000000000000" pitchFamily="2" charset="2"/>
                </a:rPr>
                <a:t>2</a:t>
              </a:r>
              <a:r>
                <a:rPr lang="it-IT" altLang="it-IT" sz="2400">
                  <a:latin typeface="+mn-lt"/>
                  <a:sym typeface="Wingdings" panose="05000000000000000000" pitchFamily="2" charset="2"/>
                </a:rPr>
                <a:t></a:t>
              </a:r>
              <a:r>
                <a:rPr lang="it-IT" altLang="it-IT" sz="2400" b="1">
                  <a:latin typeface="+mn-lt"/>
                  <a:sym typeface="Wingdings" panose="05000000000000000000" pitchFamily="2" charset="2"/>
                </a:rPr>
                <a:t> </a:t>
              </a:r>
              <a:r>
                <a:rPr lang="en-GB" altLang="it-IT" sz="2400" b="1">
                  <a:latin typeface="+mn-lt"/>
                </a:rPr>
                <a:t>HbO</a:t>
              </a:r>
              <a:r>
                <a:rPr lang="en-GB" altLang="it-IT" sz="2400" b="1" baseline="-25000">
                  <a:latin typeface="+mn-lt"/>
                </a:rPr>
                <a:t>2</a:t>
              </a:r>
              <a:r>
                <a:rPr lang="en-GB" altLang="it-IT" sz="2400" b="1">
                  <a:latin typeface="+mn-lt"/>
                </a:rPr>
                <a:t> + </a:t>
              </a:r>
              <a:r>
                <a:rPr lang="en-GB" altLang="it-IT" sz="2800" b="1">
                  <a:latin typeface="+mn-lt"/>
                </a:rPr>
                <a:t>H</a:t>
              </a:r>
              <a:r>
                <a:rPr lang="en-GB" altLang="it-IT" sz="2800" b="1" baseline="30000">
                  <a:latin typeface="+mn-lt"/>
                </a:rPr>
                <a:t>+</a:t>
              </a:r>
              <a:endParaRPr lang="it-IT" altLang="it-IT" sz="2800" b="1">
                <a:latin typeface="+mn-lt"/>
              </a:endParaRPr>
            </a:p>
          </p:txBody>
        </p:sp>
        <p:sp>
          <p:nvSpPr>
            <p:cNvPr id="19482" name="CasellaDiTesto 20">
              <a:extLst>
                <a:ext uri="{FF2B5EF4-FFF2-40B4-BE49-F238E27FC236}">
                  <a16:creationId xmlns:a16="http://schemas.microsoft.com/office/drawing/2014/main" id="{9D7439A7-4064-88FE-19B1-EF72540DA624}"/>
                </a:ext>
              </a:extLst>
            </p:cNvPr>
            <p:cNvSpPr txBox="1">
              <a:spLocks noChangeArrowheads="1"/>
            </p:cNvSpPr>
            <p:nvPr/>
          </p:nvSpPr>
          <p:spPr bwMode="auto">
            <a:xfrm>
              <a:off x="1388990" y="3747490"/>
              <a:ext cx="448025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it-IT" b="1">
                  <a:latin typeface="+mn-lt"/>
                </a:rPr>
                <a:t>CO</a:t>
              </a:r>
              <a:r>
                <a:rPr lang="en-GB" altLang="it-IT" b="1" baseline="-25000">
                  <a:latin typeface="+mn-lt"/>
                </a:rPr>
                <a:t>2</a:t>
              </a:r>
              <a:r>
                <a:rPr lang="en-GB" altLang="it-IT" sz="2400" b="1">
                  <a:latin typeface="+mn-lt"/>
                </a:rPr>
                <a:t> </a:t>
              </a:r>
              <a:r>
                <a:rPr lang="en-GB" altLang="it-IT" sz="2400">
                  <a:latin typeface="+mn-lt"/>
                </a:rPr>
                <a:t>+ H</a:t>
              </a:r>
              <a:r>
                <a:rPr lang="en-GB" altLang="it-IT" sz="2400" baseline="-25000">
                  <a:latin typeface="+mn-lt"/>
                </a:rPr>
                <a:t>2</a:t>
              </a:r>
              <a:r>
                <a:rPr lang="en-GB" altLang="it-IT" sz="2400">
                  <a:latin typeface="+mn-lt"/>
                </a:rPr>
                <a:t>O ↔ H</a:t>
              </a:r>
              <a:r>
                <a:rPr lang="en-GB" altLang="it-IT" sz="2400" baseline="-25000">
                  <a:latin typeface="+mn-lt"/>
                </a:rPr>
                <a:t>2</a:t>
              </a:r>
              <a:r>
                <a:rPr lang="en-GB" altLang="it-IT" sz="2400">
                  <a:latin typeface="+mn-lt"/>
                </a:rPr>
                <a:t>CO3 ↔ </a:t>
              </a:r>
              <a:r>
                <a:rPr lang="en-GB" altLang="it-IT" sz="2400" b="1">
                  <a:latin typeface="+mn-lt"/>
                </a:rPr>
                <a:t>HCO3</a:t>
              </a:r>
              <a:r>
                <a:rPr lang="en-GB" altLang="it-IT" sz="2400" b="1" baseline="30000">
                  <a:latin typeface="+mn-lt"/>
                </a:rPr>
                <a:t>-</a:t>
              </a:r>
              <a:r>
                <a:rPr lang="en-GB" altLang="it-IT" sz="2400">
                  <a:latin typeface="+mn-lt"/>
                </a:rPr>
                <a:t> + </a:t>
              </a:r>
              <a:r>
                <a:rPr lang="en-GB" altLang="it-IT" sz="2400" b="1">
                  <a:latin typeface="+mn-lt"/>
                </a:rPr>
                <a:t>H</a:t>
              </a:r>
              <a:r>
                <a:rPr lang="en-GB" altLang="it-IT" sz="2400" b="1" baseline="30000">
                  <a:latin typeface="+mn-lt"/>
                </a:rPr>
                <a:t>+</a:t>
              </a:r>
              <a:endParaRPr lang="it-IT" altLang="it-IT" sz="2400" b="1" baseline="30000">
                <a:latin typeface="+mn-lt"/>
              </a:endParaRPr>
            </a:p>
          </p:txBody>
        </p:sp>
        <p:cxnSp>
          <p:nvCxnSpPr>
            <p:cNvPr id="19483" name="Connettore 2 22">
              <a:extLst>
                <a:ext uri="{FF2B5EF4-FFF2-40B4-BE49-F238E27FC236}">
                  <a16:creationId xmlns:a16="http://schemas.microsoft.com/office/drawing/2014/main" id="{07B1BD1E-1D9B-E7E3-F61B-83A5ADC1711F}"/>
                </a:ext>
              </a:extLst>
            </p:cNvPr>
            <p:cNvCxnSpPr>
              <a:cxnSpLocks/>
            </p:cNvCxnSpPr>
            <p:nvPr/>
          </p:nvCxnSpPr>
          <p:spPr bwMode="auto">
            <a:xfrm flipH="1">
              <a:off x="5690684" y="2511829"/>
              <a:ext cx="787295" cy="1371123"/>
            </a:xfrm>
            <a:prstGeom prst="straightConnector1">
              <a:avLst/>
            </a:prstGeom>
            <a:noFill/>
            <a:ln w="76200" algn="ctr">
              <a:solidFill>
                <a:srgbClr val="0070C0"/>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19484" name="CasellaDiTesto 23">
              <a:extLst>
                <a:ext uri="{FF2B5EF4-FFF2-40B4-BE49-F238E27FC236}">
                  <a16:creationId xmlns:a16="http://schemas.microsoft.com/office/drawing/2014/main" id="{3C9922C7-8FD3-5A4A-E60F-CED30D766CDD}"/>
                </a:ext>
              </a:extLst>
            </p:cNvPr>
            <p:cNvSpPr txBox="1">
              <a:spLocks noChangeArrowheads="1"/>
            </p:cNvSpPr>
            <p:nvPr/>
          </p:nvSpPr>
          <p:spPr bwMode="auto">
            <a:xfrm>
              <a:off x="2653932" y="3341022"/>
              <a:ext cx="1514980"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400">
                  <a:latin typeface="+mn-lt"/>
                </a:rPr>
                <a:t>anidrasi carbonica</a:t>
              </a:r>
            </a:p>
          </p:txBody>
        </p:sp>
        <p:sp>
          <p:nvSpPr>
            <p:cNvPr id="19485" name="CasellaDiTesto 24">
              <a:extLst>
                <a:ext uri="{FF2B5EF4-FFF2-40B4-BE49-F238E27FC236}">
                  <a16:creationId xmlns:a16="http://schemas.microsoft.com/office/drawing/2014/main" id="{1ACDF75C-D4AF-E874-CF33-6B8835F8C86E}"/>
                </a:ext>
              </a:extLst>
            </p:cNvPr>
            <p:cNvSpPr txBox="1">
              <a:spLocks noChangeArrowheads="1"/>
            </p:cNvSpPr>
            <p:nvPr/>
          </p:nvSpPr>
          <p:spPr bwMode="auto">
            <a:xfrm>
              <a:off x="6258346" y="1767656"/>
              <a:ext cx="1337645" cy="8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800" b="1">
                  <a:latin typeface="+mn-lt"/>
                </a:rPr>
                <a:t>   PLASMA</a:t>
              </a:r>
            </a:p>
            <a:p>
              <a:pPr>
                <a:spcBef>
                  <a:spcPct val="0"/>
                </a:spcBef>
                <a:buFontTx/>
                <a:buNone/>
              </a:pPr>
              <a:r>
                <a:rPr lang="it-IT" altLang="it-IT" sz="1800" b="1">
                  <a:latin typeface="+mn-lt"/>
                </a:rPr>
                <a:t>   </a:t>
              </a:r>
              <a:r>
                <a:rPr lang="en-GB" altLang="it-IT" sz="2800" b="1">
                  <a:latin typeface="+mn-lt"/>
                </a:rPr>
                <a:t>HCO3</a:t>
              </a:r>
              <a:r>
                <a:rPr lang="en-GB" altLang="it-IT" sz="2800" b="1" baseline="30000">
                  <a:latin typeface="+mn-lt"/>
                </a:rPr>
                <a:t>-</a:t>
              </a:r>
              <a:r>
                <a:rPr lang="it-IT" altLang="it-IT" sz="2800" b="1">
                  <a:latin typeface="+mn-lt"/>
                </a:rPr>
                <a:t> </a:t>
              </a:r>
            </a:p>
          </p:txBody>
        </p:sp>
        <p:cxnSp>
          <p:nvCxnSpPr>
            <p:cNvPr id="19486" name="Connettore 2 32">
              <a:extLst>
                <a:ext uri="{FF2B5EF4-FFF2-40B4-BE49-F238E27FC236}">
                  <a16:creationId xmlns:a16="http://schemas.microsoft.com/office/drawing/2014/main" id="{B4D744DA-9724-DCAB-D0E8-1326BEC6C3CE}"/>
                </a:ext>
              </a:extLst>
            </p:cNvPr>
            <p:cNvCxnSpPr>
              <a:cxnSpLocks/>
              <a:endCxn id="19487" idx="2"/>
            </p:cNvCxnSpPr>
            <p:nvPr/>
          </p:nvCxnSpPr>
          <p:spPr bwMode="auto">
            <a:xfrm flipH="1" flipV="1">
              <a:off x="254146" y="2511915"/>
              <a:ext cx="1134844" cy="1327273"/>
            </a:xfrm>
            <a:prstGeom prst="straightConnector1">
              <a:avLst/>
            </a:prstGeom>
            <a:noFill/>
            <a:ln w="57150" algn="ctr">
              <a:solidFill>
                <a:srgbClr val="0070C0"/>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19487" name="CasellaDiTesto 38">
              <a:extLst>
                <a:ext uri="{FF2B5EF4-FFF2-40B4-BE49-F238E27FC236}">
                  <a16:creationId xmlns:a16="http://schemas.microsoft.com/office/drawing/2014/main" id="{D5ED3B46-E46A-3F06-D223-F9BB0B1705C0}"/>
                </a:ext>
              </a:extLst>
            </p:cNvPr>
            <p:cNvSpPr txBox="1">
              <a:spLocks noChangeArrowheads="1"/>
            </p:cNvSpPr>
            <p:nvPr/>
          </p:nvSpPr>
          <p:spPr bwMode="auto">
            <a:xfrm>
              <a:off x="-372715" y="2050254"/>
              <a:ext cx="1253722"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ALVEOLI</a:t>
              </a:r>
            </a:p>
          </p:txBody>
        </p:sp>
      </p:grpSp>
      <p:sp>
        <p:nvSpPr>
          <p:cNvPr id="19460" name="CasellaDiTesto 45">
            <a:extLst>
              <a:ext uri="{FF2B5EF4-FFF2-40B4-BE49-F238E27FC236}">
                <a16:creationId xmlns:a16="http://schemas.microsoft.com/office/drawing/2014/main" id="{627B286F-59A9-4388-D2A2-D8A6DAF224A0}"/>
              </a:ext>
            </a:extLst>
          </p:cNvPr>
          <p:cNvSpPr txBox="1">
            <a:spLocks noChangeArrowheads="1"/>
          </p:cNvSpPr>
          <p:nvPr/>
        </p:nvSpPr>
        <p:spPr bwMode="auto">
          <a:xfrm>
            <a:off x="308783" y="5556160"/>
            <a:ext cx="911701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AUMENTO  HCO3</a:t>
            </a:r>
            <a:r>
              <a:rPr lang="it-IT" altLang="it-IT" sz="2400" b="1" baseline="30000">
                <a:latin typeface="+mn-lt"/>
              </a:rPr>
              <a:t>-</a:t>
            </a:r>
            <a:r>
              <a:rPr lang="it-IT" altLang="it-IT" sz="2400" b="1">
                <a:latin typeface="+mn-lt"/>
              </a:rPr>
              <a:t> plasmatico </a:t>
            </a:r>
            <a:r>
              <a:rPr lang="it-IT" altLang="it-IT" sz="2400">
                <a:latin typeface="+mn-lt"/>
              </a:rPr>
              <a:t>che non rientra nei GR </a:t>
            </a:r>
          </a:p>
          <a:p>
            <a:pPr>
              <a:spcBef>
                <a:spcPct val="0"/>
              </a:spcBef>
              <a:buFontTx/>
              <a:buNone/>
            </a:pPr>
            <a:r>
              <a:rPr lang="it-IT" altLang="it-IT" sz="2400" b="1">
                <a:latin typeface="+mn-lt"/>
              </a:rPr>
              <a:t>AUMENTO  CO</a:t>
            </a:r>
            <a:r>
              <a:rPr lang="it-IT" altLang="it-IT" sz="2400" b="1" baseline="-25000">
                <a:latin typeface="+mn-lt"/>
              </a:rPr>
              <a:t>2  </a:t>
            </a:r>
            <a:r>
              <a:rPr lang="it-IT" altLang="it-IT" sz="2400" b="1">
                <a:latin typeface="+mn-lt"/>
              </a:rPr>
              <a:t>plasmatica e H</a:t>
            </a:r>
            <a:r>
              <a:rPr lang="it-IT" altLang="it-IT" sz="2400" b="1" baseline="-25000">
                <a:latin typeface="+mn-lt"/>
              </a:rPr>
              <a:t>2</a:t>
            </a:r>
            <a:r>
              <a:rPr lang="it-IT" altLang="it-IT" sz="2400" b="1">
                <a:latin typeface="+mn-lt"/>
              </a:rPr>
              <a:t>CO</a:t>
            </a:r>
            <a:r>
              <a:rPr lang="it-IT" altLang="it-IT" sz="2400" b="1" baseline="-25000">
                <a:latin typeface="+mn-lt"/>
              </a:rPr>
              <a:t>3</a:t>
            </a:r>
            <a:r>
              <a:rPr lang="it-IT" altLang="it-IT" sz="2400" b="1">
                <a:latin typeface="+mn-lt"/>
              </a:rPr>
              <a:t> e riduzione pH ematico</a:t>
            </a:r>
            <a:endParaRPr lang="it-IT" altLang="it-IT" sz="2400">
              <a:latin typeface="+mn-lt"/>
            </a:endParaRPr>
          </a:p>
          <a:p>
            <a:pPr>
              <a:spcBef>
                <a:spcPct val="0"/>
              </a:spcBef>
              <a:buFontTx/>
              <a:buNone/>
            </a:pPr>
            <a:r>
              <a:rPr lang="it-IT" altLang="it-IT" sz="2400">
                <a:latin typeface="+mn-lt"/>
              </a:rPr>
              <a:t>Tamponamento temporaneo del pH: HCO</a:t>
            </a:r>
            <a:r>
              <a:rPr lang="it-IT" altLang="it-IT" sz="2400" baseline="-25000">
                <a:latin typeface="+mn-lt"/>
              </a:rPr>
              <a:t>3</a:t>
            </a:r>
            <a:r>
              <a:rPr lang="it-IT" altLang="it-IT" b="1" baseline="30000">
                <a:latin typeface="+mn-lt"/>
              </a:rPr>
              <a:t>-</a:t>
            </a:r>
            <a:r>
              <a:rPr lang="it-IT" altLang="it-IT" sz="2400" baseline="30000">
                <a:latin typeface="+mn-lt"/>
              </a:rPr>
              <a:t> </a:t>
            </a:r>
            <a:r>
              <a:rPr lang="it-IT" altLang="it-IT" sz="2400">
                <a:latin typeface="+mn-lt"/>
              </a:rPr>
              <a:t>+H</a:t>
            </a:r>
            <a:r>
              <a:rPr lang="it-IT" altLang="it-IT" sz="2400" baseline="30000">
                <a:latin typeface="+mn-lt"/>
              </a:rPr>
              <a:t>+</a:t>
            </a:r>
            <a:r>
              <a:rPr lang="it-IT" altLang="it-IT" sz="2400">
                <a:latin typeface="+mn-lt"/>
              </a:rPr>
              <a:t>(quindi subentro RENE)</a:t>
            </a:r>
          </a:p>
        </p:txBody>
      </p:sp>
      <p:cxnSp>
        <p:nvCxnSpPr>
          <p:cNvPr id="19461" name="Connettore 2 22">
            <a:extLst>
              <a:ext uri="{FF2B5EF4-FFF2-40B4-BE49-F238E27FC236}">
                <a16:creationId xmlns:a16="http://schemas.microsoft.com/office/drawing/2014/main" id="{3F050421-C56A-1D40-F478-5958DEAFCEED}"/>
              </a:ext>
            </a:extLst>
          </p:cNvPr>
          <p:cNvCxnSpPr>
            <a:cxnSpLocks/>
          </p:cNvCxnSpPr>
          <p:nvPr/>
        </p:nvCxnSpPr>
        <p:spPr bwMode="auto">
          <a:xfrm flipV="1">
            <a:off x="6169833" y="3826596"/>
            <a:ext cx="334659" cy="491314"/>
          </a:xfrm>
          <a:prstGeom prst="straightConnector1">
            <a:avLst/>
          </a:prstGeom>
          <a:noFill/>
          <a:ln w="76200" algn="ctr">
            <a:solidFill>
              <a:srgbClr val="0070C0"/>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19462" name="Connettore 1 17">
            <a:extLst>
              <a:ext uri="{FF2B5EF4-FFF2-40B4-BE49-F238E27FC236}">
                <a16:creationId xmlns:a16="http://schemas.microsoft.com/office/drawing/2014/main" id="{23F689C7-48AC-2D8F-9D2C-FFAECD4E6827}"/>
              </a:ext>
            </a:extLst>
          </p:cNvPr>
          <p:cNvCxnSpPr>
            <a:cxnSpLocks/>
          </p:cNvCxnSpPr>
          <p:nvPr/>
        </p:nvCxnSpPr>
        <p:spPr bwMode="auto">
          <a:xfrm flipH="1">
            <a:off x="977120" y="2068421"/>
            <a:ext cx="801688" cy="660400"/>
          </a:xfrm>
          <a:prstGeom prst="line">
            <a:avLst/>
          </a:prstGeom>
          <a:noFill/>
          <a:ln w="57150" algn="ctr">
            <a:solidFill>
              <a:srgbClr val="FFC000"/>
            </a:solidFill>
            <a:miter lim="800000"/>
            <a:headEnd/>
            <a:tailEnd/>
          </a:ln>
          <a:extLst>
            <a:ext uri="{909E8E84-426E-40DD-AFC4-6F175D3DCCD1}">
              <a14:hiddenFill xmlns:a14="http://schemas.microsoft.com/office/drawing/2010/main">
                <a:noFill/>
              </a14:hiddenFill>
            </a:ext>
          </a:extLst>
        </p:spPr>
      </p:cxnSp>
      <p:cxnSp>
        <p:nvCxnSpPr>
          <p:cNvPr id="19463" name="Connettore 2 9">
            <a:extLst>
              <a:ext uri="{FF2B5EF4-FFF2-40B4-BE49-F238E27FC236}">
                <a16:creationId xmlns:a16="http://schemas.microsoft.com/office/drawing/2014/main" id="{D5C02F65-003D-8904-E254-8148F8C3A8A0}"/>
              </a:ext>
            </a:extLst>
          </p:cNvPr>
          <p:cNvCxnSpPr>
            <a:cxnSpLocks noChangeShapeType="1"/>
          </p:cNvCxnSpPr>
          <p:nvPr/>
        </p:nvCxnSpPr>
        <p:spPr bwMode="auto">
          <a:xfrm>
            <a:off x="6352395" y="4540160"/>
            <a:ext cx="787400" cy="225425"/>
          </a:xfrm>
          <a:prstGeom prst="straightConnector1">
            <a:avLst/>
          </a:prstGeom>
          <a:noFill/>
          <a:ln w="5715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19464" name="CasellaDiTesto 10">
            <a:extLst>
              <a:ext uri="{FF2B5EF4-FFF2-40B4-BE49-F238E27FC236}">
                <a16:creationId xmlns:a16="http://schemas.microsoft.com/office/drawing/2014/main" id="{049A0FF4-E47C-1F62-F94B-8D6F298C8CCA}"/>
              </a:ext>
            </a:extLst>
          </p:cNvPr>
          <p:cNvSpPr txBox="1">
            <a:spLocks noChangeArrowheads="1"/>
          </p:cNvSpPr>
          <p:nvPr/>
        </p:nvSpPr>
        <p:spPr bwMode="auto">
          <a:xfrm>
            <a:off x="7106458" y="4524285"/>
            <a:ext cx="17684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it-IT" sz="2200" b="1">
                <a:latin typeface="+mn-lt"/>
              </a:rPr>
              <a:t>H</a:t>
            </a:r>
            <a:r>
              <a:rPr lang="en-GB" altLang="it-IT" sz="2200" b="1" baseline="30000">
                <a:latin typeface="+mn-lt"/>
              </a:rPr>
              <a:t>+</a:t>
            </a:r>
            <a:r>
              <a:rPr lang="en-GB" altLang="it-IT" sz="2200" b="1">
                <a:latin typeface="+mn-lt"/>
              </a:rPr>
              <a:t>+ Proteine</a:t>
            </a:r>
            <a:r>
              <a:rPr lang="en-GB" altLang="it-IT" sz="2200" b="1" baseline="30000">
                <a:latin typeface="+mn-lt"/>
              </a:rPr>
              <a:t>- </a:t>
            </a:r>
            <a:endParaRPr lang="en-GB" altLang="it-IT" sz="2200" b="1">
              <a:latin typeface="+mn-lt"/>
            </a:endParaRPr>
          </a:p>
          <a:p>
            <a:pPr>
              <a:spcBef>
                <a:spcPct val="0"/>
              </a:spcBef>
              <a:buFontTx/>
              <a:buNone/>
            </a:pPr>
            <a:r>
              <a:rPr lang="en-GB" altLang="it-IT" sz="2200" b="1">
                <a:latin typeface="+mn-lt"/>
              </a:rPr>
              <a:t>H</a:t>
            </a:r>
            <a:r>
              <a:rPr lang="en-GB" altLang="it-IT" sz="2200" b="1" baseline="-25000">
                <a:latin typeface="+mn-lt"/>
              </a:rPr>
              <a:t>2</a:t>
            </a:r>
            <a:r>
              <a:rPr lang="en-GB" altLang="it-IT" sz="2200" b="1">
                <a:latin typeface="+mn-lt"/>
              </a:rPr>
              <a:t>CO</a:t>
            </a:r>
            <a:r>
              <a:rPr lang="en-GB" altLang="it-IT" sz="2200" b="1" baseline="-25000">
                <a:latin typeface="+mn-lt"/>
              </a:rPr>
              <a:t>3</a:t>
            </a:r>
            <a:endParaRPr lang="en-GB" altLang="it-IT" sz="2200" b="1" baseline="30000">
              <a:latin typeface="+mn-lt"/>
            </a:endParaRPr>
          </a:p>
        </p:txBody>
      </p:sp>
      <p:cxnSp>
        <p:nvCxnSpPr>
          <p:cNvPr id="19465" name="Connettore 1 31">
            <a:extLst>
              <a:ext uri="{FF2B5EF4-FFF2-40B4-BE49-F238E27FC236}">
                <a16:creationId xmlns:a16="http://schemas.microsoft.com/office/drawing/2014/main" id="{9383D5C2-87BA-8CEE-C5A5-449535661542}"/>
              </a:ext>
            </a:extLst>
          </p:cNvPr>
          <p:cNvCxnSpPr>
            <a:cxnSpLocks/>
          </p:cNvCxnSpPr>
          <p:nvPr/>
        </p:nvCxnSpPr>
        <p:spPr bwMode="auto">
          <a:xfrm flipH="1">
            <a:off x="1069195" y="2200184"/>
            <a:ext cx="800100" cy="660400"/>
          </a:xfrm>
          <a:prstGeom prst="line">
            <a:avLst/>
          </a:prstGeom>
          <a:noFill/>
          <a:ln w="57150" algn="ctr">
            <a:solidFill>
              <a:srgbClr val="FFC000"/>
            </a:solidFill>
            <a:miter lim="800000"/>
            <a:headEnd/>
            <a:tailEnd/>
          </a:ln>
          <a:extLst>
            <a:ext uri="{909E8E84-426E-40DD-AFC4-6F175D3DCCD1}">
              <a14:hiddenFill xmlns:a14="http://schemas.microsoft.com/office/drawing/2010/main">
                <a:noFill/>
              </a14:hiddenFill>
            </a:ext>
          </a:extLst>
        </p:spPr>
      </p:cxnSp>
      <p:cxnSp>
        <p:nvCxnSpPr>
          <p:cNvPr id="19466" name="Connettore 2 32">
            <a:extLst>
              <a:ext uri="{FF2B5EF4-FFF2-40B4-BE49-F238E27FC236}">
                <a16:creationId xmlns:a16="http://schemas.microsoft.com/office/drawing/2014/main" id="{A3315FC9-4281-5AAF-5011-C394D21259FC}"/>
              </a:ext>
            </a:extLst>
          </p:cNvPr>
          <p:cNvCxnSpPr>
            <a:cxnSpLocks/>
          </p:cNvCxnSpPr>
          <p:nvPr/>
        </p:nvCxnSpPr>
        <p:spPr bwMode="auto">
          <a:xfrm flipH="1">
            <a:off x="1069196" y="3844834"/>
            <a:ext cx="981075" cy="901700"/>
          </a:xfrm>
          <a:prstGeom prst="straightConnector1">
            <a:avLst/>
          </a:prstGeom>
          <a:noFill/>
          <a:ln w="57150" algn="ctr">
            <a:solidFill>
              <a:srgbClr val="0070C0"/>
            </a:solidFill>
            <a:miter lim="800000"/>
            <a:headEnd/>
            <a:tailEnd type="triangle" w="med" len="med"/>
          </a:ln>
          <a:extLst>
            <a:ext uri="{909E8E84-426E-40DD-AFC4-6F175D3DCCD1}">
              <a14:hiddenFill xmlns:a14="http://schemas.microsoft.com/office/drawing/2010/main">
                <a:noFill/>
              </a14:hiddenFill>
            </a:ext>
          </a:extLst>
        </p:spPr>
      </p:cxnSp>
      <p:sp>
        <p:nvSpPr>
          <p:cNvPr id="19467" name="CasellaDiTesto 24">
            <a:extLst>
              <a:ext uri="{FF2B5EF4-FFF2-40B4-BE49-F238E27FC236}">
                <a16:creationId xmlns:a16="http://schemas.microsoft.com/office/drawing/2014/main" id="{A3C8DF62-D447-D9EB-4382-BA6108C67AE9}"/>
              </a:ext>
            </a:extLst>
          </p:cNvPr>
          <p:cNvSpPr txBox="1">
            <a:spLocks noChangeArrowheads="1"/>
          </p:cNvSpPr>
          <p:nvPr/>
        </p:nvSpPr>
        <p:spPr bwMode="auto">
          <a:xfrm>
            <a:off x="454833" y="4673510"/>
            <a:ext cx="115448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800" b="1">
                <a:latin typeface="+mn-lt"/>
              </a:rPr>
              <a:t>   PLASMA</a:t>
            </a:r>
          </a:p>
          <a:p>
            <a:pPr>
              <a:spcBef>
                <a:spcPct val="0"/>
              </a:spcBef>
              <a:buFontTx/>
              <a:buNone/>
            </a:pPr>
            <a:r>
              <a:rPr lang="it-IT" altLang="it-IT" sz="1800" b="1">
                <a:latin typeface="+mn-lt"/>
              </a:rPr>
              <a:t>   </a:t>
            </a:r>
            <a:r>
              <a:rPr lang="en-GB" altLang="it-IT" sz="2800" b="1">
                <a:latin typeface="+mn-lt"/>
              </a:rPr>
              <a:t>CO</a:t>
            </a:r>
            <a:r>
              <a:rPr lang="en-GB" altLang="it-IT" sz="2800" b="1" baseline="-25000">
                <a:latin typeface="+mn-lt"/>
              </a:rPr>
              <a:t>2</a:t>
            </a:r>
            <a:endParaRPr lang="it-IT" altLang="it-IT" sz="2800" b="1" baseline="-25000">
              <a:latin typeface="+mn-lt"/>
            </a:endParaRPr>
          </a:p>
        </p:txBody>
      </p:sp>
      <p:grpSp>
        <p:nvGrpSpPr>
          <p:cNvPr id="19468" name="Gruppo 1">
            <a:extLst>
              <a:ext uri="{FF2B5EF4-FFF2-40B4-BE49-F238E27FC236}">
                <a16:creationId xmlns:a16="http://schemas.microsoft.com/office/drawing/2014/main" id="{EA60CFBD-0E8D-E955-ED22-0441A41856B7}"/>
              </a:ext>
            </a:extLst>
          </p:cNvPr>
          <p:cNvGrpSpPr>
            <a:grpSpLocks/>
          </p:cNvGrpSpPr>
          <p:nvPr/>
        </p:nvGrpSpPr>
        <p:grpSpPr bwMode="auto">
          <a:xfrm>
            <a:off x="6547659" y="1417546"/>
            <a:ext cx="784225" cy="1182688"/>
            <a:chOff x="7176742" y="2182813"/>
            <a:chExt cx="784106" cy="1181741"/>
          </a:xfrm>
        </p:grpSpPr>
        <p:cxnSp>
          <p:nvCxnSpPr>
            <p:cNvPr id="19477" name="Connettore 1 19">
              <a:extLst>
                <a:ext uri="{FF2B5EF4-FFF2-40B4-BE49-F238E27FC236}">
                  <a16:creationId xmlns:a16="http://schemas.microsoft.com/office/drawing/2014/main" id="{F6E39423-1DCB-EB34-F20E-91268A0E76E5}"/>
                </a:ext>
              </a:extLst>
            </p:cNvPr>
            <p:cNvCxnSpPr>
              <a:cxnSpLocks/>
            </p:cNvCxnSpPr>
            <p:nvPr/>
          </p:nvCxnSpPr>
          <p:spPr bwMode="auto">
            <a:xfrm>
              <a:off x="7258913" y="2860677"/>
              <a:ext cx="701935" cy="400881"/>
            </a:xfrm>
            <a:prstGeom prst="line">
              <a:avLst/>
            </a:prstGeom>
            <a:noFill/>
            <a:ln w="57150" algn="ctr">
              <a:solidFill>
                <a:srgbClr val="FFC000"/>
              </a:solidFill>
              <a:miter lim="800000"/>
              <a:headEnd/>
              <a:tailEnd/>
            </a:ln>
            <a:extLst>
              <a:ext uri="{909E8E84-426E-40DD-AFC4-6F175D3DCCD1}">
                <a14:hiddenFill xmlns:a14="http://schemas.microsoft.com/office/drawing/2010/main">
                  <a:noFill/>
                </a14:hiddenFill>
              </a:ext>
            </a:extLst>
          </p:spPr>
        </p:cxnSp>
        <p:cxnSp>
          <p:nvCxnSpPr>
            <p:cNvPr id="19478" name="Connettore 1 23">
              <a:extLst>
                <a:ext uri="{FF2B5EF4-FFF2-40B4-BE49-F238E27FC236}">
                  <a16:creationId xmlns:a16="http://schemas.microsoft.com/office/drawing/2014/main" id="{A0C9F415-3A4E-0F28-D4D3-B3C52AECECC9}"/>
                </a:ext>
              </a:extLst>
            </p:cNvPr>
            <p:cNvCxnSpPr>
              <a:cxnSpLocks/>
            </p:cNvCxnSpPr>
            <p:nvPr/>
          </p:nvCxnSpPr>
          <p:spPr bwMode="auto">
            <a:xfrm>
              <a:off x="7176742" y="2944780"/>
              <a:ext cx="738818" cy="419774"/>
            </a:xfrm>
            <a:prstGeom prst="line">
              <a:avLst/>
            </a:prstGeom>
            <a:noFill/>
            <a:ln w="57150" algn="ctr">
              <a:solidFill>
                <a:srgbClr val="FFC000"/>
              </a:solidFill>
              <a:miter lim="800000"/>
              <a:headEnd/>
              <a:tailEnd/>
            </a:ln>
            <a:extLst>
              <a:ext uri="{909E8E84-426E-40DD-AFC4-6F175D3DCCD1}">
                <a14:hiddenFill xmlns:a14="http://schemas.microsoft.com/office/drawing/2010/main">
                  <a:noFill/>
                </a14:hiddenFill>
              </a:ext>
            </a:extLst>
          </p:spPr>
        </p:cxnSp>
        <p:cxnSp>
          <p:nvCxnSpPr>
            <p:cNvPr id="19479" name="Connettore 2 37">
              <a:extLst>
                <a:ext uri="{FF2B5EF4-FFF2-40B4-BE49-F238E27FC236}">
                  <a16:creationId xmlns:a16="http://schemas.microsoft.com/office/drawing/2014/main" id="{CDFE88E2-E435-E966-7625-CAC43C35D981}"/>
                </a:ext>
              </a:extLst>
            </p:cNvPr>
            <p:cNvCxnSpPr>
              <a:cxnSpLocks/>
            </p:cNvCxnSpPr>
            <p:nvPr/>
          </p:nvCxnSpPr>
          <p:spPr bwMode="auto">
            <a:xfrm flipH="1" flipV="1">
              <a:off x="7708453" y="2182813"/>
              <a:ext cx="12700" cy="542925"/>
            </a:xfrm>
            <a:prstGeom prst="straightConnector1">
              <a:avLst/>
            </a:prstGeom>
            <a:noFill/>
            <a:ln w="76200" algn="ctr">
              <a:solidFill>
                <a:srgbClr val="FFC000"/>
              </a:solidFill>
              <a:miter lim="800000"/>
              <a:headEnd/>
              <a:tailEnd type="triangle" w="med" len="med"/>
            </a:ln>
            <a:extLst>
              <a:ext uri="{909E8E84-426E-40DD-AFC4-6F175D3DCCD1}">
                <a14:hiddenFill xmlns:a14="http://schemas.microsoft.com/office/drawing/2010/main">
                  <a:noFill/>
                </a14:hiddenFill>
              </a:ext>
            </a:extLst>
          </p:spPr>
        </p:cxnSp>
      </p:grpSp>
      <p:cxnSp>
        <p:nvCxnSpPr>
          <p:cNvPr id="19469" name="Connettore 2 40">
            <a:extLst>
              <a:ext uri="{FF2B5EF4-FFF2-40B4-BE49-F238E27FC236}">
                <a16:creationId xmlns:a16="http://schemas.microsoft.com/office/drawing/2014/main" id="{39FD69F5-17F5-B2C9-E22F-D9E20D886810}"/>
              </a:ext>
            </a:extLst>
          </p:cNvPr>
          <p:cNvCxnSpPr>
            <a:cxnSpLocks/>
          </p:cNvCxnSpPr>
          <p:nvPr/>
        </p:nvCxnSpPr>
        <p:spPr bwMode="auto">
          <a:xfrm flipH="1" flipV="1">
            <a:off x="394509" y="4911635"/>
            <a:ext cx="14287" cy="542925"/>
          </a:xfrm>
          <a:prstGeom prst="straightConnector1">
            <a:avLst/>
          </a:prstGeom>
          <a:noFill/>
          <a:ln w="76200" algn="ctr">
            <a:solidFill>
              <a:srgbClr val="FFC000"/>
            </a:solidFill>
            <a:miter lim="800000"/>
            <a:headEnd/>
            <a:tailEnd type="triangle" w="med" len="med"/>
          </a:ln>
          <a:extLst>
            <a:ext uri="{909E8E84-426E-40DD-AFC4-6F175D3DCCD1}">
              <a14:hiddenFill xmlns:a14="http://schemas.microsoft.com/office/drawing/2010/main">
                <a:noFill/>
              </a14:hiddenFill>
            </a:ext>
          </a:extLst>
        </p:spPr>
      </p:cxnSp>
      <p:cxnSp>
        <p:nvCxnSpPr>
          <p:cNvPr id="19470" name="Connettore 2 41">
            <a:extLst>
              <a:ext uri="{FF2B5EF4-FFF2-40B4-BE49-F238E27FC236}">
                <a16:creationId xmlns:a16="http://schemas.microsoft.com/office/drawing/2014/main" id="{7E2D0394-F863-C221-D024-262DEE4D491E}"/>
              </a:ext>
            </a:extLst>
          </p:cNvPr>
          <p:cNvCxnSpPr>
            <a:cxnSpLocks/>
          </p:cNvCxnSpPr>
          <p:nvPr/>
        </p:nvCxnSpPr>
        <p:spPr bwMode="auto">
          <a:xfrm flipH="1">
            <a:off x="1908983" y="4892585"/>
            <a:ext cx="6350" cy="581025"/>
          </a:xfrm>
          <a:prstGeom prst="straightConnector1">
            <a:avLst/>
          </a:prstGeom>
          <a:noFill/>
          <a:ln w="76200" algn="ctr">
            <a:solidFill>
              <a:srgbClr val="FFC000"/>
            </a:solidFill>
            <a:miter lim="800000"/>
            <a:headEnd/>
            <a:tailEnd type="triangle" w="med" len="med"/>
          </a:ln>
          <a:extLst>
            <a:ext uri="{909E8E84-426E-40DD-AFC4-6F175D3DCCD1}">
              <a14:hiddenFill xmlns:a14="http://schemas.microsoft.com/office/drawing/2010/main">
                <a:noFill/>
              </a14:hiddenFill>
            </a:ext>
          </a:extLst>
        </p:spPr>
      </p:cxnSp>
      <p:sp>
        <p:nvSpPr>
          <p:cNvPr id="19471" name="CasellaDiTesto 22">
            <a:extLst>
              <a:ext uri="{FF2B5EF4-FFF2-40B4-BE49-F238E27FC236}">
                <a16:creationId xmlns:a16="http://schemas.microsoft.com/office/drawing/2014/main" id="{49B9CBFD-665A-49CB-23BD-A6819FA0F024}"/>
              </a:ext>
            </a:extLst>
          </p:cNvPr>
          <p:cNvSpPr txBox="1">
            <a:spLocks noChangeArrowheads="1"/>
          </p:cNvSpPr>
          <p:nvPr/>
        </p:nvSpPr>
        <p:spPr bwMode="auto">
          <a:xfrm>
            <a:off x="1950258" y="4964022"/>
            <a:ext cx="543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pH</a:t>
            </a:r>
          </a:p>
        </p:txBody>
      </p:sp>
      <p:cxnSp>
        <p:nvCxnSpPr>
          <p:cNvPr id="19472" name="Connettore 2 44">
            <a:extLst>
              <a:ext uri="{FF2B5EF4-FFF2-40B4-BE49-F238E27FC236}">
                <a16:creationId xmlns:a16="http://schemas.microsoft.com/office/drawing/2014/main" id="{482D6167-57E9-D728-1851-0A8F8ED10FB8}"/>
              </a:ext>
            </a:extLst>
          </p:cNvPr>
          <p:cNvCxnSpPr>
            <a:cxnSpLocks/>
          </p:cNvCxnSpPr>
          <p:nvPr/>
        </p:nvCxnSpPr>
        <p:spPr bwMode="auto">
          <a:xfrm>
            <a:off x="1381933" y="5186272"/>
            <a:ext cx="347662" cy="11113"/>
          </a:xfrm>
          <a:prstGeom prst="straightConnector1">
            <a:avLst/>
          </a:prstGeom>
          <a:noFill/>
          <a:ln w="38100" algn="ctr">
            <a:solidFill>
              <a:srgbClr val="FFC000"/>
            </a:solidFill>
            <a:miter lim="800000"/>
            <a:headEnd/>
            <a:tailEnd type="triangle" w="med" len="med"/>
          </a:ln>
          <a:extLst>
            <a:ext uri="{909E8E84-426E-40DD-AFC4-6F175D3DCCD1}">
              <a14:hiddenFill xmlns:a14="http://schemas.microsoft.com/office/drawing/2010/main">
                <a:noFill/>
              </a14:hiddenFill>
            </a:ext>
          </a:extLst>
        </p:spPr>
      </p:cxnSp>
      <p:cxnSp>
        <p:nvCxnSpPr>
          <p:cNvPr id="19473" name="Connettore 2 22">
            <a:extLst>
              <a:ext uri="{FF2B5EF4-FFF2-40B4-BE49-F238E27FC236}">
                <a16:creationId xmlns:a16="http://schemas.microsoft.com/office/drawing/2014/main" id="{8280744F-9E94-82D1-17BF-BB022F0A6AAB}"/>
              </a:ext>
            </a:extLst>
          </p:cNvPr>
          <p:cNvCxnSpPr>
            <a:cxnSpLocks/>
          </p:cNvCxnSpPr>
          <p:nvPr/>
        </p:nvCxnSpPr>
        <p:spPr bwMode="auto">
          <a:xfrm flipH="1">
            <a:off x="3036109" y="3271746"/>
            <a:ext cx="2643187" cy="7938"/>
          </a:xfrm>
          <a:prstGeom prst="straightConnector1">
            <a:avLst/>
          </a:prstGeom>
          <a:noFill/>
          <a:ln w="76200" algn="ctr">
            <a:solidFill>
              <a:srgbClr val="0070C0"/>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19474" name="Connettore 2 41">
            <a:extLst>
              <a:ext uri="{FF2B5EF4-FFF2-40B4-BE49-F238E27FC236}">
                <a16:creationId xmlns:a16="http://schemas.microsoft.com/office/drawing/2014/main" id="{779BD5B2-79B1-5C94-0799-DA52AE2FA685}"/>
              </a:ext>
            </a:extLst>
          </p:cNvPr>
          <p:cNvCxnSpPr>
            <a:cxnSpLocks/>
          </p:cNvCxnSpPr>
          <p:nvPr/>
        </p:nvCxnSpPr>
        <p:spPr bwMode="auto">
          <a:xfrm>
            <a:off x="7863696" y="5256121"/>
            <a:ext cx="581025" cy="382588"/>
          </a:xfrm>
          <a:prstGeom prst="straightConnector1">
            <a:avLst/>
          </a:prstGeom>
          <a:noFill/>
          <a:ln w="76200" algn="ctr">
            <a:solidFill>
              <a:srgbClr val="FFC000"/>
            </a:solidFill>
            <a:miter lim="800000"/>
            <a:headEnd/>
            <a:tailEnd type="triangle" w="med" len="med"/>
          </a:ln>
          <a:extLst>
            <a:ext uri="{909E8E84-426E-40DD-AFC4-6F175D3DCCD1}">
              <a14:hiddenFill xmlns:a14="http://schemas.microsoft.com/office/drawing/2010/main">
                <a:noFill/>
              </a14:hiddenFill>
            </a:ext>
          </a:extLst>
        </p:spPr>
      </p:cxnSp>
      <p:sp>
        <p:nvSpPr>
          <p:cNvPr id="19475" name="CasellaDiTesto 17">
            <a:extLst>
              <a:ext uri="{FF2B5EF4-FFF2-40B4-BE49-F238E27FC236}">
                <a16:creationId xmlns:a16="http://schemas.microsoft.com/office/drawing/2014/main" id="{196DBFF7-AF0B-B4F4-B6CE-337612279517}"/>
              </a:ext>
            </a:extLst>
          </p:cNvPr>
          <p:cNvSpPr txBox="1">
            <a:spLocks noChangeArrowheads="1"/>
          </p:cNvSpPr>
          <p:nvPr/>
        </p:nvSpPr>
        <p:spPr bwMode="auto">
          <a:xfrm>
            <a:off x="8398683" y="5425984"/>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Rene</a:t>
            </a:r>
          </a:p>
        </p:txBody>
      </p:sp>
      <p:cxnSp>
        <p:nvCxnSpPr>
          <p:cNvPr id="19476" name="Connettore 2 40">
            <a:extLst>
              <a:ext uri="{FF2B5EF4-FFF2-40B4-BE49-F238E27FC236}">
                <a16:creationId xmlns:a16="http://schemas.microsoft.com/office/drawing/2014/main" id="{3F81CCF6-0AB9-95D3-F64C-9E1188977F7F}"/>
              </a:ext>
            </a:extLst>
          </p:cNvPr>
          <p:cNvCxnSpPr>
            <a:cxnSpLocks/>
          </p:cNvCxnSpPr>
          <p:nvPr/>
        </p:nvCxnSpPr>
        <p:spPr bwMode="auto">
          <a:xfrm flipH="1" flipV="1">
            <a:off x="608820" y="4916397"/>
            <a:ext cx="14288" cy="542925"/>
          </a:xfrm>
          <a:prstGeom prst="straightConnector1">
            <a:avLst/>
          </a:prstGeom>
          <a:noFill/>
          <a:ln w="76200" algn="ctr">
            <a:solidFill>
              <a:srgbClr val="FFC000"/>
            </a:solidFill>
            <a:miter lim="800000"/>
            <a:headEnd/>
            <a:tailEnd type="triangle" w="med" len="med"/>
          </a:ln>
          <a:extLst>
            <a:ext uri="{909E8E84-426E-40DD-AFC4-6F175D3DCCD1}">
              <a14:hiddenFill xmlns:a14="http://schemas.microsoft.com/office/drawing/2010/main">
                <a:noFill/>
              </a14:hiddenFill>
            </a:ext>
          </a:extLst>
        </p:spPr>
      </p:cxnSp>
      <p:sp>
        <p:nvSpPr>
          <p:cNvPr id="3" name="TextBox 2">
            <a:extLst>
              <a:ext uri="{FF2B5EF4-FFF2-40B4-BE49-F238E27FC236}">
                <a16:creationId xmlns:a16="http://schemas.microsoft.com/office/drawing/2014/main" id="{86DE650C-FABB-D337-69AD-0E3CF701C6CE}"/>
              </a:ext>
            </a:extLst>
          </p:cNvPr>
          <p:cNvSpPr txBox="1"/>
          <p:nvPr/>
        </p:nvSpPr>
        <p:spPr>
          <a:xfrm>
            <a:off x="9592365" y="1188619"/>
            <a:ext cx="2151153" cy="1200329"/>
          </a:xfrm>
          <a:prstGeom prst="rect">
            <a:avLst/>
          </a:prstGeom>
          <a:noFill/>
        </p:spPr>
        <p:txBody>
          <a:bodyPr wrap="square" rtlCol="0">
            <a:spAutoFit/>
          </a:bodyPr>
          <a:lstStyle/>
          <a:p>
            <a:r>
              <a:rPr lang="it-IT" sz="2400" dirty="0"/>
              <a:t>pH &lt; 7.35</a:t>
            </a:r>
          </a:p>
          <a:p>
            <a:r>
              <a:rPr lang="it-IT" sz="2400" dirty="0"/>
              <a:t>↑ HCO3-</a:t>
            </a:r>
          </a:p>
          <a:p>
            <a:r>
              <a:rPr lang="it-IT" sz="2400" dirty="0"/>
              <a:t>↑ H+</a:t>
            </a:r>
          </a:p>
        </p:txBody>
      </p:sp>
      <p:sp>
        <p:nvSpPr>
          <p:cNvPr id="4" name="TextBox 3">
            <a:extLst>
              <a:ext uri="{FF2B5EF4-FFF2-40B4-BE49-F238E27FC236}">
                <a16:creationId xmlns:a16="http://schemas.microsoft.com/office/drawing/2014/main" id="{0425A413-1A11-E7FB-0E87-88A29B91FAB7}"/>
              </a:ext>
            </a:extLst>
          </p:cNvPr>
          <p:cNvSpPr txBox="1"/>
          <p:nvPr/>
        </p:nvSpPr>
        <p:spPr>
          <a:xfrm>
            <a:off x="9624202" y="2472483"/>
            <a:ext cx="2421148" cy="461665"/>
          </a:xfrm>
          <a:prstGeom prst="rect">
            <a:avLst/>
          </a:prstGeom>
          <a:noFill/>
        </p:spPr>
        <p:txBody>
          <a:bodyPr wrap="square" rtlCol="0">
            <a:spAutoFit/>
          </a:bodyPr>
          <a:lstStyle/>
          <a:p>
            <a:r>
              <a:rPr lang="it-IT" sz="2400" dirty="0"/>
              <a:t>↑ PCO2 e ↓  PO2</a:t>
            </a:r>
          </a:p>
        </p:txBody>
      </p:sp>
      <p:sp>
        <p:nvSpPr>
          <p:cNvPr id="5" name="TextBox 4">
            <a:extLst>
              <a:ext uri="{FF2B5EF4-FFF2-40B4-BE49-F238E27FC236}">
                <a16:creationId xmlns:a16="http://schemas.microsoft.com/office/drawing/2014/main" id="{9FB73C67-7CC3-F8AB-816F-FC16B6E575EE}"/>
              </a:ext>
            </a:extLst>
          </p:cNvPr>
          <p:cNvSpPr txBox="1"/>
          <p:nvPr/>
        </p:nvSpPr>
        <p:spPr>
          <a:xfrm>
            <a:off x="9700598" y="3653951"/>
            <a:ext cx="2268356" cy="830997"/>
          </a:xfrm>
          <a:prstGeom prst="rect">
            <a:avLst/>
          </a:prstGeom>
          <a:noFill/>
        </p:spPr>
        <p:txBody>
          <a:bodyPr wrap="square" rtlCol="0">
            <a:spAutoFit/>
          </a:bodyPr>
          <a:lstStyle/>
          <a:p>
            <a:pPr algn="ctr"/>
            <a:r>
              <a:rPr lang="it-IT" sz="2400" dirty="0"/>
              <a:t>Iperventilazione</a:t>
            </a:r>
          </a:p>
          <a:p>
            <a:pPr algn="ctr"/>
            <a:r>
              <a:rPr lang="it-IT" sz="2400" dirty="0"/>
              <a:t>Se non basta:</a:t>
            </a:r>
          </a:p>
        </p:txBody>
      </p:sp>
      <p:sp>
        <p:nvSpPr>
          <p:cNvPr id="6" name="Arrow: Down 5">
            <a:extLst>
              <a:ext uri="{FF2B5EF4-FFF2-40B4-BE49-F238E27FC236}">
                <a16:creationId xmlns:a16="http://schemas.microsoft.com/office/drawing/2014/main" id="{7FDA9408-A97A-C3AF-5D21-449163547C17}"/>
              </a:ext>
            </a:extLst>
          </p:cNvPr>
          <p:cNvSpPr/>
          <p:nvPr/>
        </p:nvSpPr>
        <p:spPr>
          <a:xfrm>
            <a:off x="10636369" y="3088902"/>
            <a:ext cx="396815" cy="421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Arrow: Down 6">
            <a:extLst>
              <a:ext uri="{FF2B5EF4-FFF2-40B4-BE49-F238E27FC236}">
                <a16:creationId xmlns:a16="http://schemas.microsoft.com/office/drawing/2014/main" id="{B951B9C5-54FF-939F-7E49-B3B73D9ABB16}"/>
              </a:ext>
            </a:extLst>
          </p:cNvPr>
          <p:cNvSpPr/>
          <p:nvPr/>
        </p:nvSpPr>
        <p:spPr>
          <a:xfrm>
            <a:off x="10604424" y="4637765"/>
            <a:ext cx="396815" cy="451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8BDF7C89-0DAB-D777-D7B5-956706CF9237}"/>
              </a:ext>
            </a:extLst>
          </p:cNvPr>
          <p:cNvSpPr txBox="1"/>
          <p:nvPr/>
        </p:nvSpPr>
        <p:spPr>
          <a:xfrm>
            <a:off x="9668653" y="5256121"/>
            <a:ext cx="2268356" cy="1200329"/>
          </a:xfrm>
          <a:prstGeom prst="rect">
            <a:avLst/>
          </a:prstGeom>
          <a:noFill/>
        </p:spPr>
        <p:txBody>
          <a:bodyPr wrap="square" rtlCol="0">
            <a:spAutoFit/>
          </a:bodyPr>
          <a:lstStyle/>
          <a:p>
            <a:pPr algn="ctr"/>
            <a:r>
              <a:rPr lang="it-IT" sz="2400" dirty="0"/>
              <a:t>Eliminazione H+ </a:t>
            </a:r>
          </a:p>
          <a:p>
            <a:pPr algn="ctr"/>
            <a:r>
              <a:rPr lang="it-IT" sz="2400" dirty="0"/>
              <a:t>Recupero HCO3 nel rene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1">
            <a:extLst>
              <a:ext uri="{FF2B5EF4-FFF2-40B4-BE49-F238E27FC236}">
                <a16:creationId xmlns:a16="http://schemas.microsoft.com/office/drawing/2014/main" id="{57AEACF6-F7E1-6B0B-9B8F-1B467B0B3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4" y="2762250"/>
            <a:ext cx="6650037"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CasellaDiTesto 3">
            <a:extLst>
              <a:ext uri="{FF2B5EF4-FFF2-40B4-BE49-F238E27FC236}">
                <a16:creationId xmlns:a16="http://schemas.microsoft.com/office/drawing/2014/main" id="{4ACC0A95-2A2A-3686-AC75-80BA5C4E06D1}"/>
              </a:ext>
            </a:extLst>
          </p:cNvPr>
          <p:cNvSpPr txBox="1">
            <a:spLocks noChangeArrowheads="1"/>
          </p:cNvSpPr>
          <p:nvPr/>
        </p:nvSpPr>
        <p:spPr bwMode="auto">
          <a:xfrm>
            <a:off x="1666876" y="136525"/>
            <a:ext cx="8315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800">
                <a:latin typeface="+mn-lt"/>
                <a:cs typeface="Arial" panose="020B0604020202020204" pitchFamily="34" charset="0"/>
              </a:rPr>
              <a:t>Equazione di Henderson-Hasselbalch</a:t>
            </a:r>
            <a:r>
              <a:rPr lang="it-IT" altLang="it-IT" sz="2400">
                <a:latin typeface="+mn-lt"/>
                <a:cs typeface="Arial" panose="020B0604020202020204" pitchFamily="34" charset="0"/>
              </a:rPr>
              <a:t>:</a:t>
            </a:r>
          </a:p>
        </p:txBody>
      </p:sp>
      <p:sp>
        <p:nvSpPr>
          <p:cNvPr id="20483" name="CasellaDiTesto 1">
            <a:extLst>
              <a:ext uri="{FF2B5EF4-FFF2-40B4-BE49-F238E27FC236}">
                <a16:creationId xmlns:a16="http://schemas.microsoft.com/office/drawing/2014/main" id="{2AF23B8C-47C9-DD38-F3AE-A17D7E09F6E0}"/>
              </a:ext>
            </a:extLst>
          </p:cNvPr>
          <p:cNvSpPr txBox="1">
            <a:spLocks noChangeArrowheads="1"/>
          </p:cNvSpPr>
          <p:nvPr/>
        </p:nvSpPr>
        <p:spPr bwMode="auto">
          <a:xfrm>
            <a:off x="1524001" y="658814"/>
            <a:ext cx="55848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 </a:t>
            </a:r>
            <a:r>
              <a:rPr lang="it-IT" altLang="it-IT" sz="2400" b="1">
                <a:latin typeface="+mn-lt"/>
              </a:rPr>
              <a:t>                             </a:t>
            </a:r>
            <a:r>
              <a:rPr lang="it-IT" altLang="it-IT" sz="2800" b="1">
                <a:latin typeface="+mn-lt"/>
              </a:rPr>
              <a:t> [ HCO</a:t>
            </a:r>
            <a:r>
              <a:rPr lang="it-IT" altLang="it-IT" sz="2800" b="1" baseline="-25000">
                <a:latin typeface="+mn-lt"/>
              </a:rPr>
              <a:t>3</a:t>
            </a:r>
            <a:r>
              <a:rPr lang="it-IT" altLang="it-IT" sz="2800" b="1" baseline="30000">
                <a:latin typeface="+mn-lt"/>
              </a:rPr>
              <a:t>- </a:t>
            </a:r>
            <a:r>
              <a:rPr lang="it-IT" altLang="it-IT" sz="2800" b="1">
                <a:latin typeface="+mn-lt"/>
              </a:rPr>
              <a:t>]</a:t>
            </a:r>
          </a:p>
          <a:p>
            <a:pPr>
              <a:spcBef>
                <a:spcPct val="0"/>
              </a:spcBef>
              <a:buFontTx/>
              <a:buNone/>
            </a:pPr>
            <a:r>
              <a:rPr lang="it-IT" altLang="it-IT" sz="2400" b="1">
                <a:latin typeface="+mn-lt"/>
              </a:rPr>
              <a:t>  </a:t>
            </a:r>
            <a:r>
              <a:rPr lang="it-IT" altLang="it-IT" sz="2800" b="1">
                <a:latin typeface="+mn-lt"/>
              </a:rPr>
              <a:t>pH</a:t>
            </a:r>
            <a:r>
              <a:rPr lang="it-IT" altLang="it-IT" sz="2400" b="1">
                <a:latin typeface="+mn-lt"/>
              </a:rPr>
              <a:t> = </a:t>
            </a:r>
            <a:r>
              <a:rPr lang="it-IT" altLang="it-IT" sz="2400">
                <a:latin typeface="+mn-lt"/>
              </a:rPr>
              <a:t>6.1 + log  -----------------</a:t>
            </a:r>
          </a:p>
          <a:p>
            <a:pPr>
              <a:spcBef>
                <a:spcPct val="0"/>
              </a:spcBef>
              <a:buFontTx/>
              <a:buNone/>
            </a:pPr>
            <a:r>
              <a:rPr lang="en-GB" altLang="it-IT" sz="2400" b="1">
                <a:latin typeface="+mn-lt"/>
              </a:rPr>
              <a:t> 		</a:t>
            </a:r>
            <a:r>
              <a:rPr lang="en-GB" altLang="it-IT" sz="2800" b="1">
                <a:latin typeface="+mn-lt"/>
              </a:rPr>
              <a:t>         [CO</a:t>
            </a:r>
            <a:r>
              <a:rPr lang="en-GB" altLang="it-IT" sz="2800" b="1" baseline="-25000">
                <a:latin typeface="+mn-lt"/>
              </a:rPr>
              <a:t>2</a:t>
            </a:r>
            <a:r>
              <a:rPr lang="en-GB" altLang="it-IT" sz="2800" b="1">
                <a:latin typeface="+mn-lt"/>
              </a:rPr>
              <a:t>] </a:t>
            </a:r>
            <a:r>
              <a:rPr lang="en-GB" altLang="it-IT" sz="2800">
                <a:latin typeface="+mn-lt"/>
              </a:rPr>
              <a:t>opp</a:t>
            </a:r>
            <a:r>
              <a:rPr lang="en-GB" altLang="it-IT" sz="2800" b="1">
                <a:latin typeface="+mn-lt"/>
              </a:rPr>
              <a:t> </a:t>
            </a:r>
            <a:r>
              <a:rPr lang="en-GB" altLang="it-IT" sz="2400" b="1">
                <a:latin typeface="+mn-lt"/>
              </a:rPr>
              <a:t>[H</a:t>
            </a:r>
            <a:r>
              <a:rPr lang="en-GB" altLang="it-IT" sz="2400" b="1" baseline="-25000">
                <a:latin typeface="+mn-lt"/>
              </a:rPr>
              <a:t>2</a:t>
            </a:r>
            <a:r>
              <a:rPr lang="en-GB" altLang="it-IT" sz="2400" b="1">
                <a:latin typeface="+mn-lt"/>
              </a:rPr>
              <a:t>CO</a:t>
            </a:r>
            <a:r>
              <a:rPr lang="en-GB" altLang="it-IT" sz="2400" b="1" baseline="-25000">
                <a:latin typeface="+mn-lt"/>
              </a:rPr>
              <a:t>3</a:t>
            </a:r>
            <a:r>
              <a:rPr lang="en-GB" altLang="it-IT" sz="2400" b="1">
                <a:latin typeface="+mn-lt"/>
              </a:rPr>
              <a:t>] </a:t>
            </a:r>
            <a:endParaRPr lang="it-IT" altLang="it-IT" sz="2400" b="1">
              <a:latin typeface="+mn-lt"/>
            </a:endParaRPr>
          </a:p>
        </p:txBody>
      </p:sp>
      <p:sp>
        <p:nvSpPr>
          <p:cNvPr id="20484" name="CasellaDiTesto 2">
            <a:extLst>
              <a:ext uri="{FF2B5EF4-FFF2-40B4-BE49-F238E27FC236}">
                <a16:creationId xmlns:a16="http://schemas.microsoft.com/office/drawing/2014/main" id="{ED8B3C65-C308-193F-AE14-AA2001FDEB98}"/>
              </a:ext>
            </a:extLst>
          </p:cNvPr>
          <p:cNvSpPr txBox="1">
            <a:spLocks noChangeArrowheads="1"/>
          </p:cNvSpPr>
          <p:nvPr/>
        </p:nvSpPr>
        <p:spPr bwMode="auto">
          <a:xfrm>
            <a:off x="7138989" y="727075"/>
            <a:ext cx="35448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(Significa che pH non</a:t>
            </a:r>
          </a:p>
          <a:p>
            <a:pPr>
              <a:spcBef>
                <a:spcPct val="0"/>
              </a:spcBef>
              <a:buFontTx/>
              <a:buNone/>
            </a:pPr>
            <a:r>
              <a:rPr lang="it-IT" altLang="it-IT" sz="2400" b="1">
                <a:latin typeface="+mn-lt"/>
              </a:rPr>
              <a:t>dipende da valori assoluti</a:t>
            </a:r>
          </a:p>
          <a:p>
            <a:pPr>
              <a:spcBef>
                <a:spcPct val="0"/>
              </a:spcBef>
              <a:buFontTx/>
              <a:buNone/>
            </a:pPr>
            <a:r>
              <a:rPr lang="it-IT" altLang="it-IT" sz="2400" b="1">
                <a:latin typeface="+mn-lt"/>
              </a:rPr>
              <a:t>di HCO</a:t>
            </a:r>
            <a:r>
              <a:rPr lang="it-IT" altLang="it-IT" sz="2400" b="1" baseline="-25000">
                <a:latin typeface="+mn-lt"/>
              </a:rPr>
              <a:t>3</a:t>
            </a:r>
            <a:r>
              <a:rPr lang="it-IT" altLang="it-IT" b="1" baseline="30000">
                <a:latin typeface="+mn-lt"/>
              </a:rPr>
              <a:t>-</a:t>
            </a:r>
            <a:r>
              <a:rPr lang="it-IT" altLang="it-IT" sz="2400" b="1">
                <a:latin typeface="+mn-lt"/>
              </a:rPr>
              <a:t> e CO</a:t>
            </a:r>
            <a:r>
              <a:rPr lang="it-IT" altLang="it-IT" sz="2400" b="1" baseline="-25000">
                <a:latin typeface="+mn-lt"/>
              </a:rPr>
              <a:t>2</a:t>
            </a:r>
            <a:r>
              <a:rPr lang="it-IT" altLang="it-IT" sz="2400" b="1">
                <a:latin typeface="+mn-lt"/>
              </a:rPr>
              <a:t> ma dal</a:t>
            </a:r>
          </a:p>
          <a:p>
            <a:pPr>
              <a:spcBef>
                <a:spcPct val="0"/>
              </a:spcBef>
              <a:buFontTx/>
              <a:buNone/>
            </a:pPr>
            <a:r>
              <a:rPr lang="it-IT" altLang="it-IT" sz="2400" b="1">
                <a:latin typeface="+mn-lt"/>
              </a:rPr>
              <a:t>loro rapporto !!)</a:t>
            </a:r>
          </a:p>
        </p:txBody>
      </p:sp>
      <p:sp>
        <p:nvSpPr>
          <p:cNvPr id="20485" name="CasellaDiTesto 3">
            <a:extLst>
              <a:ext uri="{FF2B5EF4-FFF2-40B4-BE49-F238E27FC236}">
                <a16:creationId xmlns:a16="http://schemas.microsoft.com/office/drawing/2014/main" id="{7AAC8B34-E770-2207-5F27-ACC14240A5A6}"/>
              </a:ext>
            </a:extLst>
          </p:cNvPr>
          <p:cNvSpPr txBox="1">
            <a:spLocks noChangeArrowheads="1"/>
          </p:cNvSpPr>
          <p:nvPr/>
        </p:nvSpPr>
        <p:spPr bwMode="auto">
          <a:xfrm>
            <a:off x="1666876" y="3429000"/>
            <a:ext cx="2187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Arial" panose="020B0604020202020204" pitchFamily="34" charset="0"/>
                <a:cs typeface="Arial" panose="020B0604020202020204" pitchFamily="34" charset="0"/>
              </a:rPr>
              <a:t>Diagramma di </a:t>
            </a:r>
          </a:p>
          <a:p>
            <a:pPr>
              <a:spcBef>
                <a:spcPct val="0"/>
              </a:spcBef>
              <a:buFontTx/>
              <a:buNone/>
            </a:pPr>
            <a:r>
              <a:rPr lang="it-IT" altLang="it-IT" sz="2400">
                <a:latin typeface="Arial" panose="020B0604020202020204" pitchFamily="34" charset="0"/>
                <a:cs typeface="Arial" panose="020B0604020202020204" pitchFamily="34" charset="0"/>
              </a:rPr>
              <a:t>DAVENPORT</a:t>
            </a:r>
          </a:p>
          <a:p>
            <a:pPr>
              <a:spcBef>
                <a:spcPct val="0"/>
              </a:spcBef>
              <a:buFontTx/>
              <a:buNone/>
            </a:pPr>
            <a:endParaRPr lang="it-IT" altLang="it-IT" sz="240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ttangolo 1">
            <a:extLst>
              <a:ext uri="{FF2B5EF4-FFF2-40B4-BE49-F238E27FC236}">
                <a16:creationId xmlns:a16="http://schemas.microsoft.com/office/drawing/2014/main" id="{55FF77E9-B1AA-6934-3A00-596B708DE162}"/>
              </a:ext>
            </a:extLst>
          </p:cNvPr>
          <p:cNvSpPr>
            <a:spLocks noChangeArrowheads="1"/>
          </p:cNvSpPr>
          <p:nvPr/>
        </p:nvSpPr>
        <p:spPr bwMode="auto">
          <a:xfrm>
            <a:off x="2300289" y="744538"/>
            <a:ext cx="2105025" cy="5454650"/>
          </a:xfrm>
          <a:prstGeom prst="rect">
            <a:avLst/>
          </a:prstGeom>
          <a:solidFill>
            <a:srgbClr val="FF0000"/>
          </a:solidFill>
          <a:ln w="9525" algn="ctr">
            <a:solidFill>
              <a:srgbClr val="FF000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sangue</a:t>
            </a:r>
          </a:p>
        </p:txBody>
      </p:sp>
      <p:sp>
        <p:nvSpPr>
          <p:cNvPr id="23554" name="Rettangolo 2">
            <a:extLst>
              <a:ext uri="{FF2B5EF4-FFF2-40B4-BE49-F238E27FC236}">
                <a16:creationId xmlns:a16="http://schemas.microsoft.com/office/drawing/2014/main" id="{CFFD645F-CC42-AF90-31C2-8DD0C5027D0D}"/>
              </a:ext>
            </a:extLst>
          </p:cNvPr>
          <p:cNvSpPr>
            <a:spLocks noChangeArrowheads="1"/>
          </p:cNvSpPr>
          <p:nvPr/>
        </p:nvSpPr>
        <p:spPr bwMode="auto">
          <a:xfrm>
            <a:off x="4745038" y="749300"/>
            <a:ext cx="2201862" cy="5454650"/>
          </a:xfrm>
          <a:prstGeom prst="rect">
            <a:avLst/>
          </a:prstGeom>
          <a:solidFill>
            <a:schemeClr val="bg1"/>
          </a:solidFill>
          <a:ln w="9525" algn="ctr">
            <a:solidFill>
              <a:schemeClr val="tx1"/>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epitelio tubuli</a:t>
            </a:r>
          </a:p>
        </p:txBody>
      </p:sp>
      <p:sp>
        <p:nvSpPr>
          <p:cNvPr id="23555" name="Rettangolo 3">
            <a:extLst>
              <a:ext uri="{FF2B5EF4-FFF2-40B4-BE49-F238E27FC236}">
                <a16:creationId xmlns:a16="http://schemas.microsoft.com/office/drawing/2014/main" id="{2889CB72-34B6-27F0-B04A-AAC547BACED2}"/>
              </a:ext>
            </a:extLst>
          </p:cNvPr>
          <p:cNvSpPr>
            <a:spLocks noChangeArrowheads="1"/>
          </p:cNvSpPr>
          <p:nvPr/>
        </p:nvSpPr>
        <p:spPr bwMode="auto">
          <a:xfrm>
            <a:off x="7296150" y="744538"/>
            <a:ext cx="2070100" cy="5454650"/>
          </a:xfrm>
          <a:prstGeom prst="rect">
            <a:avLst/>
          </a:prstGeom>
          <a:solidFill>
            <a:srgbClr val="FFC000"/>
          </a:solidFill>
          <a:ln w="9525" algn="ctr">
            <a:solidFill>
              <a:srgbClr val="FF000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filtrato</a:t>
            </a:r>
          </a:p>
        </p:txBody>
      </p:sp>
      <p:sp>
        <p:nvSpPr>
          <p:cNvPr id="23556" name="CasellaDiTesto 4">
            <a:extLst>
              <a:ext uri="{FF2B5EF4-FFF2-40B4-BE49-F238E27FC236}">
                <a16:creationId xmlns:a16="http://schemas.microsoft.com/office/drawing/2014/main" id="{C1E77B50-B303-8B1D-59BA-C8D7BEDC5BDA}"/>
              </a:ext>
            </a:extLst>
          </p:cNvPr>
          <p:cNvSpPr txBox="1">
            <a:spLocks noChangeArrowheads="1"/>
          </p:cNvSpPr>
          <p:nvPr/>
        </p:nvSpPr>
        <p:spPr bwMode="auto">
          <a:xfrm>
            <a:off x="2300288" y="169863"/>
            <a:ext cx="5269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cs typeface="Arial" panose="020B0604020202020204" pitchFamily="34" charset="0"/>
              </a:rPr>
              <a:t>RENE: 1- riassorbimento dei bicarbonati</a:t>
            </a:r>
          </a:p>
        </p:txBody>
      </p:sp>
      <p:sp>
        <p:nvSpPr>
          <p:cNvPr id="23557" name="CasellaDiTesto 6">
            <a:extLst>
              <a:ext uri="{FF2B5EF4-FFF2-40B4-BE49-F238E27FC236}">
                <a16:creationId xmlns:a16="http://schemas.microsoft.com/office/drawing/2014/main" id="{887FDE24-369C-DA8F-2F00-915E28DEAAE9}"/>
              </a:ext>
            </a:extLst>
          </p:cNvPr>
          <p:cNvSpPr txBox="1">
            <a:spLocks noChangeArrowheads="1"/>
          </p:cNvSpPr>
          <p:nvPr/>
        </p:nvSpPr>
        <p:spPr bwMode="auto">
          <a:xfrm>
            <a:off x="8169276" y="1463676"/>
            <a:ext cx="938077" cy="46166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HCO</a:t>
            </a:r>
            <a:r>
              <a:rPr lang="it-IT" altLang="it-IT" sz="2400" b="1" baseline="-25000">
                <a:latin typeface="+mn-lt"/>
              </a:rPr>
              <a:t>3</a:t>
            </a:r>
            <a:r>
              <a:rPr lang="it-IT" altLang="it-IT" b="1" baseline="30000">
                <a:latin typeface="+mn-lt"/>
              </a:rPr>
              <a:t>-</a:t>
            </a:r>
          </a:p>
        </p:txBody>
      </p:sp>
      <p:sp>
        <p:nvSpPr>
          <p:cNvPr id="23558" name="CasellaDiTesto 7">
            <a:extLst>
              <a:ext uri="{FF2B5EF4-FFF2-40B4-BE49-F238E27FC236}">
                <a16:creationId xmlns:a16="http://schemas.microsoft.com/office/drawing/2014/main" id="{A0BA49CB-94AE-1B76-1569-6176B850DC01}"/>
              </a:ext>
            </a:extLst>
          </p:cNvPr>
          <p:cNvSpPr txBox="1">
            <a:spLocks noChangeArrowheads="1"/>
          </p:cNvSpPr>
          <p:nvPr/>
        </p:nvSpPr>
        <p:spPr bwMode="auto">
          <a:xfrm>
            <a:off x="7680325" y="1979613"/>
            <a:ext cx="479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30000">
                <a:latin typeface="+mn-lt"/>
              </a:rPr>
              <a:t>+</a:t>
            </a:r>
          </a:p>
        </p:txBody>
      </p:sp>
      <p:cxnSp>
        <p:nvCxnSpPr>
          <p:cNvPr id="23559" name="Connettore 2 9">
            <a:extLst>
              <a:ext uri="{FF2B5EF4-FFF2-40B4-BE49-F238E27FC236}">
                <a16:creationId xmlns:a16="http://schemas.microsoft.com/office/drawing/2014/main" id="{59951553-C59B-A342-9382-DBF37A6A0F5B}"/>
              </a:ext>
            </a:extLst>
          </p:cNvPr>
          <p:cNvCxnSpPr>
            <a:cxnSpLocks noChangeShapeType="1"/>
          </p:cNvCxnSpPr>
          <p:nvPr/>
        </p:nvCxnSpPr>
        <p:spPr bwMode="auto">
          <a:xfrm>
            <a:off x="8637588" y="765175"/>
            <a:ext cx="0" cy="69850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3560" name="Connettore 2 10">
            <a:extLst>
              <a:ext uri="{FF2B5EF4-FFF2-40B4-BE49-F238E27FC236}">
                <a16:creationId xmlns:a16="http://schemas.microsoft.com/office/drawing/2014/main" id="{57001F92-2687-91E5-B227-1192CC2D7F0A}"/>
              </a:ext>
            </a:extLst>
          </p:cNvPr>
          <p:cNvCxnSpPr>
            <a:cxnSpLocks/>
          </p:cNvCxnSpPr>
          <p:nvPr/>
        </p:nvCxnSpPr>
        <p:spPr bwMode="auto">
          <a:xfrm>
            <a:off x="6673850" y="2235200"/>
            <a:ext cx="1017588" cy="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3561" name="Connettore 2 12">
            <a:extLst>
              <a:ext uri="{FF2B5EF4-FFF2-40B4-BE49-F238E27FC236}">
                <a16:creationId xmlns:a16="http://schemas.microsoft.com/office/drawing/2014/main" id="{D7C67293-5C80-DE88-99E4-9ADCF4458B80}"/>
              </a:ext>
            </a:extLst>
          </p:cNvPr>
          <p:cNvCxnSpPr>
            <a:cxnSpLocks/>
          </p:cNvCxnSpPr>
          <p:nvPr/>
        </p:nvCxnSpPr>
        <p:spPr bwMode="auto">
          <a:xfrm>
            <a:off x="8640763" y="1924050"/>
            <a:ext cx="0" cy="839788"/>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3562" name="Connettore 2 13">
            <a:extLst>
              <a:ext uri="{FF2B5EF4-FFF2-40B4-BE49-F238E27FC236}">
                <a16:creationId xmlns:a16="http://schemas.microsoft.com/office/drawing/2014/main" id="{86A9CBC0-3671-100A-0ED8-A8326E4DE53D}"/>
              </a:ext>
            </a:extLst>
          </p:cNvPr>
          <p:cNvCxnSpPr>
            <a:cxnSpLocks/>
          </p:cNvCxnSpPr>
          <p:nvPr/>
        </p:nvCxnSpPr>
        <p:spPr bwMode="auto">
          <a:xfrm>
            <a:off x="8162925" y="2441576"/>
            <a:ext cx="304800" cy="322263"/>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63" name="CasellaDiTesto 17">
            <a:extLst>
              <a:ext uri="{FF2B5EF4-FFF2-40B4-BE49-F238E27FC236}">
                <a16:creationId xmlns:a16="http://schemas.microsoft.com/office/drawing/2014/main" id="{0B2A3AD0-9BF6-EBA0-8721-8E385B31F14B}"/>
              </a:ext>
            </a:extLst>
          </p:cNvPr>
          <p:cNvSpPr txBox="1">
            <a:spLocks noChangeArrowheads="1"/>
          </p:cNvSpPr>
          <p:nvPr/>
        </p:nvSpPr>
        <p:spPr bwMode="auto">
          <a:xfrm>
            <a:off x="8058150" y="2849563"/>
            <a:ext cx="1001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25000">
                <a:latin typeface="+mn-lt"/>
              </a:rPr>
              <a:t>2</a:t>
            </a:r>
            <a:r>
              <a:rPr lang="it-IT" altLang="it-IT" sz="2400">
                <a:latin typeface="+mn-lt"/>
              </a:rPr>
              <a:t>CO3</a:t>
            </a:r>
          </a:p>
        </p:txBody>
      </p:sp>
      <p:cxnSp>
        <p:nvCxnSpPr>
          <p:cNvPr id="23564" name="Connettore 2 18">
            <a:extLst>
              <a:ext uri="{FF2B5EF4-FFF2-40B4-BE49-F238E27FC236}">
                <a16:creationId xmlns:a16="http://schemas.microsoft.com/office/drawing/2014/main" id="{7C77AC59-ABB8-A532-1D6B-5835AB9C0E27}"/>
              </a:ext>
            </a:extLst>
          </p:cNvPr>
          <p:cNvCxnSpPr>
            <a:cxnSpLocks/>
          </p:cNvCxnSpPr>
          <p:nvPr/>
        </p:nvCxnSpPr>
        <p:spPr bwMode="auto">
          <a:xfrm flipH="1">
            <a:off x="7970838" y="3367089"/>
            <a:ext cx="444500" cy="992187"/>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65" name="CasellaDiTesto 20">
            <a:extLst>
              <a:ext uri="{FF2B5EF4-FFF2-40B4-BE49-F238E27FC236}">
                <a16:creationId xmlns:a16="http://schemas.microsoft.com/office/drawing/2014/main" id="{4D9E87E7-1148-0C57-1271-6C7BBC7FCCD5}"/>
              </a:ext>
            </a:extLst>
          </p:cNvPr>
          <p:cNvSpPr txBox="1">
            <a:spLocks noChangeArrowheads="1"/>
          </p:cNvSpPr>
          <p:nvPr/>
        </p:nvSpPr>
        <p:spPr bwMode="auto">
          <a:xfrm>
            <a:off x="7562851" y="4359276"/>
            <a:ext cx="655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CO</a:t>
            </a:r>
            <a:r>
              <a:rPr lang="it-IT" altLang="it-IT" sz="2400" baseline="-25000">
                <a:latin typeface="+mn-lt"/>
              </a:rPr>
              <a:t>2</a:t>
            </a:r>
          </a:p>
        </p:txBody>
      </p:sp>
      <p:cxnSp>
        <p:nvCxnSpPr>
          <p:cNvPr id="23566" name="Connettore 2 21">
            <a:extLst>
              <a:ext uri="{FF2B5EF4-FFF2-40B4-BE49-F238E27FC236}">
                <a16:creationId xmlns:a16="http://schemas.microsoft.com/office/drawing/2014/main" id="{780D39FC-887B-11F9-2A55-52A49805C1D4}"/>
              </a:ext>
            </a:extLst>
          </p:cNvPr>
          <p:cNvCxnSpPr>
            <a:cxnSpLocks/>
          </p:cNvCxnSpPr>
          <p:nvPr/>
        </p:nvCxnSpPr>
        <p:spPr bwMode="auto">
          <a:xfrm flipH="1">
            <a:off x="6511925" y="4594225"/>
            <a:ext cx="1017588" cy="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3567" name="Connettore 2 24">
            <a:extLst>
              <a:ext uri="{FF2B5EF4-FFF2-40B4-BE49-F238E27FC236}">
                <a16:creationId xmlns:a16="http://schemas.microsoft.com/office/drawing/2014/main" id="{C9ADB0D6-7478-449A-7409-7CF68EFCDB50}"/>
              </a:ext>
            </a:extLst>
          </p:cNvPr>
          <p:cNvCxnSpPr>
            <a:cxnSpLocks/>
          </p:cNvCxnSpPr>
          <p:nvPr/>
        </p:nvCxnSpPr>
        <p:spPr bwMode="auto">
          <a:xfrm>
            <a:off x="8778875" y="3363914"/>
            <a:ext cx="14288" cy="1584325"/>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68" name="CasellaDiTesto 26">
            <a:extLst>
              <a:ext uri="{FF2B5EF4-FFF2-40B4-BE49-F238E27FC236}">
                <a16:creationId xmlns:a16="http://schemas.microsoft.com/office/drawing/2014/main" id="{C443DCCB-F0D5-8216-FC36-462DD12EDDE8}"/>
              </a:ext>
            </a:extLst>
          </p:cNvPr>
          <p:cNvSpPr txBox="1">
            <a:spLocks noChangeArrowheads="1"/>
          </p:cNvSpPr>
          <p:nvPr/>
        </p:nvSpPr>
        <p:spPr bwMode="auto">
          <a:xfrm>
            <a:off x="8445501" y="4951413"/>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25000">
                <a:latin typeface="+mn-lt"/>
              </a:rPr>
              <a:t>2</a:t>
            </a:r>
            <a:r>
              <a:rPr lang="it-IT" altLang="it-IT" sz="2400">
                <a:latin typeface="+mn-lt"/>
              </a:rPr>
              <a:t>O</a:t>
            </a:r>
          </a:p>
        </p:txBody>
      </p:sp>
      <p:cxnSp>
        <p:nvCxnSpPr>
          <p:cNvPr id="23569" name="Connettore 2 27">
            <a:extLst>
              <a:ext uri="{FF2B5EF4-FFF2-40B4-BE49-F238E27FC236}">
                <a16:creationId xmlns:a16="http://schemas.microsoft.com/office/drawing/2014/main" id="{3B6D0EF1-7E16-5690-BDF4-3D9D3F3DF8B8}"/>
              </a:ext>
            </a:extLst>
          </p:cNvPr>
          <p:cNvCxnSpPr>
            <a:cxnSpLocks/>
          </p:cNvCxnSpPr>
          <p:nvPr/>
        </p:nvCxnSpPr>
        <p:spPr bwMode="auto">
          <a:xfrm>
            <a:off x="8793163" y="5434014"/>
            <a:ext cx="0" cy="733425"/>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70" name="CasellaDiTesto 32">
            <a:extLst>
              <a:ext uri="{FF2B5EF4-FFF2-40B4-BE49-F238E27FC236}">
                <a16:creationId xmlns:a16="http://schemas.microsoft.com/office/drawing/2014/main" id="{8AE36859-C045-EE6F-841B-C9BF2AF169A7}"/>
              </a:ext>
            </a:extLst>
          </p:cNvPr>
          <p:cNvSpPr txBox="1">
            <a:spLocks noChangeArrowheads="1"/>
          </p:cNvSpPr>
          <p:nvPr/>
        </p:nvSpPr>
        <p:spPr bwMode="auto">
          <a:xfrm>
            <a:off x="5788026" y="4357688"/>
            <a:ext cx="653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CO</a:t>
            </a:r>
            <a:r>
              <a:rPr lang="it-IT" altLang="it-IT" sz="2400" baseline="-25000">
                <a:latin typeface="+mn-lt"/>
              </a:rPr>
              <a:t>2</a:t>
            </a:r>
          </a:p>
        </p:txBody>
      </p:sp>
      <p:sp>
        <p:nvSpPr>
          <p:cNvPr id="23571" name="CasellaDiTesto 33">
            <a:extLst>
              <a:ext uri="{FF2B5EF4-FFF2-40B4-BE49-F238E27FC236}">
                <a16:creationId xmlns:a16="http://schemas.microsoft.com/office/drawing/2014/main" id="{79C7B1E2-82E0-C92F-BF48-0CECF173C40B}"/>
              </a:ext>
            </a:extLst>
          </p:cNvPr>
          <p:cNvSpPr txBox="1">
            <a:spLocks noChangeArrowheads="1"/>
          </p:cNvSpPr>
          <p:nvPr/>
        </p:nvSpPr>
        <p:spPr bwMode="auto">
          <a:xfrm>
            <a:off x="4932363" y="4357688"/>
            <a:ext cx="9076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25000">
                <a:latin typeface="+mn-lt"/>
              </a:rPr>
              <a:t>2</a:t>
            </a:r>
            <a:r>
              <a:rPr lang="it-IT" altLang="it-IT" sz="2400">
                <a:latin typeface="+mn-lt"/>
              </a:rPr>
              <a:t>O +</a:t>
            </a:r>
          </a:p>
        </p:txBody>
      </p:sp>
      <p:cxnSp>
        <p:nvCxnSpPr>
          <p:cNvPr id="23572" name="Connettore 2 39">
            <a:extLst>
              <a:ext uri="{FF2B5EF4-FFF2-40B4-BE49-F238E27FC236}">
                <a16:creationId xmlns:a16="http://schemas.microsoft.com/office/drawing/2014/main" id="{736BA157-5425-EECD-51DC-BDE74B3FF558}"/>
              </a:ext>
            </a:extLst>
          </p:cNvPr>
          <p:cNvCxnSpPr>
            <a:cxnSpLocks/>
            <a:stCxn id="23570" idx="0"/>
          </p:cNvCxnSpPr>
          <p:nvPr/>
        </p:nvCxnSpPr>
        <p:spPr bwMode="auto">
          <a:xfrm flipH="1" flipV="1">
            <a:off x="5994401" y="3744914"/>
            <a:ext cx="120253" cy="612774"/>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3573" name="Connettore 2 40">
            <a:extLst>
              <a:ext uri="{FF2B5EF4-FFF2-40B4-BE49-F238E27FC236}">
                <a16:creationId xmlns:a16="http://schemas.microsoft.com/office/drawing/2014/main" id="{D094CD09-C644-11A7-BE3D-69EA6DD7C0F4}"/>
              </a:ext>
            </a:extLst>
          </p:cNvPr>
          <p:cNvCxnSpPr>
            <a:cxnSpLocks/>
            <a:stCxn id="23571" idx="0"/>
          </p:cNvCxnSpPr>
          <p:nvPr/>
        </p:nvCxnSpPr>
        <p:spPr bwMode="auto">
          <a:xfrm flipV="1">
            <a:off x="5386174" y="3744914"/>
            <a:ext cx="387564" cy="612774"/>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74" name="CasellaDiTesto 42">
            <a:extLst>
              <a:ext uri="{FF2B5EF4-FFF2-40B4-BE49-F238E27FC236}">
                <a16:creationId xmlns:a16="http://schemas.microsoft.com/office/drawing/2014/main" id="{9212E5B1-FBDB-3738-4D1C-B2BC8F3BB67C}"/>
              </a:ext>
            </a:extLst>
          </p:cNvPr>
          <p:cNvSpPr txBox="1">
            <a:spLocks noChangeArrowheads="1"/>
          </p:cNvSpPr>
          <p:nvPr/>
        </p:nvSpPr>
        <p:spPr bwMode="auto">
          <a:xfrm>
            <a:off x="5326063" y="3284539"/>
            <a:ext cx="952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25000">
                <a:latin typeface="+mn-lt"/>
              </a:rPr>
              <a:t>2</a:t>
            </a:r>
            <a:r>
              <a:rPr lang="it-IT" altLang="it-IT" sz="2400">
                <a:latin typeface="+mn-lt"/>
              </a:rPr>
              <a:t>CO</a:t>
            </a:r>
            <a:r>
              <a:rPr lang="it-IT" altLang="it-IT" sz="2400" baseline="-25000">
                <a:latin typeface="+mn-lt"/>
              </a:rPr>
              <a:t>3</a:t>
            </a:r>
          </a:p>
        </p:txBody>
      </p:sp>
      <p:sp>
        <p:nvSpPr>
          <p:cNvPr id="23575" name="CasellaDiTesto 52">
            <a:extLst>
              <a:ext uri="{FF2B5EF4-FFF2-40B4-BE49-F238E27FC236}">
                <a16:creationId xmlns:a16="http://schemas.microsoft.com/office/drawing/2014/main" id="{4CE1724C-15A7-EB1C-4398-0880AD567536}"/>
              </a:ext>
            </a:extLst>
          </p:cNvPr>
          <p:cNvSpPr txBox="1">
            <a:spLocks noChangeArrowheads="1"/>
          </p:cNvSpPr>
          <p:nvPr/>
        </p:nvSpPr>
        <p:spPr bwMode="auto">
          <a:xfrm>
            <a:off x="6145214" y="1984376"/>
            <a:ext cx="479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30000">
                <a:latin typeface="+mn-lt"/>
              </a:rPr>
              <a:t>+</a:t>
            </a:r>
          </a:p>
        </p:txBody>
      </p:sp>
      <p:cxnSp>
        <p:nvCxnSpPr>
          <p:cNvPr id="23576" name="Connettore 2 53">
            <a:extLst>
              <a:ext uri="{FF2B5EF4-FFF2-40B4-BE49-F238E27FC236}">
                <a16:creationId xmlns:a16="http://schemas.microsoft.com/office/drawing/2014/main" id="{925DF562-2DF4-2001-76CF-E1F1AD321D33}"/>
              </a:ext>
            </a:extLst>
          </p:cNvPr>
          <p:cNvCxnSpPr>
            <a:cxnSpLocks/>
          </p:cNvCxnSpPr>
          <p:nvPr/>
        </p:nvCxnSpPr>
        <p:spPr bwMode="auto">
          <a:xfrm flipV="1">
            <a:off x="5972175" y="2441576"/>
            <a:ext cx="350838" cy="842963"/>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3577" name="Connettore 2 56">
            <a:extLst>
              <a:ext uri="{FF2B5EF4-FFF2-40B4-BE49-F238E27FC236}">
                <a16:creationId xmlns:a16="http://schemas.microsoft.com/office/drawing/2014/main" id="{2A1E7923-F62E-DC62-CFB5-0190B80ED33D}"/>
              </a:ext>
            </a:extLst>
          </p:cNvPr>
          <p:cNvCxnSpPr>
            <a:cxnSpLocks/>
          </p:cNvCxnSpPr>
          <p:nvPr/>
        </p:nvCxnSpPr>
        <p:spPr bwMode="auto">
          <a:xfrm flipH="1" flipV="1">
            <a:off x="5424488" y="1997076"/>
            <a:ext cx="349250" cy="1319213"/>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78" name="CasellaDiTesto 58">
            <a:extLst>
              <a:ext uri="{FF2B5EF4-FFF2-40B4-BE49-F238E27FC236}">
                <a16:creationId xmlns:a16="http://schemas.microsoft.com/office/drawing/2014/main" id="{9BF5A651-AAE6-5019-C193-818D219B87F5}"/>
              </a:ext>
            </a:extLst>
          </p:cNvPr>
          <p:cNvSpPr txBox="1">
            <a:spLocks noChangeArrowheads="1"/>
          </p:cNvSpPr>
          <p:nvPr/>
        </p:nvSpPr>
        <p:spPr bwMode="auto">
          <a:xfrm>
            <a:off x="4972050" y="1482726"/>
            <a:ext cx="938077" cy="46166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HCO</a:t>
            </a:r>
            <a:r>
              <a:rPr lang="it-IT" altLang="it-IT" sz="2400" b="1" baseline="-25000">
                <a:latin typeface="+mn-lt"/>
              </a:rPr>
              <a:t>3</a:t>
            </a:r>
            <a:r>
              <a:rPr lang="it-IT" altLang="it-IT" b="1" baseline="30000">
                <a:latin typeface="+mn-lt"/>
              </a:rPr>
              <a:t>-</a:t>
            </a:r>
          </a:p>
        </p:txBody>
      </p:sp>
      <p:cxnSp>
        <p:nvCxnSpPr>
          <p:cNvPr id="23579" name="Connettore 2 59">
            <a:extLst>
              <a:ext uri="{FF2B5EF4-FFF2-40B4-BE49-F238E27FC236}">
                <a16:creationId xmlns:a16="http://schemas.microsoft.com/office/drawing/2014/main" id="{5AF9E1B4-FB64-FA79-D363-68BC62C0A79F}"/>
              </a:ext>
            </a:extLst>
          </p:cNvPr>
          <p:cNvCxnSpPr>
            <a:cxnSpLocks/>
          </p:cNvCxnSpPr>
          <p:nvPr/>
        </p:nvCxnSpPr>
        <p:spPr bwMode="auto">
          <a:xfrm flipH="1">
            <a:off x="4033838" y="1682750"/>
            <a:ext cx="819150" cy="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80" name="CasellaDiTesto 60">
            <a:extLst>
              <a:ext uri="{FF2B5EF4-FFF2-40B4-BE49-F238E27FC236}">
                <a16:creationId xmlns:a16="http://schemas.microsoft.com/office/drawing/2014/main" id="{FF31E493-594A-DBCD-0710-E061DE5F39F2}"/>
              </a:ext>
            </a:extLst>
          </p:cNvPr>
          <p:cNvSpPr txBox="1">
            <a:spLocks noChangeArrowheads="1"/>
          </p:cNvSpPr>
          <p:nvPr/>
        </p:nvSpPr>
        <p:spPr bwMode="auto">
          <a:xfrm>
            <a:off x="2887663" y="1454151"/>
            <a:ext cx="935834" cy="46166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HCO</a:t>
            </a:r>
            <a:r>
              <a:rPr lang="it-IT" altLang="it-IT" sz="2400" b="1" baseline="-25000">
                <a:latin typeface="+mn-lt"/>
              </a:rPr>
              <a:t>3</a:t>
            </a:r>
            <a:r>
              <a:rPr lang="it-IT" altLang="it-IT" b="1" baseline="30000">
                <a:latin typeface="+mn-lt"/>
              </a:rPr>
              <a:t>-</a:t>
            </a:r>
          </a:p>
        </p:txBody>
      </p:sp>
      <p:cxnSp>
        <p:nvCxnSpPr>
          <p:cNvPr id="23581" name="Connettore 2 61">
            <a:extLst>
              <a:ext uri="{FF2B5EF4-FFF2-40B4-BE49-F238E27FC236}">
                <a16:creationId xmlns:a16="http://schemas.microsoft.com/office/drawing/2014/main" id="{63E8F072-1930-9449-76ED-CCBCED0AB93D}"/>
              </a:ext>
            </a:extLst>
          </p:cNvPr>
          <p:cNvCxnSpPr>
            <a:cxnSpLocks/>
          </p:cNvCxnSpPr>
          <p:nvPr/>
        </p:nvCxnSpPr>
        <p:spPr bwMode="auto">
          <a:xfrm>
            <a:off x="3402013" y="1997075"/>
            <a:ext cx="0" cy="259080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82" name="CasellaDiTesto 66">
            <a:extLst>
              <a:ext uri="{FF2B5EF4-FFF2-40B4-BE49-F238E27FC236}">
                <a16:creationId xmlns:a16="http://schemas.microsoft.com/office/drawing/2014/main" id="{78D42A08-CE8C-0D6E-C227-7D512D5FC420}"/>
              </a:ext>
            </a:extLst>
          </p:cNvPr>
          <p:cNvSpPr txBox="1">
            <a:spLocks noChangeArrowheads="1"/>
          </p:cNvSpPr>
          <p:nvPr/>
        </p:nvSpPr>
        <p:spPr bwMode="auto">
          <a:xfrm>
            <a:off x="2533834" y="4687889"/>
            <a:ext cx="173476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it-IT" altLang="it-IT" sz="2400" b="1">
                <a:latin typeface="+mn-lt"/>
                <a:cs typeface="Arial" panose="020B0604020202020204" pitchFamily="34" charset="0"/>
              </a:rPr>
              <a:t>recupero </a:t>
            </a:r>
          </a:p>
          <a:p>
            <a:pPr algn="ctr">
              <a:spcBef>
                <a:spcPct val="0"/>
              </a:spcBef>
              <a:buFontTx/>
              <a:buNone/>
            </a:pPr>
            <a:r>
              <a:rPr lang="it-IT" altLang="it-IT" sz="2400" b="1">
                <a:latin typeface="+mn-lt"/>
                <a:cs typeface="Arial" panose="020B0604020202020204" pitchFamily="34" charset="0"/>
              </a:rPr>
              <a:t>di ioni </a:t>
            </a:r>
          </a:p>
          <a:p>
            <a:pPr algn="ctr">
              <a:spcBef>
                <a:spcPct val="0"/>
              </a:spcBef>
              <a:buFontTx/>
              <a:buNone/>
            </a:pPr>
            <a:r>
              <a:rPr lang="it-IT" altLang="it-IT" sz="2400" b="1">
                <a:latin typeface="+mn-lt"/>
                <a:cs typeface="Arial" panose="020B0604020202020204" pitchFamily="34" charset="0"/>
              </a:rPr>
              <a:t>bicarbonato</a:t>
            </a:r>
          </a:p>
          <a:p>
            <a:pPr algn="ctr">
              <a:spcBef>
                <a:spcPct val="0"/>
              </a:spcBef>
              <a:buFontTx/>
              <a:buNone/>
            </a:pPr>
            <a:r>
              <a:rPr lang="it-IT" altLang="it-IT" sz="2400" b="1">
                <a:latin typeface="+mn-lt"/>
                <a:cs typeface="Arial" panose="020B0604020202020204" pitchFamily="34" charset="0"/>
              </a:rPr>
              <a:t>(essenziale)</a:t>
            </a:r>
          </a:p>
        </p:txBody>
      </p:sp>
      <p:sp>
        <p:nvSpPr>
          <p:cNvPr id="23584" name="CasellaDiTesto 69">
            <a:extLst>
              <a:ext uri="{FF2B5EF4-FFF2-40B4-BE49-F238E27FC236}">
                <a16:creationId xmlns:a16="http://schemas.microsoft.com/office/drawing/2014/main" id="{92EE59C4-3CB5-CC1B-826A-EEC0D56AA994}"/>
              </a:ext>
            </a:extLst>
          </p:cNvPr>
          <p:cNvSpPr txBox="1">
            <a:spLocks noChangeArrowheads="1"/>
          </p:cNvSpPr>
          <p:nvPr/>
        </p:nvSpPr>
        <p:spPr bwMode="auto">
          <a:xfrm>
            <a:off x="5081589" y="4957763"/>
            <a:ext cx="1481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(anidrasi</a:t>
            </a:r>
          </a:p>
          <a:p>
            <a:pPr>
              <a:spcBef>
                <a:spcPct val="0"/>
              </a:spcBef>
              <a:buFontTx/>
              <a:buNone/>
            </a:pPr>
            <a:r>
              <a:rPr lang="it-IT" altLang="it-IT" sz="2400">
                <a:latin typeface="+mn-lt"/>
              </a:rPr>
              <a:t>carbonica)</a:t>
            </a:r>
          </a:p>
        </p:txBody>
      </p:sp>
      <p:sp>
        <p:nvSpPr>
          <p:cNvPr id="23585" name="CasellaDiTesto 4">
            <a:extLst>
              <a:ext uri="{FF2B5EF4-FFF2-40B4-BE49-F238E27FC236}">
                <a16:creationId xmlns:a16="http://schemas.microsoft.com/office/drawing/2014/main" id="{D1674337-2C35-9BFD-3539-DC2672AE79D4}"/>
              </a:ext>
            </a:extLst>
          </p:cNvPr>
          <p:cNvSpPr txBox="1">
            <a:spLocks noChangeArrowheads="1"/>
          </p:cNvSpPr>
          <p:nvPr/>
        </p:nvSpPr>
        <p:spPr bwMode="auto">
          <a:xfrm>
            <a:off x="7510464" y="1871663"/>
            <a:ext cx="3841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000">
                <a:latin typeface="+mn-lt"/>
              </a:rPr>
              <a:t>Na</a:t>
            </a:r>
            <a:r>
              <a:rPr lang="it-IT" altLang="it-IT" sz="1000" baseline="30000">
                <a:latin typeface="+mn-lt"/>
              </a:rPr>
              <a:t>+</a:t>
            </a:r>
          </a:p>
        </p:txBody>
      </p:sp>
      <p:sp>
        <p:nvSpPr>
          <p:cNvPr id="23586" name="CasellaDiTesto 37">
            <a:extLst>
              <a:ext uri="{FF2B5EF4-FFF2-40B4-BE49-F238E27FC236}">
                <a16:creationId xmlns:a16="http://schemas.microsoft.com/office/drawing/2014/main" id="{C4BA4794-E46D-0BF5-032C-916FC0A95613}"/>
              </a:ext>
            </a:extLst>
          </p:cNvPr>
          <p:cNvSpPr txBox="1">
            <a:spLocks noChangeArrowheads="1"/>
          </p:cNvSpPr>
          <p:nvPr/>
        </p:nvSpPr>
        <p:spPr bwMode="auto">
          <a:xfrm>
            <a:off x="6540501" y="1857376"/>
            <a:ext cx="384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000">
                <a:latin typeface="+mn-lt"/>
              </a:rPr>
              <a:t>Na</a:t>
            </a:r>
            <a:r>
              <a:rPr lang="it-IT" altLang="it-IT" sz="1000" baseline="30000">
                <a:latin typeface="+mn-lt"/>
              </a:rPr>
              <a:t>+</a:t>
            </a:r>
          </a:p>
        </p:txBody>
      </p:sp>
      <p:cxnSp>
        <p:nvCxnSpPr>
          <p:cNvPr id="23587" name="Connettore 2 21">
            <a:extLst>
              <a:ext uri="{FF2B5EF4-FFF2-40B4-BE49-F238E27FC236}">
                <a16:creationId xmlns:a16="http://schemas.microsoft.com/office/drawing/2014/main" id="{B29B1560-907C-CCEA-D927-C3FDFEE29A49}"/>
              </a:ext>
            </a:extLst>
          </p:cNvPr>
          <p:cNvCxnSpPr>
            <a:cxnSpLocks/>
          </p:cNvCxnSpPr>
          <p:nvPr/>
        </p:nvCxnSpPr>
        <p:spPr bwMode="auto">
          <a:xfrm flipH="1" flipV="1">
            <a:off x="6819900" y="1992314"/>
            <a:ext cx="685800" cy="3175"/>
          </a:xfrm>
          <a:prstGeom prst="straightConnector1">
            <a:avLst/>
          </a:prstGeom>
          <a:noFill/>
          <a:ln w="1270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3588" name="CasellaDiTesto 42">
            <a:extLst>
              <a:ext uri="{FF2B5EF4-FFF2-40B4-BE49-F238E27FC236}">
                <a16:creationId xmlns:a16="http://schemas.microsoft.com/office/drawing/2014/main" id="{3948E171-63E6-33AD-22F0-ABBD338AAF27}"/>
              </a:ext>
            </a:extLst>
          </p:cNvPr>
          <p:cNvSpPr txBox="1">
            <a:spLocks noChangeArrowheads="1"/>
          </p:cNvSpPr>
          <p:nvPr/>
        </p:nvSpPr>
        <p:spPr bwMode="auto">
          <a:xfrm>
            <a:off x="3736976" y="1189038"/>
            <a:ext cx="384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000">
                <a:latin typeface="+mn-lt"/>
              </a:rPr>
              <a:t>Na</a:t>
            </a:r>
            <a:r>
              <a:rPr lang="it-IT" altLang="it-IT" sz="1000" baseline="30000">
                <a:latin typeface="+mn-lt"/>
              </a:rPr>
              <a:t>+</a:t>
            </a:r>
          </a:p>
        </p:txBody>
      </p:sp>
      <p:sp>
        <p:nvSpPr>
          <p:cNvPr id="23589" name="CasellaDiTesto 43">
            <a:extLst>
              <a:ext uri="{FF2B5EF4-FFF2-40B4-BE49-F238E27FC236}">
                <a16:creationId xmlns:a16="http://schemas.microsoft.com/office/drawing/2014/main" id="{D4C0344F-15DB-4C92-0706-7C999E28E548}"/>
              </a:ext>
            </a:extLst>
          </p:cNvPr>
          <p:cNvSpPr txBox="1">
            <a:spLocks noChangeArrowheads="1"/>
          </p:cNvSpPr>
          <p:nvPr/>
        </p:nvSpPr>
        <p:spPr bwMode="auto">
          <a:xfrm>
            <a:off x="4873626" y="1189038"/>
            <a:ext cx="384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1000">
                <a:latin typeface="+mn-lt"/>
              </a:rPr>
              <a:t>Na</a:t>
            </a:r>
            <a:r>
              <a:rPr lang="it-IT" altLang="it-IT" sz="1000" baseline="30000">
                <a:latin typeface="+mn-lt"/>
              </a:rPr>
              <a:t>+</a:t>
            </a:r>
          </a:p>
        </p:txBody>
      </p:sp>
      <p:sp>
        <p:nvSpPr>
          <p:cNvPr id="23590" name="Parentesi quadra aperta 9">
            <a:extLst>
              <a:ext uri="{FF2B5EF4-FFF2-40B4-BE49-F238E27FC236}">
                <a16:creationId xmlns:a16="http://schemas.microsoft.com/office/drawing/2014/main" id="{5B4D7EAA-442E-87E4-CF93-C94D058860FD}"/>
              </a:ext>
            </a:extLst>
          </p:cNvPr>
          <p:cNvSpPr>
            <a:spLocks/>
          </p:cNvSpPr>
          <p:nvPr/>
        </p:nvSpPr>
        <p:spPr bwMode="auto">
          <a:xfrm>
            <a:off x="4891089" y="1220788"/>
            <a:ext cx="46037" cy="755650"/>
          </a:xfrm>
          <a:prstGeom prst="leftBracket">
            <a:avLst>
              <a:gd name="adj" fmla="val 8283"/>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sp>
        <p:nvSpPr>
          <p:cNvPr id="23591" name="Ovale 10">
            <a:extLst>
              <a:ext uri="{FF2B5EF4-FFF2-40B4-BE49-F238E27FC236}">
                <a16:creationId xmlns:a16="http://schemas.microsoft.com/office/drawing/2014/main" id="{00F9D64C-1105-903A-A2E2-9D97521C4BA2}"/>
              </a:ext>
            </a:extLst>
          </p:cNvPr>
          <p:cNvSpPr>
            <a:spLocks noChangeArrowheads="1"/>
          </p:cNvSpPr>
          <p:nvPr/>
        </p:nvSpPr>
        <p:spPr bwMode="auto">
          <a:xfrm>
            <a:off x="6996113" y="1971676"/>
            <a:ext cx="273050" cy="231775"/>
          </a:xfrm>
          <a:prstGeom prst="ellipse">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latin typeface="+mn-l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ttangolo 1">
            <a:extLst>
              <a:ext uri="{FF2B5EF4-FFF2-40B4-BE49-F238E27FC236}">
                <a16:creationId xmlns:a16="http://schemas.microsoft.com/office/drawing/2014/main" id="{809FEF81-27A0-C77F-7BC5-D811587BBA7E}"/>
              </a:ext>
            </a:extLst>
          </p:cNvPr>
          <p:cNvSpPr>
            <a:spLocks noChangeArrowheads="1"/>
          </p:cNvSpPr>
          <p:nvPr/>
        </p:nvSpPr>
        <p:spPr bwMode="auto">
          <a:xfrm>
            <a:off x="2300289" y="744538"/>
            <a:ext cx="2105025" cy="5454650"/>
          </a:xfrm>
          <a:prstGeom prst="rect">
            <a:avLst/>
          </a:prstGeom>
          <a:solidFill>
            <a:srgbClr val="FF0000"/>
          </a:solidFill>
          <a:ln w="9525" algn="ctr">
            <a:solidFill>
              <a:srgbClr val="FF000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sangue</a:t>
            </a:r>
          </a:p>
        </p:txBody>
      </p:sp>
      <p:sp>
        <p:nvSpPr>
          <p:cNvPr id="24578" name="Rettangolo 2">
            <a:extLst>
              <a:ext uri="{FF2B5EF4-FFF2-40B4-BE49-F238E27FC236}">
                <a16:creationId xmlns:a16="http://schemas.microsoft.com/office/drawing/2014/main" id="{6B0FA95D-6173-72C3-1AC2-19E98A161E4C}"/>
              </a:ext>
            </a:extLst>
          </p:cNvPr>
          <p:cNvSpPr>
            <a:spLocks noChangeArrowheads="1"/>
          </p:cNvSpPr>
          <p:nvPr/>
        </p:nvSpPr>
        <p:spPr bwMode="auto">
          <a:xfrm>
            <a:off x="4745038" y="749300"/>
            <a:ext cx="2201862" cy="5454650"/>
          </a:xfrm>
          <a:prstGeom prst="rect">
            <a:avLst/>
          </a:prstGeom>
          <a:solidFill>
            <a:schemeClr val="bg1"/>
          </a:solidFill>
          <a:ln w="9525" algn="ctr">
            <a:solidFill>
              <a:srgbClr val="FF000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epitelio tubuli</a:t>
            </a:r>
          </a:p>
        </p:txBody>
      </p:sp>
      <p:sp>
        <p:nvSpPr>
          <p:cNvPr id="24579" name="Rettangolo 3">
            <a:extLst>
              <a:ext uri="{FF2B5EF4-FFF2-40B4-BE49-F238E27FC236}">
                <a16:creationId xmlns:a16="http://schemas.microsoft.com/office/drawing/2014/main" id="{79ED2CA3-AA64-5193-8F82-9AF05FD1CCF6}"/>
              </a:ext>
            </a:extLst>
          </p:cNvPr>
          <p:cNvSpPr>
            <a:spLocks noChangeArrowheads="1"/>
          </p:cNvSpPr>
          <p:nvPr/>
        </p:nvSpPr>
        <p:spPr bwMode="auto">
          <a:xfrm>
            <a:off x="7350125" y="765175"/>
            <a:ext cx="2070100" cy="5454650"/>
          </a:xfrm>
          <a:prstGeom prst="rect">
            <a:avLst/>
          </a:prstGeom>
          <a:solidFill>
            <a:srgbClr val="FFC000"/>
          </a:solidFill>
          <a:ln w="9525" algn="ctr">
            <a:solidFill>
              <a:srgbClr val="FF000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filtrato</a:t>
            </a:r>
          </a:p>
        </p:txBody>
      </p:sp>
      <p:sp>
        <p:nvSpPr>
          <p:cNvPr id="24580" name="CasellaDiTesto 4">
            <a:extLst>
              <a:ext uri="{FF2B5EF4-FFF2-40B4-BE49-F238E27FC236}">
                <a16:creationId xmlns:a16="http://schemas.microsoft.com/office/drawing/2014/main" id="{DB340EC0-C13D-00DB-8B16-4C011D3AC6AF}"/>
              </a:ext>
            </a:extLst>
          </p:cNvPr>
          <p:cNvSpPr txBox="1">
            <a:spLocks noChangeArrowheads="1"/>
          </p:cNvSpPr>
          <p:nvPr/>
        </p:nvSpPr>
        <p:spPr bwMode="auto">
          <a:xfrm>
            <a:off x="2300288" y="169863"/>
            <a:ext cx="347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cs typeface="Arial" panose="020B0604020202020204" pitchFamily="34" charset="0"/>
              </a:rPr>
              <a:t>RENE: 2- tampone fosfato</a:t>
            </a:r>
          </a:p>
        </p:txBody>
      </p:sp>
      <p:sp>
        <p:nvSpPr>
          <p:cNvPr id="24581" name="CasellaDiTesto 6">
            <a:extLst>
              <a:ext uri="{FF2B5EF4-FFF2-40B4-BE49-F238E27FC236}">
                <a16:creationId xmlns:a16="http://schemas.microsoft.com/office/drawing/2014/main" id="{E3E65FFF-FA78-9A88-F71C-B3038CE65267}"/>
              </a:ext>
            </a:extLst>
          </p:cNvPr>
          <p:cNvSpPr txBox="1">
            <a:spLocks noChangeArrowheads="1"/>
          </p:cNvSpPr>
          <p:nvPr/>
        </p:nvSpPr>
        <p:spPr bwMode="auto">
          <a:xfrm>
            <a:off x="8169275" y="1463676"/>
            <a:ext cx="854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HPO</a:t>
            </a:r>
            <a:r>
              <a:rPr lang="it-IT" altLang="it-IT" sz="2400" b="1" baseline="-25000">
                <a:latin typeface="+mn-lt"/>
              </a:rPr>
              <a:t>4</a:t>
            </a:r>
          </a:p>
        </p:txBody>
      </p:sp>
      <p:sp>
        <p:nvSpPr>
          <p:cNvPr id="24582" name="CasellaDiTesto 7">
            <a:extLst>
              <a:ext uri="{FF2B5EF4-FFF2-40B4-BE49-F238E27FC236}">
                <a16:creationId xmlns:a16="http://schemas.microsoft.com/office/drawing/2014/main" id="{57B613DF-E5EC-0C7A-E35B-04BD69643ACF}"/>
              </a:ext>
            </a:extLst>
          </p:cNvPr>
          <p:cNvSpPr txBox="1">
            <a:spLocks noChangeArrowheads="1"/>
          </p:cNvSpPr>
          <p:nvPr/>
        </p:nvSpPr>
        <p:spPr bwMode="auto">
          <a:xfrm>
            <a:off x="7680325" y="1979613"/>
            <a:ext cx="481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a:t>
            </a:r>
            <a:r>
              <a:rPr lang="it-IT" altLang="it-IT" sz="2400" b="1" baseline="30000">
                <a:latin typeface="+mn-lt"/>
              </a:rPr>
              <a:t>+</a:t>
            </a:r>
          </a:p>
        </p:txBody>
      </p:sp>
      <p:cxnSp>
        <p:nvCxnSpPr>
          <p:cNvPr id="24583" name="Connettore 2 9">
            <a:extLst>
              <a:ext uri="{FF2B5EF4-FFF2-40B4-BE49-F238E27FC236}">
                <a16:creationId xmlns:a16="http://schemas.microsoft.com/office/drawing/2014/main" id="{DEFC3F7E-AB4F-7B7D-DAED-E60B17859550}"/>
              </a:ext>
            </a:extLst>
          </p:cNvPr>
          <p:cNvCxnSpPr>
            <a:cxnSpLocks noChangeShapeType="1"/>
          </p:cNvCxnSpPr>
          <p:nvPr/>
        </p:nvCxnSpPr>
        <p:spPr bwMode="auto">
          <a:xfrm>
            <a:off x="8637588" y="765175"/>
            <a:ext cx="0" cy="69850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584" name="Connettore 2 10">
            <a:extLst>
              <a:ext uri="{FF2B5EF4-FFF2-40B4-BE49-F238E27FC236}">
                <a16:creationId xmlns:a16="http://schemas.microsoft.com/office/drawing/2014/main" id="{A88B7912-D92B-0858-54B4-B616A3A6176A}"/>
              </a:ext>
            </a:extLst>
          </p:cNvPr>
          <p:cNvCxnSpPr>
            <a:cxnSpLocks/>
          </p:cNvCxnSpPr>
          <p:nvPr/>
        </p:nvCxnSpPr>
        <p:spPr bwMode="auto">
          <a:xfrm>
            <a:off x="6673850" y="2235200"/>
            <a:ext cx="1017588" cy="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585" name="Connettore 2 12">
            <a:extLst>
              <a:ext uri="{FF2B5EF4-FFF2-40B4-BE49-F238E27FC236}">
                <a16:creationId xmlns:a16="http://schemas.microsoft.com/office/drawing/2014/main" id="{A3E45E36-FA47-AD6F-611B-32C792FF4B60}"/>
              </a:ext>
            </a:extLst>
          </p:cNvPr>
          <p:cNvCxnSpPr>
            <a:cxnSpLocks/>
          </p:cNvCxnSpPr>
          <p:nvPr/>
        </p:nvCxnSpPr>
        <p:spPr bwMode="auto">
          <a:xfrm>
            <a:off x="8640763" y="1924050"/>
            <a:ext cx="0" cy="839788"/>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586" name="Connettore 2 13">
            <a:extLst>
              <a:ext uri="{FF2B5EF4-FFF2-40B4-BE49-F238E27FC236}">
                <a16:creationId xmlns:a16="http://schemas.microsoft.com/office/drawing/2014/main" id="{73CE376F-BD68-77CD-4E0E-C927210E6112}"/>
              </a:ext>
            </a:extLst>
          </p:cNvPr>
          <p:cNvCxnSpPr>
            <a:cxnSpLocks/>
          </p:cNvCxnSpPr>
          <p:nvPr/>
        </p:nvCxnSpPr>
        <p:spPr bwMode="auto">
          <a:xfrm>
            <a:off x="8162925" y="2441576"/>
            <a:ext cx="304800" cy="322263"/>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587" name="CasellaDiTesto 17">
            <a:extLst>
              <a:ext uri="{FF2B5EF4-FFF2-40B4-BE49-F238E27FC236}">
                <a16:creationId xmlns:a16="http://schemas.microsoft.com/office/drawing/2014/main" id="{F06A49B8-D214-AB48-D050-0B6BF0C651A4}"/>
              </a:ext>
            </a:extLst>
          </p:cNvPr>
          <p:cNvSpPr txBox="1">
            <a:spLocks noChangeArrowheads="1"/>
          </p:cNvSpPr>
          <p:nvPr/>
        </p:nvSpPr>
        <p:spPr bwMode="auto">
          <a:xfrm>
            <a:off x="8058150" y="2849563"/>
            <a:ext cx="958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a:t>
            </a:r>
            <a:r>
              <a:rPr lang="it-IT" altLang="it-IT" sz="2400" b="1" baseline="-25000">
                <a:latin typeface="+mn-lt"/>
              </a:rPr>
              <a:t>2</a:t>
            </a:r>
            <a:r>
              <a:rPr lang="it-IT" altLang="it-IT" sz="2400" b="1">
                <a:latin typeface="+mn-lt"/>
              </a:rPr>
              <a:t>PO</a:t>
            </a:r>
            <a:r>
              <a:rPr lang="it-IT" altLang="it-IT" sz="2400" b="1" baseline="-25000">
                <a:latin typeface="+mn-lt"/>
              </a:rPr>
              <a:t>4</a:t>
            </a:r>
          </a:p>
        </p:txBody>
      </p:sp>
      <p:cxnSp>
        <p:nvCxnSpPr>
          <p:cNvPr id="24588" name="Connettore 2 24">
            <a:extLst>
              <a:ext uri="{FF2B5EF4-FFF2-40B4-BE49-F238E27FC236}">
                <a16:creationId xmlns:a16="http://schemas.microsoft.com/office/drawing/2014/main" id="{8FC9B1E6-87FF-66F3-E297-45ABB293AC76}"/>
              </a:ext>
            </a:extLst>
          </p:cNvPr>
          <p:cNvCxnSpPr>
            <a:cxnSpLocks/>
          </p:cNvCxnSpPr>
          <p:nvPr/>
        </p:nvCxnSpPr>
        <p:spPr bwMode="auto">
          <a:xfrm>
            <a:off x="8661400" y="3363914"/>
            <a:ext cx="14288" cy="1584325"/>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589" name="CasellaDiTesto 32">
            <a:extLst>
              <a:ext uri="{FF2B5EF4-FFF2-40B4-BE49-F238E27FC236}">
                <a16:creationId xmlns:a16="http://schemas.microsoft.com/office/drawing/2014/main" id="{FFD1774D-C263-E580-E5D5-5DE1AC3D687D}"/>
              </a:ext>
            </a:extLst>
          </p:cNvPr>
          <p:cNvSpPr txBox="1">
            <a:spLocks noChangeArrowheads="1"/>
          </p:cNvSpPr>
          <p:nvPr/>
        </p:nvSpPr>
        <p:spPr bwMode="auto">
          <a:xfrm>
            <a:off x="5788026" y="4357688"/>
            <a:ext cx="655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CO</a:t>
            </a:r>
            <a:r>
              <a:rPr lang="it-IT" altLang="it-IT" sz="2400" baseline="-25000">
                <a:latin typeface="+mn-lt"/>
              </a:rPr>
              <a:t>2</a:t>
            </a:r>
          </a:p>
        </p:txBody>
      </p:sp>
      <p:sp>
        <p:nvSpPr>
          <p:cNvPr id="24590" name="CasellaDiTesto 33">
            <a:extLst>
              <a:ext uri="{FF2B5EF4-FFF2-40B4-BE49-F238E27FC236}">
                <a16:creationId xmlns:a16="http://schemas.microsoft.com/office/drawing/2014/main" id="{E1714345-7F6C-CD96-1B6D-39A1A6F6EC14}"/>
              </a:ext>
            </a:extLst>
          </p:cNvPr>
          <p:cNvSpPr txBox="1">
            <a:spLocks noChangeArrowheads="1"/>
          </p:cNvSpPr>
          <p:nvPr/>
        </p:nvSpPr>
        <p:spPr bwMode="auto">
          <a:xfrm>
            <a:off x="4932363" y="4357688"/>
            <a:ext cx="9076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25000">
                <a:latin typeface="+mn-lt"/>
              </a:rPr>
              <a:t>2</a:t>
            </a:r>
            <a:r>
              <a:rPr lang="it-IT" altLang="it-IT" sz="2400">
                <a:latin typeface="+mn-lt"/>
              </a:rPr>
              <a:t>O +</a:t>
            </a:r>
          </a:p>
        </p:txBody>
      </p:sp>
      <p:cxnSp>
        <p:nvCxnSpPr>
          <p:cNvPr id="24591" name="Connettore 2 39">
            <a:extLst>
              <a:ext uri="{FF2B5EF4-FFF2-40B4-BE49-F238E27FC236}">
                <a16:creationId xmlns:a16="http://schemas.microsoft.com/office/drawing/2014/main" id="{AE3EEE3F-85C8-20DA-FC1F-9A402C000203}"/>
              </a:ext>
            </a:extLst>
          </p:cNvPr>
          <p:cNvCxnSpPr>
            <a:cxnSpLocks/>
            <a:stCxn id="24589" idx="0"/>
          </p:cNvCxnSpPr>
          <p:nvPr/>
        </p:nvCxnSpPr>
        <p:spPr bwMode="auto">
          <a:xfrm flipH="1" flipV="1">
            <a:off x="5994401" y="3744914"/>
            <a:ext cx="121600" cy="612774"/>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592" name="Connettore 2 40">
            <a:extLst>
              <a:ext uri="{FF2B5EF4-FFF2-40B4-BE49-F238E27FC236}">
                <a16:creationId xmlns:a16="http://schemas.microsoft.com/office/drawing/2014/main" id="{A580F942-17A5-D802-C9F5-9072FEF75697}"/>
              </a:ext>
            </a:extLst>
          </p:cNvPr>
          <p:cNvCxnSpPr>
            <a:cxnSpLocks/>
            <a:stCxn id="24590" idx="0"/>
          </p:cNvCxnSpPr>
          <p:nvPr/>
        </p:nvCxnSpPr>
        <p:spPr bwMode="auto">
          <a:xfrm flipV="1">
            <a:off x="5386174" y="3744914"/>
            <a:ext cx="387564" cy="612774"/>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593" name="CasellaDiTesto 42">
            <a:extLst>
              <a:ext uri="{FF2B5EF4-FFF2-40B4-BE49-F238E27FC236}">
                <a16:creationId xmlns:a16="http://schemas.microsoft.com/office/drawing/2014/main" id="{F6AA49F0-456A-439D-1BF0-2EB58A3BB9BA}"/>
              </a:ext>
            </a:extLst>
          </p:cNvPr>
          <p:cNvSpPr txBox="1">
            <a:spLocks noChangeArrowheads="1"/>
          </p:cNvSpPr>
          <p:nvPr/>
        </p:nvSpPr>
        <p:spPr bwMode="auto">
          <a:xfrm>
            <a:off x="5326063" y="3284539"/>
            <a:ext cx="949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25000">
                <a:latin typeface="+mn-lt"/>
              </a:rPr>
              <a:t>2</a:t>
            </a:r>
            <a:r>
              <a:rPr lang="it-IT" altLang="it-IT" sz="2400">
                <a:latin typeface="+mn-lt"/>
              </a:rPr>
              <a:t>CO</a:t>
            </a:r>
            <a:r>
              <a:rPr lang="it-IT" altLang="it-IT" sz="2400" baseline="-25000">
                <a:latin typeface="+mn-lt"/>
              </a:rPr>
              <a:t>3</a:t>
            </a:r>
          </a:p>
        </p:txBody>
      </p:sp>
      <p:sp>
        <p:nvSpPr>
          <p:cNvPr id="24594" name="CasellaDiTesto 52">
            <a:extLst>
              <a:ext uri="{FF2B5EF4-FFF2-40B4-BE49-F238E27FC236}">
                <a16:creationId xmlns:a16="http://schemas.microsoft.com/office/drawing/2014/main" id="{E2D612B7-64D7-7D38-8E88-B6D5CD9BB984}"/>
              </a:ext>
            </a:extLst>
          </p:cNvPr>
          <p:cNvSpPr txBox="1">
            <a:spLocks noChangeArrowheads="1"/>
          </p:cNvSpPr>
          <p:nvPr/>
        </p:nvSpPr>
        <p:spPr bwMode="auto">
          <a:xfrm>
            <a:off x="6145214" y="1984376"/>
            <a:ext cx="479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30000">
                <a:latin typeface="+mn-lt"/>
              </a:rPr>
              <a:t>+</a:t>
            </a:r>
          </a:p>
        </p:txBody>
      </p:sp>
      <p:cxnSp>
        <p:nvCxnSpPr>
          <p:cNvPr id="24595" name="Connettore 2 53">
            <a:extLst>
              <a:ext uri="{FF2B5EF4-FFF2-40B4-BE49-F238E27FC236}">
                <a16:creationId xmlns:a16="http://schemas.microsoft.com/office/drawing/2014/main" id="{E810D1AF-FE7C-4713-DA22-65FCCA5FFDEF}"/>
              </a:ext>
            </a:extLst>
          </p:cNvPr>
          <p:cNvCxnSpPr>
            <a:cxnSpLocks/>
          </p:cNvCxnSpPr>
          <p:nvPr/>
        </p:nvCxnSpPr>
        <p:spPr bwMode="auto">
          <a:xfrm flipV="1">
            <a:off x="5972175" y="2441576"/>
            <a:ext cx="350838" cy="842963"/>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4596" name="Connettore 2 56">
            <a:extLst>
              <a:ext uri="{FF2B5EF4-FFF2-40B4-BE49-F238E27FC236}">
                <a16:creationId xmlns:a16="http://schemas.microsoft.com/office/drawing/2014/main" id="{75E4918E-9341-C2A9-FB8F-E457871525D8}"/>
              </a:ext>
            </a:extLst>
          </p:cNvPr>
          <p:cNvCxnSpPr>
            <a:cxnSpLocks/>
            <a:endCxn id="24597" idx="2"/>
          </p:cNvCxnSpPr>
          <p:nvPr/>
        </p:nvCxnSpPr>
        <p:spPr bwMode="auto">
          <a:xfrm flipH="1" flipV="1">
            <a:off x="5399814" y="1944391"/>
            <a:ext cx="373925" cy="1371897"/>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597" name="CasellaDiTesto 58">
            <a:extLst>
              <a:ext uri="{FF2B5EF4-FFF2-40B4-BE49-F238E27FC236}">
                <a16:creationId xmlns:a16="http://schemas.microsoft.com/office/drawing/2014/main" id="{B0123D29-ED21-B76E-686C-0B1E1B1D7D6E}"/>
              </a:ext>
            </a:extLst>
          </p:cNvPr>
          <p:cNvSpPr txBox="1">
            <a:spLocks noChangeArrowheads="1"/>
          </p:cNvSpPr>
          <p:nvPr/>
        </p:nvSpPr>
        <p:spPr bwMode="auto">
          <a:xfrm>
            <a:off x="4930775" y="1482726"/>
            <a:ext cx="938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HCO</a:t>
            </a:r>
            <a:r>
              <a:rPr lang="it-IT" altLang="it-IT" sz="2400" b="1" baseline="-25000">
                <a:latin typeface="+mn-lt"/>
              </a:rPr>
              <a:t>3</a:t>
            </a:r>
            <a:r>
              <a:rPr lang="it-IT" altLang="it-IT" b="1" baseline="30000">
                <a:latin typeface="+mn-lt"/>
              </a:rPr>
              <a:t>-</a:t>
            </a:r>
          </a:p>
        </p:txBody>
      </p:sp>
      <p:cxnSp>
        <p:nvCxnSpPr>
          <p:cNvPr id="24598" name="Connettore 2 59">
            <a:extLst>
              <a:ext uri="{FF2B5EF4-FFF2-40B4-BE49-F238E27FC236}">
                <a16:creationId xmlns:a16="http://schemas.microsoft.com/office/drawing/2014/main" id="{8B81191A-CDFC-72EA-DAD6-D2600BA33E89}"/>
              </a:ext>
            </a:extLst>
          </p:cNvPr>
          <p:cNvCxnSpPr>
            <a:cxnSpLocks/>
          </p:cNvCxnSpPr>
          <p:nvPr/>
        </p:nvCxnSpPr>
        <p:spPr bwMode="auto">
          <a:xfrm flipH="1">
            <a:off x="3873500" y="1693863"/>
            <a:ext cx="1017588" cy="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599" name="CasellaDiTesto 60">
            <a:extLst>
              <a:ext uri="{FF2B5EF4-FFF2-40B4-BE49-F238E27FC236}">
                <a16:creationId xmlns:a16="http://schemas.microsoft.com/office/drawing/2014/main" id="{9A15F95F-901C-260D-35A5-3A8DBC6DE74D}"/>
              </a:ext>
            </a:extLst>
          </p:cNvPr>
          <p:cNvSpPr txBox="1">
            <a:spLocks noChangeArrowheads="1"/>
          </p:cNvSpPr>
          <p:nvPr/>
        </p:nvSpPr>
        <p:spPr bwMode="auto">
          <a:xfrm>
            <a:off x="2909889" y="1454151"/>
            <a:ext cx="9149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HCO</a:t>
            </a:r>
            <a:r>
              <a:rPr lang="it-IT" altLang="it-IT" sz="2400" b="1" baseline="-25000">
                <a:latin typeface="+mn-lt"/>
              </a:rPr>
              <a:t>3</a:t>
            </a:r>
            <a:r>
              <a:rPr lang="it-IT" altLang="it-IT" sz="2400" b="1" baseline="30000">
                <a:latin typeface="+mn-lt"/>
              </a:rPr>
              <a:t>-</a:t>
            </a:r>
          </a:p>
        </p:txBody>
      </p:sp>
      <p:cxnSp>
        <p:nvCxnSpPr>
          <p:cNvPr id="24600" name="Connettore 2 61">
            <a:extLst>
              <a:ext uri="{FF2B5EF4-FFF2-40B4-BE49-F238E27FC236}">
                <a16:creationId xmlns:a16="http://schemas.microsoft.com/office/drawing/2014/main" id="{0678CB3B-B605-C8A7-C33B-E8749A0F1017}"/>
              </a:ext>
            </a:extLst>
          </p:cNvPr>
          <p:cNvCxnSpPr>
            <a:cxnSpLocks/>
          </p:cNvCxnSpPr>
          <p:nvPr/>
        </p:nvCxnSpPr>
        <p:spPr bwMode="auto">
          <a:xfrm>
            <a:off x="3413125" y="1997076"/>
            <a:ext cx="0" cy="2690813"/>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4601" name="CasellaDiTesto 8">
            <a:extLst>
              <a:ext uri="{FF2B5EF4-FFF2-40B4-BE49-F238E27FC236}">
                <a16:creationId xmlns:a16="http://schemas.microsoft.com/office/drawing/2014/main" id="{FEFFB489-C0E0-C10B-F7F9-F9DE8537919D}"/>
              </a:ext>
            </a:extLst>
          </p:cNvPr>
          <p:cNvSpPr txBox="1">
            <a:spLocks noChangeArrowheads="1"/>
          </p:cNvSpPr>
          <p:nvPr/>
        </p:nvSpPr>
        <p:spPr bwMode="auto">
          <a:xfrm>
            <a:off x="8293101" y="4965701"/>
            <a:ext cx="833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urina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ttangolo 1">
            <a:extLst>
              <a:ext uri="{FF2B5EF4-FFF2-40B4-BE49-F238E27FC236}">
                <a16:creationId xmlns:a16="http://schemas.microsoft.com/office/drawing/2014/main" id="{C252ED75-E0E1-69D3-3A61-F04D2C35D123}"/>
              </a:ext>
            </a:extLst>
          </p:cNvPr>
          <p:cNvSpPr>
            <a:spLocks noChangeArrowheads="1"/>
          </p:cNvSpPr>
          <p:nvPr/>
        </p:nvSpPr>
        <p:spPr bwMode="auto">
          <a:xfrm>
            <a:off x="2300289" y="744538"/>
            <a:ext cx="2105025" cy="5454650"/>
          </a:xfrm>
          <a:prstGeom prst="rect">
            <a:avLst/>
          </a:prstGeom>
          <a:solidFill>
            <a:srgbClr val="FF0000"/>
          </a:solidFill>
          <a:ln w="9525" algn="ctr">
            <a:solidFill>
              <a:srgbClr val="FF000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sangue</a:t>
            </a:r>
          </a:p>
        </p:txBody>
      </p:sp>
      <p:sp>
        <p:nvSpPr>
          <p:cNvPr id="25602" name="Rettangolo 2">
            <a:extLst>
              <a:ext uri="{FF2B5EF4-FFF2-40B4-BE49-F238E27FC236}">
                <a16:creationId xmlns:a16="http://schemas.microsoft.com/office/drawing/2014/main" id="{22DAE897-0BBE-304E-98FA-995937315E89}"/>
              </a:ext>
            </a:extLst>
          </p:cNvPr>
          <p:cNvSpPr>
            <a:spLocks noChangeArrowheads="1"/>
          </p:cNvSpPr>
          <p:nvPr/>
        </p:nvSpPr>
        <p:spPr bwMode="auto">
          <a:xfrm>
            <a:off x="4745038" y="749300"/>
            <a:ext cx="2201862" cy="5454650"/>
          </a:xfrm>
          <a:prstGeom prst="rect">
            <a:avLst/>
          </a:prstGeom>
          <a:solidFill>
            <a:schemeClr val="bg1"/>
          </a:solidFill>
          <a:ln>
            <a:noFill/>
          </a:ln>
          <a:extLst>
            <a:ext uri="{91240B29-F687-4F45-9708-019B960494DF}">
              <a14:hiddenLine xmlns:a14="http://schemas.microsoft.com/office/drawing/2010/main" w="57150" algn="ctr">
                <a:solidFill>
                  <a:srgbClr val="000000"/>
                </a:solidFill>
                <a:miter lim="800000"/>
                <a:headEnd/>
                <a:tailEnd/>
              </a14:hiddenLine>
            </a:ext>
          </a:extLst>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epitelio tubuli</a:t>
            </a:r>
          </a:p>
        </p:txBody>
      </p:sp>
      <p:sp>
        <p:nvSpPr>
          <p:cNvPr id="25603" name="Rettangolo 3">
            <a:extLst>
              <a:ext uri="{FF2B5EF4-FFF2-40B4-BE49-F238E27FC236}">
                <a16:creationId xmlns:a16="http://schemas.microsoft.com/office/drawing/2014/main" id="{7551A0D7-DB97-5352-1361-8D60DDE40851}"/>
              </a:ext>
            </a:extLst>
          </p:cNvPr>
          <p:cNvSpPr>
            <a:spLocks noChangeArrowheads="1"/>
          </p:cNvSpPr>
          <p:nvPr/>
        </p:nvSpPr>
        <p:spPr bwMode="auto">
          <a:xfrm>
            <a:off x="7350125" y="765175"/>
            <a:ext cx="2070100" cy="5454650"/>
          </a:xfrm>
          <a:prstGeom prst="rect">
            <a:avLst/>
          </a:prstGeom>
          <a:solidFill>
            <a:srgbClr val="FFC000"/>
          </a:solidFill>
          <a:ln w="9525" algn="ctr">
            <a:solidFill>
              <a:srgbClr val="FF0000"/>
            </a:solidFill>
            <a:miter lim="800000"/>
            <a:headEnd/>
            <a:tailEnd/>
          </a:ln>
        </p:spPr>
        <p:txBody>
          <a:bodyPr wrap="none"/>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filtrato</a:t>
            </a:r>
          </a:p>
        </p:txBody>
      </p:sp>
      <p:sp>
        <p:nvSpPr>
          <p:cNvPr id="25604" name="CasellaDiTesto 4">
            <a:extLst>
              <a:ext uri="{FF2B5EF4-FFF2-40B4-BE49-F238E27FC236}">
                <a16:creationId xmlns:a16="http://schemas.microsoft.com/office/drawing/2014/main" id="{D0D3B1FF-59A2-B64F-2450-1D57AACA546A}"/>
              </a:ext>
            </a:extLst>
          </p:cNvPr>
          <p:cNvSpPr txBox="1">
            <a:spLocks noChangeArrowheads="1"/>
          </p:cNvSpPr>
          <p:nvPr/>
        </p:nvSpPr>
        <p:spPr bwMode="auto">
          <a:xfrm>
            <a:off x="2300289" y="169863"/>
            <a:ext cx="4416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cs typeface="Arial" panose="020B0604020202020204" pitchFamily="34" charset="0"/>
              </a:rPr>
              <a:t>RENE: 3- tampone ione ammonio</a:t>
            </a:r>
          </a:p>
        </p:txBody>
      </p:sp>
      <p:sp>
        <p:nvSpPr>
          <p:cNvPr id="25605" name="CasellaDiTesto 6">
            <a:extLst>
              <a:ext uri="{FF2B5EF4-FFF2-40B4-BE49-F238E27FC236}">
                <a16:creationId xmlns:a16="http://schemas.microsoft.com/office/drawing/2014/main" id="{D327B85B-7452-4303-8144-1CCA69F028DA}"/>
              </a:ext>
            </a:extLst>
          </p:cNvPr>
          <p:cNvSpPr txBox="1">
            <a:spLocks noChangeArrowheads="1"/>
          </p:cNvSpPr>
          <p:nvPr/>
        </p:nvSpPr>
        <p:spPr bwMode="auto">
          <a:xfrm>
            <a:off x="7864475" y="1006476"/>
            <a:ext cx="151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glutamina</a:t>
            </a:r>
            <a:endParaRPr lang="it-IT" altLang="it-IT" sz="2400" b="1" baseline="-25000">
              <a:latin typeface="+mn-lt"/>
            </a:endParaRPr>
          </a:p>
        </p:txBody>
      </p:sp>
      <p:sp>
        <p:nvSpPr>
          <p:cNvPr id="25606" name="CasellaDiTesto 7">
            <a:extLst>
              <a:ext uri="{FF2B5EF4-FFF2-40B4-BE49-F238E27FC236}">
                <a16:creationId xmlns:a16="http://schemas.microsoft.com/office/drawing/2014/main" id="{76CD297C-CAD9-0567-D801-25200467A7CC}"/>
              </a:ext>
            </a:extLst>
          </p:cNvPr>
          <p:cNvSpPr txBox="1">
            <a:spLocks noChangeArrowheads="1"/>
          </p:cNvSpPr>
          <p:nvPr/>
        </p:nvSpPr>
        <p:spPr bwMode="auto">
          <a:xfrm>
            <a:off x="7680325" y="1979613"/>
            <a:ext cx="481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a:t>
            </a:r>
            <a:r>
              <a:rPr lang="it-IT" altLang="it-IT" sz="2400" b="1" baseline="30000">
                <a:latin typeface="+mn-lt"/>
              </a:rPr>
              <a:t>+</a:t>
            </a:r>
          </a:p>
        </p:txBody>
      </p:sp>
      <p:cxnSp>
        <p:nvCxnSpPr>
          <p:cNvPr id="25607" name="Connettore 2 9">
            <a:extLst>
              <a:ext uri="{FF2B5EF4-FFF2-40B4-BE49-F238E27FC236}">
                <a16:creationId xmlns:a16="http://schemas.microsoft.com/office/drawing/2014/main" id="{BD381ADE-2278-9BBD-08C4-526DA2BF5FDF}"/>
              </a:ext>
            </a:extLst>
          </p:cNvPr>
          <p:cNvCxnSpPr>
            <a:cxnSpLocks/>
          </p:cNvCxnSpPr>
          <p:nvPr/>
        </p:nvCxnSpPr>
        <p:spPr bwMode="auto">
          <a:xfrm>
            <a:off x="8637588" y="765176"/>
            <a:ext cx="0" cy="352425"/>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5608" name="Connettore 2 10">
            <a:extLst>
              <a:ext uri="{FF2B5EF4-FFF2-40B4-BE49-F238E27FC236}">
                <a16:creationId xmlns:a16="http://schemas.microsoft.com/office/drawing/2014/main" id="{5B4507F9-67B6-156A-DCC6-82930A9C78DF}"/>
              </a:ext>
            </a:extLst>
          </p:cNvPr>
          <p:cNvCxnSpPr>
            <a:cxnSpLocks/>
          </p:cNvCxnSpPr>
          <p:nvPr/>
        </p:nvCxnSpPr>
        <p:spPr bwMode="auto">
          <a:xfrm>
            <a:off x="6673850" y="2235200"/>
            <a:ext cx="1017588" cy="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5609" name="Connettore 2 12">
            <a:extLst>
              <a:ext uri="{FF2B5EF4-FFF2-40B4-BE49-F238E27FC236}">
                <a16:creationId xmlns:a16="http://schemas.microsoft.com/office/drawing/2014/main" id="{43F2516D-12E1-7B06-E90F-C9AC9083AF91}"/>
              </a:ext>
            </a:extLst>
          </p:cNvPr>
          <p:cNvCxnSpPr>
            <a:cxnSpLocks/>
          </p:cNvCxnSpPr>
          <p:nvPr/>
        </p:nvCxnSpPr>
        <p:spPr bwMode="auto">
          <a:xfrm>
            <a:off x="8637588" y="1416050"/>
            <a:ext cx="0" cy="29845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5610" name="Connettore 2 13">
            <a:extLst>
              <a:ext uri="{FF2B5EF4-FFF2-40B4-BE49-F238E27FC236}">
                <a16:creationId xmlns:a16="http://schemas.microsoft.com/office/drawing/2014/main" id="{0DE94A63-EDD0-47E7-7202-8097D1A13D42}"/>
              </a:ext>
            </a:extLst>
          </p:cNvPr>
          <p:cNvCxnSpPr>
            <a:cxnSpLocks/>
          </p:cNvCxnSpPr>
          <p:nvPr/>
        </p:nvCxnSpPr>
        <p:spPr bwMode="auto">
          <a:xfrm>
            <a:off x="8162925" y="2441576"/>
            <a:ext cx="304800" cy="322263"/>
          </a:xfrm>
          <a:prstGeom prst="straightConnector1">
            <a:avLst/>
          </a:prstGeom>
          <a:noFill/>
          <a:ln w="571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25611" name="CasellaDiTesto 17">
            <a:extLst>
              <a:ext uri="{FF2B5EF4-FFF2-40B4-BE49-F238E27FC236}">
                <a16:creationId xmlns:a16="http://schemas.microsoft.com/office/drawing/2014/main" id="{7CCBFDB4-EB29-F14D-29F2-4FC85FFC32F6}"/>
              </a:ext>
            </a:extLst>
          </p:cNvPr>
          <p:cNvSpPr txBox="1">
            <a:spLocks noChangeArrowheads="1"/>
          </p:cNvSpPr>
          <p:nvPr/>
        </p:nvSpPr>
        <p:spPr bwMode="auto">
          <a:xfrm>
            <a:off x="8323264" y="1630363"/>
            <a:ext cx="768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NH</a:t>
            </a:r>
            <a:r>
              <a:rPr lang="it-IT" altLang="it-IT" sz="2400" b="1" baseline="-25000">
                <a:latin typeface="+mn-lt"/>
              </a:rPr>
              <a:t>3</a:t>
            </a:r>
            <a:r>
              <a:rPr lang="it-IT" altLang="it-IT" b="1" baseline="30000">
                <a:latin typeface="+mn-lt"/>
              </a:rPr>
              <a:t>-</a:t>
            </a:r>
          </a:p>
        </p:txBody>
      </p:sp>
      <p:cxnSp>
        <p:nvCxnSpPr>
          <p:cNvPr id="25612" name="Connettore 2 24">
            <a:extLst>
              <a:ext uri="{FF2B5EF4-FFF2-40B4-BE49-F238E27FC236}">
                <a16:creationId xmlns:a16="http://schemas.microsoft.com/office/drawing/2014/main" id="{65CA450F-01F4-040B-C323-D351B8586F11}"/>
              </a:ext>
            </a:extLst>
          </p:cNvPr>
          <p:cNvCxnSpPr>
            <a:cxnSpLocks/>
          </p:cNvCxnSpPr>
          <p:nvPr/>
        </p:nvCxnSpPr>
        <p:spPr bwMode="auto">
          <a:xfrm>
            <a:off x="8661400" y="3363914"/>
            <a:ext cx="14288" cy="1584325"/>
          </a:xfrm>
          <a:prstGeom prst="straightConnector1">
            <a:avLst/>
          </a:prstGeom>
          <a:noFill/>
          <a:ln w="571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25613" name="CasellaDiTesto 32">
            <a:extLst>
              <a:ext uri="{FF2B5EF4-FFF2-40B4-BE49-F238E27FC236}">
                <a16:creationId xmlns:a16="http://schemas.microsoft.com/office/drawing/2014/main" id="{0DE0BC6D-76FE-79E8-9E49-1827F466A93F}"/>
              </a:ext>
            </a:extLst>
          </p:cNvPr>
          <p:cNvSpPr txBox="1">
            <a:spLocks noChangeArrowheads="1"/>
          </p:cNvSpPr>
          <p:nvPr/>
        </p:nvSpPr>
        <p:spPr bwMode="auto">
          <a:xfrm>
            <a:off x="5788026" y="4357688"/>
            <a:ext cx="655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CO</a:t>
            </a:r>
            <a:r>
              <a:rPr lang="it-IT" altLang="it-IT" sz="2400" baseline="-25000">
                <a:latin typeface="+mn-lt"/>
              </a:rPr>
              <a:t>2</a:t>
            </a:r>
          </a:p>
        </p:txBody>
      </p:sp>
      <p:sp>
        <p:nvSpPr>
          <p:cNvPr id="25614" name="CasellaDiTesto 33">
            <a:extLst>
              <a:ext uri="{FF2B5EF4-FFF2-40B4-BE49-F238E27FC236}">
                <a16:creationId xmlns:a16="http://schemas.microsoft.com/office/drawing/2014/main" id="{BE80D901-4340-61E5-28E3-5F5B477CA68B}"/>
              </a:ext>
            </a:extLst>
          </p:cNvPr>
          <p:cNvSpPr txBox="1">
            <a:spLocks noChangeArrowheads="1"/>
          </p:cNvSpPr>
          <p:nvPr/>
        </p:nvSpPr>
        <p:spPr bwMode="auto">
          <a:xfrm>
            <a:off x="4932363" y="4357688"/>
            <a:ext cx="9076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25000">
                <a:latin typeface="+mn-lt"/>
              </a:rPr>
              <a:t>2</a:t>
            </a:r>
            <a:r>
              <a:rPr lang="it-IT" altLang="it-IT" sz="2400">
                <a:latin typeface="+mn-lt"/>
              </a:rPr>
              <a:t>O +</a:t>
            </a:r>
          </a:p>
        </p:txBody>
      </p:sp>
      <p:cxnSp>
        <p:nvCxnSpPr>
          <p:cNvPr id="25615" name="Connettore 2 39">
            <a:extLst>
              <a:ext uri="{FF2B5EF4-FFF2-40B4-BE49-F238E27FC236}">
                <a16:creationId xmlns:a16="http://schemas.microsoft.com/office/drawing/2014/main" id="{3B096F29-396E-4604-0F3F-A161BEDD7587}"/>
              </a:ext>
            </a:extLst>
          </p:cNvPr>
          <p:cNvCxnSpPr>
            <a:cxnSpLocks/>
            <a:stCxn id="25613" idx="0"/>
          </p:cNvCxnSpPr>
          <p:nvPr/>
        </p:nvCxnSpPr>
        <p:spPr bwMode="auto">
          <a:xfrm flipH="1" flipV="1">
            <a:off x="5994401" y="3744914"/>
            <a:ext cx="121600" cy="612774"/>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5616" name="Connettore 2 40">
            <a:extLst>
              <a:ext uri="{FF2B5EF4-FFF2-40B4-BE49-F238E27FC236}">
                <a16:creationId xmlns:a16="http://schemas.microsoft.com/office/drawing/2014/main" id="{9EBABD4D-B6AA-F3F2-EE2C-C705B1391B7B}"/>
              </a:ext>
            </a:extLst>
          </p:cNvPr>
          <p:cNvCxnSpPr>
            <a:cxnSpLocks/>
            <a:stCxn id="25614" idx="0"/>
          </p:cNvCxnSpPr>
          <p:nvPr/>
        </p:nvCxnSpPr>
        <p:spPr bwMode="auto">
          <a:xfrm flipV="1">
            <a:off x="5386174" y="3744914"/>
            <a:ext cx="387564" cy="612774"/>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5617" name="CasellaDiTesto 42">
            <a:extLst>
              <a:ext uri="{FF2B5EF4-FFF2-40B4-BE49-F238E27FC236}">
                <a16:creationId xmlns:a16="http://schemas.microsoft.com/office/drawing/2014/main" id="{942DA45E-D2A4-03A0-63A0-787C6214473D}"/>
              </a:ext>
            </a:extLst>
          </p:cNvPr>
          <p:cNvSpPr txBox="1">
            <a:spLocks noChangeArrowheads="1"/>
          </p:cNvSpPr>
          <p:nvPr/>
        </p:nvSpPr>
        <p:spPr bwMode="auto">
          <a:xfrm>
            <a:off x="5326063" y="3284539"/>
            <a:ext cx="949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25000">
                <a:latin typeface="+mn-lt"/>
              </a:rPr>
              <a:t>2</a:t>
            </a:r>
            <a:r>
              <a:rPr lang="it-IT" altLang="it-IT" sz="2400">
                <a:latin typeface="+mn-lt"/>
              </a:rPr>
              <a:t>CO</a:t>
            </a:r>
            <a:r>
              <a:rPr lang="it-IT" altLang="it-IT" sz="2400" baseline="-25000">
                <a:latin typeface="+mn-lt"/>
              </a:rPr>
              <a:t>3</a:t>
            </a:r>
          </a:p>
        </p:txBody>
      </p:sp>
      <p:sp>
        <p:nvSpPr>
          <p:cNvPr id="25618" name="CasellaDiTesto 52">
            <a:extLst>
              <a:ext uri="{FF2B5EF4-FFF2-40B4-BE49-F238E27FC236}">
                <a16:creationId xmlns:a16="http://schemas.microsoft.com/office/drawing/2014/main" id="{E0EDE004-0DDF-B46B-163F-4917D3CA8D37}"/>
              </a:ext>
            </a:extLst>
          </p:cNvPr>
          <p:cNvSpPr txBox="1">
            <a:spLocks noChangeArrowheads="1"/>
          </p:cNvSpPr>
          <p:nvPr/>
        </p:nvSpPr>
        <p:spPr bwMode="auto">
          <a:xfrm>
            <a:off x="6145214" y="1984376"/>
            <a:ext cx="479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H</a:t>
            </a:r>
            <a:r>
              <a:rPr lang="it-IT" altLang="it-IT" sz="2400" baseline="30000">
                <a:latin typeface="+mn-lt"/>
              </a:rPr>
              <a:t>+</a:t>
            </a:r>
          </a:p>
        </p:txBody>
      </p:sp>
      <p:cxnSp>
        <p:nvCxnSpPr>
          <p:cNvPr id="25619" name="Connettore 2 53">
            <a:extLst>
              <a:ext uri="{FF2B5EF4-FFF2-40B4-BE49-F238E27FC236}">
                <a16:creationId xmlns:a16="http://schemas.microsoft.com/office/drawing/2014/main" id="{6DD390BC-A137-4312-8851-41544585D700}"/>
              </a:ext>
            </a:extLst>
          </p:cNvPr>
          <p:cNvCxnSpPr>
            <a:cxnSpLocks/>
          </p:cNvCxnSpPr>
          <p:nvPr/>
        </p:nvCxnSpPr>
        <p:spPr bwMode="auto">
          <a:xfrm flipV="1">
            <a:off x="5972175" y="2441576"/>
            <a:ext cx="350838" cy="842963"/>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5620" name="Connettore 2 56">
            <a:extLst>
              <a:ext uri="{FF2B5EF4-FFF2-40B4-BE49-F238E27FC236}">
                <a16:creationId xmlns:a16="http://schemas.microsoft.com/office/drawing/2014/main" id="{2B02015C-F35A-D150-3D3C-F1D29B3CD82B}"/>
              </a:ext>
            </a:extLst>
          </p:cNvPr>
          <p:cNvCxnSpPr>
            <a:cxnSpLocks/>
            <a:endCxn id="25621" idx="2"/>
          </p:cNvCxnSpPr>
          <p:nvPr/>
        </p:nvCxnSpPr>
        <p:spPr bwMode="auto">
          <a:xfrm flipH="1" flipV="1">
            <a:off x="5399814" y="1944391"/>
            <a:ext cx="373925" cy="1371897"/>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5621" name="CasellaDiTesto 58">
            <a:extLst>
              <a:ext uri="{FF2B5EF4-FFF2-40B4-BE49-F238E27FC236}">
                <a16:creationId xmlns:a16="http://schemas.microsoft.com/office/drawing/2014/main" id="{F8A02AF4-BA83-4793-FD82-4459827DBA18}"/>
              </a:ext>
            </a:extLst>
          </p:cNvPr>
          <p:cNvSpPr txBox="1">
            <a:spLocks noChangeArrowheads="1"/>
          </p:cNvSpPr>
          <p:nvPr/>
        </p:nvSpPr>
        <p:spPr bwMode="auto">
          <a:xfrm>
            <a:off x="4930775" y="1482726"/>
            <a:ext cx="938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HCO</a:t>
            </a:r>
            <a:r>
              <a:rPr lang="it-IT" altLang="it-IT" sz="2400" b="1" baseline="-25000">
                <a:latin typeface="+mn-lt"/>
              </a:rPr>
              <a:t>3</a:t>
            </a:r>
            <a:r>
              <a:rPr lang="it-IT" altLang="it-IT" b="1" baseline="30000">
                <a:latin typeface="+mn-lt"/>
              </a:rPr>
              <a:t>-</a:t>
            </a:r>
          </a:p>
        </p:txBody>
      </p:sp>
      <p:cxnSp>
        <p:nvCxnSpPr>
          <p:cNvPr id="25622" name="Connettore 2 59">
            <a:extLst>
              <a:ext uri="{FF2B5EF4-FFF2-40B4-BE49-F238E27FC236}">
                <a16:creationId xmlns:a16="http://schemas.microsoft.com/office/drawing/2014/main" id="{14D70EB3-3980-2FE8-39CC-BB5981DCA8CA}"/>
              </a:ext>
            </a:extLst>
          </p:cNvPr>
          <p:cNvCxnSpPr>
            <a:cxnSpLocks/>
          </p:cNvCxnSpPr>
          <p:nvPr/>
        </p:nvCxnSpPr>
        <p:spPr bwMode="auto">
          <a:xfrm flipH="1">
            <a:off x="3873500" y="1693863"/>
            <a:ext cx="1017588" cy="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5623" name="CasellaDiTesto 60">
            <a:extLst>
              <a:ext uri="{FF2B5EF4-FFF2-40B4-BE49-F238E27FC236}">
                <a16:creationId xmlns:a16="http://schemas.microsoft.com/office/drawing/2014/main" id="{6C83FCA7-9162-198A-3EDF-E541598896D4}"/>
              </a:ext>
            </a:extLst>
          </p:cNvPr>
          <p:cNvSpPr txBox="1">
            <a:spLocks noChangeArrowheads="1"/>
          </p:cNvSpPr>
          <p:nvPr/>
        </p:nvSpPr>
        <p:spPr bwMode="auto">
          <a:xfrm>
            <a:off x="2909889" y="1454151"/>
            <a:ext cx="9149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HCO</a:t>
            </a:r>
            <a:r>
              <a:rPr lang="it-IT" altLang="it-IT" sz="2400" b="1" baseline="-25000">
                <a:latin typeface="+mn-lt"/>
              </a:rPr>
              <a:t>3</a:t>
            </a:r>
            <a:r>
              <a:rPr lang="it-IT" altLang="it-IT" sz="2400" b="1" baseline="30000">
                <a:latin typeface="+mn-lt"/>
              </a:rPr>
              <a:t>-</a:t>
            </a:r>
          </a:p>
        </p:txBody>
      </p:sp>
      <p:cxnSp>
        <p:nvCxnSpPr>
          <p:cNvPr id="25624" name="Connettore 2 61">
            <a:extLst>
              <a:ext uri="{FF2B5EF4-FFF2-40B4-BE49-F238E27FC236}">
                <a16:creationId xmlns:a16="http://schemas.microsoft.com/office/drawing/2014/main" id="{FB39990F-9C12-9470-9D9E-DACD13A29D4E}"/>
              </a:ext>
            </a:extLst>
          </p:cNvPr>
          <p:cNvCxnSpPr>
            <a:cxnSpLocks/>
          </p:cNvCxnSpPr>
          <p:nvPr/>
        </p:nvCxnSpPr>
        <p:spPr bwMode="auto">
          <a:xfrm>
            <a:off x="3413125" y="1997076"/>
            <a:ext cx="0" cy="2690813"/>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5625" name="CasellaDiTesto 28">
            <a:extLst>
              <a:ext uri="{FF2B5EF4-FFF2-40B4-BE49-F238E27FC236}">
                <a16:creationId xmlns:a16="http://schemas.microsoft.com/office/drawing/2014/main" id="{8B325437-9684-C1CF-A23C-6EEB95BBF776}"/>
              </a:ext>
            </a:extLst>
          </p:cNvPr>
          <p:cNvSpPr txBox="1">
            <a:spLocks noChangeArrowheads="1"/>
          </p:cNvSpPr>
          <p:nvPr/>
        </p:nvSpPr>
        <p:spPr bwMode="auto">
          <a:xfrm>
            <a:off x="8312150" y="2738438"/>
            <a:ext cx="821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NH</a:t>
            </a:r>
            <a:r>
              <a:rPr lang="it-IT" altLang="it-IT" sz="2400" b="1" baseline="-25000">
                <a:latin typeface="+mn-lt"/>
              </a:rPr>
              <a:t>4</a:t>
            </a:r>
            <a:r>
              <a:rPr lang="it-IT" altLang="it-IT" b="1" baseline="30000">
                <a:latin typeface="+mn-lt"/>
              </a:rPr>
              <a:t>+</a:t>
            </a:r>
          </a:p>
        </p:txBody>
      </p:sp>
      <p:sp>
        <p:nvSpPr>
          <p:cNvPr id="25626" name="CasellaDiTesto 34">
            <a:extLst>
              <a:ext uri="{FF2B5EF4-FFF2-40B4-BE49-F238E27FC236}">
                <a16:creationId xmlns:a16="http://schemas.microsoft.com/office/drawing/2014/main" id="{89C7E5AD-F831-8EAD-D3C4-FE37C5D7C006}"/>
              </a:ext>
            </a:extLst>
          </p:cNvPr>
          <p:cNvSpPr txBox="1">
            <a:spLocks noChangeArrowheads="1"/>
          </p:cNvSpPr>
          <p:nvPr/>
        </p:nvSpPr>
        <p:spPr bwMode="auto">
          <a:xfrm>
            <a:off x="6037263" y="1619251"/>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rPr>
              <a:t>NH</a:t>
            </a:r>
            <a:r>
              <a:rPr lang="it-IT" altLang="it-IT" sz="2400" b="1" baseline="-25000">
                <a:latin typeface="+mn-lt"/>
              </a:rPr>
              <a:t>3</a:t>
            </a:r>
          </a:p>
        </p:txBody>
      </p:sp>
      <p:cxnSp>
        <p:nvCxnSpPr>
          <p:cNvPr id="25627" name="Connettore 2 22">
            <a:extLst>
              <a:ext uri="{FF2B5EF4-FFF2-40B4-BE49-F238E27FC236}">
                <a16:creationId xmlns:a16="http://schemas.microsoft.com/office/drawing/2014/main" id="{6F43BB3A-95CB-2D1D-9BA8-83547F465D8A}"/>
              </a:ext>
            </a:extLst>
          </p:cNvPr>
          <p:cNvCxnSpPr>
            <a:cxnSpLocks/>
          </p:cNvCxnSpPr>
          <p:nvPr/>
        </p:nvCxnSpPr>
        <p:spPr bwMode="auto">
          <a:xfrm>
            <a:off x="6664325" y="1860550"/>
            <a:ext cx="1690688" cy="6350"/>
          </a:xfrm>
          <a:prstGeom prst="straightConnector1">
            <a:avLst/>
          </a:prstGeom>
          <a:noFill/>
          <a:ln w="57150" algn="ctr">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25628" name="Connettore 2 26">
            <a:extLst>
              <a:ext uri="{FF2B5EF4-FFF2-40B4-BE49-F238E27FC236}">
                <a16:creationId xmlns:a16="http://schemas.microsoft.com/office/drawing/2014/main" id="{486DEE76-495C-8556-7EE5-60E3B99B316B}"/>
              </a:ext>
            </a:extLst>
          </p:cNvPr>
          <p:cNvCxnSpPr>
            <a:cxnSpLocks noChangeShapeType="1"/>
          </p:cNvCxnSpPr>
          <p:nvPr/>
        </p:nvCxnSpPr>
        <p:spPr bwMode="auto">
          <a:xfrm>
            <a:off x="8661400" y="2092326"/>
            <a:ext cx="7938" cy="671513"/>
          </a:xfrm>
          <a:prstGeom prst="straightConnector1">
            <a:avLst/>
          </a:prstGeom>
          <a:noFill/>
          <a:ln w="57150" algn="ctr">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25629" name="Connettore 2 43">
            <a:extLst>
              <a:ext uri="{FF2B5EF4-FFF2-40B4-BE49-F238E27FC236}">
                <a16:creationId xmlns:a16="http://schemas.microsoft.com/office/drawing/2014/main" id="{B92EB179-DC87-725A-EF6F-1494CA329318}"/>
              </a:ext>
            </a:extLst>
          </p:cNvPr>
          <p:cNvCxnSpPr>
            <a:cxnSpLocks/>
          </p:cNvCxnSpPr>
          <p:nvPr/>
        </p:nvCxnSpPr>
        <p:spPr bwMode="auto">
          <a:xfrm flipH="1">
            <a:off x="7716839" y="2973388"/>
            <a:ext cx="509587" cy="6350"/>
          </a:xfrm>
          <a:prstGeom prst="straightConnector1">
            <a:avLst/>
          </a:prstGeom>
          <a:noFill/>
          <a:ln w="5715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1" name="Simbolo &quot;divieto&quot; 30">
            <a:extLst>
              <a:ext uri="{FF2B5EF4-FFF2-40B4-BE49-F238E27FC236}">
                <a16:creationId xmlns:a16="http://schemas.microsoft.com/office/drawing/2014/main" id="{681D6E24-E1D6-3D36-BDD7-6410E44195D1}"/>
              </a:ext>
            </a:extLst>
          </p:cNvPr>
          <p:cNvSpPr/>
          <p:nvPr/>
        </p:nvSpPr>
        <p:spPr bwMode="auto">
          <a:xfrm>
            <a:off x="7413626" y="2841625"/>
            <a:ext cx="257175" cy="254000"/>
          </a:xfrm>
          <a:prstGeom prst="noSmoking">
            <a:avLst/>
          </a:prstGeom>
          <a:solidFill>
            <a:schemeClr val="tx1"/>
          </a:solidFill>
          <a:ln w="9525" cap="flat" cmpd="sng" algn="ctr">
            <a:solidFill>
              <a:schemeClr val="tx1"/>
            </a:solidFill>
            <a:prstDash val="solid"/>
            <a:miter lim="800000"/>
            <a:headEnd type="none" w="med" len="med"/>
            <a:tailEnd type="none" w="med" len="med"/>
          </a:ln>
          <a:effectLst/>
        </p:spPr>
        <p:txBody>
          <a:bodyPr wrap="none"/>
          <a:lstStyle/>
          <a:p>
            <a:pPr eaLnBrk="1" hangingPunct="1">
              <a:defRPr/>
            </a:pPr>
            <a:endParaRPr lang="it-IT">
              <a:ea typeface="ＭＳ Ｐゴシック" panose="020B0600070205080204" pitchFamily="34" charset="-128"/>
            </a:endParaRPr>
          </a:p>
        </p:txBody>
      </p:sp>
      <p:sp>
        <p:nvSpPr>
          <p:cNvPr id="25631" name="CasellaDiTesto 45">
            <a:extLst>
              <a:ext uri="{FF2B5EF4-FFF2-40B4-BE49-F238E27FC236}">
                <a16:creationId xmlns:a16="http://schemas.microsoft.com/office/drawing/2014/main" id="{107650AB-AB7C-B597-979B-FA9D87A7AC17}"/>
              </a:ext>
            </a:extLst>
          </p:cNvPr>
          <p:cNvSpPr txBox="1">
            <a:spLocks noChangeArrowheads="1"/>
          </p:cNvSpPr>
          <p:nvPr/>
        </p:nvSpPr>
        <p:spPr bwMode="auto">
          <a:xfrm>
            <a:off x="8302626" y="4891088"/>
            <a:ext cx="833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urina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62B5BD-0C41-8438-4135-CB22B9CD9D1B}"/>
              </a:ext>
            </a:extLst>
          </p:cNvPr>
          <p:cNvSpPr txBox="1"/>
          <p:nvPr/>
        </p:nvSpPr>
        <p:spPr>
          <a:xfrm>
            <a:off x="184030" y="207034"/>
            <a:ext cx="7763774" cy="584775"/>
          </a:xfrm>
          <a:prstGeom prst="rect">
            <a:avLst/>
          </a:prstGeom>
          <a:noFill/>
        </p:spPr>
        <p:txBody>
          <a:bodyPr wrap="square" rtlCol="0">
            <a:spAutoFit/>
          </a:bodyPr>
          <a:lstStyle/>
          <a:p>
            <a:r>
              <a:rPr lang="it-IT" altLang="it-IT" sz="3200" b="1" dirty="0">
                <a:solidFill>
                  <a:srgbClr val="0070C0"/>
                </a:solidFill>
                <a:latin typeface="Arial" panose="020B0604020202020204" pitchFamily="34" charset="0"/>
                <a:cs typeface="Arial" panose="020B0604020202020204" pitchFamily="34" charset="0"/>
              </a:rPr>
              <a:t>Acidosi metabolica</a:t>
            </a:r>
            <a:endParaRPr lang="it-IT" sz="3200" dirty="0">
              <a:solidFill>
                <a:srgbClr val="0070C0"/>
              </a:solidFill>
            </a:endParaRPr>
          </a:p>
        </p:txBody>
      </p:sp>
      <p:sp>
        <p:nvSpPr>
          <p:cNvPr id="9" name="CasellaDiTesto 2">
            <a:extLst>
              <a:ext uri="{FF2B5EF4-FFF2-40B4-BE49-F238E27FC236}">
                <a16:creationId xmlns:a16="http://schemas.microsoft.com/office/drawing/2014/main" id="{4A37AF6F-9C4A-9CF0-D954-2ADE5A29AB9B}"/>
              </a:ext>
            </a:extLst>
          </p:cNvPr>
          <p:cNvSpPr txBox="1">
            <a:spLocks noChangeArrowheads="1"/>
          </p:cNvSpPr>
          <p:nvPr/>
        </p:nvSpPr>
        <p:spPr bwMode="auto">
          <a:xfrm>
            <a:off x="326627" y="1069254"/>
            <a:ext cx="95510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None/>
            </a:pPr>
            <a:r>
              <a:rPr lang="it-IT" altLang="it-IT" sz="2400" b="1" dirty="0">
                <a:latin typeface="+mn-lt"/>
              </a:rPr>
              <a:t>Perdita di alcali</a:t>
            </a:r>
          </a:p>
          <a:p>
            <a:pPr marL="342900" indent="-342900">
              <a:spcBef>
                <a:spcPct val="0"/>
              </a:spcBef>
              <a:buFontTx/>
              <a:buChar char="-"/>
            </a:pPr>
            <a:r>
              <a:rPr lang="it-IT" altLang="it-IT" sz="2400" dirty="0">
                <a:latin typeface="+mn-lt"/>
              </a:rPr>
              <a:t>Diarrea (perdita di HCO</a:t>
            </a:r>
            <a:r>
              <a:rPr lang="it-IT" altLang="it-IT" sz="2400" baseline="-25000" dirty="0">
                <a:latin typeface="+mn-lt"/>
              </a:rPr>
              <a:t>3</a:t>
            </a:r>
            <a:r>
              <a:rPr lang="it-IT" altLang="it-IT" sz="2400" baseline="30000" dirty="0">
                <a:latin typeface="+mn-lt"/>
              </a:rPr>
              <a:t>-</a:t>
            </a:r>
            <a:r>
              <a:rPr lang="it-IT" altLang="it-IT" sz="2400" baseline="-25000" dirty="0">
                <a:latin typeface="+mn-lt"/>
              </a:rPr>
              <a:t> </a:t>
            </a:r>
            <a:r>
              <a:rPr lang="it-IT" altLang="it-IT" sz="2400" dirty="0">
                <a:latin typeface="+mn-lt"/>
              </a:rPr>
              <a:t>)</a:t>
            </a:r>
          </a:p>
          <a:p>
            <a:pPr marL="342900" indent="-342900">
              <a:spcBef>
                <a:spcPct val="0"/>
              </a:spcBef>
              <a:buFontTx/>
              <a:buChar char="-"/>
            </a:pPr>
            <a:endParaRPr lang="it-IT" altLang="it-IT" sz="2400" dirty="0">
              <a:latin typeface="+mn-lt"/>
            </a:endParaRPr>
          </a:p>
          <a:p>
            <a:pPr>
              <a:spcBef>
                <a:spcPct val="0"/>
              </a:spcBef>
              <a:buNone/>
            </a:pPr>
            <a:r>
              <a:rPr lang="it-IT" altLang="it-IT" sz="2400" b="1" dirty="0">
                <a:latin typeface="+mn-lt"/>
              </a:rPr>
              <a:t>Ridotta escrezione di acidi con il rene</a:t>
            </a:r>
          </a:p>
          <a:p>
            <a:pPr marL="342900" indent="-342900">
              <a:spcBef>
                <a:spcPct val="0"/>
              </a:spcBef>
              <a:buFontTx/>
              <a:buChar char="-"/>
            </a:pPr>
            <a:r>
              <a:rPr lang="it-IT" altLang="it-IT" sz="2400" dirty="0">
                <a:latin typeface="+mn-lt"/>
              </a:rPr>
              <a:t>Insufficienza renale cronica (</a:t>
            </a:r>
            <a:r>
              <a:rPr lang="it-IT" altLang="it-IT" sz="2400" dirty="0" err="1">
                <a:latin typeface="+mn-lt"/>
              </a:rPr>
              <a:t>incapacita</a:t>
            </a:r>
            <a:r>
              <a:rPr lang="it-IT" altLang="it-IT" sz="2400" dirty="0">
                <a:latin typeface="+mn-lt"/>
              </a:rPr>
              <a:t>̀ di eliminare H</a:t>
            </a:r>
            <a:r>
              <a:rPr lang="it-IT" altLang="it-IT" sz="2400" baseline="30000" dirty="0">
                <a:latin typeface="+mn-lt"/>
              </a:rPr>
              <a:t>+</a:t>
            </a:r>
            <a:r>
              <a:rPr lang="it-IT" altLang="it-IT" sz="2400" dirty="0">
                <a:latin typeface="+mn-lt"/>
              </a:rPr>
              <a:t>)</a:t>
            </a:r>
          </a:p>
          <a:p>
            <a:pPr>
              <a:spcBef>
                <a:spcPct val="0"/>
              </a:spcBef>
              <a:buNone/>
            </a:pPr>
            <a:endParaRPr lang="it-IT" altLang="it-IT" sz="2400" dirty="0">
              <a:latin typeface="+mn-lt"/>
            </a:endParaRPr>
          </a:p>
          <a:p>
            <a:pPr>
              <a:spcBef>
                <a:spcPct val="0"/>
              </a:spcBef>
              <a:buNone/>
            </a:pPr>
            <a:r>
              <a:rPr lang="it-IT" altLang="it-IT" sz="2400" b="1" dirty="0">
                <a:latin typeface="+mn-lt"/>
              </a:rPr>
              <a:t>Aumentata produzione di acidi</a:t>
            </a:r>
          </a:p>
          <a:p>
            <a:pPr marL="342900" indent="-342900">
              <a:spcBef>
                <a:spcPct val="0"/>
              </a:spcBef>
              <a:buFontTx/>
              <a:buChar char="-"/>
            </a:pPr>
            <a:r>
              <a:rPr lang="it-IT" altLang="it-IT" sz="2400" dirty="0">
                <a:latin typeface="+mn-lt"/>
              </a:rPr>
              <a:t>Acidosi lattica: Esercizio intenso, ipossiemia (eccessiva produzione di H</a:t>
            </a:r>
            <a:r>
              <a:rPr lang="it-IT" altLang="it-IT" sz="2400" baseline="30000" dirty="0">
                <a:latin typeface="+mn-lt"/>
              </a:rPr>
              <a:t>+</a:t>
            </a:r>
            <a:r>
              <a:rPr lang="it-IT" altLang="it-IT" sz="2400" dirty="0">
                <a:latin typeface="+mn-lt"/>
              </a:rPr>
              <a:t>)</a:t>
            </a:r>
          </a:p>
          <a:p>
            <a:pPr marL="342900" indent="-342900">
              <a:spcBef>
                <a:spcPct val="0"/>
              </a:spcBef>
              <a:buFontTx/>
              <a:buChar char="-"/>
            </a:pPr>
            <a:r>
              <a:rPr lang="it-IT" altLang="it-IT" sz="2400" dirty="0">
                <a:latin typeface="+mn-lt"/>
              </a:rPr>
              <a:t>Chetoacidosi diabetica</a:t>
            </a:r>
          </a:p>
        </p:txBody>
      </p:sp>
    </p:spTree>
    <p:extLst>
      <p:ext uri="{BB962C8B-B14F-4D97-AF65-F5344CB8AC3E}">
        <p14:creationId xmlns:p14="http://schemas.microsoft.com/office/powerpoint/2010/main" val="1541652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sellaDiTesto 1">
            <a:extLst>
              <a:ext uri="{FF2B5EF4-FFF2-40B4-BE49-F238E27FC236}">
                <a16:creationId xmlns:a16="http://schemas.microsoft.com/office/drawing/2014/main" id="{FCDD8262-24BD-64F5-82B6-F5A1AEFA0E47}"/>
              </a:ext>
            </a:extLst>
          </p:cNvPr>
          <p:cNvSpPr txBox="1">
            <a:spLocks noChangeArrowheads="1"/>
          </p:cNvSpPr>
          <p:nvPr/>
        </p:nvSpPr>
        <p:spPr bwMode="auto">
          <a:xfrm>
            <a:off x="396996" y="1163579"/>
            <a:ext cx="11145147" cy="4154984"/>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dirty="0">
                <a:latin typeface="+mn-lt"/>
                <a:cs typeface="Arial" panose="020B0604020202020204" pitchFamily="34" charset="0"/>
              </a:rPr>
              <a:t>Acidosi metabolica: </a:t>
            </a:r>
          </a:p>
          <a:p>
            <a:pPr>
              <a:spcBef>
                <a:spcPct val="0"/>
              </a:spcBef>
              <a:buFontTx/>
              <a:buNone/>
            </a:pPr>
            <a:r>
              <a:rPr lang="it-IT" altLang="it-IT" sz="2400" dirty="0">
                <a:latin typeface="+mn-lt"/>
                <a:cs typeface="Arial" panose="020B0604020202020204" pitchFamily="34" charset="0"/>
              </a:rPr>
              <a:t>↓pH   ↓HCO</a:t>
            </a:r>
            <a:r>
              <a:rPr lang="it-IT" altLang="it-IT" sz="2400" baseline="-25000" dirty="0">
                <a:latin typeface="+mn-lt"/>
                <a:cs typeface="Arial" panose="020B0604020202020204" pitchFamily="34" charset="0"/>
              </a:rPr>
              <a:t>3</a:t>
            </a:r>
            <a:r>
              <a:rPr lang="it-IT" altLang="it-IT" baseline="30000" dirty="0">
                <a:latin typeface="+mn-lt"/>
                <a:cs typeface="Arial" panose="020B0604020202020204" pitchFamily="34" charset="0"/>
              </a:rPr>
              <a:t>-</a:t>
            </a:r>
            <a:r>
              <a:rPr lang="it-IT" altLang="it-IT" sz="2400" dirty="0">
                <a:latin typeface="+mn-lt"/>
                <a:cs typeface="Arial" panose="020B0604020202020204" pitchFamily="34" charset="0"/>
              </a:rPr>
              <a:t> </a:t>
            </a:r>
            <a:r>
              <a:rPr lang="it-IT" altLang="it-IT" sz="2400" dirty="0">
                <a:latin typeface="+mn-lt"/>
                <a:cs typeface="Arial" panose="020B0604020202020204" pitchFamily="34" charset="0"/>
                <a:sym typeface="Wingdings" panose="05000000000000000000" pitchFamily="2" charset="2"/>
              </a:rPr>
              <a:t></a:t>
            </a:r>
            <a:r>
              <a:rPr lang="it-IT" altLang="it-IT" sz="2400" dirty="0">
                <a:latin typeface="+mn-lt"/>
                <a:cs typeface="Arial" panose="020B0604020202020204" pitchFamily="34" charset="0"/>
              </a:rPr>
              <a:t> ↓pCO</a:t>
            </a:r>
            <a:r>
              <a:rPr lang="it-IT" altLang="it-IT" sz="2400" baseline="-25000" dirty="0">
                <a:latin typeface="+mn-lt"/>
                <a:cs typeface="Arial" panose="020B0604020202020204" pitchFamily="34" charset="0"/>
              </a:rPr>
              <a:t>2</a:t>
            </a:r>
            <a:r>
              <a:rPr lang="it-IT" altLang="it-IT" sz="2400" dirty="0">
                <a:latin typeface="+mn-lt"/>
                <a:cs typeface="Arial" panose="020B0604020202020204" pitchFamily="34" charset="0"/>
              </a:rPr>
              <a:t> </a:t>
            </a:r>
          </a:p>
          <a:p>
            <a:pPr>
              <a:spcBef>
                <a:spcPct val="0"/>
              </a:spcBef>
              <a:buFontTx/>
              <a:buNone/>
            </a:pPr>
            <a:endParaRPr lang="it-IT" altLang="it-IT" sz="2400" dirty="0">
              <a:latin typeface="+mn-lt"/>
              <a:cs typeface="Arial" panose="020B0604020202020204" pitchFamily="34" charset="0"/>
            </a:endParaRPr>
          </a:p>
          <a:p>
            <a:pPr>
              <a:spcBef>
                <a:spcPct val="0"/>
              </a:spcBef>
              <a:buFontTx/>
              <a:buNone/>
            </a:pPr>
            <a:r>
              <a:rPr lang="it-IT" altLang="it-IT" sz="2400" u="sng" dirty="0">
                <a:latin typeface="+mn-lt"/>
                <a:cs typeface="Arial" panose="020B0604020202020204" pitchFamily="34" charset="0"/>
              </a:rPr>
              <a:t>Compenso respiratorio</a:t>
            </a:r>
            <a:r>
              <a:rPr lang="it-IT" altLang="it-IT" sz="2400" dirty="0">
                <a:latin typeface="+mn-lt"/>
                <a:cs typeface="Arial" panose="020B0604020202020204" pitchFamily="34" charset="0"/>
              </a:rPr>
              <a:t>:</a:t>
            </a:r>
            <a:br>
              <a:rPr lang="it-IT" altLang="it-IT" sz="2400" dirty="0">
                <a:latin typeface="+mn-lt"/>
                <a:cs typeface="Arial" panose="020B0604020202020204" pitchFamily="34" charset="0"/>
              </a:rPr>
            </a:br>
            <a:r>
              <a:rPr lang="it-IT" altLang="it-IT" sz="2400" dirty="0">
                <a:latin typeface="+mn-lt"/>
                <a:cs typeface="Arial" panose="020B0604020202020204" pitchFamily="34" charset="0"/>
              </a:rPr>
              <a:t>• Iperventilazione (↓pCO2). Risposta limitata dalla </a:t>
            </a:r>
          </a:p>
          <a:p>
            <a:pPr>
              <a:spcBef>
                <a:spcPct val="0"/>
              </a:spcBef>
              <a:buFontTx/>
              <a:buNone/>
            </a:pPr>
            <a:r>
              <a:rPr lang="it-IT" altLang="it-IT" sz="2400" dirty="0">
                <a:latin typeface="+mn-lt"/>
                <a:cs typeface="Arial" panose="020B0604020202020204" pitchFamily="34" charset="0"/>
              </a:rPr>
              <a:t>	conseguente ↓pCO2 che inibisce la ventilazione. </a:t>
            </a:r>
          </a:p>
          <a:p>
            <a:pPr>
              <a:spcBef>
                <a:spcPct val="0"/>
              </a:spcBef>
              <a:buFontTx/>
              <a:buNone/>
            </a:pPr>
            <a:endParaRPr lang="it-IT" altLang="it-IT" sz="2400" dirty="0">
              <a:latin typeface="+mn-lt"/>
              <a:cs typeface="Arial" panose="020B0604020202020204" pitchFamily="34" charset="0"/>
            </a:endParaRPr>
          </a:p>
          <a:p>
            <a:pPr>
              <a:spcBef>
                <a:spcPct val="0"/>
              </a:spcBef>
              <a:buFontTx/>
              <a:buNone/>
            </a:pPr>
            <a:r>
              <a:rPr lang="it-IT" altLang="it-IT" sz="2400" u="sng" dirty="0">
                <a:latin typeface="+mn-lt"/>
                <a:cs typeface="Arial" panose="020B0604020202020204" pitchFamily="34" charset="0"/>
              </a:rPr>
              <a:t>Compenso renale</a:t>
            </a:r>
            <a:r>
              <a:rPr lang="it-IT" altLang="it-IT" sz="2400" dirty="0">
                <a:latin typeface="+mn-lt"/>
                <a:cs typeface="Arial" panose="020B0604020202020204" pitchFamily="34" charset="0"/>
              </a:rPr>
              <a:t>: </a:t>
            </a:r>
          </a:p>
          <a:p>
            <a:pPr>
              <a:spcBef>
                <a:spcPct val="0"/>
              </a:spcBef>
              <a:buFontTx/>
              <a:buNone/>
            </a:pPr>
            <a:r>
              <a:rPr lang="it-IT" altLang="it-IT" sz="2400" dirty="0">
                <a:latin typeface="+mn-lt"/>
                <a:cs typeface="Arial" panose="020B0604020202020204" pitchFamily="34" charset="0"/>
              </a:rPr>
              <a:t>• ↑ secrezione H</a:t>
            </a:r>
            <a:r>
              <a:rPr lang="it-IT" altLang="it-IT" sz="2400" baseline="30000" dirty="0">
                <a:latin typeface="+mn-lt"/>
                <a:cs typeface="Arial" panose="020B0604020202020204" pitchFamily="34" charset="0"/>
              </a:rPr>
              <a:t>+</a:t>
            </a:r>
            <a:r>
              <a:rPr lang="it-IT" altLang="it-IT" sz="2400" dirty="0">
                <a:latin typeface="+mn-lt"/>
                <a:cs typeface="Arial" panose="020B0604020202020204" pitchFamily="34" charset="0"/>
              </a:rPr>
              <a:t> </a:t>
            </a:r>
          </a:p>
          <a:p>
            <a:pPr>
              <a:spcBef>
                <a:spcPct val="0"/>
              </a:spcBef>
              <a:buFontTx/>
              <a:buNone/>
            </a:pPr>
            <a:r>
              <a:rPr lang="it-IT" altLang="it-IT" sz="2400" dirty="0">
                <a:latin typeface="+mn-lt"/>
                <a:cs typeface="Arial" panose="020B0604020202020204" pitchFamily="34" charset="0"/>
              </a:rPr>
              <a:t>• Riassorbimento totale di HCO</a:t>
            </a:r>
            <a:r>
              <a:rPr lang="it-IT" altLang="it-IT" sz="2400" baseline="-25000" dirty="0">
                <a:latin typeface="+mn-lt"/>
                <a:cs typeface="Arial" panose="020B0604020202020204" pitchFamily="34" charset="0"/>
              </a:rPr>
              <a:t>3</a:t>
            </a:r>
            <a:r>
              <a:rPr lang="it-IT" altLang="it-IT" baseline="30000" dirty="0">
                <a:latin typeface="+mn-lt"/>
                <a:cs typeface="Arial" panose="020B0604020202020204" pitchFamily="34" charset="0"/>
              </a:rPr>
              <a:t>-</a:t>
            </a:r>
            <a:r>
              <a:rPr lang="it-IT" altLang="it-IT" sz="2400" dirty="0">
                <a:latin typeface="+mn-lt"/>
                <a:cs typeface="Arial" panose="020B0604020202020204" pitchFamily="34" charset="0"/>
              </a:rPr>
              <a:t> </a:t>
            </a:r>
          </a:p>
          <a:p>
            <a:pPr>
              <a:spcBef>
                <a:spcPct val="0"/>
              </a:spcBef>
              <a:buFontTx/>
              <a:buNone/>
            </a:pPr>
            <a:r>
              <a:rPr lang="it-IT" altLang="it-IT" sz="2400" dirty="0">
                <a:latin typeface="+mn-lt"/>
                <a:cs typeface="Arial" panose="020B0604020202020204" pitchFamily="34" charset="0"/>
              </a:rPr>
              <a:t>• ↑ escrezione NH</a:t>
            </a:r>
            <a:r>
              <a:rPr lang="it-IT" altLang="it-IT" sz="2400" baseline="-25000" dirty="0">
                <a:latin typeface="+mn-lt"/>
                <a:cs typeface="Arial" panose="020B0604020202020204" pitchFamily="34" charset="0"/>
              </a:rPr>
              <a:t>4</a:t>
            </a:r>
            <a:r>
              <a:rPr lang="it-IT" altLang="it-IT" sz="2400" baseline="30000" dirty="0">
                <a:latin typeface="+mn-lt"/>
                <a:cs typeface="Arial" panose="020B0604020202020204" pitchFamily="34" charset="0"/>
              </a:rPr>
              <a:t>+</a:t>
            </a:r>
            <a:r>
              <a:rPr lang="it-IT" altLang="it-IT" sz="2400" dirty="0">
                <a:latin typeface="+mn-lt"/>
                <a:cs typeface="Arial" panose="020B0604020202020204" pitchFamily="34" charset="0"/>
              </a:rPr>
              <a:t> (formazione nuovo HCO</a:t>
            </a:r>
            <a:r>
              <a:rPr lang="it-IT" altLang="it-IT" sz="2400" baseline="-25000" dirty="0">
                <a:latin typeface="+mn-lt"/>
                <a:cs typeface="Arial" panose="020B0604020202020204" pitchFamily="34" charset="0"/>
              </a:rPr>
              <a:t>3</a:t>
            </a:r>
            <a:r>
              <a:rPr lang="it-IT" altLang="it-IT" baseline="30000" dirty="0">
                <a:latin typeface="+mn-lt"/>
                <a:cs typeface="Arial" panose="020B0604020202020204" pitchFamily="34" charset="0"/>
              </a:rPr>
              <a:t>-</a:t>
            </a:r>
            <a:r>
              <a:rPr lang="it-IT" altLang="it-IT" sz="2400" dirty="0">
                <a:latin typeface="+mn-lt"/>
                <a:cs typeface="Arial" panose="020B0604020202020204" pitchFamily="34" charset="0"/>
              </a:rPr>
              <a:t>) </a:t>
            </a:r>
          </a:p>
        </p:txBody>
      </p:sp>
      <p:sp>
        <p:nvSpPr>
          <p:cNvPr id="2" name="TextBox 1">
            <a:extLst>
              <a:ext uri="{FF2B5EF4-FFF2-40B4-BE49-F238E27FC236}">
                <a16:creationId xmlns:a16="http://schemas.microsoft.com/office/drawing/2014/main" id="{3E434C4E-A9D5-D179-1891-DD81ED3D346D}"/>
              </a:ext>
            </a:extLst>
          </p:cNvPr>
          <p:cNvSpPr txBox="1"/>
          <p:nvPr/>
        </p:nvSpPr>
        <p:spPr>
          <a:xfrm>
            <a:off x="184030" y="207034"/>
            <a:ext cx="7763774" cy="584775"/>
          </a:xfrm>
          <a:prstGeom prst="rect">
            <a:avLst/>
          </a:prstGeom>
          <a:noFill/>
        </p:spPr>
        <p:txBody>
          <a:bodyPr wrap="square" rtlCol="0">
            <a:spAutoFit/>
          </a:bodyPr>
          <a:lstStyle/>
          <a:p>
            <a:r>
              <a:rPr lang="it-IT" altLang="it-IT" sz="3200" b="1" dirty="0">
                <a:solidFill>
                  <a:srgbClr val="0070C0"/>
                </a:solidFill>
                <a:latin typeface="Arial" panose="020B0604020202020204" pitchFamily="34" charset="0"/>
                <a:cs typeface="Arial" panose="020B0604020202020204" pitchFamily="34" charset="0"/>
              </a:rPr>
              <a:t>Acidosi metabolica</a:t>
            </a:r>
            <a:endParaRPr lang="it-IT" sz="3200" dirty="0">
              <a:solidFill>
                <a:srgbClr val="0070C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a:extLst>
              <a:ext uri="{FF2B5EF4-FFF2-40B4-BE49-F238E27FC236}">
                <a16:creationId xmlns:a16="http://schemas.microsoft.com/office/drawing/2014/main" id="{B3EF8C1C-EF9F-9D4B-86D2-4B0CD155E747}"/>
              </a:ext>
            </a:extLst>
          </p:cNvPr>
          <p:cNvSpPr txBox="1">
            <a:spLocks noChangeArrowheads="1"/>
          </p:cNvSpPr>
          <p:nvPr/>
        </p:nvSpPr>
        <p:spPr bwMode="auto">
          <a:xfrm>
            <a:off x="541128" y="959026"/>
            <a:ext cx="8116888" cy="8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dirty="0">
                <a:latin typeface="+mn-lt"/>
              </a:rPr>
              <a:t>- Vomito (Perdita di H+ gastrici) </a:t>
            </a:r>
          </a:p>
          <a:p>
            <a:pPr>
              <a:spcBef>
                <a:spcPct val="0"/>
              </a:spcBef>
              <a:buFontTx/>
              <a:buNone/>
            </a:pPr>
            <a:r>
              <a:rPr lang="it-IT" altLang="it-IT" sz="2400" dirty="0">
                <a:latin typeface="+mn-lt"/>
              </a:rPr>
              <a:t>- Ingestione di antiacidi (Somministrazione eccessiva di HCO</a:t>
            </a:r>
            <a:r>
              <a:rPr lang="it-IT" altLang="it-IT" sz="2400" baseline="-25000" dirty="0">
                <a:latin typeface="+mn-lt"/>
              </a:rPr>
              <a:t>3</a:t>
            </a:r>
            <a:r>
              <a:rPr lang="it-IT" altLang="it-IT" sz="2400" baseline="30000" dirty="0">
                <a:latin typeface="+mn-lt"/>
              </a:rPr>
              <a:t>- </a:t>
            </a:r>
            <a:r>
              <a:rPr lang="it-IT" altLang="it-IT" sz="2400" dirty="0">
                <a:latin typeface="+mn-lt"/>
              </a:rPr>
              <a:t>)</a:t>
            </a:r>
          </a:p>
        </p:txBody>
      </p:sp>
      <p:sp>
        <p:nvSpPr>
          <p:cNvPr id="3" name="CasellaDiTesto 1">
            <a:extLst>
              <a:ext uri="{FF2B5EF4-FFF2-40B4-BE49-F238E27FC236}">
                <a16:creationId xmlns:a16="http://schemas.microsoft.com/office/drawing/2014/main" id="{A0E38EFA-4E07-B070-F290-7CC3C3849952}"/>
              </a:ext>
            </a:extLst>
          </p:cNvPr>
          <p:cNvSpPr txBox="1">
            <a:spLocks noChangeArrowheads="1"/>
          </p:cNvSpPr>
          <p:nvPr/>
        </p:nvSpPr>
        <p:spPr bwMode="auto">
          <a:xfrm>
            <a:off x="150064" y="94950"/>
            <a:ext cx="4009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b="1" dirty="0">
                <a:solidFill>
                  <a:srgbClr val="0070C0"/>
                </a:solidFill>
                <a:latin typeface="Arial" panose="020B0604020202020204" pitchFamily="34" charset="0"/>
                <a:cs typeface="Arial" panose="020B0604020202020204" pitchFamily="34" charset="0"/>
              </a:rPr>
              <a:t>Alcalosi metabolica</a:t>
            </a:r>
          </a:p>
        </p:txBody>
      </p:sp>
    </p:spTree>
    <p:extLst>
      <p:ext uri="{BB962C8B-B14F-4D97-AF65-F5344CB8AC3E}">
        <p14:creationId xmlns:p14="http://schemas.microsoft.com/office/powerpoint/2010/main" val="1144535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DB6139A-6DDE-A99D-E6ED-F1A676E3C187}"/>
              </a:ext>
            </a:extLst>
          </p:cNvPr>
          <p:cNvSpPr txBox="1"/>
          <p:nvPr/>
        </p:nvSpPr>
        <p:spPr>
          <a:xfrm>
            <a:off x="328857" y="932882"/>
            <a:ext cx="7661275" cy="3416300"/>
          </a:xfrm>
          <a:prstGeom prst="rect">
            <a:avLst/>
          </a:prstGeom>
          <a:noFill/>
          <a:ln w="57150">
            <a:noFill/>
          </a:ln>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en-US" b="1" dirty="0">
                <a:latin typeface="+mn-lt"/>
                <a:cs typeface="Arial" panose="020B0604020202020204" pitchFamily="34" charset="0"/>
              </a:rPr>
              <a:t>Alcalosi metabolica</a:t>
            </a:r>
            <a:r>
              <a:rPr lang="it-IT" altLang="en-US" b="1" dirty="0">
                <a:latin typeface="+mn-lt"/>
              </a:rPr>
              <a:t>: </a:t>
            </a:r>
          </a:p>
          <a:p>
            <a:r>
              <a:rPr lang="it-IT" altLang="en-US" dirty="0">
                <a:latin typeface="+mn-lt"/>
              </a:rPr>
              <a:t>↑pH ↑HCO</a:t>
            </a:r>
            <a:r>
              <a:rPr lang="it-IT" altLang="en-US" baseline="-25000" dirty="0">
                <a:latin typeface="+mn-lt"/>
              </a:rPr>
              <a:t>3</a:t>
            </a:r>
            <a:r>
              <a:rPr lang="it-IT" altLang="en-US" dirty="0">
                <a:latin typeface="+mn-lt"/>
              </a:rPr>
              <a:t> - ↑pCO2</a:t>
            </a:r>
          </a:p>
          <a:p>
            <a:endParaRPr lang="it-IT" altLang="en-US" dirty="0">
              <a:latin typeface="+mn-lt"/>
            </a:endParaRPr>
          </a:p>
          <a:p>
            <a:r>
              <a:rPr lang="it-IT" altLang="en-US" u="sng" dirty="0">
                <a:latin typeface="+mn-lt"/>
              </a:rPr>
              <a:t>Compenso respiratorio</a:t>
            </a:r>
            <a:r>
              <a:rPr lang="it-IT" altLang="en-US" dirty="0">
                <a:latin typeface="+mn-lt"/>
              </a:rPr>
              <a:t>: </a:t>
            </a:r>
          </a:p>
          <a:p>
            <a:pPr>
              <a:buFont typeface="Arial" panose="020B0604020202020204" pitchFamily="34" charset="0"/>
              <a:buChar char="•"/>
            </a:pPr>
            <a:r>
              <a:rPr lang="it-IT" altLang="en-US" dirty="0" err="1">
                <a:latin typeface="+mn-lt"/>
              </a:rPr>
              <a:t>Ipoventilazione</a:t>
            </a:r>
            <a:r>
              <a:rPr lang="it-IT" altLang="en-US" dirty="0">
                <a:latin typeface="+mn-lt"/>
              </a:rPr>
              <a:t> (↑pCO2 )</a:t>
            </a:r>
          </a:p>
          <a:p>
            <a:endParaRPr lang="it-IT" altLang="en-US" dirty="0">
              <a:latin typeface="+mn-lt"/>
            </a:endParaRPr>
          </a:p>
          <a:p>
            <a:r>
              <a:rPr lang="it-IT" altLang="en-US" u="sng" dirty="0">
                <a:latin typeface="+mn-lt"/>
              </a:rPr>
              <a:t>Compenso renale</a:t>
            </a:r>
            <a:r>
              <a:rPr lang="it-IT" altLang="en-US" dirty="0">
                <a:latin typeface="+mn-lt"/>
              </a:rPr>
              <a:t>: </a:t>
            </a:r>
          </a:p>
          <a:p>
            <a:r>
              <a:rPr lang="it-IT" altLang="en-US" dirty="0">
                <a:latin typeface="+mn-lt"/>
              </a:rPr>
              <a:t>• ↓ secrezione H+ </a:t>
            </a:r>
          </a:p>
          <a:p>
            <a:r>
              <a:rPr lang="it-IT" altLang="en-US" dirty="0">
                <a:latin typeface="+mn-lt"/>
              </a:rPr>
              <a:t>• ↓ riassorbimento e ↑ escrezione HCO - </a:t>
            </a:r>
          </a:p>
        </p:txBody>
      </p:sp>
      <p:sp>
        <p:nvSpPr>
          <p:cNvPr id="2" name="CasellaDiTesto 1">
            <a:extLst>
              <a:ext uri="{FF2B5EF4-FFF2-40B4-BE49-F238E27FC236}">
                <a16:creationId xmlns:a16="http://schemas.microsoft.com/office/drawing/2014/main" id="{F059D6F5-3263-5214-4591-04D631E672CD}"/>
              </a:ext>
            </a:extLst>
          </p:cNvPr>
          <p:cNvSpPr txBox="1">
            <a:spLocks noChangeArrowheads="1"/>
          </p:cNvSpPr>
          <p:nvPr/>
        </p:nvSpPr>
        <p:spPr bwMode="auto">
          <a:xfrm>
            <a:off x="150064" y="94950"/>
            <a:ext cx="4009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b="1" dirty="0">
                <a:solidFill>
                  <a:srgbClr val="0070C0"/>
                </a:solidFill>
                <a:latin typeface="Arial" panose="020B0604020202020204" pitchFamily="34" charset="0"/>
                <a:cs typeface="Arial" panose="020B0604020202020204" pitchFamily="34" charset="0"/>
              </a:rPr>
              <a:t>Alcalosi metabolica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584775"/>
          </a:xfrm>
          <a:prstGeom prst="rect">
            <a:avLst/>
          </a:prstGeom>
          <a:noFill/>
        </p:spPr>
        <p:txBody>
          <a:bodyPr wrap="square" rtlCol="0">
            <a:spAutoFit/>
          </a:bodyPr>
          <a:lstStyle/>
          <a:p>
            <a:r>
              <a:rPr lang="it-IT" sz="3200" b="1" dirty="0">
                <a:solidFill>
                  <a:srgbClr val="0070C0"/>
                </a:solidFill>
              </a:rPr>
              <a:t>GLICOSURIA, CHETONURIA</a:t>
            </a:r>
          </a:p>
        </p:txBody>
      </p:sp>
      <p:sp>
        <p:nvSpPr>
          <p:cNvPr id="2" name="TextBox 1">
            <a:extLst>
              <a:ext uri="{FF2B5EF4-FFF2-40B4-BE49-F238E27FC236}">
                <a16:creationId xmlns:a16="http://schemas.microsoft.com/office/drawing/2014/main" id="{BA7B6901-CBB8-A365-76B8-F06D47C46B3F}"/>
              </a:ext>
            </a:extLst>
          </p:cNvPr>
          <p:cNvSpPr txBox="1"/>
          <p:nvPr/>
        </p:nvSpPr>
        <p:spPr>
          <a:xfrm>
            <a:off x="218269" y="986010"/>
            <a:ext cx="11861726" cy="4893647"/>
          </a:xfrm>
          <a:prstGeom prst="rect">
            <a:avLst/>
          </a:prstGeom>
          <a:noFill/>
        </p:spPr>
        <p:txBody>
          <a:bodyPr wrap="square" rtlCol="0">
            <a:spAutoFit/>
          </a:bodyPr>
          <a:lstStyle/>
          <a:p>
            <a:r>
              <a:rPr lang="it-IT" sz="2400" dirty="0"/>
              <a:t>Se ipotizzo che un soggetto abbia una </a:t>
            </a:r>
            <a:r>
              <a:rPr lang="it-IT" sz="2400" b="1" dirty="0"/>
              <a:t>poliuria</a:t>
            </a:r>
            <a:r>
              <a:rPr lang="it-IT" sz="2400" dirty="0"/>
              <a:t> a causa del diabete, le sue urine dovranno necessariamente contenere glucosio.</a:t>
            </a:r>
          </a:p>
          <a:p>
            <a:r>
              <a:rPr lang="it-IT" sz="2400" dirty="0"/>
              <a:t>Indicazione su quanto avvenuto nel sangue nelle </a:t>
            </a:r>
            <a:r>
              <a:rPr lang="it-IT" sz="2400" u="sng" dirty="0"/>
              <a:t>ore precedenti</a:t>
            </a:r>
            <a:r>
              <a:rPr lang="it-IT" sz="2400" dirty="0"/>
              <a:t>. </a:t>
            </a:r>
          </a:p>
          <a:p>
            <a:endParaRPr lang="it-IT" sz="2000" b="1" dirty="0"/>
          </a:p>
          <a:p>
            <a:r>
              <a:rPr lang="it-IT" sz="2200" b="1" dirty="0"/>
              <a:t>Glicosuria +</a:t>
            </a:r>
            <a:r>
              <a:rPr lang="it-IT" sz="2200" dirty="0"/>
              <a:t>		periodi di glicemia &gt; 180 mg/dL (soglia di riassorbimento)</a:t>
            </a:r>
          </a:p>
          <a:p>
            <a:endParaRPr lang="it-IT" sz="2200" dirty="0"/>
          </a:p>
          <a:p>
            <a:r>
              <a:rPr lang="it-IT" sz="2200" dirty="0"/>
              <a:t>Iperglicemia al mattino </a:t>
            </a:r>
            <a:r>
              <a:rPr lang="it-IT" sz="2200" u="sng" dirty="0"/>
              <a:t>in un diabetico </a:t>
            </a:r>
            <a:r>
              <a:rPr lang="it-IT" sz="2200" dirty="0"/>
              <a:t>(nonostante le 8 ore di digiuno!): </a:t>
            </a:r>
          </a:p>
          <a:p>
            <a:pPr marL="342900" indent="-342900">
              <a:buFontTx/>
              <a:buChar char="-"/>
            </a:pPr>
            <a:r>
              <a:rPr lang="it-IT" sz="2200" dirty="0"/>
              <a:t>Glicosuria -		dose di insulina troppo alta -&gt; ipoglicemia e rebound -&gt; Effetto </a:t>
            </a:r>
            <a:r>
              <a:rPr lang="it-IT" sz="2200" b="1" dirty="0"/>
              <a:t>SOMOGYI</a:t>
            </a:r>
          </a:p>
          <a:p>
            <a:pPr marL="342900" indent="-342900">
              <a:buFontTx/>
              <a:buChar char="-"/>
            </a:pPr>
            <a:r>
              <a:rPr lang="it-IT" sz="2200" dirty="0"/>
              <a:t>Glicosuria +/-	iperglicemia da cortisolo mattutino (dalle 4 alle 8) = </a:t>
            </a:r>
            <a:r>
              <a:rPr lang="it-IT" sz="2200" dirty="0" err="1"/>
              <a:t>eff</a:t>
            </a:r>
            <a:r>
              <a:rPr lang="it-IT" sz="2200" dirty="0"/>
              <a:t>. </a:t>
            </a:r>
            <a:r>
              <a:rPr lang="it-IT" sz="2200" b="1" dirty="0"/>
              <a:t>ALBA</a:t>
            </a:r>
            <a:endParaRPr lang="it-IT" sz="2200" dirty="0"/>
          </a:p>
          <a:p>
            <a:pPr marL="342900" indent="-342900">
              <a:buFontTx/>
              <a:buChar char="-"/>
            </a:pPr>
            <a:r>
              <a:rPr lang="it-IT" sz="2200" dirty="0"/>
              <a:t>Glicosuria +		dose di insulina della sera troppo bassa</a:t>
            </a:r>
          </a:p>
          <a:p>
            <a:endParaRPr lang="it-IT" sz="2200" dirty="0"/>
          </a:p>
          <a:p>
            <a:r>
              <a:rPr lang="it-IT" sz="2200" b="1" dirty="0"/>
              <a:t>Chetonuria +</a:t>
            </a:r>
          </a:p>
          <a:p>
            <a:r>
              <a:rPr lang="it-IT" sz="2200" dirty="0"/>
              <a:t>Riflette il paradosso: tanto glucosio ma non lo utilizzo, come se fossimo in digiuno (</a:t>
            </a:r>
            <a:r>
              <a:rPr lang="it-IT" sz="2200" b="1" dirty="0"/>
              <a:t>INEDIA DIABETICA</a:t>
            </a:r>
            <a:r>
              <a:rPr lang="it-IT" sz="2200" dirty="0"/>
              <a:t>)</a:t>
            </a:r>
          </a:p>
          <a:p>
            <a:r>
              <a:rPr lang="it-IT" sz="2200" dirty="0"/>
              <a:t>- acetone, acido </a:t>
            </a:r>
            <a:r>
              <a:rPr lang="it-IT" sz="2200" dirty="0" err="1"/>
              <a:t>acetoacetico</a:t>
            </a:r>
            <a:r>
              <a:rPr lang="it-IT" sz="2200" dirty="0"/>
              <a:t>, acido 3-</a:t>
            </a:r>
            <a:r>
              <a:rPr lang="it-IT" sz="2200" dirty="0">
                <a:latin typeface="Cambria Math" panose="02040503050406030204" pitchFamily="18" charset="0"/>
                <a:ea typeface="Cambria Math" panose="02040503050406030204" pitchFamily="18" charset="0"/>
              </a:rPr>
              <a:t>𝛽</a:t>
            </a:r>
            <a:r>
              <a:rPr lang="it-IT" sz="2200" dirty="0"/>
              <a:t>-idrossibuttirrico</a:t>
            </a:r>
          </a:p>
        </p:txBody>
      </p:sp>
    </p:spTree>
    <p:extLst>
      <p:ext uri="{BB962C8B-B14F-4D97-AF65-F5344CB8AC3E}">
        <p14:creationId xmlns:p14="http://schemas.microsoft.com/office/powerpoint/2010/main" val="35924975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2">
            <a:extLst>
              <a:ext uri="{FF2B5EF4-FFF2-40B4-BE49-F238E27FC236}">
                <a16:creationId xmlns:a16="http://schemas.microsoft.com/office/drawing/2014/main" id="{A2A78B7C-020B-9F40-C601-C8ECEC1F7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214" y="0"/>
            <a:ext cx="6156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CasellaDiTesto 3">
            <a:extLst>
              <a:ext uri="{FF2B5EF4-FFF2-40B4-BE49-F238E27FC236}">
                <a16:creationId xmlns:a16="http://schemas.microsoft.com/office/drawing/2014/main" id="{49D702D8-2B6C-BD16-7A7D-5A616BB18AA3}"/>
              </a:ext>
            </a:extLst>
          </p:cNvPr>
          <p:cNvSpPr txBox="1">
            <a:spLocks noChangeArrowheads="1"/>
          </p:cNvSpPr>
          <p:nvPr/>
        </p:nvSpPr>
        <p:spPr bwMode="auto">
          <a:xfrm>
            <a:off x="8308976" y="1335089"/>
            <a:ext cx="21891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dirty="0">
                <a:latin typeface="+mn-lt"/>
              </a:rPr>
              <a:t>Diagramma di</a:t>
            </a:r>
          </a:p>
          <a:p>
            <a:pPr>
              <a:spcBef>
                <a:spcPct val="0"/>
              </a:spcBef>
              <a:buFontTx/>
              <a:buNone/>
            </a:pPr>
            <a:r>
              <a:rPr lang="it-IT" altLang="it-IT" sz="2400" dirty="0">
                <a:latin typeface="+mn-lt"/>
              </a:rPr>
              <a:t>DAVENPORT</a:t>
            </a:r>
          </a:p>
          <a:p>
            <a:pPr>
              <a:spcBef>
                <a:spcPct val="0"/>
              </a:spcBef>
              <a:buFontTx/>
              <a:buNone/>
            </a:pPr>
            <a:r>
              <a:rPr lang="it-IT" altLang="it-IT" sz="2400" dirty="0">
                <a:latin typeface="+mn-lt"/>
              </a:rPr>
              <a:t>(v. Equazione di</a:t>
            </a:r>
          </a:p>
          <a:p>
            <a:pPr>
              <a:spcBef>
                <a:spcPct val="0"/>
              </a:spcBef>
              <a:buFontTx/>
              <a:buNone/>
            </a:pPr>
            <a:r>
              <a:rPr lang="it-IT" altLang="it-IT" sz="2400" dirty="0">
                <a:latin typeface="+mn-lt"/>
              </a:rPr>
              <a:t>Henderson-</a:t>
            </a:r>
          </a:p>
          <a:p>
            <a:pPr>
              <a:spcBef>
                <a:spcPct val="0"/>
              </a:spcBef>
              <a:buFontTx/>
              <a:buNone/>
            </a:pPr>
            <a:r>
              <a:rPr lang="it-IT" altLang="it-IT" sz="2400" dirty="0" err="1">
                <a:latin typeface="+mn-lt"/>
              </a:rPr>
              <a:t>Hasselbalch</a:t>
            </a:r>
            <a:r>
              <a:rPr lang="it-IT" altLang="it-IT" sz="2400" dirty="0">
                <a:latin typeface="+mn-lt"/>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sellaDiTesto 2">
            <a:extLst>
              <a:ext uri="{FF2B5EF4-FFF2-40B4-BE49-F238E27FC236}">
                <a16:creationId xmlns:a16="http://schemas.microsoft.com/office/drawing/2014/main" id="{97AD09E8-1690-AB63-869B-990A31F75A41}"/>
              </a:ext>
            </a:extLst>
          </p:cNvPr>
          <p:cNvSpPr txBox="1">
            <a:spLocks noChangeArrowheads="1"/>
          </p:cNvSpPr>
          <p:nvPr/>
        </p:nvSpPr>
        <p:spPr bwMode="auto">
          <a:xfrm>
            <a:off x="4937126" y="142876"/>
            <a:ext cx="14654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cs typeface="Arial" panose="020B0604020202020204" pitchFamily="34" charset="0"/>
              </a:rPr>
              <a:t>ESEMPI -1</a:t>
            </a:r>
          </a:p>
        </p:txBody>
      </p:sp>
      <p:sp>
        <p:nvSpPr>
          <p:cNvPr id="29699" name="CasellaDiTesto 3">
            <a:extLst>
              <a:ext uri="{FF2B5EF4-FFF2-40B4-BE49-F238E27FC236}">
                <a16:creationId xmlns:a16="http://schemas.microsoft.com/office/drawing/2014/main" id="{7BA2C25E-500B-0CB8-05C3-DBC4E0EE3016}"/>
              </a:ext>
            </a:extLst>
          </p:cNvPr>
          <p:cNvSpPr txBox="1">
            <a:spLocks noChangeArrowheads="1"/>
          </p:cNvSpPr>
          <p:nvPr/>
        </p:nvSpPr>
        <p:spPr bwMode="auto">
          <a:xfrm>
            <a:off x="597649" y="2197385"/>
            <a:ext cx="631775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dirty="0">
                <a:latin typeface="+mn-lt"/>
              </a:rPr>
              <a:t>pH = 7.21	= acidosi</a:t>
            </a:r>
          </a:p>
          <a:p>
            <a:pPr>
              <a:spcBef>
                <a:spcPct val="0"/>
              </a:spcBef>
              <a:buFontTx/>
              <a:buNone/>
            </a:pPr>
            <a:r>
              <a:rPr lang="it-IT" altLang="it-IT" sz="2400" dirty="0">
                <a:latin typeface="+mn-lt"/>
              </a:rPr>
              <a:t>PCO</a:t>
            </a:r>
            <a:r>
              <a:rPr lang="it-IT" altLang="it-IT" sz="2400" baseline="-25000" dirty="0">
                <a:latin typeface="+mn-lt"/>
              </a:rPr>
              <a:t>2</a:t>
            </a:r>
            <a:r>
              <a:rPr lang="it-IT" altLang="it-IT" sz="2400" dirty="0">
                <a:latin typeface="+mn-lt"/>
              </a:rPr>
              <a:t> = 68	= respiratoria</a:t>
            </a:r>
          </a:p>
          <a:p>
            <a:pPr>
              <a:spcBef>
                <a:spcPct val="0"/>
              </a:spcBef>
              <a:buFontTx/>
              <a:buNone/>
            </a:pPr>
            <a:r>
              <a:rPr lang="it-IT" altLang="it-IT" sz="2400" dirty="0">
                <a:latin typeface="+mn-lt"/>
              </a:rPr>
              <a:t>[HCO</a:t>
            </a:r>
            <a:r>
              <a:rPr lang="it-IT" altLang="it-IT" sz="2400" baseline="-25000" dirty="0">
                <a:latin typeface="+mn-lt"/>
              </a:rPr>
              <a:t>3</a:t>
            </a:r>
            <a:r>
              <a:rPr lang="it-IT" altLang="it-IT" sz="2400" dirty="0">
                <a:latin typeface="+mn-lt"/>
              </a:rPr>
              <a:t>] = 26	= bicarbonato non ha compensato</a:t>
            </a:r>
          </a:p>
          <a:p>
            <a:pPr>
              <a:spcBef>
                <a:spcPct val="0"/>
              </a:spcBef>
              <a:buFontTx/>
              <a:buNone/>
            </a:pPr>
            <a:endParaRPr lang="it-IT" altLang="it-IT" sz="2400" dirty="0">
              <a:latin typeface="+mn-lt"/>
            </a:endParaRPr>
          </a:p>
          <a:p>
            <a:pPr>
              <a:spcBef>
                <a:spcPct val="0"/>
              </a:spcBef>
              <a:buFontTx/>
              <a:buNone/>
            </a:pPr>
            <a:r>
              <a:rPr lang="it-IT" altLang="it-IT" sz="2400" dirty="0">
                <a:latin typeface="+mn-lt"/>
              </a:rPr>
              <a:t>pH = 7.34 	= acidosi</a:t>
            </a:r>
          </a:p>
          <a:p>
            <a:pPr>
              <a:spcBef>
                <a:spcPct val="0"/>
              </a:spcBef>
              <a:buFontTx/>
              <a:buNone/>
            </a:pPr>
            <a:r>
              <a:rPr lang="it-IT" altLang="it-IT" sz="2400" dirty="0">
                <a:latin typeface="+mn-lt"/>
              </a:rPr>
              <a:t>PCO</a:t>
            </a:r>
            <a:r>
              <a:rPr lang="it-IT" altLang="it-IT" sz="2400" baseline="-25000" dirty="0">
                <a:latin typeface="+mn-lt"/>
              </a:rPr>
              <a:t>2</a:t>
            </a:r>
            <a:r>
              <a:rPr lang="it-IT" altLang="it-IT" sz="2400" dirty="0">
                <a:latin typeface="+mn-lt"/>
              </a:rPr>
              <a:t> = 56	= respiratoria</a:t>
            </a:r>
          </a:p>
          <a:p>
            <a:pPr>
              <a:spcBef>
                <a:spcPct val="0"/>
              </a:spcBef>
              <a:buFontTx/>
              <a:buNone/>
            </a:pPr>
            <a:r>
              <a:rPr lang="it-IT" altLang="it-IT" sz="2400" dirty="0">
                <a:latin typeface="+mn-lt"/>
              </a:rPr>
              <a:t>[HCO</a:t>
            </a:r>
            <a:r>
              <a:rPr lang="it-IT" altLang="it-IT" sz="2400" baseline="-25000" dirty="0">
                <a:latin typeface="+mn-lt"/>
              </a:rPr>
              <a:t>3</a:t>
            </a:r>
            <a:r>
              <a:rPr lang="it-IT" altLang="it-IT" sz="2400" dirty="0">
                <a:latin typeface="+mn-lt"/>
              </a:rPr>
              <a:t>] = 29	= bicarbonato ha compensato</a:t>
            </a:r>
          </a:p>
          <a:p>
            <a:pPr>
              <a:spcBef>
                <a:spcPct val="0"/>
              </a:spcBef>
              <a:buFontTx/>
              <a:buNone/>
            </a:pPr>
            <a:endParaRPr lang="it-IT" altLang="it-IT" sz="2400" dirty="0">
              <a:latin typeface="+mn-lt"/>
            </a:endParaRPr>
          </a:p>
          <a:p>
            <a:pPr>
              <a:spcBef>
                <a:spcPct val="0"/>
              </a:spcBef>
              <a:buFontTx/>
              <a:buNone/>
            </a:pPr>
            <a:r>
              <a:rPr lang="it-IT" altLang="it-IT" sz="2400" dirty="0">
                <a:latin typeface="+mn-lt"/>
              </a:rPr>
              <a:t>pH = 7.15	= acidosi</a:t>
            </a:r>
          </a:p>
          <a:p>
            <a:pPr>
              <a:spcBef>
                <a:spcPct val="0"/>
              </a:spcBef>
              <a:buFontTx/>
              <a:buNone/>
            </a:pPr>
            <a:r>
              <a:rPr lang="it-IT" altLang="it-IT" sz="2400" dirty="0">
                <a:latin typeface="+mn-lt"/>
              </a:rPr>
              <a:t>PCO</a:t>
            </a:r>
            <a:r>
              <a:rPr lang="it-IT" altLang="it-IT" sz="2400" baseline="-25000" dirty="0">
                <a:latin typeface="+mn-lt"/>
              </a:rPr>
              <a:t>2</a:t>
            </a:r>
            <a:r>
              <a:rPr lang="it-IT" altLang="it-IT" sz="2400" dirty="0">
                <a:latin typeface="+mn-lt"/>
              </a:rPr>
              <a:t> = 25	= non respiratoria</a:t>
            </a:r>
          </a:p>
          <a:p>
            <a:pPr>
              <a:spcBef>
                <a:spcPct val="0"/>
              </a:spcBef>
              <a:buFontTx/>
              <a:buNone/>
            </a:pPr>
            <a:r>
              <a:rPr lang="it-IT" altLang="it-IT" sz="2400" dirty="0">
                <a:latin typeface="+mn-lt"/>
              </a:rPr>
              <a:t>[HCO</a:t>
            </a:r>
            <a:r>
              <a:rPr lang="it-IT" altLang="it-IT" sz="2400" baseline="-25000" dirty="0">
                <a:latin typeface="+mn-lt"/>
              </a:rPr>
              <a:t>3</a:t>
            </a:r>
            <a:r>
              <a:rPr lang="it-IT" altLang="it-IT" sz="2400" dirty="0">
                <a:latin typeface="+mn-lt"/>
              </a:rPr>
              <a:t>] = 10	= metabolica</a:t>
            </a:r>
          </a:p>
        </p:txBody>
      </p:sp>
      <p:sp>
        <p:nvSpPr>
          <p:cNvPr id="2" name="CasellaDiTesto 1">
            <a:extLst>
              <a:ext uri="{FF2B5EF4-FFF2-40B4-BE49-F238E27FC236}">
                <a16:creationId xmlns:a16="http://schemas.microsoft.com/office/drawing/2014/main" id="{0FBB95E3-7D52-57A3-02E3-B50EBEE1636A}"/>
              </a:ext>
            </a:extLst>
          </p:cNvPr>
          <p:cNvSpPr txBox="1">
            <a:spLocks noChangeArrowheads="1"/>
          </p:cNvSpPr>
          <p:nvPr/>
        </p:nvSpPr>
        <p:spPr bwMode="auto">
          <a:xfrm>
            <a:off x="597649" y="700596"/>
            <a:ext cx="3313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dirty="0">
                <a:latin typeface="+mn-lt"/>
              </a:rPr>
              <a:t>pH = 7.4 (7.35-7.45)</a:t>
            </a:r>
          </a:p>
          <a:p>
            <a:pPr>
              <a:spcBef>
                <a:spcPct val="0"/>
              </a:spcBef>
              <a:buFontTx/>
              <a:buNone/>
            </a:pPr>
            <a:r>
              <a:rPr lang="it-IT" altLang="it-IT" sz="2400" b="1" dirty="0">
                <a:latin typeface="+mn-lt"/>
              </a:rPr>
              <a:t>PCO</a:t>
            </a:r>
            <a:r>
              <a:rPr lang="it-IT" altLang="it-IT" sz="2400" b="1" baseline="-25000" dirty="0">
                <a:latin typeface="+mn-lt"/>
              </a:rPr>
              <a:t>2</a:t>
            </a:r>
            <a:r>
              <a:rPr lang="it-IT" altLang="it-IT" sz="2400" b="1" dirty="0">
                <a:latin typeface="+mn-lt"/>
              </a:rPr>
              <a:t> = 40 (36-44) mmHg</a:t>
            </a:r>
          </a:p>
          <a:p>
            <a:pPr>
              <a:spcBef>
                <a:spcPct val="0"/>
              </a:spcBef>
              <a:buFontTx/>
              <a:buNone/>
            </a:pPr>
            <a:r>
              <a:rPr lang="it-IT" altLang="it-IT" sz="2400" b="1" dirty="0">
                <a:latin typeface="+mn-lt"/>
              </a:rPr>
              <a:t>[HCO</a:t>
            </a:r>
            <a:r>
              <a:rPr lang="it-IT" altLang="it-IT" sz="2400" b="1" baseline="-25000" dirty="0">
                <a:latin typeface="+mn-lt"/>
              </a:rPr>
              <a:t>3</a:t>
            </a:r>
            <a:r>
              <a:rPr lang="it-IT" altLang="it-IT" b="1" baseline="30000" dirty="0">
                <a:latin typeface="+mn-lt"/>
              </a:rPr>
              <a:t>-</a:t>
            </a:r>
            <a:r>
              <a:rPr lang="it-IT" altLang="it-IT" sz="2400" b="1" dirty="0">
                <a:latin typeface="+mn-lt"/>
              </a:rPr>
              <a:t>] = 25 (24-26)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500" fill="hold"/>
                                        <p:tgtEl>
                                          <p:spTgt spid="29699"/>
                                        </p:tgtEl>
                                        <p:attrNameLst>
                                          <p:attrName>ppt_x</p:attrName>
                                        </p:attrNameLst>
                                      </p:cBhvr>
                                      <p:tavLst>
                                        <p:tav tm="0">
                                          <p:val>
                                            <p:strVal val="#ppt_x"/>
                                          </p:val>
                                        </p:tav>
                                        <p:tav tm="100000">
                                          <p:val>
                                            <p:strVal val="#ppt_x"/>
                                          </p:val>
                                        </p:tav>
                                      </p:tavLst>
                                    </p:anim>
                                    <p:anim calcmode="lin" valueType="num">
                                      <p:cBhvr additive="base">
                                        <p:cTn id="8"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asellaDiTesto 1">
            <a:extLst>
              <a:ext uri="{FF2B5EF4-FFF2-40B4-BE49-F238E27FC236}">
                <a16:creationId xmlns:a16="http://schemas.microsoft.com/office/drawing/2014/main" id="{FE770CD9-179F-0074-960F-6EE8B0F70F8A}"/>
              </a:ext>
            </a:extLst>
          </p:cNvPr>
          <p:cNvSpPr txBox="1">
            <a:spLocks noChangeArrowheads="1"/>
          </p:cNvSpPr>
          <p:nvPr/>
        </p:nvSpPr>
        <p:spPr bwMode="auto">
          <a:xfrm>
            <a:off x="1506538" y="568325"/>
            <a:ext cx="91614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a:latin typeface="+mn-lt"/>
              </a:rPr>
              <a:t>pH = 7.4 (7.35-7.45)   [7.4 vene, 7.33/38 arterie] [limiti vitali: 6.85-7.65]</a:t>
            </a:r>
          </a:p>
          <a:p>
            <a:pPr>
              <a:spcBef>
                <a:spcPct val="0"/>
              </a:spcBef>
              <a:buFontTx/>
              <a:buNone/>
            </a:pPr>
            <a:r>
              <a:rPr lang="it-IT" altLang="it-IT" sz="2400">
                <a:latin typeface="+mn-lt"/>
              </a:rPr>
              <a:t>PCO</a:t>
            </a:r>
            <a:r>
              <a:rPr lang="it-IT" altLang="it-IT" sz="2400" baseline="-25000">
                <a:latin typeface="+mn-lt"/>
              </a:rPr>
              <a:t>2</a:t>
            </a:r>
            <a:r>
              <a:rPr lang="it-IT" altLang="it-IT" sz="2400">
                <a:latin typeface="+mn-lt"/>
              </a:rPr>
              <a:t> = 40 (36-44) mmHg</a:t>
            </a:r>
          </a:p>
          <a:p>
            <a:pPr>
              <a:spcBef>
                <a:spcPct val="0"/>
              </a:spcBef>
              <a:buFontTx/>
              <a:buNone/>
            </a:pPr>
            <a:r>
              <a:rPr lang="it-IT" altLang="it-IT" sz="2400">
                <a:latin typeface="+mn-lt"/>
              </a:rPr>
              <a:t>[HCO</a:t>
            </a:r>
            <a:r>
              <a:rPr lang="it-IT" altLang="it-IT" sz="2400" baseline="-25000">
                <a:latin typeface="+mn-lt"/>
              </a:rPr>
              <a:t>3</a:t>
            </a:r>
            <a:r>
              <a:rPr lang="it-IT" altLang="it-IT" sz="2400">
                <a:latin typeface="+mn-lt"/>
              </a:rPr>
              <a:t>] = 25 (24-26)</a:t>
            </a:r>
          </a:p>
        </p:txBody>
      </p:sp>
      <p:sp>
        <p:nvSpPr>
          <p:cNvPr id="31746" name="CasellaDiTesto 2">
            <a:extLst>
              <a:ext uri="{FF2B5EF4-FFF2-40B4-BE49-F238E27FC236}">
                <a16:creationId xmlns:a16="http://schemas.microsoft.com/office/drawing/2014/main" id="{88686387-77B2-B80C-4CE6-9B53B3284C44}"/>
              </a:ext>
            </a:extLst>
          </p:cNvPr>
          <p:cNvSpPr txBox="1">
            <a:spLocks noChangeArrowheads="1"/>
          </p:cNvSpPr>
          <p:nvPr/>
        </p:nvSpPr>
        <p:spPr bwMode="auto">
          <a:xfrm>
            <a:off x="4937126" y="142876"/>
            <a:ext cx="1144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b="1">
                <a:latin typeface="+mn-lt"/>
                <a:cs typeface="Arial" panose="020B0604020202020204" pitchFamily="34" charset="0"/>
              </a:rPr>
              <a:t>SINTESI</a:t>
            </a:r>
          </a:p>
        </p:txBody>
      </p:sp>
      <p:sp>
        <p:nvSpPr>
          <p:cNvPr id="31747" name="CasellaDiTesto 3">
            <a:extLst>
              <a:ext uri="{FF2B5EF4-FFF2-40B4-BE49-F238E27FC236}">
                <a16:creationId xmlns:a16="http://schemas.microsoft.com/office/drawing/2014/main" id="{C5A80929-D583-1EBB-4736-00D777A04DAB}"/>
              </a:ext>
            </a:extLst>
          </p:cNvPr>
          <p:cNvSpPr txBox="1">
            <a:spLocks noChangeArrowheads="1"/>
          </p:cNvSpPr>
          <p:nvPr/>
        </p:nvSpPr>
        <p:spPr bwMode="auto">
          <a:xfrm>
            <a:off x="1766888" y="2276476"/>
            <a:ext cx="822325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a:latin typeface="+mn-lt"/>
              </a:rPr>
              <a:t>Acidosi respiratoria:	↓pH ↑pCO</a:t>
            </a:r>
            <a:r>
              <a:rPr lang="it-IT" altLang="it-IT" baseline="-25000">
                <a:latin typeface="+mn-lt"/>
              </a:rPr>
              <a:t>2</a:t>
            </a:r>
            <a:r>
              <a:rPr lang="it-IT" altLang="it-IT">
                <a:latin typeface="+mn-lt"/>
              </a:rPr>
              <a:t>  </a:t>
            </a:r>
            <a:r>
              <a:rPr lang="it-IT" altLang="it-IT">
                <a:latin typeface="+mn-lt"/>
                <a:sym typeface="Wingdings" panose="05000000000000000000" pitchFamily="2" charset="2"/>
              </a:rPr>
              <a:t></a:t>
            </a:r>
            <a:r>
              <a:rPr lang="it-IT" altLang="it-IT">
                <a:latin typeface="+mn-lt"/>
              </a:rPr>
              <a:t> ↑HCO</a:t>
            </a:r>
            <a:r>
              <a:rPr lang="it-IT" altLang="it-IT" baseline="-25000">
                <a:latin typeface="+mn-lt"/>
              </a:rPr>
              <a:t>3</a:t>
            </a:r>
            <a:r>
              <a:rPr lang="it-IT" altLang="it-IT" baseline="30000">
                <a:latin typeface="+mn-lt"/>
              </a:rPr>
              <a:t>-</a:t>
            </a:r>
            <a:r>
              <a:rPr lang="it-IT" altLang="it-IT">
                <a:latin typeface="+mn-lt"/>
              </a:rPr>
              <a:t> </a:t>
            </a:r>
            <a:endParaRPr lang="it-IT" altLang="it-IT" sz="2400">
              <a:latin typeface="+mn-lt"/>
            </a:endParaRPr>
          </a:p>
          <a:p>
            <a:pPr>
              <a:spcBef>
                <a:spcPct val="0"/>
              </a:spcBef>
              <a:buFontTx/>
              <a:buNone/>
            </a:pPr>
            <a:endParaRPr lang="it-IT" altLang="it-IT">
              <a:latin typeface="+mn-lt"/>
            </a:endParaRPr>
          </a:p>
          <a:p>
            <a:pPr>
              <a:spcBef>
                <a:spcPct val="0"/>
              </a:spcBef>
              <a:buFontTx/>
              <a:buNone/>
            </a:pPr>
            <a:r>
              <a:rPr lang="it-IT" altLang="it-IT">
                <a:latin typeface="+mn-lt"/>
              </a:rPr>
              <a:t>Alcalosi respiratoria: 	↑pH ↓pCO</a:t>
            </a:r>
            <a:r>
              <a:rPr lang="it-IT" altLang="it-IT" baseline="-25000">
                <a:latin typeface="+mn-lt"/>
              </a:rPr>
              <a:t>2</a:t>
            </a:r>
            <a:r>
              <a:rPr lang="it-IT" altLang="it-IT">
                <a:latin typeface="+mn-lt"/>
              </a:rPr>
              <a:t>  </a:t>
            </a:r>
            <a:r>
              <a:rPr lang="it-IT" altLang="it-IT">
                <a:latin typeface="+mn-lt"/>
                <a:sym typeface="Wingdings" panose="05000000000000000000" pitchFamily="2" charset="2"/>
              </a:rPr>
              <a:t></a:t>
            </a:r>
            <a:r>
              <a:rPr lang="it-IT" altLang="it-IT">
                <a:latin typeface="+mn-lt"/>
              </a:rPr>
              <a:t>↓HCO</a:t>
            </a:r>
            <a:r>
              <a:rPr lang="it-IT" altLang="it-IT" baseline="-25000">
                <a:latin typeface="+mn-lt"/>
              </a:rPr>
              <a:t>3</a:t>
            </a:r>
            <a:r>
              <a:rPr lang="it-IT" altLang="it-IT" baseline="30000">
                <a:latin typeface="+mn-lt"/>
              </a:rPr>
              <a:t>-</a:t>
            </a:r>
            <a:r>
              <a:rPr lang="it-IT" altLang="it-IT">
                <a:latin typeface="+mn-lt"/>
              </a:rPr>
              <a:t> </a:t>
            </a:r>
            <a:endParaRPr lang="it-IT" altLang="it-IT" sz="2400">
              <a:latin typeface="+mn-lt"/>
            </a:endParaRPr>
          </a:p>
          <a:p>
            <a:pPr>
              <a:buFontTx/>
              <a:buNone/>
            </a:pPr>
            <a:endParaRPr lang="it-IT" altLang="it-IT">
              <a:latin typeface="+mn-lt"/>
            </a:endParaRPr>
          </a:p>
          <a:p>
            <a:pPr>
              <a:buFontTx/>
              <a:buNone/>
            </a:pPr>
            <a:r>
              <a:rPr lang="it-IT" altLang="it-IT">
                <a:latin typeface="+mn-lt"/>
              </a:rPr>
              <a:t>Acidosi metabolica:	 ↓pH ↓HCO</a:t>
            </a:r>
            <a:r>
              <a:rPr lang="it-IT" altLang="it-IT" baseline="-25000">
                <a:latin typeface="+mn-lt"/>
              </a:rPr>
              <a:t>3</a:t>
            </a:r>
            <a:r>
              <a:rPr lang="it-IT" altLang="it-IT" baseline="30000">
                <a:latin typeface="+mn-lt"/>
              </a:rPr>
              <a:t>-</a:t>
            </a:r>
            <a:r>
              <a:rPr lang="it-IT" altLang="it-IT">
                <a:latin typeface="+mn-lt"/>
              </a:rPr>
              <a:t> </a:t>
            </a:r>
            <a:r>
              <a:rPr lang="it-IT" altLang="it-IT">
                <a:latin typeface="+mn-lt"/>
                <a:sym typeface="Wingdings" panose="05000000000000000000" pitchFamily="2" charset="2"/>
              </a:rPr>
              <a:t></a:t>
            </a:r>
            <a:r>
              <a:rPr lang="it-IT" altLang="it-IT">
                <a:latin typeface="+mn-lt"/>
              </a:rPr>
              <a:t>↓pCO2</a:t>
            </a:r>
          </a:p>
          <a:p>
            <a:pPr>
              <a:buFontTx/>
              <a:buNone/>
            </a:pPr>
            <a:endParaRPr lang="it-IT" altLang="it-IT">
              <a:latin typeface="+mn-lt"/>
            </a:endParaRPr>
          </a:p>
          <a:p>
            <a:pPr>
              <a:buFontTx/>
              <a:buNone/>
            </a:pPr>
            <a:r>
              <a:rPr lang="it-IT" altLang="it-IT">
                <a:latin typeface="+mn-lt"/>
              </a:rPr>
              <a:t>Alcalosi metabolica:	 ↑pH  ↑HCO</a:t>
            </a:r>
            <a:r>
              <a:rPr lang="it-IT" altLang="it-IT" baseline="-25000">
                <a:latin typeface="+mn-lt"/>
              </a:rPr>
              <a:t>3</a:t>
            </a:r>
            <a:r>
              <a:rPr lang="it-IT" altLang="it-IT" baseline="30000">
                <a:latin typeface="+mn-lt"/>
              </a:rPr>
              <a:t>-</a:t>
            </a:r>
            <a:r>
              <a:rPr lang="it-IT" altLang="it-IT">
                <a:latin typeface="+mn-lt"/>
              </a:rPr>
              <a:t>  ↑pCO2 </a:t>
            </a:r>
            <a:endParaRPr lang="it-IT" altLang="it-IT" sz="2400">
              <a:latin typeface="+mn-lt"/>
            </a:endParaRPr>
          </a:p>
          <a:p>
            <a:pPr>
              <a:spcBef>
                <a:spcPct val="0"/>
              </a:spcBef>
              <a:buFontTx/>
              <a:buNone/>
            </a:pPr>
            <a:endParaRPr lang="it-IT" altLang="it-IT" sz="2400">
              <a:latin typeface="+mn-l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971F2-9ADD-28B4-1101-15EC8BF077C1}"/>
              </a:ext>
            </a:extLst>
          </p:cNvPr>
          <p:cNvPicPr>
            <a:picLocks noChangeAspect="1"/>
          </p:cNvPicPr>
          <p:nvPr/>
        </p:nvPicPr>
        <p:blipFill>
          <a:blip r:embed="rId2"/>
          <a:stretch>
            <a:fillRect/>
          </a:stretch>
        </p:blipFill>
        <p:spPr>
          <a:xfrm>
            <a:off x="145123" y="91026"/>
            <a:ext cx="3955300" cy="3533474"/>
          </a:xfrm>
          <a:prstGeom prst="rect">
            <a:avLst/>
          </a:prstGeom>
        </p:spPr>
      </p:pic>
      <p:pic>
        <p:nvPicPr>
          <p:cNvPr id="5" name="Picture 4">
            <a:extLst>
              <a:ext uri="{FF2B5EF4-FFF2-40B4-BE49-F238E27FC236}">
                <a16:creationId xmlns:a16="http://schemas.microsoft.com/office/drawing/2014/main" id="{B2A2003D-7560-19AA-FEBD-D51F93C14CB6}"/>
              </a:ext>
            </a:extLst>
          </p:cNvPr>
          <p:cNvPicPr>
            <a:picLocks noChangeAspect="1"/>
          </p:cNvPicPr>
          <p:nvPr/>
        </p:nvPicPr>
        <p:blipFill>
          <a:blip r:embed="rId3"/>
          <a:stretch>
            <a:fillRect/>
          </a:stretch>
        </p:blipFill>
        <p:spPr>
          <a:xfrm>
            <a:off x="4179745" y="146382"/>
            <a:ext cx="4499729" cy="3436456"/>
          </a:xfrm>
          <a:prstGeom prst="rect">
            <a:avLst/>
          </a:prstGeom>
        </p:spPr>
      </p:pic>
      <p:pic>
        <p:nvPicPr>
          <p:cNvPr id="7" name="Picture 6">
            <a:extLst>
              <a:ext uri="{FF2B5EF4-FFF2-40B4-BE49-F238E27FC236}">
                <a16:creationId xmlns:a16="http://schemas.microsoft.com/office/drawing/2014/main" id="{691E7893-2BB5-94DE-876A-728960F236AA}"/>
              </a:ext>
            </a:extLst>
          </p:cNvPr>
          <p:cNvPicPr>
            <a:picLocks noChangeAspect="1"/>
          </p:cNvPicPr>
          <p:nvPr/>
        </p:nvPicPr>
        <p:blipFill>
          <a:blip r:embed="rId4"/>
          <a:stretch>
            <a:fillRect/>
          </a:stretch>
        </p:blipFill>
        <p:spPr>
          <a:xfrm>
            <a:off x="2363695" y="3679081"/>
            <a:ext cx="3473455" cy="3032537"/>
          </a:xfrm>
          <a:prstGeom prst="rect">
            <a:avLst/>
          </a:prstGeom>
        </p:spPr>
      </p:pic>
      <p:pic>
        <p:nvPicPr>
          <p:cNvPr id="9" name="Picture 8">
            <a:extLst>
              <a:ext uri="{FF2B5EF4-FFF2-40B4-BE49-F238E27FC236}">
                <a16:creationId xmlns:a16="http://schemas.microsoft.com/office/drawing/2014/main" id="{654979ED-5414-11F0-878E-9823DC543467}"/>
              </a:ext>
            </a:extLst>
          </p:cNvPr>
          <p:cNvPicPr>
            <a:picLocks noChangeAspect="1"/>
          </p:cNvPicPr>
          <p:nvPr/>
        </p:nvPicPr>
        <p:blipFill>
          <a:blip r:embed="rId5"/>
          <a:stretch>
            <a:fillRect/>
          </a:stretch>
        </p:blipFill>
        <p:spPr>
          <a:xfrm>
            <a:off x="6152106" y="3624500"/>
            <a:ext cx="3543170" cy="3087118"/>
          </a:xfrm>
          <a:prstGeom prst="rect">
            <a:avLst/>
          </a:prstGeom>
        </p:spPr>
      </p:pic>
    </p:spTree>
    <p:extLst>
      <p:ext uri="{BB962C8B-B14F-4D97-AF65-F5344CB8AC3E}">
        <p14:creationId xmlns:p14="http://schemas.microsoft.com/office/powerpoint/2010/main" val="3934430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93DEC1-D1F3-5FD6-B43A-5B56DB08768B}"/>
              </a:ext>
            </a:extLst>
          </p:cNvPr>
          <p:cNvSpPr>
            <a:spLocks noGrp="1"/>
          </p:cNvSpPr>
          <p:nvPr>
            <p:ph type="ctrTitle"/>
          </p:nvPr>
        </p:nvSpPr>
        <p:spPr>
          <a:xfrm>
            <a:off x="1524000" y="1342802"/>
            <a:ext cx="9144000" cy="2387600"/>
          </a:xfrm>
        </p:spPr>
        <p:txBody>
          <a:bodyPr>
            <a:normAutofit fontScale="90000"/>
          </a:bodyPr>
          <a:lstStyle/>
          <a:p>
            <a:r>
              <a:rPr lang="it-IT" b="1" dirty="0"/>
              <a:t>Un emocromo non si nega mai </a:t>
            </a:r>
            <a:br>
              <a:rPr lang="it-IT" b="1" dirty="0"/>
            </a:br>
            <a:r>
              <a:rPr lang="it-IT" b="1" dirty="0"/>
              <a:t>a nessuno…</a:t>
            </a:r>
            <a:br>
              <a:rPr lang="it-IT" b="1" dirty="0"/>
            </a:br>
            <a:r>
              <a:rPr lang="it-IT" b="1" dirty="0"/>
              <a:t>…ma...</a:t>
            </a:r>
          </a:p>
        </p:txBody>
      </p:sp>
      <p:sp>
        <p:nvSpPr>
          <p:cNvPr id="3" name="Sottotitolo 2">
            <a:extLst>
              <a:ext uri="{FF2B5EF4-FFF2-40B4-BE49-F238E27FC236}">
                <a16:creationId xmlns:a16="http://schemas.microsoft.com/office/drawing/2014/main" id="{428D3ECD-A209-4579-9738-A7A3E274506B}"/>
              </a:ext>
            </a:extLst>
          </p:cNvPr>
          <p:cNvSpPr>
            <a:spLocks noGrp="1"/>
          </p:cNvSpPr>
          <p:nvPr>
            <p:ph type="subTitle" idx="1"/>
          </p:nvPr>
        </p:nvSpPr>
        <p:spPr>
          <a:xfrm>
            <a:off x="136074" y="5711532"/>
            <a:ext cx="6811736" cy="1046639"/>
          </a:xfrm>
        </p:spPr>
        <p:txBody>
          <a:bodyPr>
            <a:noAutofit/>
          </a:bodyPr>
          <a:lstStyle/>
          <a:p>
            <a:pPr algn="l">
              <a:spcBef>
                <a:spcPts val="0"/>
              </a:spcBef>
            </a:pPr>
            <a:r>
              <a:rPr lang="it-IT" sz="2000" dirty="0"/>
              <a:t>Dott.ssa Erica Valencic - </a:t>
            </a:r>
            <a:r>
              <a:rPr lang="it-IT" sz="2000" dirty="0">
                <a:hlinkClick r:id="rId2"/>
              </a:rPr>
              <a:t>erica.valencic@burlo.trieste.it</a:t>
            </a:r>
            <a:endParaRPr lang="it-IT" sz="2000" dirty="0"/>
          </a:p>
          <a:p>
            <a:pPr algn="l">
              <a:spcBef>
                <a:spcPts val="1200"/>
              </a:spcBef>
            </a:pPr>
            <a:r>
              <a:rPr lang="it-IT" sz="1900" dirty="0"/>
              <a:t>Lab. Clinica Pediatrica</a:t>
            </a:r>
          </a:p>
          <a:p>
            <a:pPr algn="l">
              <a:spcBef>
                <a:spcPts val="0"/>
              </a:spcBef>
            </a:pPr>
            <a:r>
              <a:rPr lang="it-IT" sz="1900" dirty="0"/>
              <a:t>IRCCS Burlo Garofolo</a:t>
            </a:r>
          </a:p>
        </p:txBody>
      </p:sp>
      <p:pic>
        <p:nvPicPr>
          <p:cNvPr id="4" name="Immagine 4">
            <a:extLst>
              <a:ext uri="{FF2B5EF4-FFF2-40B4-BE49-F238E27FC236}">
                <a16:creationId xmlns:a16="http://schemas.microsoft.com/office/drawing/2014/main" id="{A07FCBBB-C7BC-EBD4-0E6F-3D0B2F08F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7" y="60779"/>
            <a:ext cx="3463244" cy="116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4D1ADAED-B729-7BE6-CE10-C31CA3EFB2A9}"/>
              </a:ext>
            </a:extLst>
          </p:cNvPr>
          <p:cNvSpPr txBox="1"/>
          <p:nvPr/>
        </p:nvSpPr>
        <p:spPr>
          <a:xfrm>
            <a:off x="2434998" y="3763058"/>
            <a:ext cx="7322003" cy="1569660"/>
          </a:xfrm>
          <a:prstGeom prst="rect">
            <a:avLst/>
          </a:prstGeom>
          <a:noFill/>
        </p:spPr>
        <p:txBody>
          <a:bodyPr wrap="square" rtlCol="0">
            <a:spAutoFit/>
          </a:bodyPr>
          <a:lstStyle/>
          <a:p>
            <a:pPr algn="ctr"/>
            <a:r>
              <a:rPr lang="it-IT" sz="2400" dirty="0"/>
              <a:t>Corsi di Laurea in </a:t>
            </a:r>
          </a:p>
          <a:p>
            <a:pPr algn="ctr"/>
            <a:r>
              <a:rPr lang="it-IT" sz="2400" dirty="0"/>
              <a:t>Medicina e Chirurgia e Odontoiatria e Protesi Dentaria</a:t>
            </a:r>
          </a:p>
          <a:p>
            <a:pPr algn="ctr"/>
            <a:r>
              <a:rPr lang="it-IT" sz="2400" dirty="0"/>
              <a:t>Corso di Patologia Clinica</a:t>
            </a:r>
          </a:p>
          <a:p>
            <a:pPr algn="ctr"/>
            <a:r>
              <a:rPr lang="it-IT" sz="2400" dirty="0"/>
              <a:t>A.A. 2022/2023</a:t>
            </a:r>
          </a:p>
        </p:txBody>
      </p:sp>
      <p:pic>
        <p:nvPicPr>
          <p:cNvPr id="9" name="Immagine 8">
            <a:extLst>
              <a:ext uri="{FF2B5EF4-FFF2-40B4-BE49-F238E27FC236}">
                <a16:creationId xmlns:a16="http://schemas.microsoft.com/office/drawing/2014/main" id="{59E66950-12AB-C942-E0F9-8ECEB6B02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7378" y="34666"/>
            <a:ext cx="3630385" cy="1222230"/>
          </a:xfrm>
          <a:prstGeom prst="rect">
            <a:avLst/>
          </a:prstGeom>
        </p:spPr>
      </p:pic>
    </p:spTree>
    <p:extLst>
      <p:ext uri="{BB962C8B-B14F-4D97-AF65-F5344CB8AC3E}">
        <p14:creationId xmlns:p14="http://schemas.microsoft.com/office/powerpoint/2010/main" val="2783569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F53423E2-F482-3A10-A06F-3AAFC1190515}"/>
              </a:ext>
            </a:extLst>
          </p:cNvPr>
          <p:cNvGrpSpPr/>
          <p:nvPr/>
        </p:nvGrpSpPr>
        <p:grpSpPr>
          <a:xfrm>
            <a:off x="0" y="-35476"/>
            <a:ext cx="12192000" cy="673643"/>
            <a:chOff x="0" y="-35476"/>
            <a:chExt cx="12192000" cy="673643"/>
          </a:xfrm>
        </p:grpSpPr>
        <p:sp>
          <p:nvSpPr>
            <p:cNvPr id="11" name="Rettangolo 10">
              <a:extLst>
                <a:ext uri="{FF2B5EF4-FFF2-40B4-BE49-F238E27FC236}">
                  <a16:creationId xmlns:a16="http://schemas.microsoft.com/office/drawing/2014/main" id="{B2AD5FBB-90F7-958B-3529-F4C5735ADB59}"/>
                </a:ext>
              </a:extLst>
            </p:cNvPr>
            <p:cNvSpPr/>
            <p:nvPr/>
          </p:nvSpPr>
          <p:spPr>
            <a:xfrm>
              <a:off x="0" y="-2134"/>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1FA3AC67-984F-4298-90B1-820D468C7858}"/>
                </a:ext>
              </a:extLst>
            </p:cNvPr>
            <p:cNvSpPr txBox="1"/>
            <p:nvPr/>
          </p:nvSpPr>
          <p:spPr>
            <a:xfrm>
              <a:off x="131307" y="-35476"/>
              <a:ext cx="11919858" cy="646331"/>
            </a:xfrm>
            <a:prstGeom prst="rect">
              <a:avLst/>
            </a:prstGeom>
            <a:noFill/>
          </p:spPr>
          <p:txBody>
            <a:bodyPr wrap="square" rtlCol="0">
              <a:spAutoFit/>
            </a:bodyPr>
            <a:lstStyle/>
            <a:p>
              <a:pPr algn="ctr"/>
              <a:r>
                <a:rPr lang="it-IT" sz="2800" b="1" dirty="0"/>
                <a:t>IMMUNOFENOTIPO</a:t>
              </a:r>
              <a:r>
                <a:rPr lang="it-IT" sz="3600" dirty="0"/>
                <a:t> </a:t>
              </a:r>
            </a:p>
          </p:txBody>
        </p:sp>
      </p:grpSp>
      <p:sp>
        <p:nvSpPr>
          <p:cNvPr id="5" name="CasellaDiTesto 4">
            <a:extLst>
              <a:ext uri="{FF2B5EF4-FFF2-40B4-BE49-F238E27FC236}">
                <a16:creationId xmlns:a16="http://schemas.microsoft.com/office/drawing/2014/main" id="{C6419C14-DF5C-4C22-B828-83DF1B69B01C}"/>
              </a:ext>
            </a:extLst>
          </p:cNvPr>
          <p:cNvSpPr txBox="1"/>
          <p:nvPr/>
        </p:nvSpPr>
        <p:spPr>
          <a:xfrm>
            <a:off x="628649" y="1095777"/>
            <a:ext cx="10925175" cy="800219"/>
          </a:xfrm>
          <a:prstGeom prst="rect">
            <a:avLst/>
          </a:prstGeom>
          <a:noFill/>
        </p:spPr>
        <p:txBody>
          <a:bodyPr wrap="square" rtlCol="0">
            <a:spAutoFit/>
          </a:bodyPr>
          <a:lstStyle/>
          <a:p>
            <a:pPr marL="342900" indent="-342900">
              <a:buFont typeface="Arial" panose="020B0604020202020204" pitchFamily="34" charset="0"/>
              <a:buChar char="•"/>
            </a:pPr>
            <a:r>
              <a:rPr lang="it-IT" sz="2300" dirty="0"/>
              <a:t>Le cellule sono ricoperte di molecole che permettono la comunicazione delle une con le altre. Identificate come Cluster di Differenziazione-CD (circa 360)</a:t>
            </a:r>
          </a:p>
        </p:txBody>
      </p:sp>
      <p:sp>
        <p:nvSpPr>
          <p:cNvPr id="6" name="CasellaDiTesto 5">
            <a:extLst>
              <a:ext uri="{FF2B5EF4-FFF2-40B4-BE49-F238E27FC236}">
                <a16:creationId xmlns:a16="http://schemas.microsoft.com/office/drawing/2014/main" id="{CCC0D2BD-22B2-4263-8BA6-E43B1E7B1FED}"/>
              </a:ext>
            </a:extLst>
          </p:cNvPr>
          <p:cNvSpPr txBox="1"/>
          <p:nvPr/>
        </p:nvSpPr>
        <p:spPr>
          <a:xfrm>
            <a:off x="628649" y="1979085"/>
            <a:ext cx="10481076" cy="800219"/>
          </a:xfrm>
          <a:prstGeom prst="rect">
            <a:avLst/>
          </a:prstGeom>
          <a:noFill/>
        </p:spPr>
        <p:txBody>
          <a:bodyPr wrap="square" rtlCol="0">
            <a:spAutoFit/>
          </a:bodyPr>
          <a:lstStyle/>
          <a:p>
            <a:pPr marL="342900" indent="-342900">
              <a:buFont typeface="Arial" panose="020B0604020202020204" pitchFamily="34" charset="0"/>
              <a:buChar char="•"/>
            </a:pPr>
            <a:r>
              <a:rPr lang="it-IT" sz="2300" dirty="0"/>
              <a:t>Possiamo identificare le cellule in base alla presenza o assenza di questi marcatori sulla superficie grazie all’utilizzo degli anticorpi coniugati a fluorocromi</a:t>
            </a:r>
          </a:p>
        </p:txBody>
      </p:sp>
      <p:sp>
        <p:nvSpPr>
          <p:cNvPr id="7" name="CasellaDiTesto 6">
            <a:extLst>
              <a:ext uri="{FF2B5EF4-FFF2-40B4-BE49-F238E27FC236}">
                <a16:creationId xmlns:a16="http://schemas.microsoft.com/office/drawing/2014/main" id="{63C76EA4-A750-4D94-939A-D2344F8638CA}"/>
              </a:ext>
            </a:extLst>
          </p:cNvPr>
          <p:cNvSpPr txBox="1"/>
          <p:nvPr/>
        </p:nvSpPr>
        <p:spPr>
          <a:xfrm>
            <a:off x="628649" y="638210"/>
            <a:ext cx="8645979" cy="461665"/>
          </a:xfrm>
          <a:prstGeom prst="rect">
            <a:avLst/>
          </a:prstGeom>
          <a:noFill/>
        </p:spPr>
        <p:txBody>
          <a:bodyPr wrap="square" rtlCol="0">
            <a:spAutoFit/>
          </a:bodyPr>
          <a:lstStyle/>
          <a:p>
            <a:r>
              <a:rPr lang="it-IT" sz="2400" b="1" dirty="0"/>
              <a:t>CARATTERIZZAZIONE FENOTIPICA DEI LEUCOCITI</a:t>
            </a:r>
          </a:p>
        </p:txBody>
      </p:sp>
      <p:sp>
        <p:nvSpPr>
          <p:cNvPr id="8" name="CasellaDiTesto 7">
            <a:extLst>
              <a:ext uri="{FF2B5EF4-FFF2-40B4-BE49-F238E27FC236}">
                <a16:creationId xmlns:a16="http://schemas.microsoft.com/office/drawing/2014/main" id="{7B79675D-5A84-498D-A374-30B3B6C004DB}"/>
              </a:ext>
            </a:extLst>
          </p:cNvPr>
          <p:cNvSpPr txBox="1"/>
          <p:nvPr/>
        </p:nvSpPr>
        <p:spPr>
          <a:xfrm>
            <a:off x="628649" y="2862393"/>
            <a:ext cx="10481076" cy="800219"/>
          </a:xfrm>
          <a:prstGeom prst="rect">
            <a:avLst/>
          </a:prstGeom>
          <a:noFill/>
        </p:spPr>
        <p:txBody>
          <a:bodyPr wrap="square" rtlCol="0">
            <a:spAutoFit/>
          </a:bodyPr>
          <a:lstStyle/>
          <a:p>
            <a:pPr marL="342900" indent="-342900">
              <a:buFont typeface="Arial" panose="020B0604020202020204" pitchFamily="34" charset="0"/>
              <a:buChar char="•"/>
            </a:pPr>
            <a:r>
              <a:rPr lang="it-IT" sz="2300" dirty="0"/>
              <a:t>Diversi pannelli: miscele di differenti ab, specifici per determinati CD, coniugati a diversi fluorocromi</a:t>
            </a:r>
          </a:p>
        </p:txBody>
      </p:sp>
      <p:pic>
        <p:nvPicPr>
          <p:cNvPr id="2" name="Immagine 1">
            <a:extLst>
              <a:ext uri="{FF2B5EF4-FFF2-40B4-BE49-F238E27FC236}">
                <a16:creationId xmlns:a16="http://schemas.microsoft.com/office/drawing/2014/main" id="{D40F6152-68A5-FFD6-313F-A84D6A52D2BF}"/>
              </a:ext>
            </a:extLst>
          </p:cNvPr>
          <p:cNvPicPr>
            <a:picLocks noChangeAspect="1"/>
          </p:cNvPicPr>
          <p:nvPr/>
        </p:nvPicPr>
        <p:blipFill>
          <a:blip r:embed="rId2"/>
          <a:stretch>
            <a:fillRect/>
          </a:stretch>
        </p:blipFill>
        <p:spPr>
          <a:xfrm>
            <a:off x="3733346" y="3370159"/>
            <a:ext cx="6227082" cy="3368555"/>
          </a:xfrm>
          <a:prstGeom prst="rect">
            <a:avLst/>
          </a:prstGeom>
        </p:spPr>
      </p:pic>
    </p:spTree>
    <p:extLst>
      <p:ext uri="{BB962C8B-B14F-4D97-AF65-F5344CB8AC3E}">
        <p14:creationId xmlns:p14="http://schemas.microsoft.com/office/powerpoint/2010/main" val="28777678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4C30AA43-B39D-E5AC-E607-5AADE5A13E83}"/>
              </a:ext>
            </a:extLst>
          </p:cNvPr>
          <p:cNvSpPr txBox="1"/>
          <p:nvPr/>
        </p:nvSpPr>
        <p:spPr>
          <a:xfrm>
            <a:off x="1526155" y="858229"/>
            <a:ext cx="9139689" cy="830997"/>
          </a:xfrm>
          <a:prstGeom prst="rect">
            <a:avLst/>
          </a:prstGeom>
          <a:noFill/>
        </p:spPr>
        <p:txBody>
          <a:bodyPr wrap="square" rtlCol="0">
            <a:spAutoFit/>
          </a:bodyPr>
          <a:lstStyle/>
          <a:p>
            <a:pPr algn="just"/>
            <a:r>
              <a:rPr lang="it-IT" sz="2400" dirty="0"/>
              <a:t>Misura delle caratteristiche fisico/chimiche di cellule o altre particelle biologiche, all’interno di una sospensione eterogenea.</a:t>
            </a:r>
          </a:p>
        </p:txBody>
      </p:sp>
      <p:grpSp>
        <p:nvGrpSpPr>
          <p:cNvPr id="14" name="Gruppo 13">
            <a:extLst>
              <a:ext uri="{FF2B5EF4-FFF2-40B4-BE49-F238E27FC236}">
                <a16:creationId xmlns:a16="http://schemas.microsoft.com/office/drawing/2014/main" id="{16947D2B-3CD4-31D8-B745-059E343EF730}"/>
              </a:ext>
            </a:extLst>
          </p:cNvPr>
          <p:cNvGrpSpPr/>
          <p:nvPr/>
        </p:nvGrpSpPr>
        <p:grpSpPr>
          <a:xfrm>
            <a:off x="0" y="0"/>
            <a:ext cx="12192000" cy="640301"/>
            <a:chOff x="0" y="0"/>
            <a:chExt cx="12192000" cy="640301"/>
          </a:xfrm>
        </p:grpSpPr>
        <p:sp>
          <p:nvSpPr>
            <p:cNvPr id="15" name="Rettangolo 14">
              <a:extLst>
                <a:ext uri="{FF2B5EF4-FFF2-40B4-BE49-F238E27FC236}">
                  <a16:creationId xmlns:a16="http://schemas.microsoft.com/office/drawing/2014/main" id="{81902EA6-A4D3-5FBB-3AC4-257F5099E997}"/>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997FE9E9-E359-24D8-0628-24ABEBA87A2E}"/>
                </a:ext>
              </a:extLst>
            </p:cNvPr>
            <p:cNvSpPr txBox="1"/>
            <p:nvPr/>
          </p:nvSpPr>
          <p:spPr>
            <a:xfrm>
              <a:off x="102282" y="58540"/>
              <a:ext cx="11866562" cy="523220"/>
            </a:xfrm>
            <a:prstGeom prst="rect">
              <a:avLst/>
            </a:prstGeom>
            <a:noFill/>
          </p:spPr>
          <p:txBody>
            <a:bodyPr wrap="square" rtlCol="0">
              <a:spAutoFit/>
            </a:bodyPr>
            <a:lstStyle/>
            <a:p>
              <a:pPr algn="ctr"/>
              <a:r>
                <a:rPr lang="it-IT" sz="2800" b="1" dirty="0"/>
                <a:t>CITOFLUORIMETRIA</a:t>
              </a:r>
            </a:p>
          </p:txBody>
        </p:sp>
      </p:grpSp>
      <p:pic>
        <p:nvPicPr>
          <p:cNvPr id="3" name="Immagine 2">
            <a:extLst>
              <a:ext uri="{FF2B5EF4-FFF2-40B4-BE49-F238E27FC236}">
                <a16:creationId xmlns:a16="http://schemas.microsoft.com/office/drawing/2014/main" id="{7A29D9CF-DFEC-ACA9-C924-6ECB18634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523" y="1908892"/>
            <a:ext cx="3827750" cy="2196000"/>
          </a:xfrm>
          <a:prstGeom prst="rect">
            <a:avLst/>
          </a:prstGeom>
        </p:spPr>
      </p:pic>
      <p:pic>
        <p:nvPicPr>
          <p:cNvPr id="20" name="Immagine 19">
            <a:extLst>
              <a:ext uri="{FF2B5EF4-FFF2-40B4-BE49-F238E27FC236}">
                <a16:creationId xmlns:a16="http://schemas.microsoft.com/office/drawing/2014/main" id="{9480A7A5-1BCE-0BBA-65E4-4A2B0079B218}"/>
              </a:ext>
            </a:extLst>
          </p:cNvPr>
          <p:cNvPicPr>
            <a:picLocks noChangeAspect="1"/>
          </p:cNvPicPr>
          <p:nvPr/>
        </p:nvPicPr>
        <p:blipFill>
          <a:blip r:embed="rId3"/>
          <a:stretch>
            <a:fillRect/>
          </a:stretch>
        </p:blipFill>
        <p:spPr>
          <a:xfrm>
            <a:off x="215799" y="2252490"/>
            <a:ext cx="6908352" cy="3854861"/>
          </a:xfrm>
          <a:prstGeom prst="rect">
            <a:avLst/>
          </a:prstGeom>
        </p:spPr>
      </p:pic>
      <p:pic>
        <p:nvPicPr>
          <p:cNvPr id="2" name="Immagine 1">
            <a:extLst>
              <a:ext uri="{FF2B5EF4-FFF2-40B4-BE49-F238E27FC236}">
                <a16:creationId xmlns:a16="http://schemas.microsoft.com/office/drawing/2014/main" id="{F5FCECFD-059A-0976-9749-8D429E14009D}"/>
              </a:ext>
            </a:extLst>
          </p:cNvPr>
          <p:cNvPicPr>
            <a:picLocks noChangeAspect="1"/>
          </p:cNvPicPr>
          <p:nvPr/>
        </p:nvPicPr>
        <p:blipFill>
          <a:blip r:embed="rId4"/>
          <a:stretch>
            <a:fillRect/>
          </a:stretch>
        </p:blipFill>
        <p:spPr>
          <a:xfrm>
            <a:off x="7730523" y="4010909"/>
            <a:ext cx="3749365" cy="2725148"/>
          </a:xfrm>
          <a:prstGeom prst="rect">
            <a:avLst/>
          </a:prstGeom>
        </p:spPr>
      </p:pic>
    </p:spTree>
    <p:extLst>
      <p:ext uri="{BB962C8B-B14F-4D97-AF65-F5344CB8AC3E}">
        <p14:creationId xmlns:p14="http://schemas.microsoft.com/office/powerpoint/2010/main" val="207787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C3329D92-43B1-BDB0-2368-1B775899316E}"/>
              </a:ext>
            </a:extLst>
          </p:cNvPr>
          <p:cNvGrpSpPr/>
          <p:nvPr/>
        </p:nvGrpSpPr>
        <p:grpSpPr>
          <a:xfrm>
            <a:off x="0" y="0"/>
            <a:ext cx="12192000" cy="640301"/>
            <a:chOff x="0" y="0"/>
            <a:chExt cx="12192000" cy="640301"/>
          </a:xfrm>
        </p:grpSpPr>
        <p:sp>
          <p:nvSpPr>
            <p:cNvPr id="5" name="Rettangolo 4">
              <a:extLst>
                <a:ext uri="{FF2B5EF4-FFF2-40B4-BE49-F238E27FC236}">
                  <a16:creationId xmlns:a16="http://schemas.microsoft.com/office/drawing/2014/main" id="{BC7F71E4-0DD5-7A77-13DE-B3DB17C69C84}"/>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87625" y="52471"/>
              <a:ext cx="11866562" cy="523220"/>
            </a:xfrm>
            <a:prstGeom prst="rect">
              <a:avLst/>
            </a:prstGeom>
            <a:noFill/>
          </p:spPr>
          <p:txBody>
            <a:bodyPr wrap="square" rtlCol="0">
              <a:spAutoFit/>
            </a:bodyPr>
            <a:lstStyle/>
            <a:p>
              <a:r>
                <a:rPr lang="it-IT" sz="2800" b="1" dirty="0"/>
                <a:t>1° CASO: lattante di 5 mesi              EMOCROMO CON FORMULA</a:t>
              </a:r>
            </a:p>
          </p:txBody>
        </p:sp>
      </p:grpSp>
      <p:pic>
        <p:nvPicPr>
          <p:cNvPr id="8" name="Immagine 7">
            <a:extLst>
              <a:ext uri="{FF2B5EF4-FFF2-40B4-BE49-F238E27FC236}">
                <a16:creationId xmlns:a16="http://schemas.microsoft.com/office/drawing/2014/main" id="{2AE16D10-2FE3-7D2B-29CD-A9D863F85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45" y="746826"/>
            <a:ext cx="7706012" cy="5968501"/>
          </a:xfrm>
          <a:prstGeom prst="rect">
            <a:avLst/>
          </a:prstGeom>
        </p:spPr>
      </p:pic>
      <p:grpSp>
        <p:nvGrpSpPr>
          <p:cNvPr id="2" name="Gruppo 1">
            <a:extLst>
              <a:ext uri="{FF2B5EF4-FFF2-40B4-BE49-F238E27FC236}">
                <a16:creationId xmlns:a16="http://schemas.microsoft.com/office/drawing/2014/main" id="{2541E758-E23B-EE0B-996E-750A6575BC3D}"/>
              </a:ext>
            </a:extLst>
          </p:cNvPr>
          <p:cNvGrpSpPr/>
          <p:nvPr/>
        </p:nvGrpSpPr>
        <p:grpSpPr>
          <a:xfrm>
            <a:off x="8621486" y="1396089"/>
            <a:ext cx="2628900" cy="954108"/>
            <a:chOff x="8621486" y="1396089"/>
            <a:chExt cx="2628900" cy="954108"/>
          </a:xfrm>
        </p:grpSpPr>
        <p:sp>
          <p:nvSpPr>
            <p:cNvPr id="9" name="CasellaDiTesto 8">
              <a:extLst>
                <a:ext uri="{FF2B5EF4-FFF2-40B4-BE49-F238E27FC236}">
                  <a16:creationId xmlns:a16="http://schemas.microsoft.com/office/drawing/2014/main" id="{8E40DEE7-5ED2-9365-4D97-C3A34E83334E}"/>
                </a:ext>
              </a:extLst>
            </p:cNvPr>
            <p:cNvSpPr txBox="1"/>
            <p:nvPr/>
          </p:nvSpPr>
          <p:spPr>
            <a:xfrm>
              <a:off x="8621486" y="1396089"/>
              <a:ext cx="2628900" cy="954107"/>
            </a:xfrm>
            <a:prstGeom prst="rect">
              <a:avLst/>
            </a:prstGeom>
            <a:noFill/>
          </p:spPr>
          <p:txBody>
            <a:bodyPr wrap="square" rtlCol="0">
              <a:spAutoFit/>
            </a:bodyPr>
            <a:lstStyle/>
            <a:p>
              <a:r>
                <a:rPr lang="it-IT" sz="2800" b="1" dirty="0"/>
                <a:t>Fondamentale la formula!!!</a:t>
              </a:r>
            </a:p>
          </p:txBody>
        </p:sp>
        <p:sp>
          <p:nvSpPr>
            <p:cNvPr id="10" name="Rettangolo con angoli arrotondati 9">
              <a:extLst>
                <a:ext uri="{FF2B5EF4-FFF2-40B4-BE49-F238E27FC236}">
                  <a16:creationId xmlns:a16="http://schemas.microsoft.com/office/drawing/2014/main" id="{AF243503-DC16-1EE4-BF8F-BAD1905410F6}"/>
                </a:ext>
              </a:extLst>
            </p:cNvPr>
            <p:cNvSpPr/>
            <p:nvPr/>
          </p:nvSpPr>
          <p:spPr>
            <a:xfrm>
              <a:off x="8621486" y="1396090"/>
              <a:ext cx="2628900" cy="95410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8" name="Immagine 17">
            <a:extLst>
              <a:ext uri="{FF2B5EF4-FFF2-40B4-BE49-F238E27FC236}">
                <a16:creationId xmlns:a16="http://schemas.microsoft.com/office/drawing/2014/main" id="{CCD3CE6D-DF7A-B458-871F-EC6C5BB9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970" y="3537687"/>
            <a:ext cx="4636680" cy="3276000"/>
          </a:xfrm>
          <a:prstGeom prst="rect">
            <a:avLst/>
          </a:prstGeom>
        </p:spPr>
      </p:pic>
    </p:spTree>
    <p:extLst>
      <p:ext uri="{BB962C8B-B14F-4D97-AF65-F5344CB8AC3E}">
        <p14:creationId xmlns:p14="http://schemas.microsoft.com/office/powerpoint/2010/main" val="461708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7A3E5BAE-F6CA-3CCC-90C9-3E9F275854D9}"/>
              </a:ext>
            </a:extLst>
          </p:cNvPr>
          <p:cNvGrpSpPr/>
          <p:nvPr/>
        </p:nvGrpSpPr>
        <p:grpSpPr>
          <a:xfrm>
            <a:off x="0" y="0"/>
            <a:ext cx="12192000" cy="640301"/>
            <a:chOff x="0" y="0"/>
            <a:chExt cx="12192000" cy="640301"/>
          </a:xfrm>
        </p:grpSpPr>
        <p:sp>
          <p:nvSpPr>
            <p:cNvPr id="19" name="Rettangolo 18">
              <a:extLst>
                <a:ext uri="{FF2B5EF4-FFF2-40B4-BE49-F238E27FC236}">
                  <a16:creationId xmlns:a16="http://schemas.microsoft.com/office/drawing/2014/main" id="{381370AA-E5D1-67E1-4282-0092C3DCF090}"/>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85944" y="56711"/>
              <a:ext cx="11866562" cy="523220"/>
            </a:xfrm>
            <a:prstGeom prst="rect">
              <a:avLst/>
            </a:prstGeom>
            <a:noFill/>
          </p:spPr>
          <p:txBody>
            <a:bodyPr wrap="square" rtlCol="0">
              <a:spAutoFit/>
            </a:bodyPr>
            <a:lstStyle/>
            <a:p>
              <a:r>
                <a:rPr lang="it-IT" sz="2800" b="1" dirty="0"/>
                <a:t>1° CASO: lattante di 5 mesi              IMMUNOFENOTIPO LINFOCITARIO</a:t>
              </a:r>
            </a:p>
          </p:txBody>
        </p:sp>
      </p:grpSp>
      <p:pic>
        <p:nvPicPr>
          <p:cNvPr id="2" name="Immagine 1">
            <a:extLst>
              <a:ext uri="{FF2B5EF4-FFF2-40B4-BE49-F238E27FC236}">
                <a16:creationId xmlns:a16="http://schemas.microsoft.com/office/drawing/2014/main" id="{1CF4317C-2487-B037-6980-C8B8338E380C}"/>
              </a:ext>
            </a:extLst>
          </p:cNvPr>
          <p:cNvPicPr>
            <a:picLocks noChangeAspect="1"/>
          </p:cNvPicPr>
          <p:nvPr/>
        </p:nvPicPr>
        <p:blipFill>
          <a:blip r:embed="rId2"/>
          <a:stretch>
            <a:fillRect/>
          </a:stretch>
        </p:blipFill>
        <p:spPr>
          <a:xfrm>
            <a:off x="27212" y="743657"/>
            <a:ext cx="2986254" cy="2520000"/>
          </a:xfrm>
          <a:prstGeom prst="rect">
            <a:avLst/>
          </a:prstGeom>
        </p:spPr>
      </p:pic>
      <p:pic>
        <p:nvPicPr>
          <p:cNvPr id="4" name="Immagine 3">
            <a:extLst>
              <a:ext uri="{FF2B5EF4-FFF2-40B4-BE49-F238E27FC236}">
                <a16:creationId xmlns:a16="http://schemas.microsoft.com/office/drawing/2014/main" id="{B56249D2-6D6E-50F9-3A5C-5B5EA55E2FB8}"/>
              </a:ext>
            </a:extLst>
          </p:cNvPr>
          <p:cNvPicPr>
            <a:picLocks noChangeAspect="1"/>
          </p:cNvPicPr>
          <p:nvPr/>
        </p:nvPicPr>
        <p:blipFill>
          <a:blip r:embed="rId3"/>
          <a:stretch>
            <a:fillRect/>
          </a:stretch>
        </p:blipFill>
        <p:spPr>
          <a:xfrm>
            <a:off x="5982147" y="740939"/>
            <a:ext cx="3003972" cy="2520000"/>
          </a:xfrm>
          <a:prstGeom prst="rect">
            <a:avLst/>
          </a:prstGeom>
        </p:spPr>
      </p:pic>
      <p:grpSp>
        <p:nvGrpSpPr>
          <p:cNvPr id="16" name="Gruppo 15">
            <a:extLst>
              <a:ext uri="{FF2B5EF4-FFF2-40B4-BE49-F238E27FC236}">
                <a16:creationId xmlns:a16="http://schemas.microsoft.com/office/drawing/2014/main" id="{9195D058-1700-EBE5-FCAD-3F867A31BB5A}"/>
              </a:ext>
            </a:extLst>
          </p:cNvPr>
          <p:cNvGrpSpPr/>
          <p:nvPr/>
        </p:nvGrpSpPr>
        <p:grpSpPr>
          <a:xfrm>
            <a:off x="8985856" y="732775"/>
            <a:ext cx="2966650" cy="2520000"/>
            <a:chOff x="8985856" y="732775"/>
            <a:chExt cx="2966650" cy="2520000"/>
          </a:xfrm>
        </p:grpSpPr>
        <p:pic>
          <p:nvPicPr>
            <p:cNvPr id="7" name="Immagine 6">
              <a:extLst>
                <a:ext uri="{FF2B5EF4-FFF2-40B4-BE49-F238E27FC236}">
                  <a16:creationId xmlns:a16="http://schemas.microsoft.com/office/drawing/2014/main" id="{05FDD6F9-EC31-A0DE-859A-7E54F88F709D}"/>
                </a:ext>
              </a:extLst>
            </p:cNvPr>
            <p:cNvPicPr>
              <a:picLocks noChangeAspect="1"/>
            </p:cNvPicPr>
            <p:nvPr/>
          </p:nvPicPr>
          <p:blipFill>
            <a:blip r:embed="rId4"/>
            <a:stretch>
              <a:fillRect/>
            </a:stretch>
          </p:blipFill>
          <p:spPr>
            <a:xfrm>
              <a:off x="8985856" y="732775"/>
              <a:ext cx="2966650" cy="2520000"/>
            </a:xfrm>
            <a:prstGeom prst="rect">
              <a:avLst/>
            </a:prstGeom>
          </p:spPr>
        </p:pic>
        <p:sp>
          <p:nvSpPr>
            <p:cNvPr id="10" name="Rettangolo con angoli arrotondati 9">
              <a:extLst>
                <a:ext uri="{FF2B5EF4-FFF2-40B4-BE49-F238E27FC236}">
                  <a16:creationId xmlns:a16="http://schemas.microsoft.com/office/drawing/2014/main" id="{CA3B5F68-C8C9-8AB9-A95F-A822911A6CEF}"/>
                </a:ext>
              </a:extLst>
            </p:cNvPr>
            <p:cNvSpPr/>
            <p:nvPr/>
          </p:nvSpPr>
          <p:spPr>
            <a:xfrm>
              <a:off x="10148206" y="873580"/>
              <a:ext cx="1641021" cy="124913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8" name="Gruppo 17">
            <a:extLst>
              <a:ext uri="{FF2B5EF4-FFF2-40B4-BE49-F238E27FC236}">
                <a16:creationId xmlns:a16="http://schemas.microsoft.com/office/drawing/2014/main" id="{3BAD9826-A26F-869D-2151-10B84625E9B1}"/>
              </a:ext>
            </a:extLst>
          </p:cNvPr>
          <p:cNvGrpSpPr/>
          <p:nvPr/>
        </p:nvGrpSpPr>
        <p:grpSpPr>
          <a:xfrm>
            <a:off x="19053" y="3666137"/>
            <a:ext cx="2960865" cy="2520000"/>
            <a:chOff x="19053" y="3666137"/>
            <a:chExt cx="2960865" cy="2520000"/>
          </a:xfrm>
        </p:grpSpPr>
        <p:pic>
          <p:nvPicPr>
            <p:cNvPr id="8" name="Immagine 7">
              <a:extLst>
                <a:ext uri="{FF2B5EF4-FFF2-40B4-BE49-F238E27FC236}">
                  <a16:creationId xmlns:a16="http://schemas.microsoft.com/office/drawing/2014/main" id="{CA701D68-2B1C-60EA-B06B-A5B77C4CCB67}"/>
                </a:ext>
              </a:extLst>
            </p:cNvPr>
            <p:cNvPicPr>
              <a:picLocks noChangeAspect="1"/>
            </p:cNvPicPr>
            <p:nvPr/>
          </p:nvPicPr>
          <p:blipFill>
            <a:blip r:embed="rId5"/>
            <a:stretch>
              <a:fillRect/>
            </a:stretch>
          </p:blipFill>
          <p:spPr>
            <a:xfrm>
              <a:off x="19053" y="3666137"/>
              <a:ext cx="2960865" cy="2520000"/>
            </a:xfrm>
            <a:prstGeom prst="rect">
              <a:avLst/>
            </a:prstGeom>
          </p:spPr>
        </p:pic>
        <p:sp>
          <p:nvSpPr>
            <p:cNvPr id="11" name="Rettangolo con angoli arrotondati 10">
              <a:extLst>
                <a:ext uri="{FF2B5EF4-FFF2-40B4-BE49-F238E27FC236}">
                  <a16:creationId xmlns:a16="http://schemas.microsoft.com/office/drawing/2014/main" id="{C6BC0999-661F-5131-D8F2-9A53E925C9F7}"/>
                </a:ext>
              </a:extLst>
            </p:cNvPr>
            <p:cNvSpPr/>
            <p:nvPr/>
          </p:nvSpPr>
          <p:spPr>
            <a:xfrm>
              <a:off x="495302" y="3818166"/>
              <a:ext cx="843643" cy="138248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 name="Gruppo 16">
            <a:extLst>
              <a:ext uri="{FF2B5EF4-FFF2-40B4-BE49-F238E27FC236}">
                <a16:creationId xmlns:a16="http://schemas.microsoft.com/office/drawing/2014/main" id="{C69424D4-13F3-BFA1-E385-820AFECD1216}"/>
              </a:ext>
            </a:extLst>
          </p:cNvPr>
          <p:cNvGrpSpPr/>
          <p:nvPr/>
        </p:nvGrpSpPr>
        <p:grpSpPr>
          <a:xfrm>
            <a:off x="3011259" y="3641645"/>
            <a:ext cx="2964742" cy="2556000"/>
            <a:chOff x="3011259" y="3641645"/>
            <a:chExt cx="2964742" cy="2556000"/>
          </a:xfrm>
        </p:grpSpPr>
        <p:pic>
          <p:nvPicPr>
            <p:cNvPr id="9" name="Immagine 8">
              <a:extLst>
                <a:ext uri="{FF2B5EF4-FFF2-40B4-BE49-F238E27FC236}">
                  <a16:creationId xmlns:a16="http://schemas.microsoft.com/office/drawing/2014/main" id="{5BD1104B-39EB-5219-626C-2D08E5F20841}"/>
                </a:ext>
              </a:extLst>
            </p:cNvPr>
            <p:cNvPicPr>
              <a:picLocks noChangeAspect="1"/>
            </p:cNvPicPr>
            <p:nvPr/>
          </p:nvPicPr>
          <p:blipFill>
            <a:blip r:embed="rId6"/>
            <a:stretch>
              <a:fillRect/>
            </a:stretch>
          </p:blipFill>
          <p:spPr>
            <a:xfrm>
              <a:off x="3011259" y="3641645"/>
              <a:ext cx="2964742" cy="2556000"/>
            </a:xfrm>
            <a:prstGeom prst="rect">
              <a:avLst/>
            </a:prstGeom>
          </p:spPr>
        </p:pic>
        <p:sp>
          <p:nvSpPr>
            <p:cNvPr id="12" name="Rettangolo con angoli arrotondati 11">
              <a:extLst>
                <a:ext uri="{FF2B5EF4-FFF2-40B4-BE49-F238E27FC236}">
                  <a16:creationId xmlns:a16="http://schemas.microsoft.com/office/drawing/2014/main" id="{2BFE3337-68E7-86AD-BF45-343CFEA4A616}"/>
                </a:ext>
              </a:extLst>
            </p:cNvPr>
            <p:cNvSpPr/>
            <p:nvPr/>
          </p:nvSpPr>
          <p:spPr>
            <a:xfrm>
              <a:off x="3472495" y="3818166"/>
              <a:ext cx="944387" cy="112122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 name="Gruppo 4">
            <a:extLst>
              <a:ext uri="{FF2B5EF4-FFF2-40B4-BE49-F238E27FC236}">
                <a16:creationId xmlns:a16="http://schemas.microsoft.com/office/drawing/2014/main" id="{C78844D9-0C1A-7282-09FF-081E675D5AC9}"/>
              </a:ext>
            </a:extLst>
          </p:cNvPr>
          <p:cNvGrpSpPr/>
          <p:nvPr/>
        </p:nvGrpSpPr>
        <p:grpSpPr>
          <a:xfrm>
            <a:off x="3020234" y="694673"/>
            <a:ext cx="2954440" cy="2592000"/>
            <a:chOff x="3020234" y="694673"/>
            <a:chExt cx="2954440" cy="2592000"/>
          </a:xfrm>
        </p:grpSpPr>
        <p:pic>
          <p:nvPicPr>
            <p:cNvPr id="3" name="Immagine 2">
              <a:extLst>
                <a:ext uri="{FF2B5EF4-FFF2-40B4-BE49-F238E27FC236}">
                  <a16:creationId xmlns:a16="http://schemas.microsoft.com/office/drawing/2014/main" id="{20C06D93-B3F7-FF51-2B5F-5C4300F40F63}"/>
                </a:ext>
              </a:extLst>
            </p:cNvPr>
            <p:cNvPicPr>
              <a:picLocks noChangeAspect="1"/>
            </p:cNvPicPr>
            <p:nvPr/>
          </p:nvPicPr>
          <p:blipFill>
            <a:blip r:embed="rId7"/>
            <a:stretch>
              <a:fillRect/>
            </a:stretch>
          </p:blipFill>
          <p:spPr>
            <a:xfrm>
              <a:off x="3020234" y="694673"/>
              <a:ext cx="2954440" cy="2592000"/>
            </a:xfrm>
            <a:prstGeom prst="rect">
              <a:avLst/>
            </a:prstGeom>
          </p:spPr>
        </p:pic>
        <p:sp>
          <p:nvSpPr>
            <p:cNvPr id="13" name="Rettangolo con angoli arrotondati 12">
              <a:extLst>
                <a:ext uri="{FF2B5EF4-FFF2-40B4-BE49-F238E27FC236}">
                  <a16:creationId xmlns:a16="http://schemas.microsoft.com/office/drawing/2014/main" id="{4346A77F-F877-AB8D-CF4C-73F011F79437}"/>
                </a:ext>
              </a:extLst>
            </p:cNvPr>
            <p:cNvSpPr/>
            <p:nvPr/>
          </p:nvSpPr>
          <p:spPr>
            <a:xfrm>
              <a:off x="4375106" y="1191987"/>
              <a:ext cx="1127621" cy="164918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CasellaDiTesto 13">
            <a:extLst>
              <a:ext uri="{FF2B5EF4-FFF2-40B4-BE49-F238E27FC236}">
                <a16:creationId xmlns:a16="http://schemas.microsoft.com/office/drawing/2014/main" id="{5FC93D7A-7488-86CE-752C-53DC53095E57}"/>
              </a:ext>
            </a:extLst>
          </p:cNvPr>
          <p:cNvSpPr txBox="1"/>
          <p:nvPr/>
        </p:nvSpPr>
        <p:spPr>
          <a:xfrm>
            <a:off x="5886450" y="3638552"/>
            <a:ext cx="6286497" cy="1508105"/>
          </a:xfrm>
          <a:prstGeom prst="rect">
            <a:avLst/>
          </a:prstGeom>
          <a:noFill/>
        </p:spPr>
        <p:txBody>
          <a:bodyPr wrap="square" rtlCol="0">
            <a:spAutoFit/>
          </a:bodyPr>
          <a:lstStyle/>
          <a:p>
            <a:pPr marL="179388" indent="-179388">
              <a:buFont typeface="Arial" panose="020B0604020202020204" pitchFamily="34" charset="0"/>
              <a:buChar char="•"/>
            </a:pPr>
            <a:r>
              <a:rPr lang="it-IT" sz="2300" dirty="0"/>
              <a:t>Totale assenza di linfociti T (CD3+) (VN 50%-74%)</a:t>
            </a:r>
          </a:p>
          <a:p>
            <a:pPr marL="179388" indent="-179388">
              <a:buFont typeface="Arial" panose="020B0604020202020204" pitchFamily="34" charset="0"/>
              <a:buChar char="•"/>
            </a:pPr>
            <a:r>
              <a:rPr lang="it-IT" sz="2300" dirty="0"/>
              <a:t>Totale assenza di RTE (VN 56%-76%)</a:t>
            </a:r>
          </a:p>
          <a:p>
            <a:pPr marL="179388" indent="-179388">
              <a:buFont typeface="Arial" panose="020B0604020202020204" pitchFamily="34" charset="0"/>
              <a:buChar char="•"/>
            </a:pPr>
            <a:r>
              <a:rPr lang="it-IT" sz="2300" dirty="0"/>
              <a:t>Totale assenza di linfociti B (CD19+)(VN 20%-40%)</a:t>
            </a:r>
          </a:p>
          <a:p>
            <a:pPr marL="179388" indent="-179388">
              <a:buFont typeface="Arial" panose="020B0604020202020204" pitchFamily="34" charset="0"/>
              <a:buChar char="•"/>
            </a:pPr>
            <a:r>
              <a:rPr lang="it-IT" sz="2300" dirty="0"/>
              <a:t>Aumento </a:t>
            </a:r>
            <a:r>
              <a:rPr lang="it-IT" sz="2300" dirty="0" err="1"/>
              <a:t>natural</a:t>
            </a:r>
            <a:r>
              <a:rPr lang="it-IT" sz="2300" dirty="0"/>
              <a:t> killer (NK) (VN 3%-18%)</a:t>
            </a:r>
          </a:p>
        </p:txBody>
      </p:sp>
      <p:sp>
        <p:nvSpPr>
          <p:cNvPr id="15" name="CasellaDiTesto 14">
            <a:extLst>
              <a:ext uri="{FF2B5EF4-FFF2-40B4-BE49-F238E27FC236}">
                <a16:creationId xmlns:a16="http://schemas.microsoft.com/office/drawing/2014/main" id="{59978042-8B29-AED5-24D4-A9E9331A634E}"/>
              </a:ext>
            </a:extLst>
          </p:cNvPr>
          <p:cNvSpPr txBox="1"/>
          <p:nvPr/>
        </p:nvSpPr>
        <p:spPr>
          <a:xfrm>
            <a:off x="0" y="6427113"/>
            <a:ext cx="9092294" cy="430887"/>
          </a:xfrm>
          <a:prstGeom prst="rect">
            <a:avLst/>
          </a:prstGeom>
          <a:noFill/>
        </p:spPr>
        <p:txBody>
          <a:bodyPr wrap="square" rtlCol="0">
            <a:spAutoFit/>
          </a:bodyPr>
          <a:lstStyle/>
          <a:p>
            <a:r>
              <a:rPr lang="it-IT" sz="2200" dirty="0"/>
              <a:t>RTE: recenti emigranti timici. Linfociti T </a:t>
            </a:r>
            <a:r>
              <a:rPr lang="it-IT" sz="2200" dirty="0" err="1"/>
              <a:t>helper</a:t>
            </a:r>
            <a:r>
              <a:rPr lang="it-IT" sz="2200" dirty="0"/>
              <a:t> appena usciti dal timo </a:t>
            </a:r>
          </a:p>
        </p:txBody>
      </p:sp>
    </p:spTree>
    <p:extLst>
      <p:ext uri="{BB962C8B-B14F-4D97-AF65-F5344CB8AC3E}">
        <p14:creationId xmlns:p14="http://schemas.microsoft.com/office/powerpoint/2010/main" val="39857877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0DB055C4-9331-AA54-79A8-CE1D586C30DE}"/>
              </a:ext>
            </a:extLst>
          </p:cNvPr>
          <p:cNvGrpSpPr/>
          <p:nvPr/>
        </p:nvGrpSpPr>
        <p:grpSpPr>
          <a:xfrm>
            <a:off x="0" y="0"/>
            <a:ext cx="12192000" cy="640301"/>
            <a:chOff x="0" y="0"/>
            <a:chExt cx="12192000" cy="640301"/>
          </a:xfrm>
        </p:grpSpPr>
        <p:sp>
          <p:nvSpPr>
            <p:cNvPr id="9" name="Rettangolo 8">
              <a:extLst>
                <a:ext uri="{FF2B5EF4-FFF2-40B4-BE49-F238E27FC236}">
                  <a16:creationId xmlns:a16="http://schemas.microsoft.com/office/drawing/2014/main" id="{B7F46B83-0F26-79AC-62C3-6BFFF16CF2F0}"/>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77791" y="58540"/>
              <a:ext cx="11866562" cy="523220"/>
            </a:xfrm>
            <a:prstGeom prst="rect">
              <a:avLst/>
            </a:prstGeom>
            <a:noFill/>
          </p:spPr>
          <p:txBody>
            <a:bodyPr wrap="square" rtlCol="0">
              <a:spAutoFit/>
            </a:bodyPr>
            <a:lstStyle/>
            <a:p>
              <a:r>
                <a:rPr lang="it-IT" sz="2800" b="1" dirty="0"/>
                <a:t>1° CASO: lattante di 5 mesi              CLINICA E DIAGNOSI</a:t>
              </a:r>
            </a:p>
          </p:txBody>
        </p:sp>
      </p:grpSp>
      <p:sp>
        <p:nvSpPr>
          <p:cNvPr id="2" name="CasellaDiTesto 1">
            <a:extLst>
              <a:ext uri="{FF2B5EF4-FFF2-40B4-BE49-F238E27FC236}">
                <a16:creationId xmlns:a16="http://schemas.microsoft.com/office/drawing/2014/main" id="{E5E12F7A-C00F-4AFA-0FAC-752F23B41FAF}"/>
              </a:ext>
            </a:extLst>
          </p:cNvPr>
          <p:cNvSpPr txBox="1"/>
          <p:nvPr/>
        </p:nvSpPr>
        <p:spPr>
          <a:xfrm>
            <a:off x="192088" y="698841"/>
            <a:ext cx="5824991" cy="4524315"/>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Accesso in PS per bronchiolite che non guarisce</a:t>
            </a:r>
          </a:p>
          <a:p>
            <a:pPr marL="342900" indent="-342900" algn="just">
              <a:buFont typeface="Arial" panose="020B0604020202020204" pitchFamily="34" charset="0"/>
              <a:buChar char="•"/>
            </a:pPr>
            <a:r>
              <a:rPr lang="it-IT" sz="2400" dirty="0"/>
              <a:t>Aspirato bronchiale positivo per </a:t>
            </a:r>
            <a:r>
              <a:rPr lang="it-IT" sz="2400" dirty="0" err="1"/>
              <a:t>Rhinovirus</a:t>
            </a:r>
            <a:r>
              <a:rPr lang="it-IT" sz="2400" dirty="0"/>
              <a:t> e </a:t>
            </a:r>
            <a:r>
              <a:rPr lang="it-IT" sz="2400" dirty="0" err="1"/>
              <a:t>Moraxella</a:t>
            </a:r>
            <a:r>
              <a:rPr lang="it-IT" sz="2400" dirty="0"/>
              <a:t> </a:t>
            </a:r>
            <a:r>
              <a:rPr lang="it-IT" sz="2400" dirty="0" err="1"/>
              <a:t>catarrhalis</a:t>
            </a:r>
            <a:endParaRPr lang="it-IT" sz="2400" dirty="0"/>
          </a:p>
          <a:p>
            <a:pPr marL="342900" indent="-342900" algn="just">
              <a:buFont typeface="Arial" panose="020B0604020202020204" pitchFamily="34" charset="0"/>
              <a:buChar char="•"/>
            </a:pPr>
            <a:r>
              <a:rPr lang="it-IT" sz="2400" dirty="0"/>
              <a:t>Ricoverato in rianimazione per supporto respiratorio</a:t>
            </a:r>
          </a:p>
          <a:p>
            <a:pPr marL="342900" indent="-342900" algn="just">
              <a:buFont typeface="Arial" panose="020B0604020202020204" pitchFamily="34" charset="0"/>
              <a:buChar char="•"/>
            </a:pPr>
            <a:r>
              <a:rPr lang="it-IT" sz="2400" dirty="0"/>
              <a:t>Successivamente positività a </a:t>
            </a:r>
            <a:r>
              <a:rPr lang="it-IT" sz="2400" dirty="0" err="1"/>
              <a:t>Pneumocystis</a:t>
            </a:r>
            <a:r>
              <a:rPr lang="it-IT" sz="2400" dirty="0"/>
              <a:t> </a:t>
            </a:r>
            <a:r>
              <a:rPr lang="it-IT" sz="2400" dirty="0" err="1"/>
              <a:t>jirovecii</a:t>
            </a:r>
            <a:endParaRPr lang="it-IT" sz="2400" dirty="0"/>
          </a:p>
          <a:p>
            <a:pPr marL="342900" indent="-342900" algn="just">
              <a:buFont typeface="Arial" panose="020B0604020202020204" pitchFamily="34" charset="0"/>
              <a:buChar char="•"/>
            </a:pPr>
            <a:r>
              <a:rPr lang="it-IT" sz="2400" b="1" dirty="0"/>
              <a:t>SCID T-B-NK+ da mutazione sul gene </a:t>
            </a:r>
            <a:r>
              <a:rPr lang="it-IT" sz="2400" b="1" i="1" dirty="0"/>
              <a:t>DCLRE1C</a:t>
            </a:r>
            <a:r>
              <a:rPr lang="it-IT" sz="2400" b="1" dirty="0"/>
              <a:t> (proteina ARTEMIS)</a:t>
            </a:r>
            <a:endParaRPr lang="it-IT" sz="2400" dirty="0"/>
          </a:p>
          <a:p>
            <a:pPr marL="342900" indent="-342900" algn="just">
              <a:buFont typeface="Arial" panose="020B0604020202020204" pitchFamily="34" charset="0"/>
              <a:buChar char="•"/>
            </a:pPr>
            <a:r>
              <a:rPr lang="it-IT" sz="2400" dirty="0"/>
              <a:t>Trapianto CSE</a:t>
            </a:r>
          </a:p>
          <a:p>
            <a:pPr marL="342900" indent="-342900" algn="just">
              <a:buFont typeface="Arial" panose="020B0604020202020204" pitchFamily="34" charset="0"/>
              <a:buChar char="•"/>
            </a:pPr>
            <a:r>
              <a:rPr lang="it-IT" sz="2400" dirty="0"/>
              <a:t>Ora ha 8 mesi</a:t>
            </a:r>
          </a:p>
        </p:txBody>
      </p:sp>
      <p:pic>
        <p:nvPicPr>
          <p:cNvPr id="7" name="Immagine 6">
            <a:extLst>
              <a:ext uri="{FF2B5EF4-FFF2-40B4-BE49-F238E27FC236}">
                <a16:creationId xmlns:a16="http://schemas.microsoft.com/office/drawing/2014/main" id="{FE026999-AE6A-CABE-4961-311008923410}"/>
              </a:ext>
            </a:extLst>
          </p:cNvPr>
          <p:cNvPicPr>
            <a:picLocks noChangeAspect="1"/>
          </p:cNvPicPr>
          <p:nvPr/>
        </p:nvPicPr>
        <p:blipFill>
          <a:blip r:embed="rId2"/>
          <a:stretch>
            <a:fillRect/>
          </a:stretch>
        </p:blipFill>
        <p:spPr>
          <a:xfrm>
            <a:off x="7568295" y="698841"/>
            <a:ext cx="3313338" cy="2140399"/>
          </a:xfrm>
          <a:prstGeom prst="rect">
            <a:avLst/>
          </a:prstGeom>
        </p:spPr>
      </p:pic>
      <p:sp>
        <p:nvSpPr>
          <p:cNvPr id="4" name="CasellaDiTesto 3">
            <a:extLst>
              <a:ext uri="{FF2B5EF4-FFF2-40B4-BE49-F238E27FC236}">
                <a16:creationId xmlns:a16="http://schemas.microsoft.com/office/drawing/2014/main" id="{76EFD1BC-462B-D0DC-923A-2069DE9EA804}"/>
              </a:ext>
            </a:extLst>
          </p:cNvPr>
          <p:cNvSpPr txBox="1"/>
          <p:nvPr/>
        </p:nvSpPr>
        <p:spPr>
          <a:xfrm>
            <a:off x="0" y="6427113"/>
            <a:ext cx="5478237" cy="430887"/>
          </a:xfrm>
          <a:prstGeom prst="rect">
            <a:avLst/>
          </a:prstGeom>
          <a:noFill/>
        </p:spPr>
        <p:txBody>
          <a:bodyPr wrap="square" rtlCol="0">
            <a:spAutoFit/>
          </a:bodyPr>
          <a:lstStyle/>
          <a:p>
            <a:r>
              <a:rPr lang="it-IT" sz="2200" dirty="0"/>
              <a:t>SCID: Severe </a:t>
            </a:r>
            <a:r>
              <a:rPr lang="it-IT" sz="2200" dirty="0" err="1"/>
              <a:t>Combined</a:t>
            </a:r>
            <a:r>
              <a:rPr lang="it-IT" sz="2200" dirty="0"/>
              <a:t> </a:t>
            </a:r>
            <a:r>
              <a:rPr lang="it-IT" sz="2200" dirty="0" err="1"/>
              <a:t>ImmunoDeficiency</a:t>
            </a:r>
            <a:r>
              <a:rPr lang="it-IT" sz="2200" dirty="0"/>
              <a:t> </a:t>
            </a:r>
          </a:p>
        </p:txBody>
      </p:sp>
      <p:grpSp>
        <p:nvGrpSpPr>
          <p:cNvPr id="12" name="Gruppo 11">
            <a:extLst>
              <a:ext uri="{FF2B5EF4-FFF2-40B4-BE49-F238E27FC236}">
                <a16:creationId xmlns:a16="http://schemas.microsoft.com/office/drawing/2014/main" id="{EAD5C591-C251-EC27-D959-7E7F69D5AAE7}"/>
              </a:ext>
            </a:extLst>
          </p:cNvPr>
          <p:cNvGrpSpPr/>
          <p:nvPr/>
        </p:nvGrpSpPr>
        <p:grpSpPr>
          <a:xfrm>
            <a:off x="6874329" y="3013807"/>
            <a:ext cx="4807176" cy="3844193"/>
            <a:chOff x="7249885" y="3013807"/>
            <a:chExt cx="4807176" cy="3844193"/>
          </a:xfrm>
        </p:grpSpPr>
        <p:sp>
          <p:nvSpPr>
            <p:cNvPr id="3" name="CasellaDiTesto 2">
              <a:extLst>
                <a:ext uri="{FF2B5EF4-FFF2-40B4-BE49-F238E27FC236}">
                  <a16:creationId xmlns:a16="http://schemas.microsoft.com/office/drawing/2014/main" id="{1592CD4C-B33C-C4B3-53BB-502401FDD50E}"/>
                </a:ext>
              </a:extLst>
            </p:cNvPr>
            <p:cNvSpPr txBox="1"/>
            <p:nvPr/>
          </p:nvSpPr>
          <p:spPr>
            <a:xfrm>
              <a:off x="7395481" y="3072348"/>
              <a:ext cx="4425043" cy="3785652"/>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Emocromo + clinica ha permesso di fare diagnosi</a:t>
              </a:r>
            </a:p>
            <a:p>
              <a:pPr marL="342900" indent="-342900" algn="just">
                <a:buFont typeface="Arial" panose="020B0604020202020204" pitchFamily="34" charset="0"/>
                <a:buChar char="•"/>
              </a:pPr>
              <a:r>
                <a:rPr lang="it-IT" sz="2400" dirty="0" err="1"/>
                <a:t>Immunofenotipo</a:t>
              </a:r>
              <a:r>
                <a:rPr lang="it-IT" sz="2400" dirty="0"/>
                <a:t> linfocitario ha valore di approfondimento e conferma</a:t>
              </a:r>
            </a:p>
            <a:p>
              <a:pPr marL="342900" indent="-342900" algn="just">
                <a:buFont typeface="Arial" panose="020B0604020202020204" pitchFamily="34" charset="0"/>
                <a:buChar char="•"/>
              </a:pPr>
              <a:r>
                <a:rPr lang="it-IT" sz="2400" dirty="0"/>
                <a:t>Diagnosi molecolare importante per una consulenza genetica e per la scelta del protocollo trapiantologico da seguire </a:t>
              </a:r>
            </a:p>
          </p:txBody>
        </p:sp>
        <p:sp>
          <p:nvSpPr>
            <p:cNvPr id="11" name="Rettangolo con angoli arrotondati 10">
              <a:extLst>
                <a:ext uri="{FF2B5EF4-FFF2-40B4-BE49-F238E27FC236}">
                  <a16:creationId xmlns:a16="http://schemas.microsoft.com/office/drawing/2014/main" id="{9C3A6DC6-DBD9-DE45-8693-FAAD3F046F93}"/>
                </a:ext>
              </a:extLst>
            </p:cNvPr>
            <p:cNvSpPr/>
            <p:nvPr/>
          </p:nvSpPr>
          <p:spPr>
            <a:xfrm>
              <a:off x="7249885" y="3013807"/>
              <a:ext cx="4807176" cy="378565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30387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1D124D-E2DD-48D5-B14B-98F647B1D8FE}"/>
              </a:ext>
            </a:extLst>
          </p:cNvPr>
          <p:cNvSpPr txBox="1"/>
          <p:nvPr/>
        </p:nvSpPr>
        <p:spPr>
          <a:xfrm>
            <a:off x="165136" y="133171"/>
            <a:ext cx="11861726" cy="1569660"/>
          </a:xfrm>
          <a:prstGeom prst="rect">
            <a:avLst/>
          </a:prstGeom>
          <a:noFill/>
        </p:spPr>
        <p:txBody>
          <a:bodyPr wrap="square" rtlCol="0">
            <a:spAutoFit/>
          </a:bodyPr>
          <a:lstStyle/>
          <a:p>
            <a:r>
              <a:rPr lang="it-IT" sz="3200" b="1" dirty="0">
                <a:solidFill>
                  <a:srgbClr val="0070C0"/>
                </a:solidFill>
              </a:rPr>
              <a:t>HBA1c = emoglobina glicata </a:t>
            </a:r>
            <a:br>
              <a:rPr lang="it-IT" sz="3200" b="1" dirty="0">
                <a:solidFill>
                  <a:srgbClr val="0070C0"/>
                </a:solidFill>
              </a:rPr>
            </a:br>
            <a:r>
              <a:rPr lang="it-IT" sz="3200" b="1" dirty="0">
                <a:solidFill>
                  <a:srgbClr val="0070C0"/>
                </a:solidFill>
              </a:rPr>
              <a:t>E’ un prodotto «AGE» (</a:t>
            </a:r>
            <a:r>
              <a:rPr lang="it-IT" sz="3200" b="1" dirty="0" err="1">
                <a:solidFill>
                  <a:srgbClr val="0070C0"/>
                </a:solidFill>
              </a:rPr>
              <a:t>advanced</a:t>
            </a:r>
            <a:r>
              <a:rPr lang="it-IT" sz="3200" b="1" dirty="0">
                <a:solidFill>
                  <a:srgbClr val="0070C0"/>
                </a:solidFill>
              </a:rPr>
              <a:t> </a:t>
            </a:r>
            <a:r>
              <a:rPr lang="it-IT" sz="3200" b="1" dirty="0" err="1">
                <a:solidFill>
                  <a:srgbClr val="0070C0"/>
                </a:solidFill>
              </a:rPr>
              <a:t>glycation</a:t>
            </a:r>
            <a:r>
              <a:rPr lang="it-IT" sz="3200" b="1" dirty="0">
                <a:solidFill>
                  <a:srgbClr val="0070C0"/>
                </a:solidFill>
              </a:rPr>
              <a:t> end-product)</a:t>
            </a:r>
          </a:p>
          <a:p>
            <a:r>
              <a:rPr lang="it-IT" sz="3200" b="1" dirty="0">
                <a:solidFill>
                  <a:srgbClr val="0070C0"/>
                </a:solidFill>
              </a:rPr>
              <a:t>Indica controllo glicemico medio (vita media GR)</a:t>
            </a:r>
          </a:p>
        </p:txBody>
      </p:sp>
      <p:sp>
        <p:nvSpPr>
          <p:cNvPr id="2" name="TextBox 1">
            <a:extLst>
              <a:ext uri="{FF2B5EF4-FFF2-40B4-BE49-F238E27FC236}">
                <a16:creationId xmlns:a16="http://schemas.microsoft.com/office/drawing/2014/main" id="{DAFD403B-1D0C-5D13-1105-9648CC7397F3}"/>
              </a:ext>
            </a:extLst>
          </p:cNvPr>
          <p:cNvSpPr txBox="1"/>
          <p:nvPr/>
        </p:nvSpPr>
        <p:spPr>
          <a:xfrm>
            <a:off x="239648" y="1959483"/>
            <a:ext cx="11242714" cy="3416320"/>
          </a:xfrm>
          <a:prstGeom prst="rect">
            <a:avLst/>
          </a:prstGeom>
          <a:noFill/>
        </p:spPr>
        <p:txBody>
          <a:bodyPr wrap="square" rtlCol="0">
            <a:spAutoFit/>
          </a:bodyPr>
          <a:lstStyle/>
          <a:p>
            <a:r>
              <a:rPr lang="it-IT" sz="2400" dirty="0"/>
              <a:t>Il glucosio attraversa la membrana dei globuli rossi e quello in eccesso si lega al gruppo N-terminale della </a:t>
            </a:r>
            <a:r>
              <a:rPr lang="it-IT" sz="2400" dirty="0">
                <a:latin typeface="Cambria Math" panose="02040503050406030204" pitchFamily="18" charset="0"/>
                <a:ea typeface="Cambria Math" panose="02040503050406030204" pitchFamily="18" charset="0"/>
              </a:rPr>
              <a:t>𝛽</a:t>
            </a:r>
            <a:r>
              <a:rPr lang="it-IT" sz="2400" dirty="0"/>
              <a:t>-globina con una reazione enzimatica</a:t>
            </a:r>
          </a:p>
          <a:p>
            <a:endParaRPr lang="it-IT" sz="2400" dirty="0"/>
          </a:p>
          <a:p>
            <a:r>
              <a:rPr lang="it-IT" sz="2400" dirty="0"/>
              <a:t>Accumulo nei 120 gg di vita del GR -&gt; rispecchia compenso glicemico nei 2-3 mesi precedenti</a:t>
            </a:r>
          </a:p>
          <a:p>
            <a:endParaRPr lang="it-IT" sz="2400" dirty="0"/>
          </a:p>
          <a:p>
            <a:r>
              <a:rPr lang="it-IT" sz="2400" dirty="0"/>
              <a:t>Normale	&lt; 5.7%</a:t>
            </a:r>
          </a:p>
          <a:p>
            <a:r>
              <a:rPr lang="it-IT" sz="2400" dirty="0"/>
              <a:t>Prediabete	5.7% - 6.4%</a:t>
            </a:r>
          </a:p>
          <a:p>
            <a:r>
              <a:rPr lang="it-IT" sz="2400" b="1" dirty="0"/>
              <a:t>Diabete	≥ 6.5%</a:t>
            </a:r>
          </a:p>
        </p:txBody>
      </p:sp>
    </p:spTree>
    <p:extLst>
      <p:ext uri="{BB962C8B-B14F-4D97-AF65-F5344CB8AC3E}">
        <p14:creationId xmlns:p14="http://schemas.microsoft.com/office/powerpoint/2010/main" val="15989372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408AFC6B-AC0F-FBFE-D842-08806CB6EB2F}"/>
              </a:ext>
            </a:extLst>
          </p:cNvPr>
          <p:cNvGrpSpPr/>
          <p:nvPr/>
        </p:nvGrpSpPr>
        <p:grpSpPr>
          <a:xfrm>
            <a:off x="0" y="0"/>
            <a:ext cx="12192000" cy="640301"/>
            <a:chOff x="0" y="0"/>
            <a:chExt cx="12192000" cy="640301"/>
          </a:xfrm>
        </p:grpSpPr>
        <p:sp>
          <p:nvSpPr>
            <p:cNvPr id="9" name="Rettangolo 8">
              <a:extLst>
                <a:ext uri="{FF2B5EF4-FFF2-40B4-BE49-F238E27FC236}">
                  <a16:creationId xmlns:a16="http://schemas.microsoft.com/office/drawing/2014/main" id="{7E3778BB-02B0-564D-7A39-E33B682A113B}"/>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102282" y="58540"/>
              <a:ext cx="11866562" cy="523220"/>
            </a:xfrm>
            <a:prstGeom prst="rect">
              <a:avLst/>
            </a:prstGeom>
            <a:noFill/>
          </p:spPr>
          <p:txBody>
            <a:bodyPr wrap="square" rtlCol="0">
              <a:spAutoFit/>
            </a:bodyPr>
            <a:lstStyle/>
            <a:p>
              <a:r>
                <a:rPr lang="it-IT" sz="2800" b="1" dirty="0"/>
                <a:t>2° CASO: lattante di 3 mesi              EMOCROMO CON FORMULA</a:t>
              </a:r>
            </a:p>
          </p:txBody>
        </p:sp>
      </p:grpSp>
      <p:pic>
        <p:nvPicPr>
          <p:cNvPr id="3" name="Immagine 2">
            <a:extLst>
              <a:ext uri="{FF2B5EF4-FFF2-40B4-BE49-F238E27FC236}">
                <a16:creationId xmlns:a16="http://schemas.microsoft.com/office/drawing/2014/main" id="{A453E9E5-2EDE-37B7-F334-B954B6183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88" y="721562"/>
            <a:ext cx="7730398" cy="6084335"/>
          </a:xfrm>
          <a:prstGeom prst="rect">
            <a:avLst/>
          </a:prstGeom>
        </p:spPr>
      </p:pic>
      <p:graphicFrame>
        <p:nvGraphicFramePr>
          <p:cNvPr id="4" name="Tabella 3">
            <a:extLst>
              <a:ext uri="{FF2B5EF4-FFF2-40B4-BE49-F238E27FC236}">
                <a16:creationId xmlns:a16="http://schemas.microsoft.com/office/drawing/2014/main" id="{6DF0C2F0-7DA5-5E96-2E4A-0F2BFB3C506A}"/>
              </a:ext>
            </a:extLst>
          </p:cNvPr>
          <p:cNvGraphicFramePr>
            <a:graphicFrameLocks noGrp="1"/>
          </p:cNvGraphicFramePr>
          <p:nvPr/>
        </p:nvGraphicFramePr>
        <p:xfrm>
          <a:off x="8801100" y="948292"/>
          <a:ext cx="3329441" cy="4960776"/>
        </p:xfrm>
        <a:graphic>
          <a:graphicData uri="http://schemas.openxmlformats.org/drawingml/2006/table">
            <a:tbl>
              <a:tblPr>
                <a:tableStyleId>{5DA37D80-6434-44D0-A028-1B22A696006F}</a:tableStyleId>
              </a:tblPr>
              <a:tblGrid>
                <a:gridCol w="1706336">
                  <a:extLst>
                    <a:ext uri="{9D8B030D-6E8A-4147-A177-3AD203B41FA5}">
                      <a16:colId xmlns:a16="http://schemas.microsoft.com/office/drawing/2014/main" val="1151779705"/>
                    </a:ext>
                  </a:extLst>
                </a:gridCol>
                <a:gridCol w="808264">
                  <a:extLst>
                    <a:ext uri="{9D8B030D-6E8A-4147-A177-3AD203B41FA5}">
                      <a16:colId xmlns:a16="http://schemas.microsoft.com/office/drawing/2014/main" val="4056671607"/>
                    </a:ext>
                  </a:extLst>
                </a:gridCol>
                <a:gridCol w="814841">
                  <a:extLst>
                    <a:ext uri="{9D8B030D-6E8A-4147-A177-3AD203B41FA5}">
                      <a16:colId xmlns:a16="http://schemas.microsoft.com/office/drawing/2014/main" val="2433109440"/>
                    </a:ext>
                  </a:extLst>
                </a:gridCol>
              </a:tblGrid>
              <a:tr h="413398">
                <a:tc>
                  <a:txBody>
                    <a:bodyPr/>
                    <a:lstStyle/>
                    <a:p>
                      <a:pPr algn="ctr" fontAlgn="b"/>
                      <a:r>
                        <a:rPr lang="it-IT" sz="2200" b="1" i="0" u="none" strike="noStrike" dirty="0">
                          <a:solidFill>
                            <a:srgbClr val="000000"/>
                          </a:solidFill>
                          <a:effectLst/>
                          <a:latin typeface="Calibri" panose="020F0502020204030204" pitchFamily="34" charset="0"/>
                        </a:rPr>
                        <a:t>età</a:t>
                      </a:r>
                    </a:p>
                  </a:txBody>
                  <a:tcPr marL="6350" marR="6350" marT="6350" marB="0" anchor="ctr"/>
                </a:tc>
                <a:tc>
                  <a:txBody>
                    <a:bodyPr/>
                    <a:lstStyle/>
                    <a:p>
                      <a:pPr algn="ctr" fontAlgn="b"/>
                      <a:r>
                        <a:rPr lang="it-IT" sz="2200" b="1" u="none" strike="noStrike" dirty="0">
                          <a:effectLst/>
                        </a:rPr>
                        <a:t>min</a:t>
                      </a:r>
                      <a:endParaRPr lang="it-IT" sz="2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b="1" u="none" strike="noStrike" dirty="0">
                          <a:effectLst/>
                        </a:rPr>
                        <a:t>max</a:t>
                      </a:r>
                      <a:endParaRPr lang="it-IT" sz="22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361906871"/>
                  </a:ext>
                </a:extLst>
              </a:tr>
              <a:tr h="413398">
                <a:tc>
                  <a:txBody>
                    <a:bodyPr/>
                    <a:lstStyle/>
                    <a:p>
                      <a:pPr algn="ctr" fontAlgn="b"/>
                      <a:r>
                        <a:rPr lang="it-IT" sz="2200" u="none" strike="noStrike" dirty="0" err="1">
                          <a:effectLst/>
                        </a:rPr>
                        <a:t>cord</a:t>
                      </a:r>
                      <a:r>
                        <a:rPr lang="it-IT" sz="2200" u="none" strike="noStrike" dirty="0">
                          <a:effectLst/>
                        </a:rPr>
                        <a:t> </a:t>
                      </a:r>
                      <a:r>
                        <a:rPr lang="it-IT" sz="2200" u="none" strike="noStrike" dirty="0" err="1">
                          <a:effectLst/>
                        </a:rPr>
                        <a:t>blood</a:t>
                      </a:r>
                      <a:endParaRPr lang="it-IT" sz="2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3100</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9400</a:t>
                      </a:r>
                      <a:endParaRPr lang="it-IT" sz="22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39232407"/>
                  </a:ext>
                </a:extLst>
              </a:tr>
              <a:tr h="413398">
                <a:tc>
                  <a:txBody>
                    <a:bodyPr/>
                    <a:lstStyle/>
                    <a:p>
                      <a:pPr algn="ctr" fontAlgn="b"/>
                      <a:r>
                        <a:rPr lang="it-IT" sz="2200" u="none" strike="noStrike">
                          <a:effectLst/>
                        </a:rPr>
                        <a:t>0-6 mesi</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dirty="0">
                          <a:effectLst/>
                        </a:rPr>
                        <a:t>4000</a:t>
                      </a:r>
                      <a:endParaRPr lang="it-IT" sz="2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dirty="0">
                          <a:effectLst/>
                        </a:rPr>
                        <a:t>10500</a:t>
                      </a:r>
                      <a:endParaRPr lang="it-IT" sz="2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26757769"/>
                  </a:ext>
                </a:extLst>
              </a:tr>
              <a:tr h="413398">
                <a:tc>
                  <a:txBody>
                    <a:bodyPr/>
                    <a:lstStyle/>
                    <a:p>
                      <a:pPr algn="ctr" fontAlgn="b"/>
                      <a:r>
                        <a:rPr lang="it-IT" sz="2200" u="none" strike="noStrike" dirty="0">
                          <a:effectLst/>
                        </a:rPr>
                        <a:t>6 mesi-1 anno</a:t>
                      </a:r>
                      <a:endParaRPr lang="it-IT" sz="2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3800</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9300</a:t>
                      </a:r>
                      <a:endParaRPr lang="it-IT" sz="22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38232063"/>
                  </a:ext>
                </a:extLst>
              </a:tr>
              <a:tr h="413398">
                <a:tc>
                  <a:txBody>
                    <a:bodyPr/>
                    <a:lstStyle/>
                    <a:p>
                      <a:pPr algn="ctr" fontAlgn="b"/>
                      <a:r>
                        <a:rPr lang="it-IT" sz="2200" u="none" strike="noStrike" dirty="0">
                          <a:effectLst/>
                        </a:rPr>
                        <a:t>1-2 anni</a:t>
                      </a:r>
                      <a:endParaRPr lang="it-IT" sz="2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4600</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8000</a:t>
                      </a:r>
                      <a:endParaRPr lang="it-IT" sz="22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928008679"/>
                  </a:ext>
                </a:extLst>
              </a:tr>
              <a:tr h="413398">
                <a:tc>
                  <a:txBody>
                    <a:bodyPr/>
                    <a:lstStyle/>
                    <a:p>
                      <a:pPr algn="ctr" fontAlgn="b"/>
                      <a:r>
                        <a:rPr lang="it-IT" sz="2200" u="none" strike="noStrike">
                          <a:effectLst/>
                        </a:rPr>
                        <a:t>2-3 anni</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2800</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6400</a:t>
                      </a:r>
                      <a:endParaRPr lang="it-IT" sz="22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03560182"/>
                  </a:ext>
                </a:extLst>
              </a:tr>
              <a:tr h="413398">
                <a:tc>
                  <a:txBody>
                    <a:bodyPr/>
                    <a:lstStyle/>
                    <a:p>
                      <a:pPr algn="ctr" fontAlgn="b"/>
                      <a:r>
                        <a:rPr lang="it-IT" sz="2200" u="none" strike="noStrike">
                          <a:effectLst/>
                        </a:rPr>
                        <a:t>3-4 anni</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2200</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dirty="0">
                          <a:effectLst/>
                        </a:rPr>
                        <a:t>5900</a:t>
                      </a:r>
                      <a:endParaRPr lang="it-IT" sz="2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10053587"/>
                  </a:ext>
                </a:extLst>
              </a:tr>
              <a:tr h="413398">
                <a:tc>
                  <a:txBody>
                    <a:bodyPr/>
                    <a:lstStyle/>
                    <a:p>
                      <a:pPr algn="ctr" fontAlgn="b"/>
                      <a:r>
                        <a:rPr lang="it-IT" sz="2200" u="none" strike="noStrike">
                          <a:effectLst/>
                        </a:rPr>
                        <a:t>4-6 anni</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dirty="0">
                          <a:effectLst/>
                        </a:rPr>
                        <a:t>2200</a:t>
                      </a:r>
                      <a:endParaRPr lang="it-IT" sz="2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5200</a:t>
                      </a:r>
                      <a:endParaRPr lang="it-IT" sz="22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93880896"/>
                  </a:ext>
                </a:extLst>
              </a:tr>
              <a:tr h="413398">
                <a:tc>
                  <a:txBody>
                    <a:bodyPr/>
                    <a:lstStyle/>
                    <a:p>
                      <a:pPr algn="ctr" fontAlgn="b"/>
                      <a:r>
                        <a:rPr lang="it-IT" sz="2200" u="none" strike="noStrike">
                          <a:effectLst/>
                        </a:rPr>
                        <a:t>6-9 anni</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1800</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5000</a:t>
                      </a:r>
                      <a:endParaRPr lang="it-IT" sz="22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56995575"/>
                  </a:ext>
                </a:extLst>
              </a:tr>
              <a:tr h="413398">
                <a:tc>
                  <a:txBody>
                    <a:bodyPr/>
                    <a:lstStyle/>
                    <a:p>
                      <a:pPr algn="ctr" fontAlgn="b"/>
                      <a:r>
                        <a:rPr lang="it-IT" sz="2200" u="none" strike="noStrike" dirty="0">
                          <a:effectLst/>
                        </a:rPr>
                        <a:t>9-12 anni</a:t>
                      </a:r>
                      <a:endParaRPr lang="it-IT" sz="2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1800</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4000</a:t>
                      </a:r>
                      <a:endParaRPr lang="it-IT" sz="22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340660416"/>
                  </a:ext>
                </a:extLst>
              </a:tr>
              <a:tr h="413398">
                <a:tc>
                  <a:txBody>
                    <a:bodyPr/>
                    <a:lstStyle/>
                    <a:p>
                      <a:pPr algn="ctr" fontAlgn="b"/>
                      <a:r>
                        <a:rPr lang="it-IT" sz="2200" u="none" strike="noStrike">
                          <a:effectLst/>
                        </a:rPr>
                        <a:t>12-15 anni</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1500</a:t>
                      </a:r>
                      <a:endParaRPr lang="it-IT" sz="22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a:effectLst/>
                        </a:rPr>
                        <a:t>2800</a:t>
                      </a:r>
                      <a:endParaRPr lang="it-IT" sz="22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652666"/>
                  </a:ext>
                </a:extLst>
              </a:tr>
              <a:tr h="413398">
                <a:tc>
                  <a:txBody>
                    <a:bodyPr/>
                    <a:lstStyle/>
                    <a:p>
                      <a:pPr algn="ctr" fontAlgn="b"/>
                      <a:r>
                        <a:rPr lang="it-IT" sz="2200" u="none" strike="noStrike" dirty="0">
                          <a:effectLst/>
                        </a:rPr>
                        <a:t>15-18 anni</a:t>
                      </a:r>
                      <a:endParaRPr lang="it-IT" sz="2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dirty="0">
                          <a:effectLst/>
                        </a:rPr>
                        <a:t>1500</a:t>
                      </a:r>
                      <a:endParaRPr lang="it-IT" sz="2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it-IT" sz="2200" u="none" strike="noStrike" dirty="0">
                          <a:effectLst/>
                        </a:rPr>
                        <a:t>2700</a:t>
                      </a:r>
                      <a:endParaRPr lang="it-IT" sz="2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03018300"/>
                  </a:ext>
                </a:extLst>
              </a:tr>
            </a:tbl>
          </a:graphicData>
        </a:graphic>
      </p:graphicFrame>
      <p:sp>
        <p:nvSpPr>
          <p:cNvPr id="5" name="CasellaDiTesto 4">
            <a:extLst>
              <a:ext uri="{FF2B5EF4-FFF2-40B4-BE49-F238E27FC236}">
                <a16:creationId xmlns:a16="http://schemas.microsoft.com/office/drawing/2014/main" id="{E34BA581-1FB6-8E78-B9E9-23A2AD1F161E}"/>
              </a:ext>
            </a:extLst>
          </p:cNvPr>
          <p:cNvSpPr txBox="1"/>
          <p:nvPr/>
        </p:nvSpPr>
        <p:spPr>
          <a:xfrm>
            <a:off x="8830786" y="587827"/>
            <a:ext cx="3227865" cy="430887"/>
          </a:xfrm>
          <a:prstGeom prst="rect">
            <a:avLst/>
          </a:prstGeom>
          <a:noFill/>
        </p:spPr>
        <p:txBody>
          <a:bodyPr wrap="square" rtlCol="0">
            <a:spAutoFit/>
          </a:bodyPr>
          <a:lstStyle/>
          <a:p>
            <a:r>
              <a:rPr lang="it-IT" sz="2200" b="1" dirty="0"/>
              <a:t>Conta linfocitaria (</a:t>
            </a:r>
            <a:r>
              <a:rPr lang="it-IT" sz="2200" b="1" dirty="0" err="1"/>
              <a:t>cell</a:t>
            </a:r>
            <a:r>
              <a:rPr lang="it-IT" sz="2200" b="1" dirty="0"/>
              <a:t>/</a:t>
            </a:r>
            <a:r>
              <a:rPr lang="el-GR" sz="2200" b="1" dirty="0"/>
              <a:t>μ</a:t>
            </a:r>
            <a:r>
              <a:rPr lang="it-IT" sz="2200" b="1" dirty="0"/>
              <a:t>L)</a:t>
            </a:r>
          </a:p>
        </p:txBody>
      </p:sp>
      <p:grpSp>
        <p:nvGrpSpPr>
          <p:cNvPr id="2" name="Gruppo 1">
            <a:extLst>
              <a:ext uri="{FF2B5EF4-FFF2-40B4-BE49-F238E27FC236}">
                <a16:creationId xmlns:a16="http://schemas.microsoft.com/office/drawing/2014/main" id="{11BC5D20-3C57-2A0E-9185-BA48AE6270E0}"/>
              </a:ext>
            </a:extLst>
          </p:cNvPr>
          <p:cNvGrpSpPr/>
          <p:nvPr/>
        </p:nvGrpSpPr>
        <p:grpSpPr>
          <a:xfrm>
            <a:off x="7494816" y="6188529"/>
            <a:ext cx="4302578" cy="523220"/>
            <a:chOff x="7494816" y="6188529"/>
            <a:chExt cx="4302578" cy="523220"/>
          </a:xfrm>
        </p:grpSpPr>
        <p:sp>
          <p:nvSpPr>
            <p:cNvPr id="7" name="CasellaDiTesto 6">
              <a:extLst>
                <a:ext uri="{FF2B5EF4-FFF2-40B4-BE49-F238E27FC236}">
                  <a16:creationId xmlns:a16="http://schemas.microsoft.com/office/drawing/2014/main" id="{BC8748EE-30F7-54EA-A9DF-2141363C9C6C}"/>
                </a:ext>
              </a:extLst>
            </p:cNvPr>
            <p:cNvSpPr txBox="1"/>
            <p:nvPr/>
          </p:nvSpPr>
          <p:spPr>
            <a:xfrm>
              <a:off x="7494816" y="6188529"/>
              <a:ext cx="4302578" cy="523220"/>
            </a:xfrm>
            <a:prstGeom prst="rect">
              <a:avLst/>
            </a:prstGeom>
            <a:ln w="25400" cap="rnd">
              <a:noFill/>
              <a:round/>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800" b="1" dirty="0"/>
                <a:t>Attenzione ai range di età!!!</a:t>
              </a:r>
            </a:p>
          </p:txBody>
        </p:sp>
        <p:sp>
          <p:nvSpPr>
            <p:cNvPr id="8" name="Rettangolo con angoli arrotondati 7">
              <a:extLst>
                <a:ext uri="{FF2B5EF4-FFF2-40B4-BE49-F238E27FC236}">
                  <a16:creationId xmlns:a16="http://schemas.microsoft.com/office/drawing/2014/main" id="{78BBCB6F-7AEF-431E-096F-ADD32274879A}"/>
                </a:ext>
              </a:extLst>
            </p:cNvPr>
            <p:cNvSpPr/>
            <p:nvPr/>
          </p:nvSpPr>
          <p:spPr>
            <a:xfrm>
              <a:off x="7494816" y="6245679"/>
              <a:ext cx="4302578" cy="45408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155395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o 26">
            <a:extLst>
              <a:ext uri="{FF2B5EF4-FFF2-40B4-BE49-F238E27FC236}">
                <a16:creationId xmlns:a16="http://schemas.microsoft.com/office/drawing/2014/main" id="{F3173554-4CDB-55C4-55B7-E3D6109CAD75}"/>
              </a:ext>
            </a:extLst>
          </p:cNvPr>
          <p:cNvGrpSpPr/>
          <p:nvPr/>
        </p:nvGrpSpPr>
        <p:grpSpPr>
          <a:xfrm>
            <a:off x="0" y="0"/>
            <a:ext cx="12192000" cy="640301"/>
            <a:chOff x="0" y="0"/>
            <a:chExt cx="12192000" cy="640301"/>
          </a:xfrm>
        </p:grpSpPr>
        <p:sp>
          <p:nvSpPr>
            <p:cNvPr id="26" name="Rettangolo 25">
              <a:extLst>
                <a:ext uri="{FF2B5EF4-FFF2-40B4-BE49-F238E27FC236}">
                  <a16:creationId xmlns:a16="http://schemas.microsoft.com/office/drawing/2014/main" id="{0F6C6F5D-3938-7DF7-A41C-892CE4FCD687}"/>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95421" y="58540"/>
              <a:ext cx="11866562" cy="523220"/>
            </a:xfrm>
            <a:prstGeom prst="rect">
              <a:avLst/>
            </a:prstGeom>
            <a:noFill/>
          </p:spPr>
          <p:txBody>
            <a:bodyPr wrap="square" rtlCol="0">
              <a:spAutoFit/>
            </a:bodyPr>
            <a:lstStyle/>
            <a:p>
              <a:r>
                <a:rPr lang="it-IT" sz="2800" b="1" dirty="0"/>
                <a:t>2° CASO: lattante di 3 mesi              IMMUNOFENOTIPO LINFOCITARIO</a:t>
              </a:r>
            </a:p>
          </p:txBody>
        </p:sp>
      </p:grpSp>
      <p:pic>
        <p:nvPicPr>
          <p:cNvPr id="2" name="Immagine 1">
            <a:extLst>
              <a:ext uri="{FF2B5EF4-FFF2-40B4-BE49-F238E27FC236}">
                <a16:creationId xmlns:a16="http://schemas.microsoft.com/office/drawing/2014/main" id="{0A68FEFA-B33F-C22D-B8FA-D181C8DB1EC9}"/>
              </a:ext>
            </a:extLst>
          </p:cNvPr>
          <p:cNvPicPr>
            <a:picLocks noChangeAspect="1"/>
          </p:cNvPicPr>
          <p:nvPr/>
        </p:nvPicPr>
        <p:blipFill>
          <a:blip r:embed="rId2"/>
          <a:stretch>
            <a:fillRect/>
          </a:stretch>
        </p:blipFill>
        <p:spPr>
          <a:xfrm>
            <a:off x="192088" y="676432"/>
            <a:ext cx="2986254" cy="2520000"/>
          </a:xfrm>
          <a:prstGeom prst="rect">
            <a:avLst/>
          </a:prstGeom>
        </p:spPr>
      </p:pic>
      <p:pic>
        <p:nvPicPr>
          <p:cNvPr id="3" name="Immagine 2">
            <a:extLst>
              <a:ext uri="{FF2B5EF4-FFF2-40B4-BE49-F238E27FC236}">
                <a16:creationId xmlns:a16="http://schemas.microsoft.com/office/drawing/2014/main" id="{80428131-618A-35E6-4935-27A6123BD779}"/>
              </a:ext>
            </a:extLst>
          </p:cNvPr>
          <p:cNvPicPr>
            <a:picLocks noChangeAspect="1"/>
          </p:cNvPicPr>
          <p:nvPr/>
        </p:nvPicPr>
        <p:blipFill>
          <a:blip r:embed="rId3"/>
          <a:stretch>
            <a:fillRect/>
          </a:stretch>
        </p:blipFill>
        <p:spPr>
          <a:xfrm>
            <a:off x="3170178" y="643776"/>
            <a:ext cx="2895517" cy="2592000"/>
          </a:xfrm>
          <a:prstGeom prst="rect">
            <a:avLst/>
          </a:prstGeom>
        </p:spPr>
      </p:pic>
      <p:pic>
        <p:nvPicPr>
          <p:cNvPr id="7" name="Immagine 6">
            <a:extLst>
              <a:ext uri="{FF2B5EF4-FFF2-40B4-BE49-F238E27FC236}">
                <a16:creationId xmlns:a16="http://schemas.microsoft.com/office/drawing/2014/main" id="{A53B50D2-CECD-34E1-E371-5DD4C085DCFE}"/>
              </a:ext>
            </a:extLst>
          </p:cNvPr>
          <p:cNvPicPr>
            <a:picLocks noChangeAspect="1"/>
          </p:cNvPicPr>
          <p:nvPr/>
        </p:nvPicPr>
        <p:blipFill>
          <a:blip r:embed="rId4"/>
          <a:stretch>
            <a:fillRect/>
          </a:stretch>
        </p:blipFill>
        <p:spPr>
          <a:xfrm>
            <a:off x="192088" y="3661569"/>
            <a:ext cx="2935980" cy="2520000"/>
          </a:xfrm>
          <a:prstGeom prst="rect">
            <a:avLst/>
          </a:prstGeom>
        </p:spPr>
      </p:pic>
      <p:pic>
        <p:nvPicPr>
          <p:cNvPr id="8" name="Immagine 7">
            <a:extLst>
              <a:ext uri="{FF2B5EF4-FFF2-40B4-BE49-F238E27FC236}">
                <a16:creationId xmlns:a16="http://schemas.microsoft.com/office/drawing/2014/main" id="{3CB9B947-4089-6EB2-72BB-E885A9046C0E}"/>
              </a:ext>
            </a:extLst>
          </p:cNvPr>
          <p:cNvPicPr>
            <a:picLocks noChangeAspect="1"/>
          </p:cNvPicPr>
          <p:nvPr/>
        </p:nvPicPr>
        <p:blipFill>
          <a:blip r:embed="rId5"/>
          <a:stretch>
            <a:fillRect/>
          </a:stretch>
        </p:blipFill>
        <p:spPr>
          <a:xfrm>
            <a:off x="3135198" y="3661569"/>
            <a:ext cx="2956703" cy="2556000"/>
          </a:xfrm>
          <a:prstGeom prst="rect">
            <a:avLst/>
          </a:prstGeom>
        </p:spPr>
      </p:pic>
      <p:grpSp>
        <p:nvGrpSpPr>
          <p:cNvPr id="24" name="Gruppo 23">
            <a:extLst>
              <a:ext uri="{FF2B5EF4-FFF2-40B4-BE49-F238E27FC236}">
                <a16:creationId xmlns:a16="http://schemas.microsoft.com/office/drawing/2014/main" id="{FCBBFC59-E967-6900-B44C-284614E406F4}"/>
              </a:ext>
            </a:extLst>
          </p:cNvPr>
          <p:cNvGrpSpPr/>
          <p:nvPr/>
        </p:nvGrpSpPr>
        <p:grpSpPr>
          <a:xfrm>
            <a:off x="9122671" y="664964"/>
            <a:ext cx="2977923" cy="2556000"/>
            <a:chOff x="9122671" y="664964"/>
            <a:chExt cx="2977923" cy="2556000"/>
          </a:xfrm>
        </p:grpSpPr>
        <p:pic>
          <p:nvPicPr>
            <p:cNvPr id="5" name="Immagine 4">
              <a:extLst>
                <a:ext uri="{FF2B5EF4-FFF2-40B4-BE49-F238E27FC236}">
                  <a16:creationId xmlns:a16="http://schemas.microsoft.com/office/drawing/2014/main" id="{91FD9AE1-B6C4-4065-9991-046753856D43}"/>
                </a:ext>
              </a:extLst>
            </p:cNvPr>
            <p:cNvPicPr>
              <a:picLocks noChangeAspect="1"/>
            </p:cNvPicPr>
            <p:nvPr/>
          </p:nvPicPr>
          <p:blipFill>
            <a:blip r:embed="rId6"/>
            <a:stretch>
              <a:fillRect/>
            </a:stretch>
          </p:blipFill>
          <p:spPr>
            <a:xfrm>
              <a:off x="9122671" y="664964"/>
              <a:ext cx="2977923" cy="2556000"/>
            </a:xfrm>
            <a:prstGeom prst="rect">
              <a:avLst/>
            </a:prstGeom>
          </p:spPr>
        </p:pic>
        <p:sp>
          <p:nvSpPr>
            <p:cNvPr id="9" name="Rettangolo con angoli arrotondati 8">
              <a:extLst>
                <a:ext uri="{FF2B5EF4-FFF2-40B4-BE49-F238E27FC236}">
                  <a16:creationId xmlns:a16="http://schemas.microsoft.com/office/drawing/2014/main" id="{6AE57774-5BA8-AEAE-3DB6-2871789A58A2}"/>
                </a:ext>
              </a:extLst>
            </p:cNvPr>
            <p:cNvSpPr/>
            <p:nvPr/>
          </p:nvSpPr>
          <p:spPr>
            <a:xfrm>
              <a:off x="10507436" y="759279"/>
              <a:ext cx="1492475" cy="104502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5" name="Gruppo 24">
            <a:extLst>
              <a:ext uri="{FF2B5EF4-FFF2-40B4-BE49-F238E27FC236}">
                <a16:creationId xmlns:a16="http://schemas.microsoft.com/office/drawing/2014/main" id="{EFFA3C31-900A-786A-4819-E45889AE5CCF}"/>
              </a:ext>
            </a:extLst>
          </p:cNvPr>
          <p:cNvGrpSpPr/>
          <p:nvPr/>
        </p:nvGrpSpPr>
        <p:grpSpPr>
          <a:xfrm>
            <a:off x="6079872" y="664964"/>
            <a:ext cx="2941235" cy="2556000"/>
            <a:chOff x="6079872" y="664964"/>
            <a:chExt cx="2941235" cy="2556000"/>
          </a:xfrm>
        </p:grpSpPr>
        <p:pic>
          <p:nvPicPr>
            <p:cNvPr id="4" name="Immagine 3">
              <a:extLst>
                <a:ext uri="{FF2B5EF4-FFF2-40B4-BE49-F238E27FC236}">
                  <a16:creationId xmlns:a16="http://schemas.microsoft.com/office/drawing/2014/main" id="{15E19238-7B64-A6F4-7023-6661BE9D8684}"/>
                </a:ext>
              </a:extLst>
            </p:cNvPr>
            <p:cNvPicPr>
              <a:picLocks noChangeAspect="1"/>
            </p:cNvPicPr>
            <p:nvPr/>
          </p:nvPicPr>
          <p:blipFill>
            <a:blip r:embed="rId7"/>
            <a:stretch>
              <a:fillRect/>
            </a:stretch>
          </p:blipFill>
          <p:spPr>
            <a:xfrm>
              <a:off x="6079872" y="664964"/>
              <a:ext cx="2941235" cy="2556000"/>
            </a:xfrm>
            <a:prstGeom prst="rect">
              <a:avLst/>
            </a:prstGeom>
          </p:spPr>
        </p:pic>
        <p:sp>
          <p:nvSpPr>
            <p:cNvPr id="10" name="Rettangolo con angoli arrotondati 9">
              <a:extLst>
                <a:ext uri="{FF2B5EF4-FFF2-40B4-BE49-F238E27FC236}">
                  <a16:creationId xmlns:a16="http://schemas.microsoft.com/office/drawing/2014/main" id="{162024DE-5F85-E264-6B6B-87C46514144D}"/>
                </a:ext>
              </a:extLst>
            </p:cNvPr>
            <p:cNvSpPr/>
            <p:nvPr/>
          </p:nvSpPr>
          <p:spPr>
            <a:xfrm>
              <a:off x="7388679" y="1904617"/>
              <a:ext cx="1534885" cy="86307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2BF13CD5-B92E-A75B-C820-C417239B3109}"/>
                </a:ext>
              </a:extLst>
            </p:cNvPr>
            <p:cNvSpPr/>
            <p:nvPr/>
          </p:nvSpPr>
          <p:spPr>
            <a:xfrm>
              <a:off x="6560553" y="759279"/>
              <a:ext cx="754647" cy="110451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CasellaDiTesto 11">
            <a:extLst>
              <a:ext uri="{FF2B5EF4-FFF2-40B4-BE49-F238E27FC236}">
                <a16:creationId xmlns:a16="http://schemas.microsoft.com/office/drawing/2014/main" id="{65820CAD-2730-68A6-9166-206FD8D502AA}"/>
              </a:ext>
            </a:extLst>
          </p:cNvPr>
          <p:cNvSpPr txBox="1"/>
          <p:nvPr/>
        </p:nvSpPr>
        <p:spPr>
          <a:xfrm>
            <a:off x="6099032" y="3304981"/>
            <a:ext cx="6001562" cy="800219"/>
          </a:xfrm>
          <a:prstGeom prst="rect">
            <a:avLst/>
          </a:prstGeom>
          <a:noFill/>
        </p:spPr>
        <p:txBody>
          <a:bodyPr wrap="square" rtlCol="0">
            <a:spAutoFit/>
          </a:bodyPr>
          <a:lstStyle/>
          <a:p>
            <a:pPr marL="179388" indent="-179388">
              <a:buFont typeface="Arial" panose="020B0604020202020204" pitchFamily="34" charset="0"/>
              <a:buChar char="•"/>
            </a:pPr>
            <a:r>
              <a:rPr lang="it-IT" sz="2300" dirty="0"/>
              <a:t>Riduzione degli RTE (VN 56%-76%)</a:t>
            </a:r>
          </a:p>
          <a:p>
            <a:pPr marL="179388" indent="-179388">
              <a:buFont typeface="Arial" panose="020B0604020202020204" pitchFamily="34" charset="0"/>
              <a:buChar char="•"/>
            </a:pPr>
            <a:r>
              <a:rPr lang="it-IT" sz="2300" dirty="0"/>
              <a:t>Linfociti T CD4/linfociti T CD8 = 7.2 (VN 1.9-5.5)</a:t>
            </a:r>
          </a:p>
        </p:txBody>
      </p:sp>
      <p:sp>
        <p:nvSpPr>
          <p:cNvPr id="13" name="CasellaDiTesto 12">
            <a:extLst>
              <a:ext uri="{FF2B5EF4-FFF2-40B4-BE49-F238E27FC236}">
                <a16:creationId xmlns:a16="http://schemas.microsoft.com/office/drawing/2014/main" id="{ACDC6103-3D35-7A1E-E089-E77AFF0F31A1}"/>
              </a:ext>
            </a:extLst>
          </p:cNvPr>
          <p:cNvSpPr txBox="1"/>
          <p:nvPr/>
        </p:nvSpPr>
        <p:spPr>
          <a:xfrm>
            <a:off x="6385408" y="5092094"/>
            <a:ext cx="2677457" cy="1569660"/>
          </a:xfrm>
          <a:prstGeom prst="rect">
            <a:avLst/>
          </a:prstGeom>
          <a:noFill/>
        </p:spPr>
        <p:txBody>
          <a:bodyPr wrap="square" rtlCol="0">
            <a:spAutoFit/>
          </a:bodyPr>
          <a:lstStyle/>
          <a:p>
            <a:r>
              <a:rPr lang="it-IT" sz="2400" dirty="0"/>
              <a:t>Espressione proteina WASP in </a:t>
            </a:r>
            <a:r>
              <a:rPr lang="it-IT" sz="2400" dirty="0" err="1"/>
              <a:t>citofluorimetria</a:t>
            </a:r>
            <a:r>
              <a:rPr lang="it-IT" sz="2400" dirty="0"/>
              <a:t>: assente</a:t>
            </a:r>
          </a:p>
        </p:txBody>
      </p:sp>
      <p:pic>
        <p:nvPicPr>
          <p:cNvPr id="23" name="Immagine 22">
            <a:extLst>
              <a:ext uri="{FF2B5EF4-FFF2-40B4-BE49-F238E27FC236}">
                <a16:creationId xmlns:a16="http://schemas.microsoft.com/office/drawing/2014/main" id="{FC5CF995-FE75-7CB5-7714-B04C162FEBF1}"/>
              </a:ext>
            </a:extLst>
          </p:cNvPr>
          <p:cNvPicPr>
            <a:picLocks noChangeAspect="1"/>
          </p:cNvPicPr>
          <p:nvPr/>
        </p:nvPicPr>
        <p:blipFill>
          <a:blip r:embed="rId8"/>
          <a:stretch>
            <a:fillRect/>
          </a:stretch>
        </p:blipFill>
        <p:spPr>
          <a:xfrm>
            <a:off x="8923562" y="4000487"/>
            <a:ext cx="3087405" cy="2844000"/>
          </a:xfrm>
          <a:prstGeom prst="rect">
            <a:avLst/>
          </a:prstGeom>
        </p:spPr>
      </p:pic>
    </p:spTree>
    <p:extLst>
      <p:ext uri="{BB962C8B-B14F-4D97-AF65-F5344CB8AC3E}">
        <p14:creationId xmlns:p14="http://schemas.microsoft.com/office/powerpoint/2010/main" val="3088419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2701C3F6-27A6-815C-B8EA-EFBD89BFE3DE}"/>
              </a:ext>
            </a:extLst>
          </p:cNvPr>
          <p:cNvGrpSpPr/>
          <p:nvPr/>
        </p:nvGrpSpPr>
        <p:grpSpPr>
          <a:xfrm>
            <a:off x="0" y="0"/>
            <a:ext cx="12192000" cy="640301"/>
            <a:chOff x="0" y="0"/>
            <a:chExt cx="12192000" cy="640301"/>
          </a:xfrm>
        </p:grpSpPr>
        <p:sp>
          <p:nvSpPr>
            <p:cNvPr id="8" name="Rettangolo 7">
              <a:extLst>
                <a:ext uri="{FF2B5EF4-FFF2-40B4-BE49-F238E27FC236}">
                  <a16:creationId xmlns:a16="http://schemas.microsoft.com/office/drawing/2014/main" id="{F4956AB6-1A4E-9F3B-772F-93A92985C473}"/>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94119" y="63751"/>
              <a:ext cx="11866562" cy="523220"/>
            </a:xfrm>
            <a:prstGeom prst="rect">
              <a:avLst/>
            </a:prstGeom>
            <a:noFill/>
          </p:spPr>
          <p:txBody>
            <a:bodyPr wrap="square" rtlCol="0">
              <a:spAutoFit/>
            </a:bodyPr>
            <a:lstStyle/>
            <a:p>
              <a:r>
                <a:rPr lang="it-IT" sz="2800" b="1" dirty="0"/>
                <a:t>2° CASO: lattante di 3 mesi              CLINICA E DIAGNOSI</a:t>
              </a:r>
            </a:p>
          </p:txBody>
        </p:sp>
      </p:grpSp>
      <p:pic>
        <p:nvPicPr>
          <p:cNvPr id="2" name="Immagine 1">
            <a:extLst>
              <a:ext uri="{FF2B5EF4-FFF2-40B4-BE49-F238E27FC236}">
                <a16:creationId xmlns:a16="http://schemas.microsoft.com/office/drawing/2014/main" id="{AE8F675C-B875-9F8B-8DDF-72AD25C93FAE}"/>
              </a:ext>
            </a:extLst>
          </p:cNvPr>
          <p:cNvPicPr>
            <a:picLocks noChangeAspect="1"/>
          </p:cNvPicPr>
          <p:nvPr/>
        </p:nvPicPr>
        <p:blipFill>
          <a:blip r:embed="rId2"/>
          <a:stretch>
            <a:fillRect/>
          </a:stretch>
        </p:blipFill>
        <p:spPr>
          <a:xfrm>
            <a:off x="7859487" y="685801"/>
            <a:ext cx="3456000" cy="2592000"/>
          </a:xfrm>
          <a:prstGeom prst="rect">
            <a:avLst/>
          </a:prstGeom>
        </p:spPr>
      </p:pic>
      <p:sp>
        <p:nvSpPr>
          <p:cNvPr id="3" name="CasellaDiTesto 2">
            <a:extLst>
              <a:ext uri="{FF2B5EF4-FFF2-40B4-BE49-F238E27FC236}">
                <a16:creationId xmlns:a16="http://schemas.microsoft.com/office/drawing/2014/main" id="{FA6822EC-FCE5-CD17-7931-4A65E6D6927F}"/>
              </a:ext>
            </a:extLst>
          </p:cNvPr>
          <p:cNvSpPr txBox="1"/>
          <p:nvPr/>
        </p:nvSpPr>
        <p:spPr>
          <a:xfrm>
            <a:off x="192088" y="774207"/>
            <a:ext cx="6469970" cy="4154984"/>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Accesso in PS per tumefazione e iperemia della cute del piede sx</a:t>
            </a:r>
          </a:p>
          <a:p>
            <a:pPr marL="342900" indent="-342900" algn="just">
              <a:buFont typeface="Arial" panose="020B0604020202020204" pitchFamily="34" charset="0"/>
              <a:buChar char="•"/>
            </a:pPr>
            <a:r>
              <a:rPr lang="it-IT" sz="2400" dirty="0"/>
              <a:t>Riferiti episodi di sangue nelle feci e nel vomito</a:t>
            </a:r>
          </a:p>
          <a:p>
            <a:pPr marL="342900" indent="-342900" algn="just">
              <a:buFont typeface="Arial" panose="020B0604020202020204" pitchFamily="34" charset="0"/>
              <a:buChar char="•"/>
            </a:pPr>
            <a:r>
              <a:rPr lang="it-IT" sz="2400" dirty="0"/>
              <a:t>Agli esami, infezione in atto (aumento leucociti, VES e PCR)</a:t>
            </a:r>
          </a:p>
          <a:p>
            <a:pPr marL="342900" indent="-342900" algn="just">
              <a:buFont typeface="Arial" panose="020B0604020202020204" pitchFamily="34" charset="0"/>
              <a:buChar char="•"/>
            </a:pPr>
            <a:r>
              <a:rPr lang="it-IT" sz="2400" dirty="0"/>
              <a:t>Ricoverato in rianimazione e trattato come fosse una sepsi anche senza aver mai trovato la causa microbiologica</a:t>
            </a:r>
          </a:p>
          <a:p>
            <a:pPr marL="342900" indent="-342900" algn="just">
              <a:buFont typeface="Arial" panose="020B0604020202020204" pitchFamily="34" charset="0"/>
              <a:buChar char="•"/>
            </a:pPr>
            <a:r>
              <a:rPr lang="it-IT" sz="2400" b="1" dirty="0"/>
              <a:t>WAS mutazione sul gene </a:t>
            </a:r>
            <a:r>
              <a:rPr lang="it-IT" sz="2400" b="1" i="1" dirty="0"/>
              <a:t>WASP</a:t>
            </a:r>
            <a:endParaRPr lang="it-IT" sz="2400" dirty="0"/>
          </a:p>
          <a:p>
            <a:pPr marL="342900" indent="-342900" algn="just">
              <a:buFont typeface="Arial" panose="020B0604020202020204" pitchFamily="34" charset="0"/>
              <a:buChar char="•"/>
            </a:pPr>
            <a:r>
              <a:rPr lang="it-IT" sz="2400" dirty="0"/>
              <a:t>Terapia genica</a:t>
            </a:r>
          </a:p>
          <a:p>
            <a:pPr marL="342900" indent="-342900" algn="just">
              <a:buFont typeface="Arial" panose="020B0604020202020204" pitchFamily="34" charset="0"/>
              <a:buChar char="•"/>
            </a:pPr>
            <a:r>
              <a:rPr lang="it-IT" sz="2400" dirty="0"/>
              <a:t>Ora ha quasi 5 anni </a:t>
            </a:r>
          </a:p>
        </p:txBody>
      </p:sp>
      <p:sp>
        <p:nvSpPr>
          <p:cNvPr id="5" name="CasellaDiTesto 4">
            <a:extLst>
              <a:ext uri="{FF2B5EF4-FFF2-40B4-BE49-F238E27FC236}">
                <a16:creationId xmlns:a16="http://schemas.microsoft.com/office/drawing/2014/main" id="{70C57320-53A3-F267-4C50-2BE8DEB8A13E}"/>
              </a:ext>
            </a:extLst>
          </p:cNvPr>
          <p:cNvSpPr txBox="1"/>
          <p:nvPr/>
        </p:nvSpPr>
        <p:spPr>
          <a:xfrm>
            <a:off x="0" y="6411744"/>
            <a:ext cx="5478237" cy="430887"/>
          </a:xfrm>
          <a:prstGeom prst="rect">
            <a:avLst/>
          </a:prstGeom>
          <a:noFill/>
        </p:spPr>
        <p:txBody>
          <a:bodyPr wrap="square" rtlCol="0">
            <a:spAutoFit/>
          </a:bodyPr>
          <a:lstStyle/>
          <a:p>
            <a:r>
              <a:rPr lang="it-IT" sz="2200" dirty="0"/>
              <a:t>WAS: </a:t>
            </a:r>
            <a:r>
              <a:rPr lang="it-IT" sz="2200" dirty="0" err="1"/>
              <a:t>Wiskott</a:t>
            </a:r>
            <a:r>
              <a:rPr lang="it-IT" sz="2200" dirty="0"/>
              <a:t> Aldrich </a:t>
            </a:r>
            <a:r>
              <a:rPr lang="it-IT" sz="2200" dirty="0" err="1"/>
              <a:t>Syndrome</a:t>
            </a:r>
            <a:r>
              <a:rPr lang="it-IT" sz="2200" dirty="0"/>
              <a:t> </a:t>
            </a:r>
          </a:p>
        </p:txBody>
      </p:sp>
      <p:grpSp>
        <p:nvGrpSpPr>
          <p:cNvPr id="11" name="Gruppo 10">
            <a:extLst>
              <a:ext uri="{FF2B5EF4-FFF2-40B4-BE49-F238E27FC236}">
                <a16:creationId xmlns:a16="http://schemas.microsoft.com/office/drawing/2014/main" id="{F896E304-5C8C-4B6F-40F6-19207741EB44}"/>
              </a:ext>
            </a:extLst>
          </p:cNvPr>
          <p:cNvGrpSpPr/>
          <p:nvPr/>
        </p:nvGrpSpPr>
        <p:grpSpPr>
          <a:xfrm>
            <a:off x="7519306" y="3429000"/>
            <a:ext cx="3941763" cy="3306536"/>
            <a:chOff x="8115298" y="3429000"/>
            <a:chExt cx="3941763" cy="3306536"/>
          </a:xfrm>
        </p:grpSpPr>
        <p:sp>
          <p:nvSpPr>
            <p:cNvPr id="7" name="CasellaDiTesto 6">
              <a:extLst>
                <a:ext uri="{FF2B5EF4-FFF2-40B4-BE49-F238E27FC236}">
                  <a16:creationId xmlns:a16="http://schemas.microsoft.com/office/drawing/2014/main" id="{2F46C8BB-4E26-B84C-A034-275C678C5572}"/>
                </a:ext>
              </a:extLst>
            </p:cNvPr>
            <p:cNvSpPr txBox="1"/>
            <p:nvPr/>
          </p:nvSpPr>
          <p:spPr>
            <a:xfrm>
              <a:off x="8181194" y="3580200"/>
              <a:ext cx="3730285" cy="3046988"/>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Emocromo + clinica ha posto il sospetto</a:t>
              </a:r>
            </a:p>
            <a:p>
              <a:pPr marL="342900" indent="-342900" algn="just">
                <a:buFont typeface="Arial" panose="020B0604020202020204" pitchFamily="34" charset="0"/>
                <a:buChar char="•"/>
              </a:pPr>
              <a:r>
                <a:rPr lang="it-IT" sz="2400" dirty="0" err="1"/>
                <a:t>Immunofenotipo</a:t>
              </a:r>
              <a:r>
                <a:rPr lang="it-IT" sz="2400" dirty="0"/>
                <a:t> ha permesso di fare diagnosi "molecolare"</a:t>
              </a:r>
            </a:p>
            <a:p>
              <a:pPr marL="342900" indent="-342900" algn="just">
                <a:buFont typeface="Arial" panose="020B0604020202020204" pitchFamily="34" charset="0"/>
                <a:buChar char="•"/>
              </a:pPr>
              <a:r>
                <a:rPr lang="it-IT" sz="2400" dirty="0"/>
                <a:t>Diagnosi molecolare genetica con valore di conferma</a:t>
              </a:r>
            </a:p>
          </p:txBody>
        </p:sp>
        <p:sp>
          <p:nvSpPr>
            <p:cNvPr id="10" name="Rettangolo con angoli arrotondati 9">
              <a:extLst>
                <a:ext uri="{FF2B5EF4-FFF2-40B4-BE49-F238E27FC236}">
                  <a16:creationId xmlns:a16="http://schemas.microsoft.com/office/drawing/2014/main" id="{65A88E8C-58B6-E7E3-B495-C07BFEA66482}"/>
                </a:ext>
              </a:extLst>
            </p:cNvPr>
            <p:cNvSpPr/>
            <p:nvPr/>
          </p:nvSpPr>
          <p:spPr>
            <a:xfrm>
              <a:off x="8115298" y="3429000"/>
              <a:ext cx="3941763" cy="330653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270728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C20B9A5F-3DED-F0F4-593C-680495AB9EB9}"/>
              </a:ext>
            </a:extLst>
          </p:cNvPr>
          <p:cNvGrpSpPr/>
          <p:nvPr/>
        </p:nvGrpSpPr>
        <p:grpSpPr>
          <a:xfrm>
            <a:off x="0" y="0"/>
            <a:ext cx="12192000" cy="640301"/>
            <a:chOff x="0" y="0"/>
            <a:chExt cx="12192000" cy="640301"/>
          </a:xfrm>
        </p:grpSpPr>
        <p:sp>
          <p:nvSpPr>
            <p:cNvPr id="7" name="Rettangolo 6">
              <a:extLst>
                <a:ext uri="{FF2B5EF4-FFF2-40B4-BE49-F238E27FC236}">
                  <a16:creationId xmlns:a16="http://schemas.microsoft.com/office/drawing/2014/main" id="{9DD9A937-156C-BF15-F7AC-CD206F5D5A75}"/>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102284" y="58540"/>
              <a:ext cx="11866562" cy="523220"/>
            </a:xfrm>
            <a:prstGeom prst="rect">
              <a:avLst/>
            </a:prstGeom>
            <a:noFill/>
          </p:spPr>
          <p:txBody>
            <a:bodyPr wrap="square" rtlCol="0">
              <a:spAutoFit/>
            </a:bodyPr>
            <a:lstStyle/>
            <a:p>
              <a:r>
                <a:rPr lang="it-IT" sz="2800" b="1" dirty="0"/>
                <a:t>3° CASO: bambina 9 anni              EMOCROMO CON FORMULA</a:t>
              </a:r>
            </a:p>
          </p:txBody>
        </p:sp>
      </p:grpSp>
      <p:pic>
        <p:nvPicPr>
          <p:cNvPr id="8" name="Immagine 7">
            <a:extLst>
              <a:ext uri="{FF2B5EF4-FFF2-40B4-BE49-F238E27FC236}">
                <a16:creationId xmlns:a16="http://schemas.microsoft.com/office/drawing/2014/main" id="{EEC12AD9-F7CB-1211-6413-463BE5A7EA6D}"/>
              </a:ext>
            </a:extLst>
          </p:cNvPr>
          <p:cNvPicPr>
            <a:picLocks noChangeAspect="1"/>
          </p:cNvPicPr>
          <p:nvPr/>
        </p:nvPicPr>
        <p:blipFill>
          <a:blip r:embed="rId2"/>
          <a:stretch>
            <a:fillRect/>
          </a:stretch>
        </p:blipFill>
        <p:spPr>
          <a:xfrm>
            <a:off x="216082" y="625330"/>
            <a:ext cx="8221902" cy="6126531"/>
          </a:xfrm>
          <a:prstGeom prst="rect">
            <a:avLst/>
          </a:prstGeom>
        </p:spPr>
      </p:pic>
      <p:sp>
        <p:nvSpPr>
          <p:cNvPr id="2" name="CasellaDiTesto 1">
            <a:extLst>
              <a:ext uri="{FF2B5EF4-FFF2-40B4-BE49-F238E27FC236}">
                <a16:creationId xmlns:a16="http://schemas.microsoft.com/office/drawing/2014/main" id="{9904C5A9-D31A-54A4-9D47-72D368C3D41F}"/>
              </a:ext>
            </a:extLst>
          </p:cNvPr>
          <p:cNvSpPr txBox="1"/>
          <p:nvPr/>
        </p:nvSpPr>
        <p:spPr>
          <a:xfrm>
            <a:off x="8221436" y="1567543"/>
            <a:ext cx="3429000" cy="1200329"/>
          </a:xfrm>
          <a:prstGeom prst="rect">
            <a:avLst/>
          </a:prstGeom>
          <a:noFill/>
        </p:spPr>
        <p:txBody>
          <a:bodyPr wrap="square" rtlCol="0">
            <a:spAutoFit/>
          </a:bodyPr>
          <a:lstStyle/>
          <a:p>
            <a:pPr algn="just"/>
            <a:r>
              <a:rPr lang="it-IT" sz="2400" dirty="0"/>
              <a:t>Esame nella norma, fatta eccezione per alcune insignificanti oscillazioni</a:t>
            </a:r>
          </a:p>
        </p:txBody>
      </p:sp>
      <p:grpSp>
        <p:nvGrpSpPr>
          <p:cNvPr id="5" name="Gruppo 4">
            <a:extLst>
              <a:ext uri="{FF2B5EF4-FFF2-40B4-BE49-F238E27FC236}">
                <a16:creationId xmlns:a16="http://schemas.microsoft.com/office/drawing/2014/main" id="{6145ED6D-9DFA-4DB8-A2C3-7DBF798E21CC}"/>
              </a:ext>
            </a:extLst>
          </p:cNvPr>
          <p:cNvGrpSpPr/>
          <p:nvPr/>
        </p:nvGrpSpPr>
        <p:grpSpPr>
          <a:xfrm>
            <a:off x="8188779" y="3641274"/>
            <a:ext cx="3600451" cy="2383971"/>
            <a:chOff x="8188779" y="3641274"/>
            <a:chExt cx="3600451" cy="2383971"/>
          </a:xfrm>
        </p:grpSpPr>
        <p:sp>
          <p:nvSpPr>
            <p:cNvPr id="3" name="CasellaDiTesto 2">
              <a:extLst>
                <a:ext uri="{FF2B5EF4-FFF2-40B4-BE49-F238E27FC236}">
                  <a16:creationId xmlns:a16="http://schemas.microsoft.com/office/drawing/2014/main" id="{4D945FC3-CC87-36AF-94ED-91BBEC138927}"/>
                </a:ext>
              </a:extLst>
            </p:cNvPr>
            <p:cNvSpPr txBox="1"/>
            <p:nvPr/>
          </p:nvSpPr>
          <p:spPr>
            <a:xfrm>
              <a:off x="8221435" y="3706586"/>
              <a:ext cx="3510643" cy="2246769"/>
            </a:xfrm>
            <a:prstGeom prst="rect">
              <a:avLst/>
            </a:prstGeom>
            <a:noFill/>
          </p:spPr>
          <p:txBody>
            <a:bodyPr wrap="square" rtlCol="0">
              <a:spAutoFit/>
            </a:bodyPr>
            <a:lstStyle/>
            <a:p>
              <a:pPr algn="just"/>
              <a:r>
                <a:rPr lang="it-IT" sz="2800" b="1" dirty="0"/>
                <a:t>Con forte sospetto di immunodeficienza richiedere comunque l'</a:t>
              </a:r>
              <a:r>
                <a:rPr lang="it-IT" sz="2800" b="1" dirty="0" err="1"/>
                <a:t>immunofenotipo</a:t>
              </a:r>
              <a:r>
                <a:rPr lang="it-IT" sz="2800" b="1" dirty="0"/>
                <a:t> linfocitario!!!</a:t>
              </a:r>
            </a:p>
          </p:txBody>
        </p:sp>
        <p:sp>
          <p:nvSpPr>
            <p:cNvPr id="4" name="Rettangolo con angoli arrotondati 3">
              <a:extLst>
                <a:ext uri="{FF2B5EF4-FFF2-40B4-BE49-F238E27FC236}">
                  <a16:creationId xmlns:a16="http://schemas.microsoft.com/office/drawing/2014/main" id="{DDF2E742-FE27-115B-3769-94601E0A3AFA}"/>
                </a:ext>
              </a:extLst>
            </p:cNvPr>
            <p:cNvSpPr/>
            <p:nvPr/>
          </p:nvSpPr>
          <p:spPr>
            <a:xfrm>
              <a:off x="8188779" y="3641274"/>
              <a:ext cx="3600451" cy="238397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6088423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9CC234B5-A800-20D5-F897-D8834ACF9660}"/>
              </a:ext>
            </a:extLst>
          </p:cNvPr>
          <p:cNvGrpSpPr/>
          <p:nvPr/>
        </p:nvGrpSpPr>
        <p:grpSpPr>
          <a:xfrm>
            <a:off x="0" y="0"/>
            <a:ext cx="12192000" cy="640301"/>
            <a:chOff x="0" y="0"/>
            <a:chExt cx="12192000" cy="640301"/>
          </a:xfrm>
        </p:grpSpPr>
        <p:sp>
          <p:nvSpPr>
            <p:cNvPr id="2" name="Rettangolo 1">
              <a:extLst>
                <a:ext uri="{FF2B5EF4-FFF2-40B4-BE49-F238E27FC236}">
                  <a16:creationId xmlns:a16="http://schemas.microsoft.com/office/drawing/2014/main" id="{E985C2A4-1A68-99C8-2170-DFC902701839}"/>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97406" y="58540"/>
              <a:ext cx="11866562" cy="523220"/>
            </a:xfrm>
            <a:prstGeom prst="rect">
              <a:avLst/>
            </a:prstGeom>
            <a:noFill/>
          </p:spPr>
          <p:txBody>
            <a:bodyPr wrap="square" rtlCol="0">
              <a:spAutoFit/>
            </a:bodyPr>
            <a:lstStyle/>
            <a:p>
              <a:r>
                <a:rPr lang="it-IT" sz="2800" b="1" dirty="0"/>
                <a:t>3° CASO: bambina 9 anni              IMMUNOFENOTIPO LINFOCITARIO</a:t>
              </a:r>
            </a:p>
          </p:txBody>
        </p:sp>
      </p:grpSp>
      <p:pic>
        <p:nvPicPr>
          <p:cNvPr id="8" name="Immagine 7">
            <a:extLst>
              <a:ext uri="{FF2B5EF4-FFF2-40B4-BE49-F238E27FC236}">
                <a16:creationId xmlns:a16="http://schemas.microsoft.com/office/drawing/2014/main" id="{0CC12457-3726-AD7E-5A72-42134576E2FB}"/>
              </a:ext>
            </a:extLst>
          </p:cNvPr>
          <p:cNvPicPr>
            <a:picLocks noChangeAspect="1"/>
          </p:cNvPicPr>
          <p:nvPr/>
        </p:nvPicPr>
        <p:blipFill>
          <a:blip r:embed="rId2"/>
          <a:stretch>
            <a:fillRect/>
          </a:stretch>
        </p:blipFill>
        <p:spPr>
          <a:xfrm>
            <a:off x="97406" y="909000"/>
            <a:ext cx="2973155" cy="2520000"/>
          </a:xfrm>
          <a:prstGeom prst="rect">
            <a:avLst/>
          </a:prstGeom>
        </p:spPr>
      </p:pic>
      <p:pic>
        <p:nvPicPr>
          <p:cNvPr id="10" name="Immagine 9">
            <a:extLst>
              <a:ext uri="{FF2B5EF4-FFF2-40B4-BE49-F238E27FC236}">
                <a16:creationId xmlns:a16="http://schemas.microsoft.com/office/drawing/2014/main" id="{1E52B125-B46D-2914-FBE4-05FD6739FB11}"/>
              </a:ext>
            </a:extLst>
          </p:cNvPr>
          <p:cNvPicPr>
            <a:picLocks noChangeAspect="1"/>
          </p:cNvPicPr>
          <p:nvPr/>
        </p:nvPicPr>
        <p:blipFill>
          <a:blip r:embed="rId3"/>
          <a:stretch>
            <a:fillRect/>
          </a:stretch>
        </p:blipFill>
        <p:spPr>
          <a:xfrm>
            <a:off x="3026715" y="941102"/>
            <a:ext cx="3003972" cy="2520000"/>
          </a:xfrm>
          <a:prstGeom prst="rect">
            <a:avLst/>
          </a:prstGeom>
        </p:spPr>
      </p:pic>
      <p:pic>
        <p:nvPicPr>
          <p:cNvPr id="28" name="Immagine 27">
            <a:extLst>
              <a:ext uri="{FF2B5EF4-FFF2-40B4-BE49-F238E27FC236}">
                <a16:creationId xmlns:a16="http://schemas.microsoft.com/office/drawing/2014/main" id="{524CBB78-8FA9-129C-8FCC-60C6853D297E}"/>
              </a:ext>
            </a:extLst>
          </p:cNvPr>
          <p:cNvPicPr>
            <a:picLocks noChangeAspect="1"/>
          </p:cNvPicPr>
          <p:nvPr/>
        </p:nvPicPr>
        <p:blipFill>
          <a:blip r:embed="rId4"/>
          <a:stretch>
            <a:fillRect/>
          </a:stretch>
        </p:blipFill>
        <p:spPr>
          <a:xfrm>
            <a:off x="3070561" y="3761903"/>
            <a:ext cx="2948172" cy="2520000"/>
          </a:xfrm>
          <a:prstGeom prst="rect">
            <a:avLst/>
          </a:prstGeom>
        </p:spPr>
      </p:pic>
      <p:grpSp>
        <p:nvGrpSpPr>
          <p:cNvPr id="35" name="Gruppo 34">
            <a:extLst>
              <a:ext uri="{FF2B5EF4-FFF2-40B4-BE49-F238E27FC236}">
                <a16:creationId xmlns:a16="http://schemas.microsoft.com/office/drawing/2014/main" id="{67386EC7-8837-EB39-CD52-AD0F5B04DF38}"/>
              </a:ext>
            </a:extLst>
          </p:cNvPr>
          <p:cNvGrpSpPr/>
          <p:nvPr/>
        </p:nvGrpSpPr>
        <p:grpSpPr>
          <a:xfrm>
            <a:off x="6030687" y="909000"/>
            <a:ext cx="2991362" cy="2520000"/>
            <a:chOff x="6030687" y="909000"/>
            <a:chExt cx="2991362" cy="2520000"/>
          </a:xfrm>
        </p:grpSpPr>
        <p:pic>
          <p:nvPicPr>
            <p:cNvPr id="18" name="Immagine 17">
              <a:extLst>
                <a:ext uri="{FF2B5EF4-FFF2-40B4-BE49-F238E27FC236}">
                  <a16:creationId xmlns:a16="http://schemas.microsoft.com/office/drawing/2014/main" id="{498E589A-972E-3990-BB6B-1C3132583782}"/>
                </a:ext>
              </a:extLst>
            </p:cNvPr>
            <p:cNvPicPr>
              <a:picLocks noChangeAspect="1"/>
            </p:cNvPicPr>
            <p:nvPr/>
          </p:nvPicPr>
          <p:blipFill>
            <a:blip r:embed="rId5"/>
            <a:stretch>
              <a:fillRect/>
            </a:stretch>
          </p:blipFill>
          <p:spPr>
            <a:xfrm>
              <a:off x="6030687" y="909000"/>
              <a:ext cx="2991362" cy="2520000"/>
            </a:xfrm>
            <a:prstGeom prst="rect">
              <a:avLst/>
            </a:prstGeom>
          </p:spPr>
        </p:pic>
        <p:sp>
          <p:nvSpPr>
            <p:cNvPr id="31" name="Rettangolo con angoli arrotondati 30">
              <a:extLst>
                <a:ext uri="{FF2B5EF4-FFF2-40B4-BE49-F238E27FC236}">
                  <a16:creationId xmlns:a16="http://schemas.microsoft.com/office/drawing/2014/main" id="{A473D032-7280-9F85-A9C5-2C4B430E087A}"/>
                </a:ext>
              </a:extLst>
            </p:cNvPr>
            <p:cNvSpPr/>
            <p:nvPr/>
          </p:nvSpPr>
          <p:spPr>
            <a:xfrm>
              <a:off x="6555922" y="1020536"/>
              <a:ext cx="767443" cy="119198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con angoli arrotondati 31">
              <a:extLst>
                <a:ext uri="{FF2B5EF4-FFF2-40B4-BE49-F238E27FC236}">
                  <a16:creationId xmlns:a16="http://schemas.microsoft.com/office/drawing/2014/main" id="{26EEA66C-EFB3-59DF-1093-7C0FEB3B6B52}"/>
                </a:ext>
              </a:extLst>
            </p:cNvPr>
            <p:cNvSpPr/>
            <p:nvPr/>
          </p:nvSpPr>
          <p:spPr>
            <a:xfrm>
              <a:off x="7405007" y="2253067"/>
              <a:ext cx="1554989" cy="78404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 name="Gruppo 35">
            <a:extLst>
              <a:ext uri="{FF2B5EF4-FFF2-40B4-BE49-F238E27FC236}">
                <a16:creationId xmlns:a16="http://schemas.microsoft.com/office/drawing/2014/main" id="{7191B09F-2C82-600D-95F9-AB627647B265}"/>
              </a:ext>
            </a:extLst>
          </p:cNvPr>
          <p:cNvGrpSpPr/>
          <p:nvPr/>
        </p:nvGrpSpPr>
        <p:grpSpPr>
          <a:xfrm>
            <a:off x="9084219" y="909000"/>
            <a:ext cx="2955104" cy="2520000"/>
            <a:chOff x="9084219" y="909000"/>
            <a:chExt cx="2955104" cy="2520000"/>
          </a:xfrm>
        </p:grpSpPr>
        <p:pic>
          <p:nvPicPr>
            <p:cNvPr id="22" name="Immagine 21">
              <a:extLst>
                <a:ext uri="{FF2B5EF4-FFF2-40B4-BE49-F238E27FC236}">
                  <a16:creationId xmlns:a16="http://schemas.microsoft.com/office/drawing/2014/main" id="{9B869308-4076-9D49-24CE-C087906935F1}"/>
                </a:ext>
              </a:extLst>
            </p:cNvPr>
            <p:cNvPicPr>
              <a:picLocks noChangeAspect="1"/>
            </p:cNvPicPr>
            <p:nvPr/>
          </p:nvPicPr>
          <p:blipFill>
            <a:blip r:embed="rId6"/>
            <a:stretch>
              <a:fillRect/>
            </a:stretch>
          </p:blipFill>
          <p:spPr>
            <a:xfrm>
              <a:off x="9084219" y="909000"/>
              <a:ext cx="2955104" cy="2520000"/>
            </a:xfrm>
            <a:prstGeom prst="rect">
              <a:avLst/>
            </a:prstGeom>
          </p:spPr>
        </p:pic>
        <p:sp>
          <p:nvSpPr>
            <p:cNvPr id="33" name="Rettangolo con angoli arrotondati 32">
              <a:extLst>
                <a:ext uri="{FF2B5EF4-FFF2-40B4-BE49-F238E27FC236}">
                  <a16:creationId xmlns:a16="http://schemas.microsoft.com/office/drawing/2014/main" id="{918305D5-1835-98A4-D739-47C57BF26325}"/>
                </a:ext>
              </a:extLst>
            </p:cNvPr>
            <p:cNvSpPr/>
            <p:nvPr/>
          </p:nvSpPr>
          <p:spPr>
            <a:xfrm>
              <a:off x="10042071" y="1020537"/>
              <a:ext cx="1861457" cy="82459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 name="Gruppo 36">
            <a:extLst>
              <a:ext uri="{FF2B5EF4-FFF2-40B4-BE49-F238E27FC236}">
                <a16:creationId xmlns:a16="http://schemas.microsoft.com/office/drawing/2014/main" id="{4B9BC253-C62A-0E36-335F-B7350C511C2F}"/>
              </a:ext>
            </a:extLst>
          </p:cNvPr>
          <p:cNvGrpSpPr/>
          <p:nvPr/>
        </p:nvGrpSpPr>
        <p:grpSpPr>
          <a:xfrm>
            <a:off x="97406" y="3761903"/>
            <a:ext cx="2945985" cy="2520000"/>
            <a:chOff x="97406" y="3761903"/>
            <a:chExt cx="2945985" cy="2520000"/>
          </a:xfrm>
        </p:grpSpPr>
        <p:pic>
          <p:nvPicPr>
            <p:cNvPr id="26" name="Immagine 25">
              <a:extLst>
                <a:ext uri="{FF2B5EF4-FFF2-40B4-BE49-F238E27FC236}">
                  <a16:creationId xmlns:a16="http://schemas.microsoft.com/office/drawing/2014/main" id="{B09B18A6-0A8E-AB0E-D894-A4C07AE46398}"/>
                </a:ext>
              </a:extLst>
            </p:cNvPr>
            <p:cNvPicPr>
              <a:picLocks noChangeAspect="1"/>
            </p:cNvPicPr>
            <p:nvPr/>
          </p:nvPicPr>
          <p:blipFill>
            <a:blip r:embed="rId7"/>
            <a:stretch>
              <a:fillRect/>
            </a:stretch>
          </p:blipFill>
          <p:spPr>
            <a:xfrm>
              <a:off x="97406" y="3761903"/>
              <a:ext cx="2945985" cy="2520000"/>
            </a:xfrm>
            <a:prstGeom prst="rect">
              <a:avLst/>
            </a:prstGeom>
          </p:spPr>
        </p:pic>
        <p:sp>
          <p:nvSpPr>
            <p:cNvPr id="34" name="Rettangolo con angoli arrotondati 33">
              <a:extLst>
                <a:ext uri="{FF2B5EF4-FFF2-40B4-BE49-F238E27FC236}">
                  <a16:creationId xmlns:a16="http://schemas.microsoft.com/office/drawing/2014/main" id="{0C3BE559-9BDE-CBFA-9366-049C2DBBD879}"/>
                </a:ext>
              </a:extLst>
            </p:cNvPr>
            <p:cNvSpPr/>
            <p:nvPr/>
          </p:nvSpPr>
          <p:spPr>
            <a:xfrm>
              <a:off x="568779" y="3902529"/>
              <a:ext cx="851806" cy="125457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8" name="CasellaDiTesto 37">
            <a:extLst>
              <a:ext uri="{FF2B5EF4-FFF2-40B4-BE49-F238E27FC236}">
                <a16:creationId xmlns:a16="http://schemas.microsoft.com/office/drawing/2014/main" id="{239716CD-16D7-CE50-C39D-ECCAD356EBDF}"/>
              </a:ext>
            </a:extLst>
          </p:cNvPr>
          <p:cNvSpPr txBox="1"/>
          <p:nvPr/>
        </p:nvSpPr>
        <p:spPr>
          <a:xfrm>
            <a:off x="6217617" y="4190465"/>
            <a:ext cx="5608864" cy="1508105"/>
          </a:xfrm>
          <a:prstGeom prst="rect">
            <a:avLst/>
          </a:prstGeom>
          <a:noFill/>
        </p:spPr>
        <p:txBody>
          <a:bodyPr wrap="square" rtlCol="0">
            <a:spAutoFit/>
          </a:bodyPr>
          <a:lstStyle/>
          <a:p>
            <a:pPr marL="179388" indent="-179388">
              <a:buFont typeface="Arial" panose="020B0604020202020204" pitchFamily="34" charset="0"/>
              <a:buChar char="•"/>
            </a:pPr>
            <a:r>
              <a:rPr lang="it-IT" sz="2300" dirty="0"/>
              <a:t>Aumento % linfociti T (CD3+) (VN 43%-63%)</a:t>
            </a:r>
          </a:p>
          <a:p>
            <a:pPr marL="179388" indent="-179388">
              <a:buFont typeface="Arial" panose="020B0604020202020204" pitchFamily="34" charset="0"/>
              <a:buChar char="•"/>
            </a:pPr>
            <a:r>
              <a:rPr lang="it-IT" sz="2300" dirty="0"/>
              <a:t>Inversione rapporto CD4/CD8 = 0.2 (VN 1-3)</a:t>
            </a:r>
          </a:p>
          <a:p>
            <a:pPr marL="179388" indent="-179388">
              <a:buFont typeface="Arial" panose="020B0604020202020204" pitchFamily="34" charset="0"/>
              <a:buChar char="•"/>
            </a:pPr>
            <a:r>
              <a:rPr lang="it-IT" sz="2300" dirty="0"/>
              <a:t>Riduzione RTE (VN 40%-54%)</a:t>
            </a:r>
          </a:p>
          <a:p>
            <a:pPr marL="179388" indent="-179388">
              <a:buFont typeface="Arial" panose="020B0604020202020204" pitchFamily="34" charset="0"/>
              <a:buChar char="•"/>
            </a:pPr>
            <a:r>
              <a:rPr lang="it-IT" sz="2300" dirty="0"/>
              <a:t>Riduzione linfociti B (CD19+)(VN 5%-18%)</a:t>
            </a:r>
          </a:p>
        </p:txBody>
      </p:sp>
    </p:spTree>
    <p:extLst>
      <p:ext uri="{BB962C8B-B14F-4D97-AF65-F5344CB8AC3E}">
        <p14:creationId xmlns:p14="http://schemas.microsoft.com/office/powerpoint/2010/main" val="2178238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7F23F6A3-21FF-65DF-0061-47F3E4C5DA7A}"/>
              </a:ext>
            </a:extLst>
          </p:cNvPr>
          <p:cNvGrpSpPr/>
          <p:nvPr/>
        </p:nvGrpSpPr>
        <p:grpSpPr>
          <a:xfrm>
            <a:off x="0" y="0"/>
            <a:ext cx="12192000" cy="640301"/>
            <a:chOff x="0" y="0"/>
            <a:chExt cx="12192000" cy="640301"/>
          </a:xfrm>
        </p:grpSpPr>
        <p:sp>
          <p:nvSpPr>
            <p:cNvPr id="2" name="Rettangolo 1">
              <a:extLst>
                <a:ext uri="{FF2B5EF4-FFF2-40B4-BE49-F238E27FC236}">
                  <a16:creationId xmlns:a16="http://schemas.microsoft.com/office/drawing/2014/main" id="{70FDFAF3-DE51-D659-56CB-367572EA6FC2}"/>
                </a:ext>
              </a:extLst>
            </p:cNvPr>
            <p:cNvSpPr/>
            <p:nvPr/>
          </p:nvSpPr>
          <p:spPr>
            <a:xfrm>
              <a:off x="0" y="0"/>
              <a:ext cx="12192000" cy="640301"/>
            </a:xfrm>
            <a:prstGeom prst="rect">
              <a:avLst/>
            </a:prstGeom>
            <a:gradFill>
              <a:gsLst>
                <a:gs pos="0">
                  <a:schemeClr val="accent2"/>
                </a:gs>
                <a:gs pos="31000">
                  <a:schemeClr val="accent2">
                    <a:lumMod val="60000"/>
                    <a:lumOff val="40000"/>
                  </a:schemeClr>
                </a:gs>
                <a:gs pos="64000">
                  <a:schemeClr val="accent2">
                    <a:lumMod val="40000"/>
                    <a:lumOff val="60000"/>
                  </a:schemeClr>
                </a:gs>
                <a:gs pos="100000">
                  <a:schemeClr val="accent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9C6BE92-285E-0B8F-FDD1-5B98E31C5C6B}"/>
                </a:ext>
              </a:extLst>
            </p:cNvPr>
            <p:cNvSpPr txBox="1"/>
            <p:nvPr/>
          </p:nvSpPr>
          <p:spPr>
            <a:xfrm>
              <a:off x="97407" y="58540"/>
              <a:ext cx="11866562" cy="523220"/>
            </a:xfrm>
            <a:prstGeom prst="rect">
              <a:avLst/>
            </a:prstGeom>
            <a:noFill/>
          </p:spPr>
          <p:txBody>
            <a:bodyPr wrap="square" rtlCol="0">
              <a:spAutoFit/>
            </a:bodyPr>
            <a:lstStyle/>
            <a:p>
              <a:r>
                <a:rPr lang="it-IT" sz="2800" b="1" dirty="0"/>
                <a:t>3° CASO: bambina 9 anni              CLINICA E DIAGNOSI</a:t>
              </a:r>
            </a:p>
          </p:txBody>
        </p:sp>
      </p:grpSp>
      <p:sp>
        <p:nvSpPr>
          <p:cNvPr id="5" name="CasellaDiTesto 4">
            <a:extLst>
              <a:ext uri="{FF2B5EF4-FFF2-40B4-BE49-F238E27FC236}">
                <a16:creationId xmlns:a16="http://schemas.microsoft.com/office/drawing/2014/main" id="{001AE2F1-83C8-BB85-4D72-0E85B0E106E1}"/>
              </a:ext>
            </a:extLst>
          </p:cNvPr>
          <p:cNvSpPr txBox="1"/>
          <p:nvPr/>
        </p:nvSpPr>
        <p:spPr>
          <a:xfrm>
            <a:off x="192088" y="751344"/>
            <a:ext cx="5286149" cy="4893647"/>
          </a:xfrm>
          <a:prstGeom prst="rect">
            <a:avLst/>
          </a:prstGeom>
          <a:noFill/>
        </p:spPr>
        <p:txBody>
          <a:bodyPr wrap="square">
            <a:spAutoFit/>
          </a:bodyPr>
          <a:lstStyle/>
          <a:p>
            <a:pPr marL="342900" indent="-342900" algn="just">
              <a:buFont typeface="Arial" panose="020B0604020202020204" pitchFamily="34" charset="0"/>
              <a:buChar char="•"/>
              <a:tabLst>
                <a:tab pos="449580" algn="l"/>
              </a:tabLst>
            </a:pPr>
            <a:r>
              <a:rPr lang="it-IT" sz="2400" dirty="0">
                <a:effectLst/>
                <a:ea typeface="Times New Roman" panose="02020603050405020304" pitchFamily="18" charset="0"/>
              </a:rPr>
              <a:t>Dalla nascita storia di infezioni respiratorie ricorrenti e protratte, e linfoadenopatie. </a:t>
            </a:r>
          </a:p>
          <a:p>
            <a:pPr marL="342900" indent="-342900" algn="just">
              <a:buFont typeface="Arial" panose="020B0604020202020204" pitchFamily="34" charset="0"/>
              <a:buChar char="•"/>
              <a:tabLst>
                <a:tab pos="449580" algn="l"/>
              </a:tabLst>
            </a:pPr>
            <a:r>
              <a:rPr lang="it-IT" sz="2400" dirty="0" err="1">
                <a:ea typeface="Times New Roman" panose="02020603050405020304" pitchFamily="18" charset="0"/>
              </a:rPr>
              <a:t>I</a:t>
            </a:r>
            <a:r>
              <a:rPr lang="it-IT" sz="2400" dirty="0" err="1">
                <a:effectLst/>
                <a:ea typeface="Times New Roman" panose="02020603050405020304" pitchFamily="18" charset="0"/>
              </a:rPr>
              <a:t>pogammaglobulinemia</a:t>
            </a:r>
            <a:r>
              <a:rPr lang="it-IT" sz="2400" dirty="0">
                <a:effectLst/>
                <a:ea typeface="Times New Roman" panose="02020603050405020304" pitchFamily="18" charset="0"/>
              </a:rPr>
              <a:t> grave con Iper-IgM</a:t>
            </a:r>
          </a:p>
          <a:p>
            <a:pPr marL="342900" indent="-342900" algn="just">
              <a:buFont typeface="Arial" panose="020B0604020202020204" pitchFamily="34" charset="0"/>
              <a:buChar char="•"/>
              <a:tabLst>
                <a:tab pos="449580" algn="l"/>
              </a:tabLst>
            </a:pPr>
            <a:r>
              <a:rPr lang="it-IT" sz="2400" dirty="0">
                <a:effectLst/>
                <a:ea typeface="Times New Roman" panose="02020603050405020304" pitchFamily="18" charset="0"/>
              </a:rPr>
              <a:t>In trattamento sostitutivo con immunoglobuline sottocute dall’età di 1 anno</a:t>
            </a:r>
          </a:p>
          <a:p>
            <a:pPr marL="342900" indent="-342900" algn="just">
              <a:buFont typeface="Arial" panose="020B0604020202020204" pitchFamily="34" charset="0"/>
              <a:buChar char="•"/>
              <a:tabLst>
                <a:tab pos="449580" algn="l"/>
              </a:tabLst>
            </a:pPr>
            <a:r>
              <a:rPr lang="it-IT" sz="2400" dirty="0">
                <a:effectLst/>
                <a:ea typeface="Times New Roman" panose="02020603050405020304" pitchFamily="18" charset="0"/>
              </a:rPr>
              <a:t>Bronchiettasie dall’età di 8 anni</a:t>
            </a:r>
          </a:p>
          <a:p>
            <a:pPr marL="342900" indent="-342900" algn="just">
              <a:buFont typeface="Arial" panose="020B0604020202020204" pitchFamily="34" charset="0"/>
              <a:buChar char="•"/>
              <a:tabLst>
                <a:tab pos="449580" algn="l"/>
              </a:tabLst>
            </a:pPr>
            <a:r>
              <a:rPr lang="it-IT" sz="2400" b="1" dirty="0"/>
              <a:t>APDS2 mutazione nel gene </a:t>
            </a:r>
            <a:r>
              <a:rPr lang="it-IT" sz="2400" b="1" i="1" dirty="0"/>
              <a:t>PIK3R1</a:t>
            </a:r>
            <a:r>
              <a:rPr lang="it-IT" sz="2400" b="1" dirty="0"/>
              <a:t> </a:t>
            </a:r>
          </a:p>
          <a:p>
            <a:pPr marL="342900" indent="-342900" algn="just">
              <a:buFont typeface="Arial" panose="020B0604020202020204" pitchFamily="34" charset="0"/>
              <a:buChar char="•"/>
              <a:tabLst>
                <a:tab pos="449580" algn="l"/>
              </a:tabLst>
            </a:pPr>
            <a:r>
              <a:rPr lang="it-IT" sz="2400" dirty="0">
                <a:ea typeface="Times New Roman" panose="02020603050405020304" pitchFamily="18" charset="0"/>
              </a:rPr>
              <a:t>Trattamento con farmaci biologici anche sperimentali</a:t>
            </a:r>
          </a:p>
          <a:p>
            <a:pPr marL="342900" indent="-342900" algn="just">
              <a:buFont typeface="Arial" panose="020B0604020202020204" pitchFamily="34" charset="0"/>
              <a:buChar char="•"/>
              <a:tabLst>
                <a:tab pos="449580" algn="l"/>
              </a:tabLst>
            </a:pPr>
            <a:r>
              <a:rPr lang="it-IT" sz="2400" dirty="0">
                <a:ea typeface="Times New Roman" panose="02020603050405020304" pitchFamily="18" charset="0"/>
              </a:rPr>
              <a:t>Oggi ha 19 anni</a:t>
            </a:r>
          </a:p>
        </p:txBody>
      </p:sp>
      <p:sp>
        <p:nvSpPr>
          <p:cNvPr id="9" name="CasellaDiTesto 8">
            <a:extLst>
              <a:ext uri="{FF2B5EF4-FFF2-40B4-BE49-F238E27FC236}">
                <a16:creationId xmlns:a16="http://schemas.microsoft.com/office/drawing/2014/main" id="{8D2CFEA4-FEA9-5D94-3307-C54FC050B82D}"/>
              </a:ext>
            </a:extLst>
          </p:cNvPr>
          <p:cNvSpPr txBox="1"/>
          <p:nvPr/>
        </p:nvSpPr>
        <p:spPr>
          <a:xfrm>
            <a:off x="0" y="6427113"/>
            <a:ext cx="5478237" cy="430887"/>
          </a:xfrm>
          <a:prstGeom prst="rect">
            <a:avLst/>
          </a:prstGeom>
          <a:noFill/>
        </p:spPr>
        <p:txBody>
          <a:bodyPr wrap="square" rtlCol="0">
            <a:spAutoFit/>
          </a:bodyPr>
          <a:lstStyle/>
          <a:p>
            <a:r>
              <a:rPr lang="it-IT" sz="2200" dirty="0"/>
              <a:t>APDS2: A</a:t>
            </a:r>
            <a:r>
              <a:rPr lang="sv-SE" sz="2200" dirty="0"/>
              <a:t>ctivated PI3K Delta Syndrome 2</a:t>
            </a:r>
            <a:r>
              <a:rPr lang="it-IT" sz="2200" dirty="0"/>
              <a:t>  </a:t>
            </a:r>
          </a:p>
        </p:txBody>
      </p:sp>
      <p:grpSp>
        <p:nvGrpSpPr>
          <p:cNvPr id="11" name="Gruppo 10">
            <a:extLst>
              <a:ext uri="{FF2B5EF4-FFF2-40B4-BE49-F238E27FC236}">
                <a16:creationId xmlns:a16="http://schemas.microsoft.com/office/drawing/2014/main" id="{3C605719-C718-497C-81CA-9C09E3D85717}"/>
              </a:ext>
            </a:extLst>
          </p:cNvPr>
          <p:cNvGrpSpPr/>
          <p:nvPr/>
        </p:nvGrpSpPr>
        <p:grpSpPr>
          <a:xfrm>
            <a:off x="5902779" y="3241216"/>
            <a:ext cx="6229350" cy="3535139"/>
            <a:chOff x="7225393" y="2049237"/>
            <a:chExt cx="4906736" cy="4298172"/>
          </a:xfrm>
        </p:grpSpPr>
        <p:sp>
          <p:nvSpPr>
            <p:cNvPr id="8" name="CasellaDiTesto 7">
              <a:extLst>
                <a:ext uri="{FF2B5EF4-FFF2-40B4-BE49-F238E27FC236}">
                  <a16:creationId xmlns:a16="http://schemas.microsoft.com/office/drawing/2014/main" id="{290C2100-4EE4-CBBC-2DAE-F5EE25D62186}"/>
                </a:ext>
              </a:extLst>
            </p:cNvPr>
            <p:cNvSpPr txBox="1"/>
            <p:nvPr/>
          </p:nvSpPr>
          <p:spPr>
            <a:xfrm>
              <a:off x="7302162" y="2192425"/>
              <a:ext cx="4661807" cy="4154984"/>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La clinica ha posto il sospetto</a:t>
              </a:r>
            </a:p>
            <a:p>
              <a:pPr marL="342900" indent="-342900" algn="just">
                <a:buFont typeface="Arial" panose="020B0604020202020204" pitchFamily="34" charset="0"/>
                <a:buChar char="•"/>
              </a:pPr>
              <a:r>
                <a:rPr lang="it-IT" sz="2400" dirty="0"/>
                <a:t>L'emocromo avrebbe escluso qualsiasi disordine immunitario</a:t>
              </a:r>
            </a:p>
            <a:p>
              <a:pPr marL="342900" indent="-342900" algn="just">
                <a:buFont typeface="Arial" panose="020B0604020202020204" pitchFamily="34" charset="0"/>
                <a:buChar char="•"/>
              </a:pPr>
              <a:r>
                <a:rPr lang="it-IT" sz="2400" dirty="0" err="1"/>
                <a:t>Immunofenotipo</a:t>
              </a:r>
              <a:r>
                <a:rPr lang="it-IT" sz="2400" dirty="0"/>
                <a:t> ha confermato il sospetto clinico e permesso di caratterizzare meglio il tipo di immunodeficienza</a:t>
              </a:r>
            </a:p>
            <a:p>
              <a:pPr marL="342900" indent="-342900" algn="just">
                <a:buFont typeface="Arial" panose="020B0604020202020204" pitchFamily="34" charset="0"/>
                <a:buChar char="•"/>
              </a:pPr>
              <a:r>
                <a:rPr lang="it-IT" sz="2400" dirty="0"/>
                <a:t>Diagnosi molecolare (</a:t>
              </a:r>
              <a:r>
                <a:rPr lang="it-IT" sz="2400" dirty="0" err="1"/>
                <a:t>esoma</a:t>
              </a:r>
              <a:r>
                <a:rPr lang="it-IT" sz="2400" dirty="0"/>
                <a:t>) ha permesso di dare un nome alla malattia (peraltro descritta pochi mesi prima)</a:t>
              </a:r>
            </a:p>
          </p:txBody>
        </p:sp>
        <p:sp>
          <p:nvSpPr>
            <p:cNvPr id="10" name="Rettangolo con angoli arrotondati 9">
              <a:extLst>
                <a:ext uri="{FF2B5EF4-FFF2-40B4-BE49-F238E27FC236}">
                  <a16:creationId xmlns:a16="http://schemas.microsoft.com/office/drawing/2014/main" id="{9D23F359-5DF1-EF99-5DF2-3CB44D028674}"/>
                </a:ext>
              </a:extLst>
            </p:cNvPr>
            <p:cNvSpPr/>
            <p:nvPr/>
          </p:nvSpPr>
          <p:spPr>
            <a:xfrm>
              <a:off x="7225393" y="2049237"/>
              <a:ext cx="4906736" cy="429817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 name="Immagine 6">
            <a:extLst>
              <a:ext uri="{FF2B5EF4-FFF2-40B4-BE49-F238E27FC236}">
                <a16:creationId xmlns:a16="http://schemas.microsoft.com/office/drawing/2014/main" id="{C5786506-DEEB-1D59-3C8E-5752DB1E1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110" y="406495"/>
            <a:ext cx="3296688" cy="2808000"/>
          </a:xfrm>
          <a:prstGeom prst="rect">
            <a:avLst/>
          </a:prstGeom>
        </p:spPr>
      </p:pic>
    </p:spTree>
    <p:extLst>
      <p:ext uri="{BB962C8B-B14F-4D97-AF65-F5344CB8AC3E}">
        <p14:creationId xmlns:p14="http://schemas.microsoft.com/office/powerpoint/2010/main" val="128090941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5590</Words>
  <Application>Microsoft Office PowerPoint</Application>
  <PresentationFormat>Widescreen</PresentationFormat>
  <Paragraphs>938</Paragraphs>
  <Slides>95</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95</vt:i4>
      </vt:variant>
    </vt:vector>
  </HeadingPairs>
  <TitlesOfParts>
    <vt:vector size="110" baseType="lpstr">
      <vt:lpstr>MS Mincho</vt:lpstr>
      <vt:lpstr>ＭＳ Ｐゴシック</vt:lpstr>
      <vt:lpstr>AdvP1491</vt:lpstr>
      <vt:lpstr>Arial</vt:lpstr>
      <vt:lpstr>Arial Nova</vt:lpstr>
      <vt:lpstr>BlinkMacSystemFont</vt:lpstr>
      <vt:lpstr>Calibri</vt:lpstr>
      <vt:lpstr>Calibri Light</vt:lpstr>
      <vt:lpstr>Cambria Math</vt:lpstr>
      <vt:lpstr>Inter</vt:lpstr>
      <vt:lpstr>JansonText-Roman</vt:lpstr>
      <vt:lpstr>Open Sans</vt:lpstr>
      <vt:lpstr>Times New Roman</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Proteinuria glomerulare o tubulare?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 emocromo non si nega mai  a nessuno… …ma...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Pasquale Miglionico</dc:creator>
  <cp:lastModifiedBy>Alberto Tommasini</cp:lastModifiedBy>
  <cp:revision>136</cp:revision>
  <dcterms:created xsi:type="dcterms:W3CDTF">2021-05-31T12:50:11Z</dcterms:created>
  <dcterms:modified xsi:type="dcterms:W3CDTF">2025-05-29T05:54:44Z</dcterms:modified>
</cp:coreProperties>
</file>