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85" r:id="rId2"/>
    <p:sldId id="586" r:id="rId3"/>
    <p:sldId id="587" r:id="rId4"/>
    <p:sldId id="589" r:id="rId5"/>
    <p:sldId id="590" r:id="rId6"/>
    <p:sldId id="591" r:id="rId7"/>
    <p:sldId id="592" r:id="rId8"/>
    <p:sldId id="593" r:id="rId9"/>
    <p:sldId id="594" r:id="rId10"/>
    <p:sldId id="595" r:id="rId11"/>
    <p:sldId id="601" r:id="rId12"/>
    <p:sldId id="596" r:id="rId13"/>
    <p:sldId id="597" r:id="rId14"/>
    <p:sldId id="598" r:id="rId15"/>
    <p:sldId id="599" r:id="rId16"/>
    <p:sldId id="602" r:id="rId17"/>
    <p:sldId id="600" r:id="rId18"/>
    <p:sldId id="603" r:id="rId19"/>
    <p:sldId id="604" r:id="rId20"/>
    <p:sldId id="605" r:id="rId21"/>
    <p:sldId id="606" r:id="rId22"/>
    <p:sldId id="607" r:id="rId23"/>
    <p:sldId id="608" r:id="rId24"/>
    <p:sldId id="609" r:id="rId25"/>
    <p:sldId id="610" r:id="rId26"/>
    <p:sldId id="611" r:id="rId27"/>
    <p:sldId id="612" r:id="rId28"/>
    <p:sldId id="613" r:id="rId29"/>
    <p:sldId id="614" r:id="rId30"/>
    <p:sldId id="615" r:id="rId31"/>
    <p:sldId id="616" r:id="rId32"/>
    <p:sldId id="620" r:id="rId33"/>
    <p:sldId id="617" r:id="rId34"/>
    <p:sldId id="621" r:id="rId35"/>
    <p:sldId id="618" r:id="rId36"/>
    <p:sldId id="622" r:id="rId37"/>
    <p:sldId id="619" r:id="rId3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243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4289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454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845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035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69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0588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466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946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4513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87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02/06/2025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34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79F43A-E11D-BDC8-661A-8BB1672B2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6170"/>
            <a:ext cx="10515600" cy="5470793"/>
          </a:xfrm>
        </p:spPr>
        <p:txBody>
          <a:bodyPr/>
          <a:lstStyle/>
          <a:p>
            <a:pPr algn="just"/>
            <a:r>
              <a:rPr lang="it-IT" dirty="0"/>
              <a:t>Dopo la morte di Stalin (1953) e l’avvento di Nikita </a:t>
            </a:r>
            <a:r>
              <a:rPr lang="it-IT" dirty="0" err="1"/>
              <a:t>Chruščëv</a:t>
            </a:r>
            <a:r>
              <a:rPr lang="it-IT" dirty="0"/>
              <a:t> alla guida dell’Urss (1953-1964), viene abbandonato il modello stalinista</a:t>
            </a:r>
          </a:p>
          <a:p>
            <a:pPr algn="just"/>
            <a:r>
              <a:rPr lang="it-IT" dirty="0"/>
              <a:t>XX Congresso del Partito comunista dell’Unione Sovietica (Pcus) nel febbraio 1956: </a:t>
            </a:r>
            <a:r>
              <a:rPr lang="it-IT" dirty="0" err="1"/>
              <a:t>Chruščëv</a:t>
            </a:r>
            <a:r>
              <a:rPr lang="it-IT" dirty="0"/>
              <a:t> denuncia i crimini di Stalin e condanna il culto della personalità che aveva sviluppato</a:t>
            </a:r>
          </a:p>
          <a:p>
            <a:pPr algn="just"/>
            <a:r>
              <a:rPr lang="it-IT" dirty="0"/>
              <a:t>In Polonia, in seguito ad una serie di scioperi, torna a capo del Partito comunista polacco </a:t>
            </a:r>
            <a:r>
              <a:rPr lang="it-IT" dirty="0" err="1"/>
              <a:t>Władysław</a:t>
            </a:r>
            <a:r>
              <a:rPr lang="it-IT" dirty="0"/>
              <a:t> </a:t>
            </a:r>
            <a:r>
              <a:rPr lang="it-IT" dirty="0" err="1"/>
              <a:t>Gomułka</a:t>
            </a:r>
            <a:r>
              <a:rPr lang="it-IT" dirty="0"/>
              <a:t> (1956-1970): privatizzazione nell’agricoltura, creazione di consigli operai autonomi, nuovo dialogo con la Chiesa cattolica</a:t>
            </a:r>
          </a:p>
          <a:p>
            <a:pPr algn="just"/>
            <a:r>
              <a:rPr lang="it-IT" dirty="0"/>
              <a:t>Ottobre 1956: manifestazioni in Ungheria per la fine del sistema autoritario comunista portano nuovamente Imre Nagy alla guida del governo</a:t>
            </a:r>
          </a:p>
        </p:txBody>
      </p:sp>
    </p:spTree>
    <p:extLst>
      <p:ext uri="{BB962C8B-B14F-4D97-AF65-F5344CB8AC3E}">
        <p14:creationId xmlns:p14="http://schemas.microsoft.com/office/powerpoint/2010/main" val="534195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6810D9-3C08-1AEA-0458-375485D01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9010"/>
            <a:ext cx="10515600" cy="549795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Instaurazione di un regime militare guidato dal generale Augusto Pinochet Ugarte (1973-1990), che avvia una dura politica di repressione degli oppositori</a:t>
            </a:r>
          </a:p>
          <a:p>
            <a:pPr algn="just"/>
            <a:r>
              <a:rPr lang="it-IT" dirty="0"/>
              <a:t>Colpo di stato in Argentina, instaurazione di una dittatura guidata dal generale Jorge Rafael Videla (1976-1981) e repressione degli oppositori («desaparecidos»)</a:t>
            </a:r>
          </a:p>
          <a:p>
            <a:pPr algn="just"/>
            <a:r>
              <a:rPr lang="it-IT" dirty="0"/>
              <a:t>La decolonizzazione in Africa, fra anni Cinquanta e Sessanta, porta spesso allo scontro tra gruppi di potere locali, con l’instaurazione di dittature, e con l’intervento economico delle ex potenze coloniali</a:t>
            </a:r>
          </a:p>
          <a:p>
            <a:pPr algn="just"/>
            <a:r>
              <a:rPr lang="it-IT" dirty="0"/>
              <a:t>Sudafrica e Rhodesia, guidati da un’élite bianca, proclamano l’indipendenza dal Commonwealth britannico (rispettivamente nel 1961 e nel 1965), continuando nella politica di segregazione razziale e apartheid</a:t>
            </a:r>
          </a:p>
          <a:p>
            <a:pPr algn="just"/>
            <a:r>
              <a:rPr lang="it-IT" dirty="0"/>
              <a:t>In entrambi i paesi è attiva l’opposizione armata ai governi bianchi, guidata in Sudafrica dall’</a:t>
            </a:r>
            <a:r>
              <a:rPr lang="it-IT" dirty="0" err="1"/>
              <a:t>African</a:t>
            </a:r>
            <a:r>
              <a:rPr lang="it-IT" dirty="0"/>
              <a:t> National Congress di Nelson Mandela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2862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791215-C983-D6F9-C46E-D266F3E0A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00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Interventi degli Usa in America latina nel Novecento</a:t>
            </a:r>
          </a:p>
        </p:txBody>
      </p:sp>
      <p:pic>
        <p:nvPicPr>
          <p:cNvPr id="1026" name="Picture 2" descr="Graph of US Involvement in Latin America from the 20th Century to Today :  r/Anarchism">
            <a:extLst>
              <a:ext uri="{FF2B5EF4-FFF2-40B4-BE49-F238E27FC236}">
                <a16:creationId xmlns:a16="http://schemas.microsoft.com/office/drawing/2014/main" id="{44483199-20CF-81FF-78E7-B5DA9F1666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110" y="869134"/>
            <a:ext cx="4567779" cy="530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463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745FF7-C30B-8035-B922-BDA69FA6C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9422"/>
            <a:ext cx="10515600" cy="5597541"/>
          </a:xfrm>
        </p:spPr>
        <p:txBody>
          <a:bodyPr/>
          <a:lstStyle/>
          <a:p>
            <a:pPr algn="just"/>
            <a:r>
              <a:rPr lang="it-IT" dirty="0"/>
              <a:t>Nei paesi islamici postcoloniali tendono ad instaurarsi regimi autoritari laici sostenuti dall’esercito, di impostazione </a:t>
            </a:r>
            <a:r>
              <a:rPr lang="it-IT" dirty="0" err="1"/>
              <a:t>socialisteggiante</a:t>
            </a:r>
            <a:r>
              <a:rPr lang="it-IT" dirty="0"/>
              <a:t>, che attuano nazionalizzazioni e riforma agraria</a:t>
            </a:r>
          </a:p>
          <a:p>
            <a:pPr algn="just"/>
            <a:r>
              <a:rPr lang="it-IT" dirty="0"/>
              <a:t>In Libia la monarchia di re Idris I viene abbattuta da un colpo di Stato guidato dai Liberi Ufficiali capeggiati da Muhammar Gheddafi che instaura una dittatura ispirata al socialismo nazionale  arabo antioccidentale (1969-2011)</a:t>
            </a:r>
          </a:p>
          <a:p>
            <a:pPr algn="just"/>
            <a:r>
              <a:rPr lang="it-IT" dirty="0"/>
              <a:t>In Algeria il Fronte di liberazione nazionale guidato da Ahmed Ben Bella avvia una guerriglia contro le forze di occupazione francesi</a:t>
            </a:r>
          </a:p>
          <a:p>
            <a:pPr algn="just"/>
            <a:r>
              <a:rPr lang="it-IT" dirty="0"/>
              <a:t>Nel 1958 le forze armate francesi in Algeria minacciano un colpo di Stato per impedire la concessione dell’indipendenza</a:t>
            </a:r>
          </a:p>
          <a:p>
            <a:pPr algn="just"/>
            <a:r>
              <a:rPr lang="it-IT" dirty="0"/>
              <a:t>De Gaulle, eletto presidente, concede l’indipendenza all’Algeria (1962)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4650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C8BD50-9CFA-E220-C63A-461AAFF96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In Iran il potere è detenuto dallo shah Mohammad Reza Pahlavi, appoggiato da Usa e Regno Unito, che tutela le proprietà delle grandi compagnie petrolifere occidentali</a:t>
            </a:r>
          </a:p>
          <a:p>
            <a:pPr algn="just"/>
            <a:r>
              <a:rPr lang="it-IT" dirty="0"/>
              <a:t>Le riforme di tipo laico introdotte dallo shah provocano l’ostilità degli ayatollah, le massime autorità islamiche sciite, che accusano il regime per il suo autoritarismo e per essere succube degli interessi occidentali</a:t>
            </a:r>
          </a:p>
          <a:p>
            <a:pPr algn="just"/>
            <a:r>
              <a:rPr lang="it-IT" dirty="0"/>
              <a:t>Gli ayatollah danno voce alle fasce più disagiate della popolazione</a:t>
            </a:r>
          </a:p>
          <a:p>
            <a:pPr algn="just"/>
            <a:r>
              <a:rPr lang="it-IT" dirty="0"/>
              <a:t>In Iraq è al potere, dopo un colpo di stato (1968),  il Partito Baath guidato tra gli altri da Saddam Hussein, che instaura una dittatura militare di tipo socialista nazionale: nazionalizzazione dei giacimenti petroliferi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3339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73FC07-9431-48D1-17EF-8CFF97A8B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/>
          <a:lstStyle/>
          <a:p>
            <a:pPr algn="just"/>
            <a:r>
              <a:rPr lang="it-IT" dirty="0"/>
              <a:t>Nel 1956 il presidente egiziano Nasser nazionalizza il Canale di Suez a capitale franco-britannico e Regno Unito e Francia reagiscono, insieme ad Israele</a:t>
            </a:r>
          </a:p>
          <a:p>
            <a:pPr algn="just"/>
            <a:r>
              <a:rPr lang="it-IT" dirty="0"/>
              <a:t>Ottobre 1956: l’esercito israeliano attacca l’Egitto e conquista gran parte del Sinai, mentre francesi e britannici conquistano il Canale di Suez</a:t>
            </a:r>
          </a:p>
          <a:p>
            <a:pPr algn="just"/>
            <a:r>
              <a:rPr lang="it-IT" dirty="0"/>
              <a:t>Urss e Usa condannano l’azione militare e le truppe anglo-franco-israeliane devono ritirarsi</a:t>
            </a:r>
          </a:p>
          <a:p>
            <a:pPr algn="just"/>
            <a:r>
              <a:rPr lang="it-IT" dirty="0"/>
              <a:t>L’Egitto è il principale oppositore di Israele nel mondo arabo e finanzia e supporta i guerriglieri palestinesi (fedayn)</a:t>
            </a:r>
          </a:p>
          <a:p>
            <a:pPr algn="just"/>
            <a:r>
              <a:rPr lang="it-IT" dirty="0"/>
              <a:t>Fondazione dell’Organizzazione per la Liberazione della Palestina (Olp, 1964), guidata a Yasser Arafat, capo del gruppo </a:t>
            </a:r>
            <a:r>
              <a:rPr lang="it-IT" dirty="0" err="1"/>
              <a:t>al-Fatah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6380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8AEA73-8E92-4CC0-6C1F-1AC4B26E1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Dopo crescenti tensioni con Egitto, Siria e Giordania, Israele attacca i tre stati confinanti (5 giugno 1967) e conquista le alture del Golan, il Sinai, la Striscia di Gaza e la Cisgiordania («guerra dei sei giorni»)</a:t>
            </a:r>
          </a:p>
          <a:p>
            <a:pPr algn="just"/>
            <a:r>
              <a:rPr lang="it-IT" dirty="0"/>
              <a:t>Israele rifiuta di restituire ai tre paesi i territori conquistati, nonostante una risoluzione Onu in tal senso</a:t>
            </a:r>
          </a:p>
          <a:p>
            <a:pPr algn="just"/>
            <a:r>
              <a:rPr lang="it-IT" dirty="0"/>
              <a:t>In Egitto, dopo la morte di Nasser, alla presidenza subentra Anwar Sadat</a:t>
            </a:r>
          </a:p>
          <a:p>
            <a:pPr algn="just"/>
            <a:r>
              <a:rPr lang="it-IT" dirty="0"/>
              <a:t>Sequestro e uccisione della squadra olimpica israeliana alle olimpiadi di Monaco (1972) da parte del gruppo terroristico palestinese «settembre nero»</a:t>
            </a:r>
          </a:p>
          <a:p>
            <a:pPr algn="just"/>
            <a:r>
              <a:rPr lang="it-IT" dirty="0"/>
              <a:t>Attacco di Egitto e Siria contro Israele («guerra del Kippur», ottobre 1973): Israele mantiene il controllo del Golan e della Striscia di Gaza ma inizia a restituire il Sinai all’Egitto</a:t>
            </a:r>
          </a:p>
        </p:txBody>
      </p:sp>
    </p:spTree>
    <p:extLst>
      <p:ext uri="{BB962C8B-B14F-4D97-AF65-F5344CB8AC3E}">
        <p14:creationId xmlns:p14="http://schemas.microsoft.com/office/powerpoint/2010/main" val="3047979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FDFCAF-0AA6-4FBD-7350-35AD4F8EF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7794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Guerra dei sei giorni</a:t>
            </a:r>
          </a:p>
        </p:txBody>
      </p:sp>
      <p:pic>
        <p:nvPicPr>
          <p:cNvPr id="2050" name="Picture 2" descr="Six-Day-War-1967-scaled – Israel Policy Forum">
            <a:extLst>
              <a:ext uri="{FF2B5EF4-FFF2-40B4-BE49-F238E27FC236}">
                <a16:creationId xmlns:a16="http://schemas.microsoft.com/office/drawing/2014/main" id="{BA4ECBAF-B7D3-5504-8B9A-6EE46F3110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232" y="832920"/>
            <a:ext cx="4293536" cy="5526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66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ECCD8B-855B-263F-D37C-7E750263F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3865"/>
            <a:ext cx="10515600" cy="5353098"/>
          </a:xfrm>
        </p:spPr>
        <p:txBody>
          <a:bodyPr/>
          <a:lstStyle/>
          <a:p>
            <a:pPr algn="just"/>
            <a:r>
              <a:rPr lang="it-IT" dirty="0"/>
              <a:t>Nel corso degli anni Settanta, il miglioramento progressivo dei rapporti fra l’Egitto di Sadat e Israele alimenta lo sviluppo dell’islamismo radicale in Egitto e nel mondo arabo</a:t>
            </a:r>
          </a:p>
          <a:p>
            <a:pPr algn="just"/>
            <a:r>
              <a:rPr lang="it-IT" dirty="0"/>
              <a:t>Durante la guerra del Kippur l’Opec, in solidarietà con il mondo arabo, aumenta il prezzo del petrolio greggio per danneggiare il mondo occidentale sostenitore di Israele</a:t>
            </a:r>
          </a:p>
          <a:p>
            <a:pPr algn="just"/>
            <a:r>
              <a:rPr lang="it-IT" dirty="0"/>
              <a:t>Conseguenza: «shock petrolifero» e crisi economica del mondo occidentale</a:t>
            </a:r>
          </a:p>
        </p:txBody>
      </p:sp>
    </p:spTree>
    <p:extLst>
      <p:ext uri="{BB962C8B-B14F-4D97-AF65-F5344CB8AC3E}">
        <p14:creationId xmlns:p14="http://schemas.microsoft.com/office/powerpoint/2010/main" val="3034238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00DF52-A0B1-F89F-C9BE-EA772684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L’Occidente dal 1970 a oggi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853736-561E-C403-1113-46AA3AB57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A causa della convertibilità dollaro-oro stabilita a Bretton Woods (1944) gli Usa hanno progressivamente eroso le proprie riserve auree, inoltre la loro bilancia commerciale è in deficit per l’acquisto dall’estero di materie prime (in particolare petrolio) e di beni strumentali (macchinari, tecnologie avanzate)</a:t>
            </a:r>
          </a:p>
          <a:p>
            <a:pPr algn="just"/>
            <a:r>
              <a:rPr lang="it-IT" dirty="0"/>
              <a:t>L’amministrazione Nixon sospende la convertibilità del dollaro in oro (1971): svalutazione del dollaro e della valuta dei paesi legati agli Usa e aumento generalizzato dell’inflazione</a:t>
            </a:r>
          </a:p>
          <a:p>
            <a:pPr algn="just"/>
            <a:r>
              <a:rPr lang="it-IT" dirty="0"/>
              <a:t>Nel 1973 l’Opec aumenta i prezzi del petrolio, contribuendo ad un ulteriore aumento dell’inflazione</a:t>
            </a:r>
          </a:p>
        </p:txBody>
      </p:sp>
    </p:spTree>
    <p:extLst>
      <p:ext uri="{BB962C8B-B14F-4D97-AF65-F5344CB8AC3E}">
        <p14:creationId xmlns:p14="http://schemas.microsoft.com/office/powerpoint/2010/main" val="2039645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3D3ED8-ED93-E4D2-5CDD-B0A7B4666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9010"/>
            <a:ext cx="10515600" cy="5497953"/>
          </a:xfrm>
        </p:spPr>
        <p:txBody>
          <a:bodyPr/>
          <a:lstStyle/>
          <a:p>
            <a:pPr algn="just"/>
            <a:r>
              <a:rPr lang="it-IT" dirty="0"/>
              <a:t>L’aumento dei prezzi provoca una diminuzione dei consumi, un calo della produzione industriale e un aumento della disoccupazione</a:t>
            </a:r>
          </a:p>
          <a:p>
            <a:pPr algn="just"/>
            <a:r>
              <a:rPr lang="it-IT" dirty="0"/>
              <a:t>Stagnazione economica e inflazione: stagflazione</a:t>
            </a:r>
          </a:p>
          <a:p>
            <a:pPr algn="just"/>
            <a:r>
              <a:rPr lang="it-IT" dirty="0"/>
              <a:t>Inoltre, l’amministrazione repubblicana di Nixon è travolta dallo «scandalo Watergate»: spionaggio contro il Partito democratico in occasione delle elezioni presidenziali del 1972</a:t>
            </a:r>
          </a:p>
          <a:p>
            <a:pPr algn="just"/>
            <a:r>
              <a:rPr lang="it-IT" dirty="0"/>
              <a:t>Per non affrontare un procedimento di impeachment Nixon si dimette (agosto 1974), sostituito dal vicepresidente Gerald Ford (1974-77)</a:t>
            </a:r>
          </a:p>
          <a:p>
            <a:pPr algn="just"/>
            <a:r>
              <a:rPr lang="it-IT" dirty="0"/>
              <a:t>Le elezioni del novembre 1976 sono vinte dal democratico Jimmy Carter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1478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690E6A-0155-411C-39CC-7B489D616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3743"/>
            <a:ext cx="10515600" cy="5543220"/>
          </a:xfrm>
        </p:spPr>
        <p:txBody>
          <a:bodyPr/>
          <a:lstStyle/>
          <a:p>
            <a:pPr algn="just"/>
            <a:r>
              <a:rPr lang="it-IT" dirty="0"/>
              <a:t>Nagy prepara la reintroduzione di un sistema democratico e annuncia l’uscita dell’Ungheria dal Patto di Varsavia</a:t>
            </a:r>
          </a:p>
          <a:p>
            <a:pPr algn="just"/>
            <a:r>
              <a:rPr lang="it-IT" dirty="0"/>
              <a:t>Occupazione sovietica dell’Ungheria (novembre 1956), condanna a morte di Nagy e riallineamento con Mosca</a:t>
            </a:r>
          </a:p>
          <a:p>
            <a:pPr algn="just"/>
            <a:r>
              <a:rPr lang="it-IT" dirty="0"/>
              <a:t>Per impedire il continuo passaggio di tedeschi della Germania Est a Berlino ovest e poi nella Germania federale, la Germania Est costruisce il «Muro di Berlino» (12-13 agosto 1961)</a:t>
            </a:r>
          </a:p>
          <a:p>
            <a:pPr algn="just"/>
            <a:r>
              <a:rPr lang="it-IT" dirty="0"/>
              <a:t>Nel 1964 </a:t>
            </a:r>
            <a:r>
              <a:rPr lang="it-IT" dirty="0" err="1"/>
              <a:t>Chruščëv</a:t>
            </a:r>
            <a:r>
              <a:rPr lang="it-IT" dirty="0"/>
              <a:t> è sostituito alla guida del Pcus da Leonid </a:t>
            </a:r>
            <a:r>
              <a:rPr lang="it-IT" dirty="0" err="1"/>
              <a:t>Brežnev</a:t>
            </a:r>
            <a:r>
              <a:rPr lang="it-IT" dirty="0"/>
              <a:t> (1964-1982)</a:t>
            </a:r>
          </a:p>
          <a:p>
            <a:pPr algn="just"/>
            <a:r>
              <a:rPr lang="it-IT" dirty="0"/>
              <a:t>Nel corso degli anni Sessanta si sviluppano movimenti studenteschi a partire dalle università degli Usa, a favore dei diritti civili e contro la guerra in Vietnam</a:t>
            </a:r>
          </a:p>
        </p:txBody>
      </p:sp>
    </p:spTree>
    <p:extLst>
      <p:ext uri="{BB962C8B-B14F-4D97-AF65-F5344CB8AC3E}">
        <p14:creationId xmlns:p14="http://schemas.microsoft.com/office/powerpoint/2010/main" val="17406809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CACCE4-E7DA-4278-BA00-9ED0962A6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5636"/>
            <a:ext cx="10515600" cy="5561327"/>
          </a:xfrm>
        </p:spPr>
        <p:txBody>
          <a:bodyPr/>
          <a:lstStyle/>
          <a:p>
            <a:pPr algn="just"/>
            <a:r>
              <a:rPr lang="it-IT" dirty="0"/>
              <a:t>Accordo di Camp David con la mediazione di Carter fra il presidente egiziano Sadat e il primo ministro israeliano Menachem Begin (settembre 1978) e trattato di pace tra Egitto ed Israele (Washington, marzo 1979): ritiro israeliano dal Sinai, accesso del commercio israeliano al canale di Suez, riavvio delle relazioni diplomatiche tra i due paesi</a:t>
            </a:r>
          </a:p>
          <a:p>
            <a:pPr algn="just"/>
            <a:r>
              <a:rPr lang="it-IT" dirty="0"/>
              <a:t>Dopo la rivoluzione iraniana (1979) che ha abbattuto il regime filoamericano dello shah, il personale dell’ambasciata statunitense di Teheran viene sequestrato: fallimento del tentativo di liberarlo e discredito su Carter</a:t>
            </a:r>
          </a:p>
          <a:p>
            <a:pPr algn="just"/>
            <a:r>
              <a:rPr lang="it-IT" dirty="0"/>
              <a:t>Nelle elezioni presidenziali del 1980 vince il repubblicano Ronald Reagan</a:t>
            </a:r>
          </a:p>
        </p:txBody>
      </p:sp>
    </p:spTree>
    <p:extLst>
      <p:ext uri="{BB962C8B-B14F-4D97-AF65-F5344CB8AC3E}">
        <p14:creationId xmlns:p14="http://schemas.microsoft.com/office/powerpoint/2010/main" val="987174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C244D0-FBD2-30D3-4854-026DD10BD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384"/>
            <a:ext cx="10515600" cy="5434579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Fra anni Settanta e Ottanta diffusione del terrorismo in tutta l’Europa occidentale, di tipo nazionalista (Irlanda, Spagna) o di estrema destra ed estrema sinistra (specialmente Italia e Germania)</a:t>
            </a:r>
          </a:p>
          <a:p>
            <a:pPr algn="just"/>
            <a:r>
              <a:rPr lang="it-IT" dirty="0"/>
              <a:t>In Irlanda del Nord (Ulster) rimasta sotto sovranità britannica, duri scontri tra protestanti, sostenuti dall’esercito britannico, e minoranza cattolica, sostenuta dall’Ira (Esercito repubblicano irlandese), che organizza attentati terroristici anche in Inghilterra</a:t>
            </a:r>
          </a:p>
          <a:p>
            <a:pPr algn="just"/>
            <a:r>
              <a:rPr lang="it-IT" dirty="0"/>
              <a:t>Nel 1998 accordo tra Irlanda, Regno Unito e gruppi cattolici e protestanti e nel 2005 l’Ira depone le armi</a:t>
            </a:r>
          </a:p>
          <a:p>
            <a:pPr algn="just"/>
            <a:r>
              <a:rPr lang="it-IT" dirty="0"/>
              <a:t>In Spagna è attivo il gruppo terroristico </a:t>
            </a:r>
            <a:r>
              <a:rPr lang="it-IT" dirty="0" err="1"/>
              <a:t>dell’Eta</a:t>
            </a:r>
            <a:r>
              <a:rPr lang="it-IT" dirty="0"/>
              <a:t> (Paese basco e libertà) che si batte per l’indipendenza dei Paesi Baschi dalla Spagna, scioltosi nel 2018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89343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7C6429-3C8B-7E60-D15E-003788FC7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6582"/>
            <a:ext cx="10515600" cy="557038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In Germania Ovest opera il gruppo terroristico di estrema sinistra Rote </a:t>
            </a:r>
            <a:r>
              <a:rPr lang="it-IT" dirty="0" err="1"/>
              <a:t>Armee</a:t>
            </a:r>
            <a:r>
              <a:rPr lang="it-IT" dirty="0"/>
              <a:t> </a:t>
            </a:r>
            <a:r>
              <a:rPr lang="it-IT" dirty="0" err="1"/>
              <a:t>Fraktion</a:t>
            </a:r>
            <a:r>
              <a:rPr lang="it-IT" dirty="0"/>
              <a:t> (</a:t>
            </a:r>
            <a:r>
              <a:rPr lang="it-IT" dirty="0" err="1"/>
              <a:t>Raf</a:t>
            </a:r>
            <a:r>
              <a:rPr lang="it-IT" dirty="0"/>
              <a:t>), anche detto banda Baader-Meinhof (Andreas Baader e Ulrike Meinhof)</a:t>
            </a:r>
          </a:p>
          <a:p>
            <a:pPr algn="just"/>
            <a:r>
              <a:rPr lang="it-IT" dirty="0"/>
              <a:t>Formazione nata negli ambienti studenteschi tedeschi di orientamento marxista rivoluzionario</a:t>
            </a:r>
          </a:p>
          <a:p>
            <a:pPr algn="just"/>
            <a:r>
              <a:rPr lang="it-IT" dirty="0"/>
              <a:t>Entro gli anni Ottanta l’organizzazione viene smantellata dalla polizia</a:t>
            </a:r>
          </a:p>
          <a:p>
            <a:pPr algn="just"/>
            <a:r>
              <a:rPr lang="it-IT" dirty="0"/>
              <a:t>In Italia operano gruppi terroristici di estrema destra e di estrema sinistra</a:t>
            </a:r>
          </a:p>
          <a:p>
            <a:pPr algn="just"/>
            <a:r>
              <a:rPr lang="it-IT" dirty="0"/>
              <a:t>Le organizzazioni neofasciste organizzano in genere attentati in luoghi pubblici: Piazza Fontana a Milano (1969), Piazza della Loggia a Brescia (1974), treno Italicus (1974), stazione di Bologna (1980) </a:t>
            </a:r>
          </a:p>
        </p:txBody>
      </p:sp>
    </p:spTree>
    <p:extLst>
      <p:ext uri="{BB962C8B-B14F-4D97-AF65-F5344CB8AC3E}">
        <p14:creationId xmlns:p14="http://schemas.microsoft.com/office/powerpoint/2010/main" val="3646140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312AE7-7AAE-B0E3-D49F-B160D44B5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/>
          <a:lstStyle/>
          <a:p>
            <a:pPr algn="just"/>
            <a:r>
              <a:rPr lang="it-IT" dirty="0"/>
              <a:t>All’estrema sinistra operavano gruppi come le Brigate Rosse e Prima Linea, che colpiscono esponenti del mondo industriale, della magistratura, della stampa</a:t>
            </a:r>
          </a:p>
          <a:p>
            <a:pPr algn="just"/>
            <a:r>
              <a:rPr lang="it-IT" dirty="0"/>
              <a:t>Obiettivo: realizzare la rivoluzione proletaria in Italia e impedire l’ingresso al governo del Pci</a:t>
            </a:r>
          </a:p>
          <a:p>
            <a:pPr algn="just"/>
            <a:r>
              <a:rPr lang="it-IT" dirty="0"/>
              <a:t>Il Pci guidato dal segretario Enrico Berlinguer (1972-1984) ha criticato diversi aspetti del «socialismo reale» dell’Europa orientale e dell’Urss e vuole realizzare il «compromesso storico» con la Dc, presieduta da Aldo Moro</a:t>
            </a:r>
          </a:p>
          <a:p>
            <a:pPr algn="just"/>
            <a:r>
              <a:rPr lang="it-IT" dirty="0"/>
              <a:t>Il governo del democristiano Giulio Andreotti ha l’appoggio esterno del Pci (marzo 1978) ma contestualmente le Br sequestrano Aldo Moro che sarà poi ucciso (9 maggio 1978)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41007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BAAFDF-C67A-A06D-A5FD-0BF912FAB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Nel corso degli anni Ottanta le Br vengono smantellate dalla polizia</a:t>
            </a:r>
          </a:p>
          <a:p>
            <a:pPr algn="just"/>
            <a:r>
              <a:rPr lang="it-IT" dirty="0"/>
              <a:t>Alle elezioni del 1979 insuccesso elettorale del Pci e fine della fase della «solidarietà nazionale», cioè della collaborazione fra Dc e Pci</a:t>
            </a:r>
          </a:p>
          <a:p>
            <a:pPr algn="just"/>
            <a:r>
              <a:rPr lang="it-IT" dirty="0"/>
              <a:t>Negli anni Ottanta si ritorna al centro-sinistra, con Dc, Psi, guidato dal 1976 da Bettino Craxi, che ha impresso al partito una linea duramente anticomunista, Psdi, Pri e Pli</a:t>
            </a:r>
          </a:p>
          <a:p>
            <a:pPr algn="just"/>
            <a:r>
              <a:rPr lang="it-IT" dirty="0"/>
              <a:t>Negli anni Sessanta sviluppo di un nuovo movimento femminista</a:t>
            </a:r>
          </a:p>
          <a:p>
            <a:pPr algn="just"/>
            <a:r>
              <a:rPr lang="it-IT" dirty="0"/>
              <a:t>Fra anni Sessanta e Settanta in tutti i paesi occidentali vengono attuate riforme legislative improntate al raggiungimento della parità di genere: divorzio, parità fra i coniugi</a:t>
            </a:r>
          </a:p>
        </p:txBody>
      </p:sp>
    </p:spTree>
    <p:extLst>
      <p:ext uri="{BB962C8B-B14F-4D97-AF65-F5344CB8AC3E}">
        <p14:creationId xmlns:p14="http://schemas.microsoft.com/office/powerpoint/2010/main" val="461079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92E5C4-54F0-490B-2C21-951673E5F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384"/>
            <a:ext cx="10515600" cy="5434579"/>
          </a:xfrm>
        </p:spPr>
        <p:txBody>
          <a:bodyPr/>
          <a:lstStyle/>
          <a:p>
            <a:pPr algn="just"/>
            <a:r>
              <a:rPr lang="it-IT" dirty="0"/>
              <a:t>In Italia: divorzio (1970), nuovo diritto di famiglia (1975), parità salariale (1977), interruzione di gravidanza (1978)</a:t>
            </a:r>
          </a:p>
          <a:p>
            <a:pPr algn="just"/>
            <a:r>
              <a:rPr lang="it-IT" dirty="0"/>
              <a:t>Nei paesi comunisti in genere esistevano già in precedenza leggi di questo tipo</a:t>
            </a:r>
          </a:p>
          <a:p>
            <a:pPr algn="just"/>
            <a:r>
              <a:rPr lang="it-IT" dirty="0"/>
              <a:t>Negli anni Settanta fine delle dittature di destra europee in Portogallo, Grecia e Spagna</a:t>
            </a:r>
          </a:p>
          <a:p>
            <a:pPr algn="just"/>
            <a:r>
              <a:rPr lang="it-IT" dirty="0"/>
              <a:t>Fallimento da parte del regime portoghese nella repressione della guerriglia indipendentista nelle colonie di Angola e Mozambico: colpo di stato da parte di militari democratici («rivoluzione dei garofani», aprile 1974), passaggio del Portogallo alla democrazia e indipendenza delle colonie africane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06861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4E5332-EE14-6E83-A496-5D50497D3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384"/>
            <a:ext cx="10515600" cy="5434579"/>
          </a:xfrm>
        </p:spPr>
        <p:txBody>
          <a:bodyPr/>
          <a:lstStyle/>
          <a:p>
            <a:pPr algn="just"/>
            <a:r>
              <a:rPr lang="it-IT" dirty="0"/>
              <a:t>In Grecia la giunta militare fallisce nel tentativo di annettere Cipro: la Turchia occupa la parte settentrionale di Cipro</a:t>
            </a:r>
          </a:p>
          <a:p>
            <a:pPr algn="just"/>
            <a:r>
              <a:rPr lang="it-IT" dirty="0"/>
              <a:t>Crisi del regime greco e passaggio alla democrazia (1974)</a:t>
            </a:r>
          </a:p>
          <a:p>
            <a:pPr algn="just"/>
            <a:r>
              <a:rPr lang="it-IT" dirty="0"/>
              <a:t>In Spagna con la morte di Franco (1975), il potere passa a re Juan Carlos di Borbone, che avvia il passaggio alla democrazia, approvato da un referendum</a:t>
            </a:r>
          </a:p>
          <a:p>
            <a:pPr algn="just"/>
            <a:r>
              <a:rPr lang="it-IT" dirty="0"/>
              <a:t>In tutto il mondo occidentale negli anni Ottanta il «Welfare State» introdotto fra anni Cinquanta e Sessanta viene sottoposto a critica, in quanto non lo si ritiene più compatibile con il lungo fenomeno della «stagflazione»</a:t>
            </a:r>
          </a:p>
          <a:p>
            <a:pPr algn="just"/>
            <a:r>
              <a:rPr lang="it-IT" dirty="0"/>
              <a:t>Nel 1979 vittoria elettorale del Partito conservatore guidato da Margaret Thatcher nel Regno Unito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76567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73D091-B240-FBF9-8E26-F8FCE6CAD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/>
          <a:lstStyle/>
          <a:p>
            <a:pPr algn="just"/>
            <a:r>
              <a:rPr lang="it-IT" dirty="0"/>
              <a:t>Durante il governo Thatcher (1979-1990), viene varata una politica economica neoliberista: libertà di manovra alle imprese, ridimensionamento del Welfare State, riduzione della spesa pubblica, diminuzione della pressione fiscale sui redditi più alti con l’obiettivo di aumentare gli investimenti privati e far ripartire l’economia e i consumi</a:t>
            </a:r>
          </a:p>
          <a:p>
            <a:pPr algn="just"/>
            <a:r>
              <a:rPr lang="it-IT" dirty="0"/>
              <a:t>Riconquista britannica delle isole Falkland occupate dall’Argentina (1982)</a:t>
            </a:r>
          </a:p>
          <a:p>
            <a:pPr algn="just"/>
            <a:r>
              <a:rPr lang="it-IT" dirty="0"/>
              <a:t>Privatizzazioni di aziende statali, scontro con i sindacati inglesi e loro sconfitta, abbassamento della pressione fiscale sui redditi più alti, tagli alla spesa pubblica su sanità e istruzione</a:t>
            </a:r>
          </a:p>
        </p:txBody>
      </p:sp>
    </p:spTree>
    <p:extLst>
      <p:ext uri="{BB962C8B-B14F-4D97-AF65-F5344CB8AC3E}">
        <p14:creationId xmlns:p14="http://schemas.microsoft.com/office/powerpoint/2010/main" val="8231129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3EAADD-B08B-D7E5-C769-5196A3CE8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850"/>
            <a:ext cx="10515600" cy="5525113"/>
          </a:xfrm>
        </p:spPr>
        <p:txBody>
          <a:bodyPr/>
          <a:lstStyle/>
          <a:p>
            <a:pPr algn="just"/>
            <a:r>
              <a:rPr lang="it-IT" dirty="0"/>
              <a:t>Negli Stati Uniti, il presidente repubblicano Ronald Reagan (1981-1989) porta avanti in politica estera una linea nettamente anticomunista</a:t>
            </a:r>
          </a:p>
          <a:p>
            <a:pPr algn="just"/>
            <a:r>
              <a:rPr lang="it-IT" dirty="0"/>
              <a:t>Politica economica neoliberista che si ispira al modello offerto da Margaret Thatcher: abbassamento dell’imposizione fiscale sui redditi più alti, ridimensionamento delle spese sociali ma aumento delle spese militari, aumento del tasso d’interesse, «deregulation», cioè mano libera alle imprese</a:t>
            </a:r>
          </a:p>
          <a:p>
            <a:pPr algn="just"/>
            <a:r>
              <a:rPr lang="it-IT" dirty="0"/>
              <a:t>Risultati nel Regno Unito e negli Usa: contenimento dell’inflazione e aumento del Pil, favoriti dalla diminuzione del prezzo del petrolio</a:t>
            </a:r>
          </a:p>
        </p:txBody>
      </p:sp>
    </p:spTree>
    <p:extLst>
      <p:ext uri="{BB962C8B-B14F-4D97-AF65-F5344CB8AC3E}">
        <p14:creationId xmlns:p14="http://schemas.microsoft.com/office/powerpoint/2010/main" val="677795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93F2A8-BD06-F5BB-5E29-8655028D9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0368"/>
            <a:ext cx="10515600" cy="5606595"/>
          </a:xfrm>
        </p:spPr>
        <p:txBody>
          <a:bodyPr/>
          <a:lstStyle/>
          <a:p>
            <a:pPr algn="just"/>
            <a:r>
              <a:rPr lang="it-IT" dirty="0"/>
              <a:t>D’altra parte, aumenta il divario di reddito tra ceti abbienti e ceti meno abbienti, la disoccupazione resta piuttosto alta e, in particolare negli Usa, lo smantellamento del sistema di Welfare State obbliga gran parte della popolazione a ricorrere alla sanità privata, escludendo chi non può permettersi i costi delle assicurazioni</a:t>
            </a:r>
          </a:p>
          <a:p>
            <a:pPr algn="just"/>
            <a:r>
              <a:rPr lang="it-IT" dirty="0"/>
              <a:t>Il neoliberismo ha connotato tutte le politiche economiche dell’Occidente, dei governi di destra e di sinistra, fino ad almeno la crisi finanziaria del 2008 e in buona parte continua a connotarle tuttora, pur con correzioni parziali per quanto riguarda il Welfare State, in modo da diminuire l’impatto negativo dal punto di vista sociale di queste politiche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9090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A71251-E3AD-DD50-A169-3F87A147B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/>
          <a:lstStyle/>
          <a:p>
            <a:pPr algn="just"/>
            <a:r>
              <a:rPr lang="it-IT" dirty="0"/>
              <a:t>Sviluppo della «controcultura» giovanile: fenomeno degli «hippies», caratterizzato da pacifismo, contestazione della società dei consumi e benpensante, musica rock, uso di droghe e libertà in ambito sessuale</a:t>
            </a:r>
          </a:p>
          <a:p>
            <a:pPr algn="just"/>
            <a:r>
              <a:rPr lang="it-IT" dirty="0"/>
              <a:t>Il movimento di protesta giovanile si diffonde anche in Europa, a partire da Francia e Italia: generalizzata è l’adesione degli studenti agli idali di estrema sinistra</a:t>
            </a:r>
          </a:p>
          <a:p>
            <a:pPr algn="just"/>
            <a:r>
              <a:rPr lang="it-IT" dirty="0"/>
              <a:t>Spesso agli studenti si uniscono nella protesta anche gli operai</a:t>
            </a:r>
          </a:p>
          <a:p>
            <a:pPr algn="just"/>
            <a:r>
              <a:rPr lang="it-IT" dirty="0"/>
              <a:t>Fra il 1968 e il 1969 formazione in Italia di gruppi di estrema sinistra (fra cui Lotta Continua e Potere Operaio) che legano l’ambito studentesco con gli operai dell’industria e polemizzano con il Pci accusato di non essere più un partito rivoluzionario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93668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09225E-8D0D-1C9B-38D8-E6BDE280A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850"/>
            <a:ext cx="10515600" cy="5525113"/>
          </a:xfrm>
        </p:spPr>
        <p:txBody>
          <a:bodyPr/>
          <a:lstStyle/>
          <a:p>
            <a:pPr algn="just"/>
            <a:r>
              <a:rPr lang="it-IT" dirty="0"/>
              <a:t>I paesi dell’Europa orientale comunista sono colpiti dallo «shock petrolifero»: ulteriore abbassamento del livello di vita</a:t>
            </a:r>
          </a:p>
          <a:p>
            <a:pPr algn="just"/>
            <a:r>
              <a:rPr lang="it-IT" dirty="0"/>
              <a:t>Crisi del sistema produttivo, sia industriale che agricolo e necessità di importare dall’estero a prezzi crescenti</a:t>
            </a:r>
          </a:p>
          <a:p>
            <a:pPr algn="just"/>
            <a:r>
              <a:rPr lang="it-IT" dirty="0"/>
              <a:t>Occupazione sovietica dell’Afghanistan (1979) per sostenere il regime comunista locale instaurato a seguito di un colpo di stato (1978)</a:t>
            </a:r>
          </a:p>
          <a:p>
            <a:pPr algn="just"/>
            <a:r>
              <a:rPr lang="it-IT" dirty="0"/>
              <a:t>Resistenza armata afghana contro i sovietici animata dai mujaheddin islamici, sostenuti dagli Stati Uniti</a:t>
            </a:r>
          </a:p>
          <a:p>
            <a:pPr algn="just"/>
            <a:r>
              <a:rPr lang="it-IT" dirty="0"/>
              <a:t>In Polonia nasce il sindacato indipendente </a:t>
            </a:r>
            <a:r>
              <a:rPr lang="it-IT" dirty="0" err="1"/>
              <a:t>Solidarność</a:t>
            </a:r>
            <a:r>
              <a:rPr lang="it-IT" dirty="0"/>
              <a:t>, guidato da Lech </a:t>
            </a:r>
            <a:r>
              <a:rPr lang="it-IT" dirty="0" err="1"/>
              <a:t>Wałęsa</a:t>
            </a:r>
            <a:r>
              <a:rPr lang="it-IT" dirty="0"/>
              <a:t>, appoggiato dalla Chiesa cattolica di Papa Giovanni Paolo II (il polacco Karol Wojtyła)</a:t>
            </a:r>
          </a:p>
        </p:txBody>
      </p:sp>
    </p:spTree>
    <p:extLst>
      <p:ext uri="{BB962C8B-B14F-4D97-AF65-F5344CB8AC3E}">
        <p14:creationId xmlns:p14="http://schemas.microsoft.com/office/powerpoint/2010/main" val="18527094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A9A882-4FBC-D566-63D3-C90CB89B5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4277"/>
            <a:ext cx="10515600" cy="5452686"/>
          </a:xfrm>
        </p:spPr>
        <p:txBody>
          <a:bodyPr/>
          <a:lstStyle/>
          <a:p>
            <a:pPr algn="just"/>
            <a:r>
              <a:rPr lang="it-IT" dirty="0"/>
              <a:t>Colpo di stato del generale Wojciech Jaruzelski, capo del governo e leader del Partito operaio unificato polacco (il Partito comunista polacco) e scioglimento di </a:t>
            </a:r>
            <a:r>
              <a:rPr lang="it-IT" dirty="0" err="1"/>
              <a:t>Solidarność</a:t>
            </a:r>
            <a:endParaRPr lang="it-IT" dirty="0"/>
          </a:p>
          <a:p>
            <a:pPr algn="just"/>
            <a:r>
              <a:rPr lang="it-IT" dirty="0"/>
              <a:t>Michail Gorbačëv diventa segretario del Pcus (1985) e punta a liberalizzare, democratizzare e modernizzare il sistema sovietico per evitare la sua fine</a:t>
            </a:r>
          </a:p>
          <a:p>
            <a:pPr algn="just"/>
            <a:r>
              <a:rPr lang="it-IT" dirty="0"/>
              <a:t>Disastro di Chernobyl: esplosione della centrale nucleare ucraina  e nube radioattiva che investe tutta Europa (1986)</a:t>
            </a:r>
          </a:p>
          <a:p>
            <a:pPr algn="just"/>
            <a:r>
              <a:rPr lang="it-IT" dirty="0"/>
              <a:t>I paesi baltici proclamano l’indipendenza dall’Urss (1990)</a:t>
            </a:r>
          </a:p>
          <a:p>
            <a:pPr algn="just"/>
            <a:r>
              <a:rPr lang="it-IT" dirty="0"/>
              <a:t>Nel 1991 l’Urss si dissolve e tutti i paesi che la compongono proclamano la propria indipendenza, compresa la Russia che è guidata da Boris Eltsin</a:t>
            </a:r>
          </a:p>
        </p:txBody>
      </p:sp>
    </p:spTree>
    <p:extLst>
      <p:ext uri="{BB962C8B-B14F-4D97-AF65-F5344CB8AC3E}">
        <p14:creationId xmlns:p14="http://schemas.microsoft.com/office/powerpoint/2010/main" val="25862358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8D7E79-2529-60AA-043E-BCBBF82BF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901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Dissoluzione dell’Urss (1991)</a:t>
            </a:r>
          </a:p>
        </p:txBody>
      </p:sp>
      <p:pic>
        <p:nvPicPr>
          <p:cNvPr id="1026" name="Picture 2" descr="Dissolution of the Soviet Union | Historical Atlas of Northern Eurasia (25  December 1991) | Omniatlas">
            <a:extLst>
              <a:ext uri="{FF2B5EF4-FFF2-40B4-BE49-F238E27FC236}">
                <a16:creationId xmlns:a16="http://schemas.microsoft.com/office/drawing/2014/main" id="{2EC09154-F124-C025-7BB9-0AC2706C9B3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820" y="851026"/>
            <a:ext cx="7244360" cy="542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370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12CA60-3582-EE15-151E-030A3366A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9010"/>
            <a:ext cx="10515600" cy="549795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Fra il 1989 e il 1990 tutti i regimi comunisti dell’Europa orientale satellite dell’Urss crollano, generalmente in modo pacifico, e nascono sistemi di tipo democratico</a:t>
            </a:r>
          </a:p>
          <a:p>
            <a:pPr algn="just"/>
            <a:r>
              <a:rPr lang="it-IT" dirty="0"/>
              <a:t>Abbattimento del Muro di Berlino (9 novembre 1989) e riunificazione  delle due Germanie (1990), sotto la guida del cancelliere democristiano Helmut Kohl</a:t>
            </a:r>
          </a:p>
          <a:p>
            <a:pPr algn="just"/>
            <a:r>
              <a:rPr lang="it-IT" dirty="0"/>
              <a:t>Transizione violenta al postcomunismo in Romania: esecuzione di Nicolae </a:t>
            </a:r>
            <a:r>
              <a:rPr lang="it-IT" dirty="0" err="1"/>
              <a:t>Ceauşescu</a:t>
            </a:r>
            <a:r>
              <a:rPr lang="it-IT" dirty="0"/>
              <a:t> e della moglie (25 dicembre 1989)</a:t>
            </a:r>
          </a:p>
          <a:p>
            <a:pPr algn="just"/>
            <a:r>
              <a:rPr lang="it-IT" dirty="0"/>
              <a:t>La Jugoslavia socialista si frantuma: indipendenza di Slovenia, Croazia e Macedonia (1991)</a:t>
            </a:r>
          </a:p>
          <a:p>
            <a:pPr algn="just"/>
            <a:r>
              <a:rPr lang="it-IT" dirty="0"/>
              <a:t>Guerra in Bosnia-Erzegovina, che coinvolge serbi, croati e musulmani, con gravi episodi di «pulizia etnica» (1992-1995)</a:t>
            </a:r>
          </a:p>
          <a:p>
            <a:pPr algn="just"/>
            <a:r>
              <a:rPr lang="it-IT" dirty="0"/>
              <a:t>Guerra del Kosovo (1998-1999) tra Repubblica federale di Jugoslavia (Serbia e Montenegro) e forze indipendentiste kosovare</a:t>
            </a:r>
          </a:p>
        </p:txBody>
      </p:sp>
    </p:spTree>
    <p:extLst>
      <p:ext uri="{BB962C8B-B14F-4D97-AF65-F5344CB8AC3E}">
        <p14:creationId xmlns:p14="http://schemas.microsoft.com/office/powerpoint/2010/main" val="20081772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D49680-FDFD-C96B-8A7C-118780F30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687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Gli stati della ex Jugoslavia</a:t>
            </a:r>
          </a:p>
        </p:txBody>
      </p:sp>
      <p:pic>
        <p:nvPicPr>
          <p:cNvPr id="2050" name="Picture 2" descr="illustrazioni stock, clip art, cartoni animati e icone di tendenza di mappa, ubicazione e bandiera della ex-jugoslavia - former yugoslavia map">
            <a:extLst>
              <a:ext uri="{FF2B5EF4-FFF2-40B4-BE49-F238E27FC236}">
                <a16:creationId xmlns:a16="http://schemas.microsoft.com/office/drawing/2014/main" id="{162E2233-245C-BAC4-E39D-12CF8D14022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630" y="814812"/>
            <a:ext cx="7226740" cy="5523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8426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549EC5-FDFB-501D-D0AD-CFA5CCC75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9956"/>
            <a:ext cx="10515600" cy="5507007"/>
          </a:xfrm>
        </p:spPr>
        <p:txBody>
          <a:bodyPr/>
          <a:lstStyle/>
          <a:p>
            <a:pPr algn="just"/>
            <a:r>
              <a:rPr lang="it-IT" dirty="0"/>
              <a:t>Nel 1993 al posto della Cee nasce l’Unione Europea, che continua ad allargarsi fino ad includere, nel 2004 e nel 2007, anche gran parte degli ex paesi comunisti dell’Europa orientale</a:t>
            </a:r>
          </a:p>
          <a:p>
            <a:pPr algn="just"/>
            <a:r>
              <a:rPr lang="it-IT" dirty="0"/>
              <a:t>In Italia negli anni Ottanta si è riproposta la formula del centro-sinistra con governi guidati anche dal socialista Bettino Craxi (1983-1987)</a:t>
            </a:r>
          </a:p>
          <a:p>
            <a:pPr algn="just"/>
            <a:r>
              <a:rPr lang="it-IT" dirty="0"/>
              <a:t>La fine dei regimi comunisti in Europa orientale provoca lo scioglimento del Pci per iniziativa del suo ultimo segretario Achille Occhetto, e la nascita del Partito democratico della sinistra (Pds, 1991), ispirato ai valori della socialdemocrazia</a:t>
            </a:r>
          </a:p>
          <a:p>
            <a:pPr algn="just"/>
            <a:r>
              <a:rPr lang="it-IT" dirty="0"/>
              <a:t>L’inchiesta «Mani pulite» svela un sistema di corruzione trasversale a tutti i partiti, ma presente in particolare nei partiti di governo, che coinvolge anche il mondo imprenditoriale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021832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F3DBC5-ED35-BB65-1304-9F79E3D1B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1580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Unione Europea</a:t>
            </a:r>
          </a:p>
        </p:txBody>
      </p:sp>
      <p:pic>
        <p:nvPicPr>
          <p:cNvPr id="3074" name="Picture 2" descr="Easy to read – about the EU | European Union">
            <a:extLst>
              <a:ext uri="{FF2B5EF4-FFF2-40B4-BE49-F238E27FC236}">
                <a16:creationId xmlns:a16="http://schemas.microsoft.com/office/drawing/2014/main" id="{D5A89674-3D1E-E24A-66EE-66007957936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544" y="796706"/>
            <a:ext cx="6450911" cy="5450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7406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0FDD51-3D7B-10CB-970D-90B50062B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5636"/>
            <a:ext cx="10515600" cy="5561327"/>
          </a:xfrm>
        </p:spPr>
        <p:txBody>
          <a:bodyPr/>
          <a:lstStyle/>
          <a:p>
            <a:pPr algn="just"/>
            <a:r>
              <a:rPr lang="it-IT" dirty="0"/>
              <a:t>Scomparsa di tutti i partiti che erano stati protagonisti della vita della repubblica: Dc, Psi, Psdi, Pri e Pli</a:t>
            </a:r>
          </a:p>
          <a:p>
            <a:pPr algn="just"/>
            <a:r>
              <a:rPr lang="it-IT" dirty="0"/>
              <a:t>Nascono nuove formazioni politiche nell’area di centro-destra: la Lega Nord di Umberto Bossi (1991), Forza Italia dell’imprenditore Silvio Berlusconi (1994), mentre il segretario del Msi Gianfranco Fini trasforma </a:t>
            </a:r>
            <a:r>
              <a:rPr lang="it-IT"/>
              <a:t>il partito in </a:t>
            </a:r>
            <a:r>
              <a:rPr lang="it-IT" dirty="0"/>
              <a:t>Alleanza Nazionale (1995), abbandonando il riferimento ideale al fascismo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054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BEEA37-8B57-0C64-F72C-22E623DA7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/>
          <a:lstStyle/>
          <a:p>
            <a:pPr algn="just"/>
            <a:r>
              <a:rPr lang="it-IT" dirty="0"/>
              <a:t>Scioperi in particolare nel settore metalmeccanico («autunno caldo» del 1969) e stipulazione da parte dei sindacati confederali (Cgil, Cisl e Uil) di un contratto nazionale che prevedeva miglioramenti per i lavoratori (orario, salari e diritto di assemblea)</a:t>
            </a:r>
          </a:p>
          <a:p>
            <a:pPr algn="just"/>
            <a:r>
              <a:rPr lang="it-IT" dirty="0"/>
              <a:t>Approvazione in Italia dello «Statuto dei lavoratori» (1970)</a:t>
            </a:r>
          </a:p>
          <a:p>
            <a:pPr algn="just"/>
            <a:r>
              <a:rPr lang="it-IT" dirty="0"/>
              <a:t>Repressione della «primavera di Praga» in Cecoslovacchia</a:t>
            </a:r>
          </a:p>
          <a:p>
            <a:pPr algn="just"/>
            <a:r>
              <a:rPr lang="it-IT" dirty="0"/>
              <a:t>Occupazione sovietica (agosto 1968) e rimozione di </a:t>
            </a:r>
            <a:r>
              <a:rPr lang="it-IT" dirty="0" err="1"/>
              <a:t>Dubček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3678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BE667C-4206-D261-420E-205C5860B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postcolonialismo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65D230-2F49-993B-CCBC-385D20860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Nel mondo asiatico sono presenti due grandi gruppi di paesi: i paesi che si danno istituzioni di carattere liberal-democratico e una economia di mercato (Giappone e India) e i paesi comunisti (Cina, Vietnam, Laos, Cambogia)</a:t>
            </a:r>
          </a:p>
          <a:p>
            <a:pPr algn="just"/>
            <a:r>
              <a:rPr lang="it-IT" dirty="0"/>
              <a:t>Il Giappone  si lega strettamente agli Usa e rilancia la propria economia</a:t>
            </a:r>
          </a:p>
          <a:p>
            <a:pPr algn="just"/>
            <a:r>
              <a:rPr lang="it-IT" dirty="0"/>
              <a:t>Il governo è controllato dal Partito liberaldemocratico, con il Partito socialista sempre all’opposizione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4007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4E06A9-2369-ABD7-2D67-FFA3C426D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5224"/>
            <a:ext cx="10515600" cy="5461739"/>
          </a:xfrm>
        </p:spPr>
        <p:txBody>
          <a:bodyPr/>
          <a:lstStyle/>
          <a:p>
            <a:pPr algn="just"/>
            <a:r>
              <a:rPr lang="it-IT" dirty="0"/>
              <a:t>In India si impone il Partito del congresso, guidato da Jawaharlal Nehru, orientato in senso democratico-socialista</a:t>
            </a:r>
          </a:p>
          <a:p>
            <a:pPr algn="just"/>
            <a:r>
              <a:rPr lang="it-IT" dirty="0"/>
              <a:t>Riforma agraria e lavori pubblici per la costruzione di infrastrutture</a:t>
            </a:r>
          </a:p>
          <a:p>
            <a:pPr algn="just"/>
            <a:r>
              <a:rPr lang="it-IT" dirty="0"/>
              <a:t>Conferenza di Bandung (1955) e non allineamento</a:t>
            </a:r>
          </a:p>
          <a:p>
            <a:pPr algn="just"/>
            <a:r>
              <a:rPr lang="it-IT" dirty="0"/>
              <a:t>A Nehru succede come capo del governo indiano sua figlia Indira Gandhi (1966-1977)</a:t>
            </a:r>
          </a:p>
          <a:p>
            <a:pPr algn="just"/>
            <a:r>
              <a:rPr lang="it-IT" dirty="0"/>
              <a:t>Nel 1971 l’India appoggia militarmente gli indipendentisti del Pakistan orientale: formazione del Bangladesh</a:t>
            </a:r>
          </a:p>
          <a:p>
            <a:pPr algn="just"/>
            <a:r>
              <a:rPr lang="it-IT" dirty="0"/>
              <a:t> Avvicinamento all’Urss e atomica indiana</a:t>
            </a:r>
          </a:p>
          <a:p>
            <a:pPr algn="just"/>
            <a:r>
              <a:rPr lang="it-IT" dirty="0"/>
              <a:t>Nel 1977 vittoria del Janata Party e il Partito del Congresso deve andare all’opposizione</a:t>
            </a:r>
          </a:p>
        </p:txBody>
      </p:sp>
    </p:spTree>
    <p:extLst>
      <p:ext uri="{BB962C8B-B14F-4D97-AF65-F5344CB8AC3E}">
        <p14:creationId xmlns:p14="http://schemas.microsoft.com/office/powerpoint/2010/main" val="2446208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9886E4-5C6C-9892-7C1F-69D618C50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3743"/>
            <a:ext cx="10515600" cy="5543220"/>
          </a:xfrm>
        </p:spPr>
        <p:txBody>
          <a:bodyPr/>
          <a:lstStyle/>
          <a:p>
            <a:pPr algn="just"/>
            <a:r>
              <a:rPr lang="it-IT" dirty="0"/>
              <a:t>In Cina il regime comunista attua una radicale riforma agraria, redistribuendo le terre fra i contadini</a:t>
            </a:r>
          </a:p>
          <a:p>
            <a:pPr algn="just"/>
            <a:r>
              <a:rPr lang="it-IT" dirty="0"/>
              <a:t>Nazionalizzazione di miniere e industrie</a:t>
            </a:r>
          </a:p>
          <a:p>
            <a:pPr algn="just"/>
            <a:r>
              <a:rPr lang="it-IT" dirty="0"/>
              <a:t>Iniziale cooperazione con l’Urss: trattato di collaborazione (1950)</a:t>
            </a:r>
          </a:p>
          <a:p>
            <a:pPr algn="just"/>
            <a:r>
              <a:rPr lang="it-IT" dirty="0"/>
              <a:t>Appoggio militare alla Corea del Nord contro la Corea del Sud (1950-53)</a:t>
            </a:r>
          </a:p>
          <a:p>
            <a:pPr algn="just"/>
            <a:r>
              <a:rPr lang="it-IT" dirty="0"/>
              <a:t>Annessione del Tibet (1951)</a:t>
            </a:r>
          </a:p>
          <a:p>
            <a:pPr algn="just"/>
            <a:r>
              <a:rPr lang="it-IT" dirty="0"/>
              <a:t>Conflitto con l’India (1962) e annessione del Tibet meridionale</a:t>
            </a:r>
          </a:p>
          <a:p>
            <a:pPr algn="just"/>
            <a:r>
              <a:rPr lang="it-IT" dirty="0"/>
              <a:t>Appoggio al Vietnam del Nord e ai Viet </a:t>
            </a:r>
            <a:r>
              <a:rPr lang="it-IT" dirty="0" err="1"/>
              <a:t>Cong</a:t>
            </a:r>
            <a:r>
              <a:rPr lang="it-IT" dirty="0"/>
              <a:t> comunisti</a:t>
            </a:r>
          </a:p>
          <a:p>
            <a:pPr algn="just"/>
            <a:r>
              <a:rPr lang="it-IT" dirty="0"/>
              <a:t>Nuovo piano economico («grande balzo in avanti»): collettivizzazione dell’agricoltura e grande carestia (1959-1962)</a:t>
            </a:r>
          </a:p>
        </p:txBody>
      </p:sp>
    </p:spTree>
    <p:extLst>
      <p:ext uri="{BB962C8B-B14F-4D97-AF65-F5344CB8AC3E}">
        <p14:creationId xmlns:p14="http://schemas.microsoft.com/office/powerpoint/2010/main" val="1360688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CC4FCE-5436-AC38-D4D5-ABBF6F1A2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384"/>
            <a:ext cx="10515600" cy="5434579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Rottura con l’Urss per l’egemonia comunista sull’Asia e sulla linea rispetto all’ortodossia marxista: riavvicinamento della Cina con l’occidente e ammissione all’Onu (1971)</a:t>
            </a:r>
          </a:p>
          <a:p>
            <a:pPr algn="just"/>
            <a:r>
              <a:rPr lang="it-IT" dirty="0"/>
              <a:t>Critiche a Mao sono mosse da Deng Xiaoping: Mao scatena la «rivoluzione culturale» (1966-1976), mobilitando al suo fianco gli studenti e i figli di operai e contadini, con cui riesce ad eliminare i suoi principali oppositori</a:t>
            </a:r>
          </a:p>
          <a:p>
            <a:pPr algn="just"/>
            <a:r>
              <a:rPr lang="it-IT" dirty="0"/>
              <a:t>In America Latina gli Usa continuano a tutelare i loro interessi economici, mantenendo rapporti con i circoli militari locali tramite la Cia per evitare l’andata al potere di forze politiche, in genere di sinistra, considerate ostili ai loro interessi</a:t>
            </a:r>
          </a:p>
          <a:p>
            <a:pPr algn="just"/>
            <a:r>
              <a:rPr lang="it-IT" dirty="0"/>
              <a:t>Rivoluzione cubana guidata da Fidel Castro, che abbatte il regime dittatoriale di Fulgencio Batista (1959)</a:t>
            </a:r>
          </a:p>
        </p:txBody>
      </p:sp>
    </p:spTree>
    <p:extLst>
      <p:ext uri="{BB962C8B-B14F-4D97-AF65-F5344CB8AC3E}">
        <p14:creationId xmlns:p14="http://schemas.microsoft.com/office/powerpoint/2010/main" val="2812647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35741E-4C90-23C4-2434-98081B189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850"/>
            <a:ext cx="10515600" cy="5525113"/>
          </a:xfrm>
        </p:spPr>
        <p:txBody>
          <a:bodyPr/>
          <a:lstStyle/>
          <a:p>
            <a:pPr algn="just"/>
            <a:r>
              <a:rPr lang="it-IT" dirty="0"/>
              <a:t>Riforma agraria ed esproprio dei latifondi dei grandi proprietari e della multinazionale statunitense United </a:t>
            </a:r>
            <a:r>
              <a:rPr lang="it-IT" dirty="0" err="1"/>
              <a:t>Fruit</a:t>
            </a:r>
            <a:endParaRPr lang="it-IT" dirty="0"/>
          </a:p>
          <a:p>
            <a:pPr algn="just"/>
            <a:r>
              <a:rPr lang="it-IT" dirty="0"/>
              <a:t>Di fronte all’ostilità degli Usa, Castro si avvicina all’Urss e adotta il modello comunista</a:t>
            </a:r>
          </a:p>
          <a:p>
            <a:pPr algn="just"/>
            <a:r>
              <a:rPr lang="it-IT" dirty="0"/>
              <a:t>Riforme sociali, sconfitta dell’analfabetismo</a:t>
            </a:r>
          </a:p>
          <a:p>
            <a:pPr algn="just"/>
            <a:r>
              <a:rPr lang="it-IT" dirty="0"/>
              <a:t>Cuba diventa il punto di riferimento per i movimenti di guerriglia antistatunitense in tutta l’America latina</a:t>
            </a:r>
          </a:p>
          <a:p>
            <a:pPr algn="just"/>
            <a:r>
              <a:rPr lang="it-IT" dirty="0"/>
              <a:t>In America latina fra gli anni Sessanta e gli anni Settanta a tentativi rivoluzionari si alternano colpi di stato e regimi militari di destra sostenuti dagli Usa</a:t>
            </a:r>
          </a:p>
          <a:p>
            <a:pPr algn="just"/>
            <a:r>
              <a:rPr lang="it-IT" dirty="0"/>
              <a:t>Colpo di stato in Cile (1973) contro il governo di «unità popolare» guidato dal socialista Salvador Allende</a:t>
            </a:r>
          </a:p>
        </p:txBody>
      </p:sp>
    </p:spTree>
    <p:extLst>
      <p:ext uri="{BB962C8B-B14F-4D97-AF65-F5344CB8AC3E}">
        <p14:creationId xmlns:p14="http://schemas.microsoft.com/office/powerpoint/2010/main" val="14232375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3330</Words>
  <Application>Microsoft Office PowerPoint</Application>
  <PresentationFormat>Widescreen</PresentationFormat>
  <Paragraphs>149</Paragraphs>
  <Slides>37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37</vt:i4>
      </vt:variant>
    </vt:vector>
  </HeadingPairs>
  <TitlesOfParts>
    <vt:vector size="41" baseType="lpstr">
      <vt:lpstr>Aptos</vt:lpstr>
      <vt:lpstr>Aptos Display</vt:lpstr>
      <vt:lpstr>Arial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postcolonialismo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Interventi degli Usa in America latina nel Novecento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Guerra dei sei giorni</vt:lpstr>
      <vt:lpstr>Presentazione standard di PowerPoint</vt:lpstr>
      <vt:lpstr>L’Occidente dal 1970 a oggi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Dissoluzione dell’Urss (1991)</vt:lpstr>
      <vt:lpstr>Presentazione standard di PowerPoint</vt:lpstr>
      <vt:lpstr>Gli stati della ex Jugoslavia</vt:lpstr>
      <vt:lpstr>Presentazione standard di PowerPoint</vt:lpstr>
      <vt:lpstr>Unione Europea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49</cp:revision>
  <dcterms:created xsi:type="dcterms:W3CDTF">2025-05-28T04:50:02Z</dcterms:created>
  <dcterms:modified xsi:type="dcterms:W3CDTF">2025-06-02T15:00:57Z</dcterms:modified>
</cp:coreProperties>
</file>