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1"/>
  </p:notesMasterIdLst>
  <p:handoutMasterIdLst>
    <p:handoutMasterId r:id="rId62"/>
  </p:handoutMasterIdLst>
  <p:sldIdLst>
    <p:sldId id="272" r:id="rId2"/>
    <p:sldId id="385" r:id="rId3"/>
    <p:sldId id="386" r:id="rId4"/>
    <p:sldId id="387" r:id="rId5"/>
    <p:sldId id="388" r:id="rId6"/>
    <p:sldId id="390" r:id="rId7"/>
    <p:sldId id="391" r:id="rId8"/>
    <p:sldId id="392" r:id="rId9"/>
    <p:sldId id="394" r:id="rId10"/>
    <p:sldId id="395" r:id="rId11"/>
    <p:sldId id="396" r:id="rId12"/>
    <p:sldId id="393" r:id="rId13"/>
    <p:sldId id="462" r:id="rId14"/>
    <p:sldId id="463" r:id="rId15"/>
    <p:sldId id="461" r:id="rId16"/>
    <p:sldId id="397" r:id="rId17"/>
    <p:sldId id="465" r:id="rId18"/>
    <p:sldId id="256"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464" r:id="rId35"/>
    <p:sldId id="398" r:id="rId36"/>
    <p:sldId id="399" r:id="rId37"/>
    <p:sldId id="401" r:id="rId38"/>
    <p:sldId id="402" r:id="rId39"/>
    <p:sldId id="403" r:id="rId40"/>
    <p:sldId id="408" r:id="rId41"/>
    <p:sldId id="409" r:id="rId42"/>
    <p:sldId id="410" r:id="rId43"/>
    <p:sldId id="411" r:id="rId44"/>
    <p:sldId id="412" r:id="rId45"/>
    <p:sldId id="413" r:id="rId46"/>
    <p:sldId id="414" r:id="rId47"/>
    <p:sldId id="417" r:id="rId48"/>
    <p:sldId id="421" r:id="rId49"/>
    <p:sldId id="423" r:id="rId50"/>
    <p:sldId id="419" r:id="rId51"/>
    <p:sldId id="420" r:id="rId52"/>
    <p:sldId id="422" r:id="rId53"/>
    <p:sldId id="427" r:id="rId54"/>
    <p:sldId id="429" r:id="rId55"/>
    <p:sldId id="430" r:id="rId56"/>
    <p:sldId id="438" r:id="rId57"/>
    <p:sldId id="439" r:id="rId58"/>
    <p:sldId id="442" r:id="rId59"/>
    <p:sldId id="443"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05" d="100"/>
          <a:sy n="105" d="100"/>
        </p:scale>
        <p:origin x="138"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0.wmf"/><Relationship Id="rId1" Type="http://schemas.openxmlformats.org/officeDocument/2006/relationships/image" Target="../media/image5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A58AC7F-216D-47C8-824A-2BEFB5FF4A3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8A9D37A-22E7-4A8C-BFE1-A13F799692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0C7E8D-D8E9-4D45-A2EE-EB566645BA10}" type="datetimeFigureOut">
              <a:rPr lang="en-GB" smtClean="0"/>
              <a:t>28/02/2024</a:t>
            </a:fld>
            <a:endParaRPr lang="en-GB"/>
          </a:p>
        </p:txBody>
      </p:sp>
      <p:sp>
        <p:nvSpPr>
          <p:cNvPr id="4" name="Footer Placeholder 3">
            <a:extLst>
              <a:ext uri="{FF2B5EF4-FFF2-40B4-BE49-F238E27FC236}">
                <a16:creationId xmlns:a16="http://schemas.microsoft.com/office/drawing/2014/main" id="{C7B2F34C-C61B-4521-852C-02AB17D714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65AAEBC-4AC1-4BD1-AB75-AB4665E8111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E11D59A-4B88-4DB8-8BF3-AA0CCB965500}" type="slidenum">
              <a:rPr lang="en-GB" smtClean="0"/>
              <a:t>‹#›</a:t>
            </a:fld>
            <a:endParaRPr lang="en-GB"/>
          </a:p>
        </p:txBody>
      </p:sp>
    </p:spTree>
    <p:extLst>
      <p:ext uri="{BB962C8B-B14F-4D97-AF65-F5344CB8AC3E}">
        <p14:creationId xmlns:p14="http://schemas.microsoft.com/office/powerpoint/2010/main" val="13459426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79795-62C0-4B02-A1EE-5C8924D515DC}" type="datetimeFigureOut">
              <a:rPr lang="en-GB" smtClean="0"/>
              <a:t>27/02/2024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F2268B-FC93-42D0-9CCC-0F3FCA5D48A7}" type="slidenum">
              <a:rPr lang="en-GB" smtClean="0"/>
              <a:t>‹#›</a:t>
            </a:fld>
            <a:endParaRPr lang="en-GB"/>
          </a:p>
        </p:txBody>
      </p:sp>
    </p:spTree>
    <p:extLst>
      <p:ext uri="{BB962C8B-B14F-4D97-AF65-F5344CB8AC3E}">
        <p14:creationId xmlns:p14="http://schemas.microsoft.com/office/powerpoint/2010/main" val="304138892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a:t>
            </a:fld>
            <a:endParaRPr lang="it-IT"/>
          </a:p>
        </p:txBody>
      </p:sp>
      <p:sp>
        <p:nvSpPr>
          <p:cNvPr id="48129"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1862365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10</a:t>
            </a:fld>
            <a:endParaRPr lang="it-IT"/>
          </a:p>
        </p:txBody>
      </p:sp>
      <p:sp>
        <p:nvSpPr>
          <p:cNvPr id="48129"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938887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50</a:t>
            </a:fld>
            <a:endParaRPr lang="it-IT"/>
          </a:p>
        </p:txBody>
      </p:sp>
      <p:sp>
        <p:nvSpPr>
          <p:cNvPr id="48129"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50</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388385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51</a:t>
            </a:fld>
            <a:endParaRPr lang="it-IT"/>
          </a:p>
        </p:txBody>
      </p:sp>
      <p:sp>
        <p:nvSpPr>
          <p:cNvPr id="48129"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51</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056719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Rectangle 7"/>
          <p:cNvSpPr>
            <a:spLocks noGrp="1" noChangeArrowheads="1"/>
          </p:cNvSpPr>
          <p:nvPr>
            <p:ph type="sldNum"/>
          </p:nvPr>
        </p:nvSpPr>
        <p:spPr>
          <a:ln/>
        </p:spPr>
        <p:txBody>
          <a:bodyPr/>
          <a:lstStyle/>
          <a:p>
            <a:fld id="{DB5AA019-0589-4556-BB4C-ACAF4890078F}" type="slidenum">
              <a:rPr lang="it-IT"/>
              <a:pPr/>
              <a:t>55</a:t>
            </a:fld>
            <a:endParaRPr lang="it-IT"/>
          </a:p>
        </p:txBody>
      </p:sp>
      <p:sp>
        <p:nvSpPr>
          <p:cNvPr id="48129" name="Rectangle 1"/>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48130" name="Rectangle 2"/>
          <p:cNvSpPr txBox="1">
            <a:spLocks noGrp="1" noChangeArrowheads="1"/>
          </p:cNvSpPr>
          <p:nvPr>
            <p:ph type="body" idx="1"/>
          </p:nvPr>
        </p:nvSpPr>
        <p:spPr bwMode="auto">
          <a:xfrm>
            <a:off x="685800" y="4343400"/>
            <a:ext cx="5486400" cy="4114800"/>
          </a:xfrm>
          <a:prstGeom prst="rect">
            <a:avLst/>
          </a:prstGeom>
          <a:noFill/>
          <a:ln>
            <a:round/>
            <a:headEnd/>
            <a:tailEnd/>
          </a:ln>
        </p:spPr>
        <p:txBody>
          <a:bodyPr wrap="none" anchor="ct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it-IT" dirty="0">
              <a:latin typeface="Calibri" pitchFamily="34" charset="0"/>
              <a:ea typeface="Microsoft YaHei" pitchFamily="34" charset="-122"/>
            </a:endParaRPr>
          </a:p>
        </p:txBody>
      </p:sp>
      <p:sp>
        <p:nvSpPr>
          <p:cNvPr id="4813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270AA0-E5F6-4122-9C33-E1544783F5A0}" type="slidenum">
              <a:rPr lang="it-IT" sz="1200">
                <a:solidFill>
                  <a:srgbClr val="000000"/>
                </a:solidFill>
                <a:latin typeface="Calibri" pitchFamily="34"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55</a:t>
            </a:fld>
            <a:endParaRPr lang="it-IT" sz="1200">
              <a:solidFill>
                <a:srgbClr val="000000"/>
              </a:solidFill>
              <a:latin typeface="Calibri" pitchFamily="34" charset="0"/>
            </a:endParaRPr>
          </a:p>
        </p:txBody>
      </p:sp>
    </p:spTree>
    <p:extLst>
      <p:ext uri="{BB962C8B-B14F-4D97-AF65-F5344CB8AC3E}">
        <p14:creationId xmlns:p14="http://schemas.microsoft.com/office/powerpoint/2010/main" val="2808080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F89F44-E5CC-45BB-A4C9-0795C1D21954}" type="slidenum">
              <a:rPr lang="en-US" altLang="it-IT" smtClean="0">
                <a:ea typeface="ヒラギノ角ゴ Pro W3" charset="-128"/>
              </a:rPr>
              <a:pPr>
                <a:spcBef>
                  <a:spcPct val="0"/>
                </a:spcBef>
              </a:pPr>
              <a:t>59</a:t>
            </a:fld>
            <a:endParaRPr lang="en-US" altLang="it-IT">
              <a:ea typeface="ヒラギノ角ゴ Pro W3" charset="-128"/>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anose="02020603050405020304" pitchFamily="18" charset="0"/>
            </a:endParaRPr>
          </a:p>
        </p:txBody>
      </p:sp>
    </p:spTree>
    <p:extLst>
      <p:ext uri="{BB962C8B-B14F-4D97-AF65-F5344CB8AC3E}">
        <p14:creationId xmlns:p14="http://schemas.microsoft.com/office/powerpoint/2010/main" val="2239548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2C67B-F56A-4EB5-B3A0-2277B03404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D496C43-74C0-4E7B-818A-1448CA45ED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C527222-B230-420C-BD1C-B0A3D191B857}"/>
              </a:ext>
            </a:extLst>
          </p:cNvPr>
          <p:cNvSpPr>
            <a:spLocks noGrp="1"/>
          </p:cNvSpPr>
          <p:nvPr>
            <p:ph type="dt" sz="half" idx="10"/>
          </p:nvPr>
        </p:nvSpPr>
        <p:spPr/>
        <p:txBody>
          <a:bodyPr/>
          <a:lstStyle/>
          <a:p>
            <a:fld id="{7B12649A-D569-4711-9A9E-9D225BEFF709}" type="datetime1">
              <a:rPr lang="en-GB" smtClean="0"/>
              <a:t>27/02/2024</a:t>
            </a:fld>
            <a:endParaRPr lang="en-GB"/>
          </a:p>
        </p:txBody>
      </p:sp>
      <p:sp>
        <p:nvSpPr>
          <p:cNvPr id="5" name="Footer Placeholder 4">
            <a:extLst>
              <a:ext uri="{FF2B5EF4-FFF2-40B4-BE49-F238E27FC236}">
                <a16:creationId xmlns:a16="http://schemas.microsoft.com/office/drawing/2014/main" id="{77DA4D00-E3E8-4FEE-AA21-91B11B5B18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4A00A2-5013-43E6-B33A-35693743F4D5}"/>
              </a:ext>
            </a:extLst>
          </p:cNvPr>
          <p:cNvSpPr>
            <a:spLocks noGrp="1"/>
          </p:cNvSpPr>
          <p:nvPr>
            <p:ph type="sldNum" sz="quarter" idx="12"/>
          </p:nvPr>
        </p:nvSpPr>
        <p:spPr/>
        <p:txBody>
          <a:bodyPr/>
          <a:lstStyle/>
          <a:p>
            <a:fld id="{339FD7FC-4A12-4C15-90FF-04BD4F0379EB}" type="slidenum">
              <a:rPr lang="en-GB" smtClean="0"/>
              <a:t>‹#›</a:t>
            </a:fld>
            <a:endParaRPr lang="en-GB"/>
          </a:p>
        </p:txBody>
      </p:sp>
    </p:spTree>
    <p:extLst>
      <p:ext uri="{BB962C8B-B14F-4D97-AF65-F5344CB8AC3E}">
        <p14:creationId xmlns:p14="http://schemas.microsoft.com/office/powerpoint/2010/main" val="3597691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21360-05D6-47D3-9B28-FDE62985813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D43CBA1-4123-4609-97BE-7EB1334CC61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42C78F-F040-48EB-8BB2-C58FC66E62DB}"/>
              </a:ext>
            </a:extLst>
          </p:cNvPr>
          <p:cNvSpPr>
            <a:spLocks noGrp="1"/>
          </p:cNvSpPr>
          <p:nvPr>
            <p:ph type="dt" sz="half" idx="10"/>
          </p:nvPr>
        </p:nvSpPr>
        <p:spPr/>
        <p:txBody>
          <a:bodyPr/>
          <a:lstStyle/>
          <a:p>
            <a:fld id="{7EB23C9B-C760-417F-BBD3-7716F54C741F}" type="datetime1">
              <a:rPr lang="en-GB" smtClean="0"/>
              <a:t>27/02/2024</a:t>
            </a:fld>
            <a:endParaRPr lang="en-GB"/>
          </a:p>
        </p:txBody>
      </p:sp>
      <p:sp>
        <p:nvSpPr>
          <p:cNvPr id="5" name="Footer Placeholder 4">
            <a:extLst>
              <a:ext uri="{FF2B5EF4-FFF2-40B4-BE49-F238E27FC236}">
                <a16:creationId xmlns:a16="http://schemas.microsoft.com/office/drawing/2014/main" id="{083FC3F9-65BE-4CA2-86E4-5974231220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79F1E7-CAA8-4C62-BE54-6EEF2F0D5E6F}"/>
              </a:ext>
            </a:extLst>
          </p:cNvPr>
          <p:cNvSpPr>
            <a:spLocks noGrp="1"/>
          </p:cNvSpPr>
          <p:nvPr>
            <p:ph type="sldNum" sz="quarter" idx="12"/>
          </p:nvPr>
        </p:nvSpPr>
        <p:spPr/>
        <p:txBody>
          <a:bodyPr/>
          <a:lstStyle/>
          <a:p>
            <a:fld id="{339FD7FC-4A12-4C15-90FF-04BD4F0379EB}" type="slidenum">
              <a:rPr lang="en-GB" smtClean="0"/>
              <a:t>‹#›</a:t>
            </a:fld>
            <a:endParaRPr lang="en-GB"/>
          </a:p>
        </p:txBody>
      </p:sp>
    </p:spTree>
    <p:extLst>
      <p:ext uri="{BB962C8B-B14F-4D97-AF65-F5344CB8AC3E}">
        <p14:creationId xmlns:p14="http://schemas.microsoft.com/office/powerpoint/2010/main" val="1000250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A40C9C-C9AF-41F5-8219-09D53DDAEF7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8A4F86-6A71-4C66-B400-3E8A56260EC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E7ECBE-9AC7-4A73-BD9E-B3911C5E4834}"/>
              </a:ext>
            </a:extLst>
          </p:cNvPr>
          <p:cNvSpPr>
            <a:spLocks noGrp="1"/>
          </p:cNvSpPr>
          <p:nvPr>
            <p:ph type="dt" sz="half" idx="10"/>
          </p:nvPr>
        </p:nvSpPr>
        <p:spPr/>
        <p:txBody>
          <a:bodyPr/>
          <a:lstStyle/>
          <a:p>
            <a:fld id="{F48F8569-5532-40B1-80A8-2355285750D8}" type="datetime1">
              <a:rPr lang="en-GB" smtClean="0"/>
              <a:t>27/02/2024</a:t>
            </a:fld>
            <a:endParaRPr lang="en-GB"/>
          </a:p>
        </p:txBody>
      </p:sp>
      <p:sp>
        <p:nvSpPr>
          <p:cNvPr id="5" name="Footer Placeholder 4">
            <a:extLst>
              <a:ext uri="{FF2B5EF4-FFF2-40B4-BE49-F238E27FC236}">
                <a16:creationId xmlns:a16="http://schemas.microsoft.com/office/drawing/2014/main" id="{39955AAE-F87A-491F-989C-6C1D503541C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BC54E2-EB43-4541-8D41-AC5753B12902}"/>
              </a:ext>
            </a:extLst>
          </p:cNvPr>
          <p:cNvSpPr>
            <a:spLocks noGrp="1"/>
          </p:cNvSpPr>
          <p:nvPr>
            <p:ph type="sldNum" sz="quarter" idx="12"/>
          </p:nvPr>
        </p:nvSpPr>
        <p:spPr/>
        <p:txBody>
          <a:bodyPr/>
          <a:lstStyle/>
          <a:p>
            <a:fld id="{339FD7FC-4A12-4C15-90FF-04BD4F0379EB}" type="slidenum">
              <a:rPr lang="en-GB" smtClean="0"/>
              <a:t>‹#›</a:t>
            </a:fld>
            <a:endParaRPr lang="en-GB"/>
          </a:p>
        </p:txBody>
      </p:sp>
    </p:spTree>
    <p:extLst>
      <p:ext uri="{BB962C8B-B14F-4D97-AF65-F5344CB8AC3E}">
        <p14:creationId xmlns:p14="http://schemas.microsoft.com/office/powerpoint/2010/main" val="124987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BLU SIGILLO">
    <p:spTree>
      <p:nvGrpSpPr>
        <p:cNvPr id="1" name=""/>
        <p:cNvGrpSpPr/>
        <p:nvPr/>
      </p:nvGrpSpPr>
      <p:grpSpPr>
        <a:xfrm>
          <a:off x="0" y="0"/>
          <a:ext cx="0" cy="0"/>
          <a:chOff x="0" y="0"/>
          <a:chExt cx="0" cy="0"/>
        </a:xfrm>
      </p:grpSpPr>
      <p:pic>
        <p:nvPicPr>
          <p:cNvPr id="10" name="Immagine" descr="Immagine"/>
          <p:cNvPicPr>
            <a:picLocks noChangeAspect="1"/>
          </p:cNvPicPr>
          <p:nvPr userDrawn="1"/>
        </p:nvPicPr>
        <p:blipFill>
          <a:blip r:embed="rId2">
            <a:alphaModFix amt="4000"/>
          </a:blip>
          <a:stretch>
            <a:fillRect/>
          </a:stretch>
        </p:blipFill>
        <p:spPr>
          <a:xfrm>
            <a:off x="6325150" y="995364"/>
            <a:ext cx="6374850" cy="6370637"/>
          </a:xfrm>
          <a:prstGeom prst="rect">
            <a:avLst/>
          </a:prstGeom>
          <a:ln w="12700">
            <a:miter lim="400000"/>
          </a:ln>
        </p:spPr>
      </p:pic>
      <p:pic>
        <p:nvPicPr>
          <p:cNvPr id="16" name="Immagine" descr="Immagine"/>
          <p:cNvPicPr>
            <a:picLocks noChangeAspect="1"/>
          </p:cNvPicPr>
          <p:nvPr/>
        </p:nvPicPr>
        <p:blipFill>
          <a:blip r:embed="rId3"/>
          <a:stretch>
            <a:fillRect/>
          </a:stretch>
        </p:blipFill>
        <p:spPr>
          <a:xfrm>
            <a:off x="-669404" y="-1543798"/>
            <a:ext cx="3239646" cy="1090988"/>
          </a:xfrm>
          <a:prstGeom prst="rect">
            <a:avLst/>
          </a:prstGeom>
          <a:ln w="12700">
            <a:miter lim="400000"/>
          </a:ln>
        </p:spPr>
      </p:pic>
      <p:sp>
        <p:nvSpPr>
          <p:cNvPr id="18" name="Titolo Testo"/>
          <p:cNvSpPr txBox="1">
            <a:spLocks noGrp="1"/>
          </p:cNvSpPr>
          <p:nvPr>
            <p:ph type="title"/>
          </p:nvPr>
        </p:nvSpPr>
        <p:spPr>
          <a:xfrm>
            <a:off x="1905000" y="1657532"/>
            <a:ext cx="9365820" cy="1557576"/>
          </a:xfrm>
          <a:prstGeom prst="rect">
            <a:avLst/>
          </a:prstGeom>
        </p:spPr>
        <p:txBody>
          <a:bodyPr/>
          <a:lstStyle>
            <a:lvl1pPr>
              <a:defRPr sz="3850" cap="none" spc="154">
                <a:solidFill>
                  <a:srgbClr val="FFFFFF"/>
                </a:solidFill>
              </a:defRPr>
            </a:lvl1pPr>
          </a:lstStyle>
          <a:p>
            <a:r>
              <a:rPr lang="it-IT"/>
              <a:t>Fare clic per modificare lo stile del titolo dello schema</a:t>
            </a:r>
            <a:endParaRPr/>
          </a:p>
        </p:txBody>
      </p:sp>
      <p:sp>
        <p:nvSpPr>
          <p:cNvPr id="20" name="Sottotitolo"/>
          <p:cNvSpPr txBox="1">
            <a:spLocks noGrp="1"/>
          </p:cNvSpPr>
          <p:nvPr>
            <p:ph type="body" sz="quarter" idx="14"/>
          </p:nvPr>
        </p:nvSpPr>
        <p:spPr>
          <a:xfrm>
            <a:off x="1911217" y="3309767"/>
            <a:ext cx="9359604" cy="267971"/>
          </a:xfrm>
          <a:prstGeom prst="rect">
            <a:avLst/>
          </a:prstGeom>
        </p:spPr>
        <p:txBody>
          <a:bodyPr>
            <a:normAutofit/>
          </a:bodyPr>
          <a:lstStyle/>
          <a:p>
            <a:pPr marL="0" lvl="0" indent="0" algn="l">
              <a:buClrTx/>
              <a:buSzTx/>
              <a:buNone/>
              <a:defRPr sz="3400" cap="none" spc="300">
                <a:solidFill>
                  <a:srgbClr val="FFFFFF"/>
                </a:solidFill>
                <a:latin typeface="Avenir LT Std 55 Roman"/>
                <a:ea typeface="Avenir LT Std 55 Roman"/>
                <a:cs typeface="Avenir LT Std 55 Roman"/>
                <a:sym typeface="Avenir LT Std 55 Roman"/>
              </a:defRPr>
            </a:pPr>
            <a:r>
              <a:rPr lang="it-IT"/>
              <a:t>Fare clic per modificare gli stili del testo dello schema</a:t>
            </a:r>
          </a:p>
        </p:txBody>
      </p:sp>
      <p:pic>
        <p:nvPicPr>
          <p:cNvPr id="21" name="Immagine 1" descr="Immagine 1"/>
          <p:cNvPicPr>
            <a:picLocks noChangeAspect="1"/>
          </p:cNvPicPr>
          <p:nvPr/>
        </p:nvPicPr>
        <p:blipFill>
          <a:blip r:embed="rId4"/>
          <a:stretch>
            <a:fillRect/>
          </a:stretch>
        </p:blipFill>
        <p:spPr>
          <a:xfrm>
            <a:off x="1008416" y="600540"/>
            <a:ext cx="2343180" cy="789902"/>
          </a:xfrm>
          <a:prstGeom prst="rect">
            <a:avLst/>
          </a:prstGeom>
          <a:ln w="12700">
            <a:miter lim="400000"/>
          </a:ln>
        </p:spPr>
      </p:pic>
    </p:spTree>
    <p:extLst>
      <p:ext uri="{BB962C8B-B14F-4D97-AF65-F5344CB8AC3E}">
        <p14:creationId xmlns:p14="http://schemas.microsoft.com/office/powerpoint/2010/main" val="420984984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
        <p:nvSpPr>
          <p:cNvPr id="11" name="Shape 11"/>
          <p:cNvSpPr>
            <a:spLocks noGrp="1"/>
          </p:cNvSpPr>
          <p:nvPr>
            <p:ph type="sldNum" sz="quarter" idx="2"/>
          </p:nvPr>
        </p:nvSpPr>
        <p:spPr>
          <a:prstGeom prst="rect">
            <a:avLst/>
          </a:prstGeom>
        </p:spPr>
        <p:txBody>
          <a:bodyPr/>
          <a:lstStyle>
            <a:lvl1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lvl1pPr>
          </a:lstStyle>
          <a:p>
            <a:fld id="{86CB4B4D-7CA3-9044-876B-883B54F8677D}" type="slidenum">
              <a:t>‹#›</a:t>
            </a:fld>
            <a:endParaRPr/>
          </a:p>
        </p:txBody>
      </p:sp>
    </p:spTree>
    <p:extLst>
      <p:ext uri="{BB962C8B-B14F-4D97-AF65-F5344CB8AC3E}">
        <p14:creationId xmlns:p14="http://schemas.microsoft.com/office/powerpoint/2010/main" val="340773164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CB569-BD51-466D-8D1B-D7470B295B8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EEE0B73-5BB7-4DEA-9DF1-B233A2DAF86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EB446D-5482-4824-A35F-58EBF252C7F2}"/>
              </a:ext>
            </a:extLst>
          </p:cNvPr>
          <p:cNvSpPr>
            <a:spLocks noGrp="1"/>
          </p:cNvSpPr>
          <p:nvPr>
            <p:ph type="dt" sz="half" idx="10"/>
          </p:nvPr>
        </p:nvSpPr>
        <p:spPr/>
        <p:txBody>
          <a:bodyPr/>
          <a:lstStyle/>
          <a:p>
            <a:fld id="{B7D61C49-AE6E-4E6F-AD6E-68D11B1779BD}" type="datetime1">
              <a:rPr lang="en-GB" smtClean="0"/>
              <a:t>27/02/2024</a:t>
            </a:fld>
            <a:endParaRPr lang="en-GB"/>
          </a:p>
        </p:txBody>
      </p:sp>
      <p:sp>
        <p:nvSpPr>
          <p:cNvPr id="5" name="Footer Placeholder 4">
            <a:extLst>
              <a:ext uri="{FF2B5EF4-FFF2-40B4-BE49-F238E27FC236}">
                <a16:creationId xmlns:a16="http://schemas.microsoft.com/office/drawing/2014/main" id="{C350EF09-18C5-4378-88F8-EA17749ABC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563B3F-6929-40A3-B677-43CFD4663D83}"/>
              </a:ext>
            </a:extLst>
          </p:cNvPr>
          <p:cNvSpPr>
            <a:spLocks noGrp="1"/>
          </p:cNvSpPr>
          <p:nvPr>
            <p:ph type="sldNum" sz="quarter" idx="12"/>
          </p:nvPr>
        </p:nvSpPr>
        <p:spPr/>
        <p:txBody>
          <a:bodyPr/>
          <a:lstStyle/>
          <a:p>
            <a:fld id="{339FD7FC-4A12-4C15-90FF-04BD4F0379EB}" type="slidenum">
              <a:rPr lang="en-GB" smtClean="0"/>
              <a:t>‹#›</a:t>
            </a:fld>
            <a:endParaRPr lang="en-GB"/>
          </a:p>
        </p:txBody>
      </p:sp>
    </p:spTree>
    <p:extLst>
      <p:ext uri="{BB962C8B-B14F-4D97-AF65-F5344CB8AC3E}">
        <p14:creationId xmlns:p14="http://schemas.microsoft.com/office/powerpoint/2010/main" val="2767416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4271D-0EBF-4B19-AF25-302A32FF13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C121F28-0932-4C4F-BE96-15D9455BFF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244855E-4D65-4909-BDB7-9E8A2F81D865}"/>
              </a:ext>
            </a:extLst>
          </p:cNvPr>
          <p:cNvSpPr>
            <a:spLocks noGrp="1"/>
          </p:cNvSpPr>
          <p:nvPr>
            <p:ph type="dt" sz="half" idx="10"/>
          </p:nvPr>
        </p:nvSpPr>
        <p:spPr/>
        <p:txBody>
          <a:bodyPr/>
          <a:lstStyle/>
          <a:p>
            <a:fld id="{56F08DCA-A84F-4FA2-ACE4-1A9B2D06A788}" type="datetime1">
              <a:rPr lang="en-GB" smtClean="0"/>
              <a:t>27/02/2024</a:t>
            </a:fld>
            <a:endParaRPr lang="en-GB"/>
          </a:p>
        </p:txBody>
      </p:sp>
      <p:sp>
        <p:nvSpPr>
          <p:cNvPr id="5" name="Footer Placeholder 4">
            <a:extLst>
              <a:ext uri="{FF2B5EF4-FFF2-40B4-BE49-F238E27FC236}">
                <a16:creationId xmlns:a16="http://schemas.microsoft.com/office/drawing/2014/main" id="{03E8BF5F-C1AB-4614-BEA9-3AF6248C15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F32279-F98C-44C5-9F49-4A2916C1D2AC}"/>
              </a:ext>
            </a:extLst>
          </p:cNvPr>
          <p:cNvSpPr>
            <a:spLocks noGrp="1"/>
          </p:cNvSpPr>
          <p:nvPr>
            <p:ph type="sldNum" sz="quarter" idx="12"/>
          </p:nvPr>
        </p:nvSpPr>
        <p:spPr/>
        <p:txBody>
          <a:bodyPr/>
          <a:lstStyle/>
          <a:p>
            <a:fld id="{339FD7FC-4A12-4C15-90FF-04BD4F0379EB}" type="slidenum">
              <a:rPr lang="en-GB" smtClean="0"/>
              <a:t>‹#›</a:t>
            </a:fld>
            <a:endParaRPr lang="en-GB"/>
          </a:p>
        </p:txBody>
      </p:sp>
    </p:spTree>
    <p:extLst>
      <p:ext uri="{BB962C8B-B14F-4D97-AF65-F5344CB8AC3E}">
        <p14:creationId xmlns:p14="http://schemas.microsoft.com/office/powerpoint/2010/main" val="4073399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6255E-F313-4EC3-8FED-25F29A5B8CA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4FF3FEE-E14B-4219-8DC6-ED54ECD98A6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FBA1C77-CAD3-4302-B5C2-AB5B3C19C90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A377639-7153-4E56-96C6-3CD8CF56D4A2}"/>
              </a:ext>
            </a:extLst>
          </p:cNvPr>
          <p:cNvSpPr>
            <a:spLocks noGrp="1"/>
          </p:cNvSpPr>
          <p:nvPr>
            <p:ph type="dt" sz="half" idx="10"/>
          </p:nvPr>
        </p:nvSpPr>
        <p:spPr/>
        <p:txBody>
          <a:bodyPr/>
          <a:lstStyle/>
          <a:p>
            <a:fld id="{6D1AD291-0607-48DF-841B-38E2116A3D6F}" type="datetime1">
              <a:rPr lang="en-GB" smtClean="0"/>
              <a:t>27/02/2024</a:t>
            </a:fld>
            <a:endParaRPr lang="en-GB"/>
          </a:p>
        </p:txBody>
      </p:sp>
      <p:sp>
        <p:nvSpPr>
          <p:cNvPr id="6" name="Footer Placeholder 5">
            <a:extLst>
              <a:ext uri="{FF2B5EF4-FFF2-40B4-BE49-F238E27FC236}">
                <a16:creationId xmlns:a16="http://schemas.microsoft.com/office/drawing/2014/main" id="{6BDD64D0-19D2-46B1-9A28-6D4E5681C9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03FCC2-D3D7-4882-99E3-11BA04E1CE39}"/>
              </a:ext>
            </a:extLst>
          </p:cNvPr>
          <p:cNvSpPr>
            <a:spLocks noGrp="1"/>
          </p:cNvSpPr>
          <p:nvPr>
            <p:ph type="sldNum" sz="quarter" idx="12"/>
          </p:nvPr>
        </p:nvSpPr>
        <p:spPr/>
        <p:txBody>
          <a:bodyPr/>
          <a:lstStyle/>
          <a:p>
            <a:fld id="{339FD7FC-4A12-4C15-90FF-04BD4F0379EB}" type="slidenum">
              <a:rPr lang="en-GB" smtClean="0"/>
              <a:t>‹#›</a:t>
            </a:fld>
            <a:endParaRPr lang="en-GB"/>
          </a:p>
        </p:txBody>
      </p:sp>
    </p:spTree>
    <p:extLst>
      <p:ext uri="{BB962C8B-B14F-4D97-AF65-F5344CB8AC3E}">
        <p14:creationId xmlns:p14="http://schemas.microsoft.com/office/powerpoint/2010/main" val="1784664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3CCEB-CF2C-4B75-9ABE-2B26262A0B7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1BC33D-1921-4FCD-9FFC-FFC8828DCD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BE44B9E-8B37-479F-9AE6-6D9F8BE9C59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EA55FD9-0D64-4428-A0D1-AC9609C474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8127A7F-18C2-499B-9C06-9ADFA797573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C8FEE6E-B6B7-4AE2-990A-B423D5085043}"/>
              </a:ext>
            </a:extLst>
          </p:cNvPr>
          <p:cNvSpPr>
            <a:spLocks noGrp="1"/>
          </p:cNvSpPr>
          <p:nvPr>
            <p:ph type="dt" sz="half" idx="10"/>
          </p:nvPr>
        </p:nvSpPr>
        <p:spPr/>
        <p:txBody>
          <a:bodyPr/>
          <a:lstStyle/>
          <a:p>
            <a:fld id="{8CF2F849-C2DD-4FDD-8B31-FE6ABDF593B8}" type="datetime1">
              <a:rPr lang="en-GB" smtClean="0"/>
              <a:t>27/02/2024</a:t>
            </a:fld>
            <a:endParaRPr lang="en-GB"/>
          </a:p>
        </p:txBody>
      </p:sp>
      <p:sp>
        <p:nvSpPr>
          <p:cNvPr id="8" name="Footer Placeholder 7">
            <a:extLst>
              <a:ext uri="{FF2B5EF4-FFF2-40B4-BE49-F238E27FC236}">
                <a16:creationId xmlns:a16="http://schemas.microsoft.com/office/drawing/2014/main" id="{449251FC-2770-4F31-8038-C003DD1D043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7CFAC24-BA5A-4F7C-ADD8-F961CB005761}"/>
              </a:ext>
            </a:extLst>
          </p:cNvPr>
          <p:cNvSpPr>
            <a:spLocks noGrp="1"/>
          </p:cNvSpPr>
          <p:nvPr>
            <p:ph type="sldNum" sz="quarter" idx="12"/>
          </p:nvPr>
        </p:nvSpPr>
        <p:spPr/>
        <p:txBody>
          <a:bodyPr/>
          <a:lstStyle/>
          <a:p>
            <a:fld id="{339FD7FC-4A12-4C15-90FF-04BD4F0379EB}" type="slidenum">
              <a:rPr lang="en-GB" smtClean="0"/>
              <a:t>‹#›</a:t>
            </a:fld>
            <a:endParaRPr lang="en-GB"/>
          </a:p>
        </p:txBody>
      </p:sp>
    </p:spTree>
    <p:extLst>
      <p:ext uri="{BB962C8B-B14F-4D97-AF65-F5344CB8AC3E}">
        <p14:creationId xmlns:p14="http://schemas.microsoft.com/office/powerpoint/2010/main" val="2822585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7A9A4-5B6D-440F-BFD9-C3D2577C09B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A7FEBEC-5898-4CE5-AEC5-E228382D9435}"/>
              </a:ext>
            </a:extLst>
          </p:cNvPr>
          <p:cNvSpPr>
            <a:spLocks noGrp="1"/>
          </p:cNvSpPr>
          <p:nvPr>
            <p:ph type="dt" sz="half" idx="10"/>
          </p:nvPr>
        </p:nvSpPr>
        <p:spPr/>
        <p:txBody>
          <a:bodyPr/>
          <a:lstStyle/>
          <a:p>
            <a:fld id="{3CB43C44-121E-4D84-BC5D-DD047996DC17}" type="datetime1">
              <a:rPr lang="en-GB" smtClean="0"/>
              <a:t>27/02/2024</a:t>
            </a:fld>
            <a:endParaRPr lang="en-GB"/>
          </a:p>
        </p:txBody>
      </p:sp>
      <p:sp>
        <p:nvSpPr>
          <p:cNvPr id="4" name="Footer Placeholder 3">
            <a:extLst>
              <a:ext uri="{FF2B5EF4-FFF2-40B4-BE49-F238E27FC236}">
                <a16:creationId xmlns:a16="http://schemas.microsoft.com/office/drawing/2014/main" id="{54C06CF2-4271-42F7-AB8F-57293D1C4FA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E73A06C-2594-4B06-8AF6-71DBE72F3980}"/>
              </a:ext>
            </a:extLst>
          </p:cNvPr>
          <p:cNvSpPr>
            <a:spLocks noGrp="1"/>
          </p:cNvSpPr>
          <p:nvPr>
            <p:ph type="sldNum" sz="quarter" idx="12"/>
          </p:nvPr>
        </p:nvSpPr>
        <p:spPr/>
        <p:txBody>
          <a:bodyPr/>
          <a:lstStyle/>
          <a:p>
            <a:fld id="{339FD7FC-4A12-4C15-90FF-04BD4F0379EB}" type="slidenum">
              <a:rPr lang="en-GB" smtClean="0"/>
              <a:t>‹#›</a:t>
            </a:fld>
            <a:endParaRPr lang="en-GB"/>
          </a:p>
        </p:txBody>
      </p:sp>
    </p:spTree>
    <p:extLst>
      <p:ext uri="{BB962C8B-B14F-4D97-AF65-F5344CB8AC3E}">
        <p14:creationId xmlns:p14="http://schemas.microsoft.com/office/powerpoint/2010/main" val="2655088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BED221-F44E-490D-92AE-4F979F280EB2}"/>
              </a:ext>
            </a:extLst>
          </p:cNvPr>
          <p:cNvSpPr>
            <a:spLocks noGrp="1"/>
          </p:cNvSpPr>
          <p:nvPr>
            <p:ph type="dt" sz="half" idx="10"/>
          </p:nvPr>
        </p:nvSpPr>
        <p:spPr/>
        <p:txBody>
          <a:bodyPr/>
          <a:lstStyle/>
          <a:p>
            <a:fld id="{5706C291-D096-4027-AB67-AAA6D744C477}" type="datetime1">
              <a:rPr lang="en-GB" smtClean="0"/>
              <a:t>27/02/2024</a:t>
            </a:fld>
            <a:endParaRPr lang="en-GB"/>
          </a:p>
        </p:txBody>
      </p:sp>
      <p:sp>
        <p:nvSpPr>
          <p:cNvPr id="3" name="Footer Placeholder 2">
            <a:extLst>
              <a:ext uri="{FF2B5EF4-FFF2-40B4-BE49-F238E27FC236}">
                <a16:creationId xmlns:a16="http://schemas.microsoft.com/office/drawing/2014/main" id="{AD6CB29A-38D3-4354-B146-ECC7869DA8C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C8FC906-7285-4AC2-8424-6C4757FA0C47}"/>
              </a:ext>
            </a:extLst>
          </p:cNvPr>
          <p:cNvSpPr>
            <a:spLocks noGrp="1"/>
          </p:cNvSpPr>
          <p:nvPr>
            <p:ph type="sldNum" sz="quarter" idx="12"/>
          </p:nvPr>
        </p:nvSpPr>
        <p:spPr/>
        <p:txBody>
          <a:bodyPr/>
          <a:lstStyle/>
          <a:p>
            <a:fld id="{339FD7FC-4A12-4C15-90FF-04BD4F0379EB}" type="slidenum">
              <a:rPr lang="en-GB" smtClean="0"/>
              <a:t>‹#›</a:t>
            </a:fld>
            <a:endParaRPr lang="en-GB"/>
          </a:p>
        </p:txBody>
      </p:sp>
    </p:spTree>
    <p:extLst>
      <p:ext uri="{BB962C8B-B14F-4D97-AF65-F5344CB8AC3E}">
        <p14:creationId xmlns:p14="http://schemas.microsoft.com/office/powerpoint/2010/main" val="1316490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AF86D-FEC0-499E-9C94-AE34E2F0FF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D7C95C2-C27A-45B3-968F-B70521F1EE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C706A49-A19C-43FF-8B04-701F07E3EB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EDCB55D-633D-4FB4-805E-A4257DC4760F}"/>
              </a:ext>
            </a:extLst>
          </p:cNvPr>
          <p:cNvSpPr>
            <a:spLocks noGrp="1"/>
          </p:cNvSpPr>
          <p:nvPr>
            <p:ph type="dt" sz="half" idx="10"/>
          </p:nvPr>
        </p:nvSpPr>
        <p:spPr/>
        <p:txBody>
          <a:bodyPr/>
          <a:lstStyle/>
          <a:p>
            <a:fld id="{BD369EAC-E721-433B-97A6-E5B98A5E413F}" type="datetime1">
              <a:rPr lang="en-GB" smtClean="0"/>
              <a:t>27/02/2024</a:t>
            </a:fld>
            <a:endParaRPr lang="en-GB"/>
          </a:p>
        </p:txBody>
      </p:sp>
      <p:sp>
        <p:nvSpPr>
          <p:cNvPr id="6" name="Footer Placeholder 5">
            <a:extLst>
              <a:ext uri="{FF2B5EF4-FFF2-40B4-BE49-F238E27FC236}">
                <a16:creationId xmlns:a16="http://schemas.microsoft.com/office/drawing/2014/main" id="{6E19BCED-8796-4C19-9259-BA602185C4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3A8AC0-AD33-444E-B716-A39F7A62F1FD}"/>
              </a:ext>
            </a:extLst>
          </p:cNvPr>
          <p:cNvSpPr>
            <a:spLocks noGrp="1"/>
          </p:cNvSpPr>
          <p:nvPr>
            <p:ph type="sldNum" sz="quarter" idx="12"/>
          </p:nvPr>
        </p:nvSpPr>
        <p:spPr/>
        <p:txBody>
          <a:bodyPr/>
          <a:lstStyle/>
          <a:p>
            <a:fld id="{339FD7FC-4A12-4C15-90FF-04BD4F0379EB}" type="slidenum">
              <a:rPr lang="en-GB" smtClean="0"/>
              <a:t>‹#›</a:t>
            </a:fld>
            <a:endParaRPr lang="en-GB"/>
          </a:p>
        </p:txBody>
      </p:sp>
    </p:spTree>
    <p:extLst>
      <p:ext uri="{BB962C8B-B14F-4D97-AF65-F5344CB8AC3E}">
        <p14:creationId xmlns:p14="http://schemas.microsoft.com/office/powerpoint/2010/main" val="419618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EDFD5-FF4F-4231-A806-B2FBF33DAF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49FC60B-EFB7-476F-8DA1-D6B1E628CE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A76A9CA-6ABC-4F42-992B-8485097A91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848763C-DEBD-4DB4-8157-8DC1B8D28621}"/>
              </a:ext>
            </a:extLst>
          </p:cNvPr>
          <p:cNvSpPr>
            <a:spLocks noGrp="1"/>
          </p:cNvSpPr>
          <p:nvPr>
            <p:ph type="dt" sz="half" idx="10"/>
          </p:nvPr>
        </p:nvSpPr>
        <p:spPr/>
        <p:txBody>
          <a:bodyPr/>
          <a:lstStyle/>
          <a:p>
            <a:fld id="{30A0D0AC-92EA-4BB5-AAC7-F5BBEA3FD4A3}" type="datetime1">
              <a:rPr lang="en-GB" smtClean="0"/>
              <a:t>27/02/2024</a:t>
            </a:fld>
            <a:endParaRPr lang="en-GB"/>
          </a:p>
        </p:txBody>
      </p:sp>
      <p:sp>
        <p:nvSpPr>
          <p:cNvPr id="6" name="Footer Placeholder 5">
            <a:extLst>
              <a:ext uri="{FF2B5EF4-FFF2-40B4-BE49-F238E27FC236}">
                <a16:creationId xmlns:a16="http://schemas.microsoft.com/office/drawing/2014/main" id="{FB2DBBE6-E384-4292-9F7F-EB378BEBF3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D2CAA1-531D-4C6F-AE95-A8B079951449}"/>
              </a:ext>
            </a:extLst>
          </p:cNvPr>
          <p:cNvSpPr>
            <a:spLocks noGrp="1"/>
          </p:cNvSpPr>
          <p:nvPr>
            <p:ph type="sldNum" sz="quarter" idx="12"/>
          </p:nvPr>
        </p:nvSpPr>
        <p:spPr/>
        <p:txBody>
          <a:bodyPr/>
          <a:lstStyle/>
          <a:p>
            <a:fld id="{339FD7FC-4A12-4C15-90FF-04BD4F0379EB}" type="slidenum">
              <a:rPr lang="en-GB" smtClean="0"/>
              <a:t>‹#›</a:t>
            </a:fld>
            <a:endParaRPr lang="en-GB"/>
          </a:p>
        </p:txBody>
      </p:sp>
    </p:spTree>
    <p:extLst>
      <p:ext uri="{BB962C8B-B14F-4D97-AF65-F5344CB8AC3E}">
        <p14:creationId xmlns:p14="http://schemas.microsoft.com/office/powerpoint/2010/main" val="3845594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23251-F889-440B-A980-AFD3DD4077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979FF6-F939-4B8B-83CD-DE63E92003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A8DA35-E866-45DA-B627-F6E663E452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E1D02-9769-47DF-971F-2CBA1D528393}" type="datetime1">
              <a:rPr lang="en-GB" smtClean="0"/>
              <a:t>27/02/2024</a:t>
            </a:fld>
            <a:endParaRPr lang="en-GB"/>
          </a:p>
        </p:txBody>
      </p:sp>
      <p:sp>
        <p:nvSpPr>
          <p:cNvPr id="5" name="Footer Placeholder 4">
            <a:extLst>
              <a:ext uri="{FF2B5EF4-FFF2-40B4-BE49-F238E27FC236}">
                <a16:creationId xmlns:a16="http://schemas.microsoft.com/office/drawing/2014/main" id="{F805328C-60BD-4182-A53B-756CD791A8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7D3AB5E-1392-420A-9BBB-899AE3010D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9FD7FC-4A12-4C15-90FF-04BD4F0379EB}" type="slidenum">
              <a:rPr lang="en-GB" smtClean="0"/>
              <a:t>‹#›</a:t>
            </a:fld>
            <a:endParaRPr lang="en-GB"/>
          </a:p>
        </p:txBody>
      </p:sp>
    </p:spTree>
    <p:extLst>
      <p:ext uri="{BB962C8B-B14F-4D97-AF65-F5344CB8AC3E}">
        <p14:creationId xmlns:p14="http://schemas.microsoft.com/office/powerpoint/2010/main" val="30832824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hsit.it/"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protezionecivile.fvg.it/it/risentimento-sismico"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protezionecivile.fvg.it/it/risentimento-sismico" TargetMode="Externa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hyperlink" Target="https://emidius.mi.ingv.it/CPTI15-DBMI1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6.jpeg"/><Relationship Id="rId4" Type="http://schemas.openxmlformats.org/officeDocument/2006/relationships/image" Target="../media/image55.wmf"/></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58.jpeg"/><Relationship Id="rId4" Type="http://schemas.openxmlformats.org/officeDocument/2006/relationships/image" Target="../media/image57.wmf"/></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61.jpe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60.wmf"/><Relationship Id="rId5" Type="http://schemas.openxmlformats.org/officeDocument/2006/relationships/oleObject" Target="../embeddings/oleObject4.bin"/><Relationship Id="rId4" Type="http://schemas.openxmlformats.org/officeDocument/2006/relationships/image" Target="../media/image59.wmf"/></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gif"/></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1.xml"/><Relationship Id="rId1" Type="http://schemas.openxmlformats.org/officeDocument/2006/relationships/vmlDrawing" Target="../drawings/vmlDrawing4.vml"/><Relationship Id="rId5" Type="http://schemas.openxmlformats.org/officeDocument/2006/relationships/image" Target="../media/image69.wmf"/><Relationship Id="rId4" Type="http://schemas.openxmlformats.org/officeDocument/2006/relationships/oleObject" Target="../embeddings/oleObject5.bin"/></Relationships>
</file>

<file path=ppt/slides/_rels/slide5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1.xml"/><Relationship Id="rId1" Type="http://schemas.openxmlformats.org/officeDocument/2006/relationships/vmlDrawing" Target="../drawings/vmlDrawing5.vml"/><Relationship Id="rId5" Type="http://schemas.openxmlformats.org/officeDocument/2006/relationships/image" Target="../media/image72.wmf"/><Relationship Id="rId4" Type="http://schemas.openxmlformats.org/officeDocument/2006/relationships/oleObject" Target="../embeddings/oleObject6.bin"/></Relationships>
</file>

<file path=ppt/slides/_rels/slide5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80" name="Nome Cognome"/>
          <p:cNvSpPr txBox="1">
            <a:spLocks noGrp="1"/>
          </p:cNvSpPr>
          <p:nvPr>
            <p:ph type="body" idx="4294967295"/>
          </p:nvPr>
        </p:nvSpPr>
        <p:spPr>
          <a:xfrm>
            <a:off x="1899181" y="5448300"/>
            <a:ext cx="6021581" cy="406400"/>
          </a:xfrm>
          <a:prstGeom prst="rect">
            <a:avLst/>
          </a:prstGeom>
          <a:extLst>
            <a:ext uri="{C572A759-6A51-4108-AA02-DFA0A04FC94B}">
              <ma14:wrappingTextBoxFlag xmlns:ma14="http://schemas.microsoft.com/office/mac/drawingml/2011/main" xmlns="" val="1"/>
            </a:ext>
          </a:extLst>
        </p:spPr>
        <p:txBody>
          <a:bodyPr>
            <a:normAutofit fontScale="70000" lnSpcReduction="20000"/>
          </a:bodyPr>
          <a:lstStyle>
            <a:lvl1pPr marL="0" indent="0" algn="l">
              <a:spcBef>
                <a:spcPts val="4800"/>
              </a:spcBef>
              <a:buClrTx/>
              <a:buSzTx/>
              <a:buNone/>
              <a:defRPr sz="4100" cap="none" spc="0">
                <a:solidFill>
                  <a:srgbClr val="FFFFFF"/>
                </a:solidFill>
                <a:latin typeface="Avenir Heavy"/>
                <a:ea typeface="Avenir Heavy"/>
                <a:cs typeface="Avenir Heavy"/>
                <a:sym typeface="Avenir Heavy"/>
              </a:defRPr>
            </a:lvl1pPr>
          </a:lstStyle>
          <a:p>
            <a:r>
              <a:rPr lang="it-IT" dirty="0"/>
              <a:t>Giovanni Costa - costa</a:t>
            </a:r>
            <a:r>
              <a:rPr lang="it-IT" dirty="0">
                <a:solidFill>
                  <a:schemeClr val="bg1"/>
                </a:solidFill>
              </a:rPr>
              <a:t>@units.it</a:t>
            </a:r>
          </a:p>
          <a:p>
            <a:endParaRPr dirty="0"/>
          </a:p>
        </p:txBody>
      </p:sp>
      <p:sp>
        <p:nvSpPr>
          <p:cNvPr id="9" name="Titolo della presentazione">
            <a:extLst>
              <a:ext uri="{FF2B5EF4-FFF2-40B4-BE49-F238E27FC236}">
                <a16:creationId xmlns:a16="http://schemas.microsoft.com/office/drawing/2014/main" id="{FB5E2ACE-D456-4C36-A0CB-F9146331FE5E}"/>
              </a:ext>
            </a:extLst>
          </p:cNvPr>
          <p:cNvSpPr txBox="1">
            <a:spLocks noGrp="1"/>
          </p:cNvSpPr>
          <p:nvPr>
            <p:ph type="title"/>
          </p:nvPr>
        </p:nvSpPr>
        <p:spPr>
          <a:xfrm>
            <a:off x="731520" y="1657532"/>
            <a:ext cx="10762488" cy="1557576"/>
          </a:xfrm>
          <a:prstGeom prst="rect">
            <a:avLst/>
          </a:prstGeom>
        </p:spPr>
        <p:txBody>
          <a:bodyPr/>
          <a:lstStyle>
            <a:lvl1pPr>
              <a:defRPr spc="300"/>
            </a:lvl1pPr>
          </a:lstStyle>
          <a:p>
            <a:r>
              <a:rPr lang="it-IT" dirty="0"/>
              <a:t>Elementi di geofisica per la Protezione Civile</a:t>
            </a:r>
            <a:endParaRPr dirty="0"/>
          </a:p>
        </p:txBody>
      </p:sp>
    </p:spTree>
    <p:extLst>
      <p:ext uri="{BB962C8B-B14F-4D97-AF65-F5344CB8AC3E}">
        <p14:creationId xmlns:p14="http://schemas.microsoft.com/office/powerpoint/2010/main" val="173137242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275990" y="808647"/>
            <a:ext cx="8162925" cy="5076825"/>
          </a:xfrm>
          <a:prstGeom prst="rect">
            <a:avLst/>
          </a:prstGeom>
          <a:noFill/>
          <a:ln w="9525">
            <a:noFill/>
            <a:miter lim="800000"/>
            <a:headEnd/>
            <a:tailEnd/>
          </a:ln>
        </p:spPr>
      </p:pic>
      <p:sp>
        <p:nvSpPr>
          <p:cNvPr id="3" name="Text Box 4">
            <a:extLst>
              <a:ext uri="{FF2B5EF4-FFF2-40B4-BE49-F238E27FC236}">
                <a16:creationId xmlns:a16="http://schemas.microsoft.com/office/drawing/2014/main" id="{2FCDA554-11A3-49CB-80FC-BBDEA9A4BADC}"/>
              </a:ext>
            </a:extLst>
          </p:cNvPr>
          <p:cNvSpPr txBox="1">
            <a:spLocks noChangeArrowheads="1"/>
          </p:cNvSpPr>
          <p:nvPr/>
        </p:nvSpPr>
        <p:spPr bwMode="auto">
          <a:xfrm>
            <a:off x="4054933" y="257777"/>
            <a:ext cx="6192812" cy="642937"/>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latin typeface="Calibri" pitchFamily="34" charset="0"/>
              </a:rPr>
              <a:t>Terremoto: intensità</a:t>
            </a:r>
          </a:p>
        </p:txBody>
      </p:sp>
      <p:sp>
        <p:nvSpPr>
          <p:cNvPr id="4" name="Text Box 4">
            <a:extLst>
              <a:ext uri="{FF2B5EF4-FFF2-40B4-BE49-F238E27FC236}">
                <a16:creationId xmlns:a16="http://schemas.microsoft.com/office/drawing/2014/main" id="{9575DE07-C852-48B6-957E-0F2759D77279}"/>
              </a:ext>
            </a:extLst>
          </p:cNvPr>
          <p:cNvSpPr txBox="1">
            <a:spLocks noChangeArrowheads="1"/>
          </p:cNvSpPr>
          <p:nvPr/>
        </p:nvSpPr>
        <p:spPr bwMode="auto">
          <a:xfrm>
            <a:off x="240314" y="6215063"/>
            <a:ext cx="6192812" cy="642937"/>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solidFill>
                  <a:schemeClr val="bg1"/>
                </a:solidFill>
                <a:latin typeface="Calibri" pitchFamily="34" charset="0"/>
              </a:rPr>
              <a:t>Terremoto: intensità</a:t>
            </a:r>
          </a:p>
        </p:txBody>
      </p:sp>
    </p:spTree>
    <p:extLst>
      <p:ext uri="{BB962C8B-B14F-4D97-AF65-F5344CB8AC3E}">
        <p14:creationId xmlns:p14="http://schemas.microsoft.com/office/powerpoint/2010/main" val="32844440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332" y="1697213"/>
            <a:ext cx="3592907" cy="334708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624312" y="1039432"/>
            <a:ext cx="6813660" cy="483209"/>
          </a:xfrm>
          <a:prstGeom prst="rect">
            <a:avLst/>
          </a:prstGeom>
          <a:noFill/>
        </p:spPr>
        <p:txBody>
          <a:bodyPr wrap="none" rtlCol="0">
            <a:spAutoFit/>
          </a:bodyPr>
          <a:lstStyle/>
          <a:p>
            <a:r>
              <a:rPr lang="it-IT" sz="2540" i="1" dirty="0">
                <a:effectLst>
                  <a:outerShdw blurRad="38100" dist="38100" dir="2700000" algn="tl">
                    <a:srgbClr val="000000">
                      <a:alpha val="43137"/>
                    </a:srgbClr>
                  </a:outerShdw>
                </a:effectLst>
              </a:rPr>
              <a:t>Terremoto di  Belluno del  29 giugno 1873, Mw 6.3</a:t>
            </a:r>
            <a:endParaRPr lang="it-IT" sz="254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stretch>
            <a:fillRect/>
          </a:stretch>
        </p:blipFill>
        <p:spPr>
          <a:xfrm>
            <a:off x="6096000" y="1870295"/>
            <a:ext cx="3947987" cy="2807649"/>
          </a:xfrm>
          <a:prstGeom prst="rect">
            <a:avLst/>
          </a:prstGeom>
        </p:spPr>
      </p:pic>
      <p:pic>
        <p:nvPicPr>
          <p:cNvPr id="7" name="Picture 6"/>
          <p:cNvPicPr>
            <a:picLocks noChangeAspect="1"/>
          </p:cNvPicPr>
          <p:nvPr/>
        </p:nvPicPr>
        <p:blipFill>
          <a:blip r:embed="rId4"/>
          <a:stretch>
            <a:fillRect/>
          </a:stretch>
        </p:blipFill>
        <p:spPr>
          <a:xfrm>
            <a:off x="6597056" y="5044296"/>
            <a:ext cx="2945872" cy="613363"/>
          </a:xfrm>
          <a:prstGeom prst="rect">
            <a:avLst/>
          </a:prstGeom>
        </p:spPr>
      </p:pic>
      <p:sp>
        <p:nvSpPr>
          <p:cNvPr id="8" name="Text Box 4">
            <a:extLst>
              <a:ext uri="{FF2B5EF4-FFF2-40B4-BE49-F238E27FC236}">
                <a16:creationId xmlns:a16="http://schemas.microsoft.com/office/drawing/2014/main" id="{3A8C2DFC-8A50-40F5-8D11-8F2897CBE3DB}"/>
              </a:ext>
            </a:extLst>
          </p:cNvPr>
          <p:cNvSpPr txBox="1">
            <a:spLocks noChangeArrowheads="1"/>
          </p:cNvSpPr>
          <p:nvPr/>
        </p:nvSpPr>
        <p:spPr bwMode="auto">
          <a:xfrm>
            <a:off x="240314" y="6215063"/>
            <a:ext cx="6192812" cy="642937"/>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solidFill>
                  <a:schemeClr val="bg1"/>
                </a:solidFill>
                <a:latin typeface="Calibri" pitchFamily="34" charset="0"/>
              </a:rPr>
              <a:t>Terremoto: intensità</a:t>
            </a:r>
          </a:p>
        </p:txBody>
      </p:sp>
    </p:spTree>
    <p:extLst>
      <p:ext uri="{BB962C8B-B14F-4D97-AF65-F5344CB8AC3E}">
        <p14:creationId xmlns:p14="http://schemas.microsoft.com/office/powerpoint/2010/main" val="310163915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931065-E73C-4828-8B05-2FCF0F1F30BD}"/>
              </a:ext>
            </a:extLst>
          </p:cNvPr>
          <p:cNvSpPr/>
          <p:nvPr/>
        </p:nvSpPr>
        <p:spPr>
          <a:xfrm>
            <a:off x="130613" y="1276988"/>
            <a:ext cx="2066335" cy="369332"/>
          </a:xfrm>
          <a:prstGeom prst="rect">
            <a:avLst/>
          </a:prstGeom>
        </p:spPr>
        <p:txBody>
          <a:bodyPr wrap="none">
            <a:spAutoFit/>
          </a:bodyPr>
          <a:lstStyle/>
          <a:p>
            <a:r>
              <a:rPr lang="en-US" dirty="0">
                <a:hlinkClick r:id="rId2"/>
              </a:rPr>
              <a:t>https://www.hsit.it/</a:t>
            </a:r>
            <a:endParaRPr lang="en-US" dirty="0"/>
          </a:p>
        </p:txBody>
      </p:sp>
      <p:pic>
        <p:nvPicPr>
          <p:cNvPr id="6" name="Picture 5">
            <a:extLst>
              <a:ext uri="{FF2B5EF4-FFF2-40B4-BE49-F238E27FC236}">
                <a16:creationId xmlns:a16="http://schemas.microsoft.com/office/drawing/2014/main" id="{9A6F5FFF-C283-490B-9BCC-46EA906DD8F5}"/>
              </a:ext>
            </a:extLst>
          </p:cNvPr>
          <p:cNvPicPr>
            <a:picLocks noChangeAspect="1"/>
          </p:cNvPicPr>
          <p:nvPr/>
        </p:nvPicPr>
        <p:blipFill rotWithShape="1">
          <a:blip r:embed="rId3"/>
          <a:srcRect b="6135"/>
          <a:stretch/>
        </p:blipFill>
        <p:spPr>
          <a:xfrm>
            <a:off x="2298550" y="190670"/>
            <a:ext cx="9762837" cy="5868385"/>
          </a:xfrm>
          <a:prstGeom prst="rect">
            <a:avLst/>
          </a:prstGeom>
        </p:spPr>
      </p:pic>
      <p:sp>
        <p:nvSpPr>
          <p:cNvPr id="7" name="Text Box 4">
            <a:extLst>
              <a:ext uri="{FF2B5EF4-FFF2-40B4-BE49-F238E27FC236}">
                <a16:creationId xmlns:a16="http://schemas.microsoft.com/office/drawing/2014/main" id="{0083DC1B-E3B2-451E-B1B1-5C0EBD2C36F3}"/>
              </a:ext>
            </a:extLst>
          </p:cNvPr>
          <p:cNvSpPr txBox="1">
            <a:spLocks noChangeArrowheads="1"/>
          </p:cNvSpPr>
          <p:nvPr/>
        </p:nvSpPr>
        <p:spPr bwMode="auto">
          <a:xfrm>
            <a:off x="240314" y="6215063"/>
            <a:ext cx="6192812" cy="642937"/>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solidFill>
                  <a:schemeClr val="bg1"/>
                </a:solidFill>
                <a:latin typeface="Calibri" pitchFamily="34" charset="0"/>
              </a:rPr>
              <a:t>Terremoto: intensità</a:t>
            </a:r>
          </a:p>
        </p:txBody>
      </p:sp>
    </p:spTree>
    <p:extLst>
      <p:ext uri="{BB962C8B-B14F-4D97-AF65-F5344CB8AC3E}">
        <p14:creationId xmlns:p14="http://schemas.microsoft.com/office/powerpoint/2010/main" val="322991095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25C16B-11AC-4827-82AB-EDBEC88BD059}"/>
              </a:ext>
            </a:extLst>
          </p:cNvPr>
          <p:cNvSpPr>
            <a:spLocks noGrp="1"/>
          </p:cNvSpPr>
          <p:nvPr>
            <p:ph type="sldNum" sz="quarter" idx="12"/>
          </p:nvPr>
        </p:nvSpPr>
        <p:spPr/>
        <p:txBody>
          <a:bodyPr/>
          <a:lstStyle/>
          <a:p>
            <a:fld id="{339FD7FC-4A12-4C15-90FF-04BD4F0379EB}" type="slidenum">
              <a:rPr lang="en-GB" smtClean="0"/>
              <a:t>13</a:t>
            </a:fld>
            <a:endParaRPr lang="en-GB"/>
          </a:p>
        </p:txBody>
      </p:sp>
      <p:sp>
        <p:nvSpPr>
          <p:cNvPr id="3" name="Rectangle 2">
            <a:extLst>
              <a:ext uri="{FF2B5EF4-FFF2-40B4-BE49-F238E27FC236}">
                <a16:creationId xmlns:a16="http://schemas.microsoft.com/office/drawing/2014/main" id="{C471C105-3822-4B29-88C1-7318B7D9A74B}"/>
              </a:ext>
            </a:extLst>
          </p:cNvPr>
          <p:cNvSpPr/>
          <p:nvPr/>
        </p:nvSpPr>
        <p:spPr>
          <a:xfrm>
            <a:off x="119035" y="5645788"/>
            <a:ext cx="5728620" cy="369332"/>
          </a:xfrm>
          <a:prstGeom prst="rect">
            <a:avLst/>
          </a:prstGeom>
        </p:spPr>
        <p:txBody>
          <a:bodyPr wrap="none">
            <a:spAutoFit/>
          </a:bodyPr>
          <a:lstStyle/>
          <a:p>
            <a:r>
              <a:rPr lang="en-US" dirty="0">
                <a:hlinkClick r:id="rId2"/>
              </a:rPr>
              <a:t>https://www.protezionecivile.fvg.it/it/risentimento-sismico</a:t>
            </a:r>
            <a:endParaRPr lang="en-US" dirty="0"/>
          </a:p>
        </p:txBody>
      </p:sp>
      <p:pic>
        <p:nvPicPr>
          <p:cNvPr id="4" name="Picture 3">
            <a:extLst>
              <a:ext uri="{FF2B5EF4-FFF2-40B4-BE49-F238E27FC236}">
                <a16:creationId xmlns:a16="http://schemas.microsoft.com/office/drawing/2014/main" id="{80FF4C19-1BA5-487A-B811-035410B55351}"/>
              </a:ext>
            </a:extLst>
          </p:cNvPr>
          <p:cNvPicPr>
            <a:picLocks noChangeAspect="1"/>
          </p:cNvPicPr>
          <p:nvPr/>
        </p:nvPicPr>
        <p:blipFill>
          <a:blip r:embed="rId3"/>
          <a:stretch>
            <a:fillRect/>
          </a:stretch>
        </p:blipFill>
        <p:spPr>
          <a:xfrm>
            <a:off x="119035" y="99103"/>
            <a:ext cx="5668166" cy="619211"/>
          </a:xfrm>
          <a:prstGeom prst="rect">
            <a:avLst/>
          </a:prstGeom>
        </p:spPr>
      </p:pic>
      <p:sp>
        <p:nvSpPr>
          <p:cNvPr id="5" name="Rectangle 4">
            <a:extLst>
              <a:ext uri="{FF2B5EF4-FFF2-40B4-BE49-F238E27FC236}">
                <a16:creationId xmlns:a16="http://schemas.microsoft.com/office/drawing/2014/main" id="{2E7DB418-D3DD-49BD-9D6F-0BCD89B91C53}"/>
              </a:ext>
            </a:extLst>
          </p:cNvPr>
          <p:cNvSpPr/>
          <p:nvPr/>
        </p:nvSpPr>
        <p:spPr>
          <a:xfrm>
            <a:off x="119035" y="1028031"/>
            <a:ext cx="11953930" cy="646331"/>
          </a:xfrm>
          <a:prstGeom prst="rect">
            <a:avLst/>
          </a:prstGeom>
        </p:spPr>
        <p:txBody>
          <a:bodyPr wrap="square">
            <a:spAutoFit/>
          </a:bodyPr>
          <a:lstStyle/>
          <a:p>
            <a:r>
              <a:rPr lang="it-IT" b="1" dirty="0"/>
              <a:t>Compilazione delle schede di risentimento sismico sul proprio territorio comunale da parte del volontariato dei Gruppi comunali di Protezione Civile.</a:t>
            </a:r>
          </a:p>
        </p:txBody>
      </p:sp>
      <p:sp>
        <p:nvSpPr>
          <p:cNvPr id="6" name="Rectangle 5">
            <a:extLst>
              <a:ext uri="{FF2B5EF4-FFF2-40B4-BE49-F238E27FC236}">
                <a16:creationId xmlns:a16="http://schemas.microsoft.com/office/drawing/2014/main" id="{4D49252A-A16C-402D-A320-3215B2CED6CD}"/>
              </a:ext>
            </a:extLst>
          </p:cNvPr>
          <p:cNvSpPr/>
          <p:nvPr/>
        </p:nvSpPr>
        <p:spPr>
          <a:xfrm>
            <a:off x="119035" y="1853501"/>
            <a:ext cx="11814347" cy="3539430"/>
          </a:xfrm>
          <a:prstGeom prst="rect">
            <a:avLst/>
          </a:prstGeom>
        </p:spPr>
        <p:txBody>
          <a:bodyPr wrap="square">
            <a:spAutoFit/>
          </a:bodyPr>
          <a:lstStyle/>
          <a:p>
            <a:r>
              <a:rPr lang="it-IT" sz="1600" dirty="0"/>
              <a:t>In occasione di terremoti avvertiti sul territorio regionale, i volontari dei Gruppi Comunali di Protezione Civile sono formati alla compilazione di apposite schede di risentimento sismico predisposte in collaborazione con l’Istituto Nazionale di Oceanografia e di Geofisica Sperimentale e l’Università di Udine.</a:t>
            </a:r>
            <a:br>
              <a:rPr lang="it-IT" sz="1600" dirty="0"/>
            </a:br>
            <a:r>
              <a:rPr lang="it-IT" sz="1600" dirty="0"/>
              <a:t>Tale attività riveste notevole interesse ai fini di protezione civile e per le finalità di studio dei terremoti da parte degli enti di ricerca. Dal 2014 la Protezione Civile Regionale organizza, in particolare con OGS-CRS appositi corsi in cui vengono illustrate le modalità di allertamento del sistema comunale di protezione civile in caso di evento sismico, con approfondimento sui compiti affidati ai volontari di ciascun Gruppo comunale per una immediata raccolta di informazioni dal territorio sugli effetti indotti dal sisma.</a:t>
            </a:r>
          </a:p>
          <a:p>
            <a:r>
              <a:rPr lang="it-IT" sz="1600" dirty="0"/>
              <a:t>La compilazione delle schede è prevista per eventi avvertiti in regione per i quali la Sala operativa regionale dirama le notifiche automatiche di evento sismico a tutti i soggetti appartenenti al Sistema regionale integrato di protezione civile (ML &gt;= 2,5 in regione, ML &gt;= 4,0 per epicentri fuori regione).</a:t>
            </a:r>
          </a:p>
          <a:p>
            <a:r>
              <a:rPr lang="it-IT" sz="1600" b="1" u="sng" dirty="0"/>
              <a:t>La compilazione della scheda richiede una preventiva attività di ricognizione del territorio, finalizzata a raccogliere le testimonianze di un numero sufficiente di persone che lo hanno avvertito, allo scopo di poter definire i dati sintetici richiesti dalla scheda riferiti al territorio considerato (singola località o intero territorio comunale).</a:t>
            </a:r>
            <a:endParaRPr lang="it-IT" sz="1600" dirty="0"/>
          </a:p>
          <a:p>
            <a:r>
              <a:rPr lang="it-IT" sz="1600" dirty="0"/>
              <a:t>La raccolta dei dati avviene unicamente attraverso la compilazione del questionario.</a:t>
            </a:r>
          </a:p>
        </p:txBody>
      </p:sp>
    </p:spTree>
    <p:extLst>
      <p:ext uri="{BB962C8B-B14F-4D97-AF65-F5344CB8AC3E}">
        <p14:creationId xmlns:p14="http://schemas.microsoft.com/office/powerpoint/2010/main" val="3928048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25C16B-11AC-4827-82AB-EDBEC88BD059}"/>
              </a:ext>
            </a:extLst>
          </p:cNvPr>
          <p:cNvSpPr>
            <a:spLocks noGrp="1"/>
          </p:cNvSpPr>
          <p:nvPr>
            <p:ph type="sldNum" sz="quarter" idx="12"/>
          </p:nvPr>
        </p:nvSpPr>
        <p:spPr/>
        <p:txBody>
          <a:bodyPr/>
          <a:lstStyle/>
          <a:p>
            <a:fld id="{339FD7FC-4A12-4C15-90FF-04BD4F0379EB}" type="slidenum">
              <a:rPr lang="en-GB" smtClean="0"/>
              <a:t>14</a:t>
            </a:fld>
            <a:endParaRPr lang="en-GB"/>
          </a:p>
        </p:txBody>
      </p:sp>
      <p:sp>
        <p:nvSpPr>
          <p:cNvPr id="3" name="Rectangle 2">
            <a:extLst>
              <a:ext uri="{FF2B5EF4-FFF2-40B4-BE49-F238E27FC236}">
                <a16:creationId xmlns:a16="http://schemas.microsoft.com/office/drawing/2014/main" id="{C471C105-3822-4B29-88C1-7318B7D9A74B}"/>
              </a:ext>
            </a:extLst>
          </p:cNvPr>
          <p:cNvSpPr/>
          <p:nvPr/>
        </p:nvSpPr>
        <p:spPr>
          <a:xfrm>
            <a:off x="119035" y="5645788"/>
            <a:ext cx="5728620" cy="369332"/>
          </a:xfrm>
          <a:prstGeom prst="rect">
            <a:avLst/>
          </a:prstGeom>
        </p:spPr>
        <p:txBody>
          <a:bodyPr wrap="none">
            <a:spAutoFit/>
          </a:bodyPr>
          <a:lstStyle/>
          <a:p>
            <a:r>
              <a:rPr lang="en-US" dirty="0">
                <a:hlinkClick r:id="rId2"/>
              </a:rPr>
              <a:t>https://www.protezionecivile.fvg.it/it/risentimento-sismico</a:t>
            </a:r>
            <a:endParaRPr lang="en-US" dirty="0"/>
          </a:p>
        </p:txBody>
      </p:sp>
      <p:pic>
        <p:nvPicPr>
          <p:cNvPr id="4" name="Picture 3">
            <a:extLst>
              <a:ext uri="{FF2B5EF4-FFF2-40B4-BE49-F238E27FC236}">
                <a16:creationId xmlns:a16="http://schemas.microsoft.com/office/drawing/2014/main" id="{80FF4C19-1BA5-487A-B811-035410B55351}"/>
              </a:ext>
            </a:extLst>
          </p:cNvPr>
          <p:cNvPicPr>
            <a:picLocks noChangeAspect="1"/>
          </p:cNvPicPr>
          <p:nvPr/>
        </p:nvPicPr>
        <p:blipFill>
          <a:blip r:embed="rId3"/>
          <a:stretch>
            <a:fillRect/>
          </a:stretch>
        </p:blipFill>
        <p:spPr>
          <a:xfrm>
            <a:off x="119035" y="99103"/>
            <a:ext cx="5668166" cy="619211"/>
          </a:xfrm>
          <a:prstGeom prst="rect">
            <a:avLst/>
          </a:prstGeom>
        </p:spPr>
      </p:pic>
      <p:sp>
        <p:nvSpPr>
          <p:cNvPr id="5" name="Rectangle 4">
            <a:extLst>
              <a:ext uri="{FF2B5EF4-FFF2-40B4-BE49-F238E27FC236}">
                <a16:creationId xmlns:a16="http://schemas.microsoft.com/office/drawing/2014/main" id="{2E7DB418-D3DD-49BD-9D6F-0BCD89B91C53}"/>
              </a:ext>
            </a:extLst>
          </p:cNvPr>
          <p:cNvSpPr/>
          <p:nvPr/>
        </p:nvSpPr>
        <p:spPr>
          <a:xfrm>
            <a:off x="119035" y="1028031"/>
            <a:ext cx="11953930" cy="646331"/>
          </a:xfrm>
          <a:prstGeom prst="rect">
            <a:avLst/>
          </a:prstGeom>
        </p:spPr>
        <p:txBody>
          <a:bodyPr wrap="square">
            <a:spAutoFit/>
          </a:bodyPr>
          <a:lstStyle/>
          <a:p>
            <a:r>
              <a:rPr lang="it-IT" b="1" dirty="0"/>
              <a:t>Compilazione delle schede di risentimento sismico sul proprio territorio comunale da parte del volontariato dei Gruppi comunali di Protezione Civile.</a:t>
            </a:r>
          </a:p>
        </p:txBody>
      </p:sp>
      <p:sp>
        <p:nvSpPr>
          <p:cNvPr id="7" name="Rectangle 6">
            <a:extLst>
              <a:ext uri="{FF2B5EF4-FFF2-40B4-BE49-F238E27FC236}">
                <a16:creationId xmlns:a16="http://schemas.microsoft.com/office/drawing/2014/main" id="{F91F75A4-4CE7-40DA-9C55-65DF86E65903}"/>
              </a:ext>
            </a:extLst>
          </p:cNvPr>
          <p:cNvSpPr/>
          <p:nvPr/>
        </p:nvSpPr>
        <p:spPr>
          <a:xfrm>
            <a:off x="119035" y="1736718"/>
            <a:ext cx="11860529" cy="3046988"/>
          </a:xfrm>
          <a:prstGeom prst="rect">
            <a:avLst/>
          </a:prstGeom>
        </p:spPr>
        <p:txBody>
          <a:bodyPr wrap="square">
            <a:spAutoFit/>
          </a:bodyPr>
          <a:lstStyle/>
          <a:p>
            <a:pPr algn="just"/>
            <a:r>
              <a:rPr lang="it-IT" sz="1600" dirty="0"/>
              <a:t>Le informazioni così inviate alla SOR risultano immediatamente disponibili alla Protezione civile della regione e consentono di offrire in breve tempo (si richiede l’invio dei dati di regola entro 2 ore dall’evento) un quadro complessivo della situazione evitando difficili comunicazioni telefoniche o radio, specie nelle prime ore successive alla scossa.</a:t>
            </a:r>
          </a:p>
          <a:p>
            <a:pPr algn="just"/>
            <a:r>
              <a:rPr lang="it-IT" sz="1600" dirty="0"/>
              <a:t>Si sottolinea l’importanza di acquisire, anche le schede provenienti dai Comuni ove l’evento non sia stato avvertito o in assenza di danni rilevati, ciò allo scopo di poter individuare una prima provvisoria zonizzazione delle aree di interesse per le successive attività di ricognizione da parte dei tecnici incaricati per specifici sopralluoghi di verifica degli edifici, ad iniziare da quelli strategici e rilevanti.</a:t>
            </a:r>
          </a:p>
          <a:p>
            <a:pPr algn="just"/>
            <a:r>
              <a:rPr lang="it-IT" sz="1600" dirty="0"/>
              <a:t>Nei casi di impossibilità a procedere entro due ore alla ricognizione e alla compilazione delle schede, queste possono utilmente essere inviate anche nelle successive 6-8 ore, come nel caso degli eventi leggeri che accadano nel corso della notte che non creano allarme nella popolazione.</a:t>
            </a:r>
          </a:p>
          <a:p>
            <a:pPr algn="just"/>
            <a:r>
              <a:rPr lang="it-IT" sz="1600" dirty="0"/>
              <a:t>Ottenere una valutazione degli effetti del terremoto è di fondamentale importanza per il sistema di Protezione Civile. Le vostre schede aiutano il sistema di Protezione Civile ad essere più preparato nel caso di una emergenza sismica.</a:t>
            </a:r>
          </a:p>
          <a:p>
            <a:pPr algn="just"/>
            <a:r>
              <a:rPr lang="it-IT" sz="1600" dirty="0"/>
              <a:t> </a:t>
            </a:r>
          </a:p>
        </p:txBody>
      </p:sp>
      <p:pic>
        <p:nvPicPr>
          <p:cNvPr id="9" name="Picture 8">
            <a:extLst>
              <a:ext uri="{FF2B5EF4-FFF2-40B4-BE49-F238E27FC236}">
                <a16:creationId xmlns:a16="http://schemas.microsoft.com/office/drawing/2014/main" id="{517C0201-887A-4A9A-97BC-55EA2CE8C6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6465" y="4362296"/>
            <a:ext cx="2644518" cy="1652824"/>
          </a:xfrm>
          <a:prstGeom prst="rect">
            <a:avLst/>
          </a:prstGeom>
        </p:spPr>
      </p:pic>
    </p:spTree>
    <p:extLst>
      <p:ext uri="{BB962C8B-B14F-4D97-AF65-F5344CB8AC3E}">
        <p14:creationId xmlns:p14="http://schemas.microsoft.com/office/powerpoint/2010/main" val="2230935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BC8B74-454B-4558-BA15-336C053BEA79}"/>
              </a:ext>
            </a:extLst>
          </p:cNvPr>
          <p:cNvSpPr>
            <a:spLocks noGrp="1"/>
          </p:cNvSpPr>
          <p:nvPr>
            <p:ph type="sldNum" sz="quarter" idx="12"/>
          </p:nvPr>
        </p:nvSpPr>
        <p:spPr/>
        <p:txBody>
          <a:bodyPr/>
          <a:lstStyle/>
          <a:p>
            <a:fld id="{339FD7FC-4A12-4C15-90FF-04BD4F0379EB}" type="slidenum">
              <a:rPr lang="en-GB" smtClean="0"/>
              <a:t>15</a:t>
            </a:fld>
            <a:endParaRPr lang="en-GB"/>
          </a:p>
        </p:txBody>
      </p:sp>
      <p:pic>
        <p:nvPicPr>
          <p:cNvPr id="3" name="Picture 2">
            <a:extLst>
              <a:ext uri="{FF2B5EF4-FFF2-40B4-BE49-F238E27FC236}">
                <a16:creationId xmlns:a16="http://schemas.microsoft.com/office/drawing/2014/main" id="{6FBC0A69-D718-4F7E-AED1-F87DEA71332A}"/>
              </a:ext>
            </a:extLst>
          </p:cNvPr>
          <p:cNvPicPr>
            <a:picLocks noChangeAspect="1"/>
          </p:cNvPicPr>
          <p:nvPr/>
        </p:nvPicPr>
        <p:blipFill rotWithShape="1">
          <a:blip r:embed="rId2"/>
          <a:srcRect l="3136"/>
          <a:stretch/>
        </p:blipFill>
        <p:spPr>
          <a:xfrm>
            <a:off x="775854" y="325427"/>
            <a:ext cx="4993660" cy="5410356"/>
          </a:xfrm>
          <a:prstGeom prst="rect">
            <a:avLst/>
          </a:prstGeom>
        </p:spPr>
      </p:pic>
      <p:pic>
        <p:nvPicPr>
          <p:cNvPr id="4" name="Picture 3">
            <a:extLst>
              <a:ext uri="{FF2B5EF4-FFF2-40B4-BE49-F238E27FC236}">
                <a16:creationId xmlns:a16="http://schemas.microsoft.com/office/drawing/2014/main" id="{C2C4241F-10EC-4D8B-B49F-260DF348681B}"/>
              </a:ext>
            </a:extLst>
          </p:cNvPr>
          <p:cNvPicPr>
            <a:picLocks noChangeAspect="1"/>
          </p:cNvPicPr>
          <p:nvPr/>
        </p:nvPicPr>
        <p:blipFill rotWithShape="1">
          <a:blip r:embed="rId3"/>
          <a:srcRect l="3221"/>
          <a:stretch/>
        </p:blipFill>
        <p:spPr>
          <a:xfrm>
            <a:off x="5929744" y="325426"/>
            <a:ext cx="5642351" cy="5601482"/>
          </a:xfrm>
          <a:prstGeom prst="rect">
            <a:avLst/>
          </a:prstGeom>
        </p:spPr>
      </p:pic>
      <p:sp>
        <p:nvSpPr>
          <p:cNvPr id="5" name="Text Box 4">
            <a:extLst>
              <a:ext uri="{FF2B5EF4-FFF2-40B4-BE49-F238E27FC236}">
                <a16:creationId xmlns:a16="http://schemas.microsoft.com/office/drawing/2014/main" id="{E7B7E973-285D-452D-B136-AB6AEA69B4C7}"/>
              </a:ext>
            </a:extLst>
          </p:cNvPr>
          <p:cNvSpPr txBox="1">
            <a:spLocks noChangeArrowheads="1"/>
          </p:cNvSpPr>
          <p:nvPr/>
        </p:nvSpPr>
        <p:spPr bwMode="auto">
          <a:xfrm>
            <a:off x="240314" y="6215063"/>
            <a:ext cx="6192812" cy="642937"/>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solidFill>
                  <a:schemeClr val="bg1"/>
                </a:solidFill>
                <a:latin typeface="Calibri" pitchFamily="34" charset="0"/>
              </a:rPr>
              <a:t>Terremoto: intensità</a:t>
            </a:r>
          </a:p>
        </p:txBody>
      </p:sp>
      <p:sp>
        <p:nvSpPr>
          <p:cNvPr id="6" name="Rectangle 5">
            <a:extLst>
              <a:ext uri="{FF2B5EF4-FFF2-40B4-BE49-F238E27FC236}">
                <a16:creationId xmlns:a16="http://schemas.microsoft.com/office/drawing/2014/main" id="{6CE20ECA-12AB-41D2-8747-28270BDB4683}"/>
              </a:ext>
            </a:extLst>
          </p:cNvPr>
          <p:cNvSpPr/>
          <p:nvPr/>
        </p:nvSpPr>
        <p:spPr>
          <a:xfrm>
            <a:off x="7880599" y="5701654"/>
            <a:ext cx="4203202" cy="369332"/>
          </a:xfrm>
          <a:prstGeom prst="rect">
            <a:avLst/>
          </a:prstGeom>
        </p:spPr>
        <p:txBody>
          <a:bodyPr wrap="none">
            <a:spAutoFit/>
          </a:bodyPr>
          <a:lstStyle/>
          <a:p>
            <a:r>
              <a:rPr lang="en-US" dirty="0">
                <a:hlinkClick r:id="rId4"/>
              </a:rPr>
              <a:t>https://emidius.mi.ingv.it/CPTI15-DBMI15</a:t>
            </a:r>
            <a:r>
              <a:rPr lang="en-US" dirty="0"/>
              <a:t>/</a:t>
            </a:r>
          </a:p>
        </p:txBody>
      </p:sp>
    </p:spTree>
    <p:extLst>
      <p:ext uri="{BB962C8B-B14F-4D97-AF65-F5344CB8AC3E}">
        <p14:creationId xmlns:p14="http://schemas.microsoft.com/office/powerpoint/2010/main" val="7980592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8012546" y="5543551"/>
            <a:ext cx="2133600" cy="365125"/>
          </a:xfrm>
          <a:prstGeom prst="rect">
            <a:avLst/>
          </a:prstGeom>
        </p:spPr>
        <p:txBody>
          <a:bodyPr/>
          <a:lstStyle/>
          <a:p>
            <a:fld id="{1085DE87-C515-4485-B35B-A1D496760DEA}" type="slidenum">
              <a:rPr lang="it-IT" sz="1400" b="1"/>
              <a:pPr/>
              <a:t>16</a:t>
            </a:fld>
            <a:endParaRPr lang="it-IT" sz="1400" b="1" dirty="0"/>
          </a:p>
        </p:txBody>
      </p:sp>
      <p:pic>
        <p:nvPicPr>
          <p:cNvPr id="8" name="Picture 4" descr="alaska-seismo-1964"/>
          <p:cNvPicPr>
            <a:picLocks noChangeAspect="1" noChangeArrowheads="1"/>
          </p:cNvPicPr>
          <p:nvPr/>
        </p:nvPicPr>
        <p:blipFill>
          <a:blip r:embed="rId2" cstate="print"/>
          <a:srcRect/>
          <a:stretch>
            <a:fillRect/>
          </a:stretch>
        </p:blipFill>
        <p:spPr bwMode="auto">
          <a:xfrm>
            <a:off x="1999096" y="2408634"/>
            <a:ext cx="4032250" cy="3187700"/>
          </a:xfrm>
          <a:prstGeom prst="rect">
            <a:avLst/>
          </a:prstGeom>
          <a:noFill/>
          <a:ln w="9525">
            <a:solidFill>
              <a:schemeClr val="tx1"/>
            </a:solidFill>
            <a:miter lim="800000"/>
            <a:headEnd/>
            <a:tailEnd/>
          </a:ln>
        </p:spPr>
      </p:pic>
      <p:pic>
        <p:nvPicPr>
          <p:cNvPr id="11" name="Picture 6" descr="Lituya_Bay_Isoseismels"/>
          <p:cNvPicPr>
            <a:picLocks noChangeAspect="1" noChangeArrowheads="1"/>
          </p:cNvPicPr>
          <p:nvPr/>
        </p:nvPicPr>
        <p:blipFill>
          <a:blip r:embed="rId3" cstate="print"/>
          <a:srcRect/>
          <a:stretch>
            <a:fillRect/>
          </a:stretch>
        </p:blipFill>
        <p:spPr bwMode="auto">
          <a:xfrm>
            <a:off x="6463147" y="2184153"/>
            <a:ext cx="3744913" cy="3736975"/>
          </a:xfrm>
          <a:prstGeom prst="rect">
            <a:avLst/>
          </a:prstGeom>
          <a:noFill/>
        </p:spPr>
      </p:pic>
      <p:sp>
        <p:nvSpPr>
          <p:cNvPr id="12" name="Rectangle 7"/>
          <p:cNvSpPr>
            <a:spLocks noChangeArrowheads="1"/>
          </p:cNvSpPr>
          <p:nvPr/>
        </p:nvSpPr>
        <p:spPr bwMode="auto">
          <a:xfrm>
            <a:off x="1685131" y="305129"/>
            <a:ext cx="8821738" cy="1569660"/>
          </a:xfrm>
          <a:prstGeom prst="rect">
            <a:avLst/>
          </a:prstGeom>
          <a:noFill/>
          <a:ln w="9525">
            <a:noFill/>
            <a:miter lim="800000"/>
            <a:headEnd/>
            <a:tailEnd/>
          </a:ln>
        </p:spPr>
        <p:txBody>
          <a:bodyPr>
            <a:spAutoFit/>
          </a:bodyPr>
          <a:lstStyle/>
          <a:p>
            <a:pPr algn="just">
              <a:buFontTx/>
              <a:buChar char="•"/>
            </a:pPr>
            <a:r>
              <a:rPr lang="en-US" sz="1600" dirty="0">
                <a:latin typeface="+mj-lt"/>
              </a:rPr>
              <a:t> </a:t>
            </a:r>
            <a:r>
              <a:rPr lang="it-IT" sz="1600" dirty="0">
                <a:latin typeface="+mj-lt"/>
              </a:rPr>
              <a:t>Per valutare la sismicità attiva di una regione si possono distribuire questionari alla popolazione, chiedendo osservazioni che possono essere utilizzate per stimare l'intensità sperimentata. I questionari vengono valutati con l'aiuto di una scala di intensità e l'intensità registrata nel luogo di ciascun osservatore viene tracciata su una mappa.  </a:t>
            </a:r>
          </a:p>
          <a:p>
            <a:pPr algn="just">
              <a:buFontTx/>
              <a:buChar char="•"/>
            </a:pPr>
            <a:r>
              <a:rPr lang="it-IT" sz="1600" dirty="0">
                <a:latin typeface="+mj-lt"/>
              </a:rPr>
              <a:t>Vengono quindi tracciate linee continue per delineare i luoghi con la stessa intensità, allo stesso modo in cui le curve di livello vengono utilizzate sulle carte topografiche per indicare l'altitudine.</a:t>
            </a:r>
            <a:endParaRPr lang="en-US" sz="1600" dirty="0">
              <a:latin typeface="+mj-lt"/>
            </a:endParaRPr>
          </a:p>
        </p:txBody>
      </p:sp>
      <p:sp>
        <p:nvSpPr>
          <p:cNvPr id="7" name="Text Box 4">
            <a:extLst>
              <a:ext uri="{FF2B5EF4-FFF2-40B4-BE49-F238E27FC236}">
                <a16:creationId xmlns:a16="http://schemas.microsoft.com/office/drawing/2014/main" id="{1EACD7C3-1B4E-44F3-B955-052ECEAD6F56}"/>
              </a:ext>
            </a:extLst>
          </p:cNvPr>
          <p:cNvSpPr txBox="1">
            <a:spLocks noChangeArrowheads="1"/>
          </p:cNvSpPr>
          <p:nvPr/>
        </p:nvSpPr>
        <p:spPr bwMode="auto">
          <a:xfrm>
            <a:off x="240314" y="6215063"/>
            <a:ext cx="6192812" cy="642937"/>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solidFill>
                  <a:schemeClr val="bg1"/>
                </a:solidFill>
                <a:latin typeface="Calibri" pitchFamily="34" charset="0"/>
              </a:rPr>
              <a:t>Terremoto: intensità</a:t>
            </a:r>
          </a:p>
        </p:txBody>
      </p:sp>
    </p:spTree>
    <p:extLst>
      <p:ext uri="{BB962C8B-B14F-4D97-AF65-F5344CB8AC3E}">
        <p14:creationId xmlns:p14="http://schemas.microsoft.com/office/powerpoint/2010/main" val="365943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A9F7FC6-8E58-40FC-802A-1C906C6B67C7}"/>
              </a:ext>
            </a:extLst>
          </p:cNvPr>
          <p:cNvSpPr>
            <a:spLocks noGrp="1"/>
          </p:cNvSpPr>
          <p:nvPr>
            <p:ph type="sldNum" sz="quarter" idx="12"/>
          </p:nvPr>
        </p:nvSpPr>
        <p:spPr/>
        <p:txBody>
          <a:bodyPr/>
          <a:lstStyle/>
          <a:p>
            <a:fld id="{339FD7FC-4A12-4C15-90FF-04BD4F0379EB}" type="slidenum">
              <a:rPr lang="en-GB" smtClean="0"/>
              <a:t>17</a:t>
            </a:fld>
            <a:endParaRPr lang="en-GB"/>
          </a:p>
        </p:txBody>
      </p:sp>
      <p:pic>
        <p:nvPicPr>
          <p:cNvPr id="3" name="Picture 2">
            <a:extLst>
              <a:ext uri="{FF2B5EF4-FFF2-40B4-BE49-F238E27FC236}">
                <a16:creationId xmlns:a16="http://schemas.microsoft.com/office/drawing/2014/main" id="{6572D3A0-28EE-4638-89CF-AD9869E08594}"/>
              </a:ext>
            </a:extLst>
          </p:cNvPr>
          <p:cNvPicPr>
            <a:picLocks noChangeAspect="1"/>
          </p:cNvPicPr>
          <p:nvPr/>
        </p:nvPicPr>
        <p:blipFill>
          <a:blip r:embed="rId2"/>
          <a:stretch>
            <a:fillRect/>
          </a:stretch>
        </p:blipFill>
        <p:spPr>
          <a:xfrm>
            <a:off x="2266581" y="449165"/>
            <a:ext cx="7344800" cy="5534797"/>
          </a:xfrm>
          <a:prstGeom prst="rect">
            <a:avLst/>
          </a:prstGeom>
        </p:spPr>
      </p:pic>
    </p:spTree>
    <p:extLst>
      <p:ext uri="{BB962C8B-B14F-4D97-AF65-F5344CB8AC3E}">
        <p14:creationId xmlns:p14="http://schemas.microsoft.com/office/powerpoint/2010/main" val="3895878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31"/>
          <p:cNvSpPr/>
          <p:nvPr/>
        </p:nvSpPr>
        <p:spPr>
          <a:xfrm>
            <a:off x="2037986" y="1642194"/>
            <a:ext cx="7967383" cy="1423227"/>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3200">
                <a:latin typeface="Arial"/>
                <a:ea typeface="Arial"/>
                <a:cs typeface="Arial"/>
                <a:sym typeface="Arial"/>
              </a:defRPr>
            </a:lvl1pPr>
          </a:lstStyle>
          <a:p>
            <a:r>
              <a:rPr sz="2904" dirty="0"/>
              <a:t>Estimation of regression laws for ground motion parameters using as case of study the Amatrice earthquake.</a:t>
            </a:r>
          </a:p>
        </p:txBody>
      </p:sp>
      <p:sp>
        <p:nvSpPr>
          <p:cNvPr id="32" name="Shape 32"/>
          <p:cNvSpPr/>
          <p:nvPr/>
        </p:nvSpPr>
        <p:spPr>
          <a:xfrm>
            <a:off x="5131437" y="2516521"/>
            <a:ext cx="5484962" cy="1544030"/>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b="1">
                <a:latin typeface="Arial"/>
                <a:ea typeface="Arial"/>
                <a:cs typeface="Arial"/>
                <a:sym typeface="Arial"/>
              </a:defRPr>
            </a:pPr>
            <a:endParaRPr sz="1361" dirty="0"/>
          </a:p>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b="1">
                <a:latin typeface="Arial"/>
                <a:ea typeface="Arial"/>
                <a:cs typeface="Arial"/>
                <a:sym typeface="Arial"/>
              </a:defRPr>
            </a:pPr>
            <a:endParaRPr sz="1361" dirty="0"/>
          </a:p>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b="1">
                <a:latin typeface="Arial"/>
                <a:ea typeface="Arial"/>
                <a:cs typeface="Arial"/>
                <a:sym typeface="Arial"/>
              </a:defRPr>
            </a:pPr>
            <a:endParaRPr sz="1361" dirty="0"/>
          </a:p>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b="1">
                <a:latin typeface="Arial"/>
                <a:ea typeface="Arial"/>
                <a:cs typeface="Arial"/>
                <a:sym typeface="Arial"/>
              </a:defRPr>
            </a:pPr>
            <a:r>
              <a:rPr sz="1361" dirty="0"/>
              <a:t>L. Tiberi</a:t>
            </a:r>
            <a:r>
              <a:rPr sz="1361" baseline="33000" dirty="0"/>
              <a:t>1</a:t>
            </a:r>
            <a:r>
              <a:rPr sz="1361" dirty="0"/>
              <a:t>, G. Costa</a:t>
            </a:r>
            <a:r>
              <a:rPr sz="1361" baseline="33000" dirty="0"/>
              <a:t>1</a:t>
            </a:r>
          </a:p>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b="1" baseline="33000">
                <a:latin typeface="Arial"/>
                <a:ea typeface="Arial"/>
                <a:cs typeface="Arial"/>
                <a:sym typeface="Arial"/>
              </a:defRPr>
            </a:pPr>
            <a:endParaRPr sz="1361" baseline="33000" dirty="0"/>
          </a:p>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300" baseline="33000">
                <a:latin typeface="Arial"/>
                <a:ea typeface="Arial"/>
                <a:cs typeface="Arial"/>
                <a:sym typeface="Arial"/>
              </a:defRPr>
            </a:pPr>
            <a:r>
              <a:rPr sz="1180" dirty="0"/>
              <a:t>1 University of Trieste, DMG, Trieste, </a:t>
            </a:r>
            <a:r>
              <a:rPr sz="1180" dirty="0" err="1"/>
              <a:t>SeisRaM</a:t>
            </a:r>
            <a:r>
              <a:rPr sz="1180" dirty="0"/>
              <a:t> group</a:t>
            </a:r>
          </a:p>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300">
                <a:latin typeface="Arial"/>
                <a:ea typeface="Arial"/>
                <a:cs typeface="Arial"/>
                <a:sym typeface="Arial"/>
              </a:defRPr>
            </a:pPr>
            <a:endParaRPr sz="1180" dirty="0"/>
          </a:p>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300">
                <a:latin typeface="Arial"/>
                <a:ea typeface="Arial"/>
                <a:cs typeface="Arial"/>
                <a:sym typeface="Arial"/>
              </a:defRPr>
            </a:pPr>
            <a:r>
              <a:rPr sz="1180" dirty="0"/>
              <a:t> </a:t>
            </a:r>
          </a:p>
        </p:txBody>
      </p:sp>
      <p:sp>
        <p:nvSpPr>
          <p:cNvPr id="2" name="Rectangle 1">
            <a:extLst>
              <a:ext uri="{FF2B5EF4-FFF2-40B4-BE49-F238E27FC236}">
                <a16:creationId xmlns:a16="http://schemas.microsoft.com/office/drawing/2014/main" id="{AA6FAE24-7402-4C26-8E75-B5ADE2D13A06}"/>
              </a:ext>
            </a:extLst>
          </p:cNvPr>
          <p:cNvSpPr/>
          <p:nvPr/>
        </p:nvSpPr>
        <p:spPr>
          <a:xfrm>
            <a:off x="157018" y="6182908"/>
            <a:ext cx="6096000" cy="646331"/>
          </a:xfrm>
          <a:prstGeom prst="rect">
            <a:avLst/>
          </a:prstGeom>
        </p:spPr>
        <p:txBody>
          <a:bodyPr>
            <a:spAutoFit/>
          </a:bodyPr>
          <a:lstStyle/>
          <a:p>
            <a:r>
              <a:rPr lang="en-US" dirty="0">
                <a:solidFill>
                  <a:schemeClr val="bg1"/>
                </a:solidFill>
              </a:rPr>
              <a:t>Estimation of regression laws for ground motion parameters using as case of study the Amatrice earthquake.</a:t>
            </a:r>
          </a:p>
        </p:txBody>
      </p:sp>
      <p:sp>
        <p:nvSpPr>
          <p:cNvPr id="3" name="Rectangle 2">
            <a:extLst>
              <a:ext uri="{FF2B5EF4-FFF2-40B4-BE49-F238E27FC236}">
                <a16:creationId xmlns:a16="http://schemas.microsoft.com/office/drawing/2014/main" id="{C40AF4CF-43A1-4736-9C0F-2F22EE3A0FD2}"/>
              </a:ext>
            </a:extLst>
          </p:cNvPr>
          <p:cNvSpPr/>
          <p:nvPr/>
        </p:nvSpPr>
        <p:spPr>
          <a:xfrm>
            <a:off x="5910175" y="6506073"/>
            <a:ext cx="1618200" cy="276999"/>
          </a:xfrm>
          <a:prstGeom prst="rect">
            <a:avLst/>
          </a:prstGeom>
        </p:spPr>
        <p:txBody>
          <a:bodyPr wrap="none">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b="1">
                <a:latin typeface="Arial"/>
                <a:ea typeface="Arial"/>
                <a:cs typeface="Arial"/>
                <a:sym typeface="Arial"/>
              </a:defRPr>
            </a:pPr>
            <a:r>
              <a:rPr lang="en-US" sz="1200" dirty="0">
                <a:solidFill>
                  <a:schemeClr val="bg1"/>
                </a:solidFill>
              </a:rPr>
              <a:t>L. Tiberi</a:t>
            </a:r>
            <a:r>
              <a:rPr lang="en-US" sz="1200" baseline="33000" dirty="0">
                <a:solidFill>
                  <a:schemeClr val="bg1"/>
                </a:solidFill>
              </a:rPr>
              <a:t>1</a:t>
            </a:r>
            <a:r>
              <a:rPr lang="en-US" sz="1200" dirty="0">
                <a:solidFill>
                  <a:schemeClr val="bg1"/>
                </a:solidFill>
              </a:rPr>
              <a:t>, G. Costa</a:t>
            </a:r>
            <a:r>
              <a:rPr lang="en-US" sz="1200" baseline="33000" dirty="0">
                <a:solidFill>
                  <a:schemeClr val="bg1"/>
                </a:solidFill>
              </a:rPr>
              <a:t>1</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Shape 43"/>
          <p:cNvSpPr/>
          <p:nvPr/>
        </p:nvSpPr>
        <p:spPr>
          <a:xfrm>
            <a:off x="2106545" y="1326106"/>
            <a:ext cx="6140504" cy="389804"/>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b="1">
                <a:latin typeface="Arial"/>
                <a:ea typeface="Arial"/>
                <a:cs typeface="Arial"/>
                <a:sym typeface="Arial"/>
              </a:defRPr>
            </a:lvl1pPr>
          </a:lstStyle>
          <a:p>
            <a:r>
              <a:rPr sz="1997"/>
              <a:t>Introduction</a:t>
            </a:r>
          </a:p>
        </p:txBody>
      </p:sp>
      <p:sp>
        <p:nvSpPr>
          <p:cNvPr id="44" name="Shape 44"/>
          <p:cNvSpPr/>
          <p:nvPr/>
        </p:nvSpPr>
        <p:spPr>
          <a:xfrm>
            <a:off x="479931" y="7759913"/>
            <a:ext cx="10781182" cy="264064"/>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 pos="8978900" algn="l"/>
                <a:tab pos="9423400" algn="l"/>
                <a:tab pos="9880600" algn="l"/>
                <a:tab pos="10325100" algn="l"/>
                <a:tab pos="10782300" algn="l"/>
                <a:tab pos="11226800" algn="l"/>
                <a:tab pos="11671300" algn="l"/>
              </a:tabLst>
              <a:defRPr sz="1300" b="1">
                <a:solidFill>
                  <a:srgbClr val="FFFFFF"/>
                </a:solidFill>
                <a:latin typeface="Arial"/>
                <a:ea typeface="Arial"/>
                <a:cs typeface="Arial"/>
                <a:sym typeface="Arial"/>
              </a:defRPr>
            </a:lvl1pPr>
          </a:lstStyle>
          <a:p>
            <a:r>
              <a:rPr sz="1180"/>
              <a:t>The 1895 Ljubljana earthquake: can the intensity data points discriminate which one of the nearby faults was the causative one?</a:t>
            </a:r>
          </a:p>
        </p:txBody>
      </p:sp>
      <p:sp>
        <p:nvSpPr>
          <p:cNvPr id="48" name="Shape 48"/>
          <p:cNvSpPr/>
          <p:nvPr/>
        </p:nvSpPr>
        <p:spPr>
          <a:xfrm>
            <a:off x="2244858" y="2014787"/>
            <a:ext cx="7710929" cy="2463127"/>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p>
            <a:pPr algn="just">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200" b="1">
                <a:latin typeface="Arial"/>
                <a:ea typeface="Arial"/>
                <a:cs typeface="Arial"/>
                <a:sym typeface="Arial"/>
              </a:defRPr>
            </a:pPr>
            <a:endParaRPr sz="1089"/>
          </a:p>
          <a:p>
            <a:pPr algn="just">
              <a:lnSpc>
                <a:spcPct val="90000"/>
              </a:lnSpc>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a:latin typeface="Arial"/>
                <a:ea typeface="Arial"/>
                <a:cs typeface="Arial"/>
                <a:sym typeface="Arial"/>
              </a:defRPr>
            </a:pPr>
            <a:r>
              <a:rPr sz="1634"/>
              <a:t>The possibility to directly associate the damages to the ground motion parameters is always a great challenge, in particular for civil protections.</a:t>
            </a:r>
          </a:p>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a:latin typeface="Arial"/>
                <a:ea typeface="Arial"/>
                <a:cs typeface="Arial"/>
                <a:sym typeface="Arial"/>
              </a:defRPr>
            </a:pPr>
            <a:endParaRPr sz="1634"/>
          </a:p>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a:latin typeface="Arial"/>
                <a:ea typeface="Arial"/>
                <a:cs typeface="Arial"/>
                <a:sym typeface="Arial"/>
              </a:defRPr>
            </a:pPr>
            <a:endParaRPr sz="1634"/>
          </a:p>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a:latin typeface="Arial"/>
                <a:ea typeface="Arial"/>
                <a:cs typeface="Arial"/>
                <a:sym typeface="Arial"/>
              </a:defRPr>
            </a:pPr>
            <a:r>
              <a:rPr sz="1634"/>
              <a:t>Even if there are few regression law estimations in literature for the Italian territory (e.g. Faccioli and Cauzzi (2007) and Faenza and Michelini (2010)), the availability of new accelerometric data allows us to estimate a new set of high quality regression laws.</a:t>
            </a:r>
          </a:p>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a:latin typeface="Arial"/>
                <a:ea typeface="Arial"/>
                <a:cs typeface="Arial"/>
                <a:sym typeface="Arial"/>
              </a:defRPr>
            </a:pPr>
            <a:endParaRPr sz="1634"/>
          </a:p>
        </p:txBody>
      </p:sp>
      <p:sp>
        <p:nvSpPr>
          <p:cNvPr id="17" name="Rectangle 16">
            <a:extLst>
              <a:ext uri="{FF2B5EF4-FFF2-40B4-BE49-F238E27FC236}">
                <a16:creationId xmlns:a16="http://schemas.microsoft.com/office/drawing/2014/main" id="{0D970E19-CE71-4BF4-BF67-0762AA64CC2B}"/>
              </a:ext>
            </a:extLst>
          </p:cNvPr>
          <p:cNvSpPr/>
          <p:nvPr/>
        </p:nvSpPr>
        <p:spPr>
          <a:xfrm>
            <a:off x="157018" y="6182908"/>
            <a:ext cx="6096000" cy="646331"/>
          </a:xfrm>
          <a:prstGeom prst="rect">
            <a:avLst/>
          </a:prstGeom>
        </p:spPr>
        <p:txBody>
          <a:bodyPr>
            <a:spAutoFit/>
          </a:bodyPr>
          <a:lstStyle/>
          <a:p>
            <a:r>
              <a:rPr lang="en-US" dirty="0">
                <a:solidFill>
                  <a:schemeClr val="bg1"/>
                </a:solidFill>
              </a:rPr>
              <a:t>Estimation of regression laws for ground motion parameters using as case of study the Amatrice earthquake.</a:t>
            </a:r>
          </a:p>
        </p:txBody>
      </p:sp>
      <p:sp>
        <p:nvSpPr>
          <p:cNvPr id="18" name="Rectangle 17">
            <a:extLst>
              <a:ext uri="{FF2B5EF4-FFF2-40B4-BE49-F238E27FC236}">
                <a16:creationId xmlns:a16="http://schemas.microsoft.com/office/drawing/2014/main" id="{6976BED7-A234-4EE5-A63F-1327AD1DC04F}"/>
              </a:ext>
            </a:extLst>
          </p:cNvPr>
          <p:cNvSpPr/>
          <p:nvPr/>
        </p:nvSpPr>
        <p:spPr>
          <a:xfrm>
            <a:off x="5910175" y="6506073"/>
            <a:ext cx="1618200" cy="276999"/>
          </a:xfrm>
          <a:prstGeom prst="rect">
            <a:avLst/>
          </a:prstGeom>
        </p:spPr>
        <p:txBody>
          <a:bodyPr wrap="none">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b="1">
                <a:latin typeface="Arial"/>
                <a:ea typeface="Arial"/>
                <a:cs typeface="Arial"/>
                <a:sym typeface="Arial"/>
              </a:defRPr>
            </a:pPr>
            <a:r>
              <a:rPr lang="en-US" sz="1200" dirty="0">
                <a:solidFill>
                  <a:schemeClr val="bg1"/>
                </a:solidFill>
              </a:rPr>
              <a:t>L. Tiberi</a:t>
            </a:r>
            <a:r>
              <a:rPr lang="en-US" sz="1200" baseline="33000" dirty="0">
                <a:solidFill>
                  <a:schemeClr val="bg1"/>
                </a:solidFill>
              </a:rPr>
              <a:t>1</a:t>
            </a:r>
            <a:r>
              <a:rPr lang="en-US" sz="1200" dirty="0">
                <a:solidFill>
                  <a:schemeClr val="bg1"/>
                </a:solidFill>
              </a:rPr>
              <a:t>, G. Costa</a:t>
            </a:r>
            <a:r>
              <a:rPr lang="en-US" sz="1200" baseline="33000" dirty="0">
                <a:solidFill>
                  <a:schemeClr val="bg1"/>
                </a:solidFill>
              </a:rPr>
              <a:t>1</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8077200" y="6356351"/>
            <a:ext cx="2133600" cy="365125"/>
          </a:xfrm>
          <a:prstGeom prst="rect">
            <a:avLst/>
          </a:prstGeom>
        </p:spPr>
        <p:txBody>
          <a:bodyPr/>
          <a:lstStyle/>
          <a:p>
            <a:fld id="{1085DE87-C515-4485-B35B-A1D496760DEA}" type="slidenum">
              <a:rPr lang="it-IT" sz="1400" b="1"/>
              <a:pPr/>
              <a:t>2</a:t>
            </a:fld>
            <a:endParaRPr lang="it-IT" sz="1400" b="1" dirty="0"/>
          </a:p>
        </p:txBody>
      </p:sp>
      <p:sp>
        <p:nvSpPr>
          <p:cNvPr id="15" name="Text Box 4"/>
          <p:cNvSpPr txBox="1">
            <a:spLocks noChangeArrowheads="1"/>
          </p:cNvSpPr>
          <p:nvPr/>
        </p:nvSpPr>
        <p:spPr bwMode="auto">
          <a:xfrm>
            <a:off x="3578494" y="632635"/>
            <a:ext cx="6192812" cy="642937"/>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latin typeface="Calibri" pitchFamily="34" charset="0"/>
              </a:rPr>
              <a:t>Terremoto: dimensione</a:t>
            </a:r>
          </a:p>
        </p:txBody>
      </p:sp>
      <p:sp>
        <p:nvSpPr>
          <p:cNvPr id="12" name="Rectangle 4"/>
          <p:cNvSpPr>
            <a:spLocks noChangeArrowheads="1"/>
          </p:cNvSpPr>
          <p:nvPr/>
        </p:nvSpPr>
        <p:spPr bwMode="auto">
          <a:xfrm>
            <a:off x="1474211" y="1800745"/>
            <a:ext cx="8856662" cy="2862322"/>
          </a:xfrm>
          <a:prstGeom prst="rect">
            <a:avLst/>
          </a:prstGeom>
          <a:noFill/>
          <a:ln w="9525">
            <a:noFill/>
            <a:miter lim="800000"/>
            <a:headEnd/>
            <a:tailEnd/>
          </a:ln>
        </p:spPr>
        <p:txBody>
          <a:bodyPr>
            <a:spAutoFit/>
          </a:bodyPr>
          <a:lstStyle/>
          <a:p>
            <a:pPr algn="just"/>
            <a:r>
              <a:rPr lang="it-IT" sz="2000" dirty="0">
                <a:latin typeface="+mj-lt"/>
              </a:rPr>
              <a:t>Esistono due metodi per descrivere l'entità di un terremoto. L'</a:t>
            </a:r>
            <a:r>
              <a:rPr lang="it-IT" sz="2000" b="1" dirty="0">
                <a:latin typeface="+mj-lt"/>
              </a:rPr>
              <a:t>intensità</a:t>
            </a:r>
            <a:r>
              <a:rPr lang="it-IT" sz="2000" dirty="0">
                <a:latin typeface="+mj-lt"/>
              </a:rPr>
              <a:t> del terremoto è un parametro soggettivo che si basa sulla valutazione degli effetti visibili. </a:t>
            </a:r>
          </a:p>
          <a:p>
            <a:pPr algn="just"/>
            <a:r>
              <a:rPr lang="it-IT" sz="2000" dirty="0">
                <a:latin typeface="+mj-lt"/>
              </a:rPr>
              <a:t>Dipende quindi da fattori diversi dalla dimensione effettiva del terremoto. La </a:t>
            </a:r>
            <a:r>
              <a:rPr lang="it-IT" sz="2000" b="1" dirty="0">
                <a:latin typeface="+mj-lt"/>
              </a:rPr>
              <a:t>magnitudo</a:t>
            </a:r>
            <a:r>
              <a:rPr lang="it-IT" sz="2000" dirty="0">
                <a:latin typeface="+mj-lt"/>
              </a:rPr>
              <a:t> di un terremoto è determinata strumentalmente ed è una misura più oggettiva delle sue dimensioni, ma dice poco direttamente sulla gravità degli effetti che ne derivano.  </a:t>
            </a:r>
          </a:p>
          <a:p>
            <a:pPr algn="just"/>
            <a:r>
              <a:rPr lang="it-IT" sz="2000" dirty="0">
                <a:latin typeface="+mj-lt"/>
              </a:rPr>
              <a:t>Illogicamente, di solito è la magnitudo che viene riportata nei notiziari di un terremoto importante, mentre l'intensità è un parametro più appropriato per descrivere la gravità degli effetti sull'uomo e sull'ambiente.</a:t>
            </a:r>
            <a:endParaRPr lang="en-US" sz="2000" dirty="0">
              <a:latin typeface="+mj-lt"/>
            </a:endParaRPr>
          </a:p>
        </p:txBody>
      </p:sp>
    </p:spTree>
    <p:extLst>
      <p:ext uri="{BB962C8B-B14F-4D97-AF65-F5344CB8AC3E}">
        <p14:creationId xmlns:p14="http://schemas.microsoft.com/office/powerpoint/2010/main" val="4287187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dissolve">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Shape 57"/>
          <p:cNvSpPr/>
          <p:nvPr/>
        </p:nvSpPr>
        <p:spPr>
          <a:xfrm>
            <a:off x="1733388" y="81860"/>
            <a:ext cx="6140503" cy="389804"/>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b="1">
                <a:latin typeface="Arial"/>
                <a:ea typeface="Arial"/>
                <a:cs typeface="Arial"/>
                <a:sym typeface="Arial"/>
              </a:defRPr>
            </a:lvl1pPr>
          </a:lstStyle>
          <a:p>
            <a:r>
              <a:rPr sz="1997"/>
              <a:t>Input Data</a:t>
            </a:r>
          </a:p>
        </p:txBody>
      </p:sp>
      <p:grpSp>
        <p:nvGrpSpPr>
          <p:cNvPr id="62" name="Group 62"/>
          <p:cNvGrpSpPr/>
          <p:nvPr/>
        </p:nvGrpSpPr>
        <p:grpSpPr>
          <a:xfrm>
            <a:off x="6920111" y="4924241"/>
            <a:ext cx="3267635" cy="543179"/>
            <a:chOff x="0" y="0"/>
            <a:chExt cx="3600450" cy="598500"/>
          </a:xfrm>
        </p:grpSpPr>
        <p:sp>
          <p:nvSpPr>
            <p:cNvPr id="60" name="Shape 60"/>
            <p:cNvSpPr/>
            <p:nvPr/>
          </p:nvSpPr>
          <p:spPr>
            <a:xfrm>
              <a:off x="0" y="0"/>
              <a:ext cx="3600450" cy="576266"/>
            </a:xfrm>
            <a:prstGeom prst="rect">
              <a:avLst/>
            </a:prstGeom>
            <a:noFill/>
            <a:ln w="9360" cap="sq">
              <a:solidFill>
                <a:srgbClr val="000000"/>
              </a:solidFill>
              <a:prstDash val="solid"/>
              <a:round/>
            </a:ln>
            <a:effectLst/>
          </p:spPr>
          <p:txBody>
            <a:bodyPr wrap="square" lIns="41492" tIns="41492" rIns="41492" bIns="41492" numCol="1" anchor="t">
              <a:noAutofit/>
            </a:bodyPr>
            <a:lstStyle/>
            <a:p>
              <a:pPr algn="just">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100">
                  <a:latin typeface="Arial"/>
                  <a:ea typeface="Arial"/>
                  <a:cs typeface="Arial"/>
                  <a:sym typeface="Arial"/>
                </a:defRPr>
              </a:pPr>
              <a:endParaRPr sz="998"/>
            </a:p>
          </p:txBody>
        </p:sp>
        <p:sp>
          <p:nvSpPr>
            <p:cNvPr id="61" name="Shape 61"/>
            <p:cNvSpPr/>
            <p:nvPr/>
          </p:nvSpPr>
          <p:spPr>
            <a:xfrm>
              <a:off x="0" y="0"/>
              <a:ext cx="3600450" cy="59850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lvl1pPr algn="just">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100">
                  <a:latin typeface="Arial"/>
                  <a:ea typeface="Arial"/>
                  <a:cs typeface="Arial"/>
                  <a:sym typeface="Arial"/>
                </a:defRPr>
              </a:lvl1pPr>
            </a:lstStyle>
            <a:p>
              <a:r>
                <a:rPr sz="998"/>
                <a:t>The green stars are the epicentral location of the studied events and the grey pentagons are the station sites, where we have calculated the GMPs values. </a:t>
              </a:r>
            </a:p>
          </p:txBody>
        </p:sp>
      </p:grpSp>
      <p:pic>
        <p:nvPicPr>
          <p:cNvPr id="63" name="image2.jpeg"/>
          <p:cNvPicPr>
            <a:picLocks noChangeAspect="1"/>
          </p:cNvPicPr>
          <p:nvPr/>
        </p:nvPicPr>
        <p:blipFill>
          <a:blip r:embed="rId2">
            <a:extLst/>
          </a:blip>
          <a:stretch>
            <a:fillRect/>
          </a:stretch>
        </p:blipFill>
        <p:spPr>
          <a:xfrm>
            <a:off x="2172818" y="547225"/>
            <a:ext cx="4551350" cy="5227064"/>
          </a:xfrm>
          <a:prstGeom prst="rect">
            <a:avLst/>
          </a:prstGeom>
          <a:ln w="12700">
            <a:miter lim="400000"/>
          </a:ln>
        </p:spPr>
      </p:pic>
      <p:grpSp>
        <p:nvGrpSpPr>
          <p:cNvPr id="66" name="Group 66"/>
          <p:cNvGrpSpPr/>
          <p:nvPr/>
        </p:nvGrpSpPr>
        <p:grpSpPr>
          <a:xfrm>
            <a:off x="7768713" y="1983657"/>
            <a:ext cx="1175661" cy="333956"/>
            <a:chOff x="-1" y="-1"/>
            <a:chExt cx="1295403" cy="367969"/>
          </a:xfrm>
        </p:grpSpPr>
        <p:sp>
          <p:nvSpPr>
            <p:cNvPr id="64" name="Shape 64"/>
            <p:cNvSpPr/>
            <p:nvPr/>
          </p:nvSpPr>
          <p:spPr>
            <a:xfrm>
              <a:off x="-1" y="-1"/>
              <a:ext cx="1295403" cy="365128"/>
            </a:xfrm>
            <a:prstGeom prst="rect">
              <a:avLst/>
            </a:prstGeom>
            <a:solidFill>
              <a:srgbClr val="99FF66"/>
            </a:solidFill>
            <a:ln w="9360" cap="sq">
              <a:solidFill>
                <a:srgbClr val="000000"/>
              </a:solidFill>
              <a:prstDash val="solid"/>
              <a:round/>
            </a:ln>
            <a:effectLst/>
          </p:spPr>
          <p:txBody>
            <a:bodyPr wrap="square" lIns="41492" tIns="41492" rIns="41492" bIns="41492" numCol="1" anchor="t">
              <a:no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a:latin typeface="Arial"/>
                  <a:ea typeface="Arial"/>
                  <a:cs typeface="Arial"/>
                  <a:sym typeface="Arial"/>
                </a:defRPr>
              </a:pPr>
              <a:endParaRPr sz="1634"/>
            </a:p>
          </p:txBody>
        </p:sp>
        <p:sp>
          <p:nvSpPr>
            <p:cNvPr id="65" name="Shape 65"/>
            <p:cNvSpPr/>
            <p:nvPr/>
          </p:nvSpPr>
          <p:spPr>
            <a:xfrm>
              <a:off x="-1" y="0"/>
              <a:ext cx="1295403" cy="36796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lvl1pPr>
            </a:lstStyle>
            <a:p>
              <a:r>
                <a:rPr sz="1634"/>
                <a:t>ML &gt;= 3.8</a:t>
              </a:r>
            </a:p>
          </p:txBody>
        </p:sp>
      </p:grpSp>
      <p:grpSp>
        <p:nvGrpSpPr>
          <p:cNvPr id="69" name="Group 69"/>
          <p:cNvGrpSpPr/>
          <p:nvPr/>
        </p:nvGrpSpPr>
        <p:grpSpPr>
          <a:xfrm>
            <a:off x="6920108" y="2637762"/>
            <a:ext cx="3266198" cy="979717"/>
            <a:chOff x="-1" y="-1"/>
            <a:chExt cx="3598865" cy="1079502"/>
          </a:xfrm>
        </p:grpSpPr>
        <p:sp>
          <p:nvSpPr>
            <p:cNvPr id="67" name="Shape 67"/>
            <p:cNvSpPr/>
            <p:nvPr/>
          </p:nvSpPr>
          <p:spPr>
            <a:xfrm>
              <a:off x="-1" y="0"/>
              <a:ext cx="3598865" cy="1079501"/>
            </a:xfrm>
            <a:prstGeom prst="rect">
              <a:avLst/>
            </a:prstGeom>
            <a:solidFill>
              <a:srgbClr val="66FFFF"/>
            </a:solidFill>
            <a:ln w="9360" cap="sq">
              <a:solidFill>
                <a:srgbClr val="000000"/>
              </a:solidFill>
              <a:prstDash val="solid"/>
              <a:round/>
            </a:ln>
            <a:effectLst/>
          </p:spPr>
          <p:txBody>
            <a:bodyPr wrap="square" lIns="41492" tIns="41492" rIns="41492" bIns="41492" numCol="1" anchor="t">
              <a:noAutofit/>
            </a:bodyPr>
            <a:lstStyle/>
            <a:p>
              <a:pPr algn="just">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endParaRPr sz="1452"/>
            </a:p>
          </p:txBody>
        </p:sp>
        <p:sp>
          <p:nvSpPr>
            <p:cNvPr id="68" name="Shape 68"/>
            <p:cNvSpPr/>
            <p:nvPr/>
          </p:nvSpPr>
          <p:spPr>
            <a:xfrm>
              <a:off x="-1" y="-1"/>
              <a:ext cx="3598865" cy="107574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lvl1pPr algn="just">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600">
                  <a:latin typeface="Arial"/>
                  <a:ea typeface="Arial"/>
                  <a:cs typeface="Arial"/>
                  <a:sym typeface="Arial"/>
                </a:defRPr>
              </a:lvl1pPr>
            </a:lstStyle>
            <a:p>
              <a:r>
                <a:rPr sz="1452"/>
                <a:t>GMPs (ground motion parameters) estimated using an automatic procedure that works daily in a real time mode. (Gallo et al. (2014))</a:t>
              </a:r>
            </a:p>
          </p:txBody>
        </p:sp>
      </p:grpSp>
      <p:grpSp>
        <p:nvGrpSpPr>
          <p:cNvPr id="72" name="Group 72"/>
          <p:cNvGrpSpPr/>
          <p:nvPr/>
        </p:nvGrpSpPr>
        <p:grpSpPr>
          <a:xfrm>
            <a:off x="6920108" y="547224"/>
            <a:ext cx="3266198" cy="1241934"/>
            <a:chOff x="-1" y="-1"/>
            <a:chExt cx="3598865" cy="1368426"/>
          </a:xfrm>
        </p:grpSpPr>
        <p:sp>
          <p:nvSpPr>
            <p:cNvPr id="70" name="Shape 70"/>
            <p:cNvSpPr/>
            <p:nvPr/>
          </p:nvSpPr>
          <p:spPr>
            <a:xfrm>
              <a:off x="-1" y="0"/>
              <a:ext cx="3598865" cy="1368425"/>
            </a:xfrm>
            <a:prstGeom prst="rect">
              <a:avLst/>
            </a:prstGeom>
            <a:noFill/>
            <a:ln w="9360" cap="sq">
              <a:solidFill>
                <a:srgbClr val="000000"/>
              </a:solidFill>
              <a:prstDash val="solid"/>
              <a:round/>
            </a:ln>
            <a:effectLst/>
          </p:spPr>
          <p:txBody>
            <a:bodyPr wrap="square" lIns="41492" tIns="41492" rIns="41492" bIns="41492" numCol="1" anchor="t">
              <a:noAutofit/>
            </a:bodyPr>
            <a:lstStyle/>
            <a:p>
              <a:pPr algn="just">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a:latin typeface="Arial"/>
                  <a:ea typeface="Arial"/>
                  <a:cs typeface="Arial"/>
                  <a:sym typeface="Arial"/>
                </a:defRPr>
              </a:pPr>
              <a:endParaRPr sz="1361"/>
            </a:p>
          </p:txBody>
        </p:sp>
        <p:sp>
          <p:nvSpPr>
            <p:cNvPr id="71" name="Shape 71"/>
            <p:cNvSpPr/>
            <p:nvPr/>
          </p:nvSpPr>
          <p:spPr>
            <a:xfrm>
              <a:off x="-1" y="-1"/>
              <a:ext cx="3598865" cy="12140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p>
              <a:pPr algn="just">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a:latin typeface="Arial"/>
                  <a:ea typeface="Arial"/>
                  <a:cs typeface="Arial"/>
                  <a:sym typeface="Arial"/>
                </a:defRPr>
              </a:pPr>
              <a:r>
                <a:rPr sz="1361"/>
                <a:t>Data collected using the CE3RN </a:t>
              </a:r>
              <a:r>
                <a:rPr sz="1271"/>
                <a:t>(Central Eastern European Earthquake and Research Network) </a:t>
              </a:r>
              <a:r>
                <a:rPr sz="1361"/>
                <a:t>and the RAN </a:t>
              </a:r>
              <a:r>
                <a:rPr sz="1271"/>
                <a:t>(National Accelerometric Network managed by the Civil Defence of Rome) </a:t>
              </a:r>
              <a:r>
                <a:rPr sz="1361"/>
                <a:t>stations</a:t>
              </a:r>
            </a:p>
          </p:txBody>
        </p:sp>
      </p:grpSp>
      <p:sp>
        <p:nvSpPr>
          <p:cNvPr id="25" name="Rectangle 24">
            <a:extLst>
              <a:ext uri="{FF2B5EF4-FFF2-40B4-BE49-F238E27FC236}">
                <a16:creationId xmlns:a16="http://schemas.microsoft.com/office/drawing/2014/main" id="{128478B8-0302-49F2-A3F1-D01A194F3508}"/>
              </a:ext>
            </a:extLst>
          </p:cNvPr>
          <p:cNvSpPr/>
          <p:nvPr/>
        </p:nvSpPr>
        <p:spPr>
          <a:xfrm>
            <a:off x="157018" y="6182908"/>
            <a:ext cx="6096000" cy="646331"/>
          </a:xfrm>
          <a:prstGeom prst="rect">
            <a:avLst/>
          </a:prstGeom>
        </p:spPr>
        <p:txBody>
          <a:bodyPr>
            <a:spAutoFit/>
          </a:bodyPr>
          <a:lstStyle/>
          <a:p>
            <a:r>
              <a:rPr lang="en-US" dirty="0">
                <a:solidFill>
                  <a:schemeClr val="bg1"/>
                </a:solidFill>
              </a:rPr>
              <a:t>Estimation of regression laws for ground motion parameters using as case of study the Amatrice earthquake.</a:t>
            </a:r>
          </a:p>
        </p:txBody>
      </p:sp>
      <p:sp>
        <p:nvSpPr>
          <p:cNvPr id="26" name="Rectangle 25">
            <a:extLst>
              <a:ext uri="{FF2B5EF4-FFF2-40B4-BE49-F238E27FC236}">
                <a16:creationId xmlns:a16="http://schemas.microsoft.com/office/drawing/2014/main" id="{B243BB83-DC85-415B-9C21-AB7A2D4FF233}"/>
              </a:ext>
            </a:extLst>
          </p:cNvPr>
          <p:cNvSpPr/>
          <p:nvPr/>
        </p:nvSpPr>
        <p:spPr>
          <a:xfrm>
            <a:off x="5910175" y="6506073"/>
            <a:ext cx="1618200" cy="276999"/>
          </a:xfrm>
          <a:prstGeom prst="rect">
            <a:avLst/>
          </a:prstGeom>
        </p:spPr>
        <p:txBody>
          <a:bodyPr wrap="none">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b="1">
                <a:latin typeface="Arial"/>
                <a:ea typeface="Arial"/>
                <a:cs typeface="Arial"/>
                <a:sym typeface="Arial"/>
              </a:defRPr>
            </a:pPr>
            <a:r>
              <a:rPr lang="en-US" sz="1200" dirty="0">
                <a:solidFill>
                  <a:schemeClr val="bg1"/>
                </a:solidFill>
              </a:rPr>
              <a:t>L. Tiberi</a:t>
            </a:r>
            <a:r>
              <a:rPr lang="en-US" sz="1200" baseline="33000" dirty="0">
                <a:solidFill>
                  <a:schemeClr val="bg1"/>
                </a:solidFill>
              </a:rPr>
              <a:t>1</a:t>
            </a:r>
            <a:r>
              <a:rPr lang="en-US" sz="1200" dirty="0">
                <a:solidFill>
                  <a:schemeClr val="bg1"/>
                </a:solidFill>
              </a:rPr>
              <a:t>, G. Costa</a:t>
            </a:r>
            <a:r>
              <a:rPr lang="en-US" sz="1200" baseline="33000" dirty="0">
                <a:solidFill>
                  <a:schemeClr val="bg1"/>
                </a:solidFill>
              </a:rPr>
              <a:t>1</a:t>
            </a: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Group 85"/>
          <p:cNvGrpSpPr/>
          <p:nvPr/>
        </p:nvGrpSpPr>
        <p:grpSpPr>
          <a:xfrm>
            <a:off x="7183614" y="4766686"/>
            <a:ext cx="3202804" cy="1003882"/>
            <a:chOff x="-1" y="-1"/>
            <a:chExt cx="3529015" cy="1106128"/>
          </a:xfrm>
        </p:grpSpPr>
        <p:sp>
          <p:nvSpPr>
            <p:cNvPr id="83" name="Shape 83"/>
            <p:cNvSpPr/>
            <p:nvPr/>
          </p:nvSpPr>
          <p:spPr>
            <a:xfrm>
              <a:off x="-1" y="0"/>
              <a:ext cx="3529015" cy="1079501"/>
            </a:xfrm>
            <a:prstGeom prst="rect">
              <a:avLst/>
            </a:prstGeom>
            <a:noFill/>
            <a:ln w="9360" cap="sq">
              <a:solidFill>
                <a:srgbClr val="000000"/>
              </a:solidFill>
              <a:prstDash val="solid"/>
              <a:round/>
            </a:ln>
            <a:effectLst/>
          </p:spPr>
          <p:txBody>
            <a:bodyPr wrap="square" lIns="41492" tIns="41492" rIns="41492" bIns="41492" numCol="1" anchor="t">
              <a:noAutofit/>
            </a:bodyPr>
            <a:lstStyle/>
            <a:p>
              <a:pPr algn="just">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100">
                  <a:latin typeface="Arial"/>
                  <a:ea typeface="Arial"/>
                  <a:cs typeface="Arial"/>
                  <a:sym typeface="Arial"/>
                </a:defRPr>
              </a:pPr>
              <a:endParaRPr sz="998"/>
            </a:p>
          </p:txBody>
        </p:sp>
        <p:sp>
          <p:nvSpPr>
            <p:cNvPr id="84" name="Shape 84"/>
            <p:cNvSpPr/>
            <p:nvPr/>
          </p:nvSpPr>
          <p:spPr>
            <a:xfrm>
              <a:off x="-1" y="-1"/>
              <a:ext cx="3529015" cy="110612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lvl1pPr algn="just">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100">
                  <a:latin typeface="Arial"/>
                  <a:ea typeface="Arial"/>
                  <a:cs typeface="Arial"/>
                  <a:sym typeface="Arial"/>
                </a:defRPr>
              </a:lvl1pPr>
            </a:lstStyle>
            <a:p>
              <a:r>
                <a:rPr sz="998"/>
                <a:t>Data set used for the regression law estimation. The green stars are the epicentral location of the studied events and the grey pentagons are the station sites, where we have calculated the GMPs values and the yellow one are those with an observed intensity associated. </a:t>
              </a:r>
            </a:p>
          </p:txBody>
        </p:sp>
      </p:grpSp>
      <p:pic>
        <p:nvPicPr>
          <p:cNvPr id="86" name="image3.jpeg"/>
          <p:cNvPicPr>
            <a:picLocks noChangeAspect="1"/>
          </p:cNvPicPr>
          <p:nvPr/>
        </p:nvPicPr>
        <p:blipFill>
          <a:blip r:embed="rId2">
            <a:extLst/>
          </a:blip>
          <a:stretch>
            <a:fillRect/>
          </a:stretch>
        </p:blipFill>
        <p:spPr>
          <a:xfrm>
            <a:off x="2371489" y="584171"/>
            <a:ext cx="4551350" cy="5227064"/>
          </a:xfrm>
          <a:prstGeom prst="rect">
            <a:avLst/>
          </a:prstGeom>
          <a:ln w="12700">
            <a:miter lim="400000"/>
          </a:ln>
        </p:spPr>
      </p:pic>
      <p:grpSp>
        <p:nvGrpSpPr>
          <p:cNvPr id="89" name="Group 89"/>
          <p:cNvGrpSpPr/>
          <p:nvPr/>
        </p:nvGrpSpPr>
        <p:grpSpPr>
          <a:xfrm>
            <a:off x="7118779" y="584170"/>
            <a:ext cx="3266198" cy="1241934"/>
            <a:chOff x="-1" y="-1"/>
            <a:chExt cx="3598865" cy="1368426"/>
          </a:xfrm>
        </p:grpSpPr>
        <p:sp>
          <p:nvSpPr>
            <p:cNvPr id="87" name="Shape 87"/>
            <p:cNvSpPr/>
            <p:nvPr/>
          </p:nvSpPr>
          <p:spPr>
            <a:xfrm>
              <a:off x="-1" y="0"/>
              <a:ext cx="3598865" cy="1368425"/>
            </a:xfrm>
            <a:prstGeom prst="rect">
              <a:avLst/>
            </a:prstGeom>
            <a:noFill/>
            <a:ln w="9360" cap="sq">
              <a:solidFill>
                <a:srgbClr val="000000"/>
              </a:solidFill>
              <a:prstDash val="solid"/>
              <a:round/>
            </a:ln>
            <a:effectLst/>
          </p:spPr>
          <p:txBody>
            <a:bodyPr wrap="square" lIns="41492" tIns="41492" rIns="41492" bIns="41492" numCol="1" anchor="t">
              <a:noAutofit/>
            </a:bodyPr>
            <a:lstStyle/>
            <a:p>
              <a:pPr algn="just">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a:latin typeface="Arial"/>
                  <a:ea typeface="Arial"/>
                  <a:cs typeface="Arial"/>
                  <a:sym typeface="Arial"/>
                </a:defRPr>
              </a:pPr>
              <a:endParaRPr sz="1361"/>
            </a:p>
          </p:txBody>
        </p:sp>
        <p:sp>
          <p:nvSpPr>
            <p:cNvPr id="88" name="Shape 88"/>
            <p:cNvSpPr/>
            <p:nvPr/>
          </p:nvSpPr>
          <p:spPr>
            <a:xfrm>
              <a:off x="-1" y="-1"/>
              <a:ext cx="3598865" cy="121408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p>
              <a:pPr algn="just">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a:latin typeface="Arial"/>
                  <a:ea typeface="Arial"/>
                  <a:cs typeface="Arial"/>
                  <a:sym typeface="Arial"/>
                </a:defRPr>
              </a:pPr>
              <a:r>
                <a:rPr sz="1361"/>
                <a:t>Data collected using the CE3RN </a:t>
              </a:r>
              <a:r>
                <a:rPr sz="1271"/>
                <a:t>(Central Eastern European Earthquake and Research Network) </a:t>
              </a:r>
              <a:r>
                <a:rPr sz="1361"/>
                <a:t>and the RAN </a:t>
              </a:r>
              <a:r>
                <a:rPr sz="1271"/>
                <a:t>(National Accelerometric Network managed by the Civil Defence of Rome) </a:t>
              </a:r>
              <a:r>
                <a:rPr sz="1361"/>
                <a:t>stations</a:t>
              </a:r>
            </a:p>
          </p:txBody>
        </p:sp>
      </p:grpSp>
      <p:grpSp>
        <p:nvGrpSpPr>
          <p:cNvPr id="92" name="Group 92"/>
          <p:cNvGrpSpPr/>
          <p:nvPr/>
        </p:nvGrpSpPr>
        <p:grpSpPr>
          <a:xfrm>
            <a:off x="7183615" y="3197702"/>
            <a:ext cx="3201364" cy="1423227"/>
            <a:chOff x="-1" y="0"/>
            <a:chExt cx="3527428" cy="1568184"/>
          </a:xfrm>
        </p:grpSpPr>
        <p:sp>
          <p:nvSpPr>
            <p:cNvPr id="90" name="Shape 90"/>
            <p:cNvSpPr/>
            <p:nvPr/>
          </p:nvSpPr>
          <p:spPr>
            <a:xfrm>
              <a:off x="-1" y="0"/>
              <a:ext cx="3527428" cy="1485900"/>
            </a:xfrm>
            <a:prstGeom prst="rect">
              <a:avLst/>
            </a:prstGeom>
            <a:solidFill>
              <a:srgbClr val="FFFF66"/>
            </a:solidFill>
            <a:ln w="9360" cap="sq">
              <a:solidFill>
                <a:srgbClr val="000000"/>
              </a:solidFill>
              <a:prstDash val="solid"/>
              <a:round/>
            </a:ln>
            <a:effectLst/>
          </p:spPr>
          <p:txBody>
            <a:bodyPr wrap="square" lIns="41492" tIns="41492" rIns="41492" bIns="41492" numCol="1" anchor="t">
              <a:noAutofit/>
            </a:bodyPr>
            <a:lstStyle/>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b="1">
                  <a:latin typeface="Arial"/>
                  <a:ea typeface="Arial"/>
                  <a:cs typeface="Arial"/>
                  <a:sym typeface="Arial"/>
                </a:defRPr>
              </a:pPr>
              <a:endParaRPr sz="1452"/>
            </a:p>
          </p:txBody>
        </p:sp>
        <p:sp>
          <p:nvSpPr>
            <p:cNvPr id="91" name="Shape 91"/>
            <p:cNvSpPr/>
            <p:nvPr/>
          </p:nvSpPr>
          <p:spPr>
            <a:xfrm>
              <a:off x="-1" y="0"/>
              <a:ext cx="3527428" cy="15681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r>
                <a:rPr sz="1452"/>
                <a:t>Maximum distance of 4 km, with an average value of :</a:t>
              </a:r>
            </a:p>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b="1">
                  <a:latin typeface="Arial"/>
                  <a:ea typeface="Arial"/>
                  <a:cs typeface="Arial"/>
                  <a:sym typeface="Arial"/>
                </a:defRPr>
              </a:pPr>
              <a:r>
                <a:rPr sz="1452"/>
                <a:t>(1.8 </a:t>
              </a:r>
              <a:r>
                <a:rPr sz="1452">
                  <a:latin typeface="Cantarell"/>
                  <a:ea typeface="Cantarell"/>
                  <a:cs typeface="Cantarell"/>
                  <a:sym typeface="Cantarell"/>
                </a:rPr>
                <a:t>±</a:t>
              </a:r>
              <a:r>
                <a:rPr sz="1452"/>
                <a:t> 1.8) km</a:t>
              </a:r>
            </a:p>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endParaRPr sz="1452"/>
            </a:p>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b="1">
                  <a:latin typeface="Arial"/>
                  <a:ea typeface="Arial"/>
                  <a:cs typeface="Arial"/>
                  <a:sym typeface="Arial"/>
                </a:defRPr>
              </a:pPr>
              <a:r>
                <a:rPr sz="1452"/>
                <a:t>115 pairs of intensity - GMPs values</a:t>
              </a:r>
            </a:p>
          </p:txBody>
        </p:sp>
      </p:grpSp>
      <p:grpSp>
        <p:nvGrpSpPr>
          <p:cNvPr id="95" name="Group 95"/>
          <p:cNvGrpSpPr/>
          <p:nvPr/>
        </p:nvGrpSpPr>
        <p:grpSpPr>
          <a:xfrm>
            <a:off x="7118779" y="2022043"/>
            <a:ext cx="3266198" cy="920141"/>
            <a:chOff x="-1" y="-1"/>
            <a:chExt cx="3598865" cy="1013857"/>
          </a:xfrm>
        </p:grpSpPr>
        <p:sp>
          <p:nvSpPr>
            <p:cNvPr id="93" name="Shape 93"/>
            <p:cNvSpPr/>
            <p:nvPr/>
          </p:nvSpPr>
          <p:spPr>
            <a:xfrm>
              <a:off x="-1" y="-1"/>
              <a:ext cx="3598865" cy="1008066"/>
            </a:xfrm>
            <a:prstGeom prst="rect">
              <a:avLst/>
            </a:prstGeom>
            <a:noFill/>
            <a:ln w="9360" cap="sq">
              <a:solidFill>
                <a:srgbClr val="000000"/>
              </a:solidFill>
              <a:prstDash val="solid"/>
              <a:round/>
            </a:ln>
            <a:effectLst/>
          </p:spPr>
          <p:txBody>
            <a:bodyPr wrap="square" lIns="41492" tIns="41492" rIns="41492" bIns="41492" numCol="1" anchor="t">
              <a:noAutofit/>
            </a:bodyPr>
            <a:lstStyle/>
            <a:p>
              <a:pPr algn="just">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a:latin typeface="Arial"/>
                  <a:ea typeface="Arial"/>
                  <a:cs typeface="Arial"/>
                  <a:sym typeface="Arial"/>
                </a:defRPr>
              </a:pPr>
              <a:endParaRPr sz="1361"/>
            </a:p>
          </p:txBody>
        </p:sp>
        <p:sp>
          <p:nvSpPr>
            <p:cNvPr id="94" name="Shape 94"/>
            <p:cNvSpPr/>
            <p:nvPr/>
          </p:nvSpPr>
          <p:spPr>
            <a:xfrm>
              <a:off x="-1" y="-1"/>
              <a:ext cx="3598865" cy="10138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p>
              <a:pPr algn="just">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a:latin typeface="Arial"/>
                  <a:ea typeface="Arial"/>
                  <a:cs typeface="Arial"/>
                  <a:sym typeface="Arial"/>
                </a:defRPr>
              </a:pPr>
              <a:r>
                <a:rPr sz="1361"/>
                <a:t>Macroseismic data collected from the ARSO macroseismic archive </a:t>
              </a:r>
              <a:r>
                <a:rPr sz="1271"/>
                <a:t>(for the slovenian events)</a:t>
              </a:r>
              <a:r>
                <a:rPr sz="1361"/>
                <a:t> and from the DBMI15 </a:t>
              </a:r>
              <a:r>
                <a:rPr sz="1271"/>
                <a:t>(for the italian events)</a:t>
              </a:r>
              <a:r>
                <a:rPr sz="1361"/>
                <a:t>.</a:t>
              </a:r>
            </a:p>
          </p:txBody>
        </p:sp>
      </p:grpSp>
      <p:sp>
        <p:nvSpPr>
          <p:cNvPr id="96" name="Shape 96"/>
          <p:cNvSpPr/>
          <p:nvPr/>
        </p:nvSpPr>
        <p:spPr>
          <a:xfrm>
            <a:off x="1932059" y="118806"/>
            <a:ext cx="6140503" cy="389804"/>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b="1">
                <a:latin typeface="Arial"/>
                <a:ea typeface="Arial"/>
                <a:cs typeface="Arial"/>
                <a:sym typeface="Arial"/>
              </a:defRPr>
            </a:lvl1pPr>
          </a:lstStyle>
          <a:p>
            <a:r>
              <a:rPr sz="1997"/>
              <a:t>Input Data</a:t>
            </a:r>
          </a:p>
        </p:txBody>
      </p:sp>
      <p:sp>
        <p:nvSpPr>
          <p:cNvPr id="25" name="Rectangle 24">
            <a:extLst>
              <a:ext uri="{FF2B5EF4-FFF2-40B4-BE49-F238E27FC236}">
                <a16:creationId xmlns:a16="http://schemas.microsoft.com/office/drawing/2014/main" id="{32EEE937-308C-4D3D-A397-4C79A5EAD648}"/>
              </a:ext>
            </a:extLst>
          </p:cNvPr>
          <p:cNvSpPr/>
          <p:nvPr/>
        </p:nvSpPr>
        <p:spPr>
          <a:xfrm>
            <a:off x="157018" y="6182908"/>
            <a:ext cx="6096000" cy="646331"/>
          </a:xfrm>
          <a:prstGeom prst="rect">
            <a:avLst/>
          </a:prstGeom>
        </p:spPr>
        <p:txBody>
          <a:bodyPr>
            <a:spAutoFit/>
          </a:bodyPr>
          <a:lstStyle/>
          <a:p>
            <a:r>
              <a:rPr lang="en-US" dirty="0">
                <a:solidFill>
                  <a:schemeClr val="bg1"/>
                </a:solidFill>
              </a:rPr>
              <a:t>Estimation of regression laws for ground motion parameters using as case of study the Amatrice earthquake.</a:t>
            </a:r>
          </a:p>
        </p:txBody>
      </p:sp>
      <p:sp>
        <p:nvSpPr>
          <p:cNvPr id="26" name="Rectangle 25">
            <a:extLst>
              <a:ext uri="{FF2B5EF4-FFF2-40B4-BE49-F238E27FC236}">
                <a16:creationId xmlns:a16="http://schemas.microsoft.com/office/drawing/2014/main" id="{6C935FF4-8557-40A1-9842-B054D9B9512A}"/>
              </a:ext>
            </a:extLst>
          </p:cNvPr>
          <p:cNvSpPr/>
          <p:nvPr/>
        </p:nvSpPr>
        <p:spPr>
          <a:xfrm>
            <a:off x="5910175" y="6506073"/>
            <a:ext cx="1618200" cy="276999"/>
          </a:xfrm>
          <a:prstGeom prst="rect">
            <a:avLst/>
          </a:prstGeom>
        </p:spPr>
        <p:txBody>
          <a:bodyPr wrap="none">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b="1">
                <a:latin typeface="Arial"/>
                <a:ea typeface="Arial"/>
                <a:cs typeface="Arial"/>
                <a:sym typeface="Arial"/>
              </a:defRPr>
            </a:pPr>
            <a:r>
              <a:rPr lang="en-US" sz="1200" dirty="0">
                <a:solidFill>
                  <a:schemeClr val="bg1"/>
                </a:solidFill>
              </a:rPr>
              <a:t>L. Tiberi</a:t>
            </a:r>
            <a:r>
              <a:rPr lang="en-US" sz="1200" baseline="33000" dirty="0">
                <a:solidFill>
                  <a:schemeClr val="bg1"/>
                </a:solidFill>
              </a:rPr>
              <a:t>1</a:t>
            </a:r>
            <a:r>
              <a:rPr lang="en-US" sz="1200" dirty="0">
                <a:solidFill>
                  <a:schemeClr val="bg1"/>
                </a:solidFill>
              </a:rPr>
              <a:t>, G. Costa</a:t>
            </a:r>
            <a:r>
              <a:rPr lang="en-US" sz="1200" baseline="33000" dirty="0">
                <a:solidFill>
                  <a:schemeClr val="bg1"/>
                </a:solidFill>
              </a:rPr>
              <a:t>1</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image4.jpeg"/>
          <p:cNvPicPr>
            <a:picLocks noChangeAspect="1"/>
          </p:cNvPicPr>
          <p:nvPr/>
        </p:nvPicPr>
        <p:blipFill>
          <a:blip r:embed="rId2">
            <a:extLst/>
          </a:blip>
          <a:stretch>
            <a:fillRect/>
          </a:stretch>
        </p:blipFill>
        <p:spPr>
          <a:xfrm>
            <a:off x="3363187" y="1058367"/>
            <a:ext cx="5465626" cy="4099221"/>
          </a:xfrm>
          <a:prstGeom prst="rect">
            <a:avLst/>
          </a:prstGeom>
          <a:ln w="12700">
            <a:miter lim="400000"/>
          </a:ln>
        </p:spPr>
      </p:pic>
      <p:sp>
        <p:nvSpPr>
          <p:cNvPr id="109" name="Shape 109"/>
          <p:cNvSpPr/>
          <p:nvPr/>
        </p:nvSpPr>
        <p:spPr>
          <a:xfrm>
            <a:off x="2024423" y="580624"/>
            <a:ext cx="6140503" cy="389804"/>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b="1">
                <a:latin typeface="Arial"/>
                <a:ea typeface="Arial"/>
                <a:cs typeface="Arial"/>
                <a:sym typeface="Arial"/>
              </a:defRPr>
            </a:lvl1pPr>
          </a:lstStyle>
          <a:p>
            <a:r>
              <a:rPr sz="1997"/>
              <a:t>Input Data</a:t>
            </a:r>
          </a:p>
        </p:txBody>
      </p:sp>
      <p:sp>
        <p:nvSpPr>
          <p:cNvPr id="14" name="Rectangle 13">
            <a:extLst>
              <a:ext uri="{FF2B5EF4-FFF2-40B4-BE49-F238E27FC236}">
                <a16:creationId xmlns:a16="http://schemas.microsoft.com/office/drawing/2014/main" id="{5690EA97-D8E9-4FD5-BE46-71B65C10BD65}"/>
              </a:ext>
            </a:extLst>
          </p:cNvPr>
          <p:cNvSpPr/>
          <p:nvPr/>
        </p:nvSpPr>
        <p:spPr>
          <a:xfrm>
            <a:off x="157018" y="6182908"/>
            <a:ext cx="6096000" cy="646331"/>
          </a:xfrm>
          <a:prstGeom prst="rect">
            <a:avLst/>
          </a:prstGeom>
        </p:spPr>
        <p:txBody>
          <a:bodyPr>
            <a:spAutoFit/>
          </a:bodyPr>
          <a:lstStyle/>
          <a:p>
            <a:r>
              <a:rPr lang="en-US" dirty="0">
                <a:solidFill>
                  <a:schemeClr val="bg1"/>
                </a:solidFill>
              </a:rPr>
              <a:t>Estimation of regression laws for ground motion parameters using as case of study the Amatrice earthquake.</a:t>
            </a:r>
          </a:p>
        </p:txBody>
      </p:sp>
      <p:sp>
        <p:nvSpPr>
          <p:cNvPr id="15" name="Rectangle 14">
            <a:extLst>
              <a:ext uri="{FF2B5EF4-FFF2-40B4-BE49-F238E27FC236}">
                <a16:creationId xmlns:a16="http://schemas.microsoft.com/office/drawing/2014/main" id="{C0FA36EC-D8BD-483D-BAB9-589F39604828}"/>
              </a:ext>
            </a:extLst>
          </p:cNvPr>
          <p:cNvSpPr/>
          <p:nvPr/>
        </p:nvSpPr>
        <p:spPr>
          <a:xfrm>
            <a:off x="5910175" y="6506073"/>
            <a:ext cx="1618200" cy="276999"/>
          </a:xfrm>
          <a:prstGeom prst="rect">
            <a:avLst/>
          </a:prstGeom>
        </p:spPr>
        <p:txBody>
          <a:bodyPr wrap="none">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b="1">
                <a:latin typeface="Arial"/>
                <a:ea typeface="Arial"/>
                <a:cs typeface="Arial"/>
                <a:sym typeface="Arial"/>
              </a:defRPr>
            </a:pPr>
            <a:r>
              <a:rPr lang="en-US" sz="1200" dirty="0">
                <a:solidFill>
                  <a:schemeClr val="bg1"/>
                </a:solidFill>
              </a:rPr>
              <a:t>L. Tiberi</a:t>
            </a:r>
            <a:r>
              <a:rPr lang="en-US" sz="1200" baseline="33000" dirty="0">
                <a:solidFill>
                  <a:schemeClr val="bg1"/>
                </a:solidFill>
              </a:rPr>
              <a:t>1</a:t>
            </a:r>
            <a:r>
              <a:rPr lang="en-US" sz="1200" dirty="0">
                <a:solidFill>
                  <a:schemeClr val="bg1"/>
                </a:solidFill>
              </a:rPr>
              <a:t>, G. Costa</a:t>
            </a:r>
            <a:r>
              <a:rPr lang="en-US" sz="1200" baseline="33000" dirty="0">
                <a:solidFill>
                  <a:schemeClr val="bg1"/>
                </a:solidFill>
              </a:rPr>
              <a:t>1</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Shape 118"/>
          <p:cNvSpPr/>
          <p:nvPr/>
        </p:nvSpPr>
        <p:spPr>
          <a:xfrm>
            <a:off x="1869540" y="337919"/>
            <a:ext cx="8452919" cy="389804"/>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 pos="8978900" algn="l"/>
              </a:tabLst>
              <a:defRPr sz="2200" b="1">
                <a:latin typeface="Arial"/>
                <a:ea typeface="Arial"/>
                <a:cs typeface="Arial"/>
                <a:sym typeface="Arial"/>
              </a:defRPr>
            </a:lvl1pPr>
          </a:lstStyle>
          <a:p>
            <a:r>
              <a:rPr sz="1997" dirty="0"/>
              <a:t>Regression laws and used algorithms</a:t>
            </a:r>
          </a:p>
        </p:txBody>
      </p:sp>
      <p:sp>
        <p:nvSpPr>
          <p:cNvPr id="119" name="Shape 119"/>
          <p:cNvSpPr/>
          <p:nvPr/>
        </p:nvSpPr>
        <p:spPr>
          <a:xfrm>
            <a:off x="10514799" y="5974815"/>
            <a:ext cx="83566" cy="746314"/>
          </a:xfrm>
          <a:prstGeom prst="rect">
            <a:avLst/>
          </a:prstGeom>
          <a:solidFill>
            <a:srgbClr val="808080"/>
          </a:solidFill>
          <a:ln w="12700">
            <a:miter lim="400000"/>
          </a:ln>
        </p:spPr>
        <p:txBody>
          <a:bodyPr lIns="41492" tIns="41492" rIns="41492" bIns="41492" anchor="ctr"/>
          <a:lstStyle/>
          <a:p>
            <a:pPr>
              <a:defRPr>
                <a:solidFill>
                  <a:srgbClr val="FFFFFF"/>
                </a:solidFill>
                <a:latin typeface="Arial"/>
                <a:ea typeface="Arial"/>
                <a:cs typeface="Arial"/>
                <a:sym typeface="Arial"/>
              </a:defRPr>
            </a:pPr>
            <a:endParaRPr sz="1634"/>
          </a:p>
        </p:txBody>
      </p:sp>
      <p:sp>
        <p:nvSpPr>
          <p:cNvPr id="120" name="Shape 120"/>
          <p:cNvSpPr/>
          <p:nvPr/>
        </p:nvSpPr>
        <p:spPr>
          <a:xfrm>
            <a:off x="10514799" y="5974815"/>
            <a:ext cx="83566" cy="580626"/>
          </a:xfrm>
          <a:prstGeom prst="rect">
            <a:avLst/>
          </a:prstGeom>
          <a:solidFill>
            <a:srgbClr val="000080"/>
          </a:solidFill>
          <a:ln w="12700">
            <a:miter lim="400000"/>
          </a:ln>
        </p:spPr>
        <p:txBody>
          <a:bodyPr lIns="41492" tIns="41492" rIns="41492" bIns="41492" anchor="ctr"/>
          <a:lstStyle/>
          <a:p>
            <a:pPr>
              <a:defRPr>
                <a:solidFill>
                  <a:srgbClr val="FFFFFF"/>
                </a:solidFill>
                <a:latin typeface="Arial"/>
                <a:ea typeface="Arial"/>
                <a:cs typeface="Arial"/>
                <a:sym typeface="Arial"/>
              </a:defRPr>
            </a:pPr>
            <a:endParaRPr sz="1634"/>
          </a:p>
        </p:txBody>
      </p:sp>
      <p:pic>
        <p:nvPicPr>
          <p:cNvPr id="121" name="image1.png"/>
          <p:cNvPicPr>
            <a:picLocks noChangeAspect="1"/>
          </p:cNvPicPr>
          <p:nvPr/>
        </p:nvPicPr>
        <p:blipFill>
          <a:blip r:embed="rId2">
            <a:extLst/>
          </a:blip>
          <a:srcRect r="50114"/>
          <a:stretch>
            <a:fillRect/>
          </a:stretch>
        </p:blipFill>
        <p:spPr>
          <a:xfrm>
            <a:off x="7525822" y="2179767"/>
            <a:ext cx="1763757" cy="1780777"/>
          </a:xfrm>
          <a:prstGeom prst="rect">
            <a:avLst/>
          </a:prstGeom>
          <a:ln w="12700">
            <a:miter lim="400000"/>
          </a:ln>
        </p:spPr>
      </p:pic>
      <p:grpSp>
        <p:nvGrpSpPr>
          <p:cNvPr id="124" name="Group 124"/>
          <p:cNvGrpSpPr/>
          <p:nvPr/>
        </p:nvGrpSpPr>
        <p:grpSpPr>
          <a:xfrm>
            <a:off x="4455102" y="1238041"/>
            <a:ext cx="3300270" cy="551644"/>
            <a:chOff x="-1" y="-1"/>
            <a:chExt cx="3636407" cy="607829"/>
          </a:xfrm>
        </p:grpSpPr>
        <p:sp>
          <p:nvSpPr>
            <p:cNvPr id="122" name="Shape 122"/>
            <p:cNvSpPr/>
            <p:nvPr/>
          </p:nvSpPr>
          <p:spPr>
            <a:xfrm>
              <a:off x="-1" y="0"/>
              <a:ext cx="3636407" cy="607828"/>
            </a:xfrm>
            <a:prstGeom prst="rect">
              <a:avLst/>
            </a:prstGeom>
            <a:solidFill>
              <a:srgbClr val="66FFFF"/>
            </a:solidFill>
            <a:ln w="36000" cap="sq">
              <a:solidFill>
                <a:srgbClr val="000000"/>
              </a:solidFill>
              <a:prstDash val="solid"/>
              <a:round/>
            </a:ln>
            <a:effectLst/>
          </p:spPr>
          <p:txBody>
            <a:bodyPr wrap="square" lIns="41492" tIns="41492" rIns="41492" bIns="41492" numCol="1" anchor="t">
              <a:no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b="1">
                  <a:latin typeface="Arial"/>
                  <a:ea typeface="Arial"/>
                  <a:cs typeface="Arial"/>
                  <a:sym typeface="Arial"/>
                </a:defRPr>
              </a:pPr>
              <a:endParaRPr sz="1634"/>
            </a:p>
          </p:txBody>
        </p:sp>
        <p:sp>
          <p:nvSpPr>
            <p:cNvPr id="123" name="Shape 123"/>
            <p:cNvSpPr/>
            <p:nvPr/>
          </p:nvSpPr>
          <p:spPr>
            <a:xfrm>
              <a:off x="-1" y="-1"/>
              <a:ext cx="3636407" cy="527395"/>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57176" tIns="57176" rIns="57176" bIns="57176" numCol="1" anchor="t">
              <a:spAutoFit/>
            </a:bodyPr>
            <a:lstStyle/>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2600">
                  <a:latin typeface="Arial"/>
                  <a:ea typeface="Arial"/>
                  <a:cs typeface="Arial"/>
                  <a:sym typeface="Arial"/>
                </a:defRPr>
              </a:pPr>
              <a:r>
                <a:rPr sz="2360"/>
                <a:t>I = </a:t>
              </a:r>
              <a:r>
                <a:rPr sz="2360" b="1"/>
                <a:t>a</a:t>
              </a:r>
              <a:r>
                <a:rPr sz="2360"/>
                <a:t> * log</a:t>
              </a:r>
              <a:r>
                <a:rPr sz="2360" baseline="-24692"/>
                <a:t>10</a:t>
              </a:r>
              <a:r>
                <a:rPr sz="2360" baseline="-692"/>
                <a:t>(</a:t>
              </a:r>
              <a:r>
                <a:rPr sz="2360"/>
                <a:t>GMP) + </a:t>
              </a:r>
              <a:r>
                <a:rPr sz="2360" b="1"/>
                <a:t>b</a:t>
              </a:r>
            </a:p>
          </p:txBody>
        </p:sp>
      </p:grpSp>
      <p:sp>
        <p:nvSpPr>
          <p:cNvPr id="125" name="Shape 125"/>
          <p:cNvSpPr/>
          <p:nvPr/>
        </p:nvSpPr>
        <p:spPr>
          <a:xfrm>
            <a:off x="2548998" y="2347519"/>
            <a:ext cx="4364997" cy="1369018"/>
          </a:xfrm>
          <a:prstGeom prst="rect">
            <a:avLst/>
          </a:prstGeom>
          <a:solidFill>
            <a:srgbClr val="36D743"/>
          </a:solidFill>
          <a:ln w="25400">
            <a:solidFill>
              <a:srgbClr val="000000"/>
            </a:solidFill>
          </a:ln>
          <a:extLst>
            <a:ext uri="{C572A759-6A51-4108-AA02-DFA0A04FC94B}">
              <ma14:wrappingTextBoxFlag xmlns="" xmlns:ma14="http://schemas.microsoft.com/office/mac/drawingml/2011/main" val="1"/>
            </a:ext>
          </a:extLst>
        </p:spPr>
        <p:txBody>
          <a:bodyPr lIns="41492" tIns="41492" rIns="41492" bIns="41492">
            <a:spAutoFit/>
          </a:bodyPr>
          <a:lstStyle/>
          <a:p>
            <a:pPr algn="just">
              <a:defRPr sz="2000" b="1">
                <a:latin typeface="Arial"/>
                <a:ea typeface="Arial"/>
                <a:cs typeface="Arial"/>
                <a:sym typeface="Arial"/>
              </a:defRPr>
            </a:pPr>
            <a:r>
              <a:rPr sz="1815"/>
              <a:t>Not linear least-squares (NLLS)</a:t>
            </a:r>
            <a:r>
              <a:rPr sz="1634"/>
              <a:t> (Levenberg, 1944) needs initial values for a and b (set 1.0 in this study) and the independent variable must be known with greater accuracy than the dependent one. </a:t>
            </a:r>
          </a:p>
        </p:txBody>
      </p:sp>
      <p:sp>
        <p:nvSpPr>
          <p:cNvPr id="126" name="Shape 126"/>
          <p:cNvSpPr/>
          <p:nvPr/>
        </p:nvSpPr>
        <p:spPr>
          <a:xfrm>
            <a:off x="2548999" y="4118928"/>
            <a:ext cx="4364995" cy="1620497"/>
          </a:xfrm>
          <a:prstGeom prst="rect">
            <a:avLst/>
          </a:prstGeom>
          <a:solidFill>
            <a:srgbClr val="FF42F1"/>
          </a:solidFill>
          <a:ln w="25400">
            <a:solidFill>
              <a:srgbClr val="000000"/>
            </a:solidFill>
          </a:ln>
          <a:extLst>
            <a:ext uri="{C572A759-6A51-4108-AA02-DFA0A04FC94B}">
              <ma14:wrappingTextBoxFlag xmlns="" xmlns:ma14="http://schemas.microsoft.com/office/mac/drawingml/2011/main" val="1"/>
            </a:ext>
          </a:extLst>
        </p:spPr>
        <p:txBody>
          <a:bodyPr lIns="41492" tIns="41492" rIns="41492" bIns="41492">
            <a:spAutoFit/>
          </a:bodyPr>
          <a:lstStyle/>
          <a:p>
            <a:pPr algn="just">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2000" b="1">
                <a:latin typeface="Arial"/>
                <a:ea typeface="Arial"/>
                <a:cs typeface="Arial"/>
                <a:sym typeface="Arial"/>
              </a:defRPr>
            </a:pPr>
            <a:r>
              <a:rPr sz="1815" dirty="0"/>
              <a:t>Orthogonal distance regression (ODR)</a:t>
            </a:r>
            <a:r>
              <a:rPr sz="1634" dirty="0"/>
              <a:t> (Boggs et al., 1987) estimates errors  perpendicularly to the line not vertically. So it takes into account the errors of both variables. So it is possible to invert the relation. </a:t>
            </a:r>
          </a:p>
        </p:txBody>
      </p:sp>
      <p:pic>
        <p:nvPicPr>
          <p:cNvPr id="127" name="image1.png"/>
          <p:cNvPicPr>
            <a:picLocks noChangeAspect="1"/>
          </p:cNvPicPr>
          <p:nvPr/>
        </p:nvPicPr>
        <p:blipFill>
          <a:blip r:embed="rId2">
            <a:extLst/>
          </a:blip>
          <a:srcRect l="48415"/>
          <a:stretch>
            <a:fillRect/>
          </a:stretch>
        </p:blipFill>
        <p:spPr>
          <a:xfrm>
            <a:off x="7495745" y="3995840"/>
            <a:ext cx="1823820" cy="1780777"/>
          </a:xfrm>
          <a:prstGeom prst="rect">
            <a:avLst/>
          </a:prstGeom>
          <a:ln w="12700">
            <a:miter lim="400000"/>
          </a:ln>
        </p:spPr>
      </p:pic>
      <p:sp>
        <p:nvSpPr>
          <p:cNvPr id="20" name="Rectangle 19">
            <a:extLst>
              <a:ext uri="{FF2B5EF4-FFF2-40B4-BE49-F238E27FC236}">
                <a16:creationId xmlns:a16="http://schemas.microsoft.com/office/drawing/2014/main" id="{9D43AA7B-48E8-4537-B418-E6F9D89A7A89}"/>
              </a:ext>
            </a:extLst>
          </p:cNvPr>
          <p:cNvSpPr/>
          <p:nvPr/>
        </p:nvSpPr>
        <p:spPr>
          <a:xfrm>
            <a:off x="5910175" y="6506073"/>
            <a:ext cx="1618200" cy="276999"/>
          </a:xfrm>
          <a:prstGeom prst="rect">
            <a:avLst/>
          </a:prstGeom>
        </p:spPr>
        <p:txBody>
          <a:bodyPr wrap="none">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b="1">
                <a:latin typeface="Arial"/>
                <a:ea typeface="Arial"/>
                <a:cs typeface="Arial"/>
                <a:sym typeface="Arial"/>
              </a:defRPr>
            </a:pPr>
            <a:r>
              <a:rPr lang="en-US" sz="1200" dirty="0">
                <a:solidFill>
                  <a:schemeClr val="bg1"/>
                </a:solidFill>
              </a:rPr>
              <a:t>L. Tiberi</a:t>
            </a:r>
            <a:r>
              <a:rPr lang="en-US" sz="1200" baseline="33000" dirty="0">
                <a:solidFill>
                  <a:schemeClr val="bg1"/>
                </a:solidFill>
              </a:rPr>
              <a:t>1</a:t>
            </a:r>
            <a:r>
              <a:rPr lang="en-US" sz="1200" dirty="0">
                <a:solidFill>
                  <a:schemeClr val="bg1"/>
                </a:solidFill>
              </a:rPr>
              <a:t>, G. Costa</a:t>
            </a:r>
            <a:r>
              <a:rPr lang="en-US" sz="1200" baseline="33000" dirty="0">
                <a:solidFill>
                  <a:schemeClr val="bg1"/>
                </a:solidFill>
              </a:rPr>
              <a:t>1</a:t>
            </a:r>
          </a:p>
        </p:txBody>
      </p:sp>
      <p:sp>
        <p:nvSpPr>
          <p:cNvPr id="17" name="Rectangle 16">
            <a:extLst>
              <a:ext uri="{FF2B5EF4-FFF2-40B4-BE49-F238E27FC236}">
                <a16:creationId xmlns:a16="http://schemas.microsoft.com/office/drawing/2014/main" id="{A39559DB-EB72-4BC2-808C-07E755B84672}"/>
              </a:ext>
            </a:extLst>
          </p:cNvPr>
          <p:cNvSpPr/>
          <p:nvPr/>
        </p:nvSpPr>
        <p:spPr>
          <a:xfrm>
            <a:off x="180551" y="6211669"/>
            <a:ext cx="6096000" cy="646331"/>
          </a:xfrm>
          <a:prstGeom prst="rect">
            <a:avLst/>
          </a:prstGeom>
        </p:spPr>
        <p:txBody>
          <a:bodyPr>
            <a:spAutoFit/>
          </a:bodyPr>
          <a:lstStyle/>
          <a:p>
            <a:r>
              <a:rPr lang="en-US" dirty="0">
                <a:solidFill>
                  <a:schemeClr val="bg1"/>
                </a:solidFill>
              </a:rPr>
              <a:t>Estimation of regression laws for ground motion parameters using as case of study the Amatrice earthquake.</a:t>
            </a: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p:nvPr/>
        </p:nvSpPr>
        <p:spPr>
          <a:xfrm>
            <a:off x="2024423" y="580624"/>
            <a:ext cx="6140503" cy="389804"/>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b="1">
                <a:latin typeface="Arial"/>
                <a:ea typeface="Arial"/>
                <a:cs typeface="Arial"/>
                <a:sym typeface="Arial"/>
              </a:defRPr>
            </a:lvl1pPr>
          </a:lstStyle>
          <a:p>
            <a:r>
              <a:rPr sz="1997"/>
              <a:t>Results</a:t>
            </a:r>
          </a:p>
        </p:txBody>
      </p:sp>
      <p:pic>
        <p:nvPicPr>
          <p:cNvPr id="139" name="image2.png"/>
          <p:cNvPicPr>
            <a:picLocks noChangeAspect="1"/>
          </p:cNvPicPr>
          <p:nvPr/>
        </p:nvPicPr>
        <p:blipFill>
          <a:blip r:embed="rId2">
            <a:extLst/>
          </a:blip>
          <a:stretch>
            <a:fillRect/>
          </a:stretch>
        </p:blipFill>
        <p:spPr>
          <a:xfrm>
            <a:off x="1902679" y="1592756"/>
            <a:ext cx="8386644" cy="1943582"/>
          </a:xfrm>
          <a:prstGeom prst="rect">
            <a:avLst/>
          </a:prstGeom>
          <a:ln w="12700">
            <a:miter lim="400000"/>
          </a:ln>
        </p:spPr>
      </p:pic>
      <p:sp>
        <p:nvSpPr>
          <p:cNvPr id="140" name="Shape 140"/>
          <p:cNvSpPr/>
          <p:nvPr/>
        </p:nvSpPr>
        <p:spPr>
          <a:xfrm>
            <a:off x="2077009" y="3894205"/>
            <a:ext cx="8037983" cy="836913"/>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a:latin typeface="Arial"/>
                <a:ea typeface="Arial"/>
                <a:cs typeface="Arial"/>
                <a:sym typeface="Arial"/>
              </a:defRPr>
            </a:pPr>
            <a:r>
              <a:rPr sz="1634"/>
              <a:t>a, b and R</a:t>
            </a:r>
            <a:r>
              <a:rPr sz="1634" baseline="33000"/>
              <a:t>2</a:t>
            </a:r>
            <a:r>
              <a:rPr sz="1634"/>
              <a:t> values are consistent between the two different algorithms.</a:t>
            </a:r>
          </a:p>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a:latin typeface="Arial"/>
                <a:ea typeface="Arial"/>
                <a:cs typeface="Arial"/>
                <a:sym typeface="Arial"/>
              </a:defRPr>
            </a:pPr>
            <a:endParaRPr sz="1634"/>
          </a:p>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a:latin typeface="Arial"/>
                <a:ea typeface="Arial"/>
                <a:cs typeface="Arial"/>
                <a:sym typeface="Arial"/>
              </a:defRPr>
            </a:pPr>
            <a:r>
              <a:rPr sz="1634"/>
              <a:t>The main differences are the standard deviations lower using ODR than the NLLS.</a:t>
            </a:r>
          </a:p>
        </p:txBody>
      </p:sp>
      <p:sp>
        <p:nvSpPr>
          <p:cNvPr id="14" name="Rectangle 13">
            <a:extLst>
              <a:ext uri="{FF2B5EF4-FFF2-40B4-BE49-F238E27FC236}">
                <a16:creationId xmlns:a16="http://schemas.microsoft.com/office/drawing/2014/main" id="{1BD37886-15DC-4266-B86E-CE98135B064F}"/>
              </a:ext>
            </a:extLst>
          </p:cNvPr>
          <p:cNvSpPr/>
          <p:nvPr/>
        </p:nvSpPr>
        <p:spPr>
          <a:xfrm>
            <a:off x="157018" y="6182908"/>
            <a:ext cx="6096000" cy="646331"/>
          </a:xfrm>
          <a:prstGeom prst="rect">
            <a:avLst/>
          </a:prstGeom>
        </p:spPr>
        <p:txBody>
          <a:bodyPr>
            <a:spAutoFit/>
          </a:bodyPr>
          <a:lstStyle/>
          <a:p>
            <a:r>
              <a:rPr lang="en-US" dirty="0">
                <a:solidFill>
                  <a:schemeClr val="bg1"/>
                </a:solidFill>
              </a:rPr>
              <a:t>Estimation of regression laws for ground motion parameters using as case of study the Amatrice earthquake.</a:t>
            </a:r>
          </a:p>
        </p:txBody>
      </p:sp>
      <p:sp>
        <p:nvSpPr>
          <p:cNvPr id="15" name="Rectangle 14">
            <a:extLst>
              <a:ext uri="{FF2B5EF4-FFF2-40B4-BE49-F238E27FC236}">
                <a16:creationId xmlns:a16="http://schemas.microsoft.com/office/drawing/2014/main" id="{0BBB6877-6B68-43CD-B1FB-19EDF0463E1F}"/>
              </a:ext>
            </a:extLst>
          </p:cNvPr>
          <p:cNvSpPr/>
          <p:nvPr/>
        </p:nvSpPr>
        <p:spPr>
          <a:xfrm>
            <a:off x="5910175" y="6506073"/>
            <a:ext cx="1618200" cy="276999"/>
          </a:xfrm>
          <a:prstGeom prst="rect">
            <a:avLst/>
          </a:prstGeom>
        </p:spPr>
        <p:txBody>
          <a:bodyPr wrap="none">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b="1">
                <a:latin typeface="Arial"/>
                <a:ea typeface="Arial"/>
                <a:cs typeface="Arial"/>
                <a:sym typeface="Arial"/>
              </a:defRPr>
            </a:pPr>
            <a:r>
              <a:rPr lang="en-US" sz="1200" dirty="0">
                <a:solidFill>
                  <a:schemeClr val="bg1"/>
                </a:solidFill>
              </a:rPr>
              <a:t>L. Tiberi</a:t>
            </a:r>
            <a:r>
              <a:rPr lang="en-US" sz="1200" baseline="33000" dirty="0">
                <a:solidFill>
                  <a:schemeClr val="bg1"/>
                </a:solidFill>
              </a:rPr>
              <a:t>1</a:t>
            </a:r>
            <a:r>
              <a:rPr lang="en-US" sz="1200" dirty="0">
                <a:solidFill>
                  <a:schemeClr val="bg1"/>
                </a:solidFill>
              </a:rPr>
              <a:t>, G. Costa</a:t>
            </a:r>
            <a:r>
              <a:rPr lang="en-US" sz="1200" baseline="33000" dirty="0">
                <a:solidFill>
                  <a:schemeClr val="bg1"/>
                </a:solidFill>
              </a:rPr>
              <a:t>1</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p:nvPr/>
        </p:nvSpPr>
        <p:spPr>
          <a:xfrm>
            <a:off x="2024423" y="580624"/>
            <a:ext cx="6140503" cy="389804"/>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b="1">
                <a:latin typeface="Arial"/>
                <a:ea typeface="Arial"/>
                <a:cs typeface="Arial"/>
                <a:sym typeface="Arial"/>
              </a:defRPr>
            </a:lvl1pPr>
          </a:lstStyle>
          <a:p>
            <a:r>
              <a:rPr sz="1997"/>
              <a:t>Test on input data</a:t>
            </a:r>
          </a:p>
        </p:txBody>
      </p:sp>
      <p:grpSp>
        <p:nvGrpSpPr>
          <p:cNvPr id="154" name="Group 154"/>
          <p:cNvGrpSpPr/>
          <p:nvPr/>
        </p:nvGrpSpPr>
        <p:grpSpPr>
          <a:xfrm>
            <a:off x="5722844" y="2448640"/>
            <a:ext cx="4312186" cy="2090540"/>
            <a:chOff x="0" y="0"/>
            <a:chExt cx="4751389" cy="2303464"/>
          </a:xfrm>
        </p:grpSpPr>
        <p:sp>
          <p:nvSpPr>
            <p:cNvPr id="152" name="Shape 152"/>
            <p:cNvSpPr/>
            <p:nvPr/>
          </p:nvSpPr>
          <p:spPr>
            <a:xfrm>
              <a:off x="-1" y="-1"/>
              <a:ext cx="4751390" cy="2303466"/>
            </a:xfrm>
            <a:prstGeom prst="rect">
              <a:avLst/>
            </a:prstGeom>
            <a:noFill/>
            <a:ln w="36000" cap="sq">
              <a:solidFill>
                <a:srgbClr val="000000"/>
              </a:solidFill>
              <a:prstDash val="solid"/>
              <a:round/>
            </a:ln>
            <a:effectLst/>
          </p:spPr>
          <p:txBody>
            <a:bodyPr wrap="square" lIns="41492" tIns="41492" rIns="41492" bIns="41492" numCol="1" anchor="ctr">
              <a:noAutofit/>
            </a:bodyPr>
            <a:lstStyle/>
            <a:p>
              <a:pPr>
                <a:defRPr>
                  <a:solidFill>
                    <a:srgbClr val="FFFFFF"/>
                  </a:solidFill>
                  <a:latin typeface="Arial"/>
                  <a:ea typeface="Arial"/>
                  <a:cs typeface="Arial"/>
                  <a:sym typeface="Arial"/>
                </a:defRPr>
              </a:pPr>
              <a:endParaRPr sz="1634"/>
            </a:p>
          </p:txBody>
        </p:sp>
        <p:pic>
          <p:nvPicPr>
            <p:cNvPr id="153" name="image3.png"/>
            <p:cNvPicPr>
              <a:picLocks noChangeAspect="1"/>
            </p:cNvPicPr>
            <p:nvPr/>
          </p:nvPicPr>
          <p:blipFill>
            <a:blip r:embed="rId2">
              <a:extLst/>
            </a:blip>
            <a:stretch>
              <a:fillRect/>
            </a:stretch>
          </p:blipFill>
          <p:spPr>
            <a:xfrm>
              <a:off x="71436" y="66675"/>
              <a:ext cx="4608515" cy="2170115"/>
            </a:xfrm>
            <a:prstGeom prst="rect">
              <a:avLst/>
            </a:prstGeom>
            <a:ln w="12700" cap="flat">
              <a:noFill/>
              <a:miter lim="400000"/>
            </a:ln>
            <a:effectLst/>
          </p:spPr>
        </p:pic>
      </p:grpSp>
      <p:sp>
        <p:nvSpPr>
          <p:cNvPr id="155" name="Shape 155"/>
          <p:cNvSpPr/>
          <p:nvPr/>
        </p:nvSpPr>
        <p:spPr>
          <a:xfrm>
            <a:off x="5559317" y="4722799"/>
            <a:ext cx="4639237" cy="333955"/>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lvl1pPr>
          </a:lstStyle>
          <a:p>
            <a:r>
              <a:rPr sz="1634"/>
              <a:t>Test using the data set of estimation of the laws.</a:t>
            </a:r>
          </a:p>
        </p:txBody>
      </p:sp>
      <p:sp>
        <p:nvSpPr>
          <p:cNvPr id="156" name="Shape 156"/>
          <p:cNvSpPr/>
          <p:nvPr/>
        </p:nvSpPr>
        <p:spPr>
          <a:xfrm>
            <a:off x="2113749" y="1241932"/>
            <a:ext cx="8233925" cy="585434"/>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lgn="just">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 pos="8978900" algn="l"/>
              </a:tabLst>
              <a:defRPr>
                <a:latin typeface="Arial"/>
                <a:ea typeface="Arial"/>
                <a:cs typeface="Arial"/>
                <a:sym typeface="Arial"/>
              </a:defRPr>
            </a:lvl1pPr>
          </a:lstStyle>
          <a:p>
            <a:r>
              <a:rPr sz="1634"/>
              <a:t>How much are the data close to the regression line, so how much does the line represent well the data used?</a:t>
            </a:r>
          </a:p>
        </p:txBody>
      </p:sp>
      <p:grpSp>
        <p:nvGrpSpPr>
          <p:cNvPr id="159" name="Group 159"/>
          <p:cNvGrpSpPr/>
          <p:nvPr/>
        </p:nvGrpSpPr>
        <p:grpSpPr>
          <a:xfrm>
            <a:off x="2707342" y="2880226"/>
            <a:ext cx="2135201" cy="1227367"/>
            <a:chOff x="0" y="0"/>
            <a:chExt cx="2352675" cy="1352376"/>
          </a:xfrm>
        </p:grpSpPr>
        <p:pic>
          <p:nvPicPr>
            <p:cNvPr id="157" name="image5.jpeg"/>
            <p:cNvPicPr>
              <a:picLocks noChangeAspect="1"/>
            </p:cNvPicPr>
            <p:nvPr/>
          </p:nvPicPr>
          <p:blipFill>
            <a:blip r:embed="rId3">
              <a:extLst/>
            </a:blip>
            <a:stretch>
              <a:fillRect/>
            </a:stretch>
          </p:blipFill>
          <p:spPr>
            <a:xfrm>
              <a:off x="185737" y="-1"/>
              <a:ext cx="1981201" cy="485777"/>
            </a:xfrm>
            <a:prstGeom prst="rect">
              <a:avLst/>
            </a:prstGeom>
            <a:ln w="12700" cap="flat">
              <a:noFill/>
              <a:miter lim="400000"/>
            </a:ln>
            <a:effectLst/>
          </p:spPr>
        </p:pic>
        <p:pic>
          <p:nvPicPr>
            <p:cNvPr id="158" name="image6.jpeg"/>
            <p:cNvPicPr>
              <a:picLocks noChangeAspect="1"/>
            </p:cNvPicPr>
            <p:nvPr/>
          </p:nvPicPr>
          <p:blipFill>
            <a:blip r:embed="rId4">
              <a:extLst/>
            </a:blip>
            <a:stretch>
              <a:fillRect/>
            </a:stretch>
          </p:blipFill>
          <p:spPr>
            <a:xfrm>
              <a:off x="0" y="847549"/>
              <a:ext cx="2352675" cy="504828"/>
            </a:xfrm>
            <a:prstGeom prst="rect">
              <a:avLst/>
            </a:prstGeom>
            <a:ln w="12700" cap="flat">
              <a:noFill/>
              <a:miter lim="400000"/>
            </a:ln>
            <a:effectLst/>
          </p:spPr>
        </p:pic>
      </p:grpSp>
      <p:sp>
        <p:nvSpPr>
          <p:cNvPr id="20" name="Rectangle 19">
            <a:extLst>
              <a:ext uri="{FF2B5EF4-FFF2-40B4-BE49-F238E27FC236}">
                <a16:creationId xmlns:a16="http://schemas.microsoft.com/office/drawing/2014/main" id="{5BC2EF56-76E2-4D18-9AA3-D37F706258C8}"/>
              </a:ext>
            </a:extLst>
          </p:cNvPr>
          <p:cNvSpPr/>
          <p:nvPr/>
        </p:nvSpPr>
        <p:spPr>
          <a:xfrm>
            <a:off x="157018" y="6182908"/>
            <a:ext cx="6096000" cy="646331"/>
          </a:xfrm>
          <a:prstGeom prst="rect">
            <a:avLst/>
          </a:prstGeom>
        </p:spPr>
        <p:txBody>
          <a:bodyPr>
            <a:spAutoFit/>
          </a:bodyPr>
          <a:lstStyle/>
          <a:p>
            <a:r>
              <a:rPr lang="en-US" dirty="0">
                <a:solidFill>
                  <a:schemeClr val="bg1"/>
                </a:solidFill>
              </a:rPr>
              <a:t>Estimation of regression laws for ground motion parameters using as case of study the Amatrice earthquake.</a:t>
            </a:r>
          </a:p>
        </p:txBody>
      </p:sp>
      <p:sp>
        <p:nvSpPr>
          <p:cNvPr id="21" name="Rectangle 20">
            <a:extLst>
              <a:ext uri="{FF2B5EF4-FFF2-40B4-BE49-F238E27FC236}">
                <a16:creationId xmlns:a16="http://schemas.microsoft.com/office/drawing/2014/main" id="{D5CB8A25-1088-40E3-AB8F-85F5FD08F751}"/>
              </a:ext>
            </a:extLst>
          </p:cNvPr>
          <p:cNvSpPr/>
          <p:nvPr/>
        </p:nvSpPr>
        <p:spPr>
          <a:xfrm>
            <a:off x="5910175" y="6506073"/>
            <a:ext cx="1618200" cy="276999"/>
          </a:xfrm>
          <a:prstGeom prst="rect">
            <a:avLst/>
          </a:prstGeom>
        </p:spPr>
        <p:txBody>
          <a:bodyPr wrap="none">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b="1">
                <a:latin typeface="Arial"/>
                <a:ea typeface="Arial"/>
                <a:cs typeface="Arial"/>
                <a:sym typeface="Arial"/>
              </a:defRPr>
            </a:pPr>
            <a:r>
              <a:rPr lang="en-US" sz="1200" dirty="0">
                <a:solidFill>
                  <a:schemeClr val="bg1"/>
                </a:solidFill>
              </a:rPr>
              <a:t>L. Tiberi</a:t>
            </a:r>
            <a:r>
              <a:rPr lang="en-US" sz="1200" baseline="33000" dirty="0">
                <a:solidFill>
                  <a:schemeClr val="bg1"/>
                </a:solidFill>
              </a:rPr>
              <a:t>1</a:t>
            </a:r>
            <a:r>
              <a:rPr lang="en-US" sz="1200" dirty="0">
                <a:solidFill>
                  <a:schemeClr val="bg1"/>
                </a:solidFill>
              </a:rPr>
              <a:t>, G. Costa</a:t>
            </a:r>
            <a:r>
              <a:rPr lang="en-US" sz="1200" baseline="33000" dirty="0">
                <a:solidFill>
                  <a:schemeClr val="bg1"/>
                </a:solidFill>
              </a:rPr>
              <a:t>1</a:t>
            </a:r>
          </a:p>
        </p:txBody>
      </p:sp>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p:nvPr/>
        </p:nvSpPr>
        <p:spPr>
          <a:xfrm>
            <a:off x="2012306" y="0"/>
            <a:ext cx="6140503" cy="389804"/>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b="1">
                <a:latin typeface="Arial"/>
                <a:ea typeface="Arial"/>
                <a:cs typeface="Arial"/>
                <a:sym typeface="Arial"/>
              </a:defRPr>
            </a:lvl1pPr>
          </a:lstStyle>
          <a:p>
            <a:r>
              <a:rPr sz="1997"/>
              <a:t>Comparisons: PGV relations</a:t>
            </a:r>
          </a:p>
        </p:txBody>
      </p:sp>
      <p:pic>
        <p:nvPicPr>
          <p:cNvPr id="171" name="image4.png"/>
          <p:cNvPicPr>
            <a:picLocks noChangeAspect="1"/>
          </p:cNvPicPr>
          <p:nvPr/>
        </p:nvPicPr>
        <p:blipFill>
          <a:blip r:embed="rId2">
            <a:extLst/>
          </a:blip>
          <a:stretch>
            <a:fillRect/>
          </a:stretch>
        </p:blipFill>
        <p:spPr>
          <a:xfrm>
            <a:off x="2288670" y="2293683"/>
            <a:ext cx="4795358" cy="3596519"/>
          </a:xfrm>
          <a:prstGeom prst="rect">
            <a:avLst/>
          </a:prstGeom>
          <a:ln w="12700">
            <a:miter lim="400000"/>
          </a:ln>
        </p:spPr>
      </p:pic>
      <p:grpSp>
        <p:nvGrpSpPr>
          <p:cNvPr id="188" name="Group 188"/>
          <p:cNvGrpSpPr/>
          <p:nvPr/>
        </p:nvGrpSpPr>
        <p:grpSpPr>
          <a:xfrm>
            <a:off x="1908571" y="587828"/>
            <a:ext cx="8095612" cy="1661197"/>
            <a:chOff x="0" y="-1"/>
            <a:chExt cx="8920164" cy="1830392"/>
          </a:xfrm>
        </p:grpSpPr>
        <p:sp>
          <p:nvSpPr>
            <p:cNvPr id="172" name="Shape 172"/>
            <p:cNvSpPr/>
            <p:nvPr/>
          </p:nvSpPr>
          <p:spPr>
            <a:xfrm>
              <a:off x="6256337" y="1000309"/>
              <a:ext cx="2663827" cy="3216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500">
                  <a:latin typeface="Arial"/>
                  <a:ea typeface="Arial"/>
                  <a:cs typeface="Arial"/>
                  <a:sym typeface="Arial"/>
                </a:defRPr>
              </a:lvl1pPr>
            </a:lstStyle>
            <a:p>
              <a:r>
                <a:rPr sz="1361"/>
                <a:t>Faenza and Michelini (2010)</a:t>
              </a:r>
            </a:p>
          </p:txBody>
        </p:sp>
        <p:grpSp>
          <p:nvGrpSpPr>
            <p:cNvPr id="175" name="Group 175"/>
            <p:cNvGrpSpPr/>
            <p:nvPr/>
          </p:nvGrpSpPr>
          <p:grpSpPr>
            <a:xfrm>
              <a:off x="0" y="939799"/>
              <a:ext cx="6121402" cy="420692"/>
              <a:chOff x="0" y="-1"/>
              <a:chExt cx="6121401" cy="420691"/>
            </a:xfrm>
          </p:grpSpPr>
          <p:sp>
            <p:nvSpPr>
              <p:cNvPr id="173" name="Shape 173"/>
              <p:cNvSpPr/>
              <p:nvPr/>
            </p:nvSpPr>
            <p:spPr>
              <a:xfrm>
                <a:off x="0" y="0"/>
                <a:ext cx="6121401" cy="420690"/>
              </a:xfrm>
              <a:prstGeom prst="rect">
                <a:avLst/>
              </a:prstGeom>
              <a:solidFill>
                <a:srgbClr val="66FFFF"/>
              </a:solidFill>
              <a:ln w="9360" cap="sq">
                <a:solidFill>
                  <a:srgbClr val="000000"/>
                </a:solidFill>
                <a:prstDash val="solid"/>
                <a:round/>
              </a:ln>
              <a:effectLst/>
            </p:spPr>
            <p:txBody>
              <a:bodyPr wrap="square" lIns="41492" tIns="41492" rIns="41492" bIns="41492" numCol="1" anchor="t">
                <a:no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endParaRPr sz="1452"/>
              </a:p>
            </p:txBody>
          </p:sp>
          <p:sp>
            <p:nvSpPr>
              <p:cNvPr id="174" name="Shape 174"/>
              <p:cNvSpPr/>
              <p:nvPr/>
            </p:nvSpPr>
            <p:spPr>
              <a:xfrm>
                <a:off x="0" y="-1"/>
                <a:ext cx="6121401" cy="3370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r>
                  <a:rPr sz="1452"/>
                  <a:t>I</a:t>
                </a:r>
                <a:r>
                  <a:rPr sz="1452" baseline="-33000"/>
                  <a:t>MCS</a:t>
                </a:r>
                <a:r>
                  <a:rPr sz="1452"/>
                  <a:t> = (2.35 ± 0.09)* log PGV + (5.11 ± 0.07) , σ = 0.26</a:t>
                </a:r>
              </a:p>
            </p:txBody>
          </p:sp>
        </p:grpSp>
        <p:grpSp>
          <p:nvGrpSpPr>
            <p:cNvPr id="178" name="Group 178"/>
            <p:cNvGrpSpPr/>
            <p:nvPr/>
          </p:nvGrpSpPr>
          <p:grpSpPr>
            <a:xfrm>
              <a:off x="0" y="1409699"/>
              <a:ext cx="6121402" cy="420692"/>
              <a:chOff x="0" y="-1"/>
              <a:chExt cx="6121401" cy="420691"/>
            </a:xfrm>
          </p:grpSpPr>
          <p:sp>
            <p:nvSpPr>
              <p:cNvPr id="176" name="Shape 176"/>
              <p:cNvSpPr/>
              <p:nvPr/>
            </p:nvSpPr>
            <p:spPr>
              <a:xfrm>
                <a:off x="0" y="0"/>
                <a:ext cx="6121401" cy="420690"/>
              </a:xfrm>
              <a:prstGeom prst="rect">
                <a:avLst/>
              </a:prstGeom>
              <a:solidFill>
                <a:srgbClr val="FF0000"/>
              </a:solidFill>
              <a:ln w="9360" cap="sq">
                <a:solidFill>
                  <a:srgbClr val="000000"/>
                </a:solidFill>
                <a:prstDash val="solid"/>
                <a:round/>
              </a:ln>
              <a:effectLst/>
            </p:spPr>
            <p:txBody>
              <a:bodyPr wrap="square" lIns="41492" tIns="41492" rIns="41492" bIns="41492" numCol="1" anchor="t">
                <a:no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endParaRPr sz="1452"/>
              </a:p>
            </p:txBody>
          </p:sp>
          <p:sp>
            <p:nvSpPr>
              <p:cNvPr id="177" name="Shape 177"/>
              <p:cNvSpPr/>
              <p:nvPr/>
            </p:nvSpPr>
            <p:spPr>
              <a:xfrm>
                <a:off x="0" y="-1"/>
                <a:ext cx="6121401" cy="3370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r>
                  <a:rPr sz="1452"/>
                  <a:t>I</a:t>
                </a:r>
                <a:r>
                  <a:rPr sz="1452" baseline="-33000"/>
                  <a:t>MCS</a:t>
                </a:r>
                <a:r>
                  <a:rPr sz="1452"/>
                  <a:t> = (1.80 ± 0.17)* log PGV + (5.09 ± 0.22) , σ = 0.71, R</a:t>
                </a:r>
                <a:r>
                  <a:rPr sz="1452" baseline="33000"/>
                  <a:t>2</a:t>
                </a:r>
                <a:r>
                  <a:rPr sz="1452"/>
                  <a:t> = 0.61</a:t>
                </a:r>
              </a:p>
            </p:txBody>
          </p:sp>
        </p:grpSp>
        <p:sp>
          <p:nvSpPr>
            <p:cNvPr id="179" name="Shape 179"/>
            <p:cNvSpPr/>
            <p:nvPr/>
          </p:nvSpPr>
          <p:spPr>
            <a:xfrm>
              <a:off x="6215062" y="1470209"/>
              <a:ext cx="2663827" cy="3216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500">
                  <a:latin typeface="Arial"/>
                  <a:ea typeface="Arial"/>
                  <a:cs typeface="Arial"/>
                  <a:sym typeface="Arial"/>
                </a:defRPr>
              </a:lvl1pPr>
            </a:lstStyle>
            <a:p>
              <a:r>
                <a:rPr sz="1361"/>
                <a:t> Faccioli and Cauzzi    (2006)</a:t>
              </a:r>
            </a:p>
          </p:txBody>
        </p:sp>
        <p:grpSp>
          <p:nvGrpSpPr>
            <p:cNvPr id="182" name="Group 182"/>
            <p:cNvGrpSpPr/>
            <p:nvPr/>
          </p:nvGrpSpPr>
          <p:grpSpPr>
            <a:xfrm>
              <a:off x="0" y="469899"/>
              <a:ext cx="6121402" cy="420692"/>
              <a:chOff x="0" y="-1"/>
              <a:chExt cx="6121401" cy="420691"/>
            </a:xfrm>
          </p:grpSpPr>
          <p:sp>
            <p:nvSpPr>
              <p:cNvPr id="180" name="Shape 180"/>
              <p:cNvSpPr/>
              <p:nvPr/>
            </p:nvSpPr>
            <p:spPr>
              <a:xfrm>
                <a:off x="0" y="0"/>
                <a:ext cx="6121401" cy="420690"/>
              </a:xfrm>
              <a:prstGeom prst="rect">
                <a:avLst/>
              </a:prstGeom>
              <a:solidFill>
                <a:srgbClr val="FF33FF"/>
              </a:solidFill>
              <a:ln w="9360" cap="sq">
                <a:solidFill>
                  <a:srgbClr val="000000"/>
                </a:solidFill>
                <a:prstDash val="solid"/>
                <a:round/>
              </a:ln>
              <a:effectLst/>
            </p:spPr>
            <p:txBody>
              <a:bodyPr wrap="square" lIns="41492" tIns="41492" rIns="41492" bIns="41492" numCol="1" anchor="t">
                <a:no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endParaRPr sz="1452"/>
              </a:p>
            </p:txBody>
          </p:sp>
          <p:sp>
            <p:nvSpPr>
              <p:cNvPr id="181" name="Shape 181"/>
              <p:cNvSpPr/>
              <p:nvPr/>
            </p:nvSpPr>
            <p:spPr>
              <a:xfrm>
                <a:off x="0" y="-1"/>
                <a:ext cx="6121401" cy="3370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r>
                  <a:rPr sz="1452"/>
                  <a:t>I</a:t>
                </a:r>
                <a:r>
                  <a:rPr sz="1452" baseline="-33000"/>
                  <a:t>MCS</a:t>
                </a:r>
                <a:r>
                  <a:rPr sz="1452"/>
                  <a:t> = (2.03 ± 0.27)* log PGV + (4.82 ± 0.25) , σ = 0.30, R</a:t>
                </a:r>
                <a:r>
                  <a:rPr sz="1452" baseline="33000"/>
                  <a:t>2</a:t>
                </a:r>
                <a:r>
                  <a:rPr sz="1452"/>
                  <a:t> = 0.89 </a:t>
                </a:r>
              </a:p>
            </p:txBody>
          </p:sp>
        </p:grpSp>
        <p:grpSp>
          <p:nvGrpSpPr>
            <p:cNvPr id="185" name="Group 185"/>
            <p:cNvGrpSpPr/>
            <p:nvPr/>
          </p:nvGrpSpPr>
          <p:grpSpPr>
            <a:xfrm>
              <a:off x="0" y="-1"/>
              <a:ext cx="6121402" cy="420692"/>
              <a:chOff x="0" y="-1"/>
              <a:chExt cx="6121401" cy="420691"/>
            </a:xfrm>
          </p:grpSpPr>
          <p:sp>
            <p:nvSpPr>
              <p:cNvPr id="183" name="Shape 183"/>
              <p:cNvSpPr/>
              <p:nvPr/>
            </p:nvSpPr>
            <p:spPr>
              <a:xfrm>
                <a:off x="0" y="0"/>
                <a:ext cx="6121401" cy="420690"/>
              </a:xfrm>
              <a:prstGeom prst="rect">
                <a:avLst/>
              </a:prstGeom>
              <a:solidFill>
                <a:srgbClr val="CCFF00"/>
              </a:solidFill>
              <a:ln w="9360" cap="sq">
                <a:solidFill>
                  <a:srgbClr val="000000"/>
                </a:solidFill>
                <a:prstDash val="solid"/>
                <a:round/>
              </a:ln>
              <a:effectLst/>
            </p:spPr>
            <p:txBody>
              <a:bodyPr wrap="square" lIns="41492" tIns="41492" rIns="41492" bIns="41492" numCol="1" anchor="t">
                <a:no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endParaRPr sz="1452"/>
              </a:p>
            </p:txBody>
          </p:sp>
          <p:sp>
            <p:nvSpPr>
              <p:cNvPr id="184" name="Shape 184"/>
              <p:cNvSpPr/>
              <p:nvPr/>
            </p:nvSpPr>
            <p:spPr>
              <a:xfrm>
                <a:off x="0" y="-1"/>
                <a:ext cx="6121401" cy="3370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r>
                  <a:rPr sz="1452"/>
                  <a:t>I</a:t>
                </a:r>
                <a:r>
                  <a:rPr sz="1452" baseline="-33000"/>
                  <a:t>MCS</a:t>
                </a:r>
                <a:r>
                  <a:rPr sz="1452"/>
                  <a:t> = (1.84 ± 0.24)* log PGV + (4.85 ± 0.23) , σ = 0.66, R</a:t>
                </a:r>
                <a:r>
                  <a:rPr sz="1452" baseline="33000"/>
                  <a:t>2</a:t>
                </a:r>
                <a:r>
                  <a:rPr sz="1452"/>
                  <a:t> = 0.89 </a:t>
                </a:r>
              </a:p>
            </p:txBody>
          </p:sp>
        </p:grpSp>
        <p:sp>
          <p:nvSpPr>
            <p:cNvPr id="186" name="Shape 186"/>
            <p:cNvSpPr/>
            <p:nvPr/>
          </p:nvSpPr>
          <p:spPr>
            <a:xfrm>
              <a:off x="6215062" y="60509"/>
              <a:ext cx="2663827" cy="3216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500">
                  <a:latin typeface="Arial"/>
                  <a:ea typeface="Arial"/>
                  <a:cs typeface="Arial"/>
                  <a:sym typeface="Arial"/>
                </a:defRPr>
              </a:lvl1pPr>
            </a:lstStyle>
            <a:p>
              <a:r>
                <a:rPr sz="1361"/>
                <a:t>NLLS</a:t>
              </a:r>
            </a:p>
          </p:txBody>
        </p:sp>
        <p:sp>
          <p:nvSpPr>
            <p:cNvPr id="187" name="Shape 187"/>
            <p:cNvSpPr/>
            <p:nvPr/>
          </p:nvSpPr>
          <p:spPr>
            <a:xfrm>
              <a:off x="6256337" y="512863"/>
              <a:ext cx="2663827" cy="32162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500">
                  <a:latin typeface="Arial"/>
                  <a:ea typeface="Arial"/>
                  <a:cs typeface="Arial"/>
                  <a:sym typeface="Arial"/>
                </a:defRPr>
              </a:lvl1pPr>
            </a:lstStyle>
            <a:p>
              <a:r>
                <a:rPr sz="1361"/>
                <a:t>ODR</a:t>
              </a:r>
            </a:p>
          </p:txBody>
        </p:sp>
      </p:grpSp>
      <p:sp>
        <p:nvSpPr>
          <p:cNvPr id="30" name="Rectangle 29">
            <a:extLst>
              <a:ext uri="{FF2B5EF4-FFF2-40B4-BE49-F238E27FC236}">
                <a16:creationId xmlns:a16="http://schemas.microsoft.com/office/drawing/2014/main" id="{E669279E-7263-4542-AE92-08FBC09E83ED}"/>
              </a:ext>
            </a:extLst>
          </p:cNvPr>
          <p:cNvSpPr/>
          <p:nvPr/>
        </p:nvSpPr>
        <p:spPr>
          <a:xfrm>
            <a:off x="157018" y="6182908"/>
            <a:ext cx="6096000" cy="646331"/>
          </a:xfrm>
          <a:prstGeom prst="rect">
            <a:avLst/>
          </a:prstGeom>
        </p:spPr>
        <p:txBody>
          <a:bodyPr>
            <a:spAutoFit/>
          </a:bodyPr>
          <a:lstStyle/>
          <a:p>
            <a:r>
              <a:rPr lang="en-US" dirty="0">
                <a:solidFill>
                  <a:schemeClr val="bg1"/>
                </a:solidFill>
              </a:rPr>
              <a:t>Estimation of regression laws for ground motion parameters using as case of study the Amatrice earthquake.</a:t>
            </a:r>
          </a:p>
        </p:txBody>
      </p:sp>
      <p:sp>
        <p:nvSpPr>
          <p:cNvPr id="31" name="Rectangle 30">
            <a:extLst>
              <a:ext uri="{FF2B5EF4-FFF2-40B4-BE49-F238E27FC236}">
                <a16:creationId xmlns:a16="http://schemas.microsoft.com/office/drawing/2014/main" id="{C5E1EAAA-00D4-48EC-97A8-586A5C401C30}"/>
              </a:ext>
            </a:extLst>
          </p:cNvPr>
          <p:cNvSpPr/>
          <p:nvPr/>
        </p:nvSpPr>
        <p:spPr>
          <a:xfrm>
            <a:off x="5910175" y="6506073"/>
            <a:ext cx="1618200" cy="276999"/>
          </a:xfrm>
          <a:prstGeom prst="rect">
            <a:avLst/>
          </a:prstGeom>
        </p:spPr>
        <p:txBody>
          <a:bodyPr wrap="none">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b="1">
                <a:latin typeface="Arial"/>
                <a:ea typeface="Arial"/>
                <a:cs typeface="Arial"/>
                <a:sym typeface="Arial"/>
              </a:defRPr>
            </a:pPr>
            <a:r>
              <a:rPr lang="en-US" sz="1200" dirty="0">
                <a:solidFill>
                  <a:schemeClr val="bg1"/>
                </a:solidFill>
              </a:rPr>
              <a:t>L. Tiberi</a:t>
            </a:r>
            <a:r>
              <a:rPr lang="en-US" sz="1200" baseline="33000" dirty="0">
                <a:solidFill>
                  <a:schemeClr val="bg1"/>
                </a:solidFill>
              </a:rPr>
              <a:t>1</a:t>
            </a:r>
            <a:r>
              <a:rPr lang="en-US" sz="1200" dirty="0">
                <a:solidFill>
                  <a:schemeClr val="bg1"/>
                </a:solidFill>
              </a:rPr>
              <a:t>, G. Costa</a:t>
            </a:r>
            <a:r>
              <a:rPr lang="en-US" sz="1200" baseline="33000" dirty="0">
                <a:solidFill>
                  <a:schemeClr val="bg1"/>
                </a:solidFill>
              </a:rPr>
              <a:t>1</a:t>
            </a:r>
          </a:p>
        </p:txBody>
      </p:sp>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 name="image5.png"/>
          <p:cNvPicPr>
            <a:picLocks noChangeAspect="1"/>
          </p:cNvPicPr>
          <p:nvPr/>
        </p:nvPicPr>
        <p:blipFill>
          <a:blip r:embed="rId2">
            <a:extLst/>
          </a:blip>
          <a:stretch>
            <a:fillRect/>
          </a:stretch>
        </p:blipFill>
        <p:spPr>
          <a:xfrm>
            <a:off x="2374524" y="2429114"/>
            <a:ext cx="4794837" cy="3596128"/>
          </a:xfrm>
          <a:prstGeom prst="rect">
            <a:avLst/>
          </a:prstGeom>
          <a:ln w="12700">
            <a:miter lim="400000"/>
          </a:ln>
        </p:spPr>
      </p:pic>
      <p:grpSp>
        <p:nvGrpSpPr>
          <p:cNvPr id="216" name="Group 216"/>
          <p:cNvGrpSpPr/>
          <p:nvPr/>
        </p:nvGrpSpPr>
        <p:grpSpPr>
          <a:xfrm>
            <a:off x="1994160" y="719656"/>
            <a:ext cx="8102819" cy="1654713"/>
            <a:chOff x="-3" y="-1"/>
            <a:chExt cx="8928104" cy="1823247"/>
          </a:xfrm>
        </p:grpSpPr>
        <p:sp>
          <p:nvSpPr>
            <p:cNvPr id="200" name="Shape 200"/>
            <p:cNvSpPr/>
            <p:nvPr/>
          </p:nvSpPr>
          <p:spPr>
            <a:xfrm>
              <a:off x="6264275" y="995547"/>
              <a:ext cx="2663826" cy="3216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500">
                  <a:latin typeface="Arial"/>
                  <a:ea typeface="Arial"/>
                  <a:cs typeface="Arial"/>
                  <a:sym typeface="Arial"/>
                </a:defRPr>
              </a:lvl1pPr>
            </a:lstStyle>
            <a:p>
              <a:r>
                <a:rPr sz="1361"/>
                <a:t>Faenza and Michelini (2010)</a:t>
              </a:r>
            </a:p>
          </p:txBody>
        </p:sp>
        <p:sp>
          <p:nvSpPr>
            <p:cNvPr id="201" name="Shape 201"/>
            <p:cNvSpPr/>
            <p:nvPr/>
          </p:nvSpPr>
          <p:spPr>
            <a:xfrm>
              <a:off x="6215063" y="1463066"/>
              <a:ext cx="2663826" cy="3216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500">
                  <a:latin typeface="Arial"/>
                  <a:ea typeface="Arial"/>
                  <a:cs typeface="Arial"/>
                  <a:sym typeface="Arial"/>
                </a:defRPr>
              </a:lvl1pPr>
            </a:lstStyle>
            <a:p>
              <a:r>
                <a:rPr sz="1361"/>
                <a:t> Faccioli and Cauzzi    (2006)</a:t>
              </a:r>
            </a:p>
          </p:txBody>
        </p:sp>
        <p:grpSp>
          <p:nvGrpSpPr>
            <p:cNvPr id="204" name="Group 204"/>
            <p:cNvGrpSpPr/>
            <p:nvPr/>
          </p:nvGrpSpPr>
          <p:grpSpPr>
            <a:xfrm>
              <a:off x="-3" y="466724"/>
              <a:ext cx="6215069" cy="420691"/>
              <a:chOff x="-2" y="-1"/>
              <a:chExt cx="6215067" cy="420690"/>
            </a:xfrm>
          </p:grpSpPr>
          <p:sp>
            <p:nvSpPr>
              <p:cNvPr id="202" name="Shape 202"/>
              <p:cNvSpPr/>
              <p:nvPr/>
            </p:nvSpPr>
            <p:spPr>
              <a:xfrm>
                <a:off x="-2" y="-1"/>
                <a:ext cx="6215067" cy="420690"/>
              </a:xfrm>
              <a:prstGeom prst="rect">
                <a:avLst/>
              </a:prstGeom>
              <a:solidFill>
                <a:srgbClr val="FF33FF"/>
              </a:solidFill>
              <a:ln w="9360" cap="sq">
                <a:solidFill>
                  <a:srgbClr val="000000"/>
                </a:solidFill>
                <a:prstDash val="solid"/>
                <a:round/>
              </a:ln>
              <a:effectLst/>
            </p:spPr>
            <p:txBody>
              <a:bodyPr wrap="square" lIns="41492" tIns="41492" rIns="41492" bIns="41492" numCol="1" anchor="t">
                <a:no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endParaRPr sz="1452"/>
              </a:p>
            </p:txBody>
          </p:sp>
          <p:sp>
            <p:nvSpPr>
              <p:cNvPr id="203" name="Shape 203"/>
              <p:cNvSpPr/>
              <p:nvPr/>
            </p:nvSpPr>
            <p:spPr>
              <a:xfrm>
                <a:off x="-2" y="-1"/>
                <a:ext cx="6215067" cy="3370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r>
                  <a:rPr sz="1452"/>
                  <a:t>I</a:t>
                </a:r>
                <a:r>
                  <a:rPr sz="1452" baseline="-33000"/>
                  <a:t>MCS</a:t>
                </a:r>
                <a:r>
                  <a:rPr sz="1452"/>
                  <a:t> = (2.39 ± 0.39)* log PGA + (1.55 ± 0.70) , σ = 0.28, R</a:t>
                </a:r>
                <a:r>
                  <a:rPr sz="1452" baseline="33000"/>
                  <a:t>2</a:t>
                </a:r>
                <a:r>
                  <a:rPr sz="1452"/>
                  <a:t> = 0.92 </a:t>
                </a:r>
              </a:p>
            </p:txBody>
          </p:sp>
        </p:grpSp>
        <p:grpSp>
          <p:nvGrpSpPr>
            <p:cNvPr id="207" name="Group 207"/>
            <p:cNvGrpSpPr/>
            <p:nvPr/>
          </p:nvGrpSpPr>
          <p:grpSpPr>
            <a:xfrm>
              <a:off x="-3" y="-1"/>
              <a:ext cx="6215069" cy="420691"/>
              <a:chOff x="-2" y="-1"/>
              <a:chExt cx="6215067" cy="420690"/>
            </a:xfrm>
          </p:grpSpPr>
          <p:sp>
            <p:nvSpPr>
              <p:cNvPr id="205" name="Shape 205"/>
              <p:cNvSpPr/>
              <p:nvPr/>
            </p:nvSpPr>
            <p:spPr>
              <a:xfrm>
                <a:off x="-2" y="-1"/>
                <a:ext cx="6215067" cy="420690"/>
              </a:xfrm>
              <a:prstGeom prst="rect">
                <a:avLst/>
              </a:prstGeom>
              <a:solidFill>
                <a:srgbClr val="CCFF00"/>
              </a:solidFill>
              <a:ln w="9360" cap="sq">
                <a:solidFill>
                  <a:srgbClr val="000000"/>
                </a:solidFill>
                <a:prstDash val="solid"/>
                <a:round/>
              </a:ln>
              <a:effectLst/>
            </p:spPr>
            <p:txBody>
              <a:bodyPr wrap="square" lIns="41492" tIns="41492" rIns="41492" bIns="41492" numCol="1" anchor="t">
                <a:no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endParaRPr sz="1452"/>
              </a:p>
            </p:txBody>
          </p:sp>
          <p:sp>
            <p:nvSpPr>
              <p:cNvPr id="206" name="Shape 206"/>
              <p:cNvSpPr/>
              <p:nvPr/>
            </p:nvSpPr>
            <p:spPr>
              <a:xfrm>
                <a:off x="-2" y="-1"/>
                <a:ext cx="6215067" cy="3370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r>
                  <a:rPr sz="1452"/>
                  <a:t>I</a:t>
                </a:r>
                <a:r>
                  <a:rPr sz="1452" baseline="-33000"/>
                  <a:t>MCS</a:t>
                </a:r>
                <a:r>
                  <a:rPr sz="1452"/>
                  <a:t> = (2.03 ± 0.34)* log PGA + (2.11 ± 0.59) , σ = 0.80, R</a:t>
                </a:r>
                <a:r>
                  <a:rPr sz="1452" baseline="33000"/>
                  <a:t>2</a:t>
                </a:r>
                <a:r>
                  <a:rPr sz="1452"/>
                  <a:t> = 0.84 </a:t>
                </a:r>
              </a:p>
            </p:txBody>
          </p:sp>
        </p:grpSp>
        <p:sp>
          <p:nvSpPr>
            <p:cNvPr id="208" name="Shape 208"/>
            <p:cNvSpPr/>
            <p:nvPr/>
          </p:nvSpPr>
          <p:spPr>
            <a:xfrm>
              <a:off x="6215063" y="60509"/>
              <a:ext cx="2663826" cy="3216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500">
                  <a:latin typeface="Arial"/>
                  <a:ea typeface="Arial"/>
                  <a:cs typeface="Arial"/>
                  <a:sym typeface="Arial"/>
                </a:defRPr>
              </a:lvl1pPr>
            </a:lstStyle>
            <a:p>
              <a:r>
                <a:rPr sz="1361"/>
                <a:t>NLLS</a:t>
              </a:r>
            </a:p>
          </p:txBody>
        </p:sp>
        <p:sp>
          <p:nvSpPr>
            <p:cNvPr id="209" name="Shape 209"/>
            <p:cNvSpPr/>
            <p:nvPr/>
          </p:nvSpPr>
          <p:spPr>
            <a:xfrm>
              <a:off x="6256337" y="527234"/>
              <a:ext cx="2663826" cy="3216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500">
                  <a:latin typeface="Arial"/>
                  <a:ea typeface="Arial"/>
                  <a:cs typeface="Arial"/>
                  <a:sym typeface="Arial"/>
                </a:defRPr>
              </a:lvl1pPr>
            </a:lstStyle>
            <a:p>
              <a:r>
                <a:rPr sz="1361"/>
                <a:t>ODR</a:t>
              </a:r>
            </a:p>
          </p:txBody>
        </p:sp>
        <p:grpSp>
          <p:nvGrpSpPr>
            <p:cNvPr id="212" name="Group 212"/>
            <p:cNvGrpSpPr/>
            <p:nvPr/>
          </p:nvGrpSpPr>
          <p:grpSpPr>
            <a:xfrm>
              <a:off x="-3" y="935036"/>
              <a:ext cx="6215069" cy="420691"/>
              <a:chOff x="-2" y="-1"/>
              <a:chExt cx="6215067" cy="420690"/>
            </a:xfrm>
          </p:grpSpPr>
          <p:sp>
            <p:nvSpPr>
              <p:cNvPr id="210" name="Shape 210"/>
              <p:cNvSpPr/>
              <p:nvPr/>
            </p:nvSpPr>
            <p:spPr>
              <a:xfrm>
                <a:off x="-2" y="-1"/>
                <a:ext cx="6215067" cy="420690"/>
              </a:xfrm>
              <a:prstGeom prst="rect">
                <a:avLst/>
              </a:prstGeom>
              <a:solidFill>
                <a:srgbClr val="66FFFF"/>
              </a:solidFill>
              <a:ln w="9360" cap="sq">
                <a:solidFill>
                  <a:srgbClr val="000000"/>
                </a:solidFill>
                <a:prstDash val="solid"/>
                <a:round/>
              </a:ln>
              <a:effectLst/>
            </p:spPr>
            <p:txBody>
              <a:bodyPr wrap="square" lIns="41492" tIns="41492" rIns="41492" bIns="41492" numCol="1" anchor="t">
                <a:no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endParaRPr sz="1452"/>
              </a:p>
            </p:txBody>
          </p:sp>
          <p:sp>
            <p:nvSpPr>
              <p:cNvPr id="211" name="Shape 211"/>
              <p:cNvSpPr/>
              <p:nvPr/>
            </p:nvSpPr>
            <p:spPr>
              <a:xfrm>
                <a:off x="-2" y="0"/>
                <a:ext cx="6215067" cy="3370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r>
                  <a:rPr sz="1452"/>
                  <a:t>I</a:t>
                </a:r>
                <a:r>
                  <a:rPr sz="1452" baseline="-33000"/>
                  <a:t>MCS</a:t>
                </a:r>
                <a:r>
                  <a:rPr sz="1452"/>
                  <a:t> = (2.58 ± 0.14)* log PGA + (1.68 ± 0.22) , σ = 0.35</a:t>
                </a:r>
              </a:p>
            </p:txBody>
          </p:sp>
        </p:grpSp>
        <p:grpSp>
          <p:nvGrpSpPr>
            <p:cNvPr id="215" name="Group 215"/>
            <p:cNvGrpSpPr/>
            <p:nvPr/>
          </p:nvGrpSpPr>
          <p:grpSpPr>
            <a:xfrm>
              <a:off x="-3" y="1402555"/>
              <a:ext cx="6215069" cy="420691"/>
              <a:chOff x="-2" y="-1"/>
              <a:chExt cx="6215067" cy="420690"/>
            </a:xfrm>
          </p:grpSpPr>
          <p:sp>
            <p:nvSpPr>
              <p:cNvPr id="213" name="Shape 213"/>
              <p:cNvSpPr/>
              <p:nvPr/>
            </p:nvSpPr>
            <p:spPr>
              <a:xfrm>
                <a:off x="-2" y="-1"/>
                <a:ext cx="6215067" cy="420690"/>
              </a:xfrm>
              <a:prstGeom prst="rect">
                <a:avLst/>
              </a:prstGeom>
              <a:solidFill>
                <a:srgbClr val="FF0000"/>
              </a:solidFill>
              <a:ln w="9360" cap="sq">
                <a:solidFill>
                  <a:srgbClr val="000000"/>
                </a:solidFill>
                <a:prstDash val="solid"/>
                <a:round/>
              </a:ln>
              <a:effectLst/>
            </p:spPr>
            <p:txBody>
              <a:bodyPr wrap="square" lIns="41492" tIns="41492" rIns="41492" bIns="41492" numCol="1" anchor="t">
                <a:no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endParaRPr sz="1452"/>
              </a:p>
            </p:txBody>
          </p:sp>
          <p:sp>
            <p:nvSpPr>
              <p:cNvPr id="214" name="Shape 214"/>
              <p:cNvSpPr/>
              <p:nvPr/>
            </p:nvSpPr>
            <p:spPr>
              <a:xfrm>
                <a:off x="-2" y="-1"/>
                <a:ext cx="6215067" cy="33709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r>
                  <a:rPr sz="1452"/>
                  <a:t>I</a:t>
                </a:r>
                <a:r>
                  <a:rPr sz="1452" baseline="-33000"/>
                  <a:t>MCS</a:t>
                </a:r>
                <a:r>
                  <a:rPr sz="1452"/>
                  <a:t> = (1.96 ± 0.29)* log PGA + (2.62 ± 0.10) , σ = 0.89, R</a:t>
                </a:r>
                <a:r>
                  <a:rPr sz="1452" baseline="33000"/>
                  <a:t>2</a:t>
                </a:r>
                <a:r>
                  <a:rPr sz="1452"/>
                  <a:t> = 0.38</a:t>
                </a:r>
              </a:p>
            </p:txBody>
          </p:sp>
        </p:grpSp>
      </p:grpSp>
      <p:sp>
        <p:nvSpPr>
          <p:cNvPr id="217" name="Shape 217"/>
          <p:cNvSpPr/>
          <p:nvPr/>
        </p:nvSpPr>
        <p:spPr>
          <a:xfrm>
            <a:off x="2097900" y="136871"/>
            <a:ext cx="6140503" cy="389804"/>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b="1">
                <a:latin typeface="Arial"/>
                <a:ea typeface="Arial"/>
                <a:cs typeface="Arial"/>
                <a:sym typeface="Arial"/>
              </a:defRPr>
            </a:lvl1pPr>
          </a:lstStyle>
          <a:p>
            <a:r>
              <a:rPr sz="1997"/>
              <a:t>Comparisons: PGA relations</a:t>
            </a:r>
          </a:p>
        </p:txBody>
      </p:sp>
      <p:sp>
        <p:nvSpPr>
          <p:cNvPr id="30" name="Rectangle 29">
            <a:extLst>
              <a:ext uri="{FF2B5EF4-FFF2-40B4-BE49-F238E27FC236}">
                <a16:creationId xmlns:a16="http://schemas.microsoft.com/office/drawing/2014/main" id="{0BC5DCD8-2D0B-4F7B-BBC4-700BB369A5F0}"/>
              </a:ext>
            </a:extLst>
          </p:cNvPr>
          <p:cNvSpPr/>
          <p:nvPr/>
        </p:nvSpPr>
        <p:spPr>
          <a:xfrm>
            <a:off x="157018" y="6182908"/>
            <a:ext cx="6096000" cy="646331"/>
          </a:xfrm>
          <a:prstGeom prst="rect">
            <a:avLst/>
          </a:prstGeom>
        </p:spPr>
        <p:txBody>
          <a:bodyPr>
            <a:spAutoFit/>
          </a:bodyPr>
          <a:lstStyle/>
          <a:p>
            <a:r>
              <a:rPr lang="en-US" dirty="0">
                <a:solidFill>
                  <a:schemeClr val="bg1"/>
                </a:solidFill>
              </a:rPr>
              <a:t>Estimation of regression laws for ground motion parameters using as case of study the Amatrice earthquake.</a:t>
            </a:r>
          </a:p>
        </p:txBody>
      </p:sp>
      <p:sp>
        <p:nvSpPr>
          <p:cNvPr id="31" name="Rectangle 30">
            <a:extLst>
              <a:ext uri="{FF2B5EF4-FFF2-40B4-BE49-F238E27FC236}">
                <a16:creationId xmlns:a16="http://schemas.microsoft.com/office/drawing/2014/main" id="{9EF878AD-1229-47EA-BEAA-978E21B31DA5}"/>
              </a:ext>
            </a:extLst>
          </p:cNvPr>
          <p:cNvSpPr/>
          <p:nvPr/>
        </p:nvSpPr>
        <p:spPr>
          <a:xfrm>
            <a:off x="5910175" y="6506073"/>
            <a:ext cx="1618200" cy="276999"/>
          </a:xfrm>
          <a:prstGeom prst="rect">
            <a:avLst/>
          </a:prstGeom>
        </p:spPr>
        <p:txBody>
          <a:bodyPr wrap="none">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b="1">
                <a:latin typeface="Arial"/>
                <a:ea typeface="Arial"/>
                <a:cs typeface="Arial"/>
                <a:sym typeface="Arial"/>
              </a:defRPr>
            </a:pPr>
            <a:r>
              <a:rPr lang="en-US" sz="1200" dirty="0">
                <a:solidFill>
                  <a:schemeClr val="bg1"/>
                </a:solidFill>
              </a:rPr>
              <a:t>L. Tiberi</a:t>
            </a:r>
            <a:r>
              <a:rPr lang="en-US" sz="1200" baseline="33000" dirty="0">
                <a:solidFill>
                  <a:schemeClr val="bg1"/>
                </a:solidFill>
              </a:rPr>
              <a:t>1</a:t>
            </a:r>
            <a:r>
              <a:rPr lang="en-US" sz="1200" dirty="0">
                <a:solidFill>
                  <a:schemeClr val="bg1"/>
                </a:solidFill>
              </a:rPr>
              <a:t>, G. Costa</a:t>
            </a:r>
            <a:r>
              <a:rPr lang="en-US" sz="1200" baseline="33000" dirty="0">
                <a:solidFill>
                  <a:schemeClr val="bg1"/>
                </a:solidFill>
              </a:rPr>
              <a:t>1</a:t>
            </a:r>
          </a:p>
        </p:txBody>
      </p:sp>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p:nvPr/>
        </p:nvSpPr>
        <p:spPr>
          <a:xfrm>
            <a:off x="1978241" y="81860"/>
            <a:ext cx="6140503" cy="389804"/>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b="1">
                <a:latin typeface="Arial"/>
                <a:ea typeface="Arial"/>
                <a:cs typeface="Arial"/>
                <a:sym typeface="Arial"/>
              </a:defRPr>
            </a:lvl1pPr>
          </a:lstStyle>
          <a:p>
            <a:r>
              <a:rPr sz="1997"/>
              <a:t>Amatrice earthquake </a:t>
            </a:r>
          </a:p>
        </p:txBody>
      </p:sp>
      <p:pic>
        <p:nvPicPr>
          <p:cNvPr id="229" name="image7.jpeg"/>
          <p:cNvPicPr>
            <a:picLocks noChangeAspect="1"/>
          </p:cNvPicPr>
          <p:nvPr/>
        </p:nvPicPr>
        <p:blipFill>
          <a:blip r:embed="rId2">
            <a:extLst/>
          </a:blip>
          <a:stretch>
            <a:fillRect/>
          </a:stretch>
        </p:blipFill>
        <p:spPr>
          <a:xfrm>
            <a:off x="2011378" y="724438"/>
            <a:ext cx="3322386" cy="5022478"/>
          </a:xfrm>
          <a:prstGeom prst="rect">
            <a:avLst/>
          </a:prstGeom>
          <a:ln w="12700">
            <a:miter lim="400000"/>
          </a:ln>
        </p:spPr>
      </p:pic>
      <p:grpSp>
        <p:nvGrpSpPr>
          <p:cNvPr id="232" name="Group 232"/>
          <p:cNvGrpSpPr/>
          <p:nvPr/>
        </p:nvGrpSpPr>
        <p:grpSpPr>
          <a:xfrm>
            <a:off x="6185249" y="939110"/>
            <a:ext cx="2875750" cy="1024380"/>
            <a:chOff x="0" y="0"/>
            <a:chExt cx="3168650" cy="1128714"/>
          </a:xfrm>
        </p:grpSpPr>
        <p:sp>
          <p:nvSpPr>
            <p:cNvPr id="230" name="Shape 230"/>
            <p:cNvSpPr/>
            <p:nvPr/>
          </p:nvSpPr>
          <p:spPr>
            <a:xfrm>
              <a:off x="0" y="0"/>
              <a:ext cx="3168650" cy="1128714"/>
            </a:xfrm>
            <a:prstGeom prst="rect">
              <a:avLst/>
            </a:prstGeom>
            <a:noFill/>
            <a:ln w="9360" cap="sq">
              <a:solidFill>
                <a:srgbClr val="000000"/>
              </a:solidFill>
              <a:prstDash val="solid"/>
              <a:round/>
            </a:ln>
            <a:effectLst/>
          </p:spPr>
          <p:txBody>
            <a:bodyPr wrap="square" lIns="41492" tIns="41492" rIns="41492" bIns="41492" numCol="1" anchor="t">
              <a:noAutofit/>
            </a:bodyPr>
            <a:lstStyle/>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a:latin typeface="Arial"/>
                  <a:ea typeface="Arial"/>
                  <a:cs typeface="Arial"/>
                  <a:sym typeface="Arial"/>
                </a:defRPr>
              </a:pPr>
              <a:endParaRPr sz="1634"/>
            </a:p>
          </p:txBody>
        </p:sp>
        <p:sp>
          <p:nvSpPr>
            <p:cNvPr id="231" name="Shape 231"/>
            <p:cNvSpPr/>
            <p:nvPr/>
          </p:nvSpPr>
          <p:spPr>
            <a:xfrm>
              <a:off x="0" y="0"/>
              <a:ext cx="3168650" cy="9221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a:latin typeface="Arial"/>
                  <a:ea typeface="Arial"/>
                  <a:cs typeface="Arial"/>
                  <a:sym typeface="Arial"/>
                </a:defRPr>
              </a:pPr>
              <a:r>
                <a:rPr sz="1634"/>
                <a:t>Amatrice earthquake occurred the 24</a:t>
              </a:r>
              <a:r>
                <a:rPr sz="1634" baseline="33000"/>
                <a:t>th</a:t>
              </a:r>
              <a:r>
                <a:rPr sz="1634"/>
                <a:t> August of 2016, 01:36 UTC with a Mw of 6.1.</a:t>
              </a:r>
            </a:p>
          </p:txBody>
        </p:sp>
      </p:grpSp>
      <p:grpSp>
        <p:nvGrpSpPr>
          <p:cNvPr id="235" name="Group 235"/>
          <p:cNvGrpSpPr/>
          <p:nvPr/>
        </p:nvGrpSpPr>
        <p:grpSpPr>
          <a:xfrm>
            <a:off x="5989304" y="2114767"/>
            <a:ext cx="3266198" cy="696875"/>
            <a:chOff x="-1" y="-1"/>
            <a:chExt cx="3598865" cy="767852"/>
          </a:xfrm>
        </p:grpSpPr>
        <p:sp>
          <p:nvSpPr>
            <p:cNvPr id="233" name="Shape 233"/>
            <p:cNvSpPr/>
            <p:nvPr/>
          </p:nvSpPr>
          <p:spPr>
            <a:xfrm>
              <a:off x="-1" y="0"/>
              <a:ext cx="3598865" cy="720725"/>
            </a:xfrm>
            <a:prstGeom prst="rect">
              <a:avLst/>
            </a:prstGeom>
            <a:noFill/>
            <a:ln w="9360" cap="sq">
              <a:solidFill>
                <a:srgbClr val="000000"/>
              </a:solidFill>
              <a:prstDash val="solid"/>
              <a:round/>
            </a:ln>
            <a:effectLst/>
          </p:spPr>
          <p:txBody>
            <a:bodyPr wrap="square" lIns="41492" tIns="41492" rIns="41492" bIns="41492" numCol="1" anchor="t">
              <a:noAutofit/>
            </a:bodyPr>
            <a:lstStyle/>
            <a:p>
              <a:pPr algn="just">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a:latin typeface="Arial"/>
                  <a:ea typeface="Arial"/>
                  <a:cs typeface="Arial"/>
                  <a:sym typeface="Arial"/>
                </a:defRPr>
              </a:pPr>
              <a:endParaRPr sz="1361"/>
            </a:p>
          </p:txBody>
        </p:sp>
        <p:sp>
          <p:nvSpPr>
            <p:cNvPr id="234" name="Shape 234"/>
            <p:cNvSpPr/>
            <p:nvPr/>
          </p:nvSpPr>
          <p:spPr>
            <a:xfrm>
              <a:off x="-1" y="-1"/>
              <a:ext cx="3598865" cy="7678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p>
              <a:pPr algn="just">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a:latin typeface="Arial"/>
                  <a:ea typeface="Arial"/>
                  <a:cs typeface="Arial"/>
                  <a:sym typeface="Arial"/>
                </a:defRPr>
              </a:pPr>
              <a:r>
                <a:rPr sz="1361"/>
                <a:t>Data collected using the RAN </a:t>
              </a:r>
              <a:r>
                <a:rPr sz="1271"/>
                <a:t>(National Accelerometric Network managed by the Civil Defence of Rome) </a:t>
              </a:r>
              <a:r>
                <a:rPr sz="1361"/>
                <a:t>stations.</a:t>
              </a:r>
            </a:p>
          </p:txBody>
        </p:sp>
      </p:grpSp>
      <p:grpSp>
        <p:nvGrpSpPr>
          <p:cNvPr id="238" name="Group 238"/>
          <p:cNvGrpSpPr/>
          <p:nvPr/>
        </p:nvGrpSpPr>
        <p:grpSpPr>
          <a:xfrm>
            <a:off x="5987864" y="4990516"/>
            <a:ext cx="3202804" cy="850315"/>
            <a:chOff x="-1" y="0"/>
            <a:chExt cx="3529015" cy="936919"/>
          </a:xfrm>
        </p:grpSpPr>
        <p:sp>
          <p:nvSpPr>
            <p:cNvPr id="236" name="Shape 236"/>
            <p:cNvSpPr/>
            <p:nvPr/>
          </p:nvSpPr>
          <p:spPr>
            <a:xfrm>
              <a:off x="-1" y="0"/>
              <a:ext cx="3529015" cy="863601"/>
            </a:xfrm>
            <a:prstGeom prst="rect">
              <a:avLst/>
            </a:prstGeom>
            <a:noFill/>
            <a:ln w="9360" cap="sq">
              <a:solidFill>
                <a:srgbClr val="000000"/>
              </a:solidFill>
              <a:prstDash val="solid"/>
              <a:round/>
            </a:ln>
            <a:effectLst/>
          </p:spPr>
          <p:txBody>
            <a:bodyPr wrap="square" lIns="41492" tIns="41492" rIns="41492" bIns="41492" numCol="1" anchor="t">
              <a:noAutofit/>
            </a:bodyPr>
            <a:lstStyle/>
            <a:p>
              <a:pPr algn="just">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100">
                  <a:latin typeface="Arial"/>
                  <a:ea typeface="Arial"/>
                  <a:cs typeface="Arial"/>
                  <a:sym typeface="Arial"/>
                </a:defRPr>
              </a:pPr>
              <a:endParaRPr sz="998"/>
            </a:p>
          </p:txBody>
        </p:sp>
        <p:sp>
          <p:nvSpPr>
            <p:cNvPr id="237" name="Shape 237"/>
            <p:cNvSpPr/>
            <p:nvPr/>
          </p:nvSpPr>
          <p:spPr>
            <a:xfrm>
              <a:off x="-1" y="0"/>
              <a:ext cx="3529015" cy="9369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lvl1pPr algn="just">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100">
                  <a:latin typeface="Arial"/>
                  <a:ea typeface="Arial"/>
                  <a:cs typeface="Arial"/>
                  <a:sym typeface="Arial"/>
                </a:defRPr>
              </a:lvl1pPr>
            </a:lstStyle>
            <a:p>
              <a:r>
                <a:rPr sz="998"/>
                <a:t>The green star is the epicentral location of Amatrice event and the grey pentagons are the station sites, where we have calculated the GMPs values, and the yellow one are those with an observed intensity associated. </a:t>
              </a:r>
            </a:p>
          </p:txBody>
        </p:sp>
      </p:grpSp>
      <p:grpSp>
        <p:nvGrpSpPr>
          <p:cNvPr id="241" name="Group 241"/>
          <p:cNvGrpSpPr/>
          <p:nvPr/>
        </p:nvGrpSpPr>
        <p:grpSpPr>
          <a:xfrm>
            <a:off x="5989304" y="3029648"/>
            <a:ext cx="3266198" cy="522997"/>
            <a:chOff x="-1" y="0"/>
            <a:chExt cx="3598865" cy="576264"/>
          </a:xfrm>
        </p:grpSpPr>
        <p:sp>
          <p:nvSpPr>
            <p:cNvPr id="239" name="Shape 239"/>
            <p:cNvSpPr/>
            <p:nvPr/>
          </p:nvSpPr>
          <p:spPr>
            <a:xfrm>
              <a:off x="-1" y="0"/>
              <a:ext cx="3598865" cy="576264"/>
            </a:xfrm>
            <a:prstGeom prst="rect">
              <a:avLst/>
            </a:prstGeom>
            <a:noFill/>
            <a:ln w="9360" cap="sq">
              <a:solidFill>
                <a:srgbClr val="000000"/>
              </a:solidFill>
              <a:prstDash val="solid"/>
              <a:round/>
            </a:ln>
            <a:effectLst/>
          </p:spPr>
          <p:txBody>
            <a:bodyPr wrap="square" lIns="41492" tIns="41492" rIns="41492" bIns="41492" numCol="1" anchor="t">
              <a:noAutofit/>
            </a:bodyPr>
            <a:lstStyle/>
            <a:p>
              <a:pPr algn="just">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a:latin typeface="Arial"/>
                  <a:ea typeface="Arial"/>
                  <a:cs typeface="Arial"/>
                  <a:sym typeface="Arial"/>
                </a:defRPr>
              </a:pPr>
              <a:endParaRPr sz="1361"/>
            </a:p>
          </p:txBody>
        </p:sp>
        <p:sp>
          <p:nvSpPr>
            <p:cNvPr id="240" name="Shape 240"/>
            <p:cNvSpPr/>
            <p:nvPr/>
          </p:nvSpPr>
          <p:spPr>
            <a:xfrm>
              <a:off x="-1" y="0"/>
              <a:ext cx="3598865" cy="55236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lvl1pPr algn="just">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500">
                  <a:latin typeface="Arial"/>
                  <a:ea typeface="Arial"/>
                  <a:cs typeface="Arial"/>
                  <a:sym typeface="Arial"/>
                </a:defRPr>
              </a:lvl1pPr>
            </a:lstStyle>
            <a:p>
              <a:r>
                <a:rPr sz="1361"/>
                <a:t>Macroseismic data collected from Albini et al. (2016).</a:t>
              </a:r>
            </a:p>
          </p:txBody>
        </p:sp>
      </p:grpSp>
      <p:sp>
        <p:nvSpPr>
          <p:cNvPr id="25" name="Rectangle 24">
            <a:extLst>
              <a:ext uri="{FF2B5EF4-FFF2-40B4-BE49-F238E27FC236}">
                <a16:creationId xmlns:a16="http://schemas.microsoft.com/office/drawing/2014/main" id="{D9E8BB4B-6EEF-4BD4-B145-56FA27173EB9}"/>
              </a:ext>
            </a:extLst>
          </p:cNvPr>
          <p:cNvSpPr/>
          <p:nvPr/>
        </p:nvSpPr>
        <p:spPr>
          <a:xfrm>
            <a:off x="157018" y="6182908"/>
            <a:ext cx="6096000" cy="646331"/>
          </a:xfrm>
          <a:prstGeom prst="rect">
            <a:avLst/>
          </a:prstGeom>
        </p:spPr>
        <p:txBody>
          <a:bodyPr>
            <a:spAutoFit/>
          </a:bodyPr>
          <a:lstStyle/>
          <a:p>
            <a:r>
              <a:rPr lang="en-US" dirty="0">
                <a:solidFill>
                  <a:schemeClr val="bg1"/>
                </a:solidFill>
              </a:rPr>
              <a:t>Estimation of regression laws for ground motion parameters using as case of study the Amatrice earthquake.</a:t>
            </a:r>
          </a:p>
        </p:txBody>
      </p:sp>
      <p:sp>
        <p:nvSpPr>
          <p:cNvPr id="26" name="Rectangle 25">
            <a:extLst>
              <a:ext uri="{FF2B5EF4-FFF2-40B4-BE49-F238E27FC236}">
                <a16:creationId xmlns:a16="http://schemas.microsoft.com/office/drawing/2014/main" id="{09D2C2B1-43A1-4A17-BB42-E4137EC1F5DC}"/>
              </a:ext>
            </a:extLst>
          </p:cNvPr>
          <p:cNvSpPr/>
          <p:nvPr/>
        </p:nvSpPr>
        <p:spPr>
          <a:xfrm>
            <a:off x="5910175" y="6506073"/>
            <a:ext cx="1618200" cy="276999"/>
          </a:xfrm>
          <a:prstGeom prst="rect">
            <a:avLst/>
          </a:prstGeom>
        </p:spPr>
        <p:txBody>
          <a:bodyPr wrap="none">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b="1">
                <a:latin typeface="Arial"/>
                <a:ea typeface="Arial"/>
                <a:cs typeface="Arial"/>
                <a:sym typeface="Arial"/>
              </a:defRPr>
            </a:pPr>
            <a:r>
              <a:rPr lang="en-US" sz="1200" dirty="0">
                <a:solidFill>
                  <a:schemeClr val="bg1"/>
                </a:solidFill>
              </a:rPr>
              <a:t>L. Tiberi</a:t>
            </a:r>
            <a:r>
              <a:rPr lang="en-US" sz="1200" baseline="33000" dirty="0">
                <a:solidFill>
                  <a:schemeClr val="bg1"/>
                </a:solidFill>
              </a:rPr>
              <a:t>1</a:t>
            </a:r>
            <a:r>
              <a:rPr lang="en-US" sz="1200" dirty="0">
                <a:solidFill>
                  <a:schemeClr val="bg1"/>
                </a:solidFill>
              </a:rPr>
              <a:t>, G. Costa</a:t>
            </a:r>
            <a:r>
              <a:rPr lang="en-US" sz="1200" baseline="33000" dirty="0">
                <a:solidFill>
                  <a:schemeClr val="bg1"/>
                </a:solidFill>
              </a:rPr>
              <a:t>1</a:t>
            </a:r>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p:nvPr/>
        </p:nvSpPr>
        <p:spPr>
          <a:xfrm>
            <a:off x="2024423" y="580624"/>
            <a:ext cx="6140503" cy="389804"/>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b="1">
                <a:latin typeface="Arial"/>
                <a:ea typeface="Arial"/>
                <a:cs typeface="Arial"/>
                <a:sym typeface="Arial"/>
              </a:defRPr>
            </a:lvl1pPr>
          </a:lstStyle>
          <a:p>
            <a:r>
              <a:rPr sz="1997"/>
              <a:t>Test using Amatrice earthquake data</a:t>
            </a:r>
          </a:p>
        </p:txBody>
      </p:sp>
      <p:pic>
        <p:nvPicPr>
          <p:cNvPr id="253" name="image6.png"/>
          <p:cNvPicPr>
            <a:picLocks noChangeAspect="1"/>
          </p:cNvPicPr>
          <p:nvPr/>
        </p:nvPicPr>
        <p:blipFill>
          <a:blip r:embed="rId2">
            <a:extLst/>
          </a:blip>
          <a:stretch>
            <a:fillRect/>
          </a:stretch>
        </p:blipFill>
        <p:spPr>
          <a:xfrm>
            <a:off x="4139453" y="2025703"/>
            <a:ext cx="4182516" cy="1969515"/>
          </a:xfrm>
          <a:prstGeom prst="rect">
            <a:avLst/>
          </a:prstGeom>
          <a:ln w="12700">
            <a:miter lim="400000"/>
          </a:ln>
        </p:spPr>
      </p:pic>
      <p:sp>
        <p:nvSpPr>
          <p:cNvPr id="254" name="Shape 254"/>
          <p:cNvSpPr/>
          <p:nvPr/>
        </p:nvSpPr>
        <p:spPr>
          <a:xfrm>
            <a:off x="4074618" y="1960868"/>
            <a:ext cx="4312185" cy="2090539"/>
          </a:xfrm>
          <a:prstGeom prst="rect">
            <a:avLst/>
          </a:prstGeom>
          <a:ln w="36000" cap="sq">
            <a:solidFill>
              <a:srgbClr val="000000"/>
            </a:solidFill>
          </a:ln>
        </p:spPr>
        <p:txBody>
          <a:bodyPr lIns="41492" tIns="41492" rIns="41492" bIns="41492" anchor="ctr"/>
          <a:lstStyle/>
          <a:p>
            <a:pPr>
              <a:defRPr>
                <a:solidFill>
                  <a:srgbClr val="FFFFFF"/>
                </a:solidFill>
                <a:latin typeface="Arial"/>
                <a:ea typeface="Arial"/>
                <a:cs typeface="Arial"/>
                <a:sym typeface="Arial"/>
              </a:defRPr>
            </a:pPr>
            <a:endParaRPr sz="1634"/>
          </a:p>
        </p:txBody>
      </p:sp>
      <p:sp>
        <p:nvSpPr>
          <p:cNvPr id="255" name="Shape 255"/>
          <p:cNvSpPr/>
          <p:nvPr/>
        </p:nvSpPr>
        <p:spPr>
          <a:xfrm>
            <a:off x="3322543" y="4377017"/>
            <a:ext cx="5618951" cy="1504150"/>
          </a:xfrm>
          <a:prstGeom prst="rect">
            <a:avLst/>
          </a:prstGeom>
          <a:ln w="36000" cap="sq">
            <a:solidFill>
              <a:srgbClr val="000000"/>
            </a:solidFill>
          </a:ln>
        </p:spPr>
        <p:txBody>
          <a:bodyPr lIns="41492" tIns="41492" rIns="41492" bIns="41492" anchor="ctr"/>
          <a:lstStyle/>
          <a:p>
            <a:pPr>
              <a:defRPr>
                <a:solidFill>
                  <a:srgbClr val="FFFFFF"/>
                </a:solidFill>
                <a:latin typeface="Arial"/>
                <a:ea typeface="Arial"/>
                <a:cs typeface="Arial"/>
                <a:sym typeface="Arial"/>
              </a:defRPr>
            </a:pPr>
            <a:endParaRPr sz="1634"/>
          </a:p>
        </p:txBody>
      </p:sp>
      <p:pic>
        <p:nvPicPr>
          <p:cNvPr id="256" name="image7.png"/>
          <p:cNvPicPr>
            <a:picLocks noChangeAspect="1"/>
          </p:cNvPicPr>
          <p:nvPr/>
        </p:nvPicPr>
        <p:blipFill>
          <a:blip r:embed="rId3">
            <a:extLst/>
          </a:blip>
          <a:stretch>
            <a:fillRect/>
          </a:stretch>
        </p:blipFill>
        <p:spPr>
          <a:xfrm>
            <a:off x="3486789" y="4508126"/>
            <a:ext cx="5293341" cy="1279393"/>
          </a:xfrm>
          <a:prstGeom prst="rect">
            <a:avLst/>
          </a:prstGeom>
          <a:ln w="12700">
            <a:miter lim="400000"/>
          </a:ln>
        </p:spPr>
      </p:pic>
      <p:pic>
        <p:nvPicPr>
          <p:cNvPr id="257" name="image5.jpeg"/>
          <p:cNvPicPr>
            <a:picLocks noChangeAspect="1"/>
          </p:cNvPicPr>
          <p:nvPr/>
        </p:nvPicPr>
        <p:blipFill>
          <a:blip r:embed="rId4">
            <a:extLst/>
          </a:blip>
          <a:stretch>
            <a:fillRect/>
          </a:stretch>
        </p:blipFill>
        <p:spPr>
          <a:xfrm>
            <a:off x="1884668" y="2042993"/>
            <a:ext cx="1798066" cy="440871"/>
          </a:xfrm>
          <a:prstGeom prst="rect">
            <a:avLst/>
          </a:prstGeom>
          <a:ln w="12700">
            <a:miter lim="400000"/>
          </a:ln>
        </p:spPr>
      </p:pic>
      <p:pic>
        <p:nvPicPr>
          <p:cNvPr id="258" name="image6.jpeg"/>
          <p:cNvPicPr>
            <a:picLocks noChangeAspect="1"/>
          </p:cNvPicPr>
          <p:nvPr/>
        </p:nvPicPr>
        <p:blipFill>
          <a:blip r:embed="rId5">
            <a:extLst/>
          </a:blip>
          <a:stretch>
            <a:fillRect/>
          </a:stretch>
        </p:blipFill>
        <p:spPr>
          <a:xfrm>
            <a:off x="1786697" y="2679807"/>
            <a:ext cx="2135203" cy="458161"/>
          </a:xfrm>
          <a:prstGeom prst="rect">
            <a:avLst/>
          </a:prstGeom>
          <a:ln w="12700">
            <a:miter lim="400000"/>
          </a:ln>
        </p:spPr>
      </p:pic>
      <p:sp>
        <p:nvSpPr>
          <p:cNvPr id="18" name="Rectangle 17">
            <a:extLst>
              <a:ext uri="{FF2B5EF4-FFF2-40B4-BE49-F238E27FC236}">
                <a16:creationId xmlns:a16="http://schemas.microsoft.com/office/drawing/2014/main" id="{1032C94F-0EBA-410B-89C7-482B21418C26}"/>
              </a:ext>
            </a:extLst>
          </p:cNvPr>
          <p:cNvSpPr/>
          <p:nvPr/>
        </p:nvSpPr>
        <p:spPr>
          <a:xfrm>
            <a:off x="157018" y="6182908"/>
            <a:ext cx="6096000" cy="646331"/>
          </a:xfrm>
          <a:prstGeom prst="rect">
            <a:avLst/>
          </a:prstGeom>
        </p:spPr>
        <p:txBody>
          <a:bodyPr>
            <a:spAutoFit/>
          </a:bodyPr>
          <a:lstStyle/>
          <a:p>
            <a:r>
              <a:rPr lang="en-US" dirty="0">
                <a:solidFill>
                  <a:schemeClr val="bg1"/>
                </a:solidFill>
              </a:rPr>
              <a:t>Estimation of regression laws for ground motion parameters using as case of study the Amatrice earthquake.</a:t>
            </a:r>
          </a:p>
        </p:txBody>
      </p:sp>
      <p:sp>
        <p:nvSpPr>
          <p:cNvPr id="19" name="Rectangle 18">
            <a:extLst>
              <a:ext uri="{FF2B5EF4-FFF2-40B4-BE49-F238E27FC236}">
                <a16:creationId xmlns:a16="http://schemas.microsoft.com/office/drawing/2014/main" id="{8C457C0B-298A-4913-9793-A346D9CC15AE}"/>
              </a:ext>
            </a:extLst>
          </p:cNvPr>
          <p:cNvSpPr/>
          <p:nvPr/>
        </p:nvSpPr>
        <p:spPr>
          <a:xfrm>
            <a:off x="5910175" y="6506073"/>
            <a:ext cx="1618200" cy="276999"/>
          </a:xfrm>
          <a:prstGeom prst="rect">
            <a:avLst/>
          </a:prstGeom>
        </p:spPr>
        <p:txBody>
          <a:bodyPr wrap="none">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b="1">
                <a:latin typeface="Arial"/>
                <a:ea typeface="Arial"/>
                <a:cs typeface="Arial"/>
                <a:sym typeface="Arial"/>
              </a:defRPr>
            </a:pPr>
            <a:r>
              <a:rPr lang="en-US" sz="1200" dirty="0">
                <a:solidFill>
                  <a:schemeClr val="bg1"/>
                </a:solidFill>
              </a:rPr>
              <a:t>L. Tiberi</a:t>
            </a:r>
            <a:r>
              <a:rPr lang="en-US" sz="1200" baseline="33000" dirty="0">
                <a:solidFill>
                  <a:schemeClr val="bg1"/>
                </a:solidFill>
              </a:rPr>
              <a:t>1</a:t>
            </a:r>
            <a:r>
              <a:rPr lang="en-US" sz="1200" dirty="0">
                <a:solidFill>
                  <a:schemeClr val="bg1"/>
                </a:solidFill>
              </a:rPr>
              <a:t>, G. Costa</a:t>
            </a:r>
            <a:r>
              <a:rPr lang="en-US" sz="1200" baseline="33000" dirty="0">
                <a:solidFill>
                  <a:schemeClr val="bg1"/>
                </a:solidFill>
              </a:rPr>
              <a:t>1</a:t>
            </a: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8077200" y="6356351"/>
            <a:ext cx="2133600" cy="365125"/>
          </a:xfrm>
          <a:prstGeom prst="rect">
            <a:avLst/>
          </a:prstGeom>
        </p:spPr>
        <p:txBody>
          <a:bodyPr/>
          <a:lstStyle/>
          <a:p>
            <a:fld id="{1085DE87-C515-4485-B35B-A1D496760DEA}" type="slidenum">
              <a:rPr lang="it-IT" sz="1400" b="1"/>
              <a:pPr/>
              <a:t>3</a:t>
            </a:fld>
            <a:endParaRPr lang="it-IT" sz="1400" b="1" dirty="0"/>
          </a:p>
        </p:txBody>
      </p:sp>
      <p:sp>
        <p:nvSpPr>
          <p:cNvPr id="8" name="Rectangle 3"/>
          <p:cNvSpPr>
            <a:spLocks noChangeArrowheads="1"/>
          </p:cNvSpPr>
          <p:nvPr/>
        </p:nvSpPr>
        <p:spPr bwMode="auto">
          <a:xfrm>
            <a:off x="1354138" y="328356"/>
            <a:ext cx="8856662" cy="5632311"/>
          </a:xfrm>
          <a:prstGeom prst="rect">
            <a:avLst/>
          </a:prstGeom>
          <a:noFill/>
          <a:ln w="9525">
            <a:noFill/>
            <a:miter lim="800000"/>
            <a:headEnd/>
            <a:tailEnd/>
          </a:ln>
        </p:spPr>
        <p:txBody>
          <a:bodyPr>
            <a:spAutoFit/>
          </a:bodyPr>
          <a:lstStyle/>
          <a:p>
            <a:pPr algn="just">
              <a:buFontTx/>
              <a:buChar char="•"/>
            </a:pPr>
            <a:r>
              <a:rPr lang="en-US" sz="1600" dirty="0">
                <a:latin typeface="+mj-lt"/>
              </a:rPr>
              <a:t> </a:t>
            </a:r>
            <a:r>
              <a:rPr lang="it-IT" dirty="0">
                <a:latin typeface="+mj-lt"/>
              </a:rPr>
              <a:t>I grandi terremoti producono alterazioni delle caratteristiche naturali della superficie terrestre o gravi danni alle strutture costruite dall'uomo, come edifici, ponti e dighe. Anche piccoli terremoti possono provocare danni sproporzionati a questi edifici se sono stati utilizzati metodi o materiali di costruzione scadenti. L'intensità di un terremoto in un determinato luogo viene classificata in base al carattere locale degli effetti visibili che produce.  </a:t>
            </a:r>
          </a:p>
          <a:p>
            <a:pPr algn="just">
              <a:buFontTx/>
              <a:buChar char="•"/>
            </a:pPr>
            <a:endParaRPr lang="it-IT" dirty="0">
              <a:latin typeface="+mj-lt"/>
            </a:endParaRPr>
          </a:p>
          <a:p>
            <a:pPr algn="just">
              <a:buFontTx/>
              <a:buChar char="•"/>
            </a:pPr>
            <a:r>
              <a:rPr lang="it-IT" dirty="0">
                <a:latin typeface="+mj-lt"/>
              </a:rPr>
              <a:t>Dipende molto dall'acutezza dell'osservatore ed è in linea di principio soggettiva. Tuttavia, le stime dell'intensità si sono dimostrate un metodo valido per valutare le dimensioni dei terremoti, compresi quelli storici. </a:t>
            </a:r>
          </a:p>
          <a:p>
            <a:pPr algn="just">
              <a:buFontTx/>
              <a:buChar char="•"/>
            </a:pPr>
            <a:endParaRPr lang="it-IT" dirty="0">
              <a:latin typeface="+mj-lt"/>
            </a:endParaRPr>
          </a:p>
          <a:p>
            <a:pPr algn="just">
              <a:buFontTx/>
              <a:buChar char="•"/>
            </a:pPr>
            <a:r>
              <a:rPr lang="it-IT" dirty="0">
                <a:latin typeface="+mj-lt"/>
              </a:rPr>
              <a:t>Il primo tentativo di classificare la gravità dei terremoti fu fatto alla fine del XVIII secolo da Domenico Pignataro, un medico italiano, che classificò più di 1000 terremoti che devastarono la provincia meridionale della Calabria negli anni 1783-1786. La sua analisi grossolana classificò i terremoti a seconda che fossero molto forti, forti, moderati o lievi.  </a:t>
            </a:r>
          </a:p>
          <a:p>
            <a:pPr algn="just">
              <a:buFontTx/>
              <a:buChar char="•"/>
            </a:pPr>
            <a:endParaRPr lang="it-IT" dirty="0">
              <a:latin typeface="+mj-lt"/>
            </a:endParaRPr>
          </a:p>
          <a:p>
            <a:pPr algn="just">
              <a:buFontTx/>
              <a:buChar char="•"/>
            </a:pPr>
            <a:r>
              <a:rPr lang="it-IT" dirty="0">
                <a:latin typeface="+mj-lt"/>
              </a:rPr>
              <a:t>A metà del XIX secolo un ingegnere irlandese, Robert </a:t>
            </a:r>
            <a:r>
              <a:rPr lang="it-IT" dirty="0" err="1">
                <a:latin typeface="+mj-lt"/>
              </a:rPr>
              <a:t>Mallet</a:t>
            </a:r>
            <a:r>
              <a:rPr lang="it-IT" dirty="0">
                <a:latin typeface="+mj-lt"/>
              </a:rPr>
              <a:t>, stilò un elenco di 6831 terremoti e ne tracciò la posizione stimata, producendo la prima mappa della sismicità mondiale e stabilendo che i terremoti si verificavano in zone distinte. Utilizzò anche una scala di intensità a quattro stadi per classificare i danni dei terremoti e costruì le prime mappe isosismiche con linee che delineavano aree con gradi di danno sostanzialmente uguali.</a:t>
            </a:r>
            <a:endParaRPr lang="en-US" dirty="0">
              <a:latin typeface="+mj-lt"/>
            </a:endParaRPr>
          </a:p>
        </p:txBody>
      </p:sp>
      <p:sp>
        <p:nvSpPr>
          <p:cNvPr id="5" name="Text Box 4">
            <a:extLst>
              <a:ext uri="{FF2B5EF4-FFF2-40B4-BE49-F238E27FC236}">
                <a16:creationId xmlns:a16="http://schemas.microsoft.com/office/drawing/2014/main" id="{1E270A30-E210-4706-96DC-3534F3C98655}"/>
              </a:ext>
            </a:extLst>
          </p:cNvPr>
          <p:cNvSpPr txBox="1">
            <a:spLocks noChangeArrowheads="1"/>
          </p:cNvSpPr>
          <p:nvPr/>
        </p:nvSpPr>
        <p:spPr bwMode="auto">
          <a:xfrm>
            <a:off x="240314" y="6215063"/>
            <a:ext cx="6192812" cy="642937"/>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solidFill>
                  <a:schemeClr val="bg1"/>
                </a:solidFill>
                <a:latin typeface="Calibri" pitchFamily="34" charset="0"/>
              </a:rPr>
              <a:t>Terremoto: intensità</a:t>
            </a:r>
          </a:p>
        </p:txBody>
      </p:sp>
    </p:spTree>
    <p:extLst>
      <p:ext uri="{BB962C8B-B14F-4D97-AF65-F5344CB8AC3E}">
        <p14:creationId xmlns:p14="http://schemas.microsoft.com/office/powerpoint/2010/main" val="1895229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dissolv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dissolv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dissolve">
                                      <p:cBhvr>
                                        <p:cTn id="22"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p:nvPr/>
        </p:nvSpPr>
        <p:spPr>
          <a:xfrm>
            <a:off x="2384641" y="118806"/>
            <a:ext cx="6140503" cy="389804"/>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b="1">
                <a:latin typeface="Arial"/>
                <a:ea typeface="Arial"/>
                <a:cs typeface="Arial"/>
                <a:sym typeface="Arial"/>
              </a:defRPr>
            </a:lvl1pPr>
          </a:lstStyle>
          <a:p>
            <a:r>
              <a:rPr sz="1997"/>
              <a:t>Adding Amatrice earthquake to the initial dataset </a:t>
            </a:r>
          </a:p>
        </p:txBody>
      </p:sp>
      <p:pic>
        <p:nvPicPr>
          <p:cNvPr id="270" name="image7.jpeg"/>
          <p:cNvPicPr>
            <a:picLocks noChangeAspect="1"/>
          </p:cNvPicPr>
          <p:nvPr/>
        </p:nvPicPr>
        <p:blipFill>
          <a:blip r:embed="rId2">
            <a:extLst/>
          </a:blip>
          <a:stretch>
            <a:fillRect/>
          </a:stretch>
        </p:blipFill>
        <p:spPr>
          <a:xfrm>
            <a:off x="2417778" y="761384"/>
            <a:ext cx="3322386" cy="5022478"/>
          </a:xfrm>
          <a:prstGeom prst="rect">
            <a:avLst/>
          </a:prstGeom>
          <a:ln w="12700">
            <a:miter lim="400000"/>
          </a:ln>
        </p:spPr>
      </p:pic>
      <p:grpSp>
        <p:nvGrpSpPr>
          <p:cNvPr id="273" name="Group 273"/>
          <p:cNvGrpSpPr/>
          <p:nvPr/>
        </p:nvGrpSpPr>
        <p:grpSpPr>
          <a:xfrm>
            <a:off x="6591649" y="976056"/>
            <a:ext cx="2875750" cy="1024380"/>
            <a:chOff x="0" y="0"/>
            <a:chExt cx="3168650" cy="1128714"/>
          </a:xfrm>
        </p:grpSpPr>
        <p:sp>
          <p:nvSpPr>
            <p:cNvPr id="271" name="Shape 271"/>
            <p:cNvSpPr/>
            <p:nvPr/>
          </p:nvSpPr>
          <p:spPr>
            <a:xfrm>
              <a:off x="0" y="0"/>
              <a:ext cx="3168650" cy="1128714"/>
            </a:xfrm>
            <a:prstGeom prst="rect">
              <a:avLst/>
            </a:prstGeom>
            <a:noFill/>
            <a:ln w="9360" cap="sq">
              <a:solidFill>
                <a:srgbClr val="000000"/>
              </a:solidFill>
              <a:prstDash val="solid"/>
              <a:round/>
            </a:ln>
            <a:effectLst/>
          </p:spPr>
          <p:txBody>
            <a:bodyPr wrap="square" lIns="41492" tIns="41492" rIns="41492" bIns="41492" numCol="1" anchor="t">
              <a:noAutofit/>
            </a:bodyPr>
            <a:lstStyle/>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a:latin typeface="Arial"/>
                  <a:ea typeface="Arial"/>
                  <a:cs typeface="Arial"/>
                  <a:sym typeface="Arial"/>
                </a:defRPr>
              </a:pPr>
              <a:endParaRPr sz="1634"/>
            </a:p>
          </p:txBody>
        </p:sp>
        <p:sp>
          <p:nvSpPr>
            <p:cNvPr id="272" name="Shape 272"/>
            <p:cNvSpPr/>
            <p:nvPr/>
          </p:nvSpPr>
          <p:spPr>
            <a:xfrm>
              <a:off x="0" y="0"/>
              <a:ext cx="3168650" cy="92215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a:latin typeface="Arial"/>
                  <a:ea typeface="Arial"/>
                  <a:cs typeface="Arial"/>
                  <a:sym typeface="Arial"/>
                </a:defRPr>
              </a:pPr>
              <a:r>
                <a:rPr sz="1634"/>
                <a:t>Amatrice earthquake occurred the 24</a:t>
              </a:r>
              <a:r>
                <a:rPr sz="1634" baseline="33000"/>
                <a:t>th</a:t>
              </a:r>
              <a:r>
                <a:rPr sz="1634"/>
                <a:t> August of 2016, 01:36 UTC with a Mw of 6.1.</a:t>
              </a:r>
            </a:p>
          </p:txBody>
        </p:sp>
      </p:grpSp>
      <p:grpSp>
        <p:nvGrpSpPr>
          <p:cNvPr id="276" name="Group 276"/>
          <p:cNvGrpSpPr/>
          <p:nvPr/>
        </p:nvGrpSpPr>
        <p:grpSpPr>
          <a:xfrm>
            <a:off x="6395704" y="2151713"/>
            <a:ext cx="3266198" cy="696875"/>
            <a:chOff x="-1" y="-1"/>
            <a:chExt cx="3598865" cy="767852"/>
          </a:xfrm>
        </p:grpSpPr>
        <p:sp>
          <p:nvSpPr>
            <p:cNvPr id="274" name="Shape 274"/>
            <p:cNvSpPr/>
            <p:nvPr/>
          </p:nvSpPr>
          <p:spPr>
            <a:xfrm>
              <a:off x="-1" y="0"/>
              <a:ext cx="3598865" cy="720725"/>
            </a:xfrm>
            <a:prstGeom prst="rect">
              <a:avLst/>
            </a:prstGeom>
            <a:noFill/>
            <a:ln w="9360" cap="sq">
              <a:solidFill>
                <a:srgbClr val="000000"/>
              </a:solidFill>
              <a:prstDash val="solid"/>
              <a:round/>
            </a:ln>
            <a:effectLst/>
          </p:spPr>
          <p:txBody>
            <a:bodyPr wrap="square" lIns="41492" tIns="41492" rIns="41492" bIns="41492" numCol="1" anchor="t">
              <a:noAutofit/>
            </a:bodyPr>
            <a:lstStyle/>
            <a:p>
              <a:pPr algn="just">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a:latin typeface="Arial"/>
                  <a:ea typeface="Arial"/>
                  <a:cs typeface="Arial"/>
                  <a:sym typeface="Arial"/>
                </a:defRPr>
              </a:pPr>
              <a:endParaRPr sz="1361"/>
            </a:p>
          </p:txBody>
        </p:sp>
        <p:sp>
          <p:nvSpPr>
            <p:cNvPr id="275" name="Shape 275"/>
            <p:cNvSpPr/>
            <p:nvPr/>
          </p:nvSpPr>
          <p:spPr>
            <a:xfrm>
              <a:off x="-1" y="-1"/>
              <a:ext cx="3598865" cy="767852"/>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p>
              <a:pPr algn="just">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a:latin typeface="Arial"/>
                  <a:ea typeface="Arial"/>
                  <a:cs typeface="Arial"/>
                  <a:sym typeface="Arial"/>
                </a:defRPr>
              </a:pPr>
              <a:r>
                <a:rPr sz="1361"/>
                <a:t>Data collected using the RAN </a:t>
              </a:r>
              <a:r>
                <a:rPr sz="1271"/>
                <a:t>(National Accelerometric Network managed by the Civil Defence of Rome) </a:t>
              </a:r>
              <a:r>
                <a:rPr sz="1361"/>
                <a:t>stations.</a:t>
              </a:r>
            </a:p>
          </p:txBody>
        </p:sp>
      </p:grpSp>
      <p:grpSp>
        <p:nvGrpSpPr>
          <p:cNvPr id="279" name="Group 279"/>
          <p:cNvGrpSpPr/>
          <p:nvPr/>
        </p:nvGrpSpPr>
        <p:grpSpPr>
          <a:xfrm>
            <a:off x="6394264" y="5027462"/>
            <a:ext cx="3202804" cy="850315"/>
            <a:chOff x="-1" y="0"/>
            <a:chExt cx="3529015" cy="936919"/>
          </a:xfrm>
        </p:grpSpPr>
        <p:sp>
          <p:nvSpPr>
            <p:cNvPr id="277" name="Shape 277"/>
            <p:cNvSpPr/>
            <p:nvPr/>
          </p:nvSpPr>
          <p:spPr>
            <a:xfrm>
              <a:off x="-1" y="0"/>
              <a:ext cx="3529015" cy="863601"/>
            </a:xfrm>
            <a:prstGeom prst="rect">
              <a:avLst/>
            </a:prstGeom>
            <a:noFill/>
            <a:ln w="9360" cap="sq">
              <a:solidFill>
                <a:srgbClr val="000000"/>
              </a:solidFill>
              <a:prstDash val="solid"/>
              <a:round/>
            </a:ln>
            <a:effectLst/>
          </p:spPr>
          <p:txBody>
            <a:bodyPr wrap="square" lIns="41492" tIns="41492" rIns="41492" bIns="41492" numCol="1" anchor="t">
              <a:noAutofit/>
            </a:bodyPr>
            <a:lstStyle/>
            <a:p>
              <a:pPr algn="just">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100">
                  <a:latin typeface="Arial"/>
                  <a:ea typeface="Arial"/>
                  <a:cs typeface="Arial"/>
                  <a:sym typeface="Arial"/>
                </a:defRPr>
              </a:pPr>
              <a:endParaRPr sz="998"/>
            </a:p>
          </p:txBody>
        </p:sp>
        <p:sp>
          <p:nvSpPr>
            <p:cNvPr id="278" name="Shape 278"/>
            <p:cNvSpPr/>
            <p:nvPr/>
          </p:nvSpPr>
          <p:spPr>
            <a:xfrm>
              <a:off x="-1" y="0"/>
              <a:ext cx="3529015" cy="9369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lvl1pPr algn="just">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1100">
                  <a:latin typeface="Arial"/>
                  <a:ea typeface="Arial"/>
                  <a:cs typeface="Arial"/>
                  <a:sym typeface="Arial"/>
                </a:defRPr>
              </a:lvl1pPr>
            </a:lstStyle>
            <a:p>
              <a:r>
                <a:rPr sz="998"/>
                <a:t>The green stars are the epicentral location of the studied events and the grey pentagons are the station sites, where we have calculated the GMPs values, and the yellow one are those with an observed intensity associated. </a:t>
              </a:r>
            </a:p>
          </p:txBody>
        </p:sp>
      </p:grpSp>
      <p:grpSp>
        <p:nvGrpSpPr>
          <p:cNvPr id="282" name="Group 282"/>
          <p:cNvGrpSpPr/>
          <p:nvPr/>
        </p:nvGrpSpPr>
        <p:grpSpPr>
          <a:xfrm>
            <a:off x="6231461" y="3066593"/>
            <a:ext cx="3593246" cy="1423227"/>
            <a:chOff x="0" y="-1"/>
            <a:chExt cx="3959225" cy="1568184"/>
          </a:xfrm>
        </p:grpSpPr>
        <p:sp>
          <p:nvSpPr>
            <p:cNvPr id="280" name="Shape 280"/>
            <p:cNvSpPr/>
            <p:nvPr/>
          </p:nvSpPr>
          <p:spPr>
            <a:xfrm>
              <a:off x="0" y="-1"/>
              <a:ext cx="3959225" cy="1485903"/>
            </a:xfrm>
            <a:prstGeom prst="rect">
              <a:avLst/>
            </a:prstGeom>
            <a:solidFill>
              <a:srgbClr val="FFFF66"/>
            </a:solidFill>
            <a:ln w="9360" cap="sq">
              <a:solidFill>
                <a:srgbClr val="000000"/>
              </a:solidFill>
              <a:prstDash val="solid"/>
              <a:round/>
            </a:ln>
            <a:effectLst/>
          </p:spPr>
          <p:txBody>
            <a:bodyPr wrap="square" lIns="41492" tIns="41492" rIns="41492" bIns="41492" numCol="1" anchor="t">
              <a:noAutofit/>
            </a:bodyPr>
            <a:lstStyle/>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b="1">
                  <a:latin typeface="Arial"/>
                  <a:ea typeface="Arial"/>
                  <a:cs typeface="Arial"/>
                  <a:sym typeface="Arial"/>
                </a:defRPr>
              </a:pPr>
              <a:endParaRPr sz="1452"/>
            </a:p>
          </p:txBody>
        </p:sp>
        <p:sp>
          <p:nvSpPr>
            <p:cNvPr id="281" name="Shape 281"/>
            <p:cNvSpPr/>
            <p:nvPr/>
          </p:nvSpPr>
          <p:spPr>
            <a:xfrm>
              <a:off x="0" y="-1"/>
              <a:ext cx="3959225" cy="1568184"/>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r>
                <a:rPr sz="1452"/>
                <a:t>Maximum distance of 4 km, with an average value of :</a:t>
              </a:r>
            </a:p>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endParaRPr sz="1452"/>
            </a:p>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b="1">
                  <a:latin typeface="Arial"/>
                  <a:ea typeface="Arial"/>
                  <a:cs typeface="Arial"/>
                  <a:sym typeface="Arial"/>
                </a:defRPr>
              </a:pPr>
              <a:r>
                <a:rPr sz="1452"/>
                <a:t>(1.8 </a:t>
              </a:r>
              <a:r>
                <a:rPr sz="1452">
                  <a:latin typeface="Cantarell"/>
                  <a:ea typeface="Cantarell"/>
                  <a:cs typeface="Cantarell"/>
                  <a:sym typeface="Cantarell"/>
                </a:rPr>
                <a:t>±</a:t>
              </a:r>
              <a:r>
                <a:rPr sz="1452"/>
                <a:t> 1.8) km</a:t>
              </a:r>
            </a:p>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endParaRPr sz="1452"/>
            </a:p>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b="1">
                  <a:latin typeface="Arial"/>
                  <a:ea typeface="Arial"/>
                  <a:cs typeface="Arial"/>
                  <a:sym typeface="Arial"/>
                </a:defRPr>
              </a:pPr>
              <a:r>
                <a:rPr sz="1452"/>
                <a:t>125 pairs of intensity - GMPs values</a:t>
              </a:r>
            </a:p>
          </p:txBody>
        </p:sp>
      </p:grpSp>
      <p:sp>
        <p:nvSpPr>
          <p:cNvPr id="25" name="Rectangle 24">
            <a:extLst>
              <a:ext uri="{FF2B5EF4-FFF2-40B4-BE49-F238E27FC236}">
                <a16:creationId xmlns:a16="http://schemas.microsoft.com/office/drawing/2014/main" id="{22712FCC-736C-421B-B2B5-C832ECC48364}"/>
              </a:ext>
            </a:extLst>
          </p:cNvPr>
          <p:cNvSpPr/>
          <p:nvPr/>
        </p:nvSpPr>
        <p:spPr>
          <a:xfrm>
            <a:off x="157018" y="6182908"/>
            <a:ext cx="6096000" cy="646331"/>
          </a:xfrm>
          <a:prstGeom prst="rect">
            <a:avLst/>
          </a:prstGeom>
        </p:spPr>
        <p:txBody>
          <a:bodyPr>
            <a:spAutoFit/>
          </a:bodyPr>
          <a:lstStyle/>
          <a:p>
            <a:r>
              <a:rPr lang="en-US" dirty="0">
                <a:solidFill>
                  <a:schemeClr val="bg1"/>
                </a:solidFill>
              </a:rPr>
              <a:t>Estimation of regression laws for ground motion parameters using as case of study the Amatrice earthquake.</a:t>
            </a:r>
          </a:p>
        </p:txBody>
      </p:sp>
      <p:sp>
        <p:nvSpPr>
          <p:cNvPr id="26" name="Rectangle 25">
            <a:extLst>
              <a:ext uri="{FF2B5EF4-FFF2-40B4-BE49-F238E27FC236}">
                <a16:creationId xmlns:a16="http://schemas.microsoft.com/office/drawing/2014/main" id="{E319A533-845A-4373-AD12-A73B4158ECBF}"/>
              </a:ext>
            </a:extLst>
          </p:cNvPr>
          <p:cNvSpPr/>
          <p:nvPr/>
        </p:nvSpPr>
        <p:spPr>
          <a:xfrm>
            <a:off x="5910175" y="6506073"/>
            <a:ext cx="1618200" cy="276999"/>
          </a:xfrm>
          <a:prstGeom prst="rect">
            <a:avLst/>
          </a:prstGeom>
        </p:spPr>
        <p:txBody>
          <a:bodyPr wrap="none">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b="1">
                <a:latin typeface="Arial"/>
                <a:ea typeface="Arial"/>
                <a:cs typeface="Arial"/>
                <a:sym typeface="Arial"/>
              </a:defRPr>
            </a:pPr>
            <a:r>
              <a:rPr lang="en-US" sz="1200" dirty="0">
                <a:solidFill>
                  <a:schemeClr val="bg1"/>
                </a:solidFill>
              </a:rPr>
              <a:t>L. Tiberi</a:t>
            </a:r>
            <a:r>
              <a:rPr lang="en-US" sz="1200" baseline="33000" dirty="0">
                <a:solidFill>
                  <a:schemeClr val="bg1"/>
                </a:solidFill>
              </a:rPr>
              <a:t>1</a:t>
            </a:r>
            <a:r>
              <a:rPr lang="en-US" sz="1200" dirty="0">
                <a:solidFill>
                  <a:schemeClr val="bg1"/>
                </a:solidFill>
              </a:rPr>
              <a:t>, G. Costa</a:t>
            </a:r>
            <a:r>
              <a:rPr lang="en-US" sz="1200" baseline="33000" dirty="0">
                <a:solidFill>
                  <a:schemeClr val="bg1"/>
                </a:solidFill>
              </a:rPr>
              <a:t>1</a:t>
            </a:r>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 name="image4.jpeg"/>
          <p:cNvPicPr>
            <a:picLocks noChangeAspect="1"/>
          </p:cNvPicPr>
          <p:nvPr/>
        </p:nvPicPr>
        <p:blipFill>
          <a:blip r:embed="rId2">
            <a:extLst/>
          </a:blip>
          <a:stretch>
            <a:fillRect/>
          </a:stretch>
        </p:blipFill>
        <p:spPr>
          <a:xfrm>
            <a:off x="6386306" y="342277"/>
            <a:ext cx="3586314" cy="2689736"/>
          </a:xfrm>
          <a:prstGeom prst="rect">
            <a:avLst/>
          </a:prstGeom>
          <a:ln w="12700">
            <a:miter lim="400000"/>
          </a:ln>
        </p:spPr>
      </p:pic>
      <p:pic>
        <p:nvPicPr>
          <p:cNvPr id="294" name="image8.jpeg"/>
          <p:cNvPicPr>
            <a:picLocks noChangeAspect="1"/>
          </p:cNvPicPr>
          <p:nvPr/>
        </p:nvPicPr>
        <p:blipFill>
          <a:blip r:embed="rId3">
            <a:extLst/>
          </a:blip>
          <a:stretch>
            <a:fillRect/>
          </a:stretch>
        </p:blipFill>
        <p:spPr>
          <a:xfrm>
            <a:off x="6382837" y="3099894"/>
            <a:ext cx="3593249" cy="2694937"/>
          </a:xfrm>
          <a:prstGeom prst="rect">
            <a:avLst/>
          </a:prstGeom>
          <a:ln w="12700">
            <a:miter lim="400000"/>
          </a:ln>
        </p:spPr>
      </p:pic>
      <p:grpSp>
        <p:nvGrpSpPr>
          <p:cNvPr id="298" name="Group 298"/>
          <p:cNvGrpSpPr/>
          <p:nvPr/>
        </p:nvGrpSpPr>
        <p:grpSpPr>
          <a:xfrm>
            <a:off x="2360201" y="985913"/>
            <a:ext cx="3329343" cy="976310"/>
            <a:chOff x="0" y="-1"/>
            <a:chExt cx="3668442" cy="1075748"/>
          </a:xfrm>
        </p:grpSpPr>
        <p:sp>
          <p:nvSpPr>
            <p:cNvPr id="296" name="Shape 296"/>
            <p:cNvSpPr/>
            <p:nvPr/>
          </p:nvSpPr>
          <p:spPr>
            <a:xfrm>
              <a:off x="0" y="-1"/>
              <a:ext cx="3668442" cy="1047274"/>
            </a:xfrm>
            <a:prstGeom prst="rect">
              <a:avLst/>
            </a:prstGeom>
            <a:solidFill>
              <a:srgbClr val="4545FF"/>
            </a:solidFill>
            <a:ln w="25400" cap="flat">
              <a:solidFill>
                <a:srgbClr val="000000"/>
              </a:solidFill>
              <a:prstDash val="solid"/>
              <a:round/>
            </a:ln>
            <a:effectLst/>
          </p:spPr>
          <p:txBody>
            <a:bodyPr wrap="square" lIns="41492" tIns="41492" rIns="41492" bIns="41492" numCol="1" anchor="t">
              <a:noAutofit/>
            </a:bodyPr>
            <a:lstStyle/>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b="1">
                  <a:latin typeface="Arial"/>
                  <a:ea typeface="Arial"/>
                  <a:cs typeface="Arial"/>
                  <a:sym typeface="Arial"/>
                </a:defRPr>
              </a:pPr>
              <a:endParaRPr sz="1452"/>
            </a:p>
          </p:txBody>
        </p:sp>
        <p:sp>
          <p:nvSpPr>
            <p:cNvPr id="297" name="Shape 297"/>
            <p:cNvSpPr/>
            <p:nvPr/>
          </p:nvSpPr>
          <p:spPr>
            <a:xfrm>
              <a:off x="0" y="-1"/>
              <a:ext cx="3668442" cy="1075748"/>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b="1">
                  <a:latin typeface="Arial"/>
                  <a:ea typeface="Arial"/>
                  <a:cs typeface="Arial"/>
                  <a:sym typeface="Arial"/>
                </a:defRPr>
              </a:pPr>
              <a:r>
                <a:rPr sz="1452"/>
                <a:t>Average distance of :</a:t>
              </a:r>
            </a:p>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b="1">
                  <a:latin typeface="Arial"/>
                  <a:ea typeface="Arial"/>
                  <a:cs typeface="Arial"/>
                  <a:sym typeface="Arial"/>
                </a:defRPr>
              </a:pPr>
              <a:r>
                <a:rPr sz="1452"/>
                <a:t>(1.8 </a:t>
              </a:r>
              <a:r>
                <a:rPr sz="1452">
                  <a:latin typeface="Cantarell"/>
                  <a:ea typeface="Cantarell"/>
                  <a:cs typeface="Cantarell"/>
                  <a:sym typeface="Cantarell"/>
                </a:rPr>
                <a:t>±</a:t>
              </a:r>
              <a:r>
                <a:rPr sz="1452"/>
                <a:t> 1.8) km</a:t>
              </a:r>
            </a:p>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endParaRPr sz="1452"/>
            </a:p>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b="1">
                  <a:latin typeface="Arial"/>
                  <a:ea typeface="Arial"/>
                  <a:cs typeface="Arial"/>
                  <a:sym typeface="Arial"/>
                </a:defRPr>
              </a:pPr>
              <a:r>
                <a:rPr sz="1452"/>
                <a:t>115 pairs of intensity - GMPs values</a:t>
              </a:r>
            </a:p>
          </p:txBody>
        </p:sp>
      </p:grpSp>
      <p:grpSp>
        <p:nvGrpSpPr>
          <p:cNvPr id="301" name="Group 301"/>
          <p:cNvGrpSpPr/>
          <p:nvPr/>
        </p:nvGrpSpPr>
        <p:grpSpPr>
          <a:xfrm>
            <a:off x="2360201" y="3844374"/>
            <a:ext cx="3329343" cy="976310"/>
            <a:chOff x="0" y="0"/>
            <a:chExt cx="3668442" cy="1075747"/>
          </a:xfrm>
        </p:grpSpPr>
        <p:sp>
          <p:nvSpPr>
            <p:cNvPr id="299" name="Shape 299"/>
            <p:cNvSpPr/>
            <p:nvPr/>
          </p:nvSpPr>
          <p:spPr>
            <a:xfrm>
              <a:off x="0" y="0"/>
              <a:ext cx="3668442" cy="1047270"/>
            </a:xfrm>
            <a:prstGeom prst="rect">
              <a:avLst/>
            </a:prstGeom>
            <a:solidFill>
              <a:srgbClr val="FF381F"/>
            </a:solidFill>
            <a:ln w="25400" cap="flat">
              <a:solidFill>
                <a:srgbClr val="000000"/>
              </a:solidFill>
              <a:prstDash val="solid"/>
              <a:round/>
            </a:ln>
            <a:effectLst/>
          </p:spPr>
          <p:txBody>
            <a:bodyPr wrap="square" lIns="41492" tIns="41492" rIns="41492" bIns="41492" numCol="1" anchor="t">
              <a:noAutofit/>
            </a:bodyPr>
            <a:lstStyle/>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b="1">
                  <a:latin typeface="Arial"/>
                  <a:ea typeface="Arial"/>
                  <a:cs typeface="Arial"/>
                  <a:sym typeface="Arial"/>
                </a:defRPr>
              </a:pPr>
              <a:endParaRPr sz="1452"/>
            </a:p>
          </p:txBody>
        </p:sp>
        <p:sp>
          <p:nvSpPr>
            <p:cNvPr id="300" name="Shape 300"/>
            <p:cNvSpPr/>
            <p:nvPr/>
          </p:nvSpPr>
          <p:spPr>
            <a:xfrm>
              <a:off x="0" y="0"/>
              <a:ext cx="3668442" cy="107574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0839" tIns="40839" rIns="40839" bIns="40839" numCol="1" anchor="t">
              <a:spAutoFit/>
            </a:bodyPr>
            <a:lstStyle/>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b="1">
                  <a:latin typeface="Arial"/>
                  <a:ea typeface="Arial"/>
                  <a:cs typeface="Arial"/>
                  <a:sym typeface="Arial"/>
                </a:defRPr>
              </a:pPr>
              <a:r>
                <a:rPr sz="1452"/>
                <a:t>Average distance of :</a:t>
              </a:r>
            </a:p>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b="1">
                  <a:latin typeface="Arial"/>
                  <a:ea typeface="Arial"/>
                  <a:cs typeface="Arial"/>
                  <a:sym typeface="Arial"/>
                </a:defRPr>
              </a:pPr>
              <a:r>
                <a:rPr sz="1452"/>
                <a:t>(1.8 </a:t>
              </a:r>
              <a:r>
                <a:rPr sz="1452">
                  <a:latin typeface="Cantarell"/>
                  <a:ea typeface="Cantarell"/>
                  <a:cs typeface="Cantarell"/>
                  <a:sym typeface="Cantarell"/>
                </a:rPr>
                <a:t>±</a:t>
              </a:r>
              <a:r>
                <a:rPr sz="1452"/>
                <a:t> 1.8) km</a:t>
              </a:r>
            </a:p>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a:latin typeface="Arial"/>
                  <a:ea typeface="Arial"/>
                  <a:cs typeface="Arial"/>
                  <a:sym typeface="Arial"/>
                </a:defRPr>
              </a:pPr>
              <a:endParaRPr sz="1452"/>
            </a:p>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600" b="1">
                  <a:latin typeface="Arial"/>
                  <a:ea typeface="Arial"/>
                  <a:cs typeface="Arial"/>
                  <a:sym typeface="Arial"/>
                </a:defRPr>
              </a:pPr>
              <a:r>
                <a:rPr sz="1452"/>
                <a:t>125 pairs of intensity - GMPs values</a:t>
              </a:r>
            </a:p>
          </p:txBody>
        </p:sp>
      </p:grpSp>
      <p:sp>
        <p:nvSpPr>
          <p:cNvPr id="302" name="Shape 302"/>
          <p:cNvSpPr/>
          <p:nvPr/>
        </p:nvSpPr>
        <p:spPr>
          <a:xfrm>
            <a:off x="2348674" y="3342213"/>
            <a:ext cx="3220409" cy="333955"/>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lvl1pPr>
          </a:lstStyle>
          <a:p>
            <a:r>
              <a:rPr sz="1634"/>
              <a:t>Original dataset + Amatrice data</a:t>
            </a:r>
          </a:p>
        </p:txBody>
      </p:sp>
      <p:sp>
        <p:nvSpPr>
          <p:cNvPr id="303" name="Shape 303"/>
          <p:cNvSpPr/>
          <p:nvPr/>
        </p:nvSpPr>
        <p:spPr>
          <a:xfrm>
            <a:off x="2348674" y="460700"/>
            <a:ext cx="1924088" cy="333955"/>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lvl1pPr>
          </a:lstStyle>
          <a:p>
            <a:r>
              <a:rPr sz="1634"/>
              <a:t>Original dataset</a:t>
            </a:r>
          </a:p>
        </p:txBody>
      </p:sp>
      <p:sp>
        <p:nvSpPr>
          <p:cNvPr id="304" name="Shape 304"/>
          <p:cNvSpPr/>
          <p:nvPr/>
        </p:nvSpPr>
        <p:spPr>
          <a:xfrm>
            <a:off x="2051114" y="365823"/>
            <a:ext cx="7918354" cy="2671885"/>
          </a:xfrm>
          <a:prstGeom prst="rect">
            <a:avLst/>
          </a:prstGeom>
          <a:ln w="25400">
            <a:solidFill>
              <a:srgbClr val="A731A4"/>
            </a:solidFill>
          </a:ln>
        </p:spPr>
        <p:txBody>
          <a:bodyPr lIns="41492" tIns="41492" rIns="41492" bIns="41492"/>
          <a:lstStyle/>
          <a:p>
            <a:pPr>
              <a:defRPr>
                <a:latin typeface="+mj-lt"/>
                <a:ea typeface="+mj-ea"/>
                <a:cs typeface="+mj-cs"/>
                <a:sym typeface="Times New Roman"/>
              </a:defRPr>
            </a:pPr>
            <a:endParaRPr sz="1634"/>
          </a:p>
        </p:txBody>
      </p:sp>
      <p:sp>
        <p:nvSpPr>
          <p:cNvPr id="305" name="Shape 305"/>
          <p:cNvSpPr/>
          <p:nvPr/>
        </p:nvSpPr>
        <p:spPr>
          <a:xfrm>
            <a:off x="2051114" y="3111421"/>
            <a:ext cx="7918354" cy="2671884"/>
          </a:xfrm>
          <a:prstGeom prst="rect">
            <a:avLst/>
          </a:prstGeom>
          <a:ln w="25400">
            <a:solidFill>
              <a:srgbClr val="49AC72"/>
            </a:solidFill>
          </a:ln>
        </p:spPr>
        <p:txBody>
          <a:bodyPr lIns="41492" tIns="41492" rIns="41492" bIns="41492"/>
          <a:lstStyle/>
          <a:p>
            <a:pPr>
              <a:defRPr>
                <a:latin typeface="+mj-lt"/>
                <a:ea typeface="+mj-ea"/>
                <a:cs typeface="+mj-cs"/>
                <a:sym typeface="Times New Roman"/>
              </a:defRPr>
            </a:pPr>
            <a:endParaRPr sz="1634"/>
          </a:p>
        </p:txBody>
      </p:sp>
      <p:sp>
        <p:nvSpPr>
          <p:cNvPr id="24" name="Rectangle 23">
            <a:extLst>
              <a:ext uri="{FF2B5EF4-FFF2-40B4-BE49-F238E27FC236}">
                <a16:creationId xmlns:a16="http://schemas.microsoft.com/office/drawing/2014/main" id="{7A786062-5331-4265-AC7A-756FC06DFE62}"/>
              </a:ext>
            </a:extLst>
          </p:cNvPr>
          <p:cNvSpPr/>
          <p:nvPr/>
        </p:nvSpPr>
        <p:spPr>
          <a:xfrm>
            <a:off x="157018" y="6182908"/>
            <a:ext cx="6096000" cy="646331"/>
          </a:xfrm>
          <a:prstGeom prst="rect">
            <a:avLst/>
          </a:prstGeom>
        </p:spPr>
        <p:txBody>
          <a:bodyPr>
            <a:spAutoFit/>
          </a:bodyPr>
          <a:lstStyle/>
          <a:p>
            <a:r>
              <a:rPr lang="en-US" dirty="0">
                <a:solidFill>
                  <a:schemeClr val="bg1"/>
                </a:solidFill>
              </a:rPr>
              <a:t>Estimation of regression laws for ground motion parameters using as case of study the Amatrice earthquake.</a:t>
            </a:r>
          </a:p>
        </p:txBody>
      </p:sp>
      <p:sp>
        <p:nvSpPr>
          <p:cNvPr id="25" name="Rectangle 24">
            <a:extLst>
              <a:ext uri="{FF2B5EF4-FFF2-40B4-BE49-F238E27FC236}">
                <a16:creationId xmlns:a16="http://schemas.microsoft.com/office/drawing/2014/main" id="{9DC449B2-42FB-4960-BD46-B5F1A6A83B78}"/>
              </a:ext>
            </a:extLst>
          </p:cNvPr>
          <p:cNvSpPr/>
          <p:nvPr/>
        </p:nvSpPr>
        <p:spPr>
          <a:xfrm>
            <a:off x="5910175" y="6506073"/>
            <a:ext cx="1618200" cy="276999"/>
          </a:xfrm>
          <a:prstGeom prst="rect">
            <a:avLst/>
          </a:prstGeom>
        </p:spPr>
        <p:txBody>
          <a:bodyPr wrap="none">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b="1">
                <a:latin typeface="Arial"/>
                <a:ea typeface="Arial"/>
                <a:cs typeface="Arial"/>
                <a:sym typeface="Arial"/>
              </a:defRPr>
            </a:pPr>
            <a:r>
              <a:rPr lang="en-US" sz="1200" dirty="0">
                <a:solidFill>
                  <a:schemeClr val="bg1"/>
                </a:solidFill>
              </a:rPr>
              <a:t>L. Tiberi</a:t>
            </a:r>
            <a:r>
              <a:rPr lang="en-US" sz="1200" baseline="33000" dirty="0">
                <a:solidFill>
                  <a:schemeClr val="bg1"/>
                </a:solidFill>
              </a:rPr>
              <a:t>1</a:t>
            </a:r>
            <a:r>
              <a:rPr lang="en-US" sz="1200" dirty="0">
                <a:solidFill>
                  <a:schemeClr val="bg1"/>
                </a:solidFill>
              </a:rPr>
              <a:t>, G. Costa</a:t>
            </a:r>
            <a:r>
              <a:rPr lang="en-US" sz="1200" baseline="33000" dirty="0">
                <a:solidFill>
                  <a:schemeClr val="bg1"/>
                </a:solidFill>
              </a:rPr>
              <a:t>1</a:t>
            </a:r>
          </a:p>
        </p:txBody>
      </p:sp>
    </p:spTree>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p:nvPr/>
        </p:nvSpPr>
        <p:spPr>
          <a:xfrm>
            <a:off x="2024423" y="580624"/>
            <a:ext cx="6140503" cy="389804"/>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b="1">
                <a:latin typeface="Arial"/>
                <a:ea typeface="Arial"/>
                <a:cs typeface="Arial"/>
                <a:sym typeface="Arial"/>
              </a:defRPr>
            </a:lvl1pPr>
          </a:lstStyle>
          <a:p>
            <a:r>
              <a:rPr sz="1997"/>
              <a:t>Regression laws including Amatrice: </a:t>
            </a:r>
          </a:p>
        </p:txBody>
      </p:sp>
      <p:sp>
        <p:nvSpPr>
          <p:cNvPr id="317" name="Shape 317"/>
          <p:cNvSpPr/>
          <p:nvPr/>
        </p:nvSpPr>
        <p:spPr>
          <a:xfrm>
            <a:off x="1721863" y="5554115"/>
            <a:ext cx="8037982" cy="585434"/>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a:latin typeface="Arial"/>
                <a:ea typeface="Arial"/>
                <a:cs typeface="Arial"/>
                <a:sym typeface="Arial"/>
              </a:defRPr>
            </a:lvl1pPr>
          </a:lstStyle>
          <a:p>
            <a:r>
              <a:rPr sz="1634"/>
              <a:t>The quality of the regression laws decreases including Amatrice data, probably due to the near fault effects in some points. </a:t>
            </a:r>
          </a:p>
        </p:txBody>
      </p:sp>
      <p:pic>
        <p:nvPicPr>
          <p:cNvPr id="318" name="image2.png"/>
          <p:cNvPicPr>
            <a:picLocks noChangeAspect="1"/>
          </p:cNvPicPr>
          <p:nvPr/>
        </p:nvPicPr>
        <p:blipFill>
          <a:blip r:embed="rId2">
            <a:extLst/>
          </a:blip>
          <a:stretch>
            <a:fillRect/>
          </a:stretch>
        </p:blipFill>
        <p:spPr>
          <a:xfrm>
            <a:off x="1765087" y="1259221"/>
            <a:ext cx="8386644" cy="1943582"/>
          </a:xfrm>
          <a:prstGeom prst="rect">
            <a:avLst/>
          </a:prstGeom>
          <a:ln w="12700">
            <a:miter lim="400000"/>
          </a:ln>
        </p:spPr>
      </p:pic>
      <p:pic>
        <p:nvPicPr>
          <p:cNvPr id="319" name="image8.png"/>
          <p:cNvPicPr>
            <a:picLocks noChangeAspect="1"/>
          </p:cNvPicPr>
          <p:nvPr/>
        </p:nvPicPr>
        <p:blipFill>
          <a:blip r:embed="rId3">
            <a:extLst/>
          </a:blip>
          <a:stretch>
            <a:fillRect/>
          </a:stretch>
        </p:blipFill>
        <p:spPr>
          <a:xfrm>
            <a:off x="1721864" y="3397304"/>
            <a:ext cx="8386644" cy="1943582"/>
          </a:xfrm>
          <a:prstGeom prst="rect">
            <a:avLst/>
          </a:prstGeom>
          <a:ln w="12700">
            <a:miter lim="400000"/>
          </a:ln>
        </p:spPr>
      </p:pic>
      <p:grpSp>
        <p:nvGrpSpPr>
          <p:cNvPr id="322" name="Group 322"/>
          <p:cNvGrpSpPr/>
          <p:nvPr/>
        </p:nvGrpSpPr>
        <p:grpSpPr>
          <a:xfrm>
            <a:off x="4989498" y="1024601"/>
            <a:ext cx="2352760" cy="366948"/>
            <a:chOff x="-1" y="-9550"/>
            <a:chExt cx="2592391" cy="404321"/>
          </a:xfrm>
        </p:grpSpPr>
        <p:sp>
          <p:nvSpPr>
            <p:cNvPr id="320" name="Shape 320"/>
            <p:cNvSpPr/>
            <p:nvPr/>
          </p:nvSpPr>
          <p:spPr>
            <a:xfrm>
              <a:off x="-1" y="12429"/>
              <a:ext cx="2592391" cy="360364"/>
            </a:xfrm>
            <a:prstGeom prst="rect">
              <a:avLst/>
            </a:prstGeom>
            <a:solidFill>
              <a:srgbClr val="FFFFFF"/>
            </a:solidFill>
            <a:ln w="36000" cap="sq">
              <a:solidFill>
                <a:srgbClr val="000000"/>
              </a:solidFill>
              <a:prstDash val="solid"/>
              <a:round/>
            </a:ln>
            <a:effectLst/>
          </p:spPr>
          <p:txBody>
            <a:bodyPr wrap="square" lIns="41492" tIns="41492" rIns="41492" bIns="41492" numCol="1" anchor="ctr">
              <a:noAutofit/>
            </a:bodyPr>
            <a:lstStyle/>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b="1">
                  <a:latin typeface="Arial"/>
                  <a:ea typeface="Arial"/>
                  <a:cs typeface="Arial"/>
                  <a:sym typeface="Arial"/>
                </a:defRPr>
              </a:pPr>
              <a:endParaRPr sz="1634"/>
            </a:p>
          </p:txBody>
        </p:sp>
        <p:sp>
          <p:nvSpPr>
            <p:cNvPr id="321" name="Shape 321"/>
            <p:cNvSpPr/>
            <p:nvPr/>
          </p:nvSpPr>
          <p:spPr>
            <a:xfrm>
              <a:off x="267171" y="-9550"/>
              <a:ext cx="2058046" cy="4043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7176" tIns="57176" rIns="57176" bIns="57176" numCol="1" anchor="ctr">
              <a:spAutoFit/>
            </a:bodyPr>
            <a:lstStyle>
              <a:lvl1pPr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a:latin typeface="Arial"/>
                  <a:ea typeface="Arial"/>
                  <a:cs typeface="Arial"/>
                  <a:sym typeface="Arial"/>
                </a:defRPr>
              </a:lvl1pPr>
            </a:lstStyle>
            <a:p>
              <a:r>
                <a:rPr sz="1634"/>
                <a:t>without Amatrice </a:t>
              </a:r>
            </a:p>
          </p:txBody>
        </p:sp>
      </p:grpSp>
      <p:grpSp>
        <p:nvGrpSpPr>
          <p:cNvPr id="325" name="Group 325"/>
          <p:cNvGrpSpPr/>
          <p:nvPr/>
        </p:nvGrpSpPr>
        <p:grpSpPr>
          <a:xfrm>
            <a:off x="4989498" y="3181413"/>
            <a:ext cx="2352760" cy="366948"/>
            <a:chOff x="-1" y="-9550"/>
            <a:chExt cx="2592391" cy="404321"/>
          </a:xfrm>
        </p:grpSpPr>
        <p:sp>
          <p:nvSpPr>
            <p:cNvPr id="323" name="Shape 323"/>
            <p:cNvSpPr/>
            <p:nvPr/>
          </p:nvSpPr>
          <p:spPr>
            <a:xfrm>
              <a:off x="-1" y="12429"/>
              <a:ext cx="2592391" cy="360364"/>
            </a:xfrm>
            <a:prstGeom prst="rect">
              <a:avLst/>
            </a:prstGeom>
            <a:solidFill>
              <a:srgbClr val="FFFFFF"/>
            </a:solidFill>
            <a:ln w="36000" cap="sq">
              <a:solidFill>
                <a:srgbClr val="000000"/>
              </a:solidFill>
              <a:prstDash val="solid"/>
              <a:round/>
            </a:ln>
            <a:effectLst/>
          </p:spPr>
          <p:txBody>
            <a:bodyPr wrap="square" lIns="41492" tIns="41492" rIns="41492" bIns="41492" numCol="1" anchor="ctr">
              <a:noAutofit/>
            </a:bodyPr>
            <a:lstStyle/>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b="1">
                  <a:latin typeface="Arial"/>
                  <a:ea typeface="Arial"/>
                  <a:cs typeface="Arial"/>
                  <a:sym typeface="Arial"/>
                </a:defRPr>
              </a:pPr>
              <a:endParaRPr sz="1634"/>
            </a:p>
          </p:txBody>
        </p:sp>
        <p:sp>
          <p:nvSpPr>
            <p:cNvPr id="324" name="Shape 324"/>
            <p:cNvSpPr/>
            <p:nvPr/>
          </p:nvSpPr>
          <p:spPr>
            <a:xfrm>
              <a:off x="447331" y="-9550"/>
              <a:ext cx="1697727" cy="4043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7176" tIns="57176" rIns="57176" bIns="57176" numCol="1" anchor="ctr">
              <a:spAutoFit/>
            </a:bodyPr>
            <a:lstStyle>
              <a:lvl1pPr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a:latin typeface="Arial"/>
                  <a:ea typeface="Arial"/>
                  <a:cs typeface="Arial"/>
                  <a:sym typeface="Arial"/>
                </a:defRPr>
              </a:lvl1pPr>
            </a:lstStyle>
            <a:p>
              <a:r>
                <a:rPr sz="1634"/>
                <a:t>with Amatrice </a:t>
              </a:r>
            </a:p>
          </p:txBody>
        </p:sp>
      </p:grpSp>
      <p:sp>
        <p:nvSpPr>
          <p:cNvPr id="21" name="Rectangle 20">
            <a:extLst>
              <a:ext uri="{FF2B5EF4-FFF2-40B4-BE49-F238E27FC236}">
                <a16:creationId xmlns:a16="http://schemas.microsoft.com/office/drawing/2014/main" id="{7003397C-BCF6-4E0F-95DC-C88558E6E77A}"/>
              </a:ext>
            </a:extLst>
          </p:cNvPr>
          <p:cNvSpPr/>
          <p:nvPr/>
        </p:nvSpPr>
        <p:spPr>
          <a:xfrm>
            <a:off x="157018" y="6182908"/>
            <a:ext cx="6096000" cy="646331"/>
          </a:xfrm>
          <a:prstGeom prst="rect">
            <a:avLst/>
          </a:prstGeom>
        </p:spPr>
        <p:txBody>
          <a:bodyPr>
            <a:spAutoFit/>
          </a:bodyPr>
          <a:lstStyle/>
          <a:p>
            <a:r>
              <a:rPr lang="en-US" dirty="0">
                <a:solidFill>
                  <a:schemeClr val="bg1"/>
                </a:solidFill>
              </a:rPr>
              <a:t>Estimation of regression laws for ground motion parameters using as case of study the Amatrice earthquake.</a:t>
            </a:r>
          </a:p>
        </p:txBody>
      </p:sp>
      <p:sp>
        <p:nvSpPr>
          <p:cNvPr id="22" name="Rectangle 21">
            <a:extLst>
              <a:ext uri="{FF2B5EF4-FFF2-40B4-BE49-F238E27FC236}">
                <a16:creationId xmlns:a16="http://schemas.microsoft.com/office/drawing/2014/main" id="{719A6CB9-F633-4945-A0A6-993CADAE384F}"/>
              </a:ext>
            </a:extLst>
          </p:cNvPr>
          <p:cNvSpPr/>
          <p:nvPr/>
        </p:nvSpPr>
        <p:spPr>
          <a:xfrm>
            <a:off x="5910175" y="6506073"/>
            <a:ext cx="1618200" cy="276999"/>
          </a:xfrm>
          <a:prstGeom prst="rect">
            <a:avLst/>
          </a:prstGeom>
        </p:spPr>
        <p:txBody>
          <a:bodyPr wrap="none">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b="1">
                <a:latin typeface="Arial"/>
                <a:ea typeface="Arial"/>
                <a:cs typeface="Arial"/>
                <a:sym typeface="Arial"/>
              </a:defRPr>
            </a:pPr>
            <a:r>
              <a:rPr lang="en-US" sz="1200" dirty="0">
                <a:solidFill>
                  <a:schemeClr val="bg1"/>
                </a:solidFill>
              </a:rPr>
              <a:t>L. Tiberi</a:t>
            </a:r>
            <a:r>
              <a:rPr lang="en-US" sz="1200" baseline="33000" dirty="0">
                <a:solidFill>
                  <a:schemeClr val="bg1"/>
                </a:solidFill>
              </a:rPr>
              <a:t>1</a:t>
            </a:r>
            <a:r>
              <a:rPr lang="en-US" sz="1200" dirty="0">
                <a:solidFill>
                  <a:schemeClr val="bg1"/>
                </a:solidFill>
              </a:rPr>
              <a:t>, G. Costa</a:t>
            </a:r>
            <a:r>
              <a:rPr lang="en-US" sz="1200" baseline="33000" dirty="0">
                <a:solidFill>
                  <a:schemeClr val="bg1"/>
                </a:solidFill>
              </a:rPr>
              <a:t>1</a:t>
            </a: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p:nvPr/>
        </p:nvSpPr>
        <p:spPr>
          <a:xfrm>
            <a:off x="2015187" y="211170"/>
            <a:ext cx="6140503" cy="389804"/>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b="1">
                <a:latin typeface="Arial"/>
                <a:ea typeface="Arial"/>
                <a:cs typeface="Arial"/>
                <a:sym typeface="Arial"/>
              </a:defRPr>
            </a:lvl1pPr>
          </a:lstStyle>
          <a:p>
            <a:r>
              <a:rPr sz="1997"/>
              <a:t>Regression laws including Amatrice: </a:t>
            </a:r>
          </a:p>
        </p:txBody>
      </p:sp>
      <p:sp>
        <p:nvSpPr>
          <p:cNvPr id="337" name="Shape 337"/>
          <p:cNvSpPr/>
          <p:nvPr/>
        </p:nvSpPr>
        <p:spPr>
          <a:xfrm>
            <a:off x="1712628" y="5184662"/>
            <a:ext cx="8494699" cy="585434"/>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 pos="8978900" algn="l"/>
              </a:tabLst>
              <a:defRPr>
                <a:latin typeface="Arial"/>
                <a:ea typeface="Arial"/>
                <a:cs typeface="Arial"/>
                <a:sym typeface="Arial"/>
              </a:defRPr>
            </a:lvl1pPr>
          </a:lstStyle>
          <a:p>
            <a:r>
              <a:rPr sz="1634" dirty="0"/>
              <a:t>Without considering the AMT data, above the fault, the regression laws quality increased. These parameters are not significant for the near-fault intensity estimation. </a:t>
            </a:r>
          </a:p>
        </p:txBody>
      </p:sp>
      <p:pic>
        <p:nvPicPr>
          <p:cNvPr id="338" name="image2.png"/>
          <p:cNvPicPr>
            <a:picLocks noChangeAspect="1"/>
          </p:cNvPicPr>
          <p:nvPr/>
        </p:nvPicPr>
        <p:blipFill>
          <a:blip r:embed="rId2">
            <a:extLst/>
          </a:blip>
          <a:stretch>
            <a:fillRect/>
          </a:stretch>
        </p:blipFill>
        <p:spPr>
          <a:xfrm>
            <a:off x="1755851" y="889767"/>
            <a:ext cx="8386644" cy="1943582"/>
          </a:xfrm>
          <a:prstGeom prst="rect">
            <a:avLst/>
          </a:prstGeom>
          <a:ln w="12700">
            <a:miter lim="400000"/>
          </a:ln>
        </p:spPr>
      </p:pic>
      <p:pic>
        <p:nvPicPr>
          <p:cNvPr id="339" name="image9.png"/>
          <p:cNvPicPr>
            <a:picLocks noChangeAspect="1"/>
          </p:cNvPicPr>
          <p:nvPr/>
        </p:nvPicPr>
        <p:blipFill>
          <a:blip r:embed="rId3">
            <a:extLst/>
          </a:blip>
          <a:stretch>
            <a:fillRect/>
          </a:stretch>
        </p:blipFill>
        <p:spPr>
          <a:xfrm>
            <a:off x="1712628" y="3027850"/>
            <a:ext cx="8386644" cy="1943582"/>
          </a:xfrm>
          <a:prstGeom prst="rect">
            <a:avLst/>
          </a:prstGeom>
          <a:ln w="12700">
            <a:miter lim="400000"/>
          </a:ln>
        </p:spPr>
      </p:pic>
      <p:grpSp>
        <p:nvGrpSpPr>
          <p:cNvPr id="342" name="Group 342"/>
          <p:cNvGrpSpPr/>
          <p:nvPr/>
        </p:nvGrpSpPr>
        <p:grpSpPr>
          <a:xfrm>
            <a:off x="4980262" y="655147"/>
            <a:ext cx="2352760" cy="366948"/>
            <a:chOff x="-1" y="-9550"/>
            <a:chExt cx="2592391" cy="404321"/>
          </a:xfrm>
        </p:grpSpPr>
        <p:sp>
          <p:nvSpPr>
            <p:cNvPr id="340" name="Shape 340"/>
            <p:cNvSpPr/>
            <p:nvPr/>
          </p:nvSpPr>
          <p:spPr>
            <a:xfrm>
              <a:off x="-1" y="12429"/>
              <a:ext cx="2592391" cy="360364"/>
            </a:xfrm>
            <a:prstGeom prst="rect">
              <a:avLst/>
            </a:prstGeom>
            <a:solidFill>
              <a:srgbClr val="FFFFFF"/>
            </a:solidFill>
            <a:ln w="36000" cap="sq">
              <a:solidFill>
                <a:srgbClr val="000000"/>
              </a:solidFill>
              <a:prstDash val="solid"/>
              <a:round/>
            </a:ln>
            <a:effectLst/>
          </p:spPr>
          <p:txBody>
            <a:bodyPr wrap="square" lIns="41492" tIns="41492" rIns="41492" bIns="41492" numCol="1" anchor="ctr">
              <a:noAutofit/>
            </a:bodyPr>
            <a:lstStyle/>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b="1">
                  <a:latin typeface="Arial"/>
                  <a:ea typeface="Arial"/>
                  <a:cs typeface="Arial"/>
                  <a:sym typeface="Arial"/>
                </a:defRPr>
              </a:pPr>
              <a:endParaRPr sz="1634"/>
            </a:p>
          </p:txBody>
        </p:sp>
        <p:sp>
          <p:nvSpPr>
            <p:cNvPr id="341" name="Shape 341"/>
            <p:cNvSpPr/>
            <p:nvPr/>
          </p:nvSpPr>
          <p:spPr>
            <a:xfrm>
              <a:off x="267171" y="-9550"/>
              <a:ext cx="2058046" cy="4043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7176" tIns="57176" rIns="57176" bIns="57176" numCol="1" anchor="ctr">
              <a:spAutoFit/>
            </a:bodyPr>
            <a:lstStyle>
              <a:lvl1pPr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a:latin typeface="Arial"/>
                  <a:ea typeface="Arial"/>
                  <a:cs typeface="Arial"/>
                  <a:sym typeface="Arial"/>
                </a:defRPr>
              </a:lvl1pPr>
            </a:lstStyle>
            <a:p>
              <a:r>
                <a:rPr sz="1634"/>
                <a:t>without Amatrice </a:t>
              </a:r>
            </a:p>
          </p:txBody>
        </p:sp>
      </p:grpSp>
      <p:grpSp>
        <p:nvGrpSpPr>
          <p:cNvPr id="345" name="Group 345"/>
          <p:cNvGrpSpPr/>
          <p:nvPr/>
        </p:nvGrpSpPr>
        <p:grpSpPr>
          <a:xfrm>
            <a:off x="4980262" y="2811959"/>
            <a:ext cx="2352760" cy="366948"/>
            <a:chOff x="-1" y="-9550"/>
            <a:chExt cx="2592391" cy="404321"/>
          </a:xfrm>
        </p:grpSpPr>
        <p:sp>
          <p:nvSpPr>
            <p:cNvPr id="343" name="Shape 343"/>
            <p:cNvSpPr/>
            <p:nvPr/>
          </p:nvSpPr>
          <p:spPr>
            <a:xfrm>
              <a:off x="-1" y="12429"/>
              <a:ext cx="2592391" cy="360364"/>
            </a:xfrm>
            <a:prstGeom prst="rect">
              <a:avLst/>
            </a:prstGeom>
            <a:solidFill>
              <a:srgbClr val="FFFFFF"/>
            </a:solidFill>
            <a:ln w="36000" cap="sq">
              <a:solidFill>
                <a:srgbClr val="000000"/>
              </a:solidFill>
              <a:prstDash val="solid"/>
              <a:round/>
            </a:ln>
            <a:effectLst/>
          </p:spPr>
          <p:txBody>
            <a:bodyPr wrap="square" lIns="41492" tIns="41492" rIns="41492" bIns="41492" numCol="1" anchor="ctr">
              <a:noAutofit/>
            </a:bodyPr>
            <a:lstStyle/>
            <a:p>
              <a:pPr algn="ct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b="1">
                  <a:latin typeface="Arial"/>
                  <a:ea typeface="Arial"/>
                  <a:cs typeface="Arial"/>
                  <a:sym typeface="Arial"/>
                </a:defRPr>
              </a:pPr>
              <a:endParaRPr sz="1634"/>
            </a:p>
          </p:txBody>
        </p:sp>
        <p:sp>
          <p:nvSpPr>
            <p:cNvPr id="344" name="Shape 344"/>
            <p:cNvSpPr/>
            <p:nvPr/>
          </p:nvSpPr>
          <p:spPr>
            <a:xfrm>
              <a:off x="28583" y="-9550"/>
              <a:ext cx="2535221" cy="40432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none" lIns="57176" tIns="57176" rIns="57176" bIns="57176" numCol="1" anchor="ctr">
              <a:spAutoFit/>
            </a:bodyPr>
            <a:lstStyle>
              <a:lvl1pPr algn="ct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b="1">
                  <a:latin typeface="Arial"/>
                  <a:ea typeface="Arial"/>
                  <a:cs typeface="Arial"/>
                  <a:sym typeface="Arial"/>
                </a:defRPr>
              </a:lvl1pPr>
            </a:lstStyle>
            <a:p>
              <a:r>
                <a:rPr sz="1634"/>
                <a:t>with Amatrice no AMT</a:t>
              </a:r>
            </a:p>
          </p:txBody>
        </p:sp>
      </p:grpSp>
      <p:sp>
        <p:nvSpPr>
          <p:cNvPr id="21" name="Rectangle 20">
            <a:extLst>
              <a:ext uri="{FF2B5EF4-FFF2-40B4-BE49-F238E27FC236}">
                <a16:creationId xmlns:a16="http://schemas.microsoft.com/office/drawing/2014/main" id="{9C1160FF-1A69-4384-A52F-C1AF75712208}"/>
              </a:ext>
            </a:extLst>
          </p:cNvPr>
          <p:cNvSpPr/>
          <p:nvPr/>
        </p:nvSpPr>
        <p:spPr>
          <a:xfrm>
            <a:off x="157018" y="6182908"/>
            <a:ext cx="6096000" cy="646331"/>
          </a:xfrm>
          <a:prstGeom prst="rect">
            <a:avLst/>
          </a:prstGeom>
        </p:spPr>
        <p:txBody>
          <a:bodyPr>
            <a:spAutoFit/>
          </a:bodyPr>
          <a:lstStyle/>
          <a:p>
            <a:r>
              <a:rPr lang="en-US" dirty="0">
                <a:solidFill>
                  <a:schemeClr val="bg1"/>
                </a:solidFill>
              </a:rPr>
              <a:t>Estimation of regression laws for ground motion parameters using as case of study the Amatrice earthquake.</a:t>
            </a:r>
          </a:p>
        </p:txBody>
      </p:sp>
      <p:sp>
        <p:nvSpPr>
          <p:cNvPr id="22" name="Rectangle 21">
            <a:extLst>
              <a:ext uri="{FF2B5EF4-FFF2-40B4-BE49-F238E27FC236}">
                <a16:creationId xmlns:a16="http://schemas.microsoft.com/office/drawing/2014/main" id="{E7744FE8-A102-4636-9C5B-F1B37DFB575B}"/>
              </a:ext>
            </a:extLst>
          </p:cNvPr>
          <p:cNvSpPr/>
          <p:nvPr/>
        </p:nvSpPr>
        <p:spPr>
          <a:xfrm>
            <a:off x="5910175" y="6506073"/>
            <a:ext cx="1618200" cy="276999"/>
          </a:xfrm>
          <a:prstGeom prst="rect">
            <a:avLst/>
          </a:prstGeom>
        </p:spPr>
        <p:txBody>
          <a:bodyPr wrap="none">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b="1">
                <a:latin typeface="Arial"/>
                <a:ea typeface="Arial"/>
                <a:cs typeface="Arial"/>
                <a:sym typeface="Arial"/>
              </a:defRPr>
            </a:pPr>
            <a:r>
              <a:rPr lang="en-US" sz="1200" dirty="0">
                <a:solidFill>
                  <a:schemeClr val="bg1"/>
                </a:solidFill>
              </a:rPr>
              <a:t>L. Tiberi</a:t>
            </a:r>
            <a:r>
              <a:rPr lang="en-US" sz="1200" baseline="33000" dirty="0">
                <a:solidFill>
                  <a:schemeClr val="bg1"/>
                </a:solidFill>
              </a:rPr>
              <a:t>1</a:t>
            </a:r>
            <a:r>
              <a:rPr lang="en-US" sz="1200" dirty="0">
                <a:solidFill>
                  <a:schemeClr val="bg1"/>
                </a:solidFill>
              </a:rPr>
              <a:t>, G. Costa</a:t>
            </a:r>
            <a:r>
              <a:rPr lang="en-US" sz="1200" baseline="33000" dirty="0">
                <a:solidFill>
                  <a:schemeClr val="bg1"/>
                </a:solidFill>
              </a:rPr>
              <a:t>1</a:t>
            </a:r>
          </a:p>
        </p:txBody>
      </p:sp>
    </p:spTree>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p:nvPr/>
        </p:nvSpPr>
        <p:spPr>
          <a:xfrm>
            <a:off x="2171200" y="1190206"/>
            <a:ext cx="6140504" cy="389804"/>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Lst>
              <a:defRPr sz="2200" b="1">
                <a:latin typeface="Arial"/>
                <a:ea typeface="Arial"/>
                <a:cs typeface="Arial"/>
                <a:sym typeface="Arial"/>
              </a:defRPr>
            </a:lvl1pPr>
          </a:lstStyle>
          <a:p>
            <a:r>
              <a:rPr sz="1997"/>
              <a:t>To conclude</a:t>
            </a:r>
          </a:p>
        </p:txBody>
      </p:sp>
      <p:sp>
        <p:nvSpPr>
          <p:cNvPr id="357" name="Shape 357"/>
          <p:cNvSpPr/>
          <p:nvPr/>
        </p:nvSpPr>
        <p:spPr>
          <a:xfrm>
            <a:off x="479931" y="7759913"/>
            <a:ext cx="10781182" cy="264064"/>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lvl1pPr>
              <a:tabLst>
                <a:tab pos="444500" algn="l"/>
                <a:tab pos="889000" algn="l"/>
                <a:tab pos="1346200" algn="l"/>
                <a:tab pos="1790700" algn="l"/>
                <a:tab pos="2235200" algn="l"/>
                <a:tab pos="2692400" algn="l"/>
                <a:tab pos="3136900" algn="l"/>
                <a:tab pos="3581400" algn="l"/>
                <a:tab pos="4038600" algn="l"/>
                <a:tab pos="4483100" algn="l"/>
                <a:tab pos="4940300" algn="l"/>
                <a:tab pos="5384800" algn="l"/>
                <a:tab pos="5829300" algn="l"/>
                <a:tab pos="6286500" algn="l"/>
                <a:tab pos="6731000" algn="l"/>
                <a:tab pos="7175500" algn="l"/>
                <a:tab pos="7632700" algn="l"/>
                <a:tab pos="8077200" algn="l"/>
                <a:tab pos="8534400" algn="l"/>
                <a:tab pos="8978900" algn="l"/>
                <a:tab pos="8978900" algn="l"/>
                <a:tab pos="9423400" algn="l"/>
                <a:tab pos="9880600" algn="l"/>
                <a:tab pos="10325100" algn="l"/>
                <a:tab pos="10782300" algn="l"/>
                <a:tab pos="11226800" algn="l"/>
                <a:tab pos="11671300" algn="l"/>
              </a:tabLst>
              <a:defRPr sz="1300" b="1">
                <a:solidFill>
                  <a:srgbClr val="FFFFFF"/>
                </a:solidFill>
                <a:latin typeface="Arial"/>
                <a:ea typeface="Arial"/>
                <a:cs typeface="Arial"/>
                <a:sym typeface="Arial"/>
              </a:defRPr>
            </a:lvl1pPr>
          </a:lstStyle>
          <a:p>
            <a:r>
              <a:rPr sz="1180"/>
              <a:t>The 1895 Ljubljana earthquake: can the intensity data points discriminate which one of the nearby faults was the causative one?</a:t>
            </a:r>
          </a:p>
        </p:txBody>
      </p:sp>
      <p:sp>
        <p:nvSpPr>
          <p:cNvPr id="361" name="Shape 361"/>
          <p:cNvSpPr/>
          <p:nvPr/>
        </p:nvSpPr>
        <p:spPr>
          <a:xfrm>
            <a:off x="2309513" y="1878887"/>
            <a:ext cx="7710929" cy="3100225"/>
          </a:xfrm>
          <a:prstGeom prst="rect">
            <a:avLst/>
          </a:prstGeom>
          <a:ln w="12700">
            <a:miter lim="400000"/>
          </a:ln>
          <a:extLst>
            <a:ext uri="{C572A759-6A51-4108-AA02-DFA0A04FC94B}">
              <ma14:wrappingTextBoxFlag xmlns="" xmlns:ma14="http://schemas.microsoft.com/office/mac/drawingml/2011/main" val="1"/>
            </a:ext>
          </a:extLst>
        </p:spPr>
        <p:txBody>
          <a:bodyPr lIns="40839" tIns="40839" rIns="40839" bIns="40839">
            <a:spAutoFit/>
          </a:bodyPr>
          <a:lstStyle/>
          <a:p>
            <a:pPr algn="just">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a:latin typeface="Arial"/>
                <a:ea typeface="Arial"/>
                <a:cs typeface="Arial"/>
                <a:sym typeface="Arial"/>
              </a:defRPr>
            </a:pPr>
            <a:r>
              <a:rPr sz="1634" dirty="0"/>
              <a:t>We estimated a set of regression laws between Intensity and 8 different ground motion parameters. Using two different algorithms the results are basically coincident. </a:t>
            </a:r>
          </a:p>
          <a:p>
            <a:pPr algn="just">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a:latin typeface="Arial"/>
                <a:ea typeface="Arial"/>
                <a:cs typeface="Arial"/>
                <a:sym typeface="Arial"/>
              </a:defRPr>
            </a:pPr>
            <a:endParaRPr sz="1634" dirty="0"/>
          </a:p>
          <a:p>
            <a:pPr algn="just">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a:latin typeface="Arial"/>
                <a:ea typeface="Arial"/>
                <a:cs typeface="Arial"/>
                <a:sym typeface="Arial"/>
              </a:defRPr>
            </a:pPr>
            <a:r>
              <a:rPr sz="1634" dirty="0"/>
              <a:t>We used the Amatrice earthquake as test and we found a great correspondence between the observed and the calculated </a:t>
            </a:r>
            <a:r>
              <a:rPr sz="1634" dirty="0" err="1"/>
              <a:t>intensities,even</a:t>
            </a:r>
            <a:r>
              <a:rPr sz="1634" dirty="0"/>
              <a:t> if the number of the data is not statistically significant but better than the regression laws found in literature. </a:t>
            </a:r>
          </a:p>
          <a:p>
            <a:pPr algn="just">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a:latin typeface="Arial"/>
                <a:ea typeface="Arial"/>
                <a:cs typeface="Arial"/>
                <a:sym typeface="Arial"/>
              </a:defRPr>
            </a:pPr>
            <a:endParaRPr sz="1634" dirty="0"/>
          </a:p>
          <a:p>
            <a:pPr algn="just">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a:latin typeface="Arial"/>
                <a:ea typeface="Arial"/>
                <a:cs typeface="Arial"/>
                <a:sym typeface="Arial"/>
              </a:defRPr>
            </a:pPr>
            <a:r>
              <a:rPr sz="1634" dirty="0"/>
              <a:t>Using the Amatrice data in the estimation of the regression laws, the quality of the laws slightly decreases. This is probably due to the near fault effects. The used ground motion parameters seem not be significant in near fault. We will try to express the damages with a multi-component and multi-parametric relation.</a:t>
            </a:r>
          </a:p>
        </p:txBody>
      </p:sp>
      <p:sp>
        <p:nvSpPr>
          <p:cNvPr id="17" name="Rectangle 16">
            <a:extLst>
              <a:ext uri="{FF2B5EF4-FFF2-40B4-BE49-F238E27FC236}">
                <a16:creationId xmlns:a16="http://schemas.microsoft.com/office/drawing/2014/main" id="{117E48EF-9152-4F07-B53A-A8D45F4290CC}"/>
              </a:ext>
            </a:extLst>
          </p:cNvPr>
          <p:cNvSpPr/>
          <p:nvPr/>
        </p:nvSpPr>
        <p:spPr>
          <a:xfrm>
            <a:off x="157018" y="6182908"/>
            <a:ext cx="6096000" cy="646331"/>
          </a:xfrm>
          <a:prstGeom prst="rect">
            <a:avLst/>
          </a:prstGeom>
        </p:spPr>
        <p:txBody>
          <a:bodyPr>
            <a:spAutoFit/>
          </a:bodyPr>
          <a:lstStyle/>
          <a:p>
            <a:r>
              <a:rPr lang="en-US" dirty="0">
                <a:solidFill>
                  <a:schemeClr val="bg1"/>
                </a:solidFill>
              </a:rPr>
              <a:t>Estimation of regression laws for ground motion parameters using as case of study the Amatrice earthquake.</a:t>
            </a:r>
          </a:p>
        </p:txBody>
      </p:sp>
      <p:sp>
        <p:nvSpPr>
          <p:cNvPr id="18" name="Rectangle 17">
            <a:extLst>
              <a:ext uri="{FF2B5EF4-FFF2-40B4-BE49-F238E27FC236}">
                <a16:creationId xmlns:a16="http://schemas.microsoft.com/office/drawing/2014/main" id="{A80C4426-25C6-45FA-971F-82ED44628A65}"/>
              </a:ext>
            </a:extLst>
          </p:cNvPr>
          <p:cNvSpPr/>
          <p:nvPr/>
        </p:nvSpPr>
        <p:spPr>
          <a:xfrm>
            <a:off x="5910175" y="6506073"/>
            <a:ext cx="1618200" cy="276999"/>
          </a:xfrm>
          <a:prstGeom prst="rect">
            <a:avLst/>
          </a:prstGeom>
        </p:spPr>
        <p:txBody>
          <a:bodyPr wrap="none">
            <a:spAutoFit/>
          </a:bodyPr>
          <a:lstStyle/>
          <a:p>
            <a:pPr>
              <a:tabLst>
                <a:tab pos="403428" algn="l"/>
                <a:tab pos="806856" algn="l"/>
                <a:tab pos="1221811" algn="l"/>
                <a:tab pos="1625239" algn="l"/>
                <a:tab pos="2028668" algn="l"/>
                <a:tab pos="2443622" algn="l"/>
                <a:tab pos="2847050" algn="l"/>
                <a:tab pos="3250479" algn="l"/>
                <a:tab pos="3665433" algn="l"/>
                <a:tab pos="4068862" algn="l"/>
                <a:tab pos="4483816" algn="l"/>
                <a:tab pos="4887244" algn="l"/>
                <a:tab pos="5290673" algn="l"/>
                <a:tab pos="5705627" algn="l"/>
                <a:tab pos="6109056" algn="l"/>
                <a:tab pos="6512484" algn="l"/>
                <a:tab pos="6927439" algn="l"/>
                <a:tab pos="7330867" algn="l"/>
                <a:tab pos="7745821" algn="l"/>
                <a:tab pos="8149250" algn="l"/>
              </a:tabLst>
              <a:defRPr sz="1500" b="1">
                <a:latin typeface="Arial"/>
                <a:ea typeface="Arial"/>
                <a:cs typeface="Arial"/>
                <a:sym typeface="Arial"/>
              </a:defRPr>
            </a:pPr>
            <a:r>
              <a:rPr lang="en-US" sz="1200" dirty="0">
                <a:solidFill>
                  <a:schemeClr val="bg1"/>
                </a:solidFill>
              </a:rPr>
              <a:t>L. Tiberi</a:t>
            </a:r>
            <a:r>
              <a:rPr lang="en-US" sz="1200" baseline="33000" dirty="0">
                <a:solidFill>
                  <a:schemeClr val="bg1"/>
                </a:solidFill>
              </a:rPr>
              <a:t>1</a:t>
            </a:r>
            <a:r>
              <a:rPr lang="en-US" sz="1200" dirty="0">
                <a:solidFill>
                  <a:schemeClr val="bg1"/>
                </a:solidFill>
              </a:rPr>
              <a:t>, G. Costa</a:t>
            </a:r>
            <a:r>
              <a:rPr lang="en-US" sz="1200" baseline="33000" dirty="0">
                <a:solidFill>
                  <a:schemeClr val="bg1"/>
                </a:solidFill>
              </a:rPr>
              <a:t>1</a:t>
            </a:r>
          </a:p>
        </p:txBody>
      </p:sp>
    </p:spTree>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4"/>
          <p:cNvSpPr>
            <a:spLocks noChangeArrowheads="1"/>
          </p:cNvSpPr>
          <p:nvPr/>
        </p:nvSpPr>
        <p:spPr bwMode="auto">
          <a:xfrm>
            <a:off x="1694585" y="506588"/>
            <a:ext cx="8856663" cy="1815882"/>
          </a:xfrm>
          <a:prstGeom prst="rect">
            <a:avLst/>
          </a:prstGeom>
          <a:noFill/>
          <a:ln w="9525">
            <a:noFill/>
            <a:miter lim="800000"/>
            <a:headEnd/>
            <a:tailEnd/>
          </a:ln>
        </p:spPr>
        <p:txBody>
          <a:bodyPr>
            <a:spAutoFit/>
          </a:bodyPr>
          <a:lstStyle/>
          <a:p>
            <a:pPr algn="just">
              <a:buFontTx/>
              <a:buChar char="•"/>
            </a:pPr>
            <a:r>
              <a:rPr lang="en-US" sz="1600" dirty="0">
                <a:latin typeface="+mj-lt"/>
              </a:rPr>
              <a:t> </a:t>
            </a:r>
            <a:r>
              <a:rPr lang="it-IT" sz="1600" dirty="0">
                <a:latin typeface="+mj-lt"/>
              </a:rPr>
              <a:t>Il confronto delle mappe isosismiche con le mappe geologiche aiuta a spiegare la risposta del terreno alla scossa di un terremoto. Si tratta di informazioni preziose per comprendere il rischio sismico. Le fondamenta su cui vengono erette le strutture giocano un ruolo fondamentale nella loro sopravvivenza a un terremoto. Ad esempio, i sedimenti morbidi possono amplificare il movimento del terreno, aumentando i danni causati. Ciò è ancora più grave quando i sedimenti hanno un elevato contenuto d'acqua, nel qual caso può verificarsi la liquefazione dei sedimenti stessi, privando le strutture costruite su di essi del supporto e favorendone il crollo.</a:t>
            </a:r>
            <a:endParaRPr lang="en-US" sz="1600" dirty="0">
              <a:latin typeface="+mj-lt"/>
            </a:endParaRPr>
          </a:p>
        </p:txBody>
      </p:sp>
      <p:pic>
        <p:nvPicPr>
          <p:cNvPr id="14" name="Picture 7" descr="400px-Liquefaction_at_Niigata"/>
          <p:cNvPicPr>
            <a:picLocks noChangeAspect="1" noChangeArrowheads="1"/>
          </p:cNvPicPr>
          <p:nvPr/>
        </p:nvPicPr>
        <p:blipFill>
          <a:blip r:embed="rId2" cstate="print"/>
          <a:srcRect/>
          <a:stretch>
            <a:fillRect/>
          </a:stretch>
        </p:blipFill>
        <p:spPr bwMode="auto">
          <a:xfrm>
            <a:off x="1731097" y="2954513"/>
            <a:ext cx="3810000" cy="2266950"/>
          </a:xfrm>
          <a:prstGeom prst="rect">
            <a:avLst/>
          </a:prstGeom>
          <a:noFill/>
        </p:spPr>
      </p:pic>
      <p:pic>
        <p:nvPicPr>
          <p:cNvPr id="16" name="Picture 9" descr="liquefaction-damage-in-christchurch"/>
          <p:cNvPicPr>
            <a:picLocks noChangeAspect="1" noChangeArrowheads="1"/>
          </p:cNvPicPr>
          <p:nvPr/>
        </p:nvPicPr>
        <p:blipFill>
          <a:blip r:embed="rId3" cstate="print"/>
          <a:srcRect/>
          <a:stretch>
            <a:fillRect/>
          </a:stretch>
        </p:blipFill>
        <p:spPr bwMode="auto">
          <a:xfrm>
            <a:off x="5836373" y="2954513"/>
            <a:ext cx="4149725" cy="2425700"/>
          </a:xfrm>
          <a:prstGeom prst="rect">
            <a:avLst/>
          </a:prstGeom>
          <a:noFill/>
          <a:ln w="9525">
            <a:solidFill>
              <a:schemeClr val="tx1"/>
            </a:solidFill>
            <a:miter lim="800000"/>
            <a:headEnd/>
            <a:tailEnd/>
          </a:ln>
        </p:spPr>
      </p:pic>
      <p:sp>
        <p:nvSpPr>
          <p:cNvPr id="6" name="Text Box 4">
            <a:extLst>
              <a:ext uri="{FF2B5EF4-FFF2-40B4-BE49-F238E27FC236}">
                <a16:creationId xmlns:a16="http://schemas.microsoft.com/office/drawing/2014/main" id="{4343468C-69E0-44FB-B8A4-2F5B184F651C}"/>
              </a:ext>
            </a:extLst>
          </p:cNvPr>
          <p:cNvSpPr txBox="1">
            <a:spLocks noChangeArrowheads="1"/>
          </p:cNvSpPr>
          <p:nvPr/>
        </p:nvSpPr>
        <p:spPr bwMode="auto">
          <a:xfrm>
            <a:off x="240314" y="6215063"/>
            <a:ext cx="6192812" cy="642937"/>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solidFill>
                  <a:schemeClr val="bg1"/>
                </a:solidFill>
                <a:latin typeface="Calibri" pitchFamily="34" charset="0"/>
              </a:rPr>
              <a:t>Terremoto: intensità</a:t>
            </a:r>
          </a:p>
        </p:txBody>
      </p:sp>
    </p:spTree>
    <p:extLst>
      <p:ext uri="{BB962C8B-B14F-4D97-AF65-F5344CB8AC3E}">
        <p14:creationId xmlns:p14="http://schemas.microsoft.com/office/powerpoint/2010/main" val="79176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dissolv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dissolv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7975600" y="5562023"/>
            <a:ext cx="2133600" cy="365125"/>
          </a:xfrm>
          <a:prstGeom prst="rect">
            <a:avLst/>
          </a:prstGeom>
        </p:spPr>
        <p:txBody>
          <a:bodyPr/>
          <a:lstStyle/>
          <a:p>
            <a:fld id="{1085DE87-C515-4485-B35B-A1D496760DEA}" type="slidenum">
              <a:rPr lang="it-IT" sz="1400" b="1"/>
              <a:pPr/>
              <a:t>36</a:t>
            </a:fld>
            <a:endParaRPr lang="it-IT" sz="1400" b="1" dirty="0"/>
          </a:p>
        </p:txBody>
      </p:sp>
      <p:sp>
        <p:nvSpPr>
          <p:cNvPr id="11" name="Rectangle 3"/>
          <p:cNvSpPr>
            <a:spLocks noChangeArrowheads="1"/>
          </p:cNvSpPr>
          <p:nvPr/>
        </p:nvSpPr>
        <p:spPr bwMode="auto">
          <a:xfrm>
            <a:off x="1565276" y="402424"/>
            <a:ext cx="8856663" cy="2062103"/>
          </a:xfrm>
          <a:prstGeom prst="rect">
            <a:avLst/>
          </a:prstGeom>
          <a:noFill/>
          <a:ln w="9525">
            <a:noFill/>
            <a:miter lim="800000"/>
            <a:headEnd/>
            <a:tailEnd/>
          </a:ln>
        </p:spPr>
        <p:txBody>
          <a:bodyPr>
            <a:spAutoFit/>
          </a:bodyPr>
          <a:lstStyle/>
          <a:p>
            <a:pPr algn="just">
              <a:buFontTx/>
              <a:buChar char="•"/>
            </a:pPr>
            <a:r>
              <a:rPr lang="it-IT" sz="1600" dirty="0">
                <a:latin typeface="+mj-lt"/>
              </a:rPr>
              <a:t>I dati di intensità svolgono un ruolo importante nel determinare la sismicità storica di una regione. Un terremoto ha conseguenze drammatiche per una popolazione; questo era particolarmente vero nel passato storico, quando i rischi reali erano aumentati dalla superstizione.  </a:t>
            </a:r>
          </a:p>
          <a:p>
            <a:pPr algn="just">
              <a:buFontTx/>
              <a:buChar char="•"/>
            </a:pPr>
            <a:r>
              <a:rPr lang="it-IT" sz="1600" dirty="0">
                <a:latin typeface="+mj-lt"/>
              </a:rPr>
              <a:t>La data (e persino l'ora) del verificarsi di forti terremoti e le osservazioni dei loro effetti locali sono state registrate per secoli in documenti ecclesiastici e civili. Da tali registrazioni è talvolta possibile estrarre informazioni sufficienti per stimare l'intensità di un terremoto.  </a:t>
            </a:r>
          </a:p>
          <a:p>
            <a:pPr algn="just">
              <a:buFontTx/>
              <a:buChar char="•"/>
            </a:pPr>
            <a:r>
              <a:rPr lang="it-IT" sz="1600" dirty="0">
                <a:latin typeface="+mj-lt"/>
              </a:rPr>
              <a:t>Se la densità di popolazione è sufficientemente alta, può essere possibile costruire una mappa isosismica dalla quale si può individuare approssimativamente l'epicentro della scossa.</a:t>
            </a:r>
            <a:endParaRPr lang="en-US" sz="1600" dirty="0">
              <a:latin typeface="+mj-lt"/>
            </a:endParaRPr>
          </a:p>
        </p:txBody>
      </p:sp>
      <p:sp>
        <p:nvSpPr>
          <p:cNvPr id="12" name="Rectangle 5"/>
          <p:cNvSpPr>
            <a:spLocks noChangeArrowheads="1"/>
          </p:cNvSpPr>
          <p:nvPr/>
        </p:nvSpPr>
        <p:spPr bwMode="auto">
          <a:xfrm>
            <a:off x="1530350" y="2756036"/>
            <a:ext cx="6084888" cy="3046988"/>
          </a:xfrm>
          <a:prstGeom prst="rect">
            <a:avLst/>
          </a:prstGeom>
          <a:noFill/>
          <a:ln w="9525">
            <a:noFill/>
            <a:miter lim="800000"/>
            <a:headEnd/>
            <a:tailEnd/>
          </a:ln>
        </p:spPr>
        <p:txBody>
          <a:bodyPr>
            <a:spAutoFit/>
          </a:bodyPr>
          <a:lstStyle/>
          <a:p>
            <a:pPr algn="just"/>
            <a:r>
              <a:rPr lang="it-IT" sz="1600" dirty="0">
                <a:latin typeface="+mj-lt"/>
              </a:rPr>
              <a:t>Un esempio interessante di questo tipo di analisi è lo studio dei terremoti di New Madrid del 1811-1812, che causarono devastazioni nella valle del Mississippi e furono avvertiti fino alle coste dell'Atlantico e del Golfo del Messico. Probabilmente ci furono tre grandi terremoti, ma gli eventi si verificarono prima dell'invenzione del sismografo, per cui i dettagli dell'accaduto dipendono dai resoconti soggettivi degli osservatori. I documenti storici dell'epoca consentono di sviluppare una mappa dell'intensità per l'area colonizzata a est del Mississippi, ma la popolazione pionieristica a ovest del fiume era all'epoca troppo scarsa per lasciare documenti adeguati per l'interpretazione dell'intensità. Sulla base delle prove disponibili, si stima che questi terremoti abbiano avuto magnitudo di 7,8-8,1.</a:t>
            </a:r>
            <a:endParaRPr lang="en-US" sz="1600" dirty="0">
              <a:latin typeface="+mj-lt"/>
            </a:endParaRPr>
          </a:p>
        </p:txBody>
      </p:sp>
      <p:pic>
        <p:nvPicPr>
          <p:cNvPr id="17" name="Picture 6"/>
          <p:cNvPicPr>
            <a:picLocks noChangeAspect="1" noChangeArrowheads="1"/>
          </p:cNvPicPr>
          <p:nvPr/>
        </p:nvPicPr>
        <p:blipFill>
          <a:blip r:embed="rId2" cstate="print"/>
          <a:srcRect/>
          <a:stretch>
            <a:fillRect/>
          </a:stretch>
        </p:blipFill>
        <p:spPr bwMode="auto">
          <a:xfrm>
            <a:off x="7650164" y="2531310"/>
            <a:ext cx="2765425" cy="3487738"/>
          </a:xfrm>
          <a:prstGeom prst="rect">
            <a:avLst/>
          </a:prstGeom>
          <a:noFill/>
          <a:ln w="9525">
            <a:solidFill>
              <a:schemeClr val="tx1"/>
            </a:solidFill>
            <a:miter lim="800000"/>
            <a:headEnd/>
            <a:tailEnd/>
          </a:ln>
          <a:effectLst/>
        </p:spPr>
      </p:pic>
      <p:sp>
        <p:nvSpPr>
          <p:cNvPr id="6" name="Text Box 4">
            <a:extLst>
              <a:ext uri="{FF2B5EF4-FFF2-40B4-BE49-F238E27FC236}">
                <a16:creationId xmlns:a16="http://schemas.microsoft.com/office/drawing/2014/main" id="{A58BE206-45F7-436B-B2B9-B4DB8F4F01A5}"/>
              </a:ext>
            </a:extLst>
          </p:cNvPr>
          <p:cNvSpPr txBox="1">
            <a:spLocks noChangeArrowheads="1"/>
          </p:cNvSpPr>
          <p:nvPr/>
        </p:nvSpPr>
        <p:spPr bwMode="auto">
          <a:xfrm>
            <a:off x="240314" y="6215063"/>
            <a:ext cx="6192812" cy="642937"/>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solidFill>
                  <a:schemeClr val="bg1"/>
                </a:solidFill>
                <a:latin typeface="Calibri" pitchFamily="34" charset="0"/>
              </a:rPr>
              <a:t>Terremoto: intensità</a:t>
            </a:r>
          </a:p>
        </p:txBody>
      </p:sp>
    </p:spTree>
    <p:extLst>
      <p:ext uri="{BB962C8B-B14F-4D97-AF65-F5344CB8AC3E}">
        <p14:creationId xmlns:p14="http://schemas.microsoft.com/office/powerpoint/2010/main" val="219550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dissolv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dissolv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dissolve">
                                      <p:cBhvr>
                                        <p:cTn id="2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Risultati immagini per effetti di sito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095" y="1277641"/>
            <a:ext cx="4875783" cy="2962715"/>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Risultati immagini per effetti di sito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6446" y="3581897"/>
            <a:ext cx="5417280" cy="233280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1468582" y="413545"/>
            <a:ext cx="9144000" cy="595909"/>
          </a:xfrm>
          <a:prstGeom prst="rect">
            <a:avLst/>
          </a:prstGeom>
        </p:spPr>
        <p:txBody>
          <a:bodyPr vert="horz" lIns="82944" tIns="41472" rIns="82944" bIns="41472"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28" b="1" dirty="0">
                <a:latin typeface="+mn-lt"/>
              </a:rPr>
              <a:t>Effetti di sito</a:t>
            </a:r>
          </a:p>
        </p:txBody>
      </p:sp>
    </p:spTree>
    <p:extLst>
      <p:ext uri="{BB962C8B-B14F-4D97-AF65-F5344CB8AC3E}">
        <p14:creationId xmlns:p14="http://schemas.microsoft.com/office/powerpoint/2010/main" val="11607913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liquefazione-terreno-emilia-romagna_01_672-458_resize.630x360.jpg"/>
          <p:cNvPicPr>
            <a:picLocks noChangeAspect="1"/>
          </p:cNvPicPr>
          <p:nvPr/>
        </p:nvPicPr>
        <p:blipFill>
          <a:blip r:embed="rId2"/>
          <a:stretch>
            <a:fillRect/>
          </a:stretch>
        </p:blipFill>
        <p:spPr>
          <a:xfrm>
            <a:off x="1617499" y="861668"/>
            <a:ext cx="4633995" cy="3736387"/>
          </a:xfrm>
          <a:prstGeom prst="rect">
            <a:avLst/>
          </a:prstGeom>
        </p:spPr>
      </p:pic>
      <p:sp>
        <p:nvSpPr>
          <p:cNvPr id="6" name="TextBox 5"/>
          <p:cNvSpPr txBox="1"/>
          <p:nvPr/>
        </p:nvSpPr>
        <p:spPr>
          <a:xfrm>
            <a:off x="1622268" y="4861529"/>
            <a:ext cx="3865892" cy="1097416"/>
          </a:xfrm>
          <a:prstGeom prst="rect">
            <a:avLst/>
          </a:prstGeom>
          <a:noFill/>
        </p:spPr>
        <p:txBody>
          <a:bodyPr wrap="square" rtlCol="0">
            <a:spAutoFit/>
          </a:bodyPr>
          <a:lstStyle/>
          <a:p>
            <a:pPr algn="ctr"/>
            <a:r>
              <a:rPr lang="it-IT" sz="2177" dirty="0"/>
              <a:t>Emilia</a:t>
            </a:r>
          </a:p>
          <a:p>
            <a:pPr algn="ctr"/>
            <a:r>
              <a:rPr lang="it-IT" sz="2177" dirty="0"/>
              <a:t>20 maggio 2012 ore 04:03</a:t>
            </a:r>
          </a:p>
          <a:p>
            <a:pPr algn="ctr"/>
            <a:r>
              <a:rPr lang="it-IT" sz="2177" dirty="0"/>
              <a:t>M=5.9</a:t>
            </a:r>
          </a:p>
        </p:txBody>
      </p:sp>
      <p:pic>
        <p:nvPicPr>
          <p:cNvPr id="3" name="Picture 2"/>
          <p:cNvPicPr>
            <a:picLocks noChangeAspect="1"/>
          </p:cNvPicPr>
          <p:nvPr/>
        </p:nvPicPr>
        <p:blipFill rotWithShape="1">
          <a:blip r:embed="rId3"/>
          <a:srcRect l="909" t="22871" r="-909" b="-2048"/>
          <a:stretch/>
        </p:blipFill>
        <p:spPr>
          <a:xfrm>
            <a:off x="6521793" y="973097"/>
            <a:ext cx="3851376" cy="4911806"/>
          </a:xfrm>
          <a:prstGeom prst="rect">
            <a:avLst/>
          </a:prstGeom>
        </p:spPr>
      </p:pic>
      <p:sp>
        <p:nvSpPr>
          <p:cNvPr id="7" name="Text Box 3"/>
          <p:cNvSpPr txBox="1">
            <a:spLocks noChangeArrowheads="1"/>
          </p:cNvSpPr>
          <p:nvPr/>
        </p:nvSpPr>
        <p:spPr bwMode="auto">
          <a:xfrm>
            <a:off x="2414356" y="316612"/>
            <a:ext cx="6767878" cy="41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2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12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12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12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12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1200">
                <a:solidFill>
                  <a:schemeClr val="tx1"/>
                </a:solidFill>
                <a:latin typeface="Times New Roman" panose="02020603050405020304" pitchFamily="18" charset="0"/>
                <a:cs typeface="Times New Roman" panose="02020603050405020304" pitchFamily="18" charset="0"/>
              </a:defRPr>
            </a:lvl9pPr>
          </a:lstStyle>
          <a:p>
            <a:pPr eaLnBrk="1" hangingPunct="1"/>
            <a:r>
              <a:rPr lang="it-IT" altLang="it-IT" sz="2086" b="1" dirty="0">
                <a:latin typeface="Arial" panose="020B0604020202020204" pitchFamily="34" charset="0"/>
              </a:rPr>
              <a:t>EFFETTI LOCALI INDOTTI DA UN EVENTO SISMICO</a:t>
            </a:r>
            <a:endParaRPr lang="en-GB" altLang="it-IT" sz="2086" b="1" dirty="0">
              <a:latin typeface="Arial" panose="020B0604020202020204" pitchFamily="34" charset="0"/>
            </a:endParaRPr>
          </a:p>
        </p:txBody>
      </p:sp>
    </p:spTree>
    <p:extLst>
      <p:ext uri="{BB962C8B-B14F-4D97-AF65-F5344CB8AC3E}">
        <p14:creationId xmlns:p14="http://schemas.microsoft.com/office/powerpoint/2010/main" val="127941056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_4D_amplificliquefac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97490" y="930424"/>
            <a:ext cx="6408712" cy="4806534"/>
          </a:xfrm>
          <a:prstGeom prst="rect">
            <a:avLst/>
          </a:prstGeom>
        </p:spPr>
      </p:pic>
      <p:sp>
        <p:nvSpPr>
          <p:cNvPr id="3" name="Title 1"/>
          <p:cNvSpPr txBox="1">
            <a:spLocks/>
          </p:cNvSpPr>
          <p:nvPr/>
        </p:nvSpPr>
        <p:spPr>
          <a:xfrm>
            <a:off x="1501491" y="210345"/>
            <a:ext cx="9144000" cy="59590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3628" b="1" dirty="0">
                <a:latin typeface="+mn-lt"/>
              </a:rPr>
              <a:t>Effetti di sito</a:t>
            </a:r>
          </a:p>
        </p:txBody>
      </p:sp>
    </p:spTree>
    <p:extLst>
      <p:ext uri="{BB962C8B-B14F-4D97-AF65-F5344CB8AC3E}">
        <p14:creationId xmlns:p14="http://schemas.microsoft.com/office/powerpoint/2010/main" val="35201334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8077200" y="6356351"/>
            <a:ext cx="2133600" cy="365125"/>
          </a:xfrm>
          <a:prstGeom prst="rect">
            <a:avLst/>
          </a:prstGeom>
        </p:spPr>
        <p:txBody>
          <a:bodyPr/>
          <a:lstStyle/>
          <a:p>
            <a:fld id="{1085DE87-C515-4485-B35B-A1D496760DEA}" type="slidenum">
              <a:rPr lang="it-IT" sz="1400" b="1"/>
              <a:pPr/>
              <a:t>4</a:t>
            </a:fld>
            <a:endParaRPr lang="it-IT" sz="1400" b="1" dirty="0"/>
          </a:p>
        </p:txBody>
      </p:sp>
      <p:sp>
        <p:nvSpPr>
          <p:cNvPr id="9" name="Rectangle 3"/>
          <p:cNvSpPr>
            <a:spLocks noChangeArrowheads="1"/>
          </p:cNvSpPr>
          <p:nvPr/>
        </p:nvSpPr>
        <p:spPr bwMode="auto">
          <a:xfrm>
            <a:off x="1528331" y="767410"/>
            <a:ext cx="8856663" cy="4524315"/>
          </a:xfrm>
          <a:prstGeom prst="rect">
            <a:avLst/>
          </a:prstGeom>
          <a:noFill/>
          <a:ln w="9525">
            <a:noFill/>
            <a:miter lim="800000"/>
            <a:headEnd/>
            <a:tailEnd/>
          </a:ln>
        </p:spPr>
        <p:txBody>
          <a:bodyPr>
            <a:spAutoFit/>
          </a:bodyPr>
          <a:lstStyle/>
          <a:p>
            <a:pPr algn="just">
              <a:buFontTx/>
              <a:buChar char="•"/>
            </a:pPr>
            <a:r>
              <a:rPr lang="it-IT" dirty="0">
                <a:latin typeface="+mj-lt"/>
              </a:rPr>
              <a:t>La scala di intensità Rossi-</a:t>
            </a:r>
            <a:r>
              <a:rPr lang="it-IT" dirty="0" err="1">
                <a:latin typeface="+mj-lt"/>
              </a:rPr>
              <a:t>Forel</a:t>
            </a:r>
            <a:r>
              <a:rPr lang="it-IT" dirty="0">
                <a:latin typeface="+mj-lt"/>
              </a:rPr>
              <a:t>, sviluppata alla fine del XIX secolo dallo scienziato italiano M. S. de Rossi e dallo scienziato svizzero F. </a:t>
            </a:r>
            <a:r>
              <a:rPr lang="it-IT" dirty="0" err="1">
                <a:latin typeface="+mj-lt"/>
              </a:rPr>
              <a:t>Forel</a:t>
            </a:r>
            <a:r>
              <a:rPr lang="it-IT" dirty="0">
                <a:latin typeface="+mj-lt"/>
              </a:rPr>
              <a:t>, comprendeva dieci stadi che descrivevano effetti di danno crescente.  </a:t>
            </a:r>
          </a:p>
          <a:p>
            <a:pPr algn="just">
              <a:buFontTx/>
              <a:buChar char="•"/>
            </a:pPr>
            <a:endParaRPr lang="it-IT" dirty="0">
              <a:latin typeface="+mj-lt"/>
            </a:endParaRPr>
          </a:p>
          <a:p>
            <a:pPr algn="just">
              <a:buFontTx/>
              <a:buChar char="•"/>
            </a:pPr>
            <a:r>
              <a:rPr lang="it-IT" dirty="0">
                <a:latin typeface="+mj-lt"/>
              </a:rPr>
              <a:t>Nel 1902 un sismologo italiano, G. Mercalli, propose una scala di intensità ancora più estesa e ampliata che riclassificava la gravità dei terremoti in dodici stadi.</a:t>
            </a:r>
          </a:p>
          <a:p>
            <a:pPr algn="just">
              <a:buFontTx/>
              <a:buChar char="•"/>
            </a:pPr>
            <a:endParaRPr lang="it-IT" dirty="0">
              <a:latin typeface="+mj-lt"/>
            </a:endParaRPr>
          </a:p>
          <a:p>
            <a:pPr algn="just">
              <a:buFontTx/>
              <a:buChar char="•"/>
            </a:pPr>
            <a:r>
              <a:rPr lang="it-IT" dirty="0">
                <a:latin typeface="+mj-lt"/>
              </a:rPr>
              <a:t>Una variante, la scala </a:t>
            </a:r>
            <a:r>
              <a:rPr lang="it-IT" dirty="0" err="1">
                <a:latin typeface="+mj-lt"/>
              </a:rPr>
              <a:t>Modified</a:t>
            </a:r>
            <a:r>
              <a:rPr lang="it-IT" dirty="0">
                <a:latin typeface="+mj-lt"/>
              </a:rPr>
              <a:t> Mercalli (MM), fu sviluppata nel 1931 per adattarsi alle condizioni di costruzione negli Stati Uniti, dove una successiva modifica è di uso comune. La scala Medvedev-</a:t>
            </a:r>
            <a:r>
              <a:rPr lang="it-IT" dirty="0" err="1">
                <a:latin typeface="+mj-lt"/>
              </a:rPr>
              <a:t>Sponheuer</a:t>
            </a:r>
            <a:r>
              <a:rPr lang="it-IT" dirty="0">
                <a:latin typeface="+mj-lt"/>
              </a:rPr>
              <a:t>-</a:t>
            </a:r>
            <a:r>
              <a:rPr lang="it-IT" dirty="0" err="1">
                <a:latin typeface="+mj-lt"/>
              </a:rPr>
              <a:t>Karnik</a:t>
            </a:r>
            <a:r>
              <a:rPr lang="it-IT" dirty="0">
                <a:latin typeface="+mj-lt"/>
              </a:rPr>
              <a:t> (MSK), introdotta in Europa nel 1964 e modificata nel 1981, ha anch'essa dodici stadi e differisce dalla scala MM soprattutto nei dettagli.  </a:t>
            </a:r>
          </a:p>
          <a:p>
            <a:pPr algn="just">
              <a:buFontTx/>
              <a:buChar char="•"/>
            </a:pPr>
            <a:endParaRPr lang="it-IT" dirty="0">
              <a:latin typeface="+mj-lt"/>
            </a:endParaRPr>
          </a:p>
          <a:p>
            <a:pPr algn="just">
              <a:buFontTx/>
              <a:buChar char="•"/>
            </a:pPr>
            <a:r>
              <a:rPr lang="it-IT" dirty="0">
                <a:latin typeface="+mj-lt"/>
              </a:rPr>
              <a:t>Nel 1998 è stata adottata una nuova scala macrosismica europea (EMS-98), una versione abbreviata. La nuova scala EMS a 12 stadi si basa sulla scala MSK, ma tiene conto della vulnerabilità degli edifici al danno sismico e incorpora una valutazione più rigorosa dell'entità del danno alle strutture con diversi standard edilizi.</a:t>
            </a:r>
            <a:endParaRPr lang="en-US" dirty="0">
              <a:latin typeface="+mj-lt"/>
            </a:endParaRPr>
          </a:p>
        </p:txBody>
      </p:sp>
      <p:sp>
        <p:nvSpPr>
          <p:cNvPr id="5" name="Text Box 4">
            <a:extLst>
              <a:ext uri="{FF2B5EF4-FFF2-40B4-BE49-F238E27FC236}">
                <a16:creationId xmlns:a16="http://schemas.microsoft.com/office/drawing/2014/main" id="{A9B2D727-6B5F-43CA-B1E0-D48E8F44E575}"/>
              </a:ext>
            </a:extLst>
          </p:cNvPr>
          <p:cNvSpPr txBox="1">
            <a:spLocks noChangeArrowheads="1"/>
          </p:cNvSpPr>
          <p:nvPr/>
        </p:nvSpPr>
        <p:spPr bwMode="auto">
          <a:xfrm>
            <a:off x="240314" y="6215063"/>
            <a:ext cx="6192812" cy="642937"/>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solidFill>
                  <a:schemeClr val="bg1"/>
                </a:solidFill>
                <a:latin typeface="Calibri" pitchFamily="34" charset="0"/>
              </a:rPr>
              <a:t>Terremoto: intensità</a:t>
            </a:r>
          </a:p>
        </p:txBody>
      </p:sp>
    </p:spTree>
    <p:extLst>
      <p:ext uri="{BB962C8B-B14F-4D97-AF65-F5344CB8AC3E}">
        <p14:creationId xmlns:p14="http://schemas.microsoft.com/office/powerpoint/2010/main" val="244761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dissolv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animEffect transition="in" filter="dissolve">
                                      <p:cBhvr>
                                        <p:cTn id="17" dur="500"/>
                                        <p:tgtEl>
                                          <p:spTgt spid="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6" end="6"/>
                                            </p:txEl>
                                          </p:spTgt>
                                        </p:tgtEl>
                                        <p:attrNameLst>
                                          <p:attrName>style.visibility</p:attrName>
                                        </p:attrNameLst>
                                      </p:cBhvr>
                                      <p:to>
                                        <p:strVal val="visible"/>
                                      </p:to>
                                    </p:set>
                                    <p:animEffect transition="in" filter="dissolve">
                                      <p:cBhvr>
                                        <p:cTn id="22"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8003309" y="5441951"/>
            <a:ext cx="2133600" cy="365125"/>
          </a:xfrm>
          <a:prstGeom prst="rect">
            <a:avLst/>
          </a:prstGeom>
        </p:spPr>
        <p:txBody>
          <a:bodyPr/>
          <a:lstStyle/>
          <a:p>
            <a:fld id="{1085DE87-C515-4485-B35B-A1D496760DEA}" type="slidenum">
              <a:rPr lang="it-IT" sz="1400" b="1"/>
              <a:pPr/>
              <a:t>40</a:t>
            </a:fld>
            <a:endParaRPr lang="it-IT" sz="1400" b="1" dirty="0"/>
          </a:p>
        </p:txBody>
      </p:sp>
      <p:pic>
        <p:nvPicPr>
          <p:cNvPr id="9" name="Picture 2"/>
          <p:cNvPicPr>
            <a:picLocks noChangeAspect="1" noChangeArrowheads="1"/>
          </p:cNvPicPr>
          <p:nvPr/>
        </p:nvPicPr>
        <p:blipFill>
          <a:blip r:embed="rId2" cstate="print"/>
          <a:srcRect/>
          <a:stretch>
            <a:fillRect/>
          </a:stretch>
        </p:blipFill>
        <p:spPr bwMode="auto">
          <a:xfrm rot="5400000">
            <a:off x="3065949" y="-937951"/>
            <a:ext cx="5661249" cy="8101855"/>
          </a:xfrm>
          <a:prstGeom prst="rect">
            <a:avLst/>
          </a:prstGeom>
          <a:noFill/>
          <a:ln w="9525">
            <a:noFill/>
            <a:miter lim="800000"/>
            <a:headEnd/>
            <a:tailEnd/>
          </a:ln>
        </p:spPr>
      </p:pic>
    </p:spTree>
    <p:extLst>
      <p:ext uri="{BB962C8B-B14F-4D97-AF65-F5344CB8AC3E}">
        <p14:creationId xmlns:p14="http://schemas.microsoft.com/office/powerpoint/2010/main" val="2529880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7994073" y="5441951"/>
            <a:ext cx="2133600" cy="365125"/>
          </a:xfrm>
          <a:prstGeom prst="rect">
            <a:avLst/>
          </a:prstGeom>
        </p:spPr>
        <p:txBody>
          <a:bodyPr/>
          <a:lstStyle/>
          <a:p>
            <a:fld id="{1085DE87-C515-4485-B35B-A1D496760DEA}" type="slidenum">
              <a:rPr lang="it-IT" sz="1400" b="1"/>
              <a:pPr/>
              <a:t>41</a:t>
            </a:fld>
            <a:endParaRPr lang="it-IT" sz="1400" b="1" dirty="0"/>
          </a:p>
        </p:txBody>
      </p:sp>
      <p:pic>
        <p:nvPicPr>
          <p:cNvPr id="8" name="Picture 2"/>
          <p:cNvPicPr>
            <a:picLocks noChangeAspect="1" noChangeArrowheads="1"/>
          </p:cNvPicPr>
          <p:nvPr/>
        </p:nvPicPr>
        <p:blipFill>
          <a:blip r:embed="rId2" cstate="print"/>
          <a:srcRect/>
          <a:stretch>
            <a:fillRect/>
          </a:stretch>
        </p:blipFill>
        <p:spPr bwMode="auto">
          <a:xfrm rot="5400000">
            <a:off x="3170975" y="-620165"/>
            <a:ext cx="5661249" cy="7466285"/>
          </a:xfrm>
          <a:prstGeom prst="rect">
            <a:avLst/>
          </a:prstGeom>
          <a:noFill/>
          <a:ln w="9525">
            <a:noFill/>
            <a:miter lim="800000"/>
            <a:headEnd/>
            <a:tailEnd/>
          </a:ln>
        </p:spPr>
      </p:pic>
    </p:spTree>
    <p:extLst>
      <p:ext uri="{BB962C8B-B14F-4D97-AF65-F5344CB8AC3E}">
        <p14:creationId xmlns:p14="http://schemas.microsoft.com/office/powerpoint/2010/main" val="2650381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8077200" y="6356351"/>
            <a:ext cx="2133600" cy="365125"/>
          </a:xfrm>
          <a:prstGeom prst="rect">
            <a:avLst/>
          </a:prstGeom>
        </p:spPr>
        <p:txBody>
          <a:bodyPr/>
          <a:lstStyle/>
          <a:p>
            <a:fld id="{1085DE87-C515-4485-B35B-A1D496760DEA}" type="slidenum">
              <a:rPr lang="it-IT" sz="1400" b="1"/>
              <a:pPr/>
              <a:t>42</a:t>
            </a:fld>
            <a:endParaRPr lang="it-IT" sz="1400" b="1" dirty="0"/>
          </a:p>
        </p:txBody>
      </p:sp>
      <p:pic>
        <p:nvPicPr>
          <p:cNvPr id="9" name="Picture 2"/>
          <p:cNvPicPr>
            <a:picLocks noChangeAspect="1" noChangeArrowheads="1"/>
          </p:cNvPicPr>
          <p:nvPr/>
        </p:nvPicPr>
        <p:blipFill>
          <a:blip r:embed="rId2" cstate="print"/>
          <a:srcRect/>
          <a:stretch>
            <a:fillRect/>
          </a:stretch>
        </p:blipFill>
        <p:spPr bwMode="auto">
          <a:xfrm>
            <a:off x="2014478" y="136524"/>
            <a:ext cx="7129522" cy="5589240"/>
          </a:xfrm>
          <a:prstGeom prst="rect">
            <a:avLst/>
          </a:prstGeom>
          <a:noFill/>
          <a:ln w="9525">
            <a:noFill/>
            <a:miter lim="800000"/>
            <a:headEnd/>
            <a:tailEnd/>
          </a:ln>
        </p:spPr>
      </p:pic>
    </p:spTree>
    <p:extLst>
      <p:ext uri="{BB962C8B-B14F-4D97-AF65-F5344CB8AC3E}">
        <p14:creationId xmlns:p14="http://schemas.microsoft.com/office/powerpoint/2010/main" val="25473002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7864764" y="5368060"/>
            <a:ext cx="2133600" cy="365125"/>
          </a:xfrm>
          <a:prstGeom prst="rect">
            <a:avLst/>
          </a:prstGeom>
        </p:spPr>
        <p:txBody>
          <a:bodyPr/>
          <a:lstStyle/>
          <a:p>
            <a:fld id="{1085DE87-C515-4485-B35B-A1D496760DEA}" type="slidenum">
              <a:rPr lang="it-IT" sz="1400" b="1"/>
              <a:pPr/>
              <a:t>43</a:t>
            </a:fld>
            <a:endParaRPr lang="it-IT" sz="1400" b="1" dirty="0"/>
          </a:p>
        </p:txBody>
      </p:sp>
      <p:pic>
        <p:nvPicPr>
          <p:cNvPr id="8" name="Picture 2"/>
          <p:cNvPicPr>
            <a:picLocks noChangeAspect="1" noChangeArrowheads="1"/>
          </p:cNvPicPr>
          <p:nvPr/>
        </p:nvPicPr>
        <p:blipFill>
          <a:blip r:embed="rId2" cstate="print"/>
          <a:srcRect/>
          <a:stretch>
            <a:fillRect/>
          </a:stretch>
        </p:blipFill>
        <p:spPr bwMode="auto">
          <a:xfrm>
            <a:off x="2859228" y="280470"/>
            <a:ext cx="6120680" cy="5418585"/>
          </a:xfrm>
          <a:prstGeom prst="rect">
            <a:avLst/>
          </a:prstGeom>
          <a:noFill/>
          <a:ln w="9525">
            <a:noFill/>
            <a:miter lim="800000"/>
            <a:headEnd/>
            <a:tailEnd/>
          </a:ln>
        </p:spPr>
      </p:pic>
    </p:spTree>
    <p:extLst>
      <p:ext uri="{BB962C8B-B14F-4D97-AF65-F5344CB8AC3E}">
        <p14:creationId xmlns:p14="http://schemas.microsoft.com/office/powerpoint/2010/main" val="3580003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8077200" y="6356351"/>
            <a:ext cx="2133600" cy="365125"/>
          </a:xfrm>
          <a:prstGeom prst="rect">
            <a:avLst/>
          </a:prstGeom>
        </p:spPr>
        <p:txBody>
          <a:bodyPr/>
          <a:lstStyle/>
          <a:p>
            <a:fld id="{1085DE87-C515-4485-B35B-A1D496760DEA}" type="slidenum">
              <a:rPr lang="it-IT" sz="1400" b="1"/>
              <a:pPr/>
              <a:t>44</a:t>
            </a:fld>
            <a:endParaRPr lang="it-IT" sz="1400" b="1" dirty="0"/>
          </a:p>
        </p:txBody>
      </p:sp>
      <p:sp>
        <p:nvSpPr>
          <p:cNvPr id="15" name="Text Box 4"/>
          <p:cNvSpPr txBox="1">
            <a:spLocks noChangeArrowheads="1"/>
          </p:cNvSpPr>
          <p:nvPr/>
        </p:nvSpPr>
        <p:spPr bwMode="auto">
          <a:xfrm>
            <a:off x="1645451" y="306677"/>
            <a:ext cx="6192812" cy="642937"/>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latin typeface="Calibri" pitchFamily="34" charset="0"/>
              </a:rPr>
              <a:t>Terremoto: magnitudo</a:t>
            </a:r>
          </a:p>
        </p:txBody>
      </p:sp>
      <p:sp>
        <p:nvSpPr>
          <p:cNvPr id="9" name="Rectangle 5"/>
          <p:cNvSpPr>
            <a:spLocks noChangeArrowheads="1"/>
          </p:cNvSpPr>
          <p:nvPr/>
        </p:nvSpPr>
        <p:spPr bwMode="auto">
          <a:xfrm>
            <a:off x="1499087" y="1228397"/>
            <a:ext cx="8856663" cy="4401205"/>
          </a:xfrm>
          <a:prstGeom prst="rect">
            <a:avLst/>
          </a:prstGeom>
          <a:noFill/>
          <a:ln w="9525">
            <a:noFill/>
            <a:miter lim="800000"/>
            <a:headEnd/>
            <a:tailEnd/>
          </a:ln>
        </p:spPr>
        <p:txBody>
          <a:bodyPr>
            <a:spAutoFit/>
          </a:bodyPr>
          <a:lstStyle/>
          <a:p>
            <a:pPr algn="just">
              <a:buFontTx/>
              <a:buChar char="•"/>
            </a:pPr>
            <a:r>
              <a:rPr lang="en-US" sz="2000" dirty="0"/>
              <a:t> </a:t>
            </a:r>
            <a:r>
              <a:rPr lang="it-IT" sz="2000" dirty="0"/>
              <a:t>La magnitudo è una misura determinata sperimentalmente della "dimensione" di un terremoto. Nel 1935 C. F. Richter tentò di classificare le dimensioni dei terremoti locali nella California meridionale sulla base dell'ampiezza delle vibrazioni del suolo prodotte a una distanza nota dall'epicentro. Le vibrazioni venivano registrate dai sismografi, che erano standardizzati per avere la stessa risposta a un determinato stimolo. </a:t>
            </a:r>
            <a:endParaRPr lang="en-US" sz="2000" dirty="0"/>
          </a:p>
          <a:p>
            <a:pPr algn="just">
              <a:buFontTx/>
              <a:buChar char="•"/>
            </a:pPr>
            <a:endParaRPr lang="en-US" sz="2000" dirty="0"/>
          </a:p>
          <a:p>
            <a:pPr algn="just">
              <a:buFontTx/>
              <a:buChar char="•"/>
            </a:pPr>
            <a:r>
              <a:rPr lang="it-IT" sz="2000" dirty="0"/>
              <a:t> La definizione originale di magnitudo di Richter si basava sulle ampiezze delle onde di superficie (</a:t>
            </a:r>
            <a:r>
              <a:rPr lang="it-IT" sz="2000" dirty="0" err="1"/>
              <a:t>As</a:t>
            </a:r>
            <a:r>
              <a:rPr lang="it-IT" sz="2000" dirty="0"/>
              <a:t>) registrate dai sismografi a una distanza epicentrale di 100 km.</a:t>
            </a:r>
          </a:p>
          <a:p>
            <a:pPr algn="just">
              <a:buFontTx/>
              <a:buChar char="•"/>
            </a:pPr>
            <a:endParaRPr lang="en-US" sz="2000" dirty="0"/>
          </a:p>
          <a:p>
            <a:pPr algn="just">
              <a:buFontTx/>
              <a:buChar char="•"/>
            </a:pPr>
            <a:r>
              <a:rPr lang="en-US" sz="2000" dirty="0"/>
              <a:t> P</a:t>
            </a:r>
            <a:r>
              <a:rPr lang="it-IT" sz="2000" dirty="0" err="1"/>
              <a:t>oiché</a:t>
            </a:r>
            <a:r>
              <a:rPr lang="it-IT" sz="2000" dirty="0"/>
              <a:t> i sismografi erano situati a varie distanze dal terremoto, è stato aggiunto un termine supplementare per compensare l'attenuazione del segnale all'aumentare della distanza epicentrale.</a:t>
            </a:r>
            <a:endParaRPr lang="en-US" sz="2000" dirty="0"/>
          </a:p>
        </p:txBody>
      </p:sp>
    </p:spTree>
    <p:extLst>
      <p:ext uri="{BB962C8B-B14F-4D97-AF65-F5344CB8AC3E}">
        <p14:creationId xmlns:p14="http://schemas.microsoft.com/office/powerpoint/2010/main" val="4232957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dissolve">
                                      <p:cBhvr>
                                        <p:cTn id="1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7193" y="141438"/>
            <a:ext cx="2935355" cy="420564"/>
          </a:xfrm>
        </p:spPr>
        <p:txBody>
          <a:bodyPr>
            <a:normAutofit fontScale="90000"/>
          </a:bodyPr>
          <a:lstStyle/>
          <a:p>
            <a:pPr algn="ctr"/>
            <a:r>
              <a:rPr lang="it-IT" sz="3628" b="1" dirty="0">
                <a:latin typeface="+mn-lt"/>
              </a:rPr>
              <a:t>Magnitudo</a:t>
            </a:r>
          </a:p>
        </p:txBody>
      </p:sp>
      <p:sp>
        <p:nvSpPr>
          <p:cNvPr id="5" name="TextBox 4"/>
          <p:cNvSpPr txBox="1"/>
          <p:nvPr/>
        </p:nvSpPr>
        <p:spPr>
          <a:xfrm>
            <a:off x="5663413" y="2354661"/>
            <a:ext cx="4484771" cy="427361"/>
          </a:xfrm>
          <a:prstGeom prst="rect">
            <a:avLst/>
          </a:prstGeom>
          <a:noFill/>
        </p:spPr>
        <p:txBody>
          <a:bodyPr wrap="square" rtlCol="0">
            <a:spAutoFit/>
          </a:bodyPr>
          <a:lstStyle/>
          <a:p>
            <a:pPr algn="just"/>
            <a:r>
              <a:rPr lang="it-IT" sz="2177" dirty="0"/>
              <a:t>.</a:t>
            </a:r>
          </a:p>
        </p:txBody>
      </p:sp>
      <p:sp>
        <p:nvSpPr>
          <p:cNvPr id="8" name="TextBox 7"/>
          <p:cNvSpPr txBox="1"/>
          <p:nvPr/>
        </p:nvSpPr>
        <p:spPr>
          <a:xfrm>
            <a:off x="5820461" y="4209587"/>
            <a:ext cx="4484770" cy="1767407"/>
          </a:xfrm>
          <a:prstGeom prst="rect">
            <a:avLst/>
          </a:prstGeom>
          <a:noFill/>
        </p:spPr>
        <p:txBody>
          <a:bodyPr wrap="square" rtlCol="0">
            <a:spAutoFit/>
          </a:bodyPr>
          <a:lstStyle/>
          <a:p>
            <a:r>
              <a:rPr lang="it-IT" sz="1814" b="1" dirty="0"/>
              <a:t>A</a:t>
            </a:r>
            <a:r>
              <a:rPr lang="it-IT" sz="1814" dirty="0"/>
              <a:t> = ampiezza massima delle oscillazioni del terremoto che si sta osservando</a:t>
            </a:r>
          </a:p>
          <a:p>
            <a:r>
              <a:rPr lang="it-IT" sz="1814" b="1" dirty="0"/>
              <a:t>A</a:t>
            </a:r>
            <a:r>
              <a:rPr lang="it-IT" sz="1270" b="1" dirty="0"/>
              <a:t>0</a:t>
            </a:r>
            <a:r>
              <a:rPr lang="it-IT" sz="1814" dirty="0"/>
              <a:t> = ampiezza massima delle oscillazioni causate da un terremoto di riferimento</a:t>
            </a:r>
          </a:p>
          <a:p>
            <a:r>
              <a:rPr lang="it-IT" sz="1814" b="1" dirty="0"/>
              <a:t>ɛ</a:t>
            </a:r>
            <a:r>
              <a:rPr lang="it-IT" sz="1814" dirty="0"/>
              <a:t> = fattore di correzione (distanza reale dall’epicentro, profondità dell’ipocentro)</a:t>
            </a:r>
          </a:p>
        </p:txBody>
      </p:sp>
      <p:sp>
        <p:nvSpPr>
          <p:cNvPr id="9" name="Rectangle 8"/>
          <p:cNvSpPr/>
          <p:nvPr/>
        </p:nvSpPr>
        <p:spPr>
          <a:xfrm>
            <a:off x="5325533" y="550316"/>
            <a:ext cx="5799875" cy="3386696"/>
          </a:xfrm>
          <a:prstGeom prst="rect">
            <a:avLst/>
          </a:prstGeom>
        </p:spPr>
        <p:txBody>
          <a:bodyPr wrap="square">
            <a:spAutoFit/>
          </a:bodyPr>
          <a:lstStyle/>
          <a:p>
            <a:pPr algn="just"/>
            <a:r>
              <a:rPr lang="it-IT" sz="1814" dirty="0"/>
              <a:t>La </a:t>
            </a:r>
            <a:r>
              <a:rPr lang="it-IT" sz="1814" b="1" i="1" dirty="0"/>
              <a:t>magnitudo</a:t>
            </a:r>
            <a:r>
              <a:rPr lang="it-IT" sz="1814" dirty="0"/>
              <a:t>, più propriamente, è un parametro atto a rappresentare l’energia sprigionata da un terremoto. Viene calcolata sulla base di misure effettuate sul sismogramma, maggiore è l’energia liberata dal sisma maggiori sono le ampiezze delle oscillazioni registrate. Misurata per molti anni (simbolo M) tramite la Scala Richter, oggi esistono diverse scale di magnitudo. Tutte le scale, a differenza della Scala Mercalli, non sono decimali ma </a:t>
            </a:r>
            <a:r>
              <a:rPr lang="it-IT" sz="1814" i="1" dirty="0"/>
              <a:t>logaritmiche</a:t>
            </a:r>
            <a:r>
              <a:rPr lang="it-IT" sz="1814" dirty="0"/>
              <a:t> perciò la differenza di un’unità implica un potenziale energetico di circa </a:t>
            </a:r>
            <a:r>
              <a:rPr lang="it-IT" sz="1814" i="1" dirty="0"/>
              <a:t>30 volte maggiore o minore</a:t>
            </a:r>
            <a:r>
              <a:rPr lang="it-IT" sz="1814" dirty="0"/>
              <a:t>.</a:t>
            </a:r>
          </a:p>
          <a:p>
            <a:pPr algn="just"/>
            <a:br>
              <a:rPr lang="it-IT" sz="1633" dirty="0"/>
            </a:br>
            <a:endParaRPr lang="it-IT" sz="1633" dirty="0"/>
          </a:p>
        </p:txBody>
      </p:sp>
      <p:graphicFrame>
        <p:nvGraphicFramePr>
          <p:cNvPr id="12" name="Object 11"/>
          <p:cNvGraphicFramePr>
            <a:graphicFrameLocks noChangeAspect="1"/>
          </p:cNvGraphicFramePr>
          <p:nvPr>
            <p:extLst>
              <p:ext uri="{D42A27DB-BD31-4B8C-83A1-F6EECF244321}">
                <p14:modId xmlns:p14="http://schemas.microsoft.com/office/powerpoint/2010/main" val="3151281529"/>
              </p:ext>
            </p:extLst>
          </p:nvPr>
        </p:nvGraphicFramePr>
        <p:xfrm>
          <a:off x="6457333" y="3586968"/>
          <a:ext cx="2705215" cy="486331"/>
        </p:xfrm>
        <a:graphic>
          <a:graphicData uri="http://schemas.openxmlformats.org/presentationml/2006/ole">
            <mc:AlternateContent xmlns:mc="http://schemas.openxmlformats.org/markup-compatibility/2006">
              <mc:Choice xmlns:v="urn:schemas-microsoft-com:vml" Requires="v">
                <p:oleObj spid="_x0000_s4123" name="Equation" r:id="rId3" imgW="1130040" imgH="203040" progId="Equation.3">
                  <p:embed/>
                </p:oleObj>
              </mc:Choice>
              <mc:Fallback>
                <p:oleObj name="Equation" r:id="rId3" imgW="1130040" imgH="203040" progId="Equation.3">
                  <p:embed/>
                  <p:pic>
                    <p:nvPicPr>
                      <p:cNvPr id="12" name="Object 11"/>
                      <p:cNvPicPr>
                        <a:picLocks noChangeAspect="1" noChangeArrowheads="1"/>
                      </p:cNvPicPr>
                      <p:nvPr/>
                    </p:nvPicPr>
                    <p:blipFill>
                      <a:blip r:embed="rId4">
                        <a:grayscl/>
                        <a:biLevel thresh="50000"/>
                        <a:extLst>
                          <a:ext uri="{28A0092B-C50C-407E-A947-70E740481C1C}">
                            <a14:useLocalDpi xmlns:a14="http://schemas.microsoft.com/office/drawing/2010/main" val="0"/>
                          </a:ext>
                        </a:extLst>
                      </a:blip>
                      <a:srcRect/>
                      <a:stretch>
                        <a:fillRect/>
                      </a:stretch>
                    </p:blipFill>
                    <p:spPr bwMode="auto">
                      <a:xfrm>
                        <a:off x="6457333" y="3586968"/>
                        <a:ext cx="2705215" cy="486331"/>
                      </a:xfrm>
                      <a:prstGeom prst="rect">
                        <a:avLst/>
                      </a:prstGeom>
                      <a:noFill/>
                      <a:ln w="9525">
                        <a:solidFill>
                          <a:schemeClr val="tx1"/>
                        </a:solidFill>
                        <a:miter lim="800000"/>
                        <a:headEnd/>
                        <a:tailEnd/>
                      </a:ln>
                      <a:extLst/>
                    </p:spPr>
                  </p:pic>
                </p:oleObj>
              </mc:Fallback>
            </mc:AlternateContent>
          </a:graphicData>
        </a:graphic>
      </p:graphicFrame>
      <p:pic>
        <p:nvPicPr>
          <p:cNvPr id="10" name="Picture 4" descr="dia_richter_scale">
            <a:extLst>
              <a:ext uri="{FF2B5EF4-FFF2-40B4-BE49-F238E27FC236}">
                <a16:creationId xmlns:a16="http://schemas.microsoft.com/office/drawing/2014/main" id="{F546BD65-CE3C-4650-AEC0-C0A0101F19BE}"/>
              </a:ext>
            </a:extLst>
          </p:cNvPr>
          <p:cNvPicPr>
            <a:picLocks noChangeAspect="1" noChangeArrowheads="1"/>
          </p:cNvPicPr>
          <p:nvPr/>
        </p:nvPicPr>
        <p:blipFill>
          <a:blip r:embed="rId5" cstate="print"/>
          <a:srcRect/>
          <a:stretch>
            <a:fillRect/>
          </a:stretch>
        </p:blipFill>
        <p:spPr bwMode="auto">
          <a:xfrm>
            <a:off x="179511" y="627296"/>
            <a:ext cx="4904822" cy="5037661"/>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9363164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8077200" y="6356351"/>
            <a:ext cx="2133600" cy="365125"/>
          </a:xfrm>
          <a:prstGeom prst="rect">
            <a:avLst/>
          </a:prstGeom>
        </p:spPr>
        <p:txBody>
          <a:bodyPr/>
          <a:lstStyle/>
          <a:p>
            <a:fld id="{1085DE87-C515-4485-B35B-A1D496760DEA}" type="slidenum">
              <a:rPr lang="it-IT" sz="1400" b="1"/>
              <a:pPr/>
              <a:t>46</a:t>
            </a:fld>
            <a:endParaRPr lang="it-IT" sz="1400" b="1" dirty="0"/>
          </a:p>
        </p:txBody>
      </p:sp>
      <p:graphicFrame>
        <p:nvGraphicFramePr>
          <p:cNvPr id="214018" name="Object 2"/>
          <p:cNvGraphicFramePr>
            <a:graphicFrameLocks noChangeAspect="1"/>
          </p:cNvGraphicFramePr>
          <p:nvPr>
            <p:extLst>
              <p:ext uri="{D42A27DB-BD31-4B8C-83A1-F6EECF244321}">
                <p14:modId xmlns:p14="http://schemas.microsoft.com/office/powerpoint/2010/main" val="2308043590"/>
              </p:ext>
            </p:extLst>
          </p:nvPr>
        </p:nvGraphicFramePr>
        <p:xfrm>
          <a:off x="4195605" y="972059"/>
          <a:ext cx="3456384" cy="309368"/>
        </p:xfrm>
        <a:graphic>
          <a:graphicData uri="http://schemas.openxmlformats.org/presentationml/2006/ole">
            <mc:AlternateContent xmlns:mc="http://schemas.openxmlformats.org/markup-compatibility/2006">
              <mc:Choice xmlns:v="urn:schemas-microsoft-com:vml" Requires="v">
                <p:oleObj spid="_x0000_s5147" name="Equation" r:id="rId3" imgW="3111480" imgH="279360" progId="Equation.3">
                  <p:embed/>
                </p:oleObj>
              </mc:Choice>
              <mc:Fallback>
                <p:oleObj name="Equation" r:id="rId3" imgW="3111480" imgH="279360" progId="Equation.3">
                  <p:embed/>
                  <p:pic>
                    <p:nvPicPr>
                      <p:cNvPr id="21401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5605" y="972059"/>
                        <a:ext cx="3456384" cy="30936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pic>
        <p:nvPicPr>
          <p:cNvPr id="12" name="Picture 5" descr="6a1 copy"/>
          <p:cNvPicPr>
            <a:picLocks noChangeAspect="1" noChangeArrowheads="1"/>
          </p:cNvPicPr>
          <p:nvPr/>
        </p:nvPicPr>
        <p:blipFill rotWithShape="1">
          <a:blip r:embed="rId5" cstate="print"/>
          <a:srcRect t="18452" r="47539" b="66464"/>
          <a:stretch/>
        </p:blipFill>
        <p:spPr bwMode="auto">
          <a:xfrm>
            <a:off x="3861086" y="2510287"/>
            <a:ext cx="3456384" cy="543464"/>
          </a:xfrm>
          <a:prstGeom prst="rect">
            <a:avLst/>
          </a:prstGeom>
          <a:noFill/>
        </p:spPr>
      </p:pic>
      <p:sp>
        <p:nvSpPr>
          <p:cNvPr id="2" name="TextBox 1">
            <a:extLst>
              <a:ext uri="{FF2B5EF4-FFF2-40B4-BE49-F238E27FC236}">
                <a16:creationId xmlns:a16="http://schemas.microsoft.com/office/drawing/2014/main" id="{04637E8F-34AF-41EE-A674-27BFF782C914}"/>
              </a:ext>
            </a:extLst>
          </p:cNvPr>
          <p:cNvSpPr txBox="1"/>
          <p:nvPr/>
        </p:nvSpPr>
        <p:spPr>
          <a:xfrm>
            <a:off x="2680259" y="1962031"/>
            <a:ext cx="6177791" cy="2585323"/>
          </a:xfrm>
          <a:prstGeom prst="rect">
            <a:avLst/>
          </a:prstGeom>
          <a:noFill/>
        </p:spPr>
        <p:txBody>
          <a:bodyPr wrap="square" rtlCol="0">
            <a:spAutoFit/>
          </a:bodyPr>
          <a:lstStyle/>
          <a:p>
            <a:pPr algn="just"/>
            <a:r>
              <a:rPr lang="en-US" dirty="0"/>
              <a:t>Forma </a:t>
            </a:r>
            <a:r>
              <a:rPr lang="en-US" dirty="0" err="1"/>
              <a:t>generale</a:t>
            </a:r>
            <a:r>
              <a:rPr lang="en-US" dirty="0"/>
              <a:t> della </a:t>
            </a:r>
            <a:r>
              <a:rPr lang="en-US" dirty="0" err="1"/>
              <a:t>Magnitudo</a:t>
            </a:r>
            <a:r>
              <a:rPr lang="en-US" dirty="0"/>
              <a:t>:</a:t>
            </a:r>
          </a:p>
          <a:p>
            <a:pPr algn="just"/>
            <a:endParaRPr lang="en-US" dirty="0"/>
          </a:p>
          <a:p>
            <a:pPr algn="just"/>
            <a:endParaRPr lang="en-US" dirty="0"/>
          </a:p>
          <a:p>
            <a:pPr algn="just"/>
            <a:endParaRPr lang="en-US" dirty="0"/>
          </a:p>
          <a:p>
            <a:pPr algn="just"/>
            <a:r>
              <a:rPr lang="en-US" b="1" dirty="0"/>
              <a:t>A</a:t>
            </a:r>
            <a:r>
              <a:rPr lang="en-US" dirty="0"/>
              <a:t> = </a:t>
            </a:r>
            <a:r>
              <a:rPr lang="en-US" dirty="0" err="1"/>
              <a:t>ampiezza</a:t>
            </a:r>
            <a:r>
              <a:rPr lang="en-US" dirty="0"/>
              <a:t> del </a:t>
            </a:r>
            <a:r>
              <a:rPr lang="en-US" dirty="0" err="1"/>
              <a:t>segnale</a:t>
            </a:r>
            <a:endParaRPr lang="en-US" dirty="0"/>
          </a:p>
          <a:p>
            <a:pPr algn="just"/>
            <a:r>
              <a:rPr lang="en-US" b="1" dirty="0"/>
              <a:t>T</a:t>
            </a:r>
            <a:r>
              <a:rPr lang="en-US" dirty="0"/>
              <a:t> = </a:t>
            </a:r>
            <a:r>
              <a:rPr lang="en-US" dirty="0" err="1"/>
              <a:t>Periodo</a:t>
            </a:r>
            <a:r>
              <a:rPr lang="en-US" dirty="0"/>
              <a:t> </a:t>
            </a:r>
            <a:r>
              <a:rPr lang="en-US" dirty="0" err="1"/>
              <a:t>dominante</a:t>
            </a:r>
            <a:endParaRPr lang="en-US" dirty="0"/>
          </a:p>
          <a:p>
            <a:pPr algn="just"/>
            <a:r>
              <a:rPr lang="en-US" b="1" dirty="0"/>
              <a:t>F</a:t>
            </a:r>
            <a:r>
              <a:rPr lang="en-US" dirty="0"/>
              <a:t> = </a:t>
            </a:r>
            <a:r>
              <a:rPr lang="en-US" dirty="0" err="1"/>
              <a:t>correzione</a:t>
            </a:r>
            <a:r>
              <a:rPr lang="en-US" dirty="0"/>
              <a:t> per la </a:t>
            </a:r>
            <a:r>
              <a:rPr lang="en-US" dirty="0" err="1"/>
              <a:t>variazione</a:t>
            </a:r>
            <a:r>
              <a:rPr lang="en-US" dirty="0"/>
              <a:t> </a:t>
            </a:r>
            <a:r>
              <a:rPr lang="en-US" dirty="0" err="1"/>
              <a:t>dell’ampiezza</a:t>
            </a:r>
            <a:r>
              <a:rPr lang="en-US" dirty="0"/>
              <a:t> in </a:t>
            </a:r>
            <a:r>
              <a:rPr lang="en-US" dirty="0" err="1"/>
              <a:t>funzone</a:t>
            </a:r>
            <a:r>
              <a:rPr lang="en-US" dirty="0"/>
              <a:t> della </a:t>
            </a:r>
            <a:r>
              <a:rPr lang="en-US" dirty="0" err="1"/>
              <a:t>profondità</a:t>
            </a:r>
            <a:r>
              <a:rPr lang="en-US" dirty="0"/>
              <a:t> e </a:t>
            </a:r>
            <a:r>
              <a:rPr lang="en-US" dirty="0" err="1"/>
              <a:t>distanza</a:t>
            </a:r>
            <a:r>
              <a:rPr lang="en-US" dirty="0"/>
              <a:t> </a:t>
            </a:r>
            <a:r>
              <a:rPr lang="en-US" dirty="0" err="1"/>
              <a:t>dell’evento</a:t>
            </a:r>
            <a:r>
              <a:rPr lang="en-US" dirty="0"/>
              <a:t> dal </a:t>
            </a:r>
            <a:r>
              <a:rPr lang="en-US" dirty="0" err="1"/>
              <a:t>sismometro</a:t>
            </a:r>
            <a:endParaRPr lang="en-US" dirty="0"/>
          </a:p>
          <a:p>
            <a:pPr algn="just"/>
            <a:r>
              <a:rPr lang="en-US" b="1" dirty="0"/>
              <a:t>C</a:t>
            </a:r>
            <a:r>
              <a:rPr lang="en-US" dirty="0"/>
              <a:t> = </a:t>
            </a:r>
            <a:r>
              <a:rPr lang="en-US" dirty="0" err="1"/>
              <a:t>fattore</a:t>
            </a:r>
            <a:r>
              <a:rPr lang="en-US" dirty="0"/>
              <a:t> </a:t>
            </a:r>
            <a:r>
              <a:rPr lang="en-US" dirty="0" err="1"/>
              <a:t>regionale</a:t>
            </a:r>
            <a:r>
              <a:rPr lang="en-US" dirty="0"/>
              <a:t> di </a:t>
            </a:r>
            <a:r>
              <a:rPr lang="en-US" dirty="0" err="1"/>
              <a:t>scala</a:t>
            </a:r>
            <a:r>
              <a:rPr lang="en-US" dirty="0"/>
              <a:t> </a:t>
            </a:r>
          </a:p>
        </p:txBody>
      </p:sp>
    </p:spTree>
    <p:extLst>
      <p:ext uri="{BB962C8B-B14F-4D97-AF65-F5344CB8AC3E}">
        <p14:creationId xmlns:p14="http://schemas.microsoft.com/office/powerpoint/2010/main" val="42905658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8148873" y="5111751"/>
            <a:ext cx="2133600" cy="365125"/>
          </a:xfrm>
          <a:prstGeom prst="rect">
            <a:avLst/>
          </a:prstGeom>
        </p:spPr>
        <p:txBody>
          <a:bodyPr/>
          <a:lstStyle/>
          <a:p>
            <a:fld id="{1085DE87-C515-4485-B35B-A1D496760DEA}" type="slidenum">
              <a:rPr lang="it-IT" sz="1400" b="1"/>
              <a:pPr/>
              <a:t>47</a:t>
            </a:fld>
            <a:endParaRPr lang="it-IT" sz="1400" b="1" dirty="0"/>
          </a:p>
        </p:txBody>
      </p:sp>
      <p:graphicFrame>
        <p:nvGraphicFramePr>
          <p:cNvPr id="12" name="Object 4"/>
          <p:cNvGraphicFramePr>
            <a:graphicFrameLocks noChangeAspect="1"/>
          </p:cNvGraphicFramePr>
          <p:nvPr>
            <p:extLst>
              <p:ext uri="{D42A27DB-BD31-4B8C-83A1-F6EECF244321}">
                <p14:modId xmlns:p14="http://schemas.microsoft.com/office/powerpoint/2010/main" val="3035179634"/>
              </p:ext>
            </p:extLst>
          </p:nvPr>
        </p:nvGraphicFramePr>
        <p:xfrm>
          <a:off x="405049" y="765429"/>
          <a:ext cx="5932488" cy="469900"/>
        </p:xfrm>
        <a:graphic>
          <a:graphicData uri="http://schemas.openxmlformats.org/presentationml/2006/ole">
            <mc:AlternateContent xmlns:mc="http://schemas.openxmlformats.org/markup-compatibility/2006">
              <mc:Choice xmlns:v="urn:schemas-microsoft-com:vml" Requires="v">
                <p:oleObj spid="_x0000_s8244" name="Equation" r:id="rId3" imgW="3987720" imgH="317160" progId="Equation.3">
                  <p:embed/>
                </p:oleObj>
              </mc:Choice>
              <mc:Fallback>
                <p:oleObj name="Equation" r:id="rId3" imgW="3987720" imgH="317160" progId="Equation.3">
                  <p:embed/>
                  <p:pic>
                    <p:nvPicPr>
                      <p:cNvPr id="12"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049" y="765429"/>
                        <a:ext cx="5932488" cy="469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graphicFrame>
        <p:nvGraphicFramePr>
          <p:cNvPr id="17" name="Object 6"/>
          <p:cNvGraphicFramePr>
            <a:graphicFrameLocks noChangeAspect="1"/>
          </p:cNvGraphicFramePr>
          <p:nvPr>
            <p:extLst>
              <p:ext uri="{D42A27DB-BD31-4B8C-83A1-F6EECF244321}">
                <p14:modId xmlns:p14="http://schemas.microsoft.com/office/powerpoint/2010/main" val="1439111855"/>
              </p:ext>
            </p:extLst>
          </p:nvPr>
        </p:nvGraphicFramePr>
        <p:xfrm>
          <a:off x="405049" y="1710449"/>
          <a:ext cx="4402138" cy="506413"/>
        </p:xfrm>
        <a:graphic>
          <a:graphicData uri="http://schemas.openxmlformats.org/presentationml/2006/ole">
            <mc:AlternateContent xmlns:mc="http://schemas.openxmlformats.org/markup-compatibility/2006">
              <mc:Choice xmlns:v="urn:schemas-microsoft-com:vml" Requires="v">
                <p:oleObj spid="_x0000_s8245" name="Equation" r:id="rId5" imgW="2958840" imgH="342720" progId="Equation.3">
                  <p:embed/>
                </p:oleObj>
              </mc:Choice>
              <mc:Fallback>
                <p:oleObj name="Equation" r:id="rId5" imgW="2958840" imgH="342720" progId="Equation.3">
                  <p:embed/>
                  <p:pic>
                    <p:nvPicPr>
                      <p:cNvPr id="17"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049" y="1710449"/>
                        <a:ext cx="4402138" cy="5064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pic>
        <p:nvPicPr>
          <p:cNvPr id="7" name="Picture 5" descr="ANd9GcTlBAnwDMDdNhFdysOyLKYfYoJmQg2sJLS_FMhmhIxRT2SKRdG8-Q">
            <a:extLst>
              <a:ext uri="{FF2B5EF4-FFF2-40B4-BE49-F238E27FC236}">
                <a16:creationId xmlns:a16="http://schemas.microsoft.com/office/drawing/2014/main" id="{5F3260D2-CB12-4626-9DC5-3DABF40E527A}"/>
              </a:ext>
            </a:extLst>
          </p:cNvPr>
          <p:cNvPicPr>
            <a:picLocks noChangeAspect="1" noChangeArrowheads="1"/>
          </p:cNvPicPr>
          <p:nvPr/>
        </p:nvPicPr>
        <p:blipFill>
          <a:blip r:embed="rId7" cstate="print"/>
          <a:srcRect/>
          <a:stretch>
            <a:fillRect/>
          </a:stretch>
        </p:blipFill>
        <p:spPr bwMode="auto">
          <a:xfrm>
            <a:off x="2145242" y="3226525"/>
            <a:ext cx="6953250" cy="2157412"/>
          </a:xfrm>
          <a:prstGeom prst="rect">
            <a:avLst/>
          </a:prstGeom>
          <a:noFill/>
          <a:ln w="9525">
            <a:solidFill>
              <a:schemeClr val="tx1"/>
            </a:solidFill>
            <a:miter lim="800000"/>
            <a:headEnd/>
            <a:tailEnd/>
          </a:ln>
        </p:spPr>
      </p:pic>
      <p:sp>
        <p:nvSpPr>
          <p:cNvPr id="2" name="Rectangle 1">
            <a:extLst>
              <a:ext uri="{FF2B5EF4-FFF2-40B4-BE49-F238E27FC236}">
                <a16:creationId xmlns:a16="http://schemas.microsoft.com/office/drawing/2014/main" id="{EC5E4ED3-84E7-41BB-99D0-BF977749F88B}"/>
              </a:ext>
            </a:extLst>
          </p:cNvPr>
          <p:cNvSpPr/>
          <p:nvPr/>
        </p:nvSpPr>
        <p:spPr>
          <a:xfrm>
            <a:off x="6493934" y="350308"/>
            <a:ext cx="5604933" cy="2308324"/>
          </a:xfrm>
          <a:prstGeom prst="rect">
            <a:avLst/>
          </a:prstGeom>
        </p:spPr>
        <p:txBody>
          <a:bodyPr wrap="square">
            <a:spAutoFit/>
          </a:bodyPr>
          <a:lstStyle/>
          <a:p>
            <a:pPr algn="just"/>
            <a:r>
              <a:rPr lang="en-US" b="1" dirty="0"/>
              <a:t>A</a:t>
            </a:r>
            <a:r>
              <a:rPr lang="en-US" b="1" baseline="-25000" dirty="0"/>
              <a:t>s</a:t>
            </a:r>
            <a:r>
              <a:rPr lang="en-US" dirty="0"/>
              <a:t> = </a:t>
            </a:r>
            <a:r>
              <a:rPr lang="en-US" dirty="0" err="1"/>
              <a:t>ampiezza</a:t>
            </a:r>
            <a:r>
              <a:rPr lang="en-US" dirty="0"/>
              <a:t> del </a:t>
            </a:r>
            <a:r>
              <a:rPr lang="en-US" dirty="0" err="1"/>
              <a:t>segnale</a:t>
            </a:r>
            <a:r>
              <a:rPr lang="en-US" dirty="0"/>
              <a:t>, </a:t>
            </a:r>
            <a:r>
              <a:rPr lang="en-US" dirty="0" err="1"/>
              <a:t>fase</a:t>
            </a:r>
            <a:r>
              <a:rPr lang="en-US" dirty="0"/>
              <a:t> </a:t>
            </a:r>
            <a:r>
              <a:rPr lang="en-US" dirty="0" err="1"/>
              <a:t>onde</a:t>
            </a:r>
            <a:r>
              <a:rPr lang="en-US" dirty="0"/>
              <a:t> </a:t>
            </a:r>
            <a:r>
              <a:rPr lang="en-US" dirty="0" err="1"/>
              <a:t>superficiali</a:t>
            </a:r>
            <a:endParaRPr lang="en-US" dirty="0"/>
          </a:p>
          <a:p>
            <a:pPr algn="just"/>
            <a:r>
              <a:rPr lang="en-US" b="1" dirty="0"/>
              <a:t>A</a:t>
            </a:r>
            <a:r>
              <a:rPr lang="en-US" b="1" baseline="-25000" dirty="0"/>
              <a:t>p</a:t>
            </a:r>
            <a:r>
              <a:rPr lang="en-US" dirty="0"/>
              <a:t> = </a:t>
            </a:r>
            <a:r>
              <a:rPr lang="en-US" dirty="0" err="1"/>
              <a:t>ampiezza</a:t>
            </a:r>
            <a:r>
              <a:rPr lang="en-US" dirty="0"/>
              <a:t> del </a:t>
            </a:r>
            <a:r>
              <a:rPr lang="en-US" dirty="0" err="1"/>
              <a:t>segnale</a:t>
            </a:r>
            <a:r>
              <a:rPr lang="en-US" dirty="0"/>
              <a:t>, </a:t>
            </a:r>
            <a:r>
              <a:rPr lang="en-US" dirty="0" err="1"/>
              <a:t>fase</a:t>
            </a:r>
            <a:r>
              <a:rPr lang="en-US" dirty="0"/>
              <a:t> P</a:t>
            </a:r>
          </a:p>
          <a:p>
            <a:pPr algn="just"/>
            <a:r>
              <a:rPr lang="en-US" b="1" dirty="0"/>
              <a:t>T</a:t>
            </a:r>
            <a:r>
              <a:rPr lang="en-US" dirty="0"/>
              <a:t> = </a:t>
            </a:r>
            <a:r>
              <a:rPr lang="en-US" dirty="0" err="1"/>
              <a:t>Periodo</a:t>
            </a:r>
            <a:r>
              <a:rPr lang="en-US" dirty="0"/>
              <a:t> </a:t>
            </a:r>
            <a:r>
              <a:rPr lang="en-US" dirty="0" err="1"/>
              <a:t>dominante</a:t>
            </a:r>
            <a:endParaRPr lang="en-US" dirty="0"/>
          </a:p>
          <a:p>
            <a:pPr marL="285750" indent="-285750" algn="just">
              <a:buFont typeface="Symbol" panose="05050102010706020507" pitchFamily="18" charset="2"/>
              <a:buChar char="D"/>
            </a:pPr>
            <a:r>
              <a:rPr lang="en-US" dirty="0">
                <a:sym typeface="Symbol" pitchFamily="18" charset="2"/>
              </a:rPr>
              <a:t>= </a:t>
            </a:r>
            <a:r>
              <a:rPr lang="en-US" dirty="0" err="1">
                <a:sym typeface="Symbol" pitchFamily="18" charset="2"/>
              </a:rPr>
              <a:t>distanza</a:t>
            </a:r>
            <a:endParaRPr lang="en-US" dirty="0">
              <a:sym typeface="Symbol" pitchFamily="18" charset="2"/>
            </a:endParaRPr>
          </a:p>
          <a:p>
            <a:pPr algn="just"/>
            <a:r>
              <a:rPr lang="en-US" b="1" dirty="0">
                <a:sym typeface="Symbol" pitchFamily="18" charset="2"/>
              </a:rPr>
              <a:t>H </a:t>
            </a:r>
            <a:r>
              <a:rPr lang="en-US" dirty="0">
                <a:sym typeface="Symbol" pitchFamily="18" charset="2"/>
              </a:rPr>
              <a:t>= </a:t>
            </a:r>
            <a:r>
              <a:rPr lang="en-US" dirty="0" err="1">
                <a:sym typeface="Symbol" pitchFamily="18" charset="2"/>
              </a:rPr>
              <a:t>profondità</a:t>
            </a:r>
            <a:endParaRPr lang="en-US" dirty="0"/>
          </a:p>
          <a:p>
            <a:pPr algn="just"/>
            <a:r>
              <a:rPr lang="en-US" b="1" dirty="0"/>
              <a:t>Q(</a:t>
            </a:r>
            <a:r>
              <a:rPr lang="en-US" b="1" dirty="0">
                <a:sym typeface="Symbol" pitchFamily="18" charset="2"/>
              </a:rPr>
              <a:t></a:t>
            </a:r>
            <a:r>
              <a:rPr lang="en-US" b="1" dirty="0"/>
              <a:t>, h) </a:t>
            </a:r>
            <a:r>
              <a:rPr lang="en-US" dirty="0"/>
              <a:t>= </a:t>
            </a:r>
            <a:r>
              <a:rPr lang="en-US" dirty="0" err="1"/>
              <a:t>correzione</a:t>
            </a:r>
            <a:r>
              <a:rPr lang="en-US" dirty="0"/>
              <a:t> per la </a:t>
            </a:r>
            <a:r>
              <a:rPr lang="en-US" dirty="0" err="1"/>
              <a:t>variazione</a:t>
            </a:r>
            <a:r>
              <a:rPr lang="en-US" dirty="0"/>
              <a:t> </a:t>
            </a:r>
            <a:r>
              <a:rPr lang="en-US" dirty="0" err="1"/>
              <a:t>dell’ampiezza</a:t>
            </a:r>
            <a:r>
              <a:rPr lang="en-US" dirty="0"/>
              <a:t> in </a:t>
            </a:r>
            <a:r>
              <a:rPr lang="en-US" dirty="0" err="1"/>
              <a:t>funzone</a:t>
            </a:r>
            <a:r>
              <a:rPr lang="en-US" dirty="0"/>
              <a:t> della </a:t>
            </a:r>
            <a:r>
              <a:rPr lang="en-US" dirty="0" err="1"/>
              <a:t>profondità</a:t>
            </a:r>
            <a:r>
              <a:rPr lang="en-US" dirty="0"/>
              <a:t> e </a:t>
            </a:r>
            <a:r>
              <a:rPr lang="en-US" dirty="0" err="1"/>
              <a:t>distanza</a:t>
            </a:r>
            <a:r>
              <a:rPr lang="en-US" dirty="0"/>
              <a:t> </a:t>
            </a:r>
            <a:r>
              <a:rPr lang="en-US" dirty="0" err="1"/>
              <a:t>dell’evento</a:t>
            </a:r>
            <a:r>
              <a:rPr lang="en-US" dirty="0"/>
              <a:t> dal </a:t>
            </a:r>
            <a:r>
              <a:rPr lang="en-US" dirty="0" err="1"/>
              <a:t>sismometro</a:t>
            </a:r>
            <a:endParaRPr lang="en-US" dirty="0"/>
          </a:p>
        </p:txBody>
      </p:sp>
    </p:spTree>
    <p:extLst>
      <p:ext uri="{BB962C8B-B14F-4D97-AF65-F5344CB8AC3E}">
        <p14:creationId xmlns:p14="http://schemas.microsoft.com/office/powerpoint/2010/main" val="173891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dissolv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8077200" y="6356351"/>
            <a:ext cx="2133600" cy="365125"/>
          </a:xfrm>
          <a:prstGeom prst="rect">
            <a:avLst/>
          </a:prstGeom>
        </p:spPr>
        <p:txBody>
          <a:bodyPr/>
          <a:lstStyle/>
          <a:p>
            <a:fld id="{1085DE87-C515-4485-B35B-A1D496760DEA}" type="slidenum">
              <a:rPr lang="it-IT" sz="1400" b="1"/>
              <a:pPr/>
              <a:t>48</a:t>
            </a:fld>
            <a:endParaRPr lang="it-IT" sz="1400" b="1" dirty="0"/>
          </a:p>
        </p:txBody>
      </p:sp>
      <p:sp>
        <p:nvSpPr>
          <p:cNvPr id="15" name="Text Box 4"/>
          <p:cNvSpPr txBox="1">
            <a:spLocks noChangeArrowheads="1"/>
          </p:cNvSpPr>
          <p:nvPr/>
        </p:nvSpPr>
        <p:spPr bwMode="auto">
          <a:xfrm>
            <a:off x="897675" y="255587"/>
            <a:ext cx="7653658" cy="648512"/>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latin typeface="Calibri" pitchFamily="34" charset="0"/>
              </a:rPr>
              <a:t>Terremoto: saturazione della magnitudo</a:t>
            </a:r>
          </a:p>
        </p:txBody>
      </p:sp>
      <p:sp>
        <p:nvSpPr>
          <p:cNvPr id="9" name="Rectangle 3"/>
          <p:cNvSpPr>
            <a:spLocks noChangeArrowheads="1"/>
          </p:cNvSpPr>
          <p:nvPr/>
        </p:nvSpPr>
        <p:spPr bwMode="auto">
          <a:xfrm>
            <a:off x="319173" y="1798102"/>
            <a:ext cx="6064694" cy="2800767"/>
          </a:xfrm>
          <a:prstGeom prst="rect">
            <a:avLst/>
          </a:prstGeom>
          <a:noFill/>
          <a:ln w="9525">
            <a:noFill/>
            <a:miter lim="800000"/>
            <a:headEnd/>
            <a:tailEnd/>
          </a:ln>
        </p:spPr>
        <p:txBody>
          <a:bodyPr wrap="square">
            <a:spAutoFit/>
          </a:bodyPr>
          <a:lstStyle/>
          <a:p>
            <a:pPr algn="just">
              <a:buFontTx/>
              <a:buChar char="•"/>
            </a:pPr>
            <a:r>
              <a:rPr lang="en-US" sz="1600" dirty="0">
                <a:latin typeface="+mj-lt"/>
              </a:rPr>
              <a:t> </a:t>
            </a:r>
            <a:r>
              <a:rPr lang="it-IT" sz="1600" dirty="0">
                <a:latin typeface="+mj-lt"/>
              </a:rPr>
              <a:t>Al di sopra di una certa dimensione, ogni metodo diventa insensibile alle dimensioni del terremoto e presenta una saturazione della magnitudo. Ciò si verifica per le stime delle onde di corpo intorno a </a:t>
            </a:r>
            <a:r>
              <a:rPr lang="en-US" sz="1600" dirty="0">
                <a:latin typeface="+mj-lt"/>
              </a:rPr>
              <a:t>m</a:t>
            </a:r>
            <a:r>
              <a:rPr lang="en-US" sz="1600" baseline="-25000" dirty="0">
                <a:latin typeface="+mj-lt"/>
              </a:rPr>
              <a:t>b</a:t>
            </a:r>
            <a:r>
              <a:rPr lang="en-US" sz="1600" dirty="0">
                <a:latin typeface="+mj-lt"/>
              </a:rPr>
              <a:t>&gt;6; </a:t>
            </a:r>
            <a:r>
              <a:rPr lang="it-IT" sz="1600" dirty="0">
                <a:latin typeface="+mj-lt"/>
              </a:rPr>
              <a:t>tutti i terremoti più grandi danno la stessa magnitudo delle onde di corpo. Allo stesso modo, le stime di magnitudo delle onde di superficie si saturano a </a:t>
            </a:r>
            <a:r>
              <a:rPr lang="en-US" sz="1600" dirty="0" err="1">
                <a:latin typeface="+mj-lt"/>
              </a:rPr>
              <a:t>M</a:t>
            </a:r>
            <a:r>
              <a:rPr lang="en-US" sz="1600" baseline="-25000" dirty="0" err="1">
                <a:latin typeface="+mj-lt"/>
              </a:rPr>
              <a:t>s</a:t>
            </a:r>
            <a:r>
              <a:rPr lang="en-US" sz="1600" dirty="0">
                <a:latin typeface="+mj-lt"/>
              </a:rPr>
              <a:t>&gt;8.</a:t>
            </a:r>
          </a:p>
          <a:p>
            <a:pPr algn="just"/>
            <a:endParaRPr lang="en-US" sz="1600" dirty="0">
              <a:latin typeface="+mj-lt"/>
            </a:endParaRPr>
          </a:p>
          <a:p>
            <a:pPr algn="just">
              <a:buFontTx/>
              <a:buChar char="•"/>
            </a:pPr>
            <a:r>
              <a:rPr lang="en-US" sz="1600" dirty="0">
                <a:latin typeface="+mj-lt"/>
              </a:rPr>
              <a:t> </a:t>
            </a:r>
            <a:r>
              <a:rPr lang="it-IT" sz="1600" dirty="0">
                <a:latin typeface="+mj-lt"/>
              </a:rPr>
              <a:t>Quindi, per terremoti molto grandi</a:t>
            </a:r>
            <a:r>
              <a:rPr lang="en-US" sz="1600" dirty="0">
                <a:latin typeface="+mj-lt"/>
              </a:rPr>
              <a:t>, </a:t>
            </a:r>
            <a:r>
              <a:rPr lang="en-US" sz="1600" dirty="0" err="1">
                <a:latin typeface="+mj-lt"/>
              </a:rPr>
              <a:t>M</a:t>
            </a:r>
            <a:r>
              <a:rPr lang="en-US" sz="1600" baseline="-25000" dirty="0" err="1">
                <a:latin typeface="+mj-lt"/>
              </a:rPr>
              <a:t>s</a:t>
            </a:r>
            <a:r>
              <a:rPr lang="en-US" sz="1600" dirty="0">
                <a:latin typeface="+mj-lt"/>
              </a:rPr>
              <a:t> e m</a:t>
            </a:r>
            <a:r>
              <a:rPr lang="en-US" sz="1600" baseline="-25000" dirty="0">
                <a:latin typeface="+mj-lt"/>
              </a:rPr>
              <a:t>b</a:t>
            </a:r>
            <a:r>
              <a:rPr lang="en-US" sz="1600" dirty="0">
                <a:latin typeface="+mj-lt"/>
              </a:rPr>
              <a:t> </a:t>
            </a:r>
            <a:r>
              <a:rPr lang="it-IT" sz="1600" dirty="0">
                <a:latin typeface="+mj-lt"/>
              </a:rPr>
              <a:t>sottostimano l'energia rilasciata. Una definizione alternativa di magnitudo, basata sullo spettro a lungo periodo </a:t>
            </a:r>
            <a:r>
              <a:rPr lang="en-US" sz="1600" dirty="0">
                <a:latin typeface="+mj-lt"/>
              </a:rPr>
              <a:t>(M</a:t>
            </a:r>
            <a:r>
              <a:rPr lang="en-US" sz="1600" baseline="-25000" dirty="0">
                <a:latin typeface="+mj-lt"/>
              </a:rPr>
              <a:t>w </a:t>
            </a:r>
            <a:r>
              <a:rPr lang="en-US" sz="1600" dirty="0">
                <a:latin typeface="+mj-lt"/>
              </a:rPr>
              <a:t>) </a:t>
            </a:r>
            <a:r>
              <a:rPr lang="it-IT" sz="1600" dirty="0">
                <a:latin typeface="+mj-lt"/>
              </a:rPr>
              <a:t>dell'onda sismica, è preferito per i terremoti molto grandi. Sfrutta le dimensioni fisiche della sorgente</a:t>
            </a:r>
            <a:r>
              <a:rPr lang="en-US" sz="1600" dirty="0">
                <a:latin typeface="+mj-lt"/>
              </a:rPr>
              <a:t>.</a:t>
            </a:r>
          </a:p>
        </p:txBody>
      </p:sp>
      <p:pic>
        <p:nvPicPr>
          <p:cNvPr id="12" name="Picture 5" descr="image9"/>
          <p:cNvPicPr>
            <a:picLocks noChangeAspect="1" noChangeArrowheads="1"/>
          </p:cNvPicPr>
          <p:nvPr/>
        </p:nvPicPr>
        <p:blipFill>
          <a:blip r:embed="rId2" cstate="print"/>
          <a:srcRect/>
          <a:stretch>
            <a:fillRect/>
          </a:stretch>
        </p:blipFill>
        <p:spPr bwMode="auto">
          <a:xfrm>
            <a:off x="6715869" y="1270000"/>
            <a:ext cx="5291452" cy="4637617"/>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64727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dissolv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8077200" y="6356351"/>
            <a:ext cx="2133600" cy="365125"/>
          </a:xfrm>
          <a:prstGeom prst="rect">
            <a:avLst/>
          </a:prstGeom>
        </p:spPr>
        <p:txBody>
          <a:bodyPr/>
          <a:lstStyle/>
          <a:p>
            <a:fld id="{1085DE87-C515-4485-B35B-A1D496760DEA}" type="slidenum">
              <a:rPr lang="it-IT" sz="1400" b="1"/>
              <a:pPr/>
              <a:t>49</a:t>
            </a:fld>
            <a:endParaRPr lang="it-IT" sz="1400" b="1" dirty="0"/>
          </a:p>
        </p:txBody>
      </p:sp>
      <p:pic>
        <p:nvPicPr>
          <p:cNvPr id="11" name="Picture 2" descr="4_6_05"/>
          <p:cNvPicPr>
            <a:picLocks noChangeAspect="1" noChangeArrowheads="1"/>
          </p:cNvPicPr>
          <p:nvPr/>
        </p:nvPicPr>
        <p:blipFill>
          <a:blip r:embed="rId2" cstate="print"/>
          <a:srcRect t="7777"/>
          <a:stretch>
            <a:fillRect/>
          </a:stretch>
        </p:blipFill>
        <p:spPr bwMode="auto">
          <a:xfrm>
            <a:off x="6231054" y="846098"/>
            <a:ext cx="4792539" cy="4725144"/>
          </a:xfrm>
          <a:prstGeom prst="rect">
            <a:avLst/>
          </a:prstGeom>
          <a:noFill/>
        </p:spPr>
      </p:pic>
      <p:sp>
        <p:nvSpPr>
          <p:cNvPr id="13" name="Text Box 3"/>
          <p:cNvSpPr txBox="1">
            <a:spLocks noChangeArrowheads="1"/>
          </p:cNvSpPr>
          <p:nvPr/>
        </p:nvSpPr>
        <p:spPr bwMode="auto">
          <a:xfrm>
            <a:off x="1966226" y="161749"/>
            <a:ext cx="7772400" cy="369332"/>
          </a:xfrm>
          <a:prstGeom prst="rect">
            <a:avLst/>
          </a:prstGeom>
          <a:noFill/>
          <a:ln w="9525">
            <a:noFill/>
            <a:miter lim="800000"/>
            <a:headEnd/>
            <a:tailEnd/>
          </a:ln>
          <a:effectLst/>
        </p:spPr>
        <p:txBody>
          <a:bodyPr>
            <a:spAutoFit/>
          </a:bodyPr>
          <a:lstStyle/>
          <a:p>
            <a:pPr algn="ctr">
              <a:spcBef>
                <a:spcPct val="50000"/>
              </a:spcBef>
            </a:pPr>
            <a:r>
              <a:rPr lang="it-IT" b="1" dirty="0">
                <a:latin typeface="+mj-lt"/>
              </a:rPr>
              <a:t>LE DIVERSE GRANDEZZE RIFLETTONO IL RILASCIO DI ENERGIA IN PERIODI DIVERSI</a:t>
            </a:r>
            <a:endParaRPr lang="en-US" b="1" dirty="0">
              <a:latin typeface="+mj-lt"/>
            </a:endParaRPr>
          </a:p>
        </p:txBody>
      </p:sp>
      <p:sp>
        <p:nvSpPr>
          <p:cNvPr id="14" name="Text Box 4"/>
          <p:cNvSpPr txBox="1">
            <a:spLocks noChangeArrowheads="1"/>
          </p:cNvSpPr>
          <p:nvPr/>
        </p:nvSpPr>
        <p:spPr bwMode="auto">
          <a:xfrm>
            <a:off x="1966226" y="1582853"/>
            <a:ext cx="2362200" cy="2862322"/>
          </a:xfrm>
          <a:prstGeom prst="rect">
            <a:avLst/>
          </a:prstGeom>
          <a:noFill/>
          <a:ln w="9525">
            <a:noFill/>
            <a:miter lim="800000"/>
            <a:headEnd/>
            <a:tailEnd/>
          </a:ln>
          <a:effectLst/>
        </p:spPr>
        <p:txBody>
          <a:bodyPr>
            <a:spAutoFit/>
          </a:bodyPr>
          <a:lstStyle/>
          <a:p>
            <a:pPr eaLnBrk="1" hangingPunct="1">
              <a:spcBef>
                <a:spcPct val="50000"/>
              </a:spcBef>
            </a:pPr>
            <a:r>
              <a:rPr lang="en-US" b="1" dirty="0">
                <a:latin typeface="+mj-lt"/>
              </a:rPr>
              <a:t>1 s – </a:t>
            </a:r>
            <a:r>
              <a:rPr lang="en-US" b="1" dirty="0" err="1">
                <a:latin typeface="+mj-lt"/>
              </a:rPr>
              <a:t>Magnitudo</a:t>
            </a:r>
            <a:r>
              <a:rPr lang="en-US" b="1" dirty="0">
                <a:latin typeface="+mj-lt"/>
              </a:rPr>
              <a:t> body waves m</a:t>
            </a:r>
            <a:r>
              <a:rPr lang="en-US" b="1" baseline="-25000" dirty="0">
                <a:latin typeface="+mj-lt"/>
              </a:rPr>
              <a:t>b</a:t>
            </a:r>
          </a:p>
          <a:p>
            <a:pPr eaLnBrk="1" hangingPunct="1">
              <a:spcBef>
                <a:spcPct val="50000"/>
              </a:spcBef>
            </a:pPr>
            <a:endParaRPr lang="en-US" b="1" baseline="-25000" dirty="0">
              <a:latin typeface="+mj-lt"/>
            </a:endParaRPr>
          </a:p>
          <a:p>
            <a:pPr eaLnBrk="1" hangingPunct="1">
              <a:spcBef>
                <a:spcPct val="50000"/>
              </a:spcBef>
            </a:pPr>
            <a:r>
              <a:rPr lang="en-US" b="1" dirty="0">
                <a:latin typeface="+mj-lt"/>
              </a:rPr>
              <a:t>20 s – </a:t>
            </a:r>
            <a:r>
              <a:rPr lang="en-US" b="1" dirty="0" err="1">
                <a:latin typeface="+mj-lt"/>
              </a:rPr>
              <a:t>Magnitudo</a:t>
            </a:r>
            <a:r>
              <a:rPr lang="en-US" b="1" dirty="0">
                <a:latin typeface="+mj-lt"/>
              </a:rPr>
              <a:t> </a:t>
            </a:r>
            <a:r>
              <a:rPr lang="en-US" b="1" dirty="0" err="1">
                <a:latin typeface="+mj-lt"/>
              </a:rPr>
              <a:t>onde</a:t>
            </a:r>
            <a:r>
              <a:rPr lang="en-US" b="1" dirty="0">
                <a:latin typeface="+mj-lt"/>
              </a:rPr>
              <a:t> </a:t>
            </a:r>
            <a:r>
              <a:rPr lang="en-US" b="1" dirty="0" err="1">
                <a:latin typeface="+mj-lt"/>
              </a:rPr>
              <a:t>superficiali</a:t>
            </a:r>
            <a:r>
              <a:rPr lang="en-US" b="1" dirty="0">
                <a:latin typeface="+mj-lt"/>
              </a:rPr>
              <a:t> </a:t>
            </a:r>
            <a:r>
              <a:rPr lang="en-US" b="1" dirty="0" err="1">
                <a:latin typeface="+mj-lt"/>
              </a:rPr>
              <a:t>M</a:t>
            </a:r>
            <a:r>
              <a:rPr lang="en-US" b="1" baseline="-25000" dirty="0" err="1">
                <a:latin typeface="+mj-lt"/>
              </a:rPr>
              <a:t>s</a:t>
            </a:r>
            <a:endParaRPr lang="en-US" b="1" baseline="-25000" dirty="0">
              <a:latin typeface="+mj-lt"/>
            </a:endParaRPr>
          </a:p>
          <a:p>
            <a:pPr eaLnBrk="1" hangingPunct="1">
              <a:spcBef>
                <a:spcPct val="50000"/>
              </a:spcBef>
            </a:pPr>
            <a:endParaRPr lang="en-US" b="1" baseline="-25000" dirty="0">
              <a:latin typeface="+mj-lt"/>
            </a:endParaRPr>
          </a:p>
          <a:p>
            <a:pPr eaLnBrk="1" hangingPunct="1">
              <a:spcBef>
                <a:spcPct val="50000"/>
              </a:spcBef>
            </a:pPr>
            <a:r>
              <a:rPr lang="en-US" b="1" dirty="0" err="1">
                <a:latin typeface="+mj-lt"/>
              </a:rPr>
              <a:t>Magnitudo</a:t>
            </a:r>
            <a:r>
              <a:rPr lang="en-US" b="1" dirty="0">
                <a:latin typeface="+mj-lt"/>
              </a:rPr>
              <a:t> </a:t>
            </a:r>
            <a:r>
              <a:rPr lang="en-US" b="1" dirty="0" err="1">
                <a:latin typeface="+mj-lt"/>
              </a:rPr>
              <a:t>lungo</a:t>
            </a:r>
            <a:r>
              <a:rPr lang="en-US" b="1" dirty="0">
                <a:latin typeface="+mj-lt"/>
              </a:rPr>
              <a:t> period  M</a:t>
            </a:r>
            <a:r>
              <a:rPr lang="en-US" b="1" baseline="-25000" dirty="0">
                <a:latin typeface="+mj-lt"/>
              </a:rPr>
              <a:t>w</a:t>
            </a:r>
            <a:r>
              <a:rPr lang="en-US" b="1" dirty="0">
                <a:latin typeface="+mj-lt"/>
              </a:rPr>
              <a:t> derivate dal </a:t>
            </a:r>
            <a:r>
              <a:rPr lang="en-US" b="1" dirty="0" err="1">
                <a:latin typeface="+mj-lt"/>
              </a:rPr>
              <a:t>momento</a:t>
            </a:r>
            <a:r>
              <a:rPr lang="en-US" b="1" dirty="0">
                <a:latin typeface="+mj-lt"/>
              </a:rPr>
              <a:t> sismica M</a:t>
            </a:r>
            <a:r>
              <a:rPr lang="en-US" b="1" baseline="-25000" dirty="0">
                <a:latin typeface="+mj-lt"/>
              </a:rPr>
              <a:t>0</a:t>
            </a:r>
            <a:endParaRPr lang="en-US" b="1" dirty="0">
              <a:latin typeface="+mj-lt"/>
            </a:endParaRPr>
          </a:p>
        </p:txBody>
      </p:sp>
    </p:spTree>
    <p:extLst>
      <p:ext uri="{BB962C8B-B14F-4D97-AF65-F5344CB8AC3E}">
        <p14:creationId xmlns:p14="http://schemas.microsoft.com/office/powerpoint/2010/main" val="27516476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651" name="Picture 3"/>
          <p:cNvPicPr>
            <a:picLocks noChangeAspect="1" noChangeArrowheads="1"/>
          </p:cNvPicPr>
          <p:nvPr/>
        </p:nvPicPr>
        <p:blipFill>
          <a:blip r:embed="rId3" cstate="print"/>
          <a:srcRect/>
          <a:stretch>
            <a:fillRect/>
          </a:stretch>
        </p:blipFill>
        <p:spPr bwMode="auto">
          <a:xfrm>
            <a:off x="194458" y="261314"/>
            <a:ext cx="4928678" cy="5472608"/>
          </a:xfrm>
          <a:prstGeom prst="rect">
            <a:avLst/>
          </a:prstGeom>
          <a:noFill/>
          <a:ln w="9525">
            <a:noFill/>
            <a:miter lim="800000"/>
            <a:headEnd/>
            <a:tailEnd/>
          </a:ln>
        </p:spPr>
      </p:pic>
      <p:pic>
        <p:nvPicPr>
          <p:cNvPr id="7" name="Picture 4" descr="http://www.geo.mtu.edu/UPSeis/images/Giuseppe.gif"/>
          <p:cNvPicPr>
            <a:picLocks noChangeAspect="1" noChangeArrowheads="1"/>
          </p:cNvPicPr>
          <p:nvPr/>
        </p:nvPicPr>
        <p:blipFill>
          <a:blip r:embed="rId4" cstate="print"/>
          <a:srcRect/>
          <a:stretch>
            <a:fillRect/>
          </a:stretch>
        </p:blipFill>
        <p:spPr bwMode="auto">
          <a:xfrm>
            <a:off x="10177225" y="4074732"/>
            <a:ext cx="1905000" cy="1905000"/>
          </a:xfrm>
          <a:prstGeom prst="rect">
            <a:avLst/>
          </a:prstGeom>
          <a:noFill/>
        </p:spPr>
      </p:pic>
      <p:pic>
        <p:nvPicPr>
          <p:cNvPr id="4" name="Picture 2">
            <a:extLst>
              <a:ext uri="{FF2B5EF4-FFF2-40B4-BE49-F238E27FC236}">
                <a16:creationId xmlns:a16="http://schemas.microsoft.com/office/drawing/2014/main" id="{58879DB6-5BE2-4D97-ABB2-787C85AD41C9}"/>
              </a:ext>
            </a:extLst>
          </p:cNvPr>
          <p:cNvPicPr>
            <a:picLocks noChangeAspect="1" noChangeArrowheads="1"/>
          </p:cNvPicPr>
          <p:nvPr/>
        </p:nvPicPr>
        <p:blipFill>
          <a:blip r:embed="rId5" cstate="print"/>
          <a:srcRect/>
          <a:stretch>
            <a:fillRect/>
          </a:stretch>
        </p:blipFill>
        <p:spPr bwMode="auto">
          <a:xfrm>
            <a:off x="5207820" y="878268"/>
            <a:ext cx="4969405" cy="3942432"/>
          </a:xfrm>
          <a:prstGeom prst="rect">
            <a:avLst/>
          </a:prstGeom>
          <a:noFill/>
          <a:ln w="9525">
            <a:noFill/>
            <a:miter lim="800000"/>
            <a:headEnd/>
            <a:tailEnd/>
          </a:ln>
        </p:spPr>
      </p:pic>
      <p:sp>
        <p:nvSpPr>
          <p:cNvPr id="6" name="Text Box 4">
            <a:extLst>
              <a:ext uri="{FF2B5EF4-FFF2-40B4-BE49-F238E27FC236}">
                <a16:creationId xmlns:a16="http://schemas.microsoft.com/office/drawing/2014/main" id="{2B721E85-A277-4029-9EA2-ADDD9F6B2EA0}"/>
              </a:ext>
            </a:extLst>
          </p:cNvPr>
          <p:cNvSpPr txBox="1">
            <a:spLocks noChangeArrowheads="1"/>
          </p:cNvSpPr>
          <p:nvPr/>
        </p:nvSpPr>
        <p:spPr bwMode="auto">
          <a:xfrm>
            <a:off x="240314" y="6215063"/>
            <a:ext cx="6192812" cy="642937"/>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solidFill>
                  <a:schemeClr val="bg1"/>
                </a:solidFill>
                <a:latin typeface="Calibri" pitchFamily="34" charset="0"/>
              </a:rPr>
              <a:t>Terremoto: intensità</a:t>
            </a:r>
          </a:p>
        </p:txBody>
      </p:sp>
    </p:spTree>
    <p:extLst>
      <p:ext uri="{BB962C8B-B14F-4D97-AF65-F5344CB8AC3E}">
        <p14:creationId xmlns:p14="http://schemas.microsoft.com/office/powerpoint/2010/main" val="1971231059"/>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3" cstate="print"/>
          <a:srcRect t="45890"/>
          <a:stretch/>
        </p:blipFill>
        <p:spPr bwMode="auto">
          <a:xfrm>
            <a:off x="1811525" y="2082718"/>
            <a:ext cx="7757029" cy="3024336"/>
          </a:xfrm>
          <a:prstGeom prst="rect">
            <a:avLst/>
          </a:prstGeom>
          <a:noFill/>
          <a:ln w="9525">
            <a:noFill/>
            <a:miter lim="800000"/>
            <a:headEnd/>
            <a:tailEnd/>
          </a:ln>
        </p:spPr>
      </p:pic>
      <p:sp>
        <p:nvSpPr>
          <p:cNvPr id="2" name="TextBox 1">
            <a:extLst>
              <a:ext uri="{FF2B5EF4-FFF2-40B4-BE49-F238E27FC236}">
                <a16:creationId xmlns:a16="http://schemas.microsoft.com/office/drawing/2014/main" id="{63649065-B23F-497E-A85D-63735EA8D097}"/>
              </a:ext>
            </a:extLst>
          </p:cNvPr>
          <p:cNvSpPr txBox="1"/>
          <p:nvPr/>
        </p:nvSpPr>
        <p:spPr>
          <a:xfrm>
            <a:off x="1739516" y="282518"/>
            <a:ext cx="8712968" cy="1200329"/>
          </a:xfrm>
          <a:prstGeom prst="rect">
            <a:avLst/>
          </a:prstGeom>
          <a:noFill/>
        </p:spPr>
        <p:txBody>
          <a:bodyPr wrap="square" rtlCol="0">
            <a:spAutoFit/>
          </a:bodyPr>
          <a:lstStyle/>
          <a:p>
            <a:pPr algn="ctr"/>
            <a:r>
              <a:rPr lang="en-US" dirty="0">
                <a:solidFill>
                  <a:srgbClr val="FF0000"/>
                </a:solidFill>
              </a:rPr>
              <a:t>PROFILI RADIAZIONE</a:t>
            </a:r>
          </a:p>
          <a:p>
            <a:pPr algn="ctr"/>
            <a:endParaRPr lang="en-US" dirty="0"/>
          </a:p>
          <a:p>
            <a:pPr algn="just"/>
            <a:r>
              <a:rPr lang="en-US" dirty="0"/>
              <a:t>I </a:t>
            </a:r>
            <a:r>
              <a:rPr lang="en-US" dirty="0" err="1"/>
              <a:t>terremoti</a:t>
            </a:r>
            <a:r>
              <a:rPr lang="en-US" dirty="0"/>
              <a:t> non </a:t>
            </a:r>
            <a:r>
              <a:rPr lang="en-US" dirty="0" err="1"/>
              <a:t>irradiano</a:t>
            </a:r>
            <a:r>
              <a:rPr lang="en-US" dirty="0"/>
              <a:t> </a:t>
            </a:r>
            <a:r>
              <a:rPr lang="en-US" dirty="0" err="1"/>
              <a:t>onde</a:t>
            </a:r>
            <a:r>
              <a:rPr lang="en-US" dirty="0"/>
              <a:t> </a:t>
            </a:r>
            <a:r>
              <a:rPr lang="en-US" dirty="0" err="1"/>
              <a:t>sismiche</a:t>
            </a:r>
            <a:r>
              <a:rPr lang="en-US" dirty="0"/>
              <a:t> </a:t>
            </a:r>
            <a:r>
              <a:rPr lang="en-US" dirty="0" err="1"/>
              <a:t>uniformemente</a:t>
            </a:r>
            <a:r>
              <a:rPr lang="en-US" dirty="0"/>
              <a:t> in </a:t>
            </a:r>
            <a:r>
              <a:rPr lang="en-US" dirty="0" err="1"/>
              <a:t>tutte</a:t>
            </a:r>
            <a:r>
              <a:rPr lang="en-US" dirty="0"/>
              <a:t> le </a:t>
            </a:r>
            <a:r>
              <a:rPr lang="en-US" dirty="0" err="1"/>
              <a:t>direzioni</a:t>
            </a:r>
            <a:r>
              <a:rPr lang="en-US" dirty="0"/>
              <a:t>, ma </a:t>
            </a:r>
            <a:r>
              <a:rPr lang="en-US" dirty="0" err="1"/>
              <a:t>hanno</a:t>
            </a:r>
            <a:r>
              <a:rPr lang="en-US" dirty="0"/>
              <a:t> </a:t>
            </a:r>
            <a:r>
              <a:rPr lang="en-US" dirty="0" err="1"/>
              <a:t>profili</a:t>
            </a:r>
            <a:r>
              <a:rPr lang="en-US" dirty="0"/>
              <a:t> di </a:t>
            </a:r>
            <a:r>
              <a:rPr lang="en-US" dirty="0" err="1"/>
              <a:t>radiazione</a:t>
            </a:r>
            <a:r>
              <a:rPr lang="en-US" dirty="0"/>
              <a:t> </a:t>
            </a:r>
            <a:r>
              <a:rPr lang="en-US" dirty="0" err="1"/>
              <a:t>caratteristici</a:t>
            </a:r>
            <a:r>
              <a:rPr lang="en-US" dirty="0"/>
              <a:t>:</a:t>
            </a:r>
          </a:p>
        </p:txBody>
      </p:sp>
    </p:spTree>
    <p:extLst>
      <p:ext uri="{BB962C8B-B14F-4D97-AF65-F5344CB8AC3E}">
        <p14:creationId xmlns:p14="http://schemas.microsoft.com/office/powerpoint/2010/main" val="103232560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C776703-2245-432D-B204-E6F9B9F5EFDF}"/>
              </a:ext>
            </a:extLst>
          </p:cNvPr>
          <p:cNvSpPr txBox="1"/>
          <p:nvPr/>
        </p:nvSpPr>
        <p:spPr>
          <a:xfrm>
            <a:off x="1709535" y="289679"/>
            <a:ext cx="8535864" cy="3139321"/>
          </a:xfrm>
          <a:prstGeom prst="rect">
            <a:avLst/>
          </a:prstGeom>
          <a:noFill/>
        </p:spPr>
        <p:txBody>
          <a:bodyPr wrap="square" rtlCol="0">
            <a:spAutoFit/>
          </a:bodyPr>
          <a:lstStyle/>
          <a:p>
            <a:pPr algn="just"/>
            <a:r>
              <a:rPr lang="en-US" dirty="0"/>
              <a:t>Il </a:t>
            </a:r>
            <a:r>
              <a:rPr lang="en-US" dirty="0" err="1"/>
              <a:t>terremoto</a:t>
            </a:r>
            <a:r>
              <a:rPr lang="en-US" dirty="0"/>
              <a:t> non </a:t>
            </a:r>
            <a:r>
              <a:rPr lang="en-US" dirty="0" err="1"/>
              <a:t>irradia</a:t>
            </a:r>
            <a:r>
              <a:rPr lang="en-US" dirty="0"/>
              <a:t> </a:t>
            </a:r>
            <a:r>
              <a:rPr lang="en-US" dirty="0" err="1"/>
              <a:t>onde</a:t>
            </a:r>
            <a:r>
              <a:rPr lang="en-US" dirty="0"/>
              <a:t> P </a:t>
            </a:r>
            <a:r>
              <a:rPr lang="en-US" dirty="0" err="1"/>
              <a:t>lungo</a:t>
            </a:r>
            <a:r>
              <a:rPr lang="en-US" dirty="0"/>
              <a:t> la </a:t>
            </a:r>
            <a:r>
              <a:rPr lang="en-US" dirty="0" err="1"/>
              <a:t>faglia</a:t>
            </a:r>
            <a:r>
              <a:rPr lang="en-US" dirty="0"/>
              <a:t> e </a:t>
            </a:r>
            <a:r>
              <a:rPr lang="en-US" dirty="0" err="1"/>
              <a:t>lungo</a:t>
            </a:r>
            <a:r>
              <a:rPr lang="en-US" dirty="0"/>
              <a:t> la </a:t>
            </a:r>
            <a:r>
              <a:rPr lang="en-US" dirty="0" err="1"/>
              <a:t>direzione</a:t>
            </a:r>
            <a:r>
              <a:rPr lang="en-US" dirty="0"/>
              <a:t> </a:t>
            </a:r>
            <a:r>
              <a:rPr lang="en-US" dirty="0" err="1"/>
              <a:t>perpendicolare</a:t>
            </a:r>
            <a:r>
              <a:rPr lang="en-US" dirty="0"/>
              <a:t> ad </a:t>
            </a:r>
            <a:r>
              <a:rPr lang="en-US" dirty="0" err="1"/>
              <a:t>essa</a:t>
            </a:r>
            <a:r>
              <a:rPr lang="en-US" dirty="0"/>
              <a:t> (</a:t>
            </a:r>
            <a:r>
              <a:rPr lang="en-US" dirty="0" err="1"/>
              <a:t>piani</a:t>
            </a:r>
            <a:r>
              <a:rPr lang="en-US" dirty="0"/>
              <a:t> </a:t>
            </a:r>
            <a:r>
              <a:rPr lang="en-US" dirty="0" err="1"/>
              <a:t>nodali</a:t>
            </a:r>
            <a:r>
              <a:rPr lang="en-US" dirty="0"/>
              <a:t>), </a:t>
            </a:r>
            <a:r>
              <a:rPr lang="en-US" dirty="0" err="1"/>
              <a:t>mentre</a:t>
            </a:r>
            <a:r>
              <a:rPr lang="en-US" dirty="0"/>
              <a:t> per le </a:t>
            </a:r>
            <a:r>
              <a:rPr lang="en-US" dirty="0" err="1"/>
              <a:t>onde</a:t>
            </a:r>
            <a:r>
              <a:rPr lang="en-US" dirty="0"/>
              <a:t> S </a:t>
            </a:r>
            <a:r>
              <a:rPr lang="en-US" dirty="0" err="1"/>
              <a:t>tali</a:t>
            </a:r>
            <a:r>
              <a:rPr lang="en-US" dirty="0"/>
              <a:t> </a:t>
            </a:r>
            <a:r>
              <a:rPr lang="en-US" dirty="0" err="1"/>
              <a:t>direzioni</a:t>
            </a:r>
            <a:r>
              <a:rPr lang="en-US" dirty="0"/>
              <a:t> </a:t>
            </a:r>
            <a:r>
              <a:rPr lang="en-US" dirty="0" err="1"/>
              <a:t>hanno</a:t>
            </a:r>
            <a:r>
              <a:rPr lang="en-US" dirty="0"/>
              <a:t> </a:t>
            </a:r>
            <a:r>
              <a:rPr lang="en-US" dirty="0" err="1"/>
              <a:t>il</a:t>
            </a:r>
            <a:r>
              <a:rPr lang="en-US" dirty="0"/>
              <a:t> Massimo di </a:t>
            </a:r>
            <a:r>
              <a:rPr lang="en-US" dirty="0" err="1"/>
              <a:t>radiazione</a:t>
            </a:r>
            <a:r>
              <a:rPr lang="en-US" dirty="0"/>
              <a:t>. Per le </a:t>
            </a:r>
            <a:r>
              <a:rPr lang="en-US" dirty="0" err="1"/>
              <a:t>onde</a:t>
            </a:r>
            <a:r>
              <a:rPr lang="en-US" dirty="0"/>
              <a:t> P </a:t>
            </a:r>
            <a:r>
              <a:rPr lang="en-US" dirty="0" err="1"/>
              <a:t>il</a:t>
            </a:r>
            <a:r>
              <a:rPr lang="en-US" dirty="0"/>
              <a:t> Massimo di </a:t>
            </a:r>
            <a:r>
              <a:rPr lang="en-US" dirty="0" err="1"/>
              <a:t>radiazione</a:t>
            </a:r>
            <a:r>
              <a:rPr lang="en-US" dirty="0"/>
              <a:t> </a:t>
            </a:r>
            <a:r>
              <a:rPr lang="en-US" dirty="0" err="1"/>
              <a:t>avviene</a:t>
            </a:r>
            <a:r>
              <a:rPr lang="en-US" dirty="0"/>
              <a:t> </a:t>
            </a:r>
            <a:r>
              <a:rPr lang="en-US" dirty="0" err="1"/>
              <a:t>nella</a:t>
            </a:r>
            <a:r>
              <a:rPr lang="en-US" dirty="0"/>
              <a:t> </a:t>
            </a:r>
            <a:r>
              <a:rPr lang="en-US" dirty="0" err="1"/>
              <a:t>direzione</a:t>
            </a:r>
            <a:r>
              <a:rPr lang="en-US" dirty="0"/>
              <a:t> di </a:t>
            </a:r>
            <a:r>
              <a:rPr lang="en-US" dirty="0" err="1"/>
              <a:t>massima</a:t>
            </a:r>
            <a:r>
              <a:rPr lang="en-US" dirty="0"/>
              <a:t> </a:t>
            </a:r>
            <a:r>
              <a:rPr lang="en-US" dirty="0" err="1"/>
              <a:t>compressione</a:t>
            </a:r>
            <a:r>
              <a:rPr lang="en-US" dirty="0"/>
              <a:t> (con </a:t>
            </a:r>
            <a:r>
              <a:rPr lang="en-US" dirty="0" err="1"/>
              <a:t>polarità</a:t>
            </a:r>
            <a:r>
              <a:rPr lang="en-US" dirty="0"/>
              <a:t> primo </a:t>
            </a:r>
            <a:r>
              <a:rPr lang="en-US" dirty="0" err="1"/>
              <a:t>impulso</a:t>
            </a:r>
            <a:r>
              <a:rPr lang="en-US" dirty="0"/>
              <a:t> </a:t>
            </a:r>
            <a:r>
              <a:rPr lang="en-US" dirty="0" err="1"/>
              <a:t>negativa</a:t>
            </a:r>
            <a:r>
              <a:rPr lang="en-US" dirty="0"/>
              <a:t>) e di </a:t>
            </a:r>
            <a:r>
              <a:rPr lang="en-US" dirty="0" err="1"/>
              <a:t>massima</a:t>
            </a:r>
            <a:r>
              <a:rPr lang="en-US" dirty="0"/>
              <a:t> </a:t>
            </a:r>
            <a:r>
              <a:rPr lang="en-US" dirty="0" err="1"/>
              <a:t>tensione</a:t>
            </a:r>
            <a:r>
              <a:rPr lang="en-US" dirty="0"/>
              <a:t> (con </a:t>
            </a:r>
            <a:r>
              <a:rPr lang="en-US" dirty="0" err="1"/>
              <a:t>polarità</a:t>
            </a:r>
            <a:r>
              <a:rPr lang="en-US" dirty="0"/>
              <a:t> primo </a:t>
            </a:r>
            <a:r>
              <a:rPr lang="en-US" dirty="0" err="1"/>
              <a:t>impulso</a:t>
            </a:r>
            <a:r>
              <a:rPr lang="en-US" dirty="0"/>
              <a:t> </a:t>
            </a:r>
            <a:r>
              <a:rPr lang="en-US" dirty="0" err="1"/>
              <a:t>positiva</a:t>
            </a:r>
            <a:r>
              <a:rPr lang="en-US" dirty="0"/>
              <a:t>).</a:t>
            </a:r>
          </a:p>
          <a:p>
            <a:pPr algn="just"/>
            <a:r>
              <a:rPr lang="en-US" dirty="0" err="1"/>
              <a:t>L’ampiezza</a:t>
            </a:r>
            <a:r>
              <a:rPr lang="en-US" dirty="0"/>
              <a:t> </a:t>
            </a:r>
            <a:r>
              <a:rPr lang="en-US" dirty="0" err="1"/>
              <a:t>dell’onda</a:t>
            </a:r>
            <a:r>
              <a:rPr lang="en-US" dirty="0"/>
              <a:t> </a:t>
            </a:r>
            <a:r>
              <a:rPr lang="en-US" dirty="0" err="1"/>
              <a:t>che</a:t>
            </a:r>
            <a:r>
              <a:rPr lang="en-US" dirty="0"/>
              <a:t> </a:t>
            </a:r>
            <a:r>
              <a:rPr lang="en-US" dirty="0" err="1"/>
              <a:t>arriva</a:t>
            </a:r>
            <a:r>
              <a:rPr lang="en-US" dirty="0"/>
              <a:t> </a:t>
            </a:r>
            <a:r>
              <a:rPr lang="en-US" dirty="0" err="1"/>
              <a:t>alla</a:t>
            </a:r>
            <a:r>
              <a:rPr lang="en-US" dirty="0"/>
              <a:t> </a:t>
            </a:r>
            <a:r>
              <a:rPr lang="en-US" dirty="0" err="1"/>
              <a:t>stazione</a:t>
            </a:r>
            <a:r>
              <a:rPr lang="en-US" dirty="0"/>
              <a:t> </a:t>
            </a:r>
            <a:r>
              <a:rPr lang="en-US" dirty="0" err="1"/>
              <a:t>dipende</a:t>
            </a:r>
            <a:r>
              <a:rPr lang="en-US" dirty="0"/>
              <a:t> </a:t>
            </a:r>
            <a:r>
              <a:rPr lang="en-US" dirty="0" err="1"/>
              <a:t>fortemente</a:t>
            </a:r>
            <a:r>
              <a:rPr lang="en-US" dirty="0"/>
              <a:t> </a:t>
            </a:r>
            <a:r>
              <a:rPr lang="en-US" dirty="0" err="1"/>
              <a:t>dall’azimuth</a:t>
            </a:r>
            <a:r>
              <a:rPr lang="en-US" dirty="0"/>
              <a:t> della </a:t>
            </a:r>
            <a:r>
              <a:rPr lang="en-US" dirty="0" err="1"/>
              <a:t>stazione</a:t>
            </a:r>
            <a:r>
              <a:rPr lang="en-US" dirty="0"/>
              <a:t> rispetto </a:t>
            </a:r>
            <a:r>
              <a:rPr lang="en-US" dirty="0" err="1"/>
              <a:t>alla</a:t>
            </a:r>
            <a:r>
              <a:rPr lang="en-US" dirty="0"/>
              <a:t> </a:t>
            </a:r>
            <a:r>
              <a:rPr lang="en-US" dirty="0" err="1"/>
              <a:t>faglia</a:t>
            </a:r>
            <a:r>
              <a:rPr lang="en-US" dirty="0"/>
              <a:t>.</a:t>
            </a:r>
          </a:p>
          <a:p>
            <a:pPr algn="just"/>
            <a:r>
              <a:rPr lang="en-US" dirty="0"/>
              <a:t>Una </a:t>
            </a:r>
            <a:r>
              <a:rPr lang="en-US" dirty="0" err="1"/>
              <a:t>certa</a:t>
            </a:r>
            <a:r>
              <a:rPr lang="en-US" dirty="0"/>
              <a:t> </a:t>
            </a:r>
            <a:r>
              <a:rPr lang="en-US" dirty="0" err="1"/>
              <a:t>distribuzione</a:t>
            </a:r>
            <a:r>
              <a:rPr lang="en-US" dirty="0"/>
              <a:t> di </a:t>
            </a:r>
            <a:r>
              <a:rPr lang="en-US" dirty="0" err="1"/>
              <a:t>stazioni</a:t>
            </a:r>
            <a:r>
              <a:rPr lang="en-US" dirty="0"/>
              <a:t> </a:t>
            </a:r>
            <a:r>
              <a:rPr lang="en-US" dirty="0" err="1"/>
              <a:t>potrà</a:t>
            </a:r>
            <a:r>
              <a:rPr lang="en-US" dirty="0"/>
              <a:t> </a:t>
            </a:r>
            <a:r>
              <a:rPr lang="en-US" dirty="0" err="1"/>
              <a:t>quindi</a:t>
            </a:r>
            <a:r>
              <a:rPr lang="en-US" dirty="0"/>
              <a:t> </a:t>
            </a:r>
            <a:r>
              <a:rPr lang="en-US" dirty="0" err="1"/>
              <a:t>sovrastimare</a:t>
            </a:r>
            <a:r>
              <a:rPr lang="en-US" dirty="0"/>
              <a:t> </a:t>
            </a:r>
            <a:r>
              <a:rPr lang="en-US" dirty="0" err="1"/>
              <a:t>oppure</a:t>
            </a:r>
            <a:r>
              <a:rPr lang="en-US" dirty="0"/>
              <a:t> </a:t>
            </a:r>
            <a:r>
              <a:rPr lang="en-US" dirty="0" err="1"/>
              <a:t>sottostimare</a:t>
            </a:r>
            <a:r>
              <a:rPr lang="en-US" dirty="0"/>
              <a:t> la magnitude.</a:t>
            </a:r>
          </a:p>
          <a:p>
            <a:pPr algn="just"/>
            <a:r>
              <a:rPr lang="en-US" dirty="0"/>
              <a:t>Per le </a:t>
            </a:r>
            <a:r>
              <a:rPr lang="en-US" dirty="0" err="1"/>
              <a:t>ragioni</a:t>
            </a:r>
            <a:r>
              <a:rPr lang="en-US" dirty="0"/>
              <a:t> sopra </a:t>
            </a:r>
            <a:r>
              <a:rPr lang="en-US" dirty="0" err="1"/>
              <a:t>esposte</a:t>
            </a:r>
            <a:r>
              <a:rPr lang="en-US" dirty="0"/>
              <a:t> </a:t>
            </a:r>
            <a:r>
              <a:rPr lang="en-US" dirty="0" err="1"/>
              <a:t>si</a:t>
            </a:r>
            <a:r>
              <a:rPr lang="en-US" dirty="0"/>
              <a:t> </a:t>
            </a:r>
            <a:r>
              <a:rPr lang="en-US" dirty="0" err="1"/>
              <a:t>preferisce</a:t>
            </a:r>
            <a:r>
              <a:rPr lang="en-US" dirty="0"/>
              <a:t> </a:t>
            </a:r>
            <a:r>
              <a:rPr lang="en-US" dirty="0" err="1"/>
              <a:t>caratterizzare</a:t>
            </a:r>
            <a:r>
              <a:rPr lang="en-US" dirty="0"/>
              <a:t> la </a:t>
            </a:r>
            <a:r>
              <a:rPr lang="en-US" dirty="0" err="1"/>
              <a:t>entità</a:t>
            </a:r>
            <a:r>
              <a:rPr lang="en-US" dirty="0"/>
              <a:t> del </a:t>
            </a:r>
            <a:r>
              <a:rPr lang="en-US" dirty="0" err="1"/>
              <a:t>terremoto</a:t>
            </a:r>
            <a:r>
              <a:rPr lang="en-US" dirty="0"/>
              <a:t> </a:t>
            </a:r>
            <a:r>
              <a:rPr lang="en-US" dirty="0" err="1"/>
              <a:t>mediante</a:t>
            </a:r>
            <a:r>
              <a:rPr lang="en-US" dirty="0"/>
              <a:t> un parametron </a:t>
            </a:r>
            <a:r>
              <a:rPr lang="en-US" dirty="0" err="1"/>
              <a:t>più</a:t>
            </a:r>
            <a:r>
              <a:rPr lang="en-US" dirty="0"/>
              <a:t> </a:t>
            </a:r>
            <a:r>
              <a:rPr lang="en-US" dirty="0" err="1"/>
              <a:t>fisico</a:t>
            </a:r>
            <a:r>
              <a:rPr lang="en-US" dirty="0"/>
              <a:t>, </a:t>
            </a:r>
            <a:r>
              <a:rPr lang="en-US" dirty="0" err="1"/>
              <a:t>il</a:t>
            </a:r>
            <a:r>
              <a:rPr lang="en-US" dirty="0"/>
              <a:t> </a:t>
            </a:r>
            <a:r>
              <a:rPr lang="en-US" dirty="0" err="1"/>
              <a:t>momento</a:t>
            </a:r>
            <a:r>
              <a:rPr lang="en-US" dirty="0"/>
              <a:t> </a:t>
            </a:r>
            <a:r>
              <a:rPr lang="en-US" dirty="0" err="1"/>
              <a:t>sismico</a:t>
            </a:r>
            <a:r>
              <a:rPr lang="en-US" dirty="0"/>
              <a:t> e con una magnitude </a:t>
            </a:r>
            <a:r>
              <a:rPr lang="en-US" dirty="0" err="1"/>
              <a:t>legata</a:t>
            </a:r>
            <a:r>
              <a:rPr lang="en-US" dirty="0"/>
              <a:t> ad </a:t>
            </a:r>
            <a:r>
              <a:rPr lang="en-US" dirty="0" err="1"/>
              <a:t>esso</a:t>
            </a:r>
            <a:r>
              <a:rPr lang="en-US" dirty="0"/>
              <a:t>.</a:t>
            </a:r>
          </a:p>
        </p:txBody>
      </p:sp>
      <p:pic>
        <p:nvPicPr>
          <p:cNvPr id="4" name="Picture 2">
            <a:extLst>
              <a:ext uri="{FF2B5EF4-FFF2-40B4-BE49-F238E27FC236}">
                <a16:creationId xmlns:a16="http://schemas.microsoft.com/office/drawing/2014/main" id="{32353DB5-5BF7-4970-898A-9B1B2642D905}"/>
              </a:ext>
            </a:extLst>
          </p:cNvPr>
          <p:cNvPicPr>
            <a:picLocks noChangeAspect="1" noChangeArrowheads="1"/>
          </p:cNvPicPr>
          <p:nvPr/>
        </p:nvPicPr>
        <p:blipFill rotWithShape="1">
          <a:blip r:embed="rId3" cstate="print"/>
          <a:srcRect t="45890"/>
          <a:stretch/>
        </p:blipFill>
        <p:spPr bwMode="auto">
          <a:xfrm>
            <a:off x="2550510" y="3429000"/>
            <a:ext cx="6696744" cy="2610949"/>
          </a:xfrm>
          <a:prstGeom prst="rect">
            <a:avLst/>
          </a:prstGeom>
          <a:noFill/>
          <a:ln w="9525">
            <a:noFill/>
            <a:miter lim="800000"/>
            <a:headEnd/>
            <a:tailEnd/>
          </a:ln>
        </p:spPr>
      </p:pic>
    </p:spTree>
    <p:extLst>
      <p:ext uri="{BB962C8B-B14F-4D97-AF65-F5344CB8AC3E}">
        <p14:creationId xmlns:p14="http://schemas.microsoft.com/office/powerpoint/2010/main" val="3960183484"/>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8077200" y="6356351"/>
            <a:ext cx="2133600" cy="365125"/>
          </a:xfrm>
          <a:prstGeom prst="rect">
            <a:avLst/>
          </a:prstGeom>
        </p:spPr>
        <p:txBody>
          <a:bodyPr/>
          <a:lstStyle/>
          <a:p>
            <a:fld id="{1085DE87-C515-4485-B35B-A1D496760DEA}" type="slidenum">
              <a:rPr lang="it-IT" sz="1400" b="1"/>
              <a:pPr/>
              <a:t>52</a:t>
            </a:fld>
            <a:endParaRPr lang="it-IT" sz="1400" b="1" dirty="0"/>
          </a:p>
        </p:txBody>
      </p:sp>
      <p:sp>
        <p:nvSpPr>
          <p:cNvPr id="11" name="Rectangle 3"/>
          <p:cNvSpPr>
            <a:spLocks noChangeArrowheads="1"/>
          </p:cNvSpPr>
          <p:nvPr/>
        </p:nvSpPr>
        <p:spPr bwMode="auto">
          <a:xfrm>
            <a:off x="1667668" y="680697"/>
            <a:ext cx="8856663" cy="1815882"/>
          </a:xfrm>
          <a:prstGeom prst="rect">
            <a:avLst/>
          </a:prstGeom>
          <a:noFill/>
          <a:ln w="9525">
            <a:noFill/>
            <a:miter lim="800000"/>
            <a:headEnd/>
            <a:tailEnd/>
          </a:ln>
        </p:spPr>
        <p:txBody>
          <a:bodyPr>
            <a:spAutoFit/>
          </a:bodyPr>
          <a:lstStyle/>
          <a:p>
            <a:pPr algn="just">
              <a:buFontTx/>
              <a:buChar char="•"/>
            </a:pPr>
            <a:r>
              <a:rPr lang="en-US" sz="1600" dirty="0">
                <a:latin typeface="+mj-lt"/>
              </a:rPr>
              <a:t> As discussed in the elastic rebound model, a tectonic earthquake arises from abrupt displacement of a segment of a fault. The area S of the fractured segment and the amount by which it slipped D can be inferred.</a:t>
            </a:r>
          </a:p>
          <a:p>
            <a:pPr algn="just">
              <a:buFontTx/>
              <a:buChar char="•"/>
            </a:pPr>
            <a:endParaRPr lang="en-US" sz="1600" dirty="0">
              <a:latin typeface="+mj-lt"/>
            </a:endParaRPr>
          </a:p>
          <a:p>
            <a:pPr algn="just">
              <a:buFontTx/>
              <a:buChar char="•"/>
            </a:pPr>
            <a:r>
              <a:rPr lang="en-US" sz="1600" dirty="0">
                <a:latin typeface="+mj-lt"/>
              </a:rPr>
              <a:t> Together with the rigidity modulus m of the rocks adjacent to the fault, these quantities define the seismic moment M</a:t>
            </a:r>
            <a:r>
              <a:rPr lang="en-US" sz="1600" baseline="-25000" dirty="0">
                <a:latin typeface="+mj-lt"/>
              </a:rPr>
              <a:t>0 </a:t>
            </a:r>
            <a:r>
              <a:rPr lang="en-US" sz="1600" dirty="0">
                <a:latin typeface="+mj-lt"/>
              </a:rPr>
              <a:t>of the earthquake. Assuming that the displacement and rigidity are constant over the area of the rupture: </a:t>
            </a:r>
          </a:p>
        </p:txBody>
      </p:sp>
      <mc:AlternateContent xmlns:mc="http://schemas.openxmlformats.org/markup-compatibility/2006">
        <mc:Choice xmlns:a14="http://schemas.microsoft.com/office/drawing/2010/main" Requires="a14">
          <p:sp>
            <p:nvSpPr>
              <p:cNvPr id="13" name="Object 5"/>
              <p:cNvSpPr txBox="1"/>
              <p:nvPr/>
            </p:nvSpPr>
            <p:spPr bwMode="auto">
              <a:xfrm>
                <a:off x="4583113" y="2768600"/>
                <a:ext cx="2720975" cy="412750"/>
              </a:xfrm>
              <a:prstGeom prst="rect">
                <a:avLst/>
              </a:prstGeom>
              <a:solidFill>
                <a:schemeClr val="bg1"/>
              </a:solidFill>
              <a:ln w="9525">
                <a:solidFill>
                  <a:schemeClr val="bg1"/>
                </a:solidFill>
                <a:miter lim="800000"/>
                <a:headEnd/>
                <a:tailEnd/>
              </a:ln>
            </p:spPr>
            <p:txBody>
              <a:bodyPr>
                <a:normAutofit/>
              </a:bodyPr>
              <a:lstStyle/>
              <a:p>
                <a:pPr/>
                <a14:m>
                  <m:oMathPara xmlns:m="http://schemas.openxmlformats.org/officeDocument/2006/math">
                    <m:oMathParaPr>
                      <m:jc m:val="centerGroup"/>
                    </m:oMathParaPr>
                    <m:oMath xmlns:m="http://schemas.openxmlformats.org/officeDocument/2006/math">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M</m:t>
                          </m:r>
                        </m:e>
                        <m:sub>
                          <m:r>
                            <a:rPr lang="en-US" i="0">
                              <a:solidFill>
                                <a:srgbClr val="000000"/>
                              </a:solidFill>
                              <a:latin typeface="Cambria Math" panose="02040503050406030204" pitchFamily="18" charset="0"/>
                            </a:rPr>
                            <m:t>0</m:t>
                          </m:r>
                        </m:sub>
                      </m:sSub>
                      <m:r>
                        <a:rPr lang="en-US" i="1">
                          <a:solidFill>
                            <a:srgbClr val="000000"/>
                          </a:solidFill>
                          <a:latin typeface="Cambria Math" panose="02040503050406030204" pitchFamily="18" charset="0"/>
                        </a:rPr>
                        <m:t>=</m:t>
                      </m:r>
                      <m:r>
                        <a:rPr lang="en-US" i="1">
                          <a:solidFill>
                            <a:srgbClr val="000000"/>
                          </a:solidFill>
                          <a:latin typeface="Cambria Math" panose="02040503050406030204" pitchFamily="18" charset="0"/>
                        </a:rPr>
                        <m:t>𝜇</m:t>
                      </m:r>
                      <m:r>
                        <m:rPr>
                          <m:nor/>
                        </m:rPr>
                        <a:rPr lang="en-US" i="0">
                          <a:solidFill>
                            <a:srgbClr val="000000"/>
                          </a:solidFill>
                          <a:latin typeface="Cambria Math" panose="02040503050406030204" pitchFamily="18" charset="0"/>
                        </a:rPr>
                        <m:t>SD</m:t>
                      </m:r>
                      <m:r>
                        <m:rPr>
                          <m:nor/>
                        </m:rPr>
                        <a:rPr lang="en-US" i="0">
                          <a:solidFill>
                            <a:srgbClr val="000000"/>
                          </a:solidFill>
                          <a:latin typeface="Cambria Math" panose="02040503050406030204" pitchFamily="18" charset="0"/>
                        </a:rPr>
                        <m:t> </m:t>
                      </m:r>
                    </m:oMath>
                  </m:oMathPara>
                </a14:m>
                <a:endParaRPr lang="en-US" dirty="0"/>
              </a:p>
            </p:txBody>
          </p:sp>
        </mc:Choice>
        <mc:Fallback>
          <p:sp>
            <p:nvSpPr>
              <p:cNvPr id="13" name="Object 5"/>
              <p:cNvSpPr txBox="1">
                <a:spLocks noRot="1" noChangeAspect="1" noMove="1" noResize="1" noEditPoints="1" noAdjustHandles="1" noChangeArrowheads="1" noChangeShapeType="1" noTextEdit="1"/>
              </p:cNvSpPr>
              <p:nvPr/>
            </p:nvSpPr>
            <p:spPr bwMode="auto">
              <a:xfrm>
                <a:off x="4583113" y="2768600"/>
                <a:ext cx="2720975" cy="412750"/>
              </a:xfrm>
              <a:prstGeom prst="rect">
                <a:avLst/>
              </a:prstGeom>
              <a:blipFill>
                <a:blip r:embed="rId2"/>
                <a:stretch>
                  <a:fillRect/>
                </a:stretch>
              </a:blipFill>
              <a:ln w="9525">
                <a:solidFill>
                  <a:schemeClr val="bg1"/>
                </a:solidFill>
                <a:miter lim="800000"/>
                <a:headEnd/>
                <a:tailEnd/>
              </a:ln>
            </p:spPr>
            <p:txBody>
              <a:bodyPr/>
              <a:lstStyle/>
              <a:p>
                <a:r>
                  <a:rPr lang="en-US">
                    <a:noFill/>
                  </a:rPr>
                  <a:t> </a:t>
                </a:r>
              </a:p>
            </p:txBody>
          </p:sp>
        </mc:Fallback>
      </mc:AlternateContent>
      <p:sp>
        <p:nvSpPr>
          <p:cNvPr id="14" name="Rectangle 6"/>
          <p:cNvSpPr>
            <a:spLocks noChangeArrowheads="1"/>
          </p:cNvSpPr>
          <p:nvPr/>
        </p:nvSpPr>
        <p:spPr bwMode="auto">
          <a:xfrm>
            <a:off x="1667668" y="3344523"/>
            <a:ext cx="8856663" cy="584775"/>
          </a:xfrm>
          <a:prstGeom prst="rect">
            <a:avLst/>
          </a:prstGeom>
          <a:noFill/>
          <a:ln w="9525">
            <a:noFill/>
            <a:miter lim="800000"/>
            <a:headEnd/>
            <a:tailEnd/>
          </a:ln>
        </p:spPr>
        <p:txBody>
          <a:bodyPr>
            <a:spAutoFit/>
          </a:bodyPr>
          <a:lstStyle/>
          <a:p>
            <a:pPr algn="just">
              <a:buFontTx/>
              <a:buChar char="•"/>
            </a:pPr>
            <a:r>
              <a:rPr lang="en-US" sz="1600" dirty="0">
                <a:latin typeface="+mj-lt"/>
              </a:rPr>
              <a:t> The seismic moment can be used to define a </a:t>
            </a:r>
            <a:r>
              <a:rPr lang="en-US" sz="1600" dirty="0">
                <a:solidFill>
                  <a:srgbClr val="FF3300"/>
                </a:solidFill>
                <a:latin typeface="+mj-lt"/>
              </a:rPr>
              <a:t>moment magnitude</a:t>
            </a:r>
            <a:r>
              <a:rPr lang="en-US" sz="1600" dirty="0">
                <a:latin typeface="+mj-lt"/>
              </a:rPr>
              <a:t> (M</a:t>
            </a:r>
            <a:r>
              <a:rPr lang="en-US" sz="1600" baseline="-25000" dirty="0">
                <a:latin typeface="+mj-lt"/>
              </a:rPr>
              <a:t>w</a:t>
            </a:r>
            <a:r>
              <a:rPr lang="en-US" sz="1600" dirty="0">
                <a:latin typeface="+mj-lt"/>
              </a:rPr>
              <a:t>). The definition adopted by the responsible commission of IASPEI is:</a:t>
            </a:r>
          </a:p>
        </p:txBody>
      </p:sp>
      <mc:AlternateContent xmlns:mc="http://schemas.openxmlformats.org/markup-compatibility/2006">
        <mc:Choice xmlns:a14="http://schemas.microsoft.com/office/drawing/2010/main" Requires="a14">
          <p:sp>
            <p:nvSpPr>
              <p:cNvPr id="16" name="Object 7"/>
              <p:cNvSpPr txBox="1"/>
              <p:nvPr/>
            </p:nvSpPr>
            <p:spPr bwMode="auto">
              <a:xfrm>
                <a:off x="3857625" y="4065588"/>
                <a:ext cx="4476750" cy="582612"/>
              </a:xfrm>
              <a:prstGeom prst="rect">
                <a:avLst/>
              </a:prstGeom>
              <a:solidFill>
                <a:schemeClr val="bg1"/>
              </a:solidFill>
              <a:ln w="9525">
                <a:solidFill>
                  <a:schemeClr val="bg1"/>
                </a:solidFill>
                <a:miter lim="800000"/>
                <a:headEnd/>
                <a:tailEnd/>
              </a:ln>
            </p:spPr>
            <p:txBody>
              <a:bodyPr>
                <a:normAutofit/>
              </a:bodyPr>
              <a:lstStyle/>
              <a:p>
                <a:pPr/>
                <a14:m>
                  <m:oMathPara xmlns:m="http://schemas.openxmlformats.org/officeDocument/2006/math">
                    <m:oMathParaPr>
                      <m:jc m:val="centerGroup"/>
                    </m:oMathParaPr>
                    <m:oMath xmlns:m="http://schemas.openxmlformats.org/officeDocument/2006/math">
                      <m:sSub>
                        <m:sSubPr>
                          <m:ctrlPr>
                            <a:rPr lang="en-US" i="1">
                              <a:solidFill>
                                <a:srgbClr val="000000"/>
                              </a:solidFill>
                              <a:latin typeface="Cambria Math" panose="02040503050406030204" pitchFamily="18" charset="0"/>
                            </a:rPr>
                          </m:ctrlPr>
                        </m:sSubPr>
                        <m:e>
                          <m:r>
                            <m:rPr>
                              <m:sty m:val="p"/>
                            </m:rPr>
                            <a:rPr lang="en-US" i="0">
                              <a:solidFill>
                                <a:srgbClr val="000000"/>
                              </a:solidFill>
                              <a:latin typeface="Cambria Math" panose="02040503050406030204" pitchFamily="18" charset="0"/>
                            </a:rPr>
                            <m:t>M</m:t>
                          </m:r>
                        </m:e>
                        <m:sub>
                          <m:r>
                            <m:rPr>
                              <m:sty m:val="p"/>
                            </m:rPr>
                            <a:rPr lang="en-US" i="0">
                              <a:solidFill>
                                <a:srgbClr val="000000"/>
                              </a:solidFill>
                              <a:latin typeface="Cambria Math" panose="02040503050406030204" pitchFamily="18" charset="0"/>
                            </a:rPr>
                            <m:t>w</m:t>
                          </m:r>
                        </m:sub>
                      </m:sSub>
                      <m:r>
                        <a:rPr lang="en-US" i="1">
                          <a:solidFill>
                            <a:srgbClr val="000000"/>
                          </a:solidFill>
                          <a:latin typeface="Cambria Math" panose="02040503050406030204" pitchFamily="18" charset="0"/>
                        </a:rPr>
                        <m:t>=</m:t>
                      </m:r>
                      <m:f>
                        <m:fPr>
                          <m:type m:val="skw"/>
                          <m:ctrlPr>
                            <a:rPr lang="en-US" i="1">
                              <a:solidFill>
                                <a:srgbClr val="000000"/>
                              </a:solidFill>
                              <a:latin typeface="Cambria Math" panose="02040503050406030204" pitchFamily="18" charset="0"/>
                            </a:rPr>
                          </m:ctrlPr>
                        </m:fPr>
                        <m:num>
                          <m:r>
                            <a:rPr lang="en-US" i="1">
                              <a:solidFill>
                                <a:srgbClr val="000000"/>
                              </a:solidFill>
                              <a:latin typeface="Cambria Math" panose="02040503050406030204" pitchFamily="18" charset="0"/>
                            </a:rPr>
                            <m:t>2</m:t>
                          </m:r>
                        </m:num>
                        <m:den>
                          <m:r>
                            <a:rPr lang="en-US" i="1">
                              <a:solidFill>
                                <a:srgbClr val="000000"/>
                              </a:solidFill>
                              <a:latin typeface="Cambria Math" panose="02040503050406030204" pitchFamily="18" charset="0"/>
                            </a:rPr>
                            <m:t>3</m:t>
                          </m:r>
                        </m:den>
                      </m:f>
                      <m:d>
                        <m:dPr>
                          <m:ctrlPr>
                            <a:rPr lang="en-US" i="1">
                              <a:solidFill>
                                <a:srgbClr val="000000"/>
                              </a:solidFill>
                              <a:latin typeface="Cambria Math" panose="02040503050406030204" pitchFamily="18" charset="0"/>
                            </a:rPr>
                          </m:ctrlPr>
                        </m:dPr>
                        <m:e>
                          <m:r>
                            <m:rPr>
                              <m:nor/>
                            </m:rPr>
                            <a:rPr lang="en-US" i="0">
                              <a:solidFill>
                                <a:srgbClr val="000000"/>
                              </a:solidFill>
                              <a:latin typeface="Cambria Math" panose="02040503050406030204" pitchFamily="18" charset="0"/>
                            </a:rPr>
                            <m:t>lo</m:t>
                          </m:r>
                          <m:sSub>
                            <m:sSubPr>
                              <m:ctrlPr>
                                <a:rPr lang="en-US" i="1">
                                  <a:solidFill>
                                    <a:srgbClr val="000000"/>
                                  </a:solidFill>
                                  <a:latin typeface="Cambria Math" panose="02040503050406030204" pitchFamily="18" charset="0"/>
                                </a:rPr>
                              </m:ctrlPr>
                            </m:sSubPr>
                            <m:e>
                              <m:r>
                                <m:rPr>
                                  <m:nor/>
                                </m:rPr>
                                <a:rPr lang="en-US" i="0">
                                  <a:solidFill>
                                    <a:srgbClr val="000000"/>
                                  </a:solidFill>
                                  <a:latin typeface="Cambria Math" panose="02040503050406030204" pitchFamily="18" charset="0"/>
                                </a:rPr>
                                <m:t>g</m:t>
                              </m:r>
                            </m:e>
                            <m:sub>
                              <m:r>
                                <m:rPr>
                                  <m:nor/>
                                </m:rPr>
                                <a:rPr lang="en-US" i="0">
                                  <a:solidFill>
                                    <a:srgbClr val="000000"/>
                                  </a:solidFill>
                                  <a:latin typeface="Cambria Math" panose="02040503050406030204" pitchFamily="18" charset="0"/>
                                </a:rPr>
                                <m:t>10</m:t>
                              </m:r>
                            </m:sub>
                          </m:sSub>
                          <m:sSub>
                            <m:sSubPr>
                              <m:ctrlPr>
                                <a:rPr lang="en-US" i="1">
                                  <a:solidFill>
                                    <a:srgbClr val="000000"/>
                                  </a:solidFill>
                                  <a:latin typeface="Cambria Math" panose="02040503050406030204" pitchFamily="18" charset="0"/>
                                </a:rPr>
                              </m:ctrlPr>
                            </m:sSubPr>
                            <m:e>
                              <m:r>
                                <a:rPr lang="en-US" i="1">
                                  <a:solidFill>
                                    <a:srgbClr val="000000"/>
                                  </a:solidFill>
                                  <a:latin typeface="Cambria Math" panose="02040503050406030204" pitchFamily="18" charset="0"/>
                                </a:rPr>
                                <m:t>𝑀</m:t>
                              </m:r>
                            </m:e>
                            <m:sub>
                              <m:r>
                                <a:rPr lang="en-US" i="1">
                                  <a:solidFill>
                                    <a:srgbClr val="000000"/>
                                  </a:solidFill>
                                  <a:latin typeface="Cambria Math" panose="02040503050406030204" pitchFamily="18" charset="0"/>
                                </a:rPr>
                                <m:t>0</m:t>
                              </m:r>
                            </m:sub>
                          </m:sSub>
                          <m:r>
                            <a:rPr lang="en-US" i="1">
                              <a:solidFill>
                                <a:srgbClr val="000000"/>
                              </a:solidFill>
                              <a:latin typeface="Cambria Math" panose="02040503050406030204" pitchFamily="18" charset="0"/>
                            </a:rPr>
                            <m:t>−9.1</m:t>
                          </m:r>
                        </m:e>
                      </m:d>
                    </m:oMath>
                  </m:oMathPara>
                </a14:m>
                <a:endParaRPr lang="en-US" dirty="0"/>
              </a:p>
            </p:txBody>
          </p:sp>
        </mc:Choice>
        <mc:Fallback>
          <p:sp>
            <p:nvSpPr>
              <p:cNvPr id="16" name="Object 7"/>
              <p:cNvSpPr txBox="1">
                <a:spLocks noRot="1" noChangeAspect="1" noMove="1" noResize="1" noEditPoints="1" noAdjustHandles="1" noChangeArrowheads="1" noChangeShapeType="1" noTextEdit="1"/>
              </p:cNvSpPr>
              <p:nvPr/>
            </p:nvSpPr>
            <p:spPr bwMode="auto">
              <a:xfrm>
                <a:off x="3857625" y="4065588"/>
                <a:ext cx="4476750" cy="582612"/>
              </a:xfrm>
              <a:prstGeom prst="rect">
                <a:avLst/>
              </a:prstGeom>
              <a:blipFill>
                <a:blip r:embed="rId3"/>
                <a:stretch>
                  <a:fillRect t="-89796" b="-118367"/>
                </a:stretch>
              </a:blipFill>
              <a:ln w="9525">
                <a:solidFill>
                  <a:schemeClr val="bg1"/>
                </a:solidFill>
                <a:miter lim="800000"/>
                <a:headEnd/>
                <a:tailEnd/>
              </a:ln>
            </p:spPr>
            <p:txBody>
              <a:bodyPr/>
              <a:lstStyle/>
              <a:p>
                <a:r>
                  <a:rPr lang="en-US">
                    <a:noFill/>
                  </a:rPr>
                  <a:t> </a:t>
                </a:r>
              </a:p>
            </p:txBody>
          </p:sp>
        </mc:Fallback>
      </mc:AlternateContent>
      <p:sp>
        <p:nvSpPr>
          <p:cNvPr id="17" name="Rectangle 8"/>
          <p:cNvSpPr>
            <a:spLocks noChangeArrowheads="1"/>
          </p:cNvSpPr>
          <p:nvPr/>
        </p:nvSpPr>
        <p:spPr bwMode="auto">
          <a:xfrm>
            <a:off x="1667668" y="4784386"/>
            <a:ext cx="8856663" cy="830997"/>
          </a:xfrm>
          <a:prstGeom prst="rect">
            <a:avLst/>
          </a:prstGeom>
          <a:noFill/>
          <a:ln w="9525">
            <a:noFill/>
            <a:miter lim="800000"/>
            <a:headEnd/>
            <a:tailEnd/>
          </a:ln>
        </p:spPr>
        <p:txBody>
          <a:bodyPr>
            <a:spAutoFit/>
          </a:bodyPr>
          <a:lstStyle/>
          <a:p>
            <a:pPr algn="just"/>
            <a:r>
              <a:rPr lang="en-US" sz="1600" dirty="0">
                <a:latin typeface="+mj-lt"/>
              </a:rPr>
              <a:t>In this equation M</a:t>
            </a:r>
            <a:r>
              <a:rPr lang="en-US" sz="1600" baseline="-25000" dirty="0">
                <a:latin typeface="+mj-lt"/>
              </a:rPr>
              <a:t>0</a:t>
            </a:r>
            <a:r>
              <a:rPr lang="en-US" sz="1600" dirty="0">
                <a:latin typeface="+mj-lt"/>
              </a:rPr>
              <a:t> is in N m</a:t>
            </a:r>
          </a:p>
          <a:p>
            <a:pPr algn="just">
              <a:buFontTx/>
              <a:buChar char="•"/>
            </a:pPr>
            <a:r>
              <a:rPr lang="en-US" sz="1600" dirty="0">
                <a:latin typeface="+mj-lt"/>
              </a:rPr>
              <a:t> Mw is more appropriate for describing the magnitudes of very large earthquakes. It has largely replaced M</a:t>
            </a:r>
            <a:r>
              <a:rPr lang="en-US" sz="1600" baseline="-25000" dirty="0">
                <a:latin typeface="+mj-lt"/>
              </a:rPr>
              <a:t>s</a:t>
            </a:r>
            <a:r>
              <a:rPr lang="en-US" sz="1600" dirty="0">
                <a:latin typeface="+mj-lt"/>
              </a:rPr>
              <a:t> in scientific evaluation of earthquake size, although M</a:t>
            </a:r>
            <a:r>
              <a:rPr lang="en-US" sz="1600" baseline="-25000" dirty="0">
                <a:latin typeface="+mj-lt"/>
              </a:rPr>
              <a:t>s </a:t>
            </a:r>
            <a:r>
              <a:rPr lang="en-US" sz="1600" dirty="0">
                <a:latin typeface="+mj-lt"/>
              </a:rPr>
              <a:t>is often quoted in reports in the media.</a:t>
            </a:r>
          </a:p>
        </p:txBody>
      </p:sp>
    </p:spTree>
    <p:extLst>
      <p:ext uri="{BB962C8B-B14F-4D97-AF65-F5344CB8AC3E}">
        <p14:creationId xmlns:p14="http://schemas.microsoft.com/office/powerpoint/2010/main" val="357268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dissolve">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dissolve">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dissolve">
                                      <p:cBhvr>
                                        <p:cTn id="22" dur="500"/>
                                        <p:tgtEl>
                                          <p:spTgt spid="1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7">
                                            <p:txEl>
                                              <p:pRg st="1" end="1"/>
                                            </p:txEl>
                                          </p:spTgt>
                                        </p:tgtEl>
                                        <p:attrNameLst>
                                          <p:attrName>style.visibility</p:attrName>
                                        </p:attrNameLst>
                                      </p:cBhvr>
                                      <p:to>
                                        <p:strVal val="visible"/>
                                      </p:to>
                                    </p:set>
                                    <p:animEffect transition="in" filter="dissolve">
                                      <p:cBhvr>
                                        <p:cTn id="27"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7967134" y="5628218"/>
            <a:ext cx="2133600" cy="365125"/>
          </a:xfrm>
          <a:prstGeom prst="rect">
            <a:avLst/>
          </a:prstGeom>
        </p:spPr>
        <p:txBody>
          <a:bodyPr/>
          <a:lstStyle/>
          <a:p>
            <a:fld id="{1085DE87-C515-4485-B35B-A1D496760DEA}" type="slidenum">
              <a:rPr lang="it-IT" sz="1400" b="1"/>
              <a:pPr/>
              <a:t>53</a:t>
            </a:fld>
            <a:endParaRPr lang="it-IT" sz="1400" b="1" dirty="0"/>
          </a:p>
        </p:txBody>
      </p:sp>
      <p:sp>
        <p:nvSpPr>
          <p:cNvPr id="15" name="Text Box 4"/>
          <p:cNvSpPr txBox="1">
            <a:spLocks noChangeArrowheads="1"/>
          </p:cNvSpPr>
          <p:nvPr/>
        </p:nvSpPr>
        <p:spPr bwMode="auto">
          <a:xfrm>
            <a:off x="1554962" y="223079"/>
            <a:ext cx="6192812" cy="642937"/>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latin typeface="Calibri" pitchFamily="34" charset="0"/>
              </a:rPr>
              <a:t>Earthquake: energy</a:t>
            </a:r>
          </a:p>
        </p:txBody>
      </p:sp>
      <p:sp>
        <p:nvSpPr>
          <p:cNvPr id="11" name="Rectangle 3"/>
          <p:cNvSpPr>
            <a:spLocks noChangeArrowheads="1"/>
          </p:cNvSpPr>
          <p:nvPr/>
        </p:nvSpPr>
        <p:spPr bwMode="auto">
          <a:xfrm>
            <a:off x="1581602" y="994380"/>
            <a:ext cx="8677275" cy="1569660"/>
          </a:xfrm>
          <a:prstGeom prst="rect">
            <a:avLst/>
          </a:prstGeom>
          <a:noFill/>
          <a:ln w="9525">
            <a:noFill/>
            <a:miter lim="800000"/>
            <a:headEnd/>
            <a:tailEnd/>
          </a:ln>
        </p:spPr>
        <p:txBody>
          <a:bodyPr>
            <a:spAutoFit/>
          </a:bodyPr>
          <a:lstStyle/>
          <a:p>
            <a:pPr algn="just">
              <a:buFontTx/>
              <a:buChar char="•"/>
            </a:pPr>
            <a:r>
              <a:rPr lang="en-US" sz="1600" dirty="0">
                <a:latin typeface="+mj-lt"/>
              </a:rPr>
              <a:t>The definition of earthquake magnitude relates it to the logarithm of the amplitude of a seismic disturbance. Noting that the energy of a wave is proportional to the square of its amplitude it should be no surprise that the magnitude is also related to the logarithm of the energy. Several equations have been proposed for this relationship.</a:t>
            </a:r>
          </a:p>
          <a:p>
            <a:pPr algn="just">
              <a:buFontTx/>
              <a:buChar char="•"/>
            </a:pPr>
            <a:r>
              <a:rPr lang="en-US" sz="1600" dirty="0">
                <a:latin typeface="+mj-lt"/>
              </a:rPr>
              <a:t> An empirical formula worked out by Gutenberg relates the energy release E to the surface-wave magnitude Ms: </a:t>
            </a:r>
          </a:p>
        </p:txBody>
      </p:sp>
      <mc:AlternateContent xmlns:mc="http://schemas.openxmlformats.org/markup-compatibility/2006">
        <mc:Choice xmlns:a14="http://schemas.microsoft.com/office/drawing/2010/main" Requires="a14">
          <p:sp>
            <p:nvSpPr>
              <p:cNvPr id="13" name="Object 4"/>
              <p:cNvSpPr txBox="1"/>
              <p:nvPr/>
            </p:nvSpPr>
            <p:spPr bwMode="auto">
              <a:xfrm>
                <a:off x="4113213" y="2741613"/>
                <a:ext cx="4043362" cy="411162"/>
              </a:xfrm>
              <a:prstGeom prst="rect">
                <a:avLst/>
              </a:prstGeom>
              <a:solidFill>
                <a:schemeClr val="bg1"/>
              </a:solidFill>
              <a:ln w="9525">
                <a:solidFill>
                  <a:schemeClr val="bg1"/>
                </a:solidFill>
                <a:miter lim="800000"/>
                <a:headEnd/>
                <a:tailEnd/>
              </a:ln>
              <a:extLst/>
            </p:spPr>
            <p:txBody>
              <a:bodyPr>
                <a:normAutofit/>
              </a:bodyPr>
              <a:lstStyle/>
              <a:p>
                <a:pPr/>
                <a14:m>
                  <m:oMathPara xmlns:m="http://schemas.openxmlformats.org/officeDocument/2006/math">
                    <m:oMathParaPr>
                      <m:jc m:val="centerGroup"/>
                    </m:oMathParaPr>
                    <m:oMath xmlns:m="http://schemas.openxmlformats.org/officeDocument/2006/math">
                      <m:r>
                        <m:rPr>
                          <m:nor/>
                        </m:rPr>
                        <a:rPr lang="en-US" i="0">
                          <a:solidFill>
                            <a:srgbClr val="000000"/>
                          </a:solidFill>
                          <a:latin typeface="Cambria Math" panose="02040503050406030204" pitchFamily="18" charset="0"/>
                        </a:rPr>
                        <m:t>lo</m:t>
                      </m:r>
                      <m:sSub>
                        <m:sSubPr>
                          <m:ctrlPr>
                            <a:rPr lang="en-US" i="1">
                              <a:solidFill>
                                <a:srgbClr val="000000"/>
                              </a:solidFill>
                              <a:latin typeface="Cambria Math" panose="02040503050406030204" pitchFamily="18" charset="0"/>
                            </a:rPr>
                          </m:ctrlPr>
                        </m:sSubPr>
                        <m:e>
                          <m:r>
                            <m:rPr>
                              <m:nor/>
                            </m:rPr>
                            <a:rPr lang="en-US" i="0">
                              <a:solidFill>
                                <a:srgbClr val="000000"/>
                              </a:solidFill>
                              <a:latin typeface="Cambria Math" panose="02040503050406030204" pitchFamily="18" charset="0"/>
                            </a:rPr>
                            <m:t>g</m:t>
                          </m:r>
                        </m:e>
                        <m:sub>
                          <m:r>
                            <m:rPr>
                              <m:nor/>
                            </m:rPr>
                            <a:rPr lang="en-US" i="0">
                              <a:solidFill>
                                <a:srgbClr val="000000"/>
                              </a:solidFill>
                              <a:latin typeface="Cambria Math" panose="02040503050406030204" pitchFamily="18" charset="0"/>
                            </a:rPr>
                            <m:t>10</m:t>
                          </m:r>
                        </m:sub>
                      </m:sSub>
                      <m:r>
                        <m:rPr>
                          <m:sty m:val="p"/>
                        </m:rPr>
                        <a:rPr lang="en-US" i="0">
                          <a:solidFill>
                            <a:srgbClr val="000000"/>
                          </a:solidFill>
                          <a:latin typeface="Cambria Math" panose="02040503050406030204" pitchFamily="18" charset="0"/>
                        </a:rPr>
                        <m:t>E</m:t>
                      </m:r>
                      <m:r>
                        <a:rPr lang="en-US" i="1">
                          <a:solidFill>
                            <a:srgbClr val="000000"/>
                          </a:solidFill>
                          <a:latin typeface="Cambria Math" panose="02040503050406030204" pitchFamily="18" charset="0"/>
                        </a:rPr>
                        <m:t>=</m:t>
                      </m:r>
                      <m:r>
                        <m:rPr>
                          <m:nor/>
                        </m:rPr>
                        <a:rPr lang="en-US" i="0">
                          <a:solidFill>
                            <a:srgbClr val="000000"/>
                          </a:solidFill>
                          <a:latin typeface="Cambria Math" panose="02040503050406030204" pitchFamily="18" charset="0"/>
                        </a:rPr>
                        <m:t>4.8</m:t>
                      </m:r>
                      <m:r>
                        <a:rPr lang="en-US" i="1">
                          <a:solidFill>
                            <a:srgbClr val="000000"/>
                          </a:solidFill>
                          <a:latin typeface="Cambria Math" panose="02040503050406030204" pitchFamily="18" charset="0"/>
                        </a:rPr>
                        <m:t>+</m:t>
                      </m:r>
                      <m:r>
                        <m:rPr>
                          <m:nor/>
                        </m:rPr>
                        <a:rPr lang="en-US" i="0">
                          <a:solidFill>
                            <a:srgbClr val="000000"/>
                          </a:solidFill>
                          <a:latin typeface="Cambria Math" panose="02040503050406030204" pitchFamily="18" charset="0"/>
                        </a:rPr>
                        <m:t>1.5</m:t>
                      </m:r>
                      <m:sSub>
                        <m:sSubPr>
                          <m:ctrlPr>
                            <a:rPr lang="en-US" i="1">
                              <a:solidFill>
                                <a:srgbClr val="000000"/>
                              </a:solidFill>
                              <a:latin typeface="Cambria Math" panose="02040503050406030204" pitchFamily="18" charset="0"/>
                            </a:rPr>
                          </m:ctrlPr>
                        </m:sSubPr>
                        <m:e>
                          <m:r>
                            <m:rPr>
                              <m:nor/>
                            </m:rPr>
                            <a:rPr lang="en-US" i="0">
                              <a:solidFill>
                                <a:srgbClr val="000000"/>
                              </a:solidFill>
                              <a:latin typeface="Cambria Math" panose="02040503050406030204" pitchFamily="18" charset="0"/>
                            </a:rPr>
                            <m:t>M</m:t>
                          </m:r>
                        </m:e>
                        <m:sub>
                          <m:r>
                            <m:rPr>
                              <m:sty m:val="p"/>
                            </m:rPr>
                            <a:rPr lang="en-US" i="0">
                              <a:solidFill>
                                <a:srgbClr val="000000"/>
                              </a:solidFill>
                              <a:latin typeface="Cambria Math" panose="02040503050406030204" pitchFamily="18" charset="0"/>
                            </a:rPr>
                            <m:t>s</m:t>
                          </m:r>
                        </m:sub>
                      </m:sSub>
                    </m:oMath>
                  </m:oMathPara>
                </a14:m>
                <a:endParaRPr lang="en-US" dirty="0"/>
              </a:p>
            </p:txBody>
          </p:sp>
        </mc:Choice>
        <mc:Fallback>
          <p:sp>
            <p:nvSpPr>
              <p:cNvPr id="13" name="Object 4"/>
              <p:cNvSpPr txBox="1">
                <a:spLocks noRot="1" noChangeAspect="1" noMove="1" noResize="1" noEditPoints="1" noAdjustHandles="1" noChangeArrowheads="1" noChangeShapeType="1" noTextEdit="1"/>
              </p:cNvSpPr>
              <p:nvPr/>
            </p:nvSpPr>
            <p:spPr bwMode="auto">
              <a:xfrm>
                <a:off x="4113213" y="2741613"/>
                <a:ext cx="4043362" cy="411162"/>
              </a:xfrm>
              <a:prstGeom prst="rect">
                <a:avLst/>
              </a:prstGeom>
              <a:blipFill>
                <a:blip r:embed="rId2"/>
                <a:stretch>
                  <a:fillRect/>
                </a:stretch>
              </a:blipFill>
              <a:ln w="9525">
                <a:solidFill>
                  <a:schemeClr val="bg1"/>
                </a:solidFill>
                <a:miter lim="800000"/>
                <a:headEnd/>
                <a:tailEnd/>
              </a:ln>
              <a:extLst/>
            </p:spPr>
            <p:txBody>
              <a:bodyPr/>
              <a:lstStyle/>
              <a:p>
                <a:r>
                  <a:rPr lang="en-US">
                    <a:noFill/>
                  </a:rPr>
                  <a:t> </a:t>
                </a:r>
              </a:p>
            </p:txBody>
          </p:sp>
        </mc:Fallback>
      </mc:AlternateContent>
      <p:pic>
        <p:nvPicPr>
          <p:cNvPr id="14" name="Picture 7"/>
          <p:cNvPicPr>
            <a:picLocks noChangeAspect="1" noChangeArrowheads="1"/>
          </p:cNvPicPr>
          <p:nvPr/>
        </p:nvPicPr>
        <p:blipFill>
          <a:blip r:embed="rId3" cstate="print"/>
          <a:srcRect/>
          <a:stretch>
            <a:fillRect/>
          </a:stretch>
        </p:blipFill>
        <p:spPr bwMode="auto">
          <a:xfrm>
            <a:off x="6523713" y="3572058"/>
            <a:ext cx="3816350" cy="1979612"/>
          </a:xfrm>
          <a:prstGeom prst="rect">
            <a:avLst/>
          </a:prstGeom>
          <a:noFill/>
          <a:ln w="9525">
            <a:solidFill>
              <a:schemeClr val="tx1"/>
            </a:solidFill>
            <a:miter lim="800000"/>
            <a:headEnd/>
            <a:tailEnd/>
          </a:ln>
          <a:effectLst/>
        </p:spPr>
      </p:pic>
      <p:sp>
        <p:nvSpPr>
          <p:cNvPr id="18" name="Rectangle 8"/>
          <p:cNvSpPr>
            <a:spLocks noChangeArrowheads="1"/>
          </p:cNvSpPr>
          <p:nvPr/>
        </p:nvSpPr>
        <p:spPr bwMode="auto">
          <a:xfrm>
            <a:off x="1411963" y="3429174"/>
            <a:ext cx="5040312" cy="2554545"/>
          </a:xfrm>
          <a:prstGeom prst="rect">
            <a:avLst/>
          </a:prstGeom>
          <a:noFill/>
          <a:ln w="9525">
            <a:noFill/>
            <a:miter lim="800000"/>
            <a:headEnd/>
            <a:tailEnd/>
          </a:ln>
        </p:spPr>
        <p:txBody>
          <a:bodyPr>
            <a:spAutoFit/>
          </a:bodyPr>
          <a:lstStyle/>
          <a:p>
            <a:pPr algn="just">
              <a:buFontTx/>
              <a:buChar char="•"/>
            </a:pPr>
            <a:r>
              <a:rPr lang="en-US" sz="1600" dirty="0">
                <a:latin typeface="+mj-lt"/>
              </a:rPr>
              <a:t>The logarithmic nature of the formula means that the energy release increases very rapidly with increasing magnitude. For example, when the magnitudes of two earthquakes differ by 1, their corresponding energies differ by a factor 32 (=10</a:t>
            </a:r>
            <a:r>
              <a:rPr lang="en-US" sz="1600" baseline="30000" dirty="0">
                <a:latin typeface="+mj-lt"/>
              </a:rPr>
              <a:t>1.5</a:t>
            </a:r>
            <a:r>
              <a:rPr lang="en-US" sz="1600" dirty="0">
                <a:latin typeface="+mj-lt"/>
              </a:rPr>
              <a:t>). Hence, a magnitude 7 earthquake releases about 1000 times the energy of a magnitude 5 earthquake. Another way of regarding this observation is that it takes 1000 magnitude 5 earthquakes to release the same amount of energy as a single large earthquake with magnitude 7. </a:t>
            </a:r>
            <a:endParaRPr lang="en-US" dirty="0">
              <a:latin typeface="+mj-lt"/>
            </a:endParaRPr>
          </a:p>
        </p:txBody>
      </p:sp>
    </p:spTree>
    <p:extLst>
      <p:ext uri="{BB962C8B-B14F-4D97-AF65-F5344CB8AC3E}">
        <p14:creationId xmlns:p14="http://schemas.microsoft.com/office/powerpoint/2010/main" val="77680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dissolv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dissolve">
                                      <p:cBhvr>
                                        <p:cTn id="2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8005289" y="5730129"/>
            <a:ext cx="2133600" cy="365125"/>
          </a:xfrm>
          <a:prstGeom prst="rect">
            <a:avLst/>
          </a:prstGeom>
        </p:spPr>
        <p:txBody>
          <a:bodyPr/>
          <a:lstStyle/>
          <a:p>
            <a:fld id="{1085DE87-C515-4485-B35B-A1D496760DEA}" type="slidenum">
              <a:rPr lang="it-IT" sz="1400" b="1"/>
              <a:pPr/>
              <a:t>54</a:t>
            </a:fld>
            <a:endParaRPr lang="it-IT" sz="1400" b="1" dirty="0"/>
          </a:p>
        </p:txBody>
      </p:sp>
      <p:sp>
        <p:nvSpPr>
          <p:cNvPr id="15" name="Text Box 4"/>
          <p:cNvSpPr txBox="1">
            <a:spLocks noChangeArrowheads="1"/>
          </p:cNvSpPr>
          <p:nvPr/>
        </p:nvSpPr>
        <p:spPr bwMode="auto">
          <a:xfrm>
            <a:off x="1704304" y="146721"/>
            <a:ext cx="6192812" cy="642937"/>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latin typeface="Calibri" pitchFamily="34" charset="0"/>
              </a:rPr>
              <a:t>Frequenza dei terremoti</a:t>
            </a:r>
          </a:p>
        </p:txBody>
      </p:sp>
      <p:sp>
        <p:nvSpPr>
          <p:cNvPr id="11" name="Rectangle 3"/>
          <p:cNvSpPr>
            <a:spLocks noChangeArrowheads="1"/>
          </p:cNvSpPr>
          <p:nvPr/>
        </p:nvSpPr>
        <p:spPr bwMode="auto">
          <a:xfrm>
            <a:off x="1739105" y="722784"/>
            <a:ext cx="4718050" cy="2308324"/>
          </a:xfrm>
          <a:prstGeom prst="rect">
            <a:avLst/>
          </a:prstGeom>
          <a:noFill/>
          <a:ln w="9525">
            <a:noFill/>
            <a:miter lim="800000"/>
            <a:headEnd/>
            <a:tailEnd/>
          </a:ln>
        </p:spPr>
        <p:txBody>
          <a:bodyPr>
            <a:spAutoFit/>
          </a:bodyPr>
          <a:lstStyle/>
          <a:p>
            <a:pPr algn="just">
              <a:buFontTx/>
              <a:buChar char="•"/>
            </a:pPr>
            <a:r>
              <a:rPr lang="it-IT" sz="1600" dirty="0"/>
              <a:t>Ogni anno si verificano molti piccoli terremoti e solo pochi grandi. Secondo una compilazione pubblicata da Gutenberg e Richter nel 1954, negli anni 1918-1945 il numero medio annuo di terremoti di magnitudo 4-4,9 è stato di circa 6000, mentre i terremoti di magnitudo 6-6,9 sono stati in media circa 100 all'anno. La relazione tra la frequenza annuale (N) e la magnitudo (</a:t>
            </a:r>
            <a:r>
              <a:rPr lang="it-IT" sz="1600" dirty="0" err="1"/>
              <a:t>M</a:t>
            </a:r>
            <a:r>
              <a:rPr lang="it-IT" sz="1600" baseline="-25000" dirty="0" err="1"/>
              <a:t>s</a:t>
            </a:r>
            <a:r>
              <a:rPr lang="it-IT" sz="1600" dirty="0"/>
              <a:t>) è logaritmica ed è data da un'equazione della </a:t>
            </a:r>
            <a:r>
              <a:rPr lang="it-IT" sz="1600" dirty="0" err="1"/>
              <a:t>form</a:t>
            </a:r>
            <a:endParaRPr lang="en-US" dirty="0"/>
          </a:p>
        </p:txBody>
      </p:sp>
      <p:pic>
        <p:nvPicPr>
          <p:cNvPr id="13" name="Picture 6"/>
          <p:cNvPicPr>
            <a:picLocks noChangeAspect="1" noChangeArrowheads="1"/>
          </p:cNvPicPr>
          <p:nvPr/>
        </p:nvPicPr>
        <p:blipFill>
          <a:blip r:embed="rId3" cstate="print"/>
          <a:srcRect/>
          <a:stretch>
            <a:fillRect/>
          </a:stretch>
        </p:blipFill>
        <p:spPr bwMode="auto">
          <a:xfrm>
            <a:off x="6849415" y="722784"/>
            <a:ext cx="3535363" cy="2190750"/>
          </a:xfrm>
          <a:prstGeom prst="rect">
            <a:avLst/>
          </a:prstGeom>
          <a:noFill/>
          <a:ln w="9525">
            <a:solidFill>
              <a:schemeClr val="tx1"/>
            </a:solidFill>
            <a:miter lim="800000"/>
            <a:headEnd/>
            <a:tailEnd/>
          </a:ln>
          <a:effectLst/>
        </p:spPr>
      </p:pic>
      <p:graphicFrame>
        <p:nvGraphicFramePr>
          <p:cNvPr id="14" name="Object 7"/>
          <p:cNvGraphicFramePr>
            <a:graphicFrameLocks noChangeAspect="1"/>
          </p:cNvGraphicFramePr>
          <p:nvPr>
            <p:extLst>
              <p:ext uri="{D42A27DB-BD31-4B8C-83A1-F6EECF244321}">
                <p14:modId xmlns:p14="http://schemas.microsoft.com/office/powerpoint/2010/main" val="1137401589"/>
              </p:ext>
            </p:extLst>
          </p:nvPr>
        </p:nvGraphicFramePr>
        <p:xfrm>
          <a:off x="3000449" y="3099049"/>
          <a:ext cx="3533775" cy="411163"/>
        </p:xfrm>
        <a:graphic>
          <a:graphicData uri="http://schemas.openxmlformats.org/presentationml/2006/ole">
            <mc:AlternateContent xmlns:mc="http://schemas.openxmlformats.org/markup-compatibility/2006">
              <mc:Choice xmlns:v="urn:schemas-microsoft-com:vml" Requires="v">
                <p:oleObj spid="_x0000_s11332" name="Equation" r:id="rId4" imgW="2374560" imgH="279360" progId="Equation.3">
                  <p:embed/>
                </p:oleObj>
              </mc:Choice>
              <mc:Fallback>
                <p:oleObj name="Equation" r:id="rId4" imgW="2374560" imgH="279360" progId="Equation.3">
                  <p:embed/>
                  <p:pic>
                    <p:nvPicPr>
                      <p:cNvPr id="14"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449" y="3099049"/>
                        <a:ext cx="3533775" cy="4111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9900"/>
                            </a:solidFill>
                          </a14:hiddenFill>
                        </a:ext>
                      </a:extLst>
                    </p:spPr>
                  </p:pic>
                </p:oleObj>
              </mc:Fallback>
            </mc:AlternateContent>
          </a:graphicData>
        </a:graphic>
      </p:graphicFrame>
      <p:sp>
        <p:nvSpPr>
          <p:cNvPr id="18" name="Rectangle 10"/>
          <p:cNvSpPr>
            <a:spLocks noChangeArrowheads="1"/>
          </p:cNvSpPr>
          <p:nvPr/>
        </p:nvSpPr>
        <p:spPr bwMode="auto">
          <a:xfrm>
            <a:off x="1773644" y="3640533"/>
            <a:ext cx="8640763" cy="1323439"/>
          </a:xfrm>
          <a:prstGeom prst="rect">
            <a:avLst/>
          </a:prstGeom>
          <a:noFill/>
          <a:ln w="9525">
            <a:noFill/>
            <a:miter lim="800000"/>
            <a:headEnd/>
            <a:tailEnd/>
          </a:ln>
        </p:spPr>
        <p:txBody>
          <a:bodyPr>
            <a:spAutoFit/>
          </a:bodyPr>
          <a:lstStyle/>
          <a:p>
            <a:pPr algn="just">
              <a:buFontTx/>
              <a:buChar char="•"/>
            </a:pPr>
            <a:r>
              <a:rPr lang="en-US" sz="1600" dirty="0">
                <a:latin typeface="+mj-lt"/>
              </a:rPr>
              <a:t> </a:t>
            </a:r>
            <a:r>
              <a:rPr lang="it-IT" sz="1600" dirty="0"/>
              <a:t>Il valore di a varia tra circa 8 e 9 da una regione all'altra, mentre b è circa l'unità per la sismicità regionale e globale. </a:t>
            </a:r>
          </a:p>
          <a:p>
            <a:pPr algn="just">
              <a:buFontTx/>
              <a:buChar char="•"/>
            </a:pPr>
            <a:r>
              <a:rPr lang="it-IT" sz="1600" dirty="0"/>
              <a:t> Valori bassi di b indicano aree meno fratturate e caratterizzano i </a:t>
            </a:r>
            <a:r>
              <a:rPr lang="it-IT" sz="1600" dirty="0" err="1"/>
              <a:t>rift</a:t>
            </a:r>
            <a:r>
              <a:rPr lang="it-IT" sz="1600" dirty="0"/>
              <a:t> continentali e i terremoti profondi. </a:t>
            </a:r>
          </a:p>
          <a:p>
            <a:pPr algn="just">
              <a:buFontTx/>
              <a:buChar char="•"/>
            </a:pPr>
            <a:r>
              <a:rPr lang="it-IT" sz="1600" dirty="0"/>
              <a:t> Valori elevati di b indicano aree altamente fratturate e sono tipici delle dorsali oceaniche. </a:t>
            </a:r>
            <a:endParaRPr lang="en-US" sz="1600" dirty="0"/>
          </a:p>
        </p:txBody>
      </p:sp>
      <p:sp>
        <p:nvSpPr>
          <p:cNvPr id="19" name="Rectangle 18"/>
          <p:cNvSpPr/>
          <p:nvPr/>
        </p:nvSpPr>
        <p:spPr>
          <a:xfrm>
            <a:off x="1773644" y="5111717"/>
            <a:ext cx="8496944" cy="707886"/>
          </a:xfrm>
          <a:prstGeom prst="rect">
            <a:avLst/>
          </a:prstGeom>
        </p:spPr>
        <p:txBody>
          <a:bodyPr wrap="square">
            <a:spAutoFit/>
          </a:bodyPr>
          <a:lstStyle/>
          <a:p>
            <a:r>
              <a:rPr lang="it-IT" sz="2000" b="1" dirty="0"/>
              <a:t>La legge di Gutenberg Richter caratterizza un'area sismica ed è importante per la pericolosità sismica.</a:t>
            </a:r>
          </a:p>
        </p:txBody>
      </p:sp>
    </p:spTree>
    <p:extLst>
      <p:ext uri="{BB962C8B-B14F-4D97-AF65-F5344CB8AC3E}">
        <p14:creationId xmlns:p14="http://schemas.microsoft.com/office/powerpoint/2010/main" val="307490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dissolve">
                                      <p:cBhvr>
                                        <p:cTn id="22" dur="500"/>
                                        <p:tgtEl>
                                          <p:spTgt spid="1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8">
                                            <p:txEl>
                                              <p:pRg st="1" end="1"/>
                                            </p:txEl>
                                          </p:spTgt>
                                        </p:tgtEl>
                                        <p:attrNameLst>
                                          <p:attrName>style.visibility</p:attrName>
                                        </p:attrNameLst>
                                      </p:cBhvr>
                                      <p:to>
                                        <p:strVal val="visible"/>
                                      </p:to>
                                    </p:set>
                                    <p:animEffect transition="in" filter="dissolve">
                                      <p:cBhvr>
                                        <p:cTn id="27" dur="500"/>
                                        <p:tgtEl>
                                          <p:spTgt spid="18">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8">
                                            <p:txEl>
                                              <p:pRg st="2" end="2"/>
                                            </p:txEl>
                                          </p:spTgt>
                                        </p:tgtEl>
                                        <p:attrNameLst>
                                          <p:attrName>style.visibility</p:attrName>
                                        </p:attrNameLst>
                                      </p:cBhvr>
                                      <p:to>
                                        <p:strVal val="visible"/>
                                      </p:to>
                                    </p:set>
                                    <p:animEffect transition="in" filter="dissolve">
                                      <p:cBhvr>
                                        <p:cTn id="3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AE28A3-DE53-4AED-B959-2D90E763EE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462" y="592700"/>
            <a:ext cx="9502941" cy="4944499"/>
          </a:xfrm>
          <a:prstGeom prst="rect">
            <a:avLst/>
          </a:prstGeom>
        </p:spPr>
      </p:pic>
    </p:spTree>
    <p:extLst>
      <p:ext uri="{BB962C8B-B14F-4D97-AF65-F5344CB8AC3E}">
        <p14:creationId xmlns:p14="http://schemas.microsoft.com/office/powerpoint/2010/main" val="1016662189"/>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220" name="Picture 20" descr="Risultati immagini per aftershock sequence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684" y="2658914"/>
            <a:ext cx="5252050" cy="3377714"/>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4294967295"/>
          </p:nvPr>
        </p:nvSpPr>
        <p:spPr>
          <a:xfrm>
            <a:off x="7857066" y="5568951"/>
            <a:ext cx="2133600" cy="365125"/>
          </a:xfrm>
          <a:prstGeom prst="rect">
            <a:avLst/>
          </a:prstGeom>
        </p:spPr>
        <p:txBody>
          <a:bodyPr/>
          <a:lstStyle/>
          <a:p>
            <a:fld id="{1085DE87-C515-4485-B35B-A1D496760DEA}" type="slidenum">
              <a:rPr lang="it-IT" sz="1400" b="1"/>
              <a:pPr/>
              <a:t>56</a:t>
            </a:fld>
            <a:endParaRPr lang="it-IT" sz="1400" b="1" dirty="0"/>
          </a:p>
        </p:txBody>
      </p:sp>
      <p:sp>
        <p:nvSpPr>
          <p:cNvPr id="15" name="Text Box 4"/>
          <p:cNvSpPr txBox="1">
            <a:spLocks noChangeArrowheads="1"/>
          </p:cNvSpPr>
          <p:nvPr/>
        </p:nvSpPr>
        <p:spPr bwMode="auto">
          <a:xfrm>
            <a:off x="1770963" y="297068"/>
            <a:ext cx="8569203" cy="648512"/>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latin typeface="Calibri" pitchFamily="34" charset="0"/>
              </a:rPr>
              <a:t>Terremoto: scosse di assestamento (repliche)</a:t>
            </a:r>
          </a:p>
        </p:txBody>
      </p:sp>
      <p:sp>
        <p:nvSpPr>
          <p:cNvPr id="12" name="TextBox 11"/>
          <p:cNvSpPr txBox="1"/>
          <p:nvPr/>
        </p:nvSpPr>
        <p:spPr bwMode="auto">
          <a:xfrm>
            <a:off x="1699403" y="1089255"/>
            <a:ext cx="8640763" cy="1569660"/>
          </a:xfrm>
          <a:prstGeom prst="rect">
            <a:avLst/>
          </a:prstGeom>
          <a:noFill/>
        </p:spPr>
        <p:txBody>
          <a:bodyPr>
            <a:spAutoFit/>
          </a:bodyPr>
          <a:lstStyle/>
          <a:p>
            <a:pPr marL="342900" indent="-342900" algn="just">
              <a:buFontTx/>
              <a:buAutoNum type="arabicPeriod"/>
              <a:defRPr/>
            </a:pPr>
            <a:r>
              <a:rPr lang="it-IT" sz="1600" dirty="0"/>
              <a:t>Si verificano dopo ogni forte terremoto</a:t>
            </a:r>
          </a:p>
          <a:p>
            <a:pPr marL="342900" indent="-342900" algn="just">
              <a:buFontTx/>
              <a:buAutoNum type="arabicPeriod"/>
              <a:defRPr/>
            </a:pPr>
            <a:r>
              <a:rPr lang="it-IT" sz="1600" dirty="0"/>
              <a:t>La replica più grande è tipicamente di almeno un'unità di magnitudo inferiore all'evento principale</a:t>
            </a:r>
          </a:p>
          <a:p>
            <a:pPr marL="342900" indent="-342900" algn="just">
              <a:buFontTx/>
              <a:buAutoNum type="arabicPeriod"/>
              <a:defRPr/>
            </a:pPr>
            <a:r>
              <a:rPr lang="it-IT" sz="1600" dirty="0"/>
              <a:t>La somma dell'energia associata alla sequenza di scosse di assestamento è solitamente pari al 5-10% di quella rilasciata dall'evento principale.</a:t>
            </a:r>
          </a:p>
          <a:p>
            <a:pPr marL="342900" indent="-342900" algn="just">
              <a:buFontTx/>
              <a:buAutoNum type="arabicPeriod"/>
              <a:defRPr/>
            </a:pPr>
            <a:r>
              <a:rPr lang="it-IT" sz="1600" dirty="0"/>
              <a:t>Studiando i terremoti giapponesi (1981) OMORI ha dimostrato che il numero di repliche diminuisce con il tempo dopo l'evento principale e segue la legge di OMORI.</a:t>
            </a:r>
            <a:endParaRPr lang="it-IT" sz="1600" dirty="0">
              <a:cs typeface="Arial" charset="0"/>
            </a:endParaRPr>
          </a:p>
        </p:txBody>
      </p:sp>
      <p:graphicFrame>
        <p:nvGraphicFramePr>
          <p:cNvPr id="16" name="Object 3"/>
          <p:cNvGraphicFramePr>
            <a:graphicFrameLocks noChangeAspect="1"/>
          </p:cNvGraphicFramePr>
          <p:nvPr>
            <p:extLst>
              <p:ext uri="{D42A27DB-BD31-4B8C-83A1-F6EECF244321}">
                <p14:modId xmlns:p14="http://schemas.microsoft.com/office/powerpoint/2010/main" val="2810042287"/>
              </p:ext>
            </p:extLst>
          </p:nvPr>
        </p:nvGraphicFramePr>
        <p:xfrm>
          <a:off x="6352374" y="3168055"/>
          <a:ext cx="935707" cy="630585"/>
        </p:xfrm>
        <a:graphic>
          <a:graphicData uri="http://schemas.openxmlformats.org/presentationml/2006/ole">
            <mc:AlternateContent xmlns:mc="http://schemas.openxmlformats.org/markup-compatibility/2006">
              <mc:Choice xmlns:v="urn:schemas-microsoft-com:vml" Requires="v">
                <p:oleObj spid="_x0000_s12314" name="Equation" r:id="rId4" imgW="583920" imgH="393480" progId="Equation.3">
                  <p:embed/>
                </p:oleObj>
              </mc:Choice>
              <mc:Fallback>
                <p:oleObj name="Equation" r:id="rId4" imgW="583920" imgH="393480" progId="Equation.3">
                  <p:embed/>
                  <p:pic>
                    <p:nvPicPr>
                      <p:cNvPr id="16"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2374" y="3168055"/>
                        <a:ext cx="935707" cy="6305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812630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37" y="1730651"/>
            <a:ext cx="5948077" cy="3019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descr="rieti_agg_28ott_10_2">
            <a:extLst>
              <a:ext uri="{FF2B5EF4-FFF2-40B4-BE49-F238E27FC236}">
                <a16:creationId xmlns:a16="http://schemas.microsoft.com/office/drawing/2014/main" id="{EFC88B0D-26FB-4E72-9674-AC539CF2D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6262" y="1167243"/>
            <a:ext cx="5792092" cy="4090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0354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legacy.ingv.it/roma/attivita/sismologia/sorgentesismica/esempi/irpinia/figura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8568" y="1969427"/>
            <a:ext cx="3840500" cy="2976389"/>
          </a:xfrm>
          <a:prstGeom prst="rect">
            <a:avLst/>
          </a:prstGeom>
          <a:noFill/>
          <a:extLst>
            <a:ext uri="{909E8E84-426E-40DD-AFC4-6F175D3DCCD1}">
              <a14:hiddenFill xmlns:a14="http://schemas.microsoft.com/office/drawing/2010/main">
                <a:solidFill>
                  <a:srgbClr val="FFFFFF"/>
                </a:solidFill>
              </a14:hiddenFill>
            </a:ext>
          </a:extLst>
        </p:spPr>
      </p:pic>
      <p:pic>
        <p:nvPicPr>
          <p:cNvPr id="50180" name="Picture 4" descr="http://legacy.ingv.it/roma/attivita/sismologia/sorgentesismica/esempi/irpinia/figura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5378" y="2381115"/>
            <a:ext cx="3861910" cy="21530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655840" y="1196752"/>
            <a:ext cx="2886368" cy="371512"/>
          </a:xfrm>
          <a:prstGeom prst="rect">
            <a:avLst/>
          </a:prstGeom>
        </p:spPr>
        <p:txBody>
          <a:bodyPr wrap="none">
            <a:spAutoFit/>
          </a:bodyPr>
          <a:lstStyle/>
          <a:p>
            <a:r>
              <a:rPr lang="it-IT" sz="1814" dirty="0">
                <a:effectLst>
                  <a:outerShdw blurRad="38100" dist="38100" dir="2700000" algn="tl">
                    <a:srgbClr val="000000">
                      <a:alpha val="43137"/>
                    </a:srgbClr>
                  </a:outerShdw>
                </a:effectLst>
                <a:latin typeface="Verdana" panose="020B0604030504040204" pitchFamily="34" charset="0"/>
              </a:rPr>
              <a:t>Terremoto Irpinia 1980</a:t>
            </a:r>
            <a:endParaRPr lang="it-IT" sz="1814" dirty="0">
              <a:effectLst>
                <a:outerShdw blurRad="38100" dist="38100" dir="2700000" algn="tl">
                  <a:srgbClr val="000000">
                    <a:alpha val="43137"/>
                  </a:srgbClr>
                </a:outerShdw>
              </a:effectLst>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5182" y="5089590"/>
            <a:ext cx="627037" cy="812065"/>
          </a:xfrm>
          <a:prstGeom prst="rect">
            <a:avLst/>
          </a:prstGeom>
        </p:spPr>
      </p:pic>
    </p:spTree>
    <p:extLst>
      <p:ext uri="{BB962C8B-B14F-4D97-AF65-F5344CB8AC3E}">
        <p14:creationId xmlns:p14="http://schemas.microsoft.com/office/powerpoint/2010/main" val="11518355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4294967295"/>
          </p:nvPr>
        </p:nvSpPr>
        <p:spPr>
          <a:xfrm>
            <a:off x="8077200" y="6245225"/>
            <a:ext cx="21336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DB295A5-A860-4DD3-9F1E-5DA9676186CC}" type="slidenum">
              <a:rPr lang="en-US" altLang="it-IT" sz="1400">
                <a:ea typeface="ヒラギノ角ゴ Pro W3" charset="-128"/>
              </a:rPr>
              <a:pPr>
                <a:spcBef>
                  <a:spcPct val="0"/>
                </a:spcBef>
                <a:buFontTx/>
                <a:buNone/>
              </a:pPr>
              <a:t>59</a:t>
            </a:fld>
            <a:endParaRPr lang="en-US" altLang="it-IT" sz="1400">
              <a:ea typeface="ヒラギノ角ゴ Pro W3" charset="-128"/>
            </a:endParaRPr>
          </a:p>
        </p:txBody>
      </p:sp>
      <p:sp>
        <p:nvSpPr>
          <p:cNvPr id="13315" name="Text Box 2"/>
          <p:cNvSpPr txBox="1">
            <a:spLocks noChangeArrowheads="1"/>
          </p:cNvSpPr>
          <p:nvPr/>
        </p:nvSpPr>
        <p:spPr bwMode="auto">
          <a:xfrm>
            <a:off x="1857375" y="1103618"/>
            <a:ext cx="83534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it-IT" altLang="it-IT" sz="1800">
              <a:ea typeface="ヒラギノ角ゴ Pro W3" charset="-128"/>
            </a:endParaRPr>
          </a:p>
        </p:txBody>
      </p:sp>
      <p:grpSp>
        <p:nvGrpSpPr>
          <p:cNvPr id="13316" name="Group 8"/>
          <p:cNvGrpSpPr>
            <a:grpSpLocks/>
          </p:cNvGrpSpPr>
          <p:nvPr/>
        </p:nvGrpSpPr>
        <p:grpSpPr bwMode="auto">
          <a:xfrm>
            <a:off x="5167312" y="2057150"/>
            <a:ext cx="5435600" cy="3265487"/>
            <a:chOff x="3708400" y="2276475"/>
            <a:chExt cx="5435600" cy="3265488"/>
          </a:xfrm>
        </p:grpSpPr>
        <p:pic>
          <p:nvPicPr>
            <p:cNvPr id="13326" name="Picture 4" descr="Fig2-CFS20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2276475"/>
              <a:ext cx="543560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7"/>
            <p:cNvSpPr>
              <a:spLocks noChangeArrowheads="1"/>
            </p:cNvSpPr>
            <p:nvPr/>
          </p:nvSpPr>
          <p:spPr bwMode="auto">
            <a:xfrm>
              <a:off x="5795962" y="3379787"/>
              <a:ext cx="215900" cy="265113"/>
            </a:xfrm>
            <a:prstGeom prst="star5">
              <a:avLst/>
            </a:prstGeom>
            <a:solidFill>
              <a:srgbClr val="FF3300"/>
            </a:solidFill>
            <a:ln w="15875">
              <a:solidFill>
                <a:schemeClr val="tx1"/>
              </a:solidFill>
              <a:miter lim="800000"/>
              <a:headEnd/>
              <a:tailEnd/>
            </a:ln>
            <a:effectLst/>
          </p:spPr>
          <p:txBody>
            <a:bodyPr wrap="none" anchor="ctr"/>
            <a:lstStyle/>
            <a:p>
              <a:pPr>
                <a:defRPr/>
              </a:pPr>
              <a:endParaRPr lang="en-US"/>
            </a:p>
          </p:txBody>
        </p:sp>
      </p:grpSp>
      <p:sp>
        <p:nvSpPr>
          <p:cNvPr id="11" name="Text Box 5"/>
          <p:cNvSpPr txBox="1">
            <a:spLocks noChangeArrowheads="1"/>
          </p:cNvSpPr>
          <p:nvPr/>
        </p:nvSpPr>
        <p:spPr bwMode="auto">
          <a:xfrm>
            <a:off x="1295399" y="519418"/>
            <a:ext cx="9601200" cy="1169551"/>
          </a:xfrm>
          <a:prstGeom prst="rect">
            <a:avLst/>
          </a:prstGeom>
          <a:noFill/>
          <a:ln w="9525">
            <a:noFill/>
            <a:miter lim="800000"/>
            <a:headEnd/>
            <a:tailEnd/>
          </a:ln>
        </p:spPr>
        <p:txBody>
          <a:bodyPr>
            <a:spAutoFit/>
          </a:bodyPr>
          <a:lstStyle/>
          <a:p>
            <a:pPr algn="just">
              <a:defRPr/>
            </a:pPr>
            <a:r>
              <a:rPr lang="en-US" dirty="0" err="1"/>
              <a:t>Visco</a:t>
            </a:r>
            <a:r>
              <a:rPr lang="en-US" dirty="0"/>
              <a:t>-elastic modeling and stress </a:t>
            </a:r>
            <a:r>
              <a:rPr lang="it-IT" dirty="0"/>
              <a:t>Modellazione visco-elastica ed evoluzione delle sollecitazioni dal 1511 al 2004 tenendo conto delle deformazioni </a:t>
            </a:r>
            <a:r>
              <a:rPr lang="it-IT" dirty="0" err="1"/>
              <a:t>coseismiche</a:t>
            </a:r>
            <a:r>
              <a:rPr lang="it-IT" dirty="0"/>
              <a:t> e post-sismiche di ogni grande evento passato</a:t>
            </a:r>
            <a:endParaRPr lang="en-US" dirty="0"/>
          </a:p>
          <a:p>
            <a:pPr algn="ctr">
              <a:defRPr/>
            </a:pPr>
            <a:r>
              <a:rPr lang="it-IT" sz="1600" dirty="0"/>
              <a:t>(Borghi, Aoudia- </a:t>
            </a:r>
            <a:r>
              <a:rPr lang="it-IT" sz="1600" i="1" dirty="0"/>
              <a:t>Tectonophysics</a:t>
            </a:r>
            <a:r>
              <a:rPr lang="it-IT" sz="1600" dirty="0"/>
              <a:t>, 2009)</a:t>
            </a:r>
          </a:p>
        </p:txBody>
      </p:sp>
      <p:sp>
        <p:nvSpPr>
          <p:cNvPr id="13318" name="Text Box 6"/>
          <p:cNvSpPr txBox="1">
            <a:spLocks noChangeArrowheads="1"/>
          </p:cNvSpPr>
          <p:nvPr/>
        </p:nvSpPr>
        <p:spPr bwMode="auto">
          <a:xfrm>
            <a:off x="1476374" y="1941819"/>
            <a:ext cx="3563938"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
                <a:srgbClr val="FF3300"/>
              </a:buClr>
              <a:buFont typeface="Wingdings" panose="05000000000000000000" pitchFamily="2" charset="2"/>
              <a:buChar char="Ø"/>
            </a:pPr>
            <a:r>
              <a:rPr lang="it-IT" altLang="it-IT" sz="1600" dirty="0">
                <a:ea typeface="ヒラギノ角ゴ Pro W3" charset="-128"/>
              </a:rPr>
              <a:t>Metodo degli elementi finiti 3-D</a:t>
            </a:r>
          </a:p>
          <a:p>
            <a:pPr>
              <a:spcBef>
                <a:spcPct val="0"/>
              </a:spcBef>
              <a:buClr>
                <a:srgbClr val="FF3300"/>
              </a:buClr>
              <a:buFont typeface="Wingdings" panose="05000000000000000000" pitchFamily="2" charset="2"/>
              <a:buChar char="Ø"/>
            </a:pPr>
            <a:endParaRPr lang="en-US" altLang="it-IT" sz="1600" dirty="0">
              <a:ea typeface="ヒラギノ角ゴ Pro W3" charset="-128"/>
            </a:endParaRPr>
          </a:p>
          <a:p>
            <a:pPr>
              <a:spcBef>
                <a:spcPct val="0"/>
              </a:spcBef>
              <a:buClr>
                <a:srgbClr val="FF3300"/>
              </a:buClr>
              <a:buFont typeface="Wingdings" panose="05000000000000000000" pitchFamily="2" charset="2"/>
              <a:buChar char="Ø"/>
            </a:pPr>
            <a:r>
              <a:rPr lang="it-IT" altLang="it-IT" sz="1600" dirty="0">
                <a:ea typeface="ヒラギノ角ゴ Pro W3" charset="-128"/>
              </a:rPr>
              <a:t>confini del dominio che si estendono a 100 km di distanza dal punto più esterno di ciascuna faglia</a:t>
            </a:r>
          </a:p>
          <a:p>
            <a:pPr>
              <a:spcBef>
                <a:spcPct val="0"/>
              </a:spcBef>
              <a:buClr>
                <a:srgbClr val="FF3300"/>
              </a:buClr>
              <a:buFont typeface="Wingdings" panose="05000000000000000000" pitchFamily="2" charset="2"/>
              <a:buChar char="Ø"/>
            </a:pPr>
            <a:endParaRPr lang="en-US" altLang="it-IT" sz="1600" dirty="0">
              <a:ea typeface="ヒラギノ角ゴ Pro W3" charset="-128"/>
            </a:endParaRPr>
          </a:p>
          <a:p>
            <a:pPr algn="just">
              <a:spcBef>
                <a:spcPct val="0"/>
              </a:spcBef>
              <a:buClr>
                <a:srgbClr val="FF3300"/>
              </a:buClr>
              <a:buFont typeface="Wingdings" panose="05000000000000000000" pitchFamily="2" charset="2"/>
              <a:buChar char="Ø"/>
            </a:pPr>
            <a:r>
              <a:rPr lang="it-IT" altLang="it-IT" sz="1600" dirty="0">
                <a:ea typeface="ヒラギノ角ゴ Pro W3" charset="-128"/>
              </a:rPr>
              <a:t>modello di Terra composto da una crosta superiore elastica di 16 km di spessore, una crosta inferiore viscoelastica con viscosità 10</a:t>
            </a:r>
            <a:r>
              <a:rPr lang="it-IT" altLang="it-IT" sz="1600" baseline="30000" dirty="0">
                <a:ea typeface="ヒラギノ角ゴ Pro W3" charset="-128"/>
              </a:rPr>
              <a:t>19</a:t>
            </a:r>
            <a:r>
              <a:rPr lang="it-IT" altLang="it-IT" sz="1600" dirty="0">
                <a:ea typeface="ヒラギノ角ゴ Pro W3" charset="-128"/>
              </a:rPr>
              <a:t> </a:t>
            </a:r>
            <a:r>
              <a:rPr lang="it-IT" altLang="it-IT" sz="1600" dirty="0" err="1">
                <a:ea typeface="ヒラギノ角ゴ Pro W3" charset="-128"/>
              </a:rPr>
              <a:t>Pa</a:t>
            </a:r>
            <a:r>
              <a:rPr lang="it-IT" altLang="it-IT" sz="1600" dirty="0">
                <a:ea typeface="ヒラギノ角ゴ Pro W3" charset="-128"/>
              </a:rPr>
              <a:t> s tra una profondità di 16 km e la Moho a 37 km e un mantello litosferico viscoelastico con viscosità 10</a:t>
            </a:r>
            <a:r>
              <a:rPr lang="it-IT" altLang="it-IT" sz="1600" baseline="30000" dirty="0">
                <a:ea typeface="ヒラギノ角ゴ Pro W3" charset="-128"/>
              </a:rPr>
              <a:t>21</a:t>
            </a:r>
            <a:r>
              <a:rPr lang="it-IT" altLang="it-IT" sz="1600" dirty="0">
                <a:ea typeface="ヒラギノ角ゴ Pro W3" charset="-128"/>
              </a:rPr>
              <a:t> </a:t>
            </a:r>
            <a:r>
              <a:rPr lang="it-IT" altLang="it-IT" sz="1600" dirty="0" err="1">
                <a:ea typeface="ヒラギノ角ゴ Pro W3" charset="-128"/>
              </a:rPr>
              <a:t>Pa</a:t>
            </a:r>
            <a:r>
              <a:rPr lang="it-IT" altLang="it-IT" sz="1600" dirty="0">
                <a:ea typeface="ヒラギノ角ゴ Pro W3" charset="-128"/>
              </a:rPr>
              <a:t> s.</a:t>
            </a:r>
          </a:p>
        </p:txBody>
      </p:sp>
    </p:spTree>
    <p:extLst>
      <p:ext uri="{BB962C8B-B14F-4D97-AF65-F5344CB8AC3E}">
        <p14:creationId xmlns:p14="http://schemas.microsoft.com/office/powerpoint/2010/main" val="1348329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8077200" y="6356351"/>
            <a:ext cx="2133600" cy="365125"/>
          </a:xfrm>
          <a:prstGeom prst="rect">
            <a:avLst/>
          </a:prstGeom>
        </p:spPr>
        <p:txBody>
          <a:bodyPr/>
          <a:lstStyle/>
          <a:p>
            <a:fld id="{1085DE87-C515-4485-B35B-A1D496760DEA}" type="slidenum">
              <a:rPr lang="it-IT" sz="1400" b="1"/>
              <a:pPr/>
              <a:t>6</a:t>
            </a:fld>
            <a:endParaRPr lang="it-IT" sz="1400" b="1" dirty="0"/>
          </a:p>
        </p:txBody>
      </p:sp>
      <p:pic>
        <p:nvPicPr>
          <p:cNvPr id="8" name="Picture 4"/>
          <p:cNvPicPr>
            <a:picLocks noChangeAspect="1" noChangeArrowheads="1"/>
          </p:cNvPicPr>
          <p:nvPr/>
        </p:nvPicPr>
        <p:blipFill>
          <a:blip r:embed="rId2" cstate="print"/>
          <a:srcRect/>
          <a:stretch>
            <a:fillRect/>
          </a:stretch>
        </p:blipFill>
        <p:spPr bwMode="auto">
          <a:xfrm>
            <a:off x="1636015" y="267855"/>
            <a:ext cx="8847691" cy="5622624"/>
          </a:xfrm>
          <a:prstGeom prst="rect">
            <a:avLst/>
          </a:prstGeom>
          <a:noFill/>
          <a:ln w="9525">
            <a:solidFill>
              <a:schemeClr val="tx1"/>
            </a:solidFill>
            <a:miter lim="800000"/>
            <a:headEnd/>
            <a:tailEnd/>
          </a:ln>
          <a:effectLst/>
        </p:spPr>
      </p:pic>
      <p:sp>
        <p:nvSpPr>
          <p:cNvPr id="6" name="Text Box 4">
            <a:extLst>
              <a:ext uri="{FF2B5EF4-FFF2-40B4-BE49-F238E27FC236}">
                <a16:creationId xmlns:a16="http://schemas.microsoft.com/office/drawing/2014/main" id="{E8FFCD25-4DC7-41A9-9D76-B0E65CF8F99E}"/>
              </a:ext>
            </a:extLst>
          </p:cNvPr>
          <p:cNvSpPr txBox="1">
            <a:spLocks noChangeArrowheads="1"/>
          </p:cNvSpPr>
          <p:nvPr/>
        </p:nvSpPr>
        <p:spPr bwMode="auto">
          <a:xfrm>
            <a:off x="240314" y="6215063"/>
            <a:ext cx="6192812" cy="642937"/>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solidFill>
                  <a:schemeClr val="bg1"/>
                </a:solidFill>
                <a:latin typeface="Calibri" pitchFamily="34" charset="0"/>
              </a:rPr>
              <a:t>Terremoto: intensità</a:t>
            </a:r>
          </a:p>
        </p:txBody>
      </p:sp>
    </p:spTree>
    <p:extLst>
      <p:ext uri="{BB962C8B-B14F-4D97-AF65-F5344CB8AC3E}">
        <p14:creationId xmlns:p14="http://schemas.microsoft.com/office/powerpoint/2010/main" val="8729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sz="quarter" idx="4294967295"/>
          </p:nvPr>
        </p:nvSpPr>
        <p:spPr>
          <a:xfrm>
            <a:off x="8077200" y="6356351"/>
            <a:ext cx="2133600" cy="365125"/>
          </a:xfrm>
          <a:prstGeom prst="rect">
            <a:avLst/>
          </a:prstGeom>
        </p:spPr>
        <p:txBody>
          <a:bodyPr/>
          <a:lstStyle/>
          <a:p>
            <a:fld id="{1085DE87-C515-4485-B35B-A1D496760DEA}" type="slidenum">
              <a:rPr lang="it-IT" sz="1400" b="1"/>
              <a:pPr/>
              <a:t>7</a:t>
            </a:fld>
            <a:endParaRPr lang="it-IT" sz="1400" b="1" dirty="0"/>
          </a:p>
        </p:txBody>
      </p:sp>
      <p:pic>
        <p:nvPicPr>
          <p:cNvPr id="9" name="Picture 6" descr="figure1art4vol4-3"/>
          <p:cNvPicPr>
            <a:picLocks noChangeAspect="1" noChangeArrowheads="1"/>
          </p:cNvPicPr>
          <p:nvPr/>
        </p:nvPicPr>
        <p:blipFill>
          <a:blip r:embed="rId2" cstate="print"/>
          <a:srcRect/>
          <a:stretch>
            <a:fillRect/>
          </a:stretch>
        </p:blipFill>
        <p:spPr bwMode="auto">
          <a:xfrm>
            <a:off x="2665413" y="281428"/>
            <a:ext cx="7005059" cy="5641056"/>
          </a:xfrm>
          <a:prstGeom prst="rect">
            <a:avLst/>
          </a:prstGeom>
          <a:noFill/>
          <a:ln w="9525">
            <a:solidFill>
              <a:schemeClr val="tx1"/>
            </a:solidFill>
            <a:miter lim="800000"/>
            <a:headEnd/>
            <a:tailEnd/>
          </a:ln>
        </p:spPr>
      </p:pic>
      <p:sp>
        <p:nvSpPr>
          <p:cNvPr id="5" name="Text Box 4">
            <a:extLst>
              <a:ext uri="{FF2B5EF4-FFF2-40B4-BE49-F238E27FC236}">
                <a16:creationId xmlns:a16="http://schemas.microsoft.com/office/drawing/2014/main" id="{CA41E86E-5A4F-486D-8B53-9C77460F3A93}"/>
              </a:ext>
            </a:extLst>
          </p:cNvPr>
          <p:cNvSpPr txBox="1">
            <a:spLocks noChangeArrowheads="1"/>
          </p:cNvSpPr>
          <p:nvPr/>
        </p:nvSpPr>
        <p:spPr bwMode="auto">
          <a:xfrm>
            <a:off x="240314" y="6215063"/>
            <a:ext cx="6192812" cy="642937"/>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solidFill>
                  <a:schemeClr val="bg1"/>
                </a:solidFill>
                <a:latin typeface="Calibri" pitchFamily="34" charset="0"/>
              </a:rPr>
              <a:t>Terremoto: intensità</a:t>
            </a:r>
          </a:p>
        </p:txBody>
      </p:sp>
    </p:spTree>
    <p:extLst>
      <p:ext uri="{BB962C8B-B14F-4D97-AF65-F5344CB8AC3E}">
        <p14:creationId xmlns:p14="http://schemas.microsoft.com/office/powerpoint/2010/main" val="2844847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680" y="397164"/>
            <a:ext cx="10504639" cy="5320145"/>
          </a:xfrm>
          <a:prstGeom prst="rect">
            <a:avLst/>
          </a:prstGeom>
        </p:spPr>
      </p:pic>
      <p:sp>
        <p:nvSpPr>
          <p:cNvPr id="10" name="Text Box 4">
            <a:extLst>
              <a:ext uri="{FF2B5EF4-FFF2-40B4-BE49-F238E27FC236}">
                <a16:creationId xmlns:a16="http://schemas.microsoft.com/office/drawing/2014/main" id="{9019D3F5-3995-4CC9-B17E-B675178D69CB}"/>
              </a:ext>
            </a:extLst>
          </p:cNvPr>
          <p:cNvSpPr txBox="1">
            <a:spLocks noChangeArrowheads="1"/>
          </p:cNvSpPr>
          <p:nvPr/>
        </p:nvSpPr>
        <p:spPr bwMode="auto">
          <a:xfrm>
            <a:off x="240314" y="6215063"/>
            <a:ext cx="6192812" cy="642937"/>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solidFill>
                  <a:schemeClr val="bg1"/>
                </a:solidFill>
                <a:latin typeface="Calibri" pitchFamily="34" charset="0"/>
              </a:rPr>
              <a:t>Terremoto: intensità</a:t>
            </a:r>
          </a:p>
        </p:txBody>
      </p:sp>
    </p:spTree>
    <p:extLst>
      <p:ext uri="{BB962C8B-B14F-4D97-AF65-F5344CB8AC3E}">
        <p14:creationId xmlns:p14="http://schemas.microsoft.com/office/powerpoint/2010/main" val="22620894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00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0867" y="1269449"/>
            <a:ext cx="5197791" cy="2159551"/>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9530" y="3908547"/>
            <a:ext cx="2556275" cy="192966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1005" y="4085961"/>
            <a:ext cx="2487670" cy="175225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1204" y="1423699"/>
            <a:ext cx="2965289" cy="2136194"/>
          </a:xfrm>
          <a:prstGeom prst="rect">
            <a:avLst/>
          </a:prstGeom>
        </p:spPr>
      </p:pic>
      <p:sp>
        <p:nvSpPr>
          <p:cNvPr id="7" name="Text Box 4">
            <a:extLst>
              <a:ext uri="{FF2B5EF4-FFF2-40B4-BE49-F238E27FC236}">
                <a16:creationId xmlns:a16="http://schemas.microsoft.com/office/drawing/2014/main" id="{19943880-62E5-4DB2-AE52-7F7A54586223}"/>
              </a:ext>
            </a:extLst>
          </p:cNvPr>
          <p:cNvSpPr txBox="1">
            <a:spLocks noChangeArrowheads="1"/>
          </p:cNvSpPr>
          <p:nvPr/>
        </p:nvSpPr>
        <p:spPr bwMode="auto">
          <a:xfrm>
            <a:off x="4054933" y="257777"/>
            <a:ext cx="6192812" cy="642937"/>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latin typeface="Calibri" pitchFamily="34" charset="0"/>
              </a:rPr>
              <a:t>Terremoto: intensità</a:t>
            </a:r>
          </a:p>
        </p:txBody>
      </p:sp>
      <p:sp>
        <p:nvSpPr>
          <p:cNvPr id="9" name="Text Box 4">
            <a:extLst>
              <a:ext uri="{FF2B5EF4-FFF2-40B4-BE49-F238E27FC236}">
                <a16:creationId xmlns:a16="http://schemas.microsoft.com/office/drawing/2014/main" id="{C89E394F-9060-43AA-9E9D-EE617FD38C7A}"/>
              </a:ext>
            </a:extLst>
          </p:cNvPr>
          <p:cNvSpPr txBox="1">
            <a:spLocks noChangeArrowheads="1"/>
          </p:cNvSpPr>
          <p:nvPr/>
        </p:nvSpPr>
        <p:spPr bwMode="auto">
          <a:xfrm>
            <a:off x="240314" y="6215063"/>
            <a:ext cx="6192812" cy="642937"/>
          </a:xfrm>
          <a:prstGeom prst="rect">
            <a:avLst/>
          </a:prstGeom>
          <a:noFill/>
          <a:ln w="9525">
            <a:noFill/>
            <a:round/>
            <a:headEnd/>
            <a:tailEnd/>
          </a:ln>
          <a:effectLst/>
        </p:spPr>
        <p:txBody>
          <a:bodyPr wrap="square" lIns="90000" tIns="46800" rIns="90000" bIns="46800">
            <a:spAutoFit/>
          </a:bodyPr>
          <a:lstStyle/>
          <a:p>
            <a:pP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sz="3600" dirty="0">
                <a:solidFill>
                  <a:schemeClr val="bg1"/>
                </a:solidFill>
                <a:latin typeface="Calibri" pitchFamily="34" charset="0"/>
              </a:rPr>
              <a:t>Terremoto: intensità</a:t>
            </a:r>
          </a:p>
        </p:txBody>
      </p:sp>
    </p:spTree>
    <p:extLst>
      <p:ext uri="{BB962C8B-B14F-4D97-AF65-F5344CB8AC3E}">
        <p14:creationId xmlns:p14="http://schemas.microsoft.com/office/powerpoint/2010/main" val="306991037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4574</Words>
  <Application>Microsoft Office PowerPoint</Application>
  <PresentationFormat>Widescreen</PresentationFormat>
  <Paragraphs>310</Paragraphs>
  <Slides>59</Slides>
  <Notes>6</Notes>
  <HiddenSlides>0</HiddenSlides>
  <MMClips>1</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59</vt:i4>
      </vt:variant>
    </vt:vector>
  </HeadingPairs>
  <TitlesOfParts>
    <vt:vector size="75" baseType="lpstr">
      <vt:lpstr>Microsoft YaHei</vt:lpstr>
      <vt:lpstr>Arial</vt:lpstr>
      <vt:lpstr>Avenir Heavy</vt:lpstr>
      <vt:lpstr>Avenir LT Std 55 Roman</vt:lpstr>
      <vt:lpstr>Calibri</vt:lpstr>
      <vt:lpstr>Calibri Light</vt:lpstr>
      <vt:lpstr>Cambria Math</vt:lpstr>
      <vt:lpstr>Cantarell</vt:lpstr>
      <vt:lpstr>Symbol</vt:lpstr>
      <vt:lpstr>Times</vt:lpstr>
      <vt:lpstr>Times New Roman</vt:lpstr>
      <vt:lpstr>Verdana</vt:lpstr>
      <vt:lpstr>Wingdings</vt:lpstr>
      <vt:lpstr>ヒラギノ角ゴ Pro W3</vt:lpstr>
      <vt:lpstr>Office Theme</vt:lpstr>
      <vt:lpstr>Equation</vt:lpstr>
      <vt:lpstr>Elementi di geofisica per la Protezione Civile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Magnitudo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PAZZI VERONICA</dc:creator>
  <cp:lastModifiedBy>COSTA GIOVANNI</cp:lastModifiedBy>
  <cp:revision>149</cp:revision>
  <dcterms:created xsi:type="dcterms:W3CDTF">2022-02-09T11:54:05Z</dcterms:created>
  <dcterms:modified xsi:type="dcterms:W3CDTF">2024-02-28T07:09:29Z</dcterms:modified>
</cp:coreProperties>
</file>