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7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59052830"/>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55332" y="2032558"/>
            <a:ext cx="8560436" cy="2249459"/>
          </a:xfrm>
          <a:prstGeom prst="rect">
            <a:avLst/>
          </a:prstGeom>
          <a:ln w="12700">
            <a:miter lim="400000"/>
          </a:ln>
        </p:spPr>
        <p:txBody>
          <a:bodyPr lIns="0" tIns="0" rIns="0" bIns="0" anchor="ctr"/>
          <a:lstStyle/>
          <a:p>
            <a:endParaRPr/>
          </a:p>
        </p:txBody>
      </p:sp>
      <p:sp>
        <p:nvSpPr>
          <p:cNvPr id="3" name="Shape 3"/>
          <p:cNvSpPr>
            <a:spLocks noGrp="1"/>
          </p:cNvSpPr>
          <p:nvPr>
            <p:ph type="body" idx="1"/>
          </p:nvPr>
        </p:nvSpPr>
        <p:spPr>
          <a:xfrm>
            <a:off x="1510665" y="4282016"/>
            <a:ext cx="7049770" cy="3274484"/>
          </a:xfrm>
          <a:prstGeom prst="rect">
            <a:avLst/>
          </a:prstGeom>
          <a:ln w="12700">
            <a:miter lim="400000"/>
          </a:ln>
        </p:spPr>
        <p:txBody>
          <a:bodyPr lIns="0" tIns="0" rIns="0" bIns="0"/>
          <a:lstStyle/>
          <a:p>
            <a:endParaRPr/>
          </a:p>
        </p:txBody>
      </p:sp>
      <p:sp>
        <p:nvSpPr>
          <p:cNvPr id="4" name="Shape 4"/>
          <p:cNvSpPr>
            <a:spLocks noGrp="1"/>
          </p:cNvSpPr>
          <p:nvPr>
            <p:ph type="sldNum" sz="quarter" idx="2"/>
          </p:nvPr>
        </p:nvSpPr>
        <p:spPr>
          <a:xfrm>
            <a:off x="7227886" y="6886575"/>
            <a:ext cx="266974" cy="259222"/>
          </a:xfrm>
          <a:prstGeom prst="rect">
            <a:avLst/>
          </a:prstGeom>
          <a:ln w="12700">
            <a:miter lim="400000"/>
          </a:ln>
        </p:spPr>
        <p:txBody>
          <a:bodyPr wrap="none" lIns="0" tIns="0" rIns="0" bIns="0">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solidFill>
                  <a:srgbClr val="FFFFF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449262" rtl="0" latinLnBrk="0">
        <a:lnSpc>
          <a:spcPct val="93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1pPr>
      <a:lvl2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2pPr>
      <a:lvl3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3pPr>
      <a:lvl4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4pPr>
      <a:lvl5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5pPr>
      <a:lvl6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6pPr>
      <a:lvl7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7pPr>
      <a:lvl8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8pPr>
      <a:lvl9pPr marL="342900" marR="0" indent="0" algn="l" defTabSz="449262" rtl="0" latinLnBrk="0">
        <a:lnSpc>
          <a:spcPct val="93000"/>
        </a:lnSpc>
        <a:spcBef>
          <a:spcPts val="1400"/>
        </a:spcBef>
        <a:spcAft>
          <a:spcPts val="0"/>
        </a:spcAft>
        <a:buClrTx/>
        <a:buSzTx/>
        <a:buFontTx/>
        <a:buNone/>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1pPr>
      <a:lvl2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2pPr>
      <a:lvl3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3pPr>
      <a:lvl4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4pPr>
      <a:lvl5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5pPr>
      <a:lvl6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6pPr>
      <a:lvl7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7pPr>
      <a:lvl8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8pPr>
      <a:lvl9pPr marL="0" marR="0" indent="0" algn="l" defTabSz="449262" rtl="0" latinLnBrk="0">
        <a:lnSpc>
          <a:spcPct val="93000"/>
        </a:lnSpc>
        <a:spcBef>
          <a:spcPts val="0"/>
        </a:spcBef>
        <a:spcAft>
          <a:spcPts val="0"/>
        </a:spcAft>
        <a:buClrTx/>
        <a:buSzTx/>
        <a:buFontTx/>
        <a:buNone/>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1.jpeg"/>
          <p:cNvPicPr>
            <a:picLocks noChangeAspect="1"/>
          </p:cNvPicPr>
          <p:nvPr/>
        </p:nvPicPr>
        <p:blipFill>
          <a:blip r:embed="rId2">
            <a:extLst/>
          </a:blip>
          <a:stretch>
            <a:fillRect/>
          </a:stretch>
        </p:blipFill>
        <p:spPr>
          <a:xfrm>
            <a:off x="-3175" y="52386"/>
            <a:ext cx="2487614" cy="2295527"/>
          </a:xfrm>
          <a:prstGeom prst="rect">
            <a:avLst/>
          </a:prstGeom>
          <a:ln w="12700">
            <a:miter lim="400000"/>
          </a:ln>
        </p:spPr>
      </p:pic>
      <p:grpSp>
        <p:nvGrpSpPr>
          <p:cNvPr id="23" name="Group 23"/>
          <p:cNvGrpSpPr/>
          <p:nvPr/>
        </p:nvGrpSpPr>
        <p:grpSpPr>
          <a:xfrm>
            <a:off x="-2" y="7223125"/>
            <a:ext cx="10080627" cy="336550"/>
            <a:chOff x="0" y="0"/>
            <a:chExt cx="10080626" cy="336550"/>
          </a:xfrm>
        </p:grpSpPr>
        <p:sp>
          <p:nvSpPr>
            <p:cNvPr id="21" name="Shape 21"/>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22" name="Shape 22"/>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24" name="Shape 24"/>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25" name="Shape 25"/>
          <p:cNvSpPr/>
          <p:nvPr/>
        </p:nvSpPr>
        <p:spPr>
          <a:xfrm>
            <a:off x="-1" y="0"/>
            <a:ext cx="731840" cy="1920875"/>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28" name="Group 28"/>
          <p:cNvGrpSpPr/>
          <p:nvPr/>
        </p:nvGrpSpPr>
        <p:grpSpPr>
          <a:xfrm>
            <a:off x="0" y="1577988"/>
            <a:ext cx="10080625" cy="349221"/>
            <a:chOff x="0" y="0"/>
            <a:chExt cx="10080625" cy="349219"/>
          </a:xfrm>
        </p:grpSpPr>
        <p:sp>
          <p:nvSpPr>
            <p:cNvPr id="26" name="Shape 26"/>
            <p:cNvSpPr/>
            <p:nvPr/>
          </p:nvSpPr>
          <p:spPr>
            <a:xfrm>
              <a:off x="0" y="6335"/>
              <a:ext cx="10080625" cy="336552"/>
            </a:xfrm>
            <a:prstGeom prst="rect">
              <a:avLst/>
            </a:prstGeom>
            <a:solidFill>
              <a:srgbClr val="000080"/>
            </a:solidFill>
            <a:ln w="12700" cap="flat">
              <a:noFill/>
              <a:miter lim="400000"/>
            </a:ln>
            <a:effectLst/>
          </p:spPr>
          <p:txBody>
            <a:bodyPr wrap="square" lIns="45718" tIns="45718" rIns="45718" bIns="45718" numCol="1" anchor="ctr">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a:solidFill>
                    <a:srgbClr val="FFFFFF"/>
                  </a:solidFill>
                  <a:latin typeface="Arial"/>
                  <a:ea typeface="Arial"/>
                  <a:cs typeface="Arial"/>
                  <a:sym typeface="Arial"/>
                </a:defRPr>
              </a:pPr>
              <a:endParaRPr/>
            </a:p>
          </p:txBody>
        </p:sp>
        <p:sp>
          <p:nvSpPr>
            <p:cNvPr id="27" name="Shape 27"/>
            <p:cNvSpPr/>
            <p:nvPr/>
          </p:nvSpPr>
          <p:spPr>
            <a:xfrm>
              <a:off x="91920" y="-1"/>
              <a:ext cx="9896781" cy="349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a:solidFill>
                    <a:srgbClr val="FFFFFF"/>
                  </a:solidFill>
                  <a:latin typeface="Arial"/>
                  <a:ea typeface="Arial"/>
                  <a:cs typeface="Arial"/>
                  <a:sym typeface="Arial"/>
                </a:defRPr>
              </a:lvl1pPr>
            </a:lstStyle>
            <a:p>
              <a:r>
                <a:t>                                                                                               SeisRaM Group, University of Trieste</a:t>
              </a:r>
            </a:p>
          </p:txBody>
        </p:sp>
      </p:grpSp>
      <p:sp>
        <p:nvSpPr>
          <p:cNvPr id="29" name="Shape 29"/>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0" name="Shape 30"/>
          <p:cNvSpPr/>
          <p:nvPr/>
        </p:nvSpPr>
        <p:spPr>
          <a:xfrm>
            <a:off x="31749" y="1920875"/>
            <a:ext cx="10047290" cy="427038"/>
          </a:xfrm>
          <a:prstGeom prst="rect">
            <a:avLst/>
          </a:prstGeom>
          <a:solidFill>
            <a:srgbClr val="FFFFFF"/>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1" name="Shape 31"/>
          <p:cNvSpPr/>
          <p:nvPr/>
        </p:nvSpPr>
        <p:spPr>
          <a:xfrm>
            <a:off x="547687" y="2928936"/>
            <a:ext cx="8778876" cy="1860417"/>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Arial"/>
                <a:ea typeface="Arial"/>
                <a:cs typeface="Arial"/>
                <a:sym typeface="Arial"/>
              </a:defRPr>
            </a:lvl1pPr>
          </a:lstStyle>
          <a:p>
            <a:r>
              <a:t>Estimation of regression laws for ground motion parameters using as case of study the Amatrice earthquake.</a:t>
            </a:r>
          </a:p>
        </p:txBody>
      </p:sp>
      <p:sp>
        <p:nvSpPr>
          <p:cNvPr id="32" name="Shape 32"/>
          <p:cNvSpPr/>
          <p:nvPr/>
        </p:nvSpPr>
        <p:spPr>
          <a:xfrm>
            <a:off x="1836736" y="4787899"/>
            <a:ext cx="6043615" cy="1641379"/>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b="1">
                <a:latin typeface="Arial"/>
                <a:ea typeface="Arial"/>
                <a:cs typeface="Arial"/>
                <a:sym typeface="Arial"/>
              </a:defRPr>
            </a:pPr>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b="1">
                <a:latin typeface="Arial"/>
                <a:ea typeface="Arial"/>
                <a:cs typeface="Arial"/>
                <a:sym typeface="Arial"/>
              </a:defRPr>
            </a:pPr>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b="1">
                <a:latin typeface="Arial"/>
                <a:ea typeface="Arial"/>
                <a:cs typeface="Arial"/>
                <a:sym typeface="Arial"/>
              </a:defRPr>
            </a:pPr>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b="1">
                <a:latin typeface="Arial"/>
                <a:ea typeface="Arial"/>
                <a:cs typeface="Arial"/>
                <a:sym typeface="Arial"/>
              </a:defRPr>
            </a:pPr>
            <a:r>
              <a:t>L. Tiberi</a:t>
            </a:r>
            <a:r>
              <a:rPr baseline="33000"/>
              <a:t>1</a:t>
            </a:r>
            <a:r>
              <a:t>, G. Costa</a:t>
            </a:r>
            <a:r>
              <a:rPr baseline="33000"/>
              <a:t>1</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b="1" baseline="33000">
                <a:latin typeface="Arial"/>
                <a:ea typeface="Arial"/>
                <a:cs typeface="Arial"/>
                <a:sym typeface="Arial"/>
              </a:defRPr>
            </a:pPr>
            <a:endParaRPr baseline="33000"/>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300" baseline="33000">
                <a:latin typeface="Arial"/>
                <a:ea typeface="Arial"/>
                <a:cs typeface="Arial"/>
                <a:sym typeface="Arial"/>
              </a:defRPr>
            </a:pPr>
            <a:r>
              <a:t>1 </a:t>
            </a:r>
            <a:r>
              <a:rPr baseline="0"/>
              <a:t>University of Trieste, DMG, Trieste, SeisRaM group</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300">
                <a:latin typeface="Arial"/>
                <a:ea typeface="Arial"/>
                <a:cs typeface="Arial"/>
                <a:sym typeface="Arial"/>
              </a:defRPr>
            </a:pPr>
            <a:endParaRPr baseline="0"/>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300">
                <a:latin typeface="Arial"/>
                <a:ea typeface="Arial"/>
                <a:cs typeface="Arial"/>
                <a:sym typeface="Arial"/>
              </a:defRPr>
            </a:pPr>
            <a: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5.png"/>
          <p:cNvPicPr>
            <a:picLocks noChangeAspect="1"/>
          </p:cNvPicPr>
          <p:nvPr/>
        </p:nvPicPr>
        <p:blipFill>
          <a:blip r:embed="rId2">
            <a:extLst/>
          </a:blip>
          <a:stretch>
            <a:fillRect/>
          </a:stretch>
        </p:blipFill>
        <p:spPr>
          <a:xfrm>
            <a:off x="850900" y="3162300"/>
            <a:ext cx="5283200" cy="3962400"/>
          </a:xfrm>
          <a:prstGeom prst="rect">
            <a:avLst/>
          </a:prstGeom>
          <a:ln w="12700">
            <a:miter lim="400000"/>
          </a:ln>
        </p:spPr>
      </p:pic>
      <p:grpSp>
        <p:nvGrpSpPr>
          <p:cNvPr id="193" name="Group 193"/>
          <p:cNvGrpSpPr/>
          <p:nvPr/>
        </p:nvGrpSpPr>
        <p:grpSpPr>
          <a:xfrm>
            <a:off x="-2" y="7223125"/>
            <a:ext cx="10080627" cy="336550"/>
            <a:chOff x="0" y="0"/>
            <a:chExt cx="10080626" cy="336550"/>
          </a:xfrm>
        </p:grpSpPr>
        <p:sp>
          <p:nvSpPr>
            <p:cNvPr id="191" name="Shape 191"/>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192" name="Shape 192"/>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194" name="Shape 194"/>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97" name="Group 197"/>
          <p:cNvGrpSpPr/>
          <p:nvPr/>
        </p:nvGrpSpPr>
        <p:grpSpPr>
          <a:xfrm>
            <a:off x="-1" y="157162"/>
            <a:ext cx="10080626" cy="336552"/>
            <a:chOff x="0" y="0"/>
            <a:chExt cx="10080625" cy="336550"/>
          </a:xfrm>
        </p:grpSpPr>
        <p:sp>
          <p:nvSpPr>
            <p:cNvPr id="195" name="Shape 195"/>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196" name="Shape 196"/>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198" name="Shape 198"/>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99" name="Shape 199"/>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216" name="Group 216"/>
          <p:cNvGrpSpPr/>
          <p:nvPr/>
        </p:nvGrpSpPr>
        <p:grpSpPr>
          <a:xfrm>
            <a:off x="431797" y="1278730"/>
            <a:ext cx="8928103" cy="1823247"/>
            <a:chOff x="-1" y="0"/>
            <a:chExt cx="8928101" cy="1823245"/>
          </a:xfrm>
        </p:grpSpPr>
        <p:sp>
          <p:nvSpPr>
            <p:cNvPr id="200" name="Shape 200"/>
            <p:cNvSpPr/>
            <p:nvPr/>
          </p:nvSpPr>
          <p:spPr>
            <a:xfrm>
              <a:off x="6264275" y="995547"/>
              <a:ext cx="2663826" cy="299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Faenza and Michelini (2010)</a:t>
              </a:r>
            </a:p>
          </p:txBody>
        </p:sp>
        <p:sp>
          <p:nvSpPr>
            <p:cNvPr id="201" name="Shape 201"/>
            <p:cNvSpPr/>
            <p:nvPr/>
          </p:nvSpPr>
          <p:spPr>
            <a:xfrm>
              <a:off x="6215062" y="1463066"/>
              <a:ext cx="2663827" cy="299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 Faccioli and Cauzzi    (2006)</a:t>
              </a:r>
            </a:p>
          </p:txBody>
        </p:sp>
        <p:grpSp>
          <p:nvGrpSpPr>
            <p:cNvPr id="204" name="Group 204"/>
            <p:cNvGrpSpPr/>
            <p:nvPr/>
          </p:nvGrpSpPr>
          <p:grpSpPr>
            <a:xfrm>
              <a:off x="-2" y="466725"/>
              <a:ext cx="6215067" cy="420690"/>
              <a:chOff x="-1" y="0"/>
              <a:chExt cx="6215065" cy="420689"/>
            </a:xfrm>
          </p:grpSpPr>
          <p:sp>
            <p:nvSpPr>
              <p:cNvPr id="202" name="Shape 202"/>
              <p:cNvSpPr/>
              <p:nvPr/>
            </p:nvSpPr>
            <p:spPr>
              <a:xfrm>
                <a:off x="-2" y="-1"/>
                <a:ext cx="6215067" cy="420690"/>
              </a:xfrm>
              <a:prstGeom prst="rect">
                <a:avLst/>
              </a:prstGeom>
              <a:solidFill>
                <a:srgbClr val="FF33FF"/>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203" name="Shape 203"/>
              <p:cNvSpPr/>
              <p:nvPr/>
            </p:nvSpPr>
            <p:spPr>
              <a:xfrm>
                <a:off x="-2" y="-1"/>
                <a:ext cx="6215067" cy="368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(2.39 ± 0.39)* log PGA + (1.55 ± 0.70) , σ = 0.28, R</a:t>
                </a:r>
                <a:r>
                  <a:rPr baseline="33000"/>
                  <a:t>2</a:t>
                </a:r>
                <a:r>
                  <a:t> = 0.92 </a:t>
                </a:r>
              </a:p>
            </p:txBody>
          </p:sp>
        </p:grpSp>
        <p:grpSp>
          <p:nvGrpSpPr>
            <p:cNvPr id="207" name="Group 207"/>
            <p:cNvGrpSpPr/>
            <p:nvPr/>
          </p:nvGrpSpPr>
          <p:grpSpPr>
            <a:xfrm>
              <a:off x="-2" y="0"/>
              <a:ext cx="6215067" cy="420690"/>
              <a:chOff x="-1" y="0"/>
              <a:chExt cx="6215065" cy="420689"/>
            </a:xfrm>
          </p:grpSpPr>
          <p:sp>
            <p:nvSpPr>
              <p:cNvPr id="205" name="Shape 205"/>
              <p:cNvSpPr/>
              <p:nvPr/>
            </p:nvSpPr>
            <p:spPr>
              <a:xfrm>
                <a:off x="-2" y="-1"/>
                <a:ext cx="6215067" cy="420690"/>
              </a:xfrm>
              <a:prstGeom prst="rect">
                <a:avLst/>
              </a:prstGeom>
              <a:solidFill>
                <a:srgbClr val="CCFF00"/>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206" name="Shape 206"/>
              <p:cNvSpPr/>
              <p:nvPr/>
            </p:nvSpPr>
            <p:spPr>
              <a:xfrm>
                <a:off x="-2" y="-1"/>
                <a:ext cx="6215067" cy="368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(2.03 ± 0.34)* log PGA + (2.11 ± 0.59) , σ = 0.80, R</a:t>
                </a:r>
                <a:r>
                  <a:rPr baseline="33000"/>
                  <a:t>2</a:t>
                </a:r>
                <a:r>
                  <a:t> = 0.84 </a:t>
                </a:r>
              </a:p>
            </p:txBody>
          </p:sp>
        </p:grpSp>
        <p:sp>
          <p:nvSpPr>
            <p:cNvPr id="208" name="Shape 208"/>
            <p:cNvSpPr/>
            <p:nvPr/>
          </p:nvSpPr>
          <p:spPr>
            <a:xfrm>
              <a:off x="6215062" y="60509"/>
              <a:ext cx="2663827" cy="2996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NLLS</a:t>
              </a:r>
            </a:p>
          </p:txBody>
        </p:sp>
        <p:sp>
          <p:nvSpPr>
            <p:cNvPr id="209" name="Shape 209"/>
            <p:cNvSpPr/>
            <p:nvPr/>
          </p:nvSpPr>
          <p:spPr>
            <a:xfrm>
              <a:off x="6256337" y="527234"/>
              <a:ext cx="2663827" cy="299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ODR</a:t>
              </a:r>
            </a:p>
          </p:txBody>
        </p:sp>
        <p:grpSp>
          <p:nvGrpSpPr>
            <p:cNvPr id="212" name="Group 212"/>
            <p:cNvGrpSpPr/>
            <p:nvPr/>
          </p:nvGrpSpPr>
          <p:grpSpPr>
            <a:xfrm>
              <a:off x="-2" y="935037"/>
              <a:ext cx="6215067" cy="420690"/>
              <a:chOff x="-1" y="0"/>
              <a:chExt cx="6215065" cy="420689"/>
            </a:xfrm>
          </p:grpSpPr>
          <p:sp>
            <p:nvSpPr>
              <p:cNvPr id="210" name="Shape 210"/>
              <p:cNvSpPr/>
              <p:nvPr/>
            </p:nvSpPr>
            <p:spPr>
              <a:xfrm>
                <a:off x="-2" y="-1"/>
                <a:ext cx="6215067" cy="420690"/>
              </a:xfrm>
              <a:prstGeom prst="rect">
                <a:avLst/>
              </a:prstGeom>
              <a:solidFill>
                <a:srgbClr val="66FFFF"/>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211" name="Shape 211"/>
              <p:cNvSpPr/>
              <p:nvPr/>
            </p:nvSpPr>
            <p:spPr>
              <a:xfrm>
                <a:off x="-2" y="0"/>
                <a:ext cx="6215067" cy="3668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(2.58 ± 0.14)* log PGA + (1.68 ± 0.22) , σ = 0.35</a:t>
                </a:r>
              </a:p>
            </p:txBody>
          </p:sp>
        </p:grpSp>
        <p:grpSp>
          <p:nvGrpSpPr>
            <p:cNvPr id="215" name="Group 215"/>
            <p:cNvGrpSpPr/>
            <p:nvPr/>
          </p:nvGrpSpPr>
          <p:grpSpPr>
            <a:xfrm>
              <a:off x="-2" y="1402556"/>
              <a:ext cx="6215067" cy="420690"/>
              <a:chOff x="-1" y="0"/>
              <a:chExt cx="6215065" cy="420689"/>
            </a:xfrm>
          </p:grpSpPr>
          <p:sp>
            <p:nvSpPr>
              <p:cNvPr id="213" name="Shape 213"/>
              <p:cNvSpPr/>
              <p:nvPr/>
            </p:nvSpPr>
            <p:spPr>
              <a:xfrm>
                <a:off x="-2" y="-1"/>
                <a:ext cx="6215067" cy="420690"/>
              </a:xfrm>
              <a:prstGeom prst="rect">
                <a:avLst/>
              </a:prstGeom>
              <a:solidFill>
                <a:srgbClr val="FF0000"/>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214" name="Shape 214"/>
              <p:cNvSpPr/>
              <p:nvPr/>
            </p:nvSpPr>
            <p:spPr>
              <a:xfrm>
                <a:off x="-2" y="-1"/>
                <a:ext cx="6215067" cy="368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(1.96 ± 0.29)* log PGA + (2.62 ± 0.10) , σ = 0.89, R</a:t>
                </a:r>
                <a:r>
                  <a:rPr baseline="33000"/>
                  <a:t>2</a:t>
                </a:r>
                <a:r>
                  <a:t> = 0.38</a:t>
                </a:r>
              </a:p>
            </p:txBody>
          </p:sp>
        </p:grpSp>
      </p:grpSp>
      <p:sp>
        <p:nvSpPr>
          <p:cNvPr id="217" name="Shape 217"/>
          <p:cNvSpPr/>
          <p:nvPr/>
        </p:nvSpPr>
        <p:spPr>
          <a:xfrm>
            <a:off x="546100" y="636587"/>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Comparisons: PGA relations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1"/>
          <p:cNvGrpSpPr/>
          <p:nvPr/>
        </p:nvGrpSpPr>
        <p:grpSpPr>
          <a:xfrm>
            <a:off x="-2" y="7223125"/>
            <a:ext cx="10080627" cy="336550"/>
            <a:chOff x="0" y="0"/>
            <a:chExt cx="10080626" cy="336550"/>
          </a:xfrm>
        </p:grpSpPr>
        <p:sp>
          <p:nvSpPr>
            <p:cNvPr id="219" name="Shape 219"/>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220" name="Shape 220"/>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222" name="Shape 222"/>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225" name="Group 225"/>
          <p:cNvGrpSpPr/>
          <p:nvPr/>
        </p:nvGrpSpPr>
        <p:grpSpPr>
          <a:xfrm>
            <a:off x="-1" y="157162"/>
            <a:ext cx="10080626" cy="336552"/>
            <a:chOff x="0" y="0"/>
            <a:chExt cx="10080625" cy="336550"/>
          </a:xfrm>
        </p:grpSpPr>
        <p:sp>
          <p:nvSpPr>
            <p:cNvPr id="223" name="Shape 223"/>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224" name="Shape 224"/>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226" name="Shape 226"/>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Amatrice earthquake </a:t>
            </a:r>
          </a:p>
        </p:txBody>
      </p:sp>
      <p:sp>
        <p:nvSpPr>
          <p:cNvPr id="227" name="Shape 227"/>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228" name="Shape 228"/>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229" name="image7.jpeg"/>
          <p:cNvPicPr>
            <a:picLocks noChangeAspect="1"/>
          </p:cNvPicPr>
          <p:nvPr/>
        </p:nvPicPr>
        <p:blipFill>
          <a:blip r:embed="rId2">
            <a:extLst/>
          </a:blip>
          <a:stretch>
            <a:fillRect/>
          </a:stretch>
        </p:blipFill>
        <p:spPr>
          <a:xfrm>
            <a:off x="585787" y="1347787"/>
            <a:ext cx="3660777" cy="5534027"/>
          </a:xfrm>
          <a:prstGeom prst="rect">
            <a:avLst/>
          </a:prstGeom>
          <a:ln w="12700">
            <a:miter lim="400000"/>
          </a:ln>
        </p:spPr>
      </p:pic>
      <p:grpSp>
        <p:nvGrpSpPr>
          <p:cNvPr id="232" name="Group 232"/>
          <p:cNvGrpSpPr/>
          <p:nvPr/>
        </p:nvGrpSpPr>
        <p:grpSpPr>
          <a:xfrm>
            <a:off x="5184775" y="1584324"/>
            <a:ext cx="3168650" cy="1128715"/>
            <a:chOff x="0" y="0"/>
            <a:chExt cx="3168650" cy="1128714"/>
          </a:xfrm>
        </p:grpSpPr>
        <p:sp>
          <p:nvSpPr>
            <p:cNvPr id="230" name="Shape 230"/>
            <p:cNvSpPr/>
            <p:nvPr/>
          </p:nvSpPr>
          <p:spPr>
            <a:xfrm>
              <a:off x="0" y="0"/>
              <a:ext cx="3168650" cy="1128714"/>
            </a:xfrm>
            <a:prstGeom prst="rect">
              <a:avLst/>
            </a:prstGeom>
            <a:noFill/>
            <a:ln w="9360" cap="sq">
              <a:solidFill>
                <a:srgbClr val="000000"/>
              </a:solidFill>
              <a:prstDash val="solid"/>
              <a:round/>
            </a:ln>
            <a:effectLst/>
          </p:spPr>
          <p:txBody>
            <a:bodyPr wrap="square" lIns="45718" tIns="45718" rIns="45718" bIns="45718" numCol="1" anchor="t">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p:txBody>
        </p:sp>
        <p:sp>
          <p:nvSpPr>
            <p:cNvPr id="231" name="Shape 231"/>
            <p:cNvSpPr/>
            <p:nvPr/>
          </p:nvSpPr>
          <p:spPr>
            <a:xfrm>
              <a:off x="0" y="0"/>
              <a:ext cx="3168650" cy="8484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Amatrice earthquake occurred the 24</a:t>
              </a:r>
              <a:r>
                <a:rPr baseline="33000"/>
                <a:t>th</a:t>
              </a:r>
              <a:r>
                <a:t> August of 2016, 01:36 UTC with a Mw of 6.1.</a:t>
              </a:r>
            </a:p>
          </p:txBody>
        </p:sp>
      </p:grpSp>
      <p:grpSp>
        <p:nvGrpSpPr>
          <p:cNvPr id="235" name="Group 235"/>
          <p:cNvGrpSpPr/>
          <p:nvPr/>
        </p:nvGrpSpPr>
        <p:grpSpPr>
          <a:xfrm>
            <a:off x="4968874" y="2879724"/>
            <a:ext cx="3598865" cy="720726"/>
            <a:chOff x="0" y="0"/>
            <a:chExt cx="3598864" cy="720725"/>
          </a:xfrm>
        </p:grpSpPr>
        <p:sp>
          <p:nvSpPr>
            <p:cNvPr id="233" name="Shape 233"/>
            <p:cNvSpPr/>
            <p:nvPr/>
          </p:nvSpPr>
          <p:spPr>
            <a:xfrm>
              <a:off x="-1" y="0"/>
              <a:ext cx="3598865" cy="720725"/>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endParaRPr/>
            </a:p>
          </p:txBody>
        </p:sp>
        <p:sp>
          <p:nvSpPr>
            <p:cNvPr id="234" name="Shape 234"/>
            <p:cNvSpPr/>
            <p:nvPr/>
          </p:nvSpPr>
          <p:spPr>
            <a:xfrm>
              <a:off x="-1" y="-1"/>
              <a:ext cx="3598865" cy="690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r>
                <a:t>Data collected using the RAN </a:t>
              </a:r>
              <a:r>
                <a:rPr sz="1400"/>
                <a:t>(National Accelerometric Network managed by the Civil Defence of Rome) </a:t>
              </a:r>
              <a:r>
                <a:t>stations.</a:t>
              </a:r>
            </a:p>
          </p:txBody>
        </p:sp>
      </p:grpSp>
      <p:grpSp>
        <p:nvGrpSpPr>
          <p:cNvPr id="238" name="Group 238"/>
          <p:cNvGrpSpPr/>
          <p:nvPr/>
        </p:nvGrpSpPr>
        <p:grpSpPr>
          <a:xfrm>
            <a:off x="4967287" y="6048373"/>
            <a:ext cx="3529015" cy="863602"/>
            <a:chOff x="0" y="0"/>
            <a:chExt cx="3529014" cy="863600"/>
          </a:xfrm>
        </p:grpSpPr>
        <p:sp>
          <p:nvSpPr>
            <p:cNvPr id="236" name="Shape 236"/>
            <p:cNvSpPr/>
            <p:nvPr/>
          </p:nvSpPr>
          <p:spPr>
            <a:xfrm>
              <a:off x="-1" y="0"/>
              <a:ext cx="3529015" cy="863601"/>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pPr>
              <a:endParaRPr/>
            </a:p>
          </p:txBody>
        </p:sp>
        <p:sp>
          <p:nvSpPr>
            <p:cNvPr id="237" name="Shape 237"/>
            <p:cNvSpPr/>
            <p:nvPr/>
          </p:nvSpPr>
          <p:spPr>
            <a:xfrm>
              <a:off x="-1" y="0"/>
              <a:ext cx="3529015" cy="806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lvl1pPr>
            </a:lstStyle>
            <a:p>
              <a:r>
                <a:t>The green star is the epicentral location of Amatrice event and the grey pentagons are the station sites, where we have calculated the GMPs values, and the yellow one are those with an observed intensity associated. </a:t>
              </a:r>
            </a:p>
          </p:txBody>
        </p:sp>
      </p:grpSp>
      <p:grpSp>
        <p:nvGrpSpPr>
          <p:cNvPr id="241" name="Group 241"/>
          <p:cNvGrpSpPr/>
          <p:nvPr/>
        </p:nvGrpSpPr>
        <p:grpSpPr>
          <a:xfrm>
            <a:off x="4968874" y="3887787"/>
            <a:ext cx="3598865" cy="576264"/>
            <a:chOff x="0" y="0"/>
            <a:chExt cx="3598864" cy="576263"/>
          </a:xfrm>
        </p:grpSpPr>
        <p:sp>
          <p:nvSpPr>
            <p:cNvPr id="239" name="Shape 239"/>
            <p:cNvSpPr/>
            <p:nvPr/>
          </p:nvSpPr>
          <p:spPr>
            <a:xfrm>
              <a:off x="-1" y="0"/>
              <a:ext cx="3598865" cy="576264"/>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endParaRPr/>
            </a:p>
          </p:txBody>
        </p:sp>
        <p:sp>
          <p:nvSpPr>
            <p:cNvPr id="240" name="Shape 240"/>
            <p:cNvSpPr/>
            <p:nvPr/>
          </p:nvSpPr>
          <p:spPr>
            <a:xfrm>
              <a:off x="-1" y="0"/>
              <a:ext cx="3598865" cy="5008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Macroseismic data collected from Albini et al. (2016).</a:t>
              </a:r>
            </a:p>
          </p:txBody>
        </p:sp>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Group 245"/>
          <p:cNvGrpSpPr/>
          <p:nvPr/>
        </p:nvGrpSpPr>
        <p:grpSpPr>
          <a:xfrm>
            <a:off x="-2" y="7223125"/>
            <a:ext cx="10080627" cy="336550"/>
            <a:chOff x="0" y="0"/>
            <a:chExt cx="10080626" cy="336550"/>
          </a:xfrm>
        </p:grpSpPr>
        <p:sp>
          <p:nvSpPr>
            <p:cNvPr id="243" name="Shape 243"/>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244" name="Shape 244"/>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246" name="Shape 246"/>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249" name="Group 249"/>
          <p:cNvGrpSpPr/>
          <p:nvPr/>
        </p:nvGrpSpPr>
        <p:grpSpPr>
          <a:xfrm>
            <a:off x="-1" y="157162"/>
            <a:ext cx="10080626" cy="336552"/>
            <a:chOff x="0" y="0"/>
            <a:chExt cx="10080625" cy="336550"/>
          </a:xfrm>
        </p:grpSpPr>
        <p:sp>
          <p:nvSpPr>
            <p:cNvPr id="247" name="Shape 247"/>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248" name="Shape 248"/>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250" name="Shape 250"/>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Test using Amatrice earthquake data</a:t>
            </a:r>
          </a:p>
        </p:txBody>
      </p:sp>
      <p:sp>
        <p:nvSpPr>
          <p:cNvPr id="251" name="Shape 251"/>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252" name="Shape 252"/>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253" name="image6.png"/>
          <p:cNvPicPr>
            <a:picLocks noChangeAspect="1"/>
          </p:cNvPicPr>
          <p:nvPr/>
        </p:nvPicPr>
        <p:blipFill>
          <a:blip r:embed="rId2">
            <a:extLst/>
          </a:blip>
          <a:stretch>
            <a:fillRect/>
          </a:stretch>
        </p:blipFill>
        <p:spPr>
          <a:xfrm>
            <a:off x="2879725" y="2232025"/>
            <a:ext cx="4608513" cy="2170114"/>
          </a:xfrm>
          <a:prstGeom prst="rect">
            <a:avLst/>
          </a:prstGeom>
          <a:ln w="12700">
            <a:miter lim="400000"/>
          </a:ln>
        </p:spPr>
      </p:pic>
      <p:sp>
        <p:nvSpPr>
          <p:cNvPr id="254" name="Shape 254"/>
          <p:cNvSpPr/>
          <p:nvPr/>
        </p:nvSpPr>
        <p:spPr>
          <a:xfrm>
            <a:off x="2808286" y="2160586"/>
            <a:ext cx="4751389" cy="2303464"/>
          </a:xfrm>
          <a:prstGeom prst="rect">
            <a:avLst/>
          </a:prstGeom>
          <a:ln w="36000" cap="sq">
            <a:solidFill>
              <a:srgbClr val="000000"/>
            </a:solidFill>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255" name="Shape 255"/>
          <p:cNvSpPr/>
          <p:nvPr/>
        </p:nvSpPr>
        <p:spPr>
          <a:xfrm>
            <a:off x="1979611" y="4822825"/>
            <a:ext cx="6191252" cy="1657350"/>
          </a:xfrm>
          <a:prstGeom prst="rect">
            <a:avLst/>
          </a:prstGeom>
          <a:ln w="36000" cap="sq">
            <a:solidFill>
              <a:srgbClr val="000000"/>
            </a:solidFill>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256" name="image7.png"/>
          <p:cNvPicPr>
            <a:picLocks noChangeAspect="1"/>
          </p:cNvPicPr>
          <p:nvPr/>
        </p:nvPicPr>
        <p:blipFill>
          <a:blip r:embed="rId3">
            <a:extLst/>
          </a:blip>
          <a:stretch>
            <a:fillRect/>
          </a:stretch>
        </p:blipFill>
        <p:spPr>
          <a:xfrm>
            <a:off x="2160586" y="4967287"/>
            <a:ext cx="5832478" cy="1409702"/>
          </a:xfrm>
          <a:prstGeom prst="rect">
            <a:avLst/>
          </a:prstGeom>
          <a:ln w="12700">
            <a:miter lim="400000"/>
          </a:ln>
        </p:spPr>
      </p:pic>
      <p:pic>
        <p:nvPicPr>
          <p:cNvPr id="257" name="image5.jpeg"/>
          <p:cNvPicPr>
            <a:picLocks noChangeAspect="1"/>
          </p:cNvPicPr>
          <p:nvPr/>
        </p:nvPicPr>
        <p:blipFill>
          <a:blip r:embed="rId4">
            <a:extLst/>
          </a:blip>
          <a:stretch>
            <a:fillRect/>
          </a:stretch>
        </p:blipFill>
        <p:spPr>
          <a:xfrm>
            <a:off x="395286" y="2251075"/>
            <a:ext cx="1981202" cy="485775"/>
          </a:xfrm>
          <a:prstGeom prst="rect">
            <a:avLst/>
          </a:prstGeom>
          <a:ln w="12700">
            <a:miter lim="400000"/>
          </a:ln>
        </p:spPr>
      </p:pic>
      <p:pic>
        <p:nvPicPr>
          <p:cNvPr id="258" name="image6.jpeg"/>
          <p:cNvPicPr>
            <a:picLocks noChangeAspect="1"/>
          </p:cNvPicPr>
          <p:nvPr/>
        </p:nvPicPr>
        <p:blipFill>
          <a:blip r:embed="rId5">
            <a:extLst/>
          </a:blip>
          <a:stretch>
            <a:fillRect/>
          </a:stretch>
        </p:blipFill>
        <p:spPr>
          <a:xfrm>
            <a:off x="287336" y="2952750"/>
            <a:ext cx="2352677" cy="504825"/>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 name="Group 262"/>
          <p:cNvGrpSpPr/>
          <p:nvPr/>
        </p:nvGrpSpPr>
        <p:grpSpPr>
          <a:xfrm>
            <a:off x="-2" y="7223125"/>
            <a:ext cx="10080627" cy="336550"/>
            <a:chOff x="0" y="0"/>
            <a:chExt cx="10080626" cy="336550"/>
          </a:xfrm>
        </p:grpSpPr>
        <p:sp>
          <p:nvSpPr>
            <p:cNvPr id="260" name="Shape 260"/>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261" name="Shape 261"/>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263" name="Shape 263"/>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266" name="Group 266"/>
          <p:cNvGrpSpPr/>
          <p:nvPr/>
        </p:nvGrpSpPr>
        <p:grpSpPr>
          <a:xfrm>
            <a:off x="-1" y="157162"/>
            <a:ext cx="10080626" cy="336552"/>
            <a:chOff x="0" y="0"/>
            <a:chExt cx="10080625" cy="336550"/>
          </a:xfrm>
        </p:grpSpPr>
        <p:sp>
          <p:nvSpPr>
            <p:cNvPr id="264" name="Shape 264"/>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265" name="Shape 265"/>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267" name="Shape 267"/>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Adding Amatrice earthquake to the initial dataset </a:t>
            </a:r>
          </a:p>
        </p:txBody>
      </p:sp>
      <p:sp>
        <p:nvSpPr>
          <p:cNvPr id="268" name="Shape 268"/>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269" name="Shape 269"/>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270" name="image7.jpeg"/>
          <p:cNvPicPr>
            <a:picLocks noChangeAspect="1"/>
          </p:cNvPicPr>
          <p:nvPr/>
        </p:nvPicPr>
        <p:blipFill>
          <a:blip r:embed="rId2">
            <a:extLst/>
          </a:blip>
          <a:stretch>
            <a:fillRect/>
          </a:stretch>
        </p:blipFill>
        <p:spPr>
          <a:xfrm>
            <a:off x="585787" y="1347787"/>
            <a:ext cx="3660777" cy="5534027"/>
          </a:xfrm>
          <a:prstGeom prst="rect">
            <a:avLst/>
          </a:prstGeom>
          <a:ln w="12700">
            <a:miter lim="400000"/>
          </a:ln>
        </p:spPr>
      </p:pic>
      <p:grpSp>
        <p:nvGrpSpPr>
          <p:cNvPr id="273" name="Group 273"/>
          <p:cNvGrpSpPr/>
          <p:nvPr/>
        </p:nvGrpSpPr>
        <p:grpSpPr>
          <a:xfrm>
            <a:off x="5184775" y="1584324"/>
            <a:ext cx="3168650" cy="1128715"/>
            <a:chOff x="0" y="0"/>
            <a:chExt cx="3168650" cy="1128714"/>
          </a:xfrm>
        </p:grpSpPr>
        <p:sp>
          <p:nvSpPr>
            <p:cNvPr id="271" name="Shape 271"/>
            <p:cNvSpPr/>
            <p:nvPr/>
          </p:nvSpPr>
          <p:spPr>
            <a:xfrm>
              <a:off x="0" y="0"/>
              <a:ext cx="3168650" cy="1128714"/>
            </a:xfrm>
            <a:prstGeom prst="rect">
              <a:avLst/>
            </a:prstGeom>
            <a:noFill/>
            <a:ln w="9360" cap="sq">
              <a:solidFill>
                <a:srgbClr val="000000"/>
              </a:solidFill>
              <a:prstDash val="solid"/>
              <a:round/>
            </a:ln>
            <a:effectLst/>
          </p:spPr>
          <p:txBody>
            <a:bodyPr wrap="square" lIns="45718" tIns="45718" rIns="45718" bIns="45718" numCol="1" anchor="t">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p:txBody>
        </p:sp>
        <p:sp>
          <p:nvSpPr>
            <p:cNvPr id="272" name="Shape 272"/>
            <p:cNvSpPr/>
            <p:nvPr/>
          </p:nvSpPr>
          <p:spPr>
            <a:xfrm>
              <a:off x="0" y="0"/>
              <a:ext cx="3168650" cy="8484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Amatrice earthquake occurred the 24</a:t>
              </a:r>
              <a:r>
                <a:rPr baseline="33000"/>
                <a:t>th</a:t>
              </a:r>
              <a:r>
                <a:t> August of 2016, 01:36 UTC with a Mw of 6.1.</a:t>
              </a:r>
            </a:p>
          </p:txBody>
        </p:sp>
      </p:grpSp>
      <p:grpSp>
        <p:nvGrpSpPr>
          <p:cNvPr id="276" name="Group 276"/>
          <p:cNvGrpSpPr/>
          <p:nvPr/>
        </p:nvGrpSpPr>
        <p:grpSpPr>
          <a:xfrm>
            <a:off x="4968874" y="2879724"/>
            <a:ext cx="3598865" cy="720726"/>
            <a:chOff x="0" y="0"/>
            <a:chExt cx="3598864" cy="720725"/>
          </a:xfrm>
        </p:grpSpPr>
        <p:sp>
          <p:nvSpPr>
            <p:cNvPr id="274" name="Shape 274"/>
            <p:cNvSpPr/>
            <p:nvPr/>
          </p:nvSpPr>
          <p:spPr>
            <a:xfrm>
              <a:off x="-1" y="0"/>
              <a:ext cx="3598865" cy="720725"/>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endParaRPr/>
            </a:p>
          </p:txBody>
        </p:sp>
        <p:sp>
          <p:nvSpPr>
            <p:cNvPr id="275" name="Shape 275"/>
            <p:cNvSpPr/>
            <p:nvPr/>
          </p:nvSpPr>
          <p:spPr>
            <a:xfrm>
              <a:off x="-1" y="-1"/>
              <a:ext cx="3598865" cy="690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r>
                <a:t>Data collected using the RAN </a:t>
              </a:r>
              <a:r>
                <a:rPr sz="1400"/>
                <a:t>(National Accelerometric Network managed by the Civil Defence of Rome) </a:t>
              </a:r>
              <a:r>
                <a:t>stations.</a:t>
              </a:r>
            </a:p>
          </p:txBody>
        </p:sp>
      </p:grpSp>
      <p:grpSp>
        <p:nvGrpSpPr>
          <p:cNvPr id="279" name="Group 279"/>
          <p:cNvGrpSpPr/>
          <p:nvPr/>
        </p:nvGrpSpPr>
        <p:grpSpPr>
          <a:xfrm>
            <a:off x="4967287" y="6048373"/>
            <a:ext cx="3529015" cy="863602"/>
            <a:chOff x="0" y="0"/>
            <a:chExt cx="3529014" cy="863600"/>
          </a:xfrm>
        </p:grpSpPr>
        <p:sp>
          <p:nvSpPr>
            <p:cNvPr id="277" name="Shape 277"/>
            <p:cNvSpPr/>
            <p:nvPr/>
          </p:nvSpPr>
          <p:spPr>
            <a:xfrm>
              <a:off x="-1" y="0"/>
              <a:ext cx="3529015" cy="863601"/>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pPr>
              <a:endParaRPr/>
            </a:p>
          </p:txBody>
        </p:sp>
        <p:sp>
          <p:nvSpPr>
            <p:cNvPr id="278" name="Shape 278"/>
            <p:cNvSpPr/>
            <p:nvPr/>
          </p:nvSpPr>
          <p:spPr>
            <a:xfrm>
              <a:off x="-1" y="0"/>
              <a:ext cx="3529015" cy="806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lvl1pPr>
            </a:lstStyle>
            <a:p>
              <a:r>
                <a:t>The green stars are the epicentral location of the studied events and the grey pentagons are the station sites, where we have calculated the GMPs values, and the yellow one are those with an observed intensity associated. </a:t>
              </a:r>
            </a:p>
          </p:txBody>
        </p:sp>
      </p:grpSp>
      <p:grpSp>
        <p:nvGrpSpPr>
          <p:cNvPr id="282" name="Group 282"/>
          <p:cNvGrpSpPr/>
          <p:nvPr/>
        </p:nvGrpSpPr>
        <p:grpSpPr>
          <a:xfrm>
            <a:off x="4787900" y="3887787"/>
            <a:ext cx="3959225" cy="1485902"/>
            <a:chOff x="0" y="0"/>
            <a:chExt cx="3959225" cy="1485901"/>
          </a:xfrm>
        </p:grpSpPr>
        <p:sp>
          <p:nvSpPr>
            <p:cNvPr id="280" name="Shape 280"/>
            <p:cNvSpPr/>
            <p:nvPr/>
          </p:nvSpPr>
          <p:spPr>
            <a:xfrm>
              <a:off x="0" y="-1"/>
              <a:ext cx="3959225" cy="1485903"/>
            </a:xfrm>
            <a:prstGeom prst="rect">
              <a:avLst/>
            </a:prstGeom>
            <a:solidFill>
              <a:srgbClr val="FFFF66"/>
            </a:solidFill>
            <a:ln w="9360" cap="sq">
              <a:solidFill>
                <a:srgbClr val="000000"/>
              </a:solidFill>
              <a:prstDash val="solid"/>
              <a:round/>
            </a:ln>
            <a:effectLst/>
          </p:spPr>
          <p:txBody>
            <a:bodyPr wrap="square" lIns="45718" tIns="45718" rIns="45718" bIns="45718" numCol="1" anchor="t">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endParaRPr/>
            </a:p>
          </p:txBody>
        </p:sp>
        <p:sp>
          <p:nvSpPr>
            <p:cNvPr id="281" name="Shape 281"/>
            <p:cNvSpPr/>
            <p:nvPr/>
          </p:nvSpPr>
          <p:spPr>
            <a:xfrm>
              <a:off x="0" y="-1"/>
              <a:ext cx="3959225" cy="13952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Maximum distance of 4 km, with an average value of :</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(1.8 </a:t>
              </a:r>
              <a:r>
                <a:rPr>
                  <a:latin typeface="Cantarell"/>
                  <a:ea typeface="Cantarell"/>
                  <a:cs typeface="Cantarell"/>
                  <a:sym typeface="Cantarell"/>
                </a:rPr>
                <a:t>±</a:t>
              </a:r>
              <a:r>
                <a:t> 1.8) km</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125 pairs of intensity - GMPs values</a:t>
              </a: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Group 286"/>
          <p:cNvGrpSpPr/>
          <p:nvPr/>
        </p:nvGrpSpPr>
        <p:grpSpPr>
          <a:xfrm>
            <a:off x="-2" y="7223125"/>
            <a:ext cx="10080627" cy="336550"/>
            <a:chOff x="0" y="0"/>
            <a:chExt cx="10080626" cy="336550"/>
          </a:xfrm>
        </p:grpSpPr>
        <p:sp>
          <p:nvSpPr>
            <p:cNvPr id="284" name="Shape 284"/>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285" name="Shape 285"/>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287" name="Shape 287"/>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290" name="Group 290"/>
          <p:cNvGrpSpPr/>
          <p:nvPr/>
        </p:nvGrpSpPr>
        <p:grpSpPr>
          <a:xfrm>
            <a:off x="-1" y="157162"/>
            <a:ext cx="10080626" cy="336552"/>
            <a:chOff x="0" y="0"/>
            <a:chExt cx="10080625" cy="336550"/>
          </a:xfrm>
        </p:grpSpPr>
        <p:sp>
          <p:nvSpPr>
            <p:cNvPr id="288" name="Shape 288"/>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289" name="Shape 289"/>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291" name="Shape 291"/>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292" name="Shape 292"/>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293" name="image4.jpeg"/>
          <p:cNvPicPr>
            <a:picLocks noChangeAspect="1"/>
          </p:cNvPicPr>
          <p:nvPr/>
        </p:nvPicPr>
        <p:blipFill>
          <a:blip r:embed="rId2">
            <a:extLst/>
          </a:blip>
          <a:stretch>
            <a:fillRect/>
          </a:stretch>
        </p:blipFill>
        <p:spPr>
          <a:xfrm>
            <a:off x="5365601" y="1140420"/>
            <a:ext cx="3951587" cy="2963691"/>
          </a:xfrm>
          <a:prstGeom prst="rect">
            <a:avLst/>
          </a:prstGeom>
          <a:ln w="12700">
            <a:miter lim="400000"/>
          </a:ln>
        </p:spPr>
      </p:pic>
      <p:pic>
        <p:nvPicPr>
          <p:cNvPr id="294" name="image8.jpeg"/>
          <p:cNvPicPr>
            <a:picLocks noChangeAspect="1"/>
          </p:cNvPicPr>
          <p:nvPr/>
        </p:nvPicPr>
        <p:blipFill>
          <a:blip r:embed="rId3">
            <a:extLst/>
          </a:blip>
          <a:stretch>
            <a:fillRect/>
          </a:stretch>
        </p:blipFill>
        <p:spPr>
          <a:xfrm>
            <a:off x="5361780" y="4178906"/>
            <a:ext cx="3959228" cy="2969421"/>
          </a:xfrm>
          <a:prstGeom prst="rect">
            <a:avLst/>
          </a:prstGeom>
          <a:ln w="12700">
            <a:miter lim="400000"/>
          </a:ln>
        </p:spPr>
      </p:pic>
      <p:sp>
        <p:nvSpPr>
          <p:cNvPr id="295" name="Shape 295"/>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Adding Amatrice earthquake to the initial dataset </a:t>
            </a:r>
          </a:p>
        </p:txBody>
      </p:sp>
      <p:grpSp>
        <p:nvGrpSpPr>
          <p:cNvPr id="298" name="Group 298"/>
          <p:cNvGrpSpPr/>
          <p:nvPr/>
        </p:nvGrpSpPr>
        <p:grpSpPr>
          <a:xfrm>
            <a:off x="929430" y="1849613"/>
            <a:ext cx="3668442" cy="1047273"/>
            <a:chOff x="0" y="0"/>
            <a:chExt cx="3668441" cy="1047272"/>
          </a:xfrm>
        </p:grpSpPr>
        <p:sp>
          <p:nvSpPr>
            <p:cNvPr id="296" name="Shape 296"/>
            <p:cNvSpPr/>
            <p:nvPr/>
          </p:nvSpPr>
          <p:spPr>
            <a:xfrm>
              <a:off x="0" y="-1"/>
              <a:ext cx="3668442" cy="1047274"/>
            </a:xfrm>
            <a:prstGeom prst="rect">
              <a:avLst/>
            </a:prstGeom>
            <a:solidFill>
              <a:srgbClr val="4545FF"/>
            </a:solidFill>
            <a:ln w="25400" cap="flat">
              <a:solidFill>
                <a:srgbClr val="000000"/>
              </a:solidFill>
              <a:prstDash val="solid"/>
              <a:round/>
            </a:ln>
            <a:effectLst/>
          </p:spPr>
          <p:txBody>
            <a:bodyPr wrap="square" lIns="45718" tIns="45718" rIns="45718" bIns="45718" numCol="1" anchor="t">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endParaRPr/>
            </a:p>
          </p:txBody>
        </p:sp>
        <p:sp>
          <p:nvSpPr>
            <p:cNvPr id="297" name="Shape 297"/>
            <p:cNvSpPr/>
            <p:nvPr/>
          </p:nvSpPr>
          <p:spPr>
            <a:xfrm>
              <a:off x="0" y="-1"/>
              <a:ext cx="3668442" cy="9691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Average distance of :</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(1.8 </a:t>
              </a:r>
              <a:r>
                <a:rPr>
                  <a:latin typeface="Cantarell"/>
                  <a:ea typeface="Cantarell"/>
                  <a:cs typeface="Cantarell"/>
                  <a:sym typeface="Cantarell"/>
                </a:rPr>
                <a:t>±</a:t>
              </a:r>
              <a:r>
                <a:t> 1.8) km</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115 pairs of intensity - GMPs values</a:t>
              </a:r>
            </a:p>
          </p:txBody>
        </p:sp>
      </p:grpSp>
      <p:grpSp>
        <p:nvGrpSpPr>
          <p:cNvPr id="301" name="Group 301"/>
          <p:cNvGrpSpPr/>
          <p:nvPr/>
        </p:nvGrpSpPr>
        <p:grpSpPr>
          <a:xfrm>
            <a:off x="929430" y="4999213"/>
            <a:ext cx="3668442" cy="1047271"/>
            <a:chOff x="0" y="0"/>
            <a:chExt cx="3668441" cy="1047269"/>
          </a:xfrm>
        </p:grpSpPr>
        <p:sp>
          <p:nvSpPr>
            <p:cNvPr id="299" name="Shape 299"/>
            <p:cNvSpPr/>
            <p:nvPr/>
          </p:nvSpPr>
          <p:spPr>
            <a:xfrm>
              <a:off x="0" y="0"/>
              <a:ext cx="3668442" cy="1047270"/>
            </a:xfrm>
            <a:prstGeom prst="rect">
              <a:avLst/>
            </a:prstGeom>
            <a:solidFill>
              <a:srgbClr val="FF381F"/>
            </a:solidFill>
            <a:ln w="25400" cap="flat">
              <a:solidFill>
                <a:srgbClr val="000000"/>
              </a:solidFill>
              <a:prstDash val="solid"/>
              <a:round/>
            </a:ln>
            <a:effectLst/>
          </p:spPr>
          <p:txBody>
            <a:bodyPr wrap="square" lIns="45718" tIns="45718" rIns="45718" bIns="45718" numCol="1" anchor="t">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endParaRPr/>
            </a:p>
          </p:txBody>
        </p:sp>
        <p:sp>
          <p:nvSpPr>
            <p:cNvPr id="300" name="Shape 300"/>
            <p:cNvSpPr/>
            <p:nvPr/>
          </p:nvSpPr>
          <p:spPr>
            <a:xfrm>
              <a:off x="0" y="0"/>
              <a:ext cx="3668442" cy="9691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Average distance of :</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(1.8 </a:t>
              </a:r>
              <a:r>
                <a:rPr>
                  <a:latin typeface="Cantarell"/>
                  <a:ea typeface="Cantarell"/>
                  <a:cs typeface="Cantarell"/>
                  <a:sym typeface="Cantarell"/>
                </a:rPr>
                <a:t>±</a:t>
              </a:r>
              <a:r>
                <a:t> 1.8) km</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125 pairs of intensity - GMPs values</a:t>
              </a:r>
            </a:p>
          </p:txBody>
        </p:sp>
      </p:grpSp>
      <p:sp>
        <p:nvSpPr>
          <p:cNvPr id="302" name="Shape 302"/>
          <p:cNvSpPr/>
          <p:nvPr/>
        </p:nvSpPr>
        <p:spPr>
          <a:xfrm>
            <a:off x="916729" y="4445906"/>
            <a:ext cx="3548414" cy="349220"/>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lvl1pPr>
          </a:lstStyle>
          <a:p>
            <a:r>
              <a:t>Original dataset + Amatrice data</a:t>
            </a:r>
          </a:p>
        </p:txBody>
      </p:sp>
      <p:sp>
        <p:nvSpPr>
          <p:cNvPr id="303" name="Shape 303"/>
          <p:cNvSpPr/>
          <p:nvPr/>
        </p:nvSpPr>
        <p:spPr>
          <a:xfrm>
            <a:off x="916730" y="1270905"/>
            <a:ext cx="2120060" cy="349221"/>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lvl1pPr>
          </a:lstStyle>
          <a:p>
            <a:r>
              <a:t>Original dataset</a:t>
            </a:r>
          </a:p>
        </p:txBody>
      </p:sp>
      <p:sp>
        <p:nvSpPr>
          <p:cNvPr id="304" name="Shape 304"/>
          <p:cNvSpPr/>
          <p:nvPr/>
        </p:nvSpPr>
        <p:spPr>
          <a:xfrm>
            <a:off x="588862" y="1166365"/>
            <a:ext cx="8724853" cy="2944021"/>
          </a:xfrm>
          <a:prstGeom prst="rect">
            <a:avLst/>
          </a:prstGeom>
          <a:ln w="25400">
            <a:solidFill>
              <a:srgbClr val="A731A4"/>
            </a:solidFill>
          </a:ln>
        </p:spPr>
        <p:txBody>
          <a:bodyPr lIns="45718" tIns="45718" rIns="45718" bIns="45718"/>
          <a:lstStyle/>
          <a:p>
            <a:pPr>
              <a:defRPr>
                <a:latin typeface="+mj-lt"/>
                <a:ea typeface="+mj-ea"/>
                <a:cs typeface="+mj-cs"/>
                <a:sym typeface="Times New Roman"/>
              </a:defRPr>
            </a:pPr>
            <a:endParaRPr/>
          </a:p>
        </p:txBody>
      </p:sp>
      <p:sp>
        <p:nvSpPr>
          <p:cNvPr id="305" name="Shape 305"/>
          <p:cNvSpPr/>
          <p:nvPr/>
        </p:nvSpPr>
        <p:spPr>
          <a:xfrm>
            <a:off x="588862" y="4191608"/>
            <a:ext cx="8724853" cy="2944020"/>
          </a:xfrm>
          <a:prstGeom prst="rect">
            <a:avLst/>
          </a:prstGeom>
          <a:ln w="25400">
            <a:solidFill>
              <a:srgbClr val="49AC72"/>
            </a:solidFill>
          </a:ln>
        </p:spPr>
        <p:txBody>
          <a:bodyPr lIns="45718" tIns="45718" rIns="45718" bIns="45718"/>
          <a:lstStyle/>
          <a:p>
            <a:pPr>
              <a:defRPr>
                <a:latin typeface="+mj-lt"/>
                <a:ea typeface="+mj-ea"/>
                <a:cs typeface="+mj-cs"/>
                <a:sym typeface="Times New Roman"/>
              </a:defRPr>
            </a:pPr>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Group 309"/>
          <p:cNvGrpSpPr/>
          <p:nvPr/>
        </p:nvGrpSpPr>
        <p:grpSpPr>
          <a:xfrm>
            <a:off x="-2" y="7223125"/>
            <a:ext cx="10080627" cy="336550"/>
            <a:chOff x="0" y="0"/>
            <a:chExt cx="10080626" cy="336550"/>
          </a:xfrm>
        </p:grpSpPr>
        <p:sp>
          <p:nvSpPr>
            <p:cNvPr id="307" name="Shape 307"/>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308" name="Shape 308"/>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310" name="Shape 310"/>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313" name="Group 313"/>
          <p:cNvGrpSpPr/>
          <p:nvPr/>
        </p:nvGrpSpPr>
        <p:grpSpPr>
          <a:xfrm>
            <a:off x="-1" y="157162"/>
            <a:ext cx="10080626" cy="336552"/>
            <a:chOff x="0" y="0"/>
            <a:chExt cx="10080625" cy="336550"/>
          </a:xfrm>
        </p:grpSpPr>
        <p:sp>
          <p:nvSpPr>
            <p:cNvPr id="311" name="Shape 311"/>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312" name="Shape 312"/>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314" name="Shape 314"/>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Regression laws including Amatrice: </a:t>
            </a:r>
          </a:p>
        </p:txBody>
      </p:sp>
      <p:sp>
        <p:nvSpPr>
          <p:cNvPr id="315" name="Shape 315"/>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16" name="Shape 316"/>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17" name="Shape 317"/>
          <p:cNvSpPr/>
          <p:nvPr/>
        </p:nvSpPr>
        <p:spPr>
          <a:xfrm>
            <a:off x="215899" y="6119812"/>
            <a:ext cx="8856665" cy="597774"/>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lvl1pPr>
          </a:lstStyle>
          <a:p>
            <a:r>
              <a:t>The quality of the regression laws decreases including Amatrice data, probably due to the near fault effects in some points. </a:t>
            </a:r>
          </a:p>
        </p:txBody>
      </p:sp>
      <p:pic>
        <p:nvPicPr>
          <p:cNvPr id="318" name="image2.png"/>
          <p:cNvPicPr>
            <a:picLocks noChangeAspect="1"/>
          </p:cNvPicPr>
          <p:nvPr/>
        </p:nvPicPr>
        <p:blipFill>
          <a:blip r:embed="rId2">
            <a:extLst/>
          </a:blip>
          <a:stretch>
            <a:fillRect/>
          </a:stretch>
        </p:blipFill>
        <p:spPr>
          <a:xfrm>
            <a:off x="263525" y="1387475"/>
            <a:ext cx="9240839" cy="2141539"/>
          </a:xfrm>
          <a:prstGeom prst="rect">
            <a:avLst/>
          </a:prstGeom>
          <a:ln w="12700">
            <a:miter lim="400000"/>
          </a:ln>
        </p:spPr>
      </p:pic>
      <p:pic>
        <p:nvPicPr>
          <p:cNvPr id="319" name="image8.png"/>
          <p:cNvPicPr>
            <a:picLocks noChangeAspect="1"/>
          </p:cNvPicPr>
          <p:nvPr/>
        </p:nvPicPr>
        <p:blipFill>
          <a:blip r:embed="rId3">
            <a:extLst/>
          </a:blip>
          <a:stretch>
            <a:fillRect/>
          </a:stretch>
        </p:blipFill>
        <p:spPr>
          <a:xfrm>
            <a:off x="215900" y="3743325"/>
            <a:ext cx="9240839" cy="2141539"/>
          </a:xfrm>
          <a:prstGeom prst="rect">
            <a:avLst/>
          </a:prstGeom>
          <a:ln w="12700">
            <a:miter lim="400000"/>
          </a:ln>
        </p:spPr>
      </p:pic>
      <p:grpSp>
        <p:nvGrpSpPr>
          <p:cNvPr id="322" name="Group 322"/>
          <p:cNvGrpSpPr/>
          <p:nvPr/>
        </p:nvGrpSpPr>
        <p:grpSpPr>
          <a:xfrm>
            <a:off x="3816349" y="1138508"/>
            <a:ext cx="2592391" cy="385222"/>
            <a:chOff x="0" y="0"/>
            <a:chExt cx="2592389" cy="385221"/>
          </a:xfrm>
        </p:grpSpPr>
        <p:sp>
          <p:nvSpPr>
            <p:cNvPr id="320" name="Shape 320"/>
            <p:cNvSpPr/>
            <p:nvPr/>
          </p:nvSpPr>
          <p:spPr>
            <a:xfrm>
              <a:off x="-1" y="12429"/>
              <a:ext cx="2592391" cy="360364"/>
            </a:xfrm>
            <a:prstGeom prst="rect">
              <a:avLst/>
            </a:prstGeom>
            <a:solidFill>
              <a:srgbClr val="FFFFFF"/>
            </a:solidFill>
            <a:ln w="36000" cap="sq">
              <a:solidFill>
                <a:srgbClr val="000000"/>
              </a:solidFill>
              <a:prstDash val="solid"/>
              <a:round/>
            </a:ln>
            <a:effectLst/>
          </p:spPr>
          <p:txBody>
            <a:bodyPr wrap="square" lIns="45718" tIns="45718" rIns="45718" bIns="45718" numCol="1" anchor="ctr">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pPr>
              <a:endParaRPr/>
            </a:p>
          </p:txBody>
        </p:sp>
        <p:sp>
          <p:nvSpPr>
            <p:cNvPr id="321" name="Shape 321"/>
            <p:cNvSpPr/>
            <p:nvPr/>
          </p:nvSpPr>
          <p:spPr>
            <a:xfrm>
              <a:off x="272148" y="0"/>
              <a:ext cx="2048091" cy="3852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3000" tIns="63000" rIns="63000" bIns="63000" numCol="1"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lvl1pPr>
            </a:lstStyle>
            <a:p>
              <a:r>
                <a:t>without Amatrice </a:t>
              </a:r>
            </a:p>
          </p:txBody>
        </p:sp>
      </p:grpSp>
      <p:grpSp>
        <p:nvGrpSpPr>
          <p:cNvPr id="325" name="Group 325"/>
          <p:cNvGrpSpPr/>
          <p:nvPr/>
        </p:nvGrpSpPr>
        <p:grpSpPr>
          <a:xfrm>
            <a:off x="3816349" y="3514995"/>
            <a:ext cx="2592391" cy="385222"/>
            <a:chOff x="0" y="0"/>
            <a:chExt cx="2592389" cy="385221"/>
          </a:xfrm>
        </p:grpSpPr>
        <p:sp>
          <p:nvSpPr>
            <p:cNvPr id="323" name="Shape 323"/>
            <p:cNvSpPr/>
            <p:nvPr/>
          </p:nvSpPr>
          <p:spPr>
            <a:xfrm>
              <a:off x="-1" y="12429"/>
              <a:ext cx="2592391" cy="360364"/>
            </a:xfrm>
            <a:prstGeom prst="rect">
              <a:avLst/>
            </a:prstGeom>
            <a:solidFill>
              <a:srgbClr val="FFFFFF"/>
            </a:solidFill>
            <a:ln w="36000" cap="sq">
              <a:solidFill>
                <a:srgbClr val="000000"/>
              </a:solidFill>
              <a:prstDash val="solid"/>
              <a:round/>
            </a:ln>
            <a:effectLst/>
          </p:spPr>
          <p:txBody>
            <a:bodyPr wrap="square" lIns="45718" tIns="45718" rIns="45718" bIns="45718" numCol="1" anchor="ctr">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pPr>
              <a:endParaRPr/>
            </a:p>
          </p:txBody>
        </p:sp>
        <p:sp>
          <p:nvSpPr>
            <p:cNvPr id="324" name="Shape 324"/>
            <p:cNvSpPr/>
            <p:nvPr/>
          </p:nvSpPr>
          <p:spPr>
            <a:xfrm>
              <a:off x="449849" y="0"/>
              <a:ext cx="1692690" cy="3852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3000" tIns="63000" rIns="63000" bIns="63000" numCol="1"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lvl1pPr>
            </a:lstStyle>
            <a:p>
              <a:r>
                <a:t>with Amatrice </a:t>
              </a:r>
            </a:p>
          </p:txBody>
        </p:sp>
      </p:gr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9"/>
          <p:cNvGrpSpPr/>
          <p:nvPr/>
        </p:nvGrpSpPr>
        <p:grpSpPr>
          <a:xfrm>
            <a:off x="-2" y="7223125"/>
            <a:ext cx="10080627" cy="336550"/>
            <a:chOff x="0" y="0"/>
            <a:chExt cx="10080626" cy="336550"/>
          </a:xfrm>
        </p:grpSpPr>
        <p:sp>
          <p:nvSpPr>
            <p:cNvPr id="327" name="Shape 327"/>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328" name="Shape 328"/>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330" name="Shape 330"/>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333" name="Group 333"/>
          <p:cNvGrpSpPr/>
          <p:nvPr/>
        </p:nvGrpSpPr>
        <p:grpSpPr>
          <a:xfrm>
            <a:off x="-1" y="157162"/>
            <a:ext cx="10080626" cy="336552"/>
            <a:chOff x="0" y="0"/>
            <a:chExt cx="10080625" cy="336550"/>
          </a:xfrm>
        </p:grpSpPr>
        <p:sp>
          <p:nvSpPr>
            <p:cNvPr id="331" name="Shape 331"/>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332" name="Shape 332"/>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334" name="Shape 334"/>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Regression laws including Amatrice: </a:t>
            </a:r>
          </a:p>
        </p:txBody>
      </p:sp>
      <p:sp>
        <p:nvSpPr>
          <p:cNvPr id="335" name="Shape 335"/>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36" name="Shape 336"/>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37" name="Shape 337"/>
          <p:cNvSpPr/>
          <p:nvPr/>
        </p:nvSpPr>
        <p:spPr>
          <a:xfrm>
            <a:off x="215900" y="6119812"/>
            <a:ext cx="9359900" cy="597775"/>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Lst>
              <a:defRPr>
                <a:latin typeface="Arial"/>
                <a:ea typeface="Arial"/>
                <a:cs typeface="Arial"/>
                <a:sym typeface="Arial"/>
              </a:defRPr>
            </a:lvl1pPr>
          </a:lstStyle>
          <a:p>
            <a:r>
              <a:t>Without considering the AMT data, above the fault, the regression laws quality increased. These parameters are not significant for the near-fault intensity estimation. </a:t>
            </a:r>
          </a:p>
        </p:txBody>
      </p:sp>
      <p:pic>
        <p:nvPicPr>
          <p:cNvPr id="338" name="image2.png"/>
          <p:cNvPicPr>
            <a:picLocks noChangeAspect="1"/>
          </p:cNvPicPr>
          <p:nvPr/>
        </p:nvPicPr>
        <p:blipFill>
          <a:blip r:embed="rId2">
            <a:extLst/>
          </a:blip>
          <a:stretch>
            <a:fillRect/>
          </a:stretch>
        </p:blipFill>
        <p:spPr>
          <a:xfrm>
            <a:off x="263525" y="1387475"/>
            <a:ext cx="9240839" cy="2141539"/>
          </a:xfrm>
          <a:prstGeom prst="rect">
            <a:avLst/>
          </a:prstGeom>
          <a:ln w="12700">
            <a:miter lim="400000"/>
          </a:ln>
        </p:spPr>
      </p:pic>
      <p:pic>
        <p:nvPicPr>
          <p:cNvPr id="339" name="image9.png"/>
          <p:cNvPicPr>
            <a:picLocks noChangeAspect="1"/>
          </p:cNvPicPr>
          <p:nvPr/>
        </p:nvPicPr>
        <p:blipFill>
          <a:blip r:embed="rId3">
            <a:extLst/>
          </a:blip>
          <a:stretch>
            <a:fillRect/>
          </a:stretch>
        </p:blipFill>
        <p:spPr>
          <a:xfrm>
            <a:off x="215900" y="3743325"/>
            <a:ext cx="9240839" cy="2141539"/>
          </a:xfrm>
          <a:prstGeom prst="rect">
            <a:avLst/>
          </a:prstGeom>
          <a:ln w="12700">
            <a:miter lim="400000"/>
          </a:ln>
        </p:spPr>
      </p:pic>
      <p:grpSp>
        <p:nvGrpSpPr>
          <p:cNvPr id="342" name="Group 342"/>
          <p:cNvGrpSpPr/>
          <p:nvPr/>
        </p:nvGrpSpPr>
        <p:grpSpPr>
          <a:xfrm>
            <a:off x="3816349" y="1138508"/>
            <a:ext cx="2592391" cy="385222"/>
            <a:chOff x="0" y="0"/>
            <a:chExt cx="2592389" cy="385221"/>
          </a:xfrm>
        </p:grpSpPr>
        <p:sp>
          <p:nvSpPr>
            <p:cNvPr id="340" name="Shape 340"/>
            <p:cNvSpPr/>
            <p:nvPr/>
          </p:nvSpPr>
          <p:spPr>
            <a:xfrm>
              <a:off x="-1" y="12429"/>
              <a:ext cx="2592391" cy="360364"/>
            </a:xfrm>
            <a:prstGeom prst="rect">
              <a:avLst/>
            </a:prstGeom>
            <a:solidFill>
              <a:srgbClr val="FFFFFF"/>
            </a:solidFill>
            <a:ln w="36000" cap="sq">
              <a:solidFill>
                <a:srgbClr val="000000"/>
              </a:solidFill>
              <a:prstDash val="solid"/>
              <a:round/>
            </a:ln>
            <a:effectLst/>
          </p:spPr>
          <p:txBody>
            <a:bodyPr wrap="square" lIns="45718" tIns="45718" rIns="45718" bIns="45718" numCol="1" anchor="ctr">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pPr>
              <a:endParaRPr/>
            </a:p>
          </p:txBody>
        </p:sp>
        <p:sp>
          <p:nvSpPr>
            <p:cNvPr id="341" name="Shape 341"/>
            <p:cNvSpPr/>
            <p:nvPr/>
          </p:nvSpPr>
          <p:spPr>
            <a:xfrm>
              <a:off x="272148" y="0"/>
              <a:ext cx="2048091" cy="3852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3000" tIns="63000" rIns="63000" bIns="63000" numCol="1"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lvl1pPr>
            </a:lstStyle>
            <a:p>
              <a:r>
                <a:t>without Amatrice </a:t>
              </a:r>
            </a:p>
          </p:txBody>
        </p:sp>
      </p:grpSp>
      <p:grpSp>
        <p:nvGrpSpPr>
          <p:cNvPr id="345" name="Group 345"/>
          <p:cNvGrpSpPr/>
          <p:nvPr/>
        </p:nvGrpSpPr>
        <p:grpSpPr>
          <a:xfrm>
            <a:off x="3816349" y="3514995"/>
            <a:ext cx="2592391" cy="385222"/>
            <a:chOff x="0" y="0"/>
            <a:chExt cx="2592389" cy="385221"/>
          </a:xfrm>
        </p:grpSpPr>
        <p:sp>
          <p:nvSpPr>
            <p:cNvPr id="343" name="Shape 343"/>
            <p:cNvSpPr/>
            <p:nvPr/>
          </p:nvSpPr>
          <p:spPr>
            <a:xfrm>
              <a:off x="-1" y="12429"/>
              <a:ext cx="2592391" cy="360364"/>
            </a:xfrm>
            <a:prstGeom prst="rect">
              <a:avLst/>
            </a:prstGeom>
            <a:solidFill>
              <a:srgbClr val="FFFFFF"/>
            </a:solidFill>
            <a:ln w="36000" cap="sq">
              <a:solidFill>
                <a:srgbClr val="000000"/>
              </a:solidFill>
              <a:prstDash val="solid"/>
              <a:round/>
            </a:ln>
            <a:effectLst/>
          </p:spPr>
          <p:txBody>
            <a:bodyPr wrap="square" lIns="45718" tIns="45718" rIns="45718" bIns="45718" numCol="1" anchor="ctr">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pPr>
              <a:endParaRPr/>
            </a:p>
          </p:txBody>
        </p:sp>
        <p:sp>
          <p:nvSpPr>
            <p:cNvPr id="344" name="Shape 344"/>
            <p:cNvSpPr/>
            <p:nvPr/>
          </p:nvSpPr>
          <p:spPr>
            <a:xfrm>
              <a:off x="35121" y="0"/>
              <a:ext cx="2522146" cy="3852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3000" tIns="63000" rIns="63000" bIns="63000" numCol="1"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lvl1pPr>
            </a:lstStyle>
            <a:p>
              <a:r>
                <a:t>with Amatrice no AMT</a:t>
              </a: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 name="Group 349"/>
          <p:cNvGrpSpPr/>
          <p:nvPr/>
        </p:nvGrpSpPr>
        <p:grpSpPr>
          <a:xfrm>
            <a:off x="-2" y="7223125"/>
            <a:ext cx="10080627" cy="336550"/>
            <a:chOff x="0" y="0"/>
            <a:chExt cx="10080626" cy="336550"/>
          </a:xfrm>
        </p:grpSpPr>
        <p:sp>
          <p:nvSpPr>
            <p:cNvPr id="347" name="Shape 347"/>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348" name="Shape 348"/>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pic>
        <p:nvPicPr>
          <p:cNvPr id="350" name="image1.jpeg"/>
          <p:cNvPicPr>
            <a:picLocks noChangeAspect="1"/>
          </p:cNvPicPr>
          <p:nvPr/>
        </p:nvPicPr>
        <p:blipFill>
          <a:blip r:embed="rId2">
            <a:extLst/>
          </a:blip>
          <a:stretch>
            <a:fillRect/>
          </a:stretch>
        </p:blipFill>
        <p:spPr>
          <a:xfrm>
            <a:off x="-3175" y="52386"/>
            <a:ext cx="2487614" cy="2295527"/>
          </a:xfrm>
          <a:prstGeom prst="rect">
            <a:avLst/>
          </a:prstGeom>
          <a:ln w="12700">
            <a:miter lim="400000"/>
          </a:ln>
        </p:spPr>
      </p:pic>
      <p:sp>
        <p:nvSpPr>
          <p:cNvPr id="351" name="Shape 351"/>
          <p:cNvSpPr/>
          <p:nvPr/>
        </p:nvSpPr>
        <p:spPr>
          <a:xfrm>
            <a:off x="-1" y="0"/>
            <a:ext cx="731840" cy="1920875"/>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354" name="Group 354"/>
          <p:cNvGrpSpPr/>
          <p:nvPr/>
        </p:nvGrpSpPr>
        <p:grpSpPr>
          <a:xfrm>
            <a:off x="-1" y="1584325"/>
            <a:ext cx="10080626" cy="336550"/>
            <a:chOff x="0" y="0"/>
            <a:chExt cx="10080625" cy="336550"/>
          </a:xfrm>
        </p:grpSpPr>
        <p:sp>
          <p:nvSpPr>
            <p:cNvPr id="352" name="Shape 352"/>
            <p:cNvSpPr/>
            <p:nvPr/>
          </p:nvSpPr>
          <p:spPr>
            <a:xfrm>
              <a:off x="0" y="0"/>
              <a:ext cx="10080625" cy="336550"/>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353" name="Shape 353"/>
            <p:cNvSpPr/>
            <p:nvPr/>
          </p:nvSpPr>
          <p:spPr>
            <a:xfrm>
              <a:off x="-1" y="36866"/>
              <a:ext cx="8023779" cy="2628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355" name="Shape 355"/>
          <p:cNvSpPr/>
          <p:nvPr/>
        </p:nvSpPr>
        <p:spPr>
          <a:xfrm>
            <a:off x="31749" y="1920875"/>
            <a:ext cx="10047290" cy="427038"/>
          </a:xfrm>
          <a:prstGeom prst="rect">
            <a:avLst/>
          </a:prstGeom>
          <a:solidFill>
            <a:srgbClr val="FFFFFF"/>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56" name="Shape 356"/>
          <p:cNvSpPr/>
          <p:nvPr/>
        </p:nvSpPr>
        <p:spPr>
          <a:xfrm>
            <a:off x="639762" y="2193925"/>
            <a:ext cx="6765926"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To conclude</a:t>
            </a:r>
          </a:p>
        </p:txBody>
      </p:sp>
      <p:sp>
        <p:nvSpPr>
          <p:cNvPr id="357" name="Shape 357"/>
          <p:cNvSpPr/>
          <p:nvPr/>
        </p:nvSpPr>
        <p:spPr>
          <a:xfrm>
            <a:off x="-1152526" y="8550274"/>
            <a:ext cx="11879265" cy="27509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 pos="10325100" algn="l"/>
                <a:tab pos="10782300" algn="l"/>
                <a:tab pos="11226800" algn="l"/>
                <a:tab pos="11671300" algn="l"/>
              </a:tabLst>
              <a:defRPr sz="1300" b="1">
                <a:solidFill>
                  <a:srgbClr val="FFFFFF"/>
                </a:solidFill>
                <a:latin typeface="Arial"/>
                <a:ea typeface="Arial"/>
                <a:cs typeface="Arial"/>
                <a:sym typeface="Arial"/>
              </a:defRPr>
            </a:lvl1pPr>
          </a:lstStyle>
          <a:p>
            <a:r>
              <a:t>The 1895 Ljubljana earthquake: can the intensity data points discriminate which one of the nearby faults was the causative one?</a:t>
            </a:r>
          </a:p>
        </p:txBody>
      </p:sp>
      <p:sp>
        <p:nvSpPr>
          <p:cNvPr id="358" name="Shape 358"/>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59" name="Shape 359"/>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60" name="Shape 360"/>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61" name="Shape 361"/>
          <p:cNvSpPr/>
          <p:nvPr/>
        </p:nvSpPr>
        <p:spPr>
          <a:xfrm>
            <a:off x="792162" y="2952749"/>
            <a:ext cx="8496301" cy="3083320"/>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We estimated a set of regression laws between Intensity and 8 different ground motion parameters. Using two different algorithms the results are basically coincident. </a:t>
            </a:r>
          </a:p>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We used the Amatrice earthquake as test and we found a great correspondence between the observed and the calculated intensities,even if the number of the data is not statistically significant but better than the regression laws found in literature. </a:t>
            </a:r>
          </a:p>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Using the Amatrice data in the estimation of the regression laws, the quality of the laws slightly decreases. This is probably due to the near fault effects. The used ground motion parameters seem not be significant in near fault. We will try to express the damages with a multi-component and multi-parametric relation.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 name="Group 365"/>
          <p:cNvGrpSpPr/>
          <p:nvPr/>
        </p:nvGrpSpPr>
        <p:grpSpPr>
          <a:xfrm>
            <a:off x="-2" y="7223125"/>
            <a:ext cx="10080627" cy="336550"/>
            <a:chOff x="0" y="0"/>
            <a:chExt cx="10080626" cy="336550"/>
          </a:xfrm>
        </p:grpSpPr>
        <p:sp>
          <p:nvSpPr>
            <p:cNvPr id="363" name="Shape 363"/>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364" name="Shape 364"/>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pic>
        <p:nvPicPr>
          <p:cNvPr id="366" name="image1.jpeg"/>
          <p:cNvPicPr>
            <a:picLocks noChangeAspect="1"/>
          </p:cNvPicPr>
          <p:nvPr/>
        </p:nvPicPr>
        <p:blipFill>
          <a:blip r:embed="rId2">
            <a:extLst/>
          </a:blip>
          <a:stretch>
            <a:fillRect/>
          </a:stretch>
        </p:blipFill>
        <p:spPr>
          <a:xfrm>
            <a:off x="-3175" y="52386"/>
            <a:ext cx="2487614" cy="2295527"/>
          </a:xfrm>
          <a:prstGeom prst="rect">
            <a:avLst/>
          </a:prstGeom>
          <a:ln w="12700">
            <a:miter lim="400000"/>
          </a:ln>
        </p:spPr>
      </p:pic>
      <p:sp>
        <p:nvSpPr>
          <p:cNvPr id="367" name="Shape 367"/>
          <p:cNvSpPr/>
          <p:nvPr/>
        </p:nvSpPr>
        <p:spPr>
          <a:xfrm>
            <a:off x="-1" y="0"/>
            <a:ext cx="731840" cy="1920875"/>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370" name="Group 370"/>
          <p:cNvGrpSpPr/>
          <p:nvPr/>
        </p:nvGrpSpPr>
        <p:grpSpPr>
          <a:xfrm>
            <a:off x="-1" y="1584325"/>
            <a:ext cx="10080626" cy="336550"/>
            <a:chOff x="0" y="0"/>
            <a:chExt cx="10080625" cy="336550"/>
          </a:xfrm>
        </p:grpSpPr>
        <p:sp>
          <p:nvSpPr>
            <p:cNvPr id="368" name="Shape 368"/>
            <p:cNvSpPr/>
            <p:nvPr/>
          </p:nvSpPr>
          <p:spPr>
            <a:xfrm>
              <a:off x="0" y="0"/>
              <a:ext cx="10080625" cy="336550"/>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369" name="Shape 369"/>
            <p:cNvSpPr/>
            <p:nvPr/>
          </p:nvSpPr>
          <p:spPr>
            <a:xfrm>
              <a:off x="-1" y="36866"/>
              <a:ext cx="8023779" cy="2628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371" name="Shape 371"/>
          <p:cNvSpPr/>
          <p:nvPr/>
        </p:nvSpPr>
        <p:spPr>
          <a:xfrm>
            <a:off x="31749" y="1920875"/>
            <a:ext cx="10047290" cy="427038"/>
          </a:xfrm>
          <a:prstGeom prst="rect">
            <a:avLst/>
          </a:prstGeom>
          <a:solidFill>
            <a:srgbClr val="FFFFFF"/>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72" name="Shape 372"/>
          <p:cNvSpPr/>
          <p:nvPr/>
        </p:nvSpPr>
        <p:spPr>
          <a:xfrm>
            <a:off x="-1152526" y="8550274"/>
            <a:ext cx="11879265" cy="27509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 pos="10325100" algn="l"/>
                <a:tab pos="10782300" algn="l"/>
                <a:tab pos="11226800" algn="l"/>
                <a:tab pos="11671300" algn="l"/>
              </a:tabLst>
              <a:defRPr sz="1300" b="1">
                <a:solidFill>
                  <a:srgbClr val="FFFFFF"/>
                </a:solidFill>
                <a:latin typeface="Arial"/>
                <a:ea typeface="Arial"/>
                <a:cs typeface="Arial"/>
                <a:sym typeface="Arial"/>
              </a:defRPr>
            </a:lvl1pPr>
          </a:lstStyle>
          <a:p>
            <a:r>
              <a:t>The 1895 Ljubljana earthquake: can the intensity data points discriminate which one of the nearby faults was the causative one?</a:t>
            </a:r>
          </a:p>
        </p:txBody>
      </p:sp>
      <p:sp>
        <p:nvSpPr>
          <p:cNvPr id="373" name="Shape 373"/>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74" name="Shape 374"/>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75" name="Shape 375"/>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376" name="Shape 376"/>
          <p:cNvSpPr/>
          <p:nvPr/>
        </p:nvSpPr>
        <p:spPr>
          <a:xfrm>
            <a:off x="2789236" y="3489324"/>
            <a:ext cx="4486277" cy="546604"/>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latin typeface="Arial"/>
                <a:ea typeface="Arial"/>
                <a:cs typeface="Arial"/>
                <a:sym typeface="Arial"/>
              </a:defRPr>
            </a:lvl1pPr>
          </a:lstStyle>
          <a:p>
            <a:r>
              <a:t>Thank for your attention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6"/>
          <p:cNvGrpSpPr/>
          <p:nvPr/>
        </p:nvGrpSpPr>
        <p:grpSpPr>
          <a:xfrm>
            <a:off x="-2" y="7223125"/>
            <a:ext cx="10080627" cy="336550"/>
            <a:chOff x="0" y="0"/>
            <a:chExt cx="10080626" cy="336550"/>
          </a:xfrm>
        </p:grpSpPr>
        <p:sp>
          <p:nvSpPr>
            <p:cNvPr id="34" name="Shape 34"/>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35" name="Shape 35"/>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pic>
        <p:nvPicPr>
          <p:cNvPr id="37" name="image1.jpeg"/>
          <p:cNvPicPr>
            <a:picLocks noChangeAspect="1"/>
          </p:cNvPicPr>
          <p:nvPr/>
        </p:nvPicPr>
        <p:blipFill>
          <a:blip r:embed="rId2">
            <a:extLst/>
          </a:blip>
          <a:stretch>
            <a:fillRect/>
          </a:stretch>
        </p:blipFill>
        <p:spPr>
          <a:xfrm>
            <a:off x="-3175" y="52386"/>
            <a:ext cx="2487614" cy="2295527"/>
          </a:xfrm>
          <a:prstGeom prst="rect">
            <a:avLst/>
          </a:prstGeom>
          <a:ln w="12700">
            <a:miter lim="400000"/>
          </a:ln>
        </p:spPr>
      </p:pic>
      <p:sp>
        <p:nvSpPr>
          <p:cNvPr id="38" name="Shape 38"/>
          <p:cNvSpPr/>
          <p:nvPr/>
        </p:nvSpPr>
        <p:spPr>
          <a:xfrm>
            <a:off x="-1" y="0"/>
            <a:ext cx="731840" cy="1920875"/>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41" name="Group 41"/>
          <p:cNvGrpSpPr/>
          <p:nvPr/>
        </p:nvGrpSpPr>
        <p:grpSpPr>
          <a:xfrm>
            <a:off x="-1" y="1584325"/>
            <a:ext cx="10080626" cy="336550"/>
            <a:chOff x="0" y="0"/>
            <a:chExt cx="10080625" cy="336550"/>
          </a:xfrm>
        </p:grpSpPr>
        <p:sp>
          <p:nvSpPr>
            <p:cNvPr id="39" name="Shape 39"/>
            <p:cNvSpPr/>
            <p:nvPr/>
          </p:nvSpPr>
          <p:spPr>
            <a:xfrm>
              <a:off x="0" y="0"/>
              <a:ext cx="10080625" cy="336550"/>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40" name="Shape 40"/>
            <p:cNvSpPr/>
            <p:nvPr/>
          </p:nvSpPr>
          <p:spPr>
            <a:xfrm>
              <a:off x="-1" y="36866"/>
              <a:ext cx="8023779" cy="2628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42" name="Shape 42"/>
          <p:cNvSpPr/>
          <p:nvPr/>
        </p:nvSpPr>
        <p:spPr>
          <a:xfrm>
            <a:off x="31749" y="1920875"/>
            <a:ext cx="10047290" cy="427038"/>
          </a:xfrm>
          <a:prstGeom prst="rect">
            <a:avLst/>
          </a:prstGeom>
          <a:solidFill>
            <a:srgbClr val="FFFFFF"/>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43" name="Shape 43"/>
          <p:cNvSpPr/>
          <p:nvPr/>
        </p:nvSpPr>
        <p:spPr>
          <a:xfrm>
            <a:off x="639762" y="2193925"/>
            <a:ext cx="6765926"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Introduction</a:t>
            </a:r>
          </a:p>
        </p:txBody>
      </p:sp>
      <p:sp>
        <p:nvSpPr>
          <p:cNvPr id="44" name="Shape 44"/>
          <p:cNvSpPr/>
          <p:nvPr/>
        </p:nvSpPr>
        <p:spPr>
          <a:xfrm>
            <a:off x="-1152526" y="8550274"/>
            <a:ext cx="11879265" cy="27509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 pos="10325100" algn="l"/>
                <a:tab pos="10782300" algn="l"/>
                <a:tab pos="11226800" algn="l"/>
                <a:tab pos="11671300" algn="l"/>
              </a:tabLst>
              <a:defRPr sz="1300" b="1">
                <a:solidFill>
                  <a:srgbClr val="FFFFFF"/>
                </a:solidFill>
                <a:latin typeface="Arial"/>
                <a:ea typeface="Arial"/>
                <a:cs typeface="Arial"/>
                <a:sym typeface="Arial"/>
              </a:defRPr>
            </a:lvl1pPr>
          </a:lstStyle>
          <a:p>
            <a:r>
              <a:t>The 1895 Ljubljana earthquake: can the intensity data points discriminate which one of the nearby faults was the causative one?</a:t>
            </a:r>
          </a:p>
        </p:txBody>
      </p:sp>
      <p:sp>
        <p:nvSpPr>
          <p:cNvPr id="45" name="Shape 45"/>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46" name="Shape 46"/>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47" name="Shape 47"/>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48" name="Shape 48"/>
          <p:cNvSpPr/>
          <p:nvPr/>
        </p:nvSpPr>
        <p:spPr>
          <a:xfrm>
            <a:off x="792162" y="2952749"/>
            <a:ext cx="8496301" cy="2736361"/>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b="1">
                <a:latin typeface="Arial"/>
                <a:ea typeface="Arial"/>
                <a:cs typeface="Arial"/>
                <a:sym typeface="Arial"/>
              </a:defRPr>
            </a:pPr>
            <a:endParaRPr/>
          </a:p>
          <a:p>
            <a:pPr algn="just">
              <a:lnSpc>
                <a:spcPct val="90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The possibility to directly associate the damages to the ground motion parameters is always a great challenge, in particular for civil protections.</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Even if there are few regression law estimations in literature for the Italian territory (e.g. Faccioli and Cauzzi (2007) and Faenza and Michelini (2010)), the availability of new accelerometric data allows us to estimate a new set of high quality regression laws.</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2"/>
          <p:cNvGrpSpPr/>
          <p:nvPr/>
        </p:nvGrpSpPr>
        <p:grpSpPr>
          <a:xfrm>
            <a:off x="-2" y="7223125"/>
            <a:ext cx="10080627" cy="336550"/>
            <a:chOff x="0" y="0"/>
            <a:chExt cx="10080626" cy="336550"/>
          </a:xfrm>
        </p:grpSpPr>
        <p:sp>
          <p:nvSpPr>
            <p:cNvPr id="50" name="Shape 50"/>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51" name="Shape 51"/>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53" name="Shape 53"/>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56" name="Group 56"/>
          <p:cNvGrpSpPr/>
          <p:nvPr/>
        </p:nvGrpSpPr>
        <p:grpSpPr>
          <a:xfrm>
            <a:off x="-1" y="157162"/>
            <a:ext cx="10080626" cy="336552"/>
            <a:chOff x="0" y="0"/>
            <a:chExt cx="10080625" cy="336550"/>
          </a:xfrm>
        </p:grpSpPr>
        <p:sp>
          <p:nvSpPr>
            <p:cNvPr id="54" name="Shape 54"/>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55" name="Shape 55"/>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57" name="Shape 57"/>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Input Data</a:t>
            </a:r>
          </a:p>
        </p:txBody>
      </p:sp>
      <p:sp>
        <p:nvSpPr>
          <p:cNvPr id="58" name="Shape 58"/>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59" name="Shape 59"/>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62" name="Group 62"/>
          <p:cNvGrpSpPr/>
          <p:nvPr/>
        </p:nvGrpSpPr>
        <p:grpSpPr>
          <a:xfrm>
            <a:off x="6264275" y="5975348"/>
            <a:ext cx="3600450" cy="576266"/>
            <a:chOff x="0" y="0"/>
            <a:chExt cx="3600450" cy="576264"/>
          </a:xfrm>
        </p:grpSpPr>
        <p:sp>
          <p:nvSpPr>
            <p:cNvPr id="60" name="Shape 60"/>
            <p:cNvSpPr/>
            <p:nvPr/>
          </p:nvSpPr>
          <p:spPr>
            <a:xfrm>
              <a:off x="0" y="0"/>
              <a:ext cx="3600450" cy="576266"/>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pPr>
              <a:endParaRPr/>
            </a:p>
          </p:txBody>
        </p:sp>
        <p:sp>
          <p:nvSpPr>
            <p:cNvPr id="61" name="Shape 61"/>
            <p:cNvSpPr/>
            <p:nvPr/>
          </p:nvSpPr>
          <p:spPr>
            <a:xfrm>
              <a:off x="0" y="0"/>
              <a:ext cx="3600450" cy="5219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lvl1pPr>
            </a:lstStyle>
            <a:p>
              <a:r>
                <a:t>The green stars are the epicentral location of the studied events and the grey pentagons are the station sites, where we have calculated the GMPs values. </a:t>
              </a:r>
            </a:p>
          </p:txBody>
        </p:sp>
      </p:grpSp>
      <p:pic>
        <p:nvPicPr>
          <p:cNvPr id="63" name="image2.jpeg"/>
          <p:cNvPicPr>
            <a:picLocks noChangeAspect="1"/>
          </p:cNvPicPr>
          <p:nvPr/>
        </p:nvPicPr>
        <p:blipFill>
          <a:blip r:embed="rId2">
            <a:extLst/>
          </a:blip>
          <a:stretch>
            <a:fillRect/>
          </a:stretch>
        </p:blipFill>
        <p:spPr>
          <a:xfrm>
            <a:off x="1033462" y="1152525"/>
            <a:ext cx="5014913" cy="5759450"/>
          </a:xfrm>
          <a:prstGeom prst="rect">
            <a:avLst/>
          </a:prstGeom>
          <a:ln w="12700">
            <a:miter lim="400000"/>
          </a:ln>
        </p:spPr>
      </p:pic>
      <p:grpSp>
        <p:nvGrpSpPr>
          <p:cNvPr id="66" name="Group 66"/>
          <p:cNvGrpSpPr/>
          <p:nvPr/>
        </p:nvGrpSpPr>
        <p:grpSpPr>
          <a:xfrm>
            <a:off x="7199311" y="2735261"/>
            <a:ext cx="1295402" cy="365127"/>
            <a:chOff x="0" y="0"/>
            <a:chExt cx="1295401" cy="365126"/>
          </a:xfrm>
        </p:grpSpPr>
        <p:sp>
          <p:nvSpPr>
            <p:cNvPr id="64" name="Shape 64"/>
            <p:cNvSpPr/>
            <p:nvPr/>
          </p:nvSpPr>
          <p:spPr>
            <a:xfrm>
              <a:off x="-1" y="-1"/>
              <a:ext cx="1295403" cy="365128"/>
            </a:xfrm>
            <a:prstGeom prst="rect">
              <a:avLst/>
            </a:prstGeom>
            <a:solidFill>
              <a:srgbClr val="99FF66"/>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p:txBody>
        </p:sp>
        <p:sp>
          <p:nvSpPr>
            <p:cNvPr id="65" name="Shape 65"/>
            <p:cNvSpPr/>
            <p:nvPr/>
          </p:nvSpPr>
          <p:spPr>
            <a:xfrm>
              <a:off x="-1" y="0"/>
              <a:ext cx="1295403" cy="3492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lvl1pPr>
            </a:lstStyle>
            <a:p>
              <a:r>
                <a:t>ML &gt;= 3.8</a:t>
              </a:r>
            </a:p>
          </p:txBody>
        </p:sp>
      </p:grpSp>
      <p:grpSp>
        <p:nvGrpSpPr>
          <p:cNvPr id="69" name="Group 69"/>
          <p:cNvGrpSpPr/>
          <p:nvPr/>
        </p:nvGrpSpPr>
        <p:grpSpPr>
          <a:xfrm>
            <a:off x="6264274" y="3455987"/>
            <a:ext cx="3598865" cy="1079502"/>
            <a:chOff x="0" y="0"/>
            <a:chExt cx="3598864" cy="1079501"/>
          </a:xfrm>
        </p:grpSpPr>
        <p:sp>
          <p:nvSpPr>
            <p:cNvPr id="67" name="Shape 67"/>
            <p:cNvSpPr/>
            <p:nvPr/>
          </p:nvSpPr>
          <p:spPr>
            <a:xfrm>
              <a:off x="-1" y="0"/>
              <a:ext cx="3598865" cy="1079501"/>
            </a:xfrm>
            <a:prstGeom prst="rect">
              <a:avLst/>
            </a:prstGeom>
            <a:solidFill>
              <a:srgbClr val="66FFFF"/>
            </a:solid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68" name="Shape 68"/>
            <p:cNvSpPr/>
            <p:nvPr/>
          </p:nvSpPr>
          <p:spPr>
            <a:xfrm>
              <a:off x="-1" y="-1"/>
              <a:ext cx="3598865" cy="9511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lvl1pPr>
            </a:lstStyle>
            <a:p>
              <a:r>
                <a:t>GMPs (ground motion parameters) estimated using an automatic procedure that works daily in a real time mode. (Gallo et al. (2014))</a:t>
              </a:r>
            </a:p>
          </p:txBody>
        </p:sp>
      </p:grpSp>
      <p:grpSp>
        <p:nvGrpSpPr>
          <p:cNvPr id="72" name="Group 72"/>
          <p:cNvGrpSpPr/>
          <p:nvPr/>
        </p:nvGrpSpPr>
        <p:grpSpPr>
          <a:xfrm>
            <a:off x="6264274" y="1152524"/>
            <a:ext cx="3598865" cy="1368426"/>
            <a:chOff x="0" y="0"/>
            <a:chExt cx="3598864" cy="1368425"/>
          </a:xfrm>
        </p:grpSpPr>
        <p:sp>
          <p:nvSpPr>
            <p:cNvPr id="70" name="Shape 70"/>
            <p:cNvSpPr/>
            <p:nvPr/>
          </p:nvSpPr>
          <p:spPr>
            <a:xfrm>
              <a:off x="-1" y="0"/>
              <a:ext cx="3598865" cy="1368425"/>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endParaRPr/>
            </a:p>
          </p:txBody>
        </p:sp>
        <p:sp>
          <p:nvSpPr>
            <p:cNvPr id="71" name="Shape 71"/>
            <p:cNvSpPr/>
            <p:nvPr/>
          </p:nvSpPr>
          <p:spPr>
            <a:xfrm>
              <a:off x="-1" y="-1"/>
              <a:ext cx="3598865" cy="1080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r>
                <a:t>Data collected using the CE3RN </a:t>
              </a:r>
              <a:r>
                <a:rPr sz="1400"/>
                <a:t>(Central Eastern European Earthquake and Research Network) </a:t>
              </a:r>
              <a:r>
                <a:t>and the RAN </a:t>
              </a:r>
              <a:r>
                <a:rPr sz="1400"/>
                <a:t>(National Accelerometric Network managed by the Civil Defence of Rome) </a:t>
              </a:r>
              <a:r>
                <a:t>stations</a:t>
              </a: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6"/>
          <p:cNvGrpSpPr/>
          <p:nvPr/>
        </p:nvGrpSpPr>
        <p:grpSpPr>
          <a:xfrm>
            <a:off x="-2" y="7223125"/>
            <a:ext cx="10080627" cy="336550"/>
            <a:chOff x="0" y="0"/>
            <a:chExt cx="10080626" cy="336550"/>
          </a:xfrm>
        </p:grpSpPr>
        <p:sp>
          <p:nvSpPr>
            <p:cNvPr id="74" name="Shape 74"/>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75" name="Shape 75"/>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77" name="Shape 77"/>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80" name="Group 80"/>
          <p:cNvGrpSpPr/>
          <p:nvPr/>
        </p:nvGrpSpPr>
        <p:grpSpPr>
          <a:xfrm>
            <a:off x="-1" y="157162"/>
            <a:ext cx="10080626" cy="336552"/>
            <a:chOff x="0" y="0"/>
            <a:chExt cx="10080625" cy="336550"/>
          </a:xfrm>
        </p:grpSpPr>
        <p:sp>
          <p:nvSpPr>
            <p:cNvPr id="78" name="Shape 78"/>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79" name="Shape 79"/>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81" name="Shape 81"/>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82" name="Shape 82"/>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85" name="Group 85"/>
          <p:cNvGrpSpPr/>
          <p:nvPr/>
        </p:nvGrpSpPr>
        <p:grpSpPr>
          <a:xfrm>
            <a:off x="6335712" y="5761037"/>
            <a:ext cx="3529015" cy="1079502"/>
            <a:chOff x="0" y="0"/>
            <a:chExt cx="3529014" cy="1079501"/>
          </a:xfrm>
        </p:grpSpPr>
        <p:sp>
          <p:nvSpPr>
            <p:cNvPr id="83" name="Shape 83"/>
            <p:cNvSpPr/>
            <p:nvPr/>
          </p:nvSpPr>
          <p:spPr>
            <a:xfrm>
              <a:off x="-1" y="0"/>
              <a:ext cx="3529015" cy="1079501"/>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pPr>
              <a:endParaRPr/>
            </a:p>
          </p:txBody>
        </p:sp>
        <p:sp>
          <p:nvSpPr>
            <p:cNvPr id="84" name="Shape 84"/>
            <p:cNvSpPr/>
            <p:nvPr/>
          </p:nvSpPr>
          <p:spPr>
            <a:xfrm>
              <a:off x="-1" y="-1"/>
              <a:ext cx="3529015" cy="9480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100">
                  <a:latin typeface="Arial"/>
                  <a:ea typeface="Arial"/>
                  <a:cs typeface="Arial"/>
                  <a:sym typeface="Arial"/>
                </a:defRPr>
              </a:lvl1pPr>
            </a:lstStyle>
            <a:p>
              <a:r>
                <a:t>Data set used for the regression law estimation. The green stars are the epicentral location of the studied events and the grey pentagons are the station sites, where we have calculated the GMPs values and the yellow one are those with an observed intensity associated. </a:t>
              </a:r>
            </a:p>
          </p:txBody>
        </p:sp>
      </p:grpSp>
      <p:pic>
        <p:nvPicPr>
          <p:cNvPr id="86" name="image3.jpeg"/>
          <p:cNvPicPr>
            <a:picLocks noChangeAspect="1"/>
          </p:cNvPicPr>
          <p:nvPr/>
        </p:nvPicPr>
        <p:blipFill>
          <a:blip r:embed="rId2">
            <a:extLst/>
          </a:blip>
          <a:stretch>
            <a:fillRect/>
          </a:stretch>
        </p:blipFill>
        <p:spPr>
          <a:xfrm>
            <a:off x="1033462" y="1152525"/>
            <a:ext cx="5014913" cy="5759450"/>
          </a:xfrm>
          <a:prstGeom prst="rect">
            <a:avLst/>
          </a:prstGeom>
          <a:ln w="12700">
            <a:miter lim="400000"/>
          </a:ln>
        </p:spPr>
      </p:pic>
      <p:grpSp>
        <p:nvGrpSpPr>
          <p:cNvPr id="89" name="Group 89"/>
          <p:cNvGrpSpPr/>
          <p:nvPr/>
        </p:nvGrpSpPr>
        <p:grpSpPr>
          <a:xfrm>
            <a:off x="6264274" y="1152524"/>
            <a:ext cx="3598865" cy="1368426"/>
            <a:chOff x="0" y="0"/>
            <a:chExt cx="3598864" cy="1368425"/>
          </a:xfrm>
        </p:grpSpPr>
        <p:sp>
          <p:nvSpPr>
            <p:cNvPr id="87" name="Shape 87"/>
            <p:cNvSpPr/>
            <p:nvPr/>
          </p:nvSpPr>
          <p:spPr>
            <a:xfrm>
              <a:off x="-1" y="0"/>
              <a:ext cx="3598865" cy="1368425"/>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endParaRPr/>
            </a:p>
          </p:txBody>
        </p:sp>
        <p:sp>
          <p:nvSpPr>
            <p:cNvPr id="88" name="Shape 88"/>
            <p:cNvSpPr/>
            <p:nvPr/>
          </p:nvSpPr>
          <p:spPr>
            <a:xfrm>
              <a:off x="-1" y="-1"/>
              <a:ext cx="3598865" cy="1080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r>
                <a:t>Data collected using the CE3RN </a:t>
              </a:r>
              <a:r>
                <a:rPr sz="1400"/>
                <a:t>(Central Eastern European Earthquake and Research Network) </a:t>
              </a:r>
              <a:r>
                <a:t>and the RAN </a:t>
              </a:r>
              <a:r>
                <a:rPr sz="1400"/>
                <a:t>(National Accelerometric Network managed by the Civil Defence of Rome) </a:t>
              </a:r>
              <a:r>
                <a:t>stations</a:t>
              </a:r>
            </a:p>
          </p:txBody>
        </p:sp>
      </p:grpSp>
      <p:grpSp>
        <p:nvGrpSpPr>
          <p:cNvPr id="92" name="Group 92"/>
          <p:cNvGrpSpPr/>
          <p:nvPr/>
        </p:nvGrpSpPr>
        <p:grpSpPr>
          <a:xfrm>
            <a:off x="6335712" y="4032249"/>
            <a:ext cx="3527427" cy="1485901"/>
            <a:chOff x="0" y="0"/>
            <a:chExt cx="3527426" cy="1485900"/>
          </a:xfrm>
        </p:grpSpPr>
        <p:sp>
          <p:nvSpPr>
            <p:cNvPr id="90" name="Shape 90"/>
            <p:cNvSpPr/>
            <p:nvPr/>
          </p:nvSpPr>
          <p:spPr>
            <a:xfrm>
              <a:off x="-1" y="0"/>
              <a:ext cx="3527428" cy="1485900"/>
            </a:xfrm>
            <a:prstGeom prst="rect">
              <a:avLst/>
            </a:prstGeom>
            <a:solidFill>
              <a:srgbClr val="FFFF66"/>
            </a:solidFill>
            <a:ln w="9360" cap="sq">
              <a:solidFill>
                <a:srgbClr val="000000"/>
              </a:solidFill>
              <a:prstDash val="solid"/>
              <a:round/>
            </a:ln>
            <a:effectLst/>
          </p:spPr>
          <p:txBody>
            <a:bodyPr wrap="square" lIns="45718" tIns="45718" rIns="45718" bIns="45718" numCol="1" anchor="t">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endParaRPr/>
            </a:p>
          </p:txBody>
        </p:sp>
        <p:sp>
          <p:nvSpPr>
            <p:cNvPr id="91" name="Shape 91"/>
            <p:cNvSpPr/>
            <p:nvPr/>
          </p:nvSpPr>
          <p:spPr>
            <a:xfrm>
              <a:off x="-1" y="0"/>
              <a:ext cx="3527428" cy="13952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Maximum distance of 4 km, with an average value of :</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(1.8 </a:t>
              </a:r>
              <a:r>
                <a:rPr>
                  <a:latin typeface="Cantarell"/>
                  <a:ea typeface="Cantarell"/>
                  <a:cs typeface="Cantarell"/>
                  <a:sym typeface="Cantarell"/>
                </a:rPr>
                <a:t>±</a:t>
              </a:r>
              <a:r>
                <a:t> 1.8) km</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b="1">
                  <a:latin typeface="Arial"/>
                  <a:ea typeface="Arial"/>
                  <a:cs typeface="Arial"/>
                  <a:sym typeface="Arial"/>
                </a:defRPr>
              </a:pPr>
              <a:r>
                <a:t>115 pairs of intensity - GMPs values</a:t>
              </a:r>
            </a:p>
          </p:txBody>
        </p:sp>
      </p:grpSp>
      <p:grpSp>
        <p:nvGrpSpPr>
          <p:cNvPr id="95" name="Group 95"/>
          <p:cNvGrpSpPr/>
          <p:nvPr/>
        </p:nvGrpSpPr>
        <p:grpSpPr>
          <a:xfrm>
            <a:off x="6264274" y="2736848"/>
            <a:ext cx="3598865" cy="1008067"/>
            <a:chOff x="0" y="0"/>
            <a:chExt cx="3598864" cy="1008065"/>
          </a:xfrm>
        </p:grpSpPr>
        <p:sp>
          <p:nvSpPr>
            <p:cNvPr id="93" name="Shape 93"/>
            <p:cNvSpPr/>
            <p:nvPr/>
          </p:nvSpPr>
          <p:spPr>
            <a:xfrm>
              <a:off x="-1" y="-1"/>
              <a:ext cx="3598865" cy="1008066"/>
            </a:xfrm>
            <a:prstGeom prst="rect">
              <a:avLst/>
            </a:prstGeom>
            <a:noFill/>
            <a:ln w="9360" cap="sq">
              <a:solidFill>
                <a:srgbClr val="000000"/>
              </a:solidFill>
              <a:prstDash val="solid"/>
              <a:round/>
            </a:ln>
            <a:effectLst/>
          </p:spPr>
          <p:txBody>
            <a:bodyPr wrap="square" lIns="45718" tIns="45718" rIns="45718" bIns="45718" numCol="1" anchor="t">
              <a:no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endParaRPr/>
            </a:p>
          </p:txBody>
        </p:sp>
        <p:sp>
          <p:nvSpPr>
            <p:cNvPr id="94" name="Shape 94"/>
            <p:cNvSpPr/>
            <p:nvPr/>
          </p:nvSpPr>
          <p:spPr>
            <a:xfrm>
              <a:off x="-1" y="-1"/>
              <a:ext cx="3598865" cy="9033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r>
                <a:t>Macroseismic data collected from the ARSO macroseismic archive </a:t>
              </a:r>
              <a:r>
                <a:rPr sz="1400"/>
                <a:t>(for the slovenian events)</a:t>
              </a:r>
              <a:r>
                <a:t> and from the DBMI15 </a:t>
              </a:r>
              <a:r>
                <a:rPr sz="1400"/>
                <a:t>(for the italian events)</a:t>
              </a:r>
              <a:r>
                <a:t>.</a:t>
              </a:r>
            </a:p>
          </p:txBody>
        </p:sp>
      </p:grpSp>
      <p:sp>
        <p:nvSpPr>
          <p:cNvPr id="96" name="Shape 96"/>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Input Data</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100"/>
          <p:cNvGrpSpPr/>
          <p:nvPr/>
        </p:nvGrpSpPr>
        <p:grpSpPr>
          <a:xfrm>
            <a:off x="-2" y="7223125"/>
            <a:ext cx="10080627" cy="336550"/>
            <a:chOff x="0" y="0"/>
            <a:chExt cx="10080626" cy="336550"/>
          </a:xfrm>
        </p:grpSpPr>
        <p:sp>
          <p:nvSpPr>
            <p:cNvPr id="98" name="Shape 98"/>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99" name="Shape 99"/>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101" name="Shape 101"/>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04" name="Group 104"/>
          <p:cNvGrpSpPr/>
          <p:nvPr/>
        </p:nvGrpSpPr>
        <p:grpSpPr>
          <a:xfrm>
            <a:off x="-1" y="157162"/>
            <a:ext cx="10080626" cy="336552"/>
            <a:chOff x="0" y="0"/>
            <a:chExt cx="10080625" cy="336550"/>
          </a:xfrm>
        </p:grpSpPr>
        <p:sp>
          <p:nvSpPr>
            <p:cNvPr id="102" name="Shape 102"/>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103" name="Shape 103"/>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105" name="Shape 105"/>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06" name="Shape 106"/>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07" name="Shape 107"/>
          <p:cNvSpPr/>
          <p:nvPr/>
        </p:nvSpPr>
        <p:spPr>
          <a:xfrm>
            <a:off x="2722097" y="6277679"/>
            <a:ext cx="4906302" cy="35066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latin typeface="Arial"/>
                <a:ea typeface="Arial"/>
                <a:cs typeface="Arial"/>
                <a:sym typeface="Arial"/>
              </a:defRPr>
            </a:lvl1pPr>
          </a:lstStyle>
          <a:p>
            <a:r>
              <a:t>GMPs data divided into 0.5 intensity classes</a:t>
            </a:r>
          </a:p>
        </p:txBody>
      </p:sp>
      <p:pic>
        <p:nvPicPr>
          <p:cNvPr id="108" name="image4.jpeg"/>
          <p:cNvPicPr>
            <a:picLocks noChangeAspect="1"/>
          </p:cNvPicPr>
          <p:nvPr/>
        </p:nvPicPr>
        <p:blipFill>
          <a:blip r:embed="rId2">
            <a:extLst/>
          </a:blip>
          <a:stretch>
            <a:fillRect/>
          </a:stretch>
        </p:blipFill>
        <p:spPr>
          <a:xfrm>
            <a:off x="2024395" y="1166164"/>
            <a:ext cx="6022310" cy="4516734"/>
          </a:xfrm>
          <a:prstGeom prst="rect">
            <a:avLst/>
          </a:prstGeom>
          <a:ln w="12700">
            <a:miter lim="400000"/>
          </a:ln>
        </p:spPr>
      </p:pic>
      <p:sp>
        <p:nvSpPr>
          <p:cNvPr id="109" name="Shape 109"/>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Input Data</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3"/>
          <p:cNvGrpSpPr/>
          <p:nvPr/>
        </p:nvGrpSpPr>
        <p:grpSpPr>
          <a:xfrm>
            <a:off x="-2" y="7223125"/>
            <a:ext cx="10080627" cy="336550"/>
            <a:chOff x="0" y="0"/>
            <a:chExt cx="10080626" cy="336550"/>
          </a:xfrm>
        </p:grpSpPr>
        <p:sp>
          <p:nvSpPr>
            <p:cNvPr id="111" name="Shape 111"/>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112" name="Shape 112"/>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114" name="Shape 114"/>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17" name="Group 117"/>
          <p:cNvGrpSpPr/>
          <p:nvPr/>
        </p:nvGrpSpPr>
        <p:grpSpPr>
          <a:xfrm>
            <a:off x="-1" y="157162"/>
            <a:ext cx="10080626" cy="336552"/>
            <a:chOff x="0" y="0"/>
            <a:chExt cx="10080625" cy="336550"/>
          </a:xfrm>
        </p:grpSpPr>
        <p:sp>
          <p:nvSpPr>
            <p:cNvPr id="115" name="Shape 115"/>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116" name="Shape 116"/>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118" name="Shape 118"/>
          <p:cNvSpPr/>
          <p:nvPr/>
        </p:nvSpPr>
        <p:spPr>
          <a:xfrm>
            <a:off x="485774" y="766762"/>
            <a:ext cx="931386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Lst>
              <a:defRPr sz="2200" b="1">
                <a:latin typeface="Arial"/>
                <a:ea typeface="Arial"/>
                <a:cs typeface="Arial"/>
                <a:sym typeface="Arial"/>
              </a:defRPr>
            </a:lvl1pPr>
          </a:lstStyle>
          <a:p>
            <a:r>
              <a:t>Regression laws and used algorithms</a:t>
            </a:r>
          </a:p>
        </p:txBody>
      </p:sp>
      <p:sp>
        <p:nvSpPr>
          <p:cNvPr id="119" name="Shape 119"/>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20" name="Shape 120"/>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121" name="image1.png"/>
          <p:cNvPicPr>
            <a:picLocks noChangeAspect="1"/>
          </p:cNvPicPr>
          <p:nvPr/>
        </p:nvPicPr>
        <p:blipFill>
          <a:blip r:embed="rId2">
            <a:extLst/>
          </a:blip>
          <a:srcRect r="50114"/>
          <a:stretch>
            <a:fillRect/>
          </a:stretch>
        </p:blipFill>
        <p:spPr>
          <a:xfrm>
            <a:off x="6600825" y="2817415"/>
            <a:ext cx="1943399" cy="1962152"/>
          </a:xfrm>
          <a:prstGeom prst="rect">
            <a:avLst/>
          </a:prstGeom>
          <a:ln w="12700">
            <a:miter lim="400000"/>
          </a:ln>
        </p:spPr>
      </p:pic>
      <p:grpSp>
        <p:nvGrpSpPr>
          <p:cNvPr id="124" name="Group 124"/>
          <p:cNvGrpSpPr/>
          <p:nvPr/>
        </p:nvGrpSpPr>
        <p:grpSpPr>
          <a:xfrm>
            <a:off x="3217347" y="1779773"/>
            <a:ext cx="3636407" cy="607828"/>
            <a:chOff x="0" y="0"/>
            <a:chExt cx="3636405" cy="607827"/>
          </a:xfrm>
        </p:grpSpPr>
        <p:sp>
          <p:nvSpPr>
            <p:cNvPr id="122" name="Shape 122"/>
            <p:cNvSpPr/>
            <p:nvPr/>
          </p:nvSpPr>
          <p:spPr>
            <a:xfrm>
              <a:off x="-1" y="0"/>
              <a:ext cx="3636407" cy="607828"/>
            </a:xfrm>
            <a:prstGeom prst="rect">
              <a:avLst/>
            </a:prstGeom>
            <a:solidFill>
              <a:srgbClr val="66FFFF"/>
            </a:solidFill>
            <a:ln w="3600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a:latin typeface="Arial"/>
                  <a:ea typeface="Arial"/>
                  <a:cs typeface="Arial"/>
                  <a:sym typeface="Arial"/>
                </a:defRPr>
              </a:pPr>
              <a:endParaRPr/>
            </a:p>
          </p:txBody>
        </p:sp>
        <p:sp>
          <p:nvSpPr>
            <p:cNvPr id="123" name="Shape 123"/>
            <p:cNvSpPr/>
            <p:nvPr/>
          </p:nvSpPr>
          <p:spPr>
            <a:xfrm>
              <a:off x="-1" y="-1"/>
              <a:ext cx="3636407" cy="5706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3000" tIns="63000" rIns="63000" bIns="63000" numCol="1" anchor="t">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600">
                  <a:latin typeface="Arial"/>
                  <a:ea typeface="Arial"/>
                  <a:cs typeface="Arial"/>
                  <a:sym typeface="Arial"/>
                </a:defRPr>
              </a:pPr>
              <a:r>
                <a:t>I = </a:t>
              </a:r>
              <a:r>
                <a:rPr b="1"/>
                <a:t>a</a:t>
              </a:r>
              <a:r>
                <a:t> * log</a:t>
              </a:r>
              <a:r>
                <a:rPr baseline="-24692"/>
                <a:t>10</a:t>
              </a:r>
              <a:r>
                <a:rPr baseline="-692"/>
                <a:t>(</a:t>
              </a:r>
              <a:r>
                <a:t>GMP) + </a:t>
              </a:r>
              <a:r>
                <a:rPr b="1"/>
                <a:t>b</a:t>
              </a:r>
            </a:p>
          </p:txBody>
        </p:sp>
      </p:grpSp>
      <p:sp>
        <p:nvSpPr>
          <p:cNvPr id="125" name="Shape 125"/>
          <p:cNvSpPr/>
          <p:nvPr/>
        </p:nvSpPr>
        <p:spPr>
          <a:xfrm>
            <a:off x="1117103" y="3002252"/>
            <a:ext cx="4809580" cy="1393958"/>
          </a:xfrm>
          <a:prstGeom prst="rect">
            <a:avLst/>
          </a:prstGeom>
          <a:solidFill>
            <a:srgbClr val="36D743"/>
          </a:solidFill>
          <a:ln w="25400">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lgn="just">
              <a:defRPr sz="2000" b="1">
                <a:latin typeface="Arial"/>
                <a:ea typeface="Arial"/>
                <a:cs typeface="Arial"/>
                <a:sym typeface="Arial"/>
              </a:defRPr>
            </a:pPr>
            <a:r>
              <a:t>Not linear least-squares (NLLS)</a:t>
            </a:r>
            <a:r>
              <a:rPr sz="1800" b="0"/>
              <a:t> (Levenberg, 1944) needs initial values for a and b (set 1.0 in this study) and the independent variable must be known with greater accuracy than the dependent one. </a:t>
            </a:r>
          </a:p>
        </p:txBody>
      </p:sp>
      <p:sp>
        <p:nvSpPr>
          <p:cNvPr id="126" name="Shape 126"/>
          <p:cNvSpPr/>
          <p:nvPr/>
        </p:nvSpPr>
        <p:spPr>
          <a:xfrm>
            <a:off x="1117104" y="4954082"/>
            <a:ext cx="4809578" cy="1393959"/>
          </a:xfrm>
          <a:prstGeom prst="rect">
            <a:avLst/>
          </a:prstGeom>
          <a:solidFill>
            <a:srgbClr val="FF42F1"/>
          </a:solidFill>
          <a:ln w="25400">
            <a:solidFill>
              <a:srgbClr val="000000"/>
            </a:solidFill>
          </a:ln>
          <a:extLst>
            <a:ext uri="{C572A759-6A51-4108-AA02-DFA0A04FC94B}">
              <ma14:wrappingTextBoxFlag xmlns="" xmlns:ma14="http://schemas.microsoft.com/office/mac/drawingml/2011/main" val="1"/>
            </a:ext>
          </a:extLst>
        </p:spPr>
        <p:txBody>
          <a:bodyPr lIns="45718" tIns="45718" rIns="45718" bIns="45718">
            <a:spAutoFit/>
          </a:bodyPr>
          <a:lstStyle/>
          <a:p>
            <a: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b="1">
                <a:latin typeface="Arial"/>
                <a:ea typeface="Arial"/>
                <a:cs typeface="Arial"/>
                <a:sym typeface="Arial"/>
              </a:defRPr>
            </a:pPr>
            <a:r>
              <a:t>Orthogonal distance regression (ODR)</a:t>
            </a:r>
            <a:r>
              <a:rPr sz="1800" b="0"/>
              <a:t> (Boggs et al., 1987) estimates errors  perpendicularly to the line not vertically. So it takes into account the errors of both variables. So it is possible to invert the relation. </a:t>
            </a:r>
          </a:p>
        </p:txBody>
      </p:sp>
      <p:pic>
        <p:nvPicPr>
          <p:cNvPr id="127" name="image1.png"/>
          <p:cNvPicPr>
            <a:picLocks noChangeAspect="1"/>
          </p:cNvPicPr>
          <p:nvPr/>
        </p:nvPicPr>
        <p:blipFill>
          <a:blip r:embed="rId2">
            <a:extLst/>
          </a:blip>
          <a:srcRect l="48415"/>
          <a:stretch>
            <a:fillRect/>
          </a:stretch>
        </p:blipFill>
        <p:spPr>
          <a:xfrm>
            <a:off x="6567685" y="4818458"/>
            <a:ext cx="2009579" cy="1962152"/>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1"/>
          <p:cNvGrpSpPr/>
          <p:nvPr/>
        </p:nvGrpSpPr>
        <p:grpSpPr>
          <a:xfrm>
            <a:off x="-2" y="7223125"/>
            <a:ext cx="10080627" cy="336550"/>
            <a:chOff x="0" y="0"/>
            <a:chExt cx="10080626" cy="336550"/>
          </a:xfrm>
        </p:grpSpPr>
        <p:sp>
          <p:nvSpPr>
            <p:cNvPr id="129" name="Shape 129"/>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130" name="Shape 130"/>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132" name="Shape 132"/>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35" name="Group 135"/>
          <p:cNvGrpSpPr/>
          <p:nvPr/>
        </p:nvGrpSpPr>
        <p:grpSpPr>
          <a:xfrm>
            <a:off x="-1" y="157162"/>
            <a:ext cx="10080626" cy="336552"/>
            <a:chOff x="0" y="0"/>
            <a:chExt cx="10080625" cy="336550"/>
          </a:xfrm>
        </p:grpSpPr>
        <p:sp>
          <p:nvSpPr>
            <p:cNvPr id="133" name="Shape 133"/>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134" name="Shape 134"/>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136" name="Shape 136"/>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Results</a:t>
            </a:r>
          </a:p>
        </p:txBody>
      </p:sp>
      <p:sp>
        <p:nvSpPr>
          <p:cNvPr id="137" name="Shape 137"/>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38" name="Shape 138"/>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139" name="image2.png"/>
          <p:cNvPicPr>
            <a:picLocks noChangeAspect="1"/>
          </p:cNvPicPr>
          <p:nvPr/>
        </p:nvPicPr>
        <p:blipFill>
          <a:blip r:embed="rId2">
            <a:extLst/>
          </a:blip>
          <a:stretch>
            <a:fillRect/>
          </a:stretch>
        </p:blipFill>
        <p:spPr>
          <a:xfrm>
            <a:off x="415131" y="1754981"/>
            <a:ext cx="9240839" cy="2141539"/>
          </a:xfrm>
          <a:prstGeom prst="rect">
            <a:avLst/>
          </a:prstGeom>
          <a:ln w="12700">
            <a:miter lim="400000"/>
          </a:ln>
        </p:spPr>
      </p:pic>
      <p:sp>
        <p:nvSpPr>
          <p:cNvPr id="140" name="Shape 140"/>
          <p:cNvSpPr/>
          <p:nvPr/>
        </p:nvSpPr>
        <p:spPr>
          <a:xfrm>
            <a:off x="607217" y="4290836"/>
            <a:ext cx="8856666" cy="848455"/>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a, b and R</a:t>
            </a:r>
            <a:r>
              <a:rPr baseline="33000"/>
              <a:t>2</a:t>
            </a:r>
            <a:r>
              <a:t> values are consistent between the two different algorithms.</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endParaRP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pPr>
            <a:r>
              <a:t>The main differences are the standard deviations lower using ODR than the NLLS.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4"/>
          <p:cNvGrpSpPr/>
          <p:nvPr/>
        </p:nvGrpSpPr>
        <p:grpSpPr>
          <a:xfrm>
            <a:off x="-2" y="7223125"/>
            <a:ext cx="10080627" cy="336550"/>
            <a:chOff x="0" y="0"/>
            <a:chExt cx="10080626" cy="336550"/>
          </a:xfrm>
        </p:grpSpPr>
        <p:sp>
          <p:nvSpPr>
            <p:cNvPr id="142" name="Shape 142"/>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143" name="Shape 143"/>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145" name="Shape 145"/>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48" name="Group 148"/>
          <p:cNvGrpSpPr/>
          <p:nvPr/>
        </p:nvGrpSpPr>
        <p:grpSpPr>
          <a:xfrm>
            <a:off x="-1" y="157162"/>
            <a:ext cx="10080626" cy="336552"/>
            <a:chOff x="0" y="0"/>
            <a:chExt cx="10080625" cy="336550"/>
          </a:xfrm>
        </p:grpSpPr>
        <p:sp>
          <p:nvSpPr>
            <p:cNvPr id="146" name="Shape 146"/>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147" name="Shape 147"/>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149" name="Shape 149"/>
          <p:cNvSpPr/>
          <p:nvPr/>
        </p:nvSpPr>
        <p:spPr>
          <a:xfrm>
            <a:off x="549275" y="639762"/>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Test on input data</a:t>
            </a:r>
          </a:p>
        </p:txBody>
      </p:sp>
      <p:sp>
        <p:nvSpPr>
          <p:cNvPr id="150" name="Shape 150"/>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51" name="Shape 151"/>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54" name="Group 154"/>
          <p:cNvGrpSpPr/>
          <p:nvPr/>
        </p:nvGrpSpPr>
        <p:grpSpPr>
          <a:xfrm>
            <a:off x="4624387" y="2698038"/>
            <a:ext cx="4751390" cy="2303465"/>
            <a:chOff x="0" y="0"/>
            <a:chExt cx="4751389" cy="2303464"/>
          </a:xfrm>
        </p:grpSpPr>
        <p:sp>
          <p:nvSpPr>
            <p:cNvPr id="152" name="Shape 152"/>
            <p:cNvSpPr/>
            <p:nvPr/>
          </p:nvSpPr>
          <p:spPr>
            <a:xfrm>
              <a:off x="-1" y="-1"/>
              <a:ext cx="4751390" cy="2303466"/>
            </a:xfrm>
            <a:prstGeom prst="rect">
              <a:avLst/>
            </a:prstGeom>
            <a:noFill/>
            <a:ln w="36000" cap="sq">
              <a:solidFill>
                <a:srgbClr val="000000"/>
              </a:solidFill>
              <a:prstDash val="solid"/>
              <a:round/>
            </a:ln>
            <a:effectLst/>
          </p:spPr>
          <p:txBody>
            <a:bodyPr wrap="square" lIns="45718" tIns="45718" rIns="45718" bIns="45718" numCol="1" anchor="ctr">
              <a:noAutofit/>
            </a:bodyPr>
            <a:lstStyle/>
            <a:p>
              <a:pPr>
                <a:defRPr>
                  <a:solidFill>
                    <a:srgbClr val="FFFFFF"/>
                  </a:solidFill>
                  <a:latin typeface="Arial"/>
                  <a:ea typeface="Arial"/>
                  <a:cs typeface="Arial"/>
                  <a:sym typeface="Arial"/>
                </a:defRPr>
              </a:pPr>
              <a:endParaRPr/>
            </a:p>
          </p:txBody>
        </p:sp>
        <p:pic>
          <p:nvPicPr>
            <p:cNvPr id="153" name="image3.png"/>
            <p:cNvPicPr>
              <a:picLocks noChangeAspect="1"/>
            </p:cNvPicPr>
            <p:nvPr/>
          </p:nvPicPr>
          <p:blipFill>
            <a:blip r:embed="rId2">
              <a:extLst/>
            </a:blip>
            <a:stretch>
              <a:fillRect/>
            </a:stretch>
          </p:blipFill>
          <p:spPr>
            <a:xfrm>
              <a:off x="71436" y="66675"/>
              <a:ext cx="4608515" cy="2170115"/>
            </a:xfrm>
            <a:prstGeom prst="rect">
              <a:avLst/>
            </a:prstGeom>
            <a:ln w="12700" cap="flat">
              <a:noFill/>
              <a:miter lim="400000"/>
            </a:ln>
            <a:effectLst/>
          </p:spPr>
        </p:pic>
      </p:grpSp>
      <p:sp>
        <p:nvSpPr>
          <p:cNvPr id="155" name="Shape 155"/>
          <p:cNvSpPr/>
          <p:nvPr/>
        </p:nvSpPr>
        <p:spPr>
          <a:xfrm>
            <a:off x="4444205" y="5203824"/>
            <a:ext cx="5111752" cy="349221"/>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Arial"/>
                <a:ea typeface="Arial"/>
                <a:cs typeface="Arial"/>
                <a:sym typeface="Arial"/>
              </a:defRPr>
            </a:lvl1pPr>
          </a:lstStyle>
          <a:p>
            <a:r>
              <a:t>Test using the data set of estimation of the laws.</a:t>
            </a:r>
          </a:p>
        </p:txBody>
      </p:sp>
      <p:sp>
        <p:nvSpPr>
          <p:cNvPr id="156" name="Shape 156"/>
          <p:cNvSpPr/>
          <p:nvPr/>
        </p:nvSpPr>
        <p:spPr>
          <a:xfrm>
            <a:off x="647699" y="1368424"/>
            <a:ext cx="9072565" cy="597775"/>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lgn="jus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Lst>
              <a:defRPr>
                <a:latin typeface="Arial"/>
                <a:ea typeface="Arial"/>
                <a:cs typeface="Arial"/>
                <a:sym typeface="Arial"/>
              </a:defRPr>
            </a:lvl1pPr>
          </a:lstStyle>
          <a:p>
            <a:r>
              <a:t>How much are the data close to the regression line, so how much does the line represent well the data used?</a:t>
            </a:r>
          </a:p>
        </p:txBody>
      </p:sp>
      <p:grpSp>
        <p:nvGrpSpPr>
          <p:cNvPr id="159" name="Group 159"/>
          <p:cNvGrpSpPr/>
          <p:nvPr/>
        </p:nvGrpSpPr>
        <p:grpSpPr>
          <a:xfrm>
            <a:off x="1301750" y="3173582"/>
            <a:ext cx="2352675" cy="1352377"/>
            <a:chOff x="0" y="0"/>
            <a:chExt cx="2352675" cy="1352376"/>
          </a:xfrm>
        </p:grpSpPr>
        <p:pic>
          <p:nvPicPr>
            <p:cNvPr id="157" name="image5.jpeg"/>
            <p:cNvPicPr>
              <a:picLocks noChangeAspect="1"/>
            </p:cNvPicPr>
            <p:nvPr/>
          </p:nvPicPr>
          <p:blipFill>
            <a:blip r:embed="rId3">
              <a:extLst/>
            </a:blip>
            <a:stretch>
              <a:fillRect/>
            </a:stretch>
          </p:blipFill>
          <p:spPr>
            <a:xfrm>
              <a:off x="185737" y="-1"/>
              <a:ext cx="1981201" cy="485777"/>
            </a:xfrm>
            <a:prstGeom prst="rect">
              <a:avLst/>
            </a:prstGeom>
            <a:ln w="12700" cap="flat">
              <a:noFill/>
              <a:miter lim="400000"/>
            </a:ln>
            <a:effectLst/>
          </p:spPr>
        </p:pic>
        <p:pic>
          <p:nvPicPr>
            <p:cNvPr id="158" name="image6.jpeg"/>
            <p:cNvPicPr>
              <a:picLocks noChangeAspect="1"/>
            </p:cNvPicPr>
            <p:nvPr/>
          </p:nvPicPr>
          <p:blipFill>
            <a:blip r:embed="rId4">
              <a:extLst/>
            </a:blip>
            <a:stretch>
              <a:fillRect/>
            </a:stretch>
          </p:blipFill>
          <p:spPr>
            <a:xfrm>
              <a:off x="0" y="847549"/>
              <a:ext cx="2352675" cy="504828"/>
            </a:xfrm>
            <a:prstGeom prst="rect">
              <a:avLst/>
            </a:prstGeom>
            <a:ln w="12700" cap="flat">
              <a:noFill/>
              <a:miter lim="400000"/>
            </a:ln>
            <a:effectLst/>
          </p:spPr>
        </p:pic>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oup 163"/>
          <p:cNvGrpSpPr/>
          <p:nvPr/>
        </p:nvGrpSpPr>
        <p:grpSpPr>
          <a:xfrm>
            <a:off x="-2" y="7223125"/>
            <a:ext cx="10080627" cy="336550"/>
            <a:chOff x="0" y="0"/>
            <a:chExt cx="10080626" cy="336550"/>
          </a:xfrm>
        </p:grpSpPr>
        <p:sp>
          <p:nvSpPr>
            <p:cNvPr id="161" name="Shape 161"/>
            <p:cNvSpPr/>
            <p:nvPr/>
          </p:nvSpPr>
          <p:spPr>
            <a:xfrm>
              <a:off x="0" y="0"/>
              <a:ext cx="10080626" cy="336550"/>
            </a:xfrm>
            <a:prstGeom prst="rect">
              <a:avLst/>
            </a:prstGeom>
            <a:solidFill>
              <a:srgbClr val="000080"/>
            </a:solidFill>
            <a:ln w="9360" cap="sq">
              <a:solidFill>
                <a:srgbClr val="000080"/>
              </a:solidFill>
              <a:prstDash val="solid"/>
              <a:round/>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endParaRPr/>
            </a:p>
          </p:txBody>
        </p:sp>
        <p:sp>
          <p:nvSpPr>
            <p:cNvPr id="162" name="Shape 162"/>
            <p:cNvSpPr/>
            <p:nvPr/>
          </p:nvSpPr>
          <p:spPr>
            <a:xfrm>
              <a:off x="-1" y="23693"/>
              <a:ext cx="9644575" cy="2891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400">
                  <a:solidFill>
                    <a:srgbClr val="FFFFFF"/>
                  </a:solidFill>
                  <a:latin typeface="Arial"/>
                  <a:ea typeface="Arial"/>
                  <a:cs typeface="Arial"/>
                  <a:sym typeface="Arial"/>
                </a:defRPr>
              </a:pPr>
              <a:r>
                <a:t>Vienna, 25</a:t>
              </a:r>
              <a:r>
                <a:rPr baseline="33000"/>
                <a:t>th</a:t>
              </a:r>
              <a:r>
                <a:t> April 2017                                                                                                                                            Lara Tiberi</a:t>
              </a:r>
            </a:p>
          </p:txBody>
        </p:sp>
      </p:grpSp>
      <p:sp>
        <p:nvSpPr>
          <p:cNvPr id="164" name="Shape 164"/>
          <p:cNvSpPr/>
          <p:nvPr/>
        </p:nvSpPr>
        <p:spPr>
          <a:xfrm>
            <a:off x="-1" y="0"/>
            <a:ext cx="731840" cy="457200"/>
          </a:xfrm>
          <a:prstGeom prst="rect">
            <a:avLst/>
          </a:prstGeom>
          <a:solidFill>
            <a:srgbClr val="808080"/>
          </a:solidFill>
          <a:ln w="9360" cap="sq">
            <a:solidFill>
              <a:srgbClr val="000080"/>
            </a:solidFill>
          </a:ln>
        </p:spPr>
        <p:txBody>
          <a:bodyPr lIns="45718" tIns="45718" rIns="45718" bIns="45718" anchor="ctr"/>
          <a:lstStyle/>
          <a:p>
            <a:pPr>
              <a:defRPr>
                <a:solidFill>
                  <a:srgbClr val="FFFFFF"/>
                </a:solidFill>
                <a:latin typeface="Arial"/>
                <a:ea typeface="Arial"/>
                <a:cs typeface="Arial"/>
                <a:sym typeface="Arial"/>
              </a:defRPr>
            </a:pPr>
            <a:endParaRPr/>
          </a:p>
        </p:txBody>
      </p:sp>
      <p:grpSp>
        <p:nvGrpSpPr>
          <p:cNvPr id="167" name="Group 167"/>
          <p:cNvGrpSpPr/>
          <p:nvPr/>
        </p:nvGrpSpPr>
        <p:grpSpPr>
          <a:xfrm>
            <a:off x="-1" y="157162"/>
            <a:ext cx="10080626" cy="336552"/>
            <a:chOff x="0" y="0"/>
            <a:chExt cx="10080625" cy="336550"/>
          </a:xfrm>
        </p:grpSpPr>
        <p:sp>
          <p:nvSpPr>
            <p:cNvPr id="165" name="Shape 165"/>
            <p:cNvSpPr/>
            <p:nvPr/>
          </p:nvSpPr>
          <p:spPr>
            <a:xfrm>
              <a:off x="0" y="0"/>
              <a:ext cx="10080625" cy="336551"/>
            </a:xfrm>
            <a:prstGeom prst="rect">
              <a:avLst/>
            </a:prstGeom>
            <a:solidFill>
              <a:srgbClr val="000080"/>
            </a:solidFill>
            <a:ln w="12700" cap="flat">
              <a:noFill/>
              <a:miter lim="400000"/>
            </a:ln>
            <a:effectLst/>
          </p:spPr>
          <p:txBody>
            <a:bodyPr wrap="square" lIns="45718" tIns="45718" rIns="45718" bIns="45718" numCol="1" anchor="ctr">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pPr>
              <a:endParaRPr/>
            </a:p>
          </p:txBody>
        </p:sp>
        <p:sp>
          <p:nvSpPr>
            <p:cNvPr id="166" name="Shape 166"/>
            <p:cNvSpPr/>
            <p:nvPr/>
          </p:nvSpPr>
          <p:spPr>
            <a:xfrm>
              <a:off x="-1" y="36867"/>
              <a:ext cx="8023779" cy="262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 pos="8978900" algn="l"/>
                  <a:tab pos="9423400" algn="l"/>
                  <a:tab pos="9880600" algn="l"/>
                </a:tabLst>
                <a:defRPr sz="1200" b="1">
                  <a:solidFill>
                    <a:srgbClr val="FFFFFF"/>
                  </a:solidFill>
                  <a:latin typeface="Arial"/>
                  <a:ea typeface="Arial"/>
                  <a:cs typeface="Arial"/>
                  <a:sym typeface="Arial"/>
                </a:defRPr>
              </a:lvl1pPr>
            </a:lstStyle>
            <a:p>
              <a:r>
                <a:t>Estimation of regression laws for ground motion parameters using as case of study the Amatrice earthquake.</a:t>
              </a:r>
            </a:p>
          </p:txBody>
        </p:sp>
      </p:grpSp>
      <p:sp>
        <p:nvSpPr>
          <p:cNvPr id="168" name="Shape 168"/>
          <p:cNvSpPr/>
          <p:nvPr/>
        </p:nvSpPr>
        <p:spPr>
          <a:xfrm>
            <a:off x="546100" y="636587"/>
            <a:ext cx="6765925" cy="411058"/>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b="1">
                <a:latin typeface="Arial"/>
                <a:ea typeface="Arial"/>
                <a:cs typeface="Arial"/>
                <a:sym typeface="Arial"/>
              </a:defRPr>
            </a:lvl1pPr>
          </a:lstStyle>
          <a:p>
            <a:r>
              <a:t>Comparisons: PGV relations</a:t>
            </a:r>
          </a:p>
        </p:txBody>
      </p:sp>
      <p:sp>
        <p:nvSpPr>
          <p:cNvPr id="169" name="Shape 169"/>
          <p:cNvSpPr/>
          <p:nvPr/>
        </p:nvSpPr>
        <p:spPr>
          <a:xfrm>
            <a:off x="9904411" y="6583361"/>
            <a:ext cx="92077" cy="822327"/>
          </a:xfrm>
          <a:prstGeom prst="rect">
            <a:avLst/>
          </a:prstGeom>
          <a:solidFill>
            <a:srgbClr val="808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sp>
        <p:nvSpPr>
          <p:cNvPr id="170" name="Shape 170"/>
          <p:cNvSpPr/>
          <p:nvPr/>
        </p:nvSpPr>
        <p:spPr>
          <a:xfrm>
            <a:off x="9904411" y="6583361"/>
            <a:ext cx="92077" cy="639764"/>
          </a:xfrm>
          <a:prstGeom prst="rect">
            <a:avLst/>
          </a:prstGeom>
          <a:solidFill>
            <a:srgbClr val="000080"/>
          </a:solidFill>
          <a:ln w="12700">
            <a:miter lim="400000"/>
          </a:ln>
        </p:spPr>
        <p:txBody>
          <a:bodyPr lIns="45718" tIns="45718" rIns="45718" bIns="45718" anchor="ctr"/>
          <a:lstStyle/>
          <a:p>
            <a:pPr>
              <a:defRPr>
                <a:solidFill>
                  <a:srgbClr val="FFFFFF"/>
                </a:solidFill>
                <a:latin typeface="Arial"/>
                <a:ea typeface="Arial"/>
                <a:cs typeface="Arial"/>
                <a:sym typeface="Arial"/>
              </a:defRPr>
            </a:pPr>
            <a:endParaRPr/>
          </a:p>
        </p:txBody>
      </p:sp>
      <p:pic>
        <p:nvPicPr>
          <p:cNvPr id="171" name="image4.png"/>
          <p:cNvPicPr>
            <a:picLocks noChangeAspect="1"/>
          </p:cNvPicPr>
          <p:nvPr/>
        </p:nvPicPr>
        <p:blipFill>
          <a:blip r:embed="rId2">
            <a:extLst/>
          </a:blip>
          <a:stretch>
            <a:fillRect/>
          </a:stretch>
        </p:blipFill>
        <p:spPr>
          <a:xfrm>
            <a:off x="850613" y="3163886"/>
            <a:ext cx="5283774" cy="3962831"/>
          </a:xfrm>
          <a:prstGeom prst="rect">
            <a:avLst/>
          </a:prstGeom>
          <a:ln w="12700">
            <a:miter lim="400000"/>
          </a:ln>
        </p:spPr>
      </p:pic>
      <p:grpSp>
        <p:nvGrpSpPr>
          <p:cNvPr id="188" name="Group 188"/>
          <p:cNvGrpSpPr/>
          <p:nvPr/>
        </p:nvGrpSpPr>
        <p:grpSpPr>
          <a:xfrm>
            <a:off x="431800" y="1284287"/>
            <a:ext cx="8920164" cy="1830390"/>
            <a:chOff x="0" y="0"/>
            <a:chExt cx="8920163" cy="1830389"/>
          </a:xfrm>
        </p:grpSpPr>
        <p:sp>
          <p:nvSpPr>
            <p:cNvPr id="172" name="Shape 172"/>
            <p:cNvSpPr/>
            <p:nvPr/>
          </p:nvSpPr>
          <p:spPr>
            <a:xfrm>
              <a:off x="6256337" y="1000309"/>
              <a:ext cx="2663827" cy="299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Faenza and Michelini (2010)</a:t>
              </a:r>
            </a:p>
          </p:txBody>
        </p:sp>
        <p:grpSp>
          <p:nvGrpSpPr>
            <p:cNvPr id="175" name="Group 175"/>
            <p:cNvGrpSpPr/>
            <p:nvPr/>
          </p:nvGrpSpPr>
          <p:grpSpPr>
            <a:xfrm>
              <a:off x="0" y="939800"/>
              <a:ext cx="6121401" cy="420690"/>
              <a:chOff x="0" y="0"/>
              <a:chExt cx="6121400" cy="420689"/>
            </a:xfrm>
          </p:grpSpPr>
          <p:sp>
            <p:nvSpPr>
              <p:cNvPr id="173" name="Shape 173"/>
              <p:cNvSpPr/>
              <p:nvPr/>
            </p:nvSpPr>
            <p:spPr>
              <a:xfrm>
                <a:off x="0" y="0"/>
                <a:ext cx="6121401" cy="420690"/>
              </a:xfrm>
              <a:prstGeom prst="rect">
                <a:avLst/>
              </a:prstGeom>
              <a:solidFill>
                <a:srgbClr val="66FFFF"/>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174" name="Shape 174"/>
              <p:cNvSpPr/>
              <p:nvPr/>
            </p:nvSpPr>
            <p:spPr>
              <a:xfrm>
                <a:off x="0" y="-1"/>
                <a:ext cx="6121401" cy="3668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(2.35 ± 0.09)* log PGV + (5.11 ± 0.07) , σ = 0.26</a:t>
                </a:r>
              </a:p>
            </p:txBody>
          </p:sp>
        </p:grpSp>
        <p:grpSp>
          <p:nvGrpSpPr>
            <p:cNvPr id="178" name="Group 178"/>
            <p:cNvGrpSpPr/>
            <p:nvPr/>
          </p:nvGrpSpPr>
          <p:grpSpPr>
            <a:xfrm>
              <a:off x="0" y="1409700"/>
              <a:ext cx="6121401" cy="420690"/>
              <a:chOff x="0" y="0"/>
              <a:chExt cx="6121400" cy="420689"/>
            </a:xfrm>
          </p:grpSpPr>
          <p:sp>
            <p:nvSpPr>
              <p:cNvPr id="176" name="Shape 176"/>
              <p:cNvSpPr/>
              <p:nvPr/>
            </p:nvSpPr>
            <p:spPr>
              <a:xfrm>
                <a:off x="0" y="0"/>
                <a:ext cx="6121401" cy="420690"/>
              </a:xfrm>
              <a:prstGeom prst="rect">
                <a:avLst/>
              </a:prstGeom>
              <a:solidFill>
                <a:srgbClr val="FF0000"/>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177" name="Shape 177"/>
              <p:cNvSpPr/>
              <p:nvPr/>
            </p:nvSpPr>
            <p:spPr>
              <a:xfrm>
                <a:off x="0" y="-1"/>
                <a:ext cx="6121401" cy="368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(1.80 ± 0.17)* log PGV + (5.09 ± 0.22) , σ = 0.71, R</a:t>
                </a:r>
                <a:r>
                  <a:rPr baseline="33000"/>
                  <a:t>2</a:t>
                </a:r>
                <a:r>
                  <a:t> = 0.61</a:t>
                </a:r>
              </a:p>
            </p:txBody>
          </p:sp>
        </p:grpSp>
        <p:sp>
          <p:nvSpPr>
            <p:cNvPr id="179" name="Shape 179"/>
            <p:cNvSpPr/>
            <p:nvPr/>
          </p:nvSpPr>
          <p:spPr>
            <a:xfrm>
              <a:off x="6215062" y="1470209"/>
              <a:ext cx="2663827" cy="299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 Faccioli and Cauzzi    (2006)</a:t>
              </a:r>
            </a:p>
          </p:txBody>
        </p:sp>
        <p:grpSp>
          <p:nvGrpSpPr>
            <p:cNvPr id="182" name="Group 182"/>
            <p:cNvGrpSpPr/>
            <p:nvPr/>
          </p:nvGrpSpPr>
          <p:grpSpPr>
            <a:xfrm>
              <a:off x="0" y="469900"/>
              <a:ext cx="6121401" cy="420690"/>
              <a:chOff x="0" y="0"/>
              <a:chExt cx="6121400" cy="420689"/>
            </a:xfrm>
          </p:grpSpPr>
          <p:sp>
            <p:nvSpPr>
              <p:cNvPr id="180" name="Shape 180"/>
              <p:cNvSpPr/>
              <p:nvPr/>
            </p:nvSpPr>
            <p:spPr>
              <a:xfrm>
                <a:off x="0" y="0"/>
                <a:ext cx="6121401" cy="420690"/>
              </a:xfrm>
              <a:prstGeom prst="rect">
                <a:avLst/>
              </a:prstGeom>
              <a:solidFill>
                <a:srgbClr val="FF33FF"/>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181" name="Shape 181"/>
              <p:cNvSpPr/>
              <p:nvPr/>
            </p:nvSpPr>
            <p:spPr>
              <a:xfrm>
                <a:off x="0" y="-1"/>
                <a:ext cx="6121401" cy="368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(2.03 ± 0.27)* log PGV + (4.82 ± 0.25) , σ = 0.30, R</a:t>
                </a:r>
                <a:r>
                  <a:rPr baseline="33000"/>
                  <a:t>2</a:t>
                </a:r>
                <a:r>
                  <a:t> = 0.89 </a:t>
                </a:r>
              </a:p>
            </p:txBody>
          </p:sp>
        </p:grpSp>
        <p:grpSp>
          <p:nvGrpSpPr>
            <p:cNvPr id="185" name="Group 185"/>
            <p:cNvGrpSpPr/>
            <p:nvPr/>
          </p:nvGrpSpPr>
          <p:grpSpPr>
            <a:xfrm>
              <a:off x="0" y="0"/>
              <a:ext cx="6121401" cy="420690"/>
              <a:chOff x="0" y="0"/>
              <a:chExt cx="6121400" cy="420689"/>
            </a:xfrm>
          </p:grpSpPr>
          <p:sp>
            <p:nvSpPr>
              <p:cNvPr id="183" name="Shape 183"/>
              <p:cNvSpPr/>
              <p:nvPr/>
            </p:nvSpPr>
            <p:spPr>
              <a:xfrm>
                <a:off x="0" y="0"/>
                <a:ext cx="6121401" cy="420690"/>
              </a:xfrm>
              <a:prstGeom prst="rect">
                <a:avLst/>
              </a:prstGeom>
              <a:solidFill>
                <a:srgbClr val="CCFF00"/>
              </a:solidFill>
              <a:ln w="9360" cap="sq">
                <a:solidFill>
                  <a:srgbClr val="000000"/>
                </a:solidFill>
                <a:prstDash val="solid"/>
                <a:round/>
              </a:ln>
              <a:effectLst/>
            </p:spPr>
            <p:txBody>
              <a:bodyPr wrap="square" lIns="45718" tIns="45718" rIns="45718" bIns="45718"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endParaRPr/>
              </a:p>
            </p:txBody>
          </p:sp>
          <p:sp>
            <p:nvSpPr>
              <p:cNvPr id="184" name="Shape 184"/>
              <p:cNvSpPr/>
              <p:nvPr/>
            </p:nvSpPr>
            <p:spPr>
              <a:xfrm>
                <a:off x="0" y="-1"/>
                <a:ext cx="6121401" cy="368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latin typeface="Arial"/>
                    <a:ea typeface="Arial"/>
                    <a:cs typeface="Arial"/>
                    <a:sym typeface="Arial"/>
                  </a:defRPr>
                </a:pPr>
                <a:r>
                  <a:t>I</a:t>
                </a:r>
                <a:r>
                  <a:rPr baseline="-33000"/>
                  <a:t>MCS</a:t>
                </a:r>
                <a:r>
                  <a:t> = (1.84 ± 0.24)* log PGV + (4.85 ± 0.23) , σ = 0.66, R</a:t>
                </a:r>
                <a:r>
                  <a:rPr baseline="33000"/>
                  <a:t>2</a:t>
                </a:r>
                <a:r>
                  <a:t> = 0.89 </a:t>
                </a:r>
              </a:p>
            </p:txBody>
          </p:sp>
        </p:grpSp>
        <p:sp>
          <p:nvSpPr>
            <p:cNvPr id="186" name="Shape 186"/>
            <p:cNvSpPr/>
            <p:nvPr/>
          </p:nvSpPr>
          <p:spPr>
            <a:xfrm>
              <a:off x="6215062" y="60509"/>
              <a:ext cx="2663827" cy="2996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NLLS</a:t>
              </a:r>
            </a:p>
          </p:txBody>
        </p:sp>
        <p:sp>
          <p:nvSpPr>
            <p:cNvPr id="187" name="Shape 187"/>
            <p:cNvSpPr/>
            <p:nvPr/>
          </p:nvSpPr>
          <p:spPr>
            <a:xfrm>
              <a:off x="6256337" y="512863"/>
              <a:ext cx="2663827" cy="299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999" tIns="44999" rIns="44999" bIns="44999" numCol="1" anchor="t">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lvl1pPr>
            </a:lstStyle>
            <a:p>
              <a:r>
                <a:t>ODR</a:t>
              </a:r>
            </a:p>
          </p:txBody>
        </p:sp>
      </p:grpSp>
    </p:spTree>
  </p:cSld>
  <p:clrMapOvr>
    <a:masterClrMapping/>
  </p:clrMapOvr>
  <p:transition spd="slow"/>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Custom</PresentationFormat>
  <Paragraphs>139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Cantarell</vt:lpstr>
      <vt:lpstr>Helvetica</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Costa</dc:creator>
  <cp:lastModifiedBy>COSTA GIOVANNI</cp:lastModifiedBy>
  <cp:revision>1</cp:revision>
  <dcterms:modified xsi:type="dcterms:W3CDTF">2024-03-12T09:17:14Z</dcterms:modified>
</cp:coreProperties>
</file>