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61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3" r:id="rId12"/>
    <p:sldId id="272" r:id="rId13"/>
    <p:sldId id="279" r:id="rId14"/>
    <p:sldId id="274" r:id="rId15"/>
    <p:sldId id="275" r:id="rId16"/>
    <p:sldId id="271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89857" autoAdjust="0"/>
  </p:normalViewPr>
  <p:slideViewPr>
    <p:cSldViewPr>
      <p:cViewPr varScale="1">
        <p:scale>
          <a:sx n="148" d="100"/>
          <a:sy n="148" d="100"/>
        </p:scale>
        <p:origin x="2160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I STEFANO" userId="ccd3b545-e10a-42a2-9cc6-83213556c668" providerId="ADAL" clId="{284D7356-114C-4A55-9032-976FD355F5D1}"/>
    <pc:docChg chg="custSel addSld modSld sldOrd">
      <pc:chgData name="MARSI STEFANO" userId="ccd3b545-e10a-42a2-9cc6-83213556c668" providerId="ADAL" clId="{284D7356-114C-4A55-9032-976FD355F5D1}" dt="2023-09-25T08:35:29.586" v="893" actId="404"/>
      <pc:docMkLst>
        <pc:docMk/>
      </pc:docMkLst>
      <pc:sldChg chg="modSp">
        <pc:chgData name="MARSI STEFANO" userId="ccd3b545-e10a-42a2-9cc6-83213556c668" providerId="ADAL" clId="{284D7356-114C-4A55-9032-976FD355F5D1}" dt="2023-09-21T08:39:09.172" v="62" actId="20577"/>
        <pc:sldMkLst>
          <pc:docMk/>
          <pc:sldMk cId="0" sldId="256"/>
        </pc:sldMkLst>
        <pc:spChg chg="mod">
          <ac:chgData name="MARSI STEFANO" userId="ccd3b545-e10a-42a2-9cc6-83213556c668" providerId="ADAL" clId="{284D7356-114C-4A55-9032-976FD355F5D1}" dt="2023-09-21T08:39:09.172" v="62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MARSI STEFANO" userId="ccd3b545-e10a-42a2-9cc6-83213556c668" providerId="ADAL" clId="{284D7356-114C-4A55-9032-976FD355F5D1}" dt="2023-09-21T08:38:19.205" v="40" actId="14100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MARSI STEFANO" userId="ccd3b545-e10a-42a2-9cc6-83213556c668" providerId="ADAL" clId="{284D7356-114C-4A55-9032-976FD355F5D1}" dt="2023-09-25T08:34:49.024" v="867" actId="20577"/>
        <pc:sldMkLst>
          <pc:docMk/>
          <pc:sldMk cId="0" sldId="258"/>
        </pc:sldMkLst>
        <pc:spChg chg="mod">
          <ac:chgData name="MARSI STEFANO" userId="ccd3b545-e10a-42a2-9cc6-83213556c668" providerId="ADAL" clId="{284D7356-114C-4A55-9032-976FD355F5D1}" dt="2023-09-25T08:34:49.024" v="867" actId="20577"/>
          <ac:spMkLst>
            <pc:docMk/>
            <pc:sldMk cId="0" sldId="258"/>
            <ac:spMk id="59394" creationId="{00000000-0000-0000-0000-000000000000}"/>
          </ac:spMkLst>
        </pc:spChg>
        <pc:spChg chg="mod">
          <ac:chgData name="MARSI STEFANO" userId="ccd3b545-e10a-42a2-9cc6-83213556c668" providerId="ADAL" clId="{284D7356-114C-4A55-9032-976FD355F5D1}" dt="2023-09-21T08:40:48.563" v="87" actId="20577"/>
          <ac:spMkLst>
            <pc:docMk/>
            <pc:sldMk cId="0" sldId="258"/>
            <ac:spMk id="59395" creationId="{00000000-0000-0000-0000-000000000000}"/>
          </ac:spMkLst>
        </pc:spChg>
      </pc:sldChg>
      <pc:sldChg chg="modSp modAnim">
        <pc:chgData name="MARSI STEFANO" userId="ccd3b545-e10a-42a2-9cc6-83213556c668" providerId="ADAL" clId="{284D7356-114C-4A55-9032-976FD355F5D1}" dt="2023-09-21T08:41:17.625" v="111" actId="20577"/>
        <pc:sldMkLst>
          <pc:docMk/>
          <pc:sldMk cId="0" sldId="261"/>
        </pc:sldMkLst>
        <pc:spChg chg="mod">
          <ac:chgData name="MARSI STEFANO" userId="ccd3b545-e10a-42a2-9cc6-83213556c668" providerId="ADAL" clId="{284D7356-114C-4A55-9032-976FD355F5D1}" dt="2023-09-21T08:41:17.625" v="111" actId="20577"/>
          <ac:spMkLst>
            <pc:docMk/>
            <pc:sldMk cId="0" sldId="261"/>
            <ac:spMk id="8195" creationId="{00000000-0000-0000-0000-000000000000}"/>
          </ac:spMkLst>
        </pc:spChg>
      </pc:sldChg>
      <pc:sldChg chg="modSp modAnim">
        <pc:chgData name="MARSI STEFANO" userId="ccd3b545-e10a-42a2-9cc6-83213556c668" providerId="ADAL" clId="{284D7356-114C-4A55-9032-976FD355F5D1}" dt="2023-09-21T08:43:10.067" v="191" actId="113"/>
        <pc:sldMkLst>
          <pc:docMk/>
          <pc:sldMk cId="0" sldId="265"/>
        </pc:sldMkLst>
        <pc:spChg chg="mod">
          <ac:chgData name="MARSI STEFANO" userId="ccd3b545-e10a-42a2-9cc6-83213556c668" providerId="ADAL" clId="{284D7356-114C-4A55-9032-976FD355F5D1}" dt="2023-09-21T08:43:10.067" v="191" actId="113"/>
          <ac:spMkLst>
            <pc:docMk/>
            <pc:sldMk cId="0" sldId="265"/>
            <ac:spMk id="10243" creationId="{00000000-0000-0000-0000-000000000000}"/>
          </ac:spMkLst>
        </pc:spChg>
      </pc:sldChg>
      <pc:sldChg chg="modSp modAnim">
        <pc:chgData name="MARSI STEFANO" userId="ccd3b545-e10a-42a2-9cc6-83213556c668" providerId="ADAL" clId="{284D7356-114C-4A55-9032-976FD355F5D1}" dt="2023-09-21T08:44:33.891" v="240" actId="20577"/>
        <pc:sldMkLst>
          <pc:docMk/>
          <pc:sldMk cId="0" sldId="266"/>
        </pc:sldMkLst>
        <pc:spChg chg="mod">
          <ac:chgData name="MARSI STEFANO" userId="ccd3b545-e10a-42a2-9cc6-83213556c668" providerId="ADAL" clId="{284D7356-114C-4A55-9032-976FD355F5D1}" dt="2023-09-21T08:44:33.891" v="240" actId="20577"/>
          <ac:spMkLst>
            <pc:docMk/>
            <pc:sldMk cId="0" sldId="266"/>
            <ac:spMk id="18435" creationId="{00000000-0000-0000-0000-000000000000}"/>
          </ac:spMkLst>
        </pc:spChg>
      </pc:sldChg>
      <pc:sldChg chg="modSp">
        <pc:chgData name="MARSI STEFANO" userId="ccd3b545-e10a-42a2-9cc6-83213556c668" providerId="ADAL" clId="{284D7356-114C-4A55-9032-976FD355F5D1}" dt="2023-09-21T08:45:30.063" v="267" actId="14100"/>
        <pc:sldMkLst>
          <pc:docMk/>
          <pc:sldMk cId="0" sldId="267"/>
        </pc:sldMkLst>
        <pc:spChg chg="mod">
          <ac:chgData name="MARSI STEFANO" userId="ccd3b545-e10a-42a2-9cc6-83213556c668" providerId="ADAL" clId="{284D7356-114C-4A55-9032-976FD355F5D1}" dt="2023-09-21T08:45:30.063" v="267" actId="14100"/>
          <ac:spMkLst>
            <pc:docMk/>
            <pc:sldMk cId="0" sldId="267"/>
            <ac:spMk id="19459" creationId="{00000000-0000-0000-0000-000000000000}"/>
          </ac:spMkLst>
        </pc:spChg>
      </pc:sldChg>
      <pc:sldChg chg="modSp">
        <pc:chgData name="MARSI STEFANO" userId="ccd3b545-e10a-42a2-9cc6-83213556c668" providerId="ADAL" clId="{284D7356-114C-4A55-9032-976FD355F5D1}" dt="2023-09-21T08:48:16.066" v="417" actId="20577"/>
        <pc:sldMkLst>
          <pc:docMk/>
          <pc:sldMk cId="0" sldId="268"/>
        </pc:sldMkLst>
        <pc:spChg chg="mod">
          <ac:chgData name="MARSI STEFANO" userId="ccd3b545-e10a-42a2-9cc6-83213556c668" providerId="ADAL" clId="{284D7356-114C-4A55-9032-976FD355F5D1}" dt="2023-09-21T08:48:16.066" v="417" actId="20577"/>
          <ac:spMkLst>
            <pc:docMk/>
            <pc:sldMk cId="0" sldId="268"/>
            <ac:spMk id="60419" creationId="{00000000-0000-0000-0000-000000000000}"/>
          </ac:spMkLst>
        </pc:spChg>
      </pc:sldChg>
      <pc:sldChg chg="modSp">
        <pc:chgData name="MARSI STEFANO" userId="ccd3b545-e10a-42a2-9cc6-83213556c668" providerId="ADAL" clId="{284D7356-114C-4A55-9032-976FD355F5D1}" dt="2023-09-21T08:48:39.666" v="421" actId="20577"/>
        <pc:sldMkLst>
          <pc:docMk/>
          <pc:sldMk cId="0" sldId="269"/>
        </pc:sldMkLst>
        <pc:spChg chg="mod">
          <ac:chgData name="MARSI STEFANO" userId="ccd3b545-e10a-42a2-9cc6-83213556c668" providerId="ADAL" clId="{284D7356-114C-4A55-9032-976FD355F5D1}" dt="2023-09-21T08:48:39.666" v="421" actId="20577"/>
          <ac:spMkLst>
            <pc:docMk/>
            <pc:sldMk cId="0" sldId="269"/>
            <ac:spMk id="5123" creationId="{00000000-0000-0000-0000-000000000000}"/>
          </ac:spMkLst>
        </pc:spChg>
      </pc:sldChg>
      <pc:sldChg chg="addSp modSp">
        <pc:chgData name="MARSI STEFANO" userId="ccd3b545-e10a-42a2-9cc6-83213556c668" providerId="ADAL" clId="{284D7356-114C-4A55-9032-976FD355F5D1}" dt="2023-09-21T15:48:35.973" v="848"/>
        <pc:sldMkLst>
          <pc:docMk/>
          <pc:sldMk cId="0" sldId="271"/>
        </pc:sldMkLst>
        <pc:spChg chg="add">
          <ac:chgData name="MARSI STEFANO" userId="ccd3b545-e10a-42a2-9cc6-83213556c668" providerId="ADAL" clId="{284D7356-114C-4A55-9032-976FD355F5D1}" dt="2023-09-21T09:58:38.614" v="795"/>
          <ac:spMkLst>
            <pc:docMk/>
            <pc:sldMk cId="0" sldId="271"/>
            <ac:spMk id="2" creationId="{CABC036B-E573-4F57-AEB7-A0861DA8F6DE}"/>
          </ac:spMkLst>
        </pc:spChg>
        <pc:spChg chg="mod">
          <ac:chgData name="MARSI STEFANO" userId="ccd3b545-e10a-42a2-9cc6-83213556c668" providerId="ADAL" clId="{284D7356-114C-4A55-9032-976FD355F5D1}" dt="2023-09-21T15:48:35.973" v="848"/>
          <ac:spMkLst>
            <pc:docMk/>
            <pc:sldMk cId="0" sldId="271"/>
            <ac:spMk id="21507" creationId="{00000000-0000-0000-0000-000000000000}"/>
          </ac:spMkLst>
        </pc:spChg>
      </pc:sldChg>
      <pc:sldChg chg="addSp delSp modSp">
        <pc:chgData name="MARSI STEFANO" userId="ccd3b545-e10a-42a2-9cc6-83213556c668" providerId="ADAL" clId="{284D7356-114C-4A55-9032-976FD355F5D1}" dt="2023-09-21T08:54:01.680" v="493" actId="1076"/>
        <pc:sldMkLst>
          <pc:docMk/>
          <pc:sldMk cId="0" sldId="272"/>
        </pc:sldMkLst>
        <pc:spChg chg="add mod">
          <ac:chgData name="MARSI STEFANO" userId="ccd3b545-e10a-42a2-9cc6-83213556c668" providerId="ADAL" clId="{284D7356-114C-4A55-9032-976FD355F5D1}" dt="2023-09-21T08:52:22.735" v="450" actId="1076"/>
          <ac:spMkLst>
            <pc:docMk/>
            <pc:sldMk cId="0" sldId="272"/>
            <ac:spMk id="6" creationId="{4F6EC046-BDEC-409C-8DA1-8AFA0905FA4A}"/>
          </ac:spMkLst>
        </pc:spChg>
        <pc:spChg chg="del">
          <ac:chgData name="MARSI STEFANO" userId="ccd3b545-e10a-42a2-9cc6-83213556c668" providerId="ADAL" clId="{284D7356-114C-4A55-9032-976FD355F5D1}" dt="2023-09-21T08:49:34.105" v="426" actId="478"/>
          <ac:spMkLst>
            <pc:docMk/>
            <pc:sldMk cId="0" sldId="272"/>
            <ac:spMk id="7" creationId="{00000000-0000-0000-0000-000000000000}"/>
          </ac:spMkLst>
        </pc:spChg>
        <pc:spChg chg="del">
          <ac:chgData name="MARSI STEFANO" userId="ccd3b545-e10a-42a2-9cc6-83213556c668" providerId="ADAL" clId="{284D7356-114C-4A55-9032-976FD355F5D1}" dt="2023-09-21T08:49:38.357" v="428" actId="478"/>
          <ac:spMkLst>
            <pc:docMk/>
            <pc:sldMk cId="0" sldId="272"/>
            <ac:spMk id="8" creationId="{00000000-0000-0000-0000-000000000000}"/>
          </ac:spMkLst>
        </pc:spChg>
        <pc:spChg chg="del">
          <ac:chgData name="MARSI STEFANO" userId="ccd3b545-e10a-42a2-9cc6-83213556c668" providerId="ADAL" clId="{284D7356-114C-4A55-9032-976FD355F5D1}" dt="2023-09-21T08:49:36.231" v="427" actId="478"/>
          <ac:spMkLst>
            <pc:docMk/>
            <pc:sldMk cId="0" sldId="272"/>
            <ac:spMk id="9" creationId="{00000000-0000-0000-0000-000000000000}"/>
          </ac:spMkLst>
        </pc:spChg>
        <pc:spChg chg="add mod">
          <ac:chgData name="MARSI STEFANO" userId="ccd3b545-e10a-42a2-9cc6-83213556c668" providerId="ADAL" clId="{284D7356-114C-4A55-9032-976FD355F5D1}" dt="2023-09-21T08:52:41.920" v="455" actId="1076"/>
          <ac:spMkLst>
            <pc:docMk/>
            <pc:sldMk cId="0" sldId="272"/>
            <ac:spMk id="10" creationId="{984F53D5-ECB7-4F46-958D-984C66EE877C}"/>
          </ac:spMkLst>
        </pc:spChg>
        <pc:spChg chg="add mod">
          <ac:chgData name="MARSI STEFANO" userId="ccd3b545-e10a-42a2-9cc6-83213556c668" providerId="ADAL" clId="{284D7356-114C-4A55-9032-976FD355F5D1}" dt="2023-09-21T08:53:04.247" v="468" actId="1076"/>
          <ac:spMkLst>
            <pc:docMk/>
            <pc:sldMk cId="0" sldId="272"/>
            <ac:spMk id="11" creationId="{E061BB9D-D1D5-451C-8D59-373EBF54029E}"/>
          </ac:spMkLst>
        </pc:spChg>
        <pc:spChg chg="add mod">
          <ac:chgData name="MARSI STEFANO" userId="ccd3b545-e10a-42a2-9cc6-83213556c668" providerId="ADAL" clId="{284D7356-114C-4A55-9032-976FD355F5D1}" dt="2023-09-21T08:54:01.680" v="493" actId="1076"/>
          <ac:spMkLst>
            <pc:docMk/>
            <pc:sldMk cId="0" sldId="272"/>
            <ac:spMk id="12" creationId="{F1F7A7CA-AFE2-4214-9A29-DD57A2737FE2}"/>
          </ac:spMkLst>
        </pc:spChg>
        <pc:picChg chg="add mod">
          <ac:chgData name="MARSI STEFANO" userId="ccd3b545-e10a-42a2-9cc6-83213556c668" providerId="ADAL" clId="{284D7356-114C-4A55-9032-976FD355F5D1}" dt="2023-09-21T08:50:35.911" v="441" actId="14100"/>
          <ac:picMkLst>
            <pc:docMk/>
            <pc:sldMk cId="0" sldId="272"/>
            <ac:picMk id="4" creationId="{B67D91D0-64DA-4571-B387-01E0EC7D7F25}"/>
          </ac:picMkLst>
        </pc:picChg>
        <pc:picChg chg="add mod">
          <ac:chgData name="MARSI STEFANO" userId="ccd3b545-e10a-42a2-9cc6-83213556c668" providerId="ADAL" clId="{284D7356-114C-4A55-9032-976FD355F5D1}" dt="2023-09-21T08:53:55.823" v="492" actId="1076"/>
          <ac:picMkLst>
            <pc:docMk/>
            <pc:sldMk cId="0" sldId="272"/>
            <ac:picMk id="5" creationId="{586D90BA-6022-4F05-BF2E-3FFBFAB897B7}"/>
          </ac:picMkLst>
        </pc:picChg>
        <pc:picChg chg="mod">
          <ac:chgData name="MARSI STEFANO" userId="ccd3b545-e10a-42a2-9cc6-83213556c668" providerId="ADAL" clId="{284D7356-114C-4A55-9032-976FD355F5D1}" dt="2023-09-21T08:49:47.295" v="433" actId="1076"/>
          <ac:picMkLst>
            <pc:docMk/>
            <pc:sldMk cId="0" sldId="272"/>
            <ac:picMk id="1026" creationId="{00000000-0000-0000-0000-000000000000}"/>
          </ac:picMkLst>
        </pc:picChg>
        <pc:picChg chg="mod">
          <ac:chgData name="MARSI STEFANO" userId="ccd3b545-e10a-42a2-9cc6-83213556c668" providerId="ADAL" clId="{284D7356-114C-4A55-9032-976FD355F5D1}" dt="2023-09-21T08:49:52.711" v="435" actId="14100"/>
          <ac:picMkLst>
            <pc:docMk/>
            <pc:sldMk cId="0" sldId="272"/>
            <ac:picMk id="1027" creationId="{00000000-0000-0000-0000-000000000000}"/>
          </ac:picMkLst>
        </pc:picChg>
        <pc:picChg chg="del">
          <ac:chgData name="MARSI STEFANO" userId="ccd3b545-e10a-42a2-9cc6-83213556c668" providerId="ADAL" clId="{284D7356-114C-4A55-9032-976FD355F5D1}" dt="2023-09-21T08:49:09.117" v="422" actId="478"/>
          <ac:picMkLst>
            <pc:docMk/>
            <pc:sldMk cId="0" sldId="272"/>
            <ac:picMk id="1028" creationId="{00000000-0000-0000-0000-000000000000}"/>
          </ac:picMkLst>
        </pc:picChg>
      </pc:sldChg>
      <pc:sldChg chg="modSp">
        <pc:chgData name="MARSI STEFANO" userId="ccd3b545-e10a-42a2-9cc6-83213556c668" providerId="ADAL" clId="{284D7356-114C-4A55-9032-976FD355F5D1}" dt="2023-09-25T08:35:29.586" v="893" actId="404"/>
        <pc:sldMkLst>
          <pc:docMk/>
          <pc:sldMk cId="0" sldId="273"/>
        </pc:sldMkLst>
        <pc:spChg chg="mod">
          <ac:chgData name="MARSI STEFANO" userId="ccd3b545-e10a-42a2-9cc6-83213556c668" providerId="ADAL" clId="{284D7356-114C-4A55-9032-976FD355F5D1}" dt="2023-09-25T08:35:29.586" v="893" actId="404"/>
          <ac:spMkLst>
            <pc:docMk/>
            <pc:sldMk cId="0" sldId="273"/>
            <ac:spMk id="3" creationId="{00000000-0000-0000-0000-000000000000}"/>
          </ac:spMkLst>
        </pc:spChg>
      </pc:sldChg>
      <pc:sldChg chg="modSp ord">
        <pc:chgData name="MARSI STEFANO" userId="ccd3b545-e10a-42a2-9cc6-83213556c668" providerId="ADAL" clId="{284D7356-114C-4A55-9032-976FD355F5D1}" dt="2023-09-21T09:20:07.858" v="521"/>
        <pc:sldMkLst>
          <pc:docMk/>
          <pc:sldMk cId="0" sldId="274"/>
        </pc:sldMkLst>
        <pc:picChg chg="mod">
          <ac:chgData name="MARSI STEFANO" userId="ccd3b545-e10a-42a2-9cc6-83213556c668" providerId="ADAL" clId="{284D7356-114C-4A55-9032-976FD355F5D1}" dt="2023-09-21T08:54:53.442" v="494" actId="1076"/>
          <ac:picMkLst>
            <pc:docMk/>
            <pc:sldMk cId="0" sldId="274"/>
            <ac:picMk id="2052" creationId="{00000000-0000-0000-0000-000000000000}"/>
          </ac:picMkLst>
        </pc:picChg>
      </pc:sldChg>
      <pc:sldChg chg="modSp">
        <pc:chgData name="MARSI STEFANO" userId="ccd3b545-e10a-42a2-9cc6-83213556c668" providerId="ADAL" clId="{284D7356-114C-4A55-9032-976FD355F5D1}" dt="2023-09-21T09:53:36.167" v="721" actId="20577"/>
        <pc:sldMkLst>
          <pc:docMk/>
          <pc:sldMk cId="0" sldId="275"/>
        </pc:sldMkLst>
        <pc:spChg chg="mod">
          <ac:chgData name="MARSI STEFANO" userId="ccd3b545-e10a-42a2-9cc6-83213556c668" providerId="ADAL" clId="{284D7356-114C-4A55-9032-976FD355F5D1}" dt="2023-09-21T09:53:36.167" v="721" actId="20577"/>
          <ac:spMkLst>
            <pc:docMk/>
            <pc:sldMk cId="0" sldId="275"/>
            <ac:spMk id="3" creationId="{00000000-0000-0000-0000-000000000000}"/>
          </ac:spMkLst>
        </pc:spChg>
      </pc:sldChg>
      <pc:sldChg chg="modSp">
        <pc:chgData name="MARSI STEFANO" userId="ccd3b545-e10a-42a2-9cc6-83213556c668" providerId="ADAL" clId="{284D7356-114C-4A55-9032-976FD355F5D1}" dt="2023-09-21T09:59:53.566" v="818" actId="20577"/>
        <pc:sldMkLst>
          <pc:docMk/>
          <pc:sldMk cId="0" sldId="276"/>
        </pc:sldMkLst>
        <pc:spChg chg="mod">
          <ac:chgData name="MARSI STEFANO" userId="ccd3b545-e10a-42a2-9cc6-83213556c668" providerId="ADAL" clId="{284D7356-114C-4A55-9032-976FD355F5D1}" dt="2023-09-21T09:59:53.566" v="818" actId="20577"/>
          <ac:spMkLst>
            <pc:docMk/>
            <pc:sldMk cId="0" sldId="276"/>
            <ac:spMk id="3" creationId="{00000000-0000-0000-0000-000000000000}"/>
          </ac:spMkLst>
        </pc:spChg>
      </pc:sldChg>
      <pc:sldChg chg="modSp">
        <pc:chgData name="MARSI STEFANO" userId="ccd3b545-e10a-42a2-9cc6-83213556c668" providerId="ADAL" clId="{284D7356-114C-4A55-9032-976FD355F5D1}" dt="2023-09-21T10:08:13.186" v="846" actId="20577"/>
        <pc:sldMkLst>
          <pc:docMk/>
          <pc:sldMk cId="0" sldId="278"/>
        </pc:sldMkLst>
        <pc:spChg chg="mod">
          <ac:chgData name="MARSI STEFANO" userId="ccd3b545-e10a-42a2-9cc6-83213556c668" providerId="ADAL" clId="{284D7356-114C-4A55-9032-976FD355F5D1}" dt="2023-09-21T10:08:13.186" v="846" actId="20577"/>
          <ac:spMkLst>
            <pc:docMk/>
            <pc:sldMk cId="0" sldId="278"/>
            <ac:spMk id="2" creationId="{00000000-0000-0000-0000-000000000000}"/>
          </ac:spMkLst>
        </pc:spChg>
        <pc:spChg chg="mod">
          <ac:chgData name="MARSI STEFANO" userId="ccd3b545-e10a-42a2-9cc6-83213556c668" providerId="ADAL" clId="{284D7356-114C-4A55-9032-976FD355F5D1}" dt="2023-09-21T10:08:02.976" v="844" actId="14100"/>
          <ac:spMkLst>
            <pc:docMk/>
            <pc:sldMk cId="0" sldId="278"/>
            <ac:spMk id="3" creationId="{00000000-0000-0000-0000-000000000000}"/>
          </ac:spMkLst>
        </pc:spChg>
        <pc:picChg chg="mod">
          <ac:chgData name="MARSI STEFANO" userId="ccd3b545-e10a-42a2-9cc6-83213556c668" providerId="ADAL" clId="{284D7356-114C-4A55-9032-976FD355F5D1}" dt="2023-09-21T10:08:07.112" v="845" actId="1076"/>
          <ac:picMkLst>
            <pc:docMk/>
            <pc:sldMk cId="0" sldId="278"/>
            <ac:picMk id="52226" creationId="{00000000-0000-0000-0000-000000000000}"/>
          </ac:picMkLst>
        </pc:picChg>
      </pc:sldChg>
      <pc:sldChg chg="addSp delSp modSp add">
        <pc:chgData name="MARSI STEFANO" userId="ccd3b545-e10a-42a2-9cc6-83213556c668" providerId="ADAL" clId="{284D7356-114C-4A55-9032-976FD355F5D1}" dt="2023-09-21T09:42:43.672" v="696" actId="1076"/>
        <pc:sldMkLst>
          <pc:docMk/>
          <pc:sldMk cId="2312680508" sldId="279"/>
        </pc:sldMkLst>
        <pc:spChg chg="mod">
          <ac:chgData name="MARSI STEFANO" userId="ccd3b545-e10a-42a2-9cc6-83213556c668" providerId="ADAL" clId="{284D7356-114C-4A55-9032-976FD355F5D1}" dt="2023-09-21T09:39:26.411" v="538" actId="20577"/>
          <ac:spMkLst>
            <pc:docMk/>
            <pc:sldMk cId="2312680508" sldId="279"/>
            <ac:spMk id="2" creationId="{00000000-0000-0000-0000-000000000000}"/>
          </ac:spMkLst>
        </pc:spChg>
        <pc:spChg chg="mod">
          <ac:chgData name="MARSI STEFANO" userId="ccd3b545-e10a-42a2-9cc6-83213556c668" providerId="ADAL" clId="{284D7356-114C-4A55-9032-976FD355F5D1}" dt="2023-09-21T09:42:13.108" v="693" actId="404"/>
          <ac:spMkLst>
            <pc:docMk/>
            <pc:sldMk cId="2312680508" sldId="279"/>
            <ac:spMk id="3" creationId="{00000000-0000-0000-0000-000000000000}"/>
          </ac:spMkLst>
        </pc:spChg>
        <pc:picChg chg="add mod">
          <ac:chgData name="MARSI STEFANO" userId="ccd3b545-e10a-42a2-9cc6-83213556c668" providerId="ADAL" clId="{284D7356-114C-4A55-9032-976FD355F5D1}" dt="2023-09-21T09:42:43.672" v="696" actId="1076"/>
          <ac:picMkLst>
            <pc:docMk/>
            <pc:sldMk cId="2312680508" sldId="279"/>
            <ac:picMk id="5" creationId="{FAFFC0C1-5291-4FBE-9465-258D302F5B09}"/>
          </ac:picMkLst>
        </pc:picChg>
        <pc:picChg chg="del">
          <ac:chgData name="MARSI STEFANO" userId="ccd3b545-e10a-42a2-9cc6-83213556c668" providerId="ADAL" clId="{284D7356-114C-4A55-9032-976FD355F5D1}" dt="2023-09-21T09:19:46.848" v="496" actId="478"/>
          <ac:picMkLst>
            <pc:docMk/>
            <pc:sldMk cId="2312680508" sldId="279"/>
            <ac:picMk id="2051" creationId="{00000000-0000-0000-0000-000000000000}"/>
          </ac:picMkLst>
        </pc:picChg>
        <pc:picChg chg="del">
          <ac:chgData name="MARSI STEFANO" userId="ccd3b545-e10a-42a2-9cc6-83213556c668" providerId="ADAL" clId="{284D7356-114C-4A55-9032-976FD355F5D1}" dt="2023-09-21T09:19:51.243" v="497" actId="478"/>
          <ac:picMkLst>
            <pc:docMk/>
            <pc:sldMk cId="2312680508" sldId="279"/>
            <ac:picMk id="205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90B8D-C6FF-4E27-8FD3-C3C66A05FBE8}" type="datetimeFigureOut">
              <a:rPr lang="it-IT" smtClean="0"/>
              <a:pPr/>
              <a:t>21/09/2023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BBE9C-7E22-4FC0-9666-4431D99A35B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07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0FC04-5E7F-4B6B-9495-BA9917F42A6F}" type="slidenum">
              <a:rPr lang="it-IT"/>
              <a:pPr/>
              <a:t>2</a:t>
            </a:fld>
            <a:endParaRPr lang="it-IT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5332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863EBA-12CA-4C10-AAB8-480737AED8C6}" type="slidenum">
              <a:rPr lang="it-IT"/>
              <a:pPr/>
              <a:t>16</a:t>
            </a:fld>
            <a:endParaRPr lang="it-IT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827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927740-5158-4246-A2B7-62BB195D7BB8}" type="slidenum">
              <a:rPr lang="it-IT"/>
              <a:pPr/>
              <a:t>3</a:t>
            </a:fld>
            <a:endParaRPr lang="it-IT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4860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88976-FE7F-4CE8-8B07-6CA3061186AF}" type="slidenum">
              <a:rPr lang="it-IT"/>
              <a:pPr/>
              <a:t>4</a:t>
            </a:fld>
            <a:endParaRPr lang="it-IT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7106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430989-382B-4364-8A66-CBFAC92DB12B}" type="slidenum">
              <a:rPr lang="it-IT"/>
              <a:pPr/>
              <a:t>5</a:t>
            </a:fld>
            <a:endParaRPr lang="it-IT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9869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80331-23B6-4C17-B1D8-56F8C763C5CF}" type="slidenum">
              <a:rPr lang="it-IT"/>
              <a:pPr/>
              <a:t>6</a:t>
            </a:fld>
            <a:endParaRPr lang="it-IT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8296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4E58A-53EE-4FC6-81F5-692B4E2DF90B}" type="slidenum">
              <a:rPr lang="it-IT"/>
              <a:pPr/>
              <a:t>7</a:t>
            </a:fld>
            <a:endParaRPr lang="it-IT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347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A97B9-5319-4E33-801D-F8E55F156670}" type="slidenum">
              <a:rPr lang="it-IT"/>
              <a:pPr/>
              <a:t>8</a:t>
            </a:fld>
            <a:endParaRPr lang="it-IT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283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224938-B90A-41B4-B2E7-EC7FEF56F68B}" type="slidenum">
              <a:rPr lang="it-IT"/>
              <a:pPr/>
              <a:t>9</a:t>
            </a:fld>
            <a:endParaRPr lang="it-IT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161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0D4FC2-78DA-4457-AEAE-22A6BC0E52FC}" type="slidenum">
              <a:rPr lang="it-IT"/>
              <a:pPr/>
              <a:t>10</a:t>
            </a:fld>
            <a:endParaRPr lang="it-IT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938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WINDOWS\DESKTOP\templates\mktg\bkgnd-W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G:\Template\logos\pclogos\jpg\Altera300rg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r="6018"/>
          <a:stretch>
            <a:fillRect/>
          </a:stretch>
        </p:blipFill>
        <p:spPr bwMode="auto">
          <a:xfrm>
            <a:off x="6929454" y="142852"/>
            <a:ext cx="2097102" cy="49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60363" y="6315075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© 2001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828088" y="571480"/>
            <a:ext cx="315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2"/>
                </a:solidFill>
                <a:latin typeface="Arial" charset="0"/>
              </a:rPr>
              <a:t>®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06700" y="2743200"/>
            <a:ext cx="5972175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06700" y="4343400"/>
            <a:ext cx="5969000" cy="1752600"/>
          </a:xfrm>
          <a:effectLst>
            <a:outerShdw dist="35921" dir="2700000" algn="ctr" rotWithShape="0">
              <a:srgbClr val="DDDDDD"/>
            </a:outerShdw>
          </a:effectLst>
        </p:spPr>
        <p:txBody>
          <a:bodyPr/>
          <a:lstStyle>
            <a:lvl1pPr marL="0" indent="0">
              <a:buFont typeface="Wingdings" pitchFamily="2" charset="2"/>
              <a:buNone/>
              <a:defRPr sz="3000" i="1"/>
            </a:lvl1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68300" y="6546850"/>
            <a:ext cx="698500" cy="282575"/>
          </a:xfrm>
        </p:spPr>
        <p:txBody>
          <a:bodyPr/>
          <a:lstStyle>
            <a:lvl1pPr>
              <a:defRPr smtClean="0"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99238" y="273050"/>
            <a:ext cx="2082800" cy="5821363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50838" y="273050"/>
            <a:ext cx="6096000" cy="5821363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838" y="273050"/>
            <a:ext cx="8331200" cy="9144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50838" y="1187450"/>
            <a:ext cx="8331200" cy="23764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50838" y="3716338"/>
            <a:ext cx="8331200" cy="23780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838" y="273050"/>
            <a:ext cx="8331200" cy="9144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50838" y="1187450"/>
            <a:ext cx="4089400" cy="4906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592638" y="1187450"/>
            <a:ext cx="4089400" cy="4906963"/>
          </a:xfrm>
        </p:spPr>
        <p:txBody>
          <a:bodyPr/>
          <a:lstStyle/>
          <a:p>
            <a:pPr lvl="0"/>
            <a:r>
              <a:rPr lang="it-IT" noProof="0"/>
              <a:t>Fare clic sull'icona per inserire un grafico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50838" y="1187450"/>
            <a:ext cx="40894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92638" y="1187450"/>
            <a:ext cx="40894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WINDOWS\DESKTOP\templates\mktg\bkgnd-W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50838" y="273050"/>
            <a:ext cx="8331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1187450"/>
            <a:ext cx="83312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8300" y="6546850"/>
            <a:ext cx="12382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8615363" y="6499225"/>
            <a:ext cx="2587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b="1">
                <a:solidFill>
                  <a:schemeClr val="tx2"/>
                </a:solidFill>
                <a:latin typeface="Arial" charset="0"/>
              </a:rPr>
              <a:t>®</a:t>
            </a:r>
          </a:p>
        </p:txBody>
      </p:sp>
      <p:pic>
        <p:nvPicPr>
          <p:cNvPr id="6152" name="Picture 8" descr="G:\Template\logos\pclogos\jpg\Altera300rgb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r="6018"/>
          <a:stretch>
            <a:fillRect/>
          </a:stretch>
        </p:blipFill>
        <p:spPr bwMode="auto">
          <a:xfrm>
            <a:off x="7637463" y="6399213"/>
            <a:ext cx="106838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e.units.it/moodle/course/view.php?id=67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d-de1-soc.terasic.com/" TargetMode="External"/><Relationship Id="rId4" Type="http://schemas.openxmlformats.org/officeDocument/2006/relationships/hyperlink" Target="https://fpgacademy.org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sers.ece.gatech.edu/~hamblen/book/book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www.amazon.com/gp/reader/0965039153/ref=sib_dp_pt" TargetMode="Externa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806700" y="1785926"/>
            <a:ext cx="5972175" cy="2435162"/>
          </a:xfrm>
        </p:spPr>
        <p:txBody>
          <a:bodyPr/>
          <a:lstStyle/>
          <a:p>
            <a:r>
              <a:rPr lang="it-IT" sz="6000" dirty="0"/>
              <a:t>Progettazione di Sistemi Elettronici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06700" y="5229200"/>
            <a:ext cx="5969000" cy="866800"/>
          </a:xfrm>
        </p:spPr>
        <p:txBody>
          <a:bodyPr/>
          <a:lstStyle/>
          <a:p>
            <a:r>
              <a:rPr lang="it-IT" dirty="0"/>
              <a:t>Docente:  Stefano Marsi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PREREQUISITI consigliati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Algebra booleana</a:t>
            </a:r>
          </a:p>
          <a:p>
            <a:r>
              <a:rPr lang="it-IT"/>
              <a:t>Basi di elettronica digitale (porte logiche, flip flop, ecc...)</a:t>
            </a:r>
          </a:p>
          <a:p>
            <a:r>
              <a:rPr lang="it-IT"/>
              <a:t>Macchine a stati finiti </a:t>
            </a:r>
          </a:p>
          <a:p>
            <a:r>
              <a:rPr lang="it-IT"/>
              <a:t>Circuiti logici asincroni e sincroni</a:t>
            </a:r>
          </a:p>
          <a:p>
            <a:r>
              <a:rPr lang="it-IT"/>
              <a:t>Dimestichezza nell’uso di un PC</a:t>
            </a:r>
          </a:p>
          <a:p>
            <a:endParaRPr lang="it-IT"/>
          </a:p>
          <a:p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Materiale Didattico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corso è stato parzialmente supportato da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lvl="1"/>
            <a:r>
              <a:rPr lang="it-IT" sz="2400" dirty="0"/>
              <a:t>“</a:t>
            </a:r>
            <a:r>
              <a:rPr lang="it-IT" sz="2400" dirty="0" err="1"/>
              <a:t>Donation</a:t>
            </a:r>
            <a:r>
              <a:rPr lang="it-IT" sz="2400" dirty="0"/>
              <a:t>” di </a:t>
            </a:r>
          </a:p>
          <a:p>
            <a:pPr lvl="2"/>
            <a:r>
              <a:rPr lang="it-IT" sz="2000" dirty="0"/>
              <a:t>12 schede DE1</a:t>
            </a:r>
          </a:p>
          <a:p>
            <a:pPr lvl="2"/>
            <a:r>
              <a:rPr lang="it-IT" sz="2000" dirty="0"/>
              <a:t>6 scheda DE2</a:t>
            </a:r>
          </a:p>
          <a:p>
            <a:pPr lvl="2"/>
            <a:r>
              <a:rPr lang="it-IT" sz="2000" dirty="0"/>
              <a:t>6 schede DE1-SoC</a:t>
            </a:r>
          </a:p>
          <a:p>
            <a:pPr lvl="1"/>
            <a:r>
              <a:rPr lang="it-IT" sz="2400" dirty="0"/>
              <a:t>Software gratuito</a:t>
            </a:r>
          </a:p>
          <a:p>
            <a:pPr lvl="1"/>
            <a:r>
              <a:rPr lang="it-IT" sz="2400" dirty="0"/>
              <a:t>Materiale didattico (Corsi, </a:t>
            </a:r>
            <a:r>
              <a:rPr lang="it-IT" sz="2400" dirty="0" err="1"/>
              <a:t>Tutorials</a:t>
            </a:r>
            <a:r>
              <a:rPr lang="it-IT" sz="2400" dirty="0"/>
              <a:t>, </a:t>
            </a:r>
            <a:r>
              <a:rPr lang="it-IT" sz="2400" dirty="0" err="1"/>
              <a:t>lab</a:t>
            </a:r>
            <a:r>
              <a:rPr lang="it-IT" sz="2400" dirty="0"/>
              <a:t> test, …)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2571736" y="2000240"/>
            <a:ext cx="4244599" cy="1307906"/>
            <a:chOff x="2571736" y="2500306"/>
            <a:chExt cx="2230181" cy="583817"/>
          </a:xfrm>
        </p:grpSpPr>
        <p:pic>
          <p:nvPicPr>
            <p:cNvPr id="4" name="Picture 3" descr="G:\Template\logos\pclogos\jpg\Altera300rgb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8000"/>
            </a:blip>
            <a:srcRect r="6018"/>
            <a:stretch>
              <a:fillRect/>
            </a:stretch>
          </p:blipFill>
          <p:spPr bwMode="auto">
            <a:xfrm>
              <a:off x="2571736" y="2500306"/>
              <a:ext cx="2097102" cy="49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4636143" y="2946739"/>
              <a:ext cx="165774" cy="137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chemeClr val="tx2"/>
                  </a:solidFill>
                  <a:latin typeface="Arial" charset="0"/>
                </a:rPr>
                <a:t>®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Schede di Sviluppo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>
              <a:solidFill>
                <a:srgbClr val="FF0000"/>
              </a:solidFill>
            </a:endParaRPr>
          </a:p>
          <a:p>
            <a:pPr>
              <a:buNone/>
            </a:pP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2016224" cy="141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094510"/>
            <a:ext cx="2160240" cy="160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s://www.terasic.com.tw/attachment/archive/870/image/DE1-SoC_top45_01.jpg">
            <a:extLst>
              <a:ext uri="{FF2B5EF4-FFF2-40B4-BE49-F238E27FC236}">
                <a16:creationId xmlns:a16="http://schemas.microsoft.com/office/drawing/2014/main" id="{B67D91D0-64DA-4571-B387-01E0EC7D7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00780"/>
            <a:ext cx="4913244" cy="345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ww.terasic.com.tw/attachment/archive/941/image/image_76_thumb.jpg">
            <a:extLst>
              <a:ext uri="{FF2B5EF4-FFF2-40B4-BE49-F238E27FC236}">
                <a16:creationId xmlns:a16="http://schemas.microsoft.com/office/drawing/2014/main" id="{586D90BA-6022-4F05-BF2E-3FFBFAB89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308" y="2046622"/>
            <a:ext cx="3332730" cy="296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F6EC046-BDEC-409C-8DA1-8AFA0905FA4A}"/>
              </a:ext>
            </a:extLst>
          </p:cNvPr>
          <p:cNvSpPr txBox="1"/>
          <p:nvPr/>
        </p:nvSpPr>
        <p:spPr>
          <a:xfrm>
            <a:off x="1699873" y="207849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DE1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84F53D5-ECB7-4F46-958D-984C66EE877C}"/>
              </a:ext>
            </a:extLst>
          </p:cNvPr>
          <p:cNvSpPr txBox="1"/>
          <p:nvPr/>
        </p:nvSpPr>
        <p:spPr>
          <a:xfrm>
            <a:off x="2856337" y="218752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DE2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061BB9D-D1D5-451C-8D59-373EBF54029E}"/>
              </a:ext>
            </a:extLst>
          </p:cNvPr>
          <p:cNvSpPr txBox="1"/>
          <p:nvPr/>
        </p:nvSpPr>
        <p:spPr>
          <a:xfrm>
            <a:off x="540581" y="529854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DE1-SoC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1F7A7CA-AFE2-4214-9A29-DD57A2737FE2}"/>
              </a:ext>
            </a:extLst>
          </p:cNvPr>
          <p:cNvSpPr txBox="1"/>
          <p:nvPr/>
        </p:nvSpPr>
        <p:spPr>
          <a:xfrm flipH="1">
            <a:off x="5508104" y="4293096"/>
            <a:ext cx="197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DE0-Nano-SoC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Rover di Sviluppo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Per eventuali tesine di fine corso</a:t>
            </a:r>
          </a:p>
          <a:p>
            <a:pPr lvl="1"/>
            <a:r>
              <a:rPr lang="it-IT" sz="2000" dirty="0"/>
              <a:t>2 Motori controllabili in PWM</a:t>
            </a:r>
          </a:p>
          <a:p>
            <a:pPr lvl="1"/>
            <a:r>
              <a:rPr lang="it-IT" sz="2000" dirty="0"/>
              <a:t>2 Encoder Rotativi</a:t>
            </a:r>
          </a:p>
          <a:p>
            <a:pPr lvl="1"/>
            <a:r>
              <a:rPr lang="it-IT" sz="2000" dirty="0" err="1"/>
              <a:t>Echo</a:t>
            </a:r>
            <a:r>
              <a:rPr lang="it-IT" sz="2000" dirty="0"/>
              <a:t> Sonar</a:t>
            </a:r>
          </a:p>
          <a:p>
            <a:pPr lvl="1"/>
            <a:r>
              <a:rPr lang="it-IT" sz="2000" dirty="0" err="1"/>
              <a:t>Giroscopio+accellerometro</a:t>
            </a:r>
            <a:endParaRPr lang="it-IT" sz="2000" dirty="0"/>
          </a:p>
          <a:p>
            <a:pPr lvl="1"/>
            <a:r>
              <a:rPr lang="it-IT" sz="2000" dirty="0" err="1"/>
              <a:t>Rivevitore</a:t>
            </a:r>
            <a:r>
              <a:rPr lang="it-IT" sz="2000" dirty="0"/>
              <a:t> 4 canali PWN</a:t>
            </a:r>
          </a:p>
          <a:p>
            <a:pPr lvl="1"/>
            <a:r>
              <a:rPr lang="it-IT" sz="2000" dirty="0"/>
              <a:t>Inseguitore di Linea</a:t>
            </a:r>
          </a:p>
          <a:p>
            <a:pPr lvl="1"/>
            <a:r>
              <a:rPr lang="it-IT" sz="2000" dirty="0"/>
              <a:t>Altro …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AFFC0C1-5291-4FBE-9465-258D302F5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204864"/>
            <a:ext cx="4716016" cy="35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80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Schede di Sviluppo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Per eventuali tesi future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81279"/>
            <a:ext cx="74295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643050"/>
            <a:ext cx="45434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Software di Sviluppo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 err="1"/>
              <a:t>Quartus®</a:t>
            </a:r>
            <a:r>
              <a:rPr lang="it-IT" sz="2000" dirty="0"/>
              <a:t> II Software</a:t>
            </a:r>
          </a:p>
          <a:p>
            <a:pPr lvl="1"/>
            <a:r>
              <a:rPr lang="it-IT" sz="1800" dirty="0"/>
              <a:t>Descrizione</a:t>
            </a:r>
          </a:p>
          <a:p>
            <a:pPr lvl="1"/>
            <a:r>
              <a:rPr lang="it-IT" sz="1800" dirty="0"/>
              <a:t>Simulazione </a:t>
            </a:r>
          </a:p>
          <a:p>
            <a:pPr lvl="1"/>
            <a:r>
              <a:rPr lang="it-IT" sz="1800" dirty="0"/>
              <a:t>Sintesi</a:t>
            </a:r>
          </a:p>
          <a:p>
            <a:pPr lvl="1"/>
            <a:r>
              <a:rPr lang="it-IT" sz="1800" dirty="0"/>
              <a:t>Analisi dei risultati</a:t>
            </a:r>
          </a:p>
          <a:p>
            <a:pPr lvl="1"/>
            <a:r>
              <a:rPr lang="it-IT" sz="1800" dirty="0"/>
              <a:t>Platform Builder  </a:t>
            </a:r>
          </a:p>
          <a:p>
            <a:r>
              <a:rPr lang="it-IT" sz="2000" dirty="0"/>
              <a:t>Altera/Intel Monitor Program</a:t>
            </a:r>
          </a:p>
          <a:p>
            <a:pPr lvl="1"/>
            <a:r>
              <a:rPr lang="it-IT" sz="1800" dirty="0"/>
              <a:t>Compilazione e </a:t>
            </a:r>
            <a:r>
              <a:rPr lang="it-IT" sz="1800" dirty="0" err="1"/>
              <a:t>debugging</a:t>
            </a:r>
            <a:endParaRPr lang="it-IT" sz="1800" dirty="0"/>
          </a:p>
          <a:p>
            <a:r>
              <a:rPr lang="it-IT" sz="2000" dirty="0" err="1"/>
              <a:t>Nios®</a:t>
            </a:r>
            <a:r>
              <a:rPr lang="it-IT" sz="2000" dirty="0"/>
              <a:t> II </a:t>
            </a:r>
            <a:r>
              <a:rPr lang="it-IT" sz="2000" dirty="0" err="1"/>
              <a:t>Embedded</a:t>
            </a:r>
            <a:r>
              <a:rPr lang="it-IT" sz="2000" dirty="0"/>
              <a:t> Design Suite</a:t>
            </a:r>
          </a:p>
          <a:p>
            <a:pPr lvl="1"/>
            <a:r>
              <a:rPr lang="it-IT" sz="1800" dirty="0"/>
              <a:t>Compilazione, </a:t>
            </a:r>
            <a:r>
              <a:rPr lang="it-IT" sz="1800" dirty="0" err="1"/>
              <a:t>Debugging</a:t>
            </a:r>
            <a:r>
              <a:rPr lang="it-IT" sz="1800" dirty="0"/>
              <a:t>, Gestione di </a:t>
            </a:r>
            <a:r>
              <a:rPr lang="it-IT" sz="1800" dirty="0" err="1"/>
              <a:t>Drivers</a:t>
            </a:r>
            <a:r>
              <a:rPr lang="it-IT" sz="1800" dirty="0"/>
              <a:t>, Librerie, API</a:t>
            </a:r>
          </a:p>
          <a:p>
            <a:r>
              <a:rPr lang="it-IT" sz="2000" dirty="0" err="1"/>
              <a:t>ModelSim</a:t>
            </a:r>
            <a:r>
              <a:rPr lang="it-IT" sz="2000" dirty="0"/>
              <a:t>/Questa </a:t>
            </a:r>
            <a:r>
              <a:rPr lang="it-IT" sz="2000" dirty="0" err="1"/>
              <a:t>Simulation</a:t>
            </a:r>
            <a:r>
              <a:rPr lang="it-IT" sz="2000" dirty="0"/>
              <a:t> Software </a:t>
            </a:r>
          </a:p>
          <a:p>
            <a:pPr lvl="1"/>
            <a:r>
              <a:rPr lang="it-IT" sz="1800" dirty="0"/>
              <a:t>Simulazione evoluta</a:t>
            </a:r>
          </a:p>
          <a:p>
            <a:r>
              <a:rPr lang="it-IT" sz="2000" dirty="0"/>
              <a:t>DSP Builder Toolkit</a:t>
            </a:r>
          </a:p>
          <a:p>
            <a:pPr lvl="1"/>
            <a:r>
              <a:rPr lang="it-IT" sz="1800" dirty="0"/>
              <a:t>Da </a:t>
            </a:r>
            <a:r>
              <a:rPr lang="it-IT" sz="1800" dirty="0" err="1"/>
              <a:t>Matlab</a:t>
            </a:r>
            <a:r>
              <a:rPr lang="it-IT" sz="1800" dirty="0"/>
              <a:t> a HDL</a:t>
            </a:r>
            <a:endParaRPr lang="it-IT" sz="2000" dirty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MATERIALE didattico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400" dirty="0"/>
              <a:t>Materiali strettamente legati al corso:</a:t>
            </a:r>
          </a:p>
          <a:p>
            <a:pPr lvl="1">
              <a:buNone/>
            </a:pPr>
            <a:r>
              <a:rPr lang="it-IT" sz="2000" dirty="0" err="1"/>
              <a:t>Moodle</a:t>
            </a:r>
            <a:r>
              <a:rPr lang="it-IT" sz="2000" dirty="0"/>
              <a:t> – Progettazione di Sistemi Elettronici</a:t>
            </a:r>
          </a:p>
          <a:p>
            <a:pPr lvl="1"/>
            <a:r>
              <a:rPr lang="it-IT" sz="2000" dirty="0">
                <a:solidFill>
                  <a:schemeClr val="hlink"/>
                </a:solidFill>
                <a:latin typeface="Times New Roman" pitchFamily="18" charset="0"/>
                <a:hlinkClick r:id="rId3"/>
              </a:rPr>
              <a:t>http://moodle.units.it/moodle/course/view.php?id=670</a:t>
            </a:r>
            <a:endParaRPr lang="it-IT" sz="2000" dirty="0">
              <a:solidFill>
                <a:schemeClr val="hlink"/>
              </a:solidFill>
              <a:latin typeface="Times New Roman" pitchFamily="18" charset="0"/>
            </a:endParaRPr>
          </a:p>
          <a:p>
            <a:r>
              <a:rPr lang="it-IT" sz="2400" dirty="0"/>
              <a:t>Materiali inerenti i </a:t>
            </a:r>
            <a:r>
              <a:rPr lang="it-IT" sz="2000" dirty="0"/>
              <a:t>circuiti programmabili, il </a:t>
            </a:r>
            <a:r>
              <a:rPr lang="it-IT" sz="2000" dirty="0" err="1"/>
              <a:t>tool</a:t>
            </a:r>
            <a:r>
              <a:rPr lang="it-IT" sz="2000" dirty="0"/>
              <a:t> di sviluppo, la scheda adottata, comprensivi di tutorial e </a:t>
            </a:r>
            <a:r>
              <a:rPr lang="it-IT" sz="2000" dirty="0" err="1"/>
              <a:t>University</a:t>
            </a:r>
            <a:r>
              <a:rPr lang="it-IT" sz="2000" dirty="0"/>
              <a:t> </a:t>
            </a:r>
            <a:r>
              <a:rPr lang="it-IT" sz="2000" dirty="0" err="1"/>
              <a:t>Program</a:t>
            </a:r>
            <a:r>
              <a:rPr lang="it-IT" sz="2000" dirty="0"/>
              <a:t>.</a:t>
            </a:r>
            <a:endParaRPr lang="it-IT" sz="2400" dirty="0"/>
          </a:p>
          <a:p>
            <a:pPr lvl="1"/>
            <a:r>
              <a:rPr lang="it-IT" sz="2000" dirty="0">
                <a:solidFill>
                  <a:schemeClr val="hlink"/>
                </a:solidFill>
                <a:latin typeface="Times New Roman" pitchFamily="18" charset="0"/>
                <a:hlinkClick r:id="rId4"/>
              </a:rPr>
              <a:t>https://fpgacademy.org/</a:t>
            </a:r>
            <a:endParaRPr lang="it-IT" sz="2000" dirty="0">
              <a:solidFill>
                <a:schemeClr val="hlink"/>
              </a:solidFill>
              <a:latin typeface="Times New Roman" pitchFamily="18" charset="0"/>
            </a:endParaRPr>
          </a:p>
          <a:p>
            <a:pPr lvl="1"/>
            <a:r>
              <a:rPr lang="it-IT" sz="2000" dirty="0">
                <a:solidFill>
                  <a:schemeClr val="hlink"/>
                </a:solidFill>
                <a:latin typeface="Times New Roman" pitchFamily="18" charset="0"/>
                <a:hlinkClick r:id="rId5"/>
              </a:rPr>
              <a:t>http://cd-de1-soc.terasic.com/</a:t>
            </a:r>
            <a:endParaRPr lang="it-IT" sz="2000" dirty="0">
              <a:solidFill>
                <a:schemeClr val="hlink"/>
              </a:solidFill>
              <a:latin typeface="Times New Roman" pitchFamily="18" charset="0"/>
            </a:endParaRPr>
          </a:p>
          <a:p>
            <a:pPr lvl="1"/>
            <a:r>
              <a:rPr lang="it-IT" sz="2000" dirty="0">
                <a:solidFill>
                  <a:schemeClr val="hlink"/>
                </a:solidFill>
                <a:latin typeface="Times New Roman" pitchFamily="18" charset="0"/>
              </a:rPr>
              <a:t>https://www.intel.com/content/www/us/en/products/details/fpga/cyclone/v/docs.html</a:t>
            </a:r>
          </a:p>
          <a:p>
            <a:r>
              <a:rPr lang="it-IT" sz="2400" dirty="0"/>
              <a:t>Comunicazioni</a:t>
            </a:r>
            <a:r>
              <a:rPr lang="it-IT" sz="2400" b="1" dirty="0"/>
              <a:t>:</a:t>
            </a:r>
          </a:p>
          <a:p>
            <a:pPr lvl="1"/>
            <a:r>
              <a:rPr lang="it-IT" sz="2000" dirty="0"/>
              <a:t>Forum su </a:t>
            </a:r>
            <a:r>
              <a:rPr lang="it-IT" sz="2000" dirty="0" err="1"/>
              <a:t>moodle</a:t>
            </a:r>
            <a:endParaRPr lang="it-IT" sz="2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57158" y="6143644"/>
            <a:ext cx="6412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NOTA: Tutto il materiale è in costante stato di aggiornamento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BC036B-E573-4F57-AEB7-A0861DA8F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cd-de1-soc.terasic.com</a:t>
            </a:r>
            <a:r>
              <a:rPr kumimoji="0" lang="it-IT" altLang="it-IT" sz="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Materiale Didattico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Sito </a:t>
            </a:r>
            <a:r>
              <a:rPr lang="it-IT" dirty="0" err="1"/>
              <a:t>Moodle</a:t>
            </a:r>
            <a:r>
              <a:rPr lang="it-IT" dirty="0"/>
              <a:t>-UNITS del corso </a:t>
            </a:r>
          </a:p>
          <a:p>
            <a:pPr lvl="1">
              <a:buNone/>
            </a:pPr>
            <a:r>
              <a:rPr lang="it-IT" sz="2400" dirty="0"/>
              <a:t>Lucidi, </a:t>
            </a:r>
            <a:r>
              <a:rPr lang="it-IT" sz="2400" dirty="0" err="1"/>
              <a:t>tutorials</a:t>
            </a:r>
            <a:r>
              <a:rPr lang="it-IT" sz="2400" dirty="0"/>
              <a:t>, manuali, software, </a:t>
            </a:r>
            <a:r>
              <a:rPr lang="it-IT" sz="2400" dirty="0" err="1"/>
              <a:t>visual</a:t>
            </a:r>
            <a:r>
              <a:rPr lang="it-IT" sz="2400" dirty="0"/>
              <a:t> </a:t>
            </a:r>
            <a:r>
              <a:rPr lang="it-IT" sz="2400" dirty="0" err="1"/>
              <a:t>analyzer</a:t>
            </a:r>
            <a:r>
              <a:rPr lang="it-IT" sz="2400" dirty="0"/>
              <a:t>, </a:t>
            </a:r>
            <a:r>
              <a:rPr lang="it-IT" sz="2400" dirty="0" err="1"/>
              <a:t>links</a:t>
            </a:r>
            <a:r>
              <a:rPr lang="it-IT" sz="2400" dirty="0"/>
              <a:t>, relazioni studenti, mailing </a:t>
            </a:r>
            <a:r>
              <a:rPr lang="it-IT" sz="2400" dirty="0" err="1"/>
              <a:t>list</a:t>
            </a:r>
            <a:r>
              <a:rPr lang="it-IT" sz="2400" dirty="0"/>
              <a:t>,…</a:t>
            </a:r>
          </a:p>
          <a:p>
            <a:r>
              <a:rPr lang="it-IT" dirty="0"/>
              <a:t>Sito Altera/Intel </a:t>
            </a:r>
          </a:p>
          <a:p>
            <a:pPr lvl="1"/>
            <a:r>
              <a:rPr lang="it-IT" dirty="0"/>
              <a:t>Training (ottimo per autodidatti)</a:t>
            </a:r>
          </a:p>
          <a:p>
            <a:pPr lvl="2"/>
            <a:r>
              <a:rPr lang="it-IT" dirty="0"/>
              <a:t>Training </a:t>
            </a:r>
            <a:r>
              <a:rPr lang="it-IT" dirty="0" err="1"/>
              <a:t>Courses</a:t>
            </a:r>
            <a:endParaRPr lang="it-IT" dirty="0"/>
          </a:p>
          <a:p>
            <a:pPr lvl="2"/>
            <a:r>
              <a:rPr lang="it-IT" dirty="0" err="1"/>
              <a:t>University</a:t>
            </a:r>
            <a:r>
              <a:rPr lang="it-IT" dirty="0"/>
              <a:t> </a:t>
            </a:r>
            <a:r>
              <a:rPr lang="it-IT" dirty="0" err="1"/>
              <a:t>Program</a:t>
            </a:r>
            <a:endParaRPr lang="it-IT" dirty="0"/>
          </a:p>
          <a:p>
            <a:pPr lvl="2"/>
            <a:r>
              <a:rPr lang="it-IT" dirty="0"/>
              <a:t>Video</a:t>
            </a:r>
          </a:p>
          <a:p>
            <a:pPr lvl="2"/>
            <a:r>
              <a:rPr lang="it-IT" dirty="0" err="1"/>
              <a:t>Demonstration</a:t>
            </a:r>
            <a:endParaRPr lang="it-IT" dirty="0"/>
          </a:p>
          <a:p>
            <a:pPr lvl="1"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Libri di testo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 err="1">
                <a:solidFill>
                  <a:srgbClr val="002060"/>
                </a:solidFill>
                <a:hlinkClick r:id="rId2"/>
              </a:rPr>
              <a:t>Rapid</a:t>
            </a:r>
            <a:r>
              <a:rPr lang="it-IT" sz="2000" dirty="0">
                <a:solidFill>
                  <a:srgbClr val="002060"/>
                </a:solidFill>
                <a:hlinkClick r:id="rId2"/>
              </a:rPr>
              <a:t> </a:t>
            </a:r>
            <a:r>
              <a:rPr lang="it-IT" sz="2000" dirty="0" err="1">
                <a:solidFill>
                  <a:srgbClr val="002060"/>
                </a:solidFill>
                <a:hlinkClick r:id="rId2"/>
              </a:rPr>
              <a:t>Prototyping</a:t>
            </a:r>
            <a:r>
              <a:rPr lang="it-IT" sz="2000" dirty="0">
                <a:solidFill>
                  <a:srgbClr val="002060"/>
                </a:solidFill>
                <a:hlinkClick r:id="rId2"/>
              </a:rPr>
              <a:t> </a:t>
            </a:r>
            <a:r>
              <a:rPr lang="it-IT" sz="2000" dirty="0" err="1">
                <a:solidFill>
                  <a:srgbClr val="002060"/>
                </a:solidFill>
                <a:hlinkClick r:id="rId2"/>
              </a:rPr>
              <a:t>of</a:t>
            </a:r>
            <a:r>
              <a:rPr lang="it-IT" sz="2000" dirty="0">
                <a:solidFill>
                  <a:srgbClr val="002060"/>
                </a:solidFill>
                <a:hlinkClick r:id="rId2"/>
              </a:rPr>
              <a:t> </a:t>
            </a:r>
            <a:r>
              <a:rPr lang="it-IT" sz="2000" dirty="0" err="1">
                <a:solidFill>
                  <a:srgbClr val="002060"/>
                </a:solidFill>
                <a:hlinkClick r:id="rId2"/>
              </a:rPr>
              <a:t>Digital</a:t>
            </a:r>
            <a:r>
              <a:rPr lang="it-IT" sz="2000" dirty="0">
                <a:solidFill>
                  <a:srgbClr val="002060"/>
                </a:solidFill>
                <a:hlinkClick r:id="rId2"/>
              </a:rPr>
              <a:t> </a:t>
            </a:r>
            <a:r>
              <a:rPr lang="it-IT" sz="2000" dirty="0" err="1">
                <a:solidFill>
                  <a:srgbClr val="002060"/>
                </a:solidFill>
                <a:hlinkClick r:id="rId2"/>
              </a:rPr>
              <a:t>Systems</a:t>
            </a:r>
            <a:br>
              <a:rPr lang="it-IT" sz="2000" dirty="0"/>
            </a:br>
            <a:r>
              <a:rPr lang="it-IT" sz="2000" dirty="0"/>
              <a:t>James O. </a:t>
            </a:r>
            <a:r>
              <a:rPr lang="it-IT" sz="2000" dirty="0" err="1"/>
              <a:t>Hamblen</a:t>
            </a:r>
            <a:r>
              <a:rPr lang="it-IT" sz="2000" dirty="0"/>
              <a:t> and Michael D. </a:t>
            </a:r>
            <a:r>
              <a:rPr lang="it-IT" sz="2000" dirty="0" err="1"/>
              <a:t>Furman</a:t>
            </a:r>
            <a:endParaRPr lang="it-IT" sz="2000" dirty="0"/>
          </a:p>
          <a:p>
            <a:pPr>
              <a:buNone/>
            </a:pPr>
            <a:r>
              <a:rPr lang="it-IT" sz="1200" dirty="0" err="1"/>
              <a:t>Includes</a:t>
            </a:r>
            <a:r>
              <a:rPr lang="it-IT" sz="1200" dirty="0"/>
              <a:t>:</a:t>
            </a:r>
            <a:endParaRPr lang="it-IT" sz="1600" dirty="0"/>
          </a:p>
          <a:p>
            <a:pPr>
              <a:buNone/>
            </a:pPr>
            <a:r>
              <a:rPr lang="it-IT" sz="1600" dirty="0" err="1"/>
              <a:t>Two</a:t>
            </a:r>
            <a:r>
              <a:rPr lang="it-IT" sz="1600" dirty="0"/>
              <a:t> </a:t>
            </a:r>
            <a:r>
              <a:rPr lang="it-IT" sz="1600" dirty="0" err="1"/>
              <a:t>tutorials</a:t>
            </a:r>
            <a:r>
              <a:rPr lang="it-IT" sz="1600" dirty="0"/>
              <a:t> on the Altera design </a:t>
            </a:r>
            <a:r>
              <a:rPr lang="it-IT" sz="1600" dirty="0" err="1"/>
              <a:t>tool</a:t>
            </a:r>
            <a:r>
              <a:rPr lang="it-IT" sz="1600" dirty="0"/>
              <a:t> </a:t>
            </a:r>
            <a:r>
              <a:rPr lang="it-IT" sz="1600" dirty="0" err="1"/>
              <a:t>environment</a:t>
            </a:r>
            <a:endParaRPr lang="it-IT" sz="1600" dirty="0"/>
          </a:p>
          <a:p>
            <a:pPr>
              <a:buNone/>
            </a:pPr>
            <a:r>
              <a:rPr lang="it-IT" sz="1600" dirty="0" err="1"/>
              <a:t>Overview</a:t>
            </a:r>
            <a:r>
              <a:rPr lang="it-IT" sz="1600" dirty="0"/>
              <a:t> </a:t>
            </a:r>
            <a:r>
              <a:rPr lang="it-IT" sz="1600" dirty="0" err="1"/>
              <a:t>of</a:t>
            </a:r>
            <a:r>
              <a:rPr lang="it-IT" sz="1600" dirty="0"/>
              <a:t> </a:t>
            </a:r>
            <a:r>
              <a:rPr lang="it-IT" sz="1600" dirty="0" err="1"/>
              <a:t>programmable</a:t>
            </a:r>
            <a:r>
              <a:rPr lang="it-IT" sz="1600" dirty="0"/>
              <a:t> </a:t>
            </a:r>
            <a:r>
              <a:rPr lang="it-IT" sz="1600" dirty="0" err="1"/>
              <a:t>logic</a:t>
            </a:r>
            <a:endParaRPr lang="it-IT" sz="1600" dirty="0"/>
          </a:p>
          <a:p>
            <a:pPr>
              <a:buNone/>
            </a:pPr>
            <a:r>
              <a:rPr lang="it-IT" sz="1600" dirty="0"/>
              <a:t>Design </a:t>
            </a:r>
            <a:r>
              <a:rPr lang="it-IT" sz="1600" dirty="0" err="1"/>
              <a:t>library</a:t>
            </a:r>
            <a:endParaRPr lang="it-IT" sz="1600" dirty="0"/>
          </a:p>
          <a:p>
            <a:pPr>
              <a:buNone/>
            </a:pPr>
            <a:r>
              <a:rPr lang="it-IT" sz="1600" dirty="0" err="1"/>
              <a:t>Also</a:t>
            </a:r>
            <a:r>
              <a:rPr lang="it-IT" sz="1600" dirty="0"/>
              <a:t> </a:t>
            </a:r>
            <a:r>
              <a:rPr lang="it-IT" sz="1600" dirty="0" err="1"/>
              <a:t>includes</a:t>
            </a:r>
            <a:r>
              <a:rPr lang="it-IT" sz="1600" dirty="0"/>
              <a:t> a CD-ROM </a:t>
            </a:r>
            <a:r>
              <a:rPr lang="it-IT" sz="1600" dirty="0" err="1"/>
              <a:t>containing</a:t>
            </a:r>
            <a:r>
              <a:rPr lang="it-IT" sz="1600" dirty="0"/>
              <a:t> </a:t>
            </a:r>
            <a:r>
              <a:rPr lang="it-IT" sz="1600" dirty="0" err="1"/>
              <a:t>logic</a:t>
            </a:r>
            <a:r>
              <a:rPr lang="it-IT" sz="1600" dirty="0"/>
              <a:t> </a:t>
            </a:r>
            <a:r>
              <a:rPr lang="it-IT" sz="1600" dirty="0" err="1"/>
              <a:t>simulation</a:t>
            </a:r>
            <a:r>
              <a:rPr lang="it-IT" sz="1600" dirty="0"/>
              <a:t> and design </a:t>
            </a:r>
            <a:r>
              <a:rPr lang="it-IT" sz="1600" dirty="0" err="1"/>
              <a:t>examples</a:t>
            </a:r>
            <a:endParaRPr lang="it-IT" sz="1600" dirty="0"/>
          </a:p>
          <a:p>
            <a:r>
              <a:rPr lang="it-IT" sz="2000" dirty="0" err="1">
                <a:hlinkClick r:id="rId2"/>
              </a:rPr>
              <a:t>Hdl</a:t>
            </a:r>
            <a:r>
              <a:rPr lang="it-IT" sz="2000" dirty="0">
                <a:hlinkClick r:id="rId2"/>
              </a:rPr>
              <a:t> Chip Design: </a:t>
            </a:r>
          </a:p>
          <a:p>
            <a:pPr>
              <a:buNone/>
            </a:pPr>
            <a:r>
              <a:rPr lang="it-IT" sz="1600" dirty="0">
                <a:solidFill>
                  <a:srgbClr val="002060"/>
                </a:solidFill>
              </a:rPr>
              <a:t>A </a:t>
            </a:r>
            <a:r>
              <a:rPr lang="it-IT" sz="1600" dirty="0" err="1">
                <a:solidFill>
                  <a:srgbClr val="002060"/>
                </a:solidFill>
              </a:rPr>
              <a:t>Practical</a:t>
            </a:r>
            <a:r>
              <a:rPr lang="it-IT" sz="1600" dirty="0">
                <a:solidFill>
                  <a:srgbClr val="002060"/>
                </a:solidFill>
              </a:rPr>
              <a:t> Guide </a:t>
            </a:r>
            <a:r>
              <a:rPr lang="it-IT" sz="1600" dirty="0" err="1">
                <a:solidFill>
                  <a:srgbClr val="002060"/>
                </a:solidFill>
              </a:rPr>
              <a:t>for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dirty="0" err="1">
                <a:solidFill>
                  <a:srgbClr val="002060"/>
                </a:solidFill>
              </a:rPr>
              <a:t>Designing</a:t>
            </a:r>
            <a:r>
              <a:rPr lang="it-IT" sz="1600" dirty="0">
                <a:solidFill>
                  <a:srgbClr val="002060"/>
                </a:solidFill>
              </a:rPr>
              <a:t>, </a:t>
            </a:r>
            <a:r>
              <a:rPr lang="it-IT" sz="1600" dirty="0" err="1">
                <a:solidFill>
                  <a:srgbClr val="002060"/>
                </a:solidFill>
              </a:rPr>
              <a:t>Synthesizing</a:t>
            </a:r>
            <a:r>
              <a:rPr lang="it-IT" sz="1600" dirty="0">
                <a:solidFill>
                  <a:srgbClr val="002060"/>
                </a:solidFill>
              </a:rPr>
              <a:t> &amp; </a:t>
            </a:r>
            <a:r>
              <a:rPr lang="it-IT" sz="1600" dirty="0" err="1">
                <a:solidFill>
                  <a:srgbClr val="002060"/>
                </a:solidFill>
              </a:rPr>
              <a:t>Simulating</a:t>
            </a:r>
            <a:r>
              <a:rPr lang="it-IT" sz="1600" dirty="0">
                <a:solidFill>
                  <a:srgbClr val="002060"/>
                </a:solidFill>
              </a:rPr>
              <a:t> Asics &amp; </a:t>
            </a:r>
            <a:r>
              <a:rPr lang="it-IT" sz="1600" dirty="0" err="1">
                <a:solidFill>
                  <a:srgbClr val="002060"/>
                </a:solidFill>
              </a:rPr>
              <a:t>Fpgas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dirty="0" err="1">
                <a:solidFill>
                  <a:srgbClr val="002060"/>
                </a:solidFill>
              </a:rPr>
              <a:t>Using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dirty="0" err="1">
                <a:solidFill>
                  <a:srgbClr val="002060"/>
                </a:solidFill>
              </a:rPr>
              <a:t>Vhdl</a:t>
            </a:r>
            <a:r>
              <a:rPr lang="it-IT" sz="1600" dirty="0">
                <a:solidFill>
                  <a:srgbClr val="002060"/>
                </a:solidFill>
              </a:rPr>
              <a:t> or </a:t>
            </a:r>
            <a:r>
              <a:rPr lang="it-IT" sz="1600" dirty="0" err="1">
                <a:solidFill>
                  <a:srgbClr val="002060"/>
                </a:solidFill>
              </a:rPr>
              <a:t>Verilog</a:t>
            </a:r>
            <a:endParaRPr lang="it-IT" sz="2000" dirty="0">
              <a:solidFill>
                <a:srgbClr val="002060"/>
              </a:solidFill>
              <a:hlinkClick r:id="rId2"/>
            </a:endParaRPr>
          </a:p>
          <a:p>
            <a:pPr>
              <a:buNone/>
            </a:pPr>
            <a:r>
              <a:rPr lang="it-IT" sz="2400" dirty="0"/>
              <a:t>	</a:t>
            </a:r>
            <a:r>
              <a:rPr lang="it-IT" sz="2000" dirty="0"/>
              <a:t>Douglas J. Smith</a:t>
            </a:r>
            <a:endParaRPr lang="it-IT" sz="2000" dirty="0">
              <a:hlinkClick r:id="rId2"/>
            </a:endParaRPr>
          </a:p>
          <a:p>
            <a:r>
              <a:rPr lang="it-IT" sz="2000" dirty="0" err="1">
                <a:hlinkClick r:id="rId2"/>
              </a:rPr>
              <a:t>Verilog</a:t>
            </a:r>
            <a:r>
              <a:rPr lang="it-IT" sz="2000" dirty="0">
                <a:hlinkClick r:id="rId2"/>
              </a:rPr>
              <a:t> HDL </a:t>
            </a:r>
            <a:r>
              <a:rPr lang="it-IT" sz="2000" dirty="0" err="1">
                <a:hlinkClick r:id="rId2"/>
              </a:rPr>
              <a:t>Synthesis</a:t>
            </a:r>
            <a:endParaRPr lang="it-IT" sz="2000" dirty="0">
              <a:hlinkClick r:id="rId2"/>
            </a:endParaRPr>
          </a:p>
          <a:p>
            <a:pPr>
              <a:buNone/>
            </a:pPr>
            <a:r>
              <a:rPr lang="it-IT" sz="1600" dirty="0">
                <a:solidFill>
                  <a:srgbClr val="002060"/>
                </a:solidFill>
              </a:rPr>
              <a:t>A </a:t>
            </a:r>
            <a:r>
              <a:rPr lang="it-IT" sz="1600" dirty="0" err="1">
                <a:solidFill>
                  <a:srgbClr val="002060"/>
                </a:solidFill>
              </a:rPr>
              <a:t>Practical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dirty="0" err="1">
                <a:solidFill>
                  <a:srgbClr val="002060"/>
                </a:solidFill>
              </a:rPr>
              <a:t>Primer</a:t>
            </a:r>
            <a:endParaRPr lang="it-IT" sz="2000" dirty="0">
              <a:hlinkClick r:id="rId2"/>
            </a:endParaRPr>
          </a:p>
          <a:p>
            <a:pPr>
              <a:buNone/>
            </a:pPr>
            <a:r>
              <a:rPr lang="it-IT" sz="2000" dirty="0"/>
              <a:t>	J. </a:t>
            </a:r>
            <a:r>
              <a:rPr lang="it-IT" sz="2000" dirty="0" err="1"/>
              <a:t>Bhasker</a:t>
            </a:r>
            <a:endParaRPr lang="it-IT" sz="2000" dirty="0"/>
          </a:p>
          <a:p>
            <a:r>
              <a:rPr lang="it-IT" sz="2000" dirty="0">
                <a:hlinkClick r:id="rId2"/>
              </a:rPr>
              <a:t>Moltissimo altro materiale reperibile in rete</a:t>
            </a:r>
          </a:p>
        </p:txBody>
      </p:sp>
      <p:pic>
        <p:nvPicPr>
          <p:cNvPr id="3074" name="Picture 2" descr="Book 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928670"/>
            <a:ext cx="1257309" cy="1785950"/>
          </a:xfrm>
          <a:prstGeom prst="rect">
            <a:avLst/>
          </a:prstGeom>
          <a:noFill/>
        </p:spPr>
      </p:pic>
      <p:pic>
        <p:nvPicPr>
          <p:cNvPr id="3076" name="Picture 4" descr="Hdl Chip Design: A Practical Guide for Designing, Synthesizing &amp; Simulating Asics &amp; Fpgas Using Vhdl or Veril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3000372"/>
            <a:ext cx="1714524" cy="1714525"/>
          </a:xfrm>
          <a:prstGeom prst="rect">
            <a:avLst/>
          </a:prstGeom>
          <a:noFill/>
        </p:spPr>
      </p:pic>
      <p:pic>
        <p:nvPicPr>
          <p:cNvPr id="3078" name="Picture 6" descr="Verilog HDL Synthesis, A Practical Primer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5" y="4857760"/>
            <a:ext cx="1571635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C’era una volta: </a:t>
            </a:r>
            <a:br>
              <a:rPr lang="it-IT" dirty="0"/>
            </a:br>
            <a:r>
              <a:rPr lang="it-IT" dirty="0"/>
              <a:t>Altera Innovate Italy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0838" y="2780927"/>
            <a:ext cx="8331200" cy="2880321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r>
              <a:rPr lang="it-IT" sz="2400" dirty="0"/>
              <a:t>Gara Annuale</a:t>
            </a:r>
          </a:p>
          <a:p>
            <a:pPr lvl="1"/>
            <a:r>
              <a:rPr lang="it-IT" sz="2000" dirty="0" err="1"/>
              <a:t>Donation</a:t>
            </a:r>
            <a:r>
              <a:rPr lang="it-IT" sz="2000" dirty="0"/>
              <a:t> DE1</a:t>
            </a:r>
          </a:p>
          <a:p>
            <a:pPr lvl="1"/>
            <a:r>
              <a:rPr lang="it-IT" sz="2000" dirty="0"/>
              <a:t>Sfruttabile come “tesina finale”</a:t>
            </a:r>
          </a:p>
          <a:p>
            <a:pPr lvl="1"/>
            <a:r>
              <a:rPr lang="it-IT" sz="2000" dirty="0"/>
              <a:t>Arricchisce il curriculum</a:t>
            </a:r>
          </a:p>
          <a:p>
            <a:pPr lvl="1"/>
            <a:r>
              <a:rPr lang="it-IT" sz="2000" dirty="0"/>
              <a:t> …. Potreste anche vincere !!</a:t>
            </a:r>
          </a:p>
          <a:p>
            <a:r>
              <a:rPr lang="it-IT" sz="2400" dirty="0"/>
              <a:t>Info su:</a:t>
            </a:r>
          </a:p>
          <a:p>
            <a:pPr lvl="1"/>
            <a:r>
              <a:rPr lang="it-IT" sz="2000" dirty="0"/>
              <a:t>http://www.innovateeurope.org/eu/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963" y="1556792"/>
            <a:ext cx="76009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Durata del corso</a:t>
            </a:r>
          </a:p>
        </p:txBody>
      </p:sp>
      <p:sp>
        <p:nvSpPr>
          <p:cNvPr id="593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corso dura complessivamente circa 10 settimane (fino a metà dicembre)</a:t>
            </a:r>
          </a:p>
          <a:p>
            <a:r>
              <a:rPr lang="it-IT" dirty="0"/>
              <a:t>Per la laurea SPECIALISTICA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Com’è strutturato il corso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800" dirty="0"/>
              <a:t>Il Corso è sostanzialmente a carattere pratico</a:t>
            </a:r>
          </a:p>
          <a:p>
            <a:pPr lvl="1"/>
            <a:r>
              <a:rPr lang="it-IT" sz="2400" dirty="0"/>
              <a:t>Relativamente poche lezioni teoriche </a:t>
            </a:r>
          </a:p>
          <a:p>
            <a:pPr lvl="1"/>
            <a:r>
              <a:rPr lang="it-IT" sz="2400" dirty="0"/>
              <a:t>Diverse esercitazioni pomeridiane di lunedì</a:t>
            </a:r>
          </a:p>
          <a:p>
            <a:pPr lvl="1"/>
            <a:r>
              <a:rPr lang="it-IT" sz="2400" dirty="0"/>
              <a:t>Utilizzo di materiale didattico all’avanguardia</a:t>
            </a:r>
          </a:p>
          <a:p>
            <a:pPr lvl="2"/>
            <a:r>
              <a:rPr lang="it-IT" sz="2000" dirty="0"/>
              <a:t>Circuiti programmabili</a:t>
            </a:r>
          </a:p>
          <a:p>
            <a:pPr lvl="2"/>
            <a:r>
              <a:rPr lang="it-IT" sz="2000" dirty="0"/>
              <a:t>Schede di sviluppo</a:t>
            </a:r>
          </a:p>
          <a:p>
            <a:pPr lvl="2"/>
            <a:r>
              <a:rPr lang="it-IT" sz="2000" dirty="0"/>
              <a:t>Software</a:t>
            </a:r>
          </a:p>
          <a:p>
            <a:pPr lvl="1"/>
            <a:r>
              <a:rPr lang="it-IT" sz="2400" dirty="0"/>
              <a:t>Disponibilità gratuita del software agli studenti.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Com’è strutturato il corso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400" dirty="0"/>
              <a:t>La frequenza del corso e delle esercitazioni garantisce il superamento dell’esame con </a:t>
            </a:r>
            <a:r>
              <a:rPr lang="it-IT" sz="2400" b="1" dirty="0"/>
              <a:t>esito positivo</a:t>
            </a:r>
          </a:p>
          <a:p>
            <a:r>
              <a:rPr lang="it-IT" sz="2400" dirty="0"/>
              <a:t>Se la frequenza è stata globale </a:t>
            </a:r>
            <a:br>
              <a:rPr lang="it-IT" sz="2400" dirty="0"/>
            </a:br>
            <a:r>
              <a:rPr lang="it-IT" sz="2400" b="1" dirty="0">
                <a:solidFill>
                  <a:schemeClr val="hlink"/>
                </a:solidFill>
              </a:rPr>
              <a:t>NON ci saranno ne’ temi scritti ne’ appelli orali</a:t>
            </a:r>
            <a:r>
              <a:rPr lang="it-IT" sz="2400" dirty="0"/>
              <a:t> </a:t>
            </a:r>
          </a:p>
          <a:p>
            <a:r>
              <a:rPr lang="it-IT" sz="2400" dirty="0"/>
              <a:t>Il voto finale sarà funzione:</a:t>
            </a:r>
          </a:p>
          <a:p>
            <a:pPr lvl="1"/>
            <a:r>
              <a:rPr lang="it-IT" sz="2400" dirty="0"/>
              <a:t>dei risultati conseguiti durante il corso</a:t>
            </a:r>
          </a:p>
          <a:p>
            <a:pPr lvl="1"/>
            <a:r>
              <a:rPr lang="it-IT" sz="2400" dirty="0"/>
              <a:t>dell’impegno dimostrato durante le esercitazioni</a:t>
            </a:r>
          </a:p>
          <a:p>
            <a:pPr lvl="1"/>
            <a:r>
              <a:rPr lang="it-IT" sz="2400" dirty="0"/>
              <a:t>dell’ interesse  manifestato nelle tematiche trattate</a:t>
            </a:r>
          </a:p>
          <a:p>
            <a:r>
              <a:rPr lang="it-IT" sz="2400" dirty="0"/>
              <a:t>Nel caso di frequenza “saltuaria” l’esame dovrà essere integrato con opportune prove scritte/pratiche/orali</a:t>
            </a:r>
          </a:p>
          <a:p>
            <a:r>
              <a:rPr lang="it-IT" sz="2400" dirty="0"/>
              <a:t>L’esame con esito positivo </a:t>
            </a:r>
            <a:r>
              <a:rPr lang="it-IT" sz="2800" b="1" dirty="0"/>
              <a:t>NON è ripetibile</a:t>
            </a:r>
            <a:r>
              <a:rPr lang="it-IT" sz="3600" dirty="0"/>
              <a:t>! </a:t>
            </a:r>
          </a:p>
          <a:p>
            <a:pPr lvl="1"/>
            <a:r>
              <a:rPr lang="it-IT" sz="2000" dirty="0"/>
              <a:t>Ma eventualmente può essere integrato con una prova orale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Com’è strutturato il corso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187450"/>
            <a:ext cx="8331200" cy="5170508"/>
          </a:xfrm>
        </p:spPr>
        <p:txBody>
          <a:bodyPr/>
          <a:lstStyle/>
          <a:p>
            <a:r>
              <a:rPr lang="it-IT" sz="2800" dirty="0"/>
              <a:t>Verrà ricreato un moderno ambiente di Lavoro</a:t>
            </a:r>
          </a:p>
          <a:p>
            <a:r>
              <a:rPr lang="it-IT" sz="2800" dirty="0"/>
              <a:t>Verranno realizzati dei </a:t>
            </a:r>
            <a:r>
              <a:rPr lang="it-IT" sz="2800" b="1" dirty="0">
                <a:solidFill>
                  <a:schemeClr val="hlink"/>
                </a:solidFill>
              </a:rPr>
              <a:t>GRUPPI DI LAVORO</a:t>
            </a:r>
            <a:r>
              <a:rPr lang="it-IT" sz="2800" dirty="0"/>
              <a:t> composti da  due studenti.</a:t>
            </a:r>
          </a:p>
          <a:p>
            <a:r>
              <a:rPr lang="it-IT" sz="2800" dirty="0"/>
              <a:t>Detti gruppi verranno istituiti “d’ufficio” senza tener conto di eventuali “amicizie, </a:t>
            </a:r>
            <a:r>
              <a:rPr lang="it-IT" sz="2800" dirty="0" err="1"/>
              <a:t>corregionalita</a:t>
            </a:r>
            <a:r>
              <a:rPr lang="it-IT" sz="2800" dirty="0"/>
              <a:t>’, impegni omologhi </a:t>
            </a:r>
            <a:r>
              <a:rPr lang="it-IT" sz="2800" dirty="0" err="1"/>
              <a:t>ecc…</a:t>
            </a:r>
            <a:endParaRPr lang="it-IT" sz="2800" dirty="0"/>
          </a:p>
          <a:p>
            <a:r>
              <a:rPr lang="it-IT" sz="2800" dirty="0"/>
              <a:t>Viene richiesto lo  svolgimento di  un “lavoro di squadra”</a:t>
            </a:r>
          </a:p>
          <a:p>
            <a:r>
              <a:rPr lang="it-IT" sz="2800" dirty="0"/>
              <a:t>Sotto i 10 partecipanti il lavoro sarà a carattere </a:t>
            </a:r>
            <a:r>
              <a:rPr lang="it-IT" sz="2800" b="1" dirty="0"/>
              <a:t>individuale</a:t>
            </a:r>
            <a:r>
              <a:rPr lang="it-IT" sz="2800" dirty="0"/>
              <a:t> </a:t>
            </a:r>
          </a:p>
          <a:p>
            <a:pPr>
              <a:buFont typeface="Arial" charset="0"/>
              <a:buNone/>
            </a:pPr>
            <a:endParaRPr lang="it-IT" dirty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Com’è strutturato il corso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800" dirty="0"/>
              <a:t>All’atto pratico come si svolgerà il corso:</a:t>
            </a:r>
          </a:p>
          <a:p>
            <a:pPr lvl="1"/>
            <a:r>
              <a:rPr lang="it-IT" sz="2000" dirty="0"/>
              <a:t>Circa 30 Ore di lezioni in aula per illustrare:</a:t>
            </a:r>
          </a:p>
          <a:p>
            <a:pPr lvl="2"/>
            <a:r>
              <a:rPr lang="it-IT" sz="1800" dirty="0"/>
              <a:t>la struttura dei moderni circuiti programmabili</a:t>
            </a:r>
          </a:p>
          <a:p>
            <a:pPr lvl="2"/>
            <a:r>
              <a:rPr lang="it-IT" sz="1800" dirty="0"/>
              <a:t>la struttura di una versatile scheda di sviluppo</a:t>
            </a:r>
          </a:p>
          <a:p>
            <a:pPr lvl="2"/>
            <a:r>
              <a:rPr lang="it-IT" sz="1800" dirty="0"/>
              <a:t>il funzionamento di un opportuno </a:t>
            </a:r>
            <a:r>
              <a:rPr lang="it-IT" sz="1800" dirty="0" err="1"/>
              <a:t>tool</a:t>
            </a:r>
            <a:r>
              <a:rPr lang="it-IT" sz="1800" dirty="0"/>
              <a:t> di sviluppo</a:t>
            </a:r>
          </a:p>
          <a:p>
            <a:pPr lvl="2"/>
            <a:r>
              <a:rPr lang="it-IT" sz="1800" dirty="0"/>
              <a:t>Il tutto corredato di dimostrazioni pratiche</a:t>
            </a:r>
          </a:p>
          <a:p>
            <a:pPr lvl="1"/>
            <a:r>
              <a:rPr lang="it-IT" sz="2000" dirty="0"/>
              <a:t>Tre ore a settimana saranno dedicate a svolgere in modo autonomo un’esercitazione guidata o tutorial (con supervisione).</a:t>
            </a:r>
          </a:p>
          <a:p>
            <a:pPr lvl="1"/>
            <a:r>
              <a:rPr lang="it-IT" sz="2000" dirty="0"/>
              <a:t>Il laboratorio rimarrà a disposizione degli studenti durante i normali orari d’ufficio (senza supervisione)</a:t>
            </a:r>
          </a:p>
          <a:p>
            <a:pPr lvl="1"/>
            <a:r>
              <a:rPr lang="it-IT" sz="2000" dirty="0"/>
              <a:t>Ove necessario verrà istituito un sistema per gestire  il “prestito” delle schede</a:t>
            </a:r>
          </a:p>
          <a:p>
            <a:pPr lvl="1"/>
            <a:r>
              <a:rPr lang="it-IT" sz="2000" dirty="0"/>
              <a:t>A metà ed a fine corso sviluppato un progetto ex-novo (che verra’ valutato ai fini del voto finale)  </a:t>
            </a:r>
            <a:r>
              <a:rPr lang="it-IT" sz="2000" dirty="0">
                <a:solidFill>
                  <a:srgbClr val="FF0000"/>
                </a:solidFill>
              </a:rPr>
              <a:t>provette differenziate.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</a:p>
          <a:p>
            <a:pPr lvl="2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Com’è strutturato il corso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187450"/>
            <a:ext cx="8331200" cy="5193878"/>
          </a:xfrm>
        </p:spPr>
        <p:txBody>
          <a:bodyPr/>
          <a:lstStyle/>
          <a:p>
            <a:r>
              <a:rPr lang="it-IT" sz="2400" dirty="0"/>
              <a:t>Concorrerà alla definizione del voto nelle prove intermedie</a:t>
            </a:r>
          </a:p>
          <a:p>
            <a:pPr lvl="1"/>
            <a:r>
              <a:rPr lang="it-IT" sz="2000" dirty="0"/>
              <a:t>Una opportuna dimostrazione funzionale del corretto funzionamento del dispositivo in tempo reale</a:t>
            </a:r>
          </a:p>
          <a:p>
            <a:pPr lvl="1"/>
            <a:r>
              <a:rPr lang="it-IT" sz="2000" dirty="0"/>
              <a:t>La stesura (a posteriori) di una buona relazione</a:t>
            </a:r>
          </a:p>
          <a:p>
            <a:pPr lvl="2"/>
            <a:r>
              <a:rPr lang="it-IT" sz="1800" dirty="0"/>
              <a:t>NON prolissa</a:t>
            </a:r>
          </a:p>
          <a:p>
            <a:pPr lvl="2"/>
            <a:r>
              <a:rPr lang="it-IT" sz="1800" dirty="0"/>
              <a:t>Ben documentata</a:t>
            </a:r>
          </a:p>
          <a:p>
            <a:pPr lvl="2"/>
            <a:r>
              <a:rPr lang="it-IT" sz="1800" dirty="0"/>
              <a:t>Scritta con opportuna proprietà di linguaggio ed in modo scientificamente corretto.</a:t>
            </a:r>
          </a:p>
          <a:p>
            <a:pPr lvl="1"/>
            <a:r>
              <a:rPr lang="it-IT" sz="2000" dirty="0"/>
              <a:t>La relazione dovrà essere presentata entro e non oltre 7 giorni dalla data dell’esercitazione.</a:t>
            </a:r>
          </a:p>
          <a:p>
            <a:r>
              <a:rPr lang="it-IT" sz="2000" dirty="0"/>
              <a:t>A fine corso ogni studente definirà concordemente col docente un progetto finale nel quale far convergere le conoscenze acquisite.</a:t>
            </a:r>
          </a:p>
          <a:p>
            <a:pPr lvl="1"/>
            <a:r>
              <a:rPr lang="it-IT" sz="2000" dirty="0"/>
              <a:t>Tale progetto potrà essere svolto in modo autonomo o in gruppo</a:t>
            </a:r>
          </a:p>
          <a:p>
            <a:pPr lvl="1"/>
            <a:r>
              <a:rPr lang="it-IT" sz="2000" dirty="0"/>
              <a:t>Non sono previste scadenze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Orario del Corso	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800" dirty="0"/>
              <a:t>Per le prime tre settimane:</a:t>
            </a:r>
          </a:p>
          <a:p>
            <a:pPr lvl="1">
              <a:lnSpc>
                <a:spcPct val="90000"/>
              </a:lnSpc>
            </a:pPr>
            <a:r>
              <a:rPr lang="it-IT" sz="2400" dirty="0"/>
              <a:t>Solamente lezioni frontali </a:t>
            </a:r>
          </a:p>
          <a:p>
            <a:pPr lvl="2">
              <a:lnSpc>
                <a:spcPct val="90000"/>
              </a:lnSpc>
            </a:pPr>
            <a:r>
              <a:rPr lang="it-IT" sz="2000" dirty="0"/>
              <a:t>Lunedì 11:00-14:00    (con pausa di 30/45 min.)</a:t>
            </a:r>
          </a:p>
          <a:p>
            <a:pPr lvl="2">
              <a:lnSpc>
                <a:spcPct val="90000"/>
              </a:lnSpc>
            </a:pPr>
            <a:r>
              <a:rPr lang="it-IT" sz="2000" dirty="0" err="1"/>
              <a:t>Mercoledi</a:t>
            </a:r>
            <a:r>
              <a:rPr lang="it-IT" sz="2000" dirty="0"/>
              <a:t> 9:15-10:45  (senza pausa)</a:t>
            </a:r>
            <a:endParaRPr lang="it-IT" sz="2400" dirty="0"/>
          </a:p>
          <a:p>
            <a:pPr>
              <a:lnSpc>
                <a:spcPct val="90000"/>
              </a:lnSpc>
            </a:pPr>
            <a:r>
              <a:rPr lang="it-IT" sz="2800" dirty="0"/>
              <a:t>Per altre seguenti sei settimane:</a:t>
            </a:r>
          </a:p>
          <a:p>
            <a:pPr lvl="1">
              <a:lnSpc>
                <a:spcPct val="90000"/>
              </a:lnSpc>
            </a:pPr>
            <a:r>
              <a:rPr lang="it-IT" sz="2400" dirty="0"/>
              <a:t>Lezioni frontali nelle giornate di Mercoledì  (2 ore)</a:t>
            </a:r>
          </a:p>
          <a:p>
            <a:pPr lvl="1">
              <a:lnSpc>
                <a:spcPct val="90000"/>
              </a:lnSpc>
            </a:pPr>
            <a:r>
              <a:rPr lang="it-IT" sz="2400" dirty="0"/>
              <a:t>Laboratorio al Mercoledì (3 ore)</a:t>
            </a:r>
          </a:p>
          <a:p>
            <a:pPr>
              <a:lnSpc>
                <a:spcPct val="90000"/>
              </a:lnSpc>
            </a:pPr>
            <a:r>
              <a:rPr lang="it-IT" sz="2800" dirty="0"/>
              <a:t>L’ ultima settimana:</a:t>
            </a:r>
          </a:p>
          <a:p>
            <a:pPr lvl="1">
              <a:lnSpc>
                <a:spcPct val="90000"/>
              </a:lnSpc>
            </a:pPr>
            <a:r>
              <a:rPr lang="it-IT" sz="2400" dirty="0"/>
              <a:t>Da definire</a:t>
            </a:r>
          </a:p>
          <a:p>
            <a:pPr lvl="1">
              <a:lnSpc>
                <a:spcPct val="90000"/>
              </a:lnSpc>
            </a:pPr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OBIETTIVI FORMATIVI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4364038"/>
          </a:xfrm>
        </p:spPr>
        <p:txBody>
          <a:bodyPr/>
          <a:lstStyle/>
          <a:p>
            <a:r>
              <a:rPr lang="it-IT" sz="2400" dirty="0"/>
              <a:t>Conoscenza della struttura di moderni circuiti programmabili</a:t>
            </a:r>
          </a:p>
          <a:p>
            <a:r>
              <a:rPr lang="it-IT" sz="2400" dirty="0"/>
              <a:t>Approfondimento della struttura di un moderno </a:t>
            </a:r>
            <a:r>
              <a:rPr lang="it-IT" sz="2400" dirty="0" err="1"/>
              <a:t>tool</a:t>
            </a:r>
            <a:r>
              <a:rPr lang="it-IT" sz="2400" dirty="0"/>
              <a:t> di sviluppo e degli strumenti a disposizione del progettista </a:t>
            </a:r>
          </a:p>
          <a:p>
            <a:r>
              <a:rPr lang="it-IT" sz="2400" dirty="0"/>
              <a:t>Applicazioni pratiche su di un versatile e moderno ambiente di sviluppo</a:t>
            </a:r>
          </a:p>
          <a:p>
            <a:r>
              <a:rPr lang="it-IT" sz="2400" dirty="0"/>
              <a:t>Conoscenza specifica di una scheda di sviluppo per il test di architetture in tempo reale (Board DE1-SoC)</a:t>
            </a:r>
          </a:p>
          <a:p>
            <a:r>
              <a:rPr lang="it-IT" sz="2400" dirty="0"/>
              <a:t>Conoscenze di base del linguaggio </a:t>
            </a:r>
            <a:r>
              <a:rPr lang="it-IT" sz="2400" dirty="0" err="1"/>
              <a:t>Verilog</a:t>
            </a:r>
            <a:r>
              <a:rPr lang="it-IT" sz="2400" dirty="0"/>
              <a:t> HDL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Altera">
  <a:themeElements>
    <a:clrScheme name="">
      <a:dk1>
        <a:srgbClr val="000000"/>
      </a:dk1>
      <a:lt1>
        <a:srgbClr val="FFFFFF"/>
      </a:lt1>
      <a:dk2>
        <a:srgbClr val="0079B6"/>
      </a:dk2>
      <a:lt2>
        <a:srgbClr val="B2B2B2"/>
      </a:lt2>
      <a:accent1>
        <a:srgbClr val="00CC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B900"/>
      </a:accent6>
      <a:hlink>
        <a:srgbClr val="3399FF"/>
      </a:hlink>
      <a:folHlink>
        <a:srgbClr val="CC0000"/>
      </a:folHlink>
    </a:clrScheme>
    <a:fontScheme name="Mktg_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ktg_gener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ktg_genera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ktg_genera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ktg_genera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ktg_gener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ktg_gener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ktg_gener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Altera</Template>
  <TotalTime>40653</TotalTime>
  <Words>1030</Words>
  <Application>Microsoft Office PowerPoint</Application>
  <PresentationFormat>Presentazione su schermo (4:3)</PresentationFormat>
  <Paragraphs>172</Paragraphs>
  <Slides>19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Arial</vt:lpstr>
      <vt:lpstr>Arial Unicode MS</vt:lpstr>
      <vt:lpstr>Calibri</vt:lpstr>
      <vt:lpstr>Symbol</vt:lpstr>
      <vt:lpstr>Times New Roman</vt:lpstr>
      <vt:lpstr>Wingdings</vt:lpstr>
      <vt:lpstr>Tema Altera</vt:lpstr>
      <vt:lpstr>Progettazione di Sistemi Elettronici</vt:lpstr>
      <vt:lpstr>Durata del corso</vt:lpstr>
      <vt:lpstr>Com’è strutturato il corso</vt:lpstr>
      <vt:lpstr>Com’è strutturato il corso</vt:lpstr>
      <vt:lpstr>Com’è strutturato il corso</vt:lpstr>
      <vt:lpstr>Com’è strutturato il corso</vt:lpstr>
      <vt:lpstr>Com’è strutturato il corso</vt:lpstr>
      <vt:lpstr>Orario del Corso </vt:lpstr>
      <vt:lpstr>OBIETTIVI FORMATIVI</vt:lpstr>
      <vt:lpstr>PREREQUISITI consigliati</vt:lpstr>
      <vt:lpstr>Materiale Didattico</vt:lpstr>
      <vt:lpstr>Schede di Sviluppo</vt:lpstr>
      <vt:lpstr>Rover di Sviluppo</vt:lpstr>
      <vt:lpstr>Schede di Sviluppo</vt:lpstr>
      <vt:lpstr>Software di Sviluppo</vt:lpstr>
      <vt:lpstr>MATERIALE didattico</vt:lpstr>
      <vt:lpstr>Materiale Didattico</vt:lpstr>
      <vt:lpstr>Libri di testo</vt:lpstr>
      <vt:lpstr>C’era una volta:  Altera Innovate Italy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DE1 Board</dc:title>
  <dc:creator>marsi</dc:creator>
  <cp:lastModifiedBy>MARSI STEFANO</cp:lastModifiedBy>
  <cp:revision>209</cp:revision>
  <dcterms:created xsi:type="dcterms:W3CDTF">2011-01-14T15:05:19Z</dcterms:created>
  <dcterms:modified xsi:type="dcterms:W3CDTF">2023-09-25T08:35:51Z</dcterms:modified>
</cp:coreProperties>
</file>