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5751" autoAdjust="0"/>
  </p:normalViewPr>
  <p:slideViewPr>
    <p:cSldViewPr>
      <p:cViewPr varScale="1">
        <p:scale>
          <a:sx n="164" d="100"/>
          <a:sy n="164" d="100"/>
        </p:scale>
        <p:origin x="816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I STEFANO" userId="ccd3b545-e10a-42a2-9cc6-83213556c668" providerId="ADAL" clId="{38DCA2BA-6E97-441F-B3CE-5301E81EDECD}"/>
    <pc:docChg chg="modSld">
      <pc:chgData name="MARSI STEFANO" userId="ccd3b545-e10a-42a2-9cc6-83213556c668" providerId="ADAL" clId="{38DCA2BA-6E97-441F-B3CE-5301E81EDECD}" dt="2025-09-16T16:00:43.281" v="114" actId="14"/>
      <pc:docMkLst>
        <pc:docMk/>
      </pc:docMkLst>
      <pc:sldChg chg="modSp">
        <pc:chgData name="MARSI STEFANO" userId="ccd3b545-e10a-42a2-9cc6-83213556c668" providerId="ADAL" clId="{38DCA2BA-6E97-441F-B3CE-5301E81EDECD}" dt="2025-09-16T15:54:16.449" v="18" actId="14"/>
        <pc:sldMkLst>
          <pc:docMk/>
          <pc:sldMk cId="0" sldId="258"/>
        </pc:sldMkLst>
        <pc:spChg chg="mod">
          <ac:chgData name="MARSI STEFANO" userId="ccd3b545-e10a-42a2-9cc6-83213556c668" providerId="ADAL" clId="{38DCA2BA-6E97-441F-B3CE-5301E81EDECD}" dt="2025-09-16T15:54:16.449" v="18" actId="14"/>
          <ac:spMkLst>
            <pc:docMk/>
            <pc:sldMk cId="0" sldId="258"/>
            <ac:spMk id="7171" creationId="{00000000-0000-0000-0000-000000000000}"/>
          </ac:spMkLst>
        </pc:spChg>
      </pc:sldChg>
      <pc:sldChg chg="modSp">
        <pc:chgData name="MARSI STEFANO" userId="ccd3b545-e10a-42a2-9cc6-83213556c668" providerId="ADAL" clId="{38DCA2BA-6E97-441F-B3CE-5301E81EDECD}" dt="2025-09-16T15:55:10.435" v="30" actId="20577"/>
        <pc:sldMkLst>
          <pc:docMk/>
          <pc:sldMk cId="0" sldId="259"/>
        </pc:sldMkLst>
        <pc:spChg chg="mod">
          <ac:chgData name="MARSI STEFANO" userId="ccd3b545-e10a-42a2-9cc6-83213556c668" providerId="ADAL" clId="{38DCA2BA-6E97-441F-B3CE-5301E81EDECD}" dt="2025-09-16T15:54:28.801" v="22" actId="20577"/>
          <ac:spMkLst>
            <pc:docMk/>
            <pc:sldMk cId="0" sldId="259"/>
            <ac:spMk id="13314" creationId="{00000000-0000-0000-0000-000000000000}"/>
          </ac:spMkLst>
        </pc:spChg>
        <pc:spChg chg="mod">
          <ac:chgData name="MARSI STEFANO" userId="ccd3b545-e10a-42a2-9cc6-83213556c668" providerId="ADAL" clId="{38DCA2BA-6E97-441F-B3CE-5301E81EDECD}" dt="2025-09-16T15:55:10.435" v="30" actId="20577"/>
          <ac:spMkLst>
            <pc:docMk/>
            <pc:sldMk cId="0" sldId="259"/>
            <ac:spMk id="13315" creationId="{00000000-0000-0000-0000-000000000000}"/>
          </ac:spMkLst>
        </pc:spChg>
      </pc:sldChg>
      <pc:sldChg chg="modSp">
        <pc:chgData name="MARSI STEFANO" userId="ccd3b545-e10a-42a2-9cc6-83213556c668" providerId="ADAL" clId="{38DCA2BA-6E97-441F-B3CE-5301E81EDECD}" dt="2025-09-16T15:56:06.826" v="36" actId="20577"/>
        <pc:sldMkLst>
          <pc:docMk/>
          <pc:sldMk cId="0" sldId="260"/>
        </pc:sldMkLst>
        <pc:spChg chg="mod">
          <ac:chgData name="MARSI STEFANO" userId="ccd3b545-e10a-42a2-9cc6-83213556c668" providerId="ADAL" clId="{38DCA2BA-6E97-441F-B3CE-5301E81EDECD}" dt="2025-09-16T15:56:06.826" v="36" actId="20577"/>
          <ac:spMkLst>
            <pc:docMk/>
            <pc:sldMk cId="0" sldId="260"/>
            <ac:spMk id="8195" creationId="{00000000-0000-0000-0000-000000000000}"/>
          </ac:spMkLst>
        </pc:spChg>
      </pc:sldChg>
      <pc:sldChg chg="modSp">
        <pc:chgData name="MARSI STEFANO" userId="ccd3b545-e10a-42a2-9cc6-83213556c668" providerId="ADAL" clId="{38DCA2BA-6E97-441F-B3CE-5301E81EDECD}" dt="2025-09-16T15:56:45.154" v="57" actId="20577"/>
        <pc:sldMkLst>
          <pc:docMk/>
          <pc:sldMk cId="0" sldId="265"/>
        </pc:sldMkLst>
        <pc:spChg chg="mod">
          <ac:chgData name="MARSI STEFANO" userId="ccd3b545-e10a-42a2-9cc6-83213556c668" providerId="ADAL" clId="{38DCA2BA-6E97-441F-B3CE-5301E81EDECD}" dt="2025-09-16T15:56:45.154" v="57" actId="20577"/>
          <ac:spMkLst>
            <pc:docMk/>
            <pc:sldMk cId="0" sldId="265"/>
            <ac:spMk id="38916" creationId="{00000000-0000-0000-0000-000000000000}"/>
          </ac:spMkLst>
        </pc:spChg>
      </pc:sldChg>
      <pc:sldChg chg="modSp">
        <pc:chgData name="MARSI STEFANO" userId="ccd3b545-e10a-42a2-9cc6-83213556c668" providerId="ADAL" clId="{38DCA2BA-6E97-441F-B3CE-5301E81EDECD}" dt="2025-09-16T15:57:41.787" v="66"/>
        <pc:sldMkLst>
          <pc:docMk/>
          <pc:sldMk cId="0" sldId="267"/>
        </pc:sldMkLst>
        <pc:spChg chg="mod">
          <ac:chgData name="MARSI STEFANO" userId="ccd3b545-e10a-42a2-9cc6-83213556c668" providerId="ADAL" clId="{38DCA2BA-6E97-441F-B3CE-5301E81EDECD}" dt="2025-09-16T15:57:41.787" v="66"/>
          <ac:spMkLst>
            <pc:docMk/>
            <pc:sldMk cId="0" sldId="267"/>
            <ac:spMk id="9219" creationId="{00000000-0000-0000-0000-000000000000}"/>
          </ac:spMkLst>
        </pc:spChg>
      </pc:sldChg>
      <pc:sldChg chg="modSp">
        <pc:chgData name="MARSI STEFANO" userId="ccd3b545-e10a-42a2-9cc6-83213556c668" providerId="ADAL" clId="{38DCA2BA-6E97-441F-B3CE-5301E81EDECD}" dt="2025-09-16T15:58:46.380" v="81" actId="404"/>
        <pc:sldMkLst>
          <pc:docMk/>
          <pc:sldMk cId="0" sldId="271"/>
        </pc:sldMkLst>
        <pc:spChg chg="mod">
          <ac:chgData name="MARSI STEFANO" userId="ccd3b545-e10a-42a2-9cc6-83213556c668" providerId="ADAL" clId="{38DCA2BA-6E97-441F-B3CE-5301E81EDECD}" dt="2025-09-16T15:58:46.380" v="81" actId="404"/>
          <ac:spMkLst>
            <pc:docMk/>
            <pc:sldMk cId="0" sldId="271"/>
            <ac:spMk id="10243" creationId="{00000000-0000-0000-0000-000000000000}"/>
          </ac:spMkLst>
        </pc:spChg>
      </pc:sldChg>
      <pc:sldChg chg="modSp">
        <pc:chgData name="MARSI STEFANO" userId="ccd3b545-e10a-42a2-9cc6-83213556c668" providerId="ADAL" clId="{38DCA2BA-6E97-441F-B3CE-5301E81EDECD}" dt="2025-09-16T16:00:03.964" v="110" actId="404"/>
        <pc:sldMkLst>
          <pc:docMk/>
          <pc:sldMk cId="0" sldId="274"/>
        </pc:sldMkLst>
        <pc:spChg chg="mod">
          <ac:chgData name="MARSI STEFANO" userId="ccd3b545-e10a-42a2-9cc6-83213556c668" providerId="ADAL" clId="{38DCA2BA-6E97-441F-B3CE-5301E81EDECD}" dt="2025-09-16T16:00:03.964" v="110" actId="404"/>
          <ac:spMkLst>
            <pc:docMk/>
            <pc:sldMk cId="0" sldId="274"/>
            <ac:spMk id="11267" creationId="{00000000-0000-0000-0000-000000000000}"/>
          </ac:spMkLst>
        </pc:spChg>
      </pc:sldChg>
      <pc:sldChg chg="modSp">
        <pc:chgData name="MARSI STEFANO" userId="ccd3b545-e10a-42a2-9cc6-83213556c668" providerId="ADAL" clId="{38DCA2BA-6E97-441F-B3CE-5301E81EDECD}" dt="2025-09-16T16:00:43.281" v="114" actId="14"/>
        <pc:sldMkLst>
          <pc:docMk/>
          <pc:sldMk cId="0" sldId="275"/>
        </pc:sldMkLst>
        <pc:spChg chg="mod">
          <ac:chgData name="MARSI STEFANO" userId="ccd3b545-e10a-42a2-9cc6-83213556c668" providerId="ADAL" clId="{38DCA2BA-6E97-441F-B3CE-5301E81EDECD}" dt="2025-09-16T16:00:43.281" v="114" actId="14"/>
          <ac:spMkLst>
            <pc:docMk/>
            <pc:sldMk cId="0" sldId="275"/>
            <ac:spMk id="122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0B8D-C6FF-4E27-8FD3-C3C66A05FBE8}" type="datetimeFigureOut">
              <a:rPr lang="it-IT" smtClean="0"/>
              <a:pPr/>
              <a:t>16/09/2025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BBE9C-7E22-4FC0-9666-4431D99A35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45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F16FE-E95A-4EA4-82FF-C98EEF72F817}" type="slidenum">
              <a:rPr lang="it-IT"/>
              <a:pPr/>
              <a:t>2</a:t>
            </a:fld>
            <a:endParaRPr lang="it-IT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629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D4E7F-11E7-4678-B835-34C977BB98DB}" type="slidenum">
              <a:rPr lang="it-IT"/>
              <a:pPr/>
              <a:t>11</a:t>
            </a:fld>
            <a:endParaRPr lang="it-IT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34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0EBC7-04DC-4480-A561-E7BD91353607}" type="slidenum">
              <a:rPr lang="it-IT"/>
              <a:pPr/>
              <a:t>12</a:t>
            </a:fld>
            <a:endParaRPr lang="it-IT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232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368D0-CCC9-4806-800C-6E0EDB575E77}" type="slidenum">
              <a:rPr lang="it-IT"/>
              <a:pPr/>
              <a:t>13</a:t>
            </a:fld>
            <a:endParaRPr lang="it-I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22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1CC9C-2A41-406A-BAF1-B110E49CF9AD}" type="slidenum">
              <a:rPr lang="it-IT"/>
              <a:pPr/>
              <a:t>14</a:t>
            </a:fld>
            <a:endParaRPr lang="it-IT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744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F79B7-6CA0-4075-B4D7-4AD47CE54FC0}" type="slidenum">
              <a:rPr lang="it-IT"/>
              <a:pPr/>
              <a:t>15</a:t>
            </a:fld>
            <a:endParaRPr 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136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BEBE8-207E-4A02-9692-03F180249D02}" type="slidenum">
              <a:rPr lang="it-IT"/>
              <a:pPr/>
              <a:t>16</a:t>
            </a:fld>
            <a:endParaRPr 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779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811DE-39CA-4254-B429-5CA2E2A0A904}" type="slidenum">
              <a:rPr lang="it-IT"/>
              <a:pPr/>
              <a:t>17</a:t>
            </a:fld>
            <a:endParaRPr 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383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46116-EAEA-4F19-9699-53E696643D44}" type="slidenum">
              <a:rPr lang="it-IT"/>
              <a:pPr/>
              <a:t>18</a:t>
            </a:fld>
            <a:endParaRPr lang="it-I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012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A1088-23C6-4E5C-BA29-04F4D5C6979A}" type="slidenum">
              <a:rPr lang="it-IT"/>
              <a:pPr/>
              <a:t>19</a:t>
            </a:fld>
            <a:endParaRPr 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186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5ACB8-BC60-4A2B-BBED-4EBA1A0E5F5E}" type="slidenum">
              <a:rPr lang="it-IT"/>
              <a:pPr/>
              <a:t>20</a:t>
            </a:fld>
            <a:endParaRPr lang="it-IT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50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4FA6A-4476-479A-93E2-2676208FECDE}" type="slidenum">
              <a:rPr lang="it-IT"/>
              <a:pPr/>
              <a:t>3</a:t>
            </a:fld>
            <a:endParaRPr 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93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83CFE-5217-44ED-91A0-CD4EE423BE40}" type="slidenum">
              <a:rPr lang="it-IT"/>
              <a:pPr/>
              <a:t>4</a:t>
            </a:fld>
            <a:endParaRPr lang="it-IT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2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244D2-8E80-4B13-9784-0CA3F3E05B4F}" type="slidenum">
              <a:rPr lang="it-IT"/>
              <a:pPr/>
              <a:t>5</a:t>
            </a:fld>
            <a:endParaRPr 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22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84788-E6EB-4A8B-9C93-7BB87AA5801F}" type="slidenum">
              <a:rPr lang="it-IT"/>
              <a:pPr/>
              <a:t>6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17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ADB3B-8F38-438E-A437-9ECE9C0F62B3}" type="slidenum">
              <a:rPr lang="it-IT"/>
              <a:pPr/>
              <a:t>7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69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BFE3B-0EBF-4663-8C06-3FEB0DB1C283}" type="slidenum">
              <a:rPr lang="it-IT"/>
              <a:pPr/>
              <a:t>8</a:t>
            </a:fld>
            <a:endParaRPr lang="it-I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1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57D89-FACE-45DC-ADB0-6131A12AF4D3}" type="slidenum">
              <a:rPr lang="it-IT"/>
              <a:pPr/>
              <a:t>9</a:t>
            </a:fld>
            <a:endParaRPr 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60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0A393-AA8B-423A-B104-A267AEB24CE3}" type="slidenum">
              <a:rPr lang="it-IT"/>
              <a:pPr/>
              <a:t>10</a:t>
            </a:fld>
            <a:endParaRPr 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11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INDOWS\DESKTOP\templates\mktg\bkgnd-W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Template\logos\pclogos\jpg\Altera300rg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r="6018"/>
          <a:stretch>
            <a:fillRect/>
          </a:stretch>
        </p:blipFill>
        <p:spPr bwMode="auto">
          <a:xfrm>
            <a:off x="6929454" y="142852"/>
            <a:ext cx="2097102" cy="49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60363" y="6315075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© 2001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28088" y="571480"/>
            <a:ext cx="31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06700" y="2743200"/>
            <a:ext cx="5972175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4343400"/>
            <a:ext cx="5969000" cy="1752600"/>
          </a:xfrm>
          <a:effectLst>
            <a:outerShdw dist="35921" dir="2700000" algn="ctr" rotWithShape="0">
              <a:srgbClr val="DDDDDD"/>
            </a:outerShdw>
          </a:effectLst>
        </p:spPr>
        <p:txBody>
          <a:bodyPr/>
          <a:lstStyle>
            <a:lvl1pPr marL="0" indent="0">
              <a:buFont typeface="Wingdings" pitchFamily="2" charset="2"/>
              <a:buNone/>
              <a:defRPr sz="3000" i="1"/>
            </a:lvl1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8300" y="6546850"/>
            <a:ext cx="698500" cy="282575"/>
          </a:xfrm>
        </p:spPr>
        <p:txBody>
          <a:bodyPr/>
          <a:lstStyle>
            <a:lvl1pPr>
              <a:defRPr smtClean="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9238" y="273050"/>
            <a:ext cx="2082800" cy="58213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50838" y="273050"/>
            <a:ext cx="6096000" cy="58213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8331200" cy="23764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838" y="3716338"/>
            <a:ext cx="8331200" cy="23780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DESKTOP\templates\mktg\bkgnd-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273050"/>
            <a:ext cx="833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87450"/>
            <a:ext cx="8331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546850"/>
            <a:ext cx="12382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615363" y="6499225"/>
            <a:ext cx="258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  <p:pic>
        <p:nvPicPr>
          <p:cNvPr id="6152" name="Picture 8" descr="G:\Template\logos\pclogos\jpg\Altera300rgb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r="6018"/>
          <a:stretch>
            <a:fillRect/>
          </a:stretch>
        </p:blipFill>
        <p:spPr bwMode="auto">
          <a:xfrm>
            <a:off x="7637463" y="6399213"/>
            <a:ext cx="10683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Dedicated</a:t>
            </a:r>
            <a:r>
              <a:rPr lang="it-IT" dirty="0"/>
              <a:t> </a:t>
            </a:r>
            <a:r>
              <a:rPr lang="it-IT" dirty="0" err="1"/>
              <a:t>logic</a:t>
            </a:r>
            <a:r>
              <a:rPr lang="it-IT" dirty="0"/>
              <a:t> </a:t>
            </a:r>
            <a:r>
              <a:rPr lang="it-IT" dirty="0" err="1"/>
              <a:t>circuits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Technological</a:t>
            </a:r>
            <a:r>
              <a:rPr lang="it-IT" dirty="0"/>
              <a:t> </a:t>
            </a:r>
            <a:r>
              <a:rPr lang="it-IT" dirty="0" err="1"/>
              <a:t>solutions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custom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4375" t="29688" r="29375" b="6250"/>
          <a:stretch>
            <a:fillRect/>
          </a:stretch>
        </p:blipFill>
        <p:spPr>
          <a:xfrm>
            <a:off x="1476375" y="1196975"/>
            <a:ext cx="6288088" cy="502920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inverter layout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5040313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084888" y="2205038"/>
            <a:ext cx="29241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Typical layout 
of a standard cell</a:t>
            </a:r>
          </a:p>
          <a:p>
            <a:endParaRPr lang="it-IT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Semi Custom - CELLS based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/>
              <a:t>High Performance</a:t>
            </a:r>
          </a:p>
          <a:p>
            <a:r>
              <a:rPr lang="it-IT" sz="2800" dirty="0"/>
              <a:t>High </a:t>
            </a:r>
            <a:r>
              <a:rPr lang="it-IT" sz="2800" dirty="0" err="1"/>
              <a:t>prototype</a:t>
            </a:r>
            <a:r>
              <a:rPr lang="it-IT" sz="2800" dirty="0"/>
              <a:t> cost</a:t>
            </a:r>
          </a:p>
          <a:p>
            <a:r>
              <a:rPr lang="en-US" sz="2800" dirty="0"/>
              <a:t>Low cost for mass production</a:t>
            </a:r>
          </a:p>
          <a:p>
            <a:r>
              <a:rPr lang="en-US" sz="2800" dirty="0"/>
              <a:t>Fairly complex project (requires a few specialists employed for a certain amount of time</a:t>
            </a:r>
            <a:r>
              <a:rPr lang="it-IT" sz="2800" dirty="0"/>
              <a:t>)</a:t>
            </a:r>
          </a:p>
          <a:p>
            <a:r>
              <a:rPr lang="en-US" sz="2800" dirty="0"/>
              <a:t>Long times before having the finished product</a:t>
            </a:r>
            <a:r>
              <a:rPr lang="it-IT" sz="2800" dirty="0"/>
              <a:t>:</a:t>
            </a:r>
          </a:p>
          <a:p>
            <a:pPr lvl="1"/>
            <a:r>
              <a:rPr lang="it-IT" sz="2400" dirty="0"/>
              <a:t>Project</a:t>
            </a:r>
          </a:p>
          <a:p>
            <a:pPr lvl="1"/>
            <a:r>
              <a:rPr lang="it-IT" sz="2400" dirty="0" err="1"/>
              <a:t>Passage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the </a:t>
            </a:r>
            <a:r>
              <a:rPr lang="it-IT" sz="2400" dirty="0" err="1"/>
              <a:t>foundry</a:t>
            </a:r>
            <a:endParaRPr lang="it-IT" sz="2400" dirty="0"/>
          </a:p>
          <a:p>
            <a:pPr lvl="1"/>
            <a:r>
              <a:rPr lang="it-IT" sz="2400" dirty="0"/>
              <a:t>Testing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4-input NAND Gate Layout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57500" t="-266"/>
          <a:stretch>
            <a:fillRect/>
          </a:stretch>
        </p:blipFill>
        <p:spPr bwMode="auto">
          <a:xfrm>
            <a:off x="5724525" y="1916113"/>
            <a:ext cx="3027363" cy="3602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0" name="Picture 4" descr="cmos4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341438"/>
            <a:ext cx="4419600" cy="4087812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93938" y="5589588"/>
            <a:ext cx="4778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B6"/>
                </a:solidFill>
                <a:latin typeface="Arial" charset="0"/>
              </a:rPr>
              <a:t>In1</a:t>
            </a:r>
            <a:endParaRPr lang="en-US" sz="4400" b="1">
              <a:solidFill>
                <a:srgbClr val="0000B6"/>
              </a:solidFill>
              <a:latin typeface="Book Antiqua" pitchFamily="18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751138" y="5589588"/>
            <a:ext cx="4778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B6"/>
                </a:solidFill>
                <a:latin typeface="Arial" charset="0"/>
              </a:rPr>
              <a:t>In2</a:t>
            </a:r>
            <a:endParaRPr lang="en-US" sz="4400" b="1">
              <a:solidFill>
                <a:srgbClr val="0000B6"/>
              </a:solidFill>
              <a:latin typeface="Book Antiqua" pitchFamily="18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208338" y="5589588"/>
            <a:ext cx="4778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B6"/>
                </a:solidFill>
                <a:latin typeface="Arial" charset="0"/>
              </a:rPr>
              <a:t>In3</a:t>
            </a:r>
            <a:endParaRPr lang="en-US" sz="4400" b="1">
              <a:solidFill>
                <a:srgbClr val="0000B6"/>
              </a:solidFill>
              <a:latin typeface="Book Antiqua" pitchFamily="18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589338" y="5589588"/>
            <a:ext cx="4778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B6"/>
                </a:solidFill>
                <a:latin typeface="Arial" charset="0"/>
              </a:rPr>
              <a:t>In4</a:t>
            </a:r>
            <a:endParaRPr lang="en-US" sz="4400" b="1">
              <a:solidFill>
                <a:srgbClr val="0000B6"/>
              </a:solidFill>
              <a:latin typeface="Book Antiqua" pitchFamily="18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55600" y="1341438"/>
            <a:ext cx="615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B6"/>
                </a:solidFill>
                <a:latin typeface="Arial" charset="0"/>
              </a:rPr>
              <a:t>Vdd</a:t>
            </a:r>
            <a:endParaRPr lang="en-US" sz="4400" b="1">
              <a:solidFill>
                <a:srgbClr val="0000B6"/>
              </a:solidFill>
              <a:latin typeface="Book Antiqua" pitchFamily="18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79400" y="5013325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B6"/>
                </a:solidFill>
                <a:latin typeface="Arial" charset="0"/>
              </a:rPr>
              <a:t>GND</a:t>
            </a:r>
            <a:endParaRPr lang="en-US" sz="4400" b="1">
              <a:solidFill>
                <a:srgbClr val="0000B6"/>
              </a:solidFill>
              <a:latin typeface="Book Antiqua" pitchFamily="18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81000" y="3500438"/>
            <a:ext cx="590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B6"/>
                </a:solidFill>
                <a:latin typeface="Book Antiqua" pitchFamily="18" charset="0"/>
              </a:rPr>
              <a:t>Out</a:t>
            </a:r>
            <a:endParaRPr lang="en-US" sz="4400" b="1">
              <a:solidFill>
                <a:srgbClr val="0000B6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Standard Cell Layout </a:t>
            </a:r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244600"/>
            <a:ext cx="7415213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570663"/>
            <a:ext cx="50958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Arial" charset="0"/>
              </a:rPr>
              <a:t>M Olivieri, Elementi di progettazione dei sistemi VLSI – vol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Cell — Example</a:t>
            </a:r>
          </a:p>
        </p:txBody>
      </p:sp>
      <p:pic>
        <p:nvPicPr>
          <p:cNvPr id="41988" name="Picture 4" descr="component_ar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196975"/>
            <a:ext cx="4419600" cy="489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Gate Array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Decent</a:t>
            </a:r>
            <a:r>
              <a:rPr lang="it-IT" dirty="0"/>
              <a:t> performance</a:t>
            </a:r>
          </a:p>
          <a:p>
            <a:r>
              <a:rPr lang="it-IT" dirty="0"/>
              <a:t>Medium </a:t>
            </a:r>
            <a:r>
              <a:rPr lang="it-IT" dirty="0" err="1"/>
              <a:t>prototype</a:t>
            </a:r>
            <a:r>
              <a:rPr lang="it-IT" dirty="0"/>
              <a:t> cost</a:t>
            </a:r>
          </a:p>
          <a:p>
            <a:r>
              <a:rPr lang="en-US" dirty="0"/>
              <a:t>Medium cost for mass production</a:t>
            </a:r>
          </a:p>
          <a:p>
            <a:r>
              <a:rPr lang="it-IT" dirty="0" err="1"/>
              <a:t>Moderately</a:t>
            </a:r>
            <a:r>
              <a:rPr lang="it-IT" dirty="0"/>
              <a:t> complex project</a:t>
            </a:r>
          </a:p>
          <a:p>
            <a:r>
              <a:rPr lang="en-US" dirty="0"/>
              <a:t>Moderate times before having the finished product</a:t>
            </a:r>
            <a:r>
              <a:rPr lang="it-IT" dirty="0"/>
              <a:t>:</a:t>
            </a:r>
          </a:p>
          <a:p>
            <a:pPr lvl="1"/>
            <a:r>
              <a:rPr lang="it-IT" dirty="0">
                <a:ea typeface="+mn-ea"/>
                <a:cs typeface="+mn-cs"/>
              </a:rPr>
              <a:t>Project</a:t>
            </a:r>
          </a:p>
          <a:p>
            <a:pPr lvl="1"/>
            <a:r>
              <a:rPr lang="it-IT" dirty="0" err="1">
                <a:ea typeface="+mn-ea"/>
                <a:cs typeface="+mn-cs"/>
              </a:rPr>
              <a:t>Passage</a:t>
            </a:r>
            <a:r>
              <a:rPr lang="it-IT" dirty="0">
                <a:ea typeface="+mn-ea"/>
                <a:cs typeface="+mn-cs"/>
              </a:rPr>
              <a:t> </a:t>
            </a:r>
            <a:r>
              <a:rPr lang="it-IT" dirty="0" err="1">
                <a:ea typeface="+mn-ea"/>
                <a:cs typeface="+mn-cs"/>
              </a:rPr>
              <a:t>through</a:t>
            </a:r>
            <a:r>
              <a:rPr lang="it-IT" dirty="0">
                <a:ea typeface="+mn-ea"/>
                <a:cs typeface="+mn-cs"/>
              </a:rPr>
              <a:t> the </a:t>
            </a:r>
            <a:r>
              <a:rPr lang="it-IT" dirty="0" err="1">
                <a:ea typeface="+mn-ea"/>
                <a:cs typeface="+mn-cs"/>
              </a:rPr>
              <a:t>foundry</a:t>
            </a:r>
            <a:endParaRPr lang="it-IT" dirty="0">
              <a:ea typeface="+mn-ea"/>
              <a:cs typeface="+mn-cs"/>
            </a:endParaRPr>
          </a:p>
          <a:p>
            <a:pPr lvl="1"/>
            <a:r>
              <a:rPr lang="it-IT" dirty="0">
                <a:ea typeface="+mn-ea"/>
                <a:cs typeface="+mn-cs"/>
              </a:rPr>
              <a:t>Testing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 Array</a:t>
            </a:r>
          </a:p>
        </p:txBody>
      </p:sp>
      <p:pic>
        <p:nvPicPr>
          <p:cNvPr id="50180" name="Picture 4" descr="schema_c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89138"/>
            <a:ext cx="5976938" cy="3622675"/>
          </a:xfrm>
          <a:prstGeom prst="rect">
            <a:avLst/>
          </a:prstGeom>
          <a:noFill/>
        </p:spPr>
      </p:pic>
      <p:pic>
        <p:nvPicPr>
          <p:cNvPr id="50182" name="Picture 6" descr="gate_ar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196975"/>
            <a:ext cx="2335213" cy="347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 Array</a:t>
            </a:r>
          </a:p>
        </p:txBody>
      </p:sp>
      <p:pic>
        <p:nvPicPr>
          <p:cNvPr id="52228" name="Picture 4" descr="2inve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8351837" cy="451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Programmable</a:t>
            </a:r>
            <a:r>
              <a:rPr lang="it-IT" dirty="0"/>
              <a:t> </a:t>
            </a:r>
            <a:r>
              <a:rPr lang="it-IT" dirty="0" err="1"/>
              <a:t>circuits</a:t>
            </a:r>
            <a:endParaRPr lang="it-IT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Good</a:t>
            </a:r>
            <a:r>
              <a:rPr lang="it-IT" dirty="0"/>
              <a:t>-fair-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good</a:t>
            </a:r>
            <a:r>
              <a:rPr lang="it-IT" dirty="0"/>
              <a:t> performance</a:t>
            </a:r>
          </a:p>
          <a:p>
            <a:r>
              <a:rPr lang="it-IT" dirty="0"/>
              <a:t>Low </a:t>
            </a:r>
            <a:r>
              <a:rPr lang="it-IT" dirty="0" err="1"/>
              <a:t>prototype</a:t>
            </a:r>
            <a:r>
              <a:rPr lang="it-IT" dirty="0"/>
              <a:t> cost</a:t>
            </a:r>
          </a:p>
          <a:p>
            <a:r>
              <a:rPr lang="en-US" dirty="0"/>
              <a:t>Medium to high cost for mass production</a:t>
            </a:r>
          </a:p>
          <a:p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complex project</a:t>
            </a:r>
          </a:p>
          <a:p>
            <a:r>
              <a:rPr lang="en-US" dirty="0"/>
              <a:t>Short times before having the finished product</a:t>
            </a:r>
            <a:r>
              <a:rPr lang="it-IT" dirty="0"/>
              <a:t>:</a:t>
            </a:r>
          </a:p>
          <a:p>
            <a:pPr lvl="1"/>
            <a:r>
              <a:rPr lang="it-IT" dirty="0">
                <a:ea typeface="+mn-ea"/>
                <a:cs typeface="+mn-cs"/>
              </a:rPr>
              <a:t>Project</a:t>
            </a:r>
          </a:p>
          <a:p>
            <a:pPr lvl="1"/>
            <a:r>
              <a:rPr lang="it-IT" dirty="0">
                <a:ea typeface="+mn-ea"/>
                <a:cs typeface="+mn-cs"/>
              </a:rPr>
              <a:t>Programming phase</a:t>
            </a:r>
          </a:p>
          <a:p>
            <a:pPr lvl="1"/>
            <a:r>
              <a:rPr lang="it-IT" dirty="0">
                <a:ea typeface="+mn-ea"/>
                <a:cs typeface="+mn-cs"/>
              </a:rPr>
              <a:t>Testing</a:t>
            </a:r>
          </a:p>
        </p:txBody>
      </p:sp>
      <p:pic>
        <p:nvPicPr>
          <p:cNvPr id="11268" name="Picture 4" descr="Fpga_xilinx_spar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1957389" cy="2109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161337" cy="895332"/>
          </a:xfrm>
        </p:spPr>
        <p:txBody>
          <a:bodyPr/>
          <a:lstStyle/>
          <a:p>
            <a:r>
              <a:rPr lang="en-US" sz="3600" dirty="0"/>
              <a:t>Electronic Components</a:t>
            </a:r>
            <a:endParaRPr lang="en-US" sz="44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76438" y="1181100"/>
            <a:ext cx="1338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defTabSz="661988">
              <a:lnSpc>
                <a:spcPct val="90000"/>
              </a:lnSpc>
            </a:pPr>
            <a:r>
              <a:rPr lang="en-US" sz="1000" b="1">
                <a:solidFill>
                  <a:srgbClr val="414141"/>
                </a:solidFill>
                <a:latin typeface="Arial" charset="0"/>
              </a:rPr>
              <a:t>Source:  Dataquest</a:t>
            </a:r>
            <a:endParaRPr lang="en-US" sz="900" b="1">
              <a:solidFill>
                <a:srgbClr val="414141"/>
              </a:solidFill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7638" y="1143000"/>
            <a:ext cx="830262" cy="447675"/>
            <a:chOff x="2190" y="800"/>
            <a:chExt cx="453" cy="244"/>
          </a:xfrm>
        </p:grpSpPr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2190" y="800"/>
              <a:ext cx="453" cy="244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276" y="862"/>
              <a:ext cx="307" cy="134"/>
            </a:xfrm>
            <a:prstGeom prst="rect">
              <a:avLst/>
            </a:prstGeom>
            <a:solidFill>
              <a:srgbClr val="99336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defTabSz="661988">
                <a:lnSpc>
                  <a:spcPct val="90000"/>
                </a:lnSpc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Logic</a:t>
              </a:r>
              <a:endParaRPr lang="en-US" sz="9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701925" y="1787525"/>
            <a:ext cx="871538" cy="449263"/>
            <a:chOff x="1505" y="1151"/>
            <a:chExt cx="476" cy="246"/>
          </a:xfrm>
        </p:grpSpPr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1505" y="1151"/>
              <a:ext cx="476" cy="246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1530" y="1171"/>
              <a:ext cx="446" cy="224"/>
            </a:xfrm>
            <a:prstGeom prst="rect">
              <a:avLst/>
            </a:prstGeom>
            <a:solidFill>
              <a:srgbClr val="CF0E3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defTabSz="661988">
                <a:lnSpc>
                  <a:spcPct val="90000"/>
                </a:lnSpc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Standard</a:t>
              </a:r>
            </a:p>
            <a:p>
              <a:pPr defTabSz="661988">
                <a:lnSpc>
                  <a:spcPct val="90000"/>
                </a:lnSpc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Logic</a:t>
              </a:r>
              <a:endParaRPr lang="en-US" sz="9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030788" y="1773238"/>
            <a:ext cx="835025" cy="479425"/>
            <a:chOff x="2776" y="1143"/>
            <a:chExt cx="455" cy="262"/>
          </a:xfrm>
        </p:grpSpPr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2776" y="1143"/>
              <a:ext cx="455" cy="262"/>
            </a:xfrm>
            <a:prstGeom prst="rect">
              <a:avLst/>
            </a:prstGeom>
            <a:solidFill>
              <a:srgbClr val="CF0E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2862" y="1213"/>
              <a:ext cx="282" cy="134"/>
            </a:xfrm>
            <a:prstGeom prst="rect">
              <a:avLst/>
            </a:prstGeom>
            <a:solidFill>
              <a:srgbClr val="CF0E3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defTabSz="661988">
                <a:lnSpc>
                  <a:spcPct val="90000"/>
                </a:lnSpc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ASIC</a:t>
              </a:r>
            </a:p>
          </p:txBody>
        </p:sp>
      </p:grp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127250" y="2397125"/>
            <a:ext cx="938213" cy="490538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125663" y="2392363"/>
            <a:ext cx="115728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defTabSz="661988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latin typeface="Arial" charset="0"/>
              </a:rPr>
              <a:t>Programmable</a:t>
            </a:r>
          </a:p>
          <a:p>
            <a:pPr defTabSz="661988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latin typeface="Arial" charset="0"/>
              </a:rPr>
              <a:t>Logic Devices</a:t>
            </a:r>
          </a:p>
          <a:p>
            <a:pPr defTabSz="661988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(PLDs)</a:t>
            </a:r>
            <a:endParaRPr lang="en-US" sz="9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09950" y="2393950"/>
            <a:ext cx="938213" cy="492125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559175" y="2444750"/>
            <a:ext cx="655638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defTabSz="661988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Gate</a:t>
            </a:r>
          </a:p>
          <a:p>
            <a:pPr defTabSz="661988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Arrays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660900" y="2400300"/>
            <a:ext cx="939800" cy="492125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708525" y="2449513"/>
            <a:ext cx="957263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defTabSz="661988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Cell-Based</a:t>
            </a:r>
          </a:p>
          <a:p>
            <a:pPr defTabSz="661988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ICs</a:t>
            </a:r>
            <a:endParaRPr lang="en-US" sz="9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911850" y="2403475"/>
            <a:ext cx="939800" cy="490538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886450" y="2454275"/>
            <a:ext cx="1077913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defTabSz="661988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Full Custom</a:t>
            </a:r>
          </a:p>
          <a:p>
            <a:pPr defTabSz="661988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ICs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538538" y="3351213"/>
            <a:ext cx="939800" cy="493712"/>
            <a:chOff x="1961" y="2005"/>
            <a:chExt cx="513" cy="268"/>
          </a:xfrm>
        </p:grpSpPr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1961" y="2005"/>
              <a:ext cx="513" cy="2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2059" y="2079"/>
              <a:ext cx="357" cy="1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defTabSz="661988">
                <a:lnSpc>
                  <a:spcPct val="90000"/>
                </a:lnSpc>
              </a:pPr>
              <a:r>
                <a:rPr lang="en-US" sz="1200" b="1">
                  <a:solidFill>
                    <a:srgbClr val="414141"/>
                  </a:solidFill>
                  <a:latin typeface="Arial" charset="0"/>
                </a:rPr>
                <a:t>CPLDs</a:t>
              </a:r>
              <a:endParaRPr lang="en-US" sz="900" b="1">
                <a:solidFill>
                  <a:srgbClr val="414141"/>
                </a:solidFill>
                <a:latin typeface="Arial" charset="0"/>
              </a:endParaRPr>
            </a:p>
          </p:txBody>
        </p:sp>
      </p:grp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157413" y="3336925"/>
            <a:ext cx="865187" cy="452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271713" y="3381375"/>
            <a:ext cx="646112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7788" tIns="39688" rIns="77788" bIns="39688">
            <a:spAutoFit/>
          </a:bodyPr>
          <a:lstStyle/>
          <a:p>
            <a:pPr defTabSz="661988">
              <a:lnSpc>
                <a:spcPct val="90000"/>
              </a:lnSpc>
            </a:pPr>
            <a:r>
              <a:rPr lang="en-US" sz="1200" b="1">
                <a:solidFill>
                  <a:srgbClr val="414141"/>
                </a:solidFill>
                <a:latin typeface="Arial" charset="0"/>
              </a:rPr>
              <a:t>SPLDs</a:t>
            </a:r>
          </a:p>
          <a:p>
            <a:pPr defTabSz="661988">
              <a:lnSpc>
                <a:spcPct val="90000"/>
              </a:lnSpc>
            </a:pPr>
            <a:r>
              <a:rPr lang="en-US" sz="1200" b="1">
                <a:solidFill>
                  <a:srgbClr val="414141"/>
                </a:solidFill>
                <a:latin typeface="Arial" charset="0"/>
              </a:rPr>
              <a:t>(PALs)</a:t>
            </a:r>
            <a:endParaRPr lang="en-US" sz="900" b="1">
              <a:solidFill>
                <a:srgbClr val="414141"/>
              </a:solidFill>
              <a:latin typeface="Arial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5305425" y="3351213"/>
            <a:ext cx="1003300" cy="493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564188" y="3492500"/>
            <a:ext cx="69056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7788" tIns="39688" rIns="77788" bIns="39688">
            <a:spAutoFit/>
          </a:bodyPr>
          <a:lstStyle/>
          <a:p>
            <a:pPr defTabSz="661988">
              <a:lnSpc>
                <a:spcPct val="90000"/>
              </a:lnSpc>
            </a:pPr>
            <a:r>
              <a:rPr lang="en-US" sz="1200" b="1">
                <a:solidFill>
                  <a:srgbClr val="414141"/>
                </a:solidFill>
                <a:latin typeface="Arial" charset="0"/>
              </a:rPr>
              <a:t>FPGAs</a:t>
            </a:r>
            <a:endParaRPr lang="en-US" sz="900" b="1">
              <a:solidFill>
                <a:srgbClr val="414141"/>
              </a:solidFill>
              <a:latin typeface="Arial" charset="0"/>
            </a:endParaRP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4354513" y="1603375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3133725" y="1690688"/>
            <a:ext cx="2319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3127375" y="1698625"/>
            <a:ext cx="0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5457825" y="1698625"/>
            <a:ext cx="0" cy="58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5449888" y="2266950"/>
            <a:ext cx="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H="1">
            <a:off x="2562225" y="2320925"/>
            <a:ext cx="386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2559050" y="2327275"/>
            <a:ext cx="0" cy="5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3854450" y="2320925"/>
            <a:ext cx="0" cy="55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5127625" y="2327275"/>
            <a:ext cx="0" cy="5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6423025" y="2333625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2552700" y="2900363"/>
            <a:ext cx="0" cy="428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2560638" y="3175000"/>
            <a:ext cx="322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3983038" y="3182938"/>
            <a:ext cx="0" cy="157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5794375" y="3182938"/>
            <a:ext cx="0" cy="157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685800" y="4038600"/>
            <a:ext cx="3382963" cy="1558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b="1" u="sng" dirty="0">
                <a:latin typeface="Arial" charset="0"/>
              </a:rPr>
              <a:t>Acronyms</a:t>
            </a:r>
            <a:endParaRPr lang="en-US" sz="18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ASIC = Application Specific IC</a:t>
            </a:r>
          </a:p>
          <a:p>
            <a:r>
              <a:rPr lang="en-US" sz="1600" dirty="0">
                <a:latin typeface="Arial" charset="0"/>
              </a:rPr>
              <a:t>SPLD = Simple </a:t>
            </a:r>
            <a:r>
              <a:rPr lang="en-US" sz="1600" dirty="0" err="1">
                <a:latin typeface="Arial" charset="0"/>
              </a:rPr>
              <a:t>Prog</a:t>
            </a:r>
            <a:r>
              <a:rPr lang="en-US" sz="1600" dirty="0">
                <a:latin typeface="Arial" charset="0"/>
              </a:rPr>
              <a:t>. Logic Device </a:t>
            </a:r>
          </a:p>
          <a:p>
            <a:r>
              <a:rPr lang="en-US" sz="1600" dirty="0">
                <a:latin typeface="Arial" charset="0"/>
              </a:rPr>
              <a:t>PAL    = </a:t>
            </a:r>
            <a:r>
              <a:rPr lang="en-US" sz="1600" dirty="0" err="1">
                <a:latin typeface="Arial" charset="0"/>
              </a:rPr>
              <a:t>Prog</a:t>
            </a:r>
            <a:r>
              <a:rPr lang="en-US" sz="1600" dirty="0">
                <a:latin typeface="Arial" charset="0"/>
              </a:rPr>
              <a:t>. Array of Logic</a:t>
            </a:r>
          </a:p>
          <a:p>
            <a:r>
              <a:rPr lang="en-US" sz="1600" dirty="0">
                <a:latin typeface="Arial" charset="0"/>
              </a:rPr>
              <a:t>CPLD = Complex PLD</a:t>
            </a:r>
          </a:p>
          <a:p>
            <a:r>
              <a:rPr lang="en-US" sz="1600" dirty="0">
                <a:latin typeface="Arial" charset="0"/>
              </a:rPr>
              <a:t>FPGA = Field </a:t>
            </a:r>
            <a:r>
              <a:rPr lang="en-US" sz="1600" dirty="0" err="1">
                <a:latin typeface="Arial" charset="0"/>
              </a:rPr>
              <a:t>Prog</a:t>
            </a:r>
            <a:r>
              <a:rPr lang="en-US" sz="1600" dirty="0">
                <a:latin typeface="Arial" charset="0"/>
              </a:rPr>
              <a:t>. Gate Array</a:t>
            </a:r>
          </a:p>
        </p:txBody>
      </p:sp>
      <p:sp>
        <p:nvSpPr>
          <p:cNvPr id="1642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038600" y="4038600"/>
            <a:ext cx="5105400" cy="2286000"/>
          </a:xfrm>
          <a:noFill/>
          <a:ln/>
        </p:spPr>
        <p:txBody>
          <a:bodyPr lIns="90488" tIns="46038" rIns="90488" bIns="46038"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400" b="1" u="sng" dirty="0">
                <a:latin typeface="Arial" charset="0"/>
              </a:rPr>
              <a:t>Common Resources</a:t>
            </a:r>
            <a:endParaRPr lang="en-US" sz="1400" u="sng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400" dirty="0">
                <a:latin typeface="Arial" charset="0"/>
              </a:rPr>
              <a:t>Configurable Logic Blocks (CLB)</a:t>
            </a:r>
          </a:p>
          <a:p>
            <a:pPr lvl="1">
              <a:spcBef>
                <a:spcPct val="0"/>
              </a:spcBef>
            </a:pPr>
            <a:r>
              <a:rPr lang="en-US" sz="1200" dirty="0">
                <a:latin typeface="Arial" charset="0"/>
              </a:rPr>
              <a:t>Memory Look-Up Table</a:t>
            </a:r>
          </a:p>
          <a:p>
            <a:pPr lvl="1">
              <a:spcBef>
                <a:spcPct val="0"/>
              </a:spcBef>
            </a:pPr>
            <a:r>
              <a:rPr lang="en-US" sz="1200" dirty="0">
                <a:latin typeface="Arial" charset="0"/>
              </a:rPr>
              <a:t>AND-OR planes</a:t>
            </a:r>
          </a:p>
          <a:p>
            <a:pPr lvl="1">
              <a:spcBef>
                <a:spcPct val="0"/>
              </a:spcBef>
            </a:pPr>
            <a:r>
              <a:rPr lang="en-US" sz="1200" dirty="0">
                <a:latin typeface="Arial" charset="0"/>
              </a:rPr>
              <a:t>Simple gates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400" dirty="0">
                <a:latin typeface="Arial" charset="0"/>
              </a:rPr>
              <a:t>Input / Output Blocks (IOB)</a:t>
            </a:r>
          </a:p>
          <a:p>
            <a:pPr lvl="1">
              <a:spcBef>
                <a:spcPct val="0"/>
              </a:spcBef>
            </a:pPr>
            <a:r>
              <a:rPr lang="en-US" sz="1200" dirty="0">
                <a:latin typeface="Arial" charset="0"/>
              </a:rPr>
              <a:t>Bidirectional, latches, inverters, </a:t>
            </a:r>
            <a:r>
              <a:rPr lang="en-US" sz="1200" dirty="0" err="1">
                <a:latin typeface="Arial" charset="0"/>
              </a:rPr>
              <a:t>pullup</a:t>
            </a:r>
            <a:r>
              <a:rPr lang="en-US" sz="1200" dirty="0">
                <a:latin typeface="Arial" charset="0"/>
              </a:rPr>
              <a:t>/</a:t>
            </a:r>
            <a:r>
              <a:rPr lang="en-US" sz="1200" dirty="0" err="1">
                <a:latin typeface="Arial" charset="0"/>
              </a:rPr>
              <a:t>pulldowns</a:t>
            </a:r>
            <a:endParaRPr lang="en-US" sz="1200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400" dirty="0">
                <a:latin typeface="Arial" charset="0"/>
              </a:rPr>
              <a:t>Interconnect or Routing</a:t>
            </a:r>
          </a:p>
          <a:p>
            <a:pPr lvl="1">
              <a:spcBef>
                <a:spcPct val="0"/>
              </a:spcBef>
            </a:pPr>
            <a:r>
              <a:rPr lang="en-US" sz="1200" dirty="0">
                <a:latin typeface="Arial" charset="0"/>
              </a:rPr>
              <a:t>Local, internal feedback, and global</a:t>
            </a:r>
          </a:p>
        </p:txBody>
      </p:sp>
      <p:sp>
        <p:nvSpPr>
          <p:cNvPr id="16429" name="Oval 45"/>
          <p:cNvSpPr>
            <a:spLocks noChangeArrowheads="1"/>
          </p:cNvSpPr>
          <p:nvPr/>
        </p:nvSpPr>
        <p:spPr bwMode="auto">
          <a:xfrm>
            <a:off x="4283075" y="1701800"/>
            <a:ext cx="2952750" cy="1655763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gap between programmable devices and ASICs is closing thanks to</a:t>
            </a:r>
          </a:p>
          <a:p>
            <a:pPr lvl="1"/>
            <a:r>
              <a:rPr lang="en-US" dirty="0"/>
              <a:t>Introduction of very low cost FPGAs</a:t>
            </a:r>
            <a:r>
              <a:rPr lang="it-IT" dirty="0"/>
              <a:t>.</a:t>
            </a:r>
          </a:p>
          <a:p>
            <a:pPr lvl="1"/>
            <a:r>
              <a:rPr lang="it-IT" dirty="0" err="1"/>
              <a:t>Introduction</a:t>
            </a:r>
            <a:r>
              <a:rPr lang="it-IT" dirty="0"/>
              <a:t> of high-performance </a:t>
            </a:r>
            <a:r>
              <a:rPr lang="it-IT" dirty="0" err="1"/>
              <a:t>FPGAs</a:t>
            </a:r>
            <a:r>
              <a:rPr lang="it-IT" dirty="0"/>
              <a:t>.</a:t>
            </a:r>
          </a:p>
          <a:p>
            <a:pPr lvl="1"/>
            <a:r>
              <a:rPr lang="en-US" dirty="0"/>
              <a:t>Possible possibility of making an FPGA configurable through masks in the foundry</a:t>
            </a:r>
          </a:p>
          <a:p>
            <a:r>
              <a:rPr lang="en-US" dirty="0"/>
              <a:t>The market and production of FPGAs is constantly growing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parameters</a:t>
            </a:r>
            <a:endParaRPr lang="it-IT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pieces to be produced</a:t>
            </a:r>
            <a:endParaRPr lang="it-IT" dirty="0"/>
          </a:p>
          <a:p>
            <a:pPr lvl="1"/>
            <a:r>
              <a:rPr lang="it-IT" dirty="0"/>
              <a:t>Cost of the </a:t>
            </a:r>
            <a:r>
              <a:rPr lang="it-IT" dirty="0" err="1"/>
              <a:t>prototype</a:t>
            </a:r>
            <a:endParaRPr lang="it-IT" dirty="0"/>
          </a:p>
          <a:p>
            <a:pPr lvl="1"/>
            <a:r>
              <a:rPr lang="en-US" dirty="0"/>
              <a:t>Cost of the chip in production</a:t>
            </a:r>
          </a:p>
          <a:p>
            <a:r>
              <a:rPr lang="it-IT" dirty="0"/>
              <a:t>Performance:</a:t>
            </a:r>
          </a:p>
          <a:p>
            <a:pPr lvl="1"/>
            <a:r>
              <a:rPr lang="it-IT" dirty="0" err="1"/>
              <a:t>Occupied</a:t>
            </a:r>
            <a:r>
              <a:rPr lang="it-IT" dirty="0"/>
              <a:t> area</a:t>
            </a:r>
          </a:p>
          <a:p>
            <a:pPr lvl="1"/>
            <a:r>
              <a:rPr lang="it-IT" dirty="0" err="1"/>
              <a:t>Working</a:t>
            </a:r>
            <a:r>
              <a:rPr lang="it-IT" dirty="0"/>
              <a:t> frequency</a:t>
            </a:r>
          </a:p>
          <a:p>
            <a:pPr lvl="1"/>
            <a:r>
              <a:rPr lang="it-IT" dirty="0"/>
              <a:t>Power </a:t>
            </a:r>
            <a:r>
              <a:rPr lang="it-IT" dirty="0" err="1"/>
              <a:t>dissipation</a:t>
            </a:r>
            <a:endParaRPr lang="it-IT" dirty="0"/>
          </a:p>
          <a:p>
            <a:r>
              <a:rPr lang="it-IT" dirty="0"/>
              <a:t>Time to Market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Glue</a:t>
            </a:r>
            <a:r>
              <a:rPr lang="it-IT" dirty="0"/>
              <a:t> </a:t>
            </a:r>
            <a:r>
              <a:rPr lang="it-IT" dirty="0" err="1"/>
              <a:t>logic</a:t>
            </a:r>
            <a:endParaRPr lang="it-IT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By now unfeasible for any circuit that is not purely didactic or extremely simple</a:t>
            </a:r>
            <a:r>
              <a:rPr lang="it-IT" sz="2800" dirty="0"/>
              <a:t>:</a:t>
            </a:r>
          </a:p>
          <a:p>
            <a:pPr lvl="1"/>
            <a:r>
              <a:rPr lang="it-IT" sz="2400" dirty="0"/>
              <a:t>High cost</a:t>
            </a:r>
          </a:p>
          <a:p>
            <a:pPr lvl="1"/>
            <a:r>
              <a:rPr lang="it-IT" sz="2400" dirty="0" err="1"/>
              <a:t>Poor</a:t>
            </a:r>
            <a:r>
              <a:rPr lang="it-IT" sz="2400" dirty="0"/>
              <a:t> performance</a:t>
            </a:r>
          </a:p>
          <a:p>
            <a:pPr lvl="1"/>
            <a:r>
              <a:rPr lang="it-IT" sz="2400" dirty="0" err="1"/>
              <a:t>Very</a:t>
            </a:r>
            <a:r>
              <a:rPr lang="it-IT" sz="2400" dirty="0"/>
              <a:t> high area</a:t>
            </a:r>
          </a:p>
          <a:p>
            <a:pPr lvl="1"/>
            <a:r>
              <a:rPr lang="it-IT" sz="2400" dirty="0" err="1"/>
              <a:t>Very</a:t>
            </a:r>
            <a:r>
              <a:rPr lang="it-IT" sz="2400" dirty="0"/>
              <a:t> high power </a:t>
            </a:r>
            <a:br>
              <a:rPr lang="it-IT" sz="2400" dirty="0"/>
            </a:br>
            <a:r>
              <a:rPr lang="it-IT" sz="2400" dirty="0" err="1"/>
              <a:t>dissipation</a:t>
            </a:r>
            <a:endParaRPr lang="it-IT" sz="2400" dirty="0"/>
          </a:p>
        </p:txBody>
      </p:sp>
      <p:pic>
        <p:nvPicPr>
          <p:cNvPr id="13317" name="Picture 5" descr="ttl_lo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3673475" cy="275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Full Custom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/>
              <a:t>Great performance</a:t>
            </a:r>
          </a:p>
          <a:p>
            <a:r>
              <a:rPr lang="it-IT" sz="2800" dirty="0" err="1"/>
              <a:t>Very</a:t>
            </a:r>
            <a:r>
              <a:rPr lang="it-IT" sz="2800" dirty="0"/>
              <a:t> high </a:t>
            </a:r>
            <a:r>
              <a:rPr lang="it-IT" sz="2800" dirty="0" err="1"/>
              <a:t>prototype</a:t>
            </a:r>
            <a:r>
              <a:rPr lang="it-IT" sz="2800" dirty="0"/>
              <a:t> cost</a:t>
            </a:r>
          </a:p>
          <a:p>
            <a:r>
              <a:rPr lang="en-US" sz="2800" dirty="0"/>
              <a:t>Low cost for mass production</a:t>
            </a:r>
          </a:p>
          <a:p>
            <a:r>
              <a:rPr lang="en-US" sz="2800" dirty="0"/>
              <a:t>Very complex and laborious project (requires a group of specialists occupied for some time</a:t>
            </a:r>
            <a:r>
              <a:rPr lang="it-IT" sz="2800" dirty="0"/>
              <a:t>)</a:t>
            </a:r>
          </a:p>
          <a:p>
            <a:r>
              <a:rPr lang="en-US" sz="2800" dirty="0"/>
              <a:t>Long times before having the finished product</a:t>
            </a:r>
            <a:r>
              <a:rPr lang="it-IT" sz="2800" dirty="0"/>
              <a:t>:</a:t>
            </a:r>
          </a:p>
          <a:p>
            <a:pPr lvl="1"/>
            <a:r>
              <a:rPr lang="it-IT" sz="2400" dirty="0"/>
              <a:t>Project</a:t>
            </a:r>
          </a:p>
          <a:p>
            <a:pPr lvl="1"/>
            <a:r>
              <a:rPr lang="it-IT" sz="2400" dirty="0" err="1"/>
              <a:t>Passage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the </a:t>
            </a:r>
            <a:r>
              <a:rPr lang="it-IT" sz="2400" dirty="0" err="1"/>
              <a:t>foundry</a:t>
            </a:r>
            <a:endParaRPr lang="it-IT" sz="2400" dirty="0"/>
          </a:p>
          <a:p>
            <a:pPr lvl="1"/>
            <a:r>
              <a:rPr lang="it-IT" sz="2400" dirty="0"/>
              <a:t>Testing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 transistor</a:t>
            </a:r>
          </a:p>
        </p:txBody>
      </p:sp>
      <p:pic>
        <p:nvPicPr>
          <p:cNvPr id="30725" name="Picture 5" descr="mos_bas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1738313"/>
            <a:ext cx="5372100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layers representation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8675687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 transistor representation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935" y="1174753"/>
            <a:ext cx="6086130" cy="450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http://www.enseignement.polytechnique.fr/physique/cours/annee3/PHY568/Photos/PhotosR/MO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5000624"/>
            <a:ext cx="238125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rules (layout rules)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2850"/>
            <a:ext cx="47879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96975"/>
            <a:ext cx="45005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Altera">
  <a:themeElements>
    <a:clrScheme name="">
      <a:dk1>
        <a:srgbClr val="000000"/>
      </a:dk1>
      <a:lt1>
        <a:srgbClr val="FFFFFF"/>
      </a:lt1>
      <a:dk2>
        <a:srgbClr val="0079B6"/>
      </a:dk2>
      <a:lt2>
        <a:srgbClr val="B2B2B2"/>
      </a:lt2>
      <a:accent1>
        <a:srgbClr val="00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B900"/>
      </a:accent6>
      <a:hlink>
        <a:srgbClr val="3399FF"/>
      </a:hlink>
      <a:folHlink>
        <a:srgbClr val="CC0000"/>
      </a:folHlink>
    </a:clrScheme>
    <a:fontScheme name="Mktg_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ktg_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ktg_gener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92e82d5e2f49e54b9c09452317cdd8e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be56fd0218a183d03b49cf4b260ecd2b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Props1.xml><?xml version="1.0" encoding="utf-8"?>
<ds:datastoreItem xmlns:ds="http://schemas.openxmlformats.org/officeDocument/2006/customXml" ds:itemID="{5BC90154-3B7F-41C3-9CEB-98570E147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596B12-2584-451D-ACBE-2F512527D4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D542D-0FF0-4208-88F7-F1F9E22C1852}">
  <ds:schemaRefs>
    <ds:schemaRef ds:uri="http://schemas.openxmlformats.org/package/2006/metadata/core-properties"/>
    <ds:schemaRef ds:uri="ce2ceee5-4e98-448d-bd69-9759c2918574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f3077446-a7b8-4994-9298-7551826f19f8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Altera</Template>
  <TotalTime>39204</TotalTime>
  <Words>436</Words>
  <Application>Microsoft Office PowerPoint</Application>
  <PresentationFormat>Presentazione su schermo (4:3)</PresentationFormat>
  <Paragraphs>132</Paragraphs>
  <Slides>20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Calibri</vt:lpstr>
      <vt:lpstr>Symbol</vt:lpstr>
      <vt:lpstr>Wingdings</vt:lpstr>
      <vt:lpstr>Tema Altera</vt:lpstr>
      <vt:lpstr>Dedicated logic circuits</vt:lpstr>
      <vt:lpstr>Electronic Components</vt:lpstr>
      <vt:lpstr>Key parameters</vt:lpstr>
      <vt:lpstr>Glue logic</vt:lpstr>
      <vt:lpstr>Full Custom</vt:lpstr>
      <vt:lpstr>MOS transistor</vt:lpstr>
      <vt:lpstr>Layout layers representation</vt:lpstr>
      <vt:lpstr>MOS transistor representation</vt:lpstr>
      <vt:lpstr>Design rules (layout rules)</vt:lpstr>
      <vt:lpstr>Full custom</vt:lpstr>
      <vt:lpstr>CMOS inverter layout</vt:lpstr>
      <vt:lpstr>Semi Custom - CELLS based</vt:lpstr>
      <vt:lpstr>4-input NAND Gate Layout</vt:lpstr>
      <vt:lpstr>Standard Cell Layout </vt:lpstr>
      <vt:lpstr>Standard Cell — Example</vt:lpstr>
      <vt:lpstr>Gate Array</vt:lpstr>
      <vt:lpstr>Gate Array</vt:lpstr>
      <vt:lpstr>Gate Array</vt:lpstr>
      <vt:lpstr>Programmable circuits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DE1 Board</dc:title>
  <dc:creator>marsi</dc:creator>
  <cp:lastModifiedBy>MARSI STEFANO</cp:lastModifiedBy>
  <cp:revision>196</cp:revision>
  <dcterms:created xsi:type="dcterms:W3CDTF">2011-01-14T15:05:19Z</dcterms:created>
  <dcterms:modified xsi:type="dcterms:W3CDTF">2025-09-16T16:00:55Z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