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63" r:id="rId63"/>
    <p:sldId id="362" r:id="rId64"/>
    <p:sldId id="361" r:id="rId65"/>
    <p:sldId id="315" r:id="rId66"/>
    <p:sldId id="373" r:id="rId67"/>
    <p:sldId id="384" r:id="rId68"/>
    <p:sldId id="317" r:id="rId69"/>
    <p:sldId id="364" r:id="rId70"/>
    <p:sldId id="365" r:id="rId71"/>
    <p:sldId id="366" r:id="rId72"/>
    <p:sldId id="367" r:id="rId73"/>
    <p:sldId id="368" r:id="rId74"/>
    <p:sldId id="399" r:id="rId75"/>
    <p:sldId id="369" r:id="rId76"/>
    <p:sldId id="370" r:id="rId77"/>
    <p:sldId id="318" r:id="rId78"/>
    <p:sldId id="371" r:id="rId79"/>
    <p:sldId id="338" r:id="rId80"/>
    <p:sldId id="372" r:id="rId81"/>
    <p:sldId id="374" r:id="rId82"/>
    <p:sldId id="375" r:id="rId83"/>
    <p:sldId id="376" r:id="rId84"/>
    <p:sldId id="378" r:id="rId85"/>
    <p:sldId id="400" r:id="rId86"/>
    <p:sldId id="401" r:id="rId87"/>
    <p:sldId id="379" r:id="rId88"/>
    <p:sldId id="380" r:id="rId89"/>
    <p:sldId id="332" r:id="rId90"/>
    <p:sldId id="381" r:id="rId91"/>
    <p:sldId id="383" r:id="rId92"/>
    <p:sldId id="382" r:id="rId93"/>
    <p:sldId id="333" r:id="rId94"/>
    <p:sldId id="385" r:id="rId95"/>
    <p:sldId id="334" r:id="rId96"/>
    <p:sldId id="335" r:id="rId97"/>
    <p:sldId id="331" r:id="rId98"/>
    <p:sldId id="386" r:id="rId99"/>
    <p:sldId id="387" r:id="rId100"/>
    <p:sldId id="388" r:id="rId101"/>
    <p:sldId id="389" r:id="rId102"/>
    <p:sldId id="391" r:id="rId103"/>
    <p:sldId id="392" r:id="rId104"/>
    <p:sldId id="390" r:id="rId105"/>
    <p:sldId id="393" r:id="rId106"/>
    <p:sldId id="324" r:id="rId107"/>
    <p:sldId id="325" r:id="rId108"/>
    <p:sldId id="326" r:id="rId109"/>
    <p:sldId id="349" r:id="rId110"/>
    <p:sldId id="350" r:id="rId111"/>
    <p:sldId id="395" r:id="rId112"/>
    <p:sldId id="351" r:id="rId113"/>
    <p:sldId id="354" r:id="rId114"/>
    <p:sldId id="394" r:id="rId115"/>
    <p:sldId id="355" r:id="rId116"/>
    <p:sldId id="356" r:id="rId117"/>
    <p:sldId id="357" r:id="rId118"/>
    <p:sldId id="359" r:id="rId119"/>
    <p:sldId id="396" r:id="rId120"/>
    <p:sldId id="360" r:id="rId121"/>
    <p:sldId id="397" r:id="rId122"/>
    <p:sldId id="398" r:id="rId123"/>
  </p:sldIdLst>
  <p:sldSz cx="9144000" cy="6858000" type="screen4x3"/>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9857" autoAdjust="0"/>
  </p:normalViewPr>
  <p:slideViewPr>
    <p:cSldViewPr>
      <p:cViewPr varScale="1">
        <p:scale>
          <a:sx n="148" d="100"/>
          <a:sy n="148" d="100"/>
        </p:scale>
        <p:origin x="1112"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notesMaster" Target="notesMasters/notesMaster1.xml"/><Relationship Id="rId129" Type="http://schemas.microsoft.com/office/2016/11/relationships/changesInfo" Target="changesInfos/changesInfo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I STEFANO" userId="ccd3b545-e10a-42a2-9cc6-83213556c668" providerId="ADAL" clId="{EEA4D6C0-7CFC-4E6A-BBA7-BEC14CFA0D7D}"/>
    <pc:docChg chg="undo custSel modSld">
      <pc:chgData name="MARSI STEFANO" userId="ccd3b545-e10a-42a2-9cc6-83213556c668" providerId="ADAL" clId="{EEA4D6C0-7CFC-4E6A-BBA7-BEC14CFA0D7D}" dt="2025-09-22T10:01:10.571" v="385" actId="5793"/>
      <pc:docMkLst>
        <pc:docMk/>
      </pc:docMkLst>
      <pc:sldChg chg="modSp">
        <pc:chgData name="MARSI STEFANO" userId="ccd3b545-e10a-42a2-9cc6-83213556c668" providerId="ADAL" clId="{EEA4D6C0-7CFC-4E6A-BBA7-BEC14CFA0D7D}" dt="2025-09-17T15:48:45.474" v="8" actId="20577"/>
        <pc:sldMkLst>
          <pc:docMk/>
          <pc:sldMk cId="0" sldId="257"/>
        </pc:sldMkLst>
        <pc:spChg chg="mod">
          <ac:chgData name="MARSI STEFANO" userId="ccd3b545-e10a-42a2-9cc6-83213556c668" providerId="ADAL" clId="{EEA4D6C0-7CFC-4E6A-BBA7-BEC14CFA0D7D}" dt="2025-09-17T15:48:45.474" v="8" actId="20577"/>
          <ac:spMkLst>
            <pc:docMk/>
            <pc:sldMk cId="0" sldId="257"/>
            <ac:spMk id="6147" creationId="{00000000-0000-0000-0000-000000000000}"/>
          </ac:spMkLst>
        </pc:spChg>
      </pc:sldChg>
      <pc:sldChg chg="modSp">
        <pc:chgData name="MARSI STEFANO" userId="ccd3b545-e10a-42a2-9cc6-83213556c668" providerId="ADAL" clId="{EEA4D6C0-7CFC-4E6A-BBA7-BEC14CFA0D7D}" dt="2025-09-17T15:54:32.610" v="15" actId="20577"/>
        <pc:sldMkLst>
          <pc:docMk/>
          <pc:sldMk cId="0" sldId="258"/>
        </pc:sldMkLst>
        <pc:spChg chg="mod">
          <ac:chgData name="MARSI STEFANO" userId="ccd3b545-e10a-42a2-9cc6-83213556c668" providerId="ADAL" clId="{EEA4D6C0-7CFC-4E6A-BBA7-BEC14CFA0D7D}" dt="2025-09-17T15:54:32.610" v="15" actId="20577"/>
          <ac:spMkLst>
            <pc:docMk/>
            <pc:sldMk cId="0" sldId="258"/>
            <ac:spMk id="7171" creationId="{00000000-0000-0000-0000-000000000000}"/>
          </ac:spMkLst>
        </pc:spChg>
      </pc:sldChg>
      <pc:sldChg chg="modSp">
        <pc:chgData name="MARSI STEFANO" userId="ccd3b545-e10a-42a2-9cc6-83213556c668" providerId="ADAL" clId="{EEA4D6C0-7CFC-4E6A-BBA7-BEC14CFA0D7D}" dt="2025-09-17T15:56:04.768" v="31" actId="20577"/>
        <pc:sldMkLst>
          <pc:docMk/>
          <pc:sldMk cId="0" sldId="259"/>
        </pc:sldMkLst>
        <pc:spChg chg="mod">
          <ac:chgData name="MARSI STEFANO" userId="ccd3b545-e10a-42a2-9cc6-83213556c668" providerId="ADAL" clId="{EEA4D6C0-7CFC-4E6A-BBA7-BEC14CFA0D7D}" dt="2025-09-17T15:56:04.768" v="31" actId="20577"/>
          <ac:spMkLst>
            <pc:docMk/>
            <pc:sldMk cId="0" sldId="259"/>
            <ac:spMk id="8195" creationId="{00000000-0000-0000-0000-000000000000}"/>
          </ac:spMkLst>
        </pc:spChg>
      </pc:sldChg>
      <pc:sldChg chg="modSp">
        <pc:chgData name="MARSI STEFANO" userId="ccd3b545-e10a-42a2-9cc6-83213556c668" providerId="ADAL" clId="{EEA4D6C0-7CFC-4E6A-BBA7-BEC14CFA0D7D}" dt="2025-09-17T15:57:22.881" v="51" actId="20577"/>
        <pc:sldMkLst>
          <pc:docMk/>
          <pc:sldMk cId="0" sldId="260"/>
        </pc:sldMkLst>
        <pc:spChg chg="mod">
          <ac:chgData name="MARSI STEFANO" userId="ccd3b545-e10a-42a2-9cc6-83213556c668" providerId="ADAL" clId="{EEA4D6C0-7CFC-4E6A-BBA7-BEC14CFA0D7D}" dt="2025-09-17T15:57:22.881" v="51" actId="20577"/>
          <ac:spMkLst>
            <pc:docMk/>
            <pc:sldMk cId="0" sldId="260"/>
            <ac:spMk id="9219" creationId="{00000000-0000-0000-0000-000000000000}"/>
          </ac:spMkLst>
        </pc:spChg>
      </pc:sldChg>
      <pc:sldChg chg="modSp">
        <pc:chgData name="MARSI STEFANO" userId="ccd3b545-e10a-42a2-9cc6-83213556c668" providerId="ADAL" clId="{EEA4D6C0-7CFC-4E6A-BBA7-BEC14CFA0D7D}" dt="2025-09-17T15:58:06.137" v="55" actId="207"/>
        <pc:sldMkLst>
          <pc:docMk/>
          <pc:sldMk cId="0" sldId="261"/>
        </pc:sldMkLst>
        <pc:spChg chg="mod">
          <ac:chgData name="MARSI STEFANO" userId="ccd3b545-e10a-42a2-9cc6-83213556c668" providerId="ADAL" clId="{EEA4D6C0-7CFC-4E6A-BBA7-BEC14CFA0D7D}" dt="2025-09-17T15:58:06.137" v="55" actId="207"/>
          <ac:spMkLst>
            <pc:docMk/>
            <pc:sldMk cId="0" sldId="261"/>
            <ac:spMk id="10243" creationId="{00000000-0000-0000-0000-000000000000}"/>
          </ac:spMkLst>
        </pc:spChg>
      </pc:sldChg>
      <pc:sldChg chg="modSp">
        <pc:chgData name="MARSI STEFANO" userId="ccd3b545-e10a-42a2-9cc6-83213556c668" providerId="ADAL" clId="{EEA4D6C0-7CFC-4E6A-BBA7-BEC14CFA0D7D}" dt="2025-09-17T15:58:42.504" v="59" actId="207"/>
        <pc:sldMkLst>
          <pc:docMk/>
          <pc:sldMk cId="0" sldId="262"/>
        </pc:sldMkLst>
        <pc:spChg chg="mod">
          <ac:chgData name="MARSI STEFANO" userId="ccd3b545-e10a-42a2-9cc6-83213556c668" providerId="ADAL" clId="{EEA4D6C0-7CFC-4E6A-BBA7-BEC14CFA0D7D}" dt="2025-09-17T15:58:42.504" v="59" actId="207"/>
          <ac:spMkLst>
            <pc:docMk/>
            <pc:sldMk cId="0" sldId="262"/>
            <ac:spMk id="12291" creationId="{00000000-0000-0000-0000-000000000000}"/>
          </ac:spMkLst>
        </pc:spChg>
      </pc:sldChg>
      <pc:sldChg chg="modSp">
        <pc:chgData name="MARSI STEFANO" userId="ccd3b545-e10a-42a2-9cc6-83213556c668" providerId="ADAL" clId="{EEA4D6C0-7CFC-4E6A-BBA7-BEC14CFA0D7D}" dt="2025-09-17T15:59:25.448" v="63" actId="207"/>
        <pc:sldMkLst>
          <pc:docMk/>
          <pc:sldMk cId="0" sldId="263"/>
        </pc:sldMkLst>
        <pc:spChg chg="mod">
          <ac:chgData name="MARSI STEFANO" userId="ccd3b545-e10a-42a2-9cc6-83213556c668" providerId="ADAL" clId="{EEA4D6C0-7CFC-4E6A-BBA7-BEC14CFA0D7D}" dt="2025-09-17T15:59:25.448" v="63" actId="207"/>
          <ac:spMkLst>
            <pc:docMk/>
            <pc:sldMk cId="0" sldId="263"/>
            <ac:spMk id="13315" creationId="{00000000-0000-0000-0000-000000000000}"/>
          </ac:spMkLst>
        </pc:spChg>
      </pc:sldChg>
      <pc:sldChg chg="modSp">
        <pc:chgData name="MARSI STEFANO" userId="ccd3b545-e10a-42a2-9cc6-83213556c668" providerId="ADAL" clId="{EEA4D6C0-7CFC-4E6A-BBA7-BEC14CFA0D7D}" dt="2025-09-17T15:59:46.144" v="65" actId="207"/>
        <pc:sldMkLst>
          <pc:docMk/>
          <pc:sldMk cId="0" sldId="264"/>
        </pc:sldMkLst>
        <pc:spChg chg="mod">
          <ac:chgData name="MARSI STEFANO" userId="ccd3b545-e10a-42a2-9cc6-83213556c668" providerId="ADAL" clId="{EEA4D6C0-7CFC-4E6A-BBA7-BEC14CFA0D7D}" dt="2025-09-17T15:59:46.144" v="65" actId="207"/>
          <ac:spMkLst>
            <pc:docMk/>
            <pc:sldMk cId="0" sldId="264"/>
            <ac:spMk id="14339" creationId="{00000000-0000-0000-0000-000000000000}"/>
          </ac:spMkLst>
        </pc:spChg>
      </pc:sldChg>
      <pc:sldChg chg="modSp">
        <pc:chgData name="MARSI STEFANO" userId="ccd3b545-e10a-42a2-9cc6-83213556c668" providerId="ADAL" clId="{EEA4D6C0-7CFC-4E6A-BBA7-BEC14CFA0D7D}" dt="2025-09-17T16:00:20.753" v="72" actId="20577"/>
        <pc:sldMkLst>
          <pc:docMk/>
          <pc:sldMk cId="0" sldId="265"/>
        </pc:sldMkLst>
        <pc:spChg chg="mod">
          <ac:chgData name="MARSI STEFANO" userId="ccd3b545-e10a-42a2-9cc6-83213556c668" providerId="ADAL" clId="{EEA4D6C0-7CFC-4E6A-BBA7-BEC14CFA0D7D}" dt="2025-09-17T16:00:20.753" v="72" actId="20577"/>
          <ac:spMkLst>
            <pc:docMk/>
            <pc:sldMk cId="0" sldId="265"/>
            <ac:spMk id="15363" creationId="{00000000-0000-0000-0000-000000000000}"/>
          </ac:spMkLst>
        </pc:spChg>
      </pc:sldChg>
      <pc:sldChg chg="modSp">
        <pc:chgData name="MARSI STEFANO" userId="ccd3b545-e10a-42a2-9cc6-83213556c668" providerId="ADAL" clId="{EEA4D6C0-7CFC-4E6A-BBA7-BEC14CFA0D7D}" dt="2025-09-19T06:36:11.780" v="75" actId="20577"/>
        <pc:sldMkLst>
          <pc:docMk/>
          <pc:sldMk cId="0" sldId="266"/>
        </pc:sldMkLst>
        <pc:spChg chg="mod">
          <ac:chgData name="MARSI STEFANO" userId="ccd3b545-e10a-42a2-9cc6-83213556c668" providerId="ADAL" clId="{EEA4D6C0-7CFC-4E6A-BBA7-BEC14CFA0D7D}" dt="2025-09-19T06:36:11.780" v="75" actId="20577"/>
          <ac:spMkLst>
            <pc:docMk/>
            <pc:sldMk cId="0" sldId="266"/>
            <ac:spMk id="16387" creationId="{00000000-0000-0000-0000-000000000000}"/>
          </ac:spMkLst>
        </pc:spChg>
      </pc:sldChg>
      <pc:sldChg chg="modSp">
        <pc:chgData name="MARSI STEFANO" userId="ccd3b545-e10a-42a2-9cc6-83213556c668" providerId="ADAL" clId="{EEA4D6C0-7CFC-4E6A-BBA7-BEC14CFA0D7D}" dt="2025-09-19T06:37:28.327" v="84" actId="20577"/>
        <pc:sldMkLst>
          <pc:docMk/>
          <pc:sldMk cId="0" sldId="267"/>
        </pc:sldMkLst>
        <pc:spChg chg="mod">
          <ac:chgData name="MARSI STEFANO" userId="ccd3b545-e10a-42a2-9cc6-83213556c668" providerId="ADAL" clId="{EEA4D6C0-7CFC-4E6A-BBA7-BEC14CFA0D7D}" dt="2025-09-19T06:37:28.327" v="84" actId="20577"/>
          <ac:spMkLst>
            <pc:docMk/>
            <pc:sldMk cId="0" sldId="267"/>
            <ac:spMk id="17411" creationId="{00000000-0000-0000-0000-000000000000}"/>
          </ac:spMkLst>
        </pc:spChg>
      </pc:sldChg>
      <pc:sldChg chg="modSp">
        <pc:chgData name="MARSI STEFANO" userId="ccd3b545-e10a-42a2-9cc6-83213556c668" providerId="ADAL" clId="{EEA4D6C0-7CFC-4E6A-BBA7-BEC14CFA0D7D}" dt="2025-09-19T06:54:19.702" v="100" actId="20577"/>
        <pc:sldMkLst>
          <pc:docMk/>
          <pc:sldMk cId="0" sldId="268"/>
        </pc:sldMkLst>
        <pc:spChg chg="mod">
          <ac:chgData name="MARSI STEFANO" userId="ccd3b545-e10a-42a2-9cc6-83213556c668" providerId="ADAL" clId="{EEA4D6C0-7CFC-4E6A-BBA7-BEC14CFA0D7D}" dt="2025-09-19T06:54:19.702" v="100" actId="20577"/>
          <ac:spMkLst>
            <pc:docMk/>
            <pc:sldMk cId="0" sldId="268"/>
            <ac:spMk id="18435" creationId="{00000000-0000-0000-0000-000000000000}"/>
          </ac:spMkLst>
        </pc:spChg>
      </pc:sldChg>
      <pc:sldChg chg="modSp">
        <pc:chgData name="MARSI STEFANO" userId="ccd3b545-e10a-42a2-9cc6-83213556c668" providerId="ADAL" clId="{EEA4D6C0-7CFC-4E6A-BBA7-BEC14CFA0D7D}" dt="2025-09-19T06:54:51.078" v="103" actId="20577"/>
        <pc:sldMkLst>
          <pc:docMk/>
          <pc:sldMk cId="0" sldId="269"/>
        </pc:sldMkLst>
        <pc:spChg chg="mod">
          <ac:chgData name="MARSI STEFANO" userId="ccd3b545-e10a-42a2-9cc6-83213556c668" providerId="ADAL" clId="{EEA4D6C0-7CFC-4E6A-BBA7-BEC14CFA0D7D}" dt="2025-09-19T06:54:51.078" v="103" actId="20577"/>
          <ac:spMkLst>
            <pc:docMk/>
            <pc:sldMk cId="0" sldId="269"/>
            <ac:spMk id="19459" creationId="{00000000-0000-0000-0000-000000000000}"/>
          </ac:spMkLst>
        </pc:spChg>
      </pc:sldChg>
      <pc:sldChg chg="modSp">
        <pc:chgData name="MARSI STEFANO" userId="ccd3b545-e10a-42a2-9cc6-83213556c668" providerId="ADAL" clId="{EEA4D6C0-7CFC-4E6A-BBA7-BEC14CFA0D7D}" dt="2025-09-19T06:54:59.221" v="104" actId="20577"/>
        <pc:sldMkLst>
          <pc:docMk/>
          <pc:sldMk cId="0" sldId="270"/>
        </pc:sldMkLst>
        <pc:spChg chg="mod">
          <ac:chgData name="MARSI STEFANO" userId="ccd3b545-e10a-42a2-9cc6-83213556c668" providerId="ADAL" clId="{EEA4D6C0-7CFC-4E6A-BBA7-BEC14CFA0D7D}" dt="2025-09-19T06:54:59.221" v="104" actId="20577"/>
          <ac:spMkLst>
            <pc:docMk/>
            <pc:sldMk cId="0" sldId="270"/>
            <ac:spMk id="20483" creationId="{00000000-0000-0000-0000-000000000000}"/>
          </ac:spMkLst>
        </pc:spChg>
      </pc:sldChg>
      <pc:sldChg chg="modSp">
        <pc:chgData name="MARSI STEFANO" userId="ccd3b545-e10a-42a2-9cc6-83213556c668" providerId="ADAL" clId="{EEA4D6C0-7CFC-4E6A-BBA7-BEC14CFA0D7D}" dt="2025-09-19T06:55:20.678" v="106" actId="20577"/>
        <pc:sldMkLst>
          <pc:docMk/>
          <pc:sldMk cId="0" sldId="274"/>
        </pc:sldMkLst>
        <pc:spChg chg="mod">
          <ac:chgData name="MARSI STEFANO" userId="ccd3b545-e10a-42a2-9cc6-83213556c668" providerId="ADAL" clId="{EEA4D6C0-7CFC-4E6A-BBA7-BEC14CFA0D7D}" dt="2025-09-19T06:55:20.678" v="106" actId="20577"/>
          <ac:spMkLst>
            <pc:docMk/>
            <pc:sldMk cId="0" sldId="274"/>
            <ac:spMk id="110595" creationId="{00000000-0000-0000-0000-000000000000}"/>
          </ac:spMkLst>
        </pc:spChg>
      </pc:sldChg>
      <pc:sldChg chg="modSp">
        <pc:chgData name="MARSI STEFANO" userId="ccd3b545-e10a-42a2-9cc6-83213556c668" providerId="ADAL" clId="{EEA4D6C0-7CFC-4E6A-BBA7-BEC14CFA0D7D}" dt="2025-09-19T06:55:42.294" v="107" actId="20577"/>
        <pc:sldMkLst>
          <pc:docMk/>
          <pc:sldMk cId="0" sldId="275"/>
        </pc:sldMkLst>
        <pc:spChg chg="mod">
          <ac:chgData name="MARSI STEFANO" userId="ccd3b545-e10a-42a2-9cc6-83213556c668" providerId="ADAL" clId="{EEA4D6C0-7CFC-4E6A-BBA7-BEC14CFA0D7D}" dt="2025-09-19T06:55:42.294" v="107" actId="20577"/>
          <ac:spMkLst>
            <pc:docMk/>
            <pc:sldMk cId="0" sldId="275"/>
            <ac:spMk id="111619" creationId="{00000000-0000-0000-0000-000000000000}"/>
          </ac:spMkLst>
        </pc:spChg>
      </pc:sldChg>
      <pc:sldChg chg="modSp">
        <pc:chgData name="MARSI STEFANO" userId="ccd3b545-e10a-42a2-9cc6-83213556c668" providerId="ADAL" clId="{EEA4D6C0-7CFC-4E6A-BBA7-BEC14CFA0D7D}" dt="2025-09-19T06:56:22.324" v="113" actId="2711"/>
        <pc:sldMkLst>
          <pc:docMk/>
          <pc:sldMk cId="0" sldId="276"/>
        </pc:sldMkLst>
        <pc:spChg chg="mod">
          <ac:chgData name="MARSI STEFANO" userId="ccd3b545-e10a-42a2-9cc6-83213556c668" providerId="ADAL" clId="{EEA4D6C0-7CFC-4E6A-BBA7-BEC14CFA0D7D}" dt="2025-09-19T06:56:22.324" v="113" actId="2711"/>
          <ac:spMkLst>
            <pc:docMk/>
            <pc:sldMk cId="0" sldId="276"/>
            <ac:spMk id="26627" creationId="{00000000-0000-0000-0000-000000000000}"/>
          </ac:spMkLst>
        </pc:spChg>
      </pc:sldChg>
      <pc:sldChg chg="modSp">
        <pc:chgData name="MARSI STEFANO" userId="ccd3b545-e10a-42a2-9cc6-83213556c668" providerId="ADAL" clId="{EEA4D6C0-7CFC-4E6A-BBA7-BEC14CFA0D7D}" dt="2025-09-19T06:56:54.954" v="119" actId="20577"/>
        <pc:sldMkLst>
          <pc:docMk/>
          <pc:sldMk cId="0" sldId="277"/>
        </pc:sldMkLst>
        <pc:spChg chg="mod">
          <ac:chgData name="MARSI STEFANO" userId="ccd3b545-e10a-42a2-9cc6-83213556c668" providerId="ADAL" clId="{EEA4D6C0-7CFC-4E6A-BBA7-BEC14CFA0D7D}" dt="2025-09-19T06:56:54.954" v="119" actId="20577"/>
          <ac:spMkLst>
            <pc:docMk/>
            <pc:sldMk cId="0" sldId="277"/>
            <ac:spMk id="27651" creationId="{00000000-0000-0000-0000-000000000000}"/>
          </ac:spMkLst>
        </pc:spChg>
      </pc:sldChg>
      <pc:sldChg chg="modSp">
        <pc:chgData name="MARSI STEFANO" userId="ccd3b545-e10a-42a2-9cc6-83213556c668" providerId="ADAL" clId="{EEA4D6C0-7CFC-4E6A-BBA7-BEC14CFA0D7D}" dt="2025-09-19T06:57:41.286" v="120" actId="20577"/>
        <pc:sldMkLst>
          <pc:docMk/>
          <pc:sldMk cId="0" sldId="279"/>
        </pc:sldMkLst>
        <pc:spChg chg="mod">
          <ac:chgData name="MARSI STEFANO" userId="ccd3b545-e10a-42a2-9cc6-83213556c668" providerId="ADAL" clId="{EEA4D6C0-7CFC-4E6A-BBA7-BEC14CFA0D7D}" dt="2025-09-19T06:57:41.286" v="120" actId="20577"/>
          <ac:spMkLst>
            <pc:docMk/>
            <pc:sldMk cId="0" sldId="279"/>
            <ac:spMk id="29699" creationId="{00000000-0000-0000-0000-000000000000}"/>
          </ac:spMkLst>
        </pc:spChg>
      </pc:sldChg>
      <pc:sldChg chg="modSp">
        <pc:chgData name="MARSI STEFANO" userId="ccd3b545-e10a-42a2-9cc6-83213556c668" providerId="ADAL" clId="{EEA4D6C0-7CFC-4E6A-BBA7-BEC14CFA0D7D}" dt="2025-09-19T06:58:50.759" v="126" actId="20577"/>
        <pc:sldMkLst>
          <pc:docMk/>
          <pc:sldMk cId="0" sldId="282"/>
        </pc:sldMkLst>
        <pc:spChg chg="mod">
          <ac:chgData name="MARSI STEFANO" userId="ccd3b545-e10a-42a2-9cc6-83213556c668" providerId="ADAL" clId="{EEA4D6C0-7CFC-4E6A-BBA7-BEC14CFA0D7D}" dt="2025-09-19T06:58:50.759" v="126" actId="20577"/>
          <ac:spMkLst>
            <pc:docMk/>
            <pc:sldMk cId="0" sldId="282"/>
            <ac:spMk id="34819" creationId="{00000000-0000-0000-0000-000000000000}"/>
          </ac:spMkLst>
        </pc:spChg>
      </pc:sldChg>
      <pc:sldChg chg="modSp">
        <pc:chgData name="MARSI STEFANO" userId="ccd3b545-e10a-42a2-9cc6-83213556c668" providerId="ADAL" clId="{EEA4D6C0-7CFC-4E6A-BBA7-BEC14CFA0D7D}" dt="2025-09-19T07:02:20.013" v="141" actId="1076"/>
        <pc:sldMkLst>
          <pc:docMk/>
          <pc:sldMk cId="0" sldId="286"/>
        </pc:sldMkLst>
        <pc:spChg chg="mod">
          <ac:chgData name="MARSI STEFANO" userId="ccd3b545-e10a-42a2-9cc6-83213556c668" providerId="ADAL" clId="{EEA4D6C0-7CFC-4E6A-BBA7-BEC14CFA0D7D}" dt="2025-09-19T07:01:54.070" v="136" actId="20577"/>
          <ac:spMkLst>
            <pc:docMk/>
            <pc:sldMk cId="0" sldId="286"/>
            <ac:spMk id="38915" creationId="{00000000-0000-0000-0000-000000000000}"/>
          </ac:spMkLst>
        </pc:spChg>
        <pc:picChg chg="mod">
          <ac:chgData name="MARSI STEFANO" userId="ccd3b545-e10a-42a2-9cc6-83213556c668" providerId="ADAL" clId="{EEA4D6C0-7CFC-4E6A-BBA7-BEC14CFA0D7D}" dt="2025-09-19T07:02:20.013" v="141" actId="1076"/>
          <ac:picMkLst>
            <pc:docMk/>
            <pc:sldMk cId="0" sldId="286"/>
            <ac:picMk id="38917" creationId="{00000000-0000-0000-0000-000000000000}"/>
          </ac:picMkLst>
        </pc:picChg>
      </pc:sldChg>
      <pc:sldChg chg="modSp">
        <pc:chgData name="MARSI STEFANO" userId="ccd3b545-e10a-42a2-9cc6-83213556c668" providerId="ADAL" clId="{EEA4D6C0-7CFC-4E6A-BBA7-BEC14CFA0D7D}" dt="2025-09-19T07:03:32.342" v="155" actId="20577"/>
        <pc:sldMkLst>
          <pc:docMk/>
          <pc:sldMk cId="0" sldId="289"/>
        </pc:sldMkLst>
        <pc:spChg chg="mod">
          <ac:chgData name="MARSI STEFANO" userId="ccd3b545-e10a-42a2-9cc6-83213556c668" providerId="ADAL" clId="{EEA4D6C0-7CFC-4E6A-BBA7-BEC14CFA0D7D}" dt="2025-09-19T07:03:32.342" v="155" actId="20577"/>
          <ac:spMkLst>
            <pc:docMk/>
            <pc:sldMk cId="0" sldId="289"/>
            <ac:spMk id="3" creationId="{00000000-0000-0000-0000-000000000000}"/>
          </ac:spMkLst>
        </pc:spChg>
      </pc:sldChg>
      <pc:sldChg chg="modSp">
        <pc:chgData name="MARSI STEFANO" userId="ccd3b545-e10a-42a2-9cc6-83213556c668" providerId="ADAL" clId="{EEA4D6C0-7CFC-4E6A-BBA7-BEC14CFA0D7D}" dt="2025-09-19T07:04:48.902" v="180" actId="20577"/>
        <pc:sldMkLst>
          <pc:docMk/>
          <pc:sldMk cId="0" sldId="292"/>
        </pc:sldMkLst>
        <pc:spChg chg="mod">
          <ac:chgData name="MARSI STEFANO" userId="ccd3b545-e10a-42a2-9cc6-83213556c668" providerId="ADAL" clId="{EEA4D6C0-7CFC-4E6A-BBA7-BEC14CFA0D7D}" dt="2025-09-19T07:04:48.902" v="180" actId="20577"/>
          <ac:spMkLst>
            <pc:docMk/>
            <pc:sldMk cId="0" sldId="292"/>
            <ac:spMk id="3" creationId="{00000000-0000-0000-0000-000000000000}"/>
          </ac:spMkLst>
        </pc:spChg>
      </pc:sldChg>
      <pc:sldChg chg="modSp">
        <pc:chgData name="MARSI STEFANO" userId="ccd3b545-e10a-42a2-9cc6-83213556c668" providerId="ADAL" clId="{EEA4D6C0-7CFC-4E6A-BBA7-BEC14CFA0D7D}" dt="2025-09-19T07:06:00.038" v="190" actId="20577"/>
        <pc:sldMkLst>
          <pc:docMk/>
          <pc:sldMk cId="0" sldId="294"/>
        </pc:sldMkLst>
        <pc:spChg chg="mod">
          <ac:chgData name="MARSI STEFANO" userId="ccd3b545-e10a-42a2-9cc6-83213556c668" providerId="ADAL" clId="{EEA4D6C0-7CFC-4E6A-BBA7-BEC14CFA0D7D}" dt="2025-09-19T07:06:00.038" v="190" actId="20577"/>
          <ac:spMkLst>
            <pc:docMk/>
            <pc:sldMk cId="0" sldId="294"/>
            <ac:spMk id="4" creationId="{00000000-0000-0000-0000-000000000000}"/>
          </ac:spMkLst>
        </pc:spChg>
      </pc:sldChg>
      <pc:sldChg chg="modSp">
        <pc:chgData name="MARSI STEFANO" userId="ccd3b545-e10a-42a2-9cc6-83213556c668" providerId="ADAL" clId="{EEA4D6C0-7CFC-4E6A-BBA7-BEC14CFA0D7D}" dt="2025-09-22T09:39:41.287" v="191"/>
        <pc:sldMkLst>
          <pc:docMk/>
          <pc:sldMk cId="0" sldId="296"/>
        </pc:sldMkLst>
        <pc:spChg chg="mod">
          <ac:chgData name="MARSI STEFANO" userId="ccd3b545-e10a-42a2-9cc6-83213556c668" providerId="ADAL" clId="{EEA4D6C0-7CFC-4E6A-BBA7-BEC14CFA0D7D}" dt="2025-09-22T09:39:41.287" v="191"/>
          <ac:spMkLst>
            <pc:docMk/>
            <pc:sldMk cId="0" sldId="296"/>
            <ac:spMk id="123907" creationId="{00000000-0000-0000-0000-000000000000}"/>
          </ac:spMkLst>
        </pc:spChg>
      </pc:sldChg>
      <pc:sldChg chg="modSp">
        <pc:chgData name="MARSI STEFANO" userId="ccd3b545-e10a-42a2-9cc6-83213556c668" providerId="ADAL" clId="{EEA4D6C0-7CFC-4E6A-BBA7-BEC14CFA0D7D}" dt="2025-09-22T09:40:01.733" v="193"/>
        <pc:sldMkLst>
          <pc:docMk/>
          <pc:sldMk cId="0" sldId="297"/>
        </pc:sldMkLst>
        <pc:spChg chg="mod">
          <ac:chgData name="MARSI STEFANO" userId="ccd3b545-e10a-42a2-9cc6-83213556c668" providerId="ADAL" clId="{EEA4D6C0-7CFC-4E6A-BBA7-BEC14CFA0D7D}" dt="2025-09-22T09:39:57.155" v="192"/>
          <ac:spMkLst>
            <pc:docMk/>
            <pc:sldMk cId="0" sldId="297"/>
            <ac:spMk id="124932" creationId="{00000000-0000-0000-0000-000000000000}"/>
          </ac:spMkLst>
        </pc:spChg>
        <pc:spChg chg="mod">
          <ac:chgData name="MARSI STEFANO" userId="ccd3b545-e10a-42a2-9cc6-83213556c668" providerId="ADAL" clId="{EEA4D6C0-7CFC-4E6A-BBA7-BEC14CFA0D7D}" dt="2025-09-22T09:40:01.733" v="193"/>
          <ac:spMkLst>
            <pc:docMk/>
            <pc:sldMk cId="0" sldId="297"/>
            <ac:spMk id="124933" creationId="{00000000-0000-0000-0000-000000000000}"/>
          </ac:spMkLst>
        </pc:spChg>
      </pc:sldChg>
      <pc:sldChg chg="modSp">
        <pc:chgData name="MARSI STEFANO" userId="ccd3b545-e10a-42a2-9cc6-83213556c668" providerId="ADAL" clId="{EEA4D6C0-7CFC-4E6A-BBA7-BEC14CFA0D7D}" dt="2025-09-22T09:40:11.908" v="194"/>
        <pc:sldMkLst>
          <pc:docMk/>
          <pc:sldMk cId="0" sldId="298"/>
        </pc:sldMkLst>
        <pc:spChg chg="mod">
          <ac:chgData name="MARSI STEFANO" userId="ccd3b545-e10a-42a2-9cc6-83213556c668" providerId="ADAL" clId="{EEA4D6C0-7CFC-4E6A-BBA7-BEC14CFA0D7D}" dt="2025-09-22T09:40:11.908" v="194"/>
          <ac:spMkLst>
            <pc:docMk/>
            <pc:sldMk cId="0" sldId="298"/>
            <ac:spMk id="126979" creationId="{00000000-0000-0000-0000-000000000000}"/>
          </ac:spMkLst>
        </pc:spChg>
      </pc:sldChg>
      <pc:sldChg chg="modSp">
        <pc:chgData name="MARSI STEFANO" userId="ccd3b545-e10a-42a2-9cc6-83213556c668" providerId="ADAL" clId="{EEA4D6C0-7CFC-4E6A-BBA7-BEC14CFA0D7D}" dt="2025-09-22T09:41:31.146" v="200" actId="113"/>
        <pc:sldMkLst>
          <pc:docMk/>
          <pc:sldMk cId="0" sldId="299"/>
        </pc:sldMkLst>
        <pc:spChg chg="mod">
          <ac:chgData name="MARSI STEFANO" userId="ccd3b545-e10a-42a2-9cc6-83213556c668" providerId="ADAL" clId="{EEA4D6C0-7CFC-4E6A-BBA7-BEC14CFA0D7D}" dt="2025-09-22T09:40:17.292" v="195"/>
          <ac:spMkLst>
            <pc:docMk/>
            <pc:sldMk cId="0" sldId="299"/>
            <ac:spMk id="128003" creationId="{00000000-0000-0000-0000-000000000000}"/>
          </ac:spMkLst>
        </pc:spChg>
        <pc:spChg chg="mod">
          <ac:chgData name="MARSI STEFANO" userId="ccd3b545-e10a-42a2-9cc6-83213556c668" providerId="ADAL" clId="{EEA4D6C0-7CFC-4E6A-BBA7-BEC14CFA0D7D}" dt="2025-09-22T09:40:23.077" v="196"/>
          <ac:spMkLst>
            <pc:docMk/>
            <pc:sldMk cId="0" sldId="299"/>
            <ac:spMk id="128010" creationId="{00000000-0000-0000-0000-000000000000}"/>
          </ac:spMkLst>
        </pc:spChg>
        <pc:spChg chg="mod">
          <ac:chgData name="MARSI STEFANO" userId="ccd3b545-e10a-42a2-9cc6-83213556c668" providerId="ADAL" clId="{EEA4D6C0-7CFC-4E6A-BBA7-BEC14CFA0D7D}" dt="2025-09-22T09:41:31.146" v="200" actId="113"/>
          <ac:spMkLst>
            <pc:docMk/>
            <pc:sldMk cId="0" sldId="299"/>
            <ac:spMk id="128011" creationId="{00000000-0000-0000-0000-000000000000}"/>
          </ac:spMkLst>
        </pc:spChg>
      </pc:sldChg>
      <pc:sldChg chg="modSp">
        <pc:chgData name="MARSI STEFANO" userId="ccd3b545-e10a-42a2-9cc6-83213556c668" providerId="ADAL" clId="{EEA4D6C0-7CFC-4E6A-BBA7-BEC14CFA0D7D}" dt="2025-09-22T09:41:38.678" v="201"/>
        <pc:sldMkLst>
          <pc:docMk/>
          <pc:sldMk cId="0" sldId="300"/>
        </pc:sldMkLst>
        <pc:spChg chg="mod">
          <ac:chgData name="MARSI STEFANO" userId="ccd3b545-e10a-42a2-9cc6-83213556c668" providerId="ADAL" clId="{EEA4D6C0-7CFC-4E6A-BBA7-BEC14CFA0D7D}" dt="2025-09-22T09:41:38.678" v="201"/>
          <ac:spMkLst>
            <pc:docMk/>
            <pc:sldMk cId="0" sldId="300"/>
            <ac:spMk id="129027" creationId="{00000000-0000-0000-0000-000000000000}"/>
          </ac:spMkLst>
        </pc:spChg>
      </pc:sldChg>
      <pc:sldChg chg="modSp">
        <pc:chgData name="MARSI STEFANO" userId="ccd3b545-e10a-42a2-9cc6-83213556c668" providerId="ADAL" clId="{EEA4D6C0-7CFC-4E6A-BBA7-BEC14CFA0D7D}" dt="2025-09-22T09:42:10.224" v="217" actId="20577"/>
        <pc:sldMkLst>
          <pc:docMk/>
          <pc:sldMk cId="0" sldId="301"/>
        </pc:sldMkLst>
        <pc:spChg chg="mod">
          <ac:chgData name="MARSI STEFANO" userId="ccd3b545-e10a-42a2-9cc6-83213556c668" providerId="ADAL" clId="{EEA4D6C0-7CFC-4E6A-BBA7-BEC14CFA0D7D}" dt="2025-09-22T09:41:45.989" v="202"/>
          <ac:spMkLst>
            <pc:docMk/>
            <pc:sldMk cId="0" sldId="301"/>
            <ac:spMk id="130051" creationId="{00000000-0000-0000-0000-000000000000}"/>
          </ac:spMkLst>
        </pc:spChg>
        <pc:spChg chg="mod">
          <ac:chgData name="MARSI STEFANO" userId="ccd3b545-e10a-42a2-9cc6-83213556c668" providerId="ADAL" clId="{EEA4D6C0-7CFC-4E6A-BBA7-BEC14CFA0D7D}" dt="2025-09-22T09:42:10.224" v="217" actId="20577"/>
          <ac:spMkLst>
            <pc:docMk/>
            <pc:sldMk cId="0" sldId="301"/>
            <ac:spMk id="130062" creationId="{00000000-0000-0000-0000-000000000000}"/>
          </ac:spMkLst>
        </pc:spChg>
      </pc:sldChg>
      <pc:sldChg chg="modSp">
        <pc:chgData name="MARSI STEFANO" userId="ccd3b545-e10a-42a2-9cc6-83213556c668" providerId="ADAL" clId="{EEA4D6C0-7CFC-4E6A-BBA7-BEC14CFA0D7D}" dt="2025-09-22T09:42:40.834" v="219" actId="113"/>
        <pc:sldMkLst>
          <pc:docMk/>
          <pc:sldMk cId="0" sldId="303"/>
        </pc:sldMkLst>
        <pc:spChg chg="mod">
          <ac:chgData name="MARSI STEFANO" userId="ccd3b545-e10a-42a2-9cc6-83213556c668" providerId="ADAL" clId="{EEA4D6C0-7CFC-4E6A-BBA7-BEC14CFA0D7D}" dt="2025-09-22T09:42:40.834" v="219" actId="113"/>
          <ac:spMkLst>
            <pc:docMk/>
            <pc:sldMk cId="0" sldId="303"/>
            <ac:spMk id="132117" creationId="{00000000-0000-0000-0000-000000000000}"/>
          </ac:spMkLst>
        </pc:spChg>
      </pc:sldChg>
      <pc:sldChg chg="modSp">
        <pc:chgData name="MARSI STEFANO" userId="ccd3b545-e10a-42a2-9cc6-83213556c668" providerId="ADAL" clId="{EEA4D6C0-7CFC-4E6A-BBA7-BEC14CFA0D7D}" dt="2025-09-22T09:43:15.936" v="222" actId="20577"/>
        <pc:sldMkLst>
          <pc:docMk/>
          <pc:sldMk cId="0" sldId="304"/>
        </pc:sldMkLst>
        <pc:spChg chg="mod">
          <ac:chgData name="MARSI STEFANO" userId="ccd3b545-e10a-42a2-9cc6-83213556c668" providerId="ADAL" clId="{EEA4D6C0-7CFC-4E6A-BBA7-BEC14CFA0D7D}" dt="2025-09-22T09:43:15.936" v="222" actId="20577"/>
          <ac:spMkLst>
            <pc:docMk/>
            <pc:sldMk cId="0" sldId="304"/>
            <ac:spMk id="44035" creationId="{00000000-0000-0000-0000-000000000000}"/>
          </ac:spMkLst>
        </pc:spChg>
      </pc:sldChg>
      <pc:sldChg chg="modSp">
        <pc:chgData name="MARSI STEFANO" userId="ccd3b545-e10a-42a2-9cc6-83213556c668" providerId="ADAL" clId="{EEA4D6C0-7CFC-4E6A-BBA7-BEC14CFA0D7D}" dt="2025-09-22T09:44:22.675" v="230" actId="20577"/>
        <pc:sldMkLst>
          <pc:docMk/>
          <pc:sldMk cId="0" sldId="305"/>
        </pc:sldMkLst>
        <pc:spChg chg="mod">
          <ac:chgData name="MARSI STEFANO" userId="ccd3b545-e10a-42a2-9cc6-83213556c668" providerId="ADAL" clId="{EEA4D6C0-7CFC-4E6A-BBA7-BEC14CFA0D7D}" dt="2025-09-22T09:44:22.675" v="230" actId="20577"/>
          <ac:spMkLst>
            <pc:docMk/>
            <pc:sldMk cId="0" sldId="305"/>
            <ac:spMk id="45059" creationId="{00000000-0000-0000-0000-000000000000}"/>
          </ac:spMkLst>
        </pc:spChg>
      </pc:sldChg>
      <pc:sldChg chg="modSp">
        <pc:chgData name="MARSI STEFANO" userId="ccd3b545-e10a-42a2-9cc6-83213556c668" providerId="ADAL" clId="{EEA4D6C0-7CFC-4E6A-BBA7-BEC14CFA0D7D}" dt="2025-09-22T09:46:13.395" v="243" actId="20577"/>
        <pc:sldMkLst>
          <pc:docMk/>
          <pc:sldMk cId="0" sldId="306"/>
        </pc:sldMkLst>
        <pc:spChg chg="mod">
          <ac:chgData name="MARSI STEFANO" userId="ccd3b545-e10a-42a2-9cc6-83213556c668" providerId="ADAL" clId="{EEA4D6C0-7CFC-4E6A-BBA7-BEC14CFA0D7D}" dt="2025-09-22T09:46:13.395" v="243" actId="20577"/>
          <ac:spMkLst>
            <pc:docMk/>
            <pc:sldMk cId="0" sldId="306"/>
            <ac:spMk id="46083" creationId="{00000000-0000-0000-0000-000000000000}"/>
          </ac:spMkLst>
        </pc:spChg>
      </pc:sldChg>
      <pc:sldChg chg="modSp">
        <pc:chgData name="MARSI STEFANO" userId="ccd3b545-e10a-42a2-9cc6-83213556c668" providerId="ADAL" clId="{EEA4D6C0-7CFC-4E6A-BBA7-BEC14CFA0D7D}" dt="2025-09-22T09:46:28.065" v="245" actId="20577"/>
        <pc:sldMkLst>
          <pc:docMk/>
          <pc:sldMk cId="0" sldId="307"/>
        </pc:sldMkLst>
        <pc:spChg chg="mod">
          <ac:chgData name="MARSI STEFANO" userId="ccd3b545-e10a-42a2-9cc6-83213556c668" providerId="ADAL" clId="{EEA4D6C0-7CFC-4E6A-BBA7-BEC14CFA0D7D}" dt="2025-09-22T09:46:28.065" v="245" actId="20577"/>
          <ac:spMkLst>
            <pc:docMk/>
            <pc:sldMk cId="0" sldId="307"/>
            <ac:spMk id="4" creationId="{00000000-0000-0000-0000-000000000000}"/>
          </ac:spMkLst>
        </pc:spChg>
      </pc:sldChg>
      <pc:sldChg chg="modSp">
        <pc:chgData name="MARSI STEFANO" userId="ccd3b545-e10a-42a2-9cc6-83213556c668" providerId="ADAL" clId="{EEA4D6C0-7CFC-4E6A-BBA7-BEC14CFA0D7D}" dt="2025-09-22T09:51:45.813" v="302" actId="20577"/>
        <pc:sldMkLst>
          <pc:docMk/>
          <pc:sldMk cId="0" sldId="333"/>
        </pc:sldMkLst>
        <pc:spChg chg="mod">
          <ac:chgData name="MARSI STEFANO" userId="ccd3b545-e10a-42a2-9cc6-83213556c668" providerId="ADAL" clId="{EEA4D6C0-7CFC-4E6A-BBA7-BEC14CFA0D7D}" dt="2025-09-22T09:51:45.813" v="302" actId="20577"/>
          <ac:spMkLst>
            <pc:docMk/>
            <pc:sldMk cId="0" sldId="333"/>
            <ac:spMk id="3" creationId="{00000000-0000-0000-0000-000000000000}"/>
          </ac:spMkLst>
        </pc:spChg>
      </pc:sldChg>
      <pc:sldChg chg="modSp">
        <pc:chgData name="MARSI STEFANO" userId="ccd3b545-e10a-42a2-9cc6-83213556c668" providerId="ADAL" clId="{EEA4D6C0-7CFC-4E6A-BBA7-BEC14CFA0D7D}" dt="2025-09-22T09:52:34.582" v="312" actId="20577"/>
        <pc:sldMkLst>
          <pc:docMk/>
          <pc:sldMk cId="0" sldId="334"/>
        </pc:sldMkLst>
        <pc:spChg chg="mod">
          <ac:chgData name="MARSI STEFANO" userId="ccd3b545-e10a-42a2-9cc6-83213556c668" providerId="ADAL" clId="{EEA4D6C0-7CFC-4E6A-BBA7-BEC14CFA0D7D}" dt="2025-09-22T09:52:34.582" v="312" actId="20577"/>
          <ac:spMkLst>
            <pc:docMk/>
            <pc:sldMk cId="0" sldId="334"/>
            <ac:spMk id="3" creationId="{00000000-0000-0000-0000-000000000000}"/>
          </ac:spMkLst>
        </pc:spChg>
      </pc:sldChg>
      <pc:sldChg chg="modSp">
        <pc:chgData name="MARSI STEFANO" userId="ccd3b545-e10a-42a2-9cc6-83213556c668" providerId="ADAL" clId="{EEA4D6C0-7CFC-4E6A-BBA7-BEC14CFA0D7D}" dt="2025-09-22T09:55:03.957" v="327" actId="20577"/>
        <pc:sldMkLst>
          <pc:docMk/>
          <pc:sldMk cId="0" sldId="350"/>
        </pc:sldMkLst>
        <pc:spChg chg="mod">
          <ac:chgData name="MARSI STEFANO" userId="ccd3b545-e10a-42a2-9cc6-83213556c668" providerId="ADAL" clId="{EEA4D6C0-7CFC-4E6A-BBA7-BEC14CFA0D7D}" dt="2025-09-22T09:55:03.957" v="327" actId="20577"/>
          <ac:spMkLst>
            <pc:docMk/>
            <pc:sldMk cId="0" sldId="350"/>
            <ac:spMk id="3" creationId="{00000000-0000-0000-0000-000000000000}"/>
          </ac:spMkLst>
        </pc:spChg>
      </pc:sldChg>
      <pc:sldChg chg="modSp">
        <pc:chgData name="MARSI STEFANO" userId="ccd3b545-e10a-42a2-9cc6-83213556c668" providerId="ADAL" clId="{EEA4D6C0-7CFC-4E6A-BBA7-BEC14CFA0D7D}" dt="2025-09-22T09:55:14.901" v="328" actId="20577"/>
        <pc:sldMkLst>
          <pc:docMk/>
          <pc:sldMk cId="0" sldId="351"/>
        </pc:sldMkLst>
        <pc:spChg chg="mod">
          <ac:chgData name="MARSI STEFANO" userId="ccd3b545-e10a-42a2-9cc6-83213556c668" providerId="ADAL" clId="{EEA4D6C0-7CFC-4E6A-BBA7-BEC14CFA0D7D}" dt="2025-09-22T09:55:14.901" v="328" actId="20577"/>
          <ac:spMkLst>
            <pc:docMk/>
            <pc:sldMk cId="0" sldId="351"/>
            <ac:spMk id="3" creationId="{00000000-0000-0000-0000-000000000000}"/>
          </ac:spMkLst>
        </pc:spChg>
      </pc:sldChg>
      <pc:sldChg chg="modSp">
        <pc:chgData name="MARSI STEFANO" userId="ccd3b545-e10a-42a2-9cc6-83213556c668" providerId="ADAL" clId="{EEA4D6C0-7CFC-4E6A-BBA7-BEC14CFA0D7D}" dt="2025-09-22T09:56:34.613" v="345" actId="20577"/>
        <pc:sldMkLst>
          <pc:docMk/>
          <pc:sldMk cId="0" sldId="354"/>
        </pc:sldMkLst>
        <pc:spChg chg="mod">
          <ac:chgData name="MARSI STEFANO" userId="ccd3b545-e10a-42a2-9cc6-83213556c668" providerId="ADAL" clId="{EEA4D6C0-7CFC-4E6A-BBA7-BEC14CFA0D7D}" dt="2025-09-22T09:56:34.613" v="345" actId="20577"/>
          <ac:spMkLst>
            <pc:docMk/>
            <pc:sldMk cId="0" sldId="354"/>
            <ac:spMk id="3" creationId="{00000000-0000-0000-0000-000000000000}"/>
          </ac:spMkLst>
        </pc:spChg>
      </pc:sldChg>
      <pc:sldChg chg="modSp">
        <pc:chgData name="MARSI STEFANO" userId="ccd3b545-e10a-42a2-9cc6-83213556c668" providerId="ADAL" clId="{EEA4D6C0-7CFC-4E6A-BBA7-BEC14CFA0D7D}" dt="2025-09-22T09:57:53.994" v="359" actId="20577"/>
        <pc:sldMkLst>
          <pc:docMk/>
          <pc:sldMk cId="0" sldId="355"/>
        </pc:sldMkLst>
        <pc:spChg chg="mod">
          <ac:chgData name="MARSI STEFANO" userId="ccd3b545-e10a-42a2-9cc6-83213556c668" providerId="ADAL" clId="{EEA4D6C0-7CFC-4E6A-BBA7-BEC14CFA0D7D}" dt="2025-09-22T09:57:53.994" v="359" actId="20577"/>
          <ac:spMkLst>
            <pc:docMk/>
            <pc:sldMk cId="0" sldId="355"/>
            <ac:spMk id="3" creationId="{00000000-0000-0000-0000-000000000000}"/>
          </ac:spMkLst>
        </pc:spChg>
      </pc:sldChg>
      <pc:sldChg chg="modSp">
        <pc:chgData name="MARSI STEFANO" userId="ccd3b545-e10a-42a2-9cc6-83213556c668" providerId="ADAL" clId="{EEA4D6C0-7CFC-4E6A-BBA7-BEC14CFA0D7D}" dt="2025-09-22T09:58:33.546" v="361" actId="20577"/>
        <pc:sldMkLst>
          <pc:docMk/>
          <pc:sldMk cId="0" sldId="356"/>
        </pc:sldMkLst>
        <pc:spChg chg="mod">
          <ac:chgData name="MARSI STEFANO" userId="ccd3b545-e10a-42a2-9cc6-83213556c668" providerId="ADAL" clId="{EEA4D6C0-7CFC-4E6A-BBA7-BEC14CFA0D7D}" dt="2025-09-22T09:58:33.546" v="361" actId="20577"/>
          <ac:spMkLst>
            <pc:docMk/>
            <pc:sldMk cId="0" sldId="356"/>
            <ac:spMk id="3" creationId="{00000000-0000-0000-0000-000000000000}"/>
          </ac:spMkLst>
        </pc:spChg>
      </pc:sldChg>
      <pc:sldChg chg="modSp">
        <pc:chgData name="MARSI STEFANO" userId="ccd3b545-e10a-42a2-9cc6-83213556c668" providerId="ADAL" clId="{EEA4D6C0-7CFC-4E6A-BBA7-BEC14CFA0D7D}" dt="2025-09-22T09:59:06.903" v="365" actId="20577"/>
        <pc:sldMkLst>
          <pc:docMk/>
          <pc:sldMk cId="0" sldId="357"/>
        </pc:sldMkLst>
        <pc:spChg chg="mod">
          <ac:chgData name="MARSI STEFANO" userId="ccd3b545-e10a-42a2-9cc6-83213556c668" providerId="ADAL" clId="{EEA4D6C0-7CFC-4E6A-BBA7-BEC14CFA0D7D}" dt="2025-09-22T09:59:06.903" v="365" actId="20577"/>
          <ac:spMkLst>
            <pc:docMk/>
            <pc:sldMk cId="0" sldId="357"/>
            <ac:spMk id="3" creationId="{00000000-0000-0000-0000-000000000000}"/>
          </ac:spMkLst>
        </pc:spChg>
      </pc:sldChg>
      <pc:sldChg chg="modSp">
        <pc:chgData name="MARSI STEFANO" userId="ccd3b545-e10a-42a2-9cc6-83213556c668" providerId="ADAL" clId="{EEA4D6C0-7CFC-4E6A-BBA7-BEC14CFA0D7D}" dt="2025-09-22T09:59:50.090" v="368" actId="20577"/>
        <pc:sldMkLst>
          <pc:docMk/>
          <pc:sldMk cId="0" sldId="359"/>
        </pc:sldMkLst>
        <pc:spChg chg="mod">
          <ac:chgData name="MARSI STEFANO" userId="ccd3b545-e10a-42a2-9cc6-83213556c668" providerId="ADAL" clId="{EEA4D6C0-7CFC-4E6A-BBA7-BEC14CFA0D7D}" dt="2025-09-22T09:59:50.090" v="368" actId="20577"/>
          <ac:spMkLst>
            <pc:docMk/>
            <pc:sldMk cId="0" sldId="359"/>
            <ac:spMk id="6" creationId="{00000000-0000-0000-0000-000000000000}"/>
          </ac:spMkLst>
        </pc:spChg>
      </pc:sldChg>
      <pc:sldChg chg="modSp">
        <pc:chgData name="MARSI STEFANO" userId="ccd3b545-e10a-42a2-9cc6-83213556c668" providerId="ADAL" clId="{EEA4D6C0-7CFC-4E6A-BBA7-BEC14CFA0D7D}" dt="2025-09-22T10:00:30.472" v="375" actId="20577"/>
        <pc:sldMkLst>
          <pc:docMk/>
          <pc:sldMk cId="0" sldId="360"/>
        </pc:sldMkLst>
        <pc:spChg chg="mod">
          <ac:chgData name="MARSI STEFANO" userId="ccd3b545-e10a-42a2-9cc6-83213556c668" providerId="ADAL" clId="{EEA4D6C0-7CFC-4E6A-BBA7-BEC14CFA0D7D}" dt="2025-09-22T10:00:30.472" v="375" actId="20577"/>
          <ac:spMkLst>
            <pc:docMk/>
            <pc:sldMk cId="0" sldId="360"/>
            <ac:spMk id="3" creationId="{00000000-0000-0000-0000-000000000000}"/>
          </ac:spMkLst>
        </pc:spChg>
      </pc:sldChg>
      <pc:sldChg chg="modSp">
        <pc:chgData name="MARSI STEFANO" userId="ccd3b545-e10a-42a2-9cc6-83213556c668" providerId="ADAL" clId="{EEA4D6C0-7CFC-4E6A-BBA7-BEC14CFA0D7D}" dt="2025-09-22T09:48:13.762" v="267" actId="20577"/>
        <pc:sldMkLst>
          <pc:docMk/>
          <pc:sldMk cId="2814092853" sldId="365"/>
        </pc:sldMkLst>
        <pc:spChg chg="mod">
          <ac:chgData name="MARSI STEFANO" userId="ccd3b545-e10a-42a2-9cc6-83213556c668" providerId="ADAL" clId="{EEA4D6C0-7CFC-4E6A-BBA7-BEC14CFA0D7D}" dt="2025-09-22T09:48:13.762" v="267" actId="20577"/>
          <ac:spMkLst>
            <pc:docMk/>
            <pc:sldMk cId="2814092853" sldId="365"/>
            <ac:spMk id="3" creationId="{A9A44676-49C2-4D55-AAF5-94F8E6546C80}"/>
          </ac:spMkLst>
        </pc:spChg>
      </pc:sldChg>
      <pc:sldChg chg="modSp">
        <pc:chgData name="MARSI STEFANO" userId="ccd3b545-e10a-42a2-9cc6-83213556c668" providerId="ADAL" clId="{EEA4D6C0-7CFC-4E6A-BBA7-BEC14CFA0D7D}" dt="2025-09-22T09:48:54.594" v="278" actId="20577"/>
        <pc:sldMkLst>
          <pc:docMk/>
          <pc:sldMk cId="1814074371" sldId="366"/>
        </pc:sldMkLst>
        <pc:spChg chg="mod">
          <ac:chgData name="MARSI STEFANO" userId="ccd3b545-e10a-42a2-9cc6-83213556c668" providerId="ADAL" clId="{EEA4D6C0-7CFC-4E6A-BBA7-BEC14CFA0D7D}" dt="2025-09-22T09:48:54.594" v="278" actId="20577"/>
          <ac:spMkLst>
            <pc:docMk/>
            <pc:sldMk cId="1814074371" sldId="366"/>
            <ac:spMk id="3" creationId="{A9A44676-49C2-4D55-AAF5-94F8E6546C80}"/>
          </ac:spMkLst>
        </pc:spChg>
      </pc:sldChg>
      <pc:sldChg chg="modSp">
        <pc:chgData name="MARSI STEFANO" userId="ccd3b545-e10a-42a2-9cc6-83213556c668" providerId="ADAL" clId="{EEA4D6C0-7CFC-4E6A-BBA7-BEC14CFA0D7D}" dt="2025-09-22T09:49:10.242" v="284" actId="20577"/>
        <pc:sldMkLst>
          <pc:docMk/>
          <pc:sldMk cId="3425391657" sldId="367"/>
        </pc:sldMkLst>
        <pc:spChg chg="mod">
          <ac:chgData name="MARSI STEFANO" userId="ccd3b545-e10a-42a2-9cc6-83213556c668" providerId="ADAL" clId="{EEA4D6C0-7CFC-4E6A-BBA7-BEC14CFA0D7D}" dt="2025-09-22T09:49:10.242" v="284" actId="20577"/>
          <ac:spMkLst>
            <pc:docMk/>
            <pc:sldMk cId="3425391657" sldId="367"/>
            <ac:spMk id="8" creationId="{D674EA6E-CE84-4442-83FF-43CF7A2DEEE1}"/>
          </ac:spMkLst>
        </pc:spChg>
      </pc:sldChg>
      <pc:sldChg chg="modSp">
        <pc:chgData name="MARSI STEFANO" userId="ccd3b545-e10a-42a2-9cc6-83213556c668" providerId="ADAL" clId="{EEA4D6C0-7CFC-4E6A-BBA7-BEC14CFA0D7D}" dt="2025-09-22T09:49:47.235" v="292" actId="20577"/>
        <pc:sldMkLst>
          <pc:docMk/>
          <pc:sldMk cId="1638200793" sldId="368"/>
        </pc:sldMkLst>
        <pc:spChg chg="mod">
          <ac:chgData name="MARSI STEFANO" userId="ccd3b545-e10a-42a2-9cc6-83213556c668" providerId="ADAL" clId="{EEA4D6C0-7CFC-4E6A-BBA7-BEC14CFA0D7D}" dt="2025-09-22T09:49:47.235" v="292" actId="20577"/>
          <ac:spMkLst>
            <pc:docMk/>
            <pc:sldMk cId="1638200793" sldId="368"/>
            <ac:spMk id="8" creationId="{D674EA6E-CE84-4442-83FF-43CF7A2DEEE1}"/>
          </ac:spMkLst>
        </pc:spChg>
      </pc:sldChg>
      <pc:sldChg chg="modSp">
        <pc:chgData name="MARSI STEFANO" userId="ccd3b545-e10a-42a2-9cc6-83213556c668" providerId="ADAL" clId="{EEA4D6C0-7CFC-4E6A-BBA7-BEC14CFA0D7D}" dt="2025-09-22T09:50:20.695" v="298" actId="20577"/>
        <pc:sldMkLst>
          <pc:docMk/>
          <pc:sldMk cId="601967290" sldId="369"/>
        </pc:sldMkLst>
        <pc:spChg chg="mod">
          <ac:chgData name="MARSI STEFANO" userId="ccd3b545-e10a-42a2-9cc6-83213556c668" providerId="ADAL" clId="{EEA4D6C0-7CFC-4E6A-BBA7-BEC14CFA0D7D}" dt="2025-09-22T09:50:20.695" v="298" actId="20577"/>
          <ac:spMkLst>
            <pc:docMk/>
            <pc:sldMk cId="601967290" sldId="369"/>
            <ac:spMk id="3" creationId="{19DF3616-7162-41A8-9B76-9BDA3D6BAED9}"/>
          </ac:spMkLst>
        </pc:spChg>
      </pc:sldChg>
      <pc:sldChg chg="modSp">
        <pc:chgData name="MARSI STEFANO" userId="ccd3b545-e10a-42a2-9cc6-83213556c668" providerId="ADAL" clId="{EEA4D6C0-7CFC-4E6A-BBA7-BEC14CFA0D7D}" dt="2025-09-22T10:00:44.329" v="380" actId="20577"/>
        <pc:sldMkLst>
          <pc:docMk/>
          <pc:sldMk cId="1607409156" sldId="397"/>
        </pc:sldMkLst>
        <pc:spChg chg="mod">
          <ac:chgData name="MARSI STEFANO" userId="ccd3b545-e10a-42a2-9cc6-83213556c668" providerId="ADAL" clId="{EEA4D6C0-7CFC-4E6A-BBA7-BEC14CFA0D7D}" dt="2025-09-22T10:00:44.329" v="380" actId="20577"/>
          <ac:spMkLst>
            <pc:docMk/>
            <pc:sldMk cId="1607409156" sldId="397"/>
            <ac:spMk id="3" creationId="{32389308-B52F-45DC-A2EC-8A97D8EA0104}"/>
          </ac:spMkLst>
        </pc:spChg>
      </pc:sldChg>
      <pc:sldChg chg="modSp">
        <pc:chgData name="MARSI STEFANO" userId="ccd3b545-e10a-42a2-9cc6-83213556c668" providerId="ADAL" clId="{EEA4D6C0-7CFC-4E6A-BBA7-BEC14CFA0D7D}" dt="2025-09-22T10:01:10.571" v="385" actId="5793"/>
        <pc:sldMkLst>
          <pc:docMk/>
          <pc:sldMk cId="1461264074" sldId="398"/>
        </pc:sldMkLst>
        <pc:spChg chg="mod">
          <ac:chgData name="MARSI STEFANO" userId="ccd3b545-e10a-42a2-9cc6-83213556c668" providerId="ADAL" clId="{EEA4D6C0-7CFC-4E6A-BBA7-BEC14CFA0D7D}" dt="2025-09-22T10:01:10.571" v="385" actId="5793"/>
          <ac:spMkLst>
            <pc:docMk/>
            <pc:sldMk cId="1461264074" sldId="398"/>
            <ac:spMk id="3" creationId="{32389308-B52F-45DC-A2EC-8A97D8EA0104}"/>
          </ac:spMkLst>
        </pc:spChg>
      </pc:sldChg>
    </pc:docChg>
  </pc:docChgLst>
  <pc:docChgLst>
    <pc:chgData name="MARSI STEFANO" userId="ccd3b545-e10a-42a2-9cc6-83213556c668" providerId="ADAL" clId="{13A0EC5B-6D97-43F2-91C1-862D3A737377}"/>
    <pc:docChg chg="undo custSel modSld sldOrd modNotesMaster">
      <pc:chgData name="MARSI STEFANO" userId="ccd3b545-e10a-42a2-9cc6-83213556c668" providerId="ADAL" clId="{13A0EC5B-6D97-43F2-91C1-862D3A737377}" dt="2025-09-29T10:26:36.988" v="160" actId="20577"/>
      <pc:docMkLst>
        <pc:docMk/>
      </pc:docMkLst>
      <pc:sldChg chg="ord">
        <pc:chgData name="MARSI STEFANO" userId="ccd3b545-e10a-42a2-9cc6-83213556c668" providerId="ADAL" clId="{13A0EC5B-6D97-43F2-91C1-862D3A737377}" dt="2025-09-25T10:28:34.180" v="0"/>
        <pc:sldMkLst>
          <pc:docMk/>
          <pc:sldMk cId="0" sldId="332"/>
        </pc:sldMkLst>
      </pc:sldChg>
      <pc:sldChg chg="modSp">
        <pc:chgData name="MARSI STEFANO" userId="ccd3b545-e10a-42a2-9cc6-83213556c668" providerId="ADAL" clId="{13A0EC5B-6D97-43F2-91C1-862D3A737377}" dt="2025-09-25T10:42:43.984" v="2" actId="20577"/>
        <pc:sldMkLst>
          <pc:docMk/>
          <pc:sldMk cId="0" sldId="334"/>
        </pc:sldMkLst>
        <pc:spChg chg="mod">
          <ac:chgData name="MARSI STEFANO" userId="ccd3b545-e10a-42a2-9cc6-83213556c668" providerId="ADAL" clId="{13A0EC5B-6D97-43F2-91C1-862D3A737377}" dt="2025-09-25T10:42:43.984" v="2" actId="20577"/>
          <ac:spMkLst>
            <pc:docMk/>
            <pc:sldMk cId="0" sldId="334"/>
            <ac:spMk id="3" creationId="{00000000-0000-0000-0000-000000000000}"/>
          </ac:spMkLst>
        </pc:spChg>
      </pc:sldChg>
      <pc:sldChg chg="modNotesTx">
        <pc:chgData name="MARSI STEFANO" userId="ccd3b545-e10a-42a2-9cc6-83213556c668" providerId="ADAL" clId="{13A0EC5B-6D97-43F2-91C1-862D3A737377}" dt="2025-09-25T14:23:09.049" v="101" actId="20577"/>
        <pc:sldMkLst>
          <pc:docMk/>
          <pc:sldMk cId="0" sldId="335"/>
        </pc:sldMkLst>
      </pc:sldChg>
      <pc:sldChg chg="modSp">
        <pc:chgData name="MARSI STEFANO" userId="ccd3b545-e10a-42a2-9cc6-83213556c668" providerId="ADAL" clId="{13A0EC5B-6D97-43F2-91C1-862D3A737377}" dt="2025-09-29T10:26:36.988" v="160" actId="20577"/>
        <pc:sldMkLst>
          <pc:docMk/>
          <pc:sldMk cId="0" sldId="355"/>
        </pc:sldMkLst>
        <pc:spChg chg="mod">
          <ac:chgData name="MARSI STEFANO" userId="ccd3b545-e10a-42a2-9cc6-83213556c668" providerId="ADAL" clId="{13A0EC5B-6D97-43F2-91C1-862D3A737377}" dt="2025-09-29T10:26:36.988" v="160" actId="20577"/>
          <ac:spMkLst>
            <pc:docMk/>
            <pc:sldMk cId="0" sldId="355"/>
            <ac:spMk id="3" creationId="{00000000-0000-0000-0000-000000000000}"/>
          </ac:spMkLst>
        </pc:spChg>
      </pc:sldChg>
      <pc:sldChg chg="modNotesTx">
        <pc:chgData name="MARSI STEFANO" userId="ccd3b545-e10a-42a2-9cc6-83213556c668" providerId="ADAL" clId="{13A0EC5B-6D97-43F2-91C1-862D3A737377}" dt="2025-09-26T07:47:33.282" v="151" actId="20577"/>
        <pc:sldMkLst>
          <pc:docMk/>
          <pc:sldMk cId="601967290" sldId="369"/>
        </pc:sldMkLst>
      </pc:sldChg>
      <pc:sldChg chg="modSp">
        <pc:chgData name="MARSI STEFANO" userId="ccd3b545-e10a-42a2-9cc6-83213556c668" providerId="ADAL" clId="{13A0EC5B-6D97-43F2-91C1-862D3A737377}" dt="2025-09-29T10:07:43.787" v="154" actId="20577"/>
        <pc:sldMkLst>
          <pc:docMk/>
          <pc:sldMk cId="1458856874" sldId="381"/>
        </pc:sldMkLst>
        <pc:spChg chg="mod">
          <ac:chgData name="MARSI STEFANO" userId="ccd3b545-e10a-42a2-9cc6-83213556c668" providerId="ADAL" clId="{13A0EC5B-6D97-43F2-91C1-862D3A737377}" dt="2025-09-29T10:07:43.787" v="154" actId="20577"/>
          <ac:spMkLst>
            <pc:docMk/>
            <pc:sldMk cId="1458856874" sldId="381"/>
            <ac:spMk id="3" creationId="{5902D9AC-6A6C-4160-A4CC-1E234F5255F8}"/>
          </ac:spMkLst>
        </pc:spChg>
      </pc:sldChg>
      <pc:sldChg chg="addSp modSp">
        <pc:chgData name="MARSI STEFANO" userId="ccd3b545-e10a-42a2-9cc6-83213556c668" providerId="ADAL" clId="{13A0EC5B-6D97-43F2-91C1-862D3A737377}" dt="2025-09-25T11:14:44.182" v="8" actId="1076"/>
        <pc:sldMkLst>
          <pc:docMk/>
          <pc:sldMk cId="2941106747" sldId="385"/>
        </pc:sldMkLst>
        <pc:picChg chg="add mod">
          <ac:chgData name="MARSI STEFANO" userId="ccd3b545-e10a-42a2-9cc6-83213556c668" providerId="ADAL" clId="{13A0EC5B-6D97-43F2-91C1-862D3A737377}" dt="2025-09-25T11:14:44.182" v="8" actId="1076"/>
          <ac:picMkLst>
            <pc:docMk/>
            <pc:sldMk cId="2941106747" sldId="385"/>
            <ac:picMk id="3" creationId="{18F5E440-0C90-44AB-B5D5-E87556C55CE7}"/>
          </ac:picMkLst>
        </pc:picChg>
        <pc:picChg chg="mod">
          <ac:chgData name="MARSI STEFANO" userId="ccd3b545-e10a-42a2-9cc6-83213556c668" providerId="ADAL" clId="{13A0EC5B-6D97-43F2-91C1-862D3A737377}" dt="2025-09-25T11:14:42.046" v="7" actId="1076"/>
          <ac:picMkLst>
            <pc:docMk/>
            <pc:sldMk cId="2941106747" sldId="385"/>
            <ac:picMk id="4" creationId="{6772826E-834C-4ED3-B92C-8A95DE332E2F}"/>
          </ac:picMkLst>
        </pc:picChg>
      </pc:sldChg>
      <pc:sldChg chg="modSp">
        <pc:chgData name="MARSI STEFANO" userId="ccd3b545-e10a-42a2-9cc6-83213556c668" providerId="ADAL" clId="{13A0EC5B-6D97-43F2-91C1-862D3A737377}" dt="2025-09-29T10:20:27.949" v="156" actId="1076"/>
        <pc:sldMkLst>
          <pc:docMk/>
          <pc:sldMk cId="2763264429" sldId="392"/>
        </pc:sldMkLst>
        <pc:picChg chg="mod">
          <ac:chgData name="MARSI STEFANO" userId="ccd3b545-e10a-42a2-9cc6-83213556c668" providerId="ADAL" clId="{13A0EC5B-6D97-43F2-91C1-862D3A737377}" dt="2025-09-29T10:20:27.949" v="156" actId="1076"/>
          <ac:picMkLst>
            <pc:docMk/>
            <pc:sldMk cId="2763264429" sldId="392"/>
            <ac:picMk id="6" creationId="{48757FCF-81DF-4F52-8621-3D79BABE330F}"/>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0D690B8D-C6FF-4E27-8FD3-C3C66A05FBE8}" type="datetimeFigureOut">
              <a:rPr lang="it-IT" smtClean="0"/>
              <a:pPr/>
              <a:t>29/09/2025</a:t>
            </a:fld>
            <a:endParaRPr lang="it-IT"/>
          </a:p>
        </p:txBody>
      </p:sp>
      <p:sp>
        <p:nvSpPr>
          <p:cNvPr id="4" name="Segnaposto immagine diapositiva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98CBBE9C-7E22-4FC0-9666-4431D99A35B9}"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46FEE-4A5C-49B3-930F-63B3A4E3F939}" type="slidenum">
              <a:rPr lang="it-IT"/>
              <a:pPr/>
              <a:t>2</a:t>
            </a:fld>
            <a:endParaRPr lang="it-IT"/>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0888E1-98FF-4FA8-A13E-2A96A0450CE7}" type="slidenum">
              <a:rPr lang="it-IT"/>
              <a:pPr/>
              <a:t>11</a:t>
            </a:fld>
            <a:endParaRPr lang="it-IT"/>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DEC38-103D-445C-9B1B-FBC250484CFF}" type="slidenum">
              <a:rPr lang="it-IT"/>
              <a:pPr/>
              <a:t>12</a:t>
            </a:fld>
            <a:endParaRPr lang="it-IT"/>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it-IT" dirty="0"/>
              <a:t>input buffer: diodi di tosatura, trigger di </a:t>
            </a:r>
            <a:r>
              <a:rPr lang="it-IT" dirty="0" err="1"/>
              <a:t>schmitt</a:t>
            </a:r>
            <a:endParaRPr lang="it-IT" dirty="0"/>
          </a:p>
          <a:p>
            <a:r>
              <a:rPr lang="it-IT" dirty="0"/>
              <a:t>output</a:t>
            </a:r>
            <a:r>
              <a:rPr lang="it-IT" baseline="0" dirty="0"/>
              <a:t> buffer: resistenze di protezione, pull up, buffers, alta impedenza, in-out, ....</a:t>
            </a:r>
          </a:p>
          <a:p>
            <a:endParaRPr 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15C71-9E1A-4C9F-ADB2-A897234C7D76}" type="slidenum">
              <a:rPr lang="it-IT"/>
              <a:pPr/>
              <a:t>13</a:t>
            </a:fld>
            <a:endParaRPr lang="it-IT"/>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73499-078E-4E14-8C1D-9993349E7728}" type="slidenum">
              <a:rPr lang="it-IT"/>
              <a:pPr/>
              <a:t>14</a:t>
            </a:fld>
            <a:endParaRPr lang="it-IT"/>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4E4FE-2FD9-4DB6-8DC4-27A467DB956D}" type="slidenum">
              <a:rPr lang="it-IT"/>
              <a:pPr/>
              <a:t>15</a:t>
            </a:fld>
            <a:endParaRPr lang="it-IT"/>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it-IT" dirty="0"/>
              <a:t>eventualmente </a:t>
            </a:r>
            <a:r>
              <a:rPr lang="it-IT" dirty="0" err="1"/>
              <a:t>wired-ande</a:t>
            </a:r>
            <a:r>
              <a:rPr lang="it-IT" dirty="0"/>
              <a:t>/o </a:t>
            </a:r>
            <a:r>
              <a:rPr lang="it-IT" dirty="0" err="1"/>
              <a:t>wired</a:t>
            </a:r>
            <a:r>
              <a:rPr lang="it-IT" dirty="0"/>
              <a:t> or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B0F544-2564-49F9-9DB7-04A6A97A0BFC}" type="slidenum">
              <a:rPr lang="it-IT"/>
              <a:pPr/>
              <a:t>16</a:t>
            </a:fld>
            <a:endParaRPr lang="it-IT"/>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13E745-7B66-4259-9330-EEADDAD944D4}" type="slidenum">
              <a:rPr lang="it-IT"/>
              <a:pPr/>
              <a:t>17</a:t>
            </a:fld>
            <a:endParaRPr lang="it-IT"/>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9CA9C-87FA-41FB-A11B-778789C5AFDE}" type="slidenum">
              <a:rPr lang="it-IT"/>
              <a:pPr/>
              <a:t>18</a:t>
            </a:fld>
            <a:endParaRPr lang="it-IT"/>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92C3C9-AAC6-4F7A-BE7F-CDC00D428D02}" type="slidenum">
              <a:rPr lang="it-IT"/>
              <a:pPr/>
              <a:t>19</a:t>
            </a:fld>
            <a:endParaRPr lang="it-IT"/>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AF858-35EF-4591-BCB0-C73D1331C6A4}" type="slidenum">
              <a:rPr lang="it-IT"/>
              <a:pPr/>
              <a:t>20</a:t>
            </a:fld>
            <a:endParaRPr lang="it-IT"/>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F9E11-07C2-4416-8C13-C4EC546B4008}" type="slidenum">
              <a:rPr lang="it-IT"/>
              <a:pPr/>
              <a:t>3</a:t>
            </a:fld>
            <a:endParaRPr lang="it-IT"/>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FC9E89-FFFF-4FC6-840A-D388A06D9ECE}" type="slidenum">
              <a:rPr lang="it-IT"/>
              <a:pPr/>
              <a:t>21</a:t>
            </a:fld>
            <a:endParaRPr lang="it-IT"/>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462A0D-B0B7-4A9B-82F0-7D0B05BCD990}" type="slidenum">
              <a:rPr lang="it-IT"/>
              <a:pPr/>
              <a:t>22</a:t>
            </a:fld>
            <a:endParaRPr lang="it-IT"/>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1435C-4193-407E-877D-36C51E95E971}" type="slidenum">
              <a:rPr lang="it-IT"/>
              <a:pPr/>
              <a:t>23</a:t>
            </a:fld>
            <a:endParaRPr lang="it-IT"/>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437322-A223-4F58-9216-A86D80B5E8AB}" type="slidenum">
              <a:rPr lang="it-IT"/>
              <a:pPr/>
              <a:t>24</a:t>
            </a:fld>
            <a:endParaRPr lang="it-IT"/>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8F4D8-DE53-4584-AEE1-A726A9C55069}" type="slidenum">
              <a:rPr lang="it-IT"/>
              <a:pPr/>
              <a:t>25</a:t>
            </a:fld>
            <a:endParaRPr lang="it-IT"/>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8E5FC-60FB-4789-8291-364A0AF7FC23}" type="slidenum">
              <a:rPr lang="it-IT"/>
              <a:pPr/>
              <a:t>26</a:t>
            </a:fld>
            <a:endParaRPr lang="it-IT"/>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4A525-3004-4CB9-A8BE-57B3A98BA2B0}" type="slidenum">
              <a:rPr lang="it-IT"/>
              <a:pPr/>
              <a:t>27</a:t>
            </a:fld>
            <a:endParaRPr lang="it-IT"/>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9F58C-C6D8-40D1-8DAF-3EDA2990E00D}" type="slidenum">
              <a:rPr lang="it-IT"/>
              <a:pPr/>
              <a:t>28</a:t>
            </a:fld>
            <a:endParaRPr lang="it-IT"/>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8CCBF-0A79-4E7E-9943-3E9DDED1600C}" type="slidenum">
              <a:rPr lang="it-IT"/>
              <a:pPr/>
              <a:t>29</a:t>
            </a:fld>
            <a:endParaRPr lang="it-IT"/>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D27F2-779A-4462-9168-B1848BA712E9}" type="slidenum">
              <a:rPr lang="it-IT"/>
              <a:pPr/>
              <a:t>30</a:t>
            </a:fld>
            <a:endParaRPr lang="it-IT"/>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63639-75B6-4761-8376-DE3D1A247FEC}" type="slidenum">
              <a:rPr lang="it-IT"/>
              <a:pPr/>
              <a:t>4</a:t>
            </a:fld>
            <a:endParaRPr lang="it-IT"/>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98CBBE9C-7E22-4FC0-9666-4431D99A35B9}" type="slidenum">
              <a:rPr lang="it-IT" smtClean="0"/>
              <a:pPr/>
              <a:t>38</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C61EB-8B0F-49E5-94ED-F3945A0699CC}" type="slidenum">
              <a:rPr lang="it-IT"/>
              <a:pPr/>
              <a:t>40</a:t>
            </a:fld>
            <a:endParaRPr lang="it-IT"/>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92F55-22A2-402E-88D6-91A1CC7A838F}" type="slidenum">
              <a:rPr lang="it-IT"/>
              <a:pPr/>
              <a:t>41</a:t>
            </a:fld>
            <a:endParaRPr lang="it-IT"/>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A56B54-5EE5-4B5C-9CAD-71532C99BBF9}" type="slidenum">
              <a:rPr lang="it-IT"/>
              <a:pPr/>
              <a:t>42</a:t>
            </a:fld>
            <a:endParaRPr lang="it-IT"/>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FA20D-CA47-4E55-9842-E8FFB2FCDDFB}" type="slidenum">
              <a:rPr lang="it-IT"/>
              <a:pPr/>
              <a:t>43</a:t>
            </a:fld>
            <a:endParaRPr lang="it-IT"/>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918B0A-F975-49D7-A92A-2360466F4E1B}" type="slidenum">
              <a:rPr lang="it-IT"/>
              <a:pPr/>
              <a:t>44</a:t>
            </a:fld>
            <a:endParaRPr lang="it-IT"/>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164E8-CE91-4BEF-BC93-785009F0EA80}" type="slidenum">
              <a:rPr lang="it-IT"/>
              <a:pPr/>
              <a:t>45</a:t>
            </a:fld>
            <a:endParaRPr lang="it-IT"/>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699F4-F8B8-4CEE-85BE-C42A49C97B2E}" type="slidenum">
              <a:rPr lang="it-IT"/>
              <a:pPr/>
              <a:t>46</a:t>
            </a:fld>
            <a:endParaRPr lang="it-IT"/>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963A0-38EB-41A3-AA1A-7C8DEE610004}" type="slidenum">
              <a:rPr lang="it-IT"/>
              <a:pPr/>
              <a:t>47</a:t>
            </a:fld>
            <a:endParaRPr lang="it-IT"/>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174C23-E536-4072-A2A2-95993ADB5202}" type="slidenum">
              <a:rPr lang="it-IT"/>
              <a:pPr/>
              <a:t>48</a:t>
            </a:fld>
            <a:endParaRPr lang="it-IT"/>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CA2410-57D4-4208-8736-682D5F3A6B2F}" type="slidenum">
              <a:rPr lang="it-IT"/>
              <a:pPr/>
              <a:t>5</a:t>
            </a:fld>
            <a:endParaRPr lang="it-IT"/>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36E2C7-B8A8-4353-8B86-17FFFCFD3DAF}" type="slidenum">
              <a:rPr lang="it-IT"/>
              <a:pPr/>
              <a:t>49</a:t>
            </a:fld>
            <a:endParaRPr lang="it-IT"/>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EE4B0-613C-409A-B769-13635735D957}" type="slidenum">
              <a:rPr lang="it-IT"/>
              <a:pPr/>
              <a:t>50</a:t>
            </a:fld>
            <a:endParaRPr lang="it-IT"/>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B96CE-C8D0-4DEB-8388-22B1DEEB49D1}" type="slidenum">
              <a:rPr lang="it-IT"/>
              <a:pPr/>
              <a:t>51</a:t>
            </a:fld>
            <a:endParaRPr lang="it-IT"/>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8C6C6B-F9CE-46DB-81D1-A71858905F61}" type="slidenum">
              <a:rPr lang="it-IT"/>
              <a:pPr/>
              <a:t>52</a:t>
            </a:fld>
            <a:endParaRPr lang="it-IT"/>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AD421-B460-4325-AF92-C0DA9A55D647}" type="slidenum">
              <a:rPr lang="it-IT"/>
              <a:pPr/>
              <a:t>53</a:t>
            </a:fld>
            <a:endParaRPr lang="it-IT"/>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19E15B-D560-40D3-BC23-86ED108A6F30}" type="slidenum">
              <a:rPr lang="it-IT"/>
              <a:pPr/>
              <a:t>54</a:t>
            </a:fld>
            <a:endParaRPr lang="it-IT"/>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B2DF5C-9BE2-453B-975A-2B3345E03186}" type="slidenum">
              <a:rPr lang="it-IT"/>
              <a:pPr/>
              <a:t>55</a:t>
            </a:fld>
            <a:endParaRPr lang="it-IT"/>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D2ABC9-E799-4D68-8281-E3E67B41B1E1}" type="slidenum">
              <a:rPr lang="it-IT"/>
              <a:pPr/>
              <a:t>56</a:t>
            </a:fld>
            <a:endParaRPr lang="it-IT"/>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7EEC03-CA96-44F1-B357-A9CCCB594085}" type="slidenum">
              <a:rPr lang="it-IT"/>
              <a:pPr/>
              <a:t>57</a:t>
            </a:fld>
            <a:endParaRPr lang="it-IT"/>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ALM = Adaptive </a:t>
            </a:r>
            <a:r>
              <a:rPr lang="it-IT" dirty="0" err="1"/>
              <a:t>Logic</a:t>
            </a:r>
            <a:r>
              <a:rPr lang="it-IT" dirty="0"/>
              <a:t> </a:t>
            </a:r>
            <a:r>
              <a:rPr lang="it-IT" dirty="0" err="1"/>
              <a:t>Module</a:t>
            </a:r>
            <a:endParaRPr lang="it-IT" dirty="0"/>
          </a:p>
          <a:p>
            <a:r>
              <a:rPr lang="it-IT" b="1" dirty="0"/>
              <a:t>LVDS</a:t>
            </a:r>
            <a:r>
              <a:rPr lang="it-IT" dirty="0"/>
              <a:t> (Low-Voltage </a:t>
            </a:r>
            <a:r>
              <a:rPr lang="it-IT" dirty="0" err="1"/>
              <a:t>Differential</a:t>
            </a:r>
            <a:r>
              <a:rPr lang="it-IT" dirty="0"/>
              <a:t> </a:t>
            </a:r>
            <a:r>
              <a:rPr lang="it-IT" dirty="0" err="1"/>
              <a:t>Signaling</a:t>
            </a:r>
            <a:r>
              <a:rPr lang="it-IT"/>
              <a:t>) </a:t>
            </a:r>
            <a:endParaRPr lang="it-IT" dirty="0"/>
          </a:p>
          <a:p>
            <a:endParaRPr lang="it-IT" dirty="0"/>
          </a:p>
        </p:txBody>
      </p:sp>
      <p:sp>
        <p:nvSpPr>
          <p:cNvPr id="4" name="Segnaposto numero diapositiva 3"/>
          <p:cNvSpPr>
            <a:spLocks noGrp="1"/>
          </p:cNvSpPr>
          <p:nvPr>
            <p:ph type="sldNum" sz="quarter" idx="5"/>
          </p:nvPr>
        </p:nvSpPr>
        <p:spPr/>
        <p:txBody>
          <a:bodyPr/>
          <a:lstStyle/>
          <a:p>
            <a:fld id="{98CBBE9C-7E22-4FC0-9666-4431D99A35B9}" type="slidenum">
              <a:rPr lang="it-IT" smtClean="0"/>
              <a:pPr/>
              <a:t>61</a:t>
            </a:fld>
            <a:endParaRPr lang="it-IT"/>
          </a:p>
        </p:txBody>
      </p:sp>
    </p:spTree>
    <p:extLst>
      <p:ext uri="{BB962C8B-B14F-4D97-AF65-F5344CB8AC3E}">
        <p14:creationId xmlns:p14="http://schemas.microsoft.com/office/powerpoint/2010/main" val="54831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A3EDF-DD6C-4307-920F-757B3DEF58F7}" type="slidenum">
              <a:rPr lang="it-IT"/>
              <a:pPr/>
              <a:t>6</a:t>
            </a:fld>
            <a:endParaRPr lang="it-IT"/>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err="1"/>
              <a:t>Alm</a:t>
            </a:r>
            <a:r>
              <a:rPr lang="en-GB" dirty="0"/>
              <a:t>: Adaptive Logic Module</a:t>
            </a:r>
          </a:p>
          <a:p>
            <a:r>
              <a:rPr lang="en-GB" dirty="0"/>
              <a:t>LAB: Logic Array Block</a:t>
            </a:r>
          </a:p>
          <a:p>
            <a:r>
              <a:rPr lang="en-GB" dirty="0" err="1"/>
              <a:t>Mlab</a:t>
            </a:r>
            <a:r>
              <a:rPr lang="en-GB" dirty="0"/>
              <a:t>: lab </a:t>
            </a:r>
            <a:r>
              <a:rPr lang="en-GB" dirty="0" err="1"/>
              <a:t>destinati</a:t>
            </a:r>
            <a:r>
              <a:rPr lang="en-GB" dirty="0"/>
              <a:t> ad </a:t>
            </a:r>
            <a:r>
              <a:rPr lang="en-GB" dirty="0" err="1"/>
              <a:t>essere</a:t>
            </a:r>
            <a:r>
              <a:rPr lang="en-GB" dirty="0"/>
              <a:t> </a:t>
            </a:r>
            <a:r>
              <a:rPr lang="en-GB" dirty="0" err="1"/>
              <a:t>impiegati</a:t>
            </a:r>
            <a:r>
              <a:rPr lang="en-GB" dirty="0"/>
              <a:t> come piccolo </a:t>
            </a:r>
            <a:r>
              <a:rPr lang="en-GB" dirty="0" err="1"/>
              <a:t>memorie</a:t>
            </a:r>
            <a:endParaRPr lang="en-GB" dirty="0"/>
          </a:p>
          <a:p>
            <a:endParaRPr lang="en-GB" dirty="0"/>
          </a:p>
        </p:txBody>
      </p:sp>
      <p:sp>
        <p:nvSpPr>
          <p:cNvPr id="4" name="Segnaposto numero diapositiva 3"/>
          <p:cNvSpPr>
            <a:spLocks noGrp="1"/>
          </p:cNvSpPr>
          <p:nvPr>
            <p:ph type="sldNum" sz="quarter" idx="10"/>
          </p:nvPr>
        </p:nvSpPr>
        <p:spPr/>
        <p:txBody>
          <a:bodyPr/>
          <a:lstStyle/>
          <a:p>
            <a:fld id="{98CBBE9C-7E22-4FC0-9666-4431D99A35B9}" type="slidenum">
              <a:rPr lang="it-IT" smtClean="0"/>
              <a:pPr/>
              <a:t>72</a:t>
            </a:fld>
            <a:endParaRPr lang="it-IT"/>
          </a:p>
        </p:txBody>
      </p:sp>
    </p:spTree>
    <p:extLst>
      <p:ext uri="{BB962C8B-B14F-4D97-AF65-F5344CB8AC3E}">
        <p14:creationId xmlns:p14="http://schemas.microsoft.com/office/powerpoint/2010/main" val="8397036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Ulteriori informazioni su tempi e modalità di accesso, gestione dei conflitti per Dual Port, configurazioni consentite, vedasi Manuale</a:t>
            </a:r>
          </a:p>
        </p:txBody>
      </p:sp>
      <p:sp>
        <p:nvSpPr>
          <p:cNvPr id="4" name="Segnaposto numero diapositiva 3"/>
          <p:cNvSpPr>
            <a:spLocks noGrp="1"/>
          </p:cNvSpPr>
          <p:nvPr>
            <p:ph type="sldNum" sz="quarter" idx="5"/>
          </p:nvPr>
        </p:nvSpPr>
        <p:spPr/>
        <p:txBody>
          <a:bodyPr/>
          <a:lstStyle/>
          <a:p>
            <a:fld id="{98CBBE9C-7E22-4FC0-9666-4431D99A35B9}" type="slidenum">
              <a:rPr lang="it-IT" smtClean="0"/>
              <a:pPr/>
              <a:t>75</a:t>
            </a:fld>
            <a:endParaRPr lang="it-IT"/>
          </a:p>
        </p:txBody>
      </p:sp>
    </p:spTree>
    <p:extLst>
      <p:ext uri="{BB962C8B-B14F-4D97-AF65-F5344CB8AC3E}">
        <p14:creationId xmlns:p14="http://schemas.microsoft.com/office/powerpoint/2010/main" val="74269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Struttura sistolica (o per meglio dire in pipeline)</a:t>
            </a:r>
          </a:p>
          <a:p>
            <a:r>
              <a:rPr lang="it-IT" dirty="0"/>
              <a:t>Shift </a:t>
            </a:r>
            <a:r>
              <a:rPr lang="it-IT" dirty="0" err="1"/>
              <a:t>registers</a:t>
            </a:r>
            <a:r>
              <a:rPr lang="it-IT" dirty="0"/>
              <a:t> messi in parallelo a 27 bits (1 solo ciclo di clock)</a:t>
            </a:r>
          </a:p>
        </p:txBody>
      </p:sp>
      <p:sp>
        <p:nvSpPr>
          <p:cNvPr id="4" name="Segnaposto numero diapositiva 3"/>
          <p:cNvSpPr>
            <a:spLocks noGrp="1"/>
          </p:cNvSpPr>
          <p:nvPr>
            <p:ph type="sldNum" sz="quarter" idx="5"/>
          </p:nvPr>
        </p:nvSpPr>
        <p:spPr/>
        <p:txBody>
          <a:bodyPr/>
          <a:lstStyle/>
          <a:p>
            <a:fld id="{98CBBE9C-7E22-4FC0-9666-4431D99A35B9}" type="slidenum">
              <a:rPr lang="it-IT" smtClean="0"/>
              <a:pPr/>
              <a:t>82</a:t>
            </a:fld>
            <a:endParaRPr lang="it-IT"/>
          </a:p>
        </p:txBody>
      </p:sp>
    </p:spTree>
    <p:extLst>
      <p:ext uri="{BB962C8B-B14F-4D97-AF65-F5344CB8AC3E}">
        <p14:creationId xmlns:p14="http://schemas.microsoft.com/office/powerpoint/2010/main" val="384617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Nota: nel caso della doppia moltiplicazione parallela il registro di ingresso ci mette 2 cicli di clock per ogni shift del campione. Ma poiché ingressi ed uscite sono pilotati dal medesimo clock questo implica che l’uscita debba essere «</a:t>
            </a:r>
            <a:r>
              <a:rPr lang="it-IT" dirty="0" err="1"/>
              <a:t>sottocampionata</a:t>
            </a:r>
            <a:r>
              <a:rPr lang="it-IT" dirty="0"/>
              <a:t>» ovvero deve metterci, come l’ingresso 2 cicli di clock per ogni campione. Inoltre dei due campioni in ingresso il secondo è già disponibile all’uscita dello shift register in ingresso già dopo un ciclo, per questo esso (ed il suo coefficiente) vengono ritardati di un ciclo per sincronizzarsi con i dati presenti sul secondo moltiplicatore.</a:t>
            </a:r>
          </a:p>
        </p:txBody>
      </p:sp>
      <p:sp>
        <p:nvSpPr>
          <p:cNvPr id="4" name="Segnaposto numero diapositiva 3"/>
          <p:cNvSpPr>
            <a:spLocks noGrp="1"/>
          </p:cNvSpPr>
          <p:nvPr>
            <p:ph type="sldNum" sz="quarter" idx="5"/>
          </p:nvPr>
        </p:nvSpPr>
        <p:spPr/>
        <p:txBody>
          <a:bodyPr/>
          <a:lstStyle/>
          <a:p>
            <a:fld id="{98CBBE9C-7E22-4FC0-9666-4431D99A35B9}" type="slidenum">
              <a:rPr lang="it-IT" smtClean="0"/>
              <a:pPr/>
              <a:t>83</a:t>
            </a:fld>
            <a:endParaRPr lang="it-IT"/>
          </a:p>
        </p:txBody>
      </p:sp>
    </p:spTree>
    <p:extLst>
      <p:ext uri="{BB962C8B-B14F-4D97-AF65-F5344CB8AC3E}">
        <p14:creationId xmlns:p14="http://schemas.microsoft.com/office/powerpoint/2010/main" val="7149666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Struttura sistolica (o per meglio dire in pipeline) </a:t>
            </a:r>
            <a:br>
              <a:rPr lang="it-IT" dirty="0"/>
            </a:br>
            <a:r>
              <a:rPr lang="it-IT" dirty="0"/>
              <a:t>Shift </a:t>
            </a:r>
            <a:r>
              <a:rPr lang="it-IT" dirty="0" err="1"/>
              <a:t>registers</a:t>
            </a:r>
            <a:r>
              <a:rPr lang="it-IT" dirty="0"/>
              <a:t> messi in cascata a 18 bits (possibili 4 cicli di clock)</a:t>
            </a:r>
          </a:p>
          <a:p>
            <a:endParaRPr lang="it-IT" dirty="0"/>
          </a:p>
        </p:txBody>
      </p:sp>
      <p:sp>
        <p:nvSpPr>
          <p:cNvPr id="4" name="Segnaposto numero diapositiva 3"/>
          <p:cNvSpPr>
            <a:spLocks noGrp="1"/>
          </p:cNvSpPr>
          <p:nvPr>
            <p:ph type="sldNum" sz="quarter" idx="5"/>
          </p:nvPr>
        </p:nvSpPr>
        <p:spPr/>
        <p:txBody>
          <a:bodyPr/>
          <a:lstStyle/>
          <a:p>
            <a:fld id="{98CBBE9C-7E22-4FC0-9666-4431D99A35B9}" type="slidenum">
              <a:rPr lang="it-IT" smtClean="0"/>
              <a:pPr/>
              <a:t>84</a:t>
            </a:fld>
            <a:endParaRPr lang="it-IT"/>
          </a:p>
        </p:txBody>
      </p:sp>
    </p:spTree>
    <p:extLst>
      <p:ext uri="{BB962C8B-B14F-4D97-AF65-F5344CB8AC3E}">
        <p14:creationId xmlns:p14="http://schemas.microsoft.com/office/powerpoint/2010/main" val="38721627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Nota: nel caso della doppia moltiplicazione parallela il registro di ingresso ci mette 2 cicli di clock per ogni shift del campione. Ma poiché ingressi ed uscite sono pilotati dal medesimo clock questo implica che l’uscita debba essere «</a:t>
            </a:r>
            <a:r>
              <a:rPr lang="it-IT" dirty="0" err="1"/>
              <a:t>sottocampionata</a:t>
            </a:r>
            <a:r>
              <a:rPr lang="it-IT" dirty="0"/>
              <a:t>» ovvero deve metterci, come l’ingresso 2 cicli di clock per ogni campione. Inoltre dei due campioni in ingresso il secondo è già disponibile all’uscita dello shift register in ingresso già dopo un ciclo, per questo esso (ed il suo coefficiente) vengono ritardati di un ciclo per sincronizzarsi con i dati presenti sul secondo moltiplicatore.</a:t>
            </a:r>
          </a:p>
        </p:txBody>
      </p:sp>
      <p:sp>
        <p:nvSpPr>
          <p:cNvPr id="4" name="Segnaposto numero diapositiva 3"/>
          <p:cNvSpPr>
            <a:spLocks noGrp="1"/>
          </p:cNvSpPr>
          <p:nvPr>
            <p:ph type="sldNum" sz="quarter" idx="5"/>
          </p:nvPr>
        </p:nvSpPr>
        <p:spPr/>
        <p:txBody>
          <a:bodyPr/>
          <a:lstStyle/>
          <a:p>
            <a:fld id="{98CBBE9C-7E22-4FC0-9666-4431D99A35B9}" type="slidenum">
              <a:rPr lang="it-IT" smtClean="0"/>
              <a:pPr/>
              <a:t>85</a:t>
            </a:fld>
            <a:endParaRPr lang="it-IT"/>
          </a:p>
        </p:txBody>
      </p:sp>
    </p:spTree>
    <p:extLst>
      <p:ext uri="{BB962C8B-B14F-4D97-AF65-F5344CB8AC3E}">
        <p14:creationId xmlns:p14="http://schemas.microsoft.com/office/powerpoint/2010/main" val="40807708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39E1C-EF1F-4E56-81D7-8A9C61D72FDF}" type="slidenum">
              <a:rPr lang="it-IT"/>
              <a:pPr/>
              <a:t>86</a:t>
            </a:fld>
            <a:endParaRPr lang="it-IT"/>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8CBBE9C-7E22-4FC0-9666-4431D99A35B9}" type="slidenum">
              <a:rPr lang="it-IT" smtClean="0"/>
              <a:pPr/>
              <a:t>87</a:t>
            </a:fld>
            <a:endParaRPr lang="it-IT"/>
          </a:p>
        </p:txBody>
      </p:sp>
    </p:spTree>
    <p:extLst>
      <p:ext uri="{BB962C8B-B14F-4D97-AF65-F5344CB8AC3E}">
        <p14:creationId xmlns:p14="http://schemas.microsoft.com/office/powerpoint/2010/main" val="15693955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ote 1">
            <a:extLst>
              <a:ext uri="{FF2B5EF4-FFF2-40B4-BE49-F238E27FC236}">
                <a16:creationId xmlns:a16="http://schemas.microsoft.com/office/drawing/2014/main" id="{D41DB38B-CC6F-4168-8968-929F5C18D188}"/>
              </a:ext>
            </a:extLst>
          </p:cNvPr>
          <p:cNvSpPr>
            <a:spLocks noGrp="1"/>
          </p:cNvSpPr>
          <p:nvPr>
            <p:ph type="body" idx="1"/>
          </p:nvPr>
        </p:nvSpPr>
        <p:spPr/>
        <p:txBody>
          <a:bodyPr/>
          <a:lstStyle/>
          <a:p>
            <a:r>
              <a:rPr lang="it-IT" dirty="0"/>
              <a:t>Non basta un semplice AND per disabilitare il clock, ci vuole un sistema di sincronizzazione che garantisca l’abilitazione/ disabilitazione sincronizzata.</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VCO esce con 8 segnali in quanto realizzato come ring </a:t>
            </a:r>
            <a:r>
              <a:rPr lang="it-IT" dirty="0" err="1"/>
              <a:t>oscillator</a:t>
            </a:r>
            <a:r>
              <a:rPr lang="it-IT" dirty="0"/>
              <a:t> differenziale a 4 stadi.</a:t>
            </a:r>
          </a:p>
        </p:txBody>
      </p:sp>
      <p:sp>
        <p:nvSpPr>
          <p:cNvPr id="4" name="Segnaposto numero diapositiva 3"/>
          <p:cNvSpPr>
            <a:spLocks noGrp="1"/>
          </p:cNvSpPr>
          <p:nvPr>
            <p:ph type="sldNum" sz="quarter" idx="5"/>
          </p:nvPr>
        </p:nvSpPr>
        <p:spPr/>
        <p:txBody>
          <a:bodyPr/>
          <a:lstStyle/>
          <a:p>
            <a:fld id="{98CBBE9C-7E22-4FC0-9666-4431D99A35B9}" type="slidenum">
              <a:rPr lang="it-IT" smtClean="0"/>
              <a:pPr/>
              <a:t>93</a:t>
            </a:fld>
            <a:endParaRPr lang="it-IT"/>
          </a:p>
        </p:txBody>
      </p:sp>
    </p:spTree>
    <p:extLst>
      <p:ext uri="{BB962C8B-B14F-4D97-AF65-F5344CB8AC3E}">
        <p14:creationId xmlns:p14="http://schemas.microsoft.com/office/powerpoint/2010/main" val="1234329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24B3C-3E26-4185-8D73-6C6C02C9B126}" type="slidenum">
              <a:rPr lang="it-IT"/>
              <a:pPr/>
              <a:t>7</a:t>
            </a:fld>
            <a:endParaRPr lang="it-IT"/>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Manca l’inversione del clock sul DDR Output register !</a:t>
            </a:r>
          </a:p>
          <a:p>
            <a:endParaRPr lang="it-IT" dirty="0"/>
          </a:p>
        </p:txBody>
      </p:sp>
      <p:sp>
        <p:nvSpPr>
          <p:cNvPr id="4" name="Segnaposto numero diapositiva 3"/>
          <p:cNvSpPr>
            <a:spLocks noGrp="1"/>
          </p:cNvSpPr>
          <p:nvPr>
            <p:ph type="sldNum" sz="quarter" idx="5"/>
          </p:nvPr>
        </p:nvSpPr>
        <p:spPr/>
        <p:txBody>
          <a:bodyPr/>
          <a:lstStyle/>
          <a:p>
            <a:fld id="{98CBBE9C-7E22-4FC0-9666-4431D99A35B9}" type="slidenum">
              <a:rPr lang="it-IT" smtClean="0"/>
              <a:pPr/>
              <a:t>99</a:t>
            </a:fld>
            <a:endParaRPr lang="it-IT"/>
          </a:p>
        </p:txBody>
      </p:sp>
    </p:spTree>
    <p:extLst>
      <p:ext uri="{BB962C8B-B14F-4D97-AF65-F5344CB8AC3E}">
        <p14:creationId xmlns:p14="http://schemas.microsoft.com/office/powerpoint/2010/main" val="698413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9BB8E-E62B-4B91-A385-569F50EE3081}" type="slidenum">
              <a:rPr lang="it-IT"/>
              <a:pPr/>
              <a:t>8</a:t>
            </a:fld>
            <a:endParaRPr lang="it-IT"/>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6A05B5-D824-45F7-8A6D-1C03FB08733F}" type="slidenum">
              <a:rPr lang="it-IT"/>
              <a:pPr/>
              <a:t>9</a:t>
            </a:fld>
            <a:endParaRPr lang="it-IT"/>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E6BC84-FBF6-42C9-A9A6-5997678EA2A5}" type="slidenum">
              <a:rPr lang="it-IT"/>
              <a:pPr/>
              <a:t>10</a:t>
            </a:fld>
            <a:endParaRPr lang="it-IT"/>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C:\WINDOWS\DESKTOP\templates\mktg\bkgnd-W100.jpg"/>
          <p:cNvPicPr>
            <a:picLocks noChangeAspect="1" noChangeArrowheads="1"/>
          </p:cNvPicPr>
          <p:nvPr/>
        </p:nvPicPr>
        <p:blipFill>
          <a:blip r:embed="rId2" cstate="print"/>
          <a:srcRect/>
          <a:stretch>
            <a:fillRect/>
          </a:stretch>
        </p:blipFill>
        <p:spPr bwMode="auto">
          <a:xfrm>
            <a:off x="0" y="0"/>
            <a:ext cx="9140825" cy="6858000"/>
          </a:xfrm>
          <a:prstGeom prst="rect">
            <a:avLst/>
          </a:prstGeom>
          <a:noFill/>
          <a:ln w="9525">
            <a:noFill/>
            <a:miter lim="800000"/>
            <a:headEnd/>
            <a:tailEnd/>
          </a:ln>
        </p:spPr>
      </p:pic>
      <p:pic>
        <p:nvPicPr>
          <p:cNvPr id="5" name="Picture 3" descr="G:\Template\logos\pclogos\jpg\Altera300rgb.jpg"/>
          <p:cNvPicPr>
            <a:picLocks noChangeAspect="1" noChangeArrowheads="1"/>
          </p:cNvPicPr>
          <p:nvPr/>
        </p:nvPicPr>
        <p:blipFill>
          <a:blip r:embed="rId3" cstate="print">
            <a:clrChange>
              <a:clrFrom>
                <a:srgbClr val="FFFFFF"/>
              </a:clrFrom>
              <a:clrTo>
                <a:srgbClr val="FFFFFF">
                  <a:alpha val="0"/>
                </a:srgbClr>
              </a:clrTo>
            </a:clrChange>
            <a:lum bright="18000"/>
          </a:blip>
          <a:srcRect r="6018"/>
          <a:stretch>
            <a:fillRect/>
          </a:stretch>
        </p:blipFill>
        <p:spPr bwMode="auto">
          <a:xfrm>
            <a:off x="6929454" y="142852"/>
            <a:ext cx="2097102" cy="492111"/>
          </a:xfrm>
          <a:prstGeom prst="rect">
            <a:avLst/>
          </a:prstGeom>
          <a:noFill/>
          <a:ln w="9525">
            <a:noFill/>
            <a:miter lim="800000"/>
            <a:headEnd/>
            <a:tailEnd/>
          </a:ln>
        </p:spPr>
      </p:pic>
      <p:sp>
        <p:nvSpPr>
          <p:cNvPr id="6" name="Rectangle 7"/>
          <p:cNvSpPr>
            <a:spLocks noChangeArrowheads="1"/>
          </p:cNvSpPr>
          <p:nvPr/>
        </p:nvSpPr>
        <p:spPr bwMode="auto">
          <a:xfrm>
            <a:off x="360363" y="6315075"/>
            <a:ext cx="2895600" cy="381000"/>
          </a:xfrm>
          <a:prstGeom prst="rect">
            <a:avLst/>
          </a:prstGeom>
          <a:noFill/>
          <a:ln w="9525">
            <a:noFill/>
            <a:miter lim="800000"/>
            <a:headEnd/>
            <a:tailEnd/>
          </a:ln>
          <a:effectLst/>
        </p:spPr>
        <p:txBody>
          <a:bodyPr/>
          <a:lstStyle/>
          <a:p>
            <a:pPr>
              <a:defRPr/>
            </a:pPr>
            <a:r>
              <a:rPr lang="en-US" sz="1200" b="1">
                <a:solidFill>
                  <a:schemeClr val="bg1"/>
                </a:solidFill>
                <a:latin typeface="Arial" charset="0"/>
              </a:rPr>
              <a:t>© 2001</a:t>
            </a:r>
            <a:endParaRPr lang="en-US" sz="1200">
              <a:solidFill>
                <a:schemeClr val="bg1"/>
              </a:solidFill>
              <a:latin typeface="Arial" charset="0"/>
            </a:endParaRPr>
          </a:p>
        </p:txBody>
      </p:sp>
      <p:sp>
        <p:nvSpPr>
          <p:cNvPr id="7" name="Text Box 8"/>
          <p:cNvSpPr txBox="1">
            <a:spLocks noChangeArrowheads="1"/>
          </p:cNvSpPr>
          <p:nvPr/>
        </p:nvSpPr>
        <p:spPr bwMode="auto">
          <a:xfrm>
            <a:off x="8828088" y="571480"/>
            <a:ext cx="315912" cy="304800"/>
          </a:xfrm>
          <a:prstGeom prst="rect">
            <a:avLst/>
          </a:prstGeom>
          <a:noFill/>
          <a:ln w="9525">
            <a:noFill/>
            <a:miter lim="800000"/>
            <a:headEnd/>
            <a:tailEnd/>
          </a:ln>
          <a:effectLst/>
        </p:spPr>
        <p:txBody>
          <a:bodyPr wrap="none">
            <a:spAutoFit/>
          </a:bodyPr>
          <a:lstStyle/>
          <a:p>
            <a:pPr>
              <a:defRPr/>
            </a:pPr>
            <a:r>
              <a:rPr lang="en-US" sz="1400" b="1" dirty="0">
                <a:solidFill>
                  <a:schemeClr val="tx2"/>
                </a:solidFill>
                <a:latin typeface="Arial" charset="0"/>
              </a:rPr>
              <a:t>®</a:t>
            </a:r>
          </a:p>
        </p:txBody>
      </p:sp>
      <p:sp>
        <p:nvSpPr>
          <p:cNvPr id="124932" name="Rectangle 4"/>
          <p:cNvSpPr>
            <a:spLocks noGrp="1" noChangeArrowheads="1"/>
          </p:cNvSpPr>
          <p:nvPr>
            <p:ph type="ctrTitle"/>
          </p:nvPr>
        </p:nvSpPr>
        <p:spPr>
          <a:xfrm>
            <a:off x="2806700" y="2743200"/>
            <a:ext cx="5972175" cy="1143000"/>
          </a:xfrm>
        </p:spPr>
        <p:txBody>
          <a:bodyPr anchor="ctr"/>
          <a:lstStyle>
            <a:lvl1pPr>
              <a:defRPr/>
            </a:lvl1pPr>
          </a:lstStyle>
          <a:p>
            <a:r>
              <a:rPr lang="it-IT" dirty="0"/>
              <a:t>Fare clic per modificare lo stile del titolo</a:t>
            </a:r>
            <a:endParaRPr lang="en-US" dirty="0"/>
          </a:p>
        </p:txBody>
      </p:sp>
      <p:sp>
        <p:nvSpPr>
          <p:cNvPr id="124933" name="Rectangle 5"/>
          <p:cNvSpPr>
            <a:spLocks noGrp="1" noChangeArrowheads="1"/>
          </p:cNvSpPr>
          <p:nvPr>
            <p:ph type="subTitle" idx="1"/>
          </p:nvPr>
        </p:nvSpPr>
        <p:spPr>
          <a:xfrm>
            <a:off x="2806700" y="4343400"/>
            <a:ext cx="5969000" cy="1752600"/>
          </a:xfrm>
          <a:effectLst>
            <a:outerShdw dist="35921" dir="2700000" algn="ctr" rotWithShape="0">
              <a:srgbClr val="DDDDDD"/>
            </a:outerShdw>
          </a:effectLst>
        </p:spPr>
        <p:txBody>
          <a:bodyPr/>
          <a:lstStyle>
            <a:lvl1pPr marL="0" indent="0">
              <a:buFont typeface="Wingdings" pitchFamily="2" charset="2"/>
              <a:buNone/>
              <a:defRPr sz="3000" i="1"/>
            </a:lvl1pPr>
          </a:lstStyle>
          <a:p>
            <a:r>
              <a:rPr lang="it-IT"/>
              <a:t>Fare clic per modificare lo stile del sottotitolo dello schema</a:t>
            </a:r>
            <a:endParaRPr lang="en-US"/>
          </a:p>
        </p:txBody>
      </p:sp>
      <p:sp>
        <p:nvSpPr>
          <p:cNvPr id="8" name="Rectangle 6"/>
          <p:cNvSpPr>
            <a:spLocks noGrp="1" noChangeArrowheads="1"/>
          </p:cNvSpPr>
          <p:nvPr>
            <p:ph type="sldNum" sz="quarter" idx="10"/>
          </p:nvPr>
        </p:nvSpPr>
        <p:spPr>
          <a:xfrm>
            <a:off x="368300" y="6546850"/>
            <a:ext cx="698500" cy="282575"/>
          </a:xfrm>
        </p:spPr>
        <p:txBody>
          <a:bodyPr/>
          <a:lstStyle>
            <a:lvl1pPr>
              <a:defRPr smtClean="0"/>
            </a:lvl1p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99238" y="273050"/>
            <a:ext cx="2082800" cy="582136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50838" y="273050"/>
            <a:ext cx="6096000" cy="582136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50838" y="273050"/>
            <a:ext cx="8331200" cy="914400"/>
          </a:xfrm>
        </p:spPr>
        <p:txBody>
          <a:bodyPr/>
          <a:lstStyle/>
          <a:p>
            <a:r>
              <a:rPr lang="it-IT"/>
              <a:t>Fare clic per modificare lo stile del titolo</a:t>
            </a:r>
          </a:p>
        </p:txBody>
      </p:sp>
      <p:sp>
        <p:nvSpPr>
          <p:cNvPr id="3" name="Segnaposto testo 2"/>
          <p:cNvSpPr>
            <a:spLocks noGrp="1"/>
          </p:cNvSpPr>
          <p:nvPr>
            <p:ph type="body" sz="half" idx="1"/>
          </p:nvPr>
        </p:nvSpPr>
        <p:spPr>
          <a:xfrm>
            <a:off x="350838" y="1187450"/>
            <a:ext cx="8331200" cy="23764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350838" y="3716338"/>
            <a:ext cx="8331200" cy="23780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350838" y="273050"/>
            <a:ext cx="8331200" cy="914400"/>
          </a:xfrm>
        </p:spPr>
        <p:txBody>
          <a:bodyPr/>
          <a:lstStyle/>
          <a:p>
            <a:r>
              <a:rPr lang="it-IT"/>
              <a:t>Fare clic per modificare lo stile del titolo</a:t>
            </a:r>
          </a:p>
        </p:txBody>
      </p:sp>
      <p:sp>
        <p:nvSpPr>
          <p:cNvPr id="3" name="Segnaposto testo 2"/>
          <p:cNvSpPr>
            <a:spLocks noGrp="1"/>
          </p:cNvSpPr>
          <p:nvPr>
            <p:ph type="body" sz="half" idx="1"/>
          </p:nvPr>
        </p:nvSpPr>
        <p:spPr>
          <a:xfrm>
            <a:off x="350838" y="1187450"/>
            <a:ext cx="4089400" cy="4906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grafico 3"/>
          <p:cNvSpPr>
            <a:spLocks noGrp="1"/>
          </p:cNvSpPr>
          <p:nvPr>
            <p:ph type="chart" sz="half" idx="2"/>
          </p:nvPr>
        </p:nvSpPr>
        <p:spPr>
          <a:xfrm>
            <a:off x="4592638" y="1187450"/>
            <a:ext cx="4089400" cy="4906963"/>
          </a:xfrm>
        </p:spPr>
        <p:txBody>
          <a:bodyPr/>
          <a:lstStyle/>
          <a:p>
            <a:pPr lvl="0"/>
            <a:r>
              <a:rPr lang="it-IT" noProof="0"/>
              <a:t>Fare clic sull'icona per inserire un grafico</a:t>
            </a:r>
          </a:p>
        </p:txBody>
      </p:sp>
      <p:sp>
        <p:nvSpPr>
          <p:cNvPr id="5"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339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8200" y="1600200"/>
            <a:ext cx="4038600" cy="21907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8200" y="3943350"/>
            <a:ext cx="4038600" cy="219075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218"/>
          <p:cNvSpPr>
            <a:spLocks noGrp="1" noChangeArrowheads="1"/>
          </p:cNvSpPr>
          <p:nvPr>
            <p:ph type="sldNum" sz="quarter" idx="10"/>
          </p:nvPr>
        </p:nvSpPr>
        <p:spPr>
          <a:ln/>
        </p:spPr>
        <p:txBody>
          <a:bodyPr/>
          <a:lstStyle>
            <a:lvl1pPr>
              <a:defRPr/>
            </a:lvl1pPr>
          </a:lstStyle>
          <a:p>
            <a:pPr>
              <a:defRPr/>
            </a:pPr>
            <a:fld id="{26F5F77B-4B9C-4B2B-8160-EA21074E1BD1}" type="slidenum">
              <a:rPr lang="en-US"/>
              <a:pPr>
                <a:defRPr/>
              </a:pPr>
              <a:t>‹N›</a:t>
            </a:fld>
            <a:endParaRPr lang="en-US"/>
          </a:p>
        </p:txBody>
      </p:sp>
      <p:sp>
        <p:nvSpPr>
          <p:cNvPr id="7" name="Rectangle 219"/>
          <p:cNvSpPr>
            <a:spLocks noGrp="1" noChangeArrowheads="1"/>
          </p:cNvSpPr>
          <p:nvPr>
            <p:ph type="dt" sz="half" idx="11"/>
          </p:nvPr>
        </p:nvSpPr>
        <p:spPr>
          <a:xfrm>
            <a:off x="457200" y="6243638"/>
            <a:ext cx="2133600" cy="457200"/>
          </a:xfrm>
          <a:prstGeom prst="rect">
            <a:avLst/>
          </a:prstGeom>
          <a:ln/>
        </p:spPr>
        <p:txBody>
          <a:bodyPr/>
          <a:lstStyle>
            <a:lvl1pPr>
              <a:defRPr/>
            </a:lvl1pPr>
          </a:lstStyle>
          <a:p>
            <a:pPr>
              <a:defRPr/>
            </a:pPr>
            <a:endParaRPr lang="en-US"/>
          </a:p>
        </p:txBody>
      </p:sp>
      <p:sp>
        <p:nvSpPr>
          <p:cNvPr id="8" name="Rectangle 220"/>
          <p:cNvSpPr>
            <a:spLocks noGrp="1" noChangeArrowheads="1"/>
          </p:cNvSpPr>
          <p:nvPr>
            <p:ph type="ftr" sz="quarter" idx="12"/>
          </p:nvPr>
        </p:nvSpPr>
        <p:spPr>
          <a:xfrm>
            <a:off x="3124200" y="6243638"/>
            <a:ext cx="2895600" cy="457200"/>
          </a:xfrm>
          <a:prstGeom prst="rect">
            <a:avLst/>
          </a:prstGeom>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339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339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218"/>
          <p:cNvSpPr>
            <a:spLocks noGrp="1" noChangeArrowheads="1"/>
          </p:cNvSpPr>
          <p:nvPr>
            <p:ph type="sldNum" sz="quarter" idx="10"/>
          </p:nvPr>
        </p:nvSpPr>
        <p:spPr>
          <a:ln/>
        </p:spPr>
        <p:txBody>
          <a:bodyPr/>
          <a:lstStyle>
            <a:lvl1pPr>
              <a:defRPr/>
            </a:lvl1pPr>
          </a:lstStyle>
          <a:p>
            <a:pPr>
              <a:defRPr/>
            </a:pPr>
            <a:fld id="{78F4C497-1CBD-4A18-8576-832FC813F80C}" type="slidenum">
              <a:rPr lang="en-US"/>
              <a:pPr>
                <a:defRPr/>
              </a:pPr>
              <a:t>‹N›</a:t>
            </a:fld>
            <a:endParaRPr lang="en-US"/>
          </a:p>
        </p:txBody>
      </p:sp>
      <p:sp>
        <p:nvSpPr>
          <p:cNvPr id="6" name="Rectangle 219"/>
          <p:cNvSpPr>
            <a:spLocks noGrp="1" noChangeArrowheads="1"/>
          </p:cNvSpPr>
          <p:nvPr>
            <p:ph type="dt" sz="half" idx="11"/>
          </p:nvPr>
        </p:nvSpPr>
        <p:spPr>
          <a:xfrm>
            <a:off x="457200" y="6243638"/>
            <a:ext cx="2133600" cy="457200"/>
          </a:xfrm>
          <a:prstGeom prst="rect">
            <a:avLst/>
          </a:prstGeom>
          <a:ln/>
        </p:spPr>
        <p:txBody>
          <a:bodyPr/>
          <a:lstStyle>
            <a:lvl1pPr>
              <a:defRPr/>
            </a:lvl1pPr>
          </a:lstStyle>
          <a:p>
            <a:pPr>
              <a:defRPr/>
            </a:pPr>
            <a:endParaRPr lang="en-US"/>
          </a:p>
        </p:txBody>
      </p:sp>
      <p:sp>
        <p:nvSpPr>
          <p:cNvPr id="7" name="Rectangle 220"/>
          <p:cNvSpPr>
            <a:spLocks noGrp="1" noChangeArrowheads="1"/>
          </p:cNvSpPr>
          <p:nvPr>
            <p:ph type="ftr" sz="quarter" idx="12"/>
          </p:nvPr>
        </p:nvSpPr>
        <p:spPr>
          <a:xfrm>
            <a:off x="3124200" y="6243638"/>
            <a:ext cx="2895600" cy="457200"/>
          </a:xfrm>
          <a:prstGeom prst="rect">
            <a:avLst/>
          </a:prstGeom>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50838" y="1187450"/>
            <a:ext cx="40894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92638" y="1187450"/>
            <a:ext cx="40894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p:cNvSpPr>
            <a:spLocks noGrp="1" noChangeArrowheads="1"/>
          </p:cNvSpPr>
          <p:nvPr>
            <p:ph type="sldNum" sz="quarter" idx="10"/>
          </p:nvPr>
        </p:nvSpPr>
        <p:spPr>
          <a:ln/>
        </p:spPr>
        <p:txBody>
          <a:bodyPr/>
          <a:lstStyle>
            <a:lvl1pPr>
              <a:defRPr/>
            </a:lvl1p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C:\WINDOWS\DESKTOP\templates\mktg\bkgnd-W.jpg"/>
          <p:cNvPicPr>
            <a:picLocks noChangeAspect="1" noChangeArrowheads="1"/>
          </p:cNvPicPr>
          <p:nvPr/>
        </p:nvPicPr>
        <p:blipFill>
          <a:blip r:embed="rId17" cstate="print"/>
          <a:srcRect/>
          <a:stretch>
            <a:fillRect/>
          </a:stretch>
        </p:blipFill>
        <p:spPr bwMode="auto">
          <a:xfrm>
            <a:off x="0" y="0"/>
            <a:ext cx="9140825" cy="6854825"/>
          </a:xfrm>
          <a:prstGeom prst="rect">
            <a:avLst/>
          </a:prstGeom>
          <a:noFill/>
          <a:ln w="9525">
            <a:noFill/>
            <a:miter lim="800000"/>
            <a:headEnd/>
            <a:tailEnd/>
          </a:ln>
        </p:spPr>
      </p:pic>
      <p:sp>
        <p:nvSpPr>
          <p:cNvPr id="123907" name="Rectangle 3"/>
          <p:cNvSpPr>
            <a:spLocks noGrp="1" noChangeArrowheads="1"/>
          </p:cNvSpPr>
          <p:nvPr>
            <p:ph type="title"/>
          </p:nvPr>
        </p:nvSpPr>
        <p:spPr bwMode="auto">
          <a:xfrm>
            <a:off x="350838" y="273050"/>
            <a:ext cx="8331200" cy="914400"/>
          </a:xfrm>
          <a:prstGeom prst="rect">
            <a:avLst/>
          </a:prstGeom>
          <a:noFill/>
          <a:ln w="9525">
            <a:noFill/>
            <a:miter lim="800000"/>
            <a:headEnd/>
            <a:tailEnd/>
          </a:ln>
          <a:effectLst>
            <a:outerShdw dist="35921" dir="2700000" algn="ctr" rotWithShape="0">
              <a:srgbClr val="DDDDDD"/>
            </a:outerShdw>
          </a:effectLst>
        </p:spPr>
        <p:txBody>
          <a:bodyPr vert="horz" wrap="square" lIns="91440" tIns="45720" rIns="91440" bIns="45720" numCol="1" anchor="t" anchorCtr="0" compatLnSpc="1">
            <a:prstTxWarp prst="textNoShape">
              <a:avLst/>
            </a:prstTxWarp>
          </a:bodyPr>
          <a:lstStyle/>
          <a:p>
            <a:pPr lvl="0"/>
            <a:r>
              <a:rPr lang="it-IT"/>
              <a:t>Fare clic per modificare lo stile del titolo</a:t>
            </a:r>
            <a:endParaRPr lang="en-US"/>
          </a:p>
        </p:txBody>
      </p:sp>
      <p:sp>
        <p:nvSpPr>
          <p:cNvPr id="6148" name="Rectangle 4"/>
          <p:cNvSpPr>
            <a:spLocks noGrp="1" noChangeArrowheads="1"/>
          </p:cNvSpPr>
          <p:nvPr>
            <p:ph type="body" idx="1"/>
          </p:nvPr>
        </p:nvSpPr>
        <p:spPr bwMode="auto">
          <a:xfrm>
            <a:off x="350838" y="1187450"/>
            <a:ext cx="83312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23909" name="Rectangle 5"/>
          <p:cNvSpPr>
            <a:spLocks noGrp="1" noChangeArrowheads="1"/>
          </p:cNvSpPr>
          <p:nvPr>
            <p:ph type="sldNum" sz="quarter" idx="4"/>
          </p:nvPr>
        </p:nvSpPr>
        <p:spPr bwMode="auto">
          <a:xfrm>
            <a:off x="368300" y="6546850"/>
            <a:ext cx="1238250" cy="282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smtClean="0">
                <a:solidFill>
                  <a:schemeClr val="tx2"/>
                </a:solidFill>
                <a:latin typeface="Arial" charset="0"/>
              </a:defRPr>
            </a:lvl1pPr>
          </a:lstStyle>
          <a:p>
            <a:fld id="{B007B441-5312-499D-93C3-6E37886527FA}" type="slidenum">
              <a:rPr lang="it-IT" smtClean="0"/>
              <a:pPr/>
              <a:t>‹N›</a:t>
            </a:fld>
            <a:endParaRPr lang="it-IT"/>
          </a:p>
        </p:txBody>
      </p:sp>
      <p:sp>
        <p:nvSpPr>
          <p:cNvPr id="123911" name="Text Box 7"/>
          <p:cNvSpPr txBox="1">
            <a:spLocks noChangeArrowheads="1"/>
          </p:cNvSpPr>
          <p:nvPr/>
        </p:nvSpPr>
        <p:spPr bwMode="auto">
          <a:xfrm>
            <a:off x="8615363" y="6499225"/>
            <a:ext cx="258762" cy="214313"/>
          </a:xfrm>
          <a:prstGeom prst="rect">
            <a:avLst/>
          </a:prstGeom>
          <a:noFill/>
          <a:ln w="9525">
            <a:noFill/>
            <a:miter lim="800000"/>
            <a:headEnd/>
            <a:tailEnd/>
          </a:ln>
          <a:effectLst/>
        </p:spPr>
        <p:txBody>
          <a:bodyPr wrap="none">
            <a:spAutoFit/>
          </a:bodyPr>
          <a:lstStyle/>
          <a:p>
            <a:pPr>
              <a:defRPr/>
            </a:pPr>
            <a:r>
              <a:rPr lang="en-US" sz="800" b="1">
                <a:solidFill>
                  <a:schemeClr val="tx2"/>
                </a:solidFill>
                <a:latin typeface="Arial" charset="0"/>
              </a:rPr>
              <a:t>®</a:t>
            </a:r>
          </a:p>
        </p:txBody>
      </p:sp>
      <p:pic>
        <p:nvPicPr>
          <p:cNvPr id="6152" name="Picture 8" descr="G:\Template\logos\pclogos\jpg\Altera300rgb.jpg"/>
          <p:cNvPicPr>
            <a:picLocks noChangeAspect="1" noChangeArrowheads="1"/>
          </p:cNvPicPr>
          <p:nvPr/>
        </p:nvPicPr>
        <p:blipFill>
          <a:blip r:embed="rId18" cstate="print">
            <a:clrChange>
              <a:clrFrom>
                <a:srgbClr val="FFFFFF"/>
              </a:clrFrom>
              <a:clrTo>
                <a:srgbClr val="FFFFFF">
                  <a:alpha val="0"/>
                </a:srgbClr>
              </a:clrTo>
            </a:clrChange>
            <a:lum bright="18000"/>
          </a:blip>
          <a:srcRect r="6018"/>
          <a:stretch>
            <a:fillRect/>
          </a:stretch>
        </p:blipFill>
        <p:spPr bwMode="auto">
          <a:xfrm>
            <a:off x="7637463" y="6399213"/>
            <a:ext cx="1068387" cy="250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8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Symbol" pitchFamily="18"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SzPct val="75000"/>
        <a:buFont typeface="Wingdings" pitchFamily="2" charset="2"/>
        <a:buChar char="l"/>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Symbol" pitchFamily="18" charset="2"/>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Symbol" pitchFamily="18" charset="2"/>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Symbol" pitchFamily="18" charset="2"/>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Symbol" pitchFamily="18" charset="2"/>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Symbol" pitchFamily="18" charset="2"/>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Symbol" pitchFamily="18" charset="2"/>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package" Target="../embeddings/Microsoft_Excel_Worksheet.xlsx"/><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emf"/></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8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7.png"/><Relationship Id="rId4" Type="http://schemas.openxmlformats.org/officeDocument/2006/relationships/image" Target="../media/image76.png"/></Relationships>
</file>

<file path=ppt/slides/_rels/slide8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8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8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8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a:t>Programmable</a:t>
            </a:r>
            <a:r>
              <a:rPr lang="it-IT" dirty="0"/>
              <a:t> Devices</a:t>
            </a:r>
          </a:p>
        </p:txBody>
      </p:sp>
      <p:sp>
        <p:nvSpPr>
          <p:cNvPr id="3" name="Sottotitolo 2"/>
          <p:cNvSpPr>
            <a:spLocks noGrp="1"/>
          </p:cNvSpPr>
          <p:nvPr>
            <p:ph type="subTitle" idx="1"/>
          </p:nvPr>
        </p:nvSpPr>
        <p:spPr/>
        <p:txBody>
          <a:bodyPr/>
          <a:lstStyle/>
          <a:p>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it-IT" dirty="0"/>
              <a:t>Connections</a:t>
            </a:r>
          </a:p>
        </p:txBody>
      </p:sp>
      <p:sp>
        <p:nvSpPr>
          <p:cNvPr id="15363" name="Rectangle 3"/>
          <p:cNvSpPr>
            <a:spLocks noGrp="1" noChangeArrowheads="1"/>
          </p:cNvSpPr>
          <p:nvPr>
            <p:ph type="body" idx="1"/>
          </p:nvPr>
        </p:nvSpPr>
        <p:spPr/>
        <p:txBody>
          <a:bodyPr/>
          <a:lstStyle/>
          <a:p>
            <a:r>
              <a:rPr lang="it-IT" sz="2800" dirty="0"/>
              <a:t>Global Connection:</a:t>
            </a:r>
          </a:p>
          <a:p>
            <a:pPr lvl="1"/>
            <a:r>
              <a:rPr lang="en-US" sz="2400" dirty="0"/>
              <a:t>Line that crosses a large part of the device and is shared by many logical elements</a:t>
            </a:r>
            <a:r>
              <a:rPr lang="it-IT" sz="2400" dirty="0"/>
              <a:t>:</a:t>
            </a:r>
          </a:p>
          <a:p>
            <a:pPr lvl="2"/>
            <a:r>
              <a:rPr lang="it-IT" sz="2000" dirty="0"/>
              <a:t>High </a:t>
            </a:r>
            <a:r>
              <a:rPr lang="it-IT" sz="2000" dirty="0" err="1"/>
              <a:t>delays</a:t>
            </a:r>
            <a:r>
              <a:rPr lang="it-IT" sz="2000" dirty="0"/>
              <a:t>,</a:t>
            </a:r>
          </a:p>
          <a:p>
            <a:pPr lvl="2"/>
            <a:r>
              <a:rPr lang="en-US" sz="2000" dirty="0"/>
              <a:t>It can be driven by a single logic element (low flexibility</a:t>
            </a:r>
            <a:r>
              <a:rPr lang="it-IT" sz="2000" dirty="0"/>
              <a:t>)</a:t>
            </a:r>
          </a:p>
          <a:p>
            <a:r>
              <a:rPr lang="it-IT" sz="2800" dirty="0"/>
              <a:t>Local connection:</a:t>
            </a:r>
          </a:p>
          <a:p>
            <a:pPr lvl="1"/>
            <a:r>
              <a:rPr lang="en-US" sz="2400" dirty="0"/>
              <a:t>Line that crosses a small part of the device and is shared by a few elements</a:t>
            </a:r>
            <a:r>
              <a:rPr lang="it-IT" sz="2400" dirty="0"/>
              <a:t>:</a:t>
            </a:r>
          </a:p>
          <a:p>
            <a:pPr lvl="2"/>
            <a:r>
              <a:rPr lang="it-IT" sz="2000" dirty="0" err="1"/>
              <a:t>Shorter</a:t>
            </a:r>
            <a:r>
              <a:rPr lang="it-IT" sz="2000" dirty="0"/>
              <a:t> </a:t>
            </a:r>
            <a:r>
              <a:rPr lang="it-IT" sz="2000" dirty="0" err="1"/>
              <a:t>delays</a:t>
            </a:r>
            <a:r>
              <a:rPr lang="it-IT" sz="2000" dirty="0"/>
              <a:t>,</a:t>
            </a:r>
          </a:p>
          <a:p>
            <a:pPr lvl="2"/>
            <a:r>
              <a:rPr lang="it-IT" sz="2000" dirty="0"/>
              <a:t>High </a:t>
            </a:r>
            <a:r>
              <a:rPr lang="it-IT" sz="2000" dirty="0" err="1"/>
              <a:t>flexibility</a:t>
            </a:r>
            <a:r>
              <a:rPr lang="it-IT" sz="2000" dirty="0"/>
              <a:t>.</a:t>
            </a: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F0DC36-A349-44CB-9329-CA88CB6CAF68}"/>
              </a:ext>
            </a:extLst>
          </p:cNvPr>
          <p:cNvSpPr>
            <a:spLocks noGrp="1"/>
          </p:cNvSpPr>
          <p:nvPr>
            <p:ph type="title"/>
          </p:nvPr>
        </p:nvSpPr>
        <p:spPr/>
        <p:txBody>
          <a:bodyPr/>
          <a:lstStyle/>
          <a:p>
            <a:r>
              <a:rPr lang="it-IT" dirty="0" err="1"/>
              <a:t>Half</a:t>
            </a:r>
            <a:r>
              <a:rPr lang="it-IT" dirty="0"/>
              <a:t> Data Rate – Input Register</a:t>
            </a:r>
          </a:p>
        </p:txBody>
      </p:sp>
      <p:pic>
        <p:nvPicPr>
          <p:cNvPr id="6" name="Segnaposto contenuto 5">
            <a:extLst>
              <a:ext uri="{FF2B5EF4-FFF2-40B4-BE49-F238E27FC236}">
                <a16:creationId xmlns:a16="http://schemas.microsoft.com/office/drawing/2014/main" id="{48757FCF-81DF-4F52-8621-3D79BABE330F}"/>
              </a:ext>
            </a:extLst>
          </p:cNvPr>
          <p:cNvPicPr>
            <a:picLocks noGrp="1" noChangeAspect="1"/>
          </p:cNvPicPr>
          <p:nvPr>
            <p:ph idx="1"/>
          </p:nvPr>
        </p:nvPicPr>
        <p:blipFill>
          <a:blip r:embed="rId2"/>
          <a:stretch>
            <a:fillRect/>
          </a:stretch>
        </p:blipFill>
        <p:spPr>
          <a:xfrm>
            <a:off x="1312698" y="2237509"/>
            <a:ext cx="6407479" cy="2806844"/>
          </a:xfrm>
          <a:prstGeom prst="rect">
            <a:avLst/>
          </a:prstGeom>
        </p:spPr>
      </p:pic>
    </p:spTree>
    <p:extLst>
      <p:ext uri="{BB962C8B-B14F-4D97-AF65-F5344CB8AC3E}">
        <p14:creationId xmlns:p14="http://schemas.microsoft.com/office/powerpoint/2010/main" val="27632644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E70044-7759-4DBA-8DD7-56BA5DF82B16}"/>
              </a:ext>
            </a:extLst>
          </p:cNvPr>
          <p:cNvSpPr>
            <a:spLocks noGrp="1"/>
          </p:cNvSpPr>
          <p:nvPr>
            <p:ph type="title"/>
          </p:nvPr>
        </p:nvSpPr>
        <p:spPr/>
        <p:txBody>
          <a:bodyPr/>
          <a:lstStyle/>
          <a:p>
            <a:r>
              <a:rPr lang="it-IT" dirty="0"/>
              <a:t> </a:t>
            </a:r>
            <a:r>
              <a:rPr lang="it-IT" dirty="0" err="1"/>
              <a:t>Programmable</a:t>
            </a:r>
            <a:r>
              <a:rPr lang="it-IT" dirty="0"/>
              <a:t> </a:t>
            </a:r>
            <a:r>
              <a:rPr lang="it-IT" dirty="0" err="1"/>
              <a:t>Pre-Emphasis</a:t>
            </a:r>
            <a:br>
              <a:rPr lang="it-IT" dirty="0"/>
            </a:br>
            <a:endParaRPr lang="it-IT" dirty="0"/>
          </a:p>
        </p:txBody>
      </p:sp>
      <p:sp>
        <p:nvSpPr>
          <p:cNvPr id="5" name="Segnaposto contenuto 4">
            <a:extLst>
              <a:ext uri="{FF2B5EF4-FFF2-40B4-BE49-F238E27FC236}">
                <a16:creationId xmlns:a16="http://schemas.microsoft.com/office/drawing/2014/main" id="{187F0A66-B033-4AF3-A1CE-4DC0E8672B98}"/>
              </a:ext>
            </a:extLst>
          </p:cNvPr>
          <p:cNvSpPr>
            <a:spLocks noGrp="1"/>
          </p:cNvSpPr>
          <p:nvPr>
            <p:ph idx="1"/>
          </p:nvPr>
        </p:nvSpPr>
        <p:spPr/>
        <p:txBody>
          <a:bodyPr/>
          <a:lstStyle/>
          <a:p>
            <a:r>
              <a:rPr lang="en-US" sz="2000" dirty="0"/>
              <a:t>At a high frequency, the slew rate may not be fast enough to reach the full V</a:t>
            </a:r>
            <a:r>
              <a:rPr lang="en-US" sz="2000" baseline="-25000" dirty="0"/>
              <a:t>OD</a:t>
            </a:r>
            <a:r>
              <a:rPr lang="en-US" sz="2000" dirty="0"/>
              <a:t> level before the next edge, producing pattern-dependent jitter. With pre-emphasis, the output current is boosted momentarily during switching to increase the output slew rate.</a:t>
            </a:r>
            <a:endParaRPr lang="it-IT" sz="2000" dirty="0"/>
          </a:p>
        </p:txBody>
      </p:sp>
      <p:pic>
        <p:nvPicPr>
          <p:cNvPr id="6" name="Immagine 5">
            <a:extLst>
              <a:ext uri="{FF2B5EF4-FFF2-40B4-BE49-F238E27FC236}">
                <a16:creationId xmlns:a16="http://schemas.microsoft.com/office/drawing/2014/main" id="{F9C4A6F0-91D2-4EC0-9F7B-F0066014638D}"/>
              </a:ext>
            </a:extLst>
          </p:cNvPr>
          <p:cNvPicPr>
            <a:picLocks noChangeAspect="1"/>
          </p:cNvPicPr>
          <p:nvPr/>
        </p:nvPicPr>
        <p:blipFill>
          <a:blip r:embed="rId2"/>
          <a:stretch>
            <a:fillRect/>
          </a:stretch>
        </p:blipFill>
        <p:spPr>
          <a:xfrm>
            <a:off x="1768331" y="3003413"/>
            <a:ext cx="5607338" cy="2667137"/>
          </a:xfrm>
          <a:prstGeom prst="rect">
            <a:avLst/>
          </a:prstGeom>
        </p:spPr>
      </p:pic>
    </p:spTree>
    <p:extLst>
      <p:ext uri="{BB962C8B-B14F-4D97-AF65-F5344CB8AC3E}">
        <p14:creationId xmlns:p14="http://schemas.microsoft.com/office/powerpoint/2010/main" val="4108979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AC4B31-FADB-4EEC-8818-7ED571AE60E4}"/>
              </a:ext>
            </a:extLst>
          </p:cNvPr>
          <p:cNvSpPr>
            <a:spLocks noGrp="1"/>
          </p:cNvSpPr>
          <p:nvPr>
            <p:ph type="title"/>
          </p:nvPr>
        </p:nvSpPr>
        <p:spPr/>
        <p:txBody>
          <a:bodyPr/>
          <a:lstStyle/>
          <a:p>
            <a:r>
              <a:rPr lang="it-IT" dirty="0"/>
              <a:t>Hard Memory Controller</a:t>
            </a:r>
          </a:p>
        </p:txBody>
      </p:sp>
      <p:sp>
        <p:nvSpPr>
          <p:cNvPr id="3" name="Segnaposto contenuto 2">
            <a:extLst>
              <a:ext uri="{FF2B5EF4-FFF2-40B4-BE49-F238E27FC236}">
                <a16:creationId xmlns:a16="http://schemas.microsoft.com/office/drawing/2014/main" id="{01656C0A-D3E1-4242-A29B-98C2BD1C8DE8}"/>
              </a:ext>
            </a:extLst>
          </p:cNvPr>
          <p:cNvSpPr>
            <a:spLocks noGrp="1"/>
          </p:cNvSpPr>
          <p:nvPr>
            <p:ph idx="1"/>
          </p:nvPr>
        </p:nvSpPr>
        <p:spPr/>
        <p:txBody>
          <a:bodyPr/>
          <a:lstStyle/>
          <a:p>
            <a:r>
              <a:rPr lang="en-US" sz="2000" dirty="0"/>
              <a:t>The Cyclone® V devices feature dedicated hard memory controllers. You can use the hard memory controllers for LPDDR2, DDR2, and DDR3 SDRAM interfaces. Compared to the memory controllers implemented using core logic, the hard memory controllers allow support for higher memory interface frequencies with shorter latency cycles.</a:t>
            </a:r>
          </a:p>
          <a:p>
            <a:r>
              <a:rPr lang="en-US" sz="2000" dirty="0"/>
              <a:t>The hard memory controllers use dedicated I/O pins as data, address, command, control, clock, and ground pins for the SDRAM interface. If you do not use the hard memory controllers, you can use these dedicated pins as regular I/O pins.</a:t>
            </a:r>
          </a:p>
          <a:p>
            <a:endParaRPr lang="it-IT" dirty="0"/>
          </a:p>
        </p:txBody>
      </p:sp>
    </p:spTree>
    <p:extLst>
      <p:ext uri="{BB962C8B-B14F-4D97-AF65-F5344CB8AC3E}">
        <p14:creationId xmlns:p14="http://schemas.microsoft.com/office/powerpoint/2010/main" val="38584335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Multitrack</a:t>
            </a:r>
            <a:r>
              <a:rPr lang="it-IT" dirty="0"/>
              <a:t> </a:t>
            </a:r>
            <a:r>
              <a:rPr lang="it-IT" dirty="0" err="1"/>
              <a:t>Interconnections</a:t>
            </a:r>
            <a:endParaRPr lang="it-IT" dirty="0"/>
          </a:p>
        </p:txBody>
      </p:sp>
      <p:sp>
        <p:nvSpPr>
          <p:cNvPr id="3" name="Segnaposto contenuto 2"/>
          <p:cNvSpPr>
            <a:spLocks noGrp="1"/>
          </p:cNvSpPr>
          <p:nvPr>
            <p:ph idx="1"/>
          </p:nvPr>
        </p:nvSpPr>
        <p:spPr/>
        <p:txBody>
          <a:bodyPr/>
          <a:lstStyle/>
          <a:p>
            <a:pPr>
              <a:buNone/>
            </a:pPr>
            <a:r>
              <a:rPr lang="en-US" sz="2000" dirty="0"/>
              <a:t>Connections between LEs, M4K, multipliers, device I/O pins</a:t>
            </a:r>
          </a:p>
          <a:p>
            <a:r>
              <a:rPr lang="en-US" sz="2000" dirty="0"/>
              <a:t>Fast Local Interconnect</a:t>
            </a:r>
          </a:p>
          <a:p>
            <a:r>
              <a:rPr lang="en-US" sz="2000" dirty="0"/>
              <a:t>Row interconnections</a:t>
            </a:r>
          </a:p>
          <a:p>
            <a:pPr lvl="1"/>
            <a:r>
              <a:rPr lang="en-US" sz="1800" dirty="0"/>
              <a:t>Direct link interconnects between LABs and adjacent blocks</a:t>
            </a:r>
          </a:p>
          <a:p>
            <a:pPr lvl="1"/>
            <a:r>
              <a:rPr lang="en-US" sz="1800" dirty="0"/>
              <a:t>R4 Interconnects traversing four blocks to the right or left</a:t>
            </a:r>
          </a:p>
          <a:p>
            <a:pPr lvl="1"/>
            <a:r>
              <a:rPr lang="en-US" sz="1800" dirty="0"/>
              <a:t>R24 interconnects for high-speed access across the length of the device</a:t>
            </a:r>
          </a:p>
        </p:txBody>
      </p:sp>
      <p:pic>
        <p:nvPicPr>
          <p:cNvPr id="64514" name="Picture 2"/>
          <p:cNvPicPr>
            <a:picLocks noChangeAspect="1" noChangeArrowheads="1"/>
          </p:cNvPicPr>
          <p:nvPr/>
        </p:nvPicPr>
        <p:blipFill>
          <a:blip r:embed="rId2" cstate="print"/>
          <a:srcRect/>
          <a:stretch>
            <a:fillRect/>
          </a:stretch>
        </p:blipFill>
        <p:spPr bwMode="auto">
          <a:xfrm>
            <a:off x="742421" y="3357562"/>
            <a:ext cx="7472917" cy="3357586"/>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Multitrack</a:t>
            </a:r>
            <a:r>
              <a:rPr lang="it-IT" dirty="0"/>
              <a:t> </a:t>
            </a:r>
            <a:r>
              <a:rPr lang="it-IT" dirty="0" err="1"/>
              <a:t>Interconnections</a:t>
            </a:r>
            <a:endParaRPr lang="it-IT" dirty="0"/>
          </a:p>
        </p:txBody>
      </p:sp>
      <p:sp>
        <p:nvSpPr>
          <p:cNvPr id="3" name="Segnaposto contenuto 2"/>
          <p:cNvSpPr>
            <a:spLocks noGrp="1"/>
          </p:cNvSpPr>
          <p:nvPr>
            <p:ph idx="1"/>
          </p:nvPr>
        </p:nvSpPr>
        <p:spPr>
          <a:xfrm>
            <a:off x="350838" y="1187450"/>
            <a:ext cx="3221030" cy="4906963"/>
          </a:xfrm>
        </p:spPr>
        <p:txBody>
          <a:bodyPr/>
          <a:lstStyle/>
          <a:p>
            <a:r>
              <a:rPr lang="en-US" sz="2000" dirty="0"/>
              <a:t>Columns interconnections</a:t>
            </a:r>
          </a:p>
          <a:p>
            <a:pPr lvl="1"/>
            <a:r>
              <a:rPr lang="en-US" sz="1800" dirty="0"/>
              <a:t>Register chain interconnects within an LAB</a:t>
            </a:r>
          </a:p>
          <a:p>
            <a:pPr lvl="1"/>
            <a:r>
              <a:rPr lang="en-US" sz="1800" dirty="0"/>
              <a:t>C4 interconnects traversing a distance of four blocks in an up and down direction</a:t>
            </a:r>
          </a:p>
          <a:p>
            <a:pPr lvl="1"/>
            <a:r>
              <a:rPr lang="en-US" sz="1800" dirty="0"/>
              <a:t>C16 interconnects for high-speed vertical routing through the device</a:t>
            </a:r>
          </a:p>
        </p:txBody>
      </p:sp>
      <p:pic>
        <p:nvPicPr>
          <p:cNvPr id="65538" name="Picture 2"/>
          <p:cNvPicPr>
            <a:picLocks noChangeAspect="1" noChangeArrowheads="1"/>
          </p:cNvPicPr>
          <p:nvPr/>
        </p:nvPicPr>
        <p:blipFill>
          <a:blip r:embed="rId2" cstate="print"/>
          <a:srcRect/>
          <a:stretch>
            <a:fillRect/>
          </a:stretch>
        </p:blipFill>
        <p:spPr bwMode="auto">
          <a:xfrm>
            <a:off x="4286249" y="979274"/>
            <a:ext cx="4357718" cy="5712019"/>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Connections</a:t>
            </a:r>
            <a:endParaRPr lang="it-IT" dirty="0"/>
          </a:p>
        </p:txBody>
      </p:sp>
      <p:grpSp>
        <p:nvGrpSpPr>
          <p:cNvPr id="6" name="Gruppo 5"/>
          <p:cNvGrpSpPr/>
          <p:nvPr/>
        </p:nvGrpSpPr>
        <p:grpSpPr>
          <a:xfrm>
            <a:off x="1500166" y="928670"/>
            <a:ext cx="6143696" cy="5911686"/>
            <a:chOff x="2000204" y="946314"/>
            <a:chExt cx="5143564" cy="5125892"/>
          </a:xfrm>
        </p:grpSpPr>
        <p:pic>
          <p:nvPicPr>
            <p:cNvPr id="66562" name="Picture 2"/>
            <p:cNvPicPr>
              <a:picLocks noChangeAspect="1" noChangeArrowheads="1"/>
            </p:cNvPicPr>
            <p:nvPr/>
          </p:nvPicPr>
          <p:blipFill>
            <a:blip r:embed="rId2" cstate="print"/>
            <a:srcRect/>
            <a:stretch>
              <a:fillRect/>
            </a:stretch>
          </p:blipFill>
          <p:spPr bwMode="auto">
            <a:xfrm>
              <a:off x="2000204" y="946314"/>
              <a:ext cx="5143564" cy="3871700"/>
            </a:xfrm>
            <a:prstGeom prst="rect">
              <a:avLst/>
            </a:prstGeom>
            <a:noFill/>
            <a:ln w="9525">
              <a:noFill/>
              <a:miter lim="800000"/>
              <a:headEnd/>
              <a:tailEnd/>
            </a:ln>
          </p:spPr>
        </p:pic>
        <p:pic>
          <p:nvPicPr>
            <p:cNvPr id="66563" name="Picture 3"/>
            <p:cNvPicPr>
              <a:picLocks noChangeAspect="1" noChangeArrowheads="1"/>
            </p:cNvPicPr>
            <p:nvPr/>
          </p:nvPicPr>
          <p:blipFill>
            <a:blip r:embed="rId3" cstate="print"/>
            <a:srcRect/>
            <a:stretch>
              <a:fillRect/>
            </a:stretch>
          </p:blipFill>
          <p:spPr bwMode="auto">
            <a:xfrm>
              <a:off x="2045479" y="4712460"/>
              <a:ext cx="5072098" cy="1359746"/>
            </a:xfrm>
            <a:prstGeom prst="rect">
              <a:avLst/>
            </a:prstGeom>
            <a:noFill/>
            <a:ln w="9525">
              <a:noFill/>
              <a:miter lim="800000"/>
              <a:headEnd/>
              <a:tailEnd/>
            </a:ln>
          </p:spPr>
        </p:pic>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FPGA </a:t>
            </a:r>
            <a:r>
              <a:rPr lang="it-IT" dirty="0" err="1"/>
              <a:t>Configuration</a:t>
            </a:r>
            <a:endParaRPr lang="it-IT" dirty="0"/>
          </a:p>
        </p:txBody>
      </p:sp>
      <p:sp>
        <p:nvSpPr>
          <p:cNvPr id="3" name="Sottotitolo 2"/>
          <p:cNvSpPr>
            <a:spLocks noGrp="1"/>
          </p:cNvSpPr>
          <p:nvPr>
            <p:ph type="subTitle" idx="1"/>
          </p:nvPr>
        </p:nvSpPr>
        <p:spPr/>
        <p:txBody>
          <a:bodyPr/>
          <a:lstStyle/>
          <a:p>
            <a:endParaRPr lang="it-IT"/>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Generalità</a:t>
            </a:r>
          </a:p>
        </p:txBody>
      </p:sp>
      <p:sp>
        <p:nvSpPr>
          <p:cNvPr id="3" name="Segnaposto contenuto 2"/>
          <p:cNvSpPr>
            <a:spLocks noGrp="1"/>
          </p:cNvSpPr>
          <p:nvPr>
            <p:ph idx="1"/>
          </p:nvPr>
        </p:nvSpPr>
        <p:spPr/>
        <p:txBody>
          <a:bodyPr/>
          <a:lstStyle/>
          <a:p>
            <a:r>
              <a:rPr lang="en-US" sz="2400" dirty="0"/>
              <a:t>The data storage is of the SRAM (Volatile</a:t>
            </a:r>
            <a:r>
              <a:rPr lang="it-IT" sz="2400" dirty="0"/>
              <a:t>)</a:t>
            </a:r>
          </a:p>
          <a:p>
            <a:r>
              <a:rPr lang="en-US" sz="2400" dirty="0"/>
              <a:t>An FPGA </a:t>
            </a:r>
            <a:r>
              <a:rPr lang="en-US" sz="2400" b="1" dirty="0"/>
              <a:t>MUST</a:t>
            </a:r>
            <a:r>
              <a:rPr lang="en-US" sz="2400" dirty="0"/>
              <a:t> be configured every time it is powered up</a:t>
            </a:r>
            <a:r>
              <a:rPr lang="it-IT" sz="2400" dirty="0"/>
              <a:t>:</a:t>
            </a:r>
          </a:p>
          <a:p>
            <a:pPr lvl="1"/>
            <a:r>
              <a:rPr lang="en-US" sz="2000" dirty="0"/>
              <a:t>There are several programming methods</a:t>
            </a:r>
            <a:r>
              <a:rPr lang="it-IT" sz="2000" dirty="0"/>
              <a:t>:</a:t>
            </a:r>
          </a:p>
          <a:p>
            <a:pPr lvl="2"/>
            <a:r>
              <a:rPr lang="it-IT" sz="1600" dirty="0"/>
              <a:t>Active Serial (AS)  a 100 MHz Serial </a:t>
            </a:r>
            <a:r>
              <a:rPr lang="it-IT" sz="1600" dirty="0" err="1"/>
              <a:t>memory</a:t>
            </a:r>
            <a:r>
              <a:rPr lang="it-IT" sz="1600" dirty="0"/>
              <a:t> chip </a:t>
            </a:r>
            <a:r>
              <a:rPr lang="it-IT" sz="1600" dirty="0" err="1"/>
              <a:t>required</a:t>
            </a:r>
            <a:r>
              <a:rPr lang="it-IT" sz="1600" dirty="0"/>
              <a:t>,</a:t>
            </a:r>
          </a:p>
          <a:p>
            <a:pPr lvl="2"/>
            <a:r>
              <a:rPr lang="it-IT" sz="1600" dirty="0"/>
              <a:t>Passive Serial (PS) </a:t>
            </a:r>
            <a:r>
              <a:rPr lang="en-US" sz="1600" dirty="0"/>
              <a:t>A "master" device is required</a:t>
            </a:r>
            <a:r>
              <a:rPr lang="it-IT" sz="1600" dirty="0"/>
              <a:t>”,</a:t>
            </a:r>
          </a:p>
          <a:p>
            <a:pPr lvl="2"/>
            <a:r>
              <a:rPr lang="it-IT" sz="1600" dirty="0"/>
              <a:t>Fast Passive </a:t>
            </a:r>
            <a:r>
              <a:rPr lang="it-IT" sz="1600" dirty="0" err="1"/>
              <a:t>Parallel</a:t>
            </a:r>
            <a:r>
              <a:rPr lang="it-IT" sz="1600" dirty="0"/>
              <a:t> (FPP)  a 8 or 16 bits ( 32 bits ???),</a:t>
            </a:r>
          </a:p>
          <a:p>
            <a:pPr lvl="2"/>
            <a:r>
              <a:rPr lang="it-IT" sz="1600" dirty="0" err="1"/>
              <a:t>CvP</a:t>
            </a:r>
            <a:r>
              <a:rPr lang="it-IT" sz="1600" dirty="0"/>
              <a:t> (Conf. Via </a:t>
            </a:r>
            <a:r>
              <a:rPr lang="it-IT" sz="1600" dirty="0" err="1"/>
              <a:t>Protocols</a:t>
            </a:r>
            <a:r>
              <a:rPr lang="it-IT" sz="1600" dirty="0"/>
              <a:t>) via </a:t>
            </a:r>
            <a:r>
              <a:rPr lang="it-IT" sz="1600" dirty="0" err="1"/>
              <a:t>PCIe</a:t>
            </a:r>
            <a:r>
              <a:rPr lang="it-IT" sz="1600" dirty="0"/>
              <a:t>,</a:t>
            </a:r>
          </a:p>
          <a:p>
            <a:pPr lvl="2"/>
            <a:r>
              <a:rPr lang="it-IT" sz="1600" dirty="0"/>
              <a:t>JTAG (protocollo dedicato)</a:t>
            </a:r>
          </a:p>
          <a:p>
            <a:pPr lvl="1"/>
            <a:r>
              <a:rPr lang="en-US" sz="2000" dirty="0"/>
              <a:t>The programming method depends on the status of 5 special pins</a:t>
            </a:r>
            <a:r>
              <a:rPr lang="it-IT" sz="2000" dirty="0"/>
              <a:t>: </a:t>
            </a:r>
            <a:r>
              <a:rPr lang="it-IT" sz="2000" dirty="0">
                <a:latin typeface="Courier New" pitchFamily="49" charset="0"/>
                <a:cs typeface="Courier New" pitchFamily="49" charset="0"/>
              </a:rPr>
              <a:t>MSEL[4..0]</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EF0C66-89D9-4FA4-9C35-6D382A99B0B8}"/>
              </a:ext>
            </a:extLst>
          </p:cNvPr>
          <p:cNvSpPr>
            <a:spLocks noGrp="1"/>
          </p:cNvSpPr>
          <p:nvPr>
            <p:ph type="title"/>
          </p:nvPr>
        </p:nvSpPr>
        <p:spPr/>
        <p:txBody>
          <a:bodyPr/>
          <a:lstStyle/>
          <a:p>
            <a:r>
              <a:rPr lang="it-IT" dirty="0"/>
              <a:t>Modalità di Programmazione</a:t>
            </a:r>
          </a:p>
        </p:txBody>
      </p:sp>
      <p:pic>
        <p:nvPicPr>
          <p:cNvPr id="4" name="Segnaposto contenuto 3">
            <a:extLst>
              <a:ext uri="{FF2B5EF4-FFF2-40B4-BE49-F238E27FC236}">
                <a16:creationId xmlns:a16="http://schemas.microsoft.com/office/drawing/2014/main" id="{576B2E8E-072C-4E9C-B3DA-DAC1B2E9503B}"/>
              </a:ext>
            </a:extLst>
          </p:cNvPr>
          <p:cNvPicPr>
            <a:picLocks noGrp="1" noChangeAspect="1"/>
          </p:cNvPicPr>
          <p:nvPr>
            <p:ph idx="1"/>
          </p:nvPr>
        </p:nvPicPr>
        <p:blipFill>
          <a:blip r:embed="rId2"/>
          <a:stretch>
            <a:fillRect/>
          </a:stretch>
        </p:blipFill>
        <p:spPr>
          <a:xfrm>
            <a:off x="350838" y="1404351"/>
            <a:ext cx="8331200" cy="4473160"/>
          </a:xfrm>
          <a:prstGeom prst="rect">
            <a:avLst/>
          </a:prstGeom>
        </p:spPr>
      </p:pic>
    </p:spTree>
    <p:extLst>
      <p:ext uri="{BB962C8B-B14F-4D97-AF65-F5344CB8AC3E}">
        <p14:creationId xmlns:p14="http://schemas.microsoft.com/office/powerpoint/2010/main" val="26867262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Dispositivi di Memoria</a:t>
            </a:r>
          </a:p>
        </p:txBody>
      </p:sp>
      <p:sp>
        <p:nvSpPr>
          <p:cNvPr id="3" name="Segnaposto contenuto 2"/>
          <p:cNvSpPr>
            <a:spLocks noGrp="1"/>
          </p:cNvSpPr>
          <p:nvPr>
            <p:ph idx="1"/>
          </p:nvPr>
        </p:nvSpPr>
        <p:spPr/>
        <p:txBody>
          <a:bodyPr/>
          <a:lstStyle/>
          <a:p>
            <a:r>
              <a:rPr lang="en-US" sz="2400" dirty="0"/>
              <a:t>There are suitable memory devices on the market to easily interface with the FPGA</a:t>
            </a:r>
            <a:r>
              <a:rPr lang="it-IT" sz="2400" dirty="0"/>
              <a:t>:</a:t>
            </a:r>
          </a:p>
          <a:p>
            <a:pPr lvl="1"/>
            <a:r>
              <a:rPr lang="it-IT" sz="2000" dirty="0"/>
              <a:t>EPCS : Single Output (1x)</a:t>
            </a:r>
          </a:p>
          <a:p>
            <a:pPr lvl="1"/>
            <a:r>
              <a:rPr lang="it-IT" sz="2000" dirty="0"/>
              <a:t>EPCQ : Quad Output (4x)</a:t>
            </a:r>
          </a:p>
          <a:p>
            <a:pPr>
              <a:buNone/>
            </a:pPr>
            <a:endParaRPr lang="it-IT" sz="2400" dirty="0"/>
          </a:p>
        </p:txBody>
      </p:sp>
      <p:sp>
        <p:nvSpPr>
          <p:cNvPr id="66562" name="AutoShape 2" descr="data:image/jpg;base64,/9j/4AAQSkZJRgABAQAAAQABAAD/2wCEAAkGBhESEBISERISEBAVEBAUEBAVEhAQEA8QFBAVFBQSEhQXHSYeFxkkGRQUHy8gIycpLCwsFR4xNTAqNSYrLSkBCQoKDgwMDwwPFSkYFBgpKSkpKSkpKSkpKikpKSkpKSkpKSkpKSkpKSkpKSkpKSkpKSkpKSkpKSkpKSkpKSkpKf/AABEIAKAAxAMBIgACEQEDEQH/xAAcAAEAAQUBAQAAAAAAAAAAAAAABgECAwQFBwj/xAA5EAABAwIEBAMGBQIHAQAAAAABAAIRAwQFEiExBkFRYSIycRNSgaGxwQdicpHRFEIXIzNjguHwFf/EABYBAQEBAAAAAAAAAAAAAAAAAAABAv/EABkRAQEBAAMAAAAAAAAAAAAAAAABESExYf/aAAwDAQACEQMRAD8A9xREQEREBERAREQEREBFZUrNb5jCNqA6gyP3QXoo/i3HthbOLa1docDBa0OeQehyhdHCcdt7pntLeqyszmWmS09HDdp7FBvoqSqoCIiAiIgIiICIiAiIgIiICIiAiIgIiICjN/xdFw2hTYSM0PqHyz0H8qSuUO4ipiiHVTAaPEXcx6qXoZcR4kph4a57Q8zlBOkxyUE4p42e2RRqPYdQcroziIgqO8QYu11V1XbM6WNmYhoGnTafiolc3jnmXfssxayXd255kn/pbGD41WtqratGo6m8HUtPmHuuGzh2K5oaY+Kq0qj3Pg78XKNxFK6y29fYP2o1NYGp8h7HTuvRKdWV8kwppwd+JtxZ5ab5uLefI4nPTHP2bj9Dp6KmPoeUXE4e4ot7yn7ShUDxpmbs9h6PbyPyXZa5VFyIiAiIgIiICIiAiIgIiICIiChK5dLiSg8vyHNkMZhq0nsVlxqiX0nNE66OjQ5VAr9zbWhVFMw6MzfzP5BZtxUlvsYiXh0c99GheZcacZuqnLnBptMsaBlL3e+/qeQ5aTzXIvuJKrWOY+oXZnEhp1Anp2URr3JcZP8A70QXXVyXuknRa4fqrmCVR7CO6KzDZYy6FYxyqSguL0a9WBVaYQb+GYtWt3ipRqOpVAdHNMadD1HYr2Dg38XadaKd5lo1dAKo/wBF57+4fkvEDV+quzoj64pVwRIMjryjqssr5y4N/Eq5syGEmvbjei4+Jg/2ncvTZe38N8W295Tz0H5iAM9M6VKZPvN++yqO8ita5XKgiIgIiICIiAiIgte8ASSABzOy1bzEAxstIc4+Ubg91w+KfavcKbXZaceLq6R9oUc4h4g/p2Uw0S4t8InzZYBWbViW1sea1hNSBAJJHbkvHuNuKhVqEgAD+1o39Xd1j4n4yc8ADwiPJO56kqD3FYudJMoRSrcF5JJKxvWTKIWNFVY/ornVViCqAgrOiEoTKFqAqIeiBAJVCiva1BWn6KS8K4s+1uKdZs+EgPaDAew6OaeukfsFxbekNZIGh3016Dut3DKD6rwymJJ3J0DR1J5Ij6LwPHadxTFSk6WnTXQtcN2uHULsscvMvw8q1KdF9OpEtqnLHuloOp5816Ha1pC0jcRAiAiIgIitqVAASdgJKC5a1zfNYYMz2EqPP4gqvrwwZaYB/wCWmkrnYjxKxhh72gmfFMz2Czo7ON4tQFFz3vGUdPPm5NA69l4lxFjpLiSZP9o5NE/VZ+LuK/au8OwkM02B5yoS+sXGSfVFitSuXEkzPdYw7VVJ1VHd0UzaqgVWq4ILRuiO1O6D5oKyqFVARBQIhVzGoDGytptMAHWCBPr2VrGwsNxnIkAkbTGiDBVuDOm6mXBt9TytoVIpPe/V5MB2u08ttlGsLwio94DGy/5M7noF6HhvDVNlMteBUc7zuI37DoExE/o21OlSAZBhu45nfddXCL3M1p2kbdFCsFY5gFCS5onITqcvuk84UotakbaRCk4uCVU3K9aFnXkLeBW0VREQFjrCQQdiIPosisqBBEr+ydSdmp+ITMcx/K8m4stqwu6jywtp1CXN90OnxL2/ELcmVD+IcIc+m4NALols7ZhrHx2UyLrx+4pSYK51e0I2/ZSW8s/ERBa8eZh3B6d1zn01BxMhEfRXB3VbtagtSpTI3RVpCqwdVbKAmdUGZ7AQsWVM2qpKCkqo+apCva1BQNWVvhCq1oAWtWrToN0GahcNc9rXHKC4Au5NBO5XruA8P0zTFKmA5hEucQDmB5ryC1snF4Y0ZqhOgGuq9W4VdcWdPLnFQHzMIEM/Q7t3RHYxHh6jb1AKAgPALhzzDTfp2W3ZYfKSaviOpXYw2mBoko0LmxcwB7RLmuDo94bOHxCyV8VY6kcgg/MFSJ9sC1R7EMKGYkCCd42KWDPw7iz3Ehw0A887npCldGpIURsGZdBoFJLJ+i1EdBFQIgqqEKqIMNShK513YTyXXVj2Sg874i4Wp1dSIePK8eYevULz3FcHfSOWqNJ8NUbH16Fe7XdkCo7iWDhwIIBB3BEg/BQeGXVIsdB25HqsVVkgdh91PMc4NIB9kMzdf8s7j9B+yil/RblgAte3dp59fipWo4VS3jZa7h1XUY2dOawV7VBpBXAKr6UKlNskIKsasjYCvLQB0WhWqSYGqCQYHgrrp8N0Y2DUf0E6Ad1Mv8NWVg40G5HhhEnVpdHXqoNwxiNW3qj2M1HO89Pk78sde69uwzHx7IBrchhuZpMwfgiIZgHDTLcHTNVOj3ka/paOQUloYdKvo0SXlx1k7qSWNmIVg5mE2zZdTJAIIPfKRP1CvuMVp0q2QmIG/wDKy4thBzCpTdkqNEfle2dnD6FcZ9oX1M1QREadeyzgm1nXD2ggyCNDyVLizlaOF1dANhyC7lMSFtHJp2EFdK3pQs/sleGoKhERAREQEREFrmytWvaArcVCEEcvcLnkolj3CrKu4h/J43Hr1C9LqUZXOusPB5IPA8S4fq0Hy4aTo8eVw+y06pa6QRBXtOI4OCCCJB3BG/qoHjfBhEupCR7nMfpPP0UVArm3hatvuuvdWbmyOnI6ELj1Ld5JDVB1sN4cq3ZOQhjRMvPlzcm+qpX4RuKWVuQuc8xmjTfYHp3U+4DuBWospQ1vsoa8t2MiZPcqXYw+n7L2Yg7fDuFNEA4b4YbQbJ8VUjxO5Ds3t3UkpWsQdhIn0lbWH2krutwwFsEaEQfQrSNalbHWNGgaHqQuvhlUECDI68lwK9aq2k6k/QwQ142cP5jksPDFvUYZc45dcrfe7lSKmdxRkLjV7DVdy3fIWR1tK0jk2VtC7VEaK1luAs7WoKoiICIiAiIgIiICIiArXMVyINOvagrjXuFzyUkhYqlEFB5rjnC7KsyMruTxE/HqoPd8GXGYtaW5Tu6Y09N17jdYeCuNc4RrsghOB4WLURTmf7yd3nv26KTNtMxa+ZaRJ/hbH/yOyyUqZp6ES2duizYuq0aYDgQIBHzC79BoIUVx3EntfTFMeEan7BdzBb0uYC4ZT0mdOqSp6X9nPJaVG2IKkZpZlj/oloW2QMLotWGlRhZ0BERAREQEREBERAREQEREBERAREQWuZKwvtgVsIg1P6QLRvbILsrFVpSghl3a66iYMhbmHyCurcWEqyjZQUwb9s7RbQCw0acBZ0BERAREQEREBERB/9k="/>
          <p:cNvSpPr>
            <a:spLocks noChangeAspect="1" noChangeArrowheads="1"/>
          </p:cNvSpPr>
          <p:nvPr/>
        </p:nvSpPr>
        <p:spPr bwMode="auto">
          <a:xfrm>
            <a:off x="74613" y="-731838"/>
            <a:ext cx="1866900" cy="15240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6564" name="AutoShape 4" descr="data:image/jpg;base64,/9j/4AAQSkZJRgABAQAAAQABAAD/2wCEAAkGBhESEBISERISEBAVEBAUEBAVEhAQEA8QFBAVFBQSEhQXHSYeFxkkGRQUHy8gIycpLCwsFR4xNTAqNSYrLSkBCQoKDgwMDwwPFSkYFBgpKSkpKSkpKSkpKikpKSkpKSkpKSkpKSkpKSkpKSkpKSkpKSkpKSkpKSkpKSkpKSkpKf/AABEIAKAAxAMBIgACEQEDEQH/xAAcAAEAAQUBAQAAAAAAAAAAAAAABgECAwQFBwj/xAA5EAABAwIEBAMGBQIHAQAAAAABAAIRAwQFEiExBkFRYSIycRNSgaGxwQdicpHRFEIXIzNjguHwFf/EABYBAQEBAAAAAAAAAAAAAAAAAAABAv/EABkRAQEBAAMAAAAAAAAAAAAAAAABESExYf/aAAwDAQACEQMRAD8A9xREQEREBERAREQEREBFZUrNb5jCNqA6gyP3QXoo/i3HthbOLa1docDBa0OeQehyhdHCcdt7pntLeqyszmWmS09HDdp7FBvoqSqoCIiAiIgIiICIiAiIgIiICIiAiIgIiICjN/xdFw2hTYSM0PqHyz0H8qSuUO4ipiiHVTAaPEXcx6qXoZcR4kph4a57Q8zlBOkxyUE4p42e2RRqPYdQcroziIgqO8QYu11V1XbM6WNmYhoGnTafiolc3jnmXfssxayXd255kn/pbGD41WtqratGo6m8HUtPmHuuGzh2K5oaY+Kq0qj3Pg78XKNxFK6y29fYP2o1NYGp8h7HTuvRKdWV8kwppwd+JtxZ5ab5uLefI4nPTHP2bj9Dp6KmPoeUXE4e4ot7yn7ShUDxpmbs9h6PbyPyXZa5VFyIiAiIgIiICIiAiIgIiICIiChK5dLiSg8vyHNkMZhq0nsVlxqiX0nNE66OjQ5VAr9zbWhVFMw6MzfzP5BZtxUlvsYiXh0c99GheZcacZuqnLnBptMsaBlL3e+/qeQ5aTzXIvuJKrWOY+oXZnEhp1Anp2URr3JcZP8A70QXXVyXuknRa4fqrmCVR7CO6KzDZYy6FYxyqSguL0a9WBVaYQb+GYtWt3ipRqOpVAdHNMadD1HYr2Dg38XadaKd5lo1dAKo/wBF57+4fkvEDV+quzoj64pVwRIMjryjqssr5y4N/Eq5syGEmvbjei4+Jg/2ncvTZe38N8W295Tz0H5iAM9M6VKZPvN++yqO8ita5XKgiIgIiICIiAiIgte8ASSABzOy1bzEAxstIc4+Ubg91w+KfavcKbXZaceLq6R9oUc4h4g/p2Uw0S4t8InzZYBWbViW1sea1hNSBAJJHbkvHuNuKhVqEgAD+1o39Xd1j4n4yc8ADwiPJO56kqD3FYudJMoRSrcF5JJKxvWTKIWNFVY/ornVViCqAgrOiEoTKFqAqIeiBAJVCiva1BWn6KS8K4s+1uKdZs+EgPaDAew6OaeukfsFxbekNZIGh3016Dut3DKD6rwymJJ3J0DR1J5Ij6LwPHadxTFSk6WnTXQtcN2uHULsscvMvw8q1KdF9OpEtqnLHuloOp5816Ha1pC0jcRAiAiIgIitqVAASdgJKC5a1zfNYYMz2EqPP4gqvrwwZaYB/wCWmkrnYjxKxhh72gmfFMz2Czo7ON4tQFFz3vGUdPPm5NA69l4lxFjpLiSZP9o5NE/VZ+LuK/au8OwkM02B5yoS+sXGSfVFitSuXEkzPdYw7VVJ1VHd0UzaqgVWq4ILRuiO1O6D5oKyqFVARBQIhVzGoDGytptMAHWCBPr2VrGwsNxnIkAkbTGiDBVuDOm6mXBt9TytoVIpPe/V5MB2u08ttlGsLwio94DGy/5M7noF6HhvDVNlMteBUc7zuI37DoExE/o21OlSAZBhu45nfddXCL3M1p2kbdFCsFY5gFCS5onITqcvuk84UotakbaRCk4uCVU3K9aFnXkLeBW0VREQFjrCQQdiIPosisqBBEr+ydSdmp+ITMcx/K8m4stqwu6jywtp1CXN90OnxL2/ELcmVD+IcIc+m4NALols7ZhrHx2UyLrx+4pSYK51e0I2/ZSW8s/ERBa8eZh3B6d1zn01BxMhEfRXB3VbtagtSpTI3RVpCqwdVbKAmdUGZ7AQsWVM2qpKCkqo+apCva1BQNWVvhCq1oAWtWrToN0GahcNc9rXHKC4Au5NBO5XruA8P0zTFKmA5hEucQDmB5ryC1snF4Y0ZqhOgGuq9W4VdcWdPLnFQHzMIEM/Q7t3RHYxHh6jb1AKAgPALhzzDTfp2W3ZYfKSaviOpXYw2mBoko0LmxcwB7RLmuDo94bOHxCyV8VY6kcgg/MFSJ9sC1R7EMKGYkCCd42KWDPw7iz3Ehw0A887npCldGpIURsGZdBoFJLJ+i1EdBFQIgqqEKqIMNShK513YTyXXVj2Sg874i4Wp1dSIePK8eYevULz3FcHfSOWqNJ8NUbH16Fe7XdkCo7iWDhwIIBB3BEg/BQeGXVIsdB25HqsVVkgdh91PMc4NIB9kMzdf8s7j9B+yil/RblgAte3dp59fipWo4VS3jZa7h1XUY2dOawV7VBpBXAKr6UKlNskIKsasjYCvLQB0WhWqSYGqCQYHgrrp8N0Y2DUf0E6Ad1Mv8NWVg40G5HhhEnVpdHXqoNwxiNW3qj2M1HO89Pk78sde69uwzHx7IBrchhuZpMwfgiIZgHDTLcHTNVOj3ka/paOQUloYdKvo0SXlx1k7qSWNmIVg5mE2zZdTJAIIPfKRP1CvuMVp0q2QmIG/wDKy4thBzCpTdkqNEfle2dnD6FcZ9oX1M1QREadeyzgm1nXD2ggyCNDyVLizlaOF1dANhyC7lMSFtHJp2EFdK3pQs/sleGoKhERAREQEREFrmytWvaArcVCEEcvcLnkolj3CrKu4h/J43Hr1C9LqUZXOusPB5IPA8S4fq0Hy4aTo8eVw+y06pa6QRBXtOI4OCCCJB3BG/qoHjfBhEupCR7nMfpPP0UVArm3hatvuuvdWbmyOnI6ELj1Ld5JDVB1sN4cq3ZOQhjRMvPlzcm+qpX4RuKWVuQuc8xmjTfYHp3U+4DuBWospQ1vsoa8t2MiZPcqXYw+n7L2Yg7fDuFNEA4b4YbQbJ8VUjxO5Ds3t3UkpWsQdhIn0lbWH2krutwwFsEaEQfQrSNalbHWNGgaHqQuvhlUECDI68lwK9aq2k6k/QwQ142cP5jksPDFvUYZc45dcrfe7lSKmdxRkLjV7DVdy3fIWR1tK0jk2VtC7VEaK1luAs7WoKoiICIiAiIgIiICIiArXMVyINOvagrjXuFzyUkhYqlEFB5rjnC7KsyMruTxE/HqoPd8GXGYtaW5Tu6Y09N17jdYeCuNc4RrsghOB4WLURTmf7yd3nv26KTNtMxa+ZaRJ/hbH/yOyyUqZp6ES2duizYuq0aYDgQIBHzC79BoIUVx3EntfTFMeEan7BdzBb0uYC4ZT0mdOqSp6X9nPJaVG2IKkZpZlj/oloW2QMLotWGlRhZ0BERAREQEREBERAREQEREBERAREQWuZKwvtgVsIg1P6QLRvbILsrFVpSghl3a66iYMhbmHyCurcWEqyjZQUwb9s7RbQCw0acBZ0BERAREQEREBERB/9k="/>
          <p:cNvSpPr>
            <a:spLocks noChangeAspect="1" noChangeArrowheads="1"/>
          </p:cNvSpPr>
          <p:nvPr/>
        </p:nvSpPr>
        <p:spPr bwMode="auto">
          <a:xfrm>
            <a:off x="74613" y="-731838"/>
            <a:ext cx="1866900" cy="15240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6566" name="Picture 6" descr="Altera - EPCS1SI8N"/>
          <p:cNvPicPr>
            <a:picLocks noChangeAspect="1" noChangeArrowheads="1"/>
          </p:cNvPicPr>
          <p:nvPr/>
        </p:nvPicPr>
        <p:blipFill>
          <a:blip r:embed="rId2" cstate="print"/>
          <a:srcRect/>
          <a:stretch>
            <a:fillRect/>
          </a:stretch>
        </p:blipFill>
        <p:spPr bwMode="auto">
          <a:xfrm>
            <a:off x="6300192" y="1844824"/>
            <a:ext cx="1357322" cy="110093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it-IT" dirty="0"/>
              <a:t>Connections</a:t>
            </a:r>
          </a:p>
        </p:txBody>
      </p:sp>
      <p:sp>
        <p:nvSpPr>
          <p:cNvPr id="16387" name="Rectangle 3"/>
          <p:cNvSpPr>
            <a:spLocks noGrp="1" noChangeArrowheads="1"/>
          </p:cNvSpPr>
          <p:nvPr>
            <p:ph type="body" idx="1"/>
          </p:nvPr>
        </p:nvSpPr>
        <p:spPr/>
        <p:txBody>
          <a:bodyPr/>
          <a:lstStyle/>
          <a:p>
            <a:r>
              <a:rPr lang="en-US" sz="2800" dirty="0"/>
              <a:t>Global connections are characteristic of</a:t>
            </a:r>
            <a:r>
              <a:rPr lang="it-IT" sz="2800" dirty="0"/>
              <a:t>:</a:t>
            </a:r>
          </a:p>
          <a:p>
            <a:pPr lvl="1"/>
            <a:r>
              <a:rPr lang="it-IT" sz="2400" dirty="0"/>
              <a:t>Two-level </a:t>
            </a:r>
            <a:r>
              <a:rPr lang="it-IT" sz="2400" dirty="0" err="1"/>
              <a:t>logic</a:t>
            </a:r>
            <a:r>
              <a:rPr lang="it-IT" sz="2400" dirty="0"/>
              <a:t> devices:</a:t>
            </a:r>
          </a:p>
          <a:p>
            <a:pPr lvl="2"/>
            <a:r>
              <a:rPr lang="it-IT" sz="2000" dirty="0"/>
              <a:t>PAL, PLA, ROM,</a:t>
            </a:r>
          </a:p>
          <a:p>
            <a:pPr lvl="1"/>
            <a:r>
              <a:rPr lang="it-IT" sz="2400" dirty="0"/>
              <a:t>CPLD (</a:t>
            </a:r>
            <a:r>
              <a:rPr lang="it-IT" sz="2400" dirty="0" err="1"/>
              <a:t>Complex</a:t>
            </a:r>
            <a:r>
              <a:rPr lang="it-IT" sz="2400" dirty="0"/>
              <a:t> </a:t>
            </a:r>
            <a:r>
              <a:rPr lang="it-IT" sz="2400" dirty="0" err="1"/>
              <a:t>Programmable</a:t>
            </a:r>
            <a:r>
              <a:rPr lang="it-IT" sz="2400" dirty="0"/>
              <a:t> </a:t>
            </a:r>
            <a:r>
              <a:rPr lang="it-IT" sz="2400" dirty="0" err="1"/>
              <a:t>Logic</a:t>
            </a:r>
            <a:r>
              <a:rPr lang="it-IT" sz="2400" dirty="0"/>
              <a:t> </a:t>
            </a:r>
            <a:r>
              <a:rPr lang="it-IT" sz="2400" dirty="0" err="1"/>
              <a:t>Device</a:t>
            </a:r>
            <a:r>
              <a:rPr lang="it-IT" sz="2400" dirty="0"/>
              <a:t>)</a:t>
            </a:r>
          </a:p>
          <a:p>
            <a:r>
              <a:rPr lang="en-US" sz="2800" dirty="0"/>
              <a:t>Local connections are characteristic of</a:t>
            </a:r>
            <a:r>
              <a:rPr lang="it-IT" sz="2800" dirty="0"/>
              <a:t>:</a:t>
            </a:r>
          </a:p>
          <a:p>
            <a:pPr lvl="1"/>
            <a:r>
              <a:rPr lang="it-IT" sz="2400" dirty="0"/>
              <a:t>FPGA (</a:t>
            </a:r>
            <a:r>
              <a:rPr lang="it-IT" sz="2400" dirty="0" err="1"/>
              <a:t>Field</a:t>
            </a:r>
            <a:r>
              <a:rPr lang="it-IT" sz="2400" dirty="0"/>
              <a:t> </a:t>
            </a:r>
            <a:r>
              <a:rPr lang="it-IT" sz="2400" dirty="0" err="1"/>
              <a:t>Programmable</a:t>
            </a:r>
            <a:r>
              <a:rPr lang="it-IT" sz="2400" dirty="0"/>
              <a:t> </a:t>
            </a:r>
            <a:r>
              <a:rPr lang="it-IT" sz="2400" dirty="0" err="1"/>
              <a:t>Gate</a:t>
            </a:r>
            <a:r>
              <a:rPr lang="it-IT" sz="2400" dirty="0"/>
              <a:t> </a:t>
            </a:r>
            <a:r>
              <a:rPr lang="it-IT" sz="2400" dirty="0" err="1"/>
              <a:t>Array</a:t>
            </a:r>
            <a:r>
              <a:rPr lang="it-IT" sz="2400" dirty="0"/>
              <a:t>)</a:t>
            </a:r>
            <a:endParaRPr lang="it-IT" dirty="0"/>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Active</a:t>
            </a:r>
            <a:r>
              <a:rPr lang="it-IT" dirty="0"/>
              <a:t> Serial (AS)</a:t>
            </a:r>
          </a:p>
        </p:txBody>
      </p:sp>
      <p:sp>
        <p:nvSpPr>
          <p:cNvPr id="3" name="Segnaposto contenuto 2"/>
          <p:cNvSpPr>
            <a:spLocks noGrp="1"/>
          </p:cNvSpPr>
          <p:nvPr>
            <p:ph idx="1"/>
          </p:nvPr>
        </p:nvSpPr>
        <p:spPr/>
        <p:txBody>
          <a:bodyPr/>
          <a:lstStyle/>
          <a:p>
            <a:r>
              <a:rPr lang="en-US" sz="2000" dirty="0"/>
              <a:t>The FPGA plays an active role in programming</a:t>
            </a:r>
            <a:r>
              <a:rPr lang="it-IT" sz="2000" dirty="0"/>
              <a:t>:</a:t>
            </a:r>
          </a:p>
          <a:p>
            <a:r>
              <a:rPr lang="it-IT" sz="2000" dirty="0" err="1"/>
              <a:t>Interfaces</a:t>
            </a:r>
            <a:r>
              <a:rPr lang="it-IT" sz="2000" dirty="0"/>
              <a:t> via 4 </a:t>
            </a:r>
            <a:r>
              <a:rPr lang="it-IT" sz="2000" dirty="0" err="1"/>
              <a:t>Pins</a:t>
            </a:r>
            <a:r>
              <a:rPr lang="it-IT" sz="2000" dirty="0"/>
              <a:t> to serial </a:t>
            </a:r>
            <a:r>
              <a:rPr lang="it-IT" sz="2000" dirty="0" err="1"/>
              <a:t>memory</a:t>
            </a:r>
            <a:r>
              <a:rPr lang="it-IT" sz="2000" dirty="0"/>
              <a:t>:</a:t>
            </a:r>
          </a:p>
          <a:p>
            <a:pPr lvl="1"/>
            <a:r>
              <a:rPr lang="it-IT" sz="1800" dirty="0"/>
              <a:t>DCLK (Generate the clock)</a:t>
            </a:r>
          </a:p>
          <a:p>
            <a:pPr lvl="1"/>
            <a:r>
              <a:rPr lang="it-IT" sz="1800" dirty="0" err="1"/>
              <a:t>nCS</a:t>
            </a:r>
            <a:r>
              <a:rPr lang="it-IT" sz="1800" dirty="0"/>
              <a:t> (drive the Select chip)</a:t>
            </a:r>
          </a:p>
          <a:p>
            <a:pPr lvl="1"/>
            <a:r>
              <a:rPr lang="it-IT" sz="1800" dirty="0"/>
              <a:t>ASDI (Control data)</a:t>
            </a:r>
          </a:p>
          <a:p>
            <a:pPr lvl="1"/>
            <a:r>
              <a:rPr lang="it-IT" sz="1800" dirty="0"/>
              <a:t>DATA (</a:t>
            </a:r>
            <a:r>
              <a:rPr lang="it-IT" sz="1800" dirty="0" err="1"/>
              <a:t>receives</a:t>
            </a:r>
            <a:r>
              <a:rPr lang="it-IT" sz="1800" dirty="0"/>
              <a:t> data</a:t>
            </a:r>
            <a:r>
              <a:rPr lang="it-IT" sz="2200" dirty="0"/>
              <a:t>)</a:t>
            </a:r>
          </a:p>
          <a:p>
            <a:r>
              <a:rPr lang="en-US" sz="2000" dirty="0"/>
              <a:t>Interfaces with the external </a:t>
            </a:r>
            <a:br>
              <a:rPr lang="en-US" sz="2000" dirty="0"/>
            </a:br>
            <a:r>
              <a:rPr lang="en-US" sz="2000" dirty="0"/>
              <a:t>environment through</a:t>
            </a:r>
            <a:r>
              <a:rPr lang="it-IT" sz="2000" dirty="0"/>
              <a:t>:</a:t>
            </a:r>
          </a:p>
          <a:p>
            <a:pPr lvl="1"/>
            <a:r>
              <a:rPr lang="it-IT" sz="1600" dirty="0" err="1"/>
              <a:t>nSTATUS</a:t>
            </a:r>
            <a:r>
              <a:rPr lang="it-IT" sz="1600" dirty="0"/>
              <a:t> </a:t>
            </a:r>
          </a:p>
          <a:p>
            <a:pPr lvl="1"/>
            <a:r>
              <a:rPr lang="it-IT" sz="1600" dirty="0" err="1"/>
              <a:t>CONF_DONE</a:t>
            </a:r>
            <a:endParaRPr lang="it-IT" sz="1600" dirty="0"/>
          </a:p>
          <a:p>
            <a:pPr lvl="1"/>
            <a:r>
              <a:rPr lang="it-IT" sz="1600" dirty="0" err="1"/>
              <a:t>nCONFIG</a:t>
            </a:r>
            <a:endParaRPr lang="it-IT" sz="1600" dirty="0"/>
          </a:p>
          <a:p>
            <a:pPr lvl="1">
              <a:buNone/>
            </a:pPr>
            <a:r>
              <a:rPr lang="en-US" sz="1600" dirty="0"/>
              <a:t>Which have both input (to receive commands) and output (to report status or any errors</a:t>
            </a:r>
            <a:r>
              <a:rPr lang="it-IT" sz="1600" dirty="0"/>
              <a:t>) </a:t>
            </a:r>
            <a:r>
              <a:rPr lang="it-IT" sz="1600" dirty="0" err="1"/>
              <a:t>function</a:t>
            </a:r>
            <a:endParaRPr lang="it-IT" sz="1600" dirty="0"/>
          </a:p>
          <a:p>
            <a:pPr lvl="1"/>
            <a:r>
              <a:rPr lang="it-IT" sz="1600" dirty="0" err="1"/>
              <a:t>nCE</a:t>
            </a:r>
            <a:r>
              <a:rPr lang="it-IT" sz="1600" dirty="0"/>
              <a:t> (chip </a:t>
            </a:r>
            <a:r>
              <a:rPr lang="it-IT" sz="1600" dirty="0" err="1"/>
              <a:t>enable</a:t>
            </a:r>
            <a:r>
              <a:rPr lang="it-IT" sz="1600" dirty="0"/>
              <a:t>)</a:t>
            </a:r>
          </a:p>
        </p:txBody>
      </p:sp>
      <p:pic>
        <p:nvPicPr>
          <p:cNvPr id="4" name="Immagine 3">
            <a:extLst>
              <a:ext uri="{FF2B5EF4-FFF2-40B4-BE49-F238E27FC236}">
                <a16:creationId xmlns:a16="http://schemas.microsoft.com/office/drawing/2014/main" id="{7F380D2E-DBF4-4D67-AB80-A32BD8ED933A}"/>
              </a:ext>
            </a:extLst>
          </p:cNvPr>
          <p:cNvPicPr>
            <a:picLocks noChangeAspect="1"/>
          </p:cNvPicPr>
          <p:nvPr/>
        </p:nvPicPr>
        <p:blipFill>
          <a:blip r:embed="rId2"/>
          <a:stretch>
            <a:fillRect/>
          </a:stretch>
        </p:blipFill>
        <p:spPr>
          <a:xfrm>
            <a:off x="4788024" y="1988840"/>
            <a:ext cx="4031064" cy="2675077"/>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D98A52-E584-42AA-9E52-339786E0AC20}"/>
              </a:ext>
            </a:extLst>
          </p:cNvPr>
          <p:cNvSpPr>
            <a:spLocks noGrp="1"/>
          </p:cNvSpPr>
          <p:nvPr>
            <p:ph type="title"/>
          </p:nvPr>
        </p:nvSpPr>
        <p:spPr/>
        <p:txBody>
          <a:bodyPr/>
          <a:lstStyle/>
          <a:p>
            <a:r>
              <a:rPr lang="it-IT" dirty="0" err="1"/>
              <a:t>Configuration</a:t>
            </a:r>
            <a:r>
              <a:rPr lang="it-IT" dirty="0"/>
              <a:t> </a:t>
            </a:r>
            <a:r>
              <a:rPr lang="it-IT" dirty="0" err="1"/>
              <a:t>Sequence</a:t>
            </a:r>
            <a:endParaRPr lang="it-IT" dirty="0"/>
          </a:p>
        </p:txBody>
      </p:sp>
      <p:pic>
        <p:nvPicPr>
          <p:cNvPr id="4" name="Segnaposto contenuto 3">
            <a:extLst>
              <a:ext uri="{FF2B5EF4-FFF2-40B4-BE49-F238E27FC236}">
                <a16:creationId xmlns:a16="http://schemas.microsoft.com/office/drawing/2014/main" id="{70BC433C-AC93-4CEF-9C4D-23655C941430}"/>
              </a:ext>
            </a:extLst>
          </p:cNvPr>
          <p:cNvPicPr>
            <a:picLocks noGrp="1" noChangeAspect="1"/>
          </p:cNvPicPr>
          <p:nvPr>
            <p:ph idx="1"/>
          </p:nvPr>
        </p:nvPicPr>
        <p:blipFill>
          <a:blip r:embed="rId2"/>
          <a:stretch>
            <a:fillRect/>
          </a:stretch>
        </p:blipFill>
        <p:spPr>
          <a:xfrm>
            <a:off x="2555776" y="1187450"/>
            <a:ext cx="3737744" cy="4906963"/>
          </a:xfrm>
          <a:prstGeom prst="rect">
            <a:avLst/>
          </a:prstGeom>
        </p:spPr>
      </p:pic>
    </p:spTree>
    <p:extLst>
      <p:ext uri="{BB962C8B-B14F-4D97-AF65-F5344CB8AC3E}">
        <p14:creationId xmlns:p14="http://schemas.microsoft.com/office/powerpoint/2010/main" val="271605613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Fasi di Programmazione</a:t>
            </a:r>
          </a:p>
        </p:txBody>
      </p:sp>
      <p:sp>
        <p:nvSpPr>
          <p:cNvPr id="3" name="Segnaposto contenuto 2"/>
          <p:cNvSpPr>
            <a:spLocks noGrp="1"/>
          </p:cNvSpPr>
          <p:nvPr>
            <p:ph idx="1"/>
          </p:nvPr>
        </p:nvSpPr>
        <p:spPr/>
        <p:txBody>
          <a:bodyPr/>
          <a:lstStyle/>
          <a:p>
            <a:r>
              <a:rPr lang="it-IT" sz="2000" dirty="0" err="1"/>
              <a:t>Power</a:t>
            </a:r>
            <a:r>
              <a:rPr lang="it-IT" sz="2000" dirty="0"/>
              <a:t> UP</a:t>
            </a:r>
          </a:p>
          <a:p>
            <a:pPr lvl="1"/>
            <a:r>
              <a:rPr lang="en-US" sz="1800" dirty="0"/>
              <a:t>Waits for voltage values to exceed a certain threshold and keeps </a:t>
            </a:r>
            <a:r>
              <a:rPr lang="en-US" sz="1800" dirty="0" err="1"/>
              <a:t>nCONFIG</a:t>
            </a:r>
            <a:r>
              <a:rPr lang="en-US" sz="1800" dirty="0"/>
              <a:t> low</a:t>
            </a:r>
            <a:r>
              <a:rPr lang="it-IT" sz="1800" dirty="0"/>
              <a:t>.</a:t>
            </a:r>
          </a:p>
          <a:p>
            <a:r>
              <a:rPr lang="it-IT" sz="2000" dirty="0"/>
              <a:t>Reset Stage</a:t>
            </a:r>
          </a:p>
          <a:p>
            <a:pPr lvl="1"/>
            <a:r>
              <a:rPr lang="it-IT" sz="1800" dirty="0"/>
              <a:t>FPGA </a:t>
            </a:r>
            <a:r>
              <a:rPr lang="it-IT" sz="1800" dirty="0" err="1"/>
              <a:t>resets</a:t>
            </a:r>
            <a:r>
              <a:rPr lang="it-IT" sz="1800" dirty="0"/>
              <a:t> </a:t>
            </a:r>
            <a:r>
              <a:rPr lang="it-IT" sz="1800" dirty="0" err="1"/>
              <a:t>its</a:t>
            </a:r>
            <a:r>
              <a:rPr lang="it-IT" sz="1800" dirty="0"/>
              <a:t> state,</a:t>
            </a:r>
          </a:p>
          <a:p>
            <a:pPr lvl="1"/>
            <a:r>
              <a:rPr lang="en-US" sz="1800" dirty="0"/>
              <a:t>FPGA lowers </a:t>
            </a:r>
            <a:r>
              <a:rPr lang="en-US" sz="1800" dirty="0" err="1"/>
              <a:t>nSTATUS</a:t>
            </a:r>
            <a:r>
              <a:rPr lang="en-US" sz="1800" dirty="0"/>
              <a:t> and CONF_DONE</a:t>
            </a:r>
            <a:r>
              <a:rPr lang="it-IT" sz="1800" dirty="0"/>
              <a:t>,</a:t>
            </a:r>
          </a:p>
          <a:p>
            <a:pPr lvl="1"/>
            <a:r>
              <a:rPr lang="en-US" sz="1800" dirty="0"/>
              <a:t>Tri-state all I/O PINs with weak pull-up resistances</a:t>
            </a:r>
            <a:r>
              <a:rPr lang="it-IT" sz="1800" dirty="0"/>
              <a:t>,</a:t>
            </a:r>
          </a:p>
          <a:p>
            <a:pPr lvl="1"/>
            <a:r>
              <a:rPr lang="en-US" sz="1800" dirty="0"/>
              <a:t>After a programmed time through MSEL releases </a:t>
            </a:r>
            <a:r>
              <a:rPr lang="en-US" sz="1800" dirty="0" err="1"/>
              <a:t>nSTATUS</a:t>
            </a:r>
            <a:r>
              <a:rPr lang="en-US" sz="1800" dirty="0"/>
              <a:t> if it assumes the high value (with pull-up resistance) it goes to the next phase</a:t>
            </a:r>
            <a:r>
              <a:rPr lang="it-IT" sz="1800" dirty="0"/>
              <a:t>.</a:t>
            </a:r>
          </a:p>
          <a:p>
            <a:r>
              <a:rPr lang="it-IT" sz="2000" dirty="0" err="1"/>
              <a:t>Configuration</a:t>
            </a:r>
            <a:r>
              <a:rPr lang="it-IT" sz="2000" dirty="0"/>
              <a:t> Stage (mode AS)</a:t>
            </a:r>
          </a:p>
          <a:p>
            <a:pPr lvl="1"/>
            <a:r>
              <a:rPr lang="sv-SE" sz="1800" dirty="0"/>
              <a:t>generates DCLK via internal oscillator</a:t>
            </a:r>
            <a:r>
              <a:rPr lang="it-IT" sz="1800" dirty="0"/>
              <a:t>, </a:t>
            </a:r>
          </a:p>
          <a:p>
            <a:pPr lvl="1"/>
            <a:r>
              <a:rPr lang="en-US" sz="1800" dirty="0"/>
              <a:t>Lower nCS0 (to enable memory</a:t>
            </a:r>
            <a:r>
              <a:rPr lang="it-IT" sz="1800" dirty="0"/>
              <a:t>),</a:t>
            </a:r>
          </a:p>
          <a:p>
            <a:pPr lvl="1"/>
            <a:r>
              <a:rPr lang="it-IT" sz="1800" dirty="0"/>
              <a:t>Generate control </a:t>
            </a:r>
            <a:r>
              <a:rPr lang="it-IT" sz="1800" dirty="0" err="1"/>
              <a:t>signals</a:t>
            </a:r>
            <a:r>
              <a:rPr lang="it-IT" sz="1800" dirty="0"/>
              <a:t> via </a:t>
            </a:r>
            <a:r>
              <a:rPr lang="it-IT" sz="1800" dirty="0" err="1"/>
              <a:t>ASDi</a:t>
            </a:r>
            <a:r>
              <a:rPr lang="it-IT" sz="1800" dirty="0"/>
              <a:t>,</a:t>
            </a:r>
          </a:p>
          <a:p>
            <a:pPr lvl="1"/>
            <a:r>
              <a:rPr lang="en-US" sz="1800" dirty="0"/>
              <a:t>After receiving all the data, release CONF_DONE. If this takes on a high value (with pull-up resistance) it goes to the next phase</a:t>
            </a:r>
            <a:r>
              <a:rPr lang="it-IT" sz="1800" dirty="0"/>
              <a:t>. </a:t>
            </a:r>
          </a:p>
          <a:p>
            <a:pPr>
              <a:buNone/>
            </a:pPr>
            <a:endParaRPr lang="it-IT" sz="2200" dirty="0"/>
          </a:p>
          <a:p>
            <a:pPr lvl="1"/>
            <a:endParaRPr lang="it-IT" sz="2000" dirty="0"/>
          </a:p>
          <a:p>
            <a:endParaRPr lang="it-IT" sz="2400" dirty="0"/>
          </a:p>
          <a:p>
            <a:pPr lvl="1"/>
            <a:endParaRPr lang="it-IT"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Fasi di Programmazione</a:t>
            </a:r>
          </a:p>
        </p:txBody>
      </p:sp>
      <p:sp>
        <p:nvSpPr>
          <p:cNvPr id="3" name="Segnaposto contenuto 2"/>
          <p:cNvSpPr>
            <a:spLocks noGrp="1"/>
          </p:cNvSpPr>
          <p:nvPr>
            <p:ph idx="1"/>
          </p:nvPr>
        </p:nvSpPr>
        <p:spPr/>
        <p:txBody>
          <a:bodyPr/>
          <a:lstStyle/>
          <a:p>
            <a:r>
              <a:rPr lang="it-IT" sz="2000" dirty="0" err="1"/>
              <a:t>Inizialization</a:t>
            </a:r>
            <a:r>
              <a:rPr lang="it-IT" sz="2000" dirty="0"/>
              <a:t> Stage</a:t>
            </a:r>
          </a:p>
          <a:p>
            <a:pPr lvl="1"/>
            <a:r>
              <a:rPr lang="en-US" sz="1800" dirty="0"/>
              <a:t>The initialization clock can be generated via an internal generator or taken from the outside via the CLKUSR pin. This pin can be used to control initialization (initialization is completed after 299 cycles</a:t>
            </a:r>
            <a:r>
              <a:rPr lang="it-IT" sz="1800" dirty="0"/>
              <a:t>)</a:t>
            </a:r>
          </a:p>
          <a:p>
            <a:pPr lvl="1"/>
            <a:r>
              <a:rPr lang="en-US" sz="1800" dirty="0"/>
              <a:t>You can use (optionally – via software) the INIT-DONE pin to get the signal that the initialization phase is completed</a:t>
            </a:r>
            <a:r>
              <a:rPr lang="it-IT" sz="1800" dirty="0"/>
              <a:t>.</a:t>
            </a:r>
          </a:p>
          <a:p>
            <a:r>
              <a:rPr lang="it-IT" sz="2000" dirty="0" err="1"/>
              <a:t>User</a:t>
            </a:r>
            <a:r>
              <a:rPr lang="it-IT" sz="2000" dirty="0"/>
              <a:t> Mode</a:t>
            </a:r>
          </a:p>
          <a:p>
            <a:pPr lvl="1"/>
            <a:r>
              <a:rPr lang="en-US" sz="1600" dirty="0"/>
              <a:t>All I/O pins take their final function</a:t>
            </a:r>
            <a:r>
              <a:rPr lang="it-IT" sz="1600" dirty="0"/>
              <a:t>,</a:t>
            </a:r>
          </a:p>
          <a:p>
            <a:pPr lvl="1"/>
            <a:r>
              <a:rPr lang="en-US" sz="1600" dirty="0"/>
              <a:t>You can re-program the FPGA again by lowering </a:t>
            </a:r>
            <a:r>
              <a:rPr lang="en-US" sz="1600" dirty="0" err="1"/>
              <a:t>nCONFIG</a:t>
            </a:r>
            <a:r>
              <a:rPr lang="en-US" sz="1600" dirty="0"/>
              <a:t> for at least 2us</a:t>
            </a:r>
            <a:r>
              <a:rPr lang="it-IT" sz="1600" dirty="0"/>
              <a:t>.</a:t>
            </a:r>
          </a:p>
          <a:p>
            <a:r>
              <a:rPr lang="it-IT" sz="2000" dirty="0"/>
              <a:t>Errori </a:t>
            </a:r>
          </a:p>
          <a:p>
            <a:pPr lvl="1"/>
            <a:r>
              <a:rPr lang="en-US" sz="1600" dirty="0"/>
              <a:t>If an error is detected during configuration, </a:t>
            </a:r>
            <a:r>
              <a:rPr lang="en-US" sz="1600" dirty="0" err="1"/>
              <a:t>nSTATUS</a:t>
            </a:r>
            <a:r>
              <a:rPr lang="en-US" sz="1600" dirty="0"/>
              <a:t> lowers and CONF_DONE remains low</a:t>
            </a:r>
            <a:r>
              <a:rPr lang="it-IT" sz="1600" dirty="0"/>
              <a:t>.</a:t>
            </a:r>
          </a:p>
          <a:p>
            <a:pPr lvl="1"/>
            <a:r>
              <a:rPr lang="en-US" sz="1600" dirty="0"/>
              <a:t>If the "Auto-restart configuration after error" option has been activated via Software, the FPGA resets the memory with a pulse on nCS0 and starts again</a:t>
            </a:r>
            <a:endParaRPr lang="it-IT" sz="1600" dirty="0"/>
          </a:p>
          <a:p>
            <a:pPr lvl="1"/>
            <a:endParaRPr lang="it-IT" sz="1600" dirty="0"/>
          </a:p>
          <a:p>
            <a:pPr lvl="1"/>
            <a:endParaRPr lang="it-IT" sz="2000" dirty="0"/>
          </a:p>
          <a:p>
            <a:endParaRPr lang="it-IT" sz="2400" dirty="0"/>
          </a:p>
          <a:p>
            <a:pPr lvl="1"/>
            <a:endParaRPr lang="it-IT"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Multiple Device </a:t>
            </a:r>
            <a:r>
              <a:rPr lang="it-IT" sz="3200" dirty="0" err="1"/>
              <a:t>Configuration</a:t>
            </a:r>
            <a:r>
              <a:rPr lang="it-IT" sz="3200" dirty="0"/>
              <a:t> (AS + PS)</a:t>
            </a:r>
          </a:p>
        </p:txBody>
      </p:sp>
      <p:sp>
        <p:nvSpPr>
          <p:cNvPr id="3" name="Segnaposto contenuto 2"/>
          <p:cNvSpPr>
            <a:spLocks noGrp="1"/>
          </p:cNvSpPr>
          <p:nvPr>
            <p:ph idx="1"/>
          </p:nvPr>
        </p:nvSpPr>
        <p:spPr/>
        <p:txBody>
          <a:bodyPr/>
          <a:lstStyle/>
          <a:p>
            <a:r>
              <a:rPr lang="it-IT" sz="1800" dirty="0"/>
              <a:t>One </a:t>
            </a:r>
            <a:r>
              <a:rPr lang="it-IT" sz="1800" dirty="0" err="1"/>
              <a:t>memory</a:t>
            </a:r>
            <a:r>
              <a:rPr lang="it-IT" sz="1800" dirty="0"/>
              <a:t>,</a:t>
            </a:r>
          </a:p>
          <a:p>
            <a:r>
              <a:rPr lang="en-US" sz="1800" dirty="0"/>
              <a:t>The first Device acts as the master, controls the data flow and activation of the second Device and works in AS</a:t>
            </a:r>
            <a:r>
              <a:rPr lang="it-IT" sz="1800" dirty="0"/>
              <a:t>,</a:t>
            </a:r>
          </a:p>
          <a:p>
            <a:r>
              <a:rPr lang="en-US" sz="1800" dirty="0"/>
              <a:t>All other devices work in PS</a:t>
            </a:r>
            <a:r>
              <a:rPr lang="it-IT" sz="1800" dirty="0"/>
              <a:t>,</a:t>
            </a:r>
          </a:p>
          <a:p>
            <a:r>
              <a:rPr lang="en-US" sz="1800" dirty="0"/>
              <a:t>Thanks to shared CONF_DONE, all devices initialize at the same time</a:t>
            </a:r>
            <a:r>
              <a:rPr lang="it-IT" sz="1800" dirty="0"/>
              <a:t>.</a:t>
            </a:r>
          </a:p>
        </p:txBody>
      </p:sp>
      <p:pic>
        <p:nvPicPr>
          <p:cNvPr id="4" name="Immagine 3">
            <a:extLst>
              <a:ext uri="{FF2B5EF4-FFF2-40B4-BE49-F238E27FC236}">
                <a16:creationId xmlns:a16="http://schemas.microsoft.com/office/drawing/2014/main" id="{598C5CC8-EC17-46BB-A2A6-315F425B296A}"/>
              </a:ext>
            </a:extLst>
          </p:cNvPr>
          <p:cNvPicPr>
            <a:picLocks noChangeAspect="1"/>
          </p:cNvPicPr>
          <p:nvPr/>
        </p:nvPicPr>
        <p:blipFill>
          <a:blip r:embed="rId2"/>
          <a:stretch>
            <a:fillRect/>
          </a:stretch>
        </p:blipFill>
        <p:spPr>
          <a:xfrm>
            <a:off x="1259632" y="3068960"/>
            <a:ext cx="5940152" cy="3663791"/>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Passive Serial (PS)</a:t>
            </a:r>
          </a:p>
        </p:txBody>
      </p:sp>
      <p:sp>
        <p:nvSpPr>
          <p:cNvPr id="6" name="Segnaposto contenuto 5"/>
          <p:cNvSpPr>
            <a:spLocks noGrp="1"/>
          </p:cNvSpPr>
          <p:nvPr>
            <p:ph idx="1"/>
          </p:nvPr>
        </p:nvSpPr>
        <p:spPr/>
        <p:txBody>
          <a:bodyPr/>
          <a:lstStyle/>
          <a:p>
            <a:r>
              <a:rPr lang="en-US" sz="2000" dirty="0"/>
              <a:t>The FPGA has a passive role</a:t>
            </a:r>
            <a:r>
              <a:rPr lang="it-IT" sz="2000" dirty="0"/>
              <a:t>,</a:t>
            </a:r>
          </a:p>
          <a:p>
            <a:r>
              <a:rPr lang="en-US" sz="2000" dirty="0"/>
              <a:t>The data stream is controlled by an external device (e.g. a CPLD or a microprocessor</a:t>
            </a:r>
            <a:r>
              <a:rPr lang="it-IT" sz="2000" dirty="0"/>
              <a:t>) ,</a:t>
            </a:r>
          </a:p>
          <a:p>
            <a:r>
              <a:rPr lang="en-US" sz="2000" dirty="0"/>
              <a:t>The FPGA interacts with it via </a:t>
            </a:r>
            <a:r>
              <a:rPr lang="en-US" sz="2000" dirty="0" err="1"/>
              <a:t>nSTATUS</a:t>
            </a:r>
            <a:r>
              <a:rPr lang="en-US" sz="2000" dirty="0"/>
              <a:t> and CONF_DONE</a:t>
            </a:r>
            <a:r>
              <a:rPr lang="it-IT" sz="2000" dirty="0"/>
              <a:t>.</a:t>
            </a:r>
          </a:p>
        </p:txBody>
      </p:sp>
      <p:pic>
        <p:nvPicPr>
          <p:cNvPr id="2" name="Immagine 1">
            <a:extLst>
              <a:ext uri="{FF2B5EF4-FFF2-40B4-BE49-F238E27FC236}">
                <a16:creationId xmlns:a16="http://schemas.microsoft.com/office/drawing/2014/main" id="{07D15248-4181-4AC9-908D-AB78C9BAF42E}"/>
              </a:ext>
            </a:extLst>
          </p:cNvPr>
          <p:cNvPicPr>
            <a:picLocks noChangeAspect="1"/>
          </p:cNvPicPr>
          <p:nvPr/>
        </p:nvPicPr>
        <p:blipFill>
          <a:blip r:embed="rId2"/>
          <a:stretch>
            <a:fillRect/>
          </a:stretch>
        </p:blipFill>
        <p:spPr>
          <a:xfrm>
            <a:off x="1323611" y="2780928"/>
            <a:ext cx="6649591" cy="3628304"/>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972DA9-BE5E-4CC2-85F8-325EDF6CABD1}"/>
              </a:ext>
            </a:extLst>
          </p:cNvPr>
          <p:cNvSpPr>
            <a:spLocks noGrp="1"/>
          </p:cNvSpPr>
          <p:nvPr>
            <p:ph type="title"/>
          </p:nvPr>
        </p:nvSpPr>
        <p:spPr/>
        <p:txBody>
          <a:bodyPr/>
          <a:lstStyle/>
          <a:p>
            <a:r>
              <a:rPr lang="it-IT" dirty="0"/>
              <a:t>Multi Devices (PS)</a:t>
            </a:r>
          </a:p>
        </p:txBody>
      </p:sp>
      <p:pic>
        <p:nvPicPr>
          <p:cNvPr id="4" name="Segnaposto contenuto 3">
            <a:extLst>
              <a:ext uri="{FF2B5EF4-FFF2-40B4-BE49-F238E27FC236}">
                <a16:creationId xmlns:a16="http://schemas.microsoft.com/office/drawing/2014/main" id="{2ABA747E-7385-48DD-9545-8E22C75933D8}"/>
              </a:ext>
            </a:extLst>
          </p:cNvPr>
          <p:cNvPicPr>
            <a:picLocks noGrp="1" noChangeAspect="1"/>
          </p:cNvPicPr>
          <p:nvPr>
            <p:ph idx="1"/>
          </p:nvPr>
        </p:nvPicPr>
        <p:blipFill>
          <a:blip r:embed="rId2"/>
          <a:stretch>
            <a:fillRect/>
          </a:stretch>
        </p:blipFill>
        <p:spPr>
          <a:xfrm>
            <a:off x="582411" y="1802512"/>
            <a:ext cx="7868054" cy="3676839"/>
          </a:xfrm>
          <a:prstGeom prst="rect">
            <a:avLst/>
          </a:prstGeom>
        </p:spPr>
      </p:pic>
    </p:spTree>
    <p:extLst>
      <p:ext uri="{BB962C8B-B14F-4D97-AF65-F5344CB8AC3E}">
        <p14:creationId xmlns:p14="http://schemas.microsoft.com/office/powerpoint/2010/main" val="29298182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JTAG </a:t>
            </a:r>
          </a:p>
        </p:txBody>
      </p:sp>
      <p:sp>
        <p:nvSpPr>
          <p:cNvPr id="3" name="Segnaposto contenuto 2"/>
          <p:cNvSpPr>
            <a:spLocks noGrp="1"/>
          </p:cNvSpPr>
          <p:nvPr>
            <p:ph idx="1"/>
          </p:nvPr>
        </p:nvSpPr>
        <p:spPr/>
        <p:txBody>
          <a:bodyPr/>
          <a:lstStyle/>
          <a:p>
            <a:r>
              <a:rPr lang="en-US" sz="1800" dirty="0"/>
              <a:t>The JTAG protocol, created for the testability of circuits, has access to all pins, so it can be used to program and control the device</a:t>
            </a:r>
            <a:r>
              <a:rPr lang="it-IT" sz="1800" dirty="0"/>
              <a:t>,</a:t>
            </a:r>
          </a:p>
          <a:p>
            <a:pPr lvl="1"/>
            <a:r>
              <a:rPr lang="en-US" sz="1600" dirty="0"/>
              <a:t>E.g. it can control the CONF_DONE or </a:t>
            </a:r>
            <a:r>
              <a:rPr lang="en-US" sz="1600" dirty="0" err="1"/>
              <a:t>nSTATUS</a:t>
            </a:r>
            <a:r>
              <a:rPr lang="en-US" sz="1600" dirty="0"/>
              <a:t> pins during setup</a:t>
            </a:r>
            <a:r>
              <a:rPr lang="it-IT" sz="1600" dirty="0"/>
              <a:t>,</a:t>
            </a:r>
          </a:p>
          <a:p>
            <a:r>
              <a:rPr lang="it-IT" sz="1800" dirty="0" err="1"/>
              <a:t>Uses</a:t>
            </a:r>
            <a:r>
              <a:rPr lang="it-IT" sz="1800" dirty="0"/>
              <a:t> 4/5 </a:t>
            </a:r>
            <a:r>
              <a:rPr lang="it-IT" sz="1800" dirty="0" err="1"/>
              <a:t>dedicated</a:t>
            </a:r>
            <a:r>
              <a:rPr lang="it-IT" sz="1800" dirty="0"/>
              <a:t> </a:t>
            </a:r>
            <a:r>
              <a:rPr lang="it-IT" sz="1800" dirty="0" err="1"/>
              <a:t>pins</a:t>
            </a:r>
            <a:r>
              <a:rPr lang="it-IT" sz="1800" dirty="0"/>
              <a:t>.</a:t>
            </a:r>
          </a:p>
        </p:txBody>
      </p:sp>
      <p:pic>
        <p:nvPicPr>
          <p:cNvPr id="4" name="Immagine 3">
            <a:extLst>
              <a:ext uri="{FF2B5EF4-FFF2-40B4-BE49-F238E27FC236}">
                <a16:creationId xmlns:a16="http://schemas.microsoft.com/office/drawing/2014/main" id="{824AFBD4-ED01-4DB7-8F9A-3D59E4B29CC0}"/>
              </a:ext>
            </a:extLst>
          </p:cNvPr>
          <p:cNvPicPr>
            <a:picLocks noChangeAspect="1"/>
          </p:cNvPicPr>
          <p:nvPr/>
        </p:nvPicPr>
        <p:blipFill>
          <a:blip r:embed="rId2"/>
          <a:stretch>
            <a:fillRect/>
          </a:stretch>
        </p:blipFill>
        <p:spPr>
          <a:xfrm>
            <a:off x="2195736" y="2708920"/>
            <a:ext cx="5267060" cy="4031436"/>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00E5C8-C03B-4605-AC7D-F8519F5F4685}"/>
              </a:ext>
            </a:extLst>
          </p:cNvPr>
          <p:cNvSpPr>
            <a:spLocks noGrp="1"/>
          </p:cNvSpPr>
          <p:nvPr>
            <p:ph type="title"/>
          </p:nvPr>
        </p:nvSpPr>
        <p:spPr/>
        <p:txBody>
          <a:bodyPr/>
          <a:lstStyle/>
          <a:p>
            <a:r>
              <a:rPr lang="it-IT" dirty="0"/>
              <a:t>Programming EPC</a:t>
            </a:r>
          </a:p>
        </p:txBody>
      </p:sp>
      <p:sp>
        <p:nvSpPr>
          <p:cNvPr id="3" name="Segnaposto contenuto 2">
            <a:extLst>
              <a:ext uri="{FF2B5EF4-FFF2-40B4-BE49-F238E27FC236}">
                <a16:creationId xmlns:a16="http://schemas.microsoft.com/office/drawing/2014/main" id="{32389308-B52F-45DC-A2EC-8A97D8EA0104}"/>
              </a:ext>
            </a:extLst>
          </p:cNvPr>
          <p:cNvSpPr>
            <a:spLocks noGrp="1"/>
          </p:cNvSpPr>
          <p:nvPr>
            <p:ph idx="1"/>
          </p:nvPr>
        </p:nvSpPr>
        <p:spPr/>
        <p:txBody>
          <a:bodyPr/>
          <a:lstStyle/>
          <a:p>
            <a:r>
              <a:rPr lang="en-US" sz="2000" dirty="0"/>
              <a:t>It is possible to reprogram the serial memory</a:t>
            </a:r>
            <a:r>
              <a:rPr lang="it-IT" sz="2000" dirty="0"/>
              <a:t>:</a:t>
            </a:r>
          </a:p>
          <a:p>
            <a:pPr lvl="1"/>
            <a:r>
              <a:rPr lang="it-IT" sz="1800" dirty="0" err="1"/>
              <a:t>Through</a:t>
            </a:r>
            <a:r>
              <a:rPr lang="it-IT" sz="1800" dirty="0"/>
              <a:t> JTAG </a:t>
            </a:r>
            <a:r>
              <a:rPr lang="it-IT" sz="1800" dirty="0" err="1"/>
              <a:t>protocol</a:t>
            </a:r>
            <a:r>
              <a:rPr lang="it-IT" sz="1800" dirty="0"/>
              <a:t>,</a:t>
            </a:r>
          </a:p>
          <a:p>
            <a:pPr lvl="1"/>
            <a:r>
              <a:rPr lang="it-IT" sz="1800" dirty="0" err="1"/>
              <a:t>Through</a:t>
            </a:r>
            <a:r>
              <a:rPr lang="it-IT" sz="1800" dirty="0"/>
              <a:t> Active Serial.</a:t>
            </a:r>
          </a:p>
        </p:txBody>
      </p:sp>
      <p:pic>
        <p:nvPicPr>
          <p:cNvPr id="4" name="Immagine 3">
            <a:extLst>
              <a:ext uri="{FF2B5EF4-FFF2-40B4-BE49-F238E27FC236}">
                <a16:creationId xmlns:a16="http://schemas.microsoft.com/office/drawing/2014/main" id="{D1CA396C-AB99-4B34-87DD-91BCC379514A}"/>
              </a:ext>
            </a:extLst>
          </p:cNvPr>
          <p:cNvPicPr>
            <a:picLocks noChangeAspect="1"/>
          </p:cNvPicPr>
          <p:nvPr/>
        </p:nvPicPr>
        <p:blipFill>
          <a:blip r:embed="rId2"/>
          <a:stretch>
            <a:fillRect/>
          </a:stretch>
        </p:blipFill>
        <p:spPr>
          <a:xfrm>
            <a:off x="1187624" y="2348880"/>
            <a:ext cx="6712366" cy="4236070"/>
          </a:xfrm>
          <a:prstGeom prst="rect">
            <a:avLst/>
          </a:prstGeom>
        </p:spPr>
      </p:pic>
    </p:spTree>
    <p:extLst>
      <p:ext uri="{BB962C8B-B14F-4D97-AF65-F5344CB8AC3E}">
        <p14:creationId xmlns:p14="http://schemas.microsoft.com/office/powerpoint/2010/main" val="16074091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00E5C8-C03B-4605-AC7D-F8519F5F4685}"/>
              </a:ext>
            </a:extLst>
          </p:cNvPr>
          <p:cNvSpPr>
            <a:spLocks noGrp="1"/>
          </p:cNvSpPr>
          <p:nvPr>
            <p:ph type="title"/>
          </p:nvPr>
        </p:nvSpPr>
        <p:spPr/>
        <p:txBody>
          <a:bodyPr/>
          <a:lstStyle/>
          <a:p>
            <a:r>
              <a:rPr lang="it-IT" dirty="0"/>
              <a:t>Programming EPC</a:t>
            </a:r>
          </a:p>
        </p:txBody>
      </p:sp>
      <p:sp>
        <p:nvSpPr>
          <p:cNvPr id="3" name="Segnaposto contenuto 2">
            <a:extLst>
              <a:ext uri="{FF2B5EF4-FFF2-40B4-BE49-F238E27FC236}">
                <a16:creationId xmlns:a16="http://schemas.microsoft.com/office/drawing/2014/main" id="{32389308-B52F-45DC-A2EC-8A97D8EA0104}"/>
              </a:ext>
            </a:extLst>
          </p:cNvPr>
          <p:cNvSpPr>
            <a:spLocks noGrp="1"/>
          </p:cNvSpPr>
          <p:nvPr>
            <p:ph idx="1"/>
          </p:nvPr>
        </p:nvSpPr>
        <p:spPr/>
        <p:txBody>
          <a:bodyPr/>
          <a:lstStyle/>
          <a:p>
            <a:r>
              <a:rPr lang="it-IT" sz="2000" dirty="0"/>
              <a:t>DE1-SOC </a:t>
            </a:r>
            <a:r>
              <a:rPr lang="it-IT" sz="2000" dirty="0" err="1"/>
              <a:t>mounts</a:t>
            </a:r>
            <a:r>
              <a:rPr lang="it-IT" sz="2000" dirty="0"/>
              <a:t> a JTAG </a:t>
            </a:r>
            <a:r>
              <a:rPr lang="it-IT" sz="2000" dirty="0" err="1"/>
              <a:t>configurable</a:t>
            </a:r>
            <a:r>
              <a:rPr lang="it-IT" sz="2000" dirty="0"/>
              <a:t> EPCQ256,</a:t>
            </a:r>
          </a:p>
          <a:p>
            <a:r>
              <a:rPr lang="en-US" sz="2000" dirty="0"/>
              <a:t>Serial Flash Loader is used</a:t>
            </a:r>
            <a:r>
              <a:rPr lang="it-IT" sz="2000" dirty="0"/>
              <a:t>,</a:t>
            </a:r>
          </a:p>
          <a:p>
            <a:pPr lvl="1"/>
            <a:r>
              <a:rPr lang="en-US" sz="1600" dirty="0"/>
              <a:t>a soft IP that interfaces the JTAG protocol with the Flash Serial interface</a:t>
            </a:r>
            <a:r>
              <a:rPr lang="it-IT" sz="1600" dirty="0"/>
              <a:t>.</a:t>
            </a:r>
          </a:p>
          <a:p>
            <a:endParaRPr lang="it-IT" sz="2000" dirty="0"/>
          </a:p>
        </p:txBody>
      </p:sp>
      <p:pic>
        <p:nvPicPr>
          <p:cNvPr id="6" name="Immagine 5">
            <a:extLst>
              <a:ext uri="{FF2B5EF4-FFF2-40B4-BE49-F238E27FC236}">
                <a16:creationId xmlns:a16="http://schemas.microsoft.com/office/drawing/2014/main" id="{2B629F92-9447-4939-B987-53FB0941C6B5}"/>
              </a:ext>
            </a:extLst>
          </p:cNvPr>
          <p:cNvPicPr>
            <a:picLocks noChangeAspect="1"/>
          </p:cNvPicPr>
          <p:nvPr/>
        </p:nvPicPr>
        <p:blipFill>
          <a:blip r:embed="rId2"/>
          <a:stretch>
            <a:fillRect/>
          </a:stretch>
        </p:blipFill>
        <p:spPr>
          <a:xfrm>
            <a:off x="0" y="3005881"/>
            <a:ext cx="9144000" cy="3088532"/>
          </a:xfrm>
          <a:prstGeom prst="rect">
            <a:avLst/>
          </a:prstGeom>
        </p:spPr>
      </p:pic>
    </p:spTree>
    <p:extLst>
      <p:ext uri="{BB962C8B-B14F-4D97-AF65-F5344CB8AC3E}">
        <p14:creationId xmlns:p14="http://schemas.microsoft.com/office/powerpoint/2010/main" val="146126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it-IT" dirty="0"/>
              <a:t>2-level </a:t>
            </a:r>
            <a:r>
              <a:rPr lang="it-IT" dirty="0" err="1"/>
              <a:t>programmable</a:t>
            </a:r>
            <a:r>
              <a:rPr lang="it-IT" dirty="0"/>
              <a:t> </a:t>
            </a:r>
            <a:r>
              <a:rPr lang="it-IT" dirty="0" err="1"/>
              <a:t>logic</a:t>
            </a:r>
            <a:endParaRPr lang="it-IT" dirty="0"/>
          </a:p>
        </p:txBody>
      </p:sp>
      <p:sp>
        <p:nvSpPr>
          <p:cNvPr id="17411" name="Rectangle 3"/>
          <p:cNvSpPr>
            <a:spLocks noGrp="1" noChangeArrowheads="1"/>
          </p:cNvSpPr>
          <p:nvPr>
            <p:ph type="body" idx="1"/>
          </p:nvPr>
        </p:nvSpPr>
        <p:spPr/>
        <p:txBody>
          <a:bodyPr/>
          <a:lstStyle/>
          <a:p>
            <a:r>
              <a:rPr lang="en-US" sz="2400" dirty="0"/>
              <a:t>They are used to realize two-level logic functions</a:t>
            </a:r>
            <a:r>
              <a:rPr lang="it-IT" sz="2400" dirty="0"/>
              <a:t>: </a:t>
            </a:r>
            <a:br>
              <a:rPr lang="it-IT" sz="2400" dirty="0"/>
            </a:br>
            <a:r>
              <a:rPr lang="en-US" sz="1800" dirty="0">
                <a:solidFill>
                  <a:schemeClr val="accent2"/>
                </a:solidFill>
              </a:rPr>
              <a:t>NOTE1: </a:t>
            </a:r>
            <a:r>
              <a:rPr lang="en-US" sz="1800" dirty="0"/>
              <a:t>Any combinatorial function can be expressed as the sum of minimum terms</a:t>
            </a:r>
            <a:r>
              <a:rPr lang="it-IT" sz="1800" dirty="0"/>
              <a:t>.</a:t>
            </a:r>
          </a:p>
          <a:p>
            <a:r>
              <a:rPr lang="en-US" sz="1800" dirty="0">
                <a:solidFill>
                  <a:schemeClr val="accent2"/>
                </a:solidFill>
              </a:rPr>
              <a:t>NOTE2: </a:t>
            </a:r>
            <a:r>
              <a:rPr lang="en-US" sz="1800" dirty="0"/>
              <a:t>multi-level functions can be implemented by exploiting feedback</a:t>
            </a:r>
            <a:r>
              <a:rPr lang="it-IT" sz="1800" dirty="0"/>
              <a:t>.</a:t>
            </a:r>
          </a:p>
          <a:p>
            <a:r>
              <a:rPr lang="it-IT" sz="2400" dirty="0" err="1"/>
              <a:t>They</a:t>
            </a:r>
            <a:r>
              <a:rPr lang="it-IT" sz="2400" dirty="0"/>
              <a:t> </a:t>
            </a:r>
            <a:r>
              <a:rPr lang="it-IT" sz="2400" dirty="0" err="1"/>
              <a:t>have</a:t>
            </a:r>
            <a:r>
              <a:rPr lang="it-IT" sz="2400" dirty="0"/>
              <a:t>:</a:t>
            </a:r>
          </a:p>
          <a:p>
            <a:pPr lvl="2"/>
            <a:r>
              <a:rPr lang="en-US" sz="1800" dirty="0"/>
              <a:t>A fixed number of inputs (Input Buffer</a:t>
            </a:r>
            <a:r>
              <a:rPr lang="it-IT" sz="1800" dirty="0"/>
              <a:t>)</a:t>
            </a:r>
          </a:p>
          <a:p>
            <a:pPr lvl="2"/>
            <a:r>
              <a:rPr lang="en-US" sz="1800" dirty="0"/>
              <a:t>An AND plan (to achieve the minimum terms</a:t>
            </a:r>
            <a:r>
              <a:rPr lang="it-IT" sz="1800" dirty="0"/>
              <a:t>)</a:t>
            </a:r>
          </a:p>
          <a:p>
            <a:pPr lvl="2"/>
            <a:r>
              <a:rPr lang="en-US" sz="1800" dirty="0"/>
              <a:t>An OR plan (to realize the sums</a:t>
            </a:r>
            <a:r>
              <a:rPr lang="it-IT" sz="1800" dirty="0"/>
              <a:t>)</a:t>
            </a:r>
          </a:p>
          <a:p>
            <a:pPr lvl="2"/>
            <a:r>
              <a:rPr lang="en-US" sz="1800" dirty="0"/>
              <a:t>A fixed number of outputs (Output Buffer</a:t>
            </a:r>
            <a:r>
              <a:rPr lang="it-IT" sz="1800" dirty="0"/>
              <a:t>)</a:t>
            </a:r>
            <a:endParaRPr lang="it-IT" sz="1200" dirty="0"/>
          </a:p>
          <a:p>
            <a:pPr lvl="1"/>
            <a:endParaRPr lang="it-IT" sz="1800" dirty="0"/>
          </a:p>
          <a:p>
            <a:endParaRPr lang="it-IT" dirty="0"/>
          </a:p>
        </p:txBody>
      </p:sp>
      <p:pic>
        <p:nvPicPr>
          <p:cNvPr id="17412" name="Picture 4" descr="due_livelli"/>
          <p:cNvPicPr>
            <a:picLocks noChangeAspect="1" noChangeArrowheads="1"/>
          </p:cNvPicPr>
          <p:nvPr/>
        </p:nvPicPr>
        <p:blipFill>
          <a:blip r:embed="rId3" cstate="print"/>
          <a:srcRect/>
          <a:stretch>
            <a:fillRect/>
          </a:stretch>
        </p:blipFill>
        <p:spPr bwMode="auto">
          <a:xfrm>
            <a:off x="457200" y="4953000"/>
            <a:ext cx="8382000" cy="12858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it-IT" dirty="0"/>
              <a:t>2-level </a:t>
            </a:r>
            <a:r>
              <a:rPr lang="it-IT" dirty="0" err="1"/>
              <a:t>programmable</a:t>
            </a:r>
            <a:r>
              <a:rPr lang="it-IT" dirty="0"/>
              <a:t> </a:t>
            </a:r>
            <a:r>
              <a:rPr lang="it-IT" dirty="0" err="1"/>
              <a:t>logic</a:t>
            </a:r>
            <a:endParaRPr lang="it-IT" dirty="0"/>
          </a:p>
        </p:txBody>
      </p:sp>
      <p:sp>
        <p:nvSpPr>
          <p:cNvPr id="18435" name="Rectangle 3"/>
          <p:cNvSpPr>
            <a:spLocks noGrp="1" noChangeArrowheads="1"/>
          </p:cNvSpPr>
          <p:nvPr>
            <p:ph type="body" idx="1"/>
          </p:nvPr>
        </p:nvSpPr>
        <p:spPr/>
        <p:txBody>
          <a:bodyPr/>
          <a:lstStyle/>
          <a:p>
            <a:r>
              <a:rPr lang="it-IT" sz="2800" dirty="0"/>
              <a:t>Vi sono tre tipi principali:</a:t>
            </a:r>
          </a:p>
          <a:p>
            <a:pPr lvl="1"/>
            <a:r>
              <a:rPr lang="it-IT" sz="2400" dirty="0"/>
              <a:t>PLA (</a:t>
            </a:r>
            <a:r>
              <a:rPr lang="it-IT" sz="2400" dirty="0" err="1"/>
              <a:t>Programmable</a:t>
            </a:r>
            <a:r>
              <a:rPr lang="it-IT" sz="2400" dirty="0"/>
              <a:t> </a:t>
            </a:r>
            <a:r>
              <a:rPr lang="it-IT" sz="2400" dirty="0" err="1"/>
              <a:t>Logic</a:t>
            </a:r>
            <a:r>
              <a:rPr lang="it-IT" sz="2400" dirty="0"/>
              <a:t> </a:t>
            </a:r>
            <a:r>
              <a:rPr lang="it-IT" sz="2400" dirty="0" err="1"/>
              <a:t>Array</a:t>
            </a:r>
            <a:r>
              <a:rPr lang="it-IT" sz="2400" dirty="0"/>
              <a:t>)</a:t>
            </a:r>
          </a:p>
          <a:p>
            <a:pPr lvl="2"/>
            <a:r>
              <a:rPr lang="it-IT" sz="2000" dirty="0" err="1"/>
              <a:t>Programmable</a:t>
            </a:r>
            <a:r>
              <a:rPr lang="it-IT" sz="2000" dirty="0"/>
              <a:t> AND plan,</a:t>
            </a:r>
          </a:p>
          <a:p>
            <a:pPr lvl="3"/>
            <a:r>
              <a:rPr lang="en-US" sz="1800" dirty="0"/>
              <a:t>Implement only the minimum terms necessary</a:t>
            </a:r>
            <a:r>
              <a:rPr lang="it-IT" sz="1800" dirty="0"/>
              <a:t>.</a:t>
            </a:r>
          </a:p>
          <a:p>
            <a:pPr lvl="2"/>
            <a:r>
              <a:rPr lang="it-IT" sz="2000" dirty="0" err="1"/>
              <a:t>Programmable</a:t>
            </a:r>
            <a:r>
              <a:rPr lang="it-IT" sz="2000" dirty="0"/>
              <a:t> OR plan,</a:t>
            </a:r>
          </a:p>
          <a:p>
            <a:pPr lvl="1"/>
            <a:r>
              <a:rPr lang="it-IT" sz="2400" dirty="0"/>
              <a:t>PAL (</a:t>
            </a:r>
            <a:r>
              <a:rPr lang="it-IT" sz="2400" dirty="0" err="1"/>
              <a:t>Programmable</a:t>
            </a:r>
            <a:r>
              <a:rPr lang="it-IT" sz="2400" dirty="0"/>
              <a:t> </a:t>
            </a:r>
            <a:r>
              <a:rPr lang="it-IT" sz="2400" dirty="0" err="1"/>
              <a:t>Array</a:t>
            </a:r>
            <a:r>
              <a:rPr lang="it-IT" sz="2400" dirty="0"/>
              <a:t> </a:t>
            </a:r>
            <a:r>
              <a:rPr lang="it-IT" sz="2400" dirty="0" err="1"/>
              <a:t>Logic</a:t>
            </a:r>
            <a:r>
              <a:rPr lang="it-IT" sz="2400" dirty="0"/>
              <a:t>)</a:t>
            </a:r>
          </a:p>
          <a:p>
            <a:pPr lvl="2"/>
            <a:r>
              <a:rPr lang="it-IT" sz="2000" dirty="0" err="1"/>
              <a:t>Programmable</a:t>
            </a:r>
            <a:r>
              <a:rPr lang="it-IT" sz="2000" dirty="0"/>
              <a:t> AND plan,</a:t>
            </a:r>
          </a:p>
          <a:p>
            <a:pPr lvl="2"/>
            <a:r>
              <a:rPr lang="it-IT" sz="2000" dirty="0"/>
              <a:t>OR </a:t>
            </a:r>
            <a:r>
              <a:rPr lang="it-IT" sz="2000" dirty="0" err="1"/>
              <a:t>plane</a:t>
            </a:r>
            <a:r>
              <a:rPr lang="it-IT" sz="2000" dirty="0"/>
              <a:t> </a:t>
            </a:r>
            <a:r>
              <a:rPr lang="it-IT" sz="2000" dirty="0" err="1"/>
              <a:t>fixed</a:t>
            </a:r>
            <a:r>
              <a:rPr lang="it-IT" sz="2000" dirty="0"/>
              <a:t>,</a:t>
            </a:r>
          </a:p>
          <a:p>
            <a:pPr lvl="3"/>
            <a:r>
              <a:rPr lang="en-US" sz="1800" dirty="0"/>
              <a:t>Imposes a constraint on the minimum number of terms that the function contains</a:t>
            </a:r>
            <a:r>
              <a:rPr lang="it-IT" sz="1800" dirty="0"/>
              <a:t>.</a:t>
            </a:r>
          </a:p>
          <a:p>
            <a:pPr lvl="1"/>
            <a:r>
              <a:rPr lang="it-IT" sz="2400" dirty="0"/>
              <a:t>ROM (</a:t>
            </a:r>
            <a:r>
              <a:rPr lang="it-IT" sz="2400" dirty="0" err="1"/>
              <a:t>Read</a:t>
            </a:r>
            <a:r>
              <a:rPr lang="it-IT" sz="2400" dirty="0"/>
              <a:t> </a:t>
            </a:r>
            <a:r>
              <a:rPr lang="it-IT" sz="2400" dirty="0" err="1"/>
              <a:t>Only</a:t>
            </a:r>
            <a:r>
              <a:rPr lang="it-IT" sz="2400" dirty="0"/>
              <a:t> </a:t>
            </a:r>
            <a:r>
              <a:rPr lang="it-IT" sz="2400" dirty="0" err="1"/>
              <a:t>Memory</a:t>
            </a:r>
            <a:r>
              <a:rPr lang="it-IT" sz="2400" dirty="0"/>
              <a:t>)</a:t>
            </a:r>
          </a:p>
          <a:p>
            <a:pPr lvl="2"/>
            <a:r>
              <a:rPr lang="it-IT" sz="2000" dirty="0"/>
              <a:t>AND </a:t>
            </a:r>
            <a:r>
              <a:rPr lang="it-IT" sz="2000" dirty="0" err="1"/>
              <a:t>plane</a:t>
            </a:r>
            <a:r>
              <a:rPr lang="it-IT" sz="2000" dirty="0"/>
              <a:t> </a:t>
            </a:r>
            <a:r>
              <a:rPr lang="it-IT" sz="2000" dirty="0" err="1"/>
              <a:t>fixed</a:t>
            </a:r>
            <a:r>
              <a:rPr lang="it-IT" sz="2000" dirty="0"/>
              <a:t>,</a:t>
            </a:r>
          </a:p>
          <a:p>
            <a:pPr lvl="3"/>
            <a:r>
              <a:rPr lang="en-US" sz="1800" dirty="0"/>
              <a:t>Implement all possible minimum terms (DECODER</a:t>
            </a:r>
            <a:r>
              <a:rPr lang="it-IT" sz="1800" dirty="0"/>
              <a:t>)</a:t>
            </a:r>
          </a:p>
          <a:p>
            <a:pPr lvl="2"/>
            <a:r>
              <a:rPr lang="it-IT" sz="2000" dirty="0" err="1"/>
              <a:t>Programmable</a:t>
            </a:r>
            <a:r>
              <a:rPr lang="it-IT" sz="2000" dirty="0"/>
              <a:t> OR plan,</a:t>
            </a:r>
            <a:endParaRPr lang="it-IT" dirty="0"/>
          </a:p>
          <a:p>
            <a:pPr lvl="1"/>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it-IT"/>
              <a:t>Programmable Logic Array (PLA)</a:t>
            </a:r>
          </a:p>
        </p:txBody>
      </p:sp>
      <p:sp>
        <p:nvSpPr>
          <p:cNvPr id="19459" name="Rectangle 3"/>
          <p:cNvSpPr>
            <a:spLocks noGrp="1" noChangeArrowheads="1"/>
          </p:cNvSpPr>
          <p:nvPr>
            <p:ph type="body" idx="1"/>
          </p:nvPr>
        </p:nvSpPr>
        <p:spPr/>
        <p:txBody>
          <a:bodyPr/>
          <a:lstStyle/>
          <a:p>
            <a:r>
              <a:rPr lang="en-US" sz="2800" dirty="0"/>
              <a:t>Allows you to realize any logical function</a:t>
            </a:r>
          </a:p>
          <a:p>
            <a:r>
              <a:rPr lang="en-US" sz="2800" dirty="0"/>
              <a:t>This is expressed in sums of implicants</a:t>
            </a:r>
            <a:endParaRPr lang="it-IT" sz="2800" dirty="0">
              <a:latin typeface="Courier New" pitchFamily="49" charset="0"/>
            </a:endParaRPr>
          </a:p>
        </p:txBody>
      </p:sp>
      <p:pic>
        <p:nvPicPr>
          <p:cNvPr id="19460" name="Picture 4" descr="PLA1"/>
          <p:cNvPicPr>
            <a:picLocks noChangeAspect="1" noChangeArrowheads="1"/>
          </p:cNvPicPr>
          <p:nvPr/>
        </p:nvPicPr>
        <p:blipFill>
          <a:blip r:embed="rId3" cstate="print"/>
          <a:srcRect/>
          <a:stretch>
            <a:fillRect/>
          </a:stretch>
        </p:blipFill>
        <p:spPr bwMode="auto">
          <a:xfrm>
            <a:off x="914400" y="3200400"/>
            <a:ext cx="7543800" cy="21907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it-IT"/>
              <a:t>Programmable Logic Array (PLA)</a:t>
            </a:r>
          </a:p>
        </p:txBody>
      </p:sp>
      <p:sp>
        <p:nvSpPr>
          <p:cNvPr id="20483" name="Rectangle 3"/>
          <p:cNvSpPr>
            <a:spLocks noGrp="1" noChangeArrowheads="1"/>
          </p:cNvSpPr>
          <p:nvPr>
            <p:ph type="body" idx="1"/>
          </p:nvPr>
        </p:nvSpPr>
        <p:spPr/>
        <p:txBody>
          <a:bodyPr/>
          <a:lstStyle/>
          <a:p>
            <a:r>
              <a:rPr lang="it-IT" dirty="0" err="1"/>
              <a:t>Logical</a:t>
            </a:r>
            <a:r>
              <a:rPr lang="it-IT" dirty="0"/>
              <a:t> </a:t>
            </a:r>
            <a:r>
              <a:rPr lang="it-IT" dirty="0" err="1"/>
              <a:t>diagram</a:t>
            </a:r>
            <a:r>
              <a:rPr lang="it-IT" dirty="0"/>
              <a:t> of a PLA: </a:t>
            </a:r>
          </a:p>
          <a:p>
            <a:pPr lvl="1"/>
            <a:r>
              <a:rPr lang="en-US" dirty="0"/>
              <a:t>Example with 3 inputs and two outputs (unprogrammed</a:t>
            </a:r>
            <a:r>
              <a:rPr lang="it-IT" dirty="0"/>
              <a:t>)</a:t>
            </a:r>
          </a:p>
        </p:txBody>
      </p:sp>
      <p:pic>
        <p:nvPicPr>
          <p:cNvPr id="20484" name="Picture 4" descr="PLA2"/>
          <p:cNvPicPr>
            <a:picLocks noChangeAspect="1" noChangeArrowheads="1"/>
          </p:cNvPicPr>
          <p:nvPr/>
        </p:nvPicPr>
        <p:blipFill>
          <a:blip r:embed="rId3" cstate="print"/>
          <a:srcRect/>
          <a:stretch>
            <a:fillRect/>
          </a:stretch>
        </p:blipFill>
        <p:spPr bwMode="auto">
          <a:xfrm>
            <a:off x="1357290" y="2714620"/>
            <a:ext cx="6877050" cy="36671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it-IT"/>
              <a:t>Programmable Logic Array (PLA)</a:t>
            </a:r>
          </a:p>
        </p:txBody>
      </p:sp>
      <p:pic>
        <p:nvPicPr>
          <p:cNvPr id="23567" name="Picture 15" descr="ES1"/>
          <p:cNvPicPr>
            <a:picLocks noChangeAspect="1" noChangeArrowheads="1"/>
          </p:cNvPicPr>
          <p:nvPr/>
        </p:nvPicPr>
        <p:blipFill>
          <a:blip r:embed="rId3" cstate="print"/>
          <a:srcRect/>
          <a:stretch>
            <a:fillRect/>
          </a:stretch>
        </p:blipFill>
        <p:spPr bwMode="auto">
          <a:xfrm>
            <a:off x="1295400" y="1752600"/>
            <a:ext cx="6829425" cy="3781425"/>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it-IT"/>
              <a:t>Programmable Logic Array (PLA)</a:t>
            </a:r>
          </a:p>
        </p:txBody>
      </p:sp>
      <p:pic>
        <p:nvPicPr>
          <p:cNvPr id="22531" name="Picture 3" descr="PLA3"/>
          <p:cNvPicPr>
            <a:picLocks noChangeAspect="1" noChangeArrowheads="1"/>
          </p:cNvPicPr>
          <p:nvPr/>
        </p:nvPicPr>
        <p:blipFill>
          <a:blip r:embed="rId3" cstate="print"/>
          <a:srcRect/>
          <a:stretch>
            <a:fillRect/>
          </a:stretch>
        </p:blipFill>
        <p:spPr bwMode="auto">
          <a:xfrm>
            <a:off x="914400" y="1752600"/>
            <a:ext cx="7620000" cy="3775075"/>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it-IT"/>
              <a:t>Programmable Array Logic (PAL)</a:t>
            </a:r>
          </a:p>
        </p:txBody>
      </p:sp>
      <p:sp>
        <p:nvSpPr>
          <p:cNvPr id="110595" name="Rectangle 3"/>
          <p:cNvSpPr>
            <a:spLocks noGrp="1" noChangeArrowheads="1"/>
          </p:cNvSpPr>
          <p:nvPr>
            <p:ph type="body" idx="1"/>
          </p:nvPr>
        </p:nvSpPr>
        <p:spPr/>
        <p:txBody>
          <a:bodyPr/>
          <a:lstStyle/>
          <a:p>
            <a:r>
              <a:rPr lang="en-US" sz="2800" dirty="0"/>
              <a:t>Programmable AND plane and set OR plane</a:t>
            </a:r>
            <a:r>
              <a:rPr lang="it-IT" sz="2800" dirty="0"/>
              <a:t>,</a:t>
            </a:r>
          </a:p>
          <a:p>
            <a:r>
              <a:rPr lang="en-US" sz="2800" dirty="0"/>
              <a:t>Allows you to implement sums of products</a:t>
            </a:r>
            <a:r>
              <a:rPr lang="it-IT" sz="2800" dirty="0"/>
              <a:t>,</a:t>
            </a:r>
          </a:p>
          <a:p>
            <a:pPr lvl="1"/>
            <a:r>
              <a:rPr lang="en-US" sz="2400" dirty="0"/>
              <a:t>There may be a limit on the maximum number of products that can contribute to the realization of a function</a:t>
            </a:r>
            <a:endParaRPr lang="it-IT" sz="2400" dirty="0"/>
          </a:p>
        </p:txBody>
      </p:sp>
      <p:pic>
        <p:nvPicPr>
          <p:cNvPr id="110596" name="Picture 4"/>
          <p:cNvPicPr>
            <a:picLocks noChangeAspect="1" noChangeArrowheads="1"/>
          </p:cNvPicPr>
          <p:nvPr/>
        </p:nvPicPr>
        <p:blipFill>
          <a:blip r:embed="rId3" cstate="print"/>
          <a:srcRect/>
          <a:stretch>
            <a:fillRect/>
          </a:stretch>
        </p:blipFill>
        <p:spPr bwMode="auto">
          <a:xfrm>
            <a:off x="1285852" y="3786190"/>
            <a:ext cx="6553200" cy="2046287"/>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it-IT"/>
              <a:t>Programmable Array Logic (PAL)</a:t>
            </a:r>
          </a:p>
        </p:txBody>
      </p:sp>
      <p:sp>
        <p:nvSpPr>
          <p:cNvPr id="111619" name="Rectangle 3"/>
          <p:cNvSpPr>
            <a:spLocks noGrp="1" noChangeArrowheads="1"/>
          </p:cNvSpPr>
          <p:nvPr>
            <p:ph type="body" idx="1"/>
          </p:nvPr>
        </p:nvSpPr>
        <p:spPr/>
        <p:txBody>
          <a:bodyPr/>
          <a:lstStyle/>
          <a:p>
            <a:r>
              <a:rPr lang="it-IT" sz="2800" dirty="0" err="1"/>
              <a:t>Logical</a:t>
            </a:r>
            <a:r>
              <a:rPr lang="it-IT" sz="2800" dirty="0"/>
              <a:t> </a:t>
            </a:r>
            <a:r>
              <a:rPr lang="it-IT" sz="2800" dirty="0" err="1"/>
              <a:t>diagram</a:t>
            </a:r>
            <a:r>
              <a:rPr lang="it-IT" sz="2800" dirty="0"/>
              <a:t> of a PAL:</a:t>
            </a:r>
          </a:p>
          <a:p>
            <a:pPr lvl="1"/>
            <a:r>
              <a:rPr lang="en-US" sz="2400" dirty="0"/>
              <a:t>Example of PAL with 3 inputs and 2 outputs (unprogrammed)</a:t>
            </a:r>
            <a:endParaRPr lang="it-IT" sz="2400" dirty="0"/>
          </a:p>
        </p:txBody>
      </p:sp>
      <p:pic>
        <p:nvPicPr>
          <p:cNvPr id="111620" name="Picture 4"/>
          <p:cNvPicPr>
            <a:picLocks noChangeAspect="1" noChangeArrowheads="1"/>
          </p:cNvPicPr>
          <p:nvPr/>
        </p:nvPicPr>
        <p:blipFill>
          <a:blip r:embed="rId3" cstate="print"/>
          <a:srcRect/>
          <a:stretch>
            <a:fillRect/>
          </a:stretch>
        </p:blipFill>
        <p:spPr bwMode="auto">
          <a:xfrm>
            <a:off x="914400" y="2520950"/>
            <a:ext cx="7391400" cy="38703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it-IT" dirty="0" err="1"/>
              <a:t>Programmable</a:t>
            </a:r>
            <a:r>
              <a:rPr lang="it-IT" dirty="0"/>
              <a:t> devices	</a:t>
            </a:r>
          </a:p>
        </p:txBody>
      </p:sp>
      <p:sp>
        <p:nvSpPr>
          <p:cNvPr id="6147" name="Rectangle 3"/>
          <p:cNvSpPr>
            <a:spLocks noGrp="1" noChangeArrowheads="1"/>
          </p:cNvSpPr>
          <p:nvPr>
            <p:ph type="body" idx="1"/>
          </p:nvPr>
        </p:nvSpPr>
        <p:spPr/>
        <p:txBody>
          <a:bodyPr/>
          <a:lstStyle/>
          <a:p>
            <a:pPr lvl="1"/>
            <a:r>
              <a:rPr lang="en-US" sz="2400" dirty="0"/>
              <a:t>They are hardware devices (chips) that provide more or less complex logical elements that can be appropriately interconnected according to different configurations according to the project specifications</a:t>
            </a:r>
            <a:r>
              <a:rPr lang="it-IT" sz="2400" dirty="0"/>
              <a:t>.</a:t>
            </a:r>
          </a:p>
          <a:p>
            <a:pPr lvl="1"/>
            <a:r>
              <a:rPr lang="it-IT" sz="2400" dirty="0" err="1"/>
              <a:t>They</a:t>
            </a:r>
            <a:r>
              <a:rPr lang="it-IT" sz="2400" dirty="0"/>
              <a:t> </a:t>
            </a:r>
            <a:r>
              <a:rPr lang="it-IT" sz="2400" dirty="0" err="1"/>
              <a:t>have</a:t>
            </a:r>
            <a:r>
              <a:rPr lang="it-IT" sz="2400" dirty="0"/>
              <a:t>:</a:t>
            </a:r>
          </a:p>
          <a:p>
            <a:pPr lvl="2"/>
            <a:r>
              <a:rPr lang="en-US" sz="2000" dirty="0"/>
              <a:t>Logic Components (Logic Gates, Flip-Flops, Buffers</a:t>
            </a:r>
            <a:r>
              <a:rPr lang="it-IT" sz="2000" dirty="0"/>
              <a:t>),</a:t>
            </a:r>
          </a:p>
          <a:p>
            <a:pPr lvl="2"/>
            <a:r>
              <a:rPr lang="it-IT" sz="2000" dirty="0"/>
              <a:t>Connection </a:t>
            </a:r>
            <a:r>
              <a:rPr lang="it-IT" sz="2000" dirty="0" err="1"/>
              <a:t>lines</a:t>
            </a:r>
            <a:r>
              <a:rPr lang="it-IT" sz="2000" dirty="0"/>
              <a:t>,</a:t>
            </a:r>
          </a:p>
          <a:p>
            <a:pPr lvl="2"/>
            <a:r>
              <a:rPr lang="it-IT" sz="2000" dirty="0" err="1"/>
              <a:t>Interconnection</a:t>
            </a:r>
            <a:r>
              <a:rPr lang="it-IT" sz="2000" dirty="0"/>
              <a:t> systems (</a:t>
            </a:r>
            <a:r>
              <a:rPr lang="it-IT" sz="2000" dirty="0" err="1"/>
              <a:t>Multiplexers</a:t>
            </a:r>
            <a:r>
              <a:rPr lang="it-IT" sz="2000" dirty="0"/>
              <a:t>, connections),</a:t>
            </a:r>
          </a:p>
          <a:p>
            <a:pPr lvl="2"/>
            <a:r>
              <a:rPr lang="it-IT" sz="2000" dirty="0"/>
              <a:t>I/O </a:t>
            </a:r>
            <a:r>
              <a:rPr lang="it-IT" sz="2000" dirty="0" err="1"/>
              <a:t>Ports</a:t>
            </a:r>
            <a:r>
              <a:rPr lang="it-IT" sz="2000" dirty="0"/>
              <a:t>,</a:t>
            </a:r>
          </a:p>
          <a:p>
            <a:pPr lvl="1"/>
            <a:r>
              <a:rPr lang="it-IT" sz="2400" dirty="0" err="1"/>
              <a:t>Types</a:t>
            </a:r>
            <a:r>
              <a:rPr lang="it-IT" sz="2400" dirty="0"/>
              <a:t> of </a:t>
            </a:r>
            <a:r>
              <a:rPr lang="it-IT" sz="2400" dirty="0" err="1"/>
              <a:t>Programmable</a:t>
            </a:r>
            <a:r>
              <a:rPr lang="it-IT" sz="2400" dirty="0"/>
              <a:t> </a:t>
            </a:r>
            <a:r>
              <a:rPr lang="it-IT" sz="2400" dirty="0" err="1"/>
              <a:t>Circuits</a:t>
            </a:r>
            <a:r>
              <a:rPr lang="it-IT" sz="2400" dirty="0"/>
              <a:t>:</a:t>
            </a:r>
          </a:p>
          <a:p>
            <a:pPr lvl="3"/>
            <a:r>
              <a:rPr lang="it-IT" sz="1800" dirty="0"/>
              <a:t>PLA, PAL, ROM.</a:t>
            </a:r>
          </a:p>
          <a:p>
            <a:pPr lvl="3"/>
            <a:r>
              <a:rPr lang="it-IT" sz="1800" dirty="0"/>
              <a:t>CPLD</a:t>
            </a:r>
          </a:p>
          <a:p>
            <a:pPr lvl="3"/>
            <a:r>
              <a:rPr lang="it-IT" sz="1800" dirty="0"/>
              <a:t>FPGA</a:t>
            </a:r>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it-IT"/>
              <a:t>Read Only Memory (ROM)	</a:t>
            </a:r>
          </a:p>
        </p:txBody>
      </p:sp>
      <p:sp>
        <p:nvSpPr>
          <p:cNvPr id="26627" name="Rectangle 3"/>
          <p:cNvSpPr>
            <a:spLocks noGrp="1" noChangeArrowheads="1"/>
          </p:cNvSpPr>
          <p:nvPr>
            <p:ph type="body" idx="1"/>
          </p:nvPr>
        </p:nvSpPr>
        <p:spPr/>
        <p:txBody>
          <a:bodyPr/>
          <a:lstStyle/>
          <a:p>
            <a:pPr lvl="1"/>
            <a:r>
              <a:rPr lang="en-US" sz="2400" dirty="0"/>
              <a:t>It can be realized with a fixed and complete AND plan and with a programmable OR plan</a:t>
            </a:r>
            <a:r>
              <a:rPr lang="it-IT" sz="2400" dirty="0"/>
              <a:t>,</a:t>
            </a:r>
          </a:p>
          <a:p>
            <a:pPr lvl="1"/>
            <a:r>
              <a:rPr lang="en-US" sz="2400" dirty="0"/>
              <a:t>In practice, it implements </a:t>
            </a:r>
            <a:r>
              <a:rPr lang="en-US" sz="2400" dirty="0">
                <a:latin typeface="Adobe Caslon Pro" panose="0205050205050A020403" pitchFamily="18" charset="0"/>
              </a:rPr>
              <a:t>m</a:t>
            </a:r>
            <a:r>
              <a:rPr lang="en-US" sz="2400" dirty="0"/>
              <a:t> functions with </a:t>
            </a:r>
            <a:r>
              <a:rPr lang="en-US" sz="2400" dirty="0">
                <a:latin typeface="Adobe Caslon Pro" panose="0205050205050A020403" pitchFamily="18" charset="0"/>
              </a:rPr>
              <a:t>n</a:t>
            </a:r>
            <a:r>
              <a:rPr lang="en-US" sz="2400" dirty="0"/>
              <a:t> inputs</a:t>
            </a:r>
            <a:r>
              <a:rPr lang="it-IT" sz="2400" dirty="0"/>
              <a:t>,</a:t>
            </a:r>
          </a:p>
          <a:p>
            <a:pPr lvl="1"/>
            <a:r>
              <a:rPr lang="en-US" sz="2400" dirty="0"/>
              <a:t>an input configuration (ADDRESS) is associated with an output configuration (WORD</a:t>
            </a:r>
            <a:r>
              <a:rPr lang="it-IT" sz="2400" dirty="0"/>
              <a:t>),</a:t>
            </a:r>
          </a:p>
          <a:p>
            <a:pPr lvl="1"/>
            <a:r>
              <a:rPr lang="en-US" sz="2400" dirty="0"/>
              <a:t>The AND plane acts as an address DECODER</a:t>
            </a:r>
            <a:r>
              <a:rPr lang="it-IT" sz="2400" dirty="0"/>
              <a:t>.</a:t>
            </a:r>
          </a:p>
        </p:txBody>
      </p:sp>
      <p:pic>
        <p:nvPicPr>
          <p:cNvPr id="26628" name="Picture 4"/>
          <p:cNvPicPr>
            <a:picLocks noChangeAspect="1" noChangeArrowheads="1"/>
          </p:cNvPicPr>
          <p:nvPr/>
        </p:nvPicPr>
        <p:blipFill>
          <a:blip r:embed="rId3" cstate="print"/>
          <a:srcRect/>
          <a:stretch>
            <a:fillRect/>
          </a:stretch>
        </p:blipFill>
        <p:spPr bwMode="auto">
          <a:xfrm>
            <a:off x="1071538" y="4286256"/>
            <a:ext cx="7010400" cy="164941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it-IT"/>
              <a:t>Read Only Memory (ROM)	</a:t>
            </a:r>
          </a:p>
        </p:txBody>
      </p:sp>
      <p:sp>
        <p:nvSpPr>
          <p:cNvPr id="27651" name="Rectangle 3"/>
          <p:cNvSpPr>
            <a:spLocks noGrp="1" noChangeArrowheads="1"/>
          </p:cNvSpPr>
          <p:nvPr>
            <p:ph type="body" idx="1"/>
          </p:nvPr>
        </p:nvSpPr>
        <p:spPr/>
        <p:txBody>
          <a:bodyPr/>
          <a:lstStyle/>
          <a:p>
            <a:r>
              <a:rPr lang="it-IT" dirty="0"/>
              <a:t>AND </a:t>
            </a:r>
            <a:r>
              <a:rPr lang="it-IT" dirty="0" err="1"/>
              <a:t>Plane</a:t>
            </a:r>
            <a:r>
              <a:rPr lang="it-IT" dirty="0"/>
              <a:t> (Address Decoder)</a:t>
            </a:r>
          </a:p>
          <a:p>
            <a:pPr lvl="1"/>
            <a:r>
              <a:rPr lang="en-US" dirty="0"/>
              <a:t>realizes all possible </a:t>
            </a:r>
            <a:r>
              <a:rPr lang="en-US" dirty="0" err="1"/>
              <a:t>minterms</a:t>
            </a:r>
            <a:r>
              <a:rPr lang="it-IT" dirty="0"/>
              <a:t>.</a:t>
            </a:r>
          </a:p>
          <a:p>
            <a:pPr lvl="1"/>
            <a:r>
              <a:rPr lang="en-US" dirty="0"/>
              <a:t>for each active input configuration one and only one output line</a:t>
            </a:r>
            <a:endParaRPr lang="it-IT" dirty="0"/>
          </a:p>
        </p:txBody>
      </p:sp>
      <p:pic>
        <p:nvPicPr>
          <p:cNvPr id="27652" name="Picture 4"/>
          <p:cNvPicPr>
            <a:picLocks noChangeAspect="1" noChangeArrowheads="1"/>
          </p:cNvPicPr>
          <p:nvPr/>
        </p:nvPicPr>
        <p:blipFill>
          <a:blip r:embed="rId3" cstate="print"/>
          <a:srcRect/>
          <a:stretch>
            <a:fillRect/>
          </a:stretch>
        </p:blipFill>
        <p:spPr bwMode="auto">
          <a:xfrm>
            <a:off x="1981200" y="3429000"/>
            <a:ext cx="4876800" cy="24511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it-IT"/>
              <a:t>Read Only Memory (ROM)	</a:t>
            </a:r>
          </a:p>
        </p:txBody>
      </p:sp>
      <p:sp>
        <p:nvSpPr>
          <p:cNvPr id="28675" name="Rectangle 3"/>
          <p:cNvSpPr>
            <a:spLocks noGrp="1" noChangeArrowheads="1"/>
          </p:cNvSpPr>
          <p:nvPr>
            <p:ph type="body" idx="1"/>
          </p:nvPr>
        </p:nvSpPr>
        <p:spPr/>
        <p:txBody>
          <a:bodyPr/>
          <a:lstStyle/>
          <a:p>
            <a:r>
              <a:rPr lang="it-IT"/>
              <a:t>Schema logico del piano AND</a:t>
            </a:r>
            <a:endParaRPr lang="it-IT" dirty="0"/>
          </a:p>
        </p:txBody>
      </p:sp>
      <p:pic>
        <p:nvPicPr>
          <p:cNvPr id="28677" name="Picture 5"/>
          <p:cNvPicPr>
            <a:picLocks noChangeAspect="1" noChangeArrowheads="1"/>
          </p:cNvPicPr>
          <p:nvPr/>
        </p:nvPicPr>
        <p:blipFill>
          <a:blip r:embed="rId3" cstate="print"/>
          <a:srcRect/>
          <a:stretch>
            <a:fillRect/>
          </a:stretch>
        </p:blipFill>
        <p:spPr bwMode="auto">
          <a:xfrm>
            <a:off x="571472" y="2428868"/>
            <a:ext cx="8153400" cy="286067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spect="1" noChangeArrowheads="1"/>
          </p:cNvSpPr>
          <p:nvPr>
            <p:ph type="title"/>
          </p:nvPr>
        </p:nvSpPr>
        <p:spPr/>
        <p:txBody>
          <a:bodyPr/>
          <a:lstStyle/>
          <a:p>
            <a:r>
              <a:rPr lang="it-IT"/>
              <a:t>Read Only Memory (ROM)	</a:t>
            </a:r>
          </a:p>
        </p:txBody>
      </p:sp>
      <p:sp>
        <p:nvSpPr>
          <p:cNvPr id="29699" name="Rectangle 3"/>
          <p:cNvSpPr>
            <a:spLocks noGrp="1" noChangeArrowheads="1"/>
          </p:cNvSpPr>
          <p:nvPr>
            <p:ph type="body" idx="1"/>
          </p:nvPr>
        </p:nvSpPr>
        <p:spPr/>
        <p:txBody>
          <a:bodyPr/>
          <a:lstStyle/>
          <a:p>
            <a:r>
              <a:rPr lang="it-IT" dirty="0"/>
              <a:t>Schema logico di una ROM:</a:t>
            </a:r>
          </a:p>
          <a:p>
            <a:pPr lvl="1"/>
            <a:r>
              <a:rPr lang="en-US" dirty="0"/>
              <a:t>Example of a 3-input and 4-output ROM (unprogrammed</a:t>
            </a:r>
            <a:r>
              <a:rPr lang="it-IT" dirty="0"/>
              <a:t>)</a:t>
            </a:r>
          </a:p>
        </p:txBody>
      </p:sp>
      <p:pic>
        <p:nvPicPr>
          <p:cNvPr id="29700" name="Picture 4"/>
          <p:cNvPicPr>
            <a:picLocks noChangeAspect="1" noChangeArrowheads="1"/>
          </p:cNvPicPr>
          <p:nvPr/>
        </p:nvPicPr>
        <p:blipFill>
          <a:blip r:embed="rId3" cstate="print"/>
          <a:srcRect/>
          <a:stretch>
            <a:fillRect/>
          </a:stretch>
        </p:blipFill>
        <p:spPr bwMode="auto">
          <a:xfrm>
            <a:off x="1285852" y="3000372"/>
            <a:ext cx="7391400" cy="32893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it-IT"/>
              <a:t>Read Only Memory (ROM)	</a:t>
            </a:r>
          </a:p>
        </p:txBody>
      </p:sp>
      <p:sp>
        <p:nvSpPr>
          <p:cNvPr id="30723" name="Rectangle 3"/>
          <p:cNvSpPr>
            <a:spLocks noGrp="1" noChangeArrowheads="1"/>
          </p:cNvSpPr>
          <p:nvPr>
            <p:ph type="body" idx="1"/>
          </p:nvPr>
        </p:nvSpPr>
        <p:spPr/>
        <p:txBody>
          <a:bodyPr/>
          <a:lstStyle/>
          <a:p>
            <a:r>
              <a:rPr lang="it-IT"/>
              <a:t>Esempio:</a:t>
            </a:r>
            <a:endParaRPr lang="it-IT" dirty="0"/>
          </a:p>
          <a:p>
            <a:pPr lvl="1"/>
            <a:r>
              <a:rPr lang="it-IT"/>
              <a:t>dalla tabella di verità della funzione a più uscite</a:t>
            </a:r>
            <a:endParaRPr lang="it-IT" dirty="0"/>
          </a:p>
        </p:txBody>
      </p:sp>
      <p:graphicFrame>
        <p:nvGraphicFramePr>
          <p:cNvPr id="30725" name="Object 5"/>
          <p:cNvGraphicFramePr>
            <a:graphicFrameLocks noChangeAspect="1"/>
          </p:cNvGraphicFramePr>
          <p:nvPr/>
        </p:nvGraphicFramePr>
        <p:xfrm>
          <a:off x="1214414" y="2928934"/>
          <a:ext cx="6553200" cy="2638425"/>
        </p:xfrm>
        <a:graphic>
          <a:graphicData uri="http://schemas.openxmlformats.org/presentationml/2006/ole">
            <mc:AlternateContent xmlns:mc="http://schemas.openxmlformats.org/markup-compatibility/2006">
              <mc:Choice xmlns:v="urn:schemas-microsoft-com:vml" Requires="v">
                <p:oleObj spid="_x0000_s1026" name="Foglio di lavoro" r:id="rId4" imgW="3370680" imgH="1886400" progId="Excel.Sheet.8">
                  <p:embed/>
                </p:oleObj>
              </mc:Choice>
              <mc:Fallback>
                <p:oleObj name="Foglio di lavoro" r:id="rId4" imgW="3370680" imgH="1886400" progId="Excel.Sheet.8">
                  <p:embed/>
                  <p:pic>
                    <p:nvPicPr>
                      <p:cNvPr id="3072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14" y="2928934"/>
                        <a:ext cx="655320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it-IT"/>
              <a:t>Read Only Memory (ROM)	</a:t>
            </a:r>
          </a:p>
        </p:txBody>
      </p:sp>
      <p:sp>
        <p:nvSpPr>
          <p:cNvPr id="31747" name="Rectangle 3"/>
          <p:cNvSpPr>
            <a:spLocks noGrp="1" noChangeArrowheads="1"/>
          </p:cNvSpPr>
          <p:nvPr>
            <p:ph type="body" idx="1"/>
          </p:nvPr>
        </p:nvSpPr>
        <p:spPr/>
        <p:txBody>
          <a:bodyPr/>
          <a:lstStyle/>
          <a:p>
            <a:r>
              <a:rPr lang="it-IT"/>
              <a:t>Realizzazione della funzione</a:t>
            </a:r>
            <a:endParaRPr lang="it-IT" dirty="0"/>
          </a:p>
        </p:txBody>
      </p:sp>
      <p:pic>
        <p:nvPicPr>
          <p:cNvPr id="31748" name="Picture 4"/>
          <p:cNvPicPr>
            <a:picLocks noChangeAspect="1" noChangeArrowheads="1"/>
          </p:cNvPicPr>
          <p:nvPr/>
        </p:nvPicPr>
        <p:blipFill>
          <a:blip r:embed="rId3" cstate="print"/>
          <a:srcRect/>
          <a:stretch>
            <a:fillRect/>
          </a:stretch>
        </p:blipFill>
        <p:spPr bwMode="auto">
          <a:xfrm>
            <a:off x="381000" y="1995488"/>
            <a:ext cx="8686800" cy="3871912"/>
          </a:xfrm>
          <a:prstGeom prst="rect">
            <a:avLst/>
          </a:prstGeom>
          <a:noFill/>
          <a:ln w="9525">
            <a:noFill/>
            <a:miter lim="800000"/>
            <a:headEnd/>
            <a:tailEnd/>
          </a:ln>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it-IT" dirty="0"/>
              <a:t>Advanced PLA and PAL</a:t>
            </a:r>
          </a:p>
        </p:txBody>
      </p:sp>
      <p:sp>
        <p:nvSpPr>
          <p:cNvPr id="34819" name="Rectangle 3"/>
          <p:cNvSpPr>
            <a:spLocks noGrp="1" noChangeArrowheads="1"/>
          </p:cNvSpPr>
          <p:nvPr>
            <p:ph type="body" idx="1"/>
          </p:nvPr>
        </p:nvSpPr>
        <p:spPr/>
        <p:txBody>
          <a:bodyPr/>
          <a:lstStyle/>
          <a:p>
            <a:r>
              <a:rPr lang="en-US" dirty="0"/>
              <a:t>PLA and PAL allow only two-level combinatorial networks to be implemented</a:t>
            </a:r>
            <a:r>
              <a:rPr lang="it-IT" dirty="0"/>
              <a:t>,</a:t>
            </a:r>
          </a:p>
          <a:p>
            <a:r>
              <a:rPr lang="en-US" dirty="0"/>
              <a:t>This limit can be exceeded</a:t>
            </a:r>
            <a:r>
              <a:rPr lang="it-IT" dirty="0"/>
              <a:t>,</a:t>
            </a:r>
          </a:p>
          <a:p>
            <a:pPr lvl="1"/>
            <a:r>
              <a:rPr lang="it-IT" dirty="0" err="1"/>
              <a:t>Introducing</a:t>
            </a:r>
            <a:r>
              <a:rPr lang="it-IT" dirty="0"/>
              <a:t> a reaction network,</a:t>
            </a:r>
          </a:p>
          <a:p>
            <a:pPr lvl="2"/>
            <a:r>
              <a:rPr lang="en-US" dirty="0"/>
              <a:t>allows you to implement combinatorial networks with more than two levels</a:t>
            </a:r>
            <a:r>
              <a:rPr lang="it-IT" dirty="0"/>
              <a:t>,</a:t>
            </a:r>
          </a:p>
          <a:p>
            <a:pPr lvl="1"/>
            <a:r>
              <a:rPr lang="it-IT" dirty="0" err="1"/>
              <a:t>Introducing</a:t>
            </a:r>
            <a:r>
              <a:rPr lang="it-IT" dirty="0"/>
              <a:t> </a:t>
            </a:r>
            <a:r>
              <a:rPr lang="it-IT" dirty="0" err="1"/>
              <a:t>memory</a:t>
            </a:r>
            <a:r>
              <a:rPr lang="it-IT" dirty="0"/>
              <a:t> </a:t>
            </a:r>
            <a:r>
              <a:rPr lang="it-IT" dirty="0" err="1"/>
              <a:t>elements</a:t>
            </a:r>
            <a:r>
              <a:rPr lang="it-IT" dirty="0"/>
              <a:t> (Flip-Flop),</a:t>
            </a:r>
          </a:p>
          <a:p>
            <a:pPr lvl="2"/>
            <a:r>
              <a:rPr lang="en-US" dirty="0"/>
              <a:t>allows you to implement sequential machines (synchronous</a:t>
            </a:r>
            <a:r>
              <a:rPr lang="it-IT"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it-IT" dirty="0"/>
              <a:t>Advanced PLA and PAL</a:t>
            </a:r>
          </a:p>
        </p:txBody>
      </p:sp>
      <p:sp>
        <p:nvSpPr>
          <p:cNvPr id="35843" name="Rectangle 3"/>
          <p:cNvSpPr>
            <a:spLocks noGrp="1" noChangeArrowheads="1"/>
          </p:cNvSpPr>
          <p:nvPr>
            <p:ph type="body" idx="1"/>
          </p:nvPr>
        </p:nvSpPr>
        <p:spPr/>
        <p:txBody>
          <a:bodyPr/>
          <a:lstStyle/>
          <a:p>
            <a:r>
              <a:rPr lang="en-US" sz="2800" dirty="0"/>
              <a:t>Example of implementing a multi-level combinatorial network thanks to feedback</a:t>
            </a:r>
            <a:endParaRPr lang="it-IT" sz="2800" dirty="0"/>
          </a:p>
        </p:txBody>
      </p:sp>
      <p:pic>
        <p:nvPicPr>
          <p:cNvPr id="35844" name="Picture 4"/>
          <p:cNvPicPr>
            <a:picLocks noChangeAspect="1" noChangeArrowheads="1"/>
          </p:cNvPicPr>
          <p:nvPr/>
        </p:nvPicPr>
        <p:blipFill>
          <a:blip r:embed="rId3" cstate="print"/>
          <a:srcRect/>
          <a:stretch>
            <a:fillRect/>
          </a:stretch>
        </p:blipFill>
        <p:spPr bwMode="auto">
          <a:xfrm>
            <a:off x="533400" y="2476500"/>
            <a:ext cx="8077200" cy="3771900"/>
          </a:xfrm>
          <a:prstGeom prst="rect">
            <a:avLst/>
          </a:prstGeom>
          <a:noFill/>
          <a:ln w="9525">
            <a:noFill/>
            <a:miter lim="800000"/>
            <a:headEnd/>
            <a:tailEnd/>
          </a:ln>
          <a:effec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3" cstate="print"/>
          <a:srcRect/>
          <a:stretch>
            <a:fillRect/>
          </a:stretch>
        </p:blipFill>
        <p:spPr bwMode="auto">
          <a:xfrm>
            <a:off x="428596" y="1928802"/>
            <a:ext cx="8534400" cy="4302125"/>
          </a:xfrm>
          <a:prstGeom prst="rect">
            <a:avLst/>
          </a:prstGeom>
          <a:solidFill>
            <a:schemeClr val="tx1"/>
          </a:solidFill>
          <a:ln w="9525">
            <a:noFill/>
            <a:miter lim="800000"/>
            <a:headEnd/>
            <a:tailEnd/>
          </a:ln>
          <a:effectLst/>
        </p:spPr>
      </p:pic>
      <p:sp>
        <p:nvSpPr>
          <p:cNvPr id="36869" name="Rectangle 5"/>
          <p:cNvSpPr>
            <a:spLocks noChangeArrowheads="1"/>
          </p:cNvSpPr>
          <p:nvPr/>
        </p:nvSpPr>
        <p:spPr bwMode="auto">
          <a:xfrm>
            <a:off x="838200" y="1828800"/>
            <a:ext cx="2667000" cy="533400"/>
          </a:xfrm>
          <a:prstGeom prst="rect">
            <a:avLst/>
          </a:prstGeom>
          <a:noFill/>
          <a:ln w="9525">
            <a:noFill/>
            <a:miter lim="800000"/>
            <a:headEnd/>
            <a:tailEnd/>
          </a:ln>
          <a:effectLst/>
        </p:spPr>
        <p:txBody>
          <a:bodyPr wrap="none" anchor="ctr"/>
          <a:lstStyle/>
          <a:p>
            <a:endParaRPr lang="it-IT"/>
          </a:p>
        </p:txBody>
      </p:sp>
      <p:sp>
        <p:nvSpPr>
          <p:cNvPr id="36870" name="Rectangle 6"/>
          <p:cNvSpPr>
            <a:spLocks noGrp="1" noChangeArrowheads="1"/>
          </p:cNvSpPr>
          <p:nvPr>
            <p:ph type="title"/>
          </p:nvPr>
        </p:nvSpPr>
        <p:spPr/>
        <p:txBody>
          <a:bodyPr/>
          <a:lstStyle/>
          <a:p>
            <a:r>
              <a:rPr lang="it-IT" dirty="0"/>
              <a:t>Advanced PLA and PAL</a:t>
            </a:r>
          </a:p>
        </p:txBody>
      </p:sp>
      <p:sp>
        <p:nvSpPr>
          <p:cNvPr id="36871" name="Rectangle 7"/>
          <p:cNvSpPr>
            <a:spLocks noGrp="1" noChangeArrowheads="1"/>
          </p:cNvSpPr>
          <p:nvPr>
            <p:ph type="body" idx="1"/>
          </p:nvPr>
        </p:nvSpPr>
        <p:spPr/>
        <p:txBody>
          <a:bodyPr/>
          <a:lstStyle/>
          <a:p>
            <a:r>
              <a:rPr lang="it-IT" dirty="0" err="1"/>
              <a:t>Example</a:t>
            </a:r>
            <a:r>
              <a:rPr lang="it-IT" dirty="0"/>
              <a:t>: Implementation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it-IT" dirty="0"/>
              <a:t>Advanced PLA and PAL</a:t>
            </a:r>
          </a:p>
        </p:txBody>
      </p:sp>
      <p:sp>
        <p:nvSpPr>
          <p:cNvPr id="37891" name="Rectangle 3"/>
          <p:cNvSpPr>
            <a:spLocks noGrp="1" noChangeArrowheads="1"/>
          </p:cNvSpPr>
          <p:nvPr>
            <p:ph type="body" idx="1"/>
          </p:nvPr>
        </p:nvSpPr>
        <p:spPr/>
        <p:txBody>
          <a:bodyPr/>
          <a:lstStyle/>
          <a:p>
            <a:r>
              <a:rPr lang="en-US" sz="2800" dirty="0"/>
              <a:t>Adding memory output elements can further expand the performance of the device</a:t>
            </a:r>
            <a:endParaRPr lang="it-IT" sz="2800" dirty="0"/>
          </a:p>
        </p:txBody>
      </p:sp>
      <p:pic>
        <p:nvPicPr>
          <p:cNvPr id="37892" name="Picture 4"/>
          <p:cNvPicPr>
            <a:picLocks noChangeAspect="1" noChangeArrowheads="1"/>
          </p:cNvPicPr>
          <p:nvPr/>
        </p:nvPicPr>
        <p:blipFill>
          <a:blip r:embed="rId3" cstate="print"/>
          <a:srcRect/>
          <a:stretch>
            <a:fillRect/>
          </a:stretch>
        </p:blipFill>
        <p:spPr bwMode="auto">
          <a:xfrm>
            <a:off x="642910" y="2714620"/>
            <a:ext cx="8077200" cy="344011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it-IT" dirty="0" err="1"/>
              <a:t>Programmable</a:t>
            </a:r>
            <a:r>
              <a:rPr lang="it-IT" dirty="0"/>
              <a:t> Devices	</a:t>
            </a:r>
          </a:p>
        </p:txBody>
      </p:sp>
      <p:sp>
        <p:nvSpPr>
          <p:cNvPr id="7171" name="Rectangle 3"/>
          <p:cNvSpPr>
            <a:spLocks noGrp="1" noChangeArrowheads="1"/>
          </p:cNvSpPr>
          <p:nvPr>
            <p:ph type="body" idx="1"/>
          </p:nvPr>
        </p:nvSpPr>
        <p:spPr/>
        <p:txBody>
          <a:bodyPr/>
          <a:lstStyle/>
          <a:p>
            <a:r>
              <a:rPr lang="en-US" dirty="0"/>
              <a:t>Different devices can be classified according to different aspects</a:t>
            </a:r>
            <a:r>
              <a:rPr lang="it-IT" dirty="0"/>
              <a:t>:</a:t>
            </a:r>
          </a:p>
          <a:p>
            <a:pPr lvl="1"/>
            <a:r>
              <a:rPr lang="it-IT" dirty="0"/>
              <a:t>Programming Mode:</a:t>
            </a:r>
          </a:p>
          <a:p>
            <a:pPr lvl="2"/>
            <a:r>
              <a:rPr lang="it-IT" dirty="0" err="1"/>
              <a:t>Mask</a:t>
            </a:r>
            <a:r>
              <a:rPr lang="it-IT" dirty="0"/>
              <a:t> </a:t>
            </a:r>
            <a:r>
              <a:rPr lang="it-IT" dirty="0" err="1"/>
              <a:t>programmable</a:t>
            </a:r>
            <a:r>
              <a:rPr lang="it-IT" dirty="0"/>
              <a:t>(MPGA),</a:t>
            </a:r>
          </a:p>
          <a:p>
            <a:pPr lvl="2"/>
            <a:r>
              <a:rPr lang="it-IT" dirty="0" err="1"/>
              <a:t>programmable</a:t>
            </a:r>
            <a:r>
              <a:rPr lang="it-IT" dirty="0"/>
              <a:t> once(Fuse o </a:t>
            </a:r>
            <a:r>
              <a:rPr lang="it-IT" dirty="0" err="1"/>
              <a:t>Antifuse</a:t>
            </a:r>
            <a:r>
              <a:rPr lang="it-IT" dirty="0"/>
              <a:t>),</a:t>
            </a:r>
          </a:p>
          <a:p>
            <a:pPr lvl="2"/>
            <a:r>
              <a:rPr lang="it-IT" dirty="0" err="1"/>
              <a:t>reprogrammable</a:t>
            </a:r>
            <a:r>
              <a:rPr lang="it-IT" dirty="0"/>
              <a:t> (EEPROM, SRAM),</a:t>
            </a:r>
          </a:p>
          <a:p>
            <a:pPr lvl="2"/>
            <a:r>
              <a:rPr lang="it-IT" dirty="0" err="1"/>
              <a:t>Reconfigurable</a:t>
            </a:r>
            <a:r>
              <a:rPr lang="it-IT" dirty="0"/>
              <a:t> (SRAM),</a:t>
            </a:r>
          </a:p>
          <a:p>
            <a:pPr lvl="1"/>
            <a:r>
              <a:rPr lang="it-IT" dirty="0"/>
              <a:t>Connections:</a:t>
            </a:r>
          </a:p>
          <a:p>
            <a:pPr lvl="2"/>
            <a:r>
              <a:rPr lang="it-IT" dirty="0"/>
              <a:t>Global,</a:t>
            </a:r>
          </a:p>
          <a:p>
            <a:pPr lvl="2"/>
            <a:r>
              <a:rPr lang="it-IT" dirty="0"/>
              <a:t>Local and distributed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it-IT" dirty="0"/>
              <a:t>CPLD </a:t>
            </a:r>
            <a:br>
              <a:rPr lang="it-IT" dirty="0"/>
            </a:br>
            <a:r>
              <a:rPr lang="it-IT" sz="2400" dirty="0"/>
              <a:t>Complex </a:t>
            </a:r>
            <a:r>
              <a:rPr lang="it-IT" sz="2400" dirty="0" err="1"/>
              <a:t>Programmable</a:t>
            </a:r>
            <a:r>
              <a:rPr lang="it-IT" sz="2400" dirty="0"/>
              <a:t> </a:t>
            </a:r>
            <a:r>
              <a:rPr lang="it-IT" sz="2400" dirty="0" err="1"/>
              <a:t>Logic</a:t>
            </a:r>
            <a:r>
              <a:rPr lang="it-IT" sz="2400" dirty="0"/>
              <a:t>  Device</a:t>
            </a:r>
            <a:endParaRPr lang="it-IT" dirty="0"/>
          </a:p>
        </p:txBody>
      </p:sp>
      <p:sp>
        <p:nvSpPr>
          <p:cNvPr id="38915" name="Rectangle 3"/>
          <p:cNvSpPr>
            <a:spLocks noGrp="1" noChangeArrowheads="1"/>
          </p:cNvSpPr>
          <p:nvPr>
            <p:ph type="body" idx="1"/>
          </p:nvPr>
        </p:nvSpPr>
        <p:spPr/>
        <p:txBody>
          <a:bodyPr/>
          <a:lstStyle/>
          <a:p>
            <a:r>
              <a:rPr lang="en-US" sz="2800" dirty="0"/>
              <a:t>They are the logical evolution of PAL and PLA</a:t>
            </a:r>
            <a:endParaRPr lang="it-IT" sz="2800" dirty="0"/>
          </a:p>
          <a:p>
            <a:r>
              <a:rPr lang="it-IT" sz="2800" dirty="0" err="1"/>
              <a:t>They</a:t>
            </a:r>
            <a:r>
              <a:rPr lang="it-IT" sz="2800" dirty="0"/>
              <a:t> are </a:t>
            </a:r>
            <a:r>
              <a:rPr lang="it-IT" sz="2800" dirty="0" err="1"/>
              <a:t>characterized</a:t>
            </a:r>
            <a:r>
              <a:rPr lang="it-IT" sz="2800" dirty="0"/>
              <a:t> by:</a:t>
            </a:r>
          </a:p>
          <a:p>
            <a:pPr lvl="1"/>
            <a:r>
              <a:rPr lang="it-IT" sz="2400" dirty="0"/>
              <a:t>Global connections</a:t>
            </a:r>
          </a:p>
          <a:p>
            <a:pPr lvl="1"/>
            <a:r>
              <a:rPr lang="it-IT" sz="2400" dirty="0" err="1"/>
              <a:t>Concentrated</a:t>
            </a:r>
            <a:r>
              <a:rPr lang="it-IT" sz="2400" dirty="0"/>
              <a:t> </a:t>
            </a:r>
            <a:r>
              <a:rPr lang="it-IT" sz="2400" dirty="0" err="1"/>
              <a:t>Logic</a:t>
            </a:r>
            <a:r>
              <a:rPr lang="it-IT" sz="2400" dirty="0"/>
              <a:t>.</a:t>
            </a:r>
          </a:p>
          <a:p>
            <a:r>
              <a:rPr lang="en-US" sz="2800" dirty="0"/>
              <a:t>Compared to PAL and PLA</a:t>
            </a:r>
            <a:r>
              <a:rPr lang="it-IT" sz="2800" dirty="0"/>
              <a:t>:</a:t>
            </a:r>
          </a:p>
          <a:p>
            <a:pPr lvl="1"/>
            <a:r>
              <a:rPr lang="en-US" sz="2400" dirty="0"/>
              <a:t>They are more </a:t>
            </a:r>
            <a:br>
              <a:rPr lang="en-US" sz="2400" dirty="0"/>
            </a:br>
            <a:r>
              <a:rPr lang="en-US" sz="2400" dirty="0"/>
              <a:t>complex and larger </a:t>
            </a:r>
            <a:br>
              <a:rPr lang="en-US" sz="2400" dirty="0"/>
            </a:br>
            <a:r>
              <a:rPr lang="en-US" sz="2400" dirty="0"/>
              <a:t>in size</a:t>
            </a:r>
            <a:endParaRPr lang="it-IT" sz="2400" dirty="0"/>
          </a:p>
          <a:p>
            <a:pPr lvl="1"/>
            <a:r>
              <a:rPr lang="it-IT" sz="2400" dirty="0" err="1"/>
              <a:t>Achieve</a:t>
            </a:r>
            <a:r>
              <a:rPr lang="it-IT" sz="2400" dirty="0"/>
              <a:t> </a:t>
            </a:r>
            <a:r>
              <a:rPr lang="it-IT" sz="2400" dirty="0" err="1"/>
              <a:t>higher</a:t>
            </a:r>
            <a:r>
              <a:rPr lang="it-IT" sz="2400" dirty="0"/>
              <a:t> </a:t>
            </a:r>
            <a:br>
              <a:rPr lang="it-IT" sz="2400" dirty="0"/>
            </a:br>
            <a:r>
              <a:rPr lang="it-IT" sz="2400" dirty="0"/>
              <a:t>performance.</a:t>
            </a:r>
          </a:p>
          <a:p>
            <a:pPr lvl="1"/>
            <a:endParaRPr lang="it-IT" dirty="0"/>
          </a:p>
        </p:txBody>
      </p:sp>
      <p:pic>
        <p:nvPicPr>
          <p:cNvPr id="38917" name="Picture 5"/>
          <p:cNvPicPr>
            <a:picLocks noChangeAspect="1" noChangeArrowheads="1"/>
          </p:cNvPicPr>
          <p:nvPr/>
        </p:nvPicPr>
        <p:blipFill>
          <a:blip r:embed="rId3" cstate="print"/>
          <a:srcRect/>
          <a:stretch>
            <a:fillRect/>
          </a:stretch>
        </p:blipFill>
        <p:spPr bwMode="auto">
          <a:xfrm>
            <a:off x="4716016" y="3861048"/>
            <a:ext cx="4159415" cy="2636912"/>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23457" y="1071546"/>
            <a:ext cx="7506327" cy="5429288"/>
          </a:xfrm>
          <a:prstGeom prst="rect">
            <a:avLst/>
          </a:prstGeom>
          <a:noFill/>
          <a:ln w="9525">
            <a:noFill/>
            <a:miter lim="800000"/>
            <a:headEnd/>
            <a:tailEnd/>
          </a:ln>
        </p:spPr>
      </p:pic>
      <p:sp>
        <p:nvSpPr>
          <p:cNvPr id="2" name="Titolo 1"/>
          <p:cNvSpPr>
            <a:spLocks noGrp="1"/>
          </p:cNvSpPr>
          <p:nvPr>
            <p:ph type="title"/>
          </p:nvPr>
        </p:nvSpPr>
        <p:spPr/>
        <p:txBody>
          <a:bodyPr/>
          <a:lstStyle/>
          <a:p>
            <a:r>
              <a:rPr lang="it-IT" dirty="0"/>
              <a:t>CPLD – MAX 3000 A</a:t>
            </a:r>
          </a:p>
        </p:txBody>
      </p:sp>
      <p:sp>
        <p:nvSpPr>
          <p:cNvPr id="3" name="Segnaposto contenuto 2"/>
          <p:cNvSpPr>
            <a:spLocks noGrp="1"/>
          </p:cNvSpPr>
          <p:nvPr>
            <p:ph idx="1"/>
          </p:nvPr>
        </p:nvSpPr>
        <p:spPr>
          <a:xfrm>
            <a:off x="0" y="2928934"/>
            <a:ext cx="3221030" cy="3594107"/>
          </a:xfrm>
        </p:spPr>
        <p:txBody>
          <a:bodyPr/>
          <a:lstStyle/>
          <a:p>
            <a:r>
              <a:rPr lang="it-IT" sz="1800" dirty="0" err="1"/>
              <a:t>Logic</a:t>
            </a:r>
            <a:r>
              <a:rPr lang="it-IT" sz="1800" dirty="0"/>
              <a:t> </a:t>
            </a:r>
            <a:r>
              <a:rPr lang="it-IT" sz="1800" dirty="0" err="1"/>
              <a:t>array</a:t>
            </a:r>
            <a:r>
              <a:rPr lang="it-IT" sz="1800" dirty="0"/>
              <a:t> </a:t>
            </a:r>
            <a:r>
              <a:rPr lang="it-IT" sz="1800" dirty="0" err="1"/>
              <a:t>blocks</a:t>
            </a:r>
            <a:r>
              <a:rPr lang="it-IT" sz="1800" dirty="0"/>
              <a:t> (</a:t>
            </a:r>
            <a:r>
              <a:rPr lang="it-IT" sz="1800" dirty="0" err="1"/>
              <a:t>LABs</a:t>
            </a:r>
            <a:r>
              <a:rPr lang="it-IT" sz="1800" dirty="0"/>
              <a:t>)</a:t>
            </a:r>
          </a:p>
          <a:p>
            <a:r>
              <a:rPr lang="it-IT" sz="1800" dirty="0" err="1"/>
              <a:t>Macrocells</a:t>
            </a:r>
            <a:endParaRPr lang="it-IT" sz="1800" dirty="0"/>
          </a:p>
          <a:p>
            <a:r>
              <a:rPr lang="it-IT" sz="1800" dirty="0" err="1"/>
              <a:t>Expander</a:t>
            </a:r>
            <a:r>
              <a:rPr lang="it-IT" sz="1800" dirty="0"/>
              <a:t> </a:t>
            </a:r>
            <a:r>
              <a:rPr lang="it-IT" sz="1800" dirty="0" err="1"/>
              <a:t>product</a:t>
            </a:r>
            <a:r>
              <a:rPr lang="it-IT" sz="1800" dirty="0"/>
              <a:t> </a:t>
            </a:r>
            <a:r>
              <a:rPr lang="it-IT" sz="1800" dirty="0" err="1"/>
              <a:t>terms</a:t>
            </a:r>
            <a:r>
              <a:rPr lang="it-IT" sz="1800" dirty="0"/>
              <a:t> (</a:t>
            </a:r>
            <a:r>
              <a:rPr lang="it-IT" sz="1800" dirty="0" err="1"/>
              <a:t>shareable</a:t>
            </a:r>
            <a:r>
              <a:rPr lang="it-IT" sz="1800" dirty="0"/>
              <a:t> and </a:t>
            </a:r>
            <a:r>
              <a:rPr lang="it-IT" sz="1800" dirty="0" err="1"/>
              <a:t>parallel</a:t>
            </a:r>
            <a:r>
              <a:rPr lang="it-IT" sz="1800" dirty="0"/>
              <a:t>)</a:t>
            </a:r>
          </a:p>
          <a:p>
            <a:r>
              <a:rPr lang="it-IT" sz="1800" dirty="0" err="1"/>
              <a:t>Programmable</a:t>
            </a:r>
            <a:r>
              <a:rPr lang="it-IT" sz="1800" dirty="0"/>
              <a:t> </a:t>
            </a:r>
            <a:r>
              <a:rPr lang="it-IT" sz="1800" dirty="0" err="1"/>
              <a:t>interconnect</a:t>
            </a:r>
            <a:r>
              <a:rPr lang="it-IT" sz="1800" dirty="0"/>
              <a:t> </a:t>
            </a:r>
            <a:r>
              <a:rPr lang="it-IT" sz="1800" dirty="0" err="1"/>
              <a:t>array</a:t>
            </a:r>
            <a:r>
              <a:rPr lang="it-IT" sz="1800" dirty="0"/>
              <a:t> (PIA)</a:t>
            </a:r>
          </a:p>
          <a:p>
            <a:r>
              <a:rPr lang="it-IT" sz="1800" dirty="0"/>
              <a:t>I/O </a:t>
            </a:r>
            <a:r>
              <a:rPr lang="it-IT" sz="1800" dirty="0" err="1"/>
              <a:t>control</a:t>
            </a:r>
            <a:r>
              <a:rPr lang="it-IT" sz="1800" dirty="0"/>
              <a:t> </a:t>
            </a:r>
            <a:r>
              <a:rPr lang="it-IT" sz="1800" dirty="0" err="1"/>
              <a:t>blocks</a:t>
            </a:r>
            <a:endParaRPr lang="it-IT" sz="1800" dirty="0"/>
          </a:p>
          <a:p>
            <a:r>
              <a:rPr lang="it-IT" sz="1800" dirty="0"/>
              <a:t>4 </a:t>
            </a:r>
            <a:r>
              <a:rPr lang="it-IT" sz="1800" dirty="0" err="1"/>
              <a:t>dedicated</a:t>
            </a:r>
            <a:r>
              <a:rPr lang="it-IT" sz="1800" dirty="0"/>
              <a:t> </a:t>
            </a:r>
            <a:r>
              <a:rPr lang="it-IT" sz="1800" dirty="0" err="1"/>
              <a:t>Inputs</a:t>
            </a:r>
            <a:endParaRPr lang="it-IT" sz="2000" dirty="0"/>
          </a:p>
          <a:p>
            <a:pPr lvl="1"/>
            <a:r>
              <a:rPr lang="it-IT" sz="1600" dirty="0"/>
              <a:t>2 global clock</a:t>
            </a:r>
          </a:p>
          <a:p>
            <a:pPr lvl="1"/>
            <a:r>
              <a:rPr lang="it-IT" sz="1600" dirty="0"/>
              <a:t>1 output </a:t>
            </a:r>
            <a:r>
              <a:rPr lang="it-IT" sz="1600" dirty="0" err="1"/>
              <a:t>enable</a:t>
            </a:r>
            <a:endParaRPr lang="it-IT" sz="1600" dirty="0"/>
          </a:p>
          <a:p>
            <a:pPr lvl="1"/>
            <a:r>
              <a:rPr lang="it-IT" sz="1600" dirty="0"/>
              <a:t>1 global </a:t>
            </a:r>
            <a:r>
              <a:rPr lang="it-IT" sz="1600" dirty="0" err="1"/>
              <a:t>clear</a:t>
            </a:r>
            <a:endParaRPr lang="it-IT"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3000 – </a:t>
            </a:r>
            <a:r>
              <a:rPr lang="it-IT" dirty="0" err="1"/>
              <a:t>Logic</a:t>
            </a:r>
            <a:r>
              <a:rPr lang="it-IT" dirty="0"/>
              <a:t> </a:t>
            </a:r>
            <a:r>
              <a:rPr lang="it-IT" dirty="0" err="1"/>
              <a:t>Array</a:t>
            </a:r>
            <a:r>
              <a:rPr lang="it-IT" dirty="0"/>
              <a:t> </a:t>
            </a:r>
            <a:r>
              <a:rPr lang="it-IT" dirty="0" err="1"/>
              <a:t>Blocks</a:t>
            </a:r>
            <a:endParaRPr lang="it-IT" dirty="0"/>
          </a:p>
        </p:txBody>
      </p:sp>
      <p:sp>
        <p:nvSpPr>
          <p:cNvPr id="3" name="Segnaposto contenuto 2"/>
          <p:cNvSpPr>
            <a:spLocks noGrp="1"/>
          </p:cNvSpPr>
          <p:nvPr>
            <p:ph idx="1"/>
          </p:nvPr>
        </p:nvSpPr>
        <p:spPr/>
        <p:txBody>
          <a:bodyPr/>
          <a:lstStyle/>
          <a:p>
            <a:r>
              <a:rPr lang="it-IT" sz="2000" dirty="0"/>
              <a:t>16 </a:t>
            </a:r>
            <a:r>
              <a:rPr lang="it-IT" sz="2000" dirty="0" err="1"/>
              <a:t>macrocells</a:t>
            </a:r>
            <a:endParaRPr lang="it-IT" sz="2000" dirty="0"/>
          </a:p>
          <a:p>
            <a:pPr lvl="1"/>
            <a:r>
              <a:rPr lang="en-US" sz="1800" dirty="0"/>
              <a:t>logic array (5 </a:t>
            </a:r>
            <a:r>
              <a:rPr lang="en-US" sz="1800" dirty="0" err="1"/>
              <a:t>minterms</a:t>
            </a:r>
            <a:r>
              <a:rPr lang="en-US" sz="1800" dirty="0"/>
              <a:t> each)</a:t>
            </a:r>
          </a:p>
          <a:p>
            <a:pPr lvl="1"/>
            <a:r>
              <a:rPr lang="en-US" sz="1800" dirty="0"/>
              <a:t>product–term select matrix</a:t>
            </a:r>
          </a:p>
          <a:p>
            <a:pPr lvl="1"/>
            <a:r>
              <a:rPr lang="en-US" sz="1800" dirty="0"/>
              <a:t>programmable register</a:t>
            </a:r>
            <a:endParaRPr lang="it-IT" sz="1800" dirty="0"/>
          </a:p>
          <a:p>
            <a:r>
              <a:rPr lang="en-US" sz="2000" dirty="0"/>
              <a:t>36 signals from the PIA and 16 from other </a:t>
            </a:r>
            <a:r>
              <a:rPr lang="en-US" sz="2000" dirty="0" err="1"/>
              <a:t>macrocells</a:t>
            </a:r>
            <a:r>
              <a:rPr lang="en-US" sz="2000" dirty="0"/>
              <a:t> as logic inputs</a:t>
            </a:r>
          </a:p>
          <a:p>
            <a:r>
              <a:rPr lang="en-US" sz="2000" dirty="0"/>
              <a:t>Global controls for secondary register functions</a:t>
            </a:r>
            <a:endParaRPr lang="it-IT" sz="2000" dirty="0"/>
          </a:p>
        </p:txBody>
      </p:sp>
      <p:pic>
        <p:nvPicPr>
          <p:cNvPr id="3074" name="Picture 2"/>
          <p:cNvPicPr>
            <a:picLocks noChangeAspect="1" noChangeArrowheads="1"/>
          </p:cNvPicPr>
          <p:nvPr/>
        </p:nvPicPr>
        <p:blipFill>
          <a:blip r:embed="rId2" cstate="print"/>
          <a:srcRect/>
          <a:stretch>
            <a:fillRect/>
          </a:stretch>
        </p:blipFill>
        <p:spPr bwMode="auto">
          <a:xfrm>
            <a:off x="1357290" y="3270772"/>
            <a:ext cx="6582304" cy="358722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3000 – PTSM &amp; </a:t>
            </a:r>
            <a:r>
              <a:rPr lang="it-IT" dirty="0" err="1"/>
              <a:t>expansions</a:t>
            </a:r>
            <a:endParaRPr lang="it-IT" dirty="0"/>
          </a:p>
        </p:txBody>
      </p:sp>
      <p:sp>
        <p:nvSpPr>
          <p:cNvPr id="3" name="Segnaposto contenuto 2"/>
          <p:cNvSpPr>
            <a:spLocks noGrp="1"/>
          </p:cNvSpPr>
          <p:nvPr>
            <p:ph idx="1"/>
          </p:nvPr>
        </p:nvSpPr>
        <p:spPr/>
        <p:txBody>
          <a:bodyPr/>
          <a:lstStyle/>
          <a:p>
            <a:r>
              <a:rPr lang="it-IT" sz="2400" dirty="0" err="1"/>
              <a:t>Product</a:t>
            </a:r>
            <a:r>
              <a:rPr lang="it-IT" sz="2400" dirty="0"/>
              <a:t> </a:t>
            </a:r>
            <a:r>
              <a:rPr lang="it-IT" sz="2400" dirty="0" err="1"/>
              <a:t>Term</a:t>
            </a:r>
            <a:r>
              <a:rPr lang="it-IT" sz="2400" dirty="0"/>
              <a:t> </a:t>
            </a:r>
            <a:r>
              <a:rPr lang="it-IT" sz="2400" dirty="0" err="1"/>
              <a:t>Select</a:t>
            </a:r>
            <a:r>
              <a:rPr lang="it-IT" sz="2400" dirty="0"/>
              <a:t> Matrix</a:t>
            </a:r>
          </a:p>
          <a:p>
            <a:pPr lvl="1"/>
            <a:r>
              <a:rPr lang="en-US" sz="2000" dirty="0"/>
              <a:t>Select how to use the various signals</a:t>
            </a:r>
            <a:r>
              <a:rPr lang="it-IT" sz="2000" dirty="0"/>
              <a:t>:</a:t>
            </a:r>
          </a:p>
          <a:p>
            <a:pPr lvl="2"/>
            <a:r>
              <a:rPr lang="en-US" sz="2000" dirty="0"/>
              <a:t>To realize logical functions (sums of products)</a:t>
            </a:r>
            <a:r>
              <a:rPr lang="it-IT" sz="2000" dirty="0"/>
              <a:t>,</a:t>
            </a:r>
          </a:p>
          <a:p>
            <a:pPr lvl="2"/>
            <a:r>
              <a:rPr lang="it-IT" sz="2000" dirty="0" err="1"/>
              <a:t>As</a:t>
            </a:r>
            <a:r>
              <a:rPr lang="it-IT" sz="2000" dirty="0"/>
              <a:t> control </a:t>
            </a:r>
            <a:r>
              <a:rPr lang="it-IT" sz="2000" dirty="0" err="1"/>
              <a:t>signals</a:t>
            </a:r>
            <a:r>
              <a:rPr lang="it-IT" sz="2000" dirty="0"/>
              <a:t> for FF,</a:t>
            </a:r>
          </a:p>
          <a:p>
            <a:r>
              <a:rPr lang="it-IT" sz="2400" dirty="0" err="1"/>
              <a:t>Sherable</a:t>
            </a:r>
            <a:r>
              <a:rPr lang="it-IT" sz="2400" dirty="0"/>
              <a:t> </a:t>
            </a:r>
            <a:r>
              <a:rPr lang="it-IT" sz="2400" dirty="0" err="1"/>
              <a:t>logic</a:t>
            </a:r>
            <a:r>
              <a:rPr lang="it-IT" sz="2400" dirty="0"/>
              <a:t> </a:t>
            </a:r>
            <a:r>
              <a:rPr lang="it-IT" sz="2400" dirty="0" err="1"/>
              <a:t>expansion</a:t>
            </a:r>
            <a:r>
              <a:rPr lang="it-IT" sz="2400" dirty="0"/>
              <a:t>:</a:t>
            </a:r>
          </a:p>
          <a:p>
            <a:pPr lvl="2"/>
            <a:r>
              <a:rPr lang="it-IT" sz="2000" dirty="0" err="1"/>
              <a:t>Allows</a:t>
            </a:r>
            <a:r>
              <a:rPr lang="it-IT" sz="2000" dirty="0"/>
              <a:t> feedback,</a:t>
            </a:r>
          </a:p>
          <a:p>
            <a:pPr lvl="2"/>
            <a:r>
              <a:rPr lang="en-US" sz="2000" dirty="0"/>
              <a:t>The result can be used by other </a:t>
            </a:r>
            <a:r>
              <a:rPr lang="en-US" sz="2000" dirty="0" err="1"/>
              <a:t>macrocells</a:t>
            </a:r>
            <a:r>
              <a:rPr lang="it-IT" sz="2000" dirty="0"/>
              <a:t>,</a:t>
            </a:r>
          </a:p>
          <a:p>
            <a:pPr lvl="2"/>
            <a:r>
              <a:rPr lang="it-IT" sz="2000" dirty="0" err="1"/>
              <a:t>Introduces</a:t>
            </a:r>
            <a:r>
              <a:rPr lang="it-IT" sz="2000" dirty="0"/>
              <a:t> some delay.</a:t>
            </a:r>
          </a:p>
          <a:p>
            <a:r>
              <a:rPr lang="it-IT" sz="2400" dirty="0" err="1"/>
              <a:t>Parallel</a:t>
            </a:r>
            <a:r>
              <a:rPr lang="it-IT" sz="2400" dirty="0"/>
              <a:t> </a:t>
            </a:r>
            <a:r>
              <a:rPr lang="it-IT" sz="2400" dirty="0" err="1"/>
              <a:t>Logic</a:t>
            </a:r>
            <a:r>
              <a:rPr lang="it-IT" sz="2400" dirty="0"/>
              <a:t> </a:t>
            </a:r>
            <a:r>
              <a:rPr lang="it-IT" sz="2400" dirty="0" err="1"/>
              <a:t>Expansion</a:t>
            </a:r>
            <a:endParaRPr lang="it-IT" sz="2400" dirty="0"/>
          </a:p>
          <a:p>
            <a:pPr lvl="2"/>
            <a:r>
              <a:rPr lang="en-US" sz="2000" dirty="0"/>
              <a:t>Allows you to develop more complex logic functions by exploiting from adjacent </a:t>
            </a:r>
            <a:r>
              <a:rPr lang="en-US" sz="2000" dirty="0" err="1"/>
              <a:t>macrocells</a:t>
            </a:r>
            <a:r>
              <a:rPr lang="it-IT" sz="2000" dirty="0"/>
              <a:t>,</a:t>
            </a:r>
          </a:p>
          <a:p>
            <a:pPr lvl="2"/>
            <a:r>
              <a:rPr lang="it-IT" sz="2000" dirty="0" err="1"/>
              <a:t>Introduces</a:t>
            </a:r>
            <a:r>
              <a:rPr lang="it-IT" sz="2000" dirty="0"/>
              <a:t> some delay.</a:t>
            </a:r>
          </a:p>
          <a:p>
            <a:pPr lvl="1"/>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3000 – </a:t>
            </a:r>
            <a:r>
              <a:rPr lang="it-IT" dirty="0" err="1"/>
              <a:t>Sherable</a:t>
            </a:r>
            <a:r>
              <a:rPr lang="it-IT" dirty="0"/>
              <a:t> </a:t>
            </a:r>
            <a:r>
              <a:rPr lang="it-IT" dirty="0" err="1"/>
              <a:t>expansions</a:t>
            </a:r>
            <a:endParaRPr lang="it-IT"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620838" y="1250156"/>
            <a:ext cx="5791200" cy="478155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3000 – </a:t>
            </a:r>
            <a:r>
              <a:rPr lang="it-IT" dirty="0" err="1"/>
              <a:t>Parallel</a:t>
            </a:r>
            <a:r>
              <a:rPr lang="it-IT" dirty="0"/>
              <a:t> </a:t>
            </a:r>
            <a:r>
              <a:rPr lang="it-IT" dirty="0" err="1"/>
              <a:t>expansions</a:t>
            </a:r>
            <a:endParaRPr lang="it-IT" dirty="0"/>
          </a:p>
        </p:txBody>
      </p:sp>
      <p:pic>
        <p:nvPicPr>
          <p:cNvPr id="5123" name="Picture 3"/>
          <p:cNvPicPr>
            <a:picLocks noGrp="1" noChangeAspect="1" noChangeArrowheads="1"/>
          </p:cNvPicPr>
          <p:nvPr>
            <p:ph idx="1"/>
          </p:nvPr>
        </p:nvPicPr>
        <p:blipFill>
          <a:blip r:embed="rId2" cstate="print"/>
          <a:srcRect/>
          <a:stretch>
            <a:fillRect/>
          </a:stretch>
        </p:blipFill>
        <p:spPr bwMode="auto">
          <a:xfrm>
            <a:off x="1141255" y="1187450"/>
            <a:ext cx="6750366" cy="490696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3000 - PIA</a:t>
            </a:r>
          </a:p>
        </p:txBody>
      </p:sp>
      <p:sp>
        <p:nvSpPr>
          <p:cNvPr id="3" name="Segnaposto contenuto 2"/>
          <p:cNvSpPr>
            <a:spLocks noGrp="1"/>
          </p:cNvSpPr>
          <p:nvPr>
            <p:ph idx="1"/>
          </p:nvPr>
        </p:nvSpPr>
        <p:spPr/>
        <p:txBody>
          <a:bodyPr/>
          <a:lstStyle/>
          <a:p>
            <a:r>
              <a:rPr lang="it-IT" dirty="0" err="1"/>
              <a:t>Programmable</a:t>
            </a:r>
            <a:r>
              <a:rPr lang="it-IT" dirty="0"/>
              <a:t> </a:t>
            </a:r>
            <a:r>
              <a:rPr lang="it-IT" dirty="0" err="1"/>
              <a:t>Interconnected</a:t>
            </a:r>
            <a:r>
              <a:rPr lang="it-IT" dirty="0"/>
              <a:t> </a:t>
            </a:r>
            <a:r>
              <a:rPr lang="it-IT" dirty="0" err="1"/>
              <a:t>Array</a:t>
            </a:r>
            <a:endParaRPr lang="it-IT" dirty="0"/>
          </a:p>
          <a:p>
            <a:pPr lvl="1"/>
            <a:r>
              <a:rPr lang="en-US" sz="2000" dirty="0"/>
              <a:t>The PIA is a programmable global bus that provides for the availability of all the signals that feed it inside the device, which can be divided into</a:t>
            </a:r>
            <a:r>
              <a:rPr lang="it-IT" sz="2000" dirty="0"/>
              <a:t>:   </a:t>
            </a:r>
          </a:p>
          <a:p>
            <a:pPr lvl="2"/>
            <a:r>
              <a:rPr lang="it-IT" sz="1800" dirty="0" err="1"/>
              <a:t>dedicated</a:t>
            </a:r>
            <a:r>
              <a:rPr lang="it-IT" sz="1800" dirty="0"/>
              <a:t> MAX3000 </a:t>
            </a:r>
            <a:r>
              <a:rPr lang="it-IT" sz="1800" dirty="0" err="1"/>
              <a:t>inputs</a:t>
            </a:r>
            <a:r>
              <a:rPr lang="it-IT" sz="1800" dirty="0"/>
              <a:t>,   </a:t>
            </a:r>
          </a:p>
          <a:p>
            <a:pPr lvl="2"/>
            <a:r>
              <a:rPr lang="it-IT" sz="1800" dirty="0"/>
              <a:t>I/O </a:t>
            </a:r>
            <a:r>
              <a:rPr lang="it-IT" sz="1800" dirty="0" err="1"/>
              <a:t>pins</a:t>
            </a:r>
            <a:r>
              <a:rPr lang="it-IT" sz="1800" dirty="0"/>
              <a:t>   </a:t>
            </a:r>
          </a:p>
          <a:p>
            <a:pPr lvl="2"/>
            <a:r>
              <a:rPr lang="it-IT" sz="1800" dirty="0" err="1"/>
              <a:t>Macrocell</a:t>
            </a:r>
            <a:r>
              <a:rPr lang="it-IT" sz="1800" dirty="0"/>
              <a:t> </a:t>
            </a:r>
            <a:r>
              <a:rPr lang="it-IT" sz="1800" dirty="0" err="1"/>
              <a:t>outputs</a:t>
            </a:r>
            <a:r>
              <a:rPr lang="it-IT" sz="1800" dirty="0"/>
              <a:t>.</a:t>
            </a:r>
          </a:p>
          <a:p>
            <a:pPr lvl="1"/>
            <a:r>
              <a:rPr lang="en-US" sz="2200" dirty="0"/>
              <a:t>The delay of these signals is well defined</a:t>
            </a:r>
            <a:endParaRPr lang="it-IT" sz="2200" dirty="0"/>
          </a:p>
        </p:txBody>
      </p:sp>
      <p:pic>
        <p:nvPicPr>
          <p:cNvPr id="6146" name="Picture 2"/>
          <p:cNvPicPr>
            <a:picLocks noChangeAspect="1" noChangeArrowheads="1"/>
          </p:cNvPicPr>
          <p:nvPr/>
        </p:nvPicPr>
        <p:blipFill>
          <a:blip r:embed="rId2" cstate="print"/>
          <a:srcRect/>
          <a:stretch>
            <a:fillRect/>
          </a:stretch>
        </p:blipFill>
        <p:spPr bwMode="auto">
          <a:xfrm>
            <a:off x="0" y="4286256"/>
            <a:ext cx="5207865" cy="214314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286380" y="4067803"/>
            <a:ext cx="3857620" cy="279019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3000 – I/O </a:t>
            </a:r>
            <a:r>
              <a:rPr lang="it-IT" dirty="0" err="1"/>
              <a:t>Control</a:t>
            </a:r>
            <a:r>
              <a:rPr lang="it-IT" dirty="0"/>
              <a:t> </a:t>
            </a:r>
            <a:r>
              <a:rPr lang="it-IT" dirty="0" err="1"/>
              <a:t>Blocks</a:t>
            </a:r>
            <a:endParaRPr lang="it-IT"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653324" y="1187450"/>
            <a:ext cx="5726227" cy="490696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3000 – I/O </a:t>
            </a:r>
            <a:r>
              <a:rPr lang="it-IT" dirty="0" err="1"/>
              <a:t>Control</a:t>
            </a:r>
            <a:r>
              <a:rPr lang="it-IT" dirty="0"/>
              <a:t> </a:t>
            </a:r>
            <a:r>
              <a:rPr lang="it-IT" dirty="0" err="1"/>
              <a:t>Blocks</a:t>
            </a:r>
            <a:endParaRPr lang="it-IT" dirty="0"/>
          </a:p>
        </p:txBody>
      </p:sp>
      <p:sp>
        <p:nvSpPr>
          <p:cNvPr id="4" name="Segnaposto contenuto 3"/>
          <p:cNvSpPr>
            <a:spLocks noGrp="1"/>
          </p:cNvSpPr>
          <p:nvPr>
            <p:ph idx="1"/>
          </p:nvPr>
        </p:nvSpPr>
        <p:spPr/>
        <p:txBody>
          <a:bodyPr/>
          <a:lstStyle/>
          <a:p>
            <a:r>
              <a:rPr lang="en-US" sz="2800" dirty="0"/>
              <a:t>I/O PINs can be configured</a:t>
            </a:r>
            <a:r>
              <a:rPr lang="it-IT" sz="2800" dirty="0"/>
              <a:t>:</a:t>
            </a:r>
          </a:p>
          <a:p>
            <a:pPr lvl="1"/>
            <a:r>
              <a:rPr lang="en-US" sz="2400" dirty="0"/>
              <a:t>Such as, inputs, outputs, or bidirectional</a:t>
            </a:r>
            <a:r>
              <a:rPr lang="it-IT" sz="2400" dirty="0"/>
              <a:t>,</a:t>
            </a:r>
          </a:p>
          <a:p>
            <a:pPr lvl="1"/>
            <a:r>
              <a:rPr lang="en-US" sz="2400" dirty="0"/>
              <a:t>Can be placed in high impedance</a:t>
            </a:r>
            <a:r>
              <a:rPr lang="it-IT" sz="2400" dirty="0"/>
              <a:t>,</a:t>
            </a:r>
          </a:p>
          <a:p>
            <a:pPr lvl="2"/>
            <a:r>
              <a:rPr lang="en-US" sz="1800" dirty="0"/>
              <a:t>Through dedicated lines (direct or denied) of OEs (which derive from the PIA</a:t>
            </a:r>
            <a:r>
              <a:rPr lang="it-IT" sz="1800" dirty="0"/>
              <a:t>),</a:t>
            </a:r>
          </a:p>
          <a:p>
            <a:pPr lvl="3"/>
            <a:r>
              <a:rPr lang="en-US" sz="1400" dirty="0"/>
              <a:t>Using other I/O PINs</a:t>
            </a:r>
            <a:r>
              <a:rPr lang="it-IT" sz="1400" dirty="0"/>
              <a:t>,</a:t>
            </a:r>
          </a:p>
          <a:p>
            <a:pPr lvl="3"/>
            <a:r>
              <a:rPr lang="en-US" sz="1400" dirty="0"/>
              <a:t>Through the outputs of </a:t>
            </a:r>
            <a:r>
              <a:rPr lang="en-US" sz="1400" dirty="0" err="1"/>
              <a:t>macrocells</a:t>
            </a:r>
            <a:r>
              <a:rPr lang="it-IT" sz="1400" dirty="0"/>
              <a:t>,</a:t>
            </a:r>
          </a:p>
          <a:p>
            <a:pPr lvl="2"/>
            <a:r>
              <a:rPr lang="en-US" sz="1800" dirty="0"/>
              <a:t>They can be placed perpetually in high impedance</a:t>
            </a:r>
            <a:r>
              <a:rPr lang="it-IT" sz="1800" dirty="0"/>
              <a:t>,</a:t>
            </a:r>
          </a:p>
          <a:p>
            <a:pPr lvl="2"/>
            <a:r>
              <a:rPr lang="en-US" sz="1800" dirty="0"/>
              <a:t>They can be placed permanently as buffers</a:t>
            </a:r>
            <a:r>
              <a:rPr lang="it-IT" sz="1800" dirty="0"/>
              <a:t>,</a:t>
            </a:r>
          </a:p>
          <a:p>
            <a:pPr lvl="1"/>
            <a:r>
              <a:rPr lang="en-US" sz="2400" dirty="0"/>
              <a:t>A slew-rate check is provided</a:t>
            </a:r>
            <a:r>
              <a:rPr lang="it-IT" sz="2400" dirty="0"/>
              <a:t>,</a:t>
            </a:r>
          </a:p>
          <a:p>
            <a:pPr lvl="2">
              <a:buNone/>
            </a:pPr>
            <a:endParaRPr lang="it-IT" sz="1600" dirty="0"/>
          </a:p>
          <a:p>
            <a:pPr lvl="2">
              <a:buNone/>
            </a:pPr>
            <a:endParaRPr lang="it-IT"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MAX 3000 – </a:t>
            </a:r>
            <a:r>
              <a:rPr lang="it-IT" dirty="0" err="1"/>
              <a:t>Product</a:t>
            </a:r>
            <a:r>
              <a:rPr lang="it-IT" dirty="0"/>
              <a:t> Family</a:t>
            </a:r>
          </a:p>
        </p:txBody>
      </p:sp>
      <p:pic>
        <p:nvPicPr>
          <p:cNvPr id="8194" name="Picture 2"/>
          <p:cNvPicPr>
            <a:picLocks noGrp="1" noChangeAspect="1" noChangeArrowheads="1"/>
          </p:cNvPicPr>
          <p:nvPr>
            <p:ph idx="1"/>
          </p:nvPr>
        </p:nvPicPr>
        <p:blipFill>
          <a:blip r:embed="rId2" cstate="print"/>
          <a:srcRect/>
          <a:stretch>
            <a:fillRect/>
          </a:stretch>
        </p:blipFill>
        <p:spPr bwMode="auto">
          <a:xfrm>
            <a:off x="577850" y="2107406"/>
            <a:ext cx="7877175" cy="3067050"/>
          </a:xfrm>
          <a:prstGeom prst="rect">
            <a:avLst/>
          </a:prstGeom>
          <a:noFill/>
          <a:ln w="9525">
            <a:noFill/>
            <a:miter lim="800000"/>
            <a:headEnd/>
            <a:tailEnd/>
          </a:ln>
        </p:spPr>
      </p:pic>
      <p:sp>
        <p:nvSpPr>
          <p:cNvPr id="4" name="Rettangolo arrotondato 3"/>
          <p:cNvSpPr/>
          <p:nvPr/>
        </p:nvSpPr>
        <p:spPr bwMode="auto">
          <a:xfrm>
            <a:off x="4572000" y="2428868"/>
            <a:ext cx="1214446" cy="2786082"/>
          </a:xfrm>
          <a:prstGeom prst="roundRect">
            <a:avLst/>
          </a:prstGeom>
          <a:solidFill>
            <a:schemeClr val="accent1">
              <a:alpha val="2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t-IT" dirty="0"/>
              <a:t>Programming Mode	</a:t>
            </a:r>
          </a:p>
        </p:txBody>
      </p:sp>
      <p:sp>
        <p:nvSpPr>
          <p:cNvPr id="8195" name="Rectangle 3"/>
          <p:cNvSpPr>
            <a:spLocks noGrp="1" noChangeArrowheads="1"/>
          </p:cNvSpPr>
          <p:nvPr>
            <p:ph type="body" idx="1"/>
          </p:nvPr>
        </p:nvSpPr>
        <p:spPr/>
        <p:txBody>
          <a:bodyPr/>
          <a:lstStyle/>
          <a:p>
            <a:pPr lvl="1"/>
            <a:r>
              <a:rPr lang="it-IT" sz="2400" dirty="0"/>
              <a:t>FUSE</a:t>
            </a:r>
          </a:p>
          <a:p>
            <a:pPr lvl="2"/>
            <a:r>
              <a:rPr lang="it-IT" sz="2000" dirty="0"/>
              <a:t>Le connessioni tra linee sono inizialmente tutte attive,</a:t>
            </a:r>
          </a:p>
          <a:p>
            <a:pPr lvl="2"/>
            <a:r>
              <a:rPr lang="en-US" sz="2000" dirty="0"/>
              <a:t>Unnecessary connections are permanently disabled during programming</a:t>
            </a:r>
            <a:r>
              <a:rPr lang="it-IT" sz="2000" dirty="0"/>
              <a:t>.</a:t>
            </a:r>
          </a:p>
          <a:p>
            <a:pPr lvl="1"/>
            <a:r>
              <a:rPr lang="it-IT" sz="2400" dirty="0"/>
              <a:t>ANTIFUSE</a:t>
            </a:r>
          </a:p>
          <a:p>
            <a:pPr lvl="2"/>
            <a:r>
              <a:rPr lang="en-US" sz="2000" dirty="0"/>
              <a:t>The connections between lines are initially all inactive</a:t>
            </a:r>
            <a:r>
              <a:rPr lang="it-IT" sz="2000" dirty="0"/>
              <a:t>,</a:t>
            </a:r>
          </a:p>
          <a:p>
            <a:pPr lvl="2"/>
            <a:r>
              <a:rPr lang="en-US" sz="2000" dirty="0"/>
              <a:t>During the programming phase, useful connections are permanently activated</a:t>
            </a:r>
            <a:r>
              <a:rPr lang="it-IT" sz="2000" dirty="0"/>
              <a:t>.</a:t>
            </a:r>
          </a:p>
          <a:p>
            <a:pPr lvl="1"/>
            <a:r>
              <a:rPr lang="it-IT" sz="2400" dirty="0"/>
              <a:t>EEPROM </a:t>
            </a:r>
          </a:p>
          <a:p>
            <a:pPr lvl="2"/>
            <a:r>
              <a:rPr lang="en-US" sz="2000" dirty="0"/>
              <a:t>The connections are all inactive initially</a:t>
            </a:r>
            <a:r>
              <a:rPr lang="it-IT" sz="2000" dirty="0"/>
              <a:t>,</a:t>
            </a:r>
          </a:p>
          <a:p>
            <a:pPr lvl="2"/>
            <a:r>
              <a:rPr lang="en-US" sz="2000" dirty="0"/>
              <a:t>During programming, they can be switched on or off electrically in non-destructive way</a:t>
            </a:r>
            <a:r>
              <a:rPr lang="it-IT" sz="2000" dirty="0"/>
              <a:t>,</a:t>
            </a:r>
          </a:p>
          <a:p>
            <a:pPr lvl="2"/>
            <a:r>
              <a:rPr lang="en-US" sz="2000" dirty="0"/>
              <a:t>The state is maintained even when there is no power</a:t>
            </a:r>
            <a:r>
              <a:rPr lang="it-IT" sz="2000" dirty="0"/>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2052" descr="RC"/>
          <p:cNvPicPr>
            <a:picLocks noChangeAspect="1" noChangeArrowheads="1"/>
          </p:cNvPicPr>
          <p:nvPr/>
        </p:nvPicPr>
        <p:blipFill>
          <a:blip r:embed="rId3" cstate="print"/>
          <a:srcRect/>
          <a:stretch>
            <a:fillRect/>
          </a:stretch>
        </p:blipFill>
        <p:spPr bwMode="auto">
          <a:xfrm>
            <a:off x="1143000" y="1533525"/>
            <a:ext cx="7696200" cy="3114675"/>
          </a:xfrm>
          <a:prstGeom prst="rect">
            <a:avLst/>
          </a:prstGeom>
          <a:noFill/>
        </p:spPr>
      </p:pic>
      <p:sp>
        <p:nvSpPr>
          <p:cNvPr id="123906" name="Rectangle 2050"/>
          <p:cNvSpPr>
            <a:spLocks noGrp="1" noChangeArrowheads="1"/>
          </p:cNvSpPr>
          <p:nvPr>
            <p:ph type="title"/>
          </p:nvPr>
        </p:nvSpPr>
        <p:spPr/>
        <p:txBody>
          <a:bodyPr/>
          <a:lstStyle/>
          <a:p>
            <a:r>
              <a:rPr lang="it-IT" dirty="0"/>
              <a:t>MAX3000 - Q e A</a:t>
            </a:r>
          </a:p>
        </p:txBody>
      </p:sp>
      <p:sp>
        <p:nvSpPr>
          <p:cNvPr id="123907" name="Text Box 2051"/>
          <p:cNvSpPr txBox="1">
            <a:spLocks noChangeArrowheads="1"/>
          </p:cNvSpPr>
          <p:nvPr/>
        </p:nvSpPr>
        <p:spPr bwMode="auto">
          <a:xfrm>
            <a:off x="669925" y="1336675"/>
            <a:ext cx="6994222" cy="646331"/>
          </a:xfrm>
          <a:prstGeom prst="rect">
            <a:avLst/>
          </a:prstGeom>
          <a:noFill/>
          <a:ln w="12700">
            <a:noFill/>
            <a:miter lim="800000"/>
            <a:headEnd/>
            <a:tailEnd/>
          </a:ln>
          <a:effectLst/>
        </p:spPr>
        <p:txBody>
          <a:bodyPr wrap="none">
            <a:spAutoFit/>
          </a:bodyPr>
          <a:lstStyle/>
          <a:p>
            <a:r>
              <a:rPr lang="it-IT" dirty="0"/>
              <a:t>Q: </a:t>
            </a:r>
            <a:r>
              <a:rPr lang="en-US" dirty="0"/>
              <a:t>It is possible to carry out through CPLD MAX3000 the following 
	architecture</a:t>
            </a:r>
            <a:r>
              <a:rPr lang="it-IT" dirty="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050" descr="RC"/>
          <p:cNvPicPr>
            <a:picLocks noChangeAspect="1" noChangeArrowheads="1"/>
          </p:cNvPicPr>
          <p:nvPr/>
        </p:nvPicPr>
        <p:blipFill>
          <a:blip r:embed="rId3" cstate="print"/>
          <a:srcRect/>
          <a:stretch>
            <a:fillRect/>
          </a:stretch>
        </p:blipFill>
        <p:spPr bwMode="auto">
          <a:xfrm>
            <a:off x="1143000" y="1533525"/>
            <a:ext cx="7696200" cy="3114675"/>
          </a:xfrm>
          <a:prstGeom prst="rect">
            <a:avLst/>
          </a:prstGeom>
          <a:noFill/>
        </p:spPr>
      </p:pic>
      <p:sp>
        <p:nvSpPr>
          <p:cNvPr id="124931" name="Rectangle 2051"/>
          <p:cNvSpPr>
            <a:spLocks noGrp="1" noChangeArrowheads="1"/>
          </p:cNvSpPr>
          <p:nvPr>
            <p:ph type="title"/>
          </p:nvPr>
        </p:nvSpPr>
        <p:spPr/>
        <p:txBody>
          <a:bodyPr/>
          <a:lstStyle/>
          <a:p>
            <a:r>
              <a:rPr lang="it-IT" dirty="0"/>
              <a:t>MAX3000 - Q e A</a:t>
            </a:r>
          </a:p>
        </p:txBody>
      </p:sp>
      <p:sp>
        <p:nvSpPr>
          <p:cNvPr id="124932" name="Text Box 2052"/>
          <p:cNvSpPr txBox="1">
            <a:spLocks noChangeArrowheads="1"/>
          </p:cNvSpPr>
          <p:nvPr/>
        </p:nvSpPr>
        <p:spPr bwMode="auto">
          <a:xfrm>
            <a:off x="669925" y="1336675"/>
            <a:ext cx="6994222" cy="646331"/>
          </a:xfrm>
          <a:prstGeom prst="rect">
            <a:avLst/>
          </a:prstGeom>
          <a:noFill/>
          <a:ln w="12700">
            <a:noFill/>
            <a:miter lim="800000"/>
            <a:headEnd/>
            <a:tailEnd/>
          </a:ln>
          <a:effectLst/>
        </p:spPr>
        <p:txBody>
          <a:bodyPr wrap="none">
            <a:spAutoFit/>
          </a:bodyPr>
          <a:lstStyle/>
          <a:p>
            <a:r>
              <a:rPr lang="it-IT" dirty="0"/>
              <a:t>Q: </a:t>
            </a:r>
            <a:r>
              <a:rPr lang="en-US" dirty="0"/>
              <a:t>It is possible to carry out through CPLD MAX3000 the following 
	architecture</a:t>
            </a:r>
            <a:r>
              <a:rPr lang="it-IT" dirty="0"/>
              <a:t>?</a:t>
            </a:r>
          </a:p>
        </p:txBody>
      </p:sp>
      <p:sp>
        <p:nvSpPr>
          <p:cNvPr id="124933" name="Text Box 2053"/>
          <p:cNvSpPr txBox="1">
            <a:spLocks noChangeArrowheads="1"/>
          </p:cNvSpPr>
          <p:nvPr/>
        </p:nvSpPr>
        <p:spPr bwMode="auto">
          <a:xfrm>
            <a:off x="822325" y="4232275"/>
            <a:ext cx="4685898" cy="646331"/>
          </a:xfrm>
          <a:prstGeom prst="rect">
            <a:avLst/>
          </a:prstGeom>
          <a:noFill/>
          <a:ln w="12700">
            <a:noFill/>
            <a:miter lim="800000"/>
            <a:headEnd/>
            <a:tailEnd/>
          </a:ln>
          <a:effectLst/>
        </p:spPr>
        <p:txBody>
          <a:bodyPr wrap="none">
            <a:spAutoFit/>
          </a:bodyPr>
          <a:lstStyle/>
          <a:p>
            <a:r>
              <a:rPr lang="it-IT" dirty="0"/>
              <a:t>A</a:t>
            </a:r>
            <a:r>
              <a:rPr lang="it-IT" b="1" dirty="0"/>
              <a:t>: </a:t>
            </a:r>
            <a:r>
              <a:rPr lang="en-US" b="1" dirty="0"/>
              <a:t>NO with a CPLD you can only achieve 
	DIGITAL circuits</a:t>
            </a:r>
            <a:endParaRPr lang="it-IT"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it-IT" dirty="0"/>
              <a:t>MAX3000 - Q e A</a:t>
            </a:r>
          </a:p>
        </p:txBody>
      </p:sp>
      <p:sp>
        <p:nvSpPr>
          <p:cNvPr id="126979" name="Text Box 3"/>
          <p:cNvSpPr txBox="1">
            <a:spLocks noChangeArrowheads="1"/>
          </p:cNvSpPr>
          <p:nvPr/>
        </p:nvSpPr>
        <p:spPr bwMode="auto">
          <a:xfrm>
            <a:off x="669925" y="1336675"/>
            <a:ext cx="6994222" cy="646331"/>
          </a:xfrm>
          <a:prstGeom prst="rect">
            <a:avLst/>
          </a:prstGeom>
          <a:noFill/>
          <a:ln w="12700">
            <a:noFill/>
            <a:miter lim="800000"/>
            <a:headEnd/>
            <a:tailEnd/>
          </a:ln>
          <a:effectLst/>
        </p:spPr>
        <p:txBody>
          <a:bodyPr wrap="none">
            <a:spAutoFit/>
          </a:bodyPr>
          <a:lstStyle/>
          <a:p>
            <a:r>
              <a:rPr lang="it-IT" dirty="0"/>
              <a:t>Q: </a:t>
            </a:r>
            <a:r>
              <a:rPr lang="en-US" dirty="0"/>
              <a:t>It is possible to carry out through CPLD MAX3000 the following 
	function, i.e. a predetermined asynchronous DELAY ?</a:t>
            </a:r>
            <a:endParaRPr lang="it-IT" dirty="0"/>
          </a:p>
        </p:txBody>
      </p:sp>
      <p:sp>
        <p:nvSpPr>
          <p:cNvPr id="126981" name="Rectangle 5"/>
          <p:cNvSpPr>
            <a:spLocks noChangeArrowheads="1"/>
          </p:cNvSpPr>
          <p:nvPr/>
        </p:nvSpPr>
        <p:spPr bwMode="auto">
          <a:xfrm>
            <a:off x="3368675" y="2549525"/>
            <a:ext cx="2155825" cy="838200"/>
          </a:xfrm>
          <a:prstGeom prst="rect">
            <a:avLst/>
          </a:prstGeom>
          <a:noFill/>
          <a:ln w="38100">
            <a:solidFill>
              <a:schemeClr val="tx1"/>
            </a:solidFill>
            <a:miter lim="800000"/>
            <a:headEnd/>
            <a:tailEnd/>
          </a:ln>
          <a:effectLst/>
        </p:spPr>
        <p:txBody>
          <a:bodyPr anchor="ctr">
            <a:spAutoFit/>
          </a:bodyPr>
          <a:lstStyle/>
          <a:p>
            <a:endParaRPr lang="it-IT"/>
          </a:p>
        </p:txBody>
      </p:sp>
      <p:sp>
        <p:nvSpPr>
          <p:cNvPr id="126982" name="Line 6"/>
          <p:cNvSpPr>
            <a:spLocks noChangeShapeType="1"/>
          </p:cNvSpPr>
          <p:nvPr/>
        </p:nvSpPr>
        <p:spPr bwMode="auto">
          <a:xfrm>
            <a:off x="1692275" y="2930525"/>
            <a:ext cx="1635125" cy="1588"/>
          </a:xfrm>
          <a:prstGeom prst="line">
            <a:avLst/>
          </a:prstGeom>
          <a:noFill/>
          <a:ln w="12700">
            <a:solidFill>
              <a:schemeClr val="tx1"/>
            </a:solidFill>
            <a:round/>
            <a:headEnd/>
            <a:tailEnd type="triangle" w="med" len="med"/>
          </a:ln>
          <a:effectLst/>
        </p:spPr>
        <p:txBody>
          <a:bodyPr anchor="ctr">
            <a:spAutoFit/>
          </a:bodyPr>
          <a:lstStyle/>
          <a:p>
            <a:endParaRPr lang="it-IT"/>
          </a:p>
        </p:txBody>
      </p:sp>
      <p:sp>
        <p:nvSpPr>
          <p:cNvPr id="126983" name="Line 7"/>
          <p:cNvSpPr>
            <a:spLocks noChangeShapeType="1"/>
          </p:cNvSpPr>
          <p:nvPr/>
        </p:nvSpPr>
        <p:spPr bwMode="auto">
          <a:xfrm>
            <a:off x="5578475" y="2930525"/>
            <a:ext cx="1635125" cy="1588"/>
          </a:xfrm>
          <a:prstGeom prst="line">
            <a:avLst/>
          </a:prstGeom>
          <a:noFill/>
          <a:ln w="12700">
            <a:solidFill>
              <a:schemeClr val="tx1"/>
            </a:solidFill>
            <a:round/>
            <a:headEnd/>
            <a:tailEnd type="triangle" w="med" len="med"/>
          </a:ln>
          <a:effectLst/>
        </p:spPr>
        <p:txBody>
          <a:bodyPr anchor="ctr">
            <a:spAutoFit/>
          </a:bodyPr>
          <a:lstStyle/>
          <a:p>
            <a:endParaRPr lang="it-IT"/>
          </a:p>
        </p:txBody>
      </p:sp>
      <p:sp>
        <p:nvSpPr>
          <p:cNvPr id="126984" name="Text Box 8"/>
          <p:cNvSpPr txBox="1">
            <a:spLocks noChangeArrowheads="1"/>
          </p:cNvSpPr>
          <p:nvPr/>
        </p:nvSpPr>
        <p:spPr bwMode="auto">
          <a:xfrm>
            <a:off x="3622675" y="2701925"/>
            <a:ext cx="1609725" cy="457200"/>
          </a:xfrm>
          <a:prstGeom prst="rect">
            <a:avLst/>
          </a:prstGeom>
          <a:noFill/>
          <a:ln w="12700">
            <a:noFill/>
            <a:miter lim="800000"/>
            <a:headEnd/>
            <a:tailEnd/>
          </a:ln>
          <a:effectLst/>
        </p:spPr>
        <p:txBody>
          <a:bodyPr>
            <a:spAutoFit/>
          </a:bodyPr>
          <a:lstStyle/>
          <a:p>
            <a:r>
              <a:rPr lang="it-IT"/>
              <a:t>RIT = 20ns</a:t>
            </a:r>
          </a:p>
        </p:txBody>
      </p:sp>
      <p:sp>
        <p:nvSpPr>
          <p:cNvPr id="126985" name="Text Box 9"/>
          <p:cNvSpPr txBox="1">
            <a:spLocks noChangeArrowheads="1"/>
          </p:cNvSpPr>
          <p:nvPr/>
        </p:nvSpPr>
        <p:spPr bwMode="auto">
          <a:xfrm>
            <a:off x="1447800" y="2362200"/>
            <a:ext cx="762000" cy="457200"/>
          </a:xfrm>
          <a:prstGeom prst="rect">
            <a:avLst/>
          </a:prstGeom>
          <a:noFill/>
          <a:ln w="12700">
            <a:noFill/>
            <a:miter lim="800000"/>
            <a:headEnd/>
            <a:tailEnd/>
          </a:ln>
          <a:effectLst/>
        </p:spPr>
        <p:txBody>
          <a:bodyPr>
            <a:spAutoFit/>
          </a:bodyPr>
          <a:lstStyle/>
          <a:p>
            <a:r>
              <a:rPr lang="it-IT"/>
              <a:t>In</a:t>
            </a:r>
          </a:p>
        </p:txBody>
      </p:sp>
      <p:sp>
        <p:nvSpPr>
          <p:cNvPr id="126986" name="Text Box 10"/>
          <p:cNvSpPr txBox="1">
            <a:spLocks noChangeArrowheads="1"/>
          </p:cNvSpPr>
          <p:nvPr/>
        </p:nvSpPr>
        <p:spPr bwMode="auto">
          <a:xfrm>
            <a:off x="6705600" y="2438400"/>
            <a:ext cx="914400" cy="457200"/>
          </a:xfrm>
          <a:prstGeom prst="rect">
            <a:avLst/>
          </a:prstGeom>
          <a:noFill/>
          <a:ln w="12700">
            <a:noFill/>
            <a:miter lim="800000"/>
            <a:headEnd/>
            <a:tailEnd/>
          </a:ln>
          <a:effectLst/>
        </p:spPr>
        <p:txBody>
          <a:bodyPr>
            <a:spAutoFit/>
          </a:bodyPr>
          <a:lstStyle/>
          <a:p>
            <a:r>
              <a:rPr lang="it-IT"/>
              <a:t>Out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26"/>
          <p:cNvSpPr>
            <a:spLocks noGrp="1" noChangeArrowheads="1"/>
          </p:cNvSpPr>
          <p:nvPr>
            <p:ph type="title"/>
          </p:nvPr>
        </p:nvSpPr>
        <p:spPr/>
        <p:txBody>
          <a:bodyPr/>
          <a:lstStyle/>
          <a:p>
            <a:r>
              <a:rPr lang="it-IT" dirty="0"/>
              <a:t>MAX3000 - Q e A</a:t>
            </a:r>
          </a:p>
        </p:txBody>
      </p:sp>
      <p:sp>
        <p:nvSpPr>
          <p:cNvPr id="128003" name="Text Box 1027"/>
          <p:cNvSpPr txBox="1">
            <a:spLocks noChangeArrowheads="1"/>
          </p:cNvSpPr>
          <p:nvPr/>
        </p:nvSpPr>
        <p:spPr bwMode="auto">
          <a:xfrm>
            <a:off x="669925" y="1336675"/>
            <a:ext cx="6994222" cy="646331"/>
          </a:xfrm>
          <a:prstGeom prst="rect">
            <a:avLst/>
          </a:prstGeom>
          <a:noFill/>
          <a:ln w="12700">
            <a:noFill/>
            <a:miter lim="800000"/>
            <a:headEnd/>
            <a:tailEnd/>
          </a:ln>
          <a:effectLst/>
        </p:spPr>
        <p:txBody>
          <a:bodyPr wrap="none">
            <a:spAutoFit/>
          </a:bodyPr>
          <a:lstStyle/>
          <a:p>
            <a:r>
              <a:rPr lang="it-IT" dirty="0"/>
              <a:t>Q: </a:t>
            </a:r>
            <a:r>
              <a:rPr lang="en-US" dirty="0"/>
              <a:t>It is possible to carry out through CPLD MAX3000 the following 
	function, i.e. a predetermined asynchronous DELAY ?</a:t>
            </a:r>
            <a:endParaRPr lang="it-IT" dirty="0"/>
          </a:p>
        </p:txBody>
      </p:sp>
      <p:sp>
        <p:nvSpPr>
          <p:cNvPr id="128004" name="Rectangle 1028"/>
          <p:cNvSpPr>
            <a:spLocks noChangeArrowheads="1"/>
          </p:cNvSpPr>
          <p:nvPr/>
        </p:nvSpPr>
        <p:spPr bwMode="auto">
          <a:xfrm>
            <a:off x="3368675" y="2549525"/>
            <a:ext cx="2155825" cy="838200"/>
          </a:xfrm>
          <a:prstGeom prst="rect">
            <a:avLst/>
          </a:prstGeom>
          <a:noFill/>
          <a:ln w="38100">
            <a:solidFill>
              <a:schemeClr val="tx1"/>
            </a:solidFill>
            <a:miter lim="800000"/>
            <a:headEnd/>
            <a:tailEnd/>
          </a:ln>
          <a:effectLst/>
        </p:spPr>
        <p:txBody>
          <a:bodyPr anchor="ctr">
            <a:spAutoFit/>
          </a:bodyPr>
          <a:lstStyle/>
          <a:p>
            <a:endParaRPr lang="it-IT"/>
          </a:p>
        </p:txBody>
      </p:sp>
      <p:sp>
        <p:nvSpPr>
          <p:cNvPr id="128005" name="Line 1029"/>
          <p:cNvSpPr>
            <a:spLocks noChangeShapeType="1"/>
          </p:cNvSpPr>
          <p:nvPr/>
        </p:nvSpPr>
        <p:spPr bwMode="auto">
          <a:xfrm>
            <a:off x="1692275" y="2930525"/>
            <a:ext cx="1635125" cy="1588"/>
          </a:xfrm>
          <a:prstGeom prst="line">
            <a:avLst/>
          </a:prstGeom>
          <a:noFill/>
          <a:ln w="12700">
            <a:solidFill>
              <a:schemeClr val="tx1"/>
            </a:solidFill>
            <a:round/>
            <a:headEnd/>
            <a:tailEnd type="triangle" w="med" len="med"/>
          </a:ln>
          <a:effectLst/>
        </p:spPr>
        <p:txBody>
          <a:bodyPr anchor="ctr">
            <a:spAutoFit/>
          </a:bodyPr>
          <a:lstStyle/>
          <a:p>
            <a:endParaRPr lang="it-IT"/>
          </a:p>
        </p:txBody>
      </p:sp>
      <p:sp>
        <p:nvSpPr>
          <p:cNvPr id="128006" name="Line 1030"/>
          <p:cNvSpPr>
            <a:spLocks noChangeShapeType="1"/>
          </p:cNvSpPr>
          <p:nvPr/>
        </p:nvSpPr>
        <p:spPr bwMode="auto">
          <a:xfrm>
            <a:off x="5578475" y="2930525"/>
            <a:ext cx="1635125" cy="1588"/>
          </a:xfrm>
          <a:prstGeom prst="line">
            <a:avLst/>
          </a:prstGeom>
          <a:noFill/>
          <a:ln w="12700">
            <a:solidFill>
              <a:schemeClr val="tx1"/>
            </a:solidFill>
            <a:round/>
            <a:headEnd/>
            <a:tailEnd type="triangle" w="med" len="med"/>
          </a:ln>
          <a:effectLst/>
        </p:spPr>
        <p:txBody>
          <a:bodyPr anchor="ctr">
            <a:spAutoFit/>
          </a:bodyPr>
          <a:lstStyle/>
          <a:p>
            <a:endParaRPr lang="it-IT"/>
          </a:p>
        </p:txBody>
      </p:sp>
      <p:sp>
        <p:nvSpPr>
          <p:cNvPr id="128007" name="Text Box 1031"/>
          <p:cNvSpPr txBox="1">
            <a:spLocks noChangeArrowheads="1"/>
          </p:cNvSpPr>
          <p:nvPr/>
        </p:nvSpPr>
        <p:spPr bwMode="auto">
          <a:xfrm>
            <a:off x="3622675" y="2701925"/>
            <a:ext cx="1609725" cy="457200"/>
          </a:xfrm>
          <a:prstGeom prst="rect">
            <a:avLst/>
          </a:prstGeom>
          <a:noFill/>
          <a:ln w="12700">
            <a:noFill/>
            <a:miter lim="800000"/>
            <a:headEnd/>
            <a:tailEnd/>
          </a:ln>
          <a:effectLst/>
        </p:spPr>
        <p:txBody>
          <a:bodyPr>
            <a:spAutoFit/>
          </a:bodyPr>
          <a:lstStyle/>
          <a:p>
            <a:r>
              <a:rPr lang="it-IT"/>
              <a:t>RIT = 20ns</a:t>
            </a:r>
          </a:p>
        </p:txBody>
      </p:sp>
      <p:sp>
        <p:nvSpPr>
          <p:cNvPr id="128008" name="Text Box 1032"/>
          <p:cNvSpPr txBox="1">
            <a:spLocks noChangeArrowheads="1"/>
          </p:cNvSpPr>
          <p:nvPr/>
        </p:nvSpPr>
        <p:spPr bwMode="auto">
          <a:xfrm>
            <a:off x="1447800" y="2362200"/>
            <a:ext cx="762000" cy="457200"/>
          </a:xfrm>
          <a:prstGeom prst="rect">
            <a:avLst/>
          </a:prstGeom>
          <a:noFill/>
          <a:ln w="12700">
            <a:noFill/>
            <a:miter lim="800000"/>
            <a:headEnd/>
            <a:tailEnd/>
          </a:ln>
          <a:effectLst/>
        </p:spPr>
        <p:txBody>
          <a:bodyPr>
            <a:spAutoFit/>
          </a:bodyPr>
          <a:lstStyle/>
          <a:p>
            <a:r>
              <a:rPr lang="it-IT"/>
              <a:t>In</a:t>
            </a:r>
          </a:p>
        </p:txBody>
      </p:sp>
      <p:sp>
        <p:nvSpPr>
          <p:cNvPr id="128009" name="Text Box 1033"/>
          <p:cNvSpPr txBox="1">
            <a:spLocks noChangeArrowheads="1"/>
          </p:cNvSpPr>
          <p:nvPr/>
        </p:nvSpPr>
        <p:spPr bwMode="auto">
          <a:xfrm>
            <a:off x="6705600" y="2438400"/>
            <a:ext cx="914400" cy="457200"/>
          </a:xfrm>
          <a:prstGeom prst="rect">
            <a:avLst/>
          </a:prstGeom>
          <a:noFill/>
          <a:ln w="12700">
            <a:noFill/>
            <a:miter lim="800000"/>
            <a:headEnd/>
            <a:tailEnd/>
          </a:ln>
          <a:effectLst/>
        </p:spPr>
        <p:txBody>
          <a:bodyPr>
            <a:spAutoFit/>
          </a:bodyPr>
          <a:lstStyle/>
          <a:p>
            <a:r>
              <a:rPr lang="it-IT"/>
              <a:t>Out</a:t>
            </a:r>
          </a:p>
        </p:txBody>
      </p:sp>
      <p:sp>
        <p:nvSpPr>
          <p:cNvPr id="128010" name="Text Box 1034"/>
          <p:cNvSpPr txBox="1">
            <a:spLocks noChangeArrowheads="1"/>
          </p:cNvSpPr>
          <p:nvPr/>
        </p:nvSpPr>
        <p:spPr bwMode="auto">
          <a:xfrm>
            <a:off x="822325" y="3581400"/>
            <a:ext cx="5237331" cy="646331"/>
          </a:xfrm>
          <a:prstGeom prst="rect">
            <a:avLst/>
          </a:prstGeom>
          <a:noFill/>
          <a:ln w="12700">
            <a:noFill/>
            <a:miter lim="800000"/>
            <a:headEnd/>
            <a:tailEnd/>
          </a:ln>
          <a:effectLst/>
        </p:spPr>
        <p:txBody>
          <a:bodyPr wrap="none">
            <a:spAutoFit/>
          </a:bodyPr>
          <a:lstStyle/>
          <a:p>
            <a:r>
              <a:rPr lang="it-IT" b="1" dirty="0"/>
              <a:t>A: </a:t>
            </a:r>
            <a:r>
              <a:rPr lang="en-US" b="1" dirty="0"/>
              <a:t>NO: there is no way or no element that can 
	perform this function.</a:t>
            </a:r>
            <a:r>
              <a:rPr lang="it-IT" dirty="0"/>
              <a:t> </a:t>
            </a:r>
          </a:p>
        </p:txBody>
      </p:sp>
      <p:sp>
        <p:nvSpPr>
          <p:cNvPr id="128011" name="Text Box 1035"/>
          <p:cNvSpPr txBox="1">
            <a:spLocks noChangeArrowheads="1"/>
          </p:cNvSpPr>
          <p:nvPr/>
        </p:nvSpPr>
        <p:spPr bwMode="auto">
          <a:xfrm>
            <a:off x="669925" y="4419600"/>
            <a:ext cx="8016875" cy="923330"/>
          </a:xfrm>
          <a:prstGeom prst="rect">
            <a:avLst/>
          </a:prstGeom>
          <a:noFill/>
          <a:ln w="12700">
            <a:noFill/>
            <a:miter lim="800000"/>
            <a:headEnd/>
            <a:tailEnd/>
          </a:ln>
          <a:effectLst/>
        </p:spPr>
        <p:txBody>
          <a:bodyPr>
            <a:spAutoFit/>
          </a:bodyPr>
          <a:lstStyle/>
          <a:p>
            <a:r>
              <a:rPr lang="en-US" b="1" dirty="0"/>
              <a:t>Note1: </a:t>
            </a:r>
            <a:r>
              <a:rPr lang="en-US" dirty="0"/>
              <a:t>in digital circuits the delay is an (unwanted) consequence of the circuit structure itself and not a parameter to be satisfied</a:t>
            </a:r>
          </a:p>
          <a:p>
            <a:r>
              <a:rPr lang="en-US" b="1" dirty="0"/>
              <a:t>Note2: </a:t>
            </a:r>
            <a:r>
              <a:rPr lang="en-US" dirty="0"/>
              <a:t>A delay element is however achievable in SYNCHRONOUS mode</a:t>
            </a:r>
            <a:endParaRPr lang="it-IT"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it-IT" dirty="0"/>
              <a:t>MAX3000- Q e A</a:t>
            </a:r>
          </a:p>
        </p:txBody>
      </p:sp>
      <p:sp>
        <p:nvSpPr>
          <p:cNvPr id="129027" name="Text Box 3"/>
          <p:cNvSpPr txBox="1">
            <a:spLocks noChangeArrowheads="1"/>
          </p:cNvSpPr>
          <p:nvPr/>
        </p:nvSpPr>
        <p:spPr bwMode="auto">
          <a:xfrm>
            <a:off x="669925" y="1336675"/>
            <a:ext cx="8093075" cy="646331"/>
          </a:xfrm>
          <a:prstGeom prst="rect">
            <a:avLst/>
          </a:prstGeom>
          <a:noFill/>
          <a:ln w="12700">
            <a:noFill/>
            <a:miter lim="800000"/>
            <a:headEnd/>
            <a:tailEnd/>
          </a:ln>
          <a:effectLst/>
        </p:spPr>
        <p:txBody>
          <a:bodyPr>
            <a:spAutoFit/>
          </a:bodyPr>
          <a:lstStyle/>
          <a:p>
            <a:r>
              <a:rPr lang="it-IT" dirty="0"/>
              <a:t>Q: </a:t>
            </a:r>
            <a:r>
              <a:rPr lang="en-US" dirty="0"/>
              <a:t>Is it possible to perform the following logic function via CPLD MAX3000 (the inputs and outputs are connected directly to the I/O pins of the device)?</a:t>
            </a:r>
            <a:endParaRPr lang="it-IT" dirty="0"/>
          </a:p>
        </p:txBody>
      </p:sp>
      <p:sp>
        <p:nvSpPr>
          <p:cNvPr id="129036" name="AutoShape 12"/>
          <p:cNvSpPr>
            <a:spLocks noChangeArrowheads="1"/>
          </p:cNvSpPr>
          <p:nvPr/>
        </p:nvSpPr>
        <p:spPr bwMode="auto">
          <a:xfrm flipH="1">
            <a:off x="3733800" y="2971800"/>
            <a:ext cx="914400" cy="685800"/>
          </a:xfrm>
          <a:prstGeom prst="moon">
            <a:avLst>
              <a:gd name="adj" fmla="val 70833"/>
            </a:avLst>
          </a:prstGeom>
          <a:noFill/>
          <a:ln w="12700">
            <a:solidFill>
              <a:schemeClr val="tx1"/>
            </a:solidFill>
            <a:miter lim="800000"/>
            <a:headEnd/>
            <a:tailEnd/>
          </a:ln>
          <a:effectLst/>
        </p:spPr>
        <p:txBody>
          <a:bodyPr anchor="ctr">
            <a:spAutoFit/>
          </a:bodyPr>
          <a:lstStyle/>
          <a:p>
            <a:endParaRPr lang="it-IT"/>
          </a:p>
        </p:txBody>
      </p:sp>
      <p:sp>
        <p:nvSpPr>
          <p:cNvPr id="129037" name="Line 13"/>
          <p:cNvSpPr>
            <a:spLocks noChangeShapeType="1"/>
          </p:cNvSpPr>
          <p:nvPr/>
        </p:nvSpPr>
        <p:spPr bwMode="auto">
          <a:xfrm>
            <a:off x="1676400" y="3124200"/>
            <a:ext cx="2209800" cy="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29038" name="Line 14"/>
          <p:cNvSpPr>
            <a:spLocks noChangeShapeType="1"/>
          </p:cNvSpPr>
          <p:nvPr/>
        </p:nvSpPr>
        <p:spPr bwMode="auto">
          <a:xfrm>
            <a:off x="1676400" y="3505200"/>
            <a:ext cx="2209800" cy="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29039" name="Line 15"/>
          <p:cNvSpPr>
            <a:spLocks noChangeShapeType="1"/>
          </p:cNvSpPr>
          <p:nvPr/>
        </p:nvSpPr>
        <p:spPr bwMode="auto">
          <a:xfrm>
            <a:off x="4648200" y="3276600"/>
            <a:ext cx="2209800" cy="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29040" name="AutoShape 16"/>
          <p:cNvSpPr>
            <a:spLocks noChangeArrowheads="1"/>
          </p:cNvSpPr>
          <p:nvPr/>
        </p:nvSpPr>
        <p:spPr bwMode="auto">
          <a:xfrm>
            <a:off x="6858000" y="3200400"/>
            <a:ext cx="381000" cy="152400"/>
          </a:xfrm>
          <a:prstGeom prst="homePlate">
            <a:avLst>
              <a:gd name="adj" fmla="val 62500"/>
            </a:avLst>
          </a:prstGeom>
          <a:solidFill>
            <a:schemeClr val="accent1"/>
          </a:solidFill>
          <a:ln w="12700">
            <a:solidFill>
              <a:schemeClr val="tx1"/>
            </a:solidFill>
            <a:miter lim="800000"/>
            <a:headEnd/>
            <a:tailEnd/>
          </a:ln>
          <a:effectLst/>
        </p:spPr>
        <p:txBody>
          <a:bodyPr wrap="none" anchor="ctr">
            <a:spAutoFit/>
          </a:bodyPr>
          <a:lstStyle/>
          <a:p>
            <a:endParaRPr lang="it-IT"/>
          </a:p>
        </p:txBody>
      </p:sp>
      <p:sp>
        <p:nvSpPr>
          <p:cNvPr id="129041" name="AutoShape 17"/>
          <p:cNvSpPr>
            <a:spLocks noChangeArrowheads="1"/>
          </p:cNvSpPr>
          <p:nvPr/>
        </p:nvSpPr>
        <p:spPr bwMode="auto">
          <a:xfrm>
            <a:off x="1295400" y="3429000"/>
            <a:ext cx="381000" cy="152400"/>
          </a:xfrm>
          <a:prstGeom prst="homePlate">
            <a:avLst>
              <a:gd name="adj" fmla="val 62500"/>
            </a:avLst>
          </a:prstGeom>
          <a:solidFill>
            <a:schemeClr val="accent1"/>
          </a:solidFill>
          <a:ln w="12700">
            <a:solidFill>
              <a:schemeClr val="tx1"/>
            </a:solidFill>
            <a:miter lim="800000"/>
            <a:headEnd/>
            <a:tailEnd/>
          </a:ln>
          <a:effectLst/>
        </p:spPr>
        <p:txBody>
          <a:bodyPr wrap="none" anchor="ctr">
            <a:spAutoFit/>
          </a:bodyPr>
          <a:lstStyle/>
          <a:p>
            <a:endParaRPr lang="it-IT"/>
          </a:p>
        </p:txBody>
      </p:sp>
      <p:sp>
        <p:nvSpPr>
          <p:cNvPr id="129042" name="AutoShape 18"/>
          <p:cNvSpPr>
            <a:spLocks noChangeArrowheads="1"/>
          </p:cNvSpPr>
          <p:nvPr/>
        </p:nvSpPr>
        <p:spPr bwMode="auto">
          <a:xfrm>
            <a:off x="1295400" y="3048000"/>
            <a:ext cx="381000" cy="152400"/>
          </a:xfrm>
          <a:prstGeom prst="homePlate">
            <a:avLst>
              <a:gd name="adj" fmla="val 62500"/>
            </a:avLst>
          </a:prstGeom>
          <a:solidFill>
            <a:schemeClr val="accent1"/>
          </a:solidFill>
          <a:ln w="12700">
            <a:solidFill>
              <a:schemeClr val="tx1"/>
            </a:solidFill>
            <a:miter lim="800000"/>
            <a:headEnd/>
            <a:tailEnd/>
          </a:ln>
          <a:effectLst/>
        </p:spPr>
        <p:txBody>
          <a:bodyPr wrap="none" anchor="ctr">
            <a:spAutoFit/>
          </a:bodyPr>
          <a:lstStyle/>
          <a:p>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26"/>
          <p:cNvSpPr>
            <a:spLocks noGrp="1" noChangeArrowheads="1"/>
          </p:cNvSpPr>
          <p:nvPr>
            <p:ph type="title"/>
          </p:nvPr>
        </p:nvSpPr>
        <p:spPr/>
        <p:txBody>
          <a:bodyPr/>
          <a:lstStyle/>
          <a:p>
            <a:r>
              <a:rPr lang="it-IT" dirty="0"/>
              <a:t>MAX3000- Q e A</a:t>
            </a:r>
          </a:p>
        </p:txBody>
      </p:sp>
      <p:sp>
        <p:nvSpPr>
          <p:cNvPr id="130051" name="Text Box 1027"/>
          <p:cNvSpPr txBox="1">
            <a:spLocks noChangeArrowheads="1"/>
          </p:cNvSpPr>
          <p:nvPr/>
        </p:nvSpPr>
        <p:spPr bwMode="auto">
          <a:xfrm>
            <a:off x="669925" y="1336675"/>
            <a:ext cx="8093075" cy="646331"/>
          </a:xfrm>
          <a:prstGeom prst="rect">
            <a:avLst/>
          </a:prstGeom>
          <a:noFill/>
          <a:ln w="12700">
            <a:noFill/>
            <a:miter lim="800000"/>
            <a:headEnd/>
            <a:tailEnd/>
          </a:ln>
          <a:effectLst/>
        </p:spPr>
        <p:txBody>
          <a:bodyPr>
            <a:spAutoFit/>
          </a:bodyPr>
          <a:lstStyle/>
          <a:p>
            <a:r>
              <a:rPr lang="it-IT" dirty="0"/>
              <a:t>Q: </a:t>
            </a:r>
            <a:r>
              <a:rPr lang="en-US" dirty="0"/>
              <a:t>Is it possible to perform the following logic function via CPLD MAX3000 (the inputs and outputs are connected directly to the I/O pins of the device)?</a:t>
            </a:r>
            <a:endParaRPr lang="it-IT" dirty="0"/>
          </a:p>
        </p:txBody>
      </p:sp>
      <p:sp>
        <p:nvSpPr>
          <p:cNvPr id="130052" name="AutoShape 1028"/>
          <p:cNvSpPr>
            <a:spLocks noChangeArrowheads="1"/>
          </p:cNvSpPr>
          <p:nvPr/>
        </p:nvSpPr>
        <p:spPr bwMode="auto">
          <a:xfrm flipH="1">
            <a:off x="3733800" y="2971800"/>
            <a:ext cx="914400" cy="685800"/>
          </a:xfrm>
          <a:prstGeom prst="moon">
            <a:avLst>
              <a:gd name="adj" fmla="val 70833"/>
            </a:avLst>
          </a:prstGeom>
          <a:noFill/>
          <a:ln w="12700">
            <a:solidFill>
              <a:schemeClr val="tx1"/>
            </a:solidFill>
            <a:miter lim="800000"/>
            <a:headEnd/>
            <a:tailEnd/>
          </a:ln>
          <a:effectLst/>
        </p:spPr>
        <p:txBody>
          <a:bodyPr anchor="ctr">
            <a:spAutoFit/>
          </a:bodyPr>
          <a:lstStyle/>
          <a:p>
            <a:endParaRPr lang="it-IT"/>
          </a:p>
        </p:txBody>
      </p:sp>
      <p:sp>
        <p:nvSpPr>
          <p:cNvPr id="130053" name="Line 1029"/>
          <p:cNvSpPr>
            <a:spLocks noChangeShapeType="1"/>
          </p:cNvSpPr>
          <p:nvPr/>
        </p:nvSpPr>
        <p:spPr bwMode="auto">
          <a:xfrm>
            <a:off x="1676400" y="3124200"/>
            <a:ext cx="2209800" cy="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30054" name="Line 1030"/>
          <p:cNvSpPr>
            <a:spLocks noChangeShapeType="1"/>
          </p:cNvSpPr>
          <p:nvPr/>
        </p:nvSpPr>
        <p:spPr bwMode="auto">
          <a:xfrm>
            <a:off x="1676400" y="3505200"/>
            <a:ext cx="2209800" cy="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30055" name="Line 1031"/>
          <p:cNvSpPr>
            <a:spLocks noChangeShapeType="1"/>
          </p:cNvSpPr>
          <p:nvPr/>
        </p:nvSpPr>
        <p:spPr bwMode="auto">
          <a:xfrm>
            <a:off x="4648200" y="3276600"/>
            <a:ext cx="2209800" cy="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30056" name="AutoShape 1032"/>
          <p:cNvSpPr>
            <a:spLocks noChangeArrowheads="1"/>
          </p:cNvSpPr>
          <p:nvPr/>
        </p:nvSpPr>
        <p:spPr bwMode="auto">
          <a:xfrm>
            <a:off x="6858000" y="3200400"/>
            <a:ext cx="381000" cy="152400"/>
          </a:xfrm>
          <a:prstGeom prst="homePlate">
            <a:avLst>
              <a:gd name="adj" fmla="val 62500"/>
            </a:avLst>
          </a:prstGeom>
          <a:solidFill>
            <a:schemeClr val="accent1"/>
          </a:solidFill>
          <a:ln w="12700">
            <a:solidFill>
              <a:schemeClr val="tx1"/>
            </a:solidFill>
            <a:miter lim="800000"/>
            <a:headEnd/>
            <a:tailEnd/>
          </a:ln>
          <a:effectLst/>
        </p:spPr>
        <p:txBody>
          <a:bodyPr wrap="none" anchor="ctr">
            <a:spAutoFit/>
          </a:bodyPr>
          <a:lstStyle/>
          <a:p>
            <a:endParaRPr lang="it-IT"/>
          </a:p>
        </p:txBody>
      </p:sp>
      <p:sp>
        <p:nvSpPr>
          <p:cNvPr id="130057" name="AutoShape 1033"/>
          <p:cNvSpPr>
            <a:spLocks noChangeArrowheads="1"/>
          </p:cNvSpPr>
          <p:nvPr/>
        </p:nvSpPr>
        <p:spPr bwMode="auto">
          <a:xfrm>
            <a:off x="1295400" y="3429000"/>
            <a:ext cx="381000" cy="152400"/>
          </a:xfrm>
          <a:prstGeom prst="homePlate">
            <a:avLst>
              <a:gd name="adj" fmla="val 62500"/>
            </a:avLst>
          </a:prstGeom>
          <a:solidFill>
            <a:schemeClr val="accent1"/>
          </a:solidFill>
          <a:ln w="12700">
            <a:solidFill>
              <a:schemeClr val="tx1"/>
            </a:solidFill>
            <a:miter lim="800000"/>
            <a:headEnd/>
            <a:tailEnd/>
          </a:ln>
          <a:effectLst/>
        </p:spPr>
        <p:txBody>
          <a:bodyPr wrap="none" anchor="ctr">
            <a:spAutoFit/>
          </a:bodyPr>
          <a:lstStyle/>
          <a:p>
            <a:endParaRPr lang="it-IT"/>
          </a:p>
        </p:txBody>
      </p:sp>
      <p:sp>
        <p:nvSpPr>
          <p:cNvPr id="130058" name="AutoShape 1034"/>
          <p:cNvSpPr>
            <a:spLocks noChangeArrowheads="1"/>
          </p:cNvSpPr>
          <p:nvPr/>
        </p:nvSpPr>
        <p:spPr bwMode="auto">
          <a:xfrm>
            <a:off x="1295400" y="3048000"/>
            <a:ext cx="381000" cy="152400"/>
          </a:xfrm>
          <a:prstGeom prst="homePlate">
            <a:avLst>
              <a:gd name="adj" fmla="val 62500"/>
            </a:avLst>
          </a:prstGeom>
          <a:solidFill>
            <a:schemeClr val="accent1"/>
          </a:solidFill>
          <a:ln w="12700">
            <a:solidFill>
              <a:schemeClr val="tx1"/>
            </a:solidFill>
            <a:miter lim="800000"/>
            <a:headEnd/>
            <a:tailEnd/>
          </a:ln>
          <a:effectLst/>
        </p:spPr>
        <p:txBody>
          <a:bodyPr wrap="none" anchor="ctr">
            <a:spAutoFit/>
          </a:bodyPr>
          <a:lstStyle/>
          <a:p>
            <a:endParaRPr lang="it-IT"/>
          </a:p>
        </p:txBody>
      </p:sp>
      <p:sp>
        <p:nvSpPr>
          <p:cNvPr id="130059" name="AutoShape 1035"/>
          <p:cNvSpPr>
            <a:spLocks noChangeArrowheads="1"/>
          </p:cNvSpPr>
          <p:nvPr/>
        </p:nvSpPr>
        <p:spPr bwMode="auto">
          <a:xfrm rot="5471909">
            <a:off x="2514600" y="2933700"/>
            <a:ext cx="381000" cy="381000"/>
          </a:xfrm>
          <a:prstGeom prst="flowChartExtract">
            <a:avLst/>
          </a:prstGeom>
          <a:solidFill>
            <a:schemeClr val="hlink"/>
          </a:solidFill>
          <a:ln w="12700">
            <a:solidFill>
              <a:schemeClr val="tx1"/>
            </a:solidFill>
            <a:miter lim="800000"/>
            <a:headEnd/>
            <a:tailEnd/>
          </a:ln>
          <a:effectLst/>
        </p:spPr>
        <p:txBody>
          <a:bodyPr wrap="none" anchor="ctr">
            <a:spAutoFit/>
          </a:bodyPr>
          <a:lstStyle/>
          <a:p>
            <a:endParaRPr lang="it-IT"/>
          </a:p>
        </p:txBody>
      </p:sp>
      <p:sp>
        <p:nvSpPr>
          <p:cNvPr id="130060" name="AutoShape 1036"/>
          <p:cNvSpPr>
            <a:spLocks noChangeArrowheads="1"/>
          </p:cNvSpPr>
          <p:nvPr/>
        </p:nvSpPr>
        <p:spPr bwMode="auto">
          <a:xfrm rot="5471909">
            <a:off x="5410200" y="3086100"/>
            <a:ext cx="381000" cy="381000"/>
          </a:xfrm>
          <a:prstGeom prst="flowChartExtract">
            <a:avLst/>
          </a:prstGeom>
          <a:solidFill>
            <a:schemeClr val="hlink"/>
          </a:solidFill>
          <a:ln w="12700">
            <a:solidFill>
              <a:schemeClr val="tx1"/>
            </a:solidFill>
            <a:miter lim="800000"/>
            <a:headEnd/>
            <a:tailEnd/>
          </a:ln>
          <a:effectLst/>
        </p:spPr>
        <p:txBody>
          <a:bodyPr wrap="none" anchor="ctr">
            <a:spAutoFit/>
          </a:bodyPr>
          <a:lstStyle/>
          <a:p>
            <a:endParaRPr lang="it-IT"/>
          </a:p>
        </p:txBody>
      </p:sp>
      <p:sp>
        <p:nvSpPr>
          <p:cNvPr id="130061" name="AutoShape 1037"/>
          <p:cNvSpPr>
            <a:spLocks noChangeArrowheads="1"/>
          </p:cNvSpPr>
          <p:nvPr/>
        </p:nvSpPr>
        <p:spPr bwMode="auto">
          <a:xfrm rot="5471909">
            <a:off x="2514600" y="3314700"/>
            <a:ext cx="381000" cy="381000"/>
          </a:xfrm>
          <a:prstGeom prst="flowChartExtract">
            <a:avLst/>
          </a:prstGeom>
          <a:solidFill>
            <a:schemeClr val="hlink"/>
          </a:solidFill>
          <a:ln w="12700">
            <a:solidFill>
              <a:schemeClr val="tx1"/>
            </a:solidFill>
            <a:miter lim="800000"/>
            <a:headEnd/>
            <a:tailEnd/>
          </a:ln>
          <a:effectLst/>
        </p:spPr>
        <p:txBody>
          <a:bodyPr wrap="none" anchor="ctr">
            <a:spAutoFit/>
          </a:bodyPr>
          <a:lstStyle/>
          <a:p>
            <a:endParaRPr lang="it-IT"/>
          </a:p>
        </p:txBody>
      </p:sp>
      <p:sp>
        <p:nvSpPr>
          <p:cNvPr id="130062" name="Text Box 1038"/>
          <p:cNvSpPr txBox="1">
            <a:spLocks noChangeArrowheads="1"/>
          </p:cNvSpPr>
          <p:nvPr/>
        </p:nvSpPr>
        <p:spPr bwMode="auto">
          <a:xfrm>
            <a:off x="746125" y="4070350"/>
            <a:ext cx="8397875" cy="923330"/>
          </a:xfrm>
          <a:prstGeom prst="rect">
            <a:avLst/>
          </a:prstGeom>
          <a:noFill/>
          <a:ln w="12700">
            <a:noFill/>
            <a:miter lim="800000"/>
            <a:headEnd/>
            <a:tailEnd/>
          </a:ln>
          <a:effectLst/>
        </p:spPr>
        <p:txBody>
          <a:bodyPr>
            <a:spAutoFit/>
          </a:bodyPr>
          <a:lstStyle/>
          <a:p>
            <a:r>
              <a:rPr lang="it-IT" dirty="0"/>
              <a:t>A: </a:t>
            </a:r>
            <a:r>
              <a:rPr lang="en-US" dirty="0"/>
              <a:t>NO: There is no direct connection between the pins and the internal logic, but you have to go through the I/O buffers</a:t>
            </a:r>
            <a:endParaRPr lang="it-IT" dirty="0"/>
          </a:p>
          <a:p>
            <a:r>
              <a:rPr lang="en-US" dirty="0"/>
              <a:t>(The development tool typically automatically fixes this type of error</a:t>
            </a:r>
            <a:r>
              <a:rPr lang="it-IT"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it-IT" dirty="0"/>
              <a:t>MAX3000 - Q e A</a:t>
            </a:r>
          </a:p>
        </p:txBody>
      </p:sp>
      <p:sp>
        <p:nvSpPr>
          <p:cNvPr id="131075" name="Text Box 3"/>
          <p:cNvSpPr txBox="1">
            <a:spLocks noChangeArrowheads="1"/>
          </p:cNvSpPr>
          <p:nvPr/>
        </p:nvSpPr>
        <p:spPr bwMode="auto">
          <a:xfrm>
            <a:off x="669925" y="1336675"/>
            <a:ext cx="8093075" cy="646331"/>
          </a:xfrm>
          <a:prstGeom prst="rect">
            <a:avLst/>
          </a:prstGeom>
          <a:noFill/>
          <a:ln w="12700">
            <a:noFill/>
            <a:miter lim="800000"/>
            <a:headEnd/>
            <a:tailEnd/>
          </a:ln>
          <a:effectLst/>
        </p:spPr>
        <p:txBody>
          <a:bodyPr>
            <a:spAutoFit/>
          </a:bodyPr>
          <a:lstStyle/>
          <a:p>
            <a:r>
              <a:rPr lang="it-IT" dirty="0"/>
              <a:t>Q: </a:t>
            </a:r>
            <a:r>
              <a:rPr lang="en-US" dirty="0"/>
              <a:t>It is possible to implement the following function through CPLD MAX3000 (a pilot logic other logics using a tri-state bus</a:t>
            </a:r>
            <a:r>
              <a:rPr lang="it-IT" dirty="0"/>
              <a:t>)</a:t>
            </a:r>
          </a:p>
        </p:txBody>
      </p:sp>
      <p:sp>
        <p:nvSpPr>
          <p:cNvPr id="131090" name="AutoShape 18"/>
          <p:cNvSpPr>
            <a:spLocks noChangeArrowheads="1"/>
          </p:cNvSpPr>
          <p:nvPr/>
        </p:nvSpPr>
        <p:spPr bwMode="auto">
          <a:xfrm>
            <a:off x="1220788" y="3352800"/>
            <a:ext cx="1598612" cy="666750"/>
          </a:xfrm>
          <a:prstGeom prst="cloudCallout">
            <a:avLst>
              <a:gd name="adj1" fmla="val -49204"/>
              <a:gd name="adj2" fmla="val 27620"/>
            </a:avLst>
          </a:prstGeom>
          <a:solidFill>
            <a:schemeClr val="bg1"/>
          </a:solidFill>
          <a:ln w="12700">
            <a:solidFill>
              <a:schemeClr val="tx1"/>
            </a:solidFill>
            <a:round/>
            <a:headEnd/>
            <a:tailEnd/>
          </a:ln>
          <a:effectLst/>
        </p:spPr>
        <p:txBody>
          <a:bodyPr anchor="ctr">
            <a:spAutoFit/>
          </a:bodyPr>
          <a:lstStyle/>
          <a:p>
            <a:pPr algn="ctr"/>
            <a:endParaRPr lang="it-IT"/>
          </a:p>
        </p:txBody>
      </p:sp>
      <p:sp>
        <p:nvSpPr>
          <p:cNvPr id="131092" name="AutoShape 20"/>
          <p:cNvSpPr>
            <a:spLocks noChangeArrowheads="1"/>
          </p:cNvSpPr>
          <p:nvPr/>
        </p:nvSpPr>
        <p:spPr bwMode="auto">
          <a:xfrm>
            <a:off x="6326188" y="2514600"/>
            <a:ext cx="1598612" cy="666750"/>
          </a:xfrm>
          <a:prstGeom prst="cloudCallout">
            <a:avLst>
              <a:gd name="adj1" fmla="val -49204"/>
              <a:gd name="adj2" fmla="val 27620"/>
            </a:avLst>
          </a:prstGeom>
          <a:solidFill>
            <a:schemeClr val="bg1"/>
          </a:solidFill>
          <a:ln w="12700">
            <a:solidFill>
              <a:schemeClr val="tx1"/>
            </a:solidFill>
            <a:round/>
            <a:headEnd/>
            <a:tailEnd/>
          </a:ln>
          <a:effectLst/>
        </p:spPr>
        <p:txBody>
          <a:bodyPr anchor="ctr">
            <a:spAutoFit/>
          </a:bodyPr>
          <a:lstStyle/>
          <a:p>
            <a:pPr algn="ctr"/>
            <a:endParaRPr lang="it-IT"/>
          </a:p>
        </p:txBody>
      </p:sp>
      <p:sp>
        <p:nvSpPr>
          <p:cNvPr id="131093" name="AutoShape 21"/>
          <p:cNvSpPr>
            <a:spLocks noChangeArrowheads="1"/>
          </p:cNvSpPr>
          <p:nvPr/>
        </p:nvSpPr>
        <p:spPr bwMode="auto">
          <a:xfrm>
            <a:off x="4040188" y="2514600"/>
            <a:ext cx="1598612" cy="666750"/>
          </a:xfrm>
          <a:prstGeom prst="cloudCallout">
            <a:avLst>
              <a:gd name="adj1" fmla="val -49204"/>
              <a:gd name="adj2" fmla="val 27620"/>
            </a:avLst>
          </a:prstGeom>
          <a:solidFill>
            <a:schemeClr val="bg1"/>
          </a:solidFill>
          <a:ln w="12700">
            <a:solidFill>
              <a:schemeClr val="tx1"/>
            </a:solidFill>
            <a:round/>
            <a:headEnd/>
            <a:tailEnd/>
          </a:ln>
          <a:effectLst/>
        </p:spPr>
        <p:txBody>
          <a:bodyPr anchor="ctr">
            <a:spAutoFit/>
          </a:bodyPr>
          <a:lstStyle/>
          <a:p>
            <a:pPr algn="ctr"/>
            <a:r>
              <a:rPr lang="it-IT"/>
              <a:t>  </a:t>
            </a:r>
          </a:p>
        </p:txBody>
      </p:sp>
      <p:sp>
        <p:nvSpPr>
          <p:cNvPr id="131094" name="AutoShape 22"/>
          <p:cNvSpPr>
            <a:spLocks noChangeArrowheads="1"/>
          </p:cNvSpPr>
          <p:nvPr/>
        </p:nvSpPr>
        <p:spPr bwMode="auto">
          <a:xfrm rot="5471909">
            <a:off x="3354388" y="3467100"/>
            <a:ext cx="381000" cy="381000"/>
          </a:xfrm>
          <a:prstGeom prst="flowChartExtract">
            <a:avLst/>
          </a:prstGeom>
          <a:solidFill>
            <a:schemeClr val="bg1"/>
          </a:solidFill>
          <a:ln w="12700">
            <a:solidFill>
              <a:schemeClr val="tx1"/>
            </a:solidFill>
            <a:miter lim="800000"/>
            <a:headEnd/>
            <a:tailEnd/>
          </a:ln>
          <a:effectLst/>
        </p:spPr>
        <p:txBody>
          <a:bodyPr wrap="none" anchor="ctr">
            <a:spAutoFit/>
          </a:bodyPr>
          <a:lstStyle/>
          <a:p>
            <a:endParaRPr lang="it-IT"/>
          </a:p>
        </p:txBody>
      </p:sp>
      <p:sp>
        <p:nvSpPr>
          <p:cNvPr id="131095" name="Line 23"/>
          <p:cNvSpPr>
            <a:spLocks noChangeShapeType="1"/>
          </p:cNvSpPr>
          <p:nvPr/>
        </p:nvSpPr>
        <p:spPr bwMode="auto">
          <a:xfrm>
            <a:off x="2820988" y="3657600"/>
            <a:ext cx="533400" cy="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31096" name="Line 24"/>
          <p:cNvSpPr>
            <a:spLocks noChangeShapeType="1"/>
          </p:cNvSpPr>
          <p:nvPr/>
        </p:nvSpPr>
        <p:spPr bwMode="auto">
          <a:xfrm>
            <a:off x="3582988" y="3276600"/>
            <a:ext cx="0" cy="30480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31097" name="Line 25"/>
          <p:cNvSpPr>
            <a:spLocks noChangeShapeType="1"/>
          </p:cNvSpPr>
          <p:nvPr/>
        </p:nvSpPr>
        <p:spPr bwMode="auto">
          <a:xfrm flipH="1">
            <a:off x="2668588" y="3276600"/>
            <a:ext cx="914400" cy="0"/>
          </a:xfrm>
          <a:prstGeom prst="line">
            <a:avLst/>
          </a:prstGeom>
          <a:noFill/>
          <a:ln w="12700">
            <a:solidFill>
              <a:schemeClr val="tx1"/>
            </a:solidFill>
            <a:round/>
            <a:headEnd/>
            <a:tailEnd/>
          </a:ln>
          <a:effectLst/>
        </p:spPr>
        <p:txBody>
          <a:bodyPr wrap="none" anchor="ctr">
            <a:spAutoFit/>
          </a:bodyPr>
          <a:lstStyle/>
          <a:p>
            <a:endParaRPr lang="it-IT"/>
          </a:p>
        </p:txBody>
      </p:sp>
      <p:sp>
        <p:nvSpPr>
          <p:cNvPr id="131098" name="Line 26"/>
          <p:cNvSpPr>
            <a:spLocks noChangeShapeType="1"/>
          </p:cNvSpPr>
          <p:nvPr/>
        </p:nvSpPr>
        <p:spPr bwMode="auto">
          <a:xfrm>
            <a:off x="2668588" y="3276600"/>
            <a:ext cx="0" cy="152400"/>
          </a:xfrm>
          <a:prstGeom prst="line">
            <a:avLst/>
          </a:prstGeom>
          <a:noFill/>
          <a:ln w="12700">
            <a:solidFill>
              <a:schemeClr val="tx1"/>
            </a:solidFill>
            <a:round/>
            <a:headEnd/>
            <a:tailEnd/>
          </a:ln>
          <a:effectLst/>
        </p:spPr>
        <p:txBody>
          <a:bodyPr wrap="none" anchor="ctr">
            <a:spAutoFit/>
          </a:bodyPr>
          <a:lstStyle/>
          <a:p>
            <a:endParaRPr lang="it-IT"/>
          </a:p>
        </p:txBody>
      </p:sp>
      <p:sp>
        <p:nvSpPr>
          <p:cNvPr id="131099" name="Line 27"/>
          <p:cNvSpPr>
            <a:spLocks noChangeShapeType="1"/>
          </p:cNvSpPr>
          <p:nvPr/>
        </p:nvSpPr>
        <p:spPr bwMode="auto">
          <a:xfrm>
            <a:off x="3735388" y="3657600"/>
            <a:ext cx="3733800" cy="0"/>
          </a:xfrm>
          <a:prstGeom prst="line">
            <a:avLst/>
          </a:prstGeom>
          <a:noFill/>
          <a:ln w="12700">
            <a:solidFill>
              <a:schemeClr val="tx1"/>
            </a:solidFill>
            <a:round/>
            <a:headEnd/>
            <a:tailEnd/>
          </a:ln>
          <a:effectLst/>
        </p:spPr>
        <p:txBody>
          <a:bodyPr wrap="none" anchor="ctr">
            <a:spAutoFit/>
          </a:bodyPr>
          <a:lstStyle/>
          <a:p>
            <a:endParaRPr lang="it-IT"/>
          </a:p>
        </p:txBody>
      </p:sp>
      <p:sp>
        <p:nvSpPr>
          <p:cNvPr id="131100" name="Line 28"/>
          <p:cNvSpPr>
            <a:spLocks noChangeShapeType="1"/>
          </p:cNvSpPr>
          <p:nvPr/>
        </p:nvSpPr>
        <p:spPr bwMode="auto">
          <a:xfrm flipV="1">
            <a:off x="4878388" y="3200400"/>
            <a:ext cx="0" cy="457200"/>
          </a:xfrm>
          <a:prstGeom prst="line">
            <a:avLst/>
          </a:prstGeom>
          <a:noFill/>
          <a:ln w="12700">
            <a:solidFill>
              <a:schemeClr val="tx1"/>
            </a:solidFill>
            <a:round/>
            <a:headEnd/>
            <a:tailEnd/>
          </a:ln>
          <a:effectLst/>
        </p:spPr>
        <p:txBody>
          <a:bodyPr wrap="none" anchor="ctr">
            <a:spAutoFit/>
          </a:bodyPr>
          <a:lstStyle/>
          <a:p>
            <a:endParaRPr lang="it-IT"/>
          </a:p>
        </p:txBody>
      </p:sp>
      <p:sp>
        <p:nvSpPr>
          <p:cNvPr id="131101" name="Line 29"/>
          <p:cNvSpPr>
            <a:spLocks noChangeShapeType="1"/>
          </p:cNvSpPr>
          <p:nvPr/>
        </p:nvSpPr>
        <p:spPr bwMode="auto">
          <a:xfrm flipV="1">
            <a:off x="7164388" y="3200400"/>
            <a:ext cx="0" cy="457200"/>
          </a:xfrm>
          <a:prstGeom prst="line">
            <a:avLst/>
          </a:prstGeom>
          <a:noFill/>
          <a:ln w="12700">
            <a:solidFill>
              <a:schemeClr val="tx1"/>
            </a:solidFill>
            <a:round/>
            <a:headEnd/>
            <a:tailEnd/>
          </a:ln>
          <a:effectLst/>
        </p:spPr>
        <p:txBody>
          <a:bodyPr wrap="none" anchor="ctr">
            <a:spAutoFit/>
          </a:bodyPr>
          <a:lstStyle/>
          <a:p>
            <a:endParaRPr lang="it-IT"/>
          </a:p>
        </p:txBody>
      </p:sp>
      <p:sp>
        <p:nvSpPr>
          <p:cNvPr id="131102" name="Text Box 30"/>
          <p:cNvSpPr txBox="1">
            <a:spLocks noChangeArrowheads="1"/>
          </p:cNvSpPr>
          <p:nvPr/>
        </p:nvSpPr>
        <p:spPr bwMode="auto">
          <a:xfrm>
            <a:off x="1509713" y="3394075"/>
            <a:ext cx="1122362" cy="457200"/>
          </a:xfrm>
          <a:prstGeom prst="rect">
            <a:avLst/>
          </a:prstGeom>
          <a:noFill/>
          <a:ln w="12700">
            <a:noFill/>
            <a:miter lim="800000"/>
            <a:headEnd/>
            <a:tailEnd/>
          </a:ln>
          <a:effectLst/>
        </p:spPr>
        <p:txBody>
          <a:bodyPr wrap="none">
            <a:spAutoFit/>
          </a:bodyPr>
          <a:lstStyle/>
          <a:p>
            <a:r>
              <a:rPr lang="it-IT"/>
              <a:t>Logic 1</a:t>
            </a:r>
          </a:p>
        </p:txBody>
      </p:sp>
      <p:sp>
        <p:nvSpPr>
          <p:cNvPr id="131103" name="Text Box 31"/>
          <p:cNvSpPr txBox="1">
            <a:spLocks noChangeArrowheads="1"/>
          </p:cNvSpPr>
          <p:nvPr/>
        </p:nvSpPr>
        <p:spPr bwMode="auto">
          <a:xfrm>
            <a:off x="4344988" y="2590800"/>
            <a:ext cx="1122362" cy="457200"/>
          </a:xfrm>
          <a:prstGeom prst="rect">
            <a:avLst/>
          </a:prstGeom>
          <a:noFill/>
          <a:ln w="12700">
            <a:noFill/>
            <a:miter lim="800000"/>
            <a:headEnd/>
            <a:tailEnd/>
          </a:ln>
          <a:effectLst/>
        </p:spPr>
        <p:txBody>
          <a:bodyPr wrap="none">
            <a:spAutoFit/>
          </a:bodyPr>
          <a:lstStyle/>
          <a:p>
            <a:r>
              <a:rPr lang="it-IT"/>
              <a:t>Logic 2</a:t>
            </a:r>
          </a:p>
        </p:txBody>
      </p:sp>
      <p:sp>
        <p:nvSpPr>
          <p:cNvPr id="131104" name="Text Box 32"/>
          <p:cNvSpPr txBox="1">
            <a:spLocks noChangeArrowheads="1"/>
          </p:cNvSpPr>
          <p:nvPr/>
        </p:nvSpPr>
        <p:spPr bwMode="auto">
          <a:xfrm>
            <a:off x="6554788" y="2590800"/>
            <a:ext cx="1122362" cy="457200"/>
          </a:xfrm>
          <a:prstGeom prst="rect">
            <a:avLst/>
          </a:prstGeom>
          <a:noFill/>
          <a:ln w="12700">
            <a:noFill/>
            <a:miter lim="800000"/>
            <a:headEnd/>
            <a:tailEnd/>
          </a:ln>
          <a:effectLst/>
        </p:spPr>
        <p:txBody>
          <a:bodyPr wrap="none">
            <a:spAutoFit/>
          </a:bodyPr>
          <a:lstStyle/>
          <a:p>
            <a:r>
              <a:rPr lang="it-IT" dirty="0" err="1"/>
              <a:t>Logic</a:t>
            </a:r>
            <a:r>
              <a:rPr lang="it-IT" dirty="0"/>
              <a:t> 3</a:t>
            </a:r>
          </a:p>
        </p:txBody>
      </p:sp>
      <p:sp>
        <p:nvSpPr>
          <p:cNvPr id="131105" name="Rectangle 33"/>
          <p:cNvSpPr>
            <a:spLocks noChangeArrowheads="1"/>
          </p:cNvSpPr>
          <p:nvPr/>
        </p:nvSpPr>
        <p:spPr bwMode="auto">
          <a:xfrm>
            <a:off x="1144588" y="3810000"/>
            <a:ext cx="304800" cy="533400"/>
          </a:xfrm>
          <a:prstGeom prst="rect">
            <a:avLst/>
          </a:prstGeom>
          <a:solidFill>
            <a:schemeClr val="bg1"/>
          </a:solidFill>
          <a:ln w="12700">
            <a:noFill/>
            <a:miter lim="800000"/>
            <a:headEnd/>
            <a:tailEnd/>
          </a:ln>
          <a:effectLst/>
        </p:spPr>
        <p:txBody>
          <a:bodyPr wrap="none" anchor="ctr">
            <a:spAutoFit/>
          </a:bodyPr>
          <a:lstStyle/>
          <a:p>
            <a:endParaRPr lang="it-IT"/>
          </a:p>
        </p:txBody>
      </p:sp>
      <p:sp>
        <p:nvSpPr>
          <p:cNvPr id="131106" name="Rectangle 34"/>
          <p:cNvSpPr>
            <a:spLocks noChangeArrowheads="1"/>
          </p:cNvSpPr>
          <p:nvPr/>
        </p:nvSpPr>
        <p:spPr bwMode="auto">
          <a:xfrm>
            <a:off x="3887788" y="2971800"/>
            <a:ext cx="304800" cy="533400"/>
          </a:xfrm>
          <a:prstGeom prst="rect">
            <a:avLst/>
          </a:prstGeom>
          <a:solidFill>
            <a:schemeClr val="bg1"/>
          </a:solidFill>
          <a:ln w="12700">
            <a:noFill/>
            <a:miter lim="800000"/>
            <a:headEnd/>
            <a:tailEnd/>
          </a:ln>
          <a:effectLst/>
        </p:spPr>
        <p:txBody>
          <a:bodyPr wrap="none" anchor="ctr">
            <a:spAutoFit/>
          </a:bodyPr>
          <a:lstStyle/>
          <a:p>
            <a:endParaRPr lang="it-IT"/>
          </a:p>
        </p:txBody>
      </p:sp>
      <p:sp>
        <p:nvSpPr>
          <p:cNvPr id="131107" name="Rectangle 35"/>
          <p:cNvSpPr>
            <a:spLocks noChangeArrowheads="1"/>
          </p:cNvSpPr>
          <p:nvPr/>
        </p:nvSpPr>
        <p:spPr bwMode="auto">
          <a:xfrm>
            <a:off x="6164263" y="2971800"/>
            <a:ext cx="304800" cy="533400"/>
          </a:xfrm>
          <a:prstGeom prst="rect">
            <a:avLst/>
          </a:prstGeom>
          <a:solidFill>
            <a:schemeClr val="bg1"/>
          </a:solidFill>
          <a:ln w="12700">
            <a:noFill/>
            <a:miter lim="800000"/>
            <a:headEnd/>
            <a:tailEnd/>
          </a:ln>
          <a:effectLst/>
        </p:spPr>
        <p:txBody>
          <a:bodyPr wrap="none" anchor="ctr">
            <a:spAutoFit/>
          </a:bodyPr>
          <a:lstStyle/>
          <a:p>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it-IT" dirty="0"/>
              <a:t>MAX3000 - Q e A</a:t>
            </a:r>
          </a:p>
        </p:txBody>
      </p:sp>
      <p:sp>
        <p:nvSpPr>
          <p:cNvPr id="132099" name="Text Box 3"/>
          <p:cNvSpPr txBox="1">
            <a:spLocks noChangeArrowheads="1"/>
          </p:cNvSpPr>
          <p:nvPr/>
        </p:nvSpPr>
        <p:spPr bwMode="auto">
          <a:xfrm>
            <a:off x="669925" y="1336675"/>
            <a:ext cx="8093075" cy="646331"/>
          </a:xfrm>
          <a:prstGeom prst="rect">
            <a:avLst/>
          </a:prstGeom>
          <a:noFill/>
          <a:ln w="12700">
            <a:noFill/>
            <a:miter lim="800000"/>
            <a:headEnd/>
            <a:tailEnd/>
          </a:ln>
          <a:effectLst/>
        </p:spPr>
        <p:txBody>
          <a:bodyPr>
            <a:spAutoFit/>
          </a:bodyPr>
          <a:lstStyle/>
          <a:p>
            <a:r>
              <a:rPr lang="it-IT" dirty="0"/>
              <a:t>Q: </a:t>
            </a:r>
            <a:r>
              <a:rPr lang="en-US" dirty="0"/>
              <a:t>It is possible to implement the following function through CPLD MAX3000 (a pilot logic other logics by structuring a tri-state bus</a:t>
            </a:r>
            <a:r>
              <a:rPr lang="it-IT" dirty="0"/>
              <a:t>)</a:t>
            </a:r>
          </a:p>
        </p:txBody>
      </p:sp>
      <p:sp>
        <p:nvSpPr>
          <p:cNvPr id="132100" name="AutoShape 4"/>
          <p:cNvSpPr>
            <a:spLocks noChangeArrowheads="1"/>
          </p:cNvSpPr>
          <p:nvPr/>
        </p:nvSpPr>
        <p:spPr bwMode="auto">
          <a:xfrm>
            <a:off x="1220788" y="3352800"/>
            <a:ext cx="1598612" cy="666750"/>
          </a:xfrm>
          <a:prstGeom prst="cloudCallout">
            <a:avLst>
              <a:gd name="adj1" fmla="val -49204"/>
              <a:gd name="adj2" fmla="val 27620"/>
            </a:avLst>
          </a:prstGeom>
          <a:solidFill>
            <a:schemeClr val="bg1"/>
          </a:solidFill>
          <a:ln w="12700">
            <a:solidFill>
              <a:schemeClr val="tx1"/>
            </a:solidFill>
            <a:round/>
            <a:headEnd/>
            <a:tailEnd/>
          </a:ln>
          <a:effectLst/>
        </p:spPr>
        <p:txBody>
          <a:bodyPr anchor="ctr">
            <a:spAutoFit/>
          </a:bodyPr>
          <a:lstStyle/>
          <a:p>
            <a:pPr algn="ctr"/>
            <a:endParaRPr lang="it-IT"/>
          </a:p>
        </p:txBody>
      </p:sp>
      <p:sp>
        <p:nvSpPr>
          <p:cNvPr id="132101" name="AutoShape 5"/>
          <p:cNvSpPr>
            <a:spLocks noChangeArrowheads="1"/>
          </p:cNvSpPr>
          <p:nvPr/>
        </p:nvSpPr>
        <p:spPr bwMode="auto">
          <a:xfrm>
            <a:off x="6326188" y="2514600"/>
            <a:ext cx="1598612" cy="666750"/>
          </a:xfrm>
          <a:prstGeom prst="cloudCallout">
            <a:avLst>
              <a:gd name="adj1" fmla="val -49204"/>
              <a:gd name="adj2" fmla="val 27620"/>
            </a:avLst>
          </a:prstGeom>
          <a:solidFill>
            <a:schemeClr val="bg1"/>
          </a:solidFill>
          <a:ln w="12700">
            <a:solidFill>
              <a:schemeClr val="tx1"/>
            </a:solidFill>
            <a:round/>
            <a:headEnd/>
            <a:tailEnd/>
          </a:ln>
          <a:effectLst/>
        </p:spPr>
        <p:txBody>
          <a:bodyPr anchor="ctr">
            <a:spAutoFit/>
          </a:bodyPr>
          <a:lstStyle/>
          <a:p>
            <a:pPr algn="ctr"/>
            <a:endParaRPr lang="it-IT"/>
          </a:p>
        </p:txBody>
      </p:sp>
      <p:sp>
        <p:nvSpPr>
          <p:cNvPr id="132102" name="AutoShape 6"/>
          <p:cNvSpPr>
            <a:spLocks noChangeArrowheads="1"/>
          </p:cNvSpPr>
          <p:nvPr/>
        </p:nvSpPr>
        <p:spPr bwMode="auto">
          <a:xfrm>
            <a:off x="4040188" y="2514600"/>
            <a:ext cx="1598612" cy="666750"/>
          </a:xfrm>
          <a:prstGeom prst="cloudCallout">
            <a:avLst>
              <a:gd name="adj1" fmla="val -49204"/>
              <a:gd name="adj2" fmla="val 27620"/>
            </a:avLst>
          </a:prstGeom>
          <a:solidFill>
            <a:schemeClr val="bg1"/>
          </a:solidFill>
          <a:ln w="12700">
            <a:solidFill>
              <a:schemeClr val="tx1"/>
            </a:solidFill>
            <a:round/>
            <a:headEnd/>
            <a:tailEnd/>
          </a:ln>
          <a:effectLst/>
        </p:spPr>
        <p:txBody>
          <a:bodyPr anchor="ctr">
            <a:spAutoFit/>
          </a:bodyPr>
          <a:lstStyle/>
          <a:p>
            <a:pPr algn="ctr"/>
            <a:r>
              <a:rPr lang="it-IT"/>
              <a:t>  </a:t>
            </a:r>
          </a:p>
        </p:txBody>
      </p:sp>
      <p:sp>
        <p:nvSpPr>
          <p:cNvPr id="132103" name="AutoShape 7"/>
          <p:cNvSpPr>
            <a:spLocks noChangeArrowheads="1"/>
          </p:cNvSpPr>
          <p:nvPr/>
        </p:nvSpPr>
        <p:spPr bwMode="auto">
          <a:xfrm rot="5471909">
            <a:off x="3354388" y="3467100"/>
            <a:ext cx="381000" cy="381000"/>
          </a:xfrm>
          <a:prstGeom prst="flowChartExtract">
            <a:avLst/>
          </a:prstGeom>
          <a:solidFill>
            <a:schemeClr val="hlink"/>
          </a:solidFill>
          <a:ln w="12700">
            <a:solidFill>
              <a:schemeClr val="tx1"/>
            </a:solidFill>
            <a:miter lim="800000"/>
            <a:headEnd/>
            <a:tailEnd/>
          </a:ln>
          <a:effectLst/>
        </p:spPr>
        <p:txBody>
          <a:bodyPr wrap="none" anchor="ctr">
            <a:spAutoFit/>
          </a:bodyPr>
          <a:lstStyle/>
          <a:p>
            <a:endParaRPr lang="it-IT"/>
          </a:p>
        </p:txBody>
      </p:sp>
      <p:sp>
        <p:nvSpPr>
          <p:cNvPr id="132104" name="Line 8"/>
          <p:cNvSpPr>
            <a:spLocks noChangeShapeType="1"/>
          </p:cNvSpPr>
          <p:nvPr/>
        </p:nvSpPr>
        <p:spPr bwMode="auto">
          <a:xfrm>
            <a:off x="2820988" y="3657600"/>
            <a:ext cx="533400" cy="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32105" name="Line 9"/>
          <p:cNvSpPr>
            <a:spLocks noChangeShapeType="1"/>
          </p:cNvSpPr>
          <p:nvPr/>
        </p:nvSpPr>
        <p:spPr bwMode="auto">
          <a:xfrm>
            <a:off x="3582988" y="3276600"/>
            <a:ext cx="0" cy="304800"/>
          </a:xfrm>
          <a:prstGeom prst="line">
            <a:avLst/>
          </a:prstGeom>
          <a:noFill/>
          <a:ln w="12700">
            <a:solidFill>
              <a:schemeClr val="tx1"/>
            </a:solidFill>
            <a:round/>
            <a:headEnd/>
            <a:tailEnd type="triangle" w="med" len="med"/>
          </a:ln>
          <a:effectLst/>
        </p:spPr>
        <p:txBody>
          <a:bodyPr wrap="none" anchor="ctr">
            <a:spAutoFit/>
          </a:bodyPr>
          <a:lstStyle/>
          <a:p>
            <a:endParaRPr lang="it-IT"/>
          </a:p>
        </p:txBody>
      </p:sp>
      <p:sp>
        <p:nvSpPr>
          <p:cNvPr id="132106" name="Line 10"/>
          <p:cNvSpPr>
            <a:spLocks noChangeShapeType="1"/>
          </p:cNvSpPr>
          <p:nvPr/>
        </p:nvSpPr>
        <p:spPr bwMode="auto">
          <a:xfrm flipH="1">
            <a:off x="2668588" y="3276600"/>
            <a:ext cx="914400" cy="0"/>
          </a:xfrm>
          <a:prstGeom prst="line">
            <a:avLst/>
          </a:prstGeom>
          <a:noFill/>
          <a:ln w="12700">
            <a:solidFill>
              <a:schemeClr val="tx1"/>
            </a:solidFill>
            <a:round/>
            <a:headEnd/>
            <a:tailEnd/>
          </a:ln>
          <a:effectLst/>
        </p:spPr>
        <p:txBody>
          <a:bodyPr wrap="none" anchor="ctr">
            <a:spAutoFit/>
          </a:bodyPr>
          <a:lstStyle/>
          <a:p>
            <a:endParaRPr lang="it-IT"/>
          </a:p>
        </p:txBody>
      </p:sp>
      <p:sp>
        <p:nvSpPr>
          <p:cNvPr id="132107" name="Line 11"/>
          <p:cNvSpPr>
            <a:spLocks noChangeShapeType="1"/>
          </p:cNvSpPr>
          <p:nvPr/>
        </p:nvSpPr>
        <p:spPr bwMode="auto">
          <a:xfrm>
            <a:off x="2668588" y="3276600"/>
            <a:ext cx="0" cy="152400"/>
          </a:xfrm>
          <a:prstGeom prst="line">
            <a:avLst/>
          </a:prstGeom>
          <a:noFill/>
          <a:ln w="12700">
            <a:solidFill>
              <a:schemeClr val="tx1"/>
            </a:solidFill>
            <a:round/>
            <a:headEnd/>
            <a:tailEnd/>
          </a:ln>
          <a:effectLst/>
        </p:spPr>
        <p:txBody>
          <a:bodyPr wrap="none" anchor="ctr">
            <a:spAutoFit/>
          </a:bodyPr>
          <a:lstStyle/>
          <a:p>
            <a:endParaRPr lang="it-IT"/>
          </a:p>
        </p:txBody>
      </p:sp>
      <p:sp>
        <p:nvSpPr>
          <p:cNvPr id="132108" name="Line 12"/>
          <p:cNvSpPr>
            <a:spLocks noChangeShapeType="1"/>
          </p:cNvSpPr>
          <p:nvPr/>
        </p:nvSpPr>
        <p:spPr bwMode="auto">
          <a:xfrm>
            <a:off x="3735388" y="3657600"/>
            <a:ext cx="3733800" cy="0"/>
          </a:xfrm>
          <a:prstGeom prst="line">
            <a:avLst/>
          </a:prstGeom>
          <a:noFill/>
          <a:ln w="12700">
            <a:solidFill>
              <a:schemeClr val="tx1"/>
            </a:solidFill>
            <a:round/>
            <a:headEnd/>
            <a:tailEnd/>
          </a:ln>
          <a:effectLst/>
        </p:spPr>
        <p:txBody>
          <a:bodyPr wrap="none" anchor="ctr">
            <a:spAutoFit/>
          </a:bodyPr>
          <a:lstStyle/>
          <a:p>
            <a:endParaRPr lang="it-IT"/>
          </a:p>
        </p:txBody>
      </p:sp>
      <p:sp>
        <p:nvSpPr>
          <p:cNvPr id="132109" name="Line 13"/>
          <p:cNvSpPr>
            <a:spLocks noChangeShapeType="1"/>
          </p:cNvSpPr>
          <p:nvPr/>
        </p:nvSpPr>
        <p:spPr bwMode="auto">
          <a:xfrm flipV="1">
            <a:off x="4878388" y="3200400"/>
            <a:ext cx="0" cy="457200"/>
          </a:xfrm>
          <a:prstGeom prst="line">
            <a:avLst/>
          </a:prstGeom>
          <a:noFill/>
          <a:ln w="12700">
            <a:solidFill>
              <a:schemeClr val="tx1"/>
            </a:solidFill>
            <a:round/>
            <a:headEnd/>
            <a:tailEnd/>
          </a:ln>
          <a:effectLst/>
        </p:spPr>
        <p:txBody>
          <a:bodyPr wrap="none" anchor="ctr">
            <a:spAutoFit/>
          </a:bodyPr>
          <a:lstStyle/>
          <a:p>
            <a:endParaRPr lang="it-IT"/>
          </a:p>
        </p:txBody>
      </p:sp>
      <p:sp>
        <p:nvSpPr>
          <p:cNvPr id="132110" name="Line 14"/>
          <p:cNvSpPr>
            <a:spLocks noChangeShapeType="1"/>
          </p:cNvSpPr>
          <p:nvPr/>
        </p:nvSpPr>
        <p:spPr bwMode="auto">
          <a:xfrm flipV="1">
            <a:off x="7164388" y="3200400"/>
            <a:ext cx="0" cy="457200"/>
          </a:xfrm>
          <a:prstGeom prst="line">
            <a:avLst/>
          </a:prstGeom>
          <a:noFill/>
          <a:ln w="12700">
            <a:solidFill>
              <a:schemeClr val="tx1"/>
            </a:solidFill>
            <a:round/>
            <a:headEnd/>
            <a:tailEnd/>
          </a:ln>
          <a:effectLst/>
        </p:spPr>
        <p:txBody>
          <a:bodyPr wrap="none" anchor="ctr">
            <a:spAutoFit/>
          </a:bodyPr>
          <a:lstStyle/>
          <a:p>
            <a:endParaRPr lang="it-IT"/>
          </a:p>
        </p:txBody>
      </p:sp>
      <p:sp>
        <p:nvSpPr>
          <p:cNvPr id="132111" name="Text Box 15"/>
          <p:cNvSpPr txBox="1">
            <a:spLocks noChangeArrowheads="1"/>
          </p:cNvSpPr>
          <p:nvPr/>
        </p:nvSpPr>
        <p:spPr bwMode="auto">
          <a:xfrm>
            <a:off x="1509713" y="3394075"/>
            <a:ext cx="1122362" cy="457200"/>
          </a:xfrm>
          <a:prstGeom prst="rect">
            <a:avLst/>
          </a:prstGeom>
          <a:noFill/>
          <a:ln w="12700">
            <a:noFill/>
            <a:miter lim="800000"/>
            <a:headEnd/>
            <a:tailEnd/>
          </a:ln>
          <a:effectLst/>
        </p:spPr>
        <p:txBody>
          <a:bodyPr wrap="none">
            <a:spAutoFit/>
          </a:bodyPr>
          <a:lstStyle/>
          <a:p>
            <a:r>
              <a:rPr lang="it-IT"/>
              <a:t>Logic 1</a:t>
            </a:r>
          </a:p>
        </p:txBody>
      </p:sp>
      <p:sp>
        <p:nvSpPr>
          <p:cNvPr id="132112" name="Text Box 16"/>
          <p:cNvSpPr txBox="1">
            <a:spLocks noChangeArrowheads="1"/>
          </p:cNvSpPr>
          <p:nvPr/>
        </p:nvSpPr>
        <p:spPr bwMode="auto">
          <a:xfrm>
            <a:off x="4344988" y="2590800"/>
            <a:ext cx="1122362" cy="457200"/>
          </a:xfrm>
          <a:prstGeom prst="rect">
            <a:avLst/>
          </a:prstGeom>
          <a:noFill/>
          <a:ln w="12700">
            <a:noFill/>
            <a:miter lim="800000"/>
            <a:headEnd/>
            <a:tailEnd/>
          </a:ln>
          <a:effectLst/>
        </p:spPr>
        <p:txBody>
          <a:bodyPr wrap="none">
            <a:spAutoFit/>
          </a:bodyPr>
          <a:lstStyle/>
          <a:p>
            <a:r>
              <a:rPr lang="it-IT"/>
              <a:t>Logic 2</a:t>
            </a:r>
          </a:p>
        </p:txBody>
      </p:sp>
      <p:sp>
        <p:nvSpPr>
          <p:cNvPr id="132113" name="Text Box 17"/>
          <p:cNvSpPr txBox="1">
            <a:spLocks noChangeArrowheads="1"/>
          </p:cNvSpPr>
          <p:nvPr/>
        </p:nvSpPr>
        <p:spPr bwMode="auto">
          <a:xfrm>
            <a:off x="6554788" y="2590800"/>
            <a:ext cx="1122362" cy="457200"/>
          </a:xfrm>
          <a:prstGeom prst="rect">
            <a:avLst/>
          </a:prstGeom>
          <a:noFill/>
          <a:ln w="12700">
            <a:noFill/>
            <a:miter lim="800000"/>
            <a:headEnd/>
            <a:tailEnd/>
          </a:ln>
          <a:effectLst/>
        </p:spPr>
        <p:txBody>
          <a:bodyPr wrap="none">
            <a:spAutoFit/>
          </a:bodyPr>
          <a:lstStyle/>
          <a:p>
            <a:r>
              <a:rPr lang="it-IT"/>
              <a:t>Logic 3</a:t>
            </a:r>
          </a:p>
        </p:txBody>
      </p:sp>
      <p:sp>
        <p:nvSpPr>
          <p:cNvPr id="132114" name="Rectangle 18"/>
          <p:cNvSpPr>
            <a:spLocks noChangeArrowheads="1"/>
          </p:cNvSpPr>
          <p:nvPr/>
        </p:nvSpPr>
        <p:spPr bwMode="auto">
          <a:xfrm>
            <a:off x="1144588" y="3810000"/>
            <a:ext cx="304800" cy="533400"/>
          </a:xfrm>
          <a:prstGeom prst="rect">
            <a:avLst/>
          </a:prstGeom>
          <a:solidFill>
            <a:schemeClr val="bg1"/>
          </a:solidFill>
          <a:ln w="12700">
            <a:noFill/>
            <a:miter lim="800000"/>
            <a:headEnd/>
            <a:tailEnd/>
          </a:ln>
          <a:effectLst/>
        </p:spPr>
        <p:txBody>
          <a:bodyPr wrap="none" anchor="ctr">
            <a:spAutoFit/>
          </a:bodyPr>
          <a:lstStyle/>
          <a:p>
            <a:endParaRPr lang="it-IT"/>
          </a:p>
        </p:txBody>
      </p:sp>
      <p:sp>
        <p:nvSpPr>
          <p:cNvPr id="132115" name="Rectangle 19"/>
          <p:cNvSpPr>
            <a:spLocks noChangeArrowheads="1"/>
          </p:cNvSpPr>
          <p:nvPr/>
        </p:nvSpPr>
        <p:spPr bwMode="auto">
          <a:xfrm>
            <a:off x="3887788" y="2971800"/>
            <a:ext cx="304800" cy="533400"/>
          </a:xfrm>
          <a:prstGeom prst="rect">
            <a:avLst/>
          </a:prstGeom>
          <a:solidFill>
            <a:schemeClr val="bg1"/>
          </a:solidFill>
          <a:ln w="12700">
            <a:noFill/>
            <a:miter lim="800000"/>
            <a:headEnd/>
            <a:tailEnd/>
          </a:ln>
          <a:effectLst/>
        </p:spPr>
        <p:txBody>
          <a:bodyPr wrap="none" anchor="ctr">
            <a:spAutoFit/>
          </a:bodyPr>
          <a:lstStyle/>
          <a:p>
            <a:endParaRPr lang="it-IT"/>
          </a:p>
        </p:txBody>
      </p:sp>
      <p:sp>
        <p:nvSpPr>
          <p:cNvPr id="132116" name="Rectangle 20"/>
          <p:cNvSpPr>
            <a:spLocks noChangeArrowheads="1"/>
          </p:cNvSpPr>
          <p:nvPr/>
        </p:nvSpPr>
        <p:spPr bwMode="auto">
          <a:xfrm>
            <a:off x="6164263" y="2971800"/>
            <a:ext cx="304800" cy="533400"/>
          </a:xfrm>
          <a:prstGeom prst="rect">
            <a:avLst/>
          </a:prstGeom>
          <a:solidFill>
            <a:schemeClr val="bg1"/>
          </a:solidFill>
          <a:ln w="12700">
            <a:noFill/>
            <a:miter lim="800000"/>
            <a:headEnd/>
            <a:tailEnd/>
          </a:ln>
          <a:effectLst/>
        </p:spPr>
        <p:txBody>
          <a:bodyPr wrap="none" anchor="ctr">
            <a:spAutoFit/>
          </a:bodyPr>
          <a:lstStyle/>
          <a:p>
            <a:endParaRPr lang="it-IT"/>
          </a:p>
        </p:txBody>
      </p:sp>
      <p:sp>
        <p:nvSpPr>
          <p:cNvPr id="132117" name="Text Box 21"/>
          <p:cNvSpPr txBox="1">
            <a:spLocks noChangeArrowheads="1"/>
          </p:cNvSpPr>
          <p:nvPr/>
        </p:nvSpPr>
        <p:spPr bwMode="auto">
          <a:xfrm>
            <a:off x="669925" y="4232275"/>
            <a:ext cx="8169275" cy="1200329"/>
          </a:xfrm>
          <a:prstGeom prst="rect">
            <a:avLst/>
          </a:prstGeom>
          <a:noFill/>
          <a:ln w="12700">
            <a:noFill/>
            <a:miter lim="800000"/>
            <a:headEnd/>
            <a:tailEnd/>
          </a:ln>
          <a:effectLst/>
        </p:spPr>
        <p:txBody>
          <a:bodyPr>
            <a:spAutoFit/>
          </a:bodyPr>
          <a:lstStyle/>
          <a:p>
            <a:r>
              <a:rPr lang="it-IT" dirty="0"/>
              <a:t>A: </a:t>
            </a:r>
            <a:r>
              <a:rPr lang="en-US" b="1" dirty="0"/>
              <a:t>NO! </a:t>
            </a:r>
            <a:r>
              <a:rPr lang="en-US" dirty="0"/>
              <a:t>The only tri-state buffers of the device are available in the I/O blocks and therefore cannot be used to drive internal logic of the device itself! (Any loop from the output pin would have to pass through an input buffer that would cancel out the effect</a:t>
            </a:r>
            <a:endParaRPr lang="it-IT"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it-IT" dirty="0"/>
              <a:t>FPGA: </a:t>
            </a:r>
            <a:r>
              <a:rPr lang="it-IT" dirty="0" err="1"/>
              <a:t>Introduction</a:t>
            </a:r>
            <a:r>
              <a:rPr lang="it-IT" dirty="0"/>
              <a:t>	</a:t>
            </a:r>
          </a:p>
        </p:txBody>
      </p:sp>
      <p:sp>
        <p:nvSpPr>
          <p:cNvPr id="44035" name="Rectangle 3"/>
          <p:cNvSpPr>
            <a:spLocks noGrp="1" noChangeArrowheads="1"/>
          </p:cNvSpPr>
          <p:nvPr>
            <p:ph type="body" idx="1"/>
          </p:nvPr>
        </p:nvSpPr>
        <p:spPr>
          <a:xfrm>
            <a:off x="350838" y="1186333"/>
            <a:ext cx="8331200" cy="4906963"/>
          </a:xfrm>
        </p:spPr>
        <p:txBody>
          <a:bodyPr/>
          <a:lstStyle/>
          <a:p>
            <a:pPr lvl="1"/>
            <a:r>
              <a:rPr lang="en-US" sz="2400" dirty="0"/>
              <a:t>FPGAs (Field Programmable Gate Arrays) are programmable devices consisting of an array of logic components that can be connected to each other</a:t>
            </a:r>
            <a:r>
              <a:rPr lang="it-IT" sz="2400" dirty="0"/>
              <a:t>.</a:t>
            </a:r>
          </a:p>
        </p:txBody>
      </p:sp>
      <p:grpSp>
        <p:nvGrpSpPr>
          <p:cNvPr id="2" name="Group 45"/>
          <p:cNvGrpSpPr>
            <a:grpSpLocks/>
          </p:cNvGrpSpPr>
          <p:nvPr/>
        </p:nvGrpSpPr>
        <p:grpSpPr bwMode="auto">
          <a:xfrm>
            <a:off x="3067050" y="2574925"/>
            <a:ext cx="828675" cy="1208088"/>
            <a:chOff x="1932" y="1862"/>
            <a:chExt cx="522" cy="761"/>
          </a:xfrm>
        </p:grpSpPr>
        <p:sp>
          <p:nvSpPr>
            <p:cNvPr id="44038" name="Rectangle 6"/>
            <p:cNvSpPr>
              <a:spLocks noChangeArrowheads="1"/>
            </p:cNvSpPr>
            <p:nvPr/>
          </p:nvSpPr>
          <p:spPr bwMode="auto">
            <a:xfrm>
              <a:off x="1932" y="1862"/>
              <a:ext cx="73" cy="12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39" name="Rectangle 7"/>
            <p:cNvSpPr>
              <a:spLocks noChangeArrowheads="1"/>
            </p:cNvSpPr>
            <p:nvPr/>
          </p:nvSpPr>
          <p:spPr bwMode="auto">
            <a:xfrm>
              <a:off x="1932" y="2073"/>
              <a:ext cx="73" cy="12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40" name="Rectangle 8"/>
            <p:cNvSpPr>
              <a:spLocks noChangeArrowheads="1"/>
            </p:cNvSpPr>
            <p:nvPr/>
          </p:nvSpPr>
          <p:spPr bwMode="auto">
            <a:xfrm>
              <a:off x="1932" y="2278"/>
              <a:ext cx="73" cy="12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41" name="Rectangle 9"/>
            <p:cNvSpPr>
              <a:spLocks noChangeArrowheads="1"/>
            </p:cNvSpPr>
            <p:nvPr/>
          </p:nvSpPr>
          <p:spPr bwMode="auto">
            <a:xfrm>
              <a:off x="1932" y="2496"/>
              <a:ext cx="73" cy="12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42" name="Rectangle 10"/>
            <p:cNvSpPr>
              <a:spLocks noChangeArrowheads="1"/>
            </p:cNvSpPr>
            <p:nvPr/>
          </p:nvSpPr>
          <p:spPr bwMode="auto">
            <a:xfrm>
              <a:off x="2381" y="1862"/>
              <a:ext cx="73" cy="12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43" name="Rectangle 11"/>
            <p:cNvSpPr>
              <a:spLocks noChangeArrowheads="1"/>
            </p:cNvSpPr>
            <p:nvPr/>
          </p:nvSpPr>
          <p:spPr bwMode="auto">
            <a:xfrm>
              <a:off x="2381" y="2073"/>
              <a:ext cx="73" cy="12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44" name="Rectangle 12"/>
            <p:cNvSpPr>
              <a:spLocks noChangeArrowheads="1"/>
            </p:cNvSpPr>
            <p:nvPr/>
          </p:nvSpPr>
          <p:spPr bwMode="auto">
            <a:xfrm>
              <a:off x="2381" y="2278"/>
              <a:ext cx="73" cy="12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45" name="Rectangle 13"/>
            <p:cNvSpPr>
              <a:spLocks noChangeArrowheads="1"/>
            </p:cNvSpPr>
            <p:nvPr/>
          </p:nvSpPr>
          <p:spPr bwMode="auto">
            <a:xfrm>
              <a:off x="2381" y="2496"/>
              <a:ext cx="73" cy="12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46" name="Rectangle 14"/>
            <p:cNvSpPr>
              <a:spLocks noChangeArrowheads="1"/>
            </p:cNvSpPr>
            <p:nvPr/>
          </p:nvSpPr>
          <p:spPr bwMode="auto">
            <a:xfrm>
              <a:off x="2142" y="1862"/>
              <a:ext cx="97" cy="761"/>
            </a:xfrm>
            <a:prstGeom prst="rect">
              <a:avLst/>
            </a:prstGeom>
            <a:solidFill>
              <a:srgbClr val="00FF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grpSp>
      <p:sp>
        <p:nvSpPr>
          <p:cNvPr id="44047" name="Rectangle 15"/>
          <p:cNvSpPr>
            <a:spLocks noChangeArrowheads="1"/>
          </p:cNvSpPr>
          <p:nvPr/>
        </p:nvSpPr>
        <p:spPr bwMode="auto">
          <a:xfrm>
            <a:off x="665163" y="3963988"/>
            <a:ext cx="8248650" cy="2513012"/>
          </a:xfrm>
          <a:prstGeom prst="rect">
            <a:avLst/>
          </a:prstGeom>
          <a:noFill/>
          <a:ln w="12700">
            <a:noFill/>
            <a:miter lim="800000"/>
            <a:headEnd/>
            <a:tailEnd/>
          </a:ln>
          <a:effectLst/>
        </p:spPr>
        <p:txBody>
          <a:bodyPr lIns="90488" tIns="44450" rIns="90488" bIns="44450"/>
          <a:lstStyle/>
          <a:p>
            <a:pPr marL="285750" indent="-285750" defTabSz="857250">
              <a:tabLst>
                <a:tab pos="2743200" algn="ctr"/>
                <a:tab pos="6057900" algn="ctr"/>
              </a:tabLst>
            </a:pPr>
            <a:r>
              <a:rPr lang="en-US" sz="1800" b="1" dirty="0">
                <a:latin typeface="Arial" pitchFamily="34" charset="0"/>
              </a:rPr>
              <a:t>Architecture	PAL/22V10-like	 Gate array-like</a:t>
            </a:r>
          </a:p>
          <a:p>
            <a:pPr marL="285750" indent="-285750" defTabSz="857250">
              <a:tabLst>
                <a:tab pos="2743200" algn="ctr"/>
                <a:tab pos="6057900" algn="ctr"/>
              </a:tabLst>
            </a:pPr>
            <a:r>
              <a:rPr lang="en-US" sz="1800" b="1" dirty="0">
                <a:latin typeface="Arial" pitchFamily="34" charset="0"/>
              </a:rPr>
              <a:t>		More Combinational	More Registers + RAM</a:t>
            </a:r>
          </a:p>
          <a:p>
            <a:pPr marL="285750" indent="-285750" defTabSz="857250">
              <a:tabLst>
                <a:tab pos="2743200" algn="ctr"/>
                <a:tab pos="6057900" algn="ctr"/>
              </a:tabLst>
            </a:pPr>
            <a:endParaRPr lang="en-US" sz="800" b="1" dirty="0">
              <a:latin typeface="Arial" pitchFamily="34" charset="0"/>
            </a:endParaRPr>
          </a:p>
          <a:p>
            <a:pPr marL="285750" indent="-285750" defTabSz="857250">
              <a:tabLst>
                <a:tab pos="2743200" algn="ctr"/>
                <a:tab pos="6057900" algn="ctr"/>
              </a:tabLst>
            </a:pPr>
            <a:r>
              <a:rPr lang="en-US" sz="1800" b="1" dirty="0">
                <a:latin typeface="Arial" pitchFamily="34" charset="0"/>
              </a:rPr>
              <a:t>Density	Low-to-medium	  Medium-to-high</a:t>
            </a:r>
          </a:p>
          <a:p>
            <a:pPr marL="285750" indent="-285750" defTabSz="857250">
              <a:tabLst>
                <a:tab pos="2743200" algn="ctr"/>
                <a:tab pos="6057900" algn="ctr"/>
              </a:tabLst>
            </a:pPr>
            <a:r>
              <a:rPr lang="en-US" sz="1800" b="1" dirty="0">
                <a:latin typeface="Arial" pitchFamily="34" charset="0"/>
              </a:rPr>
              <a:t> 		0.5-10K logic gates	  1K to 3.2M system gates</a:t>
            </a:r>
          </a:p>
          <a:p>
            <a:pPr marL="285750" indent="-285750" defTabSz="857250">
              <a:tabLst>
                <a:tab pos="2743200" algn="ctr"/>
                <a:tab pos="6057900" algn="ctr"/>
              </a:tabLst>
            </a:pPr>
            <a:endParaRPr lang="en-US" sz="1000" b="1" dirty="0">
              <a:latin typeface="Arial" pitchFamily="34" charset="0"/>
            </a:endParaRPr>
          </a:p>
          <a:p>
            <a:pPr marL="285750" indent="-285750" defTabSz="857250">
              <a:tabLst>
                <a:tab pos="2743200" algn="ctr"/>
                <a:tab pos="6057900" algn="ctr"/>
              </a:tabLst>
            </a:pPr>
            <a:r>
              <a:rPr lang="en-US" sz="1800" b="1" dirty="0">
                <a:latin typeface="Arial" pitchFamily="34" charset="0"/>
              </a:rPr>
              <a:t>Performance	Predictable timing	    Application dependent</a:t>
            </a:r>
          </a:p>
          <a:p>
            <a:pPr marL="285750" indent="-285750" defTabSz="857250">
              <a:tabLst>
                <a:tab pos="2743200" algn="ctr"/>
                <a:tab pos="6057900" algn="ctr"/>
              </a:tabLst>
            </a:pPr>
            <a:r>
              <a:rPr lang="en-US" sz="1800" b="1" dirty="0">
                <a:latin typeface="Arial" pitchFamily="34" charset="0"/>
              </a:rPr>
              <a:t> 		Up to 250 MHz today	    Up to 200 MHz today</a:t>
            </a:r>
          </a:p>
          <a:p>
            <a:pPr marL="285750" indent="-285750" defTabSz="857250">
              <a:tabLst>
                <a:tab pos="2743200" algn="ctr"/>
                <a:tab pos="6057900" algn="ctr"/>
              </a:tabLst>
            </a:pPr>
            <a:endParaRPr lang="en-US" sz="800" b="1" dirty="0">
              <a:latin typeface="Arial" pitchFamily="34" charset="0"/>
            </a:endParaRPr>
          </a:p>
          <a:p>
            <a:pPr marL="285750" indent="-285750" defTabSz="857250">
              <a:tabLst>
                <a:tab pos="2743200" algn="ctr"/>
                <a:tab pos="6057900" algn="ctr"/>
              </a:tabLst>
            </a:pPr>
            <a:r>
              <a:rPr lang="en-US" sz="1800" b="1" dirty="0">
                <a:latin typeface="Arial" pitchFamily="34" charset="0"/>
              </a:rPr>
              <a:t>Interconnect	“Crossbar Switch”	 Incremental</a:t>
            </a:r>
          </a:p>
          <a:p>
            <a:pPr marL="285750" indent="-285750" defTabSz="857250">
              <a:tabLst>
                <a:tab pos="2743200" algn="ctr"/>
                <a:tab pos="6057900" algn="ctr"/>
              </a:tabLst>
            </a:pPr>
            <a:r>
              <a:rPr lang="en-US" sz="1800" b="1" dirty="0">
                <a:latin typeface="Arial" pitchFamily="34" charset="0"/>
              </a:rPr>
              <a:t> 			</a:t>
            </a:r>
          </a:p>
        </p:txBody>
      </p:sp>
      <p:sp>
        <p:nvSpPr>
          <p:cNvPr id="44048" name="Rectangle 16"/>
          <p:cNvSpPr>
            <a:spLocks noChangeArrowheads="1"/>
          </p:cNvSpPr>
          <p:nvPr/>
        </p:nvSpPr>
        <p:spPr bwMode="auto">
          <a:xfrm>
            <a:off x="357158" y="2500306"/>
            <a:ext cx="2571768" cy="1500198"/>
          </a:xfrm>
          <a:prstGeom prst="rect">
            <a:avLst/>
          </a:prstGeom>
          <a:noFill/>
          <a:ln w="12700">
            <a:noFill/>
            <a:miter lim="800000"/>
            <a:headEnd/>
            <a:tailEnd/>
          </a:ln>
          <a:effectLst/>
        </p:spPr>
        <p:txBody>
          <a:bodyPr lIns="90488" tIns="44450" rIns="90488" bIns="44450"/>
          <a:lstStyle/>
          <a:p>
            <a:pPr marL="285750" indent="-285750" defTabSz="857250">
              <a:spcBef>
                <a:spcPct val="30000"/>
              </a:spcBef>
              <a:spcAft>
                <a:spcPct val="30000"/>
              </a:spcAft>
              <a:tabLst>
                <a:tab pos="2743200" algn="ctr"/>
                <a:tab pos="6057900" algn="ctr"/>
              </a:tabLst>
            </a:pPr>
            <a:r>
              <a:rPr lang="en-US" sz="1800" b="1" dirty="0">
                <a:latin typeface="Arial" pitchFamily="34" charset="0"/>
              </a:rPr>
              <a:t>    </a:t>
            </a:r>
            <a:r>
              <a:rPr lang="en-US" sz="1800" b="1" dirty="0">
                <a:solidFill>
                  <a:schemeClr val="tx2"/>
                </a:solidFill>
                <a:latin typeface="Arial" pitchFamily="34" charset="0"/>
              </a:rPr>
              <a:t>Complex Programmable Logic Device (CPLD)</a:t>
            </a:r>
            <a:r>
              <a:rPr lang="en-US" sz="1800" b="1" dirty="0">
                <a:latin typeface="Arial" pitchFamily="34" charset="0"/>
              </a:rPr>
              <a:t>	</a:t>
            </a:r>
            <a:endParaRPr lang="en-US" sz="1600" b="1" dirty="0">
              <a:solidFill>
                <a:schemeClr val="tx2"/>
              </a:solidFill>
              <a:latin typeface="Arial MT" charset="0"/>
            </a:endParaRPr>
          </a:p>
        </p:txBody>
      </p:sp>
      <p:grpSp>
        <p:nvGrpSpPr>
          <p:cNvPr id="3" name="Group 17"/>
          <p:cNvGrpSpPr>
            <a:grpSpLocks/>
          </p:cNvGrpSpPr>
          <p:nvPr/>
        </p:nvGrpSpPr>
        <p:grpSpPr bwMode="auto">
          <a:xfrm>
            <a:off x="6076950" y="2574925"/>
            <a:ext cx="1493838" cy="1208088"/>
            <a:chOff x="3967" y="1399"/>
            <a:chExt cx="941" cy="761"/>
          </a:xfrm>
        </p:grpSpPr>
        <p:sp>
          <p:nvSpPr>
            <p:cNvPr id="44050" name="Rectangle 18"/>
            <p:cNvSpPr>
              <a:spLocks noChangeArrowheads="1"/>
            </p:cNvSpPr>
            <p:nvPr/>
          </p:nvSpPr>
          <p:spPr bwMode="auto">
            <a:xfrm>
              <a:off x="3967" y="139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1" name="Rectangle 19"/>
            <p:cNvSpPr>
              <a:spLocks noChangeArrowheads="1"/>
            </p:cNvSpPr>
            <p:nvPr/>
          </p:nvSpPr>
          <p:spPr bwMode="auto">
            <a:xfrm>
              <a:off x="3967" y="1572"/>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2" name="Rectangle 20"/>
            <p:cNvSpPr>
              <a:spLocks noChangeArrowheads="1"/>
            </p:cNvSpPr>
            <p:nvPr/>
          </p:nvSpPr>
          <p:spPr bwMode="auto">
            <a:xfrm>
              <a:off x="3967" y="1756"/>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3" name="Rectangle 21"/>
            <p:cNvSpPr>
              <a:spLocks noChangeArrowheads="1"/>
            </p:cNvSpPr>
            <p:nvPr/>
          </p:nvSpPr>
          <p:spPr bwMode="auto">
            <a:xfrm>
              <a:off x="3967" y="1925"/>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4" name="Rectangle 22"/>
            <p:cNvSpPr>
              <a:spLocks noChangeArrowheads="1"/>
            </p:cNvSpPr>
            <p:nvPr/>
          </p:nvSpPr>
          <p:spPr bwMode="auto">
            <a:xfrm>
              <a:off x="3967" y="208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5" name="Rectangle 23"/>
            <p:cNvSpPr>
              <a:spLocks noChangeArrowheads="1"/>
            </p:cNvSpPr>
            <p:nvPr/>
          </p:nvSpPr>
          <p:spPr bwMode="auto">
            <a:xfrm>
              <a:off x="4182" y="139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6" name="Rectangle 24"/>
            <p:cNvSpPr>
              <a:spLocks noChangeArrowheads="1"/>
            </p:cNvSpPr>
            <p:nvPr/>
          </p:nvSpPr>
          <p:spPr bwMode="auto">
            <a:xfrm>
              <a:off x="4182" y="1572"/>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7" name="Rectangle 25"/>
            <p:cNvSpPr>
              <a:spLocks noChangeArrowheads="1"/>
            </p:cNvSpPr>
            <p:nvPr/>
          </p:nvSpPr>
          <p:spPr bwMode="auto">
            <a:xfrm>
              <a:off x="4182" y="1756"/>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8" name="Rectangle 26"/>
            <p:cNvSpPr>
              <a:spLocks noChangeArrowheads="1"/>
            </p:cNvSpPr>
            <p:nvPr/>
          </p:nvSpPr>
          <p:spPr bwMode="auto">
            <a:xfrm>
              <a:off x="4182" y="1925"/>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59" name="Rectangle 27"/>
            <p:cNvSpPr>
              <a:spLocks noChangeArrowheads="1"/>
            </p:cNvSpPr>
            <p:nvPr/>
          </p:nvSpPr>
          <p:spPr bwMode="auto">
            <a:xfrm>
              <a:off x="4182" y="208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0" name="Rectangle 28"/>
            <p:cNvSpPr>
              <a:spLocks noChangeArrowheads="1"/>
            </p:cNvSpPr>
            <p:nvPr/>
          </p:nvSpPr>
          <p:spPr bwMode="auto">
            <a:xfrm>
              <a:off x="4397" y="139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1" name="Rectangle 29"/>
            <p:cNvSpPr>
              <a:spLocks noChangeArrowheads="1"/>
            </p:cNvSpPr>
            <p:nvPr/>
          </p:nvSpPr>
          <p:spPr bwMode="auto">
            <a:xfrm>
              <a:off x="4397" y="1572"/>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2" name="Rectangle 30"/>
            <p:cNvSpPr>
              <a:spLocks noChangeArrowheads="1"/>
            </p:cNvSpPr>
            <p:nvPr/>
          </p:nvSpPr>
          <p:spPr bwMode="auto">
            <a:xfrm>
              <a:off x="4397" y="1756"/>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3" name="Rectangle 31"/>
            <p:cNvSpPr>
              <a:spLocks noChangeArrowheads="1"/>
            </p:cNvSpPr>
            <p:nvPr/>
          </p:nvSpPr>
          <p:spPr bwMode="auto">
            <a:xfrm>
              <a:off x="4397" y="1925"/>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4" name="Rectangle 32"/>
            <p:cNvSpPr>
              <a:spLocks noChangeArrowheads="1"/>
            </p:cNvSpPr>
            <p:nvPr/>
          </p:nvSpPr>
          <p:spPr bwMode="auto">
            <a:xfrm>
              <a:off x="4397" y="208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5" name="Rectangle 33"/>
            <p:cNvSpPr>
              <a:spLocks noChangeArrowheads="1"/>
            </p:cNvSpPr>
            <p:nvPr/>
          </p:nvSpPr>
          <p:spPr bwMode="auto">
            <a:xfrm>
              <a:off x="4612" y="139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6" name="Rectangle 34"/>
            <p:cNvSpPr>
              <a:spLocks noChangeArrowheads="1"/>
            </p:cNvSpPr>
            <p:nvPr/>
          </p:nvSpPr>
          <p:spPr bwMode="auto">
            <a:xfrm>
              <a:off x="4612" y="1572"/>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7" name="Rectangle 35"/>
            <p:cNvSpPr>
              <a:spLocks noChangeArrowheads="1"/>
            </p:cNvSpPr>
            <p:nvPr/>
          </p:nvSpPr>
          <p:spPr bwMode="auto">
            <a:xfrm>
              <a:off x="4612" y="1756"/>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8" name="Rectangle 36"/>
            <p:cNvSpPr>
              <a:spLocks noChangeArrowheads="1"/>
            </p:cNvSpPr>
            <p:nvPr/>
          </p:nvSpPr>
          <p:spPr bwMode="auto">
            <a:xfrm>
              <a:off x="4612" y="1925"/>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69" name="Rectangle 37"/>
            <p:cNvSpPr>
              <a:spLocks noChangeArrowheads="1"/>
            </p:cNvSpPr>
            <p:nvPr/>
          </p:nvSpPr>
          <p:spPr bwMode="auto">
            <a:xfrm>
              <a:off x="4612" y="208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70" name="Rectangle 38"/>
            <p:cNvSpPr>
              <a:spLocks noChangeArrowheads="1"/>
            </p:cNvSpPr>
            <p:nvPr/>
          </p:nvSpPr>
          <p:spPr bwMode="auto">
            <a:xfrm>
              <a:off x="4827" y="139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71" name="Rectangle 39"/>
            <p:cNvSpPr>
              <a:spLocks noChangeArrowheads="1"/>
            </p:cNvSpPr>
            <p:nvPr/>
          </p:nvSpPr>
          <p:spPr bwMode="auto">
            <a:xfrm>
              <a:off x="4827" y="1572"/>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72" name="Rectangle 40"/>
            <p:cNvSpPr>
              <a:spLocks noChangeArrowheads="1"/>
            </p:cNvSpPr>
            <p:nvPr/>
          </p:nvSpPr>
          <p:spPr bwMode="auto">
            <a:xfrm>
              <a:off x="4827" y="1756"/>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73" name="Rectangle 41"/>
            <p:cNvSpPr>
              <a:spLocks noChangeArrowheads="1"/>
            </p:cNvSpPr>
            <p:nvPr/>
          </p:nvSpPr>
          <p:spPr bwMode="auto">
            <a:xfrm>
              <a:off x="4827" y="1925"/>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sp>
          <p:nvSpPr>
            <p:cNvPr id="44074" name="Rectangle 42"/>
            <p:cNvSpPr>
              <a:spLocks noChangeArrowheads="1"/>
            </p:cNvSpPr>
            <p:nvPr/>
          </p:nvSpPr>
          <p:spPr bwMode="auto">
            <a:xfrm>
              <a:off x="4827" y="2089"/>
              <a:ext cx="81" cy="71"/>
            </a:xfrm>
            <a:prstGeom prst="rect">
              <a:avLst/>
            </a:prstGeom>
            <a:solidFill>
              <a:srgbClr val="FF0000"/>
            </a:solidFill>
            <a:ln w="12700">
              <a:solidFill>
                <a:schemeClr val="tx1"/>
              </a:solidFill>
              <a:miter lim="800000"/>
              <a:headEnd/>
              <a:tailEnd/>
            </a:ln>
            <a:effectLst>
              <a:outerShdw dist="71842" dir="2700000" algn="ctr" rotWithShape="0">
                <a:srgbClr val="000099"/>
              </a:outerShdw>
            </a:effectLst>
          </p:spPr>
          <p:txBody>
            <a:bodyPr wrap="none" anchor="ctr"/>
            <a:lstStyle/>
            <a:p>
              <a:endParaRPr lang="it-IT"/>
            </a:p>
          </p:txBody>
        </p:sp>
      </p:grpSp>
      <p:sp>
        <p:nvSpPr>
          <p:cNvPr id="44075" name="Text Box 43"/>
          <p:cNvSpPr txBox="1">
            <a:spLocks noChangeArrowheads="1"/>
          </p:cNvSpPr>
          <p:nvPr/>
        </p:nvSpPr>
        <p:spPr bwMode="auto">
          <a:xfrm>
            <a:off x="4643438" y="2500306"/>
            <a:ext cx="1338274" cy="1477328"/>
          </a:xfrm>
          <a:prstGeom prst="rect">
            <a:avLst/>
          </a:prstGeom>
          <a:noFill/>
          <a:ln w="12700">
            <a:noFill/>
            <a:miter lim="800000"/>
            <a:headEnd/>
            <a:tailEnd/>
          </a:ln>
          <a:effectLst/>
        </p:spPr>
        <p:txBody>
          <a:bodyPr wrap="square">
            <a:spAutoFit/>
          </a:bodyPr>
          <a:lstStyle/>
          <a:p>
            <a:r>
              <a:rPr lang="en-US" sz="1800" b="1" dirty="0">
                <a:solidFill>
                  <a:schemeClr val="tx2"/>
                </a:solidFill>
                <a:latin typeface="Arial" pitchFamily="34" charset="0"/>
              </a:rPr>
              <a:t>Field-Programmable Gate Array (FPGA)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it-IT"/>
              <a:t>FPGA	</a:t>
            </a:r>
          </a:p>
        </p:txBody>
      </p:sp>
      <p:sp>
        <p:nvSpPr>
          <p:cNvPr id="45059" name="Rectangle 3"/>
          <p:cNvSpPr>
            <a:spLocks noGrp="1" noChangeArrowheads="1"/>
          </p:cNvSpPr>
          <p:nvPr>
            <p:ph type="body" idx="1"/>
          </p:nvPr>
        </p:nvSpPr>
        <p:spPr/>
        <p:txBody>
          <a:bodyPr/>
          <a:lstStyle/>
          <a:p>
            <a:r>
              <a:rPr lang="en-US" sz="2400" dirty="0"/>
              <a:t>FPGAs make available to the user</a:t>
            </a:r>
            <a:r>
              <a:rPr lang="it-IT" sz="2400" dirty="0"/>
              <a:t>:</a:t>
            </a:r>
          </a:p>
          <a:p>
            <a:pPr lvl="1"/>
            <a:r>
              <a:rPr lang="en-US" sz="2000" dirty="0"/>
              <a:t>Logical components (CLB - Slice) consisting of</a:t>
            </a:r>
            <a:r>
              <a:rPr lang="it-IT" sz="2000" dirty="0"/>
              <a:t>:</a:t>
            </a:r>
          </a:p>
          <a:p>
            <a:pPr lvl="2"/>
            <a:r>
              <a:rPr lang="en-US" sz="1800" dirty="0"/>
              <a:t>logic, small memory, flip-flop, buffer, multiplexer</a:t>
            </a:r>
            <a:r>
              <a:rPr lang="it-IT" sz="1800" dirty="0"/>
              <a:t>.</a:t>
            </a:r>
          </a:p>
          <a:p>
            <a:pPr lvl="1"/>
            <a:r>
              <a:rPr lang="it-IT" sz="2000" dirty="0"/>
              <a:t>Connection </a:t>
            </a:r>
            <a:r>
              <a:rPr lang="it-IT" sz="2000" dirty="0" err="1"/>
              <a:t>lines</a:t>
            </a:r>
            <a:r>
              <a:rPr lang="it-IT" sz="2000" dirty="0"/>
              <a:t>:</a:t>
            </a:r>
          </a:p>
          <a:p>
            <a:pPr lvl="2"/>
            <a:r>
              <a:rPr lang="en-US" sz="1800" dirty="0"/>
              <a:t>both local (short) and distributed (long</a:t>
            </a:r>
            <a:r>
              <a:rPr lang="it-IT" sz="1800" dirty="0"/>
              <a:t>)</a:t>
            </a:r>
          </a:p>
          <a:p>
            <a:pPr lvl="1"/>
            <a:r>
              <a:rPr lang="it-IT" sz="2000" dirty="0" err="1"/>
              <a:t>Interconnection</a:t>
            </a:r>
            <a:r>
              <a:rPr lang="it-IT" sz="2000" dirty="0"/>
              <a:t> </a:t>
            </a:r>
            <a:r>
              <a:rPr lang="it-IT" sz="2000" dirty="0" err="1"/>
              <a:t>matrices</a:t>
            </a:r>
            <a:r>
              <a:rPr lang="it-IT" sz="2000" dirty="0"/>
              <a:t>:</a:t>
            </a:r>
          </a:p>
          <a:p>
            <a:pPr lvl="2"/>
            <a:r>
              <a:rPr lang="en-US" sz="1800" dirty="0"/>
              <a:t>to connect various lines to each other and from these to the logic blocks</a:t>
            </a:r>
            <a:r>
              <a:rPr lang="it-IT" sz="1800" dirty="0"/>
              <a:t>.</a:t>
            </a:r>
          </a:p>
          <a:p>
            <a:pPr lvl="1"/>
            <a:r>
              <a:rPr lang="it-IT" sz="2000" dirty="0"/>
              <a:t>I/O Blocks:</a:t>
            </a:r>
          </a:p>
          <a:p>
            <a:pPr lvl="2"/>
            <a:r>
              <a:rPr lang="en-US" sz="1800" dirty="0"/>
              <a:t>special logic blocks dedicated to I/O provide buffers, protections, Fan-outs, pull-up and pull-down resistors, impedance adapters</a:t>
            </a:r>
            <a:r>
              <a:rPr lang="it-IT" sz="1800" dirty="0"/>
              <a:t>, …</a:t>
            </a:r>
          </a:p>
          <a:p>
            <a:pPr lvl="1"/>
            <a:r>
              <a:rPr lang="it-IT" sz="2000" dirty="0"/>
              <a:t>Blocchi particolari:</a:t>
            </a:r>
          </a:p>
          <a:p>
            <a:pPr lvl="2"/>
            <a:r>
              <a:rPr lang="it-IT" sz="1800" dirty="0" err="1"/>
              <a:t>Memories</a:t>
            </a:r>
            <a:r>
              <a:rPr lang="it-IT" sz="1800" dirty="0"/>
              <a:t>, </a:t>
            </a:r>
            <a:r>
              <a:rPr lang="it-IT" sz="1800" dirty="0" err="1"/>
              <a:t>Multipliers</a:t>
            </a:r>
            <a:r>
              <a:rPr lang="it-IT" sz="1800" dirty="0"/>
              <a:t>, </a:t>
            </a:r>
            <a:r>
              <a:rPr lang="it-IT" sz="1800" dirty="0" err="1"/>
              <a:t>PLLs</a:t>
            </a:r>
            <a:r>
              <a:rPr lang="it-IT" sz="1800" dirty="0"/>
              <a:t>, Decoders, … </a:t>
            </a:r>
          </a:p>
          <a:p>
            <a:pPr lvl="1"/>
            <a:endParaRPr lang="it-IT"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it-IT" dirty="0"/>
              <a:t>Programming Mode	</a:t>
            </a:r>
          </a:p>
        </p:txBody>
      </p:sp>
      <p:sp>
        <p:nvSpPr>
          <p:cNvPr id="9219" name="Rectangle 3"/>
          <p:cNvSpPr>
            <a:spLocks noGrp="1" noChangeArrowheads="1"/>
          </p:cNvSpPr>
          <p:nvPr>
            <p:ph type="body" idx="1"/>
          </p:nvPr>
        </p:nvSpPr>
        <p:spPr/>
        <p:txBody>
          <a:bodyPr/>
          <a:lstStyle/>
          <a:p>
            <a:pPr lvl="1"/>
            <a:r>
              <a:rPr lang="it-IT" sz="2400" dirty="0"/>
              <a:t>SRAM </a:t>
            </a:r>
            <a:br>
              <a:rPr lang="it-IT" sz="2400" dirty="0"/>
            </a:br>
            <a:r>
              <a:rPr lang="en-US" sz="2400" dirty="0"/>
              <a:t>The connections are all inactive initially</a:t>
            </a:r>
            <a:r>
              <a:rPr lang="it-IT" sz="2400" dirty="0"/>
              <a:t>:</a:t>
            </a:r>
          </a:p>
          <a:p>
            <a:pPr lvl="2"/>
            <a:r>
              <a:rPr lang="en-US" sz="2000" dirty="0"/>
              <a:t>During programming, they can be switched on or off electrically non-destructively</a:t>
            </a:r>
            <a:r>
              <a:rPr lang="it-IT" sz="2000" dirty="0"/>
              <a:t>,</a:t>
            </a:r>
          </a:p>
          <a:p>
            <a:pPr lvl="2"/>
            <a:r>
              <a:rPr lang="en-US" sz="2000" dirty="0"/>
              <a:t>The state is NOT maintained when there is no power</a:t>
            </a:r>
            <a:r>
              <a:rPr lang="it-IT" sz="2000" dirty="0"/>
              <a:t>,</a:t>
            </a:r>
          </a:p>
          <a:p>
            <a:pPr lvl="2"/>
            <a:r>
              <a:rPr lang="en-US" sz="2000" dirty="0"/>
              <a:t>Higher programming speed than EEPROM technology</a:t>
            </a:r>
            <a:r>
              <a:rPr lang="it-IT" sz="2000" dirty="0"/>
              <a:t>.</a:t>
            </a:r>
          </a:p>
          <a:p>
            <a:pPr lvl="2"/>
            <a:endParaRPr lang="it-IT" sz="2000" dirty="0"/>
          </a:p>
          <a:p>
            <a:pPr lvl="2"/>
            <a:r>
              <a:rPr lang="en-US" sz="2000" dirty="0"/>
              <a:t>Depending on the technology, programming can take place</a:t>
            </a:r>
            <a:r>
              <a:rPr lang="it-IT" sz="2000" dirty="0"/>
              <a:t>:</a:t>
            </a:r>
          </a:p>
          <a:p>
            <a:pPr lvl="3"/>
            <a:r>
              <a:rPr lang="en-US" sz="1800" dirty="0"/>
              <a:t>During the non-operational phase of the device (reprogrammable</a:t>
            </a:r>
            <a:r>
              <a:rPr lang="it-IT" sz="1800" dirty="0"/>
              <a:t>)</a:t>
            </a:r>
          </a:p>
          <a:p>
            <a:pPr lvl="3"/>
            <a:r>
              <a:rPr lang="en-US" sz="1800" dirty="0"/>
              <a:t>During the operational phase of the device (reconfigurable</a:t>
            </a:r>
            <a:r>
              <a:rPr lang="it-IT" sz="1800" dirty="0"/>
              <a:t>)</a:t>
            </a:r>
          </a:p>
          <a:p>
            <a:pPr lvl="4"/>
            <a:r>
              <a:rPr lang="en-US" sz="1800" dirty="0"/>
              <a:t>Various parts of the device can be configured separately</a:t>
            </a:r>
            <a:endParaRPr lang="it-I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it-IT"/>
              <a:t>FPGA</a:t>
            </a:r>
          </a:p>
        </p:txBody>
      </p:sp>
      <p:sp>
        <p:nvSpPr>
          <p:cNvPr id="46083" name="Rectangle 3"/>
          <p:cNvSpPr>
            <a:spLocks noGrp="1" noChangeArrowheads="1"/>
          </p:cNvSpPr>
          <p:nvPr>
            <p:ph type="body" idx="1"/>
          </p:nvPr>
        </p:nvSpPr>
        <p:spPr/>
        <p:txBody>
          <a:bodyPr/>
          <a:lstStyle/>
          <a:p>
            <a:r>
              <a:rPr lang="it-IT" sz="2400" dirty="0" err="1"/>
              <a:t>Pros</a:t>
            </a:r>
            <a:r>
              <a:rPr lang="it-IT" sz="2400" dirty="0"/>
              <a:t> and cons:</a:t>
            </a:r>
          </a:p>
          <a:p>
            <a:pPr lvl="1"/>
            <a:r>
              <a:rPr lang="it-IT" sz="2000" dirty="0" err="1"/>
              <a:t>Extremely</a:t>
            </a:r>
            <a:r>
              <a:rPr lang="it-IT" sz="2000" dirty="0"/>
              <a:t> versatile,</a:t>
            </a:r>
          </a:p>
          <a:p>
            <a:pPr lvl="1"/>
            <a:r>
              <a:rPr lang="it-IT" sz="2000" dirty="0"/>
              <a:t>High </a:t>
            </a:r>
            <a:r>
              <a:rPr lang="it-IT" sz="2000" dirty="0" err="1"/>
              <a:t>computational</a:t>
            </a:r>
            <a:r>
              <a:rPr lang="it-IT" sz="2000" dirty="0"/>
              <a:t> </a:t>
            </a:r>
            <a:r>
              <a:rPr lang="it-IT" sz="2000" dirty="0" err="1"/>
              <a:t>complexity</a:t>
            </a:r>
            <a:r>
              <a:rPr lang="it-IT" sz="2000" dirty="0"/>
              <a:t>,</a:t>
            </a:r>
          </a:p>
          <a:p>
            <a:pPr lvl="1"/>
            <a:r>
              <a:rPr lang="en-US" sz="2000" dirty="0"/>
              <a:t>Slower than CPLDs and ASICs</a:t>
            </a:r>
            <a:r>
              <a:rPr lang="it-IT" sz="2000" dirty="0"/>
              <a:t>,</a:t>
            </a:r>
          </a:p>
          <a:p>
            <a:pPr lvl="1"/>
            <a:r>
              <a:rPr lang="en-US" sz="2000" dirty="0"/>
              <a:t>High cost per individual member </a:t>
            </a:r>
            <a:br>
              <a:rPr lang="en-US" sz="2000" dirty="0"/>
            </a:br>
            <a:r>
              <a:rPr lang="en-US" sz="2000" dirty="0"/>
              <a:t>(but there are particularly cheap families</a:t>
            </a:r>
            <a:r>
              <a:rPr lang="it-IT" sz="2000" dirty="0"/>
              <a:t>),</a:t>
            </a:r>
          </a:p>
          <a:p>
            <a:pPr lvl="1"/>
            <a:r>
              <a:rPr lang="it-IT" sz="2000" dirty="0" err="1"/>
              <a:t>Reduced</a:t>
            </a:r>
            <a:r>
              <a:rPr lang="it-IT" sz="2000" dirty="0"/>
              <a:t> </a:t>
            </a:r>
            <a:r>
              <a:rPr lang="it-IT" sz="2000" dirty="0" err="1"/>
              <a:t>prototype</a:t>
            </a:r>
            <a:r>
              <a:rPr lang="it-IT" sz="2000" dirty="0"/>
              <a:t> cost,</a:t>
            </a:r>
          </a:p>
          <a:p>
            <a:pPr lvl="1"/>
            <a:r>
              <a:rPr lang="en-US" sz="2000" dirty="0"/>
              <a:t>Very short "Time to market"</a:t>
            </a:r>
            <a:r>
              <a:rPr lang="it-IT" sz="2000" dirty="0"/>
              <a:t>,</a:t>
            </a:r>
          </a:p>
          <a:p>
            <a:pPr lvl="1"/>
            <a:r>
              <a:rPr lang="en-US" sz="2000" dirty="0"/>
              <a:t>Possibility of "upgrade" of the circuit (even remotely</a:t>
            </a:r>
            <a:r>
              <a:rPr lang="it-IT" sz="2000" dirty="0"/>
              <a:t>),</a:t>
            </a:r>
          </a:p>
          <a:p>
            <a:pPr lvl="1"/>
            <a:r>
              <a:rPr lang="en-US" sz="2000" dirty="0"/>
              <a:t>Excellent for the creation of prototypes, (but they are also increasingly used in high production volumes</a:t>
            </a:r>
            <a:r>
              <a:rPr lang="it-IT" sz="2000" dirty="0"/>
              <a:t>),</a:t>
            </a:r>
          </a:p>
          <a:p>
            <a:pPr lvl="1"/>
            <a:r>
              <a:rPr lang="en-US" sz="2000" dirty="0"/>
              <a:t>Ability to support embedded systems</a:t>
            </a:r>
            <a:r>
              <a:rPr lang="it-IT" sz="2000" dirty="0"/>
              <a:t>.</a:t>
            </a:r>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ctrTitle"/>
          </p:nvPr>
        </p:nvSpPr>
        <p:spPr/>
        <p:txBody>
          <a:bodyPr/>
          <a:lstStyle/>
          <a:p>
            <a:r>
              <a:rPr lang="en-US"/>
              <a:t>XC4000 Architecture and Features</a:t>
            </a:r>
            <a:endParaRPr lang="en-US" dirty="0"/>
          </a:p>
        </p:txBody>
      </p:sp>
      <p:sp>
        <p:nvSpPr>
          <p:cNvPr id="4" name="Sottotitolo 3"/>
          <p:cNvSpPr>
            <a:spLocks noGrp="1"/>
          </p:cNvSpPr>
          <p:nvPr>
            <p:ph type="subTitle" idx="1"/>
          </p:nvPr>
        </p:nvSpPr>
        <p:spPr/>
        <p:txBody>
          <a:bodyPr/>
          <a:lstStyle/>
          <a:p>
            <a:r>
              <a:rPr lang="it-IT" dirty="0" err="1"/>
              <a:t>Xilinx</a:t>
            </a:r>
            <a:r>
              <a:rPr lang="it-IT" dirty="0"/>
              <a:t> Architecture (1995)</a:t>
            </a:r>
          </a:p>
        </p:txBody>
      </p:sp>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ChangeArrowheads="1"/>
          </p:cNvSpPr>
          <p:nvPr>
            <p:ph type="title"/>
          </p:nvPr>
        </p:nvSpPr>
        <p:spPr/>
        <p:txBody>
          <a:bodyPr/>
          <a:lstStyle/>
          <a:p>
            <a:r>
              <a:rPr lang="en-US" sz="3200" b="0"/>
              <a:t>XC4000 Architecture</a:t>
            </a:r>
            <a:endParaRPr lang="en-US"/>
          </a:p>
        </p:txBody>
      </p:sp>
      <p:pic>
        <p:nvPicPr>
          <p:cNvPr id="133123" name="Picture 1027"/>
          <p:cNvPicPr>
            <a:picLocks noChangeArrowheads="1"/>
          </p:cNvPicPr>
          <p:nvPr/>
        </p:nvPicPr>
        <p:blipFill>
          <a:blip r:embed="rId3" cstate="print"/>
          <a:srcRect/>
          <a:stretch>
            <a:fillRect/>
          </a:stretch>
        </p:blipFill>
        <p:spPr bwMode="auto">
          <a:xfrm>
            <a:off x="3194050" y="2032000"/>
            <a:ext cx="3033713" cy="2682875"/>
          </a:xfrm>
          <a:prstGeom prst="rect">
            <a:avLst/>
          </a:prstGeom>
          <a:noFill/>
          <a:ln w="12700">
            <a:noFill/>
            <a:miter lim="800000"/>
            <a:headEnd/>
            <a:tailEnd/>
          </a:ln>
          <a:effectLst/>
        </p:spPr>
      </p:pic>
      <p:pic>
        <p:nvPicPr>
          <p:cNvPr id="133124" name="Picture 1028"/>
          <p:cNvPicPr>
            <a:picLocks noChangeArrowheads="1"/>
          </p:cNvPicPr>
          <p:nvPr/>
        </p:nvPicPr>
        <p:blipFill>
          <a:blip r:embed="rId4" cstate="print"/>
          <a:srcRect/>
          <a:stretch>
            <a:fillRect/>
          </a:stretch>
        </p:blipFill>
        <p:spPr bwMode="auto">
          <a:xfrm>
            <a:off x="1177925" y="1568450"/>
            <a:ext cx="1538288" cy="1647825"/>
          </a:xfrm>
          <a:prstGeom prst="rect">
            <a:avLst/>
          </a:prstGeom>
          <a:solidFill>
            <a:schemeClr val="bg1"/>
          </a:solidFill>
          <a:ln w="12700">
            <a:noFill/>
            <a:miter lim="800000"/>
            <a:headEnd/>
            <a:tailEnd/>
          </a:ln>
          <a:effectLst/>
        </p:spPr>
      </p:pic>
      <p:sp>
        <p:nvSpPr>
          <p:cNvPr id="133125" name="Rectangle 1029"/>
          <p:cNvSpPr>
            <a:spLocks noChangeArrowheads="1"/>
          </p:cNvSpPr>
          <p:nvPr/>
        </p:nvSpPr>
        <p:spPr bwMode="auto">
          <a:xfrm>
            <a:off x="1276350" y="3344863"/>
            <a:ext cx="1682750" cy="584200"/>
          </a:xfrm>
          <a:prstGeom prst="rect">
            <a:avLst/>
          </a:prstGeom>
          <a:noFill/>
          <a:ln w="12700">
            <a:noFill/>
            <a:miter lim="800000"/>
            <a:headEnd/>
            <a:tailEnd/>
          </a:ln>
          <a:effectLst/>
        </p:spPr>
        <p:txBody>
          <a:bodyPr wrap="none" lIns="41275" tIns="17462" rIns="41275" bIns="17462">
            <a:spAutoFit/>
          </a:bodyPr>
          <a:lstStyle/>
          <a:p>
            <a:pPr algn="ctr" defTabSz="796925"/>
            <a:r>
              <a:rPr lang="en-US" sz="1800" b="1">
                <a:latin typeface="Arial" pitchFamily="34" charset="0"/>
              </a:rPr>
              <a:t>Programmable</a:t>
            </a:r>
          </a:p>
          <a:p>
            <a:pPr algn="ctr" defTabSz="796925"/>
            <a:r>
              <a:rPr lang="en-US" sz="1800" b="1">
                <a:latin typeface="Arial" pitchFamily="34" charset="0"/>
              </a:rPr>
              <a:t>Interconnect</a:t>
            </a:r>
            <a:endParaRPr lang="en-US" sz="1700" b="1">
              <a:latin typeface="Arial" pitchFamily="34" charset="0"/>
            </a:endParaRPr>
          </a:p>
        </p:txBody>
      </p:sp>
      <p:sp>
        <p:nvSpPr>
          <p:cNvPr id="133126" name="Line 1030"/>
          <p:cNvSpPr>
            <a:spLocks noChangeShapeType="1"/>
          </p:cNvSpPr>
          <p:nvPr/>
        </p:nvSpPr>
        <p:spPr bwMode="auto">
          <a:xfrm flipH="1" flipV="1">
            <a:off x="2803525" y="1922463"/>
            <a:ext cx="944563" cy="801687"/>
          </a:xfrm>
          <a:prstGeom prst="line">
            <a:avLst/>
          </a:prstGeom>
          <a:noFill/>
          <a:ln w="12700">
            <a:solidFill>
              <a:schemeClr val="tx1"/>
            </a:solidFill>
            <a:round/>
            <a:headEnd/>
            <a:tailEnd/>
          </a:ln>
          <a:effectLst/>
        </p:spPr>
        <p:txBody>
          <a:bodyPr wrap="none" anchor="ctr"/>
          <a:lstStyle/>
          <a:p>
            <a:endParaRPr lang="it-IT"/>
          </a:p>
        </p:txBody>
      </p:sp>
      <p:sp>
        <p:nvSpPr>
          <p:cNvPr id="133127" name="Line 1031"/>
          <p:cNvSpPr>
            <a:spLocks noChangeShapeType="1"/>
          </p:cNvSpPr>
          <p:nvPr/>
        </p:nvSpPr>
        <p:spPr bwMode="auto">
          <a:xfrm flipH="1">
            <a:off x="2765425" y="2724150"/>
            <a:ext cx="982663" cy="504825"/>
          </a:xfrm>
          <a:prstGeom prst="line">
            <a:avLst/>
          </a:prstGeom>
          <a:noFill/>
          <a:ln w="12700">
            <a:solidFill>
              <a:schemeClr val="tx1"/>
            </a:solidFill>
            <a:round/>
            <a:headEnd/>
            <a:tailEnd/>
          </a:ln>
          <a:effectLst/>
        </p:spPr>
        <p:txBody>
          <a:bodyPr wrap="none" anchor="ctr"/>
          <a:lstStyle/>
          <a:p>
            <a:endParaRPr lang="it-IT"/>
          </a:p>
        </p:txBody>
      </p:sp>
      <p:sp>
        <p:nvSpPr>
          <p:cNvPr id="133128" name="Rectangle 1032"/>
          <p:cNvSpPr>
            <a:spLocks noChangeArrowheads="1"/>
          </p:cNvSpPr>
          <p:nvPr/>
        </p:nvSpPr>
        <p:spPr bwMode="auto">
          <a:xfrm>
            <a:off x="6630988" y="3590925"/>
            <a:ext cx="1949450" cy="309563"/>
          </a:xfrm>
          <a:prstGeom prst="rect">
            <a:avLst/>
          </a:prstGeom>
          <a:noFill/>
          <a:ln w="12700">
            <a:noFill/>
            <a:miter lim="800000"/>
            <a:headEnd/>
            <a:tailEnd/>
          </a:ln>
          <a:effectLst/>
        </p:spPr>
        <p:txBody>
          <a:bodyPr wrap="none" lIns="41275" tIns="17462" rIns="41275" bIns="17462">
            <a:spAutoFit/>
          </a:bodyPr>
          <a:lstStyle/>
          <a:p>
            <a:pPr defTabSz="796925"/>
            <a:r>
              <a:rPr lang="en-US" sz="1800" b="1">
                <a:latin typeface="Arial" pitchFamily="34" charset="0"/>
              </a:rPr>
              <a:t>I/O Blocks (IOBs)</a:t>
            </a:r>
          </a:p>
        </p:txBody>
      </p:sp>
      <p:sp>
        <p:nvSpPr>
          <p:cNvPr id="133129" name="Line 1033"/>
          <p:cNvSpPr>
            <a:spLocks noChangeShapeType="1"/>
          </p:cNvSpPr>
          <p:nvPr/>
        </p:nvSpPr>
        <p:spPr bwMode="auto">
          <a:xfrm flipH="1">
            <a:off x="6061075" y="1882775"/>
            <a:ext cx="641350" cy="436563"/>
          </a:xfrm>
          <a:prstGeom prst="line">
            <a:avLst/>
          </a:prstGeom>
          <a:noFill/>
          <a:ln w="12700">
            <a:solidFill>
              <a:schemeClr val="tx1"/>
            </a:solidFill>
            <a:round/>
            <a:headEnd/>
            <a:tailEnd/>
          </a:ln>
          <a:effectLst/>
        </p:spPr>
        <p:txBody>
          <a:bodyPr wrap="none" anchor="ctr"/>
          <a:lstStyle/>
          <a:p>
            <a:endParaRPr lang="it-IT"/>
          </a:p>
        </p:txBody>
      </p:sp>
      <p:sp>
        <p:nvSpPr>
          <p:cNvPr id="133130" name="Line 1034"/>
          <p:cNvSpPr>
            <a:spLocks noChangeShapeType="1"/>
          </p:cNvSpPr>
          <p:nvPr/>
        </p:nvSpPr>
        <p:spPr bwMode="auto">
          <a:xfrm>
            <a:off x="6073775" y="2332038"/>
            <a:ext cx="558800" cy="1068387"/>
          </a:xfrm>
          <a:prstGeom prst="line">
            <a:avLst/>
          </a:prstGeom>
          <a:noFill/>
          <a:ln w="12700">
            <a:solidFill>
              <a:schemeClr val="tx1"/>
            </a:solidFill>
            <a:round/>
            <a:headEnd/>
            <a:tailEnd/>
          </a:ln>
          <a:effectLst/>
        </p:spPr>
        <p:txBody>
          <a:bodyPr wrap="none" anchor="ctr"/>
          <a:lstStyle/>
          <a:p>
            <a:endParaRPr lang="it-IT"/>
          </a:p>
        </p:txBody>
      </p:sp>
      <p:sp>
        <p:nvSpPr>
          <p:cNvPr id="133131" name="Rectangle 1035"/>
          <p:cNvSpPr>
            <a:spLocks noChangeArrowheads="1"/>
          </p:cNvSpPr>
          <p:nvPr/>
        </p:nvSpPr>
        <p:spPr bwMode="auto">
          <a:xfrm>
            <a:off x="960438" y="5622925"/>
            <a:ext cx="2317750" cy="584200"/>
          </a:xfrm>
          <a:prstGeom prst="rect">
            <a:avLst/>
          </a:prstGeom>
          <a:noFill/>
          <a:ln w="12700">
            <a:noFill/>
            <a:miter lim="800000"/>
            <a:headEnd/>
            <a:tailEnd/>
          </a:ln>
          <a:effectLst/>
        </p:spPr>
        <p:txBody>
          <a:bodyPr wrap="none" lIns="41275" tIns="17462" rIns="41275" bIns="17462">
            <a:spAutoFit/>
          </a:bodyPr>
          <a:lstStyle/>
          <a:p>
            <a:pPr algn="ctr" defTabSz="796925"/>
            <a:r>
              <a:rPr lang="en-US" sz="1800" b="1">
                <a:latin typeface="Arial" pitchFamily="34" charset="0"/>
              </a:rPr>
              <a:t>Configurable</a:t>
            </a:r>
          </a:p>
          <a:p>
            <a:pPr algn="ctr" defTabSz="796925"/>
            <a:r>
              <a:rPr lang="en-US" sz="1800" b="1">
                <a:latin typeface="Arial" pitchFamily="34" charset="0"/>
              </a:rPr>
              <a:t>Logic Blocks (CLBs)</a:t>
            </a:r>
          </a:p>
        </p:txBody>
      </p:sp>
      <p:sp>
        <p:nvSpPr>
          <p:cNvPr id="133132" name="Line 1036"/>
          <p:cNvSpPr>
            <a:spLocks noChangeShapeType="1"/>
          </p:cNvSpPr>
          <p:nvPr/>
        </p:nvSpPr>
        <p:spPr bwMode="auto">
          <a:xfrm flipH="1" flipV="1">
            <a:off x="2803525" y="4262438"/>
            <a:ext cx="750888" cy="28575"/>
          </a:xfrm>
          <a:prstGeom prst="line">
            <a:avLst/>
          </a:prstGeom>
          <a:noFill/>
          <a:ln w="12700">
            <a:solidFill>
              <a:schemeClr val="tx1"/>
            </a:solidFill>
            <a:round/>
            <a:headEnd/>
            <a:tailEnd/>
          </a:ln>
          <a:effectLst/>
        </p:spPr>
        <p:txBody>
          <a:bodyPr wrap="none" anchor="ctr"/>
          <a:lstStyle/>
          <a:p>
            <a:endParaRPr lang="it-IT"/>
          </a:p>
        </p:txBody>
      </p:sp>
      <p:sp>
        <p:nvSpPr>
          <p:cNvPr id="133133" name="Line 1037"/>
          <p:cNvSpPr>
            <a:spLocks noChangeShapeType="1"/>
          </p:cNvSpPr>
          <p:nvPr/>
        </p:nvSpPr>
        <p:spPr bwMode="auto">
          <a:xfrm flipH="1">
            <a:off x="2765425" y="4291013"/>
            <a:ext cx="788988" cy="1238250"/>
          </a:xfrm>
          <a:prstGeom prst="line">
            <a:avLst/>
          </a:prstGeom>
          <a:noFill/>
          <a:ln w="12700">
            <a:solidFill>
              <a:schemeClr val="tx1"/>
            </a:solidFill>
            <a:round/>
            <a:headEnd/>
            <a:tailEnd/>
          </a:ln>
          <a:effectLst/>
        </p:spPr>
        <p:txBody>
          <a:bodyPr wrap="none" anchor="ctr"/>
          <a:lstStyle/>
          <a:p>
            <a:endParaRPr lang="it-IT"/>
          </a:p>
        </p:txBody>
      </p:sp>
      <p:pic>
        <p:nvPicPr>
          <p:cNvPr id="133134" name="Picture 1038"/>
          <p:cNvPicPr>
            <a:picLocks noChangeArrowheads="1"/>
          </p:cNvPicPr>
          <p:nvPr/>
        </p:nvPicPr>
        <p:blipFill>
          <a:blip r:embed="rId5" cstate="print"/>
          <a:srcRect/>
          <a:stretch>
            <a:fillRect/>
          </a:stretch>
        </p:blipFill>
        <p:spPr bwMode="auto">
          <a:xfrm>
            <a:off x="6686550" y="1887538"/>
            <a:ext cx="2162175" cy="1550987"/>
          </a:xfrm>
          <a:prstGeom prst="rect">
            <a:avLst/>
          </a:prstGeom>
          <a:noFill/>
          <a:ln w="12700">
            <a:noFill/>
            <a:miter lim="800000"/>
            <a:headEnd/>
            <a:tailEnd/>
          </a:ln>
          <a:effectLst/>
        </p:spPr>
      </p:pic>
      <p:pic>
        <p:nvPicPr>
          <p:cNvPr id="133135" name="Picture 1039"/>
          <p:cNvPicPr>
            <a:picLocks noChangeArrowheads="1"/>
          </p:cNvPicPr>
          <p:nvPr/>
        </p:nvPicPr>
        <p:blipFill>
          <a:blip r:embed="rId6" cstate="print"/>
          <a:srcRect/>
          <a:stretch>
            <a:fillRect/>
          </a:stretch>
        </p:blipFill>
        <p:spPr bwMode="auto">
          <a:xfrm>
            <a:off x="1116013" y="4114800"/>
            <a:ext cx="1717675" cy="1428750"/>
          </a:xfrm>
          <a:prstGeom prst="rect">
            <a:avLst/>
          </a:prstGeom>
          <a:noFill/>
          <a:ln w="12700">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sz="2800" b="0"/>
              <a:t>XC4000E/X Configurable Logic Blocks</a:t>
            </a:r>
            <a:endParaRPr lang="en-US"/>
          </a:p>
        </p:txBody>
      </p:sp>
      <p:grpSp>
        <p:nvGrpSpPr>
          <p:cNvPr id="2" name="Group 3"/>
          <p:cNvGrpSpPr>
            <a:grpSpLocks/>
          </p:cNvGrpSpPr>
          <p:nvPr/>
        </p:nvGrpSpPr>
        <p:grpSpPr bwMode="auto">
          <a:xfrm>
            <a:off x="3579813" y="1409700"/>
            <a:ext cx="5611812" cy="4338638"/>
            <a:chOff x="2255" y="888"/>
            <a:chExt cx="3535" cy="2733"/>
          </a:xfrm>
        </p:grpSpPr>
        <p:grpSp>
          <p:nvGrpSpPr>
            <p:cNvPr id="3" name="Group 4"/>
            <p:cNvGrpSpPr>
              <a:grpSpLocks/>
            </p:cNvGrpSpPr>
            <p:nvPr/>
          </p:nvGrpSpPr>
          <p:grpSpPr bwMode="auto">
            <a:xfrm>
              <a:off x="5172" y="1696"/>
              <a:ext cx="339" cy="585"/>
              <a:chOff x="4855" y="1626"/>
              <a:chExt cx="348" cy="601"/>
            </a:xfrm>
          </p:grpSpPr>
          <p:sp>
            <p:nvSpPr>
              <p:cNvPr id="136197" name="Rectangle 5"/>
              <p:cNvSpPr>
                <a:spLocks noChangeArrowheads="1"/>
              </p:cNvSpPr>
              <p:nvPr/>
            </p:nvSpPr>
            <p:spPr bwMode="auto">
              <a:xfrm>
                <a:off x="4859" y="1712"/>
                <a:ext cx="164" cy="129"/>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D</a:t>
                </a:r>
              </a:p>
            </p:txBody>
          </p:sp>
          <p:sp>
            <p:nvSpPr>
              <p:cNvPr id="136198" name="Rectangle 6"/>
              <p:cNvSpPr>
                <a:spLocks noChangeArrowheads="1"/>
              </p:cNvSpPr>
              <p:nvPr/>
            </p:nvSpPr>
            <p:spPr bwMode="auto">
              <a:xfrm>
                <a:off x="5035" y="1706"/>
                <a:ext cx="168" cy="129"/>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Q</a:t>
                </a:r>
              </a:p>
            </p:txBody>
          </p:sp>
          <p:sp>
            <p:nvSpPr>
              <p:cNvPr id="136199" name="Rectangle 7"/>
              <p:cNvSpPr>
                <a:spLocks noChangeArrowheads="1"/>
              </p:cNvSpPr>
              <p:nvPr/>
            </p:nvSpPr>
            <p:spPr bwMode="auto">
              <a:xfrm>
                <a:off x="4938" y="1626"/>
                <a:ext cx="209" cy="12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SD</a:t>
                </a:r>
              </a:p>
            </p:txBody>
          </p:sp>
          <p:sp>
            <p:nvSpPr>
              <p:cNvPr id="136200" name="Rectangle 8"/>
              <p:cNvSpPr>
                <a:spLocks noChangeArrowheads="1"/>
              </p:cNvSpPr>
              <p:nvPr/>
            </p:nvSpPr>
            <p:spPr bwMode="auto">
              <a:xfrm>
                <a:off x="4938" y="2099"/>
                <a:ext cx="212" cy="12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RD</a:t>
                </a:r>
              </a:p>
            </p:txBody>
          </p:sp>
          <p:sp>
            <p:nvSpPr>
              <p:cNvPr id="136201" name="Rectangle 9"/>
              <p:cNvSpPr>
                <a:spLocks noChangeArrowheads="1"/>
              </p:cNvSpPr>
              <p:nvPr/>
            </p:nvSpPr>
            <p:spPr bwMode="auto">
              <a:xfrm>
                <a:off x="4855" y="2012"/>
                <a:ext cx="208" cy="129"/>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EC</a:t>
                </a:r>
              </a:p>
            </p:txBody>
          </p:sp>
          <p:sp>
            <p:nvSpPr>
              <p:cNvPr id="136202" name="Rectangle 10"/>
              <p:cNvSpPr>
                <a:spLocks noChangeArrowheads="1"/>
              </p:cNvSpPr>
              <p:nvPr/>
            </p:nvSpPr>
            <p:spPr bwMode="auto">
              <a:xfrm>
                <a:off x="4903" y="1636"/>
                <a:ext cx="255" cy="544"/>
              </a:xfrm>
              <a:prstGeom prst="rect">
                <a:avLst/>
              </a:prstGeom>
              <a:noFill/>
              <a:ln w="12700">
                <a:solidFill>
                  <a:srgbClr val="000000"/>
                </a:solidFill>
                <a:miter lim="800000"/>
                <a:headEnd/>
                <a:tailEnd/>
              </a:ln>
              <a:effectLst/>
            </p:spPr>
            <p:txBody>
              <a:bodyPr wrap="none" anchor="ctr"/>
              <a:lstStyle/>
              <a:p>
                <a:endParaRPr lang="it-IT"/>
              </a:p>
            </p:txBody>
          </p:sp>
          <p:grpSp>
            <p:nvGrpSpPr>
              <p:cNvPr id="4" name="Group 11"/>
              <p:cNvGrpSpPr>
                <a:grpSpLocks/>
              </p:cNvGrpSpPr>
              <p:nvPr/>
            </p:nvGrpSpPr>
            <p:grpSpPr bwMode="auto">
              <a:xfrm>
                <a:off x="4891" y="1865"/>
                <a:ext cx="69" cy="67"/>
                <a:chOff x="4891" y="1865"/>
                <a:chExt cx="69" cy="67"/>
              </a:xfrm>
            </p:grpSpPr>
            <p:sp>
              <p:nvSpPr>
                <p:cNvPr id="136204" name="Line 12"/>
                <p:cNvSpPr>
                  <a:spLocks noChangeShapeType="1"/>
                </p:cNvSpPr>
                <p:nvPr/>
              </p:nvSpPr>
              <p:spPr bwMode="auto">
                <a:xfrm flipH="1">
                  <a:off x="4891" y="1907"/>
                  <a:ext cx="69" cy="25"/>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05" name="Line 13"/>
                <p:cNvSpPr>
                  <a:spLocks noChangeShapeType="1"/>
                </p:cNvSpPr>
                <p:nvPr/>
              </p:nvSpPr>
              <p:spPr bwMode="auto">
                <a:xfrm flipH="1" flipV="1">
                  <a:off x="4891" y="1865"/>
                  <a:ext cx="69" cy="44"/>
                </a:xfrm>
                <a:prstGeom prst="line">
                  <a:avLst/>
                </a:prstGeom>
                <a:noFill/>
                <a:ln w="12700">
                  <a:solidFill>
                    <a:srgbClr val="000000"/>
                  </a:solidFill>
                  <a:round/>
                  <a:headEnd type="none" w="sm" len="sm"/>
                  <a:tailEnd type="none" w="sm" len="sm"/>
                </a:ln>
                <a:effectLst/>
              </p:spPr>
              <p:txBody>
                <a:bodyPr wrap="none" anchor="ctr"/>
                <a:lstStyle/>
                <a:p>
                  <a:endParaRPr lang="it-IT"/>
                </a:p>
              </p:txBody>
            </p:sp>
          </p:grpSp>
        </p:grpSp>
        <p:grpSp>
          <p:nvGrpSpPr>
            <p:cNvPr id="5" name="Group 14"/>
            <p:cNvGrpSpPr>
              <a:grpSpLocks/>
            </p:cNvGrpSpPr>
            <p:nvPr/>
          </p:nvGrpSpPr>
          <p:grpSpPr bwMode="auto">
            <a:xfrm>
              <a:off x="4435" y="1882"/>
              <a:ext cx="337" cy="170"/>
              <a:chOff x="4098" y="1817"/>
              <a:chExt cx="346" cy="175"/>
            </a:xfrm>
          </p:grpSpPr>
          <p:sp>
            <p:nvSpPr>
              <p:cNvPr id="136207" name="Line 15"/>
              <p:cNvSpPr>
                <a:spLocks noChangeShapeType="1"/>
              </p:cNvSpPr>
              <p:nvPr/>
            </p:nvSpPr>
            <p:spPr bwMode="auto">
              <a:xfrm>
                <a:off x="4173" y="1817"/>
                <a:ext cx="0" cy="82"/>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08" name="Line 16"/>
              <p:cNvSpPr>
                <a:spLocks noChangeShapeType="1"/>
              </p:cNvSpPr>
              <p:nvPr/>
            </p:nvSpPr>
            <p:spPr bwMode="auto">
              <a:xfrm flipV="1">
                <a:off x="4183" y="1851"/>
                <a:ext cx="53" cy="44"/>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09" name="Line 17"/>
              <p:cNvSpPr>
                <a:spLocks noChangeShapeType="1"/>
              </p:cNvSpPr>
              <p:nvPr/>
            </p:nvSpPr>
            <p:spPr bwMode="auto">
              <a:xfrm>
                <a:off x="4184" y="1817"/>
                <a:ext cx="58" cy="3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0" name="Line 18"/>
              <p:cNvSpPr>
                <a:spLocks noChangeShapeType="1"/>
              </p:cNvSpPr>
              <p:nvPr/>
            </p:nvSpPr>
            <p:spPr bwMode="auto">
              <a:xfrm>
                <a:off x="4279" y="1855"/>
                <a:ext cx="81"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1" name="Line 19"/>
              <p:cNvSpPr>
                <a:spLocks noChangeShapeType="1"/>
              </p:cNvSpPr>
              <p:nvPr/>
            </p:nvSpPr>
            <p:spPr bwMode="auto">
              <a:xfrm>
                <a:off x="4364" y="1829"/>
                <a:ext cx="0" cy="16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2" name="Line 20"/>
              <p:cNvSpPr>
                <a:spLocks noChangeShapeType="1"/>
              </p:cNvSpPr>
              <p:nvPr/>
            </p:nvSpPr>
            <p:spPr bwMode="auto">
              <a:xfrm>
                <a:off x="4127" y="1952"/>
                <a:ext cx="238"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3" name="Line 21"/>
              <p:cNvSpPr>
                <a:spLocks noChangeShapeType="1"/>
              </p:cNvSpPr>
              <p:nvPr/>
            </p:nvSpPr>
            <p:spPr bwMode="auto">
              <a:xfrm>
                <a:off x="4442" y="1866"/>
                <a:ext cx="0" cy="88"/>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4" name="Line 22"/>
              <p:cNvSpPr>
                <a:spLocks noChangeShapeType="1"/>
              </p:cNvSpPr>
              <p:nvPr/>
            </p:nvSpPr>
            <p:spPr bwMode="auto">
              <a:xfrm>
                <a:off x="4369" y="1829"/>
                <a:ext cx="75" cy="2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5" name="Line 23"/>
              <p:cNvSpPr>
                <a:spLocks noChangeShapeType="1"/>
              </p:cNvSpPr>
              <p:nvPr/>
            </p:nvSpPr>
            <p:spPr bwMode="auto">
              <a:xfrm flipV="1">
                <a:off x="4369" y="1953"/>
                <a:ext cx="69" cy="3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6" name="Oval 24"/>
              <p:cNvSpPr>
                <a:spLocks noChangeArrowheads="1"/>
              </p:cNvSpPr>
              <p:nvPr/>
            </p:nvSpPr>
            <p:spPr bwMode="auto">
              <a:xfrm>
                <a:off x="4098" y="1943"/>
                <a:ext cx="12" cy="21"/>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217" name="Line 25"/>
              <p:cNvSpPr>
                <a:spLocks noChangeShapeType="1"/>
              </p:cNvSpPr>
              <p:nvPr/>
            </p:nvSpPr>
            <p:spPr bwMode="auto">
              <a:xfrm flipV="1">
                <a:off x="4110" y="1851"/>
                <a:ext cx="0" cy="116"/>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8" name="Line 26"/>
              <p:cNvSpPr>
                <a:spLocks noChangeShapeType="1"/>
              </p:cNvSpPr>
              <p:nvPr/>
            </p:nvSpPr>
            <p:spPr bwMode="auto">
              <a:xfrm>
                <a:off x="4121" y="1848"/>
                <a:ext cx="5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19" name="Oval 27"/>
              <p:cNvSpPr>
                <a:spLocks noChangeArrowheads="1"/>
              </p:cNvSpPr>
              <p:nvPr/>
            </p:nvSpPr>
            <p:spPr bwMode="auto">
              <a:xfrm>
                <a:off x="4250" y="1840"/>
                <a:ext cx="18" cy="21"/>
              </a:xfrm>
              <a:prstGeom prst="ellipse">
                <a:avLst/>
              </a:prstGeom>
              <a:noFill/>
              <a:ln w="12700">
                <a:solidFill>
                  <a:srgbClr val="000000"/>
                </a:solidFill>
                <a:round/>
                <a:headEnd/>
                <a:tailEnd/>
              </a:ln>
              <a:effectLst/>
            </p:spPr>
            <p:txBody>
              <a:bodyPr wrap="none" anchor="ctr"/>
              <a:lstStyle/>
              <a:p>
                <a:endParaRPr lang="it-IT"/>
              </a:p>
            </p:txBody>
          </p:sp>
        </p:grpSp>
        <p:sp>
          <p:nvSpPr>
            <p:cNvPr id="136220" name="Line 28"/>
            <p:cNvSpPr>
              <a:spLocks noChangeShapeType="1"/>
            </p:cNvSpPr>
            <p:nvPr/>
          </p:nvSpPr>
          <p:spPr bwMode="auto">
            <a:xfrm flipH="1">
              <a:off x="4777" y="1965"/>
              <a:ext cx="450" cy="0"/>
            </a:xfrm>
            <a:prstGeom prst="line">
              <a:avLst/>
            </a:prstGeom>
            <a:noFill/>
            <a:ln w="12700">
              <a:solidFill>
                <a:srgbClr val="000000"/>
              </a:solidFill>
              <a:round/>
              <a:headEnd type="none" w="sm" len="sm"/>
              <a:tailEnd type="none" w="sm" len="sm"/>
            </a:ln>
            <a:effectLst/>
          </p:spPr>
          <p:txBody>
            <a:bodyPr wrap="none" anchor="ctr"/>
            <a:lstStyle/>
            <a:p>
              <a:endParaRPr lang="it-IT"/>
            </a:p>
          </p:txBody>
        </p:sp>
        <p:grpSp>
          <p:nvGrpSpPr>
            <p:cNvPr id="6" name="Group 29"/>
            <p:cNvGrpSpPr>
              <a:grpSpLocks/>
            </p:cNvGrpSpPr>
            <p:nvPr/>
          </p:nvGrpSpPr>
          <p:grpSpPr bwMode="auto">
            <a:xfrm>
              <a:off x="4997" y="2051"/>
              <a:ext cx="81" cy="159"/>
              <a:chOff x="4675" y="1991"/>
              <a:chExt cx="83" cy="163"/>
            </a:xfrm>
          </p:grpSpPr>
          <p:sp>
            <p:nvSpPr>
              <p:cNvPr id="136222" name="Line 30"/>
              <p:cNvSpPr>
                <a:spLocks noChangeShapeType="1"/>
              </p:cNvSpPr>
              <p:nvPr/>
            </p:nvSpPr>
            <p:spPr bwMode="auto">
              <a:xfrm>
                <a:off x="4675" y="1991"/>
                <a:ext cx="0" cy="16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23" name="Line 31"/>
              <p:cNvSpPr>
                <a:spLocks noChangeShapeType="1"/>
              </p:cNvSpPr>
              <p:nvPr/>
            </p:nvSpPr>
            <p:spPr bwMode="auto">
              <a:xfrm>
                <a:off x="4756" y="2027"/>
                <a:ext cx="0" cy="8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24" name="Line 32"/>
              <p:cNvSpPr>
                <a:spLocks noChangeShapeType="1"/>
              </p:cNvSpPr>
              <p:nvPr/>
            </p:nvSpPr>
            <p:spPr bwMode="auto">
              <a:xfrm>
                <a:off x="4680" y="1991"/>
                <a:ext cx="78" cy="3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25" name="Line 33"/>
              <p:cNvSpPr>
                <a:spLocks noChangeShapeType="1"/>
              </p:cNvSpPr>
              <p:nvPr/>
            </p:nvSpPr>
            <p:spPr bwMode="auto">
              <a:xfrm flipV="1">
                <a:off x="4679" y="2114"/>
                <a:ext cx="72" cy="40"/>
              </a:xfrm>
              <a:prstGeom prst="line">
                <a:avLst/>
              </a:prstGeom>
              <a:noFill/>
              <a:ln w="12700">
                <a:solidFill>
                  <a:srgbClr val="000000"/>
                </a:solidFill>
                <a:round/>
                <a:headEnd type="none" w="sm" len="sm"/>
                <a:tailEnd type="none" w="sm" len="sm"/>
              </a:ln>
              <a:effectLst/>
            </p:spPr>
            <p:txBody>
              <a:bodyPr wrap="none" anchor="ctr"/>
              <a:lstStyle/>
              <a:p>
                <a:endParaRPr lang="it-IT"/>
              </a:p>
            </p:txBody>
          </p:sp>
        </p:grpSp>
        <p:sp>
          <p:nvSpPr>
            <p:cNvPr id="136226" name="Line 34"/>
            <p:cNvSpPr>
              <a:spLocks noChangeShapeType="1"/>
            </p:cNvSpPr>
            <p:nvPr/>
          </p:nvSpPr>
          <p:spPr bwMode="auto">
            <a:xfrm flipH="1">
              <a:off x="5082" y="2122"/>
              <a:ext cx="145"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27" name="Line 35"/>
            <p:cNvSpPr>
              <a:spLocks noChangeShapeType="1"/>
            </p:cNvSpPr>
            <p:nvPr/>
          </p:nvSpPr>
          <p:spPr bwMode="auto">
            <a:xfrm>
              <a:off x="5346" y="2244"/>
              <a:ext cx="0" cy="58"/>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28" name="Line 36"/>
            <p:cNvSpPr>
              <a:spLocks noChangeShapeType="1"/>
            </p:cNvSpPr>
            <p:nvPr/>
          </p:nvSpPr>
          <p:spPr bwMode="auto">
            <a:xfrm flipH="1">
              <a:off x="5174" y="2292"/>
              <a:ext cx="18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29" name="Line 37"/>
            <p:cNvSpPr>
              <a:spLocks noChangeShapeType="1"/>
            </p:cNvSpPr>
            <p:nvPr/>
          </p:nvSpPr>
          <p:spPr bwMode="auto">
            <a:xfrm flipV="1">
              <a:off x="5171" y="1535"/>
              <a:ext cx="0" cy="769"/>
            </a:xfrm>
            <a:prstGeom prst="line">
              <a:avLst/>
            </a:prstGeom>
            <a:noFill/>
            <a:ln w="12700">
              <a:solidFill>
                <a:srgbClr val="000000"/>
              </a:solidFill>
              <a:round/>
              <a:headEnd type="none" w="sm" len="sm"/>
              <a:tailEnd type="none" w="sm" len="sm"/>
            </a:ln>
            <a:effectLst/>
          </p:spPr>
          <p:txBody>
            <a:bodyPr wrap="none" anchor="ctr"/>
            <a:lstStyle/>
            <a:p>
              <a:endParaRPr lang="it-IT"/>
            </a:p>
          </p:txBody>
        </p:sp>
        <p:grpSp>
          <p:nvGrpSpPr>
            <p:cNvPr id="7" name="Group 38"/>
            <p:cNvGrpSpPr>
              <a:grpSpLocks/>
            </p:cNvGrpSpPr>
            <p:nvPr/>
          </p:nvGrpSpPr>
          <p:grpSpPr bwMode="auto">
            <a:xfrm>
              <a:off x="4909" y="1414"/>
              <a:ext cx="270" cy="166"/>
              <a:chOff x="4585" y="1337"/>
              <a:chExt cx="277" cy="170"/>
            </a:xfrm>
          </p:grpSpPr>
          <p:sp>
            <p:nvSpPr>
              <p:cNvPr id="136231" name="Rectangle 39"/>
              <p:cNvSpPr>
                <a:spLocks noChangeArrowheads="1"/>
              </p:cNvSpPr>
              <p:nvPr/>
            </p:nvSpPr>
            <p:spPr bwMode="auto">
              <a:xfrm>
                <a:off x="4613" y="1346"/>
                <a:ext cx="203" cy="144"/>
              </a:xfrm>
              <a:prstGeom prst="rect">
                <a:avLst/>
              </a:prstGeom>
              <a:noFill/>
              <a:ln w="12700">
                <a:solidFill>
                  <a:srgbClr val="000000"/>
                </a:solidFill>
                <a:miter lim="800000"/>
                <a:headEnd/>
                <a:tailEnd/>
              </a:ln>
              <a:effectLst/>
            </p:spPr>
            <p:txBody>
              <a:bodyPr wrap="none" anchor="ctr"/>
              <a:lstStyle/>
              <a:p>
                <a:endParaRPr lang="it-IT"/>
              </a:p>
            </p:txBody>
          </p:sp>
          <p:sp>
            <p:nvSpPr>
              <p:cNvPr id="136232" name="Rectangle 40"/>
              <p:cNvSpPr>
                <a:spLocks noChangeArrowheads="1"/>
              </p:cNvSpPr>
              <p:nvPr/>
            </p:nvSpPr>
            <p:spPr bwMode="auto">
              <a:xfrm>
                <a:off x="4620" y="1337"/>
                <a:ext cx="199"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S/R</a:t>
                </a:r>
              </a:p>
            </p:txBody>
          </p:sp>
          <p:sp>
            <p:nvSpPr>
              <p:cNvPr id="136233" name="Rectangle 41"/>
              <p:cNvSpPr>
                <a:spLocks noChangeArrowheads="1"/>
              </p:cNvSpPr>
              <p:nvPr/>
            </p:nvSpPr>
            <p:spPr bwMode="auto">
              <a:xfrm>
                <a:off x="4585" y="1396"/>
                <a:ext cx="277"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Control</a:t>
                </a:r>
              </a:p>
            </p:txBody>
          </p:sp>
        </p:grpSp>
        <p:sp>
          <p:nvSpPr>
            <p:cNvPr id="136234" name="Line 42"/>
            <p:cNvSpPr>
              <a:spLocks noChangeShapeType="1"/>
            </p:cNvSpPr>
            <p:nvPr/>
          </p:nvSpPr>
          <p:spPr bwMode="auto">
            <a:xfrm>
              <a:off x="5150" y="1532"/>
              <a:ext cx="25"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35" name="Line 43"/>
            <p:cNvSpPr>
              <a:spLocks noChangeShapeType="1"/>
            </p:cNvSpPr>
            <p:nvPr/>
          </p:nvSpPr>
          <p:spPr bwMode="auto">
            <a:xfrm>
              <a:off x="5155" y="1450"/>
              <a:ext cx="18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36" name="Line 44"/>
            <p:cNvSpPr>
              <a:spLocks noChangeShapeType="1"/>
            </p:cNvSpPr>
            <p:nvPr/>
          </p:nvSpPr>
          <p:spPr bwMode="auto">
            <a:xfrm>
              <a:off x="5340" y="1455"/>
              <a:ext cx="0" cy="25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37" name="Line 45"/>
            <p:cNvSpPr>
              <a:spLocks noChangeShapeType="1"/>
            </p:cNvSpPr>
            <p:nvPr/>
          </p:nvSpPr>
          <p:spPr bwMode="auto">
            <a:xfrm flipH="1">
              <a:off x="4646" y="1491"/>
              <a:ext cx="291"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38" name="Line 46"/>
            <p:cNvSpPr>
              <a:spLocks noChangeShapeType="1"/>
            </p:cNvSpPr>
            <p:nvPr/>
          </p:nvSpPr>
          <p:spPr bwMode="auto">
            <a:xfrm>
              <a:off x="4894" y="1385"/>
              <a:ext cx="0" cy="70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39" name="Line 47"/>
            <p:cNvSpPr>
              <a:spLocks noChangeShapeType="1"/>
            </p:cNvSpPr>
            <p:nvPr/>
          </p:nvSpPr>
          <p:spPr bwMode="auto">
            <a:xfrm>
              <a:off x="4898" y="2082"/>
              <a:ext cx="103" cy="0"/>
            </a:xfrm>
            <a:prstGeom prst="line">
              <a:avLst/>
            </a:prstGeom>
            <a:noFill/>
            <a:ln w="12700">
              <a:solidFill>
                <a:srgbClr val="000000"/>
              </a:solidFill>
              <a:round/>
              <a:headEnd type="none" w="sm" len="sm"/>
              <a:tailEnd type="none" w="sm" len="sm"/>
            </a:ln>
            <a:effectLst/>
          </p:spPr>
          <p:txBody>
            <a:bodyPr wrap="none" anchor="ctr"/>
            <a:lstStyle/>
            <a:p>
              <a:endParaRPr lang="it-IT"/>
            </a:p>
          </p:txBody>
        </p:sp>
        <p:grpSp>
          <p:nvGrpSpPr>
            <p:cNvPr id="8" name="Group 48"/>
            <p:cNvGrpSpPr>
              <a:grpSpLocks/>
            </p:cNvGrpSpPr>
            <p:nvPr/>
          </p:nvGrpSpPr>
          <p:grpSpPr bwMode="auto">
            <a:xfrm>
              <a:off x="5174" y="2713"/>
              <a:ext cx="346" cy="586"/>
              <a:chOff x="4857" y="2670"/>
              <a:chExt cx="355" cy="602"/>
            </a:xfrm>
          </p:grpSpPr>
          <p:sp>
            <p:nvSpPr>
              <p:cNvPr id="136241" name="Rectangle 49"/>
              <p:cNvSpPr>
                <a:spLocks noChangeArrowheads="1"/>
              </p:cNvSpPr>
              <p:nvPr/>
            </p:nvSpPr>
            <p:spPr bwMode="auto">
              <a:xfrm>
                <a:off x="4864" y="2755"/>
                <a:ext cx="164" cy="129"/>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D</a:t>
                </a:r>
              </a:p>
            </p:txBody>
          </p:sp>
          <p:sp>
            <p:nvSpPr>
              <p:cNvPr id="136242" name="Rectangle 50"/>
              <p:cNvSpPr>
                <a:spLocks noChangeArrowheads="1"/>
              </p:cNvSpPr>
              <p:nvPr/>
            </p:nvSpPr>
            <p:spPr bwMode="auto">
              <a:xfrm>
                <a:off x="5044" y="2751"/>
                <a:ext cx="168" cy="129"/>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Q</a:t>
                </a:r>
              </a:p>
            </p:txBody>
          </p:sp>
          <p:sp>
            <p:nvSpPr>
              <p:cNvPr id="136243" name="Rectangle 51"/>
              <p:cNvSpPr>
                <a:spLocks noChangeArrowheads="1"/>
              </p:cNvSpPr>
              <p:nvPr/>
            </p:nvSpPr>
            <p:spPr bwMode="auto">
              <a:xfrm>
                <a:off x="4944" y="2670"/>
                <a:ext cx="208" cy="12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SD</a:t>
                </a:r>
              </a:p>
            </p:txBody>
          </p:sp>
          <p:sp>
            <p:nvSpPr>
              <p:cNvPr id="136244" name="Rectangle 52"/>
              <p:cNvSpPr>
                <a:spLocks noChangeArrowheads="1"/>
              </p:cNvSpPr>
              <p:nvPr/>
            </p:nvSpPr>
            <p:spPr bwMode="auto">
              <a:xfrm>
                <a:off x="4944" y="3144"/>
                <a:ext cx="212" cy="12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RD</a:t>
                </a:r>
              </a:p>
            </p:txBody>
          </p:sp>
          <p:sp>
            <p:nvSpPr>
              <p:cNvPr id="136245" name="Rectangle 53"/>
              <p:cNvSpPr>
                <a:spLocks noChangeArrowheads="1"/>
              </p:cNvSpPr>
              <p:nvPr/>
            </p:nvSpPr>
            <p:spPr bwMode="auto">
              <a:xfrm>
                <a:off x="4857" y="3057"/>
                <a:ext cx="208" cy="129"/>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800">
                    <a:solidFill>
                      <a:srgbClr val="000000"/>
                    </a:solidFill>
                    <a:latin typeface="Arial" pitchFamily="34" charset="0"/>
                  </a:rPr>
                  <a:t>EC</a:t>
                </a:r>
              </a:p>
            </p:txBody>
          </p:sp>
          <p:sp>
            <p:nvSpPr>
              <p:cNvPr id="136246" name="Rectangle 54"/>
              <p:cNvSpPr>
                <a:spLocks noChangeArrowheads="1"/>
              </p:cNvSpPr>
              <p:nvPr/>
            </p:nvSpPr>
            <p:spPr bwMode="auto">
              <a:xfrm>
                <a:off x="4909" y="2680"/>
                <a:ext cx="255" cy="544"/>
              </a:xfrm>
              <a:prstGeom prst="rect">
                <a:avLst/>
              </a:prstGeom>
              <a:noFill/>
              <a:ln w="12700">
                <a:solidFill>
                  <a:srgbClr val="000000"/>
                </a:solidFill>
                <a:miter lim="800000"/>
                <a:headEnd/>
                <a:tailEnd/>
              </a:ln>
              <a:effectLst/>
            </p:spPr>
            <p:txBody>
              <a:bodyPr wrap="none" anchor="ctr"/>
              <a:lstStyle/>
              <a:p>
                <a:endParaRPr lang="it-IT"/>
              </a:p>
            </p:txBody>
          </p:sp>
          <p:grpSp>
            <p:nvGrpSpPr>
              <p:cNvPr id="9" name="Group 55"/>
              <p:cNvGrpSpPr>
                <a:grpSpLocks/>
              </p:cNvGrpSpPr>
              <p:nvPr/>
            </p:nvGrpSpPr>
            <p:grpSpPr bwMode="auto">
              <a:xfrm>
                <a:off x="4896" y="2910"/>
                <a:ext cx="69" cy="66"/>
                <a:chOff x="4896" y="2910"/>
                <a:chExt cx="69" cy="66"/>
              </a:xfrm>
            </p:grpSpPr>
            <p:sp>
              <p:nvSpPr>
                <p:cNvPr id="136248" name="Line 56"/>
                <p:cNvSpPr>
                  <a:spLocks noChangeShapeType="1"/>
                </p:cNvSpPr>
                <p:nvPr/>
              </p:nvSpPr>
              <p:spPr bwMode="auto">
                <a:xfrm flipH="1">
                  <a:off x="4897" y="2951"/>
                  <a:ext cx="68" cy="25"/>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49" name="Line 57"/>
                <p:cNvSpPr>
                  <a:spLocks noChangeShapeType="1"/>
                </p:cNvSpPr>
                <p:nvPr/>
              </p:nvSpPr>
              <p:spPr bwMode="auto">
                <a:xfrm flipH="1" flipV="1">
                  <a:off x="4896" y="2910"/>
                  <a:ext cx="68" cy="43"/>
                </a:xfrm>
                <a:prstGeom prst="line">
                  <a:avLst/>
                </a:prstGeom>
                <a:noFill/>
                <a:ln w="12700">
                  <a:solidFill>
                    <a:srgbClr val="000000"/>
                  </a:solidFill>
                  <a:round/>
                  <a:headEnd type="none" w="sm" len="sm"/>
                  <a:tailEnd type="none" w="sm" len="sm"/>
                </a:ln>
                <a:effectLst/>
              </p:spPr>
              <p:txBody>
                <a:bodyPr wrap="none" anchor="ctr"/>
                <a:lstStyle/>
                <a:p>
                  <a:endParaRPr lang="it-IT"/>
                </a:p>
              </p:txBody>
            </p:sp>
          </p:grpSp>
        </p:grpSp>
        <p:grpSp>
          <p:nvGrpSpPr>
            <p:cNvPr id="10" name="Group 58"/>
            <p:cNvGrpSpPr>
              <a:grpSpLocks/>
            </p:cNvGrpSpPr>
            <p:nvPr/>
          </p:nvGrpSpPr>
          <p:grpSpPr bwMode="auto">
            <a:xfrm>
              <a:off x="4429" y="2899"/>
              <a:ext cx="337" cy="171"/>
              <a:chOff x="4092" y="2861"/>
              <a:chExt cx="346" cy="175"/>
            </a:xfrm>
          </p:grpSpPr>
          <p:sp>
            <p:nvSpPr>
              <p:cNvPr id="136251" name="Line 59"/>
              <p:cNvSpPr>
                <a:spLocks noChangeShapeType="1"/>
              </p:cNvSpPr>
              <p:nvPr/>
            </p:nvSpPr>
            <p:spPr bwMode="auto">
              <a:xfrm>
                <a:off x="4167" y="2861"/>
                <a:ext cx="0" cy="82"/>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52" name="Line 60"/>
              <p:cNvSpPr>
                <a:spLocks noChangeShapeType="1"/>
              </p:cNvSpPr>
              <p:nvPr/>
            </p:nvSpPr>
            <p:spPr bwMode="auto">
              <a:xfrm flipV="1">
                <a:off x="4177" y="2896"/>
                <a:ext cx="52" cy="43"/>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53" name="Line 61"/>
              <p:cNvSpPr>
                <a:spLocks noChangeShapeType="1"/>
              </p:cNvSpPr>
              <p:nvPr/>
            </p:nvSpPr>
            <p:spPr bwMode="auto">
              <a:xfrm>
                <a:off x="4178" y="2861"/>
                <a:ext cx="58" cy="3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54" name="Line 62"/>
              <p:cNvSpPr>
                <a:spLocks noChangeShapeType="1"/>
              </p:cNvSpPr>
              <p:nvPr/>
            </p:nvSpPr>
            <p:spPr bwMode="auto">
              <a:xfrm>
                <a:off x="4273" y="2899"/>
                <a:ext cx="82"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55" name="Line 63"/>
              <p:cNvSpPr>
                <a:spLocks noChangeShapeType="1"/>
              </p:cNvSpPr>
              <p:nvPr/>
            </p:nvSpPr>
            <p:spPr bwMode="auto">
              <a:xfrm>
                <a:off x="4359" y="2873"/>
                <a:ext cx="0" cy="16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56" name="Line 64"/>
              <p:cNvSpPr>
                <a:spLocks noChangeShapeType="1"/>
              </p:cNvSpPr>
              <p:nvPr/>
            </p:nvSpPr>
            <p:spPr bwMode="auto">
              <a:xfrm>
                <a:off x="4121" y="2996"/>
                <a:ext cx="239"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57" name="Line 65"/>
              <p:cNvSpPr>
                <a:spLocks noChangeShapeType="1"/>
              </p:cNvSpPr>
              <p:nvPr/>
            </p:nvSpPr>
            <p:spPr bwMode="auto">
              <a:xfrm>
                <a:off x="4436" y="2910"/>
                <a:ext cx="0" cy="88"/>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58" name="Line 66"/>
              <p:cNvSpPr>
                <a:spLocks noChangeShapeType="1"/>
              </p:cNvSpPr>
              <p:nvPr/>
            </p:nvSpPr>
            <p:spPr bwMode="auto">
              <a:xfrm>
                <a:off x="4364" y="2873"/>
                <a:ext cx="74" cy="2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59" name="Line 67"/>
              <p:cNvSpPr>
                <a:spLocks noChangeShapeType="1"/>
              </p:cNvSpPr>
              <p:nvPr/>
            </p:nvSpPr>
            <p:spPr bwMode="auto">
              <a:xfrm flipV="1">
                <a:off x="4363" y="2997"/>
                <a:ext cx="68" cy="3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60" name="Oval 68"/>
              <p:cNvSpPr>
                <a:spLocks noChangeArrowheads="1"/>
              </p:cNvSpPr>
              <p:nvPr/>
            </p:nvSpPr>
            <p:spPr bwMode="auto">
              <a:xfrm>
                <a:off x="4092" y="2987"/>
                <a:ext cx="12" cy="21"/>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261" name="Line 69"/>
              <p:cNvSpPr>
                <a:spLocks noChangeShapeType="1"/>
              </p:cNvSpPr>
              <p:nvPr/>
            </p:nvSpPr>
            <p:spPr bwMode="auto">
              <a:xfrm flipV="1">
                <a:off x="4106" y="2895"/>
                <a:ext cx="0" cy="116"/>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62" name="Line 70"/>
              <p:cNvSpPr>
                <a:spLocks noChangeShapeType="1"/>
              </p:cNvSpPr>
              <p:nvPr/>
            </p:nvSpPr>
            <p:spPr bwMode="auto">
              <a:xfrm>
                <a:off x="4115" y="2892"/>
                <a:ext cx="54"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63" name="Oval 71"/>
              <p:cNvSpPr>
                <a:spLocks noChangeArrowheads="1"/>
              </p:cNvSpPr>
              <p:nvPr/>
            </p:nvSpPr>
            <p:spPr bwMode="auto">
              <a:xfrm>
                <a:off x="4244" y="2884"/>
                <a:ext cx="18" cy="21"/>
              </a:xfrm>
              <a:prstGeom prst="ellipse">
                <a:avLst/>
              </a:prstGeom>
              <a:noFill/>
              <a:ln w="12700">
                <a:solidFill>
                  <a:srgbClr val="000000"/>
                </a:solidFill>
                <a:round/>
                <a:headEnd/>
                <a:tailEnd/>
              </a:ln>
              <a:effectLst/>
            </p:spPr>
            <p:txBody>
              <a:bodyPr wrap="none" anchor="ctr"/>
              <a:lstStyle/>
              <a:p>
                <a:endParaRPr lang="it-IT"/>
              </a:p>
            </p:txBody>
          </p:sp>
        </p:grpSp>
        <p:sp>
          <p:nvSpPr>
            <p:cNvPr id="136264" name="Line 72"/>
            <p:cNvSpPr>
              <a:spLocks noChangeShapeType="1"/>
            </p:cNvSpPr>
            <p:nvPr/>
          </p:nvSpPr>
          <p:spPr bwMode="auto">
            <a:xfrm flipH="1">
              <a:off x="4765" y="2982"/>
              <a:ext cx="467" cy="0"/>
            </a:xfrm>
            <a:prstGeom prst="line">
              <a:avLst/>
            </a:prstGeom>
            <a:noFill/>
            <a:ln w="12700">
              <a:solidFill>
                <a:srgbClr val="000000"/>
              </a:solidFill>
              <a:round/>
              <a:headEnd type="none" w="sm" len="sm"/>
              <a:tailEnd type="none" w="sm" len="sm"/>
            </a:ln>
            <a:effectLst/>
          </p:spPr>
          <p:txBody>
            <a:bodyPr wrap="none" anchor="ctr"/>
            <a:lstStyle/>
            <a:p>
              <a:endParaRPr lang="it-IT"/>
            </a:p>
          </p:txBody>
        </p:sp>
        <p:grpSp>
          <p:nvGrpSpPr>
            <p:cNvPr id="11" name="Group 73"/>
            <p:cNvGrpSpPr>
              <a:grpSpLocks/>
            </p:cNvGrpSpPr>
            <p:nvPr/>
          </p:nvGrpSpPr>
          <p:grpSpPr bwMode="auto">
            <a:xfrm>
              <a:off x="5003" y="3069"/>
              <a:ext cx="79" cy="157"/>
              <a:chOff x="4681" y="3035"/>
              <a:chExt cx="81" cy="162"/>
            </a:xfrm>
          </p:grpSpPr>
          <p:sp>
            <p:nvSpPr>
              <p:cNvPr id="136266" name="Line 74"/>
              <p:cNvSpPr>
                <a:spLocks noChangeShapeType="1"/>
              </p:cNvSpPr>
              <p:nvPr/>
            </p:nvSpPr>
            <p:spPr bwMode="auto">
              <a:xfrm>
                <a:off x="4681" y="3035"/>
                <a:ext cx="0" cy="16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67" name="Line 75"/>
              <p:cNvSpPr>
                <a:spLocks noChangeShapeType="1"/>
              </p:cNvSpPr>
              <p:nvPr/>
            </p:nvSpPr>
            <p:spPr bwMode="auto">
              <a:xfrm>
                <a:off x="4762" y="3071"/>
                <a:ext cx="0" cy="8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68" name="Line 76"/>
              <p:cNvSpPr>
                <a:spLocks noChangeShapeType="1"/>
              </p:cNvSpPr>
              <p:nvPr/>
            </p:nvSpPr>
            <p:spPr bwMode="auto">
              <a:xfrm>
                <a:off x="4686" y="3035"/>
                <a:ext cx="76" cy="2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69" name="Line 77"/>
              <p:cNvSpPr>
                <a:spLocks noChangeShapeType="1"/>
              </p:cNvSpPr>
              <p:nvPr/>
            </p:nvSpPr>
            <p:spPr bwMode="auto">
              <a:xfrm flipV="1">
                <a:off x="4685" y="3157"/>
                <a:ext cx="72" cy="40"/>
              </a:xfrm>
              <a:prstGeom prst="line">
                <a:avLst/>
              </a:prstGeom>
              <a:noFill/>
              <a:ln w="12700">
                <a:solidFill>
                  <a:srgbClr val="000000"/>
                </a:solidFill>
                <a:round/>
                <a:headEnd type="none" w="sm" len="sm"/>
                <a:tailEnd type="none" w="sm" len="sm"/>
              </a:ln>
              <a:effectLst/>
            </p:spPr>
            <p:txBody>
              <a:bodyPr wrap="none" anchor="ctr"/>
              <a:lstStyle/>
              <a:p>
                <a:endParaRPr lang="it-IT"/>
              </a:p>
            </p:txBody>
          </p:sp>
        </p:grpSp>
        <p:sp>
          <p:nvSpPr>
            <p:cNvPr id="136270" name="Line 78"/>
            <p:cNvSpPr>
              <a:spLocks noChangeShapeType="1"/>
            </p:cNvSpPr>
            <p:nvPr/>
          </p:nvSpPr>
          <p:spPr bwMode="auto">
            <a:xfrm flipH="1">
              <a:off x="5087" y="3140"/>
              <a:ext cx="145"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71" name="Line 79"/>
            <p:cNvSpPr>
              <a:spLocks noChangeShapeType="1"/>
            </p:cNvSpPr>
            <p:nvPr/>
          </p:nvSpPr>
          <p:spPr bwMode="auto">
            <a:xfrm>
              <a:off x="5352" y="3261"/>
              <a:ext cx="0" cy="58"/>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72" name="Line 80"/>
            <p:cNvSpPr>
              <a:spLocks noChangeShapeType="1"/>
            </p:cNvSpPr>
            <p:nvPr/>
          </p:nvSpPr>
          <p:spPr bwMode="auto">
            <a:xfrm flipH="1">
              <a:off x="5180" y="3309"/>
              <a:ext cx="182"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73" name="Line 81"/>
            <p:cNvSpPr>
              <a:spLocks noChangeShapeType="1"/>
            </p:cNvSpPr>
            <p:nvPr/>
          </p:nvSpPr>
          <p:spPr bwMode="auto">
            <a:xfrm flipV="1">
              <a:off x="5177" y="2552"/>
              <a:ext cx="0" cy="769"/>
            </a:xfrm>
            <a:prstGeom prst="line">
              <a:avLst/>
            </a:prstGeom>
            <a:noFill/>
            <a:ln w="12700">
              <a:solidFill>
                <a:srgbClr val="000000"/>
              </a:solidFill>
              <a:round/>
              <a:headEnd type="none" w="sm" len="sm"/>
              <a:tailEnd type="none" w="sm" len="sm"/>
            </a:ln>
            <a:effectLst/>
          </p:spPr>
          <p:txBody>
            <a:bodyPr wrap="none" anchor="ctr"/>
            <a:lstStyle/>
            <a:p>
              <a:endParaRPr lang="it-IT"/>
            </a:p>
          </p:txBody>
        </p:sp>
        <p:grpSp>
          <p:nvGrpSpPr>
            <p:cNvPr id="12" name="Group 82"/>
            <p:cNvGrpSpPr>
              <a:grpSpLocks/>
            </p:cNvGrpSpPr>
            <p:nvPr/>
          </p:nvGrpSpPr>
          <p:grpSpPr bwMode="auto">
            <a:xfrm>
              <a:off x="4916" y="2431"/>
              <a:ext cx="270" cy="165"/>
              <a:chOff x="4592" y="2381"/>
              <a:chExt cx="277" cy="169"/>
            </a:xfrm>
          </p:grpSpPr>
          <p:sp>
            <p:nvSpPr>
              <p:cNvPr id="136275" name="Rectangle 83"/>
              <p:cNvSpPr>
                <a:spLocks noChangeArrowheads="1"/>
              </p:cNvSpPr>
              <p:nvPr/>
            </p:nvSpPr>
            <p:spPr bwMode="auto">
              <a:xfrm>
                <a:off x="4618" y="2390"/>
                <a:ext cx="203" cy="144"/>
              </a:xfrm>
              <a:prstGeom prst="rect">
                <a:avLst/>
              </a:prstGeom>
              <a:noFill/>
              <a:ln w="12700">
                <a:solidFill>
                  <a:srgbClr val="000000"/>
                </a:solidFill>
                <a:miter lim="800000"/>
                <a:headEnd/>
                <a:tailEnd/>
              </a:ln>
              <a:effectLst/>
            </p:spPr>
            <p:txBody>
              <a:bodyPr wrap="none" anchor="ctr"/>
              <a:lstStyle/>
              <a:p>
                <a:endParaRPr lang="it-IT"/>
              </a:p>
            </p:txBody>
          </p:sp>
          <p:sp>
            <p:nvSpPr>
              <p:cNvPr id="136276" name="Rectangle 84"/>
              <p:cNvSpPr>
                <a:spLocks noChangeArrowheads="1"/>
              </p:cNvSpPr>
              <p:nvPr/>
            </p:nvSpPr>
            <p:spPr bwMode="auto">
              <a:xfrm>
                <a:off x="4625" y="2381"/>
                <a:ext cx="199"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S/R</a:t>
                </a:r>
              </a:p>
            </p:txBody>
          </p:sp>
          <p:sp>
            <p:nvSpPr>
              <p:cNvPr id="136277" name="Rectangle 85"/>
              <p:cNvSpPr>
                <a:spLocks noChangeArrowheads="1"/>
              </p:cNvSpPr>
              <p:nvPr/>
            </p:nvSpPr>
            <p:spPr bwMode="auto">
              <a:xfrm>
                <a:off x="4592" y="2439"/>
                <a:ext cx="277"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Control</a:t>
                </a:r>
              </a:p>
            </p:txBody>
          </p:sp>
        </p:grpSp>
        <p:sp>
          <p:nvSpPr>
            <p:cNvPr id="136278" name="Line 86"/>
            <p:cNvSpPr>
              <a:spLocks noChangeShapeType="1"/>
            </p:cNvSpPr>
            <p:nvPr/>
          </p:nvSpPr>
          <p:spPr bwMode="auto">
            <a:xfrm>
              <a:off x="5155" y="2549"/>
              <a:ext cx="26"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79" name="Line 87"/>
            <p:cNvSpPr>
              <a:spLocks noChangeShapeType="1"/>
            </p:cNvSpPr>
            <p:nvPr/>
          </p:nvSpPr>
          <p:spPr bwMode="auto">
            <a:xfrm>
              <a:off x="5161" y="2467"/>
              <a:ext cx="18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80" name="Line 88"/>
            <p:cNvSpPr>
              <a:spLocks noChangeShapeType="1"/>
            </p:cNvSpPr>
            <p:nvPr/>
          </p:nvSpPr>
          <p:spPr bwMode="auto">
            <a:xfrm>
              <a:off x="5346" y="2472"/>
              <a:ext cx="0" cy="25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81" name="Line 89"/>
            <p:cNvSpPr>
              <a:spLocks noChangeShapeType="1"/>
            </p:cNvSpPr>
            <p:nvPr/>
          </p:nvSpPr>
          <p:spPr bwMode="auto">
            <a:xfrm flipH="1">
              <a:off x="4821" y="2508"/>
              <a:ext cx="122"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82" name="Line 90"/>
            <p:cNvSpPr>
              <a:spLocks noChangeShapeType="1"/>
            </p:cNvSpPr>
            <p:nvPr/>
          </p:nvSpPr>
          <p:spPr bwMode="auto">
            <a:xfrm>
              <a:off x="4894" y="2086"/>
              <a:ext cx="0" cy="101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83" name="Line 91"/>
            <p:cNvSpPr>
              <a:spLocks noChangeShapeType="1"/>
            </p:cNvSpPr>
            <p:nvPr/>
          </p:nvSpPr>
          <p:spPr bwMode="auto">
            <a:xfrm>
              <a:off x="4904" y="3099"/>
              <a:ext cx="10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84" name="Oval 92"/>
            <p:cNvSpPr>
              <a:spLocks noChangeArrowheads="1"/>
            </p:cNvSpPr>
            <p:nvPr/>
          </p:nvSpPr>
          <p:spPr bwMode="auto">
            <a:xfrm>
              <a:off x="4887" y="2068"/>
              <a:ext cx="18" cy="21"/>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285" name="Line 93"/>
            <p:cNvSpPr>
              <a:spLocks noChangeShapeType="1"/>
            </p:cNvSpPr>
            <p:nvPr/>
          </p:nvSpPr>
          <p:spPr bwMode="auto">
            <a:xfrm flipV="1">
              <a:off x="4823" y="1488"/>
              <a:ext cx="0" cy="1032"/>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86" name="Oval 94"/>
            <p:cNvSpPr>
              <a:spLocks noChangeArrowheads="1"/>
            </p:cNvSpPr>
            <p:nvPr/>
          </p:nvSpPr>
          <p:spPr bwMode="auto">
            <a:xfrm>
              <a:off x="4816" y="1472"/>
              <a:ext cx="19" cy="27"/>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287" name="Line 95"/>
            <p:cNvSpPr>
              <a:spLocks noChangeShapeType="1"/>
            </p:cNvSpPr>
            <p:nvPr/>
          </p:nvSpPr>
          <p:spPr bwMode="auto">
            <a:xfrm flipH="1">
              <a:off x="4947" y="2163"/>
              <a:ext cx="5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88" name="Line 96"/>
            <p:cNvSpPr>
              <a:spLocks noChangeShapeType="1"/>
            </p:cNvSpPr>
            <p:nvPr/>
          </p:nvSpPr>
          <p:spPr bwMode="auto">
            <a:xfrm>
              <a:off x="4945" y="2168"/>
              <a:ext cx="0" cy="58"/>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89" name="Line 97"/>
            <p:cNvSpPr>
              <a:spLocks noChangeShapeType="1"/>
            </p:cNvSpPr>
            <p:nvPr/>
          </p:nvSpPr>
          <p:spPr bwMode="auto">
            <a:xfrm flipH="1">
              <a:off x="4956" y="3181"/>
              <a:ext cx="58"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90" name="Line 98"/>
            <p:cNvSpPr>
              <a:spLocks noChangeShapeType="1"/>
            </p:cNvSpPr>
            <p:nvPr/>
          </p:nvSpPr>
          <p:spPr bwMode="auto">
            <a:xfrm>
              <a:off x="4954" y="3185"/>
              <a:ext cx="0" cy="58"/>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91" name="Rectangle 99"/>
            <p:cNvSpPr>
              <a:spLocks noChangeArrowheads="1"/>
            </p:cNvSpPr>
            <p:nvPr/>
          </p:nvSpPr>
          <p:spPr bwMode="auto">
            <a:xfrm>
              <a:off x="4887" y="3232"/>
              <a:ext cx="141" cy="10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1</a:t>
              </a:r>
            </a:p>
          </p:txBody>
        </p:sp>
        <p:sp>
          <p:nvSpPr>
            <p:cNvPr id="136292" name="Rectangle 100"/>
            <p:cNvSpPr>
              <a:spLocks noChangeArrowheads="1"/>
            </p:cNvSpPr>
            <p:nvPr/>
          </p:nvSpPr>
          <p:spPr bwMode="auto">
            <a:xfrm>
              <a:off x="4887" y="2215"/>
              <a:ext cx="141" cy="10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1</a:t>
              </a:r>
            </a:p>
          </p:txBody>
        </p:sp>
        <p:sp>
          <p:nvSpPr>
            <p:cNvPr id="136293" name="Line 101"/>
            <p:cNvSpPr>
              <a:spLocks noChangeShapeType="1"/>
            </p:cNvSpPr>
            <p:nvPr/>
          </p:nvSpPr>
          <p:spPr bwMode="auto">
            <a:xfrm>
              <a:off x="4442" y="2016"/>
              <a:ext cx="0" cy="91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94" name="Oval 102"/>
            <p:cNvSpPr>
              <a:spLocks noChangeArrowheads="1"/>
            </p:cNvSpPr>
            <p:nvPr/>
          </p:nvSpPr>
          <p:spPr bwMode="auto">
            <a:xfrm>
              <a:off x="4435" y="2904"/>
              <a:ext cx="19" cy="21"/>
            </a:xfrm>
            <a:prstGeom prst="ellipse">
              <a:avLst/>
            </a:prstGeom>
            <a:solidFill>
              <a:srgbClr val="000000"/>
            </a:solidFill>
            <a:ln w="12700">
              <a:solidFill>
                <a:srgbClr val="000000"/>
              </a:solidFill>
              <a:round/>
              <a:headEnd/>
              <a:tailEnd/>
            </a:ln>
            <a:effectLst/>
          </p:spPr>
          <p:txBody>
            <a:bodyPr wrap="none" anchor="ctr"/>
            <a:lstStyle/>
            <a:p>
              <a:endParaRPr lang="it-IT"/>
            </a:p>
          </p:txBody>
        </p:sp>
        <p:grpSp>
          <p:nvGrpSpPr>
            <p:cNvPr id="13" name="Group 103"/>
            <p:cNvGrpSpPr>
              <a:grpSpLocks/>
            </p:cNvGrpSpPr>
            <p:nvPr/>
          </p:nvGrpSpPr>
          <p:grpSpPr bwMode="auto">
            <a:xfrm>
              <a:off x="4273" y="2297"/>
              <a:ext cx="80" cy="159"/>
              <a:chOff x="3932" y="2243"/>
              <a:chExt cx="82" cy="163"/>
            </a:xfrm>
          </p:grpSpPr>
          <p:sp>
            <p:nvSpPr>
              <p:cNvPr id="136296" name="Line 104"/>
              <p:cNvSpPr>
                <a:spLocks noChangeShapeType="1"/>
              </p:cNvSpPr>
              <p:nvPr/>
            </p:nvSpPr>
            <p:spPr bwMode="auto">
              <a:xfrm>
                <a:off x="3932" y="2243"/>
                <a:ext cx="0" cy="16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97" name="Line 105"/>
              <p:cNvSpPr>
                <a:spLocks noChangeShapeType="1"/>
              </p:cNvSpPr>
              <p:nvPr/>
            </p:nvSpPr>
            <p:spPr bwMode="auto">
              <a:xfrm>
                <a:off x="4012" y="2279"/>
                <a:ext cx="0" cy="8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98" name="Line 106"/>
              <p:cNvSpPr>
                <a:spLocks noChangeShapeType="1"/>
              </p:cNvSpPr>
              <p:nvPr/>
            </p:nvSpPr>
            <p:spPr bwMode="auto">
              <a:xfrm>
                <a:off x="3937" y="2243"/>
                <a:ext cx="77" cy="2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299" name="Line 107"/>
              <p:cNvSpPr>
                <a:spLocks noChangeShapeType="1"/>
              </p:cNvSpPr>
              <p:nvPr/>
            </p:nvSpPr>
            <p:spPr bwMode="auto">
              <a:xfrm flipV="1">
                <a:off x="3937" y="2367"/>
                <a:ext cx="71" cy="39"/>
              </a:xfrm>
              <a:prstGeom prst="line">
                <a:avLst/>
              </a:prstGeom>
              <a:noFill/>
              <a:ln w="12700">
                <a:solidFill>
                  <a:srgbClr val="000000"/>
                </a:solidFill>
                <a:round/>
                <a:headEnd type="none" w="sm" len="sm"/>
                <a:tailEnd type="none" w="sm" len="sm"/>
              </a:ln>
              <a:effectLst/>
            </p:spPr>
            <p:txBody>
              <a:bodyPr wrap="none" anchor="ctr"/>
              <a:lstStyle/>
              <a:p>
                <a:endParaRPr lang="it-IT"/>
              </a:p>
            </p:txBody>
          </p:sp>
        </p:grpSp>
        <p:sp>
          <p:nvSpPr>
            <p:cNvPr id="136300" name="Line 108"/>
            <p:cNvSpPr>
              <a:spLocks noChangeShapeType="1"/>
            </p:cNvSpPr>
            <p:nvPr/>
          </p:nvSpPr>
          <p:spPr bwMode="auto">
            <a:xfrm flipH="1">
              <a:off x="4352" y="2842"/>
              <a:ext cx="880"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01" name="Line 109"/>
            <p:cNvSpPr>
              <a:spLocks noChangeShapeType="1"/>
            </p:cNvSpPr>
            <p:nvPr/>
          </p:nvSpPr>
          <p:spPr bwMode="auto">
            <a:xfrm flipV="1">
              <a:off x="4393" y="1371"/>
              <a:ext cx="0" cy="1254"/>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02" name="Line 110"/>
            <p:cNvSpPr>
              <a:spLocks noChangeShapeType="1"/>
            </p:cNvSpPr>
            <p:nvPr/>
          </p:nvSpPr>
          <p:spPr bwMode="auto">
            <a:xfrm>
              <a:off x="4360" y="1824"/>
              <a:ext cx="859" cy="0"/>
            </a:xfrm>
            <a:prstGeom prst="line">
              <a:avLst/>
            </a:prstGeom>
            <a:noFill/>
            <a:ln w="12700">
              <a:solidFill>
                <a:srgbClr val="000000"/>
              </a:solidFill>
              <a:round/>
              <a:headEnd type="none" w="sm" len="sm"/>
              <a:tailEnd type="none" w="sm" len="sm"/>
            </a:ln>
            <a:effectLst/>
          </p:spPr>
          <p:txBody>
            <a:bodyPr wrap="none" anchor="ctr"/>
            <a:lstStyle/>
            <a:p>
              <a:endParaRPr lang="it-IT"/>
            </a:p>
          </p:txBody>
        </p:sp>
        <p:grpSp>
          <p:nvGrpSpPr>
            <p:cNvPr id="14" name="Group 111"/>
            <p:cNvGrpSpPr>
              <a:grpSpLocks/>
            </p:cNvGrpSpPr>
            <p:nvPr/>
          </p:nvGrpSpPr>
          <p:grpSpPr bwMode="auto">
            <a:xfrm>
              <a:off x="4212" y="2670"/>
              <a:ext cx="197" cy="365"/>
              <a:chOff x="3869" y="2626"/>
              <a:chExt cx="203" cy="375"/>
            </a:xfrm>
          </p:grpSpPr>
          <p:sp>
            <p:nvSpPr>
              <p:cNvPr id="136304" name="Line 112"/>
              <p:cNvSpPr>
                <a:spLocks noChangeShapeType="1"/>
              </p:cNvSpPr>
              <p:nvPr/>
            </p:nvSpPr>
            <p:spPr bwMode="auto">
              <a:xfrm>
                <a:off x="3926" y="2627"/>
                <a:ext cx="0" cy="365"/>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05" name="Line 113"/>
              <p:cNvSpPr>
                <a:spLocks noChangeShapeType="1"/>
              </p:cNvSpPr>
              <p:nvPr/>
            </p:nvSpPr>
            <p:spPr bwMode="auto">
              <a:xfrm>
                <a:off x="4012" y="2663"/>
                <a:ext cx="0" cy="305"/>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06" name="Line 114"/>
              <p:cNvSpPr>
                <a:spLocks noChangeShapeType="1"/>
              </p:cNvSpPr>
              <p:nvPr/>
            </p:nvSpPr>
            <p:spPr bwMode="auto">
              <a:xfrm>
                <a:off x="3931" y="2626"/>
                <a:ext cx="83" cy="2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07" name="Line 115"/>
              <p:cNvSpPr>
                <a:spLocks noChangeShapeType="1"/>
              </p:cNvSpPr>
              <p:nvPr/>
            </p:nvSpPr>
            <p:spPr bwMode="auto">
              <a:xfrm flipV="1">
                <a:off x="3931" y="2962"/>
                <a:ext cx="83" cy="3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08" name="Rectangle 116"/>
              <p:cNvSpPr>
                <a:spLocks noChangeArrowheads="1"/>
              </p:cNvSpPr>
              <p:nvPr/>
            </p:nvSpPr>
            <p:spPr bwMode="auto">
              <a:xfrm>
                <a:off x="3883" y="2717"/>
                <a:ext cx="157"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F'</a:t>
                </a:r>
              </a:p>
            </p:txBody>
          </p:sp>
          <p:sp>
            <p:nvSpPr>
              <p:cNvPr id="136309" name="Rectangle 117"/>
              <p:cNvSpPr>
                <a:spLocks noChangeArrowheads="1"/>
              </p:cNvSpPr>
              <p:nvPr/>
            </p:nvSpPr>
            <p:spPr bwMode="auto">
              <a:xfrm>
                <a:off x="3883" y="2788"/>
                <a:ext cx="165"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G'</a:t>
                </a:r>
              </a:p>
            </p:txBody>
          </p:sp>
          <p:sp>
            <p:nvSpPr>
              <p:cNvPr id="136310" name="Rectangle 118"/>
              <p:cNvSpPr>
                <a:spLocks noChangeArrowheads="1"/>
              </p:cNvSpPr>
              <p:nvPr/>
            </p:nvSpPr>
            <p:spPr bwMode="auto">
              <a:xfrm>
                <a:off x="3883" y="2876"/>
                <a:ext cx="163"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H'</a:t>
                </a:r>
              </a:p>
            </p:txBody>
          </p:sp>
          <p:sp>
            <p:nvSpPr>
              <p:cNvPr id="136311" name="Rectangle 119"/>
              <p:cNvSpPr>
                <a:spLocks noChangeArrowheads="1"/>
              </p:cNvSpPr>
              <p:nvPr/>
            </p:nvSpPr>
            <p:spPr bwMode="auto">
              <a:xfrm>
                <a:off x="3869" y="2643"/>
                <a:ext cx="203"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DIN</a:t>
                </a:r>
              </a:p>
            </p:txBody>
          </p:sp>
        </p:grpSp>
        <p:grpSp>
          <p:nvGrpSpPr>
            <p:cNvPr id="15" name="Group 120"/>
            <p:cNvGrpSpPr>
              <a:grpSpLocks/>
            </p:cNvGrpSpPr>
            <p:nvPr/>
          </p:nvGrpSpPr>
          <p:grpSpPr bwMode="auto">
            <a:xfrm>
              <a:off x="4212" y="1647"/>
              <a:ext cx="197" cy="365"/>
              <a:chOff x="3869" y="1576"/>
              <a:chExt cx="203" cy="375"/>
            </a:xfrm>
          </p:grpSpPr>
          <p:sp>
            <p:nvSpPr>
              <p:cNvPr id="136313" name="Line 121"/>
              <p:cNvSpPr>
                <a:spLocks noChangeShapeType="1"/>
              </p:cNvSpPr>
              <p:nvPr/>
            </p:nvSpPr>
            <p:spPr bwMode="auto">
              <a:xfrm>
                <a:off x="3926" y="1577"/>
                <a:ext cx="0" cy="365"/>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14" name="Line 122"/>
              <p:cNvSpPr>
                <a:spLocks noChangeShapeType="1"/>
              </p:cNvSpPr>
              <p:nvPr/>
            </p:nvSpPr>
            <p:spPr bwMode="auto">
              <a:xfrm>
                <a:off x="4012" y="1613"/>
                <a:ext cx="0" cy="305"/>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15" name="Line 123"/>
              <p:cNvSpPr>
                <a:spLocks noChangeShapeType="1"/>
              </p:cNvSpPr>
              <p:nvPr/>
            </p:nvSpPr>
            <p:spPr bwMode="auto">
              <a:xfrm>
                <a:off x="3931" y="1576"/>
                <a:ext cx="83" cy="2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16" name="Line 124"/>
              <p:cNvSpPr>
                <a:spLocks noChangeShapeType="1"/>
              </p:cNvSpPr>
              <p:nvPr/>
            </p:nvSpPr>
            <p:spPr bwMode="auto">
              <a:xfrm flipV="1">
                <a:off x="3931" y="1912"/>
                <a:ext cx="83" cy="3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17" name="Rectangle 125"/>
              <p:cNvSpPr>
                <a:spLocks noChangeArrowheads="1"/>
              </p:cNvSpPr>
              <p:nvPr/>
            </p:nvSpPr>
            <p:spPr bwMode="auto">
              <a:xfrm>
                <a:off x="3883" y="1666"/>
                <a:ext cx="157"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F'</a:t>
                </a:r>
              </a:p>
            </p:txBody>
          </p:sp>
          <p:sp>
            <p:nvSpPr>
              <p:cNvPr id="136318" name="Rectangle 126"/>
              <p:cNvSpPr>
                <a:spLocks noChangeArrowheads="1"/>
              </p:cNvSpPr>
              <p:nvPr/>
            </p:nvSpPr>
            <p:spPr bwMode="auto">
              <a:xfrm>
                <a:off x="3883" y="1737"/>
                <a:ext cx="165"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G'</a:t>
                </a:r>
              </a:p>
            </p:txBody>
          </p:sp>
          <p:sp>
            <p:nvSpPr>
              <p:cNvPr id="136319" name="Rectangle 127"/>
              <p:cNvSpPr>
                <a:spLocks noChangeArrowheads="1"/>
              </p:cNvSpPr>
              <p:nvPr/>
            </p:nvSpPr>
            <p:spPr bwMode="auto">
              <a:xfrm>
                <a:off x="3883" y="1826"/>
                <a:ext cx="163"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H'</a:t>
                </a:r>
              </a:p>
            </p:txBody>
          </p:sp>
          <p:sp>
            <p:nvSpPr>
              <p:cNvPr id="136320" name="Rectangle 128"/>
              <p:cNvSpPr>
                <a:spLocks noChangeArrowheads="1"/>
              </p:cNvSpPr>
              <p:nvPr/>
            </p:nvSpPr>
            <p:spPr bwMode="auto">
              <a:xfrm>
                <a:off x="3869" y="1593"/>
                <a:ext cx="203" cy="111"/>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DIN</a:t>
                </a:r>
              </a:p>
            </p:txBody>
          </p:sp>
        </p:grpSp>
        <p:sp>
          <p:nvSpPr>
            <p:cNvPr id="136321" name="Line 129"/>
            <p:cNvSpPr>
              <a:spLocks noChangeShapeType="1"/>
            </p:cNvSpPr>
            <p:nvPr/>
          </p:nvSpPr>
          <p:spPr bwMode="auto">
            <a:xfrm>
              <a:off x="4365" y="2368"/>
              <a:ext cx="1232"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22" name="Rectangle 130"/>
            <p:cNvSpPr>
              <a:spLocks noChangeArrowheads="1"/>
            </p:cNvSpPr>
            <p:nvPr/>
          </p:nvSpPr>
          <p:spPr bwMode="auto">
            <a:xfrm>
              <a:off x="4228" y="3361"/>
              <a:ext cx="152" cy="10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F'</a:t>
              </a:r>
            </a:p>
          </p:txBody>
        </p:sp>
        <p:sp>
          <p:nvSpPr>
            <p:cNvPr id="136323" name="Rectangle 131"/>
            <p:cNvSpPr>
              <a:spLocks noChangeArrowheads="1"/>
            </p:cNvSpPr>
            <p:nvPr/>
          </p:nvSpPr>
          <p:spPr bwMode="auto">
            <a:xfrm>
              <a:off x="4221" y="2285"/>
              <a:ext cx="160" cy="10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G'</a:t>
              </a:r>
            </a:p>
          </p:txBody>
        </p:sp>
        <p:sp>
          <p:nvSpPr>
            <p:cNvPr id="136324" name="Rectangle 132"/>
            <p:cNvSpPr>
              <a:spLocks noChangeArrowheads="1"/>
            </p:cNvSpPr>
            <p:nvPr/>
          </p:nvSpPr>
          <p:spPr bwMode="auto">
            <a:xfrm>
              <a:off x="4228" y="2354"/>
              <a:ext cx="158" cy="10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H'</a:t>
              </a:r>
            </a:p>
          </p:txBody>
        </p:sp>
        <p:grpSp>
          <p:nvGrpSpPr>
            <p:cNvPr id="16" name="Group 133"/>
            <p:cNvGrpSpPr>
              <a:grpSpLocks/>
            </p:cNvGrpSpPr>
            <p:nvPr/>
          </p:nvGrpSpPr>
          <p:grpSpPr bwMode="auto">
            <a:xfrm>
              <a:off x="4273" y="3291"/>
              <a:ext cx="80" cy="159"/>
              <a:chOff x="3932" y="3263"/>
              <a:chExt cx="82" cy="163"/>
            </a:xfrm>
          </p:grpSpPr>
          <p:sp>
            <p:nvSpPr>
              <p:cNvPr id="136326" name="Line 134"/>
              <p:cNvSpPr>
                <a:spLocks noChangeShapeType="1"/>
              </p:cNvSpPr>
              <p:nvPr/>
            </p:nvSpPr>
            <p:spPr bwMode="auto">
              <a:xfrm>
                <a:off x="3932" y="3263"/>
                <a:ext cx="0" cy="16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27" name="Line 135"/>
              <p:cNvSpPr>
                <a:spLocks noChangeShapeType="1"/>
              </p:cNvSpPr>
              <p:nvPr/>
            </p:nvSpPr>
            <p:spPr bwMode="auto">
              <a:xfrm>
                <a:off x="4012" y="3299"/>
                <a:ext cx="0" cy="8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28" name="Line 136"/>
              <p:cNvSpPr>
                <a:spLocks noChangeShapeType="1"/>
              </p:cNvSpPr>
              <p:nvPr/>
            </p:nvSpPr>
            <p:spPr bwMode="auto">
              <a:xfrm>
                <a:off x="3937" y="3263"/>
                <a:ext cx="77" cy="29"/>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29" name="Line 137"/>
              <p:cNvSpPr>
                <a:spLocks noChangeShapeType="1"/>
              </p:cNvSpPr>
              <p:nvPr/>
            </p:nvSpPr>
            <p:spPr bwMode="auto">
              <a:xfrm flipV="1">
                <a:off x="3937" y="3387"/>
                <a:ext cx="71" cy="39"/>
              </a:xfrm>
              <a:prstGeom prst="line">
                <a:avLst/>
              </a:prstGeom>
              <a:noFill/>
              <a:ln w="12700">
                <a:solidFill>
                  <a:srgbClr val="000000"/>
                </a:solidFill>
                <a:round/>
                <a:headEnd type="none" w="sm" len="sm"/>
                <a:tailEnd type="none" w="sm" len="sm"/>
              </a:ln>
              <a:effectLst/>
            </p:spPr>
            <p:txBody>
              <a:bodyPr wrap="none" anchor="ctr"/>
              <a:lstStyle/>
              <a:p>
                <a:endParaRPr lang="it-IT"/>
              </a:p>
            </p:txBody>
          </p:sp>
        </p:grpSp>
        <p:sp>
          <p:nvSpPr>
            <p:cNvPr id="136330" name="Rectangle 138"/>
            <p:cNvSpPr>
              <a:spLocks noChangeArrowheads="1"/>
            </p:cNvSpPr>
            <p:nvPr/>
          </p:nvSpPr>
          <p:spPr bwMode="auto">
            <a:xfrm>
              <a:off x="4228" y="3280"/>
              <a:ext cx="158" cy="108"/>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600">
                  <a:solidFill>
                    <a:srgbClr val="000000"/>
                  </a:solidFill>
                  <a:latin typeface="Arial" pitchFamily="34" charset="0"/>
                </a:rPr>
                <a:t>H'</a:t>
              </a:r>
            </a:p>
          </p:txBody>
        </p:sp>
        <p:sp>
          <p:nvSpPr>
            <p:cNvPr id="136331" name="Line 139"/>
            <p:cNvSpPr>
              <a:spLocks noChangeShapeType="1"/>
            </p:cNvSpPr>
            <p:nvPr/>
          </p:nvSpPr>
          <p:spPr bwMode="auto">
            <a:xfrm flipH="1">
              <a:off x="4352" y="3362"/>
              <a:ext cx="1262"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32" name="Line 140"/>
            <p:cNvSpPr>
              <a:spLocks noChangeShapeType="1"/>
            </p:cNvSpPr>
            <p:nvPr/>
          </p:nvSpPr>
          <p:spPr bwMode="auto">
            <a:xfrm flipV="1">
              <a:off x="4649" y="1371"/>
              <a:ext cx="0" cy="132"/>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33" name="Line 141"/>
            <p:cNvSpPr>
              <a:spLocks noChangeShapeType="1"/>
            </p:cNvSpPr>
            <p:nvPr/>
          </p:nvSpPr>
          <p:spPr bwMode="auto">
            <a:xfrm flipH="1">
              <a:off x="4215" y="1707"/>
              <a:ext cx="6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34" name="Line 142"/>
            <p:cNvSpPr>
              <a:spLocks noChangeShapeType="1"/>
            </p:cNvSpPr>
            <p:nvPr/>
          </p:nvSpPr>
          <p:spPr bwMode="auto">
            <a:xfrm flipV="1">
              <a:off x="4218" y="1593"/>
              <a:ext cx="0" cy="126"/>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35" name="Line 143"/>
            <p:cNvSpPr>
              <a:spLocks noChangeShapeType="1"/>
            </p:cNvSpPr>
            <p:nvPr/>
          </p:nvSpPr>
          <p:spPr bwMode="auto">
            <a:xfrm>
              <a:off x="4223" y="1596"/>
              <a:ext cx="174"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36" name="Line 144"/>
            <p:cNvSpPr>
              <a:spLocks noChangeShapeType="1"/>
            </p:cNvSpPr>
            <p:nvPr/>
          </p:nvSpPr>
          <p:spPr bwMode="auto">
            <a:xfrm flipH="1">
              <a:off x="4215" y="2725"/>
              <a:ext cx="6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37" name="Line 145"/>
            <p:cNvSpPr>
              <a:spLocks noChangeShapeType="1"/>
            </p:cNvSpPr>
            <p:nvPr/>
          </p:nvSpPr>
          <p:spPr bwMode="auto">
            <a:xfrm flipV="1">
              <a:off x="4218" y="2611"/>
              <a:ext cx="0" cy="125"/>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38" name="Line 146"/>
            <p:cNvSpPr>
              <a:spLocks noChangeShapeType="1"/>
            </p:cNvSpPr>
            <p:nvPr/>
          </p:nvSpPr>
          <p:spPr bwMode="auto">
            <a:xfrm>
              <a:off x="4223" y="2614"/>
              <a:ext cx="174"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39" name="Oval 147"/>
            <p:cNvSpPr>
              <a:spLocks noChangeArrowheads="1"/>
            </p:cNvSpPr>
            <p:nvPr/>
          </p:nvSpPr>
          <p:spPr bwMode="auto">
            <a:xfrm>
              <a:off x="4380" y="1583"/>
              <a:ext cx="20" cy="21"/>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340" name="Line 148"/>
            <p:cNvSpPr>
              <a:spLocks noChangeShapeType="1"/>
            </p:cNvSpPr>
            <p:nvPr/>
          </p:nvSpPr>
          <p:spPr bwMode="auto">
            <a:xfrm>
              <a:off x="4442" y="3033"/>
              <a:ext cx="0" cy="467"/>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1" name="Line 149"/>
            <p:cNvSpPr>
              <a:spLocks noChangeShapeType="1"/>
            </p:cNvSpPr>
            <p:nvPr/>
          </p:nvSpPr>
          <p:spPr bwMode="auto">
            <a:xfrm flipH="1">
              <a:off x="2821" y="3496"/>
              <a:ext cx="1631"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2" name="Line 150"/>
            <p:cNvSpPr>
              <a:spLocks noChangeShapeType="1"/>
            </p:cNvSpPr>
            <p:nvPr/>
          </p:nvSpPr>
          <p:spPr bwMode="auto">
            <a:xfrm flipH="1">
              <a:off x="3997" y="2409"/>
              <a:ext cx="287"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3" name="Line 151"/>
            <p:cNvSpPr>
              <a:spLocks noChangeShapeType="1"/>
            </p:cNvSpPr>
            <p:nvPr/>
          </p:nvSpPr>
          <p:spPr bwMode="auto">
            <a:xfrm flipH="1">
              <a:off x="4109" y="2321"/>
              <a:ext cx="175"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4" name="Line 152"/>
            <p:cNvSpPr>
              <a:spLocks noChangeShapeType="1"/>
            </p:cNvSpPr>
            <p:nvPr/>
          </p:nvSpPr>
          <p:spPr bwMode="auto">
            <a:xfrm flipH="1">
              <a:off x="4055" y="1778"/>
              <a:ext cx="22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5" name="Line 153"/>
            <p:cNvSpPr>
              <a:spLocks noChangeShapeType="1"/>
            </p:cNvSpPr>
            <p:nvPr/>
          </p:nvSpPr>
          <p:spPr bwMode="auto">
            <a:xfrm flipH="1">
              <a:off x="3035" y="1854"/>
              <a:ext cx="1243"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6" name="Line 154"/>
            <p:cNvSpPr>
              <a:spLocks noChangeShapeType="1"/>
            </p:cNvSpPr>
            <p:nvPr/>
          </p:nvSpPr>
          <p:spPr bwMode="auto">
            <a:xfrm flipH="1">
              <a:off x="4166" y="1935"/>
              <a:ext cx="112"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7" name="Line 155"/>
            <p:cNvSpPr>
              <a:spLocks noChangeShapeType="1"/>
            </p:cNvSpPr>
            <p:nvPr/>
          </p:nvSpPr>
          <p:spPr bwMode="auto">
            <a:xfrm flipH="1">
              <a:off x="3053" y="2795"/>
              <a:ext cx="1225"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8" name="Line 156"/>
            <p:cNvSpPr>
              <a:spLocks noChangeShapeType="1"/>
            </p:cNvSpPr>
            <p:nvPr/>
          </p:nvSpPr>
          <p:spPr bwMode="auto">
            <a:xfrm flipH="1">
              <a:off x="4109" y="2871"/>
              <a:ext cx="169"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49" name="Line 157"/>
            <p:cNvSpPr>
              <a:spLocks noChangeShapeType="1"/>
            </p:cNvSpPr>
            <p:nvPr/>
          </p:nvSpPr>
          <p:spPr bwMode="auto">
            <a:xfrm flipH="1">
              <a:off x="4164" y="2958"/>
              <a:ext cx="114"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50" name="Line 158"/>
            <p:cNvSpPr>
              <a:spLocks noChangeShapeType="1"/>
            </p:cNvSpPr>
            <p:nvPr/>
          </p:nvSpPr>
          <p:spPr bwMode="auto">
            <a:xfrm flipH="1">
              <a:off x="4164" y="3326"/>
              <a:ext cx="120" cy="1"/>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51" name="Line 159"/>
            <p:cNvSpPr>
              <a:spLocks noChangeShapeType="1"/>
            </p:cNvSpPr>
            <p:nvPr/>
          </p:nvSpPr>
          <p:spPr bwMode="auto">
            <a:xfrm flipH="1">
              <a:off x="4055" y="3409"/>
              <a:ext cx="229"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52" name="Rectangle 160"/>
            <p:cNvSpPr>
              <a:spLocks noChangeArrowheads="1"/>
            </p:cNvSpPr>
            <p:nvPr/>
          </p:nvSpPr>
          <p:spPr bwMode="auto">
            <a:xfrm>
              <a:off x="3624" y="2142"/>
              <a:ext cx="376" cy="555"/>
            </a:xfrm>
            <a:prstGeom prst="rect">
              <a:avLst/>
            </a:prstGeom>
            <a:noFill/>
            <a:ln w="25400">
              <a:solidFill>
                <a:srgbClr val="000000"/>
              </a:solidFill>
              <a:miter lim="800000"/>
              <a:headEnd/>
              <a:tailEnd/>
            </a:ln>
            <a:effectLst/>
          </p:spPr>
          <p:txBody>
            <a:bodyPr wrap="none" anchor="ctr"/>
            <a:lstStyle/>
            <a:p>
              <a:endParaRPr lang="it-IT"/>
            </a:p>
          </p:txBody>
        </p:sp>
        <p:sp>
          <p:nvSpPr>
            <p:cNvPr id="136353" name="Rectangle 161"/>
            <p:cNvSpPr>
              <a:spLocks noChangeArrowheads="1"/>
            </p:cNvSpPr>
            <p:nvPr/>
          </p:nvSpPr>
          <p:spPr bwMode="auto">
            <a:xfrm>
              <a:off x="3711" y="2255"/>
              <a:ext cx="201" cy="195"/>
            </a:xfrm>
            <a:prstGeom prst="rect">
              <a:avLst/>
            </a:prstGeom>
            <a:noFill/>
            <a:ln w="9525">
              <a:noFill/>
              <a:miter lim="800000"/>
              <a:headEnd/>
              <a:tailEnd/>
            </a:ln>
            <a:effectLst/>
          </p:spPr>
          <p:txBody>
            <a:bodyPr lIns="90488" tIns="44450" rIns="90488" bIns="44450">
              <a:spAutoFit/>
            </a:bodyPr>
            <a:lstStyle/>
            <a:p>
              <a:pPr>
                <a:lnSpc>
                  <a:spcPct val="90000"/>
                </a:lnSpc>
              </a:pPr>
              <a:r>
                <a:rPr lang="en-US" sz="1600" b="1">
                  <a:solidFill>
                    <a:srgbClr val="000000"/>
                  </a:solidFill>
                  <a:latin typeface="Arial" pitchFamily="34" charset="0"/>
                </a:rPr>
                <a:t>H</a:t>
              </a:r>
            </a:p>
          </p:txBody>
        </p:sp>
        <p:sp>
          <p:nvSpPr>
            <p:cNvPr id="136354" name="Rectangle 162"/>
            <p:cNvSpPr>
              <a:spLocks noChangeArrowheads="1"/>
            </p:cNvSpPr>
            <p:nvPr/>
          </p:nvSpPr>
          <p:spPr bwMode="auto">
            <a:xfrm>
              <a:off x="3595" y="2349"/>
              <a:ext cx="443" cy="334"/>
            </a:xfrm>
            <a:prstGeom prst="rect">
              <a:avLst/>
            </a:prstGeom>
            <a:noFill/>
            <a:ln w="9525">
              <a:noFill/>
              <a:miter lim="800000"/>
              <a:headEnd/>
              <a:tailEnd/>
            </a:ln>
            <a:effectLst/>
          </p:spPr>
          <p:txBody>
            <a:bodyPr lIns="90488" tIns="44450" rIns="90488" bIns="44450">
              <a:spAutoFit/>
            </a:bodyPr>
            <a:lstStyle/>
            <a:p>
              <a:pPr>
                <a:lnSpc>
                  <a:spcPct val="90000"/>
                </a:lnSpc>
              </a:pPr>
              <a:r>
                <a:rPr lang="en-US" sz="1600" b="1">
                  <a:solidFill>
                    <a:srgbClr val="000000"/>
                  </a:solidFill>
                  <a:latin typeface="Arial" pitchFamily="34" charset="0"/>
                </a:rPr>
                <a:t>Func.</a:t>
              </a:r>
            </a:p>
          </p:txBody>
        </p:sp>
        <p:sp>
          <p:nvSpPr>
            <p:cNvPr id="136355" name="Rectangle 163"/>
            <p:cNvSpPr>
              <a:spLocks noChangeArrowheads="1"/>
            </p:cNvSpPr>
            <p:nvPr/>
          </p:nvSpPr>
          <p:spPr bwMode="auto">
            <a:xfrm>
              <a:off x="3621" y="2442"/>
              <a:ext cx="399"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Gen.</a:t>
              </a:r>
            </a:p>
          </p:txBody>
        </p:sp>
        <p:sp>
          <p:nvSpPr>
            <p:cNvPr id="136356" name="Line 164"/>
            <p:cNvSpPr>
              <a:spLocks noChangeShapeType="1"/>
            </p:cNvSpPr>
            <p:nvPr/>
          </p:nvSpPr>
          <p:spPr bwMode="auto">
            <a:xfrm flipV="1">
              <a:off x="4167" y="1932"/>
              <a:ext cx="0" cy="1406"/>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57" name="Line 165"/>
            <p:cNvSpPr>
              <a:spLocks noChangeShapeType="1"/>
            </p:cNvSpPr>
            <p:nvPr/>
          </p:nvSpPr>
          <p:spPr bwMode="auto">
            <a:xfrm>
              <a:off x="4112" y="1858"/>
              <a:ext cx="0" cy="1017"/>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58" name="Line 166"/>
            <p:cNvSpPr>
              <a:spLocks noChangeShapeType="1"/>
            </p:cNvSpPr>
            <p:nvPr/>
          </p:nvSpPr>
          <p:spPr bwMode="auto">
            <a:xfrm>
              <a:off x="4058" y="1782"/>
              <a:ext cx="0" cy="163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359" name="Oval 167"/>
            <p:cNvSpPr>
              <a:spLocks noChangeArrowheads="1"/>
            </p:cNvSpPr>
            <p:nvPr/>
          </p:nvSpPr>
          <p:spPr bwMode="auto">
            <a:xfrm>
              <a:off x="4047" y="2785"/>
              <a:ext cx="11" cy="14"/>
            </a:xfrm>
            <a:prstGeom prst="ellipse">
              <a:avLst/>
            </a:prstGeom>
            <a:solidFill>
              <a:srgbClr val="000000"/>
            </a:solidFill>
            <a:ln w="25400">
              <a:solidFill>
                <a:srgbClr val="000000"/>
              </a:solidFill>
              <a:round/>
              <a:headEnd/>
              <a:tailEnd/>
            </a:ln>
            <a:effectLst/>
          </p:spPr>
          <p:txBody>
            <a:bodyPr wrap="none" anchor="ctr"/>
            <a:lstStyle/>
            <a:p>
              <a:endParaRPr lang="it-IT"/>
            </a:p>
          </p:txBody>
        </p:sp>
        <p:sp>
          <p:nvSpPr>
            <p:cNvPr id="136360" name="Oval 168"/>
            <p:cNvSpPr>
              <a:spLocks noChangeArrowheads="1"/>
            </p:cNvSpPr>
            <p:nvPr/>
          </p:nvSpPr>
          <p:spPr bwMode="auto">
            <a:xfrm>
              <a:off x="4102" y="2308"/>
              <a:ext cx="19" cy="21"/>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361" name="Oval 169"/>
            <p:cNvSpPr>
              <a:spLocks noChangeArrowheads="1"/>
            </p:cNvSpPr>
            <p:nvPr/>
          </p:nvSpPr>
          <p:spPr bwMode="auto">
            <a:xfrm>
              <a:off x="4157" y="2395"/>
              <a:ext cx="19" cy="22"/>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362" name="Oval 170"/>
            <p:cNvSpPr>
              <a:spLocks noChangeArrowheads="1"/>
            </p:cNvSpPr>
            <p:nvPr/>
          </p:nvSpPr>
          <p:spPr bwMode="auto">
            <a:xfrm>
              <a:off x="4157" y="2957"/>
              <a:ext cx="19" cy="15"/>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363" name="Line 171"/>
            <p:cNvSpPr>
              <a:spLocks noChangeShapeType="1"/>
            </p:cNvSpPr>
            <p:nvPr/>
          </p:nvSpPr>
          <p:spPr bwMode="auto">
            <a:xfrm flipV="1">
              <a:off x="3524" y="1508"/>
              <a:ext cx="0" cy="708"/>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64" name="Line 172"/>
            <p:cNvSpPr>
              <a:spLocks noChangeShapeType="1"/>
            </p:cNvSpPr>
            <p:nvPr/>
          </p:nvSpPr>
          <p:spPr bwMode="auto">
            <a:xfrm>
              <a:off x="3532" y="1514"/>
              <a:ext cx="628"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65" name="Line 173"/>
            <p:cNvSpPr>
              <a:spLocks noChangeShapeType="1"/>
            </p:cNvSpPr>
            <p:nvPr/>
          </p:nvSpPr>
          <p:spPr bwMode="auto">
            <a:xfrm flipV="1">
              <a:off x="4161" y="1367"/>
              <a:ext cx="0" cy="157"/>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66" name="Oval 174"/>
            <p:cNvSpPr>
              <a:spLocks noChangeArrowheads="1"/>
            </p:cNvSpPr>
            <p:nvPr/>
          </p:nvSpPr>
          <p:spPr bwMode="auto">
            <a:xfrm>
              <a:off x="3259" y="2785"/>
              <a:ext cx="10" cy="14"/>
            </a:xfrm>
            <a:prstGeom prst="ellipse">
              <a:avLst/>
            </a:prstGeom>
            <a:solidFill>
              <a:srgbClr val="000000"/>
            </a:solidFill>
            <a:ln w="25400">
              <a:solidFill>
                <a:srgbClr val="000000"/>
              </a:solidFill>
              <a:round/>
              <a:headEnd/>
              <a:tailEnd/>
            </a:ln>
            <a:effectLst/>
          </p:spPr>
          <p:txBody>
            <a:bodyPr wrap="none" anchor="ctr"/>
            <a:lstStyle/>
            <a:p>
              <a:endParaRPr lang="it-IT"/>
            </a:p>
          </p:txBody>
        </p:sp>
        <p:sp>
          <p:nvSpPr>
            <p:cNvPr id="136367" name="Oval 175"/>
            <p:cNvSpPr>
              <a:spLocks noChangeArrowheads="1"/>
            </p:cNvSpPr>
            <p:nvPr/>
          </p:nvSpPr>
          <p:spPr bwMode="auto">
            <a:xfrm>
              <a:off x="3247" y="1844"/>
              <a:ext cx="11" cy="13"/>
            </a:xfrm>
            <a:prstGeom prst="ellipse">
              <a:avLst/>
            </a:prstGeom>
            <a:solidFill>
              <a:srgbClr val="000000"/>
            </a:solidFill>
            <a:ln w="25400">
              <a:solidFill>
                <a:srgbClr val="000000"/>
              </a:solidFill>
              <a:round/>
              <a:headEnd/>
              <a:tailEnd/>
            </a:ln>
            <a:effectLst/>
          </p:spPr>
          <p:txBody>
            <a:bodyPr wrap="none" anchor="ctr"/>
            <a:lstStyle/>
            <a:p>
              <a:endParaRPr lang="it-IT"/>
            </a:p>
          </p:txBody>
        </p:sp>
        <p:sp>
          <p:nvSpPr>
            <p:cNvPr id="136368" name="Oval 176"/>
            <p:cNvSpPr>
              <a:spLocks noChangeArrowheads="1"/>
            </p:cNvSpPr>
            <p:nvPr/>
          </p:nvSpPr>
          <p:spPr bwMode="auto">
            <a:xfrm>
              <a:off x="4097" y="1840"/>
              <a:ext cx="19" cy="21"/>
            </a:xfrm>
            <a:prstGeom prst="ellipse">
              <a:avLst/>
            </a:prstGeom>
            <a:solidFill>
              <a:srgbClr val="000000"/>
            </a:solidFill>
            <a:ln w="12700">
              <a:solidFill>
                <a:srgbClr val="000000"/>
              </a:solidFill>
              <a:round/>
              <a:headEnd/>
              <a:tailEnd/>
            </a:ln>
            <a:effectLst/>
          </p:spPr>
          <p:txBody>
            <a:bodyPr wrap="none" anchor="ctr"/>
            <a:lstStyle/>
            <a:p>
              <a:endParaRPr lang="it-IT"/>
            </a:p>
          </p:txBody>
        </p:sp>
        <p:sp>
          <p:nvSpPr>
            <p:cNvPr id="136369" name="Rectangle 177"/>
            <p:cNvSpPr>
              <a:spLocks noChangeArrowheads="1"/>
            </p:cNvSpPr>
            <p:nvPr/>
          </p:nvSpPr>
          <p:spPr bwMode="auto">
            <a:xfrm>
              <a:off x="2592" y="1179"/>
              <a:ext cx="2913" cy="2442"/>
            </a:xfrm>
            <a:prstGeom prst="rect">
              <a:avLst/>
            </a:prstGeom>
            <a:noFill/>
            <a:ln w="50800">
              <a:solidFill>
                <a:srgbClr val="808080"/>
              </a:solidFill>
              <a:miter lim="800000"/>
              <a:headEnd/>
              <a:tailEnd/>
            </a:ln>
            <a:effectLst/>
          </p:spPr>
          <p:txBody>
            <a:bodyPr wrap="none" anchor="ctr"/>
            <a:lstStyle/>
            <a:p>
              <a:endParaRPr lang="it-IT"/>
            </a:p>
          </p:txBody>
        </p:sp>
        <p:grpSp>
          <p:nvGrpSpPr>
            <p:cNvPr id="17" name="Group 178"/>
            <p:cNvGrpSpPr>
              <a:grpSpLocks/>
            </p:cNvGrpSpPr>
            <p:nvPr/>
          </p:nvGrpSpPr>
          <p:grpSpPr bwMode="auto">
            <a:xfrm>
              <a:off x="2255" y="1601"/>
              <a:ext cx="842" cy="1504"/>
              <a:chOff x="1861" y="1529"/>
              <a:chExt cx="864" cy="1543"/>
            </a:xfrm>
          </p:grpSpPr>
          <p:sp>
            <p:nvSpPr>
              <p:cNvPr id="136371" name="Rectangle 179"/>
              <p:cNvSpPr>
                <a:spLocks noChangeArrowheads="1"/>
              </p:cNvSpPr>
              <p:nvPr/>
            </p:nvSpPr>
            <p:spPr bwMode="auto">
              <a:xfrm>
                <a:off x="2282" y="1556"/>
                <a:ext cx="396" cy="572"/>
              </a:xfrm>
              <a:prstGeom prst="rect">
                <a:avLst/>
              </a:prstGeom>
              <a:noFill/>
              <a:ln w="25400">
                <a:solidFill>
                  <a:srgbClr val="000000"/>
                </a:solidFill>
                <a:miter lim="800000"/>
                <a:headEnd/>
                <a:tailEnd/>
              </a:ln>
              <a:effectLst/>
            </p:spPr>
            <p:txBody>
              <a:bodyPr wrap="none" anchor="ctr"/>
              <a:lstStyle/>
              <a:p>
                <a:endParaRPr lang="it-IT"/>
              </a:p>
            </p:txBody>
          </p:sp>
          <p:sp>
            <p:nvSpPr>
              <p:cNvPr id="136372" name="Rectangle 180"/>
              <p:cNvSpPr>
                <a:spLocks noChangeArrowheads="1"/>
              </p:cNvSpPr>
              <p:nvPr/>
            </p:nvSpPr>
            <p:spPr bwMode="auto">
              <a:xfrm>
                <a:off x="2374" y="1641"/>
                <a:ext cx="220"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G</a:t>
                </a:r>
              </a:p>
            </p:txBody>
          </p:sp>
          <p:sp>
            <p:nvSpPr>
              <p:cNvPr id="136373" name="Rectangle 181"/>
              <p:cNvSpPr>
                <a:spLocks noChangeArrowheads="1"/>
              </p:cNvSpPr>
              <p:nvPr/>
            </p:nvSpPr>
            <p:spPr bwMode="auto">
              <a:xfrm>
                <a:off x="2258" y="1737"/>
                <a:ext cx="467"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Func.</a:t>
                </a:r>
              </a:p>
            </p:txBody>
          </p:sp>
          <p:sp>
            <p:nvSpPr>
              <p:cNvPr id="136374" name="Rectangle 182"/>
              <p:cNvSpPr>
                <a:spLocks noChangeArrowheads="1"/>
              </p:cNvSpPr>
              <p:nvPr/>
            </p:nvSpPr>
            <p:spPr bwMode="auto">
              <a:xfrm>
                <a:off x="2285" y="1833"/>
                <a:ext cx="409"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Gen.</a:t>
                </a:r>
              </a:p>
            </p:txBody>
          </p:sp>
          <p:sp>
            <p:nvSpPr>
              <p:cNvPr id="136375" name="Rectangle 183"/>
              <p:cNvSpPr>
                <a:spLocks noChangeArrowheads="1"/>
              </p:cNvSpPr>
              <p:nvPr/>
            </p:nvSpPr>
            <p:spPr bwMode="auto">
              <a:xfrm>
                <a:off x="2282" y="2498"/>
                <a:ext cx="397" cy="572"/>
              </a:xfrm>
              <a:prstGeom prst="rect">
                <a:avLst/>
              </a:prstGeom>
              <a:noFill/>
              <a:ln w="25400">
                <a:solidFill>
                  <a:srgbClr val="000000"/>
                </a:solidFill>
                <a:miter lim="800000"/>
                <a:headEnd/>
                <a:tailEnd/>
              </a:ln>
              <a:effectLst/>
            </p:spPr>
            <p:txBody>
              <a:bodyPr wrap="none" anchor="ctr"/>
              <a:lstStyle/>
              <a:p>
                <a:endParaRPr lang="it-IT"/>
              </a:p>
            </p:txBody>
          </p:sp>
          <p:sp>
            <p:nvSpPr>
              <p:cNvPr id="136376" name="Rectangle 184"/>
              <p:cNvSpPr>
                <a:spLocks noChangeArrowheads="1"/>
              </p:cNvSpPr>
              <p:nvPr/>
            </p:nvSpPr>
            <p:spPr bwMode="auto">
              <a:xfrm>
                <a:off x="2385" y="2583"/>
                <a:ext cx="197"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F</a:t>
                </a:r>
              </a:p>
            </p:txBody>
          </p:sp>
          <p:sp>
            <p:nvSpPr>
              <p:cNvPr id="136377" name="Rectangle 185"/>
              <p:cNvSpPr>
                <a:spLocks noChangeArrowheads="1"/>
              </p:cNvSpPr>
              <p:nvPr/>
            </p:nvSpPr>
            <p:spPr bwMode="auto">
              <a:xfrm>
                <a:off x="2258" y="2677"/>
                <a:ext cx="467"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Func.</a:t>
                </a:r>
              </a:p>
            </p:txBody>
          </p:sp>
          <p:sp>
            <p:nvSpPr>
              <p:cNvPr id="136378" name="Rectangle 186"/>
              <p:cNvSpPr>
                <a:spLocks noChangeArrowheads="1"/>
              </p:cNvSpPr>
              <p:nvPr/>
            </p:nvSpPr>
            <p:spPr bwMode="auto">
              <a:xfrm>
                <a:off x="2285" y="2776"/>
                <a:ext cx="409"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Gen.</a:t>
                </a:r>
              </a:p>
            </p:txBody>
          </p:sp>
          <p:sp>
            <p:nvSpPr>
              <p:cNvPr id="136379" name="Line 187"/>
              <p:cNvSpPr>
                <a:spLocks noChangeShapeType="1"/>
              </p:cNvSpPr>
              <p:nvPr/>
            </p:nvSpPr>
            <p:spPr bwMode="auto">
              <a:xfrm flipH="1">
                <a:off x="2111" y="1770"/>
                <a:ext cx="153"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80" name="Line 188"/>
              <p:cNvSpPr>
                <a:spLocks noChangeShapeType="1"/>
              </p:cNvSpPr>
              <p:nvPr/>
            </p:nvSpPr>
            <p:spPr bwMode="auto">
              <a:xfrm flipH="1">
                <a:off x="2111" y="1890"/>
                <a:ext cx="162"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81" name="Line 189"/>
              <p:cNvSpPr>
                <a:spLocks noChangeShapeType="1"/>
              </p:cNvSpPr>
              <p:nvPr/>
            </p:nvSpPr>
            <p:spPr bwMode="auto">
              <a:xfrm flipH="1">
                <a:off x="2111" y="2022"/>
                <a:ext cx="162"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82" name="Line 190"/>
              <p:cNvSpPr>
                <a:spLocks noChangeShapeType="1"/>
              </p:cNvSpPr>
              <p:nvPr/>
            </p:nvSpPr>
            <p:spPr bwMode="auto">
              <a:xfrm flipH="1">
                <a:off x="2111" y="1638"/>
                <a:ext cx="162"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83" name="Line 191"/>
              <p:cNvSpPr>
                <a:spLocks noChangeShapeType="1"/>
              </p:cNvSpPr>
              <p:nvPr/>
            </p:nvSpPr>
            <p:spPr bwMode="auto">
              <a:xfrm flipH="1">
                <a:off x="2117" y="2724"/>
                <a:ext cx="153"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84" name="Line 192"/>
              <p:cNvSpPr>
                <a:spLocks noChangeShapeType="1"/>
              </p:cNvSpPr>
              <p:nvPr/>
            </p:nvSpPr>
            <p:spPr bwMode="auto">
              <a:xfrm flipH="1">
                <a:off x="2117" y="2844"/>
                <a:ext cx="162"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85" name="Line 193"/>
              <p:cNvSpPr>
                <a:spLocks noChangeShapeType="1"/>
              </p:cNvSpPr>
              <p:nvPr/>
            </p:nvSpPr>
            <p:spPr bwMode="auto">
              <a:xfrm flipH="1">
                <a:off x="2117" y="2976"/>
                <a:ext cx="162"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86" name="Line 194"/>
              <p:cNvSpPr>
                <a:spLocks noChangeShapeType="1"/>
              </p:cNvSpPr>
              <p:nvPr/>
            </p:nvSpPr>
            <p:spPr bwMode="auto">
              <a:xfrm flipH="1">
                <a:off x="2117" y="2592"/>
                <a:ext cx="162"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387" name="Rectangle 195"/>
              <p:cNvSpPr>
                <a:spLocks noChangeArrowheads="1"/>
              </p:cNvSpPr>
              <p:nvPr/>
            </p:nvSpPr>
            <p:spPr bwMode="auto">
              <a:xfrm>
                <a:off x="1861" y="1529"/>
                <a:ext cx="292"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G4</a:t>
                </a:r>
              </a:p>
            </p:txBody>
          </p:sp>
          <p:sp>
            <p:nvSpPr>
              <p:cNvPr id="136388" name="Rectangle 196"/>
              <p:cNvSpPr>
                <a:spLocks noChangeArrowheads="1"/>
              </p:cNvSpPr>
              <p:nvPr/>
            </p:nvSpPr>
            <p:spPr bwMode="auto">
              <a:xfrm>
                <a:off x="1861" y="1661"/>
                <a:ext cx="292"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G3</a:t>
                </a:r>
              </a:p>
            </p:txBody>
          </p:sp>
          <p:sp>
            <p:nvSpPr>
              <p:cNvPr id="136389" name="Rectangle 197"/>
              <p:cNvSpPr>
                <a:spLocks noChangeArrowheads="1"/>
              </p:cNvSpPr>
              <p:nvPr/>
            </p:nvSpPr>
            <p:spPr bwMode="auto">
              <a:xfrm>
                <a:off x="1861" y="1781"/>
                <a:ext cx="292"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G2</a:t>
                </a:r>
              </a:p>
            </p:txBody>
          </p:sp>
          <p:sp>
            <p:nvSpPr>
              <p:cNvPr id="136390" name="Rectangle 198"/>
              <p:cNvSpPr>
                <a:spLocks noChangeArrowheads="1"/>
              </p:cNvSpPr>
              <p:nvPr/>
            </p:nvSpPr>
            <p:spPr bwMode="auto">
              <a:xfrm>
                <a:off x="1861" y="1913"/>
                <a:ext cx="292"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G1</a:t>
                </a:r>
              </a:p>
            </p:txBody>
          </p:sp>
          <p:sp>
            <p:nvSpPr>
              <p:cNvPr id="136391" name="Rectangle 199"/>
              <p:cNvSpPr>
                <a:spLocks noChangeArrowheads="1"/>
              </p:cNvSpPr>
              <p:nvPr/>
            </p:nvSpPr>
            <p:spPr bwMode="auto">
              <a:xfrm>
                <a:off x="1861" y="2488"/>
                <a:ext cx="270"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F4</a:t>
                </a:r>
              </a:p>
            </p:txBody>
          </p:sp>
          <p:sp>
            <p:nvSpPr>
              <p:cNvPr id="136392" name="Rectangle 200"/>
              <p:cNvSpPr>
                <a:spLocks noChangeArrowheads="1"/>
              </p:cNvSpPr>
              <p:nvPr/>
            </p:nvSpPr>
            <p:spPr bwMode="auto">
              <a:xfrm>
                <a:off x="1861" y="2618"/>
                <a:ext cx="270"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F3</a:t>
                </a:r>
              </a:p>
            </p:txBody>
          </p:sp>
          <p:sp>
            <p:nvSpPr>
              <p:cNvPr id="136393" name="Rectangle 201"/>
              <p:cNvSpPr>
                <a:spLocks noChangeArrowheads="1"/>
              </p:cNvSpPr>
              <p:nvPr/>
            </p:nvSpPr>
            <p:spPr bwMode="auto">
              <a:xfrm>
                <a:off x="1861" y="2746"/>
                <a:ext cx="270"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F2</a:t>
                </a:r>
              </a:p>
            </p:txBody>
          </p:sp>
          <p:sp>
            <p:nvSpPr>
              <p:cNvPr id="136394" name="Rectangle 202"/>
              <p:cNvSpPr>
                <a:spLocks noChangeArrowheads="1"/>
              </p:cNvSpPr>
              <p:nvPr/>
            </p:nvSpPr>
            <p:spPr bwMode="auto">
              <a:xfrm>
                <a:off x="1861" y="2872"/>
                <a:ext cx="270"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F1</a:t>
                </a:r>
              </a:p>
            </p:txBody>
          </p:sp>
        </p:grpSp>
        <p:grpSp>
          <p:nvGrpSpPr>
            <p:cNvPr id="18" name="Group 203"/>
            <p:cNvGrpSpPr>
              <a:grpSpLocks/>
            </p:cNvGrpSpPr>
            <p:nvPr/>
          </p:nvGrpSpPr>
          <p:grpSpPr bwMode="auto">
            <a:xfrm>
              <a:off x="4100" y="888"/>
              <a:ext cx="893" cy="196"/>
              <a:chOff x="3755" y="797"/>
              <a:chExt cx="916" cy="201"/>
            </a:xfrm>
          </p:grpSpPr>
          <p:sp>
            <p:nvSpPr>
              <p:cNvPr id="136396" name="Rectangle 204"/>
              <p:cNvSpPr>
                <a:spLocks noChangeArrowheads="1"/>
              </p:cNvSpPr>
              <p:nvPr/>
            </p:nvSpPr>
            <p:spPr bwMode="auto">
              <a:xfrm>
                <a:off x="4387" y="798"/>
                <a:ext cx="284"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C4</a:t>
                </a:r>
              </a:p>
            </p:txBody>
          </p:sp>
          <p:sp>
            <p:nvSpPr>
              <p:cNvPr id="136397" name="Rectangle 205"/>
              <p:cNvSpPr>
                <a:spLocks noChangeArrowheads="1"/>
              </p:cNvSpPr>
              <p:nvPr/>
            </p:nvSpPr>
            <p:spPr bwMode="auto">
              <a:xfrm>
                <a:off x="3755" y="798"/>
                <a:ext cx="284"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C1</a:t>
                </a:r>
              </a:p>
            </p:txBody>
          </p:sp>
          <p:sp>
            <p:nvSpPr>
              <p:cNvPr id="136398" name="Rectangle 206"/>
              <p:cNvSpPr>
                <a:spLocks noChangeArrowheads="1"/>
              </p:cNvSpPr>
              <p:nvPr/>
            </p:nvSpPr>
            <p:spPr bwMode="auto">
              <a:xfrm>
                <a:off x="3960" y="797"/>
                <a:ext cx="284"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C2</a:t>
                </a:r>
              </a:p>
            </p:txBody>
          </p:sp>
          <p:sp>
            <p:nvSpPr>
              <p:cNvPr id="136399" name="Rectangle 207"/>
              <p:cNvSpPr>
                <a:spLocks noChangeArrowheads="1"/>
              </p:cNvSpPr>
              <p:nvPr/>
            </p:nvSpPr>
            <p:spPr bwMode="auto">
              <a:xfrm>
                <a:off x="4173" y="798"/>
                <a:ext cx="285" cy="200"/>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C3</a:t>
                </a:r>
              </a:p>
            </p:txBody>
          </p:sp>
        </p:grpSp>
        <p:sp>
          <p:nvSpPr>
            <p:cNvPr id="136400" name="Rectangle 208"/>
            <p:cNvSpPr>
              <a:spLocks noChangeArrowheads="1"/>
            </p:cNvSpPr>
            <p:nvPr/>
          </p:nvSpPr>
          <p:spPr bwMode="auto">
            <a:xfrm>
              <a:off x="2570" y="3390"/>
              <a:ext cx="278"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  K</a:t>
              </a:r>
            </a:p>
          </p:txBody>
        </p:sp>
        <p:sp>
          <p:nvSpPr>
            <p:cNvPr id="136401" name="Line 209"/>
            <p:cNvSpPr>
              <a:spLocks noChangeShapeType="1"/>
            </p:cNvSpPr>
            <p:nvPr/>
          </p:nvSpPr>
          <p:spPr bwMode="auto">
            <a:xfrm>
              <a:off x="5473" y="1818"/>
              <a:ext cx="124"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402" name="Line 210"/>
            <p:cNvSpPr>
              <a:spLocks noChangeShapeType="1"/>
            </p:cNvSpPr>
            <p:nvPr/>
          </p:nvSpPr>
          <p:spPr bwMode="auto">
            <a:xfrm>
              <a:off x="5479" y="2842"/>
              <a:ext cx="118" cy="0"/>
            </a:xfrm>
            <a:prstGeom prst="line">
              <a:avLst/>
            </a:prstGeom>
            <a:noFill/>
            <a:ln w="12700">
              <a:solidFill>
                <a:srgbClr val="000000"/>
              </a:solidFill>
              <a:round/>
              <a:headEnd type="none" w="sm" len="sm"/>
              <a:tailEnd type="none" w="sm" len="sm"/>
            </a:ln>
            <a:effectLst/>
          </p:spPr>
          <p:txBody>
            <a:bodyPr wrap="none" anchor="ctr"/>
            <a:lstStyle/>
            <a:p>
              <a:endParaRPr lang="it-IT"/>
            </a:p>
          </p:txBody>
        </p:sp>
        <p:sp>
          <p:nvSpPr>
            <p:cNvPr id="136403" name="Rectangle 211"/>
            <p:cNvSpPr>
              <a:spLocks noChangeArrowheads="1"/>
            </p:cNvSpPr>
            <p:nvPr/>
          </p:nvSpPr>
          <p:spPr bwMode="auto">
            <a:xfrm>
              <a:off x="5561" y="1751"/>
              <a:ext cx="229" cy="142"/>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000">
                  <a:solidFill>
                    <a:srgbClr val="000000"/>
                  </a:solidFill>
                  <a:latin typeface="Arial" pitchFamily="34" charset="0"/>
                </a:rPr>
                <a:t>YQ</a:t>
              </a:r>
            </a:p>
          </p:txBody>
        </p:sp>
        <p:sp>
          <p:nvSpPr>
            <p:cNvPr id="136404" name="Rectangle 212"/>
            <p:cNvSpPr>
              <a:spLocks noChangeArrowheads="1"/>
            </p:cNvSpPr>
            <p:nvPr/>
          </p:nvSpPr>
          <p:spPr bwMode="auto">
            <a:xfrm>
              <a:off x="5547" y="2301"/>
              <a:ext cx="167" cy="142"/>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000">
                  <a:solidFill>
                    <a:srgbClr val="000000"/>
                  </a:solidFill>
                  <a:latin typeface="Arial" pitchFamily="34" charset="0"/>
                </a:rPr>
                <a:t>Y</a:t>
              </a:r>
            </a:p>
          </p:txBody>
        </p:sp>
        <p:sp>
          <p:nvSpPr>
            <p:cNvPr id="136405" name="Rectangle 213"/>
            <p:cNvSpPr>
              <a:spLocks noChangeArrowheads="1"/>
            </p:cNvSpPr>
            <p:nvPr/>
          </p:nvSpPr>
          <p:spPr bwMode="auto">
            <a:xfrm>
              <a:off x="5547" y="2768"/>
              <a:ext cx="229" cy="142"/>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000">
                  <a:solidFill>
                    <a:srgbClr val="000000"/>
                  </a:solidFill>
                  <a:latin typeface="Arial" pitchFamily="34" charset="0"/>
                </a:rPr>
                <a:t>XQ</a:t>
              </a:r>
            </a:p>
          </p:txBody>
        </p:sp>
        <p:sp>
          <p:nvSpPr>
            <p:cNvPr id="136406" name="Rectangle 214"/>
            <p:cNvSpPr>
              <a:spLocks noChangeArrowheads="1"/>
            </p:cNvSpPr>
            <p:nvPr/>
          </p:nvSpPr>
          <p:spPr bwMode="auto">
            <a:xfrm>
              <a:off x="5547" y="3300"/>
              <a:ext cx="167" cy="142"/>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000">
                  <a:solidFill>
                    <a:srgbClr val="000000"/>
                  </a:solidFill>
                  <a:latin typeface="Arial" pitchFamily="34" charset="0"/>
                </a:rPr>
                <a:t>X</a:t>
              </a:r>
            </a:p>
          </p:txBody>
        </p:sp>
        <p:sp>
          <p:nvSpPr>
            <p:cNvPr id="136407" name="Rectangle 215"/>
            <p:cNvSpPr>
              <a:spLocks noChangeArrowheads="1"/>
            </p:cNvSpPr>
            <p:nvPr/>
          </p:nvSpPr>
          <p:spPr bwMode="auto">
            <a:xfrm>
              <a:off x="4090" y="1283"/>
              <a:ext cx="906" cy="116"/>
            </a:xfrm>
            <a:prstGeom prst="rect">
              <a:avLst/>
            </a:prstGeom>
            <a:solidFill>
              <a:schemeClr val="bg1"/>
            </a:solidFill>
            <a:ln w="25400">
              <a:solidFill>
                <a:srgbClr val="000000"/>
              </a:solidFill>
              <a:miter lim="800000"/>
              <a:headEnd/>
              <a:tailEnd/>
            </a:ln>
            <a:effectLst/>
          </p:spPr>
          <p:txBody>
            <a:bodyPr wrap="none" anchor="ctr"/>
            <a:lstStyle/>
            <a:p>
              <a:endParaRPr lang="it-IT"/>
            </a:p>
          </p:txBody>
        </p:sp>
        <p:sp>
          <p:nvSpPr>
            <p:cNvPr id="136408" name="Rectangle 216"/>
            <p:cNvSpPr>
              <a:spLocks noChangeArrowheads="1"/>
            </p:cNvSpPr>
            <p:nvPr/>
          </p:nvSpPr>
          <p:spPr bwMode="auto">
            <a:xfrm>
              <a:off x="4013" y="1253"/>
              <a:ext cx="1175"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b="1">
                  <a:solidFill>
                    <a:srgbClr val="000000"/>
                  </a:solidFill>
                  <a:latin typeface="Arial" pitchFamily="34" charset="0"/>
                </a:rPr>
                <a:t>  H1 </a:t>
              </a:r>
              <a:r>
                <a:rPr lang="en-US" sz="1600">
                  <a:solidFill>
                    <a:srgbClr val="000000"/>
                  </a:solidFill>
                  <a:latin typeface="Arial" pitchFamily="34" charset="0"/>
                </a:rPr>
                <a:t>DIN S/R EC   </a:t>
              </a:r>
            </a:p>
          </p:txBody>
        </p:sp>
        <p:sp>
          <p:nvSpPr>
            <p:cNvPr id="136409" name="Line 217"/>
            <p:cNvSpPr>
              <a:spLocks noChangeShapeType="1"/>
            </p:cNvSpPr>
            <p:nvPr/>
          </p:nvSpPr>
          <p:spPr bwMode="auto">
            <a:xfrm>
              <a:off x="3532" y="2201"/>
              <a:ext cx="83" cy="0"/>
            </a:xfrm>
            <a:prstGeom prst="line">
              <a:avLst/>
            </a:prstGeom>
            <a:noFill/>
            <a:ln w="25400">
              <a:solidFill>
                <a:schemeClr val="tx1"/>
              </a:solidFill>
              <a:round/>
              <a:headEnd type="none" w="sm" len="sm"/>
              <a:tailEnd type="none" w="sm" len="sm"/>
            </a:ln>
            <a:effectLst/>
          </p:spPr>
          <p:txBody>
            <a:bodyPr wrap="none" anchor="ctr"/>
            <a:lstStyle/>
            <a:p>
              <a:endParaRPr lang="it-IT"/>
            </a:p>
          </p:txBody>
        </p:sp>
        <p:grpSp>
          <p:nvGrpSpPr>
            <p:cNvPr id="19" name="Group 218"/>
            <p:cNvGrpSpPr>
              <a:grpSpLocks/>
            </p:cNvGrpSpPr>
            <p:nvPr/>
          </p:nvGrpSpPr>
          <p:grpSpPr bwMode="auto">
            <a:xfrm>
              <a:off x="2512" y="1865"/>
              <a:ext cx="1115" cy="484"/>
              <a:chOff x="2125" y="1800"/>
              <a:chExt cx="1144" cy="496"/>
            </a:xfrm>
          </p:grpSpPr>
          <p:sp>
            <p:nvSpPr>
              <p:cNvPr id="136411" name="Line 219"/>
              <p:cNvSpPr>
                <a:spLocks noChangeShapeType="1"/>
              </p:cNvSpPr>
              <p:nvPr/>
            </p:nvSpPr>
            <p:spPr bwMode="auto">
              <a:xfrm flipH="1">
                <a:off x="3081" y="2208"/>
                <a:ext cx="188"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12" name="Line 220"/>
              <p:cNvSpPr>
                <a:spLocks noChangeShapeType="1"/>
              </p:cNvSpPr>
              <p:nvPr/>
            </p:nvSpPr>
            <p:spPr bwMode="auto">
              <a:xfrm>
                <a:off x="2879" y="1800"/>
                <a:ext cx="0" cy="394"/>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13" name="Line 221"/>
              <p:cNvSpPr>
                <a:spLocks noChangeShapeType="1"/>
              </p:cNvSpPr>
              <p:nvPr/>
            </p:nvSpPr>
            <p:spPr bwMode="auto">
              <a:xfrm>
                <a:off x="3005" y="2133"/>
                <a:ext cx="0" cy="153"/>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14" name="Line 222"/>
              <p:cNvSpPr>
                <a:spLocks noChangeShapeType="1"/>
              </p:cNvSpPr>
              <p:nvPr/>
            </p:nvSpPr>
            <p:spPr bwMode="auto">
              <a:xfrm>
                <a:off x="3085" y="2169"/>
                <a:ext cx="0" cy="81"/>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15" name="Line 223"/>
              <p:cNvSpPr>
                <a:spLocks noChangeShapeType="1"/>
              </p:cNvSpPr>
              <p:nvPr/>
            </p:nvSpPr>
            <p:spPr bwMode="auto">
              <a:xfrm>
                <a:off x="3014" y="2133"/>
                <a:ext cx="69" cy="21"/>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16" name="Line 224"/>
              <p:cNvSpPr>
                <a:spLocks noChangeShapeType="1"/>
              </p:cNvSpPr>
              <p:nvPr/>
            </p:nvSpPr>
            <p:spPr bwMode="auto">
              <a:xfrm flipV="1">
                <a:off x="3014" y="2249"/>
                <a:ext cx="63" cy="47"/>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17" name="Line 225"/>
              <p:cNvSpPr>
                <a:spLocks noChangeShapeType="1"/>
              </p:cNvSpPr>
              <p:nvPr/>
            </p:nvSpPr>
            <p:spPr bwMode="auto">
              <a:xfrm flipH="1">
                <a:off x="2883" y="2196"/>
                <a:ext cx="122"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18" name="Line 226"/>
              <p:cNvSpPr>
                <a:spLocks noChangeShapeType="1"/>
              </p:cNvSpPr>
              <p:nvPr/>
            </p:nvSpPr>
            <p:spPr bwMode="auto">
              <a:xfrm>
                <a:off x="2125" y="2247"/>
                <a:ext cx="865" cy="0"/>
              </a:xfrm>
              <a:prstGeom prst="line">
                <a:avLst/>
              </a:prstGeom>
              <a:noFill/>
              <a:ln w="25400">
                <a:solidFill>
                  <a:schemeClr val="tx1"/>
                </a:solidFill>
                <a:round/>
                <a:headEnd type="none" w="sm" len="sm"/>
                <a:tailEnd type="none" w="sm" len="sm"/>
              </a:ln>
              <a:effectLst/>
            </p:spPr>
            <p:txBody>
              <a:bodyPr wrap="none" anchor="ctr"/>
              <a:lstStyle/>
              <a:p>
                <a:endParaRPr lang="it-IT"/>
              </a:p>
            </p:txBody>
          </p:sp>
        </p:grpSp>
        <p:sp>
          <p:nvSpPr>
            <p:cNvPr id="136419" name="Line 227"/>
            <p:cNvSpPr>
              <a:spLocks noChangeShapeType="1"/>
            </p:cNvSpPr>
            <p:nvPr/>
          </p:nvSpPr>
          <p:spPr bwMode="auto">
            <a:xfrm flipH="1">
              <a:off x="3455" y="2506"/>
              <a:ext cx="184"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20" name="Line 228"/>
            <p:cNvSpPr>
              <a:spLocks noChangeShapeType="1"/>
            </p:cNvSpPr>
            <p:nvPr/>
          </p:nvSpPr>
          <p:spPr bwMode="auto">
            <a:xfrm flipV="1">
              <a:off x="3259" y="2504"/>
              <a:ext cx="0" cy="301"/>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21" name="Line 229"/>
            <p:cNvSpPr>
              <a:spLocks noChangeShapeType="1"/>
            </p:cNvSpPr>
            <p:nvPr/>
          </p:nvSpPr>
          <p:spPr bwMode="auto">
            <a:xfrm flipV="1">
              <a:off x="3381" y="2416"/>
              <a:ext cx="0" cy="18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22" name="Line 230"/>
            <p:cNvSpPr>
              <a:spLocks noChangeShapeType="1"/>
            </p:cNvSpPr>
            <p:nvPr/>
          </p:nvSpPr>
          <p:spPr bwMode="auto">
            <a:xfrm flipV="1">
              <a:off x="3459" y="2451"/>
              <a:ext cx="0" cy="11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23" name="Line 231"/>
            <p:cNvSpPr>
              <a:spLocks noChangeShapeType="1"/>
            </p:cNvSpPr>
            <p:nvPr/>
          </p:nvSpPr>
          <p:spPr bwMode="auto">
            <a:xfrm flipV="1">
              <a:off x="3390" y="2544"/>
              <a:ext cx="67" cy="52"/>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24" name="Line 232"/>
            <p:cNvSpPr>
              <a:spLocks noChangeShapeType="1"/>
            </p:cNvSpPr>
            <p:nvPr/>
          </p:nvSpPr>
          <p:spPr bwMode="auto">
            <a:xfrm>
              <a:off x="3390" y="2437"/>
              <a:ext cx="62" cy="15"/>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25" name="Line 233"/>
            <p:cNvSpPr>
              <a:spLocks noChangeShapeType="1"/>
            </p:cNvSpPr>
            <p:nvPr/>
          </p:nvSpPr>
          <p:spPr bwMode="auto">
            <a:xfrm flipH="1">
              <a:off x="3262" y="2518"/>
              <a:ext cx="119"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6426" name="Line 234"/>
            <p:cNvSpPr>
              <a:spLocks noChangeShapeType="1"/>
            </p:cNvSpPr>
            <p:nvPr/>
          </p:nvSpPr>
          <p:spPr bwMode="auto">
            <a:xfrm>
              <a:off x="2524" y="2468"/>
              <a:ext cx="843" cy="0"/>
            </a:xfrm>
            <a:prstGeom prst="line">
              <a:avLst/>
            </a:prstGeom>
            <a:noFill/>
            <a:ln w="25400">
              <a:solidFill>
                <a:schemeClr val="tx1"/>
              </a:solidFill>
              <a:round/>
              <a:headEnd type="none" w="sm" len="sm"/>
              <a:tailEnd type="none" w="sm" len="sm"/>
            </a:ln>
            <a:effectLst/>
          </p:spPr>
          <p:txBody>
            <a:bodyPr wrap="none" anchor="ctr"/>
            <a:lstStyle/>
            <a:p>
              <a:endParaRPr lang="it-IT"/>
            </a:p>
          </p:txBody>
        </p:sp>
        <p:sp>
          <p:nvSpPr>
            <p:cNvPr id="136427" name="Line 235"/>
            <p:cNvSpPr>
              <a:spLocks noChangeShapeType="1"/>
            </p:cNvSpPr>
            <p:nvPr/>
          </p:nvSpPr>
          <p:spPr bwMode="auto">
            <a:xfrm flipH="1">
              <a:off x="2499" y="2383"/>
              <a:ext cx="1134" cy="0"/>
            </a:xfrm>
            <a:prstGeom prst="line">
              <a:avLst/>
            </a:prstGeom>
            <a:noFill/>
            <a:ln w="25400">
              <a:solidFill>
                <a:schemeClr val="tx1"/>
              </a:solidFill>
              <a:round/>
              <a:headEnd type="none" w="sm" len="sm"/>
              <a:tailEnd type="none" w="sm" len="sm"/>
            </a:ln>
            <a:effectLst/>
          </p:spPr>
          <p:txBody>
            <a:bodyPr wrap="none" anchor="ctr"/>
            <a:lstStyle/>
            <a:p>
              <a:endParaRPr lang="it-IT"/>
            </a:p>
          </p:txBody>
        </p:sp>
        <p:sp>
          <p:nvSpPr>
            <p:cNvPr id="136428" name="Line 236"/>
            <p:cNvSpPr>
              <a:spLocks noChangeShapeType="1"/>
            </p:cNvSpPr>
            <p:nvPr/>
          </p:nvSpPr>
          <p:spPr bwMode="auto">
            <a:xfrm flipV="1">
              <a:off x="4239" y="1052"/>
              <a:ext cx="0" cy="242"/>
            </a:xfrm>
            <a:prstGeom prst="line">
              <a:avLst/>
            </a:prstGeom>
            <a:noFill/>
            <a:ln w="25400">
              <a:solidFill>
                <a:schemeClr val="tx1"/>
              </a:solidFill>
              <a:round/>
              <a:headEnd type="none" w="sm" len="sm"/>
              <a:tailEnd type="none" w="sm" len="sm"/>
            </a:ln>
            <a:effectLst/>
          </p:spPr>
          <p:txBody>
            <a:bodyPr wrap="none" anchor="ctr"/>
            <a:lstStyle/>
            <a:p>
              <a:endParaRPr lang="it-IT"/>
            </a:p>
          </p:txBody>
        </p:sp>
        <p:sp>
          <p:nvSpPr>
            <p:cNvPr id="136429" name="Line 237"/>
            <p:cNvSpPr>
              <a:spLocks noChangeShapeType="1"/>
            </p:cNvSpPr>
            <p:nvPr/>
          </p:nvSpPr>
          <p:spPr bwMode="auto">
            <a:xfrm flipV="1">
              <a:off x="4441" y="1042"/>
              <a:ext cx="0" cy="243"/>
            </a:xfrm>
            <a:prstGeom prst="line">
              <a:avLst/>
            </a:prstGeom>
            <a:noFill/>
            <a:ln w="25400">
              <a:solidFill>
                <a:schemeClr val="tx1"/>
              </a:solidFill>
              <a:round/>
              <a:headEnd type="none" w="sm" len="sm"/>
              <a:tailEnd type="none" w="sm" len="sm"/>
            </a:ln>
            <a:effectLst/>
          </p:spPr>
          <p:txBody>
            <a:bodyPr wrap="none" anchor="ctr"/>
            <a:lstStyle/>
            <a:p>
              <a:endParaRPr lang="it-IT"/>
            </a:p>
          </p:txBody>
        </p:sp>
        <p:sp>
          <p:nvSpPr>
            <p:cNvPr id="136430" name="Line 238"/>
            <p:cNvSpPr>
              <a:spLocks noChangeShapeType="1"/>
            </p:cNvSpPr>
            <p:nvPr/>
          </p:nvSpPr>
          <p:spPr bwMode="auto">
            <a:xfrm flipV="1">
              <a:off x="4653" y="1043"/>
              <a:ext cx="0" cy="243"/>
            </a:xfrm>
            <a:prstGeom prst="line">
              <a:avLst/>
            </a:prstGeom>
            <a:noFill/>
            <a:ln w="25400">
              <a:solidFill>
                <a:schemeClr val="tx1"/>
              </a:solidFill>
              <a:round/>
              <a:headEnd type="none" w="sm" len="sm"/>
              <a:tailEnd type="none" w="sm" len="sm"/>
            </a:ln>
            <a:effectLst/>
          </p:spPr>
          <p:txBody>
            <a:bodyPr wrap="none" anchor="ctr"/>
            <a:lstStyle/>
            <a:p>
              <a:endParaRPr lang="it-IT"/>
            </a:p>
          </p:txBody>
        </p:sp>
        <p:sp>
          <p:nvSpPr>
            <p:cNvPr id="136431" name="Line 239"/>
            <p:cNvSpPr>
              <a:spLocks noChangeShapeType="1"/>
            </p:cNvSpPr>
            <p:nvPr/>
          </p:nvSpPr>
          <p:spPr bwMode="auto">
            <a:xfrm flipV="1">
              <a:off x="4876" y="1048"/>
              <a:ext cx="0" cy="242"/>
            </a:xfrm>
            <a:prstGeom prst="line">
              <a:avLst/>
            </a:prstGeom>
            <a:noFill/>
            <a:ln w="25400">
              <a:solidFill>
                <a:schemeClr val="tx1"/>
              </a:solidFill>
              <a:round/>
              <a:headEnd type="none" w="sm" len="sm"/>
              <a:tailEnd type="none" w="sm" len="sm"/>
            </a:ln>
            <a:effectLst/>
          </p:spPr>
          <p:txBody>
            <a:bodyPr wrap="none" anchor="ctr"/>
            <a:lstStyle/>
            <a:p>
              <a:endParaRPr lang="it-IT"/>
            </a:p>
          </p:txBody>
        </p:sp>
      </p:grpSp>
      <p:sp>
        <p:nvSpPr>
          <p:cNvPr id="136432" name="Rectangle 240"/>
          <p:cNvSpPr>
            <a:spLocks noGrp="1" noChangeArrowheads="1"/>
          </p:cNvSpPr>
          <p:nvPr>
            <p:ph type="body" idx="4294967295"/>
          </p:nvPr>
        </p:nvSpPr>
        <p:spPr>
          <a:xfrm>
            <a:off x="468313" y="1566863"/>
            <a:ext cx="2884487" cy="4457700"/>
          </a:xfrm>
          <a:noFill/>
          <a:ln/>
        </p:spPr>
        <p:txBody>
          <a:bodyPr lIns="90488" tIns="46038" rIns="90488" bIns="46038"/>
          <a:lstStyle/>
          <a:p>
            <a:pPr>
              <a:spcBef>
                <a:spcPct val="0"/>
              </a:spcBef>
            </a:pPr>
            <a:r>
              <a:rPr lang="en-US" sz="1800">
                <a:latin typeface="Arial" pitchFamily="34" charset="0"/>
              </a:rPr>
              <a:t>2 Four-input function generators (Look Up Tables)</a:t>
            </a:r>
          </a:p>
          <a:p>
            <a:pPr>
              <a:spcBef>
                <a:spcPct val="0"/>
              </a:spcBef>
              <a:buFont typeface="Arial" pitchFamily="34" charset="0"/>
              <a:buNone/>
            </a:pPr>
            <a:r>
              <a:rPr lang="en-US" sz="1800">
                <a:latin typeface="Arial" pitchFamily="34" charset="0"/>
              </a:rPr>
              <a:t>	- 16x1 RAM or </a:t>
            </a:r>
          </a:p>
          <a:p>
            <a:pPr>
              <a:spcBef>
                <a:spcPct val="0"/>
              </a:spcBef>
              <a:buFont typeface="Arial" pitchFamily="34" charset="0"/>
              <a:buNone/>
            </a:pPr>
            <a:r>
              <a:rPr lang="en-US" sz="1800">
                <a:latin typeface="Arial" pitchFamily="34" charset="0"/>
              </a:rPr>
              <a:t>	  Logic function</a:t>
            </a:r>
          </a:p>
          <a:p>
            <a:pPr>
              <a:spcBef>
                <a:spcPct val="0"/>
              </a:spcBef>
            </a:pPr>
            <a:r>
              <a:rPr lang="en-US" sz="1800">
                <a:latin typeface="Arial" pitchFamily="34" charset="0"/>
              </a:rPr>
              <a:t>2 Registers</a:t>
            </a:r>
          </a:p>
          <a:p>
            <a:pPr>
              <a:spcBef>
                <a:spcPct val="0"/>
              </a:spcBef>
              <a:buFont typeface="Arial" pitchFamily="34" charset="0"/>
              <a:buNone/>
            </a:pPr>
            <a:r>
              <a:rPr lang="en-US" sz="1800">
                <a:latin typeface="Arial" pitchFamily="34" charset="0"/>
              </a:rPr>
              <a:t>	- Each can be </a:t>
            </a:r>
          </a:p>
          <a:p>
            <a:pPr>
              <a:spcBef>
                <a:spcPct val="0"/>
              </a:spcBef>
              <a:buFont typeface="Arial" pitchFamily="34" charset="0"/>
              <a:buNone/>
            </a:pPr>
            <a:r>
              <a:rPr lang="en-US" sz="1800">
                <a:latin typeface="Arial" pitchFamily="34" charset="0"/>
              </a:rPr>
              <a:t>	  configured as Flip</a:t>
            </a:r>
          </a:p>
          <a:p>
            <a:pPr>
              <a:spcBef>
                <a:spcPct val="0"/>
              </a:spcBef>
              <a:buFont typeface="Arial" pitchFamily="34" charset="0"/>
              <a:buNone/>
            </a:pPr>
            <a:r>
              <a:rPr lang="en-US" sz="1800">
                <a:latin typeface="Arial" pitchFamily="34" charset="0"/>
              </a:rPr>
              <a:t>	  Flop or Latch</a:t>
            </a:r>
          </a:p>
          <a:p>
            <a:pPr>
              <a:spcBef>
                <a:spcPct val="0"/>
              </a:spcBef>
              <a:buFont typeface="Arial" pitchFamily="34" charset="0"/>
              <a:buNone/>
            </a:pPr>
            <a:r>
              <a:rPr lang="en-US" sz="1800">
                <a:latin typeface="Arial" pitchFamily="34" charset="0"/>
              </a:rPr>
              <a:t>	- Independent</a:t>
            </a:r>
          </a:p>
          <a:p>
            <a:pPr>
              <a:spcBef>
                <a:spcPct val="0"/>
              </a:spcBef>
              <a:buFont typeface="Arial" pitchFamily="34" charset="0"/>
              <a:buNone/>
            </a:pPr>
            <a:r>
              <a:rPr lang="en-US" sz="1800">
                <a:latin typeface="Arial" pitchFamily="34" charset="0"/>
              </a:rPr>
              <a:t>	  clock polarity</a:t>
            </a:r>
          </a:p>
          <a:p>
            <a:pPr>
              <a:spcBef>
                <a:spcPct val="0"/>
              </a:spcBef>
              <a:buFont typeface="Arial" pitchFamily="34" charset="0"/>
              <a:buNone/>
            </a:pPr>
            <a:r>
              <a:rPr lang="en-US" sz="1800">
                <a:latin typeface="Arial" pitchFamily="34" charset="0"/>
              </a:rPr>
              <a:t>	- Synchronous and</a:t>
            </a:r>
          </a:p>
          <a:p>
            <a:pPr>
              <a:spcBef>
                <a:spcPct val="0"/>
              </a:spcBef>
              <a:buFont typeface="Arial" pitchFamily="34" charset="0"/>
              <a:buNone/>
            </a:pPr>
            <a:r>
              <a:rPr lang="en-US" sz="1800">
                <a:latin typeface="Arial" pitchFamily="34" charset="0"/>
              </a:rPr>
              <a:t>	  asynchronous</a:t>
            </a:r>
          </a:p>
          <a:p>
            <a:pPr>
              <a:spcBef>
                <a:spcPct val="0"/>
              </a:spcBef>
              <a:buFont typeface="Arial" pitchFamily="34" charset="0"/>
              <a:buNone/>
            </a:pPr>
            <a:r>
              <a:rPr lang="en-US" sz="1800">
                <a:latin typeface="Arial" pitchFamily="34" charset="0"/>
              </a:rPr>
              <a:t>	  Set/Reset</a:t>
            </a:r>
          </a:p>
          <a:p>
            <a:pPr>
              <a:spcBef>
                <a:spcPct val="0"/>
              </a:spcBef>
            </a:pPr>
            <a:endParaRPr lang="en-US" sz="1800">
              <a:latin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sz="3200" b="0"/>
              <a:t>Look Up Tables</a:t>
            </a:r>
            <a:endParaRPr lang="en-US"/>
          </a:p>
        </p:txBody>
      </p:sp>
      <p:sp>
        <p:nvSpPr>
          <p:cNvPr id="135171" name="Rectangle 3"/>
          <p:cNvSpPr>
            <a:spLocks noChangeArrowheads="1"/>
          </p:cNvSpPr>
          <p:nvPr/>
        </p:nvSpPr>
        <p:spPr bwMode="auto">
          <a:xfrm>
            <a:off x="1119188" y="3895725"/>
            <a:ext cx="4332287" cy="1612900"/>
          </a:xfrm>
          <a:prstGeom prst="rect">
            <a:avLst/>
          </a:prstGeom>
          <a:noFill/>
          <a:ln w="9525">
            <a:noFill/>
            <a:miter lim="800000"/>
            <a:headEnd/>
            <a:tailEnd/>
          </a:ln>
          <a:effectLst/>
        </p:spPr>
        <p:txBody>
          <a:bodyPr lIns="90488" tIns="44450" rIns="90488" bIns="44450">
            <a:spAutoFit/>
          </a:bodyPr>
          <a:lstStyle/>
          <a:p>
            <a:pPr marL="285750" indent="-285750">
              <a:buFont typeface="Wingdings" pitchFamily="2" charset="2"/>
              <a:buChar char="w"/>
            </a:pPr>
            <a:r>
              <a:rPr lang="en-US" sz="2000">
                <a:latin typeface="Arial" pitchFamily="34" charset="0"/>
              </a:rPr>
              <a:t>Capacity is limited by number  of inputs, not complexity</a:t>
            </a:r>
          </a:p>
          <a:p>
            <a:pPr marL="285750" indent="-285750">
              <a:buFont typeface="Wingdings" pitchFamily="2" charset="2"/>
              <a:buChar char="w"/>
            </a:pPr>
            <a:r>
              <a:rPr lang="en-US" sz="2000">
                <a:latin typeface="Arial" pitchFamily="34" charset="0"/>
              </a:rPr>
              <a:t>Choose to use each function generator as 4 input logic (LUT) or as high speed sync.dual port RAM</a:t>
            </a:r>
            <a:endParaRPr lang="en-US">
              <a:latin typeface="Arial" pitchFamily="34" charset="0"/>
            </a:endParaRPr>
          </a:p>
        </p:txBody>
      </p:sp>
      <p:sp>
        <p:nvSpPr>
          <p:cNvPr id="135172" name="Rectangle 4"/>
          <p:cNvSpPr>
            <a:spLocks noGrp="1" noChangeArrowheads="1"/>
          </p:cNvSpPr>
          <p:nvPr>
            <p:ph type="body" idx="4294967295"/>
          </p:nvPr>
        </p:nvSpPr>
        <p:spPr>
          <a:xfrm>
            <a:off x="1882775" y="1162050"/>
            <a:ext cx="7261225" cy="3033713"/>
          </a:xfrm>
          <a:noFill/>
          <a:ln/>
        </p:spPr>
        <p:txBody>
          <a:bodyPr lIns="90488" tIns="46038" rIns="90488" bIns="46038"/>
          <a:lstStyle/>
          <a:p>
            <a:r>
              <a:rPr lang="en-US" sz="1800">
                <a:latin typeface="Arial" pitchFamily="34" charset="0"/>
              </a:rPr>
              <a:t>Combinatorial Logic is stored in 16x1 SRAM Look Up Tables (LUTs) in a CLB</a:t>
            </a:r>
          </a:p>
          <a:p>
            <a:r>
              <a:rPr lang="en-US" sz="1800">
                <a:latin typeface="Arial" pitchFamily="34" charset="0"/>
              </a:rPr>
              <a:t>Example:</a:t>
            </a:r>
          </a:p>
        </p:txBody>
      </p:sp>
      <p:grpSp>
        <p:nvGrpSpPr>
          <p:cNvPr id="2" name="Group 5"/>
          <p:cNvGrpSpPr>
            <a:grpSpLocks/>
          </p:cNvGrpSpPr>
          <p:nvPr/>
        </p:nvGrpSpPr>
        <p:grpSpPr bwMode="auto">
          <a:xfrm>
            <a:off x="5649913" y="2197100"/>
            <a:ext cx="1816100" cy="3841750"/>
            <a:chOff x="3571" y="1588"/>
            <a:chExt cx="1144" cy="2420"/>
          </a:xfrm>
        </p:grpSpPr>
        <p:sp>
          <p:nvSpPr>
            <p:cNvPr id="135174" name="Rectangle 6"/>
            <p:cNvSpPr>
              <a:spLocks noChangeArrowheads="1"/>
            </p:cNvSpPr>
            <p:nvPr/>
          </p:nvSpPr>
          <p:spPr bwMode="auto">
            <a:xfrm>
              <a:off x="3604" y="1606"/>
              <a:ext cx="1098" cy="2402"/>
            </a:xfrm>
            <a:prstGeom prst="rect">
              <a:avLst/>
            </a:prstGeom>
            <a:noFill/>
            <a:ln w="9525">
              <a:noFill/>
              <a:miter lim="800000"/>
              <a:headEnd/>
              <a:tailEnd/>
            </a:ln>
            <a:effectLst/>
          </p:spPr>
          <p:txBody>
            <a:bodyPr wrap="none" lIns="90488" tIns="44450" rIns="90488" bIns="44450">
              <a:spAutoFit/>
            </a:bodyPr>
            <a:lstStyle/>
            <a:p>
              <a:pPr>
                <a:spcAft>
                  <a:spcPct val="45000"/>
                </a:spcAft>
              </a:pPr>
              <a:r>
                <a:rPr lang="en-US" sz="1800" b="1">
                  <a:solidFill>
                    <a:schemeClr val="tx2"/>
                  </a:solidFill>
                  <a:latin typeface="Arial" pitchFamily="34" charset="0"/>
                </a:rPr>
                <a:t>A   B  C   D    Z</a:t>
              </a:r>
            </a:p>
            <a:p>
              <a:r>
                <a:rPr lang="en-US" sz="1800" b="1">
                  <a:solidFill>
                    <a:schemeClr val="tx2"/>
                  </a:solidFill>
                  <a:latin typeface="Arial" pitchFamily="34" charset="0"/>
                </a:rPr>
                <a:t>0   0   0   0    0</a:t>
              </a:r>
            </a:p>
            <a:p>
              <a:r>
                <a:rPr lang="en-US" sz="1800" b="1">
                  <a:solidFill>
                    <a:schemeClr val="tx2"/>
                  </a:solidFill>
                  <a:latin typeface="Arial" pitchFamily="34" charset="0"/>
                </a:rPr>
                <a:t>0   0   0   1    0</a:t>
              </a:r>
            </a:p>
            <a:p>
              <a:r>
                <a:rPr lang="en-US" sz="1800" b="1">
                  <a:solidFill>
                    <a:schemeClr val="tx2"/>
                  </a:solidFill>
                  <a:latin typeface="Arial" pitchFamily="34" charset="0"/>
                </a:rPr>
                <a:t>0   0   1   0    0</a:t>
              </a:r>
            </a:p>
            <a:p>
              <a:r>
                <a:rPr lang="en-US" sz="1800" b="1">
                  <a:solidFill>
                    <a:schemeClr val="tx2"/>
                  </a:solidFill>
                  <a:latin typeface="Arial" pitchFamily="34" charset="0"/>
                </a:rPr>
                <a:t>0   0   1   1    1</a:t>
              </a:r>
            </a:p>
            <a:p>
              <a:r>
                <a:rPr lang="en-US" sz="1800" b="1">
                  <a:solidFill>
                    <a:schemeClr val="tx2"/>
                  </a:solidFill>
                  <a:latin typeface="Arial" pitchFamily="34" charset="0"/>
                </a:rPr>
                <a:t>0   1   0   0    1</a:t>
              </a:r>
            </a:p>
            <a:p>
              <a:r>
                <a:rPr lang="en-US" sz="1800" b="1">
                  <a:solidFill>
                    <a:schemeClr val="tx2"/>
                  </a:solidFill>
                  <a:latin typeface="Arial" pitchFamily="34" charset="0"/>
                </a:rPr>
                <a:t>0   1   0   1    1</a:t>
              </a:r>
            </a:p>
            <a:p>
              <a:r>
                <a:rPr lang="en-US" sz="2000" b="1">
                  <a:solidFill>
                    <a:schemeClr val="tx2"/>
                  </a:solidFill>
                  <a:latin typeface="Arial" pitchFamily="34" charset="0"/>
                </a:rPr>
                <a:t>      .   .   .</a:t>
              </a:r>
            </a:p>
            <a:p>
              <a:r>
                <a:rPr lang="en-US" sz="1800" b="1">
                  <a:solidFill>
                    <a:schemeClr val="tx2"/>
                  </a:solidFill>
                  <a:latin typeface="Arial" pitchFamily="34" charset="0"/>
                </a:rPr>
                <a:t>1   1   0   0    0</a:t>
              </a:r>
            </a:p>
            <a:p>
              <a:r>
                <a:rPr lang="en-US" sz="1800" b="1">
                  <a:solidFill>
                    <a:schemeClr val="tx2"/>
                  </a:solidFill>
                  <a:latin typeface="Arial" pitchFamily="34" charset="0"/>
                </a:rPr>
                <a:t>1   1   0   1    0</a:t>
              </a:r>
            </a:p>
            <a:p>
              <a:r>
                <a:rPr lang="en-US" sz="1800" b="1">
                  <a:solidFill>
                    <a:schemeClr val="tx2"/>
                  </a:solidFill>
                  <a:latin typeface="Arial" pitchFamily="34" charset="0"/>
                </a:rPr>
                <a:t>1   1   1   0    0</a:t>
              </a:r>
            </a:p>
            <a:p>
              <a:r>
                <a:rPr lang="en-US" sz="1800" b="1">
                  <a:solidFill>
                    <a:schemeClr val="tx2"/>
                  </a:solidFill>
                  <a:latin typeface="Arial" pitchFamily="34" charset="0"/>
                </a:rPr>
                <a:t>1   1   1   1    1</a:t>
              </a:r>
            </a:p>
            <a:p>
              <a:endParaRPr lang="en-US" sz="1800" b="1">
                <a:solidFill>
                  <a:schemeClr val="tx2"/>
                </a:solidFill>
                <a:latin typeface="Arial" pitchFamily="34" charset="0"/>
              </a:endParaRPr>
            </a:p>
          </p:txBody>
        </p:sp>
        <p:grpSp>
          <p:nvGrpSpPr>
            <p:cNvPr id="3" name="Group 7"/>
            <p:cNvGrpSpPr>
              <a:grpSpLocks/>
            </p:cNvGrpSpPr>
            <p:nvPr/>
          </p:nvGrpSpPr>
          <p:grpSpPr bwMode="auto">
            <a:xfrm>
              <a:off x="3571" y="1588"/>
              <a:ext cx="1144" cy="2271"/>
              <a:chOff x="3571" y="1588"/>
              <a:chExt cx="1144" cy="2271"/>
            </a:xfrm>
          </p:grpSpPr>
          <p:sp>
            <p:nvSpPr>
              <p:cNvPr id="135176" name="Rectangle 8"/>
              <p:cNvSpPr>
                <a:spLocks noChangeArrowheads="1"/>
              </p:cNvSpPr>
              <p:nvPr/>
            </p:nvSpPr>
            <p:spPr bwMode="auto">
              <a:xfrm>
                <a:off x="3571" y="1592"/>
                <a:ext cx="1144" cy="2265"/>
              </a:xfrm>
              <a:prstGeom prst="rect">
                <a:avLst/>
              </a:prstGeom>
              <a:noFill/>
              <a:ln w="25400">
                <a:solidFill>
                  <a:schemeClr val="tx1"/>
                </a:solidFill>
                <a:miter lim="800000"/>
                <a:headEnd/>
                <a:tailEnd/>
              </a:ln>
              <a:effectLst/>
            </p:spPr>
            <p:txBody>
              <a:bodyPr wrap="none" anchor="ctr"/>
              <a:lstStyle/>
              <a:p>
                <a:endParaRPr lang="it-IT">
                  <a:solidFill>
                    <a:schemeClr val="tx2"/>
                  </a:solidFill>
                </a:endParaRPr>
              </a:p>
            </p:txBody>
          </p:sp>
          <p:sp>
            <p:nvSpPr>
              <p:cNvPr id="135177" name="Line 9"/>
              <p:cNvSpPr>
                <a:spLocks noChangeShapeType="1"/>
              </p:cNvSpPr>
              <p:nvPr/>
            </p:nvSpPr>
            <p:spPr bwMode="auto">
              <a:xfrm>
                <a:off x="3584" y="1836"/>
                <a:ext cx="1128" cy="0"/>
              </a:xfrm>
              <a:prstGeom prst="line">
                <a:avLst/>
              </a:prstGeom>
              <a:noFill/>
              <a:ln w="127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78" name="Line 10"/>
              <p:cNvSpPr>
                <a:spLocks noChangeShapeType="1"/>
              </p:cNvSpPr>
              <p:nvPr/>
            </p:nvSpPr>
            <p:spPr bwMode="auto">
              <a:xfrm>
                <a:off x="3825" y="1588"/>
                <a:ext cx="0" cy="2271"/>
              </a:xfrm>
              <a:prstGeom prst="line">
                <a:avLst/>
              </a:prstGeom>
              <a:noFill/>
              <a:ln w="127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79" name="Line 11"/>
              <p:cNvSpPr>
                <a:spLocks noChangeShapeType="1"/>
              </p:cNvSpPr>
              <p:nvPr/>
            </p:nvSpPr>
            <p:spPr bwMode="auto">
              <a:xfrm>
                <a:off x="4026" y="1588"/>
                <a:ext cx="0" cy="2271"/>
              </a:xfrm>
              <a:prstGeom prst="line">
                <a:avLst/>
              </a:prstGeom>
              <a:noFill/>
              <a:ln w="127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80" name="Line 12"/>
              <p:cNvSpPr>
                <a:spLocks noChangeShapeType="1"/>
              </p:cNvSpPr>
              <p:nvPr/>
            </p:nvSpPr>
            <p:spPr bwMode="auto">
              <a:xfrm>
                <a:off x="4451" y="1588"/>
                <a:ext cx="0" cy="2271"/>
              </a:xfrm>
              <a:prstGeom prst="line">
                <a:avLst/>
              </a:prstGeom>
              <a:noFill/>
              <a:ln w="127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81" name="Line 13"/>
              <p:cNvSpPr>
                <a:spLocks noChangeShapeType="1"/>
              </p:cNvSpPr>
              <p:nvPr/>
            </p:nvSpPr>
            <p:spPr bwMode="auto">
              <a:xfrm>
                <a:off x="4239" y="1588"/>
                <a:ext cx="0" cy="2271"/>
              </a:xfrm>
              <a:prstGeom prst="line">
                <a:avLst/>
              </a:prstGeom>
              <a:noFill/>
              <a:ln w="12700">
                <a:solidFill>
                  <a:schemeClr val="tx1"/>
                </a:solidFill>
                <a:round/>
                <a:headEnd type="none" w="sm" len="sm"/>
                <a:tailEnd type="none" w="sm" len="sm"/>
              </a:ln>
              <a:effectLst/>
            </p:spPr>
            <p:txBody>
              <a:bodyPr wrap="none" anchor="ctr"/>
              <a:lstStyle/>
              <a:p>
                <a:endParaRPr lang="it-IT">
                  <a:solidFill>
                    <a:schemeClr val="tx2"/>
                  </a:solidFill>
                </a:endParaRPr>
              </a:p>
            </p:txBody>
          </p:sp>
        </p:grpSp>
      </p:grpSp>
      <p:sp>
        <p:nvSpPr>
          <p:cNvPr id="135182" name="Line 14"/>
          <p:cNvSpPr>
            <a:spLocks noChangeShapeType="1"/>
          </p:cNvSpPr>
          <p:nvPr/>
        </p:nvSpPr>
        <p:spPr bwMode="auto">
          <a:xfrm>
            <a:off x="4578350" y="2957513"/>
            <a:ext cx="822325" cy="0"/>
          </a:xfrm>
          <a:prstGeom prst="line">
            <a:avLst/>
          </a:prstGeom>
          <a:noFill/>
          <a:ln w="57150" cmpd="tri">
            <a:solidFill>
              <a:schemeClr val="tx1"/>
            </a:solidFill>
            <a:round/>
            <a:headEnd type="none" w="sm" len="sm"/>
            <a:tailEnd type="stealth" w="med" len="med"/>
          </a:ln>
          <a:effectLst/>
        </p:spPr>
        <p:txBody>
          <a:bodyPr wrap="none" anchor="ctr"/>
          <a:lstStyle/>
          <a:p>
            <a:endParaRPr lang="it-IT"/>
          </a:p>
        </p:txBody>
      </p:sp>
      <p:sp>
        <p:nvSpPr>
          <p:cNvPr id="135183" name="Text Box 15"/>
          <p:cNvSpPr txBox="1">
            <a:spLocks noChangeArrowheads="1"/>
          </p:cNvSpPr>
          <p:nvPr/>
        </p:nvSpPr>
        <p:spPr bwMode="auto">
          <a:xfrm>
            <a:off x="5962650" y="1549400"/>
            <a:ext cx="1670050" cy="366713"/>
          </a:xfrm>
          <a:prstGeom prst="rect">
            <a:avLst/>
          </a:prstGeom>
          <a:noFill/>
          <a:ln w="12700">
            <a:noFill/>
            <a:miter lim="800000"/>
            <a:headEnd type="none" w="sm" len="sm"/>
            <a:tailEnd type="none" w="sm" len="sm"/>
          </a:ln>
          <a:effectLst/>
        </p:spPr>
        <p:txBody>
          <a:bodyPr wrap="none">
            <a:spAutoFit/>
          </a:bodyPr>
          <a:lstStyle/>
          <a:p>
            <a:pPr eaLnBrk="1" hangingPunct="1"/>
            <a:r>
              <a:rPr lang="en-US" sz="1800" u="sng">
                <a:latin typeface="Arial" pitchFamily="34" charset="0"/>
              </a:rPr>
              <a:t>Look Up Table</a:t>
            </a:r>
          </a:p>
        </p:txBody>
      </p:sp>
      <p:grpSp>
        <p:nvGrpSpPr>
          <p:cNvPr id="4" name="Group 16"/>
          <p:cNvGrpSpPr>
            <a:grpSpLocks/>
          </p:cNvGrpSpPr>
          <p:nvPr/>
        </p:nvGrpSpPr>
        <p:grpSpPr bwMode="auto">
          <a:xfrm>
            <a:off x="1422400" y="2133600"/>
            <a:ext cx="3297238" cy="1544638"/>
            <a:chOff x="752" y="1932"/>
            <a:chExt cx="2077" cy="973"/>
          </a:xfrm>
        </p:grpSpPr>
        <p:sp>
          <p:nvSpPr>
            <p:cNvPr id="135185" name="Rectangle 17"/>
            <p:cNvSpPr>
              <a:spLocks noChangeArrowheads="1"/>
            </p:cNvSpPr>
            <p:nvPr/>
          </p:nvSpPr>
          <p:spPr bwMode="auto">
            <a:xfrm>
              <a:off x="1195" y="2092"/>
              <a:ext cx="1349" cy="781"/>
            </a:xfrm>
            <a:prstGeom prst="rect">
              <a:avLst/>
            </a:prstGeom>
            <a:noFill/>
            <a:ln w="25400">
              <a:solidFill>
                <a:schemeClr val="tx1"/>
              </a:solidFill>
              <a:miter lim="800000"/>
              <a:headEnd/>
              <a:tailEnd/>
            </a:ln>
            <a:effectLst/>
          </p:spPr>
          <p:txBody>
            <a:bodyPr wrap="none" anchor="ctr"/>
            <a:lstStyle/>
            <a:p>
              <a:endParaRPr lang="it-IT">
                <a:solidFill>
                  <a:schemeClr val="tx2"/>
                </a:solidFill>
              </a:endParaRPr>
            </a:p>
          </p:txBody>
        </p:sp>
        <p:grpSp>
          <p:nvGrpSpPr>
            <p:cNvPr id="5" name="Group 18"/>
            <p:cNvGrpSpPr>
              <a:grpSpLocks/>
            </p:cNvGrpSpPr>
            <p:nvPr/>
          </p:nvGrpSpPr>
          <p:grpSpPr bwMode="auto">
            <a:xfrm>
              <a:off x="1356" y="2588"/>
              <a:ext cx="295" cy="228"/>
              <a:chOff x="1116" y="2564"/>
              <a:chExt cx="295" cy="228"/>
            </a:xfrm>
          </p:grpSpPr>
          <p:sp>
            <p:nvSpPr>
              <p:cNvPr id="135187" name="Arc 19"/>
              <p:cNvSpPr>
                <a:spLocks/>
              </p:cNvSpPr>
              <p:nvPr/>
            </p:nvSpPr>
            <p:spPr bwMode="auto">
              <a:xfrm>
                <a:off x="1232" y="2574"/>
                <a:ext cx="179" cy="113"/>
              </a:xfrm>
              <a:custGeom>
                <a:avLst/>
                <a:gdLst>
                  <a:gd name="G0" fmla="+- 121 0 0"/>
                  <a:gd name="G1" fmla="+- 21600 0 0"/>
                  <a:gd name="G2" fmla="+- 21600 0 0"/>
                  <a:gd name="T0" fmla="*/ 0 w 21721"/>
                  <a:gd name="T1" fmla="*/ 0 h 21600"/>
                  <a:gd name="T2" fmla="*/ 21721 w 21721"/>
                  <a:gd name="T3" fmla="*/ 21600 h 21600"/>
                  <a:gd name="T4" fmla="*/ 121 w 21721"/>
                  <a:gd name="T5" fmla="*/ 21600 h 21600"/>
                </a:gdLst>
                <a:ahLst/>
                <a:cxnLst>
                  <a:cxn ang="0">
                    <a:pos x="T0" y="T1"/>
                  </a:cxn>
                  <a:cxn ang="0">
                    <a:pos x="T2" y="T3"/>
                  </a:cxn>
                  <a:cxn ang="0">
                    <a:pos x="T4" y="T5"/>
                  </a:cxn>
                </a:cxnLst>
                <a:rect l="0" t="0" r="r" b="b"/>
                <a:pathLst>
                  <a:path w="21721" h="21600" fill="none" extrusionOk="0">
                    <a:moveTo>
                      <a:pt x="0" y="0"/>
                    </a:moveTo>
                    <a:cubicBezTo>
                      <a:pt x="40" y="0"/>
                      <a:pt x="80" y="-1"/>
                      <a:pt x="121" y="0"/>
                    </a:cubicBezTo>
                    <a:cubicBezTo>
                      <a:pt x="12050" y="0"/>
                      <a:pt x="21721" y="9670"/>
                      <a:pt x="21721" y="21600"/>
                    </a:cubicBezTo>
                  </a:path>
                  <a:path w="21721" h="21600" stroke="0" extrusionOk="0">
                    <a:moveTo>
                      <a:pt x="0" y="0"/>
                    </a:moveTo>
                    <a:cubicBezTo>
                      <a:pt x="40" y="0"/>
                      <a:pt x="80" y="-1"/>
                      <a:pt x="121" y="0"/>
                    </a:cubicBezTo>
                    <a:cubicBezTo>
                      <a:pt x="12050" y="0"/>
                      <a:pt x="21721" y="9670"/>
                      <a:pt x="21721" y="21600"/>
                    </a:cubicBezTo>
                    <a:lnTo>
                      <a:pt x="121" y="21600"/>
                    </a:lnTo>
                    <a:close/>
                  </a:path>
                </a:pathLst>
              </a:custGeom>
              <a:noFill/>
              <a:ln w="25400" cap="rnd">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88" name="Arc 20"/>
              <p:cNvSpPr>
                <a:spLocks/>
              </p:cNvSpPr>
              <p:nvPr/>
            </p:nvSpPr>
            <p:spPr bwMode="auto">
              <a:xfrm>
                <a:off x="1230" y="2671"/>
                <a:ext cx="180" cy="113"/>
              </a:xfrm>
              <a:custGeom>
                <a:avLst/>
                <a:gdLst>
                  <a:gd name="G0" fmla="+- 245 0 0"/>
                  <a:gd name="G1" fmla="+- 0 0 0"/>
                  <a:gd name="G2" fmla="+- 21600 0 0"/>
                  <a:gd name="T0" fmla="*/ 21845 w 21845"/>
                  <a:gd name="T1" fmla="*/ 0 h 21600"/>
                  <a:gd name="T2" fmla="*/ 0 w 21845"/>
                  <a:gd name="T3" fmla="*/ 21599 h 21600"/>
                  <a:gd name="T4" fmla="*/ 245 w 21845"/>
                  <a:gd name="T5" fmla="*/ 0 h 21600"/>
                </a:gdLst>
                <a:ahLst/>
                <a:cxnLst>
                  <a:cxn ang="0">
                    <a:pos x="T0" y="T1"/>
                  </a:cxn>
                  <a:cxn ang="0">
                    <a:pos x="T2" y="T3"/>
                  </a:cxn>
                  <a:cxn ang="0">
                    <a:pos x="T4" y="T5"/>
                  </a:cxn>
                </a:cxnLst>
                <a:rect l="0" t="0" r="r" b="b"/>
                <a:pathLst>
                  <a:path w="21845" h="21600" fill="none" extrusionOk="0">
                    <a:moveTo>
                      <a:pt x="21845" y="0"/>
                    </a:moveTo>
                    <a:cubicBezTo>
                      <a:pt x="21845" y="11929"/>
                      <a:pt x="12174" y="21600"/>
                      <a:pt x="245" y="21600"/>
                    </a:cubicBezTo>
                    <a:cubicBezTo>
                      <a:pt x="163" y="21600"/>
                      <a:pt x="81" y="21599"/>
                      <a:pt x="0" y="21598"/>
                    </a:cubicBezTo>
                  </a:path>
                  <a:path w="21845" h="21600" stroke="0" extrusionOk="0">
                    <a:moveTo>
                      <a:pt x="21845" y="0"/>
                    </a:moveTo>
                    <a:cubicBezTo>
                      <a:pt x="21845" y="11929"/>
                      <a:pt x="12174" y="21600"/>
                      <a:pt x="245" y="21600"/>
                    </a:cubicBezTo>
                    <a:cubicBezTo>
                      <a:pt x="163" y="21600"/>
                      <a:pt x="81" y="21599"/>
                      <a:pt x="0" y="21598"/>
                    </a:cubicBezTo>
                    <a:lnTo>
                      <a:pt x="245" y="0"/>
                    </a:lnTo>
                    <a:close/>
                  </a:path>
                </a:pathLst>
              </a:custGeom>
              <a:noFill/>
              <a:ln w="25400" cap="rnd">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89" name="Line 21"/>
              <p:cNvSpPr>
                <a:spLocks noChangeShapeType="1"/>
              </p:cNvSpPr>
              <p:nvPr/>
            </p:nvSpPr>
            <p:spPr bwMode="auto">
              <a:xfrm flipH="1">
                <a:off x="1116" y="2564"/>
                <a:ext cx="123"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90" name="Line 22"/>
              <p:cNvSpPr>
                <a:spLocks noChangeShapeType="1"/>
              </p:cNvSpPr>
              <p:nvPr/>
            </p:nvSpPr>
            <p:spPr bwMode="auto">
              <a:xfrm flipH="1">
                <a:off x="1116" y="2792"/>
                <a:ext cx="123"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91" name="Line 23"/>
              <p:cNvSpPr>
                <a:spLocks noChangeShapeType="1"/>
              </p:cNvSpPr>
              <p:nvPr/>
            </p:nvSpPr>
            <p:spPr bwMode="auto">
              <a:xfrm>
                <a:off x="1123" y="2573"/>
                <a:ext cx="0" cy="211"/>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grpSp>
        <p:grpSp>
          <p:nvGrpSpPr>
            <p:cNvPr id="6" name="Group 24"/>
            <p:cNvGrpSpPr>
              <a:grpSpLocks/>
            </p:cNvGrpSpPr>
            <p:nvPr/>
          </p:nvGrpSpPr>
          <p:grpSpPr bwMode="auto">
            <a:xfrm>
              <a:off x="2059" y="2474"/>
              <a:ext cx="333" cy="210"/>
              <a:chOff x="1819" y="2450"/>
              <a:chExt cx="333" cy="210"/>
            </a:xfrm>
          </p:grpSpPr>
          <p:sp>
            <p:nvSpPr>
              <p:cNvPr id="135193" name="Arc 25"/>
              <p:cNvSpPr>
                <a:spLocks/>
              </p:cNvSpPr>
              <p:nvPr/>
            </p:nvSpPr>
            <p:spPr bwMode="auto">
              <a:xfrm>
                <a:off x="1819" y="2450"/>
                <a:ext cx="333" cy="106"/>
              </a:xfrm>
              <a:custGeom>
                <a:avLst/>
                <a:gdLst>
                  <a:gd name="G0" fmla="+- 0 0 0"/>
                  <a:gd name="G1" fmla="+- 21600 0 0"/>
                  <a:gd name="G2" fmla="+- 21600 0 0"/>
                  <a:gd name="T0" fmla="*/ 0 w 21599"/>
                  <a:gd name="T1" fmla="*/ 0 h 21600"/>
                  <a:gd name="T2" fmla="*/ 21599 w 21599"/>
                  <a:gd name="T3" fmla="*/ 21396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49" y="0"/>
                      <a:pt x="21487" y="9546"/>
                      <a:pt x="21599" y="21395"/>
                    </a:cubicBezTo>
                  </a:path>
                  <a:path w="21599" h="21600" stroke="0" extrusionOk="0">
                    <a:moveTo>
                      <a:pt x="-1" y="0"/>
                    </a:moveTo>
                    <a:cubicBezTo>
                      <a:pt x="11849" y="0"/>
                      <a:pt x="21487" y="9546"/>
                      <a:pt x="21599" y="21395"/>
                    </a:cubicBezTo>
                    <a:lnTo>
                      <a:pt x="0" y="21600"/>
                    </a:lnTo>
                    <a:close/>
                  </a:path>
                </a:pathLst>
              </a:custGeom>
              <a:noFill/>
              <a:ln w="25400" cap="rnd">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94" name="Arc 26"/>
              <p:cNvSpPr>
                <a:spLocks/>
              </p:cNvSpPr>
              <p:nvPr/>
            </p:nvSpPr>
            <p:spPr bwMode="auto">
              <a:xfrm>
                <a:off x="1819" y="2553"/>
                <a:ext cx="333" cy="107"/>
              </a:xfrm>
              <a:custGeom>
                <a:avLst/>
                <a:gdLst>
                  <a:gd name="G0" fmla="+- 0 0 0"/>
                  <a:gd name="G1" fmla="+- 204 0 0"/>
                  <a:gd name="G2" fmla="+- 21600 0 0"/>
                  <a:gd name="T0" fmla="*/ 21599 w 21600"/>
                  <a:gd name="T1" fmla="*/ 0 h 21804"/>
                  <a:gd name="T2" fmla="*/ 0 w 21600"/>
                  <a:gd name="T3" fmla="*/ 21804 h 21804"/>
                  <a:gd name="T4" fmla="*/ 0 w 21600"/>
                  <a:gd name="T5" fmla="*/ 204 h 21804"/>
                </a:gdLst>
                <a:ahLst/>
                <a:cxnLst>
                  <a:cxn ang="0">
                    <a:pos x="T0" y="T1"/>
                  </a:cxn>
                  <a:cxn ang="0">
                    <a:pos x="T2" y="T3"/>
                  </a:cxn>
                  <a:cxn ang="0">
                    <a:pos x="T4" y="T5"/>
                  </a:cxn>
                </a:cxnLst>
                <a:rect l="0" t="0" r="r" b="b"/>
                <a:pathLst>
                  <a:path w="21600" h="21804" fill="none" extrusionOk="0">
                    <a:moveTo>
                      <a:pt x="21599" y="-1"/>
                    </a:moveTo>
                    <a:cubicBezTo>
                      <a:pt x="21599" y="67"/>
                      <a:pt x="21600" y="135"/>
                      <a:pt x="21600" y="204"/>
                    </a:cubicBezTo>
                    <a:cubicBezTo>
                      <a:pt x="21600" y="12133"/>
                      <a:pt x="11929" y="21803"/>
                      <a:pt x="0" y="21804"/>
                    </a:cubicBezTo>
                  </a:path>
                  <a:path w="21600" h="21804" stroke="0" extrusionOk="0">
                    <a:moveTo>
                      <a:pt x="21599" y="-1"/>
                    </a:moveTo>
                    <a:cubicBezTo>
                      <a:pt x="21599" y="67"/>
                      <a:pt x="21600" y="135"/>
                      <a:pt x="21600" y="204"/>
                    </a:cubicBezTo>
                    <a:cubicBezTo>
                      <a:pt x="21600" y="12133"/>
                      <a:pt x="11929" y="21803"/>
                      <a:pt x="0" y="21804"/>
                    </a:cubicBezTo>
                    <a:lnTo>
                      <a:pt x="0" y="204"/>
                    </a:lnTo>
                    <a:close/>
                  </a:path>
                </a:pathLst>
              </a:custGeom>
              <a:noFill/>
              <a:ln w="25400" cap="rnd">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95" name="Arc 27"/>
              <p:cNvSpPr>
                <a:spLocks/>
              </p:cNvSpPr>
              <p:nvPr/>
            </p:nvSpPr>
            <p:spPr bwMode="auto">
              <a:xfrm>
                <a:off x="1819" y="2450"/>
                <a:ext cx="68" cy="106"/>
              </a:xfrm>
              <a:custGeom>
                <a:avLst/>
                <a:gdLst>
                  <a:gd name="G0" fmla="+- 0 0 0"/>
                  <a:gd name="G1" fmla="+- 21600 0 0"/>
                  <a:gd name="G2" fmla="+- 21600 0 0"/>
                  <a:gd name="T0" fmla="*/ 0 w 21599"/>
                  <a:gd name="T1" fmla="*/ 0 h 21600"/>
                  <a:gd name="T2" fmla="*/ 21599 w 21599"/>
                  <a:gd name="T3" fmla="*/ 21393 h 21600"/>
                  <a:gd name="T4" fmla="*/ 0 w 21599"/>
                  <a:gd name="T5" fmla="*/ 21600 h 21600"/>
                </a:gdLst>
                <a:ahLst/>
                <a:cxnLst>
                  <a:cxn ang="0">
                    <a:pos x="T0" y="T1"/>
                  </a:cxn>
                  <a:cxn ang="0">
                    <a:pos x="T2" y="T3"/>
                  </a:cxn>
                  <a:cxn ang="0">
                    <a:pos x="T4" y="T5"/>
                  </a:cxn>
                </a:cxnLst>
                <a:rect l="0" t="0" r="r" b="b"/>
                <a:pathLst>
                  <a:path w="21599" h="21600" fill="none" extrusionOk="0">
                    <a:moveTo>
                      <a:pt x="-1" y="0"/>
                    </a:moveTo>
                    <a:cubicBezTo>
                      <a:pt x="11848" y="0"/>
                      <a:pt x="21485" y="9544"/>
                      <a:pt x="21599" y="21392"/>
                    </a:cubicBezTo>
                  </a:path>
                  <a:path w="21599" h="21600" stroke="0" extrusionOk="0">
                    <a:moveTo>
                      <a:pt x="-1" y="0"/>
                    </a:moveTo>
                    <a:cubicBezTo>
                      <a:pt x="11848" y="0"/>
                      <a:pt x="21485" y="9544"/>
                      <a:pt x="21599" y="21392"/>
                    </a:cubicBezTo>
                    <a:lnTo>
                      <a:pt x="0" y="21600"/>
                    </a:lnTo>
                    <a:close/>
                  </a:path>
                </a:pathLst>
              </a:custGeom>
              <a:noFill/>
              <a:ln w="25400" cap="rnd">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196" name="Arc 28"/>
              <p:cNvSpPr>
                <a:spLocks/>
              </p:cNvSpPr>
              <p:nvPr/>
            </p:nvSpPr>
            <p:spPr bwMode="auto">
              <a:xfrm>
                <a:off x="1819" y="2553"/>
                <a:ext cx="68" cy="107"/>
              </a:xfrm>
              <a:custGeom>
                <a:avLst/>
                <a:gdLst>
                  <a:gd name="G0" fmla="+- 0 0 0"/>
                  <a:gd name="G1" fmla="+- 207 0 0"/>
                  <a:gd name="G2" fmla="+- 21600 0 0"/>
                  <a:gd name="T0" fmla="*/ 21599 w 21600"/>
                  <a:gd name="T1" fmla="*/ 0 h 21807"/>
                  <a:gd name="T2" fmla="*/ 0 w 21600"/>
                  <a:gd name="T3" fmla="*/ 21807 h 21807"/>
                  <a:gd name="T4" fmla="*/ 0 w 21600"/>
                  <a:gd name="T5" fmla="*/ 207 h 21807"/>
                </a:gdLst>
                <a:ahLst/>
                <a:cxnLst>
                  <a:cxn ang="0">
                    <a:pos x="T0" y="T1"/>
                  </a:cxn>
                  <a:cxn ang="0">
                    <a:pos x="T2" y="T3"/>
                  </a:cxn>
                  <a:cxn ang="0">
                    <a:pos x="T4" y="T5"/>
                  </a:cxn>
                </a:cxnLst>
                <a:rect l="0" t="0" r="r" b="b"/>
                <a:pathLst>
                  <a:path w="21600" h="21807" fill="none" extrusionOk="0">
                    <a:moveTo>
                      <a:pt x="21599" y="-1"/>
                    </a:moveTo>
                    <a:cubicBezTo>
                      <a:pt x="21599" y="68"/>
                      <a:pt x="21600" y="137"/>
                      <a:pt x="21600" y="207"/>
                    </a:cubicBezTo>
                    <a:cubicBezTo>
                      <a:pt x="21600" y="12136"/>
                      <a:pt x="11929" y="21806"/>
                      <a:pt x="0" y="21807"/>
                    </a:cubicBezTo>
                  </a:path>
                  <a:path w="21600" h="21807" stroke="0" extrusionOk="0">
                    <a:moveTo>
                      <a:pt x="21599" y="-1"/>
                    </a:moveTo>
                    <a:cubicBezTo>
                      <a:pt x="21599" y="68"/>
                      <a:pt x="21600" y="137"/>
                      <a:pt x="21600" y="207"/>
                    </a:cubicBezTo>
                    <a:cubicBezTo>
                      <a:pt x="21600" y="12136"/>
                      <a:pt x="11929" y="21806"/>
                      <a:pt x="0" y="21807"/>
                    </a:cubicBezTo>
                    <a:lnTo>
                      <a:pt x="0" y="207"/>
                    </a:lnTo>
                    <a:close/>
                  </a:path>
                </a:pathLst>
              </a:custGeom>
              <a:noFill/>
              <a:ln w="25400" cap="rnd">
                <a:solidFill>
                  <a:schemeClr val="tx1"/>
                </a:solidFill>
                <a:round/>
                <a:headEnd type="none" w="sm" len="sm"/>
                <a:tailEnd type="none" w="sm" len="sm"/>
              </a:ln>
              <a:effectLst/>
            </p:spPr>
            <p:txBody>
              <a:bodyPr wrap="none" anchor="ctr"/>
              <a:lstStyle/>
              <a:p>
                <a:endParaRPr lang="it-IT">
                  <a:solidFill>
                    <a:schemeClr val="tx2"/>
                  </a:solidFill>
                </a:endParaRPr>
              </a:p>
            </p:txBody>
          </p:sp>
        </p:grpSp>
        <p:grpSp>
          <p:nvGrpSpPr>
            <p:cNvPr id="7" name="Group 29"/>
            <p:cNvGrpSpPr>
              <a:grpSpLocks/>
            </p:cNvGrpSpPr>
            <p:nvPr/>
          </p:nvGrpSpPr>
          <p:grpSpPr bwMode="auto">
            <a:xfrm>
              <a:off x="1329" y="2149"/>
              <a:ext cx="248" cy="212"/>
              <a:chOff x="1089" y="2125"/>
              <a:chExt cx="248" cy="212"/>
            </a:xfrm>
          </p:grpSpPr>
          <p:sp>
            <p:nvSpPr>
              <p:cNvPr id="135198" name="AutoShape 30"/>
              <p:cNvSpPr>
                <a:spLocks noChangeArrowheads="1"/>
              </p:cNvSpPr>
              <p:nvPr/>
            </p:nvSpPr>
            <p:spPr bwMode="auto">
              <a:xfrm rot="5400000" flipH="1">
                <a:off x="1069" y="2145"/>
                <a:ext cx="212" cy="172"/>
              </a:xfrm>
              <a:prstGeom prst="triangle">
                <a:avLst>
                  <a:gd name="adj" fmla="val 49986"/>
                </a:avLst>
              </a:prstGeom>
              <a:noFill/>
              <a:ln w="25400">
                <a:solidFill>
                  <a:schemeClr val="tx1"/>
                </a:solidFill>
                <a:miter lim="800000"/>
                <a:headEnd/>
                <a:tailEnd/>
              </a:ln>
              <a:effectLst/>
            </p:spPr>
            <p:txBody>
              <a:bodyPr wrap="none" anchor="ctr"/>
              <a:lstStyle/>
              <a:p>
                <a:endParaRPr lang="it-IT">
                  <a:solidFill>
                    <a:schemeClr val="tx2"/>
                  </a:solidFill>
                </a:endParaRPr>
              </a:p>
            </p:txBody>
          </p:sp>
          <p:sp>
            <p:nvSpPr>
              <p:cNvPr id="135199" name="Oval 31"/>
              <p:cNvSpPr>
                <a:spLocks noChangeArrowheads="1"/>
              </p:cNvSpPr>
              <p:nvPr/>
            </p:nvSpPr>
            <p:spPr bwMode="auto">
              <a:xfrm>
                <a:off x="1277" y="2201"/>
                <a:ext cx="60" cy="60"/>
              </a:xfrm>
              <a:prstGeom prst="ellipse">
                <a:avLst/>
              </a:prstGeom>
              <a:noFill/>
              <a:ln w="25400">
                <a:solidFill>
                  <a:schemeClr val="tx1"/>
                </a:solidFill>
                <a:round/>
                <a:headEnd/>
                <a:tailEnd/>
              </a:ln>
              <a:effectLst/>
            </p:spPr>
            <p:txBody>
              <a:bodyPr wrap="none" anchor="ctr"/>
              <a:lstStyle/>
              <a:p>
                <a:endParaRPr lang="it-IT">
                  <a:solidFill>
                    <a:schemeClr val="tx2"/>
                  </a:solidFill>
                </a:endParaRPr>
              </a:p>
            </p:txBody>
          </p:sp>
        </p:grpSp>
        <p:grpSp>
          <p:nvGrpSpPr>
            <p:cNvPr id="8" name="Group 32"/>
            <p:cNvGrpSpPr>
              <a:grpSpLocks/>
            </p:cNvGrpSpPr>
            <p:nvPr/>
          </p:nvGrpSpPr>
          <p:grpSpPr bwMode="auto">
            <a:xfrm>
              <a:off x="1640" y="2208"/>
              <a:ext cx="293" cy="229"/>
              <a:chOff x="1400" y="2184"/>
              <a:chExt cx="293" cy="229"/>
            </a:xfrm>
          </p:grpSpPr>
          <p:sp>
            <p:nvSpPr>
              <p:cNvPr id="135201" name="Arc 33"/>
              <p:cNvSpPr>
                <a:spLocks/>
              </p:cNvSpPr>
              <p:nvPr/>
            </p:nvSpPr>
            <p:spPr bwMode="auto">
              <a:xfrm>
                <a:off x="1515" y="2194"/>
                <a:ext cx="178"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02" name="Arc 34"/>
              <p:cNvSpPr>
                <a:spLocks/>
              </p:cNvSpPr>
              <p:nvPr/>
            </p:nvSpPr>
            <p:spPr bwMode="auto">
              <a:xfrm>
                <a:off x="1515" y="2292"/>
                <a:ext cx="178" cy="114"/>
              </a:xfrm>
              <a:custGeom>
                <a:avLst/>
                <a:gdLst>
                  <a:gd name="G0" fmla="+- 0 0 0"/>
                  <a:gd name="G1" fmla="+- 192 0 0"/>
                  <a:gd name="G2" fmla="+- 21600 0 0"/>
                  <a:gd name="T0" fmla="*/ 21599 w 21600"/>
                  <a:gd name="T1" fmla="*/ 0 h 21792"/>
                  <a:gd name="T2" fmla="*/ 0 w 21600"/>
                  <a:gd name="T3" fmla="*/ 21792 h 21792"/>
                  <a:gd name="T4" fmla="*/ 0 w 21600"/>
                  <a:gd name="T5" fmla="*/ 192 h 21792"/>
                </a:gdLst>
                <a:ahLst/>
                <a:cxnLst>
                  <a:cxn ang="0">
                    <a:pos x="T0" y="T1"/>
                  </a:cxn>
                  <a:cxn ang="0">
                    <a:pos x="T2" y="T3"/>
                  </a:cxn>
                  <a:cxn ang="0">
                    <a:pos x="T4" y="T5"/>
                  </a:cxn>
                </a:cxnLst>
                <a:rect l="0" t="0" r="r" b="b"/>
                <a:pathLst>
                  <a:path w="21600" h="21792" fill="none" extrusionOk="0">
                    <a:moveTo>
                      <a:pt x="21599" y="-1"/>
                    </a:moveTo>
                    <a:cubicBezTo>
                      <a:pt x="21599" y="63"/>
                      <a:pt x="21600" y="127"/>
                      <a:pt x="21600" y="192"/>
                    </a:cubicBezTo>
                    <a:cubicBezTo>
                      <a:pt x="21600" y="12121"/>
                      <a:pt x="11929" y="21791"/>
                      <a:pt x="0" y="21792"/>
                    </a:cubicBezTo>
                  </a:path>
                  <a:path w="21600" h="21792" stroke="0" extrusionOk="0">
                    <a:moveTo>
                      <a:pt x="21599" y="-1"/>
                    </a:moveTo>
                    <a:cubicBezTo>
                      <a:pt x="21599" y="63"/>
                      <a:pt x="21600" y="127"/>
                      <a:pt x="21600" y="192"/>
                    </a:cubicBezTo>
                    <a:cubicBezTo>
                      <a:pt x="21600" y="12121"/>
                      <a:pt x="11929" y="21791"/>
                      <a:pt x="0" y="21792"/>
                    </a:cubicBezTo>
                    <a:lnTo>
                      <a:pt x="0" y="192"/>
                    </a:lnTo>
                    <a:close/>
                  </a:path>
                </a:pathLst>
              </a:custGeom>
              <a:noFill/>
              <a:ln w="25400" cap="rnd">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03" name="Line 35"/>
              <p:cNvSpPr>
                <a:spLocks noChangeShapeType="1"/>
              </p:cNvSpPr>
              <p:nvPr/>
            </p:nvSpPr>
            <p:spPr bwMode="auto">
              <a:xfrm flipH="1">
                <a:off x="1400" y="2184"/>
                <a:ext cx="123"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04" name="Line 36"/>
              <p:cNvSpPr>
                <a:spLocks noChangeShapeType="1"/>
              </p:cNvSpPr>
              <p:nvPr/>
            </p:nvSpPr>
            <p:spPr bwMode="auto">
              <a:xfrm flipH="1">
                <a:off x="1400" y="2413"/>
                <a:ext cx="123"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05" name="Line 37"/>
              <p:cNvSpPr>
                <a:spLocks noChangeShapeType="1"/>
              </p:cNvSpPr>
              <p:nvPr/>
            </p:nvSpPr>
            <p:spPr bwMode="auto">
              <a:xfrm>
                <a:off x="1407" y="2193"/>
                <a:ext cx="0" cy="212"/>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grpSp>
        <p:sp>
          <p:nvSpPr>
            <p:cNvPr id="135206" name="Line 38"/>
            <p:cNvSpPr>
              <a:spLocks noChangeShapeType="1"/>
            </p:cNvSpPr>
            <p:nvPr/>
          </p:nvSpPr>
          <p:spPr bwMode="auto">
            <a:xfrm>
              <a:off x="969" y="2257"/>
              <a:ext cx="348"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07" name="Line 39"/>
            <p:cNvSpPr>
              <a:spLocks noChangeShapeType="1"/>
            </p:cNvSpPr>
            <p:nvPr/>
          </p:nvSpPr>
          <p:spPr bwMode="auto">
            <a:xfrm>
              <a:off x="1585" y="2255"/>
              <a:ext cx="59"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08" name="Line 40"/>
            <p:cNvSpPr>
              <a:spLocks noChangeShapeType="1"/>
            </p:cNvSpPr>
            <p:nvPr/>
          </p:nvSpPr>
          <p:spPr bwMode="auto">
            <a:xfrm flipH="1">
              <a:off x="952" y="2388"/>
              <a:ext cx="698"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09" name="Line 41"/>
            <p:cNvSpPr>
              <a:spLocks noChangeShapeType="1"/>
            </p:cNvSpPr>
            <p:nvPr/>
          </p:nvSpPr>
          <p:spPr bwMode="auto">
            <a:xfrm flipH="1">
              <a:off x="952" y="2653"/>
              <a:ext cx="419"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0" name="Line 42"/>
            <p:cNvSpPr>
              <a:spLocks noChangeShapeType="1"/>
            </p:cNvSpPr>
            <p:nvPr/>
          </p:nvSpPr>
          <p:spPr bwMode="auto">
            <a:xfrm flipH="1">
              <a:off x="952" y="2729"/>
              <a:ext cx="421"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1" name="Line 43"/>
            <p:cNvSpPr>
              <a:spLocks noChangeShapeType="1"/>
            </p:cNvSpPr>
            <p:nvPr/>
          </p:nvSpPr>
          <p:spPr bwMode="auto">
            <a:xfrm>
              <a:off x="1651" y="2691"/>
              <a:ext cx="135"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2" name="Line 44"/>
            <p:cNvSpPr>
              <a:spLocks noChangeShapeType="1"/>
            </p:cNvSpPr>
            <p:nvPr/>
          </p:nvSpPr>
          <p:spPr bwMode="auto">
            <a:xfrm flipV="1">
              <a:off x="1794" y="2608"/>
              <a:ext cx="0" cy="95"/>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3" name="Line 45"/>
            <p:cNvSpPr>
              <a:spLocks noChangeShapeType="1"/>
            </p:cNvSpPr>
            <p:nvPr/>
          </p:nvSpPr>
          <p:spPr bwMode="auto">
            <a:xfrm>
              <a:off x="1795" y="2615"/>
              <a:ext cx="324"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4" name="Line 46"/>
            <p:cNvSpPr>
              <a:spLocks noChangeShapeType="1"/>
            </p:cNvSpPr>
            <p:nvPr/>
          </p:nvSpPr>
          <p:spPr bwMode="auto">
            <a:xfrm>
              <a:off x="1950" y="2324"/>
              <a:ext cx="58"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5" name="Line 47"/>
            <p:cNvSpPr>
              <a:spLocks noChangeShapeType="1"/>
            </p:cNvSpPr>
            <p:nvPr/>
          </p:nvSpPr>
          <p:spPr bwMode="auto">
            <a:xfrm>
              <a:off x="2021" y="2326"/>
              <a:ext cx="0" cy="206"/>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6" name="Line 48"/>
            <p:cNvSpPr>
              <a:spLocks noChangeShapeType="1"/>
            </p:cNvSpPr>
            <p:nvPr/>
          </p:nvSpPr>
          <p:spPr bwMode="auto">
            <a:xfrm>
              <a:off x="2024" y="2540"/>
              <a:ext cx="97"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7" name="Line 49"/>
            <p:cNvSpPr>
              <a:spLocks noChangeShapeType="1"/>
            </p:cNvSpPr>
            <p:nvPr/>
          </p:nvSpPr>
          <p:spPr bwMode="auto">
            <a:xfrm>
              <a:off x="2409" y="2578"/>
              <a:ext cx="249" cy="0"/>
            </a:xfrm>
            <a:prstGeom prst="line">
              <a:avLst/>
            </a:prstGeom>
            <a:noFill/>
            <a:ln w="25400">
              <a:solidFill>
                <a:schemeClr val="tx1"/>
              </a:solidFill>
              <a:round/>
              <a:headEnd type="none" w="sm" len="sm"/>
              <a:tailEnd type="none" w="sm" len="sm"/>
            </a:ln>
            <a:effectLst/>
          </p:spPr>
          <p:txBody>
            <a:bodyPr wrap="none" anchor="ctr"/>
            <a:lstStyle/>
            <a:p>
              <a:endParaRPr lang="it-IT">
                <a:solidFill>
                  <a:schemeClr val="tx2"/>
                </a:solidFill>
              </a:endParaRPr>
            </a:p>
          </p:txBody>
        </p:sp>
        <p:sp>
          <p:nvSpPr>
            <p:cNvPr id="135218" name="Rectangle 50"/>
            <p:cNvSpPr>
              <a:spLocks noChangeArrowheads="1"/>
            </p:cNvSpPr>
            <p:nvPr/>
          </p:nvSpPr>
          <p:spPr bwMode="auto">
            <a:xfrm>
              <a:off x="1246" y="1932"/>
              <a:ext cx="1364" cy="202"/>
            </a:xfrm>
            <a:prstGeom prst="rect">
              <a:avLst/>
            </a:prstGeom>
            <a:noFill/>
            <a:ln w="9525">
              <a:noFill/>
              <a:miter lim="800000"/>
              <a:headEnd/>
              <a:tailEnd/>
            </a:ln>
            <a:effectLst/>
          </p:spPr>
          <p:txBody>
            <a:bodyPr wrap="none" lIns="73025" tIns="36512" rIns="73025" bIns="36512">
              <a:spAutoFit/>
            </a:bodyPr>
            <a:lstStyle/>
            <a:p>
              <a:pPr defTabSz="569913">
                <a:lnSpc>
                  <a:spcPct val="90000"/>
                </a:lnSpc>
              </a:pPr>
              <a:r>
                <a:rPr lang="en-US" sz="1800">
                  <a:solidFill>
                    <a:schemeClr val="tx2"/>
                  </a:solidFill>
                  <a:latin typeface="Arial" pitchFamily="34" charset="0"/>
                </a:rPr>
                <a:t>Combinatorial Logic</a:t>
              </a:r>
            </a:p>
          </p:txBody>
        </p:sp>
        <p:sp>
          <p:nvSpPr>
            <p:cNvPr id="135219" name="Rectangle 51"/>
            <p:cNvSpPr>
              <a:spLocks noChangeArrowheads="1"/>
            </p:cNvSpPr>
            <p:nvPr/>
          </p:nvSpPr>
          <p:spPr bwMode="auto">
            <a:xfrm>
              <a:off x="752" y="2129"/>
              <a:ext cx="220" cy="231"/>
            </a:xfrm>
            <a:prstGeom prst="rect">
              <a:avLst/>
            </a:prstGeom>
            <a:noFill/>
            <a:ln w="9525">
              <a:noFill/>
              <a:miter lim="800000"/>
              <a:headEnd/>
              <a:tailEnd/>
            </a:ln>
            <a:effectLst/>
          </p:spPr>
          <p:txBody>
            <a:bodyPr wrap="none" lIns="90488" tIns="44450" rIns="90488" bIns="44450">
              <a:spAutoFit/>
            </a:bodyPr>
            <a:lstStyle/>
            <a:p>
              <a:r>
                <a:rPr lang="en-US" sz="1800" b="1">
                  <a:solidFill>
                    <a:schemeClr val="tx2"/>
                  </a:solidFill>
                  <a:latin typeface="Arial" pitchFamily="34" charset="0"/>
                </a:rPr>
                <a:t>A</a:t>
              </a:r>
            </a:p>
          </p:txBody>
        </p:sp>
        <p:sp>
          <p:nvSpPr>
            <p:cNvPr id="135220" name="Rectangle 52"/>
            <p:cNvSpPr>
              <a:spLocks noChangeArrowheads="1"/>
            </p:cNvSpPr>
            <p:nvPr/>
          </p:nvSpPr>
          <p:spPr bwMode="auto">
            <a:xfrm>
              <a:off x="752" y="2287"/>
              <a:ext cx="220" cy="231"/>
            </a:xfrm>
            <a:prstGeom prst="rect">
              <a:avLst/>
            </a:prstGeom>
            <a:noFill/>
            <a:ln w="9525">
              <a:noFill/>
              <a:miter lim="800000"/>
              <a:headEnd/>
              <a:tailEnd/>
            </a:ln>
            <a:effectLst/>
          </p:spPr>
          <p:txBody>
            <a:bodyPr wrap="none" lIns="90488" tIns="44450" rIns="90488" bIns="44450">
              <a:spAutoFit/>
            </a:bodyPr>
            <a:lstStyle/>
            <a:p>
              <a:r>
                <a:rPr lang="en-US" sz="1800" b="1">
                  <a:solidFill>
                    <a:schemeClr val="tx2"/>
                  </a:solidFill>
                  <a:latin typeface="Arial" pitchFamily="34" charset="0"/>
                </a:rPr>
                <a:t>B</a:t>
              </a:r>
            </a:p>
          </p:txBody>
        </p:sp>
        <p:sp>
          <p:nvSpPr>
            <p:cNvPr id="135221" name="Rectangle 53"/>
            <p:cNvSpPr>
              <a:spLocks noChangeArrowheads="1"/>
            </p:cNvSpPr>
            <p:nvPr/>
          </p:nvSpPr>
          <p:spPr bwMode="auto">
            <a:xfrm>
              <a:off x="752" y="2549"/>
              <a:ext cx="220" cy="231"/>
            </a:xfrm>
            <a:prstGeom prst="rect">
              <a:avLst/>
            </a:prstGeom>
            <a:noFill/>
            <a:ln w="9525">
              <a:noFill/>
              <a:miter lim="800000"/>
              <a:headEnd/>
              <a:tailEnd/>
            </a:ln>
            <a:effectLst/>
          </p:spPr>
          <p:txBody>
            <a:bodyPr wrap="none" lIns="90488" tIns="44450" rIns="90488" bIns="44450">
              <a:spAutoFit/>
            </a:bodyPr>
            <a:lstStyle/>
            <a:p>
              <a:r>
                <a:rPr lang="en-US" sz="1800" b="1">
                  <a:solidFill>
                    <a:schemeClr val="tx2"/>
                  </a:solidFill>
                  <a:latin typeface="Arial" pitchFamily="34" charset="0"/>
                </a:rPr>
                <a:t>C</a:t>
              </a:r>
            </a:p>
          </p:txBody>
        </p:sp>
        <p:sp>
          <p:nvSpPr>
            <p:cNvPr id="135222" name="Rectangle 54"/>
            <p:cNvSpPr>
              <a:spLocks noChangeArrowheads="1"/>
            </p:cNvSpPr>
            <p:nvPr/>
          </p:nvSpPr>
          <p:spPr bwMode="auto">
            <a:xfrm>
              <a:off x="752" y="2674"/>
              <a:ext cx="220" cy="231"/>
            </a:xfrm>
            <a:prstGeom prst="rect">
              <a:avLst/>
            </a:prstGeom>
            <a:noFill/>
            <a:ln w="9525">
              <a:noFill/>
              <a:miter lim="800000"/>
              <a:headEnd/>
              <a:tailEnd/>
            </a:ln>
            <a:effectLst/>
          </p:spPr>
          <p:txBody>
            <a:bodyPr wrap="none" lIns="90488" tIns="44450" rIns="90488" bIns="44450">
              <a:spAutoFit/>
            </a:bodyPr>
            <a:lstStyle/>
            <a:p>
              <a:r>
                <a:rPr lang="en-US" sz="1800" b="1">
                  <a:solidFill>
                    <a:schemeClr val="tx2"/>
                  </a:solidFill>
                  <a:latin typeface="Arial" pitchFamily="34" charset="0"/>
                </a:rPr>
                <a:t>D</a:t>
              </a:r>
            </a:p>
          </p:txBody>
        </p:sp>
        <p:sp>
          <p:nvSpPr>
            <p:cNvPr id="135223" name="Rectangle 55"/>
            <p:cNvSpPr>
              <a:spLocks noChangeArrowheads="1"/>
            </p:cNvSpPr>
            <p:nvPr/>
          </p:nvSpPr>
          <p:spPr bwMode="auto">
            <a:xfrm>
              <a:off x="2625" y="2455"/>
              <a:ext cx="204" cy="231"/>
            </a:xfrm>
            <a:prstGeom prst="rect">
              <a:avLst/>
            </a:prstGeom>
            <a:noFill/>
            <a:ln w="9525">
              <a:noFill/>
              <a:miter lim="800000"/>
              <a:headEnd/>
              <a:tailEnd/>
            </a:ln>
            <a:effectLst/>
          </p:spPr>
          <p:txBody>
            <a:bodyPr wrap="none" lIns="90488" tIns="44450" rIns="90488" bIns="44450">
              <a:spAutoFit/>
            </a:bodyPr>
            <a:lstStyle/>
            <a:p>
              <a:r>
                <a:rPr lang="en-US" sz="1800" b="1">
                  <a:solidFill>
                    <a:schemeClr val="tx2"/>
                  </a:solidFill>
                  <a:latin typeface="Arial" pitchFamily="34" charset="0"/>
                </a:rPr>
                <a:t>Z</a:t>
              </a:r>
            </a:p>
          </p:txBody>
        </p:sp>
      </p:grpSp>
      <p:sp>
        <p:nvSpPr>
          <p:cNvPr id="135224" name="Text Box 56"/>
          <p:cNvSpPr txBox="1">
            <a:spLocks noChangeArrowheads="1"/>
          </p:cNvSpPr>
          <p:nvPr/>
        </p:nvSpPr>
        <p:spPr bwMode="auto">
          <a:xfrm>
            <a:off x="5619750" y="1835150"/>
            <a:ext cx="1504950" cy="366713"/>
          </a:xfrm>
          <a:prstGeom prst="rect">
            <a:avLst/>
          </a:prstGeom>
          <a:noFill/>
          <a:ln w="12700">
            <a:noFill/>
            <a:miter lim="800000"/>
            <a:headEnd type="none" w="sm" len="sm"/>
            <a:tailEnd type="none" w="sm" len="sm"/>
          </a:ln>
          <a:effectLst/>
        </p:spPr>
        <p:txBody>
          <a:bodyPr wrap="none">
            <a:spAutoFit/>
          </a:bodyPr>
          <a:lstStyle/>
          <a:p>
            <a:pPr eaLnBrk="1" hangingPunct="1"/>
            <a:r>
              <a:rPr lang="en-US" sz="1800" u="sng">
                <a:latin typeface="Arial" pitchFamily="34" charset="0"/>
              </a:rPr>
              <a:t>4-bit address</a:t>
            </a:r>
            <a:endParaRPr lang="en-US" sz="1800">
              <a:latin typeface="Arial" pitchFamily="34" charset="0"/>
            </a:endParaRPr>
          </a:p>
        </p:txBody>
      </p:sp>
      <p:sp>
        <p:nvSpPr>
          <p:cNvPr id="135225" name="Line 57"/>
          <p:cNvSpPr>
            <a:spLocks noChangeShapeType="1"/>
          </p:cNvSpPr>
          <p:nvPr/>
        </p:nvSpPr>
        <p:spPr bwMode="auto">
          <a:xfrm>
            <a:off x="7239000" y="1847850"/>
            <a:ext cx="0" cy="323850"/>
          </a:xfrm>
          <a:prstGeom prst="line">
            <a:avLst/>
          </a:prstGeom>
          <a:noFill/>
          <a:ln w="12700">
            <a:solidFill>
              <a:schemeClr val="tx1"/>
            </a:solidFill>
            <a:round/>
            <a:headEnd/>
            <a:tailEnd type="triangle" w="lg" len="med"/>
          </a:ln>
          <a:effectLst/>
        </p:spPr>
        <p:txBody>
          <a:bodyPr wrap="none" anchor="ctr"/>
          <a:lstStyle/>
          <a:p>
            <a:endParaRPr lang="it-IT"/>
          </a:p>
        </p:txBody>
      </p:sp>
      <p:grpSp>
        <p:nvGrpSpPr>
          <p:cNvPr id="9" name="Group 58"/>
          <p:cNvGrpSpPr>
            <a:grpSpLocks/>
          </p:cNvGrpSpPr>
          <p:nvPr/>
        </p:nvGrpSpPr>
        <p:grpSpPr bwMode="auto">
          <a:xfrm>
            <a:off x="2913063" y="5465763"/>
            <a:ext cx="1303337" cy="1169987"/>
            <a:chOff x="1847" y="3347"/>
            <a:chExt cx="821" cy="737"/>
          </a:xfrm>
        </p:grpSpPr>
        <p:sp>
          <p:nvSpPr>
            <p:cNvPr id="135227" name="Rectangle 59"/>
            <p:cNvSpPr>
              <a:spLocks noChangeArrowheads="1"/>
            </p:cNvSpPr>
            <p:nvPr/>
          </p:nvSpPr>
          <p:spPr bwMode="auto">
            <a:xfrm>
              <a:off x="2257" y="3526"/>
              <a:ext cx="386" cy="558"/>
            </a:xfrm>
            <a:prstGeom prst="rect">
              <a:avLst/>
            </a:prstGeom>
            <a:noFill/>
            <a:ln w="25400">
              <a:solidFill>
                <a:srgbClr val="000000"/>
              </a:solidFill>
              <a:miter lim="800000"/>
              <a:headEnd/>
              <a:tailEnd/>
            </a:ln>
            <a:effectLst/>
          </p:spPr>
          <p:txBody>
            <a:bodyPr wrap="none" anchor="ctr"/>
            <a:lstStyle/>
            <a:p>
              <a:endParaRPr lang="it-IT"/>
            </a:p>
          </p:txBody>
        </p:sp>
        <p:sp>
          <p:nvSpPr>
            <p:cNvPr id="135228" name="Rectangle 60"/>
            <p:cNvSpPr>
              <a:spLocks noChangeArrowheads="1"/>
            </p:cNvSpPr>
            <p:nvPr/>
          </p:nvSpPr>
          <p:spPr bwMode="auto">
            <a:xfrm>
              <a:off x="2347" y="3609"/>
              <a:ext cx="214"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G</a:t>
              </a:r>
            </a:p>
          </p:txBody>
        </p:sp>
        <p:sp>
          <p:nvSpPr>
            <p:cNvPr id="135229" name="Rectangle 61"/>
            <p:cNvSpPr>
              <a:spLocks noChangeArrowheads="1"/>
            </p:cNvSpPr>
            <p:nvPr/>
          </p:nvSpPr>
          <p:spPr bwMode="auto">
            <a:xfrm>
              <a:off x="2234" y="3703"/>
              <a:ext cx="434"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Func.</a:t>
              </a:r>
            </a:p>
          </p:txBody>
        </p:sp>
        <p:sp>
          <p:nvSpPr>
            <p:cNvPr id="135230" name="Rectangle 62"/>
            <p:cNvSpPr>
              <a:spLocks noChangeArrowheads="1"/>
            </p:cNvSpPr>
            <p:nvPr/>
          </p:nvSpPr>
          <p:spPr bwMode="auto">
            <a:xfrm>
              <a:off x="2260" y="3796"/>
              <a:ext cx="392"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Gen.</a:t>
              </a:r>
            </a:p>
          </p:txBody>
        </p:sp>
        <p:sp>
          <p:nvSpPr>
            <p:cNvPr id="135231" name="Line 63"/>
            <p:cNvSpPr>
              <a:spLocks noChangeShapeType="1"/>
            </p:cNvSpPr>
            <p:nvPr/>
          </p:nvSpPr>
          <p:spPr bwMode="auto">
            <a:xfrm flipH="1">
              <a:off x="2091" y="3735"/>
              <a:ext cx="149"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5232" name="Line 64"/>
            <p:cNvSpPr>
              <a:spLocks noChangeShapeType="1"/>
            </p:cNvSpPr>
            <p:nvPr/>
          </p:nvSpPr>
          <p:spPr bwMode="auto">
            <a:xfrm flipH="1">
              <a:off x="2091" y="3852"/>
              <a:ext cx="158"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5233" name="Line 65"/>
            <p:cNvSpPr>
              <a:spLocks noChangeShapeType="1"/>
            </p:cNvSpPr>
            <p:nvPr/>
          </p:nvSpPr>
          <p:spPr bwMode="auto">
            <a:xfrm flipH="1">
              <a:off x="2091" y="3981"/>
              <a:ext cx="158"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5234" name="Line 66"/>
            <p:cNvSpPr>
              <a:spLocks noChangeShapeType="1"/>
            </p:cNvSpPr>
            <p:nvPr/>
          </p:nvSpPr>
          <p:spPr bwMode="auto">
            <a:xfrm flipH="1">
              <a:off x="2091" y="3606"/>
              <a:ext cx="158" cy="0"/>
            </a:xfrm>
            <a:prstGeom prst="line">
              <a:avLst/>
            </a:prstGeom>
            <a:noFill/>
            <a:ln w="25400">
              <a:solidFill>
                <a:srgbClr val="000000"/>
              </a:solidFill>
              <a:round/>
              <a:headEnd type="none" w="sm" len="sm"/>
              <a:tailEnd type="none" w="sm" len="sm"/>
            </a:ln>
            <a:effectLst/>
          </p:spPr>
          <p:txBody>
            <a:bodyPr wrap="none" anchor="ctr"/>
            <a:lstStyle/>
            <a:p>
              <a:endParaRPr lang="it-IT"/>
            </a:p>
          </p:txBody>
        </p:sp>
        <p:sp>
          <p:nvSpPr>
            <p:cNvPr id="135235" name="Rectangle 67"/>
            <p:cNvSpPr>
              <a:spLocks noChangeArrowheads="1"/>
            </p:cNvSpPr>
            <p:nvPr/>
          </p:nvSpPr>
          <p:spPr bwMode="auto">
            <a:xfrm>
              <a:off x="1847" y="3500"/>
              <a:ext cx="285"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G4</a:t>
              </a:r>
            </a:p>
          </p:txBody>
        </p:sp>
        <p:sp>
          <p:nvSpPr>
            <p:cNvPr id="135236" name="Rectangle 68"/>
            <p:cNvSpPr>
              <a:spLocks noChangeArrowheads="1"/>
            </p:cNvSpPr>
            <p:nvPr/>
          </p:nvSpPr>
          <p:spPr bwMode="auto">
            <a:xfrm>
              <a:off x="1847" y="3629"/>
              <a:ext cx="285"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G3</a:t>
              </a:r>
            </a:p>
          </p:txBody>
        </p:sp>
        <p:sp>
          <p:nvSpPr>
            <p:cNvPr id="135237" name="Rectangle 69"/>
            <p:cNvSpPr>
              <a:spLocks noChangeArrowheads="1"/>
            </p:cNvSpPr>
            <p:nvPr/>
          </p:nvSpPr>
          <p:spPr bwMode="auto">
            <a:xfrm>
              <a:off x="1847" y="3746"/>
              <a:ext cx="285"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G2</a:t>
              </a:r>
            </a:p>
          </p:txBody>
        </p:sp>
        <p:sp>
          <p:nvSpPr>
            <p:cNvPr id="135238" name="Rectangle 70"/>
            <p:cNvSpPr>
              <a:spLocks noChangeArrowheads="1"/>
            </p:cNvSpPr>
            <p:nvPr/>
          </p:nvSpPr>
          <p:spPr bwMode="auto">
            <a:xfrm>
              <a:off x="1847" y="3874"/>
              <a:ext cx="285"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G1</a:t>
              </a:r>
            </a:p>
          </p:txBody>
        </p:sp>
        <p:sp>
          <p:nvSpPr>
            <p:cNvPr id="135239" name="Freeform 71"/>
            <p:cNvSpPr>
              <a:spLocks/>
            </p:cNvSpPr>
            <p:nvPr/>
          </p:nvSpPr>
          <p:spPr bwMode="auto">
            <a:xfrm>
              <a:off x="2157" y="3435"/>
              <a:ext cx="159" cy="90"/>
            </a:xfrm>
            <a:custGeom>
              <a:avLst/>
              <a:gdLst/>
              <a:ahLst/>
              <a:cxnLst>
                <a:cxn ang="0">
                  <a:pos x="159" y="90"/>
                </a:cxn>
                <a:cxn ang="0">
                  <a:pos x="159" y="0"/>
                </a:cxn>
                <a:cxn ang="0">
                  <a:pos x="0" y="0"/>
                </a:cxn>
              </a:cxnLst>
              <a:rect l="0" t="0" r="r" b="b"/>
              <a:pathLst>
                <a:path w="159" h="90">
                  <a:moveTo>
                    <a:pt x="159" y="90"/>
                  </a:moveTo>
                  <a:lnTo>
                    <a:pt x="159" y="0"/>
                  </a:lnTo>
                  <a:lnTo>
                    <a:pt x="0" y="0"/>
                  </a:lnTo>
                </a:path>
              </a:pathLst>
            </a:custGeom>
            <a:noFill/>
            <a:ln w="12700" cap="flat" cmpd="sng">
              <a:solidFill>
                <a:schemeClr val="tx1"/>
              </a:solidFill>
              <a:prstDash val="solid"/>
              <a:round/>
              <a:headEnd type="none" w="med" len="med"/>
              <a:tailEnd type="none" w="med" len="med"/>
            </a:ln>
            <a:effectLst/>
          </p:spPr>
          <p:txBody>
            <a:bodyPr wrap="none" anchor="ctr"/>
            <a:lstStyle/>
            <a:p>
              <a:endParaRPr lang="it-IT"/>
            </a:p>
          </p:txBody>
        </p:sp>
        <p:sp>
          <p:nvSpPr>
            <p:cNvPr id="135240" name="Rectangle 72"/>
            <p:cNvSpPr>
              <a:spLocks noChangeArrowheads="1"/>
            </p:cNvSpPr>
            <p:nvPr/>
          </p:nvSpPr>
          <p:spPr bwMode="auto">
            <a:xfrm>
              <a:off x="1880" y="3347"/>
              <a:ext cx="320" cy="195"/>
            </a:xfrm>
            <a:prstGeom prst="rect">
              <a:avLst/>
            </a:prstGeom>
            <a:noFill/>
            <a:ln w="9525">
              <a:noFill/>
              <a:miter lim="800000"/>
              <a:headEnd/>
              <a:tailEnd/>
            </a:ln>
            <a:effectLst/>
          </p:spPr>
          <p:txBody>
            <a:bodyPr wrap="none" lIns="90488" tIns="44450" rIns="90488" bIns="44450">
              <a:spAutoFit/>
            </a:bodyPr>
            <a:lstStyle/>
            <a:p>
              <a:pPr>
                <a:lnSpc>
                  <a:spcPct val="90000"/>
                </a:lnSpc>
              </a:pPr>
              <a:r>
                <a:rPr lang="en-US" sz="1600">
                  <a:solidFill>
                    <a:srgbClr val="000000"/>
                  </a:solidFill>
                  <a:latin typeface="Arial" pitchFamily="34" charset="0"/>
                </a:rPr>
                <a:t>WE</a:t>
              </a:r>
            </a:p>
          </p:txBody>
        </p:sp>
      </p:grpSp>
      <p:sp>
        <p:nvSpPr>
          <p:cNvPr id="135241" name="Text Box 73"/>
          <p:cNvSpPr txBox="1">
            <a:spLocks noChangeArrowheads="1"/>
          </p:cNvSpPr>
          <p:nvPr/>
        </p:nvSpPr>
        <p:spPr bwMode="auto">
          <a:xfrm>
            <a:off x="7661275" y="2644775"/>
            <a:ext cx="409575" cy="579438"/>
          </a:xfrm>
          <a:prstGeom prst="rect">
            <a:avLst/>
          </a:prstGeom>
          <a:noFill/>
          <a:ln w="12700">
            <a:noFill/>
            <a:miter lim="800000"/>
            <a:headEnd/>
            <a:tailEnd type="none" w="lg" len="med"/>
          </a:ln>
          <a:effectLst/>
        </p:spPr>
        <p:txBody>
          <a:bodyPr wrap="none">
            <a:spAutoFit/>
          </a:bodyPr>
          <a:lstStyle/>
          <a:p>
            <a:r>
              <a:rPr lang="en-US" sz="3200" dirty="0">
                <a:latin typeface="Arial" pitchFamily="34" charset="0"/>
              </a:rPr>
              <a:t>2</a:t>
            </a:r>
            <a:endParaRPr lang="en-US" sz="3200" dirty="0"/>
          </a:p>
        </p:txBody>
      </p:sp>
      <p:sp>
        <p:nvSpPr>
          <p:cNvPr id="135242" name="Text Box 74"/>
          <p:cNvSpPr txBox="1">
            <a:spLocks noChangeArrowheads="1"/>
          </p:cNvSpPr>
          <p:nvPr/>
        </p:nvSpPr>
        <p:spPr bwMode="auto">
          <a:xfrm>
            <a:off x="7889875" y="2554288"/>
            <a:ext cx="725488" cy="457200"/>
          </a:xfrm>
          <a:prstGeom prst="rect">
            <a:avLst/>
          </a:prstGeom>
          <a:noFill/>
          <a:ln w="12700">
            <a:noFill/>
            <a:miter lim="800000"/>
            <a:headEnd/>
            <a:tailEnd type="none" w="lg" len="med"/>
          </a:ln>
          <a:effectLst/>
        </p:spPr>
        <p:txBody>
          <a:bodyPr wrap="none">
            <a:spAutoFit/>
          </a:bodyPr>
          <a:lstStyle/>
          <a:p>
            <a:r>
              <a:rPr lang="en-US" dirty="0">
                <a:latin typeface="Arial" pitchFamily="34" charset="0"/>
              </a:rPr>
              <a:t>(2  )</a:t>
            </a:r>
          </a:p>
        </p:txBody>
      </p:sp>
      <p:sp>
        <p:nvSpPr>
          <p:cNvPr id="135243" name="Text Box 75"/>
          <p:cNvSpPr txBox="1">
            <a:spLocks noChangeArrowheads="1"/>
          </p:cNvSpPr>
          <p:nvPr/>
        </p:nvSpPr>
        <p:spPr bwMode="auto">
          <a:xfrm>
            <a:off x="8175625" y="2474913"/>
            <a:ext cx="311150" cy="366712"/>
          </a:xfrm>
          <a:prstGeom prst="rect">
            <a:avLst/>
          </a:prstGeom>
          <a:noFill/>
          <a:ln w="12700">
            <a:noFill/>
            <a:miter lim="800000"/>
            <a:headEnd/>
            <a:tailEnd type="none" w="lg" len="med"/>
          </a:ln>
          <a:effectLst/>
        </p:spPr>
        <p:txBody>
          <a:bodyPr wrap="none">
            <a:spAutoFit/>
          </a:bodyPr>
          <a:lstStyle/>
          <a:p>
            <a:r>
              <a:rPr lang="en-US" sz="1800">
                <a:latin typeface="Arial" pitchFamily="34" charset="0"/>
              </a:rPr>
              <a:t>4</a:t>
            </a:r>
          </a:p>
        </p:txBody>
      </p:sp>
      <p:sp>
        <p:nvSpPr>
          <p:cNvPr id="135244" name="Text Box 76"/>
          <p:cNvSpPr txBox="1">
            <a:spLocks noChangeArrowheads="1"/>
          </p:cNvSpPr>
          <p:nvPr/>
        </p:nvSpPr>
        <p:spPr bwMode="auto">
          <a:xfrm>
            <a:off x="7661275" y="3063875"/>
            <a:ext cx="1482725" cy="579438"/>
          </a:xfrm>
          <a:prstGeom prst="rect">
            <a:avLst/>
          </a:prstGeom>
          <a:noFill/>
          <a:ln w="12700">
            <a:noFill/>
            <a:miter lim="800000"/>
            <a:headEnd/>
            <a:tailEnd type="none" w="lg" len="med"/>
          </a:ln>
          <a:effectLst/>
        </p:spPr>
        <p:txBody>
          <a:bodyPr wrap="none">
            <a:spAutoFit/>
          </a:bodyPr>
          <a:lstStyle/>
          <a:p>
            <a:r>
              <a:rPr lang="en-US" sz="3200" dirty="0">
                <a:latin typeface="Arial" pitchFamily="34" charset="0"/>
              </a:rPr>
              <a:t>= 64K !</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200"/>
              <a:t>XC4000X I/O Block Diagram</a:t>
            </a:r>
            <a:endParaRPr lang="en-US"/>
          </a:p>
        </p:txBody>
      </p:sp>
      <p:pic>
        <p:nvPicPr>
          <p:cNvPr id="50179" name="Picture 3" descr="4xiob"/>
          <p:cNvPicPr>
            <a:picLocks noChangeAspect="1" noChangeArrowheads="1"/>
          </p:cNvPicPr>
          <p:nvPr/>
        </p:nvPicPr>
        <p:blipFill>
          <a:blip r:embed="rId3" cstate="print"/>
          <a:srcRect/>
          <a:stretch>
            <a:fillRect/>
          </a:stretch>
        </p:blipFill>
        <p:spPr bwMode="auto">
          <a:xfrm>
            <a:off x="838200" y="1169988"/>
            <a:ext cx="7862888" cy="5078412"/>
          </a:xfrm>
          <a:prstGeom prst="rect">
            <a:avLst/>
          </a:prstGeom>
          <a:noFill/>
        </p:spPr>
      </p:pic>
      <p:sp>
        <p:nvSpPr>
          <p:cNvPr id="50180" name="Text Box 4"/>
          <p:cNvSpPr txBox="1">
            <a:spLocks noChangeArrowheads="1"/>
          </p:cNvSpPr>
          <p:nvPr/>
        </p:nvSpPr>
        <p:spPr bwMode="auto">
          <a:xfrm>
            <a:off x="1260475" y="6213475"/>
            <a:ext cx="4732338" cy="336550"/>
          </a:xfrm>
          <a:prstGeom prst="rect">
            <a:avLst/>
          </a:prstGeom>
          <a:noFill/>
          <a:ln w="12700">
            <a:noFill/>
            <a:miter lim="800000"/>
            <a:headEnd/>
            <a:tailEnd type="none" w="lg" len="med"/>
          </a:ln>
          <a:effectLst/>
        </p:spPr>
        <p:txBody>
          <a:bodyPr wrap="none">
            <a:spAutoFit/>
          </a:bodyPr>
          <a:lstStyle/>
          <a:p>
            <a:r>
              <a:rPr lang="en-US" sz="1600">
                <a:latin typeface="Arial" pitchFamily="34" charset="0"/>
              </a:rPr>
              <a:t>Shaded areas are not included in XC4000E family.</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3200" b="0"/>
              <a:t>Xilinx FPGA Routing</a:t>
            </a:r>
            <a:endParaRPr lang="en-US"/>
          </a:p>
        </p:txBody>
      </p:sp>
      <p:sp>
        <p:nvSpPr>
          <p:cNvPr id="49155" name="Rectangle 3"/>
          <p:cNvSpPr>
            <a:spLocks noGrp="1" noChangeArrowheads="1"/>
          </p:cNvSpPr>
          <p:nvPr>
            <p:ph type="body" idx="4294967295"/>
          </p:nvPr>
        </p:nvSpPr>
        <p:spPr>
          <a:xfrm>
            <a:off x="1152525" y="1271588"/>
            <a:ext cx="7991475" cy="4427537"/>
          </a:xfrm>
        </p:spPr>
        <p:txBody>
          <a:bodyPr/>
          <a:lstStyle/>
          <a:p>
            <a:pPr>
              <a:buFont typeface="Arial" pitchFamily="34" charset="0"/>
              <a:buNone/>
            </a:pPr>
            <a:r>
              <a:rPr lang="en-US" sz="2200">
                <a:latin typeface="Arial" pitchFamily="34" charset="0"/>
              </a:rPr>
              <a:t>1) Fast Direct Interconnect - CLB to CLB</a:t>
            </a:r>
          </a:p>
          <a:p>
            <a:pPr>
              <a:buFont typeface="Arial" pitchFamily="34" charset="0"/>
              <a:buNone/>
            </a:pPr>
            <a:r>
              <a:rPr lang="en-US" sz="2200">
                <a:latin typeface="Arial" pitchFamily="34" charset="0"/>
              </a:rPr>
              <a:t>2) General Purpose Interconnect - Uses switch matrix</a:t>
            </a:r>
          </a:p>
        </p:txBody>
      </p:sp>
      <p:grpSp>
        <p:nvGrpSpPr>
          <p:cNvPr id="2" name="Group 4"/>
          <p:cNvGrpSpPr>
            <a:grpSpLocks/>
          </p:cNvGrpSpPr>
          <p:nvPr/>
        </p:nvGrpSpPr>
        <p:grpSpPr bwMode="auto">
          <a:xfrm>
            <a:off x="4659313" y="2298700"/>
            <a:ext cx="3856037" cy="3660775"/>
            <a:chOff x="2606" y="1136"/>
            <a:chExt cx="2758" cy="2618"/>
          </a:xfrm>
        </p:grpSpPr>
        <p:sp>
          <p:nvSpPr>
            <p:cNvPr id="49157" name="Rectangle 5"/>
            <p:cNvSpPr>
              <a:spLocks noChangeArrowheads="1"/>
            </p:cNvSpPr>
            <p:nvPr/>
          </p:nvSpPr>
          <p:spPr bwMode="auto">
            <a:xfrm>
              <a:off x="3315" y="1190"/>
              <a:ext cx="513" cy="639"/>
            </a:xfrm>
            <a:prstGeom prst="rect">
              <a:avLst/>
            </a:prstGeom>
            <a:solidFill>
              <a:schemeClr val="bg1"/>
            </a:solidFill>
            <a:ln w="25400">
              <a:solidFill>
                <a:srgbClr val="000099"/>
              </a:solidFill>
              <a:miter lim="800000"/>
              <a:headEnd/>
              <a:tailEnd/>
            </a:ln>
            <a:effectLst>
              <a:outerShdw dist="107763" dir="2700000" algn="ctr" rotWithShape="0">
                <a:schemeClr val="bg2"/>
              </a:outerShdw>
            </a:effectLst>
          </p:spPr>
          <p:txBody>
            <a:bodyPr wrap="none" lIns="85725" tIns="42862" rIns="85725" bIns="42862" anchor="ctr"/>
            <a:lstStyle/>
            <a:p>
              <a:pPr algn="ctr" defTabSz="850900"/>
              <a:r>
                <a:rPr lang="en-US" sz="1800" b="1">
                  <a:latin typeface="Arial" pitchFamily="34" charset="0"/>
                </a:rPr>
                <a:t>CLB</a:t>
              </a:r>
            </a:p>
          </p:txBody>
        </p:sp>
        <p:sp>
          <p:nvSpPr>
            <p:cNvPr id="49158" name="Rectangle 6"/>
            <p:cNvSpPr>
              <a:spLocks noChangeArrowheads="1"/>
            </p:cNvSpPr>
            <p:nvPr/>
          </p:nvSpPr>
          <p:spPr bwMode="auto">
            <a:xfrm>
              <a:off x="3315" y="2805"/>
              <a:ext cx="513" cy="637"/>
            </a:xfrm>
            <a:prstGeom prst="rect">
              <a:avLst/>
            </a:prstGeom>
            <a:solidFill>
              <a:schemeClr val="bg1"/>
            </a:solidFill>
            <a:ln w="25400">
              <a:solidFill>
                <a:srgbClr val="000099"/>
              </a:solidFill>
              <a:miter lim="800000"/>
              <a:headEnd/>
              <a:tailEnd/>
            </a:ln>
            <a:effectLst>
              <a:outerShdw dist="107763" dir="2700000" algn="ctr" rotWithShape="0">
                <a:schemeClr val="bg2"/>
              </a:outerShdw>
            </a:effectLst>
          </p:spPr>
          <p:txBody>
            <a:bodyPr wrap="none" lIns="85725" tIns="42862" rIns="85725" bIns="42862" anchor="ctr"/>
            <a:lstStyle/>
            <a:p>
              <a:pPr algn="ctr" defTabSz="850900"/>
              <a:r>
                <a:rPr lang="en-US" sz="1800" b="1">
                  <a:latin typeface="Arial" pitchFamily="34" charset="0"/>
                </a:rPr>
                <a:t>CLB</a:t>
              </a:r>
            </a:p>
          </p:txBody>
        </p:sp>
        <p:sp>
          <p:nvSpPr>
            <p:cNvPr id="49159" name="Rectangle 7"/>
            <p:cNvSpPr>
              <a:spLocks noChangeArrowheads="1"/>
            </p:cNvSpPr>
            <p:nvPr/>
          </p:nvSpPr>
          <p:spPr bwMode="auto">
            <a:xfrm>
              <a:off x="4752" y="1190"/>
              <a:ext cx="513" cy="639"/>
            </a:xfrm>
            <a:prstGeom prst="rect">
              <a:avLst/>
            </a:prstGeom>
            <a:solidFill>
              <a:schemeClr val="bg1"/>
            </a:solidFill>
            <a:ln w="25400">
              <a:solidFill>
                <a:srgbClr val="000099"/>
              </a:solidFill>
              <a:miter lim="800000"/>
              <a:headEnd/>
              <a:tailEnd/>
            </a:ln>
            <a:effectLst>
              <a:outerShdw dist="107763" dir="2700000" algn="ctr" rotWithShape="0">
                <a:schemeClr val="bg2"/>
              </a:outerShdw>
            </a:effectLst>
          </p:spPr>
          <p:txBody>
            <a:bodyPr wrap="none" lIns="85725" tIns="42862" rIns="85725" bIns="42862" anchor="ctr"/>
            <a:lstStyle/>
            <a:p>
              <a:pPr algn="ctr" defTabSz="850900"/>
              <a:r>
                <a:rPr lang="en-US" sz="1800" b="1">
                  <a:latin typeface="Arial" pitchFamily="34" charset="0"/>
                </a:rPr>
                <a:t>CLB</a:t>
              </a:r>
            </a:p>
          </p:txBody>
        </p:sp>
        <p:sp>
          <p:nvSpPr>
            <p:cNvPr id="49160" name="Rectangle 8"/>
            <p:cNvSpPr>
              <a:spLocks noChangeArrowheads="1"/>
            </p:cNvSpPr>
            <p:nvPr/>
          </p:nvSpPr>
          <p:spPr bwMode="auto">
            <a:xfrm>
              <a:off x="4752" y="2805"/>
              <a:ext cx="513" cy="637"/>
            </a:xfrm>
            <a:prstGeom prst="rect">
              <a:avLst/>
            </a:prstGeom>
            <a:solidFill>
              <a:schemeClr val="bg1"/>
            </a:solidFill>
            <a:ln w="25400">
              <a:solidFill>
                <a:srgbClr val="000099"/>
              </a:solidFill>
              <a:miter lim="800000"/>
              <a:headEnd/>
              <a:tailEnd/>
            </a:ln>
            <a:effectLst>
              <a:outerShdw dist="107763" dir="2700000" algn="ctr" rotWithShape="0">
                <a:schemeClr val="bg2"/>
              </a:outerShdw>
            </a:effectLst>
          </p:spPr>
          <p:txBody>
            <a:bodyPr wrap="none" lIns="85725" tIns="42862" rIns="85725" bIns="42862" anchor="ctr"/>
            <a:lstStyle/>
            <a:p>
              <a:pPr algn="ctr" defTabSz="850900"/>
              <a:r>
                <a:rPr lang="en-US" sz="1800" b="1">
                  <a:latin typeface="Arial" pitchFamily="34" charset="0"/>
                </a:rPr>
                <a:t>CLB</a:t>
              </a:r>
            </a:p>
          </p:txBody>
        </p:sp>
        <p:sp>
          <p:nvSpPr>
            <p:cNvPr id="49161" name="Line 9"/>
            <p:cNvSpPr>
              <a:spLocks noChangeShapeType="1"/>
            </p:cNvSpPr>
            <p:nvPr/>
          </p:nvSpPr>
          <p:spPr bwMode="auto">
            <a:xfrm flipH="1">
              <a:off x="3104" y="2372"/>
              <a:ext cx="1031" cy="0"/>
            </a:xfrm>
            <a:prstGeom prst="line">
              <a:avLst/>
            </a:prstGeom>
            <a:noFill/>
            <a:ln w="50800">
              <a:solidFill>
                <a:srgbClr val="000099"/>
              </a:solidFill>
              <a:round/>
              <a:headEnd/>
              <a:tailEnd/>
            </a:ln>
            <a:effectLst/>
          </p:spPr>
          <p:txBody>
            <a:bodyPr wrap="none" anchor="ctr"/>
            <a:lstStyle/>
            <a:p>
              <a:endParaRPr lang="it-IT"/>
            </a:p>
          </p:txBody>
        </p:sp>
        <p:sp>
          <p:nvSpPr>
            <p:cNvPr id="49162" name="Line 10"/>
            <p:cNvSpPr>
              <a:spLocks noChangeShapeType="1"/>
            </p:cNvSpPr>
            <p:nvPr/>
          </p:nvSpPr>
          <p:spPr bwMode="auto">
            <a:xfrm flipH="1">
              <a:off x="3104" y="2311"/>
              <a:ext cx="1031" cy="0"/>
            </a:xfrm>
            <a:prstGeom prst="line">
              <a:avLst/>
            </a:prstGeom>
            <a:noFill/>
            <a:ln w="50800">
              <a:solidFill>
                <a:srgbClr val="000099"/>
              </a:solidFill>
              <a:round/>
              <a:headEnd/>
              <a:tailEnd/>
            </a:ln>
            <a:effectLst/>
          </p:spPr>
          <p:txBody>
            <a:bodyPr wrap="none" anchor="ctr"/>
            <a:lstStyle/>
            <a:p>
              <a:endParaRPr lang="it-IT"/>
            </a:p>
          </p:txBody>
        </p:sp>
        <p:sp>
          <p:nvSpPr>
            <p:cNvPr id="49163" name="Line 11"/>
            <p:cNvSpPr>
              <a:spLocks noChangeShapeType="1"/>
            </p:cNvSpPr>
            <p:nvPr/>
          </p:nvSpPr>
          <p:spPr bwMode="auto">
            <a:xfrm flipH="1">
              <a:off x="3104" y="2252"/>
              <a:ext cx="1031" cy="0"/>
            </a:xfrm>
            <a:prstGeom prst="line">
              <a:avLst/>
            </a:prstGeom>
            <a:noFill/>
            <a:ln w="50800">
              <a:solidFill>
                <a:srgbClr val="000099"/>
              </a:solidFill>
              <a:round/>
              <a:headEnd/>
              <a:tailEnd/>
            </a:ln>
            <a:effectLst/>
          </p:spPr>
          <p:txBody>
            <a:bodyPr wrap="none" anchor="ctr"/>
            <a:lstStyle/>
            <a:p>
              <a:endParaRPr lang="it-IT"/>
            </a:p>
          </p:txBody>
        </p:sp>
        <p:sp>
          <p:nvSpPr>
            <p:cNvPr id="49164" name="Line 12"/>
            <p:cNvSpPr>
              <a:spLocks noChangeShapeType="1"/>
            </p:cNvSpPr>
            <p:nvPr/>
          </p:nvSpPr>
          <p:spPr bwMode="auto">
            <a:xfrm flipH="1">
              <a:off x="3104" y="2431"/>
              <a:ext cx="1031" cy="0"/>
            </a:xfrm>
            <a:prstGeom prst="line">
              <a:avLst/>
            </a:prstGeom>
            <a:noFill/>
            <a:ln w="50800">
              <a:solidFill>
                <a:srgbClr val="000099"/>
              </a:solidFill>
              <a:round/>
              <a:headEnd/>
              <a:tailEnd/>
            </a:ln>
            <a:effectLst/>
          </p:spPr>
          <p:txBody>
            <a:bodyPr wrap="none" anchor="ctr"/>
            <a:lstStyle/>
            <a:p>
              <a:endParaRPr lang="it-IT"/>
            </a:p>
          </p:txBody>
        </p:sp>
        <p:sp>
          <p:nvSpPr>
            <p:cNvPr id="49165" name="Line 13"/>
            <p:cNvSpPr>
              <a:spLocks noChangeShapeType="1"/>
            </p:cNvSpPr>
            <p:nvPr/>
          </p:nvSpPr>
          <p:spPr bwMode="auto">
            <a:xfrm flipH="1">
              <a:off x="3104" y="2193"/>
              <a:ext cx="1031" cy="0"/>
            </a:xfrm>
            <a:prstGeom prst="line">
              <a:avLst/>
            </a:prstGeom>
            <a:noFill/>
            <a:ln w="50800">
              <a:solidFill>
                <a:srgbClr val="000099"/>
              </a:solidFill>
              <a:round/>
              <a:headEnd/>
              <a:tailEnd/>
            </a:ln>
            <a:effectLst/>
          </p:spPr>
          <p:txBody>
            <a:bodyPr wrap="none" anchor="ctr"/>
            <a:lstStyle/>
            <a:p>
              <a:endParaRPr lang="it-IT"/>
            </a:p>
          </p:txBody>
        </p:sp>
        <p:sp>
          <p:nvSpPr>
            <p:cNvPr id="49166" name="Line 14"/>
            <p:cNvSpPr>
              <a:spLocks noChangeShapeType="1"/>
            </p:cNvSpPr>
            <p:nvPr/>
          </p:nvSpPr>
          <p:spPr bwMode="auto">
            <a:xfrm flipH="1">
              <a:off x="4215" y="2372"/>
              <a:ext cx="1149" cy="0"/>
            </a:xfrm>
            <a:prstGeom prst="line">
              <a:avLst/>
            </a:prstGeom>
            <a:noFill/>
            <a:ln w="50800">
              <a:solidFill>
                <a:srgbClr val="000099"/>
              </a:solidFill>
              <a:round/>
              <a:headEnd/>
              <a:tailEnd/>
            </a:ln>
            <a:effectLst/>
          </p:spPr>
          <p:txBody>
            <a:bodyPr wrap="none" anchor="ctr"/>
            <a:lstStyle/>
            <a:p>
              <a:endParaRPr lang="it-IT"/>
            </a:p>
          </p:txBody>
        </p:sp>
        <p:sp>
          <p:nvSpPr>
            <p:cNvPr id="49167" name="Line 15"/>
            <p:cNvSpPr>
              <a:spLocks noChangeShapeType="1"/>
            </p:cNvSpPr>
            <p:nvPr/>
          </p:nvSpPr>
          <p:spPr bwMode="auto">
            <a:xfrm flipH="1">
              <a:off x="4215" y="2311"/>
              <a:ext cx="1149" cy="0"/>
            </a:xfrm>
            <a:prstGeom prst="line">
              <a:avLst/>
            </a:prstGeom>
            <a:noFill/>
            <a:ln w="50800">
              <a:solidFill>
                <a:srgbClr val="000099"/>
              </a:solidFill>
              <a:round/>
              <a:headEnd/>
              <a:tailEnd/>
            </a:ln>
            <a:effectLst/>
          </p:spPr>
          <p:txBody>
            <a:bodyPr wrap="none" anchor="ctr"/>
            <a:lstStyle/>
            <a:p>
              <a:endParaRPr lang="it-IT"/>
            </a:p>
          </p:txBody>
        </p:sp>
        <p:sp>
          <p:nvSpPr>
            <p:cNvPr id="49168" name="Line 16"/>
            <p:cNvSpPr>
              <a:spLocks noChangeShapeType="1"/>
            </p:cNvSpPr>
            <p:nvPr/>
          </p:nvSpPr>
          <p:spPr bwMode="auto">
            <a:xfrm flipH="1">
              <a:off x="4215" y="2252"/>
              <a:ext cx="1149" cy="0"/>
            </a:xfrm>
            <a:prstGeom prst="line">
              <a:avLst/>
            </a:prstGeom>
            <a:noFill/>
            <a:ln w="50800">
              <a:solidFill>
                <a:srgbClr val="000099"/>
              </a:solidFill>
              <a:round/>
              <a:headEnd/>
              <a:tailEnd/>
            </a:ln>
            <a:effectLst/>
          </p:spPr>
          <p:txBody>
            <a:bodyPr wrap="none" anchor="ctr"/>
            <a:lstStyle/>
            <a:p>
              <a:endParaRPr lang="it-IT"/>
            </a:p>
          </p:txBody>
        </p:sp>
        <p:sp>
          <p:nvSpPr>
            <p:cNvPr id="49169" name="Line 17"/>
            <p:cNvSpPr>
              <a:spLocks noChangeShapeType="1"/>
            </p:cNvSpPr>
            <p:nvPr/>
          </p:nvSpPr>
          <p:spPr bwMode="auto">
            <a:xfrm flipH="1">
              <a:off x="4215" y="2431"/>
              <a:ext cx="1149" cy="0"/>
            </a:xfrm>
            <a:prstGeom prst="line">
              <a:avLst/>
            </a:prstGeom>
            <a:noFill/>
            <a:ln w="50800">
              <a:solidFill>
                <a:srgbClr val="000099"/>
              </a:solidFill>
              <a:round/>
              <a:headEnd/>
              <a:tailEnd/>
            </a:ln>
            <a:effectLst/>
          </p:spPr>
          <p:txBody>
            <a:bodyPr wrap="none" anchor="ctr"/>
            <a:lstStyle/>
            <a:p>
              <a:endParaRPr lang="it-IT"/>
            </a:p>
          </p:txBody>
        </p:sp>
        <p:sp>
          <p:nvSpPr>
            <p:cNvPr id="49170" name="Line 18"/>
            <p:cNvSpPr>
              <a:spLocks noChangeShapeType="1"/>
            </p:cNvSpPr>
            <p:nvPr/>
          </p:nvSpPr>
          <p:spPr bwMode="auto">
            <a:xfrm flipH="1">
              <a:off x="4215" y="2193"/>
              <a:ext cx="1149" cy="0"/>
            </a:xfrm>
            <a:prstGeom prst="line">
              <a:avLst/>
            </a:prstGeom>
            <a:noFill/>
            <a:ln w="50800">
              <a:solidFill>
                <a:srgbClr val="000099"/>
              </a:solidFill>
              <a:round/>
              <a:headEnd/>
              <a:tailEnd/>
            </a:ln>
            <a:effectLst/>
          </p:spPr>
          <p:txBody>
            <a:bodyPr wrap="none" anchor="ctr"/>
            <a:lstStyle/>
            <a:p>
              <a:endParaRPr lang="it-IT"/>
            </a:p>
          </p:txBody>
        </p:sp>
        <p:sp>
          <p:nvSpPr>
            <p:cNvPr id="49171" name="Line 19"/>
            <p:cNvSpPr>
              <a:spLocks noChangeShapeType="1"/>
            </p:cNvSpPr>
            <p:nvPr/>
          </p:nvSpPr>
          <p:spPr bwMode="auto">
            <a:xfrm flipV="1">
              <a:off x="4177" y="1136"/>
              <a:ext cx="0" cy="1042"/>
            </a:xfrm>
            <a:prstGeom prst="line">
              <a:avLst/>
            </a:prstGeom>
            <a:noFill/>
            <a:ln w="50800">
              <a:solidFill>
                <a:srgbClr val="000099"/>
              </a:solidFill>
              <a:round/>
              <a:headEnd/>
              <a:tailEnd/>
            </a:ln>
            <a:effectLst/>
          </p:spPr>
          <p:txBody>
            <a:bodyPr wrap="none" anchor="ctr"/>
            <a:lstStyle/>
            <a:p>
              <a:endParaRPr lang="it-IT"/>
            </a:p>
          </p:txBody>
        </p:sp>
        <p:sp>
          <p:nvSpPr>
            <p:cNvPr id="49172" name="Line 20"/>
            <p:cNvSpPr>
              <a:spLocks noChangeShapeType="1"/>
            </p:cNvSpPr>
            <p:nvPr/>
          </p:nvSpPr>
          <p:spPr bwMode="auto">
            <a:xfrm flipV="1">
              <a:off x="4237" y="1136"/>
              <a:ext cx="0" cy="1042"/>
            </a:xfrm>
            <a:prstGeom prst="line">
              <a:avLst/>
            </a:prstGeom>
            <a:noFill/>
            <a:ln w="50800">
              <a:solidFill>
                <a:srgbClr val="000099"/>
              </a:solidFill>
              <a:round/>
              <a:headEnd/>
              <a:tailEnd/>
            </a:ln>
            <a:effectLst/>
          </p:spPr>
          <p:txBody>
            <a:bodyPr wrap="none" anchor="ctr"/>
            <a:lstStyle/>
            <a:p>
              <a:endParaRPr lang="it-IT"/>
            </a:p>
          </p:txBody>
        </p:sp>
        <p:sp>
          <p:nvSpPr>
            <p:cNvPr id="49173" name="Line 21"/>
            <p:cNvSpPr>
              <a:spLocks noChangeShapeType="1"/>
            </p:cNvSpPr>
            <p:nvPr/>
          </p:nvSpPr>
          <p:spPr bwMode="auto">
            <a:xfrm flipV="1">
              <a:off x="4295" y="1136"/>
              <a:ext cx="0" cy="1042"/>
            </a:xfrm>
            <a:prstGeom prst="line">
              <a:avLst/>
            </a:prstGeom>
            <a:noFill/>
            <a:ln w="50800">
              <a:solidFill>
                <a:srgbClr val="000099"/>
              </a:solidFill>
              <a:round/>
              <a:headEnd/>
              <a:tailEnd/>
            </a:ln>
            <a:effectLst/>
          </p:spPr>
          <p:txBody>
            <a:bodyPr wrap="none" anchor="ctr"/>
            <a:lstStyle/>
            <a:p>
              <a:endParaRPr lang="it-IT"/>
            </a:p>
          </p:txBody>
        </p:sp>
        <p:sp>
          <p:nvSpPr>
            <p:cNvPr id="49174" name="Line 22"/>
            <p:cNvSpPr>
              <a:spLocks noChangeShapeType="1"/>
            </p:cNvSpPr>
            <p:nvPr/>
          </p:nvSpPr>
          <p:spPr bwMode="auto">
            <a:xfrm flipV="1">
              <a:off x="4354" y="1136"/>
              <a:ext cx="0" cy="1042"/>
            </a:xfrm>
            <a:prstGeom prst="line">
              <a:avLst/>
            </a:prstGeom>
            <a:noFill/>
            <a:ln w="50800">
              <a:solidFill>
                <a:srgbClr val="000099"/>
              </a:solidFill>
              <a:round/>
              <a:headEnd/>
              <a:tailEnd/>
            </a:ln>
            <a:effectLst/>
          </p:spPr>
          <p:txBody>
            <a:bodyPr wrap="none" anchor="ctr"/>
            <a:lstStyle/>
            <a:p>
              <a:endParaRPr lang="it-IT"/>
            </a:p>
          </p:txBody>
        </p:sp>
        <p:sp>
          <p:nvSpPr>
            <p:cNvPr id="49175" name="Line 23"/>
            <p:cNvSpPr>
              <a:spLocks noChangeShapeType="1"/>
            </p:cNvSpPr>
            <p:nvPr/>
          </p:nvSpPr>
          <p:spPr bwMode="auto">
            <a:xfrm flipV="1">
              <a:off x="4412" y="1136"/>
              <a:ext cx="0" cy="1042"/>
            </a:xfrm>
            <a:prstGeom prst="line">
              <a:avLst/>
            </a:prstGeom>
            <a:noFill/>
            <a:ln w="50800">
              <a:solidFill>
                <a:srgbClr val="000099"/>
              </a:solidFill>
              <a:round/>
              <a:headEnd/>
              <a:tailEnd/>
            </a:ln>
            <a:effectLst/>
          </p:spPr>
          <p:txBody>
            <a:bodyPr wrap="none" anchor="ctr"/>
            <a:lstStyle/>
            <a:p>
              <a:endParaRPr lang="it-IT"/>
            </a:p>
          </p:txBody>
        </p:sp>
        <p:sp>
          <p:nvSpPr>
            <p:cNvPr id="49176" name="Line 24"/>
            <p:cNvSpPr>
              <a:spLocks noChangeShapeType="1"/>
            </p:cNvSpPr>
            <p:nvPr/>
          </p:nvSpPr>
          <p:spPr bwMode="auto">
            <a:xfrm flipV="1">
              <a:off x="4177" y="2474"/>
              <a:ext cx="0" cy="1280"/>
            </a:xfrm>
            <a:prstGeom prst="line">
              <a:avLst/>
            </a:prstGeom>
            <a:noFill/>
            <a:ln w="50800">
              <a:solidFill>
                <a:srgbClr val="000099"/>
              </a:solidFill>
              <a:round/>
              <a:headEnd/>
              <a:tailEnd/>
            </a:ln>
            <a:effectLst/>
          </p:spPr>
          <p:txBody>
            <a:bodyPr wrap="none" anchor="ctr"/>
            <a:lstStyle/>
            <a:p>
              <a:endParaRPr lang="it-IT"/>
            </a:p>
          </p:txBody>
        </p:sp>
        <p:sp>
          <p:nvSpPr>
            <p:cNvPr id="49177" name="Line 25"/>
            <p:cNvSpPr>
              <a:spLocks noChangeShapeType="1"/>
            </p:cNvSpPr>
            <p:nvPr/>
          </p:nvSpPr>
          <p:spPr bwMode="auto">
            <a:xfrm flipV="1">
              <a:off x="4237" y="2474"/>
              <a:ext cx="0" cy="1280"/>
            </a:xfrm>
            <a:prstGeom prst="line">
              <a:avLst/>
            </a:prstGeom>
            <a:noFill/>
            <a:ln w="50800">
              <a:solidFill>
                <a:srgbClr val="000099"/>
              </a:solidFill>
              <a:round/>
              <a:headEnd/>
              <a:tailEnd/>
            </a:ln>
            <a:effectLst/>
          </p:spPr>
          <p:txBody>
            <a:bodyPr wrap="none" anchor="ctr"/>
            <a:lstStyle/>
            <a:p>
              <a:endParaRPr lang="it-IT"/>
            </a:p>
          </p:txBody>
        </p:sp>
        <p:sp>
          <p:nvSpPr>
            <p:cNvPr id="49178" name="Line 26"/>
            <p:cNvSpPr>
              <a:spLocks noChangeShapeType="1"/>
            </p:cNvSpPr>
            <p:nvPr/>
          </p:nvSpPr>
          <p:spPr bwMode="auto">
            <a:xfrm flipV="1">
              <a:off x="4295" y="2474"/>
              <a:ext cx="0" cy="1280"/>
            </a:xfrm>
            <a:prstGeom prst="line">
              <a:avLst/>
            </a:prstGeom>
            <a:noFill/>
            <a:ln w="50800">
              <a:solidFill>
                <a:srgbClr val="000099"/>
              </a:solidFill>
              <a:round/>
              <a:headEnd/>
              <a:tailEnd/>
            </a:ln>
            <a:effectLst/>
          </p:spPr>
          <p:txBody>
            <a:bodyPr wrap="none" anchor="ctr"/>
            <a:lstStyle/>
            <a:p>
              <a:endParaRPr lang="it-IT"/>
            </a:p>
          </p:txBody>
        </p:sp>
        <p:sp>
          <p:nvSpPr>
            <p:cNvPr id="49179" name="Line 27"/>
            <p:cNvSpPr>
              <a:spLocks noChangeShapeType="1"/>
            </p:cNvSpPr>
            <p:nvPr/>
          </p:nvSpPr>
          <p:spPr bwMode="auto">
            <a:xfrm flipV="1">
              <a:off x="4354" y="2474"/>
              <a:ext cx="0" cy="1280"/>
            </a:xfrm>
            <a:prstGeom prst="line">
              <a:avLst/>
            </a:prstGeom>
            <a:noFill/>
            <a:ln w="50800">
              <a:solidFill>
                <a:srgbClr val="000099"/>
              </a:solidFill>
              <a:round/>
              <a:headEnd/>
              <a:tailEnd/>
            </a:ln>
            <a:effectLst/>
          </p:spPr>
          <p:txBody>
            <a:bodyPr wrap="none" anchor="ctr"/>
            <a:lstStyle/>
            <a:p>
              <a:endParaRPr lang="it-IT"/>
            </a:p>
          </p:txBody>
        </p:sp>
        <p:sp>
          <p:nvSpPr>
            <p:cNvPr id="49180" name="Line 28"/>
            <p:cNvSpPr>
              <a:spLocks noChangeShapeType="1"/>
            </p:cNvSpPr>
            <p:nvPr/>
          </p:nvSpPr>
          <p:spPr bwMode="auto">
            <a:xfrm flipV="1">
              <a:off x="4412" y="2474"/>
              <a:ext cx="0" cy="1280"/>
            </a:xfrm>
            <a:prstGeom prst="line">
              <a:avLst/>
            </a:prstGeom>
            <a:noFill/>
            <a:ln w="50800">
              <a:solidFill>
                <a:srgbClr val="000099"/>
              </a:solidFill>
              <a:round/>
              <a:headEnd/>
              <a:tailEnd/>
            </a:ln>
            <a:effectLst/>
          </p:spPr>
          <p:txBody>
            <a:bodyPr wrap="none" anchor="ctr"/>
            <a:lstStyle/>
            <a:p>
              <a:endParaRPr lang="it-IT"/>
            </a:p>
          </p:txBody>
        </p:sp>
        <p:sp>
          <p:nvSpPr>
            <p:cNvPr id="49181" name="Rectangle 29"/>
            <p:cNvSpPr>
              <a:spLocks noChangeArrowheads="1"/>
            </p:cNvSpPr>
            <p:nvPr/>
          </p:nvSpPr>
          <p:spPr bwMode="auto">
            <a:xfrm>
              <a:off x="3998" y="2010"/>
              <a:ext cx="594" cy="603"/>
            </a:xfrm>
            <a:prstGeom prst="rect">
              <a:avLst/>
            </a:prstGeom>
            <a:solidFill>
              <a:schemeClr val="bg1"/>
            </a:solidFill>
            <a:ln w="50800">
              <a:solidFill>
                <a:srgbClr val="000099"/>
              </a:solidFill>
              <a:miter lim="800000"/>
              <a:headEnd/>
              <a:tailEnd/>
            </a:ln>
            <a:effectLst/>
          </p:spPr>
          <p:txBody>
            <a:bodyPr wrap="none" lIns="85725" tIns="42862" rIns="85725" bIns="42862" anchor="ctr"/>
            <a:lstStyle/>
            <a:p>
              <a:pPr algn="ctr" defTabSz="850900"/>
              <a:r>
                <a:rPr lang="en-US" sz="1800" b="1">
                  <a:latin typeface="Arial" pitchFamily="34" charset="0"/>
                </a:rPr>
                <a:t>Switch</a:t>
              </a:r>
            </a:p>
            <a:p>
              <a:pPr algn="ctr" defTabSz="850900"/>
              <a:r>
                <a:rPr lang="en-US" sz="1800" b="1">
                  <a:latin typeface="Arial" pitchFamily="34" charset="0"/>
                </a:rPr>
                <a:t>Matrix</a:t>
              </a:r>
            </a:p>
          </p:txBody>
        </p:sp>
        <p:sp>
          <p:nvSpPr>
            <p:cNvPr id="49182" name="Line 30"/>
            <p:cNvSpPr>
              <a:spLocks noChangeShapeType="1"/>
            </p:cNvSpPr>
            <p:nvPr/>
          </p:nvSpPr>
          <p:spPr bwMode="auto">
            <a:xfrm>
              <a:off x="3848" y="1488"/>
              <a:ext cx="320" cy="0"/>
            </a:xfrm>
            <a:prstGeom prst="line">
              <a:avLst/>
            </a:prstGeom>
            <a:noFill/>
            <a:ln w="25400">
              <a:solidFill>
                <a:srgbClr val="000099"/>
              </a:solidFill>
              <a:round/>
              <a:headEnd type="triangle" w="med" len="med"/>
              <a:tailEnd type="triangle" w="med" len="med"/>
            </a:ln>
            <a:effectLst/>
          </p:spPr>
          <p:txBody>
            <a:bodyPr wrap="none" anchor="ctr"/>
            <a:lstStyle/>
            <a:p>
              <a:endParaRPr lang="it-IT"/>
            </a:p>
          </p:txBody>
        </p:sp>
        <p:sp>
          <p:nvSpPr>
            <p:cNvPr id="49183" name="Line 31"/>
            <p:cNvSpPr>
              <a:spLocks noChangeShapeType="1"/>
            </p:cNvSpPr>
            <p:nvPr/>
          </p:nvSpPr>
          <p:spPr bwMode="auto">
            <a:xfrm>
              <a:off x="3848" y="3120"/>
              <a:ext cx="320" cy="0"/>
            </a:xfrm>
            <a:prstGeom prst="line">
              <a:avLst/>
            </a:prstGeom>
            <a:noFill/>
            <a:ln w="25400">
              <a:solidFill>
                <a:srgbClr val="000099"/>
              </a:solidFill>
              <a:round/>
              <a:headEnd type="triangle" w="med" len="med"/>
              <a:tailEnd type="triangle" w="med" len="med"/>
            </a:ln>
            <a:effectLst/>
          </p:spPr>
          <p:txBody>
            <a:bodyPr wrap="none" anchor="ctr"/>
            <a:lstStyle/>
            <a:p>
              <a:endParaRPr lang="it-IT"/>
            </a:p>
          </p:txBody>
        </p:sp>
        <p:sp>
          <p:nvSpPr>
            <p:cNvPr id="49184" name="Line 32"/>
            <p:cNvSpPr>
              <a:spLocks noChangeShapeType="1"/>
            </p:cNvSpPr>
            <p:nvPr/>
          </p:nvSpPr>
          <p:spPr bwMode="auto">
            <a:xfrm>
              <a:off x="4424" y="1488"/>
              <a:ext cx="320" cy="0"/>
            </a:xfrm>
            <a:prstGeom prst="line">
              <a:avLst/>
            </a:prstGeom>
            <a:noFill/>
            <a:ln w="25400">
              <a:solidFill>
                <a:srgbClr val="000099"/>
              </a:solidFill>
              <a:round/>
              <a:headEnd type="triangle" w="med" len="med"/>
              <a:tailEnd type="triangle" w="med" len="med"/>
            </a:ln>
            <a:effectLst/>
          </p:spPr>
          <p:txBody>
            <a:bodyPr wrap="none" anchor="ctr"/>
            <a:lstStyle/>
            <a:p>
              <a:endParaRPr lang="it-IT"/>
            </a:p>
          </p:txBody>
        </p:sp>
        <p:sp>
          <p:nvSpPr>
            <p:cNvPr id="49185" name="Line 33"/>
            <p:cNvSpPr>
              <a:spLocks noChangeShapeType="1"/>
            </p:cNvSpPr>
            <p:nvPr/>
          </p:nvSpPr>
          <p:spPr bwMode="auto">
            <a:xfrm>
              <a:off x="4424" y="3120"/>
              <a:ext cx="320" cy="0"/>
            </a:xfrm>
            <a:prstGeom prst="line">
              <a:avLst/>
            </a:prstGeom>
            <a:noFill/>
            <a:ln w="25400">
              <a:solidFill>
                <a:srgbClr val="000099"/>
              </a:solidFill>
              <a:round/>
              <a:headEnd type="triangle" w="med" len="med"/>
              <a:tailEnd type="triangle" w="med" len="med"/>
            </a:ln>
            <a:effectLst/>
          </p:spPr>
          <p:txBody>
            <a:bodyPr wrap="none" anchor="ctr"/>
            <a:lstStyle/>
            <a:p>
              <a:endParaRPr lang="it-IT"/>
            </a:p>
          </p:txBody>
        </p:sp>
        <p:sp>
          <p:nvSpPr>
            <p:cNvPr id="49186" name="Line 34"/>
            <p:cNvSpPr>
              <a:spLocks noChangeShapeType="1"/>
            </p:cNvSpPr>
            <p:nvPr/>
          </p:nvSpPr>
          <p:spPr bwMode="auto">
            <a:xfrm>
              <a:off x="3600" y="1832"/>
              <a:ext cx="0" cy="368"/>
            </a:xfrm>
            <a:prstGeom prst="line">
              <a:avLst/>
            </a:prstGeom>
            <a:noFill/>
            <a:ln w="25400">
              <a:solidFill>
                <a:srgbClr val="000099"/>
              </a:solidFill>
              <a:round/>
              <a:headEnd type="triangle" w="med" len="med"/>
              <a:tailEnd type="triangle" w="med" len="med"/>
            </a:ln>
            <a:effectLst/>
          </p:spPr>
          <p:txBody>
            <a:bodyPr wrap="none" anchor="ctr"/>
            <a:lstStyle/>
            <a:p>
              <a:endParaRPr lang="it-IT"/>
            </a:p>
          </p:txBody>
        </p:sp>
        <p:sp>
          <p:nvSpPr>
            <p:cNvPr id="49187" name="Line 35"/>
            <p:cNvSpPr>
              <a:spLocks noChangeShapeType="1"/>
            </p:cNvSpPr>
            <p:nvPr/>
          </p:nvSpPr>
          <p:spPr bwMode="auto">
            <a:xfrm>
              <a:off x="5040" y="1832"/>
              <a:ext cx="0" cy="368"/>
            </a:xfrm>
            <a:prstGeom prst="line">
              <a:avLst/>
            </a:prstGeom>
            <a:noFill/>
            <a:ln w="25400">
              <a:solidFill>
                <a:srgbClr val="000099"/>
              </a:solidFill>
              <a:round/>
              <a:headEnd type="triangle" w="med" len="med"/>
              <a:tailEnd type="triangle" w="med" len="med"/>
            </a:ln>
            <a:effectLst/>
          </p:spPr>
          <p:txBody>
            <a:bodyPr wrap="none" anchor="ctr"/>
            <a:lstStyle/>
            <a:p>
              <a:endParaRPr lang="it-IT"/>
            </a:p>
          </p:txBody>
        </p:sp>
        <p:sp>
          <p:nvSpPr>
            <p:cNvPr id="49188" name="Line 36"/>
            <p:cNvSpPr>
              <a:spLocks noChangeShapeType="1"/>
            </p:cNvSpPr>
            <p:nvPr/>
          </p:nvSpPr>
          <p:spPr bwMode="auto">
            <a:xfrm>
              <a:off x="3600" y="2456"/>
              <a:ext cx="0" cy="368"/>
            </a:xfrm>
            <a:prstGeom prst="line">
              <a:avLst/>
            </a:prstGeom>
            <a:noFill/>
            <a:ln w="25400">
              <a:solidFill>
                <a:srgbClr val="000099"/>
              </a:solidFill>
              <a:round/>
              <a:headEnd type="triangle" w="med" len="med"/>
              <a:tailEnd type="triangle" w="med" len="med"/>
            </a:ln>
            <a:effectLst/>
          </p:spPr>
          <p:txBody>
            <a:bodyPr wrap="none" anchor="ctr"/>
            <a:lstStyle/>
            <a:p>
              <a:endParaRPr lang="it-IT"/>
            </a:p>
          </p:txBody>
        </p:sp>
        <p:sp>
          <p:nvSpPr>
            <p:cNvPr id="49189" name="Line 37"/>
            <p:cNvSpPr>
              <a:spLocks noChangeShapeType="1"/>
            </p:cNvSpPr>
            <p:nvPr/>
          </p:nvSpPr>
          <p:spPr bwMode="auto">
            <a:xfrm>
              <a:off x="5040" y="2456"/>
              <a:ext cx="0" cy="368"/>
            </a:xfrm>
            <a:prstGeom prst="line">
              <a:avLst/>
            </a:prstGeom>
            <a:noFill/>
            <a:ln w="25400">
              <a:solidFill>
                <a:srgbClr val="000099"/>
              </a:solidFill>
              <a:round/>
              <a:headEnd type="triangle" w="med" len="med"/>
              <a:tailEnd type="triangle" w="med" len="med"/>
            </a:ln>
            <a:effectLst/>
          </p:spPr>
          <p:txBody>
            <a:bodyPr wrap="none" anchor="ctr"/>
            <a:lstStyle/>
            <a:p>
              <a:endParaRPr lang="it-IT"/>
            </a:p>
          </p:txBody>
        </p:sp>
        <p:sp>
          <p:nvSpPr>
            <p:cNvPr id="49190" name="Rectangle 38"/>
            <p:cNvSpPr>
              <a:spLocks noChangeArrowheads="1"/>
            </p:cNvSpPr>
            <p:nvPr/>
          </p:nvSpPr>
          <p:spPr bwMode="auto">
            <a:xfrm>
              <a:off x="2606" y="2010"/>
              <a:ext cx="594" cy="603"/>
            </a:xfrm>
            <a:prstGeom prst="rect">
              <a:avLst/>
            </a:prstGeom>
            <a:solidFill>
              <a:schemeClr val="bg1"/>
            </a:solidFill>
            <a:ln w="50800">
              <a:solidFill>
                <a:srgbClr val="000099"/>
              </a:solidFill>
              <a:miter lim="800000"/>
              <a:headEnd/>
              <a:tailEnd/>
            </a:ln>
            <a:effectLst/>
          </p:spPr>
          <p:txBody>
            <a:bodyPr wrap="none" lIns="85725" tIns="42862" rIns="85725" bIns="42862" anchor="ctr"/>
            <a:lstStyle/>
            <a:p>
              <a:pPr algn="ctr" defTabSz="850900"/>
              <a:r>
                <a:rPr lang="en-US" sz="1800" b="1">
                  <a:latin typeface="Arial" pitchFamily="34" charset="0"/>
                </a:rPr>
                <a:t>Switch</a:t>
              </a:r>
            </a:p>
            <a:p>
              <a:pPr algn="ctr" defTabSz="850900"/>
              <a:r>
                <a:rPr lang="en-US" sz="1800" b="1">
                  <a:latin typeface="Arial" pitchFamily="34" charset="0"/>
                </a:rPr>
                <a:t>Matrix</a:t>
              </a:r>
            </a:p>
          </p:txBody>
        </p:sp>
      </p:grpSp>
      <p:sp>
        <p:nvSpPr>
          <p:cNvPr id="49191" name="Rectangle 39"/>
          <p:cNvSpPr>
            <a:spLocks noChangeArrowheads="1"/>
          </p:cNvSpPr>
          <p:nvPr/>
        </p:nvSpPr>
        <p:spPr bwMode="auto">
          <a:xfrm>
            <a:off x="990600" y="2125663"/>
            <a:ext cx="3514725" cy="3513137"/>
          </a:xfrm>
          <a:prstGeom prst="rect">
            <a:avLst/>
          </a:prstGeom>
          <a:noFill/>
          <a:ln w="12700">
            <a:noFill/>
            <a:miter lim="800000"/>
            <a:headEnd/>
            <a:tailEnd/>
          </a:ln>
          <a:effectLst/>
        </p:spPr>
        <p:txBody>
          <a:bodyPr lIns="90488" tIns="44450" rIns="90488" bIns="44450" anchorCtr="1"/>
          <a:lstStyle/>
          <a:p>
            <a:r>
              <a:rPr lang="en-US" sz="2200" dirty="0">
                <a:latin typeface="Arial" pitchFamily="34" charset="0"/>
              </a:rPr>
              <a:t>3) Double Lines</a:t>
            </a:r>
          </a:p>
          <a:p>
            <a:r>
              <a:rPr lang="en-US" sz="2200" dirty="0">
                <a:latin typeface="Arial" pitchFamily="34" charset="0"/>
              </a:rPr>
              <a:t>4) Long Lines</a:t>
            </a:r>
          </a:p>
          <a:p>
            <a:pPr lvl="1"/>
            <a:r>
              <a:rPr lang="en-US" sz="2200" dirty="0">
                <a:latin typeface="Arial" pitchFamily="34" charset="0"/>
              </a:rPr>
              <a:t>Segmented across chip</a:t>
            </a:r>
          </a:p>
          <a:p>
            <a:pPr lvl="1"/>
            <a:r>
              <a:rPr lang="en-US" sz="2200" dirty="0">
                <a:latin typeface="Arial" pitchFamily="34" charset="0"/>
              </a:rPr>
              <a:t>Global clocks, lowest skew</a:t>
            </a:r>
          </a:p>
          <a:p>
            <a:pPr lvl="1"/>
            <a:r>
              <a:rPr lang="en-US" sz="2200" dirty="0">
                <a:latin typeface="Arial" pitchFamily="34" charset="0"/>
              </a:rPr>
              <a:t>2 Tri-states per CLB for busses</a:t>
            </a:r>
          </a:p>
        </p:txBody>
      </p:sp>
      <p:grpSp>
        <p:nvGrpSpPr>
          <p:cNvPr id="3" name="Group 40"/>
          <p:cNvGrpSpPr>
            <a:grpSpLocks/>
          </p:cNvGrpSpPr>
          <p:nvPr/>
        </p:nvGrpSpPr>
        <p:grpSpPr bwMode="auto">
          <a:xfrm>
            <a:off x="6300788" y="3427413"/>
            <a:ext cx="212725" cy="214312"/>
            <a:chOff x="3813" y="1931"/>
            <a:chExt cx="134" cy="135"/>
          </a:xfrm>
        </p:grpSpPr>
        <p:sp>
          <p:nvSpPr>
            <p:cNvPr id="49193" name="Line 41"/>
            <p:cNvSpPr>
              <a:spLocks noChangeShapeType="1"/>
            </p:cNvSpPr>
            <p:nvPr/>
          </p:nvSpPr>
          <p:spPr bwMode="auto">
            <a:xfrm>
              <a:off x="3822" y="1980"/>
              <a:ext cx="79" cy="0"/>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194" name="Line 42"/>
            <p:cNvSpPr>
              <a:spLocks noChangeShapeType="1"/>
            </p:cNvSpPr>
            <p:nvPr/>
          </p:nvSpPr>
          <p:spPr bwMode="auto">
            <a:xfrm flipH="1">
              <a:off x="3858" y="1986"/>
              <a:ext cx="51" cy="35"/>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195" name="Line 43"/>
            <p:cNvSpPr>
              <a:spLocks noChangeShapeType="1"/>
            </p:cNvSpPr>
            <p:nvPr/>
          </p:nvSpPr>
          <p:spPr bwMode="auto">
            <a:xfrm flipH="1" flipV="1">
              <a:off x="3813" y="1977"/>
              <a:ext cx="50" cy="51"/>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196" name="Line 44"/>
            <p:cNvSpPr>
              <a:spLocks noChangeShapeType="1"/>
            </p:cNvSpPr>
            <p:nvPr/>
          </p:nvSpPr>
          <p:spPr bwMode="auto">
            <a:xfrm flipV="1">
              <a:off x="3860" y="1931"/>
              <a:ext cx="0" cy="52"/>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197" name="Line 45"/>
            <p:cNvSpPr>
              <a:spLocks noChangeShapeType="1"/>
            </p:cNvSpPr>
            <p:nvPr/>
          </p:nvSpPr>
          <p:spPr bwMode="auto">
            <a:xfrm>
              <a:off x="3860" y="2031"/>
              <a:ext cx="0" cy="35"/>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198" name="Line 46"/>
            <p:cNvSpPr>
              <a:spLocks noChangeShapeType="1"/>
            </p:cNvSpPr>
            <p:nvPr/>
          </p:nvSpPr>
          <p:spPr bwMode="auto">
            <a:xfrm>
              <a:off x="3911" y="1980"/>
              <a:ext cx="36" cy="0"/>
            </a:xfrm>
            <a:prstGeom prst="line">
              <a:avLst/>
            </a:prstGeom>
            <a:noFill/>
            <a:ln w="12700">
              <a:solidFill>
                <a:srgbClr val="000099"/>
              </a:solidFill>
              <a:round/>
              <a:headEnd type="none" w="sm" len="sm"/>
              <a:tailEnd type="none" w="sm" len="sm"/>
            </a:ln>
            <a:effectLst/>
          </p:spPr>
          <p:txBody>
            <a:bodyPr wrap="none" anchor="ctr"/>
            <a:lstStyle/>
            <a:p>
              <a:endParaRPr lang="it-IT"/>
            </a:p>
          </p:txBody>
        </p:sp>
      </p:grpSp>
      <p:grpSp>
        <p:nvGrpSpPr>
          <p:cNvPr id="4" name="Group 47"/>
          <p:cNvGrpSpPr>
            <a:grpSpLocks/>
          </p:cNvGrpSpPr>
          <p:nvPr/>
        </p:nvGrpSpPr>
        <p:grpSpPr bwMode="auto">
          <a:xfrm>
            <a:off x="6300788" y="4265613"/>
            <a:ext cx="212725" cy="214312"/>
            <a:chOff x="3813" y="1931"/>
            <a:chExt cx="134" cy="135"/>
          </a:xfrm>
        </p:grpSpPr>
        <p:sp>
          <p:nvSpPr>
            <p:cNvPr id="49200" name="Line 48"/>
            <p:cNvSpPr>
              <a:spLocks noChangeShapeType="1"/>
            </p:cNvSpPr>
            <p:nvPr/>
          </p:nvSpPr>
          <p:spPr bwMode="auto">
            <a:xfrm>
              <a:off x="3822" y="1980"/>
              <a:ext cx="79" cy="0"/>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01" name="Line 49"/>
            <p:cNvSpPr>
              <a:spLocks noChangeShapeType="1"/>
            </p:cNvSpPr>
            <p:nvPr/>
          </p:nvSpPr>
          <p:spPr bwMode="auto">
            <a:xfrm flipH="1">
              <a:off x="3858" y="1986"/>
              <a:ext cx="51" cy="35"/>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02" name="Line 50"/>
            <p:cNvSpPr>
              <a:spLocks noChangeShapeType="1"/>
            </p:cNvSpPr>
            <p:nvPr/>
          </p:nvSpPr>
          <p:spPr bwMode="auto">
            <a:xfrm flipH="1" flipV="1">
              <a:off x="3813" y="1977"/>
              <a:ext cx="50" cy="51"/>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03" name="Line 51"/>
            <p:cNvSpPr>
              <a:spLocks noChangeShapeType="1"/>
            </p:cNvSpPr>
            <p:nvPr/>
          </p:nvSpPr>
          <p:spPr bwMode="auto">
            <a:xfrm flipV="1">
              <a:off x="3860" y="1931"/>
              <a:ext cx="0" cy="52"/>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04" name="Line 52"/>
            <p:cNvSpPr>
              <a:spLocks noChangeShapeType="1"/>
            </p:cNvSpPr>
            <p:nvPr/>
          </p:nvSpPr>
          <p:spPr bwMode="auto">
            <a:xfrm>
              <a:off x="3860" y="2031"/>
              <a:ext cx="0" cy="35"/>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05" name="Line 53"/>
            <p:cNvSpPr>
              <a:spLocks noChangeShapeType="1"/>
            </p:cNvSpPr>
            <p:nvPr/>
          </p:nvSpPr>
          <p:spPr bwMode="auto">
            <a:xfrm>
              <a:off x="3911" y="1980"/>
              <a:ext cx="36" cy="0"/>
            </a:xfrm>
            <a:prstGeom prst="line">
              <a:avLst/>
            </a:prstGeom>
            <a:noFill/>
            <a:ln w="12700">
              <a:solidFill>
                <a:srgbClr val="000099"/>
              </a:solidFill>
              <a:round/>
              <a:headEnd type="none" w="sm" len="sm"/>
              <a:tailEnd type="none" w="sm" len="sm"/>
            </a:ln>
            <a:effectLst/>
          </p:spPr>
          <p:txBody>
            <a:bodyPr wrap="none" anchor="ctr"/>
            <a:lstStyle/>
            <a:p>
              <a:endParaRPr lang="it-IT"/>
            </a:p>
          </p:txBody>
        </p:sp>
      </p:grpSp>
      <p:grpSp>
        <p:nvGrpSpPr>
          <p:cNvPr id="5" name="Group 54"/>
          <p:cNvGrpSpPr>
            <a:grpSpLocks/>
          </p:cNvGrpSpPr>
          <p:nvPr/>
        </p:nvGrpSpPr>
        <p:grpSpPr bwMode="auto">
          <a:xfrm>
            <a:off x="7558088" y="4265613"/>
            <a:ext cx="212725" cy="214312"/>
            <a:chOff x="3813" y="1931"/>
            <a:chExt cx="134" cy="135"/>
          </a:xfrm>
        </p:grpSpPr>
        <p:sp>
          <p:nvSpPr>
            <p:cNvPr id="49207" name="Line 55"/>
            <p:cNvSpPr>
              <a:spLocks noChangeShapeType="1"/>
            </p:cNvSpPr>
            <p:nvPr/>
          </p:nvSpPr>
          <p:spPr bwMode="auto">
            <a:xfrm>
              <a:off x="3822" y="1980"/>
              <a:ext cx="79" cy="0"/>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08" name="Line 56"/>
            <p:cNvSpPr>
              <a:spLocks noChangeShapeType="1"/>
            </p:cNvSpPr>
            <p:nvPr/>
          </p:nvSpPr>
          <p:spPr bwMode="auto">
            <a:xfrm flipH="1">
              <a:off x="3858" y="1986"/>
              <a:ext cx="51" cy="35"/>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09" name="Line 57"/>
            <p:cNvSpPr>
              <a:spLocks noChangeShapeType="1"/>
            </p:cNvSpPr>
            <p:nvPr/>
          </p:nvSpPr>
          <p:spPr bwMode="auto">
            <a:xfrm flipH="1" flipV="1">
              <a:off x="3813" y="1977"/>
              <a:ext cx="50" cy="51"/>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10" name="Line 58"/>
            <p:cNvSpPr>
              <a:spLocks noChangeShapeType="1"/>
            </p:cNvSpPr>
            <p:nvPr/>
          </p:nvSpPr>
          <p:spPr bwMode="auto">
            <a:xfrm flipV="1">
              <a:off x="3860" y="1931"/>
              <a:ext cx="0" cy="52"/>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11" name="Line 59"/>
            <p:cNvSpPr>
              <a:spLocks noChangeShapeType="1"/>
            </p:cNvSpPr>
            <p:nvPr/>
          </p:nvSpPr>
          <p:spPr bwMode="auto">
            <a:xfrm>
              <a:off x="3860" y="2031"/>
              <a:ext cx="0" cy="35"/>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12" name="Line 60"/>
            <p:cNvSpPr>
              <a:spLocks noChangeShapeType="1"/>
            </p:cNvSpPr>
            <p:nvPr/>
          </p:nvSpPr>
          <p:spPr bwMode="auto">
            <a:xfrm>
              <a:off x="3911" y="1980"/>
              <a:ext cx="36" cy="0"/>
            </a:xfrm>
            <a:prstGeom prst="line">
              <a:avLst/>
            </a:prstGeom>
            <a:noFill/>
            <a:ln w="12700">
              <a:solidFill>
                <a:srgbClr val="000099"/>
              </a:solidFill>
              <a:round/>
              <a:headEnd type="none" w="sm" len="sm"/>
              <a:tailEnd type="none" w="sm" len="sm"/>
            </a:ln>
            <a:effectLst/>
          </p:spPr>
          <p:txBody>
            <a:bodyPr wrap="none" anchor="ctr"/>
            <a:lstStyle/>
            <a:p>
              <a:endParaRPr lang="it-IT"/>
            </a:p>
          </p:txBody>
        </p:sp>
      </p:grpSp>
      <p:grpSp>
        <p:nvGrpSpPr>
          <p:cNvPr id="6" name="Group 61"/>
          <p:cNvGrpSpPr>
            <a:grpSpLocks/>
          </p:cNvGrpSpPr>
          <p:nvPr/>
        </p:nvGrpSpPr>
        <p:grpSpPr bwMode="auto">
          <a:xfrm>
            <a:off x="7558088" y="3427413"/>
            <a:ext cx="212725" cy="214312"/>
            <a:chOff x="3813" y="1931"/>
            <a:chExt cx="134" cy="135"/>
          </a:xfrm>
        </p:grpSpPr>
        <p:sp>
          <p:nvSpPr>
            <p:cNvPr id="49214" name="Line 62"/>
            <p:cNvSpPr>
              <a:spLocks noChangeShapeType="1"/>
            </p:cNvSpPr>
            <p:nvPr/>
          </p:nvSpPr>
          <p:spPr bwMode="auto">
            <a:xfrm>
              <a:off x="3822" y="1980"/>
              <a:ext cx="79" cy="0"/>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15" name="Line 63"/>
            <p:cNvSpPr>
              <a:spLocks noChangeShapeType="1"/>
            </p:cNvSpPr>
            <p:nvPr/>
          </p:nvSpPr>
          <p:spPr bwMode="auto">
            <a:xfrm flipH="1">
              <a:off x="3858" y="1986"/>
              <a:ext cx="51" cy="35"/>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16" name="Line 64"/>
            <p:cNvSpPr>
              <a:spLocks noChangeShapeType="1"/>
            </p:cNvSpPr>
            <p:nvPr/>
          </p:nvSpPr>
          <p:spPr bwMode="auto">
            <a:xfrm flipH="1" flipV="1">
              <a:off x="3813" y="1977"/>
              <a:ext cx="50" cy="51"/>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17" name="Line 65"/>
            <p:cNvSpPr>
              <a:spLocks noChangeShapeType="1"/>
            </p:cNvSpPr>
            <p:nvPr/>
          </p:nvSpPr>
          <p:spPr bwMode="auto">
            <a:xfrm flipV="1">
              <a:off x="3860" y="1931"/>
              <a:ext cx="0" cy="52"/>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18" name="Line 66"/>
            <p:cNvSpPr>
              <a:spLocks noChangeShapeType="1"/>
            </p:cNvSpPr>
            <p:nvPr/>
          </p:nvSpPr>
          <p:spPr bwMode="auto">
            <a:xfrm>
              <a:off x="3860" y="2031"/>
              <a:ext cx="0" cy="35"/>
            </a:xfrm>
            <a:prstGeom prst="line">
              <a:avLst/>
            </a:prstGeom>
            <a:noFill/>
            <a:ln w="12700">
              <a:solidFill>
                <a:srgbClr val="000099"/>
              </a:solidFill>
              <a:round/>
              <a:headEnd type="none" w="sm" len="sm"/>
              <a:tailEnd type="none" w="sm" len="sm"/>
            </a:ln>
            <a:effectLst/>
          </p:spPr>
          <p:txBody>
            <a:bodyPr wrap="none" anchor="ctr"/>
            <a:lstStyle/>
            <a:p>
              <a:endParaRPr lang="it-IT"/>
            </a:p>
          </p:txBody>
        </p:sp>
        <p:sp>
          <p:nvSpPr>
            <p:cNvPr id="49219" name="Line 67"/>
            <p:cNvSpPr>
              <a:spLocks noChangeShapeType="1"/>
            </p:cNvSpPr>
            <p:nvPr/>
          </p:nvSpPr>
          <p:spPr bwMode="auto">
            <a:xfrm>
              <a:off x="3911" y="1980"/>
              <a:ext cx="36" cy="0"/>
            </a:xfrm>
            <a:prstGeom prst="line">
              <a:avLst/>
            </a:prstGeom>
            <a:noFill/>
            <a:ln w="12700">
              <a:solidFill>
                <a:srgbClr val="000099"/>
              </a:solidFill>
              <a:round/>
              <a:headEnd type="none" w="sm" len="sm"/>
              <a:tailEnd type="none" w="sm" len="sm"/>
            </a:ln>
            <a:effectLst/>
          </p:spPr>
          <p:txBody>
            <a:bodyPr wrap="none" anchor="ctr"/>
            <a:lstStyle/>
            <a:p>
              <a:endParaRPr lang="it-IT"/>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200" b="0"/>
              <a:t>What’s Really In that Chip?</a:t>
            </a:r>
            <a:endParaRPr lang="en-US"/>
          </a:p>
        </p:txBody>
      </p:sp>
      <p:pic>
        <p:nvPicPr>
          <p:cNvPr id="48131" name="Picture 3" descr="EDIT2"/>
          <p:cNvPicPr>
            <a:picLocks noChangeAspect="1" noChangeArrowheads="1"/>
          </p:cNvPicPr>
          <p:nvPr/>
        </p:nvPicPr>
        <p:blipFill>
          <a:blip r:embed="rId3" cstate="print"/>
          <a:srcRect/>
          <a:stretch>
            <a:fillRect/>
          </a:stretch>
        </p:blipFill>
        <p:spPr bwMode="auto">
          <a:xfrm>
            <a:off x="2581275" y="1652588"/>
            <a:ext cx="6496050" cy="4805362"/>
          </a:xfrm>
          <a:prstGeom prst="rect">
            <a:avLst/>
          </a:prstGeom>
          <a:noFill/>
        </p:spPr>
      </p:pic>
      <p:sp>
        <p:nvSpPr>
          <p:cNvPr id="48132" name="Text Box 4"/>
          <p:cNvSpPr txBox="1">
            <a:spLocks noChangeArrowheads="1"/>
          </p:cNvSpPr>
          <p:nvPr/>
        </p:nvSpPr>
        <p:spPr bwMode="auto">
          <a:xfrm>
            <a:off x="1031875" y="4144963"/>
            <a:ext cx="833438" cy="701675"/>
          </a:xfrm>
          <a:prstGeom prst="rect">
            <a:avLst/>
          </a:prstGeom>
          <a:noFill/>
          <a:ln w="12700">
            <a:noFill/>
            <a:miter lim="800000"/>
            <a:headEnd/>
            <a:tailEnd/>
          </a:ln>
          <a:effectLst/>
        </p:spPr>
        <p:txBody>
          <a:bodyPr wrap="none">
            <a:spAutoFit/>
          </a:bodyPr>
          <a:lstStyle/>
          <a:p>
            <a:r>
              <a:rPr lang="en-US" sz="2000" b="1">
                <a:latin typeface="Arial" pitchFamily="34" charset="0"/>
              </a:rPr>
              <a:t>CLB</a:t>
            </a:r>
          </a:p>
          <a:p>
            <a:r>
              <a:rPr lang="en-US" sz="2000" b="1">
                <a:latin typeface="Arial" pitchFamily="34" charset="0"/>
              </a:rPr>
              <a:t>(Red)</a:t>
            </a:r>
            <a:endParaRPr lang="en-US"/>
          </a:p>
        </p:txBody>
      </p:sp>
      <p:sp>
        <p:nvSpPr>
          <p:cNvPr id="48133" name="Text Box 5"/>
          <p:cNvSpPr txBox="1">
            <a:spLocks noChangeArrowheads="1"/>
          </p:cNvSpPr>
          <p:nvPr/>
        </p:nvSpPr>
        <p:spPr bwMode="auto">
          <a:xfrm>
            <a:off x="1069975" y="1192213"/>
            <a:ext cx="1071563" cy="701675"/>
          </a:xfrm>
          <a:prstGeom prst="rect">
            <a:avLst/>
          </a:prstGeom>
          <a:noFill/>
          <a:ln w="12700">
            <a:noFill/>
            <a:miter lim="800000"/>
            <a:headEnd/>
            <a:tailEnd/>
          </a:ln>
          <a:effectLst/>
        </p:spPr>
        <p:txBody>
          <a:bodyPr wrap="none">
            <a:spAutoFit/>
          </a:bodyPr>
          <a:lstStyle/>
          <a:p>
            <a:r>
              <a:rPr lang="en-US" sz="2000" b="1">
                <a:latin typeface="Arial" pitchFamily="34" charset="0"/>
              </a:rPr>
              <a:t>Switch </a:t>
            </a:r>
          </a:p>
          <a:p>
            <a:r>
              <a:rPr lang="en-US" sz="2000" b="1">
                <a:latin typeface="Arial" pitchFamily="34" charset="0"/>
              </a:rPr>
              <a:t>Matrix</a:t>
            </a:r>
            <a:endParaRPr lang="en-US" sz="2000">
              <a:latin typeface="Arial" pitchFamily="34" charset="0"/>
            </a:endParaRPr>
          </a:p>
        </p:txBody>
      </p:sp>
      <p:sp>
        <p:nvSpPr>
          <p:cNvPr id="48134" name="Text Box 6"/>
          <p:cNvSpPr txBox="1">
            <a:spLocks noChangeArrowheads="1"/>
          </p:cNvSpPr>
          <p:nvPr/>
        </p:nvSpPr>
        <p:spPr bwMode="auto">
          <a:xfrm>
            <a:off x="955675" y="5535613"/>
            <a:ext cx="1539875" cy="701675"/>
          </a:xfrm>
          <a:prstGeom prst="rect">
            <a:avLst/>
          </a:prstGeom>
          <a:noFill/>
          <a:ln w="12700">
            <a:noFill/>
            <a:miter lim="800000"/>
            <a:headEnd/>
            <a:tailEnd/>
          </a:ln>
          <a:effectLst/>
        </p:spPr>
        <p:txBody>
          <a:bodyPr wrap="none">
            <a:spAutoFit/>
          </a:bodyPr>
          <a:lstStyle/>
          <a:p>
            <a:r>
              <a:rPr lang="en-US" sz="2000" b="1">
                <a:latin typeface="Arial" pitchFamily="34" charset="0"/>
              </a:rPr>
              <a:t>Long Lines</a:t>
            </a:r>
          </a:p>
          <a:p>
            <a:r>
              <a:rPr lang="en-US" sz="2000" b="1">
                <a:latin typeface="Arial" pitchFamily="34" charset="0"/>
              </a:rPr>
              <a:t>(Purple)</a:t>
            </a:r>
            <a:endParaRPr lang="en-US" sz="2000">
              <a:latin typeface="Arial" pitchFamily="34" charset="0"/>
            </a:endParaRPr>
          </a:p>
        </p:txBody>
      </p:sp>
      <p:sp>
        <p:nvSpPr>
          <p:cNvPr id="48135" name="Text Box 7"/>
          <p:cNvSpPr txBox="1">
            <a:spLocks noChangeArrowheads="1"/>
          </p:cNvSpPr>
          <p:nvPr/>
        </p:nvSpPr>
        <p:spPr bwMode="auto">
          <a:xfrm>
            <a:off x="860425" y="2659063"/>
            <a:ext cx="1778000" cy="1006475"/>
          </a:xfrm>
          <a:prstGeom prst="rect">
            <a:avLst/>
          </a:prstGeom>
          <a:noFill/>
          <a:ln w="12700">
            <a:noFill/>
            <a:miter lim="800000"/>
            <a:headEnd/>
            <a:tailEnd/>
          </a:ln>
          <a:effectLst/>
        </p:spPr>
        <p:txBody>
          <a:bodyPr wrap="none">
            <a:spAutoFit/>
          </a:bodyPr>
          <a:lstStyle/>
          <a:p>
            <a:r>
              <a:rPr lang="en-US" sz="2000" b="1">
                <a:latin typeface="Arial" pitchFamily="34" charset="0"/>
              </a:rPr>
              <a:t>Direct </a:t>
            </a:r>
          </a:p>
          <a:p>
            <a:r>
              <a:rPr lang="en-US" sz="2000" b="1">
                <a:latin typeface="Arial" pitchFamily="34" charset="0"/>
              </a:rPr>
              <a:t>Interconnect </a:t>
            </a:r>
          </a:p>
          <a:p>
            <a:r>
              <a:rPr lang="en-US" sz="2000" b="1">
                <a:latin typeface="Arial" pitchFamily="34" charset="0"/>
              </a:rPr>
              <a:t>(Green)</a:t>
            </a:r>
            <a:endParaRPr lang="en-US" sz="2000">
              <a:latin typeface="Arial" pitchFamily="34" charset="0"/>
            </a:endParaRPr>
          </a:p>
        </p:txBody>
      </p:sp>
      <p:sp>
        <p:nvSpPr>
          <p:cNvPr id="48136" name="Line 8"/>
          <p:cNvSpPr>
            <a:spLocks noChangeShapeType="1"/>
          </p:cNvSpPr>
          <p:nvPr/>
        </p:nvSpPr>
        <p:spPr bwMode="auto">
          <a:xfrm>
            <a:off x="2055813" y="1846263"/>
            <a:ext cx="877887" cy="685800"/>
          </a:xfrm>
          <a:prstGeom prst="line">
            <a:avLst/>
          </a:prstGeom>
          <a:noFill/>
          <a:ln w="38100">
            <a:solidFill>
              <a:srgbClr val="FFCC00"/>
            </a:solidFill>
            <a:round/>
            <a:headEnd/>
            <a:tailEnd type="triangle" w="lg" len="med"/>
          </a:ln>
          <a:effectLst/>
        </p:spPr>
        <p:txBody>
          <a:bodyPr wrap="none" anchor="ctr"/>
          <a:lstStyle/>
          <a:p>
            <a:endParaRPr lang="it-IT"/>
          </a:p>
        </p:txBody>
      </p:sp>
      <p:sp>
        <p:nvSpPr>
          <p:cNvPr id="48137" name="Rectangle 9"/>
          <p:cNvSpPr>
            <a:spLocks noChangeArrowheads="1"/>
          </p:cNvSpPr>
          <p:nvPr/>
        </p:nvSpPr>
        <p:spPr bwMode="auto">
          <a:xfrm>
            <a:off x="1031875" y="1104900"/>
            <a:ext cx="1033463" cy="776288"/>
          </a:xfrm>
          <a:prstGeom prst="rect">
            <a:avLst/>
          </a:prstGeom>
          <a:noFill/>
          <a:ln w="12700">
            <a:solidFill>
              <a:srgbClr val="FFCC00"/>
            </a:solidFill>
            <a:miter lim="800000"/>
            <a:headEnd/>
            <a:tailEnd/>
          </a:ln>
          <a:effectLst/>
        </p:spPr>
        <p:txBody>
          <a:bodyPr wrap="none" anchor="ctr"/>
          <a:lstStyle/>
          <a:p>
            <a:endParaRPr lang="it-IT"/>
          </a:p>
        </p:txBody>
      </p:sp>
      <p:sp>
        <p:nvSpPr>
          <p:cNvPr id="48138" name="Rectangle 10"/>
          <p:cNvSpPr>
            <a:spLocks noChangeArrowheads="1"/>
          </p:cNvSpPr>
          <p:nvPr/>
        </p:nvSpPr>
        <p:spPr bwMode="auto">
          <a:xfrm>
            <a:off x="895350" y="2667000"/>
            <a:ext cx="1638300" cy="990600"/>
          </a:xfrm>
          <a:prstGeom prst="rect">
            <a:avLst/>
          </a:prstGeom>
          <a:noFill/>
          <a:ln w="12700">
            <a:solidFill>
              <a:srgbClr val="FFCC00"/>
            </a:solidFill>
            <a:miter lim="800000"/>
            <a:headEnd/>
            <a:tailEnd/>
          </a:ln>
          <a:effectLst/>
        </p:spPr>
        <p:txBody>
          <a:bodyPr wrap="none" anchor="ctr"/>
          <a:lstStyle/>
          <a:p>
            <a:endParaRPr lang="it-IT"/>
          </a:p>
        </p:txBody>
      </p:sp>
      <p:sp>
        <p:nvSpPr>
          <p:cNvPr id="48139" name="Rectangle 11"/>
          <p:cNvSpPr>
            <a:spLocks noChangeArrowheads="1"/>
          </p:cNvSpPr>
          <p:nvPr/>
        </p:nvSpPr>
        <p:spPr bwMode="auto">
          <a:xfrm>
            <a:off x="1047750" y="4114800"/>
            <a:ext cx="819150" cy="781050"/>
          </a:xfrm>
          <a:prstGeom prst="rect">
            <a:avLst/>
          </a:prstGeom>
          <a:noFill/>
          <a:ln w="12700">
            <a:solidFill>
              <a:srgbClr val="FFCC00"/>
            </a:solidFill>
            <a:miter lim="800000"/>
            <a:headEnd/>
            <a:tailEnd/>
          </a:ln>
          <a:effectLst/>
        </p:spPr>
        <p:txBody>
          <a:bodyPr wrap="none" anchor="ctr"/>
          <a:lstStyle/>
          <a:p>
            <a:endParaRPr lang="it-IT"/>
          </a:p>
        </p:txBody>
      </p:sp>
      <p:sp>
        <p:nvSpPr>
          <p:cNvPr id="48140" name="Rectangle 12"/>
          <p:cNvSpPr>
            <a:spLocks noChangeArrowheads="1"/>
          </p:cNvSpPr>
          <p:nvPr/>
        </p:nvSpPr>
        <p:spPr bwMode="auto">
          <a:xfrm>
            <a:off x="952500" y="5524500"/>
            <a:ext cx="1504950" cy="742950"/>
          </a:xfrm>
          <a:prstGeom prst="rect">
            <a:avLst/>
          </a:prstGeom>
          <a:noFill/>
          <a:ln w="12700">
            <a:solidFill>
              <a:srgbClr val="FFCC00"/>
            </a:solidFill>
            <a:miter lim="800000"/>
            <a:headEnd/>
            <a:tailEnd/>
          </a:ln>
          <a:effectLst/>
        </p:spPr>
        <p:txBody>
          <a:bodyPr wrap="none" anchor="ctr"/>
          <a:lstStyle/>
          <a:p>
            <a:endParaRPr lang="it-IT"/>
          </a:p>
        </p:txBody>
      </p:sp>
      <p:grpSp>
        <p:nvGrpSpPr>
          <p:cNvPr id="2" name="Group 13"/>
          <p:cNvGrpSpPr>
            <a:grpSpLocks/>
          </p:cNvGrpSpPr>
          <p:nvPr/>
        </p:nvGrpSpPr>
        <p:grpSpPr bwMode="auto">
          <a:xfrm>
            <a:off x="2324100" y="1211263"/>
            <a:ext cx="2705100" cy="396875"/>
            <a:chOff x="1776" y="751"/>
            <a:chExt cx="1704" cy="250"/>
          </a:xfrm>
        </p:grpSpPr>
        <p:sp>
          <p:nvSpPr>
            <p:cNvPr id="48142" name="Text Box 14"/>
            <p:cNvSpPr txBox="1">
              <a:spLocks noChangeArrowheads="1"/>
            </p:cNvSpPr>
            <p:nvPr/>
          </p:nvSpPr>
          <p:spPr bwMode="auto">
            <a:xfrm>
              <a:off x="1814" y="751"/>
              <a:ext cx="1644" cy="250"/>
            </a:xfrm>
            <a:prstGeom prst="rect">
              <a:avLst/>
            </a:prstGeom>
            <a:noFill/>
            <a:ln w="12700">
              <a:noFill/>
              <a:miter lim="800000"/>
              <a:headEnd/>
              <a:tailEnd/>
            </a:ln>
            <a:effectLst/>
          </p:spPr>
          <p:txBody>
            <a:bodyPr wrap="none">
              <a:spAutoFit/>
            </a:bodyPr>
            <a:lstStyle/>
            <a:p>
              <a:r>
                <a:rPr lang="en-US" sz="2000" b="1">
                  <a:latin typeface="Arial" pitchFamily="34" charset="0"/>
                </a:rPr>
                <a:t>Routed Wires (Blue)</a:t>
              </a:r>
              <a:endParaRPr lang="en-US" sz="2000">
                <a:latin typeface="Arial" pitchFamily="34" charset="0"/>
              </a:endParaRPr>
            </a:p>
          </p:txBody>
        </p:sp>
        <p:sp>
          <p:nvSpPr>
            <p:cNvPr id="48143" name="Rectangle 15"/>
            <p:cNvSpPr>
              <a:spLocks noChangeArrowheads="1"/>
            </p:cNvSpPr>
            <p:nvPr/>
          </p:nvSpPr>
          <p:spPr bwMode="auto">
            <a:xfrm>
              <a:off x="1776" y="756"/>
              <a:ext cx="1704" cy="240"/>
            </a:xfrm>
            <a:prstGeom prst="rect">
              <a:avLst/>
            </a:prstGeom>
            <a:noFill/>
            <a:ln w="12700">
              <a:solidFill>
                <a:srgbClr val="FFCC00"/>
              </a:solidFill>
              <a:miter lim="800000"/>
              <a:headEnd/>
              <a:tailEnd/>
            </a:ln>
            <a:effectLst/>
          </p:spPr>
          <p:txBody>
            <a:bodyPr wrap="none" anchor="ctr"/>
            <a:lstStyle/>
            <a:p>
              <a:endParaRPr lang="it-IT"/>
            </a:p>
          </p:txBody>
        </p:sp>
      </p:grpSp>
      <p:grpSp>
        <p:nvGrpSpPr>
          <p:cNvPr id="3" name="Group 16"/>
          <p:cNvGrpSpPr>
            <a:grpSpLocks/>
          </p:cNvGrpSpPr>
          <p:nvPr/>
        </p:nvGrpSpPr>
        <p:grpSpPr bwMode="auto">
          <a:xfrm>
            <a:off x="3070225" y="723900"/>
            <a:ext cx="6021388" cy="457200"/>
            <a:chOff x="1934" y="504"/>
            <a:chExt cx="3793" cy="288"/>
          </a:xfrm>
        </p:grpSpPr>
        <p:sp>
          <p:nvSpPr>
            <p:cNvPr id="48145" name="Text Box 17"/>
            <p:cNvSpPr txBox="1">
              <a:spLocks noChangeArrowheads="1"/>
            </p:cNvSpPr>
            <p:nvPr/>
          </p:nvSpPr>
          <p:spPr bwMode="auto">
            <a:xfrm>
              <a:off x="1934" y="535"/>
              <a:ext cx="3793" cy="250"/>
            </a:xfrm>
            <a:prstGeom prst="rect">
              <a:avLst/>
            </a:prstGeom>
            <a:noFill/>
            <a:ln w="12700">
              <a:noFill/>
              <a:miter lim="800000"/>
              <a:headEnd/>
              <a:tailEnd/>
            </a:ln>
            <a:effectLst/>
          </p:spPr>
          <p:txBody>
            <a:bodyPr wrap="none">
              <a:spAutoFit/>
            </a:bodyPr>
            <a:lstStyle/>
            <a:p>
              <a:r>
                <a:rPr lang="en-US" sz="2000" b="1">
                  <a:latin typeface="Arial" pitchFamily="34" charset="0"/>
                </a:rPr>
                <a:t>Programmable Interconnect Points, PIPs (White)</a:t>
              </a:r>
              <a:endParaRPr lang="en-US"/>
            </a:p>
          </p:txBody>
        </p:sp>
        <p:sp>
          <p:nvSpPr>
            <p:cNvPr id="48146" name="Rectangle 18"/>
            <p:cNvSpPr>
              <a:spLocks noChangeArrowheads="1"/>
            </p:cNvSpPr>
            <p:nvPr/>
          </p:nvSpPr>
          <p:spPr bwMode="auto">
            <a:xfrm>
              <a:off x="1956" y="504"/>
              <a:ext cx="3732" cy="288"/>
            </a:xfrm>
            <a:prstGeom prst="rect">
              <a:avLst/>
            </a:prstGeom>
            <a:noFill/>
            <a:ln w="12700">
              <a:solidFill>
                <a:srgbClr val="FFCC00"/>
              </a:solidFill>
              <a:miter lim="800000"/>
              <a:headEnd/>
              <a:tailEnd/>
            </a:ln>
            <a:effectLst/>
          </p:spPr>
          <p:txBody>
            <a:bodyPr wrap="none" anchor="ctr"/>
            <a:lstStyle/>
            <a:p>
              <a:endParaRPr lang="it-IT"/>
            </a:p>
          </p:txBody>
        </p:sp>
      </p:grpSp>
      <p:sp>
        <p:nvSpPr>
          <p:cNvPr id="48147" name="Freeform 19"/>
          <p:cNvSpPr>
            <a:spLocks/>
          </p:cNvSpPr>
          <p:nvPr/>
        </p:nvSpPr>
        <p:spPr bwMode="auto">
          <a:xfrm>
            <a:off x="5049838" y="1414463"/>
            <a:ext cx="679450" cy="663575"/>
          </a:xfrm>
          <a:custGeom>
            <a:avLst/>
            <a:gdLst/>
            <a:ahLst/>
            <a:cxnLst>
              <a:cxn ang="0">
                <a:pos x="0" y="0"/>
              </a:cxn>
              <a:cxn ang="0">
                <a:pos x="164" y="0"/>
              </a:cxn>
              <a:cxn ang="0">
                <a:pos x="428" y="418"/>
              </a:cxn>
            </a:cxnLst>
            <a:rect l="0" t="0" r="r" b="b"/>
            <a:pathLst>
              <a:path w="428" h="418">
                <a:moveTo>
                  <a:pt x="0" y="0"/>
                </a:moveTo>
                <a:lnTo>
                  <a:pt x="164" y="0"/>
                </a:lnTo>
                <a:lnTo>
                  <a:pt x="428" y="418"/>
                </a:lnTo>
              </a:path>
            </a:pathLst>
          </a:custGeom>
          <a:noFill/>
          <a:ln w="38100" cap="flat" cmpd="sng">
            <a:solidFill>
              <a:srgbClr val="FFCC00"/>
            </a:solidFill>
            <a:prstDash val="solid"/>
            <a:round/>
            <a:headEnd type="none" w="med" len="med"/>
            <a:tailEnd type="triangle" w="lg" len="med"/>
          </a:ln>
          <a:effectLst/>
        </p:spPr>
        <p:txBody>
          <a:bodyPr wrap="none" anchor="ctr"/>
          <a:lstStyle/>
          <a:p>
            <a:endParaRPr lang="it-IT"/>
          </a:p>
        </p:txBody>
      </p:sp>
      <p:sp>
        <p:nvSpPr>
          <p:cNvPr id="48148" name="Line 20"/>
          <p:cNvSpPr>
            <a:spLocks noChangeShapeType="1"/>
          </p:cNvSpPr>
          <p:nvPr/>
        </p:nvSpPr>
        <p:spPr bwMode="auto">
          <a:xfrm flipH="1">
            <a:off x="7518400" y="1184275"/>
            <a:ext cx="42863" cy="1095375"/>
          </a:xfrm>
          <a:prstGeom prst="line">
            <a:avLst/>
          </a:prstGeom>
          <a:noFill/>
          <a:ln w="38100">
            <a:solidFill>
              <a:srgbClr val="FFCC00"/>
            </a:solidFill>
            <a:round/>
            <a:headEnd/>
            <a:tailEnd type="triangle" w="lg" len="med"/>
          </a:ln>
          <a:effectLst/>
        </p:spPr>
        <p:txBody>
          <a:bodyPr wrap="none" anchor="ctr"/>
          <a:lstStyle/>
          <a:p>
            <a:endParaRPr lang="it-IT"/>
          </a:p>
        </p:txBody>
      </p:sp>
      <p:sp>
        <p:nvSpPr>
          <p:cNvPr id="48149" name="Line 21"/>
          <p:cNvSpPr>
            <a:spLocks noChangeShapeType="1"/>
          </p:cNvSpPr>
          <p:nvPr/>
        </p:nvSpPr>
        <p:spPr bwMode="auto">
          <a:xfrm>
            <a:off x="7561263" y="1184275"/>
            <a:ext cx="909637" cy="1038225"/>
          </a:xfrm>
          <a:prstGeom prst="line">
            <a:avLst/>
          </a:prstGeom>
          <a:noFill/>
          <a:ln w="38100">
            <a:solidFill>
              <a:srgbClr val="FFCC00"/>
            </a:solidFill>
            <a:round/>
            <a:headEnd/>
            <a:tailEnd type="triangle" w="lg" len="med"/>
          </a:ln>
          <a:effectLst/>
        </p:spPr>
        <p:txBody>
          <a:bodyPr wrap="none" anchor="ctr"/>
          <a:lstStyle/>
          <a:p>
            <a:endParaRPr lang="it-IT"/>
          </a:p>
        </p:txBody>
      </p:sp>
      <p:sp>
        <p:nvSpPr>
          <p:cNvPr id="48150" name="Freeform 22"/>
          <p:cNvSpPr>
            <a:spLocks/>
          </p:cNvSpPr>
          <p:nvPr/>
        </p:nvSpPr>
        <p:spPr bwMode="auto">
          <a:xfrm>
            <a:off x="1862138" y="3651250"/>
            <a:ext cx="1673225" cy="376238"/>
          </a:xfrm>
          <a:custGeom>
            <a:avLst/>
            <a:gdLst/>
            <a:ahLst/>
            <a:cxnLst>
              <a:cxn ang="0">
                <a:pos x="0" y="0"/>
              </a:cxn>
              <a:cxn ang="0">
                <a:pos x="290" y="237"/>
              </a:cxn>
              <a:cxn ang="0">
                <a:pos x="1054" y="173"/>
              </a:cxn>
            </a:cxnLst>
            <a:rect l="0" t="0" r="r" b="b"/>
            <a:pathLst>
              <a:path w="1054" h="237">
                <a:moveTo>
                  <a:pt x="0" y="0"/>
                </a:moveTo>
                <a:lnTo>
                  <a:pt x="290" y="237"/>
                </a:lnTo>
                <a:lnTo>
                  <a:pt x="1054" y="173"/>
                </a:lnTo>
              </a:path>
            </a:pathLst>
          </a:custGeom>
          <a:noFill/>
          <a:ln w="38100" cap="flat" cmpd="sng">
            <a:solidFill>
              <a:srgbClr val="FFCC00"/>
            </a:solidFill>
            <a:prstDash val="solid"/>
            <a:round/>
            <a:headEnd type="none" w="med" len="med"/>
            <a:tailEnd type="triangle" w="lg" len="med"/>
          </a:ln>
          <a:effectLst/>
        </p:spPr>
        <p:txBody>
          <a:bodyPr wrap="none" anchor="ctr"/>
          <a:lstStyle/>
          <a:p>
            <a:endParaRPr lang="it-IT"/>
          </a:p>
        </p:txBody>
      </p:sp>
      <p:sp>
        <p:nvSpPr>
          <p:cNvPr id="48151" name="Line 23"/>
          <p:cNvSpPr>
            <a:spLocks noChangeShapeType="1"/>
          </p:cNvSpPr>
          <p:nvPr/>
        </p:nvSpPr>
        <p:spPr bwMode="auto">
          <a:xfrm flipV="1">
            <a:off x="1876425" y="4646613"/>
            <a:ext cx="2914650" cy="174625"/>
          </a:xfrm>
          <a:prstGeom prst="line">
            <a:avLst/>
          </a:prstGeom>
          <a:noFill/>
          <a:ln w="38100">
            <a:solidFill>
              <a:srgbClr val="FFCC00"/>
            </a:solidFill>
            <a:round/>
            <a:headEnd/>
            <a:tailEnd type="triangle" w="lg" len="med"/>
          </a:ln>
          <a:effectLst/>
        </p:spPr>
        <p:txBody>
          <a:bodyPr wrap="none" anchor="ctr"/>
          <a:lstStyle/>
          <a:p>
            <a:endParaRPr lang="it-IT"/>
          </a:p>
        </p:txBody>
      </p:sp>
      <p:sp>
        <p:nvSpPr>
          <p:cNvPr id="48152" name="Line 24"/>
          <p:cNvSpPr>
            <a:spLocks noChangeShapeType="1"/>
          </p:cNvSpPr>
          <p:nvPr/>
        </p:nvSpPr>
        <p:spPr bwMode="auto">
          <a:xfrm flipV="1">
            <a:off x="2466975" y="5499100"/>
            <a:ext cx="649288" cy="433388"/>
          </a:xfrm>
          <a:prstGeom prst="line">
            <a:avLst/>
          </a:prstGeom>
          <a:noFill/>
          <a:ln w="38100">
            <a:solidFill>
              <a:srgbClr val="FFCC00"/>
            </a:solidFill>
            <a:round/>
            <a:headEnd/>
            <a:tailEnd type="triangle" w="lg" len="med"/>
          </a:ln>
          <a:effectLst/>
        </p:spPr>
        <p:txBody>
          <a:bodyPr wrap="none" anchor="ctr"/>
          <a:lstStyle/>
          <a:p>
            <a:endParaRPr lang="it-IT"/>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Altera </a:t>
            </a:r>
            <a:r>
              <a:rPr lang="it-IT" dirty="0" err="1"/>
              <a:t>Cyclone</a:t>
            </a:r>
            <a:r>
              <a:rPr lang="it-IT" dirty="0"/>
              <a:t> V</a:t>
            </a:r>
          </a:p>
        </p:txBody>
      </p:sp>
      <p:sp>
        <p:nvSpPr>
          <p:cNvPr id="3" name="Sottotitolo 2"/>
          <p:cNvSpPr>
            <a:spLocks noGrp="1"/>
          </p:cNvSpPr>
          <p:nvPr>
            <p:ph type="subTitle" idx="1"/>
          </p:nvPr>
        </p:nvSpPr>
        <p:spPr/>
        <p:txBody>
          <a:bodyPr/>
          <a:lstStyle/>
          <a:p>
            <a:endParaRPr lang="it-IT"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B9C55F-8AEC-401B-BC64-DDC6F849DE68}"/>
              </a:ext>
            </a:extLst>
          </p:cNvPr>
          <p:cNvSpPr>
            <a:spLocks noGrp="1"/>
          </p:cNvSpPr>
          <p:nvPr>
            <p:ph type="title"/>
          </p:nvPr>
        </p:nvSpPr>
        <p:spPr/>
        <p:txBody>
          <a:bodyPr/>
          <a:lstStyle/>
          <a:p>
            <a:r>
              <a:rPr lang="it-IT" dirty="0" err="1"/>
              <a:t>Variants</a:t>
            </a:r>
            <a:r>
              <a:rPr lang="it-IT" dirty="0"/>
              <a:t> </a:t>
            </a:r>
          </a:p>
        </p:txBody>
      </p:sp>
      <p:pic>
        <p:nvPicPr>
          <p:cNvPr id="4" name="Segnaposto contenuto 3">
            <a:extLst>
              <a:ext uri="{FF2B5EF4-FFF2-40B4-BE49-F238E27FC236}">
                <a16:creationId xmlns:a16="http://schemas.microsoft.com/office/drawing/2014/main" id="{390E7E78-5888-46A3-A74D-E6F2A2A7D8AD}"/>
              </a:ext>
            </a:extLst>
          </p:cNvPr>
          <p:cNvPicPr>
            <a:picLocks noGrp="1" noChangeAspect="1"/>
          </p:cNvPicPr>
          <p:nvPr>
            <p:ph idx="1"/>
          </p:nvPr>
        </p:nvPicPr>
        <p:blipFill>
          <a:blip r:embed="rId2"/>
          <a:stretch>
            <a:fillRect/>
          </a:stretch>
        </p:blipFill>
        <p:spPr>
          <a:xfrm>
            <a:off x="350838" y="2259526"/>
            <a:ext cx="8331200" cy="2762810"/>
          </a:xfrm>
          <a:prstGeom prst="rect">
            <a:avLst/>
          </a:prstGeom>
        </p:spPr>
      </p:pic>
    </p:spTree>
    <p:extLst>
      <p:ext uri="{BB962C8B-B14F-4D97-AF65-F5344CB8AC3E}">
        <p14:creationId xmlns:p14="http://schemas.microsoft.com/office/powerpoint/2010/main" val="228804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it-IT"/>
              <a:t>Fuse	</a:t>
            </a:r>
          </a:p>
        </p:txBody>
      </p:sp>
      <p:sp>
        <p:nvSpPr>
          <p:cNvPr id="10243" name="Rectangle 3"/>
          <p:cNvSpPr>
            <a:spLocks noGrp="1" noChangeArrowheads="1"/>
          </p:cNvSpPr>
          <p:nvPr>
            <p:ph type="body" idx="1"/>
          </p:nvPr>
        </p:nvSpPr>
        <p:spPr/>
        <p:txBody>
          <a:bodyPr/>
          <a:lstStyle/>
          <a:p>
            <a:r>
              <a:rPr lang="en-US" sz="2400" dirty="0"/>
              <a:t>The lines of the device are originally all connected</a:t>
            </a:r>
            <a:r>
              <a:rPr lang="it-IT" sz="2400" dirty="0"/>
              <a:t>:</a:t>
            </a:r>
          </a:p>
          <a:p>
            <a:pPr lvl="1"/>
            <a:r>
              <a:rPr lang="en-US" sz="2000" dirty="0"/>
              <a:t>The programming consists of "</a:t>
            </a:r>
            <a:r>
              <a:rPr lang="en-US" sz="2000" dirty="0">
                <a:solidFill>
                  <a:srgbClr val="FF0000"/>
                </a:solidFill>
              </a:rPr>
              <a:t>BURNING</a:t>
            </a:r>
            <a:r>
              <a:rPr lang="en-US" sz="2000" dirty="0"/>
              <a:t>" (melting) some connections in such a way as to keep only the necessary ones</a:t>
            </a:r>
            <a:r>
              <a:rPr lang="it-IT" sz="2000" dirty="0"/>
              <a:t>,</a:t>
            </a:r>
          </a:p>
          <a:p>
            <a:pPr lvl="1"/>
            <a:r>
              <a:rPr lang="en-US" sz="2000" dirty="0"/>
              <a:t>Programming is done by means of a voltage higher than that of normal operation</a:t>
            </a:r>
            <a:r>
              <a:rPr lang="it-IT" sz="2000" dirty="0"/>
              <a:t>.</a:t>
            </a:r>
          </a:p>
        </p:txBody>
      </p:sp>
      <p:pic>
        <p:nvPicPr>
          <p:cNvPr id="10244" name="Picture 4" descr="fuse"/>
          <p:cNvPicPr>
            <a:picLocks noChangeAspect="1" noChangeArrowheads="1"/>
          </p:cNvPicPr>
          <p:nvPr/>
        </p:nvPicPr>
        <p:blipFill>
          <a:blip r:embed="rId3" cstate="print"/>
          <a:srcRect/>
          <a:stretch>
            <a:fillRect/>
          </a:stretch>
        </p:blipFill>
        <p:spPr bwMode="auto">
          <a:xfrm>
            <a:off x="609600" y="3660775"/>
            <a:ext cx="8001000" cy="258762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olo 1">
            <a:extLst>
              <a:ext uri="{FF2B5EF4-FFF2-40B4-BE49-F238E27FC236}">
                <a16:creationId xmlns:a16="http://schemas.microsoft.com/office/drawing/2014/main" id="{2FEFBD99-56B2-4859-9383-19A8A22C3A20}"/>
              </a:ext>
            </a:extLst>
          </p:cNvPr>
          <p:cNvSpPr>
            <a:spLocks noGrp="1"/>
          </p:cNvSpPr>
          <p:nvPr>
            <p:ph type="title"/>
          </p:nvPr>
        </p:nvSpPr>
        <p:spPr>
          <a:xfrm>
            <a:off x="350838" y="273050"/>
            <a:ext cx="8331200" cy="914400"/>
          </a:xfrm>
        </p:spPr>
        <p:txBody>
          <a:bodyPr/>
          <a:lstStyle/>
          <a:p>
            <a:r>
              <a:rPr lang="pt-BR" dirty="0"/>
              <a:t>Altera Cyclone® V SE 5CSEMA5F31C6N</a:t>
            </a:r>
            <a:endParaRPr lang="it-IT" dirty="0"/>
          </a:p>
        </p:txBody>
      </p:sp>
      <p:pic>
        <p:nvPicPr>
          <p:cNvPr id="18" name="Segnaposto contenuto 3">
            <a:extLst>
              <a:ext uri="{FF2B5EF4-FFF2-40B4-BE49-F238E27FC236}">
                <a16:creationId xmlns:a16="http://schemas.microsoft.com/office/drawing/2014/main" id="{116733C2-C182-41EF-9467-36881E3C875E}"/>
              </a:ext>
            </a:extLst>
          </p:cNvPr>
          <p:cNvPicPr>
            <a:picLocks noGrp="1" noChangeAspect="1"/>
          </p:cNvPicPr>
          <p:nvPr>
            <p:ph idx="1"/>
          </p:nvPr>
        </p:nvPicPr>
        <p:blipFill>
          <a:blip r:embed="rId2"/>
          <a:stretch>
            <a:fillRect/>
          </a:stretch>
        </p:blipFill>
        <p:spPr>
          <a:xfrm>
            <a:off x="350838" y="1590702"/>
            <a:ext cx="8331200" cy="4100459"/>
          </a:xfrm>
          <a:prstGeom prst="rect">
            <a:avLst/>
          </a:prstGeom>
        </p:spPr>
      </p:pic>
      <p:sp>
        <p:nvSpPr>
          <p:cNvPr id="19" name="Rettangolo 18">
            <a:extLst>
              <a:ext uri="{FF2B5EF4-FFF2-40B4-BE49-F238E27FC236}">
                <a16:creationId xmlns:a16="http://schemas.microsoft.com/office/drawing/2014/main" id="{063D389C-C8B7-445F-948A-6BD0AEA261B0}"/>
              </a:ext>
            </a:extLst>
          </p:cNvPr>
          <p:cNvSpPr/>
          <p:nvPr/>
        </p:nvSpPr>
        <p:spPr bwMode="auto">
          <a:xfrm>
            <a:off x="611560" y="2996952"/>
            <a:ext cx="1584176" cy="360040"/>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0" name="Rettangolo 19">
            <a:extLst>
              <a:ext uri="{FF2B5EF4-FFF2-40B4-BE49-F238E27FC236}">
                <a16:creationId xmlns:a16="http://schemas.microsoft.com/office/drawing/2014/main" id="{1231BDEB-CE5D-42FF-B395-2CAB70C9F4F9}"/>
              </a:ext>
            </a:extLst>
          </p:cNvPr>
          <p:cNvSpPr/>
          <p:nvPr/>
        </p:nvSpPr>
        <p:spPr bwMode="auto">
          <a:xfrm>
            <a:off x="702258" y="4774142"/>
            <a:ext cx="1494136"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1" name="Rettangolo 20">
            <a:extLst>
              <a:ext uri="{FF2B5EF4-FFF2-40B4-BE49-F238E27FC236}">
                <a16:creationId xmlns:a16="http://schemas.microsoft.com/office/drawing/2014/main" id="{A669A138-7DC2-4FC5-B80F-DB192EF5B9DB}"/>
              </a:ext>
            </a:extLst>
          </p:cNvPr>
          <p:cNvSpPr/>
          <p:nvPr/>
        </p:nvSpPr>
        <p:spPr bwMode="auto">
          <a:xfrm>
            <a:off x="1331640" y="2001246"/>
            <a:ext cx="1494136"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2" name="Rettangolo 21">
            <a:extLst>
              <a:ext uri="{FF2B5EF4-FFF2-40B4-BE49-F238E27FC236}">
                <a16:creationId xmlns:a16="http://schemas.microsoft.com/office/drawing/2014/main" id="{CC7DBB8C-42AB-469A-930A-DDDDB89C228E}"/>
              </a:ext>
            </a:extLst>
          </p:cNvPr>
          <p:cNvSpPr/>
          <p:nvPr/>
        </p:nvSpPr>
        <p:spPr bwMode="auto">
          <a:xfrm>
            <a:off x="3022302" y="4437112"/>
            <a:ext cx="1494136"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3" name="Rettangolo 22">
            <a:extLst>
              <a:ext uri="{FF2B5EF4-FFF2-40B4-BE49-F238E27FC236}">
                <a16:creationId xmlns:a16="http://schemas.microsoft.com/office/drawing/2014/main" id="{C4ED4259-EF00-41E3-ACFA-67C0BAC2E46B}"/>
              </a:ext>
            </a:extLst>
          </p:cNvPr>
          <p:cNvSpPr/>
          <p:nvPr/>
        </p:nvSpPr>
        <p:spPr bwMode="auto">
          <a:xfrm>
            <a:off x="4355976" y="2060848"/>
            <a:ext cx="1800200"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4" name="Rettangolo 23">
            <a:extLst>
              <a:ext uri="{FF2B5EF4-FFF2-40B4-BE49-F238E27FC236}">
                <a16:creationId xmlns:a16="http://schemas.microsoft.com/office/drawing/2014/main" id="{D5CEB7A6-60BE-49F1-B8EC-0C3801DBD809}"/>
              </a:ext>
            </a:extLst>
          </p:cNvPr>
          <p:cNvSpPr/>
          <p:nvPr/>
        </p:nvSpPr>
        <p:spPr bwMode="auto">
          <a:xfrm>
            <a:off x="4355976" y="4660358"/>
            <a:ext cx="1440160"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5" name="Rettangolo 24">
            <a:extLst>
              <a:ext uri="{FF2B5EF4-FFF2-40B4-BE49-F238E27FC236}">
                <a16:creationId xmlns:a16="http://schemas.microsoft.com/office/drawing/2014/main" id="{A8E8F3BF-54F9-431D-8565-7B1F2D9BDF11}"/>
              </a:ext>
            </a:extLst>
          </p:cNvPr>
          <p:cNvSpPr/>
          <p:nvPr/>
        </p:nvSpPr>
        <p:spPr bwMode="auto">
          <a:xfrm>
            <a:off x="6190872" y="3857122"/>
            <a:ext cx="1440160"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6" name="Rettangolo 25">
            <a:extLst>
              <a:ext uri="{FF2B5EF4-FFF2-40B4-BE49-F238E27FC236}">
                <a16:creationId xmlns:a16="http://schemas.microsoft.com/office/drawing/2014/main" id="{870C1F0A-BE1A-4278-A6A3-05A27D9486DF}"/>
              </a:ext>
            </a:extLst>
          </p:cNvPr>
          <p:cNvSpPr/>
          <p:nvPr/>
        </p:nvSpPr>
        <p:spPr bwMode="auto">
          <a:xfrm>
            <a:off x="350838" y="3528116"/>
            <a:ext cx="1124818"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7" name="Rettangolo 26">
            <a:extLst>
              <a:ext uri="{FF2B5EF4-FFF2-40B4-BE49-F238E27FC236}">
                <a16:creationId xmlns:a16="http://schemas.microsoft.com/office/drawing/2014/main" id="{15D74362-5C50-48DD-851E-34CE07D091FD}"/>
              </a:ext>
            </a:extLst>
          </p:cNvPr>
          <p:cNvSpPr/>
          <p:nvPr/>
        </p:nvSpPr>
        <p:spPr bwMode="auto">
          <a:xfrm>
            <a:off x="472178" y="4000688"/>
            <a:ext cx="2011589"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8" name="Rettangolo 27">
            <a:extLst>
              <a:ext uri="{FF2B5EF4-FFF2-40B4-BE49-F238E27FC236}">
                <a16:creationId xmlns:a16="http://schemas.microsoft.com/office/drawing/2014/main" id="{37186612-76F4-42C2-889F-23797FE33080}"/>
              </a:ext>
            </a:extLst>
          </p:cNvPr>
          <p:cNvSpPr/>
          <p:nvPr/>
        </p:nvSpPr>
        <p:spPr bwMode="auto">
          <a:xfrm>
            <a:off x="4739135" y="2849419"/>
            <a:ext cx="1440160"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
        <p:nvSpPr>
          <p:cNvPr id="29" name="Rettangolo 28">
            <a:extLst>
              <a:ext uri="{FF2B5EF4-FFF2-40B4-BE49-F238E27FC236}">
                <a16:creationId xmlns:a16="http://schemas.microsoft.com/office/drawing/2014/main" id="{C07361E3-8A83-4A0D-AA95-E0A178A12BDF}"/>
              </a:ext>
            </a:extLst>
          </p:cNvPr>
          <p:cNvSpPr/>
          <p:nvPr/>
        </p:nvSpPr>
        <p:spPr bwMode="auto">
          <a:xfrm>
            <a:off x="4750712" y="3916686"/>
            <a:ext cx="1440160" cy="287131"/>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94863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BB69C5-EA7E-4F60-94F6-F01FBD2436C7}"/>
              </a:ext>
            </a:extLst>
          </p:cNvPr>
          <p:cNvSpPr>
            <a:spLocks noGrp="1"/>
          </p:cNvSpPr>
          <p:nvPr>
            <p:ph type="title"/>
          </p:nvPr>
        </p:nvSpPr>
        <p:spPr/>
        <p:txBody>
          <a:bodyPr/>
          <a:lstStyle/>
          <a:p>
            <a:r>
              <a:rPr lang="it-IT" dirty="0"/>
              <a:t>Resources</a:t>
            </a:r>
          </a:p>
        </p:txBody>
      </p:sp>
      <p:pic>
        <p:nvPicPr>
          <p:cNvPr id="4" name="Segnaposto contenuto 3">
            <a:extLst>
              <a:ext uri="{FF2B5EF4-FFF2-40B4-BE49-F238E27FC236}">
                <a16:creationId xmlns:a16="http://schemas.microsoft.com/office/drawing/2014/main" id="{6F84F678-A8F8-4931-AE16-0DAD57FE3CB9}"/>
              </a:ext>
            </a:extLst>
          </p:cNvPr>
          <p:cNvPicPr>
            <a:picLocks noGrp="1" noChangeAspect="1"/>
          </p:cNvPicPr>
          <p:nvPr>
            <p:ph idx="1"/>
          </p:nvPr>
        </p:nvPicPr>
        <p:blipFill>
          <a:blip r:embed="rId3"/>
          <a:stretch>
            <a:fillRect/>
          </a:stretch>
        </p:blipFill>
        <p:spPr>
          <a:xfrm>
            <a:off x="769545" y="1187450"/>
            <a:ext cx="7493785" cy="4906963"/>
          </a:xfrm>
          <a:prstGeom prst="rect">
            <a:avLst/>
          </a:prstGeom>
        </p:spPr>
      </p:pic>
      <p:sp>
        <p:nvSpPr>
          <p:cNvPr id="5" name="Rettangolo 4">
            <a:extLst>
              <a:ext uri="{FF2B5EF4-FFF2-40B4-BE49-F238E27FC236}">
                <a16:creationId xmlns:a16="http://schemas.microsoft.com/office/drawing/2014/main" id="{61D5673B-62AA-4E86-8B26-EEEE527955F8}"/>
              </a:ext>
            </a:extLst>
          </p:cNvPr>
          <p:cNvSpPr/>
          <p:nvPr/>
        </p:nvSpPr>
        <p:spPr bwMode="auto">
          <a:xfrm>
            <a:off x="5508104" y="1340768"/>
            <a:ext cx="1512168" cy="4753645"/>
          </a:xfrm>
          <a:prstGeom prst="rect">
            <a:avLst/>
          </a:prstGeom>
          <a:solidFill>
            <a:srgbClr val="00CC00">
              <a:alpha val="2196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313532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Features</a:t>
            </a:r>
          </a:p>
        </p:txBody>
      </p:sp>
      <p:pic>
        <p:nvPicPr>
          <p:cNvPr id="7" name="Segnaposto contenuto 6">
            <a:extLst>
              <a:ext uri="{FF2B5EF4-FFF2-40B4-BE49-F238E27FC236}">
                <a16:creationId xmlns:a16="http://schemas.microsoft.com/office/drawing/2014/main" id="{DBCD6A16-D77D-4EB3-AA83-F558470FC59E}"/>
              </a:ext>
            </a:extLst>
          </p:cNvPr>
          <p:cNvPicPr>
            <a:picLocks noGrp="1" noChangeAspect="1"/>
          </p:cNvPicPr>
          <p:nvPr>
            <p:ph idx="1"/>
          </p:nvPr>
        </p:nvPicPr>
        <p:blipFill>
          <a:blip r:embed="rId2"/>
          <a:stretch>
            <a:fillRect/>
          </a:stretch>
        </p:blipFill>
        <p:spPr>
          <a:xfrm>
            <a:off x="350838" y="1577597"/>
            <a:ext cx="8331200" cy="4126669"/>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BB69C5-EA7E-4F60-94F6-F01FBD2436C7}"/>
              </a:ext>
            </a:extLst>
          </p:cNvPr>
          <p:cNvSpPr>
            <a:spLocks noGrp="1"/>
          </p:cNvSpPr>
          <p:nvPr>
            <p:ph type="title"/>
          </p:nvPr>
        </p:nvSpPr>
        <p:spPr/>
        <p:txBody>
          <a:bodyPr/>
          <a:lstStyle/>
          <a:p>
            <a:r>
              <a:rPr lang="it-IT" dirty="0"/>
              <a:t>Resources</a:t>
            </a:r>
          </a:p>
        </p:txBody>
      </p:sp>
      <p:pic>
        <p:nvPicPr>
          <p:cNvPr id="7" name="Immagine 6">
            <a:extLst>
              <a:ext uri="{FF2B5EF4-FFF2-40B4-BE49-F238E27FC236}">
                <a16:creationId xmlns:a16="http://schemas.microsoft.com/office/drawing/2014/main" id="{A97DDE59-A1DC-4AB7-9C4C-639C4F83E98D}"/>
              </a:ext>
            </a:extLst>
          </p:cNvPr>
          <p:cNvPicPr>
            <a:picLocks noChangeAspect="1"/>
          </p:cNvPicPr>
          <p:nvPr/>
        </p:nvPicPr>
        <p:blipFill>
          <a:blip r:embed="rId2"/>
          <a:stretch>
            <a:fillRect/>
          </a:stretch>
        </p:blipFill>
        <p:spPr>
          <a:xfrm>
            <a:off x="350838" y="927245"/>
            <a:ext cx="3389789" cy="5674758"/>
          </a:xfrm>
          <a:prstGeom prst="rect">
            <a:avLst/>
          </a:prstGeom>
        </p:spPr>
      </p:pic>
      <p:pic>
        <p:nvPicPr>
          <p:cNvPr id="8" name="Immagine 7">
            <a:extLst>
              <a:ext uri="{FF2B5EF4-FFF2-40B4-BE49-F238E27FC236}">
                <a16:creationId xmlns:a16="http://schemas.microsoft.com/office/drawing/2014/main" id="{2E4DC402-BB59-450E-BC5D-9D8428D100E7}"/>
              </a:ext>
            </a:extLst>
          </p:cNvPr>
          <p:cNvPicPr>
            <a:picLocks noChangeAspect="1"/>
          </p:cNvPicPr>
          <p:nvPr/>
        </p:nvPicPr>
        <p:blipFill>
          <a:blip r:embed="rId3"/>
          <a:stretch>
            <a:fillRect/>
          </a:stretch>
        </p:blipFill>
        <p:spPr>
          <a:xfrm>
            <a:off x="4909638" y="102117"/>
            <a:ext cx="3168352" cy="2390779"/>
          </a:xfrm>
          <a:prstGeom prst="rect">
            <a:avLst/>
          </a:prstGeom>
        </p:spPr>
      </p:pic>
      <p:pic>
        <p:nvPicPr>
          <p:cNvPr id="9" name="Immagine 8">
            <a:extLst>
              <a:ext uri="{FF2B5EF4-FFF2-40B4-BE49-F238E27FC236}">
                <a16:creationId xmlns:a16="http://schemas.microsoft.com/office/drawing/2014/main" id="{25B49583-4137-41C1-AC71-3C560588AEC9}"/>
              </a:ext>
            </a:extLst>
          </p:cNvPr>
          <p:cNvPicPr>
            <a:picLocks noChangeAspect="1"/>
          </p:cNvPicPr>
          <p:nvPr/>
        </p:nvPicPr>
        <p:blipFill>
          <a:blip r:embed="rId4"/>
          <a:stretch>
            <a:fillRect/>
          </a:stretch>
        </p:blipFill>
        <p:spPr>
          <a:xfrm>
            <a:off x="5223006" y="2601285"/>
            <a:ext cx="3888432" cy="2072344"/>
          </a:xfrm>
          <a:prstGeom prst="rect">
            <a:avLst/>
          </a:prstGeom>
        </p:spPr>
      </p:pic>
      <p:pic>
        <p:nvPicPr>
          <p:cNvPr id="10" name="Immagine 9">
            <a:extLst>
              <a:ext uri="{FF2B5EF4-FFF2-40B4-BE49-F238E27FC236}">
                <a16:creationId xmlns:a16="http://schemas.microsoft.com/office/drawing/2014/main" id="{0988FB56-9C0B-443C-B7A6-64B5B4D5E0A5}"/>
              </a:ext>
            </a:extLst>
          </p:cNvPr>
          <p:cNvPicPr>
            <a:picLocks noChangeAspect="1"/>
          </p:cNvPicPr>
          <p:nvPr/>
        </p:nvPicPr>
        <p:blipFill>
          <a:blip r:embed="rId5"/>
          <a:stretch>
            <a:fillRect/>
          </a:stretch>
        </p:blipFill>
        <p:spPr>
          <a:xfrm>
            <a:off x="3995936" y="4673629"/>
            <a:ext cx="3563888" cy="2071882"/>
          </a:xfrm>
          <a:prstGeom prst="rect">
            <a:avLst/>
          </a:prstGeom>
        </p:spPr>
      </p:pic>
    </p:spTree>
    <p:extLst>
      <p:ext uri="{BB962C8B-B14F-4D97-AF65-F5344CB8AC3E}">
        <p14:creationId xmlns:p14="http://schemas.microsoft.com/office/powerpoint/2010/main" val="2601763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4F4F7F-E9EB-4342-8EF3-018CD874102A}"/>
              </a:ext>
            </a:extLst>
          </p:cNvPr>
          <p:cNvSpPr>
            <a:spLocks noGrp="1"/>
          </p:cNvSpPr>
          <p:nvPr>
            <p:ph type="title"/>
          </p:nvPr>
        </p:nvSpPr>
        <p:spPr/>
        <p:txBody>
          <a:bodyPr/>
          <a:lstStyle/>
          <a:p>
            <a:r>
              <a:rPr lang="en-US" dirty="0">
                <a:solidFill>
                  <a:srgbClr val="FF0000"/>
                </a:solidFill>
              </a:rPr>
              <a:t>Cyclone II </a:t>
            </a:r>
            <a:r>
              <a:rPr lang="en-US" dirty="0"/>
              <a:t>Logic Element (LE)</a:t>
            </a:r>
            <a:br>
              <a:rPr lang="en-US" dirty="0"/>
            </a:br>
            <a:endParaRPr lang="it-IT" dirty="0"/>
          </a:p>
        </p:txBody>
      </p:sp>
      <p:pic>
        <p:nvPicPr>
          <p:cNvPr id="6" name="Picture 4">
            <a:extLst>
              <a:ext uri="{FF2B5EF4-FFF2-40B4-BE49-F238E27FC236}">
                <a16:creationId xmlns:a16="http://schemas.microsoft.com/office/drawing/2014/main" id="{DA0C8E2E-37BB-404D-B78C-AEA248F77A1E}"/>
              </a:ext>
            </a:extLst>
          </p:cNvPr>
          <p:cNvPicPr>
            <a:picLocks noGrp="1" noChangeAspect="1" noChangeArrowheads="1"/>
          </p:cNvPicPr>
          <p:nvPr>
            <p:ph idx="1"/>
          </p:nvPr>
        </p:nvPicPr>
        <p:blipFill>
          <a:blip r:embed="rId2" cstate="print"/>
          <a:srcRect/>
          <a:stretch>
            <a:fillRect/>
          </a:stretch>
        </p:blipFill>
        <p:spPr bwMode="auto">
          <a:xfrm>
            <a:off x="1416438" y="1597534"/>
            <a:ext cx="6200000" cy="4086795"/>
          </a:xfrm>
          <a:prstGeom prst="rect">
            <a:avLst/>
          </a:prstGeom>
          <a:noFill/>
          <a:ln w="28575">
            <a:solidFill>
              <a:srgbClr val="993300"/>
            </a:solidFill>
            <a:miter lim="800000"/>
            <a:headEnd/>
            <a:tailEnd/>
          </a:ln>
        </p:spPr>
      </p:pic>
    </p:spTree>
    <p:extLst>
      <p:ext uri="{BB962C8B-B14F-4D97-AF65-F5344CB8AC3E}">
        <p14:creationId xmlns:p14="http://schemas.microsoft.com/office/powerpoint/2010/main" val="14555006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US"/>
              <a:t>Cyclone V ALM </a:t>
            </a:r>
            <a:endParaRPr lang="en-US" dirty="0"/>
          </a:p>
        </p:txBody>
      </p:sp>
      <p:sp>
        <p:nvSpPr>
          <p:cNvPr id="3" name="Segnaposto contenuto 2">
            <a:extLst>
              <a:ext uri="{FF2B5EF4-FFF2-40B4-BE49-F238E27FC236}">
                <a16:creationId xmlns:a16="http://schemas.microsoft.com/office/drawing/2014/main" id="{6C59D6B8-53A0-4D3C-971D-CAE44D1B4421}"/>
              </a:ext>
            </a:extLst>
          </p:cNvPr>
          <p:cNvSpPr>
            <a:spLocks noGrp="1"/>
          </p:cNvSpPr>
          <p:nvPr>
            <p:ph idx="1"/>
          </p:nvPr>
        </p:nvSpPr>
        <p:spPr/>
        <p:txBody>
          <a:bodyPr/>
          <a:lstStyle/>
          <a:p>
            <a:r>
              <a:rPr lang="it-IT" dirty="0"/>
              <a:t>ALM = Adaptive </a:t>
            </a:r>
            <a:r>
              <a:rPr lang="it-IT" dirty="0" err="1"/>
              <a:t>Logic</a:t>
            </a:r>
            <a:r>
              <a:rPr lang="it-IT" dirty="0"/>
              <a:t> </a:t>
            </a:r>
            <a:r>
              <a:rPr lang="it-IT" dirty="0" err="1"/>
              <a:t>Module</a:t>
            </a:r>
            <a:endParaRPr lang="it-IT" dirty="0"/>
          </a:p>
        </p:txBody>
      </p:sp>
      <p:pic>
        <p:nvPicPr>
          <p:cNvPr id="4" name="Immagine 3">
            <a:extLst>
              <a:ext uri="{FF2B5EF4-FFF2-40B4-BE49-F238E27FC236}">
                <a16:creationId xmlns:a16="http://schemas.microsoft.com/office/drawing/2014/main" id="{2F905499-92C3-4AEC-A82D-EBC3E2C0BD63}"/>
              </a:ext>
            </a:extLst>
          </p:cNvPr>
          <p:cNvPicPr>
            <a:picLocks noChangeAspect="1"/>
          </p:cNvPicPr>
          <p:nvPr/>
        </p:nvPicPr>
        <p:blipFill>
          <a:blip r:embed="rId2"/>
          <a:stretch>
            <a:fillRect/>
          </a:stretch>
        </p:blipFill>
        <p:spPr>
          <a:xfrm>
            <a:off x="509212" y="1916832"/>
            <a:ext cx="8022942" cy="4248472"/>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nvPr>
        </p:nvSpPr>
        <p:spPr/>
        <p:txBody>
          <a:bodyPr/>
          <a:lstStyle/>
          <a:p>
            <a:r>
              <a:rPr lang="en-US" dirty="0"/>
              <a:t>Cyclone V ALM - detail </a:t>
            </a:r>
          </a:p>
        </p:txBody>
      </p:sp>
      <p:pic>
        <p:nvPicPr>
          <p:cNvPr id="2" name="Segnaposto contenuto 1">
            <a:extLst>
              <a:ext uri="{FF2B5EF4-FFF2-40B4-BE49-F238E27FC236}">
                <a16:creationId xmlns:a16="http://schemas.microsoft.com/office/drawing/2014/main" id="{97AF1ABC-746B-49CA-9379-0B2B547057D1}"/>
              </a:ext>
            </a:extLst>
          </p:cNvPr>
          <p:cNvPicPr>
            <a:picLocks noGrp="1" noChangeAspect="1"/>
          </p:cNvPicPr>
          <p:nvPr>
            <p:ph idx="1"/>
          </p:nvPr>
        </p:nvPicPr>
        <p:blipFill>
          <a:blip r:embed="rId2"/>
          <a:stretch>
            <a:fillRect/>
          </a:stretch>
        </p:blipFill>
        <p:spPr>
          <a:xfrm>
            <a:off x="2076419" y="980136"/>
            <a:ext cx="5591925" cy="5622778"/>
          </a:xfrm>
          <a:prstGeom prst="rect">
            <a:avLst/>
          </a:prstGeom>
        </p:spPr>
      </p:pic>
    </p:spTree>
    <p:extLst>
      <p:ext uri="{BB962C8B-B14F-4D97-AF65-F5344CB8AC3E}">
        <p14:creationId xmlns:p14="http://schemas.microsoft.com/office/powerpoint/2010/main" val="35327967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104340-8623-438A-B0B8-4D94AC3816CA}"/>
              </a:ext>
            </a:extLst>
          </p:cNvPr>
          <p:cNvSpPr>
            <a:spLocks noGrp="1"/>
          </p:cNvSpPr>
          <p:nvPr>
            <p:ph type="title"/>
          </p:nvPr>
        </p:nvSpPr>
        <p:spPr/>
        <p:txBody>
          <a:bodyPr/>
          <a:lstStyle/>
          <a:p>
            <a:r>
              <a:rPr lang="it-IT" dirty="0"/>
              <a:t>ALM Operating Mode</a:t>
            </a:r>
          </a:p>
        </p:txBody>
      </p:sp>
      <p:sp>
        <p:nvSpPr>
          <p:cNvPr id="3" name="Segnaposto contenuto 2">
            <a:extLst>
              <a:ext uri="{FF2B5EF4-FFF2-40B4-BE49-F238E27FC236}">
                <a16:creationId xmlns:a16="http://schemas.microsoft.com/office/drawing/2014/main" id="{A9A44676-49C2-4D55-AAF5-94F8E6546C80}"/>
              </a:ext>
            </a:extLst>
          </p:cNvPr>
          <p:cNvSpPr>
            <a:spLocks noGrp="1"/>
          </p:cNvSpPr>
          <p:nvPr>
            <p:ph idx="1"/>
          </p:nvPr>
        </p:nvSpPr>
        <p:spPr/>
        <p:txBody>
          <a:bodyPr/>
          <a:lstStyle/>
          <a:p>
            <a:r>
              <a:rPr lang="it-IT" b="1" dirty="0" err="1"/>
              <a:t>Normal</a:t>
            </a:r>
            <a:endParaRPr lang="it-IT" b="1" dirty="0"/>
          </a:p>
          <a:p>
            <a:pPr lvl="1"/>
            <a:r>
              <a:rPr lang="it-IT" dirty="0"/>
              <a:t>Multiple separate </a:t>
            </a:r>
            <a:r>
              <a:rPr lang="it-IT" dirty="0" err="1"/>
              <a:t>logic</a:t>
            </a:r>
            <a:r>
              <a:rPr lang="it-IT" dirty="0"/>
              <a:t> </a:t>
            </a:r>
            <a:r>
              <a:rPr lang="it-IT" dirty="0" err="1"/>
              <a:t>functions</a:t>
            </a:r>
            <a:r>
              <a:rPr lang="it-IT" dirty="0"/>
              <a:t>,</a:t>
            </a:r>
          </a:p>
          <a:p>
            <a:pPr lvl="1"/>
            <a:r>
              <a:rPr lang="it-IT" dirty="0"/>
              <a:t>Two </a:t>
            </a:r>
            <a:r>
              <a:rPr lang="it-IT" dirty="0" err="1"/>
              <a:t>generic</a:t>
            </a:r>
            <a:r>
              <a:rPr lang="it-IT" dirty="0"/>
              <a:t> 5-input </a:t>
            </a:r>
            <a:r>
              <a:rPr lang="it-IT" dirty="0" err="1"/>
              <a:t>functions</a:t>
            </a:r>
            <a:r>
              <a:rPr lang="it-IT" dirty="0"/>
              <a:t>,</a:t>
            </a:r>
          </a:p>
          <a:p>
            <a:pPr lvl="1"/>
            <a:r>
              <a:rPr lang="it-IT" dirty="0"/>
              <a:t>One </a:t>
            </a:r>
            <a:r>
              <a:rPr lang="it-IT" dirty="0" err="1"/>
              <a:t>generic</a:t>
            </a:r>
            <a:r>
              <a:rPr lang="it-IT" dirty="0"/>
              <a:t> 6-input </a:t>
            </a:r>
            <a:r>
              <a:rPr lang="it-IT" dirty="0" err="1"/>
              <a:t>function</a:t>
            </a:r>
            <a:r>
              <a:rPr lang="it-IT" dirty="0"/>
              <a:t>,</a:t>
            </a:r>
          </a:p>
          <a:p>
            <a:pPr lvl="1"/>
            <a:r>
              <a:rPr lang="it-IT" dirty="0"/>
              <a:t>Some 8-Input </a:t>
            </a:r>
            <a:r>
              <a:rPr lang="it-IT" dirty="0" err="1"/>
              <a:t>Functions</a:t>
            </a:r>
            <a:r>
              <a:rPr lang="it-IT" dirty="0"/>
              <a:t>,</a:t>
            </a:r>
          </a:p>
          <a:p>
            <a:pPr lvl="1"/>
            <a:r>
              <a:rPr lang="it-IT" dirty="0"/>
              <a:t>4 </a:t>
            </a:r>
            <a:r>
              <a:rPr lang="it-IT" dirty="0" err="1"/>
              <a:t>registers</a:t>
            </a:r>
            <a:r>
              <a:rPr lang="it-IT" dirty="0"/>
              <a:t>.</a:t>
            </a:r>
          </a:p>
        </p:txBody>
      </p:sp>
    </p:spTree>
    <p:extLst>
      <p:ext uri="{BB962C8B-B14F-4D97-AF65-F5344CB8AC3E}">
        <p14:creationId xmlns:p14="http://schemas.microsoft.com/office/powerpoint/2010/main" val="2814092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104340-8623-438A-B0B8-4D94AC3816CA}"/>
              </a:ext>
            </a:extLst>
          </p:cNvPr>
          <p:cNvSpPr>
            <a:spLocks noGrp="1"/>
          </p:cNvSpPr>
          <p:nvPr>
            <p:ph type="title"/>
          </p:nvPr>
        </p:nvSpPr>
        <p:spPr/>
        <p:txBody>
          <a:bodyPr/>
          <a:lstStyle/>
          <a:p>
            <a:r>
              <a:rPr lang="it-IT" dirty="0"/>
              <a:t>ALM Operating Mode</a:t>
            </a:r>
          </a:p>
        </p:txBody>
      </p:sp>
      <p:sp>
        <p:nvSpPr>
          <p:cNvPr id="3" name="Segnaposto contenuto 2">
            <a:extLst>
              <a:ext uri="{FF2B5EF4-FFF2-40B4-BE49-F238E27FC236}">
                <a16:creationId xmlns:a16="http://schemas.microsoft.com/office/drawing/2014/main" id="{A9A44676-49C2-4D55-AAF5-94F8E6546C80}"/>
              </a:ext>
            </a:extLst>
          </p:cNvPr>
          <p:cNvSpPr>
            <a:spLocks noGrp="1"/>
          </p:cNvSpPr>
          <p:nvPr>
            <p:ph idx="1"/>
          </p:nvPr>
        </p:nvSpPr>
        <p:spPr/>
        <p:txBody>
          <a:bodyPr/>
          <a:lstStyle/>
          <a:p>
            <a:r>
              <a:rPr lang="it-IT" b="1" dirty="0"/>
              <a:t>Extended LUT</a:t>
            </a:r>
          </a:p>
          <a:p>
            <a:pPr lvl="1"/>
            <a:r>
              <a:rPr lang="en-US" dirty="0"/>
              <a:t>2 functions and a selector switch</a:t>
            </a:r>
            <a:r>
              <a:rPr lang="it-IT" dirty="0"/>
              <a:t>:</a:t>
            </a:r>
            <a:br>
              <a:rPr lang="it-IT" dirty="0"/>
            </a:br>
            <a:r>
              <a:rPr lang="it-IT" dirty="0"/>
              <a:t>(</a:t>
            </a:r>
            <a:r>
              <a:rPr lang="en-US" dirty="0"/>
              <a:t>Useful for the "if – else</a:t>
            </a:r>
            <a:r>
              <a:rPr lang="it-IT" dirty="0"/>
              <a:t>»).</a:t>
            </a:r>
          </a:p>
          <a:p>
            <a:pPr lvl="1"/>
            <a:r>
              <a:rPr lang="en-US" dirty="0"/>
              <a:t>Accessible register chain with dedicated input</a:t>
            </a:r>
            <a:r>
              <a:rPr lang="it-IT" dirty="0"/>
              <a:t>.</a:t>
            </a:r>
          </a:p>
        </p:txBody>
      </p:sp>
      <p:pic>
        <p:nvPicPr>
          <p:cNvPr id="4" name="Immagine 3">
            <a:extLst>
              <a:ext uri="{FF2B5EF4-FFF2-40B4-BE49-F238E27FC236}">
                <a16:creationId xmlns:a16="http://schemas.microsoft.com/office/drawing/2014/main" id="{18477232-3357-4725-953E-673CE3ADF806}"/>
              </a:ext>
            </a:extLst>
          </p:cNvPr>
          <p:cNvPicPr>
            <a:picLocks noChangeAspect="1"/>
          </p:cNvPicPr>
          <p:nvPr/>
        </p:nvPicPr>
        <p:blipFill>
          <a:blip r:embed="rId2"/>
          <a:stretch>
            <a:fillRect/>
          </a:stretch>
        </p:blipFill>
        <p:spPr>
          <a:xfrm>
            <a:off x="557808" y="3650659"/>
            <a:ext cx="8124230" cy="2973508"/>
          </a:xfrm>
          <a:prstGeom prst="rect">
            <a:avLst/>
          </a:prstGeom>
        </p:spPr>
      </p:pic>
    </p:spTree>
    <p:extLst>
      <p:ext uri="{BB962C8B-B14F-4D97-AF65-F5344CB8AC3E}">
        <p14:creationId xmlns:p14="http://schemas.microsoft.com/office/powerpoint/2010/main" val="18140743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104340-8623-438A-B0B8-4D94AC3816CA}"/>
              </a:ext>
            </a:extLst>
          </p:cNvPr>
          <p:cNvSpPr>
            <a:spLocks noGrp="1"/>
          </p:cNvSpPr>
          <p:nvPr>
            <p:ph type="title"/>
          </p:nvPr>
        </p:nvSpPr>
        <p:spPr/>
        <p:txBody>
          <a:bodyPr/>
          <a:lstStyle/>
          <a:p>
            <a:r>
              <a:rPr lang="it-IT" dirty="0"/>
              <a:t>ALM Operating Mode</a:t>
            </a:r>
          </a:p>
        </p:txBody>
      </p:sp>
      <p:sp>
        <p:nvSpPr>
          <p:cNvPr id="8" name="Segnaposto contenuto 7">
            <a:extLst>
              <a:ext uri="{FF2B5EF4-FFF2-40B4-BE49-F238E27FC236}">
                <a16:creationId xmlns:a16="http://schemas.microsoft.com/office/drawing/2014/main" id="{D674EA6E-CE84-4442-83FF-43CF7A2DEEE1}"/>
              </a:ext>
            </a:extLst>
          </p:cNvPr>
          <p:cNvSpPr>
            <a:spLocks noGrp="1"/>
          </p:cNvSpPr>
          <p:nvPr>
            <p:ph idx="1"/>
          </p:nvPr>
        </p:nvSpPr>
        <p:spPr/>
        <p:txBody>
          <a:bodyPr/>
          <a:lstStyle/>
          <a:p>
            <a:r>
              <a:rPr lang="it-IT" b="1" dirty="0" err="1"/>
              <a:t>Arithmetic</a:t>
            </a:r>
            <a:r>
              <a:rPr lang="it-IT" b="1" dirty="0"/>
              <a:t> Mode</a:t>
            </a:r>
          </a:p>
          <a:p>
            <a:pPr lvl="1"/>
            <a:r>
              <a:rPr lang="en-US" sz="2400" dirty="0"/>
              <a:t>The Carry Chain passes 5 ALMs, then eventually connects to the next LAB in the same column</a:t>
            </a:r>
            <a:endParaRPr lang="it-IT" sz="2400" dirty="0"/>
          </a:p>
        </p:txBody>
      </p:sp>
      <p:pic>
        <p:nvPicPr>
          <p:cNvPr id="9" name="Segnaposto contenuto 4">
            <a:extLst>
              <a:ext uri="{FF2B5EF4-FFF2-40B4-BE49-F238E27FC236}">
                <a16:creationId xmlns:a16="http://schemas.microsoft.com/office/drawing/2014/main" id="{F383759B-D0DA-428A-ACFF-E75DABFACF11}"/>
              </a:ext>
            </a:extLst>
          </p:cNvPr>
          <p:cNvPicPr>
            <a:picLocks noChangeAspect="1"/>
          </p:cNvPicPr>
          <p:nvPr/>
        </p:nvPicPr>
        <p:blipFill>
          <a:blip r:embed="rId2"/>
          <a:stretch>
            <a:fillRect/>
          </a:stretch>
        </p:blipFill>
        <p:spPr bwMode="auto">
          <a:xfrm>
            <a:off x="1475656" y="2564904"/>
            <a:ext cx="6552728" cy="4186120"/>
          </a:xfrm>
          <a:prstGeom prst="rect">
            <a:avLst/>
          </a:prstGeom>
          <a:noFill/>
          <a:ln w="9525">
            <a:noFill/>
            <a:miter lim="800000"/>
            <a:headEnd/>
            <a:tailEnd/>
          </a:ln>
        </p:spPr>
      </p:pic>
    </p:spTree>
    <p:extLst>
      <p:ext uri="{BB962C8B-B14F-4D97-AF65-F5344CB8AC3E}">
        <p14:creationId xmlns:p14="http://schemas.microsoft.com/office/powerpoint/2010/main" val="3425391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it-IT"/>
              <a:t>Antifuse	</a:t>
            </a:r>
          </a:p>
        </p:txBody>
      </p:sp>
      <p:sp>
        <p:nvSpPr>
          <p:cNvPr id="12291" name="Rectangle 3"/>
          <p:cNvSpPr>
            <a:spLocks noGrp="1" noChangeArrowheads="1"/>
          </p:cNvSpPr>
          <p:nvPr>
            <p:ph type="body" idx="1"/>
          </p:nvPr>
        </p:nvSpPr>
        <p:spPr/>
        <p:txBody>
          <a:bodyPr/>
          <a:lstStyle/>
          <a:p>
            <a:r>
              <a:rPr lang="en-US" sz="2400" dirty="0"/>
              <a:t>The lines of the device are originally all disconnected</a:t>
            </a:r>
            <a:r>
              <a:rPr lang="it-IT" sz="2400" dirty="0"/>
              <a:t>:</a:t>
            </a:r>
          </a:p>
          <a:p>
            <a:pPr lvl="1"/>
            <a:r>
              <a:rPr lang="en-US" sz="2000" dirty="0"/>
              <a:t>The programming consists of "</a:t>
            </a:r>
            <a:r>
              <a:rPr lang="en-US" sz="2000" dirty="0">
                <a:solidFill>
                  <a:srgbClr val="FF0000"/>
                </a:solidFill>
              </a:rPr>
              <a:t>CREATING</a:t>
            </a:r>
            <a:r>
              <a:rPr lang="en-US" sz="2000" dirty="0"/>
              <a:t>" (anti-fused) the necessary connections</a:t>
            </a:r>
            <a:r>
              <a:rPr lang="it-IT" sz="2000" dirty="0"/>
              <a:t>,</a:t>
            </a:r>
          </a:p>
          <a:p>
            <a:pPr lvl="1"/>
            <a:r>
              <a:rPr lang="en-US" sz="2000" dirty="0"/>
              <a:t>Programming is done by means of a voltage higher than that of normal operation</a:t>
            </a:r>
            <a:r>
              <a:rPr lang="it-IT" sz="2000" dirty="0"/>
              <a:t>.</a:t>
            </a:r>
          </a:p>
        </p:txBody>
      </p:sp>
      <p:pic>
        <p:nvPicPr>
          <p:cNvPr id="12293" name="Picture 5" descr="antifuse"/>
          <p:cNvPicPr>
            <a:picLocks noChangeAspect="1" noChangeArrowheads="1"/>
          </p:cNvPicPr>
          <p:nvPr/>
        </p:nvPicPr>
        <p:blipFill>
          <a:blip r:embed="rId3" cstate="print"/>
          <a:srcRect/>
          <a:stretch>
            <a:fillRect/>
          </a:stretch>
        </p:blipFill>
        <p:spPr bwMode="auto">
          <a:xfrm>
            <a:off x="609600" y="3657600"/>
            <a:ext cx="8001000" cy="2667000"/>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104340-8623-438A-B0B8-4D94AC3816CA}"/>
              </a:ext>
            </a:extLst>
          </p:cNvPr>
          <p:cNvSpPr>
            <a:spLocks noGrp="1"/>
          </p:cNvSpPr>
          <p:nvPr>
            <p:ph type="title"/>
          </p:nvPr>
        </p:nvSpPr>
        <p:spPr/>
        <p:txBody>
          <a:bodyPr/>
          <a:lstStyle/>
          <a:p>
            <a:r>
              <a:rPr lang="it-IT" dirty="0"/>
              <a:t>ALM Operating Mode</a:t>
            </a:r>
          </a:p>
        </p:txBody>
      </p:sp>
      <p:sp>
        <p:nvSpPr>
          <p:cNvPr id="8" name="Segnaposto contenuto 7">
            <a:extLst>
              <a:ext uri="{FF2B5EF4-FFF2-40B4-BE49-F238E27FC236}">
                <a16:creationId xmlns:a16="http://schemas.microsoft.com/office/drawing/2014/main" id="{D674EA6E-CE84-4442-83FF-43CF7A2DEEE1}"/>
              </a:ext>
            </a:extLst>
          </p:cNvPr>
          <p:cNvSpPr>
            <a:spLocks noGrp="1"/>
          </p:cNvSpPr>
          <p:nvPr>
            <p:ph idx="1"/>
          </p:nvPr>
        </p:nvSpPr>
        <p:spPr>
          <a:xfrm>
            <a:off x="350838" y="908720"/>
            <a:ext cx="8331200" cy="5185693"/>
          </a:xfrm>
        </p:spPr>
        <p:txBody>
          <a:bodyPr/>
          <a:lstStyle/>
          <a:p>
            <a:r>
              <a:rPr lang="it-IT" b="1" dirty="0" err="1"/>
              <a:t>Shared</a:t>
            </a:r>
            <a:r>
              <a:rPr lang="it-IT" b="1" dirty="0"/>
              <a:t> </a:t>
            </a:r>
            <a:r>
              <a:rPr lang="it-IT" b="1" dirty="0" err="1"/>
              <a:t>Arithmetic</a:t>
            </a:r>
            <a:r>
              <a:rPr lang="it-IT" b="1" dirty="0"/>
              <a:t> Mode </a:t>
            </a:r>
          </a:p>
          <a:p>
            <a:pPr lvl="1"/>
            <a:r>
              <a:rPr lang="en-US" sz="2000" dirty="0"/>
              <a:t>Each LUT calculates the sum and carryover of 3 bits</a:t>
            </a:r>
            <a:r>
              <a:rPr lang="it-IT" sz="2000" dirty="0"/>
              <a:t>,</a:t>
            </a:r>
          </a:p>
          <a:p>
            <a:pPr lvl="1"/>
            <a:r>
              <a:rPr lang="en-US" sz="2000" dirty="0"/>
              <a:t>The Shared </a:t>
            </a:r>
            <a:r>
              <a:rPr lang="en-US" sz="2000" dirty="0" err="1"/>
              <a:t>Arith</a:t>
            </a:r>
            <a:r>
              <a:rPr lang="en-US" sz="2000" dirty="0"/>
              <a:t> Chain has the same logic as the Carry Chain</a:t>
            </a:r>
            <a:r>
              <a:rPr lang="it-IT" sz="2000" dirty="0"/>
              <a:t>,</a:t>
            </a:r>
          </a:p>
          <a:p>
            <a:pPr lvl="1"/>
            <a:r>
              <a:rPr lang="it-IT" sz="2000" dirty="0"/>
              <a:t>3-input </a:t>
            </a:r>
            <a:r>
              <a:rPr lang="it-IT" sz="2000" dirty="0" err="1"/>
              <a:t>adder</a:t>
            </a:r>
            <a:r>
              <a:rPr lang="it-IT" sz="2000" dirty="0"/>
              <a:t> with N bit,</a:t>
            </a:r>
          </a:p>
        </p:txBody>
      </p:sp>
      <p:pic>
        <p:nvPicPr>
          <p:cNvPr id="3" name="Immagine 2">
            <a:extLst>
              <a:ext uri="{FF2B5EF4-FFF2-40B4-BE49-F238E27FC236}">
                <a16:creationId xmlns:a16="http://schemas.microsoft.com/office/drawing/2014/main" id="{4A4E8B3F-4D4E-4CBB-A815-9086024D893B}"/>
              </a:ext>
            </a:extLst>
          </p:cNvPr>
          <p:cNvPicPr>
            <a:picLocks noChangeAspect="1"/>
          </p:cNvPicPr>
          <p:nvPr/>
        </p:nvPicPr>
        <p:blipFill>
          <a:blip r:embed="rId2"/>
          <a:stretch>
            <a:fillRect/>
          </a:stretch>
        </p:blipFill>
        <p:spPr>
          <a:xfrm>
            <a:off x="1528106" y="2701835"/>
            <a:ext cx="5976664" cy="4028248"/>
          </a:xfrm>
          <a:prstGeom prst="rect">
            <a:avLst/>
          </a:prstGeom>
        </p:spPr>
      </p:pic>
    </p:spTree>
    <p:extLst>
      <p:ext uri="{BB962C8B-B14F-4D97-AF65-F5344CB8AC3E}">
        <p14:creationId xmlns:p14="http://schemas.microsoft.com/office/powerpoint/2010/main" val="16382007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A2C834-3933-4AD5-8B5D-745F10032F18}"/>
              </a:ext>
            </a:extLst>
          </p:cNvPr>
          <p:cNvSpPr>
            <a:spLocks noGrp="1"/>
          </p:cNvSpPr>
          <p:nvPr>
            <p:ph type="title"/>
          </p:nvPr>
        </p:nvSpPr>
        <p:spPr/>
        <p:txBody>
          <a:bodyPr/>
          <a:lstStyle/>
          <a:p>
            <a:r>
              <a:rPr lang="it-IT" dirty="0"/>
              <a:t>3-input N bit </a:t>
            </a:r>
            <a:r>
              <a:rPr lang="it-IT" dirty="0" err="1"/>
              <a:t>adder</a:t>
            </a:r>
            <a:endParaRPr lang="it-IT" dirty="0"/>
          </a:p>
        </p:txBody>
      </p:sp>
      <p:sp>
        <p:nvSpPr>
          <p:cNvPr id="3" name="Segnaposto contenuto 2">
            <a:extLst>
              <a:ext uri="{FF2B5EF4-FFF2-40B4-BE49-F238E27FC236}">
                <a16:creationId xmlns:a16="http://schemas.microsoft.com/office/drawing/2014/main" id="{7AAF87A3-A1F9-4165-9588-7D18A644148C}"/>
              </a:ext>
            </a:extLst>
          </p:cNvPr>
          <p:cNvSpPr>
            <a:spLocks noGrp="1"/>
          </p:cNvSpPr>
          <p:nvPr>
            <p:ph idx="1"/>
          </p:nvPr>
        </p:nvSpPr>
        <p:spPr/>
        <p:txBody>
          <a:bodyPr/>
          <a:lstStyle/>
          <a:p>
            <a:r>
              <a:rPr lang="it-IT" dirty="0"/>
              <a:t>X+Y+Z</a:t>
            </a:r>
          </a:p>
        </p:txBody>
      </p:sp>
      <p:graphicFrame>
        <p:nvGraphicFramePr>
          <p:cNvPr id="35" name="Oggetto 34">
            <a:extLst>
              <a:ext uri="{FF2B5EF4-FFF2-40B4-BE49-F238E27FC236}">
                <a16:creationId xmlns:a16="http://schemas.microsoft.com/office/drawing/2014/main" id="{16883B78-687B-445B-9161-6CD7510429AE}"/>
              </a:ext>
            </a:extLst>
          </p:cNvPr>
          <p:cNvGraphicFramePr>
            <a:graphicFrameLocks noChangeAspect="1"/>
          </p:cNvGraphicFramePr>
          <p:nvPr>
            <p:extLst>
              <p:ext uri="{D42A27DB-BD31-4B8C-83A1-F6EECF244321}">
                <p14:modId xmlns:p14="http://schemas.microsoft.com/office/powerpoint/2010/main" val="2554028767"/>
              </p:ext>
            </p:extLst>
          </p:nvPr>
        </p:nvGraphicFramePr>
        <p:xfrm>
          <a:off x="2929210" y="1121048"/>
          <a:ext cx="4883150" cy="939800"/>
        </p:xfrm>
        <a:graphic>
          <a:graphicData uri="http://schemas.openxmlformats.org/presentationml/2006/ole">
            <mc:AlternateContent xmlns:mc="http://schemas.openxmlformats.org/markup-compatibility/2006">
              <mc:Choice xmlns:v="urn:schemas-microsoft-com:vml" Requires="v">
                <p:oleObj spid="_x0000_s2050" name="Worksheet" r:id="rId3" imgW="4883302" imgH="939949" progId="Excel.Sheet.12">
                  <p:embed/>
                </p:oleObj>
              </mc:Choice>
              <mc:Fallback>
                <p:oleObj name="Worksheet" r:id="rId3" imgW="4883302" imgH="939949" progId="Excel.Sheet.12">
                  <p:embed/>
                  <p:pic>
                    <p:nvPicPr>
                      <p:cNvPr id="35" name="Oggetto 34">
                        <a:extLst>
                          <a:ext uri="{FF2B5EF4-FFF2-40B4-BE49-F238E27FC236}">
                            <a16:creationId xmlns:a16="http://schemas.microsoft.com/office/drawing/2014/main" id="{16883B78-687B-445B-9161-6CD7510429AE}"/>
                          </a:ext>
                        </a:extLst>
                      </p:cNvPr>
                      <p:cNvPicPr/>
                      <p:nvPr/>
                    </p:nvPicPr>
                    <p:blipFill>
                      <a:blip r:embed="rId4"/>
                      <a:stretch>
                        <a:fillRect/>
                      </a:stretch>
                    </p:blipFill>
                    <p:spPr>
                      <a:xfrm>
                        <a:off x="2929210" y="1121048"/>
                        <a:ext cx="4883150" cy="939800"/>
                      </a:xfrm>
                      <a:prstGeom prst="rect">
                        <a:avLst/>
                      </a:prstGeom>
                    </p:spPr>
                  </p:pic>
                </p:oleObj>
              </mc:Fallback>
            </mc:AlternateContent>
          </a:graphicData>
        </a:graphic>
      </p:graphicFrame>
      <p:pic>
        <p:nvPicPr>
          <p:cNvPr id="36" name="Immagine 35">
            <a:extLst>
              <a:ext uri="{FF2B5EF4-FFF2-40B4-BE49-F238E27FC236}">
                <a16:creationId xmlns:a16="http://schemas.microsoft.com/office/drawing/2014/main" id="{666F71E3-EF85-4ABC-A643-792313D29E16}"/>
              </a:ext>
            </a:extLst>
          </p:cNvPr>
          <p:cNvPicPr>
            <a:picLocks noChangeAspect="1"/>
          </p:cNvPicPr>
          <p:nvPr/>
        </p:nvPicPr>
        <p:blipFill>
          <a:blip r:embed="rId5"/>
          <a:stretch>
            <a:fillRect/>
          </a:stretch>
        </p:blipFill>
        <p:spPr>
          <a:xfrm>
            <a:off x="372005" y="2657357"/>
            <a:ext cx="3486329" cy="3314870"/>
          </a:xfrm>
          <a:prstGeom prst="rect">
            <a:avLst/>
          </a:prstGeom>
        </p:spPr>
      </p:pic>
      <p:pic>
        <p:nvPicPr>
          <p:cNvPr id="37" name="Immagine 36">
            <a:extLst>
              <a:ext uri="{FF2B5EF4-FFF2-40B4-BE49-F238E27FC236}">
                <a16:creationId xmlns:a16="http://schemas.microsoft.com/office/drawing/2014/main" id="{C3B9DE2A-F17B-44F8-A031-A6E0ADA80B81}"/>
              </a:ext>
            </a:extLst>
          </p:cNvPr>
          <p:cNvPicPr>
            <a:picLocks noChangeAspect="1"/>
          </p:cNvPicPr>
          <p:nvPr/>
        </p:nvPicPr>
        <p:blipFill>
          <a:blip r:embed="rId6"/>
          <a:stretch>
            <a:fillRect/>
          </a:stretch>
        </p:blipFill>
        <p:spPr>
          <a:xfrm>
            <a:off x="4560664" y="2087717"/>
            <a:ext cx="3587314" cy="2611983"/>
          </a:xfrm>
          <a:prstGeom prst="rect">
            <a:avLst/>
          </a:prstGeom>
        </p:spPr>
      </p:pic>
      <p:pic>
        <p:nvPicPr>
          <p:cNvPr id="38" name="Immagine 37">
            <a:extLst>
              <a:ext uri="{FF2B5EF4-FFF2-40B4-BE49-F238E27FC236}">
                <a16:creationId xmlns:a16="http://schemas.microsoft.com/office/drawing/2014/main" id="{C318C09B-DD2C-4CC6-B979-0887B20D679C}"/>
              </a:ext>
            </a:extLst>
          </p:cNvPr>
          <p:cNvPicPr>
            <a:picLocks noChangeAspect="1"/>
          </p:cNvPicPr>
          <p:nvPr/>
        </p:nvPicPr>
        <p:blipFill>
          <a:blip r:embed="rId7"/>
          <a:stretch>
            <a:fillRect/>
          </a:stretch>
        </p:blipFill>
        <p:spPr>
          <a:xfrm>
            <a:off x="4300982" y="4457845"/>
            <a:ext cx="4015434" cy="2400155"/>
          </a:xfrm>
          <a:prstGeom prst="rect">
            <a:avLst/>
          </a:prstGeom>
        </p:spPr>
      </p:pic>
    </p:spTree>
    <p:extLst>
      <p:ext uri="{BB962C8B-B14F-4D97-AF65-F5344CB8AC3E}">
        <p14:creationId xmlns:p14="http://schemas.microsoft.com/office/powerpoint/2010/main" val="13499958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DCA11C-5B9B-4414-A3F6-BF81BF7B47B1}"/>
              </a:ext>
            </a:extLst>
          </p:cNvPr>
          <p:cNvSpPr>
            <a:spLocks noGrp="1"/>
          </p:cNvSpPr>
          <p:nvPr>
            <p:ph type="title"/>
          </p:nvPr>
        </p:nvSpPr>
        <p:spPr/>
        <p:txBody>
          <a:bodyPr/>
          <a:lstStyle/>
          <a:p>
            <a:r>
              <a:rPr lang="it-IT" dirty="0"/>
              <a:t>LAB - MLAB</a:t>
            </a:r>
          </a:p>
        </p:txBody>
      </p:sp>
      <p:sp>
        <p:nvSpPr>
          <p:cNvPr id="3" name="Segnaposto contenuto 2">
            <a:extLst>
              <a:ext uri="{FF2B5EF4-FFF2-40B4-BE49-F238E27FC236}">
                <a16:creationId xmlns:a16="http://schemas.microsoft.com/office/drawing/2014/main" id="{19DF3616-7162-41A8-9B76-9BDA3D6BAED9}"/>
              </a:ext>
            </a:extLst>
          </p:cNvPr>
          <p:cNvSpPr>
            <a:spLocks noGrp="1"/>
          </p:cNvSpPr>
          <p:nvPr>
            <p:ph idx="1"/>
          </p:nvPr>
        </p:nvSpPr>
        <p:spPr>
          <a:xfrm>
            <a:off x="350838" y="1187450"/>
            <a:ext cx="5085258" cy="4906963"/>
          </a:xfrm>
        </p:spPr>
        <p:txBody>
          <a:bodyPr/>
          <a:lstStyle/>
          <a:p>
            <a:r>
              <a:rPr lang="en-US" sz="2400" dirty="0"/>
              <a:t>10 ALMs are "enclosed" in a LAB</a:t>
            </a:r>
            <a:r>
              <a:rPr lang="it-IT" sz="2400" dirty="0"/>
              <a:t>,</a:t>
            </a:r>
          </a:p>
          <a:p>
            <a:r>
              <a:rPr lang="en-US" sz="2400" dirty="0"/>
              <a:t>Each ALM can be configured as a 2*32 bit memory</a:t>
            </a:r>
            <a:r>
              <a:rPr lang="it-IT" sz="2400" dirty="0"/>
              <a:t>,</a:t>
            </a:r>
          </a:p>
          <a:p>
            <a:r>
              <a:rPr lang="en-US" sz="2400" dirty="0"/>
              <a:t>A quarter of the LABs can be used as MLABs</a:t>
            </a:r>
            <a:r>
              <a:rPr lang="it-IT" sz="2400" dirty="0"/>
              <a:t>,</a:t>
            </a:r>
          </a:p>
          <a:p>
            <a:r>
              <a:rPr lang="it-IT" sz="2400" dirty="0"/>
              <a:t>MLAB </a:t>
            </a:r>
            <a:r>
              <a:rPr lang="it-IT" sz="2400" dirty="0" err="1"/>
              <a:t>provides</a:t>
            </a:r>
            <a:r>
              <a:rPr lang="it-IT" sz="2400" dirty="0"/>
              <a:t> 10*2*32=640 bits SRAM dual port,</a:t>
            </a:r>
          </a:p>
          <a:p>
            <a:r>
              <a:rPr lang="it-IT" sz="2400" dirty="0"/>
              <a:t>LAB Control </a:t>
            </a:r>
            <a:r>
              <a:rPr lang="it-IT" sz="2400" dirty="0" err="1"/>
              <a:t>Signals</a:t>
            </a:r>
            <a:r>
              <a:rPr lang="it-IT" sz="2400" dirty="0"/>
              <a:t>.</a:t>
            </a:r>
          </a:p>
        </p:txBody>
      </p:sp>
      <p:pic>
        <p:nvPicPr>
          <p:cNvPr id="4" name="Immagine 3">
            <a:extLst>
              <a:ext uri="{FF2B5EF4-FFF2-40B4-BE49-F238E27FC236}">
                <a16:creationId xmlns:a16="http://schemas.microsoft.com/office/drawing/2014/main" id="{E0BA6E86-35FF-44D2-9E4C-C6814078C27B}"/>
              </a:ext>
            </a:extLst>
          </p:cNvPr>
          <p:cNvPicPr>
            <a:picLocks noChangeAspect="1"/>
          </p:cNvPicPr>
          <p:nvPr/>
        </p:nvPicPr>
        <p:blipFill>
          <a:blip r:embed="rId3"/>
          <a:stretch>
            <a:fillRect/>
          </a:stretch>
        </p:blipFill>
        <p:spPr>
          <a:xfrm>
            <a:off x="5292080" y="1922618"/>
            <a:ext cx="3771378" cy="3436626"/>
          </a:xfrm>
          <a:prstGeom prst="rect">
            <a:avLst/>
          </a:prstGeom>
        </p:spPr>
      </p:pic>
    </p:spTree>
    <p:extLst>
      <p:ext uri="{BB962C8B-B14F-4D97-AF65-F5344CB8AC3E}">
        <p14:creationId xmlns:p14="http://schemas.microsoft.com/office/powerpoint/2010/main" val="6019672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41A9BF-881B-434A-BB68-2F27199D81ED}"/>
              </a:ext>
            </a:extLst>
          </p:cNvPr>
          <p:cNvSpPr>
            <a:spLocks noGrp="1"/>
          </p:cNvSpPr>
          <p:nvPr>
            <p:ph type="title"/>
          </p:nvPr>
        </p:nvSpPr>
        <p:spPr/>
        <p:txBody>
          <a:bodyPr/>
          <a:lstStyle/>
          <a:p>
            <a:r>
              <a:rPr lang="it-IT" dirty="0"/>
              <a:t>LAB Control </a:t>
            </a:r>
            <a:r>
              <a:rPr lang="it-IT" dirty="0" err="1"/>
              <a:t>Signals</a:t>
            </a:r>
            <a:endParaRPr lang="it-IT" dirty="0"/>
          </a:p>
        </p:txBody>
      </p:sp>
      <p:pic>
        <p:nvPicPr>
          <p:cNvPr id="4" name="Segnaposto contenuto 3">
            <a:extLst>
              <a:ext uri="{FF2B5EF4-FFF2-40B4-BE49-F238E27FC236}">
                <a16:creationId xmlns:a16="http://schemas.microsoft.com/office/drawing/2014/main" id="{E31F812B-B4D6-46D1-9985-A3F24D4B6D92}"/>
              </a:ext>
            </a:extLst>
          </p:cNvPr>
          <p:cNvPicPr>
            <a:picLocks noGrp="1" noChangeAspect="1"/>
          </p:cNvPicPr>
          <p:nvPr>
            <p:ph idx="1"/>
          </p:nvPr>
        </p:nvPicPr>
        <p:blipFill>
          <a:blip r:embed="rId2"/>
          <a:stretch>
            <a:fillRect/>
          </a:stretch>
        </p:blipFill>
        <p:spPr>
          <a:xfrm>
            <a:off x="1239689" y="1187450"/>
            <a:ext cx="6553497" cy="4906963"/>
          </a:xfrm>
          <a:prstGeom prst="rect">
            <a:avLst/>
          </a:prstGeom>
        </p:spPr>
      </p:pic>
    </p:spTree>
    <p:extLst>
      <p:ext uri="{BB962C8B-B14F-4D97-AF65-F5344CB8AC3E}">
        <p14:creationId xmlns:p14="http://schemas.microsoft.com/office/powerpoint/2010/main" val="36695534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dirty="0"/>
              <a:t>LAB/MLAB interconnections</a:t>
            </a:r>
          </a:p>
        </p:txBody>
      </p:sp>
      <p:sp>
        <p:nvSpPr>
          <p:cNvPr id="7" name="Segnaposto contenuto 6"/>
          <p:cNvSpPr>
            <a:spLocks noGrp="1"/>
          </p:cNvSpPr>
          <p:nvPr>
            <p:ph idx="1"/>
          </p:nvPr>
        </p:nvSpPr>
        <p:spPr/>
        <p:txBody>
          <a:bodyPr/>
          <a:lstStyle/>
          <a:p>
            <a:r>
              <a:rPr lang="it-IT" sz="2400" dirty="0"/>
              <a:t>LAB (</a:t>
            </a:r>
            <a:r>
              <a:rPr lang="it-IT" sz="2400" dirty="0" err="1"/>
              <a:t>logic</a:t>
            </a:r>
            <a:r>
              <a:rPr lang="it-IT" sz="2400" dirty="0"/>
              <a:t> </a:t>
            </a:r>
            <a:r>
              <a:rPr lang="it-IT" sz="2400" dirty="0" err="1"/>
              <a:t>array</a:t>
            </a:r>
            <a:r>
              <a:rPr lang="it-IT" sz="2400" dirty="0"/>
              <a:t> </a:t>
            </a:r>
            <a:r>
              <a:rPr lang="it-IT" sz="2400" dirty="0" err="1"/>
              <a:t>blocks</a:t>
            </a:r>
            <a:r>
              <a:rPr lang="it-IT" sz="2400" dirty="0"/>
              <a:t>)</a:t>
            </a:r>
          </a:p>
          <a:p>
            <a:r>
              <a:rPr lang="it-IT" sz="2400" dirty="0" err="1"/>
              <a:t>Interconnections</a:t>
            </a:r>
            <a:endParaRPr lang="it-IT" sz="2400" dirty="0"/>
          </a:p>
          <a:p>
            <a:endParaRPr lang="it-IT" dirty="0"/>
          </a:p>
        </p:txBody>
      </p:sp>
      <p:sp>
        <p:nvSpPr>
          <p:cNvPr id="20484" name="Text Box 15"/>
          <p:cNvSpPr txBox="1">
            <a:spLocks noChangeArrowheads="1"/>
          </p:cNvSpPr>
          <p:nvPr/>
        </p:nvSpPr>
        <p:spPr bwMode="auto">
          <a:xfrm>
            <a:off x="4500563" y="1268413"/>
            <a:ext cx="4105275" cy="366712"/>
          </a:xfrm>
          <a:prstGeom prst="rect">
            <a:avLst/>
          </a:prstGeom>
          <a:noFill/>
          <a:ln w="9525">
            <a:noFill/>
            <a:miter lim="800000"/>
            <a:headEnd/>
            <a:tailEnd/>
          </a:ln>
        </p:spPr>
        <p:txBody>
          <a:bodyPr>
            <a:spAutoFit/>
          </a:bodyPr>
          <a:lstStyle/>
          <a:p>
            <a:pPr>
              <a:spcBef>
                <a:spcPct val="50000"/>
              </a:spcBef>
            </a:pPr>
            <a:endParaRPr lang="it-IT"/>
          </a:p>
        </p:txBody>
      </p:sp>
      <p:pic>
        <p:nvPicPr>
          <p:cNvPr id="2" name="Immagine 1">
            <a:extLst>
              <a:ext uri="{FF2B5EF4-FFF2-40B4-BE49-F238E27FC236}">
                <a16:creationId xmlns:a16="http://schemas.microsoft.com/office/drawing/2014/main" id="{4901189D-FF21-4DFB-A1E9-493ED309A62B}"/>
              </a:ext>
            </a:extLst>
          </p:cNvPr>
          <p:cNvPicPr>
            <a:picLocks noChangeAspect="1"/>
          </p:cNvPicPr>
          <p:nvPr/>
        </p:nvPicPr>
        <p:blipFill>
          <a:blip r:embed="rId2"/>
          <a:stretch>
            <a:fillRect/>
          </a:stretch>
        </p:blipFill>
        <p:spPr>
          <a:xfrm>
            <a:off x="755576" y="2101850"/>
            <a:ext cx="7200800" cy="4591666"/>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54BF7E-D4AD-4B89-B695-2A09AF991452}"/>
              </a:ext>
            </a:extLst>
          </p:cNvPr>
          <p:cNvSpPr>
            <a:spLocks noGrp="1"/>
          </p:cNvSpPr>
          <p:nvPr>
            <p:ph type="title"/>
          </p:nvPr>
        </p:nvSpPr>
        <p:spPr/>
        <p:txBody>
          <a:bodyPr/>
          <a:lstStyle/>
          <a:p>
            <a:r>
              <a:rPr lang="it-IT" dirty="0"/>
              <a:t>Embedded Memory Blocks</a:t>
            </a:r>
          </a:p>
        </p:txBody>
      </p:sp>
      <p:sp>
        <p:nvSpPr>
          <p:cNvPr id="3" name="Segnaposto contenuto 2">
            <a:extLst>
              <a:ext uri="{FF2B5EF4-FFF2-40B4-BE49-F238E27FC236}">
                <a16:creationId xmlns:a16="http://schemas.microsoft.com/office/drawing/2014/main" id="{4B7944C1-1665-48E7-839D-DA12FFB46B81}"/>
              </a:ext>
            </a:extLst>
          </p:cNvPr>
          <p:cNvSpPr>
            <a:spLocks noGrp="1"/>
          </p:cNvSpPr>
          <p:nvPr>
            <p:ph idx="1"/>
          </p:nvPr>
        </p:nvSpPr>
        <p:spPr/>
        <p:txBody>
          <a:bodyPr/>
          <a:lstStyle/>
          <a:p>
            <a:r>
              <a:rPr lang="en-US" sz="2400" dirty="0"/>
              <a:t>10 </a:t>
            </a:r>
            <a:r>
              <a:rPr lang="en-US" sz="2400" dirty="0" err="1"/>
              <a:t>Kb</a:t>
            </a:r>
            <a:r>
              <a:rPr lang="en-US" sz="2400" dirty="0"/>
              <a:t> </a:t>
            </a:r>
            <a:r>
              <a:rPr lang="en-US" sz="2400" b="1" dirty="0"/>
              <a:t>M10Kblocks</a:t>
            </a:r>
            <a:r>
              <a:rPr lang="en-US" sz="2400" dirty="0"/>
              <a:t>— ideal for larger memory arrays while still providing a large number of independent ports. </a:t>
            </a:r>
          </a:p>
          <a:p>
            <a:r>
              <a:rPr lang="en-US" sz="2400" dirty="0"/>
              <a:t>640 bit </a:t>
            </a:r>
            <a:r>
              <a:rPr lang="en-US" sz="2400" b="1" dirty="0"/>
              <a:t>MLABs</a:t>
            </a:r>
            <a:r>
              <a:rPr lang="en-US" sz="2400" dirty="0"/>
              <a:t>—enhanced memory blocks ideal for wide and shallow memory arrays.  </a:t>
            </a:r>
          </a:p>
          <a:p>
            <a:pPr lvl="1"/>
            <a:r>
              <a:rPr lang="en-US" sz="2000" dirty="0"/>
              <a:t>shift registers for DSP applications, </a:t>
            </a:r>
          </a:p>
          <a:p>
            <a:pPr lvl="1"/>
            <a:r>
              <a:rPr lang="en-US" sz="2000" dirty="0"/>
              <a:t>wide shallow FIFO buffers</a:t>
            </a:r>
          </a:p>
          <a:p>
            <a:pPr lvl="1"/>
            <a:r>
              <a:rPr lang="en-US" sz="2000" dirty="0"/>
              <a:t>filter delay lines</a:t>
            </a:r>
            <a:endParaRPr lang="it-IT" sz="2000" dirty="0"/>
          </a:p>
        </p:txBody>
      </p:sp>
      <p:pic>
        <p:nvPicPr>
          <p:cNvPr id="4" name="Immagine 3">
            <a:extLst>
              <a:ext uri="{FF2B5EF4-FFF2-40B4-BE49-F238E27FC236}">
                <a16:creationId xmlns:a16="http://schemas.microsoft.com/office/drawing/2014/main" id="{EFD090E0-39E3-4F77-A583-61777E4495C7}"/>
              </a:ext>
            </a:extLst>
          </p:cNvPr>
          <p:cNvPicPr>
            <a:picLocks noChangeAspect="1"/>
          </p:cNvPicPr>
          <p:nvPr/>
        </p:nvPicPr>
        <p:blipFill>
          <a:blip r:embed="rId3"/>
          <a:stretch>
            <a:fillRect/>
          </a:stretch>
        </p:blipFill>
        <p:spPr>
          <a:xfrm>
            <a:off x="0" y="4662931"/>
            <a:ext cx="9144000" cy="1434353"/>
          </a:xfrm>
          <a:prstGeom prst="rect">
            <a:avLst/>
          </a:prstGeom>
        </p:spPr>
      </p:pic>
      <p:pic>
        <p:nvPicPr>
          <p:cNvPr id="5" name="Immagine 4">
            <a:extLst>
              <a:ext uri="{FF2B5EF4-FFF2-40B4-BE49-F238E27FC236}">
                <a16:creationId xmlns:a16="http://schemas.microsoft.com/office/drawing/2014/main" id="{755DDD88-5194-4397-B82B-107453F4AEB4}"/>
              </a:ext>
            </a:extLst>
          </p:cNvPr>
          <p:cNvPicPr>
            <a:picLocks noChangeAspect="1"/>
          </p:cNvPicPr>
          <p:nvPr/>
        </p:nvPicPr>
        <p:blipFill>
          <a:blip r:embed="rId4"/>
          <a:stretch>
            <a:fillRect/>
          </a:stretch>
        </p:blipFill>
        <p:spPr>
          <a:xfrm>
            <a:off x="0" y="3948809"/>
            <a:ext cx="9144000" cy="742660"/>
          </a:xfrm>
          <a:prstGeom prst="rect">
            <a:avLst/>
          </a:prstGeom>
        </p:spPr>
      </p:pic>
    </p:spTree>
    <p:extLst>
      <p:ext uri="{BB962C8B-B14F-4D97-AF65-F5344CB8AC3E}">
        <p14:creationId xmlns:p14="http://schemas.microsoft.com/office/powerpoint/2010/main" val="34184495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Embedded </a:t>
            </a:r>
            <a:r>
              <a:rPr lang="it-IT" sz="3600" dirty="0" err="1"/>
              <a:t>Multipliers</a:t>
            </a:r>
            <a:r>
              <a:rPr lang="it-IT" sz="3600" dirty="0"/>
              <a:t> in </a:t>
            </a:r>
            <a:r>
              <a:rPr lang="it-IT" sz="3600" dirty="0" err="1">
                <a:solidFill>
                  <a:srgbClr val="FF0000"/>
                </a:solidFill>
              </a:rPr>
              <a:t>Cyclone</a:t>
            </a:r>
            <a:r>
              <a:rPr lang="it-IT" sz="3600" dirty="0">
                <a:solidFill>
                  <a:srgbClr val="FF0000"/>
                </a:solidFill>
              </a:rPr>
              <a:t> II</a:t>
            </a:r>
          </a:p>
        </p:txBody>
      </p:sp>
      <p:sp>
        <p:nvSpPr>
          <p:cNvPr id="3" name="Segnaposto contenuto 2"/>
          <p:cNvSpPr>
            <a:spLocks noGrp="1"/>
          </p:cNvSpPr>
          <p:nvPr>
            <p:ph idx="1"/>
          </p:nvPr>
        </p:nvSpPr>
        <p:spPr/>
        <p:txBody>
          <a:bodyPr/>
          <a:lstStyle/>
          <a:p>
            <a:r>
              <a:rPr lang="it-IT" sz="2000" dirty="0" err="1"/>
              <a:t>Configurable</a:t>
            </a:r>
            <a:r>
              <a:rPr lang="it-IT" sz="2000" dirty="0"/>
              <a:t> </a:t>
            </a:r>
            <a:r>
              <a:rPr lang="it-IT" sz="2000" dirty="0" err="1"/>
              <a:t>as</a:t>
            </a:r>
            <a:r>
              <a:rPr lang="it-IT" sz="2000" dirty="0"/>
              <a:t>:</a:t>
            </a:r>
          </a:p>
          <a:p>
            <a:pPr lvl="1"/>
            <a:r>
              <a:rPr lang="it-IT" sz="1800" dirty="0"/>
              <a:t>1 </a:t>
            </a:r>
            <a:r>
              <a:rPr lang="it-IT" sz="1800" dirty="0" err="1"/>
              <a:t>Multiplier</a:t>
            </a:r>
            <a:r>
              <a:rPr lang="it-IT" sz="1800" dirty="0"/>
              <a:t> 18x18</a:t>
            </a:r>
          </a:p>
          <a:p>
            <a:pPr lvl="1"/>
            <a:r>
              <a:rPr lang="it-IT" sz="1800" dirty="0"/>
              <a:t>2 </a:t>
            </a:r>
            <a:r>
              <a:rPr lang="it-IT" sz="1800" dirty="0" err="1"/>
              <a:t>Multipliers</a:t>
            </a:r>
            <a:r>
              <a:rPr lang="it-IT" sz="1800" dirty="0"/>
              <a:t> 9x9</a:t>
            </a:r>
          </a:p>
          <a:p>
            <a:r>
              <a:rPr lang="it-IT" sz="2000" dirty="0"/>
              <a:t>Up </a:t>
            </a:r>
            <a:r>
              <a:rPr lang="it-IT" sz="2000" dirty="0" err="1"/>
              <a:t>to</a:t>
            </a:r>
            <a:r>
              <a:rPr lang="it-IT" sz="2000" dirty="0"/>
              <a:t> 250MHz </a:t>
            </a:r>
          </a:p>
          <a:p>
            <a:r>
              <a:rPr lang="it-IT" sz="2000" dirty="0"/>
              <a:t>Input/output </a:t>
            </a:r>
            <a:r>
              <a:rPr lang="it-IT" sz="2000" dirty="0" err="1"/>
              <a:t>registers</a:t>
            </a:r>
            <a:r>
              <a:rPr lang="it-IT" sz="2000" dirty="0"/>
              <a:t> </a:t>
            </a:r>
            <a:r>
              <a:rPr lang="it-IT" sz="2000" dirty="0" err="1"/>
              <a:t>avaliable</a:t>
            </a:r>
            <a:endParaRPr lang="it-IT" sz="2000" dirty="0"/>
          </a:p>
          <a:p>
            <a:r>
              <a:rPr lang="it-IT" sz="2000" dirty="0" err="1"/>
              <a:t>Signed</a:t>
            </a:r>
            <a:r>
              <a:rPr lang="it-IT" sz="2000" dirty="0"/>
              <a:t>/</a:t>
            </a:r>
            <a:r>
              <a:rPr lang="it-IT" sz="2000" dirty="0" err="1"/>
              <a:t>Unsigned</a:t>
            </a:r>
            <a:r>
              <a:rPr lang="it-IT" sz="2000" dirty="0"/>
              <a:t> </a:t>
            </a:r>
            <a:r>
              <a:rPr lang="it-IT" sz="2000" dirty="0" err="1"/>
              <a:t>operation</a:t>
            </a:r>
            <a:endParaRPr lang="it-IT" sz="2000" dirty="0"/>
          </a:p>
          <a:p>
            <a:pPr lvl="1"/>
            <a:endParaRPr lang="it-IT" sz="1800" dirty="0"/>
          </a:p>
        </p:txBody>
      </p:sp>
      <p:pic>
        <p:nvPicPr>
          <p:cNvPr id="67586" name="Picture 2"/>
          <p:cNvPicPr>
            <a:picLocks noChangeAspect="1" noChangeArrowheads="1"/>
          </p:cNvPicPr>
          <p:nvPr/>
        </p:nvPicPr>
        <p:blipFill>
          <a:blip r:embed="rId2" cstate="print"/>
          <a:srcRect/>
          <a:stretch>
            <a:fillRect/>
          </a:stretch>
        </p:blipFill>
        <p:spPr bwMode="auto">
          <a:xfrm>
            <a:off x="1142976" y="4286256"/>
            <a:ext cx="6643702" cy="2304958"/>
          </a:xfrm>
          <a:prstGeom prst="rect">
            <a:avLst/>
          </a:prstGeom>
          <a:noFill/>
          <a:ln w="9525">
            <a:noFill/>
            <a:miter lim="800000"/>
            <a:headEnd/>
            <a:tailEnd/>
          </a:ln>
        </p:spPr>
      </p:pic>
      <p:pic>
        <p:nvPicPr>
          <p:cNvPr id="67587" name="Picture 3"/>
          <p:cNvPicPr>
            <a:picLocks noChangeAspect="1" noChangeArrowheads="1"/>
          </p:cNvPicPr>
          <p:nvPr/>
        </p:nvPicPr>
        <p:blipFill>
          <a:blip r:embed="rId3" cstate="print"/>
          <a:srcRect/>
          <a:stretch>
            <a:fillRect/>
          </a:stretch>
        </p:blipFill>
        <p:spPr bwMode="auto">
          <a:xfrm>
            <a:off x="4276718" y="1071546"/>
            <a:ext cx="4867282" cy="3019245"/>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DFD0C6-B543-42CB-BFE5-7946D1826B51}"/>
              </a:ext>
            </a:extLst>
          </p:cNvPr>
          <p:cNvSpPr>
            <a:spLocks noGrp="1"/>
          </p:cNvSpPr>
          <p:nvPr>
            <p:ph type="title"/>
          </p:nvPr>
        </p:nvSpPr>
        <p:spPr/>
        <p:txBody>
          <a:bodyPr/>
          <a:lstStyle/>
          <a:p>
            <a:r>
              <a:rPr lang="it-IT" dirty="0" err="1"/>
              <a:t>Variable</a:t>
            </a:r>
            <a:r>
              <a:rPr lang="it-IT" dirty="0"/>
              <a:t>-Precision DSP Block</a:t>
            </a:r>
            <a:br>
              <a:rPr lang="it-IT" dirty="0"/>
            </a:br>
            <a:endParaRPr lang="it-IT" dirty="0"/>
          </a:p>
        </p:txBody>
      </p:sp>
      <p:pic>
        <p:nvPicPr>
          <p:cNvPr id="4" name="Segnaposto contenuto 3">
            <a:extLst>
              <a:ext uri="{FF2B5EF4-FFF2-40B4-BE49-F238E27FC236}">
                <a16:creationId xmlns:a16="http://schemas.microsoft.com/office/drawing/2014/main" id="{6FE6A94E-8045-4491-9B1E-38052E0F5FB7}"/>
              </a:ext>
            </a:extLst>
          </p:cNvPr>
          <p:cNvPicPr>
            <a:picLocks noGrp="1" noChangeAspect="1"/>
          </p:cNvPicPr>
          <p:nvPr>
            <p:ph idx="1"/>
          </p:nvPr>
        </p:nvPicPr>
        <p:blipFill>
          <a:blip r:embed="rId2"/>
          <a:stretch>
            <a:fillRect/>
          </a:stretch>
        </p:blipFill>
        <p:spPr>
          <a:xfrm>
            <a:off x="417264" y="3429118"/>
            <a:ext cx="8331200" cy="1512050"/>
          </a:xfrm>
        </p:spPr>
      </p:pic>
      <p:pic>
        <p:nvPicPr>
          <p:cNvPr id="5" name="Immagine 4">
            <a:extLst>
              <a:ext uri="{FF2B5EF4-FFF2-40B4-BE49-F238E27FC236}">
                <a16:creationId xmlns:a16="http://schemas.microsoft.com/office/drawing/2014/main" id="{234DAEA3-6621-4EB3-B9B8-5405EEA843EA}"/>
              </a:ext>
            </a:extLst>
          </p:cNvPr>
          <p:cNvPicPr>
            <a:picLocks noChangeAspect="1"/>
          </p:cNvPicPr>
          <p:nvPr/>
        </p:nvPicPr>
        <p:blipFill>
          <a:blip r:embed="rId3"/>
          <a:stretch>
            <a:fillRect/>
          </a:stretch>
        </p:blipFill>
        <p:spPr>
          <a:xfrm>
            <a:off x="413858" y="4904662"/>
            <a:ext cx="8315801" cy="1260642"/>
          </a:xfrm>
          <a:prstGeom prst="rect">
            <a:avLst/>
          </a:prstGeom>
        </p:spPr>
      </p:pic>
      <p:pic>
        <p:nvPicPr>
          <p:cNvPr id="6" name="Immagine 5">
            <a:extLst>
              <a:ext uri="{FF2B5EF4-FFF2-40B4-BE49-F238E27FC236}">
                <a16:creationId xmlns:a16="http://schemas.microsoft.com/office/drawing/2014/main" id="{0D9A7AAC-9A07-4B09-944A-6DAACCF65300}"/>
              </a:ext>
            </a:extLst>
          </p:cNvPr>
          <p:cNvPicPr>
            <a:picLocks noChangeAspect="1"/>
          </p:cNvPicPr>
          <p:nvPr/>
        </p:nvPicPr>
        <p:blipFill>
          <a:blip r:embed="rId4"/>
          <a:stretch>
            <a:fillRect/>
          </a:stretch>
        </p:blipFill>
        <p:spPr>
          <a:xfrm>
            <a:off x="413858" y="1052736"/>
            <a:ext cx="8262598" cy="2210342"/>
          </a:xfrm>
          <a:prstGeom prst="rect">
            <a:avLst/>
          </a:prstGeom>
        </p:spPr>
      </p:pic>
    </p:spTree>
    <p:extLst>
      <p:ext uri="{BB962C8B-B14F-4D97-AF65-F5344CB8AC3E}">
        <p14:creationId xmlns:p14="http://schemas.microsoft.com/office/powerpoint/2010/main" val="15949618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049FB-80B8-41BC-816C-BBC8B7D6FB81}"/>
              </a:ext>
            </a:extLst>
          </p:cNvPr>
          <p:cNvSpPr>
            <a:spLocks noGrp="1"/>
          </p:cNvSpPr>
          <p:nvPr>
            <p:ph type="title"/>
          </p:nvPr>
        </p:nvSpPr>
        <p:spPr/>
        <p:txBody>
          <a:bodyPr/>
          <a:lstStyle/>
          <a:p>
            <a:r>
              <a:rPr lang="it-IT" dirty="0" err="1"/>
              <a:t>Variable</a:t>
            </a:r>
            <a:r>
              <a:rPr lang="it-IT" dirty="0"/>
              <a:t>-Precision DSP Block</a:t>
            </a:r>
          </a:p>
        </p:txBody>
      </p:sp>
      <p:pic>
        <p:nvPicPr>
          <p:cNvPr id="6" name="Immagine 5">
            <a:extLst>
              <a:ext uri="{FF2B5EF4-FFF2-40B4-BE49-F238E27FC236}">
                <a16:creationId xmlns:a16="http://schemas.microsoft.com/office/drawing/2014/main" id="{819C68AC-DD8F-42B6-92C6-BD23A373E347}"/>
              </a:ext>
            </a:extLst>
          </p:cNvPr>
          <p:cNvPicPr>
            <a:picLocks noChangeAspect="1"/>
          </p:cNvPicPr>
          <p:nvPr/>
        </p:nvPicPr>
        <p:blipFill>
          <a:blip r:embed="rId2"/>
          <a:stretch>
            <a:fillRect/>
          </a:stretch>
        </p:blipFill>
        <p:spPr>
          <a:xfrm>
            <a:off x="611560" y="1052736"/>
            <a:ext cx="3536511" cy="2229765"/>
          </a:xfrm>
          <a:prstGeom prst="rect">
            <a:avLst/>
          </a:prstGeom>
        </p:spPr>
      </p:pic>
      <p:pic>
        <p:nvPicPr>
          <p:cNvPr id="4" name="Segnaposto contenuto 3">
            <a:extLst>
              <a:ext uri="{FF2B5EF4-FFF2-40B4-BE49-F238E27FC236}">
                <a16:creationId xmlns:a16="http://schemas.microsoft.com/office/drawing/2014/main" id="{2727427B-C8A9-441D-BFD4-BB5993F8EAF6}"/>
              </a:ext>
            </a:extLst>
          </p:cNvPr>
          <p:cNvPicPr>
            <a:picLocks noGrp="1" noChangeAspect="1"/>
          </p:cNvPicPr>
          <p:nvPr>
            <p:ph idx="1"/>
          </p:nvPr>
        </p:nvPicPr>
        <p:blipFill>
          <a:blip r:embed="rId3"/>
          <a:stretch>
            <a:fillRect/>
          </a:stretch>
        </p:blipFill>
        <p:spPr>
          <a:xfrm>
            <a:off x="3635896" y="2636912"/>
            <a:ext cx="5252506" cy="3895344"/>
          </a:xfrm>
          <a:prstGeom prst="rect">
            <a:avLst/>
          </a:prstGeom>
        </p:spPr>
      </p:pic>
    </p:spTree>
    <p:extLst>
      <p:ext uri="{BB962C8B-B14F-4D97-AF65-F5344CB8AC3E}">
        <p14:creationId xmlns:p14="http://schemas.microsoft.com/office/powerpoint/2010/main" val="16648964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049FB-80B8-41BC-816C-BBC8B7D6FB81}"/>
              </a:ext>
            </a:extLst>
          </p:cNvPr>
          <p:cNvSpPr>
            <a:spLocks noGrp="1"/>
          </p:cNvSpPr>
          <p:nvPr>
            <p:ph type="title"/>
          </p:nvPr>
        </p:nvSpPr>
        <p:spPr/>
        <p:txBody>
          <a:bodyPr/>
          <a:lstStyle/>
          <a:p>
            <a:r>
              <a:rPr lang="it-IT" dirty="0" err="1"/>
              <a:t>Variable</a:t>
            </a:r>
            <a:r>
              <a:rPr lang="it-IT" dirty="0"/>
              <a:t>-Precision DSP Block</a:t>
            </a:r>
          </a:p>
        </p:txBody>
      </p:sp>
      <p:sp>
        <p:nvSpPr>
          <p:cNvPr id="5" name="Segnaposto contenuto 4">
            <a:extLst>
              <a:ext uri="{FF2B5EF4-FFF2-40B4-BE49-F238E27FC236}">
                <a16:creationId xmlns:a16="http://schemas.microsoft.com/office/drawing/2014/main" id="{5C76126E-F347-48B8-961D-C33E7279C3CB}"/>
              </a:ext>
            </a:extLst>
          </p:cNvPr>
          <p:cNvSpPr>
            <a:spLocks noGrp="1"/>
          </p:cNvSpPr>
          <p:nvPr>
            <p:ph idx="1"/>
          </p:nvPr>
        </p:nvSpPr>
        <p:spPr/>
        <p:txBody>
          <a:bodyPr/>
          <a:lstStyle/>
          <a:p>
            <a:r>
              <a:rPr lang="it-IT" dirty="0" err="1"/>
              <a:t>Configuration</a:t>
            </a:r>
            <a:r>
              <a:rPr lang="it-IT" dirty="0"/>
              <a:t> </a:t>
            </a:r>
            <a:r>
              <a:rPr lang="it-IT" dirty="0" err="1"/>
              <a:t>as</a:t>
            </a:r>
            <a:r>
              <a:rPr lang="it-IT" dirty="0"/>
              <a:t> independent </a:t>
            </a:r>
            <a:r>
              <a:rPr lang="it-IT" dirty="0" err="1"/>
              <a:t>multipliers</a:t>
            </a:r>
            <a:endParaRPr lang="it-IT" dirty="0"/>
          </a:p>
        </p:txBody>
      </p:sp>
      <p:pic>
        <p:nvPicPr>
          <p:cNvPr id="7" name="Immagine 6">
            <a:extLst>
              <a:ext uri="{FF2B5EF4-FFF2-40B4-BE49-F238E27FC236}">
                <a16:creationId xmlns:a16="http://schemas.microsoft.com/office/drawing/2014/main" id="{8107E4A7-AD27-4A37-B19C-45C1B64521E4}"/>
              </a:ext>
            </a:extLst>
          </p:cNvPr>
          <p:cNvPicPr>
            <a:picLocks noChangeAspect="1"/>
          </p:cNvPicPr>
          <p:nvPr/>
        </p:nvPicPr>
        <p:blipFill>
          <a:blip r:embed="rId2"/>
          <a:stretch>
            <a:fillRect/>
          </a:stretch>
        </p:blipFill>
        <p:spPr>
          <a:xfrm>
            <a:off x="620762" y="1772816"/>
            <a:ext cx="8172400" cy="3070436"/>
          </a:xfrm>
          <a:prstGeom prst="rect">
            <a:avLst/>
          </a:prstGeom>
        </p:spPr>
      </p:pic>
      <p:pic>
        <p:nvPicPr>
          <p:cNvPr id="8" name="Immagine 7">
            <a:extLst>
              <a:ext uri="{FF2B5EF4-FFF2-40B4-BE49-F238E27FC236}">
                <a16:creationId xmlns:a16="http://schemas.microsoft.com/office/drawing/2014/main" id="{F6696383-FA88-482A-823F-DDCECEE5204D}"/>
              </a:ext>
            </a:extLst>
          </p:cNvPr>
          <p:cNvPicPr>
            <a:picLocks noChangeAspect="1"/>
          </p:cNvPicPr>
          <p:nvPr/>
        </p:nvPicPr>
        <p:blipFill>
          <a:blip r:embed="rId3"/>
          <a:stretch>
            <a:fillRect/>
          </a:stretch>
        </p:blipFill>
        <p:spPr>
          <a:xfrm>
            <a:off x="620762" y="4941168"/>
            <a:ext cx="6903566" cy="1555023"/>
          </a:xfrm>
          <a:prstGeom prst="rect">
            <a:avLst/>
          </a:prstGeom>
        </p:spPr>
      </p:pic>
    </p:spTree>
    <p:extLst>
      <p:ext uri="{BB962C8B-B14F-4D97-AF65-F5344CB8AC3E}">
        <p14:creationId xmlns:p14="http://schemas.microsoft.com/office/powerpoint/2010/main" val="1934383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it-IT"/>
              <a:t>EEPROM</a:t>
            </a:r>
          </a:p>
        </p:txBody>
      </p:sp>
      <p:sp>
        <p:nvSpPr>
          <p:cNvPr id="13315" name="Rectangle 3"/>
          <p:cNvSpPr>
            <a:spLocks noGrp="1" noChangeArrowheads="1"/>
          </p:cNvSpPr>
          <p:nvPr>
            <p:ph type="body" idx="1"/>
          </p:nvPr>
        </p:nvSpPr>
        <p:spPr/>
        <p:txBody>
          <a:bodyPr/>
          <a:lstStyle/>
          <a:p>
            <a:r>
              <a:rPr lang="en-US" sz="2400" dirty="0"/>
              <a:t>The lines of the device are originally all disconnected</a:t>
            </a:r>
            <a:r>
              <a:rPr lang="it-IT" sz="2400" dirty="0"/>
              <a:t>:</a:t>
            </a:r>
          </a:p>
          <a:p>
            <a:pPr lvl="1"/>
            <a:r>
              <a:rPr lang="en-US" sz="2000" dirty="0"/>
              <a:t>The programming consists of "</a:t>
            </a:r>
            <a:r>
              <a:rPr lang="en-US" sz="2000" dirty="0">
                <a:solidFill>
                  <a:srgbClr val="FF0000"/>
                </a:solidFill>
              </a:rPr>
              <a:t>DEPOSITING</a:t>
            </a:r>
            <a:r>
              <a:rPr lang="en-US" sz="2000" dirty="0"/>
              <a:t>" a charge on the floating gate of the transistor in order to send it into conduction</a:t>
            </a:r>
            <a:r>
              <a:rPr lang="it-IT" sz="2000" dirty="0"/>
              <a:t>,</a:t>
            </a:r>
          </a:p>
          <a:p>
            <a:pPr lvl="1"/>
            <a:r>
              <a:rPr lang="en-US" sz="2000" dirty="0"/>
              <a:t>Erasing can be done electrically or by exposure to UV rays</a:t>
            </a:r>
            <a:r>
              <a:rPr lang="it-IT" sz="2000" dirty="0"/>
              <a:t>.</a:t>
            </a:r>
          </a:p>
          <a:p>
            <a:pPr lvl="1"/>
            <a:endParaRPr lang="it-IT" dirty="0"/>
          </a:p>
        </p:txBody>
      </p:sp>
      <p:pic>
        <p:nvPicPr>
          <p:cNvPr id="13317" name="Picture 5" descr="eeprom"/>
          <p:cNvPicPr>
            <a:picLocks noChangeAspect="1" noChangeArrowheads="1"/>
          </p:cNvPicPr>
          <p:nvPr/>
        </p:nvPicPr>
        <p:blipFill>
          <a:blip r:embed="rId3" cstate="print"/>
          <a:srcRect/>
          <a:stretch>
            <a:fillRect/>
          </a:stretch>
        </p:blipFill>
        <p:spPr bwMode="auto">
          <a:xfrm>
            <a:off x="609600" y="3429000"/>
            <a:ext cx="8001000" cy="2859088"/>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049FB-80B8-41BC-816C-BBC8B7D6FB81}"/>
              </a:ext>
            </a:extLst>
          </p:cNvPr>
          <p:cNvSpPr>
            <a:spLocks noGrp="1"/>
          </p:cNvSpPr>
          <p:nvPr>
            <p:ph type="title"/>
          </p:nvPr>
        </p:nvSpPr>
        <p:spPr/>
        <p:txBody>
          <a:bodyPr/>
          <a:lstStyle/>
          <a:p>
            <a:r>
              <a:rPr lang="it-IT" dirty="0" err="1"/>
              <a:t>Variable</a:t>
            </a:r>
            <a:r>
              <a:rPr lang="it-IT" dirty="0"/>
              <a:t>-Precision DSP Block</a:t>
            </a:r>
          </a:p>
        </p:txBody>
      </p:sp>
      <p:sp>
        <p:nvSpPr>
          <p:cNvPr id="5" name="Segnaposto contenuto 4">
            <a:extLst>
              <a:ext uri="{FF2B5EF4-FFF2-40B4-BE49-F238E27FC236}">
                <a16:creationId xmlns:a16="http://schemas.microsoft.com/office/drawing/2014/main" id="{5C76126E-F347-48B8-961D-C33E7279C3CB}"/>
              </a:ext>
            </a:extLst>
          </p:cNvPr>
          <p:cNvSpPr>
            <a:spLocks noGrp="1"/>
          </p:cNvSpPr>
          <p:nvPr>
            <p:ph idx="1"/>
          </p:nvPr>
        </p:nvSpPr>
        <p:spPr/>
        <p:txBody>
          <a:bodyPr/>
          <a:lstStyle/>
          <a:p>
            <a:r>
              <a:rPr lang="it-IT" sz="2400" dirty="0"/>
              <a:t>Complex </a:t>
            </a:r>
            <a:r>
              <a:rPr lang="it-IT" sz="2400" dirty="0" err="1"/>
              <a:t>Multiplier</a:t>
            </a:r>
            <a:endParaRPr lang="it-IT" sz="2400" dirty="0"/>
          </a:p>
        </p:txBody>
      </p:sp>
      <p:pic>
        <p:nvPicPr>
          <p:cNvPr id="8" name="Immagine 7">
            <a:extLst>
              <a:ext uri="{FF2B5EF4-FFF2-40B4-BE49-F238E27FC236}">
                <a16:creationId xmlns:a16="http://schemas.microsoft.com/office/drawing/2014/main" id="{F6696383-FA88-482A-823F-DDCECEE5204D}"/>
              </a:ext>
            </a:extLst>
          </p:cNvPr>
          <p:cNvPicPr>
            <a:picLocks noChangeAspect="1"/>
          </p:cNvPicPr>
          <p:nvPr/>
        </p:nvPicPr>
        <p:blipFill>
          <a:blip r:embed="rId2"/>
          <a:stretch>
            <a:fillRect/>
          </a:stretch>
        </p:blipFill>
        <p:spPr>
          <a:xfrm>
            <a:off x="999468" y="1654707"/>
            <a:ext cx="6598295" cy="1486261"/>
          </a:xfrm>
          <a:prstGeom prst="rect">
            <a:avLst/>
          </a:prstGeom>
        </p:spPr>
      </p:pic>
      <p:pic>
        <p:nvPicPr>
          <p:cNvPr id="3" name="Immagine 2">
            <a:extLst>
              <a:ext uri="{FF2B5EF4-FFF2-40B4-BE49-F238E27FC236}">
                <a16:creationId xmlns:a16="http://schemas.microsoft.com/office/drawing/2014/main" id="{DCB52622-CAD1-44CE-8B06-AF94629776F2}"/>
              </a:ext>
            </a:extLst>
          </p:cNvPr>
          <p:cNvPicPr>
            <a:picLocks noChangeAspect="1"/>
          </p:cNvPicPr>
          <p:nvPr/>
        </p:nvPicPr>
        <p:blipFill>
          <a:blip r:embed="rId3"/>
          <a:stretch>
            <a:fillRect/>
          </a:stretch>
        </p:blipFill>
        <p:spPr>
          <a:xfrm>
            <a:off x="2723964" y="3209973"/>
            <a:ext cx="3720244" cy="3640387"/>
          </a:xfrm>
          <a:prstGeom prst="rect">
            <a:avLst/>
          </a:prstGeom>
        </p:spPr>
      </p:pic>
    </p:spTree>
    <p:extLst>
      <p:ext uri="{BB962C8B-B14F-4D97-AF65-F5344CB8AC3E}">
        <p14:creationId xmlns:p14="http://schemas.microsoft.com/office/powerpoint/2010/main" val="6676025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049FB-80B8-41BC-816C-BBC8B7D6FB81}"/>
              </a:ext>
            </a:extLst>
          </p:cNvPr>
          <p:cNvSpPr>
            <a:spLocks noGrp="1"/>
          </p:cNvSpPr>
          <p:nvPr>
            <p:ph type="title"/>
          </p:nvPr>
        </p:nvSpPr>
        <p:spPr/>
        <p:txBody>
          <a:bodyPr/>
          <a:lstStyle/>
          <a:p>
            <a:r>
              <a:rPr lang="it-IT" dirty="0" err="1"/>
              <a:t>Variable</a:t>
            </a:r>
            <a:r>
              <a:rPr lang="it-IT" dirty="0"/>
              <a:t>-Precision DSP Block</a:t>
            </a:r>
          </a:p>
        </p:txBody>
      </p:sp>
      <p:sp>
        <p:nvSpPr>
          <p:cNvPr id="5" name="Segnaposto contenuto 4">
            <a:extLst>
              <a:ext uri="{FF2B5EF4-FFF2-40B4-BE49-F238E27FC236}">
                <a16:creationId xmlns:a16="http://schemas.microsoft.com/office/drawing/2014/main" id="{5C76126E-F347-48B8-961D-C33E7279C3CB}"/>
              </a:ext>
            </a:extLst>
          </p:cNvPr>
          <p:cNvSpPr>
            <a:spLocks noGrp="1"/>
          </p:cNvSpPr>
          <p:nvPr>
            <p:ph idx="1"/>
          </p:nvPr>
        </p:nvSpPr>
        <p:spPr/>
        <p:txBody>
          <a:bodyPr/>
          <a:lstStyle/>
          <a:p>
            <a:r>
              <a:rPr lang="it-IT" sz="2400" dirty="0" err="1"/>
              <a:t>Multipy</a:t>
            </a:r>
            <a:r>
              <a:rPr lang="it-IT" sz="2400" dirty="0"/>
              <a:t> &amp; </a:t>
            </a:r>
            <a:r>
              <a:rPr lang="it-IT" sz="2400" dirty="0" err="1"/>
              <a:t>Add</a:t>
            </a:r>
            <a:r>
              <a:rPr lang="it-IT" sz="2400" dirty="0"/>
              <a:t> Mode</a:t>
            </a:r>
          </a:p>
        </p:txBody>
      </p:sp>
      <p:pic>
        <p:nvPicPr>
          <p:cNvPr id="4" name="Immagine 3">
            <a:extLst>
              <a:ext uri="{FF2B5EF4-FFF2-40B4-BE49-F238E27FC236}">
                <a16:creationId xmlns:a16="http://schemas.microsoft.com/office/drawing/2014/main" id="{A1D0CD06-00DA-4086-9F82-1A86951566AE}"/>
              </a:ext>
            </a:extLst>
          </p:cNvPr>
          <p:cNvPicPr>
            <a:picLocks noChangeAspect="1"/>
          </p:cNvPicPr>
          <p:nvPr/>
        </p:nvPicPr>
        <p:blipFill>
          <a:blip r:embed="rId2"/>
          <a:stretch>
            <a:fillRect/>
          </a:stretch>
        </p:blipFill>
        <p:spPr>
          <a:xfrm>
            <a:off x="350838" y="1715120"/>
            <a:ext cx="4725218" cy="2401514"/>
          </a:xfrm>
          <a:prstGeom prst="rect">
            <a:avLst/>
          </a:prstGeom>
        </p:spPr>
      </p:pic>
      <p:pic>
        <p:nvPicPr>
          <p:cNvPr id="3" name="Immagine 2">
            <a:extLst>
              <a:ext uri="{FF2B5EF4-FFF2-40B4-BE49-F238E27FC236}">
                <a16:creationId xmlns:a16="http://schemas.microsoft.com/office/drawing/2014/main" id="{43E33AEB-893C-4A0E-B45B-7C3CE490A188}"/>
              </a:ext>
            </a:extLst>
          </p:cNvPr>
          <p:cNvPicPr>
            <a:picLocks noChangeAspect="1"/>
          </p:cNvPicPr>
          <p:nvPr/>
        </p:nvPicPr>
        <p:blipFill>
          <a:blip r:embed="rId3"/>
          <a:stretch>
            <a:fillRect/>
          </a:stretch>
        </p:blipFill>
        <p:spPr>
          <a:xfrm>
            <a:off x="3650754" y="4385890"/>
            <a:ext cx="5436096" cy="2472110"/>
          </a:xfrm>
          <a:prstGeom prst="rect">
            <a:avLst/>
          </a:prstGeom>
        </p:spPr>
      </p:pic>
    </p:spTree>
    <p:extLst>
      <p:ext uri="{BB962C8B-B14F-4D97-AF65-F5344CB8AC3E}">
        <p14:creationId xmlns:p14="http://schemas.microsoft.com/office/powerpoint/2010/main" val="30551443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049FB-80B8-41BC-816C-BBC8B7D6FB81}"/>
              </a:ext>
            </a:extLst>
          </p:cNvPr>
          <p:cNvSpPr>
            <a:spLocks noGrp="1"/>
          </p:cNvSpPr>
          <p:nvPr>
            <p:ph type="title"/>
          </p:nvPr>
        </p:nvSpPr>
        <p:spPr/>
        <p:txBody>
          <a:bodyPr/>
          <a:lstStyle/>
          <a:p>
            <a:r>
              <a:rPr lang="it-IT" dirty="0" err="1"/>
              <a:t>Variable</a:t>
            </a:r>
            <a:r>
              <a:rPr lang="it-IT" dirty="0"/>
              <a:t>-Precision DSP Block</a:t>
            </a:r>
          </a:p>
        </p:txBody>
      </p:sp>
      <p:sp>
        <p:nvSpPr>
          <p:cNvPr id="5" name="Segnaposto contenuto 4">
            <a:extLst>
              <a:ext uri="{FF2B5EF4-FFF2-40B4-BE49-F238E27FC236}">
                <a16:creationId xmlns:a16="http://schemas.microsoft.com/office/drawing/2014/main" id="{5C76126E-F347-48B8-961D-C33E7279C3CB}"/>
              </a:ext>
            </a:extLst>
          </p:cNvPr>
          <p:cNvSpPr>
            <a:spLocks noGrp="1"/>
          </p:cNvSpPr>
          <p:nvPr>
            <p:ph idx="1"/>
          </p:nvPr>
        </p:nvSpPr>
        <p:spPr/>
        <p:txBody>
          <a:bodyPr/>
          <a:lstStyle/>
          <a:p>
            <a:r>
              <a:rPr lang="it-IT" sz="2400" dirty="0" err="1"/>
              <a:t>Systolic</a:t>
            </a:r>
            <a:r>
              <a:rPr lang="it-IT" sz="2400" dirty="0"/>
              <a:t> FIR Mode (27 Bits)</a:t>
            </a:r>
          </a:p>
        </p:txBody>
      </p:sp>
      <p:pic>
        <p:nvPicPr>
          <p:cNvPr id="6" name="Immagine 5">
            <a:extLst>
              <a:ext uri="{FF2B5EF4-FFF2-40B4-BE49-F238E27FC236}">
                <a16:creationId xmlns:a16="http://schemas.microsoft.com/office/drawing/2014/main" id="{0B063909-357B-4F51-B7DE-C179D7615CB8}"/>
              </a:ext>
            </a:extLst>
          </p:cNvPr>
          <p:cNvPicPr>
            <a:picLocks noChangeAspect="1"/>
          </p:cNvPicPr>
          <p:nvPr/>
        </p:nvPicPr>
        <p:blipFill>
          <a:blip r:embed="rId3"/>
          <a:stretch>
            <a:fillRect/>
          </a:stretch>
        </p:blipFill>
        <p:spPr>
          <a:xfrm>
            <a:off x="4945371" y="848778"/>
            <a:ext cx="3093165" cy="1176586"/>
          </a:xfrm>
          <a:prstGeom prst="rect">
            <a:avLst/>
          </a:prstGeom>
        </p:spPr>
      </p:pic>
      <p:pic>
        <p:nvPicPr>
          <p:cNvPr id="7" name="Immagine 6">
            <a:extLst>
              <a:ext uri="{FF2B5EF4-FFF2-40B4-BE49-F238E27FC236}">
                <a16:creationId xmlns:a16="http://schemas.microsoft.com/office/drawing/2014/main" id="{8D2CC41F-7729-42CE-9D48-3E451943F069}"/>
              </a:ext>
            </a:extLst>
          </p:cNvPr>
          <p:cNvPicPr>
            <a:picLocks noChangeAspect="1"/>
          </p:cNvPicPr>
          <p:nvPr/>
        </p:nvPicPr>
        <p:blipFill>
          <a:blip r:embed="rId4"/>
          <a:stretch>
            <a:fillRect/>
          </a:stretch>
        </p:blipFill>
        <p:spPr>
          <a:xfrm>
            <a:off x="383081" y="1839664"/>
            <a:ext cx="6464741" cy="2608161"/>
          </a:xfrm>
          <a:prstGeom prst="rect">
            <a:avLst/>
          </a:prstGeom>
        </p:spPr>
      </p:pic>
      <p:pic>
        <p:nvPicPr>
          <p:cNvPr id="8" name="Immagine 7">
            <a:extLst>
              <a:ext uri="{FF2B5EF4-FFF2-40B4-BE49-F238E27FC236}">
                <a16:creationId xmlns:a16="http://schemas.microsoft.com/office/drawing/2014/main" id="{D4B07A8D-5C0D-49D4-B838-E10B4AA77247}"/>
              </a:ext>
            </a:extLst>
          </p:cNvPr>
          <p:cNvPicPr>
            <a:picLocks noChangeAspect="1"/>
          </p:cNvPicPr>
          <p:nvPr/>
        </p:nvPicPr>
        <p:blipFill>
          <a:blip r:embed="rId5"/>
          <a:stretch>
            <a:fillRect/>
          </a:stretch>
        </p:blipFill>
        <p:spPr>
          <a:xfrm>
            <a:off x="396470" y="4447825"/>
            <a:ext cx="6192688" cy="1851075"/>
          </a:xfrm>
          <a:prstGeom prst="rect">
            <a:avLst/>
          </a:prstGeom>
        </p:spPr>
      </p:pic>
      <p:sp>
        <p:nvSpPr>
          <p:cNvPr id="3" name="Rettangolo con angoli arrotondati 2">
            <a:extLst>
              <a:ext uri="{FF2B5EF4-FFF2-40B4-BE49-F238E27FC236}">
                <a16:creationId xmlns:a16="http://schemas.microsoft.com/office/drawing/2014/main" id="{B05FC09F-5730-4160-9AAF-7F7902767FFB}"/>
              </a:ext>
            </a:extLst>
          </p:cNvPr>
          <p:cNvSpPr/>
          <p:nvPr/>
        </p:nvSpPr>
        <p:spPr bwMode="auto">
          <a:xfrm>
            <a:off x="2267744" y="1919608"/>
            <a:ext cx="1017222" cy="2448272"/>
          </a:xfrm>
          <a:prstGeom prst="roundRect">
            <a:avLst/>
          </a:prstGeom>
          <a:solidFill>
            <a:srgbClr val="00CC00">
              <a:alpha val="2509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pic>
        <p:nvPicPr>
          <p:cNvPr id="4" name="Immagine 3">
            <a:extLst>
              <a:ext uri="{FF2B5EF4-FFF2-40B4-BE49-F238E27FC236}">
                <a16:creationId xmlns:a16="http://schemas.microsoft.com/office/drawing/2014/main" id="{AD57929F-E692-457B-872B-3B51685EE8BB}"/>
              </a:ext>
            </a:extLst>
          </p:cNvPr>
          <p:cNvPicPr>
            <a:picLocks noChangeAspect="1"/>
          </p:cNvPicPr>
          <p:nvPr/>
        </p:nvPicPr>
        <p:blipFill>
          <a:blip r:embed="rId6"/>
          <a:stretch>
            <a:fillRect/>
          </a:stretch>
        </p:blipFill>
        <p:spPr>
          <a:xfrm>
            <a:off x="6421622" y="2260881"/>
            <a:ext cx="2893533" cy="3069459"/>
          </a:xfrm>
          <a:prstGeom prst="rect">
            <a:avLst/>
          </a:prstGeom>
        </p:spPr>
      </p:pic>
    </p:spTree>
    <p:extLst>
      <p:ext uri="{BB962C8B-B14F-4D97-AF65-F5344CB8AC3E}">
        <p14:creationId xmlns:p14="http://schemas.microsoft.com/office/powerpoint/2010/main" val="18528718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049FB-80B8-41BC-816C-BBC8B7D6FB81}"/>
              </a:ext>
            </a:extLst>
          </p:cNvPr>
          <p:cNvSpPr>
            <a:spLocks noGrp="1"/>
          </p:cNvSpPr>
          <p:nvPr>
            <p:ph type="title"/>
          </p:nvPr>
        </p:nvSpPr>
        <p:spPr/>
        <p:txBody>
          <a:bodyPr/>
          <a:lstStyle/>
          <a:p>
            <a:r>
              <a:rPr lang="it-IT" dirty="0" err="1"/>
              <a:t>Variable</a:t>
            </a:r>
            <a:r>
              <a:rPr lang="it-IT" dirty="0"/>
              <a:t>-Precision DSP Block</a:t>
            </a:r>
          </a:p>
        </p:txBody>
      </p:sp>
      <p:sp>
        <p:nvSpPr>
          <p:cNvPr id="5" name="Segnaposto contenuto 4">
            <a:extLst>
              <a:ext uri="{FF2B5EF4-FFF2-40B4-BE49-F238E27FC236}">
                <a16:creationId xmlns:a16="http://schemas.microsoft.com/office/drawing/2014/main" id="{5C76126E-F347-48B8-961D-C33E7279C3CB}"/>
              </a:ext>
            </a:extLst>
          </p:cNvPr>
          <p:cNvSpPr>
            <a:spLocks noGrp="1"/>
          </p:cNvSpPr>
          <p:nvPr>
            <p:ph idx="1"/>
          </p:nvPr>
        </p:nvSpPr>
        <p:spPr/>
        <p:txBody>
          <a:bodyPr/>
          <a:lstStyle/>
          <a:p>
            <a:r>
              <a:rPr lang="it-IT" sz="2400" dirty="0" err="1"/>
              <a:t>Systolic</a:t>
            </a:r>
            <a:r>
              <a:rPr lang="it-IT" sz="2400" dirty="0"/>
              <a:t> FIR Mode a 27 bits</a:t>
            </a:r>
          </a:p>
        </p:txBody>
      </p:sp>
      <p:pic>
        <p:nvPicPr>
          <p:cNvPr id="4" name="Immagine 3">
            <a:extLst>
              <a:ext uri="{FF2B5EF4-FFF2-40B4-BE49-F238E27FC236}">
                <a16:creationId xmlns:a16="http://schemas.microsoft.com/office/drawing/2014/main" id="{A39EB6F4-CD76-418A-9547-BF853892A537}"/>
              </a:ext>
            </a:extLst>
          </p:cNvPr>
          <p:cNvPicPr>
            <a:picLocks noChangeAspect="1"/>
          </p:cNvPicPr>
          <p:nvPr/>
        </p:nvPicPr>
        <p:blipFill>
          <a:blip r:embed="rId3"/>
          <a:stretch>
            <a:fillRect/>
          </a:stretch>
        </p:blipFill>
        <p:spPr>
          <a:xfrm>
            <a:off x="970005" y="3514907"/>
            <a:ext cx="6527763" cy="3370478"/>
          </a:xfrm>
          <a:prstGeom prst="rect">
            <a:avLst/>
          </a:prstGeom>
        </p:spPr>
      </p:pic>
      <p:pic>
        <p:nvPicPr>
          <p:cNvPr id="9" name="Immagine 8">
            <a:extLst>
              <a:ext uri="{FF2B5EF4-FFF2-40B4-BE49-F238E27FC236}">
                <a16:creationId xmlns:a16="http://schemas.microsoft.com/office/drawing/2014/main" id="{A1D4EFF4-B084-498D-B612-AFCC64CED23C}"/>
              </a:ext>
            </a:extLst>
          </p:cNvPr>
          <p:cNvPicPr>
            <a:picLocks noChangeAspect="1"/>
          </p:cNvPicPr>
          <p:nvPr/>
        </p:nvPicPr>
        <p:blipFill>
          <a:blip r:embed="rId4"/>
          <a:stretch>
            <a:fillRect/>
          </a:stretch>
        </p:blipFill>
        <p:spPr>
          <a:xfrm>
            <a:off x="138637" y="1753759"/>
            <a:ext cx="3939422" cy="1589336"/>
          </a:xfrm>
          <a:prstGeom prst="rect">
            <a:avLst/>
          </a:prstGeom>
        </p:spPr>
      </p:pic>
      <p:sp>
        <p:nvSpPr>
          <p:cNvPr id="12" name="Rettangolo con angoli arrotondati 11">
            <a:extLst>
              <a:ext uri="{FF2B5EF4-FFF2-40B4-BE49-F238E27FC236}">
                <a16:creationId xmlns:a16="http://schemas.microsoft.com/office/drawing/2014/main" id="{C07CC9A1-2FAE-4DF4-AD53-05E659FB34EB}"/>
              </a:ext>
            </a:extLst>
          </p:cNvPr>
          <p:cNvSpPr/>
          <p:nvPr/>
        </p:nvSpPr>
        <p:spPr bwMode="auto">
          <a:xfrm>
            <a:off x="1259632" y="1797496"/>
            <a:ext cx="720080" cy="1531225"/>
          </a:xfrm>
          <a:prstGeom prst="roundRect">
            <a:avLst/>
          </a:prstGeom>
          <a:solidFill>
            <a:schemeClr val="accent1">
              <a:alpha val="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136828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049FB-80B8-41BC-816C-BBC8B7D6FB81}"/>
              </a:ext>
            </a:extLst>
          </p:cNvPr>
          <p:cNvSpPr>
            <a:spLocks noGrp="1"/>
          </p:cNvSpPr>
          <p:nvPr>
            <p:ph type="title"/>
          </p:nvPr>
        </p:nvSpPr>
        <p:spPr/>
        <p:txBody>
          <a:bodyPr/>
          <a:lstStyle/>
          <a:p>
            <a:r>
              <a:rPr lang="it-IT" dirty="0" err="1"/>
              <a:t>Variable</a:t>
            </a:r>
            <a:r>
              <a:rPr lang="it-IT" dirty="0"/>
              <a:t>-Precision DSP Block</a:t>
            </a:r>
          </a:p>
        </p:txBody>
      </p:sp>
      <p:sp>
        <p:nvSpPr>
          <p:cNvPr id="5" name="Segnaposto contenuto 4">
            <a:extLst>
              <a:ext uri="{FF2B5EF4-FFF2-40B4-BE49-F238E27FC236}">
                <a16:creationId xmlns:a16="http://schemas.microsoft.com/office/drawing/2014/main" id="{5C76126E-F347-48B8-961D-C33E7279C3CB}"/>
              </a:ext>
            </a:extLst>
          </p:cNvPr>
          <p:cNvSpPr>
            <a:spLocks noGrp="1"/>
          </p:cNvSpPr>
          <p:nvPr>
            <p:ph idx="1"/>
          </p:nvPr>
        </p:nvSpPr>
        <p:spPr/>
        <p:txBody>
          <a:bodyPr/>
          <a:lstStyle/>
          <a:p>
            <a:r>
              <a:rPr lang="it-IT" sz="2400" dirty="0" err="1"/>
              <a:t>Systolic</a:t>
            </a:r>
            <a:r>
              <a:rPr lang="it-IT" sz="2400" dirty="0"/>
              <a:t> FIR Mode (18 bit)</a:t>
            </a:r>
          </a:p>
        </p:txBody>
      </p:sp>
      <p:pic>
        <p:nvPicPr>
          <p:cNvPr id="6" name="Immagine 5">
            <a:extLst>
              <a:ext uri="{FF2B5EF4-FFF2-40B4-BE49-F238E27FC236}">
                <a16:creationId xmlns:a16="http://schemas.microsoft.com/office/drawing/2014/main" id="{0B063909-357B-4F51-B7DE-C179D7615CB8}"/>
              </a:ext>
            </a:extLst>
          </p:cNvPr>
          <p:cNvPicPr>
            <a:picLocks noChangeAspect="1"/>
          </p:cNvPicPr>
          <p:nvPr/>
        </p:nvPicPr>
        <p:blipFill>
          <a:blip r:embed="rId3"/>
          <a:stretch>
            <a:fillRect/>
          </a:stretch>
        </p:blipFill>
        <p:spPr>
          <a:xfrm>
            <a:off x="4957584" y="848778"/>
            <a:ext cx="3093165" cy="1176586"/>
          </a:xfrm>
          <a:prstGeom prst="rect">
            <a:avLst/>
          </a:prstGeom>
        </p:spPr>
      </p:pic>
      <p:pic>
        <p:nvPicPr>
          <p:cNvPr id="7" name="Immagine 6">
            <a:extLst>
              <a:ext uri="{FF2B5EF4-FFF2-40B4-BE49-F238E27FC236}">
                <a16:creationId xmlns:a16="http://schemas.microsoft.com/office/drawing/2014/main" id="{8D2CC41F-7729-42CE-9D48-3E451943F069}"/>
              </a:ext>
            </a:extLst>
          </p:cNvPr>
          <p:cNvPicPr>
            <a:picLocks noChangeAspect="1"/>
          </p:cNvPicPr>
          <p:nvPr/>
        </p:nvPicPr>
        <p:blipFill>
          <a:blip r:embed="rId4"/>
          <a:stretch>
            <a:fillRect/>
          </a:stretch>
        </p:blipFill>
        <p:spPr>
          <a:xfrm>
            <a:off x="383081" y="1839664"/>
            <a:ext cx="6464741" cy="2608161"/>
          </a:xfrm>
          <a:prstGeom prst="rect">
            <a:avLst/>
          </a:prstGeom>
        </p:spPr>
      </p:pic>
      <p:pic>
        <p:nvPicPr>
          <p:cNvPr id="8" name="Immagine 7">
            <a:extLst>
              <a:ext uri="{FF2B5EF4-FFF2-40B4-BE49-F238E27FC236}">
                <a16:creationId xmlns:a16="http://schemas.microsoft.com/office/drawing/2014/main" id="{D4B07A8D-5C0D-49D4-B838-E10B4AA77247}"/>
              </a:ext>
            </a:extLst>
          </p:cNvPr>
          <p:cNvPicPr>
            <a:picLocks noChangeAspect="1"/>
          </p:cNvPicPr>
          <p:nvPr/>
        </p:nvPicPr>
        <p:blipFill>
          <a:blip r:embed="rId5"/>
          <a:stretch>
            <a:fillRect/>
          </a:stretch>
        </p:blipFill>
        <p:spPr>
          <a:xfrm>
            <a:off x="396470" y="4447825"/>
            <a:ext cx="6192688" cy="1851075"/>
          </a:xfrm>
          <a:prstGeom prst="rect">
            <a:avLst/>
          </a:prstGeom>
        </p:spPr>
      </p:pic>
      <p:pic>
        <p:nvPicPr>
          <p:cNvPr id="9" name="Immagine 8">
            <a:extLst>
              <a:ext uri="{FF2B5EF4-FFF2-40B4-BE49-F238E27FC236}">
                <a16:creationId xmlns:a16="http://schemas.microsoft.com/office/drawing/2014/main" id="{D75AAE71-6825-4C31-A37E-4AD7A72359B4}"/>
              </a:ext>
            </a:extLst>
          </p:cNvPr>
          <p:cNvPicPr>
            <a:picLocks noChangeAspect="1"/>
          </p:cNvPicPr>
          <p:nvPr/>
        </p:nvPicPr>
        <p:blipFill>
          <a:blip r:embed="rId6"/>
          <a:stretch>
            <a:fillRect/>
          </a:stretch>
        </p:blipFill>
        <p:spPr>
          <a:xfrm>
            <a:off x="6589158" y="1800156"/>
            <a:ext cx="2372187" cy="4901337"/>
          </a:xfrm>
          <a:prstGeom prst="rect">
            <a:avLst/>
          </a:prstGeom>
        </p:spPr>
      </p:pic>
      <p:sp>
        <p:nvSpPr>
          <p:cNvPr id="3" name="Rettangolo con angoli arrotondati 2">
            <a:extLst>
              <a:ext uri="{FF2B5EF4-FFF2-40B4-BE49-F238E27FC236}">
                <a16:creationId xmlns:a16="http://schemas.microsoft.com/office/drawing/2014/main" id="{B05FC09F-5730-4160-9AAF-7F7902767FFB}"/>
              </a:ext>
            </a:extLst>
          </p:cNvPr>
          <p:cNvSpPr/>
          <p:nvPr/>
        </p:nvSpPr>
        <p:spPr bwMode="auto">
          <a:xfrm>
            <a:off x="1331640" y="1916832"/>
            <a:ext cx="1944216" cy="2448272"/>
          </a:xfrm>
          <a:prstGeom prst="roundRect">
            <a:avLst/>
          </a:prstGeom>
          <a:solidFill>
            <a:srgbClr val="00CC00">
              <a:alpha val="2509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857473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0049FB-80B8-41BC-816C-BBC8B7D6FB81}"/>
              </a:ext>
            </a:extLst>
          </p:cNvPr>
          <p:cNvSpPr>
            <a:spLocks noGrp="1"/>
          </p:cNvSpPr>
          <p:nvPr>
            <p:ph type="title"/>
          </p:nvPr>
        </p:nvSpPr>
        <p:spPr/>
        <p:txBody>
          <a:bodyPr/>
          <a:lstStyle/>
          <a:p>
            <a:r>
              <a:rPr lang="it-IT" dirty="0" err="1"/>
              <a:t>Variable</a:t>
            </a:r>
            <a:r>
              <a:rPr lang="it-IT" dirty="0"/>
              <a:t>-Precision DSP Block</a:t>
            </a:r>
          </a:p>
        </p:txBody>
      </p:sp>
      <p:sp>
        <p:nvSpPr>
          <p:cNvPr id="5" name="Segnaposto contenuto 4">
            <a:extLst>
              <a:ext uri="{FF2B5EF4-FFF2-40B4-BE49-F238E27FC236}">
                <a16:creationId xmlns:a16="http://schemas.microsoft.com/office/drawing/2014/main" id="{5C76126E-F347-48B8-961D-C33E7279C3CB}"/>
              </a:ext>
            </a:extLst>
          </p:cNvPr>
          <p:cNvSpPr>
            <a:spLocks noGrp="1"/>
          </p:cNvSpPr>
          <p:nvPr>
            <p:ph idx="1"/>
          </p:nvPr>
        </p:nvSpPr>
        <p:spPr/>
        <p:txBody>
          <a:bodyPr/>
          <a:lstStyle/>
          <a:p>
            <a:r>
              <a:rPr lang="it-IT" sz="2400" dirty="0" err="1"/>
              <a:t>Systolic</a:t>
            </a:r>
            <a:r>
              <a:rPr lang="it-IT" sz="2400" dirty="0"/>
              <a:t> FIR Mode a 18 bits</a:t>
            </a:r>
          </a:p>
        </p:txBody>
      </p:sp>
      <p:pic>
        <p:nvPicPr>
          <p:cNvPr id="3" name="Immagine 2">
            <a:extLst>
              <a:ext uri="{FF2B5EF4-FFF2-40B4-BE49-F238E27FC236}">
                <a16:creationId xmlns:a16="http://schemas.microsoft.com/office/drawing/2014/main" id="{7EF93239-8249-43C9-9E7C-86C1715B7508}"/>
              </a:ext>
            </a:extLst>
          </p:cNvPr>
          <p:cNvPicPr>
            <a:picLocks noChangeAspect="1"/>
          </p:cNvPicPr>
          <p:nvPr/>
        </p:nvPicPr>
        <p:blipFill>
          <a:blip r:embed="rId3"/>
          <a:stretch>
            <a:fillRect/>
          </a:stretch>
        </p:blipFill>
        <p:spPr>
          <a:xfrm>
            <a:off x="2318722" y="2564904"/>
            <a:ext cx="6759360" cy="4103160"/>
          </a:xfrm>
          <a:prstGeom prst="rect">
            <a:avLst/>
          </a:prstGeom>
        </p:spPr>
      </p:pic>
      <p:pic>
        <p:nvPicPr>
          <p:cNvPr id="9" name="Immagine 8">
            <a:extLst>
              <a:ext uri="{FF2B5EF4-FFF2-40B4-BE49-F238E27FC236}">
                <a16:creationId xmlns:a16="http://schemas.microsoft.com/office/drawing/2014/main" id="{A1D4EFF4-B084-498D-B612-AFCC64CED23C}"/>
              </a:ext>
            </a:extLst>
          </p:cNvPr>
          <p:cNvPicPr>
            <a:picLocks noChangeAspect="1"/>
          </p:cNvPicPr>
          <p:nvPr/>
        </p:nvPicPr>
        <p:blipFill>
          <a:blip r:embed="rId4"/>
          <a:stretch>
            <a:fillRect/>
          </a:stretch>
        </p:blipFill>
        <p:spPr>
          <a:xfrm>
            <a:off x="138637" y="1753759"/>
            <a:ext cx="3939422" cy="1589336"/>
          </a:xfrm>
          <a:prstGeom prst="rect">
            <a:avLst/>
          </a:prstGeom>
        </p:spPr>
      </p:pic>
      <p:sp>
        <p:nvSpPr>
          <p:cNvPr id="12" name="Rettangolo con angoli arrotondati 11">
            <a:extLst>
              <a:ext uri="{FF2B5EF4-FFF2-40B4-BE49-F238E27FC236}">
                <a16:creationId xmlns:a16="http://schemas.microsoft.com/office/drawing/2014/main" id="{C07CC9A1-2FAE-4DF4-AD53-05E659FB34EB}"/>
              </a:ext>
            </a:extLst>
          </p:cNvPr>
          <p:cNvSpPr/>
          <p:nvPr/>
        </p:nvSpPr>
        <p:spPr bwMode="auto">
          <a:xfrm>
            <a:off x="746882" y="1797496"/>
            <a:ext cx="1246485" cy="1531225"/>
          </a:xfrm>
          <a:prstGeom prst="roundRect">
            <a:avLst/>
          </a:prstGeom>
          <a:solidFill>
            <a:schemeClr val="accent1">
              <a:alpha val="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424790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it-IT"/>
              <a:t>Clock distribution Nets on Xilinx</a:t>
            </a:r>
            <a:endParaRPr lang="it-IT" dirty="0"/>
          </a:p>
        </p:txBody>
      </p:sp>
      <p:sp>
        <p:nvSpPr>
          <p:cNvPr id="233475" name="Rectangle 3"/>
          <p:cNvSpPr>
            <a:spLocks noGrp="1" noChangeArrowheads="1"/>
          </p:cNvSpPr>
          <p:nvPr>
            <p:ph type="body" sz="half" idx="1"/>
          </p:nvPr>
        </p:nvSpPr>
        <p:spPr/>
        <p:txBody>
          <a:bodyPr/>
          <a:lstStyle/>
          <a:p>
            <a:r>
              <a:rPr lang="it-IT" sz="2400" dirty="0"/>
              <a:t>High </a:t>
            </a:r>
            <a:r>
              <a:rPr lang="it-IT" sz="2400" dirty="0" err="1"/>
              <a:t>speed</a:t>
            </a:r>
            <a:endParaRPr lang="it-IT" sz="2400" dirty="0"/>
          </a:p>
          <a:p>
            <a:r>
              <a:rPr lang="it-IT" sz="2400" dirty="0"/>
              <a:t>Low </a:t>
            </a:r>
            <a:r>
              <a:rPr lang="it-IT" sz="2400" dirty="0" err="1"/>
              <a:t>skew</a:t>
            </a:r>
            <a:endParaRPr lang="it-IT" sz="2400" dirty="0"/>
          </a:p>
          <a:p>
            <a:r>
              <a:rPr lang="it-IT" sz="2400" dirty="0"/>
              <a:t>4 </a:t>
            </a:r>
            <a:r>
              <a:rPr lang="it-IT" sz="2400" dirty="0" err="1"/>
              <a:t>distribution</a:t>
            </a:r>
            <a:r>
              <a:rPr lang="it-IT" sz="2400" dirty="0"/>
              <a:t> </a:t>
            </a:r>
            <a:r>
              <a:rPr lang="it-IT" sz="2400" dirty="0" err="1"/>
              <a:t>nets</a:t>
            </a:r>
            <a:endParaRPr lang="it-IT" sz="2400" dirty="0"/>
          </a:p>
          <a:p>
            <a:r>
              <a:rPr lang="it-IT" sz="2400" dirty="0"/>
              <a:t>4 </a:t>
            </a:r>
            <a:r>
              <a:rPr lang="it-IT" sz="2400" dirty="0" err="1"/>
              <a:t>dedicated</a:t>
            </a:r>
            <a:r>
              <a:rPr lang="it-IT" sz="2400" dirty="0"/>
              <a:t> input PADS</a:t>
            </a:r>
          </a:p>
          <a:p>
            <a:r>
              <a:rPr lang="it-IT" sz="2400" dirty="0"/>
              <a:t>4 </a:t>
            </a:r>
            <a:r>
              <a:rPr lang="it-IT" sz="2400" dirty="0" err="1"/>
              <a:t>dedicated</a:t>
            </a:r>
            <a:r>
              <a:rPr lang="it-IT" sz="2400" dirty="0"/>
              <a:t> Global </a:t>
            </a:r>
            <a:r>
              <a:rPr lang="it-IT" sz="2400" dirty="0" err="1"/>
              <a:t>buffers</a:t>
            </a:r>
            <a:r>
              <a:rPr lang="it-IT" sz="2400" dirty="0"/>
              <a:t> </a:t>
            </a:r>
            <a:r>
              <a:rPr lang="it-IT" sz="2400" dirty="0" err="1"/>
              <a:t>with</a:t>
            </a:r>
            <a:r>
              <a:rPr lang="it-IT" sz="2400" dirty="0"/>
              <a:t> </a:t>
            </a:r>
            <a:r>
              <a:rPr lang="it-IT" sz="2400" dirty="0" err="1"/>
              <a:t>inputs</a:t>
            </a:r>
            <a:r>
              <a:rPr lang="it-IT" sz="2400" dirty="0"/>
              <a:t> or</a:t>
            </a:r>
          </a:p>
          <a:p>
            <a:pPr lvl="1"/>
            <a:r>
              <a:rPr lang="it-IT" sz="2000" dirty="0" err="1"/>
              <a:t>from</a:t>
            </a:r>
            <a:r>
              <a:rPr lang="it-IT" sz="2000" dirty="0"/>
              <a:t> clock pad</a:t>
            </a:r>
          </a:p>
          <a:p>
            <a:pPr lvl="1"/>
            <a:r>
              <a:rPr lang="it-IT" sz="2000" dirty="0" err="1"/>
              <a:t>from</a:t>
            </a:r>
            <a:r>
              <a:rPr lang="it-IT" sz="2000" dirty="0"/>
              <a:t> </a:t>
            </a:r>
            <a:r>
              <a:rPr lang="it-IT" sz="2000" dirty="0" err="1"/>
              <a:t>internal</a:t>
            </a:r>
            <a:r>
              <a:rPr lang="it-IT" sz="2000" dirty="0"/>
              <a:t> </a:t>
            </a:r>
            <a:r>
              <a:rPr lang="it-IT" sz="2000" dirty="0" err="1"/>
              <a:t>signal</a:t>
            </a:r>
            <a:endParaRPr lang="it-IT" sz="2000" dirty="0"/>
          </a:p>
        </p:txBody>
      </p:sp>
      <p:pic>
        <p:nvPicPr>
          <p:cNvPr id="233476" name="Picture 4"/>
          <p:cNvPicPr>
            <a:picLocks noGrp="1" noChangeAspect="1" noChangeArrowheads="1"/>
          </p:cNvPicPr>
          <p:nvPr>
            <p:ph sz="half" idx="2"/>
          </p:nvPr>
        </p:nvPicPr>
        <p:blipFill>
          <a:blip r:embed="rId3" cstate="print"/>
          <a:srcRect/>
          <a:stretch>
            <a:fillRect/>
          </a:stretch>
        </p:blipFill>
        <p:spPr>
          <a:xfrm>
            <a:off x="4143372" y="1571612"/>
            <a:ext cx="5008184" cy="4321407"/>
          </a:xfr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FE32BA-8D23-4DBA-A3B8-2A44364A65D9}"/>
              </a:ext>
            </a:extLst>
          </p:cNvPr>
          <p:cNvSpPr>
            <a:spLocks noGrp="1"/>
          </p:cNvSpPr>
          <p:nvPr>
            <p:ph type="title"/>
          </p:nvPr>
        </p:nvSpPr>
        <p:spPr/>
        <p:txBody>
          <a:bodyPr/>
          <a:lstStyle/>
          <a:p>
            <a:r>
              <a:rPr lang="it-IT" dirty="0"/>
              <a:t>Clock Networks</a:t>
            </a:r>
          </a:p>
        </p:txBody>
      </p:sp>
      <p:sp>
        <p:nvSpPr>
          <p:cNvPr id="3" name="Segnaposto contenuto 2">
            <a:extLst>
              <a:ext uri="{FF2B5EF4-FFF2-40B4-BE49-F238E27FC236}">
                <a16:creationId xmlns:a16="http://schemas.microsoft.com/office/drawing/2014/main" id="{5902D9AC-6A6C-4160-A4CC-1E234F5255F8}"/>
              </a:ext>
            </a:extLst>
          </p:cNvPr>
          <p:cNvSpPr>
            <a:spLocks noGrp="1"/>
          </p:cNvSpPr>
          <p:nvPr>
            <p:ph idx="1"/>
          </p:nvPr>
        </p:nvSpPr>
        <p:spPr>
          <a:xfrm>
            <a:off x="350838" y="1187450"/>
            <a:ext cx="8331200" cy="4906963"/>
          </a:xfrm>
        </p:spPr>
        <p:txBody>
          <a:bodyPr/>
          <a:lstStyle/>
          <a:p>
            <a:r>
              <a:rPr lang="it-IT" sz="1800" dirty="0" err="1"/>
              <a:t>Cyclone</a:t>
            </a:r>
            <a:r>
              <a:rPr lang="it-IT" sz="1800" dirty="0"/>
              <a:t> SE A5 </a:t>
            </a:r>
          </a:p>
          <a:p>
            <a:pPr lvl="1"/>
            <a:r>
              <a:rPr lang="it-IT" sz="1600" dirty="0"/>
              <a:t>16 Single-</a:t>
            </a:r>
            <a:r>
              <a:rPr lang="it-IT" sz="1600" dirty="0" err="1"/>
              <a:t>ended</a:t>
            </a:r>
            <a:r>
              <a:rPr lang="it-IT" sz="1600" dirty="0"/>
              <a:t> or 8 Double-</a:t>
            </a:r>
            <a:r>
              <a:rPr lang="it-IT" sz="1600" dirty="0" err="1"/>
              <a:t>ended</a:t>
            </a:r>
            <a:r>
              <a:rPr lang="it-IT" sz="1600" dirty="0"/>
              <a:t> input </a:t>
            </a:r>
            <a:r>
              <a:rPr lang="it-IT" sz="1600" dirty="0" err="1"/>
              <a:t>Pins</a:t>
            </a:r>
            <a:endParaRPr lang="it-IT" sz="1600" dirty="0"/>
          </a:p>
          <a:p>
            <a:pPr lvl="1"/>
            <a:r>
              <a:rPr lang="it-IT" sz="1600" dirty="0"/>
              <a:t>Global clock Networks  GCLK =16</a:t>
            </a:r>
          </a:p>
          <a:p>
            <a:pPr lvl="1"/>
            <a:r>
              <a:rPr lang="it-IT" sz="1600" dirty="0" err="1"/>
              <a:t>Regional</a:t>
            </a:r>
            <a:r>
              <a:rPr lang="it-IT" sz="1600" dirty="0"/>
              <a:t> clock Networks RCLK = 66 (Dual </a:t>
            </a:r>
            <a:r>
              <a:rPr lang="it-IT" sz="1600" dirty="0" err="1"/>
              <a:t>region</a:t>
            </a:r>
            <a:r>
              <a:rPr lang="it-IT" sz="1600" dirty="0"/>
              <a:t> options)</a:t>
            </a:r>
          </a:p>
          <a:p>
            <a:pPr lvl="1"/>
            <a:r>
              <a:rPr lang="it-IT" sz="1600" dirty="0" err="1"/>
              <a:t>Peripheral</a:t>
            </a:r>
            <a:r>
              <a:rPr lang="it-IT" sz="1600" dirty="0"/>
              <a:t> clock Networks PCLK = 18</a:t>
            </a:r>
          </a:p>
          <a:p>
            <a:pPr lvl="1"/>
            <a:endParaRPr lang="it-IT" sz="2000" dirty="0"/>
          </a:p>
          <a:p>
            <a:pPr lvl="1"/>
            <a:endParaRPr lang="it-IT" dirty="0"/>
          </a:p>
        </p:txBody>
      </p:sp>
      <p:sp>
        <p:nvSpPr>
          <p:cNvPr id="8" name="CasellaDiTesto 7">
            <a:extLst>
              <a:ext uri="{FF2B5EF4-FFF2-40B4-BE49-F238E27FC236}">
                <a16:creationId xmlns:a16="http://schemas.microsoft.com/office/drawing/2014/main" id="{2264C7C2-F40E-4CF5-8732-341010AE773F}"/>
              </a:ext>
            </a:extLst>
          </p:cNvPr>
          <p:cNvSpPr txBox="1"/>
          <p:nvPr/>
        </p:nvSpPr>
        <p:spPr>
          <a:xfrm>
            <a:off x="1043608" y="5805264"/>
            <a:ext cx="813043" cy="369332"/>
          </a:xfrm>
          <a:prstGeom prst="rect">
            <a:avLst/>
          </a:prstGeom>
          <a:noFill/>
        </p:spPr>
        <p:txBody>
          <a:bodyPr wrap="none" rtlCol="0">
            <a:spAutoFit/>
          </a:bodyPr>
          <a:lstStyle/>
          <a:p>
            <a:r>
              <a:rPr lang="it-IT" dirty="0"/>
              <a:t>GCLK</a:t>
            </a:r>
          </a:p>
        </p:txBody>
      </p:sp>
      <p:sp>
        <p:nvSpPr>
          <p:cNvPr id="9" name="CasellaDiTesto 8">
            <a:extLst>
              <a:ext uri="{FF2B5EF4-FFF2-40B4-BE49-F238E27FC236}">
                <a16:creationId xmlns:a16="http://schemas.microsoft.com/office/drawing/2014/main" id="{F87B8A95-CB68-47B5-B163-FDACBD1DE2BE}"/>
              </a:ext>
            </a:extLst>
          </p:cNvPr>
          <p:cNvSpPr txBox="1"/>
          <p:nvPr/>
        </p:nvSpPr>
        <p:spPr>
          <a:xfrm>
            <a:off x="4109916" y="5805264"/>
            <a:ext cx="800219" cy="369332"/>
          </a:xfrm>
          <a:prstGeom prst="rect">
            <a:avLst/>
          </a:prstGeom>
          <a:noFill/>
        </p:spPr>
        <p:txBody>
          <a:bodyPr wrap="none" rtlCol="0">
            <a:spAutoFit/>
          </a:bodyPr>
          <a:lstStyle/>
          <a:p>
            <a:r>
              <a:rPr lang="it-IT" dirty="0"/>
              <a:t>RCLK</a:t>
            </a:r>
          </a:p>
        </p:txBody>
      </p:sp>
      <p:sp>
        <p:nvSpPr>
          <p:cNvPr id="10" name="CasellaDiTesto 9">
            <a:extLst>
              <a:ext uri="{FF2B5EF4-FFF2-40B4-BE49-F238E27FC236}">
                <a16:creationId xmlns:a16="http://schemas.microsoft.com/office/drawing/2014/main" id="{25916B41-796B-4F7C-8AB8-B9478400A4CE}"/>
              </a:ext>
            </a:extLst>
          </p:cNvPr>
          <p:cNvSpPr txBox="1"/>
          <p:nvPr/>
        </p:nvSpPr>
        <p:spPr>
          <a:xfrm>
            <a:off x="7181495" y="5805264"/>
            <a:ext cx="787395" cy="369332"/>
          </a:xfrm>
          <a:prstGeom prst="rect">
            <a:avLst/>
          </a:prstGeom>
          <a:noFill/>
        </p:spPr>
        <p:txBody>
          <a:bodyPr wrap="none" rtlCol="0">
            <a:spAutoFit/>
          </a:bodyPr>
          <a:lstStyle/>
          <a:p>
            <a:r>
              <a:rPr lang="it-IT" dirty="0"/>
              <a:t>PCLK</a:t>
            </a:r>
          </a:p>
        </p:txBody>
      </p:sp>
      <p:grpSp>
        <p:nvGrpSpPr>
          <p:cNvPr id="13" name="Gruppo 12">
            <a:extLst>
              <a:ext uri="{FF2B5EF4-FFF2-40B4-BE49-F238E27FC236}">
                <a16:creationId xmlns:a16="http://schemas.microsoft.com/office/drawing/2014/main" id="{278931F2-1BC2-46D7-B230-3ECA6350F457}"/>
              </a:ext>
            </a:extLst>
          </p:cNvPr>
          <p:cNvGrpSpPr/>
          <p:nvPr/>
        </p:nvGrpSpPr>
        <p:grpSpPr>
          <a:xfrm>
            <a:off x="179512" y="3140968"/>
            <a:ext cx="8613649" cy="2529582"/>
            <a:chOff x="301644" y="2708920"/>
            <a:chExt cx="8401400" cy="2163764"/>
          </a:xfrm>
        </p:grpSpPr>
        <p:pic>
          <p:nvPicPr>
            <p:cNvPr id="7" name="Immagine 6">
              <a:extLst>
                <a:ext uri="{FF2B5EF4-FFF2-40B4-BE49-F238E27FC236}">
                  <a16:creationId xmlns:a16="http://schemas.microsoft.com/office/drawing/2014/main" id="{71BE5FD7-9960-478F-AE9B-2B8F3D2F96A7}"/>
                </a:ext>
              </a:extLst>
            </p:cNvPr>
            <p:cNvPicPr>
              <a:picLocks noChangeAspect="1"/>
            </p:cNvPicPr>
            <p:nvPr/>
          </p:nvPicPr>
          <p:blipFill>
            <a:blip r:embed="rId3"/>
            <a:stretch>
              <a:fillRect/>
            </a:stretch>
          </p:blipFill>
          <p:spPr>
            <a:xfrm>
              <a:off x="6412409" y="2762260"/>
              <a:ext cx="2290635" cy="2025774"/>
            </a:xfrm>
            <a:prstGeom prst="rect">
              <a:avLst/>
            </a:prstGeom>
          </p:spPr>
        </p:pic>
        <p:pic>
          <p:nvPicPr>
            <p:cNvPr id="11" name="Immagine 10">
              <a:extLst>
                <a:ext uri="{FF2B5EF4-FFF2-40B4-BE49-F238E27FC236}">
                  <a16:creationId xmlns:a16="http://schemas.microsoft.com/office/drawing/2014/main" id="{9FD68CE5-5942-43BB-800B-CB0B9FB43170}"/>
                </a:ext>
              </a:extLst>
            </p:cNvPr>
            <p:cNvPicPr>
              <a:picLocks noChangeAspect="1"/>
            </p:cNvPicPr>
            <p:nvPr/>
          </p:nvPicPr>
          <p:blipFill>
            <a:blip r:embed="rId4"/>
            <a:stretch>
              <a:fillRect/>
            </a:stretch>
          </p:blipFill>
          <p:spPr>
            <a:xfrm>
              <a:off x="301644" y="2708920"/>
              <a:ext cx="2205006" cy="2093689"/>
            </a:xfrm>
            <a:prstGeom prst="rect">
              <a:avLst/>
            </a:prstGeom>
          </p:spPr>
        </p:pic>
        <p:pic>
          <p:nvPicPr>
            <p:cNvPr id="12" name="Immagine 11">
              <a:extLst>
                <a:ext uri="{FF2B5EF4-FFF2-40B4-BE49-F238E27FC236}">
                  <a16:creationId xmlns:a16="http://schemas.microsoft.com/office/drawing/2014/main" id="{EB0D7C53-6992-4CD7-BF9A-19F60503F1B8}"/>
                </a:ext>
              </a:extLst>
            </p:cNvPr>
            <p:cNvPicPr>
              <a:picLocks noChangeAspect="1"/>
            </p:cNvPicPr>
            <p:nvPr/>
          </p:nvPicPr>
          <p:blipFill>
            <a:blip r:embed="rId5"/>
            <a:stretch>
              <a:fillRect/>
            </a:stretch>
          </p:blipFill>
          <p:spPr>
            <a:xfrm>
              <a:off x="3341962" y="2708920"/>
              <a:ext cx="2293856" cy="2163764"/>
            </a:xfrm>
            <a:prstGeom prst="rect">
              <a:avLst/>
            </a:prstGeom>
          </p:spPr>
        </p:pic>
      </p:grpSp>
    </p:spTree>
    <p:extLst>
      <p:ext uri="{BB962C8B-B14F-4D97-AF65-F5344CB8AC3E}">
        <p14:creationId xmlns:p14="http://schemas.microsoft.com/office/powerpoint/2010/main" val="14588568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FE32BA-8D23-4DBA-A3B8-2A44364A65D9}"/>
              </a:ext>
            </a:extLst>
          </p:cNvPr>
          <p:cNvSpPr>
            <a:spLocks noGrp="1"/>
          </p:cNvSpPr>
          <p:nvPr>
            <p:ph type="title"/>
          </p:nvPr>
        </p:nvSpPr>
        <p:spPr/>
        <p:txBody>
          <a:bodyPr/>
          <a:lstStyle/>
          <a:p>
            <a:r>
              <a:rPr lang="it-IT"/>
              <a:t>Clock Networks</a:t>
            </a:r>
            <a:endParaRPr lang="it-IT" dirty="0"/>
          </a:p>
        </p:txBody>
      </p:sp>
      <p:pic>
        <p:nvPicPr>
          <p:cNvPr id="16" name="Immagine 15">
            <a:extLst>
              <a:ext uri="{FF2B5EF4-FFF2-40B4-BE49-F238E27FC236}">
                <a16:creationId xmlns:a16="http://schemas.microsoft.com/office/drawing/2014/main" id="{04F5BA14-8081-4826-A878-305BD3827640}"/>
              </a:ext>
            </a:extLst>
          </p:cNvPr>
          <p:cNvPicPr>
            <a:picLocks noChangeAspect="1"/>
          </p:cNvPicPr>
          <p:nvPr/>
        </p:nvPicPr>
        <p:blipFill>
          <a:blip r:embed="rId3"/>
          <a:stretch>
            <a:fillRect/>
          </a:stretch>
        </p:blipFill>
        <p:spPr>
          <a:xfrm>
            <a:off x="897266" y="980728"/>
            <a:ext cx="6444208" cy="1166311"/>
          </a:xfrm>
          <a:prstGeom prst="rect">
            <a:avLst/>
          </a:prstGeom>
        </p:spPr>
      </p:pic>
      <p:pic>
        <p:nvPicPr>
          <p:cNvPr id="18" name="Immagine 17">
            <a:extLst>
              <a:ext uri="{FF2B5EF4-FFF2-40B4-BE49-F238E27FC236}">
                <a16:creationId xmlns:a16="http://schemas.microsoft.com/office/drawing/2014/main" id="{E71A5B14-0BE8-467D-ADC3-26CCF90051D6}"/>
              </a:ext>
            </a:extLst>
          </p:cNvPr>
          <p:cNvPicPr>
            <a:picLocks noChangeAspect="1"/>
          </p:cNvPicPr>
          <p:nvPr/>
        </p:nvPicPr>
        <p:blipFill>
          <a:blip r:embed="rId4"/>
          <a:stretch>
            <a:fillRect/>
          </a:stretch>
        </p:blipFill>
        <p:spPr>
          <a:xfrm>
            <a:off x="4463480" y="4529772"/>
            <a:ext cx="4680520" cy="2281556"/>
          </a:xfrm>
          <a:prstGeom prst="rect">
            <a:avLst/>
          </a:prstGeom>
        </p:spPr>
      </p:pic>
      <p:pic>
        <p:nvPicPr>
          <p:cNvPr id="17" name="Immagine 16">
            <a:extLst>
              <a:ext uri="{FF2B5EF4-FFF2-40B4-BE49-F238E27FC236}">
                <a16:creationId xmlns:a16="http://schemas.microsoft.com/office/drawing/2014/main" id="{0722E7D8-9214-499C-81C6-57F52F1FB4D8}"/>
              </a:ext>
            </a:extLst>
          </p:cNvPr>
          <p:cNvPicPr>
            <a:picLocks noChangeAspect="1"/>
          </p:cNvPicPr>
          <p:nvPr/>
        </p:nvPicPr>
        <p:blipFill>
          <a:blip r:embed="rId5"/>
          <a:stretch>
            <a:fillRect/>
          </a:stretch>
        </p:blipFill>
        <p:spPr>
          <a:xfrm>
            <a:off x="13153" y="4997237"/>
            <a:ext cx="4246391" cy="1455633"/>
          </a:xfrm>
          <a:prstGeom prst="rect">
            <a:avLst/>
          </a:prstGeom>
        </p:spPr>
      </p:pic>
      <p:pic>
        <p:nvPicPr>
          <p:cNvPr id="19" name="Immagine 18">
            <a:extLst>
              <a:ext uri="{FF2B5EF4-FFF2-40B4-BE49-F238E27FC236}">
                <a16:creationId xmlns:a16="http://schemas.microsoft.com/office/drawing/2014/main" id="{94F6CC2D-C713-4C7E-AD88-ED5E825524A2}"/>
              </a:ext>
            </a:extLst>
          </p:cNvPr>
          <p:cNvPicPr>
            <a:picLocks noChangeAspect="1"/>
          </p:cNvPicPr>
          <p:nvPr/>
        </p:nvPicPr>
        <p:blipFill>
          <a:blip r:embed="rId6"/>
          <a:stretch>
            <a:fillRect/>
          </a:stretch>
        </p:blipFill>
        <p:spPr>
          <a:xfrm>
            <a:off x="903050" y="2133480"/>
            <a:ext cx="6117222" cy="2088728"/>
          </a:xfrm>
          <a:prstGeom prst="rect">
            <a:avLst/>
          </a:prstGeom>
        </p:spPr>
      </p:pic>
    </p:spTree>
    <p:extLst>
      <p:ext uri="{BB962C8B-B14F-4D97-AF65-F5344CB8AC3E}">
        <p14:creationId xmlns:p14="http://schemas.microsoft.com/office/powerpoint/2010/main" val="19152331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FE32BA-8D23-4DBA-A3B8-2A44364A65D9}"/>
              </a:ext>
            </a:extLst>
          </p:cNvPr>
          <p:cNvSpPr>
            <a:spLocks noGrp="1"/>
          </p:cNvSpPr>
          <p:nvPr>
            <p:ph type="title"/>
          </p:nvPr>
        </p:nvSpPr>
        <p:spPr/>
        <p:txBody>
          <a:bodyPr/>
          <a:lstStyle/>
          <a:p>
            <a:r>
              <a:rPr lang="it-IT" dirty="0"/>
              <a:t>Clock Networks</a:t>
            </a:r>
          </a:p>
        </p:txBody>
      </p:sp>
      <p:sp>
        <p:nvSpPr>
          <p:cNvPr id="3" name="Segnaposto contenuto 2">
            <a:extLst>
              <a:ext uri="{FF2B5EF4-FFF2-40B4-BE49-F238E27FC236}">
                <a16:creationId xmlns:a16="http://schemas.microsoft.com/office/drawing/2014/main" id="{5902D9AC-6A6C-4160-A4CC-1E234F5255F8}"/>
              </a:ext>
            </a:extLst>
          </p:cNvPr>
          <p:cNvSpPr>
            <a:spLocks noGrp="1"/>
          </p:cNvSpPr>
          <p:nvPr>
            <p:ph idx="1"/>
          </p:nvPr>
        </p:nvSpPr>
        <p:spPr>
          <a:xfrm>
            <a:off x="350838" y="1187450"/>
            <a:ext cx="8331200" cy="4906963"/>
          </a:xfrm>
        </p:spPr>
        <p:txBody>
          <a:bodyPr/>
          <a:lstStyle/>
          <a:p>
            <a:r>
              <a:rPr lang="it-IT" sz="2400" dirty="0"/>
              <a:t>Spine Clocks (30 Section clock per </a:t>
            </a:r>
            <a:r>
              <a:rPr lang="it-IT" sz="2400" dirty="0" err="1"/>
              <a:t>quadrant</a:t>
            </a:r>
            <a:r>
              <a:rPr lang="it-IT" sz="2400" dirty="0"/>
              <a:t>)</a:t>
            </a:r>
          </a:p>
          <a:p>
            <a:endParaRPr lang="it-IT" sz="2400" dirty="0"/>
          </a:p>
          <a:p>
            <a:endParaRPr lang="it-IT" sz="2400" dirty="0"/>
          </a:p>
          <a:p>
            <a:endParaRPr lang="it-IT" sz="2400" dirty="0"/>
          </a:p>
          <a:p>
            <a:endParaRPr lang="it-IT" sz="2400" dirty="0"/>
          </a:p>
          <a:p>
            <a:pPr marL="0" indent="0">
              <a:buNone/>
            </a:pPr>
            <a:endParaRPr lang="it-IT" sz="2400" dirty="0"/>
          </a:p>
          <a:p>
            <a:pPr marL="0" indent="0">
              <a:buNone/>
            </a:pPr>
            <a:endParaRPr lang="it-IT" sz="2400" dirty="0"/>
          </a:p>
          <a:p>
            <a:pPr marL="0" indent="0">
              <a:buNone/>
            </a:pPr>
            <a:endParaRPr lang="it-IT" sz="2400" dirty="0"/>
          </a:p>
          <a:p>
            <a:r>
              <a:rPr lang="it-IT" sz="2400" dirty="0"/>
              <a:t>Clock </a:t>
            </a:r>
            <a:r>
              <a:rPr lang="it-IT" sz="2400" dirty="0" err="1"/>
              <a:t>Sources</a:t>
            </a:r>
            <a:r>
              <a:rPr lang="it-IT" sz="2400" dirty="0"/>
              <a:t>:</a:t>
            </a:r>
          </a:p>
          <a:p>
            <a:pPr lvl="1"/>
            <a:r>
              <a:rPr lang="it-IT" sz="1600" dirty="0"/>
              <a:t>Input </a:t>
            </a:r>
            <a:r>
              <a:rPr lang="it-IT" sz="1600" dirty="0" err="1"/>
              <a:t>Pins</a:t>
            </a:r>
            <a:r>
              <a:rPr lang="it-IT" sz="1600" dirty="0"/>
              <a:t> (</a:t>
            </a:r>
            <a:r>
              <a:rPr lang="it-IT" sz="1600" dirty="0" err="1"/>
              <a:t>Dedicated</a:t>
            </a:r>
            <a:r>
              <a:rPr lang="it-IT" sz="1600" dirty="0"/>
              <a:t> </a:t>
            </a:r>
            <a:r>
              <a:rPr lang="it-IT" sz="1600" dirty="0" err="1"/>
              <a:t>Pins</a:t>
            </a:r>
            <a:r>
              <a:rPr lang="it-IT" sz="1600" dirty="0"/>
              <a:t> with High fan-out)</a:t>
            </a:r>
          </a:p>
          <a:p>
            <a:pPr lvl="1"/>
            <a:r>
              <a:rPr lang="it-IT" sz="1600" dirty="0"/>
              <a:t>PLL </a:t>
            </a:r>
            <a:r>
              <a:rPr lang="it-IT" sz="1600" dirty="0" err="1"/>
              <a:t>Outputs</a:t>
            </a:r>
            <a:endParaRPr lang="it-IT" sz="1600" dirty="0"/>
          </a:p>
          <a:p>
            <a:pPr lvl="1"/>
            <a:r>
              <a:rPr lang="it-IT" sz="1600" dirty="0"/>
              <a:t>High Speed Serial </a:t>
            </a:r>
            <a:r>
              <a:rPr lang="it-IT" sz="1600" dirty="0" err="1"/>
              <a:t>Interfaces</a:t>
            </a:r>
            <a:r>
              <a:rPr lang="it-IT" sz="1600" dirty="0"/>
              <a:t> (HSSI)</a:t>
            </a:r>
          </a:p>
          <a:p>
            <a:pPr lvl="1"/>
            <a:r>
              <a:rPr lang="it-IT" sz="1600" dirty="0" err="1"/>
              <a:t>Internal</a:t>
            </a:r>
            <a:r>
              <a:rPr lang="it-IT" sz="1600" dirty="0"/>
              <a:t> </a:t>
            </a:r>
            <a:r>
              <a:rPr lang="it-IT" sz="1600" dirty="0" err="1"/>
              <a:t>Logic</a:t>
            </a:r>
            <a:endParaRPr lang="it-IT" sz="1600" dirty="0"/>
          </a:p>
          <a:p>
            <a:pPr lvl="1"/>
            <a:endParaRPr lang="it-IT" sz="1600" dirty="0"/>
          </a:p>
          <a:p>
            <a:pPr lvl="1"/>
            <a:endParaRPr lang="it-IT" sz="2000" dirty="0"/>
          </a:p>
          <a:p>
            <a:pPr lvl="1"/>
            <a:endParaRPr lang="it-IT" dirty="0"/>
          </a:p>
        </p:txBody>
      </p:sp>
      <p:pic>
        <p:nvPicPr>
          <p:cNvPr id="4" name="Immagine 3">
            <a:extLst>
              <a:ext uri="{FF2B5EF4-FFF2-40B4-BE49-F238E27FC236}">
                <a16:creationId xmlns:a16="http://schemas.microsoft.com/office/drawing/2014/main" id="{5F069F21-E229-42F3-B6BA-FFE5641E3A8E}"/>
              </a:ext>
            </a:extLst>
          </p:cNvPr>
          <p:cNvPicPr>
            <a:picLocks noChangeAspect="1"/>
          </p:cNvPicPr>
          <p:nvPr/>
        </p:nvPicPr>
        <p:blipFill>
          <a:blip r:embed="rId2"/>
          <a:stretch>
            <a:fillRect/>
          </a:stretch>
        </p:blipFill>
        <p:spPr>
          <a:xfrm>
            <a:off x="1115616" y="1772816"/>
            <a:ext cx="6657900" cy="2736304"/>
          </a:xfrm>
          <a:prstGeom prst="rect">
            <a:avLst/>
          </a:prstGeom>
        </p:spPr>
      </p:pic>
    </p:spTree>
    <p:extLst>
      <p:ext uri="{BB962C8B-B14F-4D97-AF65-F5344CB8AC3E}">
        <p14:creationId xmlns:p14="http://schemas.microsoft.com/office/powerpoint/2010/main" val="4015514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it-IT"/>
              <a:t>SRAM (RAM statica)</a:t>
            </a:r>
          </a:p>
        </p:txBody>
      </p:sp>
      <p:sp>
        <p:nvSpPr>
          <p:cNvPr id="14339" name="Rectangle 3"/>
          <p:cNvSpPr>
            <a:spLocks noGrp="1" noChangeArrowheads="1"/>
          </p:cNvSpPr>
          <p:nvPr>
            <p:ph type="body" idx="1"/>
          </p:nvPr>
        </p:nvSpPr>
        <p:spPr/>
        <p:txBody>
          <a:bodyPr/>
          <a:lstStyle/>
          <a:p>
            <a:r>
              <a:rPr lang="en-US" sz="2800" dirty="0"/>
              <a:t>The lines of the device are originally all disconnected</a:t>
            </a:r>
            <a:r>
              <a:rPr lang="it-IT" sz="2800" dirty="0"/>
              <a:t>:</a:t>
            </a:r>
          </a:p>
          <a:p>
            <a:pPr lvl="1"/>
            <a:r>
              <a:rPr lang="en-US" sz="2400" dirty="0"/>
              <a:t>Programming consists of "</a:t>
            </a:r>
            <a:r>
              <a:rPr lang="en-US" sz="2400" dirty="0">
                <a:solidFill>
                  <a:srgbClr val="FF0000"/>
                </a:solidFill>
              </a:rPr>
              <a:t>STORING</a:t>
            </a:r>
            <a:r>
              <a:rPr lang="en-US" sz="2400" dirty="0"/>
              <a:t>" a logical value ('0' or '1') in a Static RAM cell</a:t>
            </a:r>
            <a:endParaRPr lang="it-IT" dirty="0"/>
          </a:p>
        </p:txBody>
      </p:sp>
      <p:pic>
        <p:nvPicPr>
          <p:cNvPr id="14341" name="Picture 5" descr="sram"/>
          <p:cNvPicPr>
            <a:picLocks noChangeAspect="1" noChangeArrowheads="1"/>
          </p:cNvPicPr>
          <p:nvPr/>
        </p:nvPicPr>
        <p:blipFill>
          <a:blip r:embed="rId3" cstate="print"/>
          <a:srcRect/>
          <a:stretch>
            <a:fillRect/>
          </a:stretch>
        </p:blipFill>
        <p:spPr bwMode="auto">
          <a:xfrm>
            <a:off x="609600" y="3024188"/>
            <a:ext cx="8001000" cy="3148012"/>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PLL (teoria)</a:t>
            </a:r>
          </a:p>
        </p:txBody>
      </p:sp>
      <p:sp>
        <p:nvSpPr>
          <p:cNvPr id="3" name="Segnaposto contenuto 2"/>
          <p:cNvSpPr>
            <a:spLocks noGrp="1"/>
          </p:cNvSpPr>
          <p:nvPr>
            <p:ph idx="1"/>
          </p:nvPr>
        </p:nvSpPr>
        <p:spPr>
          <a:xfrm>
            <a:off x="350838" y="3429000"/>
            <a:ext cx="8331200" cy="2665413"/>
          </a:xfrm>
        </p:spPr>
        <p:txBody>
          <a:bodyPr/>
          <a:lstStyle/>
          <a:p>
            <a:r>
              <a:rPr lang="it-IT" sz="2000" i="1" dirty="0"/>
              <a:t>Phase Detection</a:t>
            </a:r>
            <a:r>
              <a:rPr lang="it-IT" sz="2000" dirty="0"/>
              <a:t>: </a:t>
            </a:r>
            <a:r>
              <a:rPr lang="en-US" sz="1800" dirty="0"/>
              <a:t>provides a signal proportional to the phase shift between the input signals</a:t>
            </a:r>
            <a:r>
              <a:rPr lang="it-IT" sz="1800" dirty="0"/>
              <a:t>,</a:t>
            </a:r>
            <a:endParaRPr lang="it-IT" sz="2000" dirty="0"/>
          </a:p>
          <a:p>
            <a:r>
              <a:rPr lang="it-IT" sz="2000" i="1" dirty="0"/>
              <a:t>Low Pass Filter</a:t>
            </a:r>
            <a:r>
              <a:rPr lang="it-IT" sz="2000" dirty="0"/>
              <a:t>: </a:t>
            </a:r>
            <a:r>
              <a:rPr lang="it-IT" sz="1800" dirty="0" err="1"/>
              <a:t>Integrates</a:t>
            </a:r>
            <a:r>
              <a:rPr lang="it-IT" sz="1800" dirty="0"/>
              <a:t> </a:t>
            </a:r>
            <a:r>
              <a:rPr lang="it-IT" sz="1800" dirty="0" err="1"/>
              <a:t>previous</a:t>
            </a:r>
            <a:r>
              <a:rPr lang="it-IT" sz="1800" dirty="0"/>
              <a:t> signal </a:t>
            </a:r>
            <a:r>
              <a:rPr lang="it-IT" sz="1800" dirty="0" err="1"/>
              <a:t>variations</a:t>
            </a:r>
            <a:r>
              <a:rPr lang="it-IT" sz="1800" dirty="0"/>
              <a:t>,</a:t>
            </a:r>
            <a:endParaRPr lang="it-IT" sz="2000" dirty="0"/>
          </a:p>
          <a:p>
            <a:r>
              <a:rPr lang="it-IT" sz="2000" i="1" dirty="0"/>
              <a:t>VCO</a:t>
            </a:r>
            <a:r>
              <a:rPr lang="it-IT" sz="2000" dirty="0"/>
              <a:t>: </a:t>
            </a:r>
            <a:r>
              <a:rPr lang="it-IT" sz="1800" dirty="0"/>
              <a:t>Voltage-</a:t>
            </a:r>
            <a:r>
              <a:rPr lang="it-IT" sz="1800" dirty="0" err="1"/>
              <a:t>controlled</a:t>
            </a:r>
            <a:r>
              <a:rPr lang="it-IT" sz="1800" dirty="0"/>
              <a:t> </a:t>
            </a:r>
            <a:r>
              <a:rPr lang="it-IT" sz="1800" dirty="0" err="1"/>
              <a:t>local</a:t>
            </a:r>
            <a:r>
              <a:rPr lang="it-IT" sz="1800" dirty="0"/>
              <a:t> </a:t>
            </a:r>
            <a:r>
              <a:rPr lang="it-IT" sz="1800" dirty="0" err="1"/>
              <a:t>oscillator</a:t>
            </a:r>
            <a:r>
              <a:rPr lang="it-IT" sz="1800" dirty="0"/>
              <a:t>,</a:t>
            </a:r>
            <a:endParaRPr lang="it-IT" sz="2000" dirty="0"/>
          </a:p>
          <a:p>
            <a:r>
              <a:rPr lang="it-IT" sz="2000" i="1" dirty="0" err="1"/>
              <a:t>Freq</a:t>
            </a:r>
            <a:r>
              <a:rPr lang="it-IT" sz="2000" i="1" dirty="0"/>
              <a:t>. Divider </a:t>
            </a:r>
            <a:r>
              <a:rPr lang="it-IT" sz="2000" dirty="0"/>
              <a:t>(</a:t>
            </a:r>
            <a:r>
              <a:rPr lang="it-IT" sz="2000" dirty="0" err="1"/>
              <a:t>possible</a:t>
            </a:r>
            <a:r>
              <a:rPr lang="it-IT" sz="2000" dirty="0"/>
              <a:t>): </a:t>
            </a:r>
            <a:r>
              <a:rPr lang="en-US" sz="1800" dirty="0"/>
              <a:t>useful for changing the freq. of the output signal</a:t>
            </a:r>
            <a:r>
              <a:rPr lang="it-IT" sz="1800" dirty="0"/>
              <a:t>. </a:t>
            </a:r>
            <a:endParaRPr lang="it-IT" sz="2000" dirty="0"/>
          </a:p>
        </p:txBody>
      </p:sp>
      <p:grpSp>
        <p:nvGrpSpPr>
          <p:cNvPr id="34" name="Gruppo 33"/>
          <p:cNvGrpSpPr/>
          <p:nvPr/>
        </p:nvGrpSpPr>
        <p:grpSpPr>
          <a:xfrm>
            <a:off x="642910" y="1357298"/>
            <a:ext cx="7572428" cy="1571636"/>
            <a:chOff x="285720" y="4214818"/>
            <a:chExt cx="7572428" cy="1571636"/>
          </a:xfrm>
        </p:grpSpPr>
        <p:sp>
          <p:nvSpPr>
            <p:cNvPr id="4" name="Rettangolo 3"/>
            <p:cNvSpPr/>
            <p:nvPr/>
          </p:nvSpPr>
          <p:spPr bwMode="auto">
            <a:xfrm>
              <a:off x="928662" y="4214818"/>
              <a:ext cx="1214446" cy="571504"/>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err="1">
                  <a:ln>
                    <a:noFill/>
                  </a:ln>
                  <a:solidFill>
                    <a:schemeClr val="tx1"/>
                  </a:solidFill>
                  <a:effectLst/>
                  <a:latin typeface="Arial" charset="0"/>
                </a:rPr>
                <a:t>Phase</a:t>
              </a:r>
              <a:endParaRPr kumimoji="0" lang="it-IT" sz="1600" b="0" i="0" u="none" strike="noStrike" cap="none" normalizeH="0" baseline="0" dirty="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it-IT" sz="1600" dirty="0">
                  <a:latin typeface="Arial" charset="0"/>
                </a:rPr>
                <a:t>Detection</a:t>
              </a:r>
              <a:endParaRPr kumimoji="0" lang="it-IT" sz="1600" b="0" i="0" u="none" strike="noStrike" cap="none" normalizeH="0" baseline="0" dirty="0">
                <a:ln>
                  <a:noFill/>
                </a:ln>
                <a:solidFill>
                  <a:schemeClr val="tx1"/>
                </a:solidFill>
                <a:effectLst/>
                <a:latin typeface="Arial" charset="0"/>
              </a:endParaRPr>
            </a:p>
          </p:txBody>
        </p:sp>
        <p:sp>
          <p:nvSpPr>
            <p:cNvPr id="5" name="Rettangolo 4"/>
            <p:cNvSpPr/>
            <p:nvPr/>
          </p:nvSpPr>
          <p:spPr bwMode="auto">
            <a:xfrm>
              <a:off x="3357554" y="4214818"/>
              <a:ext cx="1214446" cy="571504"/>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Arial" charset="0"/>
                </a:rPr>
                <a:t>Low</a:t>
              </a:r>
              <a:r>
                <a:rPr kumimoji="0" lang="it-IT" sz="1600" b="0" i="0" u="none" strike="noStrike" cap="none" normalizeH="0" dirty="0">
                  <a:ln>
                    <a:noFill/>
                  </a:ln>
                  <a:solidFill>
                    <a:schemeClr val="tx1"/>
                  </a:solidFill>
                  <a:effectLst/>
                  <a:latin typeface="Arial" charset="0"/>
                </a:rPr>
                <a:t> Pass</a:t>
              </a:r>
            </a:p>
            <a:p>
              <a:pPr marL="0" marR="0" indent="0" algn="l" defTabSz="914400" rtl="0" eaLnBrk="0" fontAlgn="base" latinLnBrk="0" hangingPunct="0">
                <a:lnSpc>
                  <a:spcPct val="100000"/>
                </a:lnSpc>
                <a:spcBef>
                  <a:spcPct val="0"/>
                </a:spcBef>
                <a:spcAft>
                  <a:spcPct val="0"/>
                </a:spcAft>
                <a:buClrTx/>
                <a:buSzTx/>
                <a:buFontTx/>
                <a:buNone/>
                <a:tabLst/>
              </a:pPr>
              <a:r>
                <a:rPr lang="it-IT" sz="1600" baseline="0" dirty="0" err="1">
                  <a:latin typeface="Arial" charset="0"/>
                </a:rPr>
                <a:t>Filter</a:t>
              </a:r>
              <a:endParaRPr kumimoji="0" lang="it-IT" sz="1600" b="0" i="0" u="none" strike="noStrike" cap="none" normalizeH="0" baseline="0" dirty="0">
                <a:ln>
                  <a:noFill/>
                </a:ln>
                <a:solidFill>
                  <a:schemeClr val="tx1"/>
                </a:solidFill>
                <a:effectLst/>
                <a:latin typeface="Arial" charset="0"/>
              </a:endParaRPr>
            </a:p>
          </p:txBody>
        </p:sp>
        <p:sp>
          <p:nvSpPr>
            <p:cNvPr id="6" name="Rettangolo 5"/>
            <p:cNvSpPr/>
            <p:nvPr/>
          </p:nvSpPr>
          <p:spPr bwMode="auto">
            <a:xfrm>
              <a:off x="5786446" y="4214818"/>
              <a:ext cx="1214446" cy="571504"/>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Arial" charset="0"/>
                </a:rPr>
                <a:t>VCO</a:t>
              </a:r>
            </a:p>
          </p:txBody>
        </p:sp>
        <p:sp>
          <p:nvSpPr>
            <p:cNvPr id="7" name="Rettangolo 6"/>
            <p:cNvSpPr/>
            <p:nvPr/>
          </p:nvSpPr>
          <p:spPr bwMode="auto">
            <a:xfrm>
              <a:off x="3357554" y="5214950"/>
              <a:ext cx="1214446" cy="571504"/>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err="1">
                  <a:ln>
                    <a:noFill/>
                  </a:ln>
                  <a:solidFill>
                    <a:schemeClr val="tx1"/>
                  </a:solidFill>
                  <a:effectLst/>
                  <a:latin typeface="Arial" charset="0"/>
                </a:rPr>
                <a:t>Frequency</a:t>
              </a:r>
              <a:endParaRPr kumimoji="0" lang="it-IT" sz="1600" b="0" i="0" u="none" strike="noStrike" cap="none" normalizeH="0" baseline="0" dirty="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it-IT" sz="1600" dirty="0">
                  <a:latin typeface="Arial" charset="0"/>
                </a:rPr>
                <a:t>Divider</a:t>
              </a:r>
              <a:endParaRPr kumimoji="0" lang="it-IT" sz="1600" b="0" i="0" u="none" strike="noStrike" cap="none" normalizeH="0" baseline="0" dirty="0">
                <a:ln>
                  <a:noFill/>
                </a:ln>
                <a:solidFill>
                  <a:schemeClr val="tx1"/>
                </a:solidFill>
                <a:effectLst/>
                <a:latin typeface="Arial" charset="0"/>
              </a:endParaRPr>
            </a:p>
          </p:txBody>
        </p:sp>
        <p:cxnSp>
          <p:nvCxnSpPr>
            <p:cNvPr id="9" name="Connettore 2 8"/>
            <p:cNvCxnSpPr/>
            <p:nvPr/>
          </p:nvCxnSpPr>
          <p:spPr bwMode="auto">
            <a:xfrm>
              <a:off x="285720" y="4357694"/>
              <a:ext cx="642942"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Connettore 2 10"/>
            <p:cNvCxnSpPr>
              <a:stCxn id="4" idx="3"/>
              <a:endCxn id="5" idx="1"/>
            </p:cNvCxnSpPr>
            <p:nvPr/>
          </p:nvCxnSpPr>
          <p:spPr bwMode="auto">
            <a:xfrm>
              <a:off x="2143108" y="4500570"/>
              <a:ext cx="121444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Connettore 2 12"/>
            <p:cNvCxnSpPr>
              <a:stCxn id="5" idx="3"/>
              <a:endCxn id="6" idx="1"/>
            </p:cNvCxnSpPr>
            <p:nvPr/>
          </p:nvCxnSpPr>
          <p:spPr bwMode="auto">
            <a:xfrm>
              <a:off x="4572000" y="4500570"/>
              <a:ext cx="121444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Connettore 2 14"/>
            <p:cNvCxnSpPr>
              <a:stCxn id="6" idx="3"/>
            </p:cNvCxnSpPr>
            <p:nvPr/>
          </p:nvCxnSpPr>
          <p:spPr bwMode="auto">
            <a:xfrm>
              <a:off x="7000892" y="4500570"/>
              <a:ext cx="85725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Connettore 4 16"/>
            <p:cNvCxnSpPr>
              <a:endCxn id="7" idx="3"/>
            </p:cNvCxnSpPr>
            <p:nvPr/>
          </p:nvCxnSpPr>
          <p:spPr bwMode="auto">
            <a:xfrm rot="10800000" flipV="1">
              <a:off x="4572000" y="4500570"/>
              <a:ext cx="2786082" cy="1000132"/>
            </a:xfrm>
            <a:prstGeom prst="bentConnector3">
              <a:avLst>
                <a:gd name="adj1" fmla="val -142"/>
              </a:avLst>
            </a:prstGeom>
            <a:solidFill>
              <a:schemeClr val="accent1"/>
            </a:solidFill>
            <a:ln w="9525" cap="flat" cmpd="sng" algn="ctr">
              <a:solidFill>
                <a:schemeClr val="tx1"/>
              </a:solidFill>
              <a:prstDash val="solid"/>
              <a:round/>
              <a:headEnd type="none" w="med" len="med"/>
              <a:tailEnd type="arrow"/>
            </a:ln>
            <a:effectLst/>
          </p:spPr>
        </p:cxnSp>
        <p:cxnSp>
          <p:nvCxnSpPr>
            <p:cNvPr id="23" name="Connettore 1 22"/>
            <p:cNvCxnSpPr>
              <a:stCxn id="7" idx="1"/>
            </p:cNvCxnSpPr>
            <p:nvPr/>
          </p:nvCxnSpPr>
          <p:spPr bwMode="auto">
            <a:xfrm rot="10800000">
              <a:off x="642910" y="5500702"/>
              <a:ext cx="27146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Connettore 1 26"/>
            <p:cNvCxnSpPr/>
            <p:nvPr/>
          </p:nvCxnSpPr>
          <p:spPr bwMode="auto">
            <a:xfrm rot="5400000" flipH="1" flipV="1">
              <a:off x="214282" y="5072074"/>
              <a:ext cx="85725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Connettore 2 28"/>
            <p:cNvCxnSpPr/>
            <p:nvPr/>
          </p:nvCxnSpPr>
          <p:spPr bwMode="auto">
            <a:xfrm>
              <a:off x="642910" y="4643446"/>
              <a:ext cx="285752"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3D4FDD-8E66-4AD4-9E5D-579A4C4F03CA}"/>
              </a:ext>
            </a:extLst>
          </p:cNvPr>
          <p:cNvSpPr>
            <a:spLocks noGrp="1"/>
          </p:cNvSpPr>
          <p:nvPr>
            <p:ph type="title"/>
          </p:nvPr>
        </p:nvSpPr>
        <p:spPr/>
        <p:txBody>
          <a:bodyPr/>
          <a:lstStyle/>
          <a:p>
            <a:r>
              <a:rPr lang="it-IT" dirty="0"/>
              <a:t>Digital Phase Frequency detector</a:t>
            </a:r>
          </a:p>
        </p:txBody>
      </p:sp>
      <p:pic>
        <p:nvPicPr>
          <p:cNvPr id="4" name="Segnaposto contenuto 3">
            <a:extLst>
              <a:ext uri="{FF2B5EF4-FFF2-40B4-BE49-F238E27FC236}">
                <a16:creationId xmlns:a16="http://schemas.microsoft.com/office/drawing/2014/main" id="{6772826E-834C-4ED3-B92C-8A95DE332E2F}"/>
              </a:ext>
            </a:extLst>
          </p:cNvPr>
          <p:cNvPicPr>
            <a:picLocks noGrp="1" noChangeAspect="1"/>
          </p:cNvPicPr>
          <p:nvPr>
            <p:ph idx="1"/>
          </p:nvPr>
        </p:nvPicPr>
        <p:blipFill>
          <a:blip r:embed="rId2"/>
          <a:stretch>
            <a:fillRect/>
          </a:stretch>
        </p:blipFill>
        <p:spPr>
          <a:xfrm>
            <a:off x="251520" y="975518"/>
            <a:ext cx="5770905" cy="4906963"/>
          </a:xfrm>
          <a:prstGeom prst="rect">
            <a:avLst/>
          </a:prstGeom>
        </p:spPr>
      </p:pic>
      <p:pic>
        <p:nvPicPr>
          <p:cNvPr id="3" name="Immagine 2">
            <a:extLst>
              <a:ext uri="{FF2B5EF4-FFF2-40B4-BE49-F238E27FC236}">
                <a16:creationId xmlns:a16="http://schemas.microsoft.com/office/drawing/2014/main" id="{18F5E440-0C90-44AB-B5D5-E87556C55CE7}"/>
              </a:ext>
            </a:extLst>
          </p:cNvPr>
          <p:cNvPicPr>
            <a:picLocks noChangeAspect="1"/>
          </p:cNvPicPr>
          <p:nvPr/>
        </p:nvPicPr>
        <p:blipFill>
          <a:blip r:embed="rId3"/>
          <a:stretch>
            <a:fillRect/>
          </a:stretch>
        </p:blipFill>
        <p:spPr>
          <a:xfrm>
            <a:off x="5364088" y="4581128"/>
            <a:ext cx="3616285" cy="1386952"/>
          </a:xfrm>
          <a:prstGeom prst="rect">
            <a:avLst/>
          </a:prstGeom>
        </p:spPr>
      </p:pic>
    </p:spTree>
    <p:extLst>
      <p:ext uri="{BB962C8B-B14F-4D97-AF65-F5344CB8AC3E}">
        <p14:creationId xmlns:p14="http://schemas.microsoft.com/office/powerpoint/2010/main" val="29411067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PLL (applicazioni)</a:t>
            </a:r>
          </a:p>
        </p:txBody>
      </p:sp>
      <p:sp>
        <p:nvSpPr>
          <p:cNvPr id="3" name="Segnaposto contenuto 2"/>
          <p:cNvSpPr>
            <a:spLocks noGrp="1"/>
          </p:cNvSpPr>
          <p:nvPr>
            <p:ph idx="1"/>
          </p:nvPr>
        </p:nvSpPr>
        <p:spPr/>
        <p:txBody>
          <a:bodyPr/>
          <a:lstStyle/>
          <a:p>
            <a:r>
              <a:rPr lang="it-IT" sz="2400" dirty="0" err="1"/>
              <a:t>Analog</a:t>
            </a:r>
            <a:r>
              <a:rPr lang="it-IT" sz="2400" dirty="0"/>
              <a:t>:</a:t>
            </a:r>
          </a:p>
          <a:p>
            <a:pPr lvl="1"/>
            <a:r>
              <a:rPr lang="en-US" sz="2000" dirty="0"/>
              <a:t>Reconstruction of the "carrier" from a modulated signal</a:t>
            </a:r>
            <a:r>
              <a:rPr lang="it-IT" sz="2000" dirty="0"/>
              <a:t>,</a:t>
            </a:r>
          </a:p>
          <a:p>
            <a:pPr lvl="1"/>
            <a:r>
              <a:rPr lang="en-US" sz="2000" dirty="0"/>
              <a:t>FM Demodulator (the input signal to the VCO is the demodulated signal</a:t>
            </a:r>
            <a:r>
              <a:rPr lang="it-IT" sz="2000" dirty="0"/>
              <a:t>),</a:t>
            </a:r>
          </a:p>
          <a:p>
            <a:pPr lvl="1"/>
            <a:r>
              <a:rPr lang="en-US" sz="2000" dirty="0"/>
              <a:t>Frequency synthesizer (a stable signal is placed on the input and using the divider can be synthesized signals with higher frequency</a:t>
            </a:r>
            <a:r>
              <a:rPr lang="it-IT" sz="2000" dirty="0"/>
              <a:t>).</a:t>
            </a:r>
          </a:p>
          <a:p>
            <a:r>
              <a:rPr lang="it-IT" sz="2400" dirty="0"/>
              <a:t>Digital:</a:t>
            </a:r>
          </a:p>
          <a:p>
            <a:pPr lvl="1"/>
            <a:r>
              <a:rPr lang="en-US" sz="2000" dirty="0"/>
              <a:t>Clock recovery (from a synchronous digital signal</a:t>
            </a:r>
            <a:r>
              <a:rPr lang="it-IT" sz="2000" dirty="0"/>
              <a:t>),</a:t>
            </a:r>
          </a:p>
          <a:p>
            <a:pPr lvl="1"/>
            <a:r>
              <a:rPr lang="it-IT" sz="2000" dirty="0" err="1"/>
              <a:t>Deskewing</a:t>
            </a:r>
            <a:r>
              <a:rPr lang="it-IT" sz="2000" dirty="0"/>
              <a:t> or Clock </a:t>
            </a:r>
            <a:r>
              <a:rPr lang="it-IT" sz="2000" dirty="0" err="1"/>
              <a:t>Realignment</a:t>
            </a:r>
            <a:r>
              <a:rPr lang="it-IT" sz="2000" dirty="0"/>
              <a:t>, </a:t>
            </a:r>
          </a:p>
          <a:p>
            <a:pPr lvl="1"/>
            <a:r>
              <a:rPr lang="en-US" sz="2000" dirty="0"/>
              <a:t>Generating Clocks at Different Frequencies and Distributions</a:t>
            </a:r>
            <a:r>
              <a:rPr lang="it-IT" sz="2000" dirty="0"/>
              <a:t>.</a:t>
            </a:r>
          </a:p>
          <a:p>
            <a:pPr lvl="1"/>
            <a:endParaRPr lang="it-IT" sz="2000" dirty="0"/>
          </a:p>
          <a:p>
            <a:pPr lvl="1"/>
            <a:endParaRPr lang="it-IT" sz="24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solidFill>
                  <a:srgbClr val="FF0000"/>
                </a:solidFill>
              </a:rPr>
              <a:t>Cyclone</a:t>
            </a:r>
            <a:r>
              <a:rPr lang="it-IT" dirty="0">
                <a:solidFill>
                  <a:srgbClr val="FF0000"/>
                </a:solidFill>
              </a:rPr>
              <a:t> II</a:t>
            </a:r>
            <a:r>
              <a:rPr lang="it-IT" dirty="0"/>
              <a:t> - PLL</a:t>
            </a:r>
          </a:p>
        </p:txBody>
      </p:sp>
      <p:sp>
        <p:nvSpPr>
          <p:cNvPr id="3" name="Segnaposto contenuto 2"/>
          <p:cNvSpPr>
            <a:spLocks noGrp="1"/>
          </p:cNvSpPr>
          <p:nvPr>
            <p:ph idx="1"/>
          </p:nvPr>
        </p:nvSpPr>
        <p:spPr>
          <a:xfrm>
            <a:off x="357158" y="4286256"/>
            <a:ext cx="8331200" cy="2448870"/>
          </a:xfrm>
        </p:spPr>
        <p:txBody>
          <a:bodyPr/>
          <a:lstStyle/>
          <a:p>
            <a:r>
              <a:rPr lang="it-IT" sz="1600" dirty="0"/>
              <a:t>Clock </a:t>
            </a:r>
            <a:r>
              <a:rPr lang="it-IT" sz="1600" dirty="0" err="1"/>
              <a:t>Multiplication</a:t>
            </a:r>
            <a:r>
              <a:rPr lang="it-IT" sz="1600" dirty="0"/>
              <a:t> and </a:t>
            </a:r>
            <a:r>
              <a:rPr lang="it-IT" sz="1600" dirty="0" err="1"/>
              <a:t>Division</a:t>
            </a:r>
            <a:r>
              <a:rPr lang="it-IT" sz="1600" dirty="0"/>
              <a:t>: </a:t>
            </a:r>
            <a:r>
              <a:rPr lang="it-IT" sz="1600" dirty="0" err="1"/>
              <a:t>Using</a:t>
            </a:r>
            <a:r>
              <a:rPr lang="it-IT" sz="1600" dirty="0"/>
              <a:t> </a:t>
            </a:r>
            <a:r>
              <a:rPr lang="it-IT" sz="1600" dirty="0" err="1"/>
              <a:t>freq</a:t>
            </a:r>
            <a:r>
              <a:rPr lang="it-IT" sz="1600" dirty="0"/>
              <a:t>. </a:t>
            </a:r>
            <a:r>
              <a:rPr lang="it-IT" sz="1600" dirty="0" err="1"/>
              <a:t>dividers</a:t>
            </a:r>
            <a:r>
              <a:rPr lang="it-IT" sz="1600" dirty="0"/>
              <a:t>  (m/n)</a:t>
            </a:r>
          </a:p>
          <a:p>
            <a:r>
              <a:rPr lang="it-IT" sz="1600" dirty="0" err="1"/>
              <a:t>Phase</a:t>
            </a:r>
            <a:r>
              <a:rPr lang="it-IT" sz="1600" dirty="0"/>
              <a:t> </a:t>
            </a:r>
            <a:r>
              <a:rPr lang="it-IT" sz="1600" dirty="0" err="1"/>
              <a:t>Shift</a:t>
            </a:r>
            <a:r>
              <a:rPr lang="it-IT" sz="1600" dirty="0"/>
              <a:t> (</a:t>
            </a:r>
            <a:r>
              <a:rPr lang="it-IT" sz="1600" dirty="0" err="1"/>
              <a:t>delay</a:t>
            </a:r>
            <a:r>
              <a:rPr lang="it-IT" sz="1600" dirty="0"/>
              <a:t> </a:t>
            </a:r>
            <a:r>
              <a:rPr lang="it-IT" sz="1600" dirty="0" err="1"/>
              <a:t>compensation</a:t>
            </a:r>
            <a:r>
              <a:rPr lang="it-IT" sz="1600" dirty="0"/>
              <a:t>)</a:t>
            </a:r>
          </a:p>
          <a:p>
            <a:r>
              <a:rPr lang="it-IT" sz="1600" dirty="0" err="1"/>
              <a:t>Programmable</a:t>
            </a:r>
            <a:r>
              <a:rPr lang="it-IT" sz="1600" dirty="0"/>
              <a:t> Duty </a:t>
            </a:r>
            <a:r>
              <a:rPr lang="it-IT" sz="1600" dirty="0" err="1"/>
              <a:t>Cycle</a:t>
            </a:r>
            <a:r>
              <a:rPr lang="it-IT" sz="1600" dirty="0"/>
              <a:t>: </a:t>
            </a:r>
            <a:r>
              <a:rPr lang="it-IT" sz="1600" dirty="0" err="1"/>
              <a:t>Using</a:t>
            </a:r>
            <a:r>
              <a:rPr lang="it-IT" sz="1600" dirty="0"/>
              <a:t> C0,C1,C2</a:t>
            </a:r>
          </a:p>
          <a:p>
            <a:r>
              <a:rPr lang="it-IT" sz="1600" dirty="0"/>
              <a:t>Clock </a:t>
            </a:r>
            <a:r>
              <a:rPr lang="it-IT" sz="1600" dirty="0" err="1"/>
              <a:t>Outputs</a:t>
            </a:r>
            <a:r>
              <a:rPr lang="it-IT" sz="1600" dirty="0"/>
              <a:t>: 3 </a:t>
            </a:r>
            <a:r>
              <a:rPr lang="it-IT" sz="1600" dirty="0" err="1"/>
              <a:t>for</a:t>
            </a:r>
            <a:r>
              <a:rPr lang="it-IT" sz="1600" dirty="0"/>
              <a:t> global clock </a:t>
            </a:r>
            <a:r>
              <a:rPr lang="it-IT" sz="1600" dirty="0" err="1"/>
              <a:t>nets</a:t>
            </a:r>
            <a:r>
              <a:rPr lang="it-IT" sz="1600" dirty="0"/>
              <a:t> and 1 </a:t>
            </a:r>
            <a:r>
              <a:rPr lang="it-IT" sz="1600" dirty="0" err="1"/>
              <a:t>to</a:t>
            </a:r>
            <a:r>
              <a:rPr lang="it-IT" sz="1600" dirty="0"/>
              <a:t> a </a:t>
            </a:r>
            <a:r>
              <a:rPr lang="it-IT" sz="1600" dirty="0" err="1"/>
              <a:t>dedicated</a:t>
            </a:r>
            <a:r>
              <a:rPr lang="it-IT" sz="1600" dirty="0"/>
              <a:t> Out Pin</a:t>
            </a:r>
          </a:p>
          <a:p>
            <a:r>
              <a:rPr lang="it-IT" sz="1600" dirty="0" err="1"/>
              <a:t>Manual</a:t>
            </a:r>
            <a:r>
              <a:rPr lang="it-IT" sz="1600" dirty="0"/>
              <a:t> clock </a:t>
            </a:r>
            <a:r>
              <a:rPr lang="it-IT" sz="1600" dirty="0" err="1"/>
              <a:t>switchover</a:t>
            </a:r>
            <a:r>
              <a:rPr lang="it-IT" sz="1600" dirty="0"/>
              <a:t>: </a:t>
            </a:r>
            <a:r>
              <a:rPr lang="it-IT" sz="1600" dirty="0" err="1"/>
              <a:t>to</a:t>
            </a:r>
            <a:r>
              <a:rPr lang="it-IT" sz="1600" dirty="0"/>
              <a:t> </a:t>
            </a:r>
            <a:r>
              <a:rPr lang="it-IT" sz="1600" dirty="0" err="1"/>
              <a:t>switch</a:t>
            </a:r>
            <a:r>
              <a:rPr lang="it-IT" sz="1600" dirty="0"/>
              <a:t> </a:t>
            </a:r>
            <a:r>
              <a:rPr lang="it-IT" sz="1600" dirty="0" err="1"/>
              <a:t>between</a:t>
            </a:r>
            <a:r>
              <a:rPr lang="it-IT" sz="1600" dirty="0"/>
              <a:t> </a:t>
            </a:r>
            <a:r>
              <a:rPr lang="it-IT" sz="1600" dirty="0" err="1"/>
              <a:t>different</a:t>
            </a:r>
            <a:r>
              <a:rPr lang="it-IT" sz="1600" dirty="0"/>
              <a:t> </a:t>
            </a:r>
            <a:r>
              <a:rPr lang="it-IT" sz="1600" dirty="0" err="1"/>
              <a:t>sources</a:t>
            </a:r>
            <a:r>
              <a:rPr lang="it-IT" sz="1600" dirty="0"/>
              <a:t> </a:t>
            </a:r>
          </a:p>
          <a:p>
            <a:r>
              <a:rPr lang="it-IT" sz="1600" dirty="0" err="1"/>
              <a:t>Lock</a:t>
            </a:r>
            <a:r>
              <a:rPr lang="it-IT" sz="1600" dirty="0"/>
              <a:t> </a:t>
            </a:r>
            <a:r>
              <a:rPr lang="it-IT" sz="1600" dirty="0" err="1"/>
              <a:t>signal</a:t>
            </a:r>
            <a:r>
              <a:rPr lang="it-IT" sz="1600" dirty="0"/>
              <a:t> </a:t>
            </a:r>
            <a:r>
              <a:rPr lang="it-IT" sz="1600" dirty="0" err="1"/>
              <a:t>available</a:t>
            </a:r>
            <a:endParaRPr lang="it-IT" sz="1600" dirty="0"/>
          </a:p>
          <a:p>
            <a:r>
              <a:rPr lang="it-IT" sz="1600" dirty="0"/>
              <a:t>Clock feedback </a:t>
            </a:r>
            <a:r>
              <a:rPr lang="it-IT" sz="1600" dirty="0" err="1"/>
              <a:t>modes</a:t>
            </a:r>
            <a:r>
              <a:rPr lang="it-IT" sz="1600" dirty="0"/>
              <a:t>: </a:t>
            </a:r>
            <a:r>
              <a:rPr lang="it-IT" sz="1400" dirty="0"/>
              <a:t>zero </a:t>
            </a:r>
            <a:r>
              <a:rPr lang="it-IT" sz="1400" dirty="0" err="1"/>
              <a:t>delay</a:t>
            </a:r>
            <a:r>
              <a:rPr lang="it-IT" sz="1400" dirty="0"/>
              <a:t>, </a:t>
            </a:r>
            <a:r>
              <a:rPr lang="it-IT" sz="1400" dirty="0" err="1"/>
              <a:t>normal</a:t>
            </a:r>
            <a:r>
              <a:rPr lang="it-IT" sz="1400" dirty="0"/>
              <a:t> mode, no </a:t>
            </a:r>
            <a:r>
              <a:rPr lang="it-IT" sz="1400" dirty="0" err="1"/>
              <a:t>compensation</a:t>
            </a:r>
            <a:r>
              <a:rPr lang="it-IT" sz="1400" dirty="0"/>
              <a:t> mode</a:t>
            </a:r>
            <a:endParaRPr lang="it-IT" sz="1600" dirty="0"/>
          </a:p>
          <a:p>
            <a:r>
              <a:rPr lang="it-IT" sz="1600" dirty="0" err="1"/>
              <a:t>Control</a:t>
            </a:r>
            <a:r>
              <a:rPr lang="it-IT" sz="1600" dirty="0"/>
              <a:t> </a:t>
            </a:r>
            <a:r>
              <a:rPr lang="it-IT" sz="1600" dirty="0" err="1"/>
              <a:t>signals</a:t>
            </a:r>
            <a:r>
              <a:rPr lang="it-IT" sz="1600" dirty="0"/>
              <a:t>: </a:t>
            </a:r>
            <a:r>
              <a:rPr lang="en-US" sz="1600" dirty="0"/>
              <a:t> </a:t>
            </a:r>
            <a:r>
              <a:rPr lang="en-US" sz="1600" dirty="0" err="1">
                <a:latin typeface="Courier New" pitchFamily="49" charset="0"/>
                <a:cs typeface="Courier New" pitchFamily="49" charset="0"/>
              </a:rPr>
              <a:t>pllenable</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areset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pfdena</a:t>
            </a:r>
            <a:endParaRPr lang="it-IT" sz="1600" dirty="0">
              <a:latin typeface="Courier New" pitchFamily="49" charset="0"/>
              <a:cs typeface="Courier New" pitchFamily="49" charset="0"/>
            </a:endParaRPr>
          </a:p>
          <a:p>
            <a:endParaRPr lang="it-IT" sz="2000" dirty="0"/>
          </a:p>
        </p:txBody>
      </p:sp>
      <p:pic>
        <p:nvPicPr>
          <p:cNvPr id="65538" name="Picture 2"/>
          <p:cNvPicPr>
            <a:picLocks noChangeAspect="1" noChangeArrowheads="1"/>
          </p:cNvPicPr>
          <p:nvPr/>
        </p:nvPicPr>
        <p:blipFill>
          <a:blip r:embed="rId3" cstate="print"/>
          <a:srcRect/>
          <a:stretch>
            <a:fillRect/>
          </a:stretch>
        </p:blipFill>
        <p:spPr bwMode="auto">
          <a:xfrm>
            <a:off x="608004" y="831514"/>
            <a:ext cx="7750210" cy="3454742"/>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Cyclone</a:t>
            </a:r>
            <a:r>
              <a:rPr lang="it-IT"/>
              <a:t> </a:t>
            </a:r>
            <a:r>
              <a:rPr lang="it-IT" dirty="0"/>
              <a:t>V -</a:t>
            </a:r>
            <a:r>
              <a:rPr lang="it-IT"/>
              <a:t> PLL</a:t>
            </a:r>
            <a:endParaRPr lang="it-IT" dirty="0"/>
          </a:p>
        </p:txBody>
      </p:sp>
      <p:pic>
        <p:nvPicPr>
          <p:cNvPr id="6" name="Segnaposto contenuto 5">
            <a:extLst>
              <a:ext uri="{FF2B5EF4-FFF2-40B4-BE49-F238E27FC236}">
                <a16:creationId xmlns:a16="http://schemas.microsoft.com/office/drawing/2014/main" id="{DCF81D6C-3527-46DB-9CFA-6E54BC6D9CC1}"/>
              </a:ext>
            </a:extLst>
          </p:cNvPr>
          <p:cNvPicPr>
            <a:picLocks noGrp="1" noChangeAspect="1"/>
          </p:cNvPicPr>
          <p:nvPr>
            <p:ph idx="1"/>
          </p:nvPr>
        </p:nvPicPr>
        <p:blipFill>
          <a:blip r:embed="rId2"/>
          <a:stretch>
            <a:fillRect/>
          </a:stretch>
        </p:blipFill>
        <p:spPr>
          <a:xfrm>
            <a:off x="350838" y="1052736"/>
            <a:ext cx="8331200" cy="3564461"/>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PLL</a:t>
            </a:r>
          </a:p>
        </p:txBody>
      </p:sp>
      <p:sp>
        <p:nvSpPr>
          <p:cNvPr id="3" name="Segnaposto contenuto 2"/>
          <p:cNvSpPr>
            <a:spLocks noGrp="1"/>
          </p:cNvSpPr>
          <p:nvPr>
            <p:ph idx="1"/>
          </p:nvPr>
        </p:nvSpPr>
        <p:spPr/>
        <p:txBody>
          <a:bodyPr/>
          <a:lstStyle/>
          <a:p>
            <a:pPr>
              <a:buNone/>
            </a:pPr>
            <a:r>
              <a:rPr lang="it-IT" sz="2800" dirty="0" err="1"/>
              <a:t>Cyclone</a:t>
            </a:r>
            <a:r>
              <a:rPr lang="it-IT" sz="2800" dirty="0"/>
              <a:t> V </a:t>
            </a:r>
            <a:r>
              <a:rPr lang="it-IT" sz="2800" dirty="0" err="1"/>
              <a:t>PLLs</a:t>
            </a:r>
            <a:r>
              <a:rPr lang="it-IT" sz="2800" dirty="0"/>
              <a:t> </a:t>
            </a:r>
            <a:r>
              <a:rPr lang="it-IT" sz="2800" dirty="0" err="1"/>
              <a:t>provide</a:t>
            </a:r>
            <a:r>
              <a:rPr lang="it-IT" sz="2800" dirty="0"/>
              <a:t> general-purpose </a:t>
            </a:r>
            <a:r>
              <a:rPr lang="it-IT" sz="2800" dirty="0" err="1"/>
              <a:t>clocking</a:t>
            </a:r>
            <a:r>
              <a:rPr lang="it-IT" sz="2800" dirty="0"/>
              <a:t> </a:t>
            </a:r>
            <a:r>
              <a:rPr lang="it-IT" sz="2800" dirty="0" err="1"/>
              <a:t>as</a:t>
            </a:r>
            <a:r>
              <a:rPr lang="it-IT" sz="2800" dirty="0"/>
              <a:t> </a:t>
            </a:r>
            <a:r>
              <a:rPr lang="it-IT" sz="2800" dirty="0" err="1"/>
              <a:t>well</a:t>
            </a:r>
            <a:r>
              <a:rPr lang="it-IT" sz="2800" dirty="0"/>
              <a:t> </a:t>
            </a:r>
            <a:r>
              <a:rPr lang="it-IT" sz="2800" dirty="0" err="1"/>
              <a:t>as</a:t>
            </a:r>
            <a:r>
              <a:rPr lang="it-IT" sz="2800" dirty="0"/>
              <a:t> support for the following features:</a:t>
            </a:r>
          </a:p>
          <a:p>
            <a:pPr lvl="1"/>
            <a:r>
              <a:rPr lang="it-IT" sz="1800" dirty="0"/>
              <a:t>Clock </a:t>
            </a:r>
            <a:r>
              <a:rPr lang="it-IT" sz="1800" dirty="0" err="1"/>
              <a:t>multiplication</a:t>
            </a:r>
            <a:r>
              <a:rPr lang="it-IT" sz="1800" dirty="0"/>
              <a:t> and </a:t>
            </a:r>
            <a:r>
              <a:rPr lang="it-IT" sz="1800" dirty="0" err="1"/>
              <a:t>division</a:t>
            </a:r>
            <a:endParaRPr lang="it-IT" sz="1800" dirty="0"/>
          </a:p>
          <a:p>
            <a:pPr lvl="1"/>
            <a:r>
              <a:rPr lang="it-IT" sz="1800" dirty="0" err="1"/>
              <a:t>Programmable</a:t>
            </a:r>
            <a:r>
              <a:rPr lang="it-IT" sz="1800" dirty="0"/>
              <a:t> phase shifting</a:t>
            </a:r>
          </a:p>
          <a:p>
            <a:pPr lvl="1"/>
            <a:r>
              <a:rPr lang="it-IT" sz="1800" dirty="0" err="1"/>
              <a:t>Programmable</a:t>
            </a:r>
            <a:r>
              <a:rPr lang="it-IT" sz="1800" dirty="0"/>
              <a:t> duty </a:t>
            </a:r>
            <a:r>
              <a:rPr lang="it-IT" sz="1800" dirty="0" err="1"/>
              <a:t>cycle</a:t>
            </a:r>
            <a:endParaRPr lang="it-IT" sz="1800" dirty="0"/>
          </a:p>
          <a:p>
            <a:pPr lvl="1"/>
            <a:r>
              <a:rPr lang="it-IT" sz="1800" dirty="0"/>
              <a:t>Up to </a:t>
            </a:r>
            <a:r>
              <a:rPr lang="it-IT" sz="1800" dirty="0" err="1"/>
              <a:t>nine</a:t>
            </a:r>
            <a:r>
              <a:rPr lang="it-IT" sz="1800" dirty="0"/>
              <a:t> </a:t>
            </a:r>
            <a:r>
              <a:rPr lang="it-IT" sz="1800" dirty="0" err="1"/>
              <a:t>internal</a:t>
            </a:r>
            <a:r>
              <a:rPr lang="it-IT" sz="1800" dirty="0"/>
              <a:t> clock </a:t>
            </a:r>
            <a:r>
              <a:rPr lang="it-IT" sz="1800" dirty="0" err="1"/>
              <a:t>outputs</a:t>
            </a:r>
            <a:endParaRPr lang="it-IT" sz="1800" dirty="0"/>
          </a:p>
          <a:p>
            <a:pPr lvl="1"/>
            <a:r>
              <a:rPr lang="it-IT" sz="1800" dirty="0"/>
              <a:t>Clock </a:t>
            </a:r>
            <a:r>
              <a:rPr lang="it-IT" sz="1800" dirty="0" err="1"/>
              <a:t>outputs</a:t>
            </a:r>
            <a:r>
              <a:rPr lang="it-IT" sz="1800" dirty="0"/>
              <a:t> for </a:t>
            </a:r>
            <a:r>
              <a:rPr lang="it-IT" sz="1800" dirty="0" err="1"/>
              <a:t>differential</a:t>
            </a:r>
            <a:r>
              <a:rPr lang="it-IT" sz="1800" dirty="0"/>
              <a:t> I/O support</a:t>
            </a:r>
          </a:p>
          <a:p>
            <a:pPr lvl="1"/>
            <a:r>
              <a:rPr lang="it-IT" sz="1800" dirty="0" err="1"/>
              <a:t>Manual</a:t>
            </a:r>
            <a:r>
              <a:rPr lang="it-IT" sz="1800" dirty="0"/>
              <a:t> clock </a:t>
            </a:r>
            <a:r>
              <a:rPr lang="it-IT" sz="1800" dirty="0" err="1"/>
              <a:t>switchover</a:t>
            </a:r>
            <a:endParaRPr lang="it-IT" sz="1800" dirty="0"/>
          </a:p>
          <a:p>
            <a:pPr lvl="1"/>
            <a:r>
              <a:rPr lang="it-IT" sz="1800" dirty="0" err="1"/>
              <a:t>Gated</a:t>
            </a:r>
            <a:r>
              <a:rPr lang="it-IT" sz="1800" dirty="0"/>
              <a:t> lock signal</a:t>
            </a:r>
          </a:p>
          <a:p>
            <a:pPr lvl="1"/>
            <a:r>
              <a:rPr lang="it-IT" sz="1800" dirty="0" err="1"/>
              <a:t>Control</a:t>
            </a:r>
            <a:r>
              <a:rPr lang="it-IT" sz="1800" dirty="0"/>
              <a:t> </a:t>
            </a:r>
            <a:r>
              <a:rPr lang="it-IT" sz="1800" dirty="0" err="1"/>
              <a:t>signals</a:t>
            </a:r>
            <a:endParaRPr lang="it-IT" sz="1800" dirty="0"/>
          </a:p>
        </p:txBody>
      </p:sp>
    </p:spTree>
    <p:extLst>
      <p:ext uri="{BB962C8B-B14F-4D97-AF65-F5344CB8AC3E}">
        <p14:creationId xmlns:p14="http://schemas.microsoft.com/office/powerpoint/2010/main" val="14133529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38A489-C99C-4CA8-8DC8-258570E9534D}"/>
              </a:ext>
            </a:extLst>
          </p:cNvPr>
          <p:cNvSpPr>
            <a:spLocks noGrp="1"/>
          </p:cNvSpPr>
          <p:nvPr>
            <p:ph type="title"/>
          </p:nvPr>
        </p:nvSpPr>
        <p:spPr/>
        <p:txBody>
          <a:bodyPr/>
          <a:lstStyle/>
          <a:p>
            <a:r>
              <a:rPr lang="en-US"/>
              <a:t> I/O Features in Cyclone V</a:t>
            </a:r>
            <a:br>
              <a:rPr lang="en-US"/>
            </a:br>
            <a:endParaRPr lang="it-IT" dirty="0"/>
          </a:p>
        </p:txBody>
      </p:sp>
      <p:sp>
        <p:nvSpPr>
          <p:cNvPr id="3" name="Segnaposto contenuto 2">
            <a:extLst>
              <a:ext uri="{FF2B5EF4-FFF2-40B4-BE49-F238E27FC236}">
                <a16:creationId xmlns:a16="http://schemas.microsoft.com/office/drawing/2014/main" id="{4968C567-397A-4433-BC90-6931FA72C573}"/>
              </a:ext>
            </a:extLst>
          </p:cNvPr>
          <p:cNvSpPr>
            <a:spLocks noGrp="1"/>
          </p:cNvSpPr>
          <p:nvPr>
            <p:ph idx="1"/>
          </p:nvPr>
        </p:nvSpPr>
        <p:spPr/>
        <p:txBody>
          <a:bodyPr/>
          <a:lstStyle/>
          <a:p>
            <a:r>
              <a:rPr lang="it-IT" sz="1800" dirty="0"/>
              <a:t>Single-</a:t>
            </a:r>
            <a:r>
              <a:rPr lang="it-IT" sz="1800" dirty="0" err="1"/>
              <a:t>ended</a:t>
            </a:r>
            <a:r>
              <a:rPr lang="it-IT" sz="1800" dirty="0"/>
              <a:t>, non-</a:t>
            </a:r>
            <a:r>
              <a:rPr lang="it-IT" sz="1800" dirty="0" err="1"/>
              <a:t>voltage</a:t>
            </a:r>
            <a:r>
              <a:rPr lang="it-IT" sz="1800" dirty="0"/>
              <a:t>-</a:t>
            </a:r>
            <a:r>
              <a:rPr lang="it-IT" sz="1800" dirty="0" err="1"/>
              <a:t>referenced</a:t>
            </a:r>
            <a:r>
              <a:rPr lang="it-IT" sz="1800" dirty="0"/>
              <a:t>, and </a:t>
            </a:r>
            <a:r>
              <a:rPr lang="it-IT" sz="1800" dirty="0" err="1"/>
              <a:t>voltage-referenced</a:t>
            </a:r>
            <a:r>
              <a:rPr lang="it-IT" sz="1800" dirty="0"/>
              <a:t> I/O </a:t>
            </a:r>
            <a:r>
              <a:rPr lang="it-IT" sz="1800" dirty="0" err="1"/>
              <a:t>standards</a:t>
            </a:r>
            <a:endParaRPr lang="it-IT" sz="1800" dirty="0"/>
          </a:p>
          <a:p>
            <a:r>
              <a:rPr lang="it-IT" sz="1800" dirty="0"/>
              <a:t>Low-</a:t>
            </a:r>
            <a:r>
              <a:rPr lang="it-IT" sz="1800" dirty="0" err="1"/>
              <a:t>voltage</a:t>
            </a:r>
            <a:r>
              <a:rPr lang="it-IT" sz="1800" dirty="0"/>
              <a:t> </a:t>
            </a:r>
            <a:r>
              <a:rPr lang="it-IT" sz="1800" dirty="0" err="1"/>
              <a:t>differential</a:t>
            </a:r>
            <a:r>
              <a:rPr lang="it-IT" sz="1800" dirty="0"/>
              <a:t> </a:t>
            </a:r>
            <a:r>
              <a:rPr lang="it-IT" sz="1800" dirty="0" err="1"/>
              <a:t>signaling</a:t>
            </a:r>
            <a:r>
              <a:rPr lang="it-IT" sz="1800" dirty="0"/>
              <a:t> (LVDS), RSDS, mini-LVDS, HSTL, HSUL, and SSTL I/O </a:t>
            </a:r>
            <a:r>
              <a:rPr lang="it-IT" sz="1800" dirty="0" err="1"/>
              <a:t>standards</a:t>
            </a:r>
            <a:endParaRPr lang="it-IT" sz="1800" dirty="0"/>
          </a:p>
          <a:p>
            <a:r>
              <a:rPr lang="it-IT" sz="1800" dirty="0" err="1"/>
              <a:t>Serializer</a:t>
            </a:r>
            <a:r>
              <a:rPr lang="it-IT" sz="1800" dirty="0"/>
              <a:t>/</a:t>
            </a:r>
            <a:r>
              <a:rPr lang="it-IT" sz="1800" dirty="0" err="1"/>
              <a:t>deserializer</a:t>
            </a:r>
            <a:r>
              <a:rPr lang="it-IT" sz="1800" dirty="0"/>
              <a:t> (SERDES)</a:t>
            </a:r>
          </a:p>
          <a:p>
            <a:r>
              <a:rPr lang="it-IT" sz="1800" dirty="0" err="1"/>
              <a:t>Programmable</a:t>
            </a:r>
            <a:r>
              <a:rPr lang="it-IT" sz="1800" dirty="0"/>
              <a:t> output </a:t>
            </a:r>
            <a:r>
              <a:rPr lang="it-IT" sz="1800" dirty="0" err="1"/>
              <a:t>current</a:t>
            </a:r>
            <a:r>
              <a:rPr lang="it-IT" sz="1800" dirty="0"/>
              <a:t> strength</a:t>
            </a:r>
          </a:p>
          <a:p>
            <a:r>
              <a:rPr lang="it-IT" sz="1800" dirty="0" err="1"/>
              <a:t>Programmable</a:t>
            </a:r>
            <a:r>
              <a:rPr lang="it-IT" sz="1800" dirty="0"/>
              <a:t> </a:t>
            </a:r>
            <a:r>
              <a:rPr lang="it-IT" sz="1800" dirty="0" err="1"/>
              <a:t>slew</a:t>
            </a:r>
            <a:r>
              <a:rPr lang="it-IT" sz="1800" dirty="0"/>
              <a:t> rate</a:t>
            </a:r>
          </a:p>
          <a:p>
            <a:r>
              <a:rPr lang="it-IT" sz="1800" dirty="0" err="1"/>
              <a:t>Programmable</a:t>
            </a:r>
            <a:r>
              <a:rPr lang="it-IT" sz="1800" dirty="0"/>
              <a:t> bus-</a:t>
            </a:r>
            <a:r>
              <a:rPr lang="it-IT" sz="1800" dirty="0" err="1"/>
              <a:t>hold</a:t>
            </a:r>
            <a:endParaRPr lang="it-IT" sz="1800" dirty="0"/>
          </a:p>
          <a:p>
            <a:r>
              <a:rPr lang="it-IT" sz="1800" dirty="0" err="1"/>
              <a:t>Programmable</a:t>
            </a:r>
            <a:r>
              <a:rPr lang="it-IT" sz="1800" dirty="0"/>
              <a:t> pull-up </a:t>
            </a:r>
            <a:r>
              <a:rPr lang="it-IT" sz="1800" dirty="0" err="1"/>
              <a:t>resistor</a:t>
            </a:r>
            <a:endParaRPr lang="it-IT" sz="1800" dirty="0"/>
          </a:p>
          <a:p>
            <a:r>
              <a:rPr lang="it-IT" sz="1800" dirty="0" err="1"/>
              <a:t>Programmable</a:t>
            </a:r>
            <a:r>
              <a:rPr lang="it-IT" sz="1800" dirty="0"/>
              <a:t> </a:t>
            </a:r>
            <a:r>
              <a:rPr lang="it-IT" sz="1800" dirty="0" err="1"/>
              <a:t>pre-emphasis</a:t>
            </a:r>
            <a:endParaRPr lang="it-IT" sz="1800" dirty="0"/>
          </a:p>
          <a:p>
            <a:r>
              <a:rPr lang="it-IT" sz="1800" dirty="0" err="1"/>
              <a:t>Programmable</a:t>
            </a:r>
            <a:r>
              <a:rPr lang="it-IT" sz="1800" dirty="0"/>
              <a:t> I/O delay</a:t>
            </a:r>
          </a:p>
          <a:p>
            <a:r>
              <a:rPr lang="it-IT" sz="1800" dirty="0" err="1"/>
              <a:t>Programmable</a:t>
            </a:r>
            <a:r>
              <a:rPr lang="it-IT" sz="1800" dirty="0"/>
              <a:t> </a:t>
            </a:r>
            <a:r>
              <a:rPr lang="it-IT" sz="1800" dirty="0" err="1"/>
              <a:t>voltage</a:t>
            </a:r>
            <a:r>
              <a:rPr lang="it-IT" sz="1800" dirty="0"/>
              <a:t> output </a:t>
            </a:r>
            <a:r>
              <a:rPr lang="it-IT" sz="1800" dirty="0" err="1"/>
              <a:t>differential</a:t>
            </a:r>
            <a:r>
              <a:rPr lang="it-IT" sz="1800" dirty="0"/>
              <a:t> (VOD)</a:t>
            </a:r>
          </a:p>
          <a:p>
            <a:r>
              <a:rPr lang="it-IT" sz="1800" dirty="0"/>
              <a:t>Open-drain output</a:t>
            </a:r>
          </a:p>
          <a:p>
            <a:r>
              <a:rPr lang="it-IT" sz="1800" dirty="0"/>
              <a:t>On-chip </a:t>
            </a:r>
            <a:r>
              <a:rPr lang="it-IT" sz="1800" dirty="0" err="1"/>
              <a:t>series</a:t>
            </a:r>
            <a:r>
              <a:rPr lang="it-IT" sz="1800" dirty="0"/>
              <a:t> </a:t>
            </a:r>
            <a:r>
              <a:rPr lang="it-IT" sz="1800" dirty="0" err="1"/>
              <a:t>termination</a:t>
            </a:r>
            <a:r>
              <a:rPr lang="it-IT" sz="1800" dirty="0"/>
              <a:t> (RS OCT) with and </a:t>
            </a:r>
            <a:r>
              <a:rPr lang="it-IT" sz="1800" dirty="0" err="1"/>
              <a:t>without</a:t>
            </a:r>
            <a:r>
              <a:rPr lang="it-IT" sz="1800" dirty="0"/>
              <a:t> </a:t>
            </a:r>
            <a:r>
              <a:rPr lang="it-IT" sz="1800" dirty="0" err="1"/>
              <a:t>calibration</a:t>
            </a:r>
            <a:endParaRPr lang="it-IT" sz="1800" dirty="0"/>
          </a:p>
          <a:p>
            <a:r>
              <a:rPr lang="it-IT" sz="1800" dirty="0"/>
              <a:t>On-chip </a:t>
            </a:r>
            <a:r>
              <a:rPr lang="it-IT" sz="1800" dirty="0" err="1"/>
              <a:t>parallel</a:t>
            </a:r>
            <a:r>
              <a:rPr lang="it-IT" sz="1800" dirty="0"/>
              <a:t> </a:t>
            </a:r>
            <a:r>
              <a:rPr lang="it-IT" sz="1800" dirty="0" err="1"/>
              <a:t>termination</a:t>
            </a:r>
            <a:r>
              <a:rPr lang="it-IT" sz="1800" dirty="0"/>
              <a:t> (RT OCT)</a:t>
            </a:r>
          </a:p>
          <a:p>
            <a:r>
              <a:rPr lang="it-IT" sz="1800" dirty="0"/>
              <a:t>On-chip </a:t>
            </a:r>
            <a:r>
              <a:rPr lang="it-IT" sz="1800" dirty="0" err="1"/>
              <a:t>differential</a:t>
            </a:r>
            <a:r>
              <a:rPr lang="it-IT" sz="1800" dirty="0"/>
              <a:t> </a:t>
            </a:r>
            <a:r>
              <a:rPr lang="it-IT" sz="1800" dirty="0" err="1"/>
              <a:t>termination</a:t>
            </a:r>
            <a:r>
              <a:rPr lang="it-IT" sz="1800" dirty="0"/>
              <a:t> (RD OCT)</a:t>
            </a:r>
          </a:p>
          <a:p>
            <a:r>
              <a:rPr lang="it-IT" sz="1800" dirty="0"/>
              <a:t>High-speed </a:t>
            </a:r>
            <a:r>
              <a:rPr lang="it-IT" sz="1800" dirty="0" err="1"/>
              <a:t>differential</a:t>
            </a:r>
            <a:r>
              <a:rPr lang="it-IT" sz="1800" dirty="0"/>
              <a:t> I/O support</a:t>
            </a:r>
          </a:p>
          <a:p>
            <a:endParaRPr lang="it-IT" dirty="0"/>
          </a:p>
        </p:txBody>
      </p:sp>
    </p:spTree>
    <p:extLst>
      <p:ext uri="{BB962C8B-B14F-4D97-AF65-F5344CB8AC3E}">
        <p14:creationId xmlns:p14="http://schemas.microsoft.com/office/powerpoint/2010/main" val="21579510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4E91E5-ABB4-4108-92C9-01C8D0D48A00}"/>
              </a:ext>
            </a:extLst>
          </p:cNvPr>
          <p:cNvSpPr>
            <a:spLocks noGrp="1"/>
          </p:cNvSpPr>
          <p:nvPr>
            <p:ph type="title"/>
          </p:nvPr>
        </p:nvSpPr>
        <p:spPr/>
        <p:txBody>
          <a:bodyPr/>
          <a:lstStyle/>
          <a:p>
            <a:r>
              <a:rPr lang="it-IT" dirty="0"/>
              <a:t>I/O Banks </a:t>
            </a:r>
            <a:r>
              <a:rPr lang="it-IT" dirty="0" err="1"/>
              <a:t>Locations</a:t>
            </a:r>
            <a:endParaRPr lang="it-IT" dirty="0"/>
          </a:p>
        </p:txBody>
      </p:sp>
      <p:pic>
        <p:nvPicPr>
          <p:cNvPr id="5" name="Segnaposto contenuto 4">
            <a:extLst>
              <a:ext uri="{FF2B5EF4-FFF2-40B4-BE49-F238E27FC236}">
                <a16:creationId xmlns:a16="http://schemas.microsoft.com/office/drawing/2014/main" id="{563DEAA1-8486-4714-9A8B-3A2884CD8966}"/>
              </a:ext>
            </a:extLst>
          </p:cNvPr>
          <p:cNvPicPr>
            <a:picLocks noGrp="1" noChangeAspect="1"/>
          </p:cNvPicPr>
          <p:nvPr>
            <p:ph idx="1"/>
          </p:nvPr>
        </p:nvPicPr>
        <p:blipFill>
          <a:blip r:embed="rId2"/>
          <a:stretch>
            <a:fillRect/>
          </a:stretch>
        </p:blipFill>
        <p:spPr>
          <a:xfrm>
            <a:off x="350838" y="1366766"/>
            <a:ext cx="5517306" cy="3012115"/>
          </a:xfrm>
          <a:prstGeom prst="rect">
            <a:avLst/>
          </a:prstGeom>
        </p:spPr>
      </p:pic>
      <p:pic>
        <p:nvPicPr>
          <p:cNvPr id="4" name="Immagine 3">
            <a:extLst>
              <a:ext uri="{FF2B5EF4-FFF2-40B4-BE49-F238E27FC236}">
                <a16:creationId xmlns:a16="http://schemas.microsoft.com/office/drawing/2014/main" id="{F92D4D20-BC17-4749-B7E0-4F7941F9F9A5}"/>
              </a:ext>
            </a:extLst>
          </p:cNvPr>
          <p:cNvPicPr>
            <a:picLocks noChangeAspect="1"/>
          </p:cNvPicPr>
          <p:nvPr/>
        </p:nvPicPr>
        <p:blipFill>
          <a:blip r:embed="rId3"/>
          <a:stretch>
            <a:fillRect/>
          </a:stretch>
        </p:blipFill>
        <p:spPr>
          <a:xfrm>
            <a:off x="6228184" y="1556792"/>
            <a:ext cx="2766695" cy="2483416"/>
          </a:xfrm>
          <a:prstGeom prst="rect">
            <a:avLst/>
          </a:prstGeom>
        </p:spPr>
      </p:pic>
      <p:sp>
        <p:nvSpPr>
          <p:cNvPr id="6" name="Rettangolo con angoli arrotondati 5">
            <a:extLst>
              <a:ext uri="{FF2B5EF4-FFF2-40B4-BE49-F238E27FC236}">
                <a16:creationId xmlns:a16="http://schemas.microsoft.com/office/drawing/2014/main" id="{F35D4B82-7E1D-43E2-94F8-AF32C15BD607}"/>
              </a:ext>
            </a:extLst>
          </p:cNvPr>
          <p:cNvSpPr/>
          <p:nvPr/>
        </p:nvSpPr>
        <p:spPr bwMode="auto">
          <a:xfrm>
            <a:off x="4139952" y="1187450"/>
            <a:ext cx="576064" cy="3393678"/>
          </a:xfrm>
          <a:prstGeom prst="roundRect">
            <a:avLst/>
          </a:prstGeom>
          <a:solidFill>
            <a:schemeClr val="accent1">
              <a:alpha val="1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07240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E0D213-7FB1-48A1-B8F7-68FE3C18C168}"/>
              </a:ext>
            </a:extLst>
          </p:cNvPr>
          <p:cNvSpPr>
            <a:spLocks noGrp="1"/>
          </p:cNvSpPr>
          <p:nvPr>
            <p:ph type="title"/>
          </p:nvPr>
        </p:nvSpPr>
        <p:spPr/>
        <p:txBody>
          <a:bodyPr/>
          <a:lstStyle/>
          <a:p>
            <a:r>
              <a:rPr lang="en-US" dirty="0"/>
              <a:t> I/O Buffer and Registers</a:t>
            </a:r>
            <a:br>
              <a:rPr lang="en-US" dirty="0"/>
            </a:br>
            <a:endParaRPr lang="it-IT" dirty="0"/>
          </a:p>
        </p:txBody>
      </p:sp>
      <p:pic>
        <p:nvPicPr>
          <p:cNvPr id="6" name="Segnaposto contenuto 5">
            <a:extLst>
              <a:ext uri="{FF2B5EF4-FFF2-40B4-BE49-F238E27FC236}">
                <a16:creationId xmlns:a16="http://schemas.microsoft.com/office/drawing/2014/main" id="{B6F9FCFE-4526-4229-9967-D0131BCB5CA3}"/>
              </a:ext>
            </a:extLst>
          </p:cNvPr>
          <p:cNvPicPr>
            <a:picLocks noGrp="1" noChangeAspect="1"/>
          </p:cNvPicPr>
          <p:nvPr>
            <p:ph idx="1"/>
          </p:nvPr>
        </p:nvPicPr>
        <p:blipFill>
          <a:blip r:embed="rId2"/>
          <a:stretch>
            <a:fillRect/>
          </a:stretch>
        </p:blipFill>
        <p:spPr>
          <a:xfrm>
            <a:off x="1452879" y="1172260"/>
            <a:ext cx="6238242" cy="3992747"/>
          </a:xfrm>
          <a:prstGeom prst="rect">
            <a:avLst/>
          </a:prstGeom>
        </p:spPr>
      </p:pic>
      <p:sp>
        <p:nvSpPr>
          <p:cNvPr id="7" name="CasellaDiTesto 6">
            <a:extLst>
              <a:ext uri="{FF2B5EF4-FFF2-40B4-BE49-F238E27FC236}">
                <a16:creationId xmlns:a16="http://schemas.microsoft.com/office/drawing/2014/main" id="{09E8646E-A907-477A-B125-F70BDF39C4D8}"/>
              </a:ext>
            </a:extLst>
          </p:cNvPr>
          <p:cNvSpPr txBox="1"/>
          <p:nvPr/>
        </p:nvSpPr>
        <p:spPr>
          <a:xfrm>
            <a:off x="755576" y="5530006"/>
            <a:ext cx="7776864" cy="923330"/>
          </a:xfrm>
          <a:prstGeom prst="rect">
            <a:avLst/>
          </a:prstGeom>
          <a:noFill/>
        </p:spPr>
        <p:txBody>
          <a:bodyPr wrap="square" rtlCol="0">
            <a:spAutoFit/>
          </a:bodyPr>
          <a:lstStyle/>
          <a:p>
            <a:pPr marL="285750" indent="-285750">
              <a:buFont typeface="Arial" panose="020B0604020202020204" pitchFamily="34" charset="0"/>
              <a:buChar char="•"/>
            </a:pPr>
            <a:r>
              <a:rPr lang="en-US" dirty="0"/>
              <a:t>The I/O elements (IOEs) in Cyclone® V devices contain a bidirectional I/O buffer and I/O registers to support a complete embedded bidirectional </a:t>
            </a:r>
            <a:r>
              <a:rPr lang="en-US" dirty="0">
                <a:solidFill>
                  <a:srgbClr val="FF0000"/>
                </a:solidFill>
              </a:rPr>
              <a:t>single data rate </a:t>
            </a:r>
            <a:r>
              <a:rPr lang="en-US" dirty="0"/>
              <a:t>(SDR) or </a:t>
            </a:r>
            <a:r>
              <a:rPr lang="en-US" dirty="0">
                <a:solidFill>
                  <a:srgbClr val="FF0000"/>
                </a:solidFill>
              </a:rPr>
              <a:t>double data rate </a:t>
            </a:r>
            <a:r>
              <a:rPr lang="en-US" dirty="0"/>
              <a:t>(DDR) transfer.</a:t>
            </a:r>
            <a:endParaRPr lang="it-IT" dirty="0"/>
          </a:p>
        </p:txBody>
      </p:sp>
    </p:spTree>
    <p:extLst>
      <p:ext uri="{BB962C8B-B14F-4D97-AF65-F5344CB8AC3E}">
        <p14:creationId xmlns:p14="http://schemas.microsoft.com/office/powerpoint/2010/main" val="16894019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F0DC36-A349-44CB-9329-CA88CB6CAF68}"/>
              </a:ext>
            </a:extLst>
          </p:cNvPr>
          <p:cNvSpPr>
            <a:spLocks noGrp="1"/>
          </p:cNvSpPr>
          <p:nvPr>
            <p:ph type="title"/>
          </p:nvPr>
        </p:nvSpPr>
        <p:spPr/>
        <p:txBody>
          <a:bodyPr/>
          <a:lstStyle/>
          <a:p>
            <a:r>
              <a:rPr lang="it-IT" dirty="0" err="1"/>
              <a:t>Half</a:t>
            </a:r>
            <a:r>
              <a:rPr lang="it-IT" dirty="0"/>
              <a:t> Data Rate – Output Register</a:t>
            </a:r>
          </a:p>
        </p:txBody>
      </p:sp>
      <p:pic>
        <p:nvPicPr>
          <p:cNvPr id="4" name="Segnaposto contenuto 3">
            <a:extLst>
              <a:ext uri="{FF2B5EF4-FFF2-40B4-BE49-F238E27FC236}">
                <a16:creationId xmlns:a16="http://schemas.microsoft.com/office/drawing/2014/main" id="{054BFCF8-5D86-4CD6-860E-89D589B57BFF}"/>
              </a:ext>
            </a:extLst>
          </p:cNvPr>
          <p:cNvPicPr>
            <a:picLocks noGrp="1" noChangeAspect="1"/>
          </p:cNvPicPr>
          <p:nvPr>
            <p:ph idx="1"/>
          </p:nvPr>
        </p:nvPicPr>
        <p:blipFill>
          <a:blip r:embed="rId3"/>
          <a:stretch>
            <a:fillRect/>
          </a:stretch>
        </p:blipFill>
        <p:spPr>
          <a:xfrm>
            <a:off x="2172054" y="1187450"/>
            <a:ext cx="4688768" cy="4906963"/>
          </a:xfrm>
          <a:prstGeom prst="rect">
            <a:avLst/>
          </a:prstGeom>
        </p:spPr>
      </p:pic>
    </p:spTree>
    <p:extLst>
      <p:ext uri="{BB962C8B-B14F-4D97-AF65-F5344CB8AC3E}">
        <p14:creationId xmlns:p14="http://schemas.microsoft.com/office/powerpoint/2010/main" val="3536645226"/>
      </p:ext>
    </p:extLst>
  </p:cSld>
  <p:clrMapOvr>
    <a:masterClrMapping/>
  </p:clrMapOvr>
</p:sld>
</file>

<file path=ppt/theme/theme1.xml><?xml version="1.0" encoding="utf-8"?>
<a:theme xmlns:a="http://schemas.openxmlformats.org/drawingml/2006/main" name="Tema Altera">
  <a:themeElements>
    <a:clrScheme name="">
      <a:dk1>
        <a:srgbClr val="000000"/>
      </a:dk1>
      <a:lt1>
        <a:srgbClr val="FFFFFF"/>
      </a:lt1>
      <a:dk2>
        <a:srgbClr val="0079B6"/>
      </a:dk2>
      <a:lt2>
        <a:srgbClr val="B2B2B2"/>
      </a:lt2>
      <a:accent1>
        <a:srgbClr val="00CC00"/>
      </a:accent1>
      <a:accent2>
        <a:srgbClr val="FFCC00"/>
      </a:accent2>
      <a:accent3>
        <a:srgbClr val="FFFFFF"/>
      </a:accent3>
      <a:accent4>
        <a:srgbClr val="000000"/>
      </a:accent4>
      <a:accent5>
        <a:srgbClr val="AAE2AA"/>
      </a:accent5>
      <a:accent6>
        <a:srgbClr val="E7B900"/>
      </a:accent6>
      <a:hlink>
        <a:srgbClr val="3399FF"/>
      </a:hlink>
      <a:folHlink>
        <a:srgbClr val="CC0000"/>
      </a:folHlink>
    </a:clrScheme>
    <a:fontScheme name="Mktg_gener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ktg_gener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ktg_gener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ktg_gener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ktg_gener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ktg_gener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ktg_gener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ktg_gener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e2ceee5-4e98-448d-bd69-9759c291857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CE008C23DB7DD4EAE85E55115C4A7EA" ma:contentTypeVersion="18" ma:contentTypeDescription="Creare un nuovo documento." ma:contentTypeScope="" ma:versionID="a92e82d5e2f49e54b9c09452317cdd8e">
  <xsd:schema xmlns:xsd="http://www.w3.org/2001/XMLSchema" xmlns:xs="http://www.w3.org/2001/XMLSchema" xmlns:p="http://schemas.microsoft.com/office/2006/metadata/properties" xmlns:ns3="f3077446-a7b8-4994-9298-7551826f19f8" xmlns:ns4="ce2ceee5-4e98-448d-bd69-9759c2918574" targetNamespace="http://schemas.microsoft.com/office/2006/metadata/properties" ma:root="true" ma:fieldsID="be56fd0218a183d03b49cf4b260ecd2b" ns3:_="" ns4:_="">
    <xsd:import namespace="f3077446-a7b8-4994-9298-7551826f19f8"/>
    <xsd:import namespace="ce2ceee5-4e98-448d-bd69-9759c291857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Location"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77446-a7b8-4994-9298-7551826f19f8"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SharingHintHash" ma:index="10" nillable="true" ma:displayName="Hash suggerimento condivisione"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2ceee5-4e98-448d-bd69-9759c291857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30AB45-6E39-49A7-8CC0-3A68EE442EDF}">
  <ds:schemaRefs>
    <ds:schemaRef ds:uri="http://schemas.microsoft.com/sharepoint/v3/contenttype/forms"/>
  </ds:schemaRefs>
</ds:datastoreItem>
</file>

<file path=customXml/itemProps2.xml><?xml version="1.0" encoding="utf-8"?>
<ds:datastoreItem xmlns:ds="http://schemas.openxmlformats.org/officeDocument/2006/customXml" ds:itemID="{FCB0677D-156E-404B-93C2-94FA6708726A}">
  <ds:schemaRefs>
    <ds:schemaRef ds:uri="http://purl.org/dc/dcmitype/"/>
    <ds:schemaRef ds:uri="http://schemas.openxmlformats.org/package/2006/metadata/core-properties"/>
    <ds:schemaRef ds:uri="f3077446-a7b8-4994-9298-7551826f19f8"/>
    <ds:schemaRef ds:uri="http://purl.org/dc/elements/1.1/"/>
    <ds:schemaRef ds:uri="http://www.w3.org/XML/1998/namespace"/>
    <ds:schemaRef ds:uri="http://schemas.microsoft.com/office/2006/documentManagement/types"/>
    <ds:schemaRef ds:uri="http://schemas.microsoft.com/office/infopath/2007/PartnerControls"/>
    <ds:schemaRef ds:uri="ce2ceee5-4e98-448d-bd69-9759c2918574"/>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CB0CEE7-605D-4782-92AA-48014AFD65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77446-a7b8-4994-9298-7551826f19f8"/>
    <ds:schemaRef ds:uri="ce2ceee5-4e98-448d-bd69-9759c29185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61426</TotalTime>
  <Words>4888</Words>
  <Application>Microsoft Office PowerPoint</Application>
  <PresentationFormat>Presentazione su schermo (4:3)</PresentationFormat>
  <Paragraphs>758</Paragraphs>
  <Slides>119</Slides>
  <Notes>60</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2</vt:i4>
      </vt:variant>
      <vt:variant>
        <vt:lpstr>Titoli diapositive</vt:lpstr>
      </vt:variant>
      <vt:variant>
        <vt:i4>119</vt:i4>
      </vt:variant>
    </vt:vector>
  </HeadingPairs>
  <TitlesOfParts>
    <vt:vector size="129" baseType="lpstr">
      <vt:lpstr>Adobe Caslon Pro</vt:lpstr>
      <vt:lpstr>Arial</vt:lpstr>
      <vt:lpstr>Arial MT</vt:lpstr>
      <vt:lpstr>Calibri</vt:lpstr>
      <vt:lpstr>Courier New</vt:lpstr>
      <vt:lpstr>Symbol</vt:lpstr>
      <vt:lpstr>Wingdings</vt:lpstr>
      <vt:lpstr>Tema Altera</vt:lpstr>
      <vt:lpstr>Foglio di lavoro</vt:lpstr>
      <vt:lpstr>Worksheet</vt:lpstr>
      <vt:lpstr>Programmable Devices</vt:lpstr>
      <vt:lpstr>Programmable devices </vt:lpstr>
      <vt:lpstr>Programmable Devices </vt:lpstr>
      <vt:lpstr>Programming Mode </vt:lpstr>
      <vt:lpstr>Programming Mode </vt:lpstr>
      <vt:lpstr>Fuse </vt:lpstr>
      <vt:lpstr>Antifuse </vt:lpstr>
      <vt:lpstr>EEPROM</vt:lpstr>
      <vt:lpstr>SRAM (RAM statica)</vt:lpstr>
      <vt:lpstr>Connections</vt:lpstr>
      <vt:lpstr>Connections</vt:lpstr>
      <vt:lpstr>2-level programmable logic</vt:lpstr>
      <vt:lpstr>2-level programmable logic</vt:lpstr>
      <vt:lpstr>Programmable Logic Array (PLA)</vt:lpstr>
      <vt:lpstr>Programmable Logic Array (PLA)</vt:lpstr>
      <vt:lpstr>Programmable Logic Array (PLA)</vt:lpstr>
      <vt:lpstr>Programmable Logic Array (PLA)</vt:lpstr>
      <vt:lpstr>Programmable Array Logic (PAL)</vt:lpstr>
      <vt:lpstr>Programmable Array Logic (PAL)</vt:lpstr>
      <vt:lpstr>Read Only Memory (ROM) </vt:lpstr>
      <vt:lpstr>Read Only Memory (ROM) </vt:lpstr>
      <vt:lpstr>Read Only Memory (ROM) </vt:lpstr>
      <vt:lpstr>Read Only Memory (ROM) </vt:lpstr>
      <vt:lpstr>Read Only Memory (ROM) </vt:lpstr>
      <vt:lpstr>Read Only Memory (ROM) </vt:lpstr>
      <vt:lpstr>Advanced PLA and PAL</vt:lpstr>
      <vt:lpstr>Advanced PLA and PAL</vt:lpstr>
      <vt:lpstr>Advanced PLA and PAL</vt:lpstr>
      <vt:lpstr>Advanced PLA and PAL</vt:lpstr>
      <vt:lpstr>CPLD  Complex Programmable Logic  Device</vt:lpstr>
      <vt:lpstr>CPLD – MAX 3000 A</vt:lpstr>
      <vt:lpstr>Max 3000 – Logic Array Blocks</vt:lpstr>
      <vt:lpstr>MAX 3000 – PTSM &amp; expansions</vt:lpstr>
      <vt:lpstr>MAX 3000 – Sherable expansions</vt:lpstr>
      <vt:lpstr>MAX 3000 – Parallel expansions</vt:lpstr>
      <vt:lpstr>MAX 3000 - PIA</vt:lpstr>
      <vt:lpstr>MAX 3000 – I/O Control Blocks</vt:lpstr>
      <vt:lpstr>MAX 3000 – I/O Control Blocks</vt:lpstr>
      <vt:lpstr>MAX 3000 – Product Family</vt:lpstr>
      <vt:lpstr>MAX3000 - Q e A</vt:lpstr>
      <vt:lpstr>MAX3000 - Q e A</vt:lpstr>
      <vt:lpstr>MAX3000 - Q e A</vt:lpstr>
      <vt:lpstr>MAX3000 - Q e A</vt:lpstr>
      <vt:lpstr>MAX3000- Q e A</vt:lpstr>
      <vt:lpstr>MAX3000- Q e A</vt:lpstr>
      <vt:lpstr>MAX3000 - Q e A</vt:lpstr>
      <vt:lpstr>MAX3000 - Q e A</vt:lpstr>
      <vt:lpstr>FPGA: Introduction </vt:lpstr>
      <vt:lpstr>FPGA </vt:lpstr>
      <vt:lpstr>FPGA</vt:lpstr>
      <vt:lpstr>XC4000 Architecture and Features</vt:lpstr>
      <vt:lpstr>XC4000 Architecture</vt:lpstr>
      <vt:lpstr>XC4000E/X Configurable Logic Blocks</vt:lpstr>
      <vt:lpstr>Look Up Tables</vt:lpstr>
      <vt:lpstr>XC4000X I/O Block Diagram</vt:lpstr>
      <vt:lpstr>Xilinx FPGA Routing</vt:lpstr>
      <vt:lpstr>What’s Really In that Chip?</vt:lpstr>
      <vt:lpstr>Altera Cyclone V</vt:lpstr>
      <vt:lpstr>Variants </vt:lpstr>
      <vt:lpstr>Altera Cyclone® V SE 5CSEMA5F31C6N</vt:lpstr>
      <vt:lpstr>Resources</vt:lpstr>
      <vt:lpstr>Features</vt:lpstr>
      <vt:lpstr>Resources</vt:lpstr>
      <vt:lpstr>Cyclone II Logic Element (LE) </vt:lpstr>
      <vt:lpstr>Cyclone V ALM </vt:lpstr>
      <vt:lpstr>Cyclone V ALM - detail </vt:lpstr>
      <vt:lpstr>ALM Operating Mode</vt:lpstr>
      <vt:lpstr>ALM Operating Mode</vt:lpstr>
      <vt:lpstr>ALM Operating Mode</vt:lpstr>
      <vt:lpstr>ALM Operating Mode</vt:lpstr>
      <vt:lpstr>3-input N bit adder</vt:lpstr>
      <vt:lpstr>LAB - MLAB</vt:lpstr>
      <vt:lpstr>LAB Control Signals</vt:lpstr>
      <vt:lpstr>LAB/MLAB interconnections</vt:lpstr>
      <vt:lpstr>Embedded Memory Blocks</vt:lpstr>
      <vt:lpstr>Embedded Multipliers in Cyclone II</vt:lpstr>
      <vt:lpstr>Variable-Precision DSP Block </vt:lpstr>
      <vt:lpstr>Variable-Precision DSP Block</vt:lpstr>
      <vt:lpstr>Variable-Precision DSP Block</vt:lpstr>
      <vt:lpstr>Variable-Precision DSP Block</vt:lpstr>
      <vt:lpstr>Variable-Precision DSP Block</vt:lpstr>
      <vt:lpstr>Variable-Precision DSP Block</vt:lpstr>
      <vt:lpstr>Variable-Precision DSP Block</vt:lpstr>
      <vt:lpstr>Variable-Precision DSP Block</vt:lpstr>
      <vt:lpstr>Variable-Precision DSP Block</vt:lpstr>
      <vt:lpstr>Clock distribution Nets on Xilinx</vt:lpstr>
      <vt:lpstr>Clock Networks</vt:lpstr>
      <vt:lpstr>Clock Networks</vt:lpstr>
      <vt:lpstr>Clock Networks</vt:lpstr>
      <vt:lpstr>PLL (teoria)</vt:lpstr>
      <vt:lpstr>Digital Phase Frequency detector</vt:lpstr>
      <vt:lpstr>PLL (applicazioni)</vt:lpstr>
      <vt:lpstr>Cyclone II - PLL</vt:lpstr>
      <vt:lpstr>Cyclone V - PLL</vt:lpstr>
      <vt:lpstr>PLL</vt:lpstr>
      <vt:lpstr> I/O Features in Cyclone V </vt:lpstr>
      <vt:lpstr>I/O Banks Locations</vt:lpstr>
      <vt:lpstr> I/O Buffer and Registers </vt:lpstr>
      <vt:lpstr>Half Data Rate – Output Register</vt:lpstr>
      <vt:lpstr>Half Data Rate – Input Register</vt:lpstr>
      <vt:lpstr> Programmable Pre-Emphasis </vt:lpstr>
      <vt:lpstr>Hard Memory Controller</vt:lpstr>
      <vt:lpstr>Multitrack Interconnections</vt:lpstr>
      <vt:lpstr>Multitrack Interconnections</vt:lpstr>
      <vt:lpstr>Connections</vt:lpstr>
      <vt:lpstr>FPGA Configuration</vt:lpstr>
      <vt:lpstr>Generalità</vt:lpstr>
      <vt:lpstr>Modalità di Programmazione</vt:lpstr>
      <vt:lpstr>Dispositivi di Memoria</vt:lpstr>
      <vt:lpstr>Active Serial (AS)</vt:lpstr>
      <vt:lpstr>Configuration Sequence</vt:lpstr>
      <vt:lpstr>Fasi di Programmazione</vt:lpstr>
      <vt:lpstr>Fasi di Programmazione</vt:lpstr>
      <vt:lpstr>Multiple Device Configuration (AS + PS)</vt:lpstr>
      <vt:lpstr>Passive Serial (PS)</vt:lpstr>
      <vt:lpstr>Multi Devices (PS)</vt:lpstr>
      <vt:lpstr>JTAG </vt:lpstr>
      <vt:lpstr>Programming EPC</vt:lpstr>
      <vt:lpstr>Programming EPC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DE1 Board</dc:title>
  <dc:creator>marsi</dc:creator>
  <cp:lastModifiedBy>MARSI STEFANO</cp:lastModifiedBy>
  <cp:revision>445</cp:revision>
  <cp:lastPrinted>2025-09-25T11:18:01Z</cp:lastPrinted>
  <dcterms:created xsi:type="dcterms:W3CDTF">2011-01-14T15:05:19Z</dcterms:created>
  <dcterms:modified xsi:type="dcterms:W3CDTF">2025-09-29T12:53:46Z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0x0101007CE008C23DB7DD4EAE85E55115C4A7EA</vt:lpwstr>
  </property>
</Properties>
</file>