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4"/>
  </p:notesMasterIdLst>
  <p:sldIdLst>
    <p:sldId id="256" r:id="rId5"/>
    <p:sldId id="257" r:id="rId6"/>
    <p:sldId id="258" r:id="rId7"/>
    <p:sldId id="259" r:id="rId8"/>
    <p:sldId id="261" r:id="rId9"/>
    <p:sldId id="275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1" r:id="rId19"/>
    <p:sldId id="273" r:id="rId20"/>
    <p:sldId id="272" r:id="rId21"/>
    <p:sldId id="270" r:id="rId22"/>
    <p:sldId id="274" r:id="rId2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2121" autoAdjust="0"/>
  </p:normalViewPr>
  <p:slideViewPr>
    <p:cSldViewPr>
      <p:cViewPr varScale="1">
        <p:scale>
          <a:sx n="135" d="100"/>
          <a:sy n="135" d="100"/>
        </p:scale>
        <p:origin x="1628" y="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SI STEFANO" userId="ccd3b545-e10a-42a2-9cc6-83213556c668" providerId="ADAL" clId="{8A539D55-C108-4C6F-B080-F55CB4BB48E4}"/>
    <pc:docChg chg="modSld">
      <pc:chgData name="MARSI STEFANO" userId="ccd3b545-e10a-42a2-9cc6-83213556c668" providerId="ADAL" clId="{8A539D55-C108-4C6F-B080-F55CB4BB48E4}" dt="2025-09-30T13:12:11.525" v="31" actId="20577"/>
      <pc:docMkLst>
        <pc:docMk/>
      </pc:docMkLst>
      <pc:sldChg chg="modSp">
        <pc:chgData name="MARSI STEFANO" userId="ccd3b545-e10a-42a2-9cc6-83213556c668" providerId="ADAL" clId="{8A539D55-C108-4C6F-B080-F55CB4BB48E4}" dt="2025-09-30T13:08:15.784" v="11" actId="20577"/>
        <pc:sldMkLst>
          <pc:docMk/>
          <pc:sldMk cId="3948774544" sldId="257"/>
        </pc:sldMkLst>
        <pc:spChg chg="mod">
          <ac:chgData name="MARSI STEFANO" userId="ccd3b545-e10a-42a2-9cc6-83213556c668" providerId="ADAL" clId="{8A539D55-C108-4C6F-B080-F55CB4BB48E4}" dt="2025-09-30T13:08:15.784" v="11" actId="20577"/>
          <ac:spMkLst>
            <pc:docMk/>
            <pc:sldMk cId="3948774544" sldId="257"/>
            <ac:spMk id="3" creationId="{2109F6E4-8F5A-487B-970C-1A79695376F2}"/>
          </ac:spMkLst>
        </pc:spChg>
      </pc:sldChg>
      <pc:sldChg chg="modSp">
        <pc:chgData name="MARSI STEFANO" userId="ccd3b545-e10a-42a2-9cc6-83213556c668" providerId="ADAL" clId="{8A539D55-C108-4C6F-B080-F55CB4BB48E4}" dt="2025-09-30T13:09:34.390" v="20" actId="20577"/>
        <pc:sldMkLst>
          <pc:docMk/>
          <pc:sldMk cId="2857744904" sldId="258"/>
        </pc:sldMkLst>
        <pc:spChg chg="mod">
          <ac:chgData name="MARSI STEFANO" userId="ccd3b545-e10a-42a2-9cc6-83213556c668" providerId="ADAL" clId="{8A539D55-C108-4C6F-B080-F55CB4BB48E4}" dt="2025-09-30T13:09:34.390" v="20" actId="20577"/>
          <ac:spMkLst>
            <pc:docMk/>
            <pc:sldMk cId="2857744904" sldId="258"/>
            <ac:spMk id="3" creationId="{1C677515-AA2E-47CA-AF33-822148B20160}"/>
          </ac:spMkLst>
        </pc:spChg>
      </pc:sldChg>
      <pc:sldChg chg="modSp">
        <pc:chgData name="MARSI STEFANO" userId="ccd3b545-e10a-42a2-9cc6-83213556c668" providerId="ADAL" clId="{8A539D55-C108-4C6F-B080-F55CB4BB48E4}" dt="2025-09-30T13:10:17.190" v="23" actId="20577"/>
        <pc:sldMkLst>
          <pc:docMk/>
          <pc:sldMk cId="2625711147" sldId="259"/>
        </pc:sldMkLst>
        <pc:spChg chg="mod">
          <ac:chgData name="MARSI STEFANO" userId="ccd3b545-e10a-42a2-9cc6-83213556c668" providerId="ADAL" clId="{8A539D55-C108-4C6F-B080-F55CB4BB48E4}" dt="2025-09-30T13:10:17.190" v="23" actId="20577"/>
          <ac:spMkLst>
            <pc:docMk/>
            <pc:sldMk cId="2625711147" sldId="259"/>
            <ac:spMk id="3" creationId="{BAB520B5-9140-4097-BF9D-C2D07CF947DD}"/>
          </ac:spMkLst>
        </pc:spChg>
      </pc:sldChg>
      <pc:sldChg chg="modSp">
        <pc:chgData name="MARSI STEFANO" userId="ccd3b545-e10a-42a2-9cc6-83213556c668" providerId="ADAL" clId="{8A539D55-C108-4C6F-B080-F55CB4BB48E4}" dt="2025-09-30T13:12:11.525" v="31" actId="20577"/>
        <pc:sldMkLst>
          <pc:docMk/>
          <pc:sldMk cId="3105772790" sldId="268"/>
        </pc:sldMkLst>
        <pc:spChg chg="mod">
          <ac:chgData name="MARSI STEFANO" userId="ccd3b545-e10a-42a2-9cc6-83213556c668" providerId="ADAL" clId="{8A539D55-C108-4C6F-B080-F55CB4BB48E4}" dt="2025-09-30T13:12:11.525" v="31" actId="20577"/>
          <ac:spMkLst>
            <pc:docMk/>
            <pc:sldMk cId="3105772790" sldId="268"/>
            <ac:spMk id="5" creationId="{2DC5D3F2-9E40-46DD-9538-0AB637B239AC}"/>
          </ac:spMkLst>
        </pc:spChg>
      </pc:sldChg>
      <pc:sldChg chg="modSp">
        <pc:chgData name="MARSI STEFANO" userId="ccd3b545-e10a-42a2-9cc6-83213556c668" providerId="ADAL" clId="{8A539D55-C108-4C6F-B080-F55CB4BB48E4}" dt="2025-09-30T13:11:24.584" v="29" actId="20577"/>
        <pc:sldMkLst>
          <pc:docMk/>
          <pc:sldMk cId="2176158615" sldId="275"/>
        </pc:sldMkLst>
        <pc:spChg chg="mod">
          <ac:chgData name="MARSI STEFANO" userId="ccd3b545-e10a-42a2-9cc6-83213556c668" providerId="ADAL" clId="{8A539D55-C108-4C6F-B080-F55CB4BB48E4}" dt="2025-09-30T13:11:24.584" v="29" actId="20577"/>
          <ac:spMkLst>
            <pc:docMk/>
            <pc:sldMk cId="2176158615" sldId="275"/>
            <ac:spMk id="3" creationId="{B1A0CFEF-C24F-4DDD-A205-2F8F7F8D187E}"/>
          </ac:spMkLst>
        </pc:spChg>
      </pc:sldChg>
    </pc:docChg>
  </pc:docChgLst>
  <pc:docChgLst>
    <pc:chgData name="MARSI STEFANO" userId="ccd3b545-e10a-42a2-9cc6-83213556c668" providerId="ADAL" clId="{84A74024-2F0F-4E8D-8119-928DBE9A51BA}"/>
  </pc:docChgLst>
  <pc:docChgLst>
    <pc:chgData name="MARSI STEFANO" userId="ccd3b545-e10a-42a2-9cc6-83213556c668" providerId="ADAL" clId="{D115D4C3-6AE5-44F6-B8C7-3904DB1DE7A1}"/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690B8D-C6FF-4E27-8FD3-C3C66A05FBE8}" type="datetimeFigureOut">
              <a:rPr lang="it-IT" smtClean="0"/>
              <a:pPr/>
              <a:t>30/09/2025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BBE9C-7E22-4FC0-9666-4431D99A35B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3029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Alpha = 0 : Trasmissione sul </a:t>
            </a:r>
            <a:r>
              <a:rPr lang="it-IT" dirty="0" err="1"/>
              <a:t>Trailing</a:t>
            </a:r>
            <a:r>
              <a:rPr lang="it-IT" dirty="0"/>
              <a:t> Edge e Lettura sul </a:t>
            </a:r>
            <a:r>
              <a:rPr lang="it-IT" dirty="0" err="1"/>
              <a:t>Leading</a:t>
            </a:r>
            <a:r>
              <a:rPr lang="it-IT" dirty="0"/>
              <a:t> Edge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Alpha = 1: Trasmissione sul </a:t>
            </a:r>
            <a:r>
              <a:rPr lang="it-IT" dirty="0" err="1"/>
              <a:t>Leading</a:t>
            </a:r>
            <a:r>
              <a:rPr lang="it-IT" dirty="0"/>
              <a:t> Edge e Lettura sul </a:t>
            </a:r>
            <a:r>
              <a:rPr lang="it-IT" dirty="0" err="1"/>
              <a:t>Trailing</a:t>
            </a:r>
            <a:r>
              <a:rPr lang="it-IT" dirty="0"/>
              <a:t> Edge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Nota: il codice </a:t>
            </a:r>
            <a:r>
              <a:rPr lang="it-IT" dirty="0" err="1"/>
              <a:t>Verilog</a:t>
            </a:r>
            <a:r>
              <a:rPr lang="it-IT" dirty="0"/>
              <a:t> riassume ciò nelle righe: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184:   else if ((</a:t>
            </a:r>
            <a:r>
              <a:rPr lang="en-US" dirty="0" err="1"/>
              <a:t>r_Leading_Edge</a:t>
            </a:r>
            <a:r>
              <a:rPr lang="en-US" dirty="0"/>
              <a:t> &amp; </a:t>
            </a:r>
            <a:r>
              <a:rPr lang="en-US" dirty="0" err="1"/>
              <a:t>w_CPHA</a:t>
            </a:r>
            <a:r>
              <a:rPr lang="en-US" dirty="0"/>
              <a:t>) | (</a:t>
            </a:r>
            <a:r>
              <a:rPr lang="en-US" dirty="0" err="1"/>
              <a:t>r_Trailing_Edge</a:t>
            </a:r>
            <a:r>
              <a:rPr lang="en-US" dirty="0"/>
              <a:t> &amp; ~</a:t>
            </a:r>
            <a:r>
              <a:rPr lang="en-US" dirty="0" err="1"/>
              <a:t>w_CPHA</a:t>
            </a:r>
            <a:r>
              <a:rPr lang="en-US" dirty="0"/>
              <a:t>))  --- </a:t>
            </a:r>
            <a:r>
              <a:rPr lang="en-US" dirty="0" err="1"/>
              <a:t>nella</a:t>
            </a:r>
            <a:r>
              <a:rPr lang="en-US" dirty="0"/>
              <a:t> </a:t>
            </a:r>
            <a:r>
              <a:rPr lang="en-US" dirty="0" err="1"/>
              <a:t>Generazione</a:t>
            </a:r>
            <a:r>
              <a:rPr lang="en-US" dirty="0"/>
              <a:t> del MOSI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212:  else if ((</a:t>
            </a:r>
            <a:r>
              <a:rPr lang="en-US" dirty="0" err="1"/>
              <a:t>r_Leading_Edge</a:t>
            </a:r>
            <a:r>
              <a:rPr lang="en-US" dirty="0"/>
              <a:t> &amp; ~</a:t>
            </a:r>
            <a:r>
              <a:rPr lang="en-US" dirty="0" err="1"/>
              <a:t>w_CPHA</a:t>
            </a:r>
            <a:r>
              <a:rPr lang="en-US" dirty="0"/>
              <a:t>) | (</a:t>
            </a:r>
            <a:r>
              <a:rPr lang="en-US" dirty="0" err="1"/>
              <a:t>r_Trailing_Edge</a:t>
            </a:r>
            <a:r>
              <a:rPr lang="en-US" dirty="0"/>
              <a:t> &amp; </a:t>
            </a:r>
            <a:r>
              <a:rPr lang="en-US" dirty="0" err="1"/>
              <a:t>w_CPHA</a:t>
            </a:r>
            <a:r>
              <a:rPr lang="en-US" dirty="0"/>
              <a:t>))   --- </a:t>
            </a:r>
            <a:r>
              <a:rPr lang="en-US" dirty="0" err="1"/>
              <a:t>nella</a:t>
            </a:r>
            <a:r>
              <a:rPr lang="en-US" dirty="0"/>
              <a:t> </a:t>
            </a:r>
            <a:r>
              <a:rPr lang="en-US" dirty="0" err="1"/>
              <a:t>Lettura</a:t>
            </a:r>
            <a:r>
              <a:rPr lang="en-US" dirty="0"/>
              <a:t> del MISO</a:t>
            </a:r>
            <a:endParaRPr lang="it-I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BBE9C-7E22-4FC0-9666-4431D99A35B9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8935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Sfrutta un contatore su </a:t>
            </a:r>
            <a:r>
              <a:rPr lang="it-IT" b="1" dirty="0" err="1"/>
              <a:t>r_SPI_clockCount</a:t>
            </a:r>
            <a:r>
              <a:rPr lang="it-IT" dirty="0"/>
              <a:t> per ridurre la frequenza quando il conteggio è a </a:t>
            </a:r>
            <a:r>
              <a:rPr lang="it-IT" b="1" dirty="0"/>
              <a:t>metà</a:t>
            </a:r>
            <a:r>
              <a:rPr lang="it-IT" dirty="0"/>
              <a:t> o alla </a:t>
            </a:r>
            <a:r>
              <a:rPr lang="it-IT" b="1" dirty="0"/>
              <a:t>fine</a:t>
            </a:r>
            <a:r>
              <a:rPr lang="it-IT" dirty="0"/>
              <a:t> agisce opportunamente sui segnali generati</a:t>
            </a:r>
          </a:p>
          <a:p>
            <a:r>
              <a:rPr lang="it-IT" dirty="0"/>
              <a:t>Usa </a:t>
            </a:r>
            <a:r>
              <a:rPr lang="it-IT" b="1" dirty="0" err="1"/>
              <a:t>i_TX_DV</a:t>
            </a:r>
            <a:r>
              <a:rPr lang="it-IT" b="1" dirty="0"/>
              <a:t> </a:t>
            </a:r>
            <a:r>
              <a:rPr lang="it-IT" dirty="0"/>
              <a:t>per inizializzare: quando va a 1 resetta i conteggi e parte quando lo stesso va a zero</a:t>
            </a:r>
          </a:p>
          <a:p>
            <a:r>
              <a:rPr lang="it-IT" dirty="0"/>
              <a:t>Genera </a:t>
            </a:r>
            <a:r>
              <a:rPr lang="it-IT" b="1" dirty="0" err="1"/>
              <a:t>SPI_clk</a:t>
            </a:r>
            <a:r>
              <a:rPr lang="it-IT" b="1" dirty="0"/>
              <a:t> </a:t>
            </a:r>
            <a:r>
              <a:rPr lang="it-IT" dirty="0"/>
              <a:t>e due segnali in corrispondenza ai </a:t>
            </a:r>
            <a:r>
              <a:rPr lang="it-IT" b="1" dirty="0" err="1"/>
              <a:t>Leading_Edges</a:t>
            </a:r>
            <a:r>
              <a:rPr lang="it-IT" b="1" dirty="0"/>
              <a:t> </a:t>
            </a:r>
            <a:r>
              <a:rPr lang="it-IT" dirty="0"/>
              <a:t>ed ai </a:t>
            </a:r>
            <a:r>
              <a:rPr lang="it-IT" b="1" dirty="0" err="1"/>
              <a:t>Trailing</a:t>
            </a:r>
            <a:r>
              <a:rPr lang="it-IT" b="1" dirty="0"/>
              <a:t> </a:t>
            </a:r>
            <a:r>
              <a:rPr lang="it-IT" b="1" dirty="0" err="1"/>
              <a:t>Edges</a:t>
            </a:r>
            <a:endParaRPr lang="it-IT" b="1" dirty="0"/>
          </a:p>
          <a:p>
            <a:r>
              <a:rPr lang="it-IT" b="0" dirty="0"/>
              <a:t>A fine ciclo attiva </a:t>
            </a:r>
            <a:r>
              <a:rPr lang="it-IT" b="1" dirty="0" err="1"/>
              <a:t>TX_ready</a:t>
            </a:r>
            <a:r>
              <a:rPr lang="it-IT" b="1" dirty="0"/>
              <a:t>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BBE9C-7E22-4FC0-9666-4431D99A35B9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5871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1: il ciclo su </a:t>
            </a:r>
            <a:r>
              <a:rPr lang="it-IT" dirty="0" err="1"/>
              <a:t>r_</a:t>
            </a:r>
            <a:r>
              <a:rPr lang="it-IT" b="1" dirty="0" err="1"/>
              <a:t>SPI_clock_Count</a:t>
            </a:r>
            <a:r>
              <a:rPr lang="it-IT" b="1" dirty="0"/>
              <a:t> </a:t>
            </a:r>
            <a:r>
              <a:rPr lang="it-IT" dirty="0"/>
              <a:t>riduce la frequenza di ingresso (a 50 MHz) alla frequenza desiderata per SPI</a:t>
            </a:r>
            <a:br>
              <a:rPr lang="it-IT" dirty="0"/>
            </a:br>
            <a:r>
              <a:rPr lang="it-IT" dirty="0"/>
              <a:t> inoltre genera i segnali di </a:t>
            </a:r>
            <a:r>
              <a:rPr lang="it-IT" b="1" dirty="0" err="1"/>
              <a:t>Leading</a:t>
            </a:r>
            <a:r>
              <a:rPr lang="it-IT" b="1" dirty="0"/>
              <a:t> Edge </a:t>
            </a:r>
            <a:r>
              <a:rPr lang="it-IT" dirty="0"/>
              <a:t>e </a:t>
            </a:r>
            <a:r>
              <a:rPr lang="it-IT" b="1" dirty="0" err="1"/>
              <a:t>Trailing</a:t>
            </a:r>
            <a:r>
              <a:rPr lang="it-IT" b="1" dirty="0"/>
              <a:t> </a:t>
            </a:r>
            <a:r>
              <a:rPr lang="it-IT" b="1" dirty="0" err="1"/>
              <a:t>Edges</a:t>
            </a:r>
            <a:endParaRPr lang="it-IT" b="1" dirty="0"/>
          </a:p>
          <a:p>
            <a:r>
              <a:rPr lang="it-IT" dirty="0"/>
              <a:t>2. Il conteggio su </a:t>
            </a:r>
            <a:r>
              <a:rPr lang="it-IT" b="1" dirty="0" err="1"/>
              <a:t>SPI_clock_edges</a:t>
            </a:r>
            <a:r>
              <a:rPr lang="it-IT" b="1" dirty="0"/>
              <a:t> </a:t>
            </a:r>
            <a:r>
              <a:rPr lang="it-IT" dirty="0"/>
              <a:t>stabilisce quando sono finiti i bit da trasmettere (in questo caso 16) e riattiva il segnale </a:t>
            </a:r>
            <a:r>
              <a:rPr lang="it-IT" b="1" dirty="0" err="1"/>
              <a:t>TX_Ready</a:t>
            </a:r>
            <a:endParaRPr lang="it-IT" b="1" dirty="0"/>
          </a:p>
          <a:p>
            <a:r>
              <a:rPr lang="it-IT" dirty="0"/>
              <a:t>3. La trasmissione si inizializza quando </a:t>
            </a:r>
            <a:r>
              <a:rPr lang="it-IT" b="1" dirty="0"/>
              <a:t>TX_DV</a:t>
            </a:r>
            <a:r>
              <a:rPr lang="it-IT" dirty="0"/>
              <a:t> è alto, ma inizia solo quando questo si abbassa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BBE9C-7E22-4FC0-9666-4431D99A35B9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2135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Modulo separato: non usa i contatori impiegati per il generare </a:t>
            </a:r>
            <a:r>
              <a:rPr lang="it-IT" b="1" dirty="0" err="1"/>
              <a:t>SPI_clk</a:t>
            </a:r>
            <a:r>
              <a:rPr lang="it-IT" b="1" dirty="0"/>
              <a:t> </a:t>
            </a:r>
            <a:r>
              <a:rPr lang="it-IT" b="0" dirty="0"/>
              <a:t>usa un suo contatore interno </a:t>
            </a:r>
            <a:r>
              <a:rPr lang="it-IT" b="1" dirty="0" err="1"/>
              <a:t>TX_bit_Count</a:t>
            </a:r>
            <a:r>
              <a:rPr lang="it-IT" b="1" dirty="0"/>
              <a:t> (che procede a ritroso) </a:t>
            </a:r>
            <a:r>
              <a:rPr lang="it-IT" b="0" dirty="0"/>
              <a:t>più comodo per scandire quale bit inviare</a:t>
            </a:r>
          </a:p>
          <a:p>
            <a:r>
              <a:rPr lang="it-IT" b="0" dirty="0"/>
              <a:t>In Mode con Alpha=0 la trasmissione avviene sui </a:t>
            </a:r>
            <a:r>
              <a:rPr lang="it-IT" b="0" dirty="0" err="1"/>
              <a:t>Trailing</a:t>
            </a:r>
            <a:r>
              <a:rPr lang="it-IT" b="0" dirty="0"/>
              <a:t> Edge, ma il primo </a:t>
            </a:r>
            <a:r>
              <a:rPr lang="it-IT" b="0" dirty="0" err="1"/>
              <a:t>trailing</a:t>
            </a:r>
            <a:r>
              <a:rPr lang="it-IT" b="0" dirty="0"/>
              <a:t> </a:t>
            </a:r>
            <a:r>
              <a:rPr lang="it-IT" b="0" dirty="0" err="1"/>
              <a:t>edge</a:t>
            </a:r>
            <a:r>
              <a:rPr lang="it-IT" b="0" dirty="0"/>
              <a:t> deve già generare il bit14, pertanto il bit 15 deve essere generato </a:t>
            </a:r>
            <a:r>
              <a:rPr lang="it-IT" b="1" dirty="0"/>
              <a:t>IMMEDIATAMENTE</a:t>
            </a:r>
            <a:r>
              <a:rPr lang="it-IT" b="0" dirty="0"/>
              <a:t> subito dopo rilevato un </a:t>
            </a:r>
            <a:br>
              <a:rPr lang="it-IT" b="0" dirty="0"/>
            </a:br>
            <a:r>
              <a:rPr lang="it-IT" b="0" dirty="0" err="1"/>
              <a:t>DataValid</a:t>
            </a:r>
            <a:r>
              <a:rPr lang="it-IT" b="0" dirty="0"/>
              <a:t> e rimane lì fisso fintanto che TX_DV non si abbassa facendo partire la trasmissione – anche il contatore viene messo a 14 </a:t>
            </a:r>
            <a:r>
              <a:rPr lang="it-IT" b="0" dirty="0" err="1"/>
              <a:t>cosicchè</a:t>
            </a:r>
            <a:r>
              <a:rPr lang="it-IT" b="0" dirty="0"/>
              <a:t> al prossimo </a:t>
            </a:r>
            <a:r>
              <a:rPr lang="it-IT" b="0" dirty="0" err="1"/>
              <a:t>Trailing</a:t>
            </a:r>
            <a:r>
              <a:rPr lang="it-IT" b="0" dirty="0"/>
              <a:t> </a:t>
            </a:r>
            <a:r>
              <a:rPr lang="it-IT" b="0" dirty="0" err="1"/>
              <a:t>edge</a:t>
            </a:r>
            <a:r>
              <a:rPr lang="it-IT" b="0" dirty="0"/>
              <a:t> fornisca il dato del BIT14 </a:t>
            </a:r>
          </a:p>
          <a:p>
            <a:endParaRPr lang="it-IT" b="0" dirty="0"/>
          </a:p>
          <a:p>
            <a:endParaRPr lang="it-IT" dirty="0"/>
          </a:p>
          <a:p>
            <a:r>
              <a:rPr lang="it-IT" dirty="0"/>
              <a:t>Nota &lt;= assegnazione di tipo «NON </a:t>
            </a:r>
            <a:r>
              <a:rPr lang="it-IT" dirty="0" err="1"/>
              <a:t>blocking</a:t>
            </a:r>
            <a:r>
              <a:rPr lang="it-IT" dirty="0"/>
              <a:t>» (in fondo al listato)  </a:t>
            </a:r>
            <a:br>
              <a:rPr lang="it-IT" dirty="0"/>
            </a:br>
            <a:r>
              <a:rPr lang="it-IT" dirty="0"/>
              <a:t>quindi quando il contatore RITORNA ad assumere il valore 15 (perché ha finito il giro) esso viene </a:t>
            </a:r>
          </a:p>
          <a:p>
            <a:pPr marL="171450" indent="-171450">
              <a:buFontTx/>
              <a:buChar char="-"/>
            </a:pPr>
            <a:r>
              <a:rPr lang="it-IT" dirty="0"/>
              <a:t>sia </a:t>
            </a:r>
            <a:r>
              <a:rPr lang="it-IT" dirty="0" err="1"/>
              <a:t>decremantato</a:t>
            </a:r>
            <a:r>
              <a:rPr lang="it-IT" dirty="0"/>
              <a:t> di 1 </a:t>
            </a:r>
          </a:p>
          <a:p>
            <a:pPr marL="171450" indent="-171450">
              <a:buFontTx/>
              <a:buChar char="-"/>
            </a:pPr>
            <a:r>
              <a:rPr lang="it-IT" dirty="0"/>
              <a:t>e </a:t>
            </a:r>
            <a:r>
              <a:rPr lang="it-IT" dirty="0" err="1"/>
              <a:t>contemporanemente</a:t>
            </a:r>
            <a:r>
              <a:rPr lang="it-IT" dirty="0"/>
              <a:t> </a:t>
            </a:r>
            <a:r>
              <a:rPr lang="it-IT" dirty="0" err="1"/>
              <a:t>o_CS_L</a:t>
            </a:r>
            <a:r>
              <a:rPr lang="it-IT" dirty="0"/>
              <a:t> torna ad assumere il valore alto, </a:t>
            </a:r>
          </a:p>
          <a:p>
            <a:pPr marL="0" indent="0">
              <a:buFontTx/>
              <a:buNone/>
            </a:pPr>
            <a:r>
              <a:rPr lang="it-IT" dirty="0"/>
              <a:t>per questo nella simulazione tale segnale va alto quando il contatore ha il valore 14. </a:t>
            </a:r>
            <a:br>
              <a:rPr lang="it-IT" dirty="0"/>
            </a:br>
            <a:r>
              <a:rPr lang="it-IT" dirty="0"/>
              <a:t>Inoltre si noti che i vari step sono scanditi esclusivamente dai </a:t>
            </a:r>
            <a:r>
              <a:rPr lang="it-IT" dirty="0" err="1"/>
              <a:t>Leading</a:t>
            </a:r>
            <a:r>
              <a:rPr lang="it-IT" dirty="0"/>
              <a:t> o dai </a:t>
            </a:r>
            <a:r>
              <a:rPr lang="it-IT" dirty="0" err="1"/>
              <a:t>trailing</a:t>
            </a:r>
            <a:r>
              <a:rPr lang="it-IT" dirty="0"/>
              <a:t> </a:t>
            </a:r>
            <a:r>
              <a:rPr lang="it-IT" dirty="0" err="1"/>
              <a:t>edges</a:t>
            </a:r>
            <a:r>
              <a:rPr lang="it-IT" dirty="0"/>
              <a:t> </a:t>
            </a:r>
          </a:p>
          <a:p>
            <a:pPr marL="0" indent="0">
              <a:buFontTx/>
              <a:buNone/>
            </a:pPr>
            <a:r>
              <a:rPr lang="it-IT" dirty="0"/>
              <a:t>Nel nostro caso </a:t>
            </a:r>
            <a:r>
              <a:rPr lang="it-IT" dirty="0" err="1"/>
              <a:t>w_CPHA</a:t>
            </a:r>
            <a:r>
              <a:rPr lang="it-IT" dirty="0"/>
              <a:t> =0 quindi sui </a:t>
            </a:r>
            <a:r>
              <a:rPr lang="it-IT" dirty="0" err="1"/>
              <a:t>Trailing</a:t>
            </a:r>
            <a:r>
              <a:rPr lang="it-IT" dirty="0"/>
              <a:t> </a:t>
            </a:r>
            <a:r>
              <a:rPr lang="it-IT" dirty="0" err="1"/>
              <a:t>edges</a:t>
            </a:r>
            <a:r>
              <a:rPr lang="it-IT" dirty="0"/>
              <a:t>.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BBE9C-7E22-4FC0-9666-4431D99A35B9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0969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BBE9C-7E22-4FC0-9666-4431D99A35B9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3465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/>
              <a:t>Nota</a:t>
            </a:r>
            <a:r>
              <a:rPr lang="it-IT" dirty="0"/>
              <a:t>: se </a:t>
            </a:r>
            <a:r>
              <a:rPr lang="it-IT" b="1" dirty="0"/>
              <a:t>non</a:t>
            </a:r>
            <a:r>
              <a:rPr lang="it-IT" dirty="0"/>
              <a:t> si attiva </a:t>
            </a:r>
            <a:r>
              <a:rPr lang="it-IT" dirty="0" err="1"/>
              <a:t>i_TX_DV</a:t>
            </a:r>
            <a:r>
              <a:rPr lang="it-IT" dirty="0"/>
              <a:t> non viene generato </a:t>
            </a:r>
            <a:r>
              <a:rPr lang="it-IT" dirty="0" err="1"/>
              <a:t>SPI_Clk</a:t>
            </a:r>
            <a:r>
              <a:rPr lang="it-IT" dirty="0"/>
              <a:t> e quindi il dispositivo</a:t>
            </a:r>
            <a:br>
              <a:rPr lang="it-IT" dirty="0"/>
            </a:br>
            <a:r>
              <a:rPr lang="it-IT" dirty="0"/>
              <a:t>non è in grado di scrivere su SPI ma al contempo nemmeno di leggere da SPI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BBE9C-7E22-4FC0-9666-4431D99A35B9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3188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Serve per far intercorrere un po’ di tempo (4 cicli di </a:t>
            </a:r>
            <a:r>
              <a:rPr lang="it-IT" dirty="0" err="1"/>
              <a:t>colock</a:t>
            </a:r>
            <a:r>
              <a:rPr lang="it-IT" dirty="0"/>
              <a:t>) tra la richiesta «input RDY» e la generazione di «Output </a:t>
            </a:r>
            <a:r>
              <a:rPr lang="it-IT" dirty="0" err="1"/>
              <a:t>valid</a:t>
            </a:r>
            <a:r>
              <a:rPr lang="it-IT" dirty="0"/>
              <a:t>»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BBE9C-7E22-4FC0-9666-4431D99A35B9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9384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L’indirizzo per la memoria viene fornito qualche ciclo di clock prima (all’istante 1) sperando che 3 cicli di clock siano sufficienti per garantire una stabilità nel segnale presente in uscita.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BBE9C-7E22-4FC0-9666-4431D99A35B9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3542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WINDOWS\DESKTOP\templates\mktg\bkgnd-W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60363" y="6315075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Arial" charset="0"/>
              </a:rPr>
              <a:t>© 2001</a:t>
            </a:r>
            <a:endParaRPr lang="en-US" sz="12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806700" y="2743200"/>
            <a:ext cx="5972175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806700" y="4343400"/>
            <a:ext cx="5969000" cy="1752600"/>
          </a:xfrm>
          <a:effectLst>
            <a:outerShdw dist="35921" dir="2700000" algn="ctr" rotWithShape="0">
              <a:srgbClr val="DDDDDD"/>
            </a:outerShdw>
          </a:effectLst>
        </p:spPr>
        <p:txBody>
          <a:bodyPr/>
          <a:lstStyle>
            <a:lvl1pPr marL="0" indent="0">
              <a:buFont typeface="Wingdings" pitchFamily="2" charset="2"/>
              <a:buNone/>
              <a:defRPr sz="3000" i="1"/>
            </a:lvl1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68300" y="6546850"/>
            <a:ext cx="698500" cy="282575"/>
          </a:xfrm>
        </p:spPr>
        <p:txBody>
          <a:bodyPr/>
          <a:lstStyle>
            <a:lvl1pPr>
              <a:defRPr smtClean="0"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99238" y="273050"/>
            <a:ext cx="2082800" cy="5821363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50838" y="273050"/>
            <a:ext cx="6096000" cy="5821363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olo e testo sopra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0838" y="273050"/>
            <a:ext cx="8331200" cy="9144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350838" y="1187450"/>
            <a:ext cx="8331200" cy="23764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50838" y="3716338"/>
            <a:ext cx="8331200" cy="237807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olo, test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0838" y="273050"/>
            <a:ext cx="8331200" cy="9144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350838" y="1187450"/>
            <a:ext cx="4089400" cy="4906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grafico 3"/>
          <p:cNvSpPr>
            <a:spLocks noGrp="1"/>
          </p:cNvSpPr>
          <p:nvPr>
            <p:ph type="chart" sz="half" idx="2"/>
          </p:nvPr>
        </p:nvSpPr>
        <p:spPr>
          <a:xfrm>
            <a:off x="4592638" y="1187450"/>
            <a:ext cx="4089400" cy="4906963"/>
          </a:xfrm>
        </p:spPr>
        <p:txBody>
          <a:bodyPr/>
          <a:lstStyle/>
          <a:p>
            <a:pPr lvl="0"/>
            <a:r>
              <a:rPr lang="it-IT" noProof="0"/>
              <a:t>Fare clic sull'icona per inserire un grafico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50838" y="1187450"/>
            <a:ext cx="40894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92638" y="1187450"/>
            <a:ext cx="40894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WINDOWS\DESKTOP\templates\mktg\bkgnd-W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0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50838" y="273050"/>
            <a:ext cx="8331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DDDDDD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0838" y="1187450"/>
            <a:ext cx="83312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8300" y="6546850"/>
            <a:ext cx="123825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 smtClean="0">
                <a:solidFill>
                  <a:schemeClr val="tx2"/>
                </a:solidFill>
                <a:latin typeface="Arial" charset="0"/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6000" dirty="0"/>
              <a:t>SPI </a:t>
            </a:r>
            <a:r>
              <a:rPr lang="it-IT" sz="6000" dirty="0" err="1"/>
              <a:t>Protocol</a:t>
            </a:r>
            <a:endParaRPr lang="it-IT" sz="6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Serial </a:t>
            </a:r>
            <a:r>
              <a:rPr lang="it-IT" dirty="0" err="1"/>
              <a:t>Peripheral</a:t>
            </a:r>
            <a:r>
              <a:rPr lang="it-IT" dirty="0"/>
              <a:t> Interface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678279-697B-4B44-B881-661C2A1FE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Generate SPI MOSI Data</a:t>
            </a:r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D84ADB64-EB6E-41E6-B5D4-08BDECC88D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69851" y="1052736"/>
            <a:ext cx="6293173" cy="457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390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678279-697B-4B44-B881-661C2A1FE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Generate SPI MOSI </a:t>
            </a:r>
            <a:r>
              <a:rPr lang="it-IT" dirty="0" err="1"/>
              <a:t>Simulation</a:t>
            </a:r>
            <a:endParaRPr lang="it-IT" dirty="0"/>
          </a:p>
        </p:txBody>
      </p:sp>
      <p:pic>
        <p:nvPicPr>
          <p:cNvPr id="14" name="Segnaposto contenuto 13">
            <a:extLst>
              <a:ext uri="{FF2B5EF4-FFF2-40B4-BE49-F238E27FC236}">
                <a16:creationId xmlns:a16="http://schemas.microsoft.com/office/drawing/2014/main" id="{50AD6FA3-772E-4E39-A324-E326A971EC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0838" y="2250310"/>
            <a:ext cx="8331200" cy="278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76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E419E8-E124-44CD-B510-D305C64CB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Read MISO Data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6DF44ABC-4488-495F-906E-0F69194303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77807" y="1392916"/>
            <a:ext cx="6077262" cy="449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388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B068FC-431C-4373-BBBB-6ECB4D343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Read MISO - </a:t>
            </a:r>
            <a:r>
              <a:rPr lang="it-IT" dirty="0" err="1"/>
              <a:t>Simulation</a:t>
            </a:r>
            <a:endParaRPr lang="it-IT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B5EE21CA-D74B-4390-B472-38C4D996D7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838" y="1628800"/>
            <a:ext cx="8331200" cy="216024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2DC5D3F2-9E40-46DD-9538-0AB637B239AC}"/>
              </a:ext>
            </a:extLst>
          </p:cNvPr>
          <p:cNvSpPr txBox="1"/>
          <p:nvPr/>
        </p:nvSpPr>
        <p:spPr>
          <a:xfrm>
            <a:off x="350838" y="4365104"/>
            <a:ext cx="8443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Note</a:t>
            </a:r>
            <a:r>
              <a:rPr lang="it-IT" dirty="0"/>
              <a:t>: </a:t>
            </a:r>
            <a:r>
              <a:rPr lang="en-US" dirty="0"/>
              <a:t>If you don't turn on </a:t>
            </a:r>
            <a:r>
              <a:rPr lang="en-US" dirty="0" err="1"/>
              <a:t>i_TX_DV</a:t>
            </a:r>
            <a:r>
              <a:rPr lang="en-US" dirty="0"/>
              <a:t> </a:t>
            </a:r>
            <a:r>
              <a:rPr lang="en-US" dirty="0" err="1"/>
              <a:t>SPI_Clk</a:t>
            </a:r>
            <a:r>
              <a:rPr lang="en-US" dirty="0"/>
              <a:t> isn't generated and then the device</a:t>
            </a:r>
            <a:br>
              <a:rPr lang="en-US" dirty="0"/>
            </a:br>
            <a:r>
              <a:rPr lang="en-US" dirty="0"/>
              <a:t>it is not able to write to SPI but at the same time not even to read from SPI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05772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1D87D6-8923-4510-BCA3-1C0426932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Data Generator</a:t>
            </a:r>
            <a:endParaRPr lang="it-IT" dirty="0"/>
          </a:p>
        </p:txBody>
      </p:sp>
      <p:sp>
        <p:nvSpPr>
          <p:cNvPr id="11" name="Segnaposto contenuto 10">
            <a:extLst>
              <a:ext uri="{FF2B5EF4-FFF2-40B4-BE49-F238E27FC236}">
                <a16:creationId xmlns:a16="http://schemas.microsoft.com/office/drawing/2014/main" id="{077A04A1-7658-4D9E-B777-D5C30F1ED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/>
              <a:t>Sistema con una memoria interna (LUT) che fornisca sequenzialmente i dati con cui «alimentare» il generatore SPI</a:t>
            </a:r>
            <a:endParaRPr lang="it-IT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3C312AB1-BEB3-422A-8B2C-6EDB5798D3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852936"/>
            <a:ext cx="6336704" cy="338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833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28CAB5-594D-466D-A35B-E103040F1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Data Generator - temporizzazioni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F2DC64DB-14E0-4510-AABB-08B3A01C1F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12698" y="1602476"/>
            <a:ext cx="6407479" cy="407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489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28CAB5-594D-466D-A35B-E103040F1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Data Generator - dati</a:t>
            </a:r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E8A9DB20-9954-4B94-9598-52A56ABD38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31890" y="1269084"/>
            <a:ext cx="4769095" cy="474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875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28CAB5-594D-466D-A35B-E103040F1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Data Generator - simulazioni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D4FE2ED2-EE90-42BE-ABF2-AC51519D4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C10545A-D35A-4EC7-8D40-2FF728EED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562" y="1128532"/>
            <a:ext cx="9144000" cy="172395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2B826B4-10D7-48DA-AD93-E677C91D4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978" y="3213576"/>
            <a:ext cx="9144000" cy="1583871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B2A0C4FB-D2F6-45BA-B9F1-79BBEDCDF4BB}"/>
              </a:ext>
            </a:extLst>
          </p:cNvPr>
          <p:cNvSpPr txBox="1"/>
          <p:nvPr/>
        </p:nvSpPr>
        <p:spPr>
          <a:xfrm>
            <a:off x="350838" y="5076598"/>
            <a:ext cx="8613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Nota</a:t>
            </a:r>
            <a:r>
              <a:rPr lang="it-IT" dirty="0"/>
              <a:t>: </a:t>
            </a:r>
            <a:r>
              <a:rPr lang="it-IT" i="1" dirty="0" err="1"/>
              <a:t>i_rdy</a:t>
            </a:r>
            <a:r>
              <a:rPr lang="it-IT" i="1" dirty="0"/>
              <a:t> </a:t>
            </a:r>
            <a:r>
              <a:rPr lang="it-IT" dirty="0"/>
              <a:t>deve rimanere alto per un certo tempo altrimenti non si genera </a:t>
            </a:r>
            <a:r>
              <a:rPr lang="it-IT" i="1" dirty="0" err="1"/>
              <a:t>o_valid</a:t>
            </a:r>
            <a:endParaRPr lang="it-IT" i="1" dirty="0"/>
          </a:p>
          <a:p>
            <a:r>
              <a:rPr lang="it-IT" b="1" dirty="0"/>
              <a:t>Strategia</a:t>
            </a:r>
            <a:r>
              <a:rPr lang="it-IT" dirty="0"/>
              <a:t>: </a:t>
            </a:r>
            <a:r>
              <a:rPr lang="it-IT" dirty="0" err="1"/>
              <a:t>i_rdy</a:t>
            </a:r>
            <a:r>
              <a:rPr lang="it-IT" dirty="0"/>
              <a:t> viene generato (dal blocco SPI) come conseguenza del fatto che </a:t>
            </a:r>
            <a:r>
              <a:rPr lang="it-IT" dirty="0" err="1"/>
              <a:t>o_valid</a:t>
            </a:r>
            <a:r>
              <a:rPr lang="it-IT" dirty="0"/>
              <a:t> si sia attivato.</a:t>
            </a:r>
          </a:p>
        </p:txBody>
      </p:sp>
    </p:spTree>
    <p:extLst>
      <p:ext uri="{BB962C8B-B14F-4D97-AF65-F5344CB8AC3E}">
        <p14:creationId xmlns:p14="http://schemas.microsoft.com/office/powerpoint/2010/main" val="3032666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7AB16B-A8A2-4C50-934D-486E14659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MAX7219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B2739F7F-D02D-49D9-828F-5AECC25FD9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838" y="1916832"/>
            <a:ext cx="7963309" cy="990651"/>
          </a:xfrm>
          <a:prstGeom prst="rect">
            <a:avLst/>
          </a:prstGeom>
        </p:spPr>
      </p:pic>
      <p:pic>
        <p:nvPicPr>
          <p:cNvPr id="3074" name="Picture 2" descr="MAX7219 Based 8x8 Dot Matrix Display Module Pinout, Features &amp; Circuit">
            <a:extLst>
              <a:ext uri="{FF2B5EF4-FFF2-40B4-BE49-F238E27FC236}">
                <a16:creationId xmlns:a16="http://schemas.microsoft.com/office/drawing/2014/main" id="{FFA55CC1-9D20-4883-BA1B-346785695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0"/>
            <a:ext cx="3347864" cy="223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503867C-0EE4-4B28-B7C0-AB35FB47D6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541" y="2980765"/>
            <a:ext cx="3087332" cy="387723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D76C532-C8B1-486C-BFBD-7E344B4434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3888" y="3388202"/>
            <a:ext cx="5401935" cy="99065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4A60543-E873-42B6-B248-05298C2132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7036" y="4820852"/>
            <a:ext cx="3344641" cy="166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044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877CDF-206B-4783-A622-F1EB47BF1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Simulazione sistema completo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DF7326BC-31BC-4D31-8751-9C0C9B58D7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838" y="2213181"/>
            <a:ext cx="8331200" cy="243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00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94E02F-35B5-4982-A8E5-BFA3AF22E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Introduction</a:t>
            </a:r>
            <a:endParaRPr lang="it-I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2109F6E4-8F5A-487B-970C-1A79695376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it-IT" sz="2800" dirty="0" err="1"/>
                  <a:t>Synchronous</a:t>
                </a:r>
                <a:r>
                  <a:rPr lang="it-IT" sz="2800" dirty="0"/>
                  <a:t> serial communication,</a:t>
                </a:r>
              </a:p>
              <a:p>
                <a:r>
                  <a:rPr lang="en-US" sz="2800" dirty="0"/>
                  <a:t>Developed by Motorola in 1980</a:t>
                </a:r>
                <a:r>
                  <a:rPr lang="it-IT" sz="2800" dirty="0"/>
                  <a:t>,</a:t>
                </a:r>
              </a:p>
              <a:p>
                <a:r>
                  <a:rPr lang="en-US" sz="2800" dirty="0"/>
                  <a:t>Become the "de facto" standard</a:t>
                </a:r>
                <a:r>
                  <a:rPr lang="it-IT" sz="2800" dirty="0"/>
                  <a:t>,</a:t>
                </a:r>
              </a:p>
              <a:p>
                <a:pPr lvl="1"/>
                <a:r>
                  <a:rPr lang="it-IT" sz="2000" dirty="0" err="1"/>
                  <a:t>Used</a:t>
                </a:r>
                <a:r>
                  <a:rPr lang="it-IT" sz="2000" dirty="0"/>
                  <a:t> in SD Memory,</a:t>
                </a:r>
              </a:p>
              <a:p>
                <a:pPr lvl="1"/>
                <a:r>
                  <a:rPr lang="en-US" sz="2000" dirty="0"/>
                  <a:t>Liquid crystal or LED display</a:t>
                </a:r>
                <a:r>
                  <a:rPr lang="it-IT" sz="2000" dirty="0"/>
                  <a:t>,</a:t>
                </a:r>
              </a:p>
              <a:p>
                <a:pPr lvl="1"/>
                <a:r>
                  <a:rPr lang="it-IT" sz="2000" dirty="0"/>
                  <a:t>Audio </a:t>
                </a:r>
                <a:r>
                  <a:rPr lang="it-IT" sz="2000" dirty="0" err="1"/>
                  <a:t>Codecs</a:t>
                </a:r>
                <a:r>
                  <a:rPr lang="it-IT" sz="2000" dirty="0"/>
                  <a:t> (TSC2101),</a:t>
                </a:r>
              </a:p>
              <a:p>
                <a:pPr lvl="1"/>
                <a:r>
                  <a:rPr lang="it-IT" sz="2000" dirty="0"/>
                  <a:t>…</a:t>
                </a:r>
              </a:p>
              <a:p>
                <a:r>
                  <a:rPr lang="it-IT" sz="2800" dirty="0"/>
                  <a:t>Full-Duplex Communication, </a:t>
                </a:r>
              </a:p>
              <a:p>
                <a:r>
                  <a:rPr lang="it-IT" sz="2800" dirty="0"/>
                  <a:t>Master / Slave </a:t>
                </a:r>
                <a:r>
                  <a:rPr lang="it-IT" sz="2800" dirty="0" err="1"/>
                  <a:t>type</a:t>
                </a:r>
                <a:r>
                  <a:rPr lang="it-IT" sz="2800" dirty="0"/>
                  <a:t>,</a:t>
                </a:r>
              </a:p>
              <a:p>
                <a:r>
                  <a:rPr lang="en-US" sz="2800" dirty="0"/>
                  <a:t>There may be more than one Slave activated by means of signals of the type</a:t>
                </a:r>
                <a:r>
                  <a:rPr lang="it-IT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𝐶𝑆</m:t>
                        </m:r>
                      </m:e>
                    </m:acc>
                    <m:r>
                      <a:rPr lang="it-IT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2800" b="0" dirty="0"/>
                  <a:t>,</a:t>
                </a:r>
                <a:br>
                  <a:rPr lang="it-IT" sz="2800" b="0" dirty="0"/>
                </a:br>
                <a:r>
                  <a:rPr lang="it-IT" sz="2800" dirty="0"/>
                  <a:t>(Low Active Chip Select).</a:t>
                </a:r>
              </a:p>
              <a:p>
                <a:pPr marL="0" indent="0">
                  <a:buNone/>
                </a:pPr>
                <a:endParaRPr lang="it-IT" dirty="0"/>
              </a:p>
              <a:p>
                <a:pPr lvl="1"/>
                <a:endParaRPr lang="it-IT" dirty="0"/>
              </a:p>
            </p:txBody>
          </p:sp>
        </mc:Choice>
        <mc:Fallback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2109F6E4-8F5A-487B-970C-1A79695376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78" t="-1366" b="-1341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8774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184285-E012-450C-BBCB-62119CEF4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838" y="273050"/>
            <a:ext cx="8331200" cy="914400"/>
          </a:xfrm>
        </p:spPr>
        <p:txBody>
          <a:bodyPr/>
          <a:lstStyle/>
          <a:p>
            <a:r>
              <a:rPr lang="it-IT" dirty="0" err="1"/>
              <a:t>Interfaces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C677515-AA2E-47CA-AF33-822148B20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838" y="1484784"/>
            <a:ext cx="8331200" cy="5373216"/>
          </a:xfrm>
        </p:spPr>
        <p:txBody>
          <a:bodyPr/>
          <a:lstStyle/>
          <a:p>
            <a:r>
              <a:rPr lang="it-IT" sz="2400" dirty="0" err="1"/>
              <a:t>Four</a:t>
            </a:r>
            <a:r>
              <a:rPr lang="it-IT" sz="2400" dirty="0"/>
              <a:t> </a:t>
            </a:r>
            <a:r>
              <a:rPr lang="it-IT" sz="2400" dirty="0" err="1"/>
              <a:t>signals</a:t>
            </a:r>
            <a:r>
              <a:rPr lang="it-IT" sz="2400" dirty="0"/>
              <a:t>:</a:t>
            </a:r>
          </a:p>
          <a:p>
            <a:pPr lvl="1"/>
            <a:r>
              <a:rPr lang="it-IT" sz="2000" dirty="0"/>
              <a:t>SCLK (Serial clock)</a:t>
            </a:r>
          </a:p>
          <a:p>
            <a:pPr lvl="1"/>
            <a:r>
              <a:rPr lang="it-IT" sz="2000" dirty="0"/>
              <a:t>MOSI (Master Out Slave In) – DATA</a:t>
            </a:r>
          </a:p>
          <a:p>
            <a:pPr lvl="1"/>
            <a:r>
              <a:rPr lang="it-IT" sz="2000" dirty="0"/>
              <a:t>MISO (Master In Slave Out) – DATA</a:t>
            </a:r>
          </a:p>
          <a:p>
            <a:pPr lvl="1"/>
            <a:r>
              <a:rPr lang="it-IT" sz="2000" dirty="0" err="1"/>
              <a:t>nSS</a:t>
            </a:r>
            <a:r>
              <a:rPr lang="it-IT" sz="2000" dirty="0"/>
              <a:t> – Slave Select (attivo basso)</a:t>
            </a:r>
          </a:p>
          <a:p>
            <a:r>
              <a:rPr lang="it-IT" sz="2400" dirty="0"/>
              <a:t>Master </a:t>
            </a:r>
          </a:p>
          <a:p>
            <a:pPr lvl="1"/>
            <a:r>
              <a:rPr lang="it-IT" sz="2000" dirty="0"/>
              <a:t>Produce SCLK, MOSI, </a:t>
            </a:r>
            <a:r>
              <a:rPr lang="it-IT" sz="2000" dirty="0" err="1"/>
              <a:t>nSS</a:t>
            </a:r>
            <a:endParaRPr lang="it-IT" sz="2000" dirty="0"/>
          </a:p>
          <a:p>
            <a:pPr lvl="1"/>
            <a:r>
              <a:rPr lang="it-IT" sz="2000" dirty="0" err="1"/>
              <a:t>Receives</a:t>
            </a:r>
            <a:r>
              <a:rPr lang="it-IT" sz="2000" dirty="0"/>
              <a:t> MISO</a:t>
            </a:r>
          </a:p>
          <a:p>
            <a:r>
              <a:rPr lang="it-IT" sz="2400" dirty="0"/>
              <a:t>Slave </a:t>
            </a:r>
          </a:p>
          <a:p>
            <a:pPr lvl="1"/>
            <a:r>
              <a:rPr lang="it-IT" sz="2000" dirty="0" err="1"/>
              <a:t>Receives</a:t>
            </a:r>
            <a:r>
              <a:rPr lang="it-IT" sz="2000" dirty="0"/>
              <a:t> SCLK, MOSI, </a:t>
            </a:r>
            <a:r>
              <a:rPr lang="it-IT" sz="2000" dirty="0" err="1"/>
              <a:t>nSS</a:t>
            </a:r>
            <a:endParaRPr lang="it-IT" sz="2000" dirty="0"/>
          </a:p>
          <a:p>
            <a:pPr lvl="1"/>
            <a:r>
              <a:rPr lang="it-IT" sz="2000" dirty="0"/>
              <a:t>Produce MISO (sincronizzato su SCLK)</a:t>
            </a:r>
          </a:p>
          <a:p>
            <a:pPr marL="0" indent="0">
              <a:buNone/>
            </a:pPr>
            <a:r>
              <a:rPr lang="en-US" sz="2000" b="1" i="1" dirty="0"/>
              <a:t>NOTE: Some Slave devices expressly require a falling edge on </a:t>
            </a:r>
            <a:r>
              <a:rPr lang="en-US" sz="2000" b="1" i="1" dirty="0" err="1"/>
              <a:t>nSS</a:t>
            </a:r>
            <a:r>
              <a:rPr lang="en-US" sz="2000" b="1" i="1" dirty="0"/>
              <a:t> to activate</a:t>
            </a:r>
            <a:r>
              <a:rPr lang="it-IT" sz="2000" i="1" dirty="0"/>
              <a:t>(</a:t>
            </a:r>
            <a:r>
              <a:rPr lang="en-US" sz="2000" i="1" dirty="0">
                <a:solidFill>
                  <a:srgbClr val="FF0000"/>
                </a:solidFill>
              </a:rPr>
              <a:t>it is not enough to put it fixed to ground</a:t>
            </a:r>
            <a:r>
              <a:rPr lang="it-IT" sz="2000" i="1" dirty="0"/>
              <a:t>)</a:t>
            </a:r>
          </a:p>
          <a:p>
            <a:pPr lvl="1"/>
            <a:endParaRPr lang="it-IT" dirty="0"/>
          </a:p>
        </p:txBody>
      </p:sp>
      <p:pic>
        <p:nvPicPr>
          <p:cNvPr id="1028" name="Picture 4" descr="undefined">
            <a:extLst>
              <a:ext uri="{FF2B5EF4-FFF2-40B4-BE49-F238E27FC236}">
                <a16:creationId xmlns:a16="http://schemas.microsoft.com/office/drawing/2014/main" id="{7030832E-3B52-4CF4-B984-EABBE3F83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125" y="730250"/>
            <a:ext cx="5870891" cy="183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defined">
            <a:extLst>
              <a:ext uri="{FF2B5EF4-FFF2-40B4-BE49-F238E27FC236}">
                <a16:creationId xmlns:a16="http://schemas.microsoft.com/office/drawing/2014/main" id="{3E2217CB-9B45-457F-8A62-E9C0A9BAF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852936"/>
            <a:ext cx="3404915" cy="270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744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8D127C-1A0B-4E23-96BC-1562DCB58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Communication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B520B5-9140-4097-BF9D-C2D07CF947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There are four different modes for</a:t>
            </a:r>
            <a:r>
              <a:rPr lang="it-IT" sz="2800" dirty="0"/>
              <a:t>:</a:t>
            </a:r>
          </a:p>
          <a:p>
            <a:pPr lvl="1"/>
            <a:r>
              <a:rPr lang="it-IT" sz="2400" dirty="0"/>
              <a:t>Clock </a:t>
            </a:r>
            <a:r>
              <a:rPr lang="it-IT" sz="2400" dirty="0" err="1"/>
              <a:t>polarity</a:t>
            </a:r>
            <a:r>
              <a:rPr lang="it-IT" sz="2400" dirty="0"/>
              <a:t>,</a:t>
            </a:r>
          </a:p>
          <a:p>
            <a:pPr lvl="1"/>
            <a:r>
              <a:rPr lang="it-IT" sz="2400" dirty="0"/>
              <a:t>Data Phase,</a:t>
            </a:r>
          </a:p>
          <a:p>
            <a:pPr lvl="1"/>
            <a:endParaRPr lang="it-IT" sz="2400" dirty="0"/>
          </a:p>
          <a:p>
            <a:pPr lvl="1"/>
            <a:endParaRPr lang="it-IT" sz="2400" dirty="0"/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8FDF8314-B48C-4046-A411-D9013DEF63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599746"/>
              </p:ext>
            </p:extLst>
          </p:nvPr>
        </p:nvGraphicFramePr>
        <p:xfrm>
          <a:off x="295274" y="2935236"/>
          <a:ext cx="4132712" cy="2942034"/>
        </p:xfrm>
        <a:graphic>
          <a:graphicData uri="http://schemas.openxmlformats.org/drawingml/2006/table">
            <a:tbl>
              <a:tblPr/>
              <a:tblGrid>
                <a:gridCol w="1033178">
                  <a:extLst>
                    <a:ext uri="{9D8B030D-6E8A-4147-A177-3AD203B41FA5}">
                      <a16:colId xmlns:a16="http://schemas.microsoft.com/office/drawing/2014/main" val="1729591979"/>
                    </a:ext>
                  </a:extLst>
                </a:gridCol>
                <a:gridCol w="1033178">
                  <a:extLst>
                    <a:ext uri="{9D8B030D-6E8A-4147-A177-3AD203B41FA5}">
                      <a16:colId xmlns:a16="http://schemas.microsoft.com/office/drawing/2014/main" val="1120533859"/>
                    </a:ext>
                  </a:extLst>
                </a:gridCol>
                <a:gridCol w="1033178">
                  <a:extLst>
                    <a:ext uri="{9D8B030D-6E8A-4147-A177-3AD203B41FA5}">
                      <a16:colId xmlns:a16="http://schemas.microsoft.com/office/drawing/2014/main" val="826154667"/>
                    </a:ext>
                  </a:extLst>
                </a:gridCol>
                <a:gridCol w="1033178">
                  <a:extLst>
                    <a:ext uri="{9D8B030D-6E8A-4147-A177-3AD203B41FA5}">
                      <a16:colId xmlns:a16="http://schemas.microsoft.com/office/drawing/2014/main" val="673927200"/>
                    </a:ext>
                  </a:extLst>
                </a:gridCol>
              </a:tblGrid>
              <a:tr h="1471018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2"/>
                          </a:solidFill>
                          <a:effectLst/>
                        </a:rPr>
                        <a:t>SPI mode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2"/>
                          </a:solidFill>
                          <a:effectLst/>
                        </a:rPr>
                        <a:t>Clock </a:t>
                      </a:r>
                      <a:r>
                        <a:rPr lang="it-IT" sz="1400" dirty="0" err="1">
                          <a:solidFill>
                            <a:schemeClr val="tx2"/>
                          </a:solidFill>
                          <a:effectLst/>
                        </a:rPr>
                        <a:t>polarity</a:t>
                      </a:r>
                      <a:br>
                        <a:rPr lang="it-IT" sz="1400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it-IT" sz="1400" dirty="0">
                          <a:solidFill>
                            <a:schemeClr val="tx2"/>
                          </a:solidFill>
                          <a:effectLst/>
                        </a:rPr>
                        <a:t>(CPOL)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2"/>
                          </a:solidFill>
                          <a:effectLst/>
                        </a:rPr>
                        <a:t>Clock phase</a:t>
                      </a:r>
                      <a:br>
                        <a:rPr lang="it-IT" sz="1400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it-IT" sz="1400" dirty="0">
                          <a:solidFill>
                            <a:schemeClr val="tx2"/>
                          </a:solidFill>
                          <a:effectLst/>
                        </a:rPr>
                        <a:t>(CPHA)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2"/>
                          </a:solidFill>
                          <a:effectLst/>
                        </a:rPr>
                        <a:t>Clock </a:t>
                      </a:r>
                      <a:r>
                        <a:rPr lang="it-IT" sz="1400" dirty="0" err="1">
                          <a:solidFill>
                            <a:schemeClr val="tx2"/>
                          </a:solidFill>
                          <a:effectLst/>
                        </a:rPr>
                        <a:t>edge</a:t>
                      </a:r>
                      <a:br>
                        <a:rPr lang="it-IT" sz="1400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it-IT" sz="1400" dirty="0">
                          <a:solidFill>
                            <a:schemeClr val="tx2"/>
                          </a:solidFill>
                          <a:effectLst/>
                        </a:rPr>
                        <a:t>(CKE/NCPHA)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280161"/>
                  </a:ext>
                </a:extLst>
              </a:tr>
              <a:tr h="367754">
                <a:tc>
                  <a:txBody>
                    <a:bodyPr/>
                    <a:lstStyle/>
                    <a:p>
                      <a:pPr algn="ctr"/>
                      <a:r>
                        <a:rPr lang="it-IT">
                          <a:effectLst/>
                        </a:rPr>
                        <a:t>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>
                          <a:effectLst/>
                        </a:rPr>
                        <a:t>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>
                          <a:effectLst/>
                        </a:rPr>
                        <a:t>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>
                          <a:effectLst/>
                        </a:rPr>
                        <a:t>1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270352"/>
                  </a:ext>
                </a:extLst>
              </a:tr>
              <a:tr h="367754">
                <a:tc>
                  <a:txBody>
                    <a:bodyPr/>
                    <a:lstStyle/>
                    <a:p>
                      <a:pPr algn="ctr"/>
                      <a:r>
                        <a:rPr lang="it-IT">
                          <a:effectLst/>
                        </a:rPr>
                        <a:t>1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>
                          <a:effectLst/>
                        </a:rPr>
                        <a:t>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>
                          <a:effectLst/>
                        </a:rPr>
                        <a:t>1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>
                          <a:effectLst/>
                        </a:rPr>
                        <a:t>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453037"/>
                  </a:ext>
                </a:extLst>
              </a:tr>
              <a:tr h="367754">
                <a:tc>
                  <a:txBody>
                    <a:bodyPr/>
                    <a:lstStyle/>
                    <a:p>
                      <a:pPr algn="ctr"/>
                      <a:r>
                        <a:rPr lang="it-IT">
                          <a:effectLst/>
                        </a:rPr>
                        <a:t>2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>
                          <a:effectLst/>
                        </a:rPr>
                        <a:t>1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>
                          <a:effectLst/>
                        </a:rPr>
                        <a:t>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effectLst/>
                        </a:rPr>
                        <a:t>1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5498130"/>
                  </a:ext>
                </a:extLst>
              </a:tr>
              <a:tr h="367754">
                <a:tc>
                  <a:txBody>
                    <a:bodyPr/>
                    <a:lstStyle/>
                    <a:p>
                      <a:pPr algn="ctr"/>
                      <a:r>
                        <a:rPr lang="it-IT">
                          <a:effectLst/>
                        </a:rPr>
                        <a:t>3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>
                          <a:effectLst/>
                        </a:rPr>
                        <a:t>1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>
                          <a:effectLst/>
                        </a:rPr>
                        <a:t>1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effectLst/>
                        </a:rPr>
                        <a:t>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696893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4C525544-BF0F-4E1F-B223-4C52D292C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38" y="2288906"/>
            <a:ext cx="581848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1" name="Picture 3" descr="undefined">
            <a:extLst>
              <a:ext uri="{FF2B5EF4-FFF2-40B4-BE49-F238E27FC236}">
                <a16:creationId xmlns:a16="http://schemas.microsoft.com/office/drawing/2014/main" id="{AB6CD1C9-7345-4714-B91C-C80971628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375" y="3121504"/>
            <a:ext cx="4695885" cy="2729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5B2AB00-1504-4BD7-AC27-AC00EEDBB1C3}"/>
              </a:ext>
            </a:extLst>
          </p:cNvPr>
          <p:cNvSpPr txBox="1"/>
          <p:nvPr/>
        </p:nvSpPr>
        <p:spPr>
          <a:xfrm>
            <a:off x="5634803" y="2120706"/>
            <a:ext cx="3102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---</a:t>
            </a:r>
            <a:r>
              <a:rPr lang="it-IT" dirty="0"/>
              <a:t>  </a:t>
            </a:r>
            <a:r>
              <a:rPr lang="it-IT" dirty="0" err="1"/>
              <a:t>Leading</a:t>
            </a:r>
            <a:r>
              <a:rPr lang="it-IT" dirty="0"/>
              <a:t> </a:t>
            </a:r>
            <a:r>
              <a:rPr lang="it-IT" dirty="0" err="1"/>
              <a:t>edge</a:t>
            </a:r>
            <a:endParaRPr lang="it-IT" dirty="0"/>
          </a:p>
          <a:p>
            <a:r>
              <a:rPr lang="it-IT" dirty="0">
                <a:solidFill>
                  <a:schemeClr val="tx2">
                    <a:lumMod val="40000"/>
                    <a:lumOff val="60000"/>
                  </a:schemeClr>
                </a:solidFill>
              </a:rPr>
              <a:t>---</a:t>
            </a:r>
            <a:r>
              <a:rPr lang="it-IT" dirty="0"/>
              <a:t> </a:t>
            </a:r>
            <a:r>
              <a:rPr lang="it-IT" dirty="0" err="1"/>
              <a:t>Trailing</a:t>
            </a:r>
            <a:r>
              <a:rPr lang="it-IT" dirty="0"/>
              <a:t> Edge</a:t>
            </a:r>
          </a:p>
        </p:txBody>
      </p:sp>
    </p:spTree>
    <p:extLst>
      <p:ext uri="{BB962C8B-B14F-4D97-AF65-F5344CB8AC3E}">
        <p14:creationId xmlns:p14="http://schemas.microsoft.com/office/powerpoint/2010/main" val="2625711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EE5E06-8529-4CD0-A85E-9CC61CAD1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Verilog</a:t>
            </a:r>
            <a:r>
              <a:rPr lang="it-IT" dirty="0"/>
              <a:t> Code (16 Bits)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A568473-EFFA-440E-84C8-AAA04384A0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I/O Interface</a:t>
            </a:r>
          </a:p>
        </p:txBody>
      </p:sp>
      <p:pic>
        <p:nvPicPr>
          <p:cNvPr id="4" name="Segnaposto contenuto 6">
            <a:extLst>
              <a:ext uri="{FF2B5EF4-FFF2-40B4-BE49-F238E27FC236}">
                <a16:creationId xmlns:a16="http://schemas.microsoft.com/office/drawing/2014/main" id="{76EE71F9-F360-42A5-8479-35D8C06C24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7944" y="1187450"/>
            <a:ext cx="4824536" cy="246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7BB7306-CC2D-4CBC-9951-11C16528A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3656754"/>
            <a:ext cx="5330768" cy="281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191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EC5992-16F2-4EFB-8DC7-D34D33DD8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Strategy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A0CFEF-C24F-4DDD-A205-2F8F7F8D1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Splitting the code into "modules</a:t>
            </a:r>
            <a:r>
              <a:rPr lang="it-IT" dirty="0"/>
              <a:t>»</a:t>
            </a:r>
          </a:p>
          <a:p>
            <a:pPr lvl="1"/>
            <a:r>
              <a:rPr lang="en-US" dirty="0" err="1"/>
              <a:t>SPI_clk</a:t>
            </a:r>
            <a:r>
              <a:rPr lang="en-US" dirty="0"/>
              <a:t> generation and synchronisms</a:t>
            </a:r>
            <a:r>
              <a:rPr lang="it-IT" dirty="0"/>
              <a:t>,</a:t>
            </a:r>
          </a:p>
          <a:p>
            <a:pPr lvl="1"/>
            <a:r>
              <a:rPr lang="it-IT" dirty="0"/>
              <a:t>Input sampling,</a:t>
            </a:r>
          </a:p>
          <a:p>
            <a:pPr lvl="1"/>
            <a:r>
              <a:rPr lang="it-IT" dirty="0"/>
              <a:t>MOSI signal generation,</a:t>
            </a:r>
          </a:p>
          <a:p>
            <a:pPr lvl="1"/>
            <a:r>
              <a:rPr lang="it-IT" dirty="0"/>
              <a:t>MISO Signal </a:t>
            </a:r>
            <a:r>
              <a:rPr lang="it-IT" dirty="0" err="1"/>
              <a:t>Readout</a:t>
            </a:r>
            <a:r>
              <a:rPr lang="it-IT" dirty="0"/>
              <a:t>,</a:t>
            </a:r>
          </a:p>
          <a:p>
            <a:pPr lvl="1"/>
            <a:r>
              <a:rPr lang="en-US" dirty="0"/>
              <a:t>Output </a:t>
            </a:r>
            <a:r>
              <a:rPr lang="en-US" dirty="0" err="1"/>
              <a:t>SPI_Clk</a:t>
            </a:r>
            <a:r>
              <a:rPr lang="en-US" dirty="0"/>
              <a:t> signal synchronization</a:t>
            </a:r>
            <a:r>
              <a:rPr lang="it-IT" dirty="0"/>
              <a:t>.</a:t>
            </a:r>
          </a:p>
          <a:p>
            <a:pPr marL="0" indent="0">
              <a:buNone/>
            </a:pPr>
            <a:endParaRPr lang="it-IT" dirty="0"/>
          </a:p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6158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CE88BF-48DE-45DC-9F10-D52A8CCA3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SPI – CLK and timing generation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6FF1450B-2941-4566-BA37-FB55F50A42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21266" y="1187450"/>
            <a:ext cx="4990344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204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E52758-0EB1-4FEC-B1C1-40034F2F5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SPI CLK - </a:t>
            </a:r>
            <a:r>
              <a:rPr lang="it-IT" dirty="0" err="1"/>
              <a:t>Simulation</a:t>
            </a:r>
            <a:endParaRPr lang="it-IT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1DBC5DE7-0447-4992-9FDF-315C326D7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5111"/>
            <a:ext cx="9144000" cy="1938157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A2B072F4-CA3C-4266-B8AE-207F992D86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12976"/>
            <a:ext cx="9144000" cy="178738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88AE8FD2-1408-4D09-AD31-F944CBC2EF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4463" y="5288934"/>
            <a:ext cx="9144000" cy="156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145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783607-D6CF-430B-831A-2ACE165B3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DATA In - </a:t>
            </a:r>
            <a:r>
              <a:rPr lang="it-IT" dirty="0" err="1"/>
              <a:t>Stored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3618B52-907C-4108-89CE-7C6264BD3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Data In Register </a:t>
            </a:r>
            <a:r>
              <a:rPr lang="it-IT" dirty="0" err="1"/>
              <a:t>when</a:t>
            </a:r>
            <a:r>
              <a:rPr lang="it-IT" dirty="0"/>
              <a:t> Data </a:t>
            </a:r>
            <a:r>
              <a:rPr lang="it-IT" dirty="0" err="1"/>
              <a:t>Valid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HIGH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CD18A82-63A6-4954-97EC-9D8808002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919" y="1916832"/>
            <a:ext cx="7036162" cy="255918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D3FA2BB-CF4D-4362-A308-1F5521AAA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4834978"/>
            <a:ext cx="5822337" cy="174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0696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Altera">
  <a:themeElements>
    <a:clrScheme name="">
      <a:dk1>
        <a:srgbClr val="000000"/>
      </a:dk1>
      <a:lt1>
        <a:srgbClr val="FFFFFF"/>
      </a:lt1>
      <a:dk2>
        <a:srgbClr val="0079B6"/>
      </a:dk2>
      <a:lt2>
        <a:srgbClr val="B2B2B2"/>
      </a:lt2>
      <a:accent1>
        <a:srgbClr val="00CC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AAE2AA"/>
      </a:accent5>
      <a:accent6>
        <a:srgbClr val="E7B900"/>
      </a:accent6>
      <a:hlink>
        <a:srgbClr val="3399FF"/>
      </a:hlink>
      <a:folHlink>
        <a:srgbClr val="CC0000"/>
      </a:folHlink>
    </a:clrScheme>
    <a:fontScheme name="Mktg_gene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ktg_gener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ktg_general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ktg_general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ktg_general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ktg_genera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ktg_genera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ktg_genera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CE008C23DB7DD4EAE85E55115C4A7EA" ma:contentTypeVersion="16" ma:contentTypeDescription="Creare un nuovo documento." ma:contentTypeScope="" ma:versionID="e52132ae7390e3b7ad108aee798f47db">
  <xsd:schema xmlns:xsd="http://www.w3.org/2001/XMLSchema" xmlns:xs="http://www.w3.org/2001/XMLSchema" xmlns:p="http://schemas.microsoft.com/office/2006/metadata/properties" xmlns:ns3="f3077446-a7b8-4994-9298-7551826f19f8" xmlns:ns4="ce2ceee5-4e98-448d-bd69-9759c2918574" targetNamespace="http://schemas.microsoft.com/office/2006/metadata/properties" ma:root="true" ma:fieldsID="d7d0e5e562aab0db85dedb7b779f7f9a" ns3:_="" ns4:_="">
    <xsd:import namespace="f3077446-a7b8-4994-9298-7551826f19f8"/>
    <xsd:import namespace="ce2ceee5-4e98-448d-bd69-9759c291857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77446-a7b8-4994-9298-7551826f19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2ceee5-4e98-448d-bd69-9759c29185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e2ceee5-4e98-448d-bd69-9759c291857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3479CEA-91C9-4AA4-92F0-ADF07BBD31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077446-a7b8-4994-9298-7551826f19f8"/>
    <ds:schemaRef ds:uri="ce2ceee5-4e98-448d-bd69-9759c29185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2DF5FB9-0B69-47A6-8A39-546CB4F61A5E}">
  <ds:schemaRefs>
    <ds:schemaRef ds:uri="http://purl.org/dc/terms/"/>
    <ds:schemaRef ds:uri="ce2ceee5-4e98-448d-bd69-9759c2918574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dcmitype/"/>
    <ds:schemaRef ds:uri="f3077446-a7b8-4994-9298-7551826f19f8"/>
    <ds:schemaRef ds:uri="http://www.w3.org/XML/1998/namespace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06423438-7516-46B0-BDC0-1D1694112D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Tema Altera</Template>
  <TotalTime>36869</TotalTime>
  <Words>1004</Words>
  <Application>Microsoft Office PowerPoint</Application>
  <PresentationFormat>Presentazione su schermo (4:3)</PresentationFormat>
  <Paragraphs>114</Paragraphs>
  <Slides>19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5" baseType="lpstr">
      <vt:lpstr>Arial</vt:lpstr>
      <vt:lpstr>Calibri</vt:lpstr>
      <vt:lpstr>Cambria Math</vt:lpstr>
      <vt:lpstr>Symbol</vt:lpstr>
      <vt:lpstr>Wingdings</vt:lpstr>
      <vt:lpstr>Tema Altera</vt:lpstr>
      <vt:lpstr>SPI Protocol</vt:lpstr>
      <vt:lpstr>Introduction</vt:lpstr>
      <vt:lpstr>Interfaces</vt:lpstr>
      <vt:lpstr>Communication</vt:lpstr>
      <vt:lpstr>Verilog Code (16 Bits)</vt:lpstr>
      <vt:lpstr>Strategy</vt:lpstr>
      <vt:lpstr>SPI – CLK and timing generation</vt:lpstr>
      <vt:lpstr>SPI CLK - Simulation</vt:lpstr>
      <vt:lpstr>DATA In - Stored</vt:lpstr>
      <vt:lpstr>Generate SPI MOSI Data</vt:lpstr>
      <vt:lpstr>Generate SPI MOSI Simulation</vt:lpstr>
      <vt:lpstr>Read MISO Data</vt:lpstr>
      <vt:lpstr>Read MISO - Simulation</vt:lpstr>
      <vt:lpstr>Data Generator</vt:lpstr>
      <vt:lpstr>Data Generator - temporizzazioni</vt:lpstr>
      <vt:lpstr>Data Generator - dati</vt:lpstr>
      <vt:lpstr>Data Generator - simulazioni</vt:lpstr>
      <vt:lpstr>MAX7219</vt:lpstr>
      <vt:lpstr>Simulazione sistema completo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DE1 Board</dc:title>
  <dc:creator>marsi</dc:creator>
  <cp:lastModifiedBy>MARSI STEFANO</cp:lastModifiedBy>
  <cp:revision>232</cp:revision>
  <dcterms:created xsi:type="dcterms:W3CDTF">2011-01-14T15:05:19Z</dcterms:created>
  <dcterms:modified xsi:type="dcterms:W3CDTF">2025-10-01T11:02:53Z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0x0101007CE008C23DB7DD4EAE85E55115C4A7EA</vt:lpwstr>
  </property>
</Properties>
</file>