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3" r:id="rId19"/>
    <p:sldId id="272" r:id="rId20"/>
    <p:sldId id="270" r:id="rId21"/>
    <p:sldId id="274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857" autoAdjust="0"/>
  </p:normalViewPr>
  <p:slideViewPr>
    <p:cSldViewPr>
      <p:cViewPr varScale="1">
        <p:scale>
          <a:sx n="148" d="100"/>
          <a:sy n="148" d="100"/>
        </p:scale>
        <p:origin x="213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I STEFANO" userId="ccd3b545-e10a-42a2-9cc6-83213556c668" providerId="ADAL" clId="{84A74024-2F0F-4E8D-8119-928DBE9A51BA}"/>
    <pc:docChg chg="custSel modSld">
      <pc:chgData name="MARSI STEFANO" userId="ccd3b545-e10a-42a2-9cc6-83213556c668" providerId="ADAL" clId="{84A74024-2F0F-4E8D-8119-928DBE9A51BA}" dt="2023-10-25T06:53:23.930" v="906" actId="20577"/>
      <pc:docMkLst>
        <pc:docMk/>
      </pc:docMkLst>
      <pc:sldChg chg="addSp modSp">
        <pc:chgData name="MARSI STEFANO" userId="ccd3b545-e10a-42a2-9cc6-83213556c668" providerId="ADAL" clId="{84A74024-2F0F-4E8D-8119-928DBE9A51BA}" dt="2023-10-24T16:04:03.849" v="6" actId="1076"/>
        <pc:sldMkLst>
          <pc:docMk/>
          <pc:sldMk cId="3085069690" sldId="264"/>
        </pc:sldMkLst>
        <pc:picChg chg="mod">
          <ac:chgData name="MARSI STEFANO" userId="ccd3b545-e10a-42a2-9cc6-83213556c668" providerId="ADAL" clId="{84A74024-2F0F-4E8D-8119-928DBE9A51BA}" dt="2023-10-24T16:03:12.703" v="0" actId="1076"/>
          <ac:picMkLst>
            <pc:docMk/>
            <pc:sldMk cId="3085069690" sldId="264"/>
            <ac:picMk id="4" creationId="{6CD18A82-63A6-4954-97EC-9D88080025A1}"/>
          </ac:picMkLst>
        </pc:picChg>
        <pc:picChg chg="add mod">
          <ac:chgData name="MARSI STEFANO" userId="ccd3b545-e10a-42a2-9cc6-83213556c668" providerId="ADAL" clId="{84A74024-2F0F-4E8D-8119-928DBE9A51BA}" dt="2023-10-24T16:04:03.849" v="6" actId="1076"/>
          <ac:picMkLst>
            <pc:docMk/>
            <pc:sldMk cId="3085069690" sldId="264"/>
            <ac:picMk id="5" creationId="{FD3FA2BB-CF4D-4362-A308-1F5521AAA55F}"/>
          </ac:picMkLst>
        </pc:picChg>
      </pc:sldChg>
      <pc:sldChg chg="modNotesTx">
        <pc:chgData name="MARSI STEFANO" userId="ccd3b545-e10a-42a2-9cc6-83213556c668" providerId="ADAL" clId="{84A74024-2F0F-4E8D-8119-928DBE9A51BA}" dt="2023-10-25T06:53:23.930" v="906" actId="20577"/>
        <pc:sldMkLst>
          <pc:docMk/>
          <pc:sldMk cId="1003390207" sldId="265"/>
        </pc:sldMkLst>
      </pc:sldChg>
      <pc:sldChg chg="modNotesTx">
        <pc:chgData name="MARSI STEFANO" userId="ccd3b545-e10a-42a2-9cc6-83213556c668" providerId="ADAL" clId="{84A74024-2F0F-4E8D-8119-928DBE9A51BA}" dt="2023-10-24T16:28:48.306" v="682" actId="20577"/>
        <pc:sldMkLst>
          <pc:docMk/>
          <pc:sldMk cId="1072489698" sldId="271"/>
        </pc:sldMkLst>
      </pc:sldChg>
      <pc:sldChg chg="modNotesTx">
        <pc:chgData name="MARSI STEFANO" userId="ccd3b545-e10a-42a2-9cc6-83213556c668" providerId="ADAL" clId="{84A74024-2F0F-4E8D-8119-928DBE9A51BA}" dt="2023-10-24T16:31:12.528" v="880" actId="20577"/>
        <pc:sldMkLst>
          <pc:docMk/>
          <pc:sldMk cId="4133875150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90B8D-C6FF-4E27-8FD3-C3C66A05FBE8}" type="datetimeFigureOut">
              <a:rPr lang="it-IT" smtClean="0"/>
              <a:pPr/>
              <a:t>25/10/2023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BBE9C-7E22-4FC0-9666-4431D99A35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02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Nota &lt;= assegnazione di tipo «NON </a:t>
            </a:r>
            <a:r>
              <a:rPr lang="it-IT" dirty="0" err="1"/>
              <a:t>blocking</a:t>
            </a:r>
            <a:r>
              <a:rPr lang="it-IT" dirty="0"/>
              <a:t>» quindi (in fondo al listato)  quando il contatore RITORNA ad assumere il valore 15 (perché ha finito il giro) esso viene </a:t>
            </a:r>
          </a:p>
          <a:p>
            <a:pPr marL="171450" indent="-171450">
              <a:buFontTx/>
              <a:buChar char="-"/>
            </a:pPr>
            <a:r>
              <a:rPr lang="it-IT" dirty="0"/>
              <a:t>sia </a:t>
            </a:r>
            <a:r>
              <a:rPr lang="it-IT" dirty="0" err="1"/>
              <a:t>decremantato</a:t>
            </a:r>
            <a:r>
              <a:rPr lang="it-IT" dirty="0"/>
              <a:t> di 1 </a:t>
            </a:r>
          </a:p>
          <a:p>
            <a:pPr marL="171450" indent="-171450">
              <a:buFontTx/>
              <a:buChar char="-"/>
            </a:pPr>
            <a:r>
              <a:rPr lang="it-IT" dirty="0"/>
              <a:t>e </a:t>
            </a:r>
            <a:r>
              <a:rPr lang="it-IT" dirty="0" err="1"/>
              <a:t>contemporanemente</a:t>
            </a:r>
            <a:r>
              <a:rPr lang="it-IT" dirty="0"/>
              <a:t> </a:t>
            </a:r>
            <a:r>
              <a:rPr lang="it-IT" dirty="0" err="1"/>
              <a:t>o_CS_L</a:t>
            </a:r>
            <a:r>
              <a:rPr lang="it-IT" dirty="0"/>
              <a:t> torna ad assumere il valore alto, </a:t>
            </a:r>
          </a:p>
          <a:p>
            <a:pPr marL="0" indent="0">
              <a:buFontTx/>
              <a:buNone/>
            </a:pPr>
            <a:r>
              <a:rPr lang="it-IT" dirty="0"/>
              <a:t>per questo nella simulazione tale segnale va alto quando il contatore ha il valore 14. </a:t>
            </a:r>
            <a:br>
              <a:rPr lang="it-IT" dirty="0"/>
            </a:br>
            <a:r>
              <a:rPr lang="it-IT" dirty="0"/>
              <a:t>Inoltre si noti che i vari step sono scanditi esclusivamente dai </a:t>
            </a:r>
            <a:r>
              <a:rPr lang="it-IT" dirty="0" err="1"/>
              <a:t>Leading</a:t>
            </a:r>
            <a:r>
              <a:rPr lang="it-IT" dirty="0"/>
              <a:t> o dai </a:t>
            </a:r>
            <a:r>
              <a:rPr lang="it-IT" dirty="0" err="1"/>
              <a:t>trailing</a:t>
            </a:r>
            <a:r>
              <a:rPr lang="it-IT" dirty="0"/>
              <a:t> </a:t>
            </a:r>
            <a:r>
              <a:rPr lang="it-IT" dirty="0" err="1"/>
              <a:t>edges</a:t>
            </a:r>
            <a:r>
              <a:rPr lang="it-IT" dirty="0"/>
              <a:t> </a:t>
            </a:r>
          </a:p>
          <a:p>
            <a:pPr marL="0" indent="0">
              <a:buFontTx/>
              <a:buNone/>
            </a:pPr>
            <a:r>
              <a:rPr lang="it-IT" dirty="0"/>
              <a:t>Nel nostro caso </a:t>
            </a:r>
            <a:r>
              <a:rPr lang="it-IT" dirty="0" err="1"/>
              <a:t>w_CPHA</a:t>
            </a:r>
            <a:r>
              <a:rPr lang="it-IT" dirty="0"/>
              <a:t> =0 quindi sui </a:t>
            </a:r>
            <a:r>
              <a:rPr lang="it-IT" dirty="0" err="1"/>
              <a:t>Trailing</a:t>
            </a:r>
            <a:r>
              <a:rPr lang="it-IT" dirty="0"/>
              <a:t> </a:t>
            </a:r>
            <a:r>
              <a:rPr lang="it-IT" dirty="0" err="1"/>
              <a:t>edges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BBE9C-7E22-4FC0-9666-4431D99A35B9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96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Serve per far intercorrere un po’ di tempo (4 cicli di </a:t>
            </a:r>
            <a:r>
              <a:rPr lang="it-IT" dirty="0" err="1"/>
              <a:t>colock</a:t>
            </a:r>
            <a:r>
              <a:rPr lang="it-IT" dirty="0"/>
              <a:t>) tra la richiesta «input RDY» e la generazione di «Output </a:t>
            </a:r>
            <a:r>
              <a:rPr lang="it-IT" dirty="0" err="1"/>
              <a:t>valid</a:t>
            </a:r>
            <a:r>
              <a:rPr lang="it-IT" dirty="0"/>
              <a:t>»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BBE9C-7E22-4FC0-9666-4431D99A35B9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38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L’indirizzo per la memoria viene fornito qualche ciclo di clock prima (all’istante 1) sperando che 3 cicli di clock siano sufficienti per garantire una stabilità nel segnale presente in uscita.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BBE9C-7E22-4FC0-9666-4431D99A35B9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54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WINDOWS\DESKTOP\templates\mktg\bkgnd-W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60363" y="6315075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© 2001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06700" y="2743200"/>
            <a:ext cx="5972175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06700" y="4343400"/>
            <a:ext cx="5969000" cy="1752600"/>
          </a:xfrm>
          <a:effectLst>
            <a:outerShdw dist="35921" dir="2700000" algn="ctr" rotWithShape="0">
              <a:srgbClr val="DDDDDD"/>
            </a:outerShdw>
          </a:effectLst>
        </p:spPr>
        <p:txBody>
          <a:bodyPr/>
          <a:lstStyle>
            <a:lvl1pPr marL="0" indent="0">
              <a:buFont typeface="Wingdings" pitchFamily="2" charset="2"/>
              <a:buNone/>
              <a:defRPr sz="3000" i="1"/>
            </a:lvl1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8300" y="6546850"/>
            <a:ext cx="698500" cy="282575"/>
          </a:xfrm>
        </p:spPr>
        <p:txBody>
          <a:bodyPr/>
          <a:lstStyle>
            <a:lvl1pPr>
              <a:defRPr smtClean="0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9238" y="273050"/>
            <a:ext cx="2082800" cy="58213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50838" y="273050"/>
            <a:ext cx="6096000" cy="58213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50838" y="1187450"/>
            <a:ext cx="8331200" cy="23764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838" y="3716338"/>
            <a:ext cx="8331200" cy="23780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50838" y="1187450"/>
            <a:ext cx="4089400" cy="4906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92638" y="1187450"/>
            <a:ext cx="4089400" cy="4906963"/>
          </a:xfrm>
        </p:spPr>
        <p:txBody>
          <a:bodyPr/>
          <a:lstStyle/>
          <a:p>
            <a:pPr lvl="0"/>
            <a:r>
              <a:rPr lang="it-IT" noProof="0"/>
              <a:t>Fare clic sull'icona per inserire un grafico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50838" y="1187450"/>
            <a:ext cx="4089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92638" y="1187450"/>
            <a:ext cx="4089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INDOWS\DESKTOP\templates\mktg\bkgnd-W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273050"/>
            <a:ext cx="833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187450"/>
            <a:ext cx="8331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546850"/>
            <a:ext cx="12382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6000" dirty="0"/>
              <a:t>Protocollo SPI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Serial </a:t>
            </a:r>
            <a:r>
              <a:rPr lang="it-IT" dirty="0" err="1"/>
              <a:t>Peripheral</a:t>
            </a:r>
            <a:r>
              <a:rPr lang="it-IT" dirty="0"/>
              <a:t> Interface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678279-697B-4B44-B881-661C2A1F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Generate SPI MOSI </a:t>
            </a:r>
            <a:r>
              <a:rPr lang="it-IT" dirty="0" err="1"/>
              <a:t>Simulation</a:t>
            </a:r>
            <a:endParaRPr lang="it-IT" dirty="0"/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50AD6FA3-772E-4E39-A324-E326A971E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38" y="2250310"/>
            <a:ext cx="8331200" cy="278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7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E419E8-E124-44CD-B510-D305C64C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Read MISO Data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DF44ABC-4488-495F-906E-0F6919430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807" y="1392916"/>
            <a:ext cx="6077262" cy="44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88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B068FC-431C-4373-BBBB-6ECB4D34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Read MISO - </a:t>
            </a:r>
            <a:r>
              <a:rPr lang="it-IT" dirty="0" err="1"/>
              <a:t>Simulation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5EE21CA-D74B-4390-B472-38C4D996D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38" y="1628800"/>
            <a:ext cx="8331200" cy="216024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C5D3F2-9E40-46DD-9538-0AB637B239AC}"/>
              </a:ext>
            </a:extLst>
          </p:cNvPr>
          <p:cNvSpPr txBox="1"/>
          <p:nvPr/>
        </p:nvSpPr>
        <p:spPr>
          <a:xfrm>
            <a:off x="350838" y="4365104"/>
            <a:ext cx="844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Nota</a:t>
            </a:r>
            <a:r>
              <a:rPr lang="it-IT" dirty="0"/>
              <a:t>: se </a:t>
            </a:r>
            <a:r>
              <a:rPr lang="it-IT" b="1" dirty="0"/>
              <a:t>non</a:t>
            </a:r>
            <a:r>
              <a:rPr lang="it-IT" dirty="0"/>
              <a:t> si attiva </a:t>
            </a:r>
            <a:r>
              <a:rPr lang="it-IT" dirty="0" err="1"/>
              <a:t>i_TX_DV</a:t>
            </a:r>
            <a:r>
              <a:rPr lang="it-IT" dirty="0"/>
              <a:t> non viene generato </a:t>
            </a:r>
            <a:r>
              <a:rPr lang="it-IT" dirty="0" err="1"/>
              <a:t>SPI_Clk</a:t>
            </a:r>
            <a:r>
              <a:rPr lang="it-IT" dirty="0"/>
              <a:t> e quindi il dispositivo</a:t>
            </a:r>
            <a:br>
              <a:rPr lang="it-IT" dirty="0"/>
            </a:br>
            <a:r>
              <a:rPr lang="it-IT" dirty="0"/>
              <a:t>non è in grado di scrivere su SPI ma al contempo nemmeno di leggere da SPI</a:t>
            </a:r>
          </a:p>
        </p:txBody>
      </p:sp>
    </p:spTree>
    <p:extLst>
      <p:ext uri="{BB962C8B-B14F-4D97-AF65-F5344CB8AC3E}">
        <p14:creationId xmlns:p14="http://schemas.microsoft.com/office/powerpoint/2010/main" val="3105772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1D87D6-8923-4510-BCA3-1C042693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Data Generator</a:t>
            </a:r>
            <a:endParaRPr lang="it-IT" dirty="0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077A04A1-7658-4D9E-B777-D5C30F1ED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Sistema con una memoria interna (LUT) che fornisca sequenzialmente i dati con cui «alimentare» il generatore SPI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C312AB1-BEB3-422A-8B2C-6EDB5798D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52936"/>
            <a:ext cx="6336704" cy="338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33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28CAB5-594D-466D-A35B-E103040F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 Generator - temporizzazioni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2DC64DB-14E0-4510-AABB-08B3A01C1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2698" y="1602476"/>
            <a:ext cx="6407479" cy="40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89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28CAB5-594D-466D-A35B-E103040F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 Generator - dati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E8A9DB20-9954-4B94-9598-52A56ABD3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1890" y="1269084"/>
            <a:ext cx="4769095" cy="474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75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28CAB5-594D-466D-A35B-E103040F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 Generator - simulazioni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4FE2ED2-EE90-42BE-ABF2-AC51519D4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10545A-D35A-4EC7-8D40-2FF728EED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562" y="1128532"/>
            <a:ext cx="9144000" cy="172395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2B826B4-10D7-48DA-AD93-E677C91D4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78" y="3213576"/>
            <a:ext cx="9144000" cy="158387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A0C4FB-D2F6-45BA-B9F1-79BBEDCDF4BB}"/>
              </a:ext>
            </a:extLst>
          </p:cNvPr>
          <p:cNvSpPr txBox="1"/>
          <p:nvPr/>
        </p:nvSpPr>
        <p:spPr>
          <a:xfrm>
            <a:off x="350838" y="5076598"/>
            <a:ext cx="861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Nota</a:t>
            </a:r>
            <a:r>
              <a:rPr lang="it-IT" dirty="0"/>
              <a:t>: </a:t>
            </a:r>
            <a:r>
              <a:rPr lang="it-IT" i="1" dirty="0" err="1"/>
              <a:t>i_rdy</a:t>
            </a:r>
            <a:r>
              <a:rPr lang="it-IT" i="1" dirty="0"/>
              <a:t> </a:t>
            </a:r>
            <a:r>
              <a:rPr lang="it-IT" dirty="0"/>
              <a:t>deve rimanere alto per un certo tempo altrimenti non si genera </a:t>
            </a:r>
            <a:r>
              <a:rPr lang="it-IT" i="1" dirty="0" err="1"/>
              <a:t>o_valid</a:t>
            </a:r>
            <a:endParaRPr lang="it-IT" i="1" dirty="0"/>
          </a:p>
          <a:p>
            <a:r>
              <a:rPr lang="it-IT" b="1" dirty="0"/>
              <a:t>Strategia</a:t>
            </a:r>
            <a:r>
              <a:rPr lang="it-IT" dirty="0"/>
              <a:t>: </a:t>
            </a:r>
            <a:r>
              <a:rPr lang="it-IT" dirty="0" err="1"/>
              <a:t>i_rdy</a:t>
            </a:r>
            <a:r>
              <a:rPr lang="it-IT" dirty="0"/>
              <a:t> viene generato (dal blocco SPI) come conseguenza del fatto che </a:t>
            </a:r>
            <a:r>
              <a:rPr lang="it-IT" dirty="0" err="1"/>
              <a:t>o_valid</a:t>
            </a:r>
            <a:r>
              <a:rPr lang="it-IT" dirty="0"/>
              <a:t> si sia attivato.</a:t>
            </a:r>
          </a:p>
        </p:txBody>
      </p:sp>
    </p:spTree>
    <p:extLst>
      <p:ext uri="{BB962C8B-B14F-4D97-AF65-F5344CB8AC3E}">
        <p14:creationId xmlns:p14="http://schemas.microsoft.com/office/powerpoint/2010/main" val="303266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B16B-A8A2-4C50-934D-486E1465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MAX7219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2739F7F-D02D-49D9-828F-5AECC25FD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38" y="1916832"/>
            <a:ext cx="7963309" cy="990651"/>
          </a:xfrm>
          <a:prstGeom prst="rect">
            <a:avLst/>
          </a:prstGeom>
        </p:spPr>
      </p:pic>
      <p:pic>
        <p:nvPicPr>
          <p:cNvPr id="3074" name="Picture 2" descr="MAX7219 Based 8x8 Dot Matrix Display Module Pinout, Features &amp; Circuit">
            <a:extLst>
              <a:ext uri="{FF2B5EF4-FFF2-40B4-BE49-F238E27FC236}">
                <a16:creationId xmlns:a16="http://schemas.microsoft.com/office/drawing/2014/main" id="{FFA55CC1-9D20-4883-BA1B-34678569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223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503867C-0EE4-4B28-B7C0-AB35FB47D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41" y="2980765"/>
            <a:ext cx="3087332" cy="387723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D76C532-C8B1-486C-BFBD-7E344B443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3388202"/>
            <a:ext cx="5401935" cy="99065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4A60543-E873-42B6-B248-05298C213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036" y="4820852"/>
            <a:ext cx="3344641" cy="166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44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877CDF-206B-4783-A622-F1EB47BF1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Simulazione sistema completo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F7326BC-31BC-4D31-8751-9C0C9B58D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38" y="2213181"/>
            <a:ext cx="8331200" cy="243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0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94E02F-35B5-4982-A8E5-BFA3AF22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109F6E4-8F5A-487B-970C-1A79695376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sz="2800" dirty="0"/>
                  <a:t>Comunicazione seriale sincrona</a:t>
                </a:r>
              </a:p>
              <a:p>
                <a:r>
                  <a:rPr lang="it-IT" sz="2800" dirty="0"/>
                  <a:t>Sviluppata da Motorola nel 1980</a:t>
                </a:r>
              </a:p>
              <a:p>
                <a:r>
                  <a:rPr lang="it-IT" sz="2800" dirty="0"/>
                  <a:t>Divenuta «de facto» standard</a:t>
                </a:r>
              </a:p>
              <a:p>
                <a:pPr lvl="1"/>
                <a:r>
                  <a:rPr lang="it-IT" sz="2000" dirty="0"/>
                  <a:t>Impiegata nelle Memorie SD</a:t>
                </a:r>
              </a:p>
              <a:p>
                <a:pPr lvl="1"/>
                <a:r>
                  <a:rPr lang="it-IT" sz="2000" dirty="0"/>
                  <a:t>Display a Cristalli liquidi o a LED</a:t>
                </a:r>
              </a:p>
              <a:p>
                <a:pPr lvl="1"/>
                <a:r>
                  <a:rPr lang="it-IT" sz="2000" dirty="0"/>
                  <a:t>Audio </a:t>
                </a:r>
                <a:r>
                  <a:rPr lang="it-IT" sz="2000" dirty="0" err="1"/>
                  <a:t>Codecs</a:t>
                </a:r>
                <a:r>
                  <a:rPr lang="it-IT" sz="2000" dirty="0"/>
                  <a:t> (TSC2101) </a:t>
                </a:r>
              </a:p>
              <a:p>
                <a:pPr lvl="1"/>
                <a:r>
                  <a:rPr lang="it-IT" sz="2000" dirty="0"/>
                  <a:t>…</a:t>
                </a:r>
              </a:p>
              <a:p>
                <a:r>
                  <a:rPr lang="it-IT" sz="2800" dirty="0"/>
                  <a:t>Comunicazione Full-Duplex </a:t>
                </a:r>
              </a:p>
              <a:p>
                <a:r>
                  <a:rPr lang="it-IT" sz="2800" dirty="0"/>
                  <a:t>Di tipo Master /Slave</a:t>
                </a:r>
              </a:p>
              <a:p>
                <a:r>
                  <a:rPr lang="it-IT" sz="2800" dirty="0"/>
                  <a:t>Vi possono essere eventualmente più </a:t>
                </a:r>
                <a:r>
                  <a:rPr lang="it-IT" sz="2800" dirty="0" err="1"/>
                  <a:t>Slaves</a:t>
                </a:r>
                <a:r>
                  <a:rPr lang="it-IT" sz="2800" dirty="0"/>
                  <a:t> attivati attraverso segnali di tipo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𝐶𝑆</m:t>
                        </m:r>
                      </m:e>
                    </m:acc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it-IT" sz="2800" b="0" dirty="0"/>
                </a:br>
                <a:r>
                  <a:rPr lang="it-IT" sz="2800" dirty="0"/>
                  <a:t>(Chip Select attivo basso)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lvl="1"/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109F6E4-8F5A-487B-970C-1A79695376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8" t="-1366" b="-134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77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84285-E012-450C-BBCB-62119CEF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/>
              <a:t>Interfacce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677515-AA2E-47CA-AF33-822148B20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8" y="1484784"/>
            <a:ext cx="8331200" cy="5373216"/>
          </a:xfrm>
        </p:spPr>
        <p:txBody>
          <a:bodyPr/>
          <a:lstStyle/>
          <a:p>
            <a:r>
              <a:rPr lang="it-IT" sz="2400" dirty="0"/>
              <a:t>Quattro segnali</a:t>
            </a:r>
          </a:p>
          <a:p>
            <a:pPr lvl="1"/>
            <a:r>
              <a:rPr lang="it-IT" sz="2000" dirty="0"/>
              <a:t>SCLK (Serial clock)</a:t>
            </a:r>
          </a:p>
          <a:p>
            <a:pPr lvl="1"/>
            <a:r>
              <a:rPr lang="it-IT" sz="2000" dirty="0"/>
              <a:t>MOSI (Master Out Slave In) – DATI</a:t>
            </a:r>
          </a:p>
          <a:p>
            <a:pPr lvl="1"/>
            <a:r>
              <a:rPr lang="it-IT" sz="2000" dirty="0"/>
              <a:t>MISO (Master In Slave Out) – DATI</a:t>
            </a:r>
          </a:p>
          <a:p>
            <a:pPr lvl="1"/>
            <a:r>
              <a:rPr lang="it-IT" sz="2000" dirty="0" err="1"/>
              <a:t>nSS</a:t>
            </a:r>
            <a:r>
              <a:rPr lang="it-IT" sz="2000" dirty="0"/>
              <a:t> – Slave Select (attivo basso)</a:t>
            </a:r>
          </a:p>
          <a:p>
            <a:r>
              <a:rPr lang="it-IT" sz="2400" dirty="0"/>
              <a:t>Master </a:t>
            </a:r>
          </a:p>
          <a:p>
            <a:pPr lvl="1"/>
            <a:r>
              <a:rPr lang="it-IT" sz="2000" dirty="0"/>
              <a:t>Produce SCLK, MOSI, </a:t>
            </a:r>
            <a:r>
              <a:rPr lang="it-IT" sz="2000" dirty="0" err="1"/>
              <a:t>nSS</a:t>
            </a:r>
            <a:endParaRPr lang="it-IT" sz="2000" dirty="0"/>
          </a:p>
          <a:p>
            <a:pPr lvl="1"/>
            <a:r>
              <a:rPr lang="it-IT" sz="2000" dirty="0"/>
              <a:t>Riceve MISO</a:t>
            </a:r>
          </a:p>
          <a:p>
            <a:r>
              <a:rPr lang="it-IT" sz="2400" dirty="0"/>
              <a:t>Slave </a:t>
            </a:r>
          </a:p>
          <a:p>
            <a:pPr lvl="1"/>
            <a:r>
              <a:rPr lang="it-IT" sz="2000" dirty="0"/>
              <a:t>Riceve SCLK, MOSI, </a:t>
            </a:r>
            <a:r>
              <a:rPr lang="it-IT" sz="2000" dirty="0" err="1"/>
              <a:t>nSS</a:t>
            </a:r>
            <a:endParaRPr lang="it-IT" sz="2000" dirty="0"/>
          </a:p>
          <a:p>
            <a:pPr lvl="1"/>
            <a:r>
              <a:rPr lang="it-IT" sz="2000" dirty="0"/>
              <a:t>Produce MISO (sincronizzato su SCLK)</a:t>
            </a:r>
          </a:p>
          <a:p>
            <a:pPr marL="0" indent="0">
              <a:buNone/>
            </a:pPr>
            <a:r>
              <a:rPr lang="it-IT" sz="2000" b="1" i="1" dirty="0"/>
              <a:t>NOTA</a:t>
            </a:r>
            <a:r>
              <a:rPr lang="it-IT" sz="2000" i="1" dirty="0"/>
              <a:t>: alcuni dispositivi Slave richiedono espressamente un fronte di discesa su </a:t>
            </a:r>
            <a:r>
              <a:rPr lang="it-IT" sz="2000" i="1" dirty="0" err="1"/>
              <a:t>nSS</a:t>
            </a:r>
            <a:r>
              <a:rPr lang="it-IT" sz="2000" i="1" dirty="0"/>
              <a:t> per attivarsi (non basta metterlo fisso a massa)</a:t>
            </a:r>
          </a:p>
          <a:p>
            <a:pPr lvl="1"/>
            <a:endParaRPr lang="it-IT" dirty="0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7030832E-3B52-4CF4-B984-EABBE3F8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25" y="730250"/>
            <a:ext cx="5870891" cy="183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3E2217CB-9B45-457F-8A62-E9C0A9BAF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3404915" cy="270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74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D127C-1A0B-4E23-96BC-1562DCB5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Comunicazione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B520B5-9140-4097-BF9D-C2D07CF94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Ci sono quattro modalità diverse per</a:t>
            </a:r>
          </a:p>
          <a:p>
            <a:pPr lvl="1"/>
            <a:r>
              <a:rPr lang="it-IT" sz="2400" dirty="0"/>
              <a:t>Polarità del clock</a:t>
            </a:r>
          </a:p>
          <a:p>
            <a:pPr lvl="1"/>
            <a:r>
              <a:rPr lang="it-IT" sz="2400" dirty="0"/>
              <a:t>Fase dei dati</a:t>
            </a:r>
          </a:p>
          <a:p>
            <a:pPr lvl="1"/>
            <a:endParaRPr lang="it-IT" sz="2400" dirty="0"/>
          </a:p>
          <a:p>
            <a:pPr lvl="1"/>
            <a:endParaRPr lang="it-IT" sz="24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FDF8314-B48C-4046-A411-D9013DEF6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99746"/>
              </p:ext>
            </p:extLst>
          </p:nvPr>
        </p:nvGraphicFramePr>
        <p:xfrm>
          <a:off x="295274" y="2935236"/>
          <a:ext cx="4132712" cy="2942034"/>
        </p:xfrm>
        <a:graphic>
          <a:graphicData uri="http://schemas.openxmlformats.org/drawingml/2006/table">
            <a:tbl>
              <a:tblPr/>
              <a:tblGrid>
                <a:gridCol w="1033178">
                  <a:extLst>
                    <a:ext uri="{9D8B030D-6E8A-4147-A177-3AD203B41FA5}">
                      <a16:colId xmlns:a16="http://schemas.microsoft.com/office/drawing/2014/main" val="1729591979"/>
                    </a:ext>
                  </a:extLst>
                </a:gridCol>
                <a:gridCol w="1033178">
                  <a:extLst>
                    <a:ext uri="{9D8B030D-6E8A-4147-A177-3AD203B41FA5}">
                      <a16:colId xmlns:a16="http://schemas.microsoft.com/office/drawing/2014/main" val="1120533859"/>
                    </a:ext>
                  </a:extLst>
                </a:gridCol>
                <a:gridCol w="1033178">
                  <a:extLst>
                    <a:ext uri="{9D8B030D-6E8A-4147-A177-3AD203B41FA5}">
                      <a16:colId xmlns:a16="http://schemas.microsoft.com/office/drawing/2014/main" val="826154667"/>
                    </a:ext>
                  </a:extLst>
                </a:gridCol>
                <a:gridCol w="1033178">
                  <a:extLst>
                    <a:ext uri="{9D8B030D-6E8A-4147-A177-3AD203B41FA5}">
                      <a16:colId xmlns:a16="http://schemas.microsoft.com/office/drawing/2014/main" val="673927200"/>
                    </a:ext>
                  </a:extLst>
                </a:gridCol>
              </a:tblGrid>
              <a:tr h="1471018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  <a:t>SPI mode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  <a:t>Clock </a:t>
                      </a:r>
                      <a:r>
                        <a:rPr lang="it-IT" sz="1400" dirty="0" err="1">
                          <a:solidFill>
                            <a:schemeClr val="tx2"/>
                          </a:solidFill>
                          <a:effectLst/>
                        </a:rPr>
                        <a:t>polarity</a:t>
                      </a:r>
                      <a:b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  <a:t>(CPOL)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  <a:t>Clock phase</a:t>
                      </a:r>
                      <a:b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  <a:t>(CPHA)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  <a:t>Clock </a:t>
                      </a:r>
                      <a:r>
                        <a:rPr lang="it-IT" sz="1400" dirty="0" err="1">
                          <a:solidFill>
                            <a:schemeClr val="tx2"/>
                          </a:solidFill>
                          <a:effectLst/>
                        </a:rPr>
                        <a:t>edge</a:t>
                      </a:r>
                      <a:b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  <a:t>(CKE/NCPHA)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280161"/>
                  </a:ext>
                </a:extLst>
              </a:tr>
              <a:tr h="367754"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270352"/>
                  </a:ext>
                </a:extLst>
              </a:tr>
              <a:tr h="367754"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453037"/>
                  </a:ext>
                </a:extLst>
              </a:tr>
              <a:tr h="367754"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effectLst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498130"/>
                  </a:ext>
                </a:extLst>
              </a:tr>
              <a:tr h="367754"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effectLst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9689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C525544-BF0F-4E1F-B223-4C52D292C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2288906"/>
            <a:ext cx="5818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undefined">
            <a:extLst>
              <a:ext uri="{FF2B5EF4-FFF2-40B4-BE49-F238E27FC236}">
                <a16:creationId xmlns:a16="http://schemas.microsoft.com/office/drawing/2014/main" id="{AB6CD1C9-7345-4714-B91C-C8097162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75" y="3121504"/>
            <a:ext cx="4695885" cy="272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B2AB00-1504-4BD7-AC27-AC00EEDBB1C3}"/>
              </a:ext>
            </a:extLst>
          </p:cNvPr>
          <p:cNvSpPr txBox="1"/>
          <p:nvPr/>
        </p:nvSpPr>
        <p:spPr>
          <a:xfrm>
            <a:off x="5634803" y="2120706"/>
            <a:ext cx="31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---</a:t>
            </a:r>
            <a:r>
              <a:rPr lang="it-IT" dirty="0"/>
              <a:t>  </a:t>
            </a:r>
            <a:r>
              <a:rPr lang="it-IT" dirty="0" err="1"/>
              <a:t>Leading</a:t>
            </a:r>
            <a:r>
              <a:rPr lang="it-IT" dirty="0"/>
              <a:t> </a:t>
            </a:r>
            <a:r>
              <a:rPr lang="it-IT" dirty="0" err="1"/>
              <a:t>edge</a:t>
            </a:r>
            <a:endParaRPr lang="it-IT" dirty="0"/>
          </a:p>
          <a:p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---</a:t>
            </a:r>
            <a:r>
              <a:rPr lang="it-IT" dirty="0"/>
              <a:t> </a:t>
            </a:r>
            <a:r>
              <a:rPr lang="it-IT" dirty="0" err="1"/>
              <a:t>Trailing</a:t>
            </a:r>
            <a:r>
              <a:rPr lang="it-IT" dirty="0"/>
              <a:t> Edge</a:t>
            </a:r>
          </a:p>
        </p:txBody>
      </p:sp>
    </p:spTree>
    <p:extLst>
      <p:ext uri="{BB962C8B-B14F-4D97-AF65-F5344CB8AC3E}">
        <p14:creationId xmlns:p14="http://schemas.microsoft.com/office/powerpoint/2010/main" val="262571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EE5E06-8529-4CD0-A85E-9CC61CAD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Verilog</a:t>
            </a:r>
            <a:r>
              <a:rPr lang="it-IT" dirty="0"/>
              <a:t> Code (16 Bits)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68473-EFFA-440E-84C8-AAA04384A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I/O Interface</a:t>
            </a:r>
          </a:p>
        </p:txBody>
      </p:sp>
      <p:pic>
        <p:nvPicPr>
          <p:cNvPr id="4" name="Segnaposto contenuto 6">
            <a:extLst>
              <a:ext uri="{FF2B5EF4-FFF2-40B4-BE49-F238E27FC236}">
                <a16:creationId xmlns:a16="http://schemas.microsoft.com/office/drawing/2014/main" id="{76EE71F9-F360-42A5-8479-35D8C06C2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1187450"/>
            <a:ext cx="4824536" cy="24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7BB7306-CC2D-4CBC-9951-11C16528A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656754"/>
            <a:ext cx="5330768" cy="28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9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CE88BF-48DE-45DC-9F10-D52A8CCA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SPI – CLK and timing generation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7EA34234-5C60-4555-86EF-587A44E8D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921296"/>
            <a:ext cx="4848695" cy="5015408"/>
          </a:xfrm>
        </p:spPr>
      </p:pic>
    </p:spTree>
    <p:extLst>
      <p:ext uri="{BB962C8B-B14F-4D97-AF65-F5344CB8AC3E}">
        <p14:creationId xmlns:p14="http://schemas.microsoft.com/office/powerpoint/2010/main" val="377920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E52758-0EB1-4FEC-B1C1-40034F2F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SPI CLK - </a:t>
            </a:r>
            <a:r>
              <a:rPr lang="it-IT" dirty="0" err="1"/>
              <a:t>Simulation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DBC5DE7-0447-4992-9FDF-315C326D7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111"/>
            <a:ext cx="9144000" cy="193815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2B072F4-CA3C-4266-B8AE-207F992D8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2976"/>
            <a:ext cx="9144000" cy="178738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8AE8FD2-1408-4D09-AD31-F944CBC2E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463" y="5288934"/>
            <a:ext cx="9144000" cy="15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4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83607-D6CF-430B-831A-2ACE165B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 In - </a:t>
            </a:r>
            <a:r>
              <a:rPr lang="it-IT" dirty="0" err="1"/>
              <a:t>Stored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618B52-907C-4108-89CE-7C6264BD3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Data In Register </a:t>
            </a:r>
            <a:r>
              <a:rPr lang="it-IT" dirty="0" err="1"/>
              <a:t>when</a:t>
            </a:r>
            <a:r>
              <a:rPr lang="it-IT" dirty="0"/>
              <a:t> Data </a:t>
            </a:r>
            <a:r>
              <a:rPr lang="it-IT" dirty="0" err="1"/>
              <a:t>Valid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HIGH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CD18A82-63A6-4954-97EC-9D8808002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9" y="1916832"/>
            <a:ext cx="7036162" cy="25591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D3FA2BB-CF4D-4362-A308-1F5521AAA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834978"/>
            <a:ext cx="5822337" cy="174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9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678279-697B-4B44-B881-661C2A1F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Generate SPI MOSI Data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84ADB64-EB6E-41E6-B5D4-08BDECC88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9851" y="1052736"/>
            <a:ext cx="6293173" cy="45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902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Altera">
  <a:themeElements>
    <a:clrScheme name="">
      <a:dk1>
        <a:srgbClr val="000000"/>
      </a:dk1>
      <a:lt1>
        <a:srgbClr val="FFFFFF"/>
      </a:lt1>
      <a:dk2>
        <a:srgbClr val="0079B6"/>
      </a:dk2>
      <a:lt2>
        <a:srgbClr val="B2B2B2"/>
      </a:lt2>
      <a:accent1>
        <a:srgbClr val="00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B900"/>
      </a:accent6>
      <a:hlink>
        <a:srgbClr val="3399FF"/>
      </a:hlink>
      <a:folHlink>
        <a:srgbClr val="CC0000"/>
      </a:folHlink>
    </a:clrScheme>
    <a:fontScheme name="Mktg_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ktg_gene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ktg_gener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6" ma:contentTypeDescription="Creare un nuovo documento." ma:contentTypeScope="" ma:versionID="e52132ae7390e3b7ad108aee798f47db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d7d0e5e562aab0db85dedb7b779f7f9a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DF5FB9-0B69-47A6-8A39-546CB4F61A5E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e2ceee5-4e98-448d-bd69-9759c2918574"/>
    <ds:schemaRef ds:uri="f3077446-a7b8-4994-9298-7551826f19f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3479CEA-91C9-4AA4-92F0-ADF07BBD3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423438-7516-46B0-BDC0-1D1694112D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Altera</Template>
  <TotalTime>34328</TotalTime>
  <Words>532</Words>
  <Application>Microsoft Office PowerPoint</Application>
  <PresentationFormat>Presentazione su schermo (4:3)</PresentationFormat>
  <Paragraphs>83</Paragraphs>
  <Slides>18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Wingdings</vt:lpstr>
      <vt:lpstr>Tema Altera</vt:lpstr>
      <vt:lpstr>Protocollo SPI</vt:lpstr>
      <vt:lpstr>Introduzione</vt:lpstr>
      <vt:lpstr>Interfacce</vt:lpstr>
      <vt:lpstr>Comunicazione</vt:lpstr>
      <vt:lpstr>Verilog Code (16 Bits)</vt:lpstr>
      <vt:lpstr>SPI – CLK and timing generation</vt:lpstr>
      <vt:lpstr>SPI CLK - Simulation</vt:lpstr>
      <vt:lpstr>DATA In - Stored</vt:lpstr>
      <vt:lpstr>Generate SPI MOSI Data</vt:lpstr>
      <vt:lpstr>Generate SPI MOSI Simulation</vt:lpstr>
      <vt:lpstr>Read MISO Data</vt:lpstr>
      <vt:lpstr>Read MISO - Simulation</vt:lpstr>
      <vt:lpstr>Data Generator</vt:lpstr>
      <vt:lpstr>Data Generator - temporizzazioni</vt:lpstr>
      <vt:lpstr>Data Generator - dati</vt:lpstr>
      <vt:lpstr>Data Generator - simulazioni</vt:lpstr>
      <vt:lpstr>MAX7219</vt:lpstr>
      <vt:lpstr>Simulazione sistema completo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DE1 Board</dc:title>
  <dc:creator>marsi</dc:creator>
  <cp:lastModifiedBy>MARSI STEFANO</cp:lastModifiedBy>
  <cp:revision>222</cp:revision>
  <dcterms:created xsi:type="dcterms:W3CDTF">2011-01-14T15:05:19Z</dcterms:created>
  <dcterms:modified xsi:type="dcterms:W3CDTF">2023-10-25T06:53:29Z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