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2" r:id="rId4"/>
    <p:sldId id="263" r:id="rId5"/>
    <p:sldId id="264" r:id="rId6"/>
    <p:sldId id="268" r:id="rId7"/>
    <p:sldId id="269" r:id="rId8"/>
    <p:sldId id="270" r:id="rId9"/>
    <p:sldId id="271" r:id="rId10"/>
    <p:sldId id="261" r:id="rId11"/>
    <p:sldId id="272" r:id="rId12"/>
    <p:sldId id="267" r:id="rId13"/>
    <p:sldId id="265" r:id="rId14"/>
    <p:sldId id="266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429" autoAdjust="0"/>
  </p:normalViewPr>
  <p:slideViewPr>
    <p:cSldViewPr>
      <p:cViewPr varScale="1">
        <p:scale>
          <a:sx n="139" d="100"/>
          <a:sy n="139" d="100"/>
        </p:scale>
        <p:origin x="1532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SI STEFANO" userId="ccd3b545-e10a-42a2-9cc6-83213556c668" providerId="ADAL" clId="{4AD670E8-413D-433C-B17D-1EE0F29EEEAE}"/>
    <pc:docChg chg="undo modSld">
      <pc:chgData name="MARSI STEFANO" userId="ccd3b545-e10a-42a2-9cc6-83213556c668" providerId="ADAL" clId="{4AD670E8-413D-433C-B17D-1EE0F29EEEAE}" dt="2025-10-07T13:42:15.506" v="5" actId="1076"/>
      <pc:docMkLst>
        <pc:docMk/>
      </pc:docMkLst>
      <pc:sldChg chg="modSp">
        <pc:chgData name="MARSI STEFANO" userId="ccd3b545-e10a-42a2-9cc6-83213556c668" providerId="ADAL" clId="{4AD670E8-413D-433C-B17D-1EE0F29EEEAE}" dt="2025-10-07T13:29:22.044" v="0" actId="20577"/>
        <pc:sldMkLst>
          <pc:docMk/>
          <pc:sldMk cId="0" sldId="257"/>
        </pc:sldMkLst>
        <pc:spChg chg="mod">
          <ac:chgData name="MARSI STEFANO" userId="ccd3b545-e10a-42a2-9cc6-83213556c668" providerId="ADAL" clId="{4AD670E8-413D-433C-B17D-1EE0F29EEEAE}" dt="2025-10-07T13:29:22.044" v="0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">
        <pc:chgData name="MARSI STEFANO" userId="ccd3b545-e10a-42a2-9cc6-83213556c668" providerId="ADAL" clId="{4AD670E8-413D-433C-B17D-1EE0F29EEEAE}" dt="2025-10-07T13:32:48.524" v="1" actId="20577"/>
        <pc:sldMkLst>
          <pc:docMk/>
          <pc:sldMk cId="0" sldId="264"/>
        </pc:sldMkLst>
        <pc:spChg chg="mod">
          <ac:chgData name="MARSI STEFANO" userId="ccd3b545-e10a-42a2-9cc6-83213556c668" providerId="ADAL" clId="{4AD670E8-413D-433C-B17D-1EE0F29EEEAE}" dt="2025-10-07T13:32:48.524" v="1" actId="20577"/>
          <ac:spMkLst>
            <pc:docMk/>
            <pc:sldMk cId="0" sldId="264"/>
            <ac:spMk id="3" creationId="{00000000-0000-0000-0000-000000000000}"/>
          </ac:spMkLst>
        </pc:spChg>
      </pc:sldChg>
      <pc:sldChg chg="modSp">
        <pc:chgData name="MARSI STEFANO" userId="ccd3b545-e10a-42a2-9cc6-83213556c668" providerId="ADAL" clId="{4AD670E8-413D-433C-B17D-1EE0F29EEEAE}" dt="2025-10-07T13:42:15.506" v="5" actId="1076"/>
        <pc:sldMkLst>
          <pc:docMk/>
          <pc:sldMk cId="0" sldId="265"/>
        </pc:sldMkLst>
        <pc:picChg chg="mod">
          <ac:chgData name="MARSI STEFANO" userId="ccd3b545-e10a-42a2-9cc6-83213556c668" providerId="ADAL" clId="{4AD670E8-413D-433C-B17D-1EE0F29EEEAE}" dt="2025-10-07T13:41:29.291" v="4" actId="1076"/>
          <ac:picMkLst>
            <pc:docMk/>
            <pc:sldMk cId="0" sldId="265"/>
            <ac:picMk id="27651" creationId="{00000000-0000-0000-0000-000000000000}"/>
          </ac:picMkLst>
        </pc:picChg>
        <pc:picChg chg="mod">
          <ac:chgData name="MARSI STEFANO" userId="ccd3b545-e10a-42a2-9cc6-83213556c668" providerId="ADAL" clId="{4AD670E8-413D-433C-B17D-1EE0F29EEEAE}" dt="2025-10-07T13:42:15.506" v="5" actId="1076"/>
          <ac:picMkLst>
            <pc:docMk/>
            <pc:sldMk cId="0" sldId="265"/>
            <ac:picMk id="2765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B1BD11-2274-4A0B-BD1F-A3EA32D8133C}" type="datetimeFigureOut">
              <a:rPr lang="it-IT" smtClean="0"/>
              <a:pPr/>
              <a:t>07/10/2025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D0E31-3CB0-418C-84CF-CAA46DBE803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8313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D0E31-3CB0-418C-84CF-CAA46DBE803D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2950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Nota bene: non è che abbassando i valori di </a:t>
            </a:r>
            <a:r>
              <a:rPr lang="it-IT" dirty="0" err="1"/>
              <a:t>tco</a:t>
            </a:r>
            <a:r>
              <a:rPr lang="it-IT" dirty="0"/>
              <a:t> e TRD</a:t>
            </a:r>
            <a:r>
              <a:rPr lang="it-IT" baseline="0" dirty="0"/>
              <a:t> posso aumentare a piacere la frequenza interna: perché vi è un’ulteriore vincolo, ovvero che la somma di questi due ritardi non deve essere inferiore al tempo di </a:t>
            </a:r>
            <a:r>
              <a:rPr lang="it-IT" baseline="0" dirty="0" err="1"/>
              <a:t>hold</a:t>
            </a:r>
            <a:r>
              <a:rPr lang="it-IT" baseline="0" dirty="0"/>
              <a:t> del secondo FF per cui all’atto pratico il minimo periodo è comunque inferiormente limitato da </a:t>
            </a:r>
            <a:r>
              <a:rPr lang="it-IT" baseline="0" dirty="0" err="1"/>
              <a:t>Th+Tsu</a:t>
            </a:r>
            <a:r>
              <a:rPr lang="it-IT" baseline="0" dirty="0"/>
              <a:t>. Ma </a:t>
            </a:r>
            <a:r>
              <a:rPr lang="it-IT" baseline="0" dirty="0" err="1"/>
              <a:t>supponenndo</a:t>
            </a:r>
            <a:r>
              <a:rPr lang="it-IT" baseline="0" dirty="0"/>
              <a:t> che </a:t>
            </a:r>
            <a:r>
              <a:rPr lang="it-IT" baseline="0" dirty="0" err="1"/>
              <a:t>Tsu</a:t>
            </a:r>
            <a:r>
              <a:rPr lang="it-IT" baseline="0" dirty="0"/>
              <a:t> e </a:t>
            </a:r>
            <a:r>
              <a:rPr lang="it-IT" baseline="0" dirty="0" err="1"/>
              <a:t>Th</a:t>
            </a:r>
            <a:r>
              <a:rPr lang="it-IT" baseline="0" dirty="0"/>
              <a:t> siano rispettati (anche perché altrimenti il sistema non funziona) chi limita la frequenza di funzionamento sono ora (</a:t>
            </a:r>
            <a:r>
              <a:rPr lang="it-IT" baseline="0" dirty="0" err="1"/>
              <a:t>tco+trd+tsu</a:t>
            </a:r>
            <a:r>
              <a:rPr lang="it-IT" baseline="0" dirty="0"/>
              <a:t>)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D0E31-3CB0-418C-84CF-CAA46DBE803D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1948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Tsu</a:t>
            </a:r>
            <a:r>
              <a:rPr lang="it-IT" baseline="0" dirty="0"/>
              <a:t> – Input clock - </a:t>
            </a:r>
            <a:r>
              <a:rPr lang="it-IT" dirty="0"/>
              <a:t> Non potrò modificare il dato in ingresso prima di</a:t>
            </a:r>
            <a:r>
              <a:rPr lang="it-IT" baseline="0" dirty="0"/>
              <a:t> </a:t>
            </a:r>
            <a:r>
              <a:rPr lang="it-IT" baseline="0" dirty="0" err="1"/>
              <a:t>Tsu</a:t>
            </a:r>
            <a:r>
              <a:rPr lang="it-IT" baseline="0" dirty="0"/>
              <a:t> altrimenti il dato che arriva ai registri potrebbe NON essere stabile</a:t>
            </a:r>
          </a:p>
          <a:p>
            <a:r>
              <a:rPr lang="it-IT" baseline="0" dirty="0" err="1"/>
              <a:t>Tco</a:t>
            </a:r>
            <a:r>
              <a:rPr lang="it-IT" baseline="0" dirty="0"/>
              <a:t> – Output clock – Non potrò mandare un altro dato (su </a:t>
            </a:r>
            <a:r>
              <a:rPr lang="it-IT" baseline="0" dirty="0" err="1"/>
              <a:t>un’altro</a:t>
            </a:r>
            <a:r>
              <a:rPr lang="it-IT" baseline="0" dirty="0"/>
              <a:t> </a:t>
            </a:r>
            <a:r>
              <a:rPr lang="it-IT" baseline="0" dirty="0" err="1"/>
              <a:t>clk</a:t>
            </a:r>
            <a:r>
              <a:rPr lang="it-IT" baseline="0" dirty="0"/>
              <a:t>) prima che sull’uscita si sia stabilizzato il dato attuale. </a:t>
            </a:r>
          </a:p>
          <a:p>
            <a:r>
              <a:rPr lang="it-IT" baseline="0" dirty="0"/>
              <a:t>Questo anche </a:t>
            </a:r>
            <a:r>
              <a:rPr lang="it-IT" baseline="0" dirty="0" err="1"/>
              <a:t>perchè</a:t>
            </a:r>
            <a:r>
              <a:rPr lang="it-IT" baseline="0" dirty="0"/>
              <a:t> noi guardiamo al ritardo MASSIMO potrebbe sempre darsi che esista un altro percorso con ritardo brevissimo.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D0E31-3CB0-418C-84CF-CAA46DBE803D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0412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WINDOWS\DESKTOP\templates\mktg\bkgnd-W1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G:\Template\logos\pclogos\jpg\Altera300rg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 r="6018"/>
          <a:stretch>
            <a:fillRect/>
          </a:stretch>
        </p:blipFill>
        <p:spPr bwMode="auto">
          <a:xfrm>
            <a:off x="2892425" y="1008063"/>
            <a:ext cx="310515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5935663" y="1497013"/>
            <a:ext cx="3159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b="1">
                <a:solidFill>
                  <a:schemeClr val="tx2"/>
                </a:solidFill>
                <a:latin typeface="Arial" charset="0"/>
              </a:rPr>
              <a:t>®</a:t>
            </a:r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806700" y="2743200"/>
            <a:ext cx="5972175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806700" y="4343400"/>
            <a:ext cx="5969000" cy="1752600"/>
          </a:xfrm>
          <a:effectLst>
            <a:outerShdw dist="35921" dir="2700000" algn="ctr" rotWithShape="0">
              <a:srgbClr val="DDDDDD"/>
            </a:outerShdw>
          </a:effectLst>
        </p:spPr>
        <p:txBody>
          <a:bodyPr/>
          <a:lstStyle>
            <a:lvl1pPr marL="0" indent="0">
              <a:buFont typeface="Wingdings" pitchFamily="2" charset="2"/>
              <a:buNone/>
              <a:defRPr sz="3000" i="1"/>
            </a:lvl1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99238" y="273050"/>
            <a:ext cx="2082800" cy="5821363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50838" y="273050"/>
            <a:ext cx="6096000" cy="5821363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olo e testo sopra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0838" y="273050"/>
            <a:ext cx="8331200" cy="9144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350838" y="1187450"/>
            <a:ext cx="8331200" cy="23764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50838" y="3716338"/>
            <a:ext cx="8331200" cy="237807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olo, testo e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0838" y="273050"/>
            <a:ext cx="8331200" cy="9144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350838" y="1187450"/>
            <a:ext cx="4089400" cy="4906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grafico 3"/>
          <p:cNvSpPr>
            <a:spLocks noGrp="1"/>
          </p:cNvSpPr>
          <p:nvPr>
            <p:ph type="chart" sz="half" idx="2"/>
          </p:nvPr>
        </p:nvSpPr>
        <p:spPr>
          <a:xfrm>
            <a:off x="4592638" y="1187450"/>
            <a:ext cx="4089400" cy="4906963"/>
          </a:xfrm>
        </p:spPr>
        <p:txBody>
          <a:bodyPr/>
          <a:lstStyle/>
          <a:p>
            <a:pPr lvl="0"/>
            <a:r>
              <a:rPr lang="it-IT" noProof="0"/>
              <a:t>Fare clic sull'icona per inserire un grafico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0838" y="273050"/>
            <a:ext cx="8331200" cy="9144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350838" y="1187450"/>
            <a:ext cx="8331200" cy="4906963"/>
          </a:xfrm>
        </p:spPr>
        <p:txBody>
          <a:bodyPr/>
          <a:lstStyle/>
          <a:p>
            <a:pPr lvl="0"/>
            <a:r>
              <a:rPr lang="it-IT" noProof="0"/>
              <a:t>Fare clic sull'icona per inserire una tabella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50838" y="1187450"/>
            <a:ext cx="4089400" cy="4906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92638" y="1187450"/>
            <a:ext cx="4089400" cy="4906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WINDOWS\DESKTOP\templates\mktg\bkgnd-W.jp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90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50838" y="273050"/>
            <a:ext cx="833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DDDDDD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0838" y="1187450"/>
            <a:ext cx="8331200" cy="490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123911" name="Text Box 7"/>
          <p:cNvSpPr txBox="1">
            <a:spLocks noChangeArrowheads="1"/>
          </p:cNvSpPr>
          <p:nvPr/>
        </p:nvSpPr>
        <p:spPr bwMode="auto">
          <a:xfrm>
            <a:off x="8615363" y="6499225"/>
            <a:ext cx="25876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" b="1">
                <a:solidFill>
                  <a:schemeClr val="tx2"/>
                </a:solidFill>
                <a:latin typeface="Arial" charset="0"/>
              </a:rPr>
              <a:t>®</a:t>
            </a:r>
          </a:p>
        </p:txBody>
      </p:sp>
      <p:pic>
        <p:nvPicPr>
          <p:cNvPr id="6152" name="Picture 8" descr="G:\Template\logos\pclogos\jpg\Altera300rgb.jpg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 r="6018"/>
          <a:stretch>
            <a:fillRect/>
          </a:stretch>
        </p:blipFill>
        <p:spPr bwMode="auto">
          <a:xfrm>
            <a:off x="7637463" y="6399213"/>
            <a:ext cx="1068387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913" name="Rectangle 9"/>
          <p:cNvSpPr>
            <a:spLocks noChangeArrowheads="1"/>
          </p:cNvSpPr>
          <p:nvPr/>
        </p:nvSpPr>
        <p:spPr bwMode="auto">
          <a:xfrm>
            <a:off x="1204913" y="6272213"/>
            <a:ext cx="24828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  <a:buClr>
                <a:schemeClr val="bg1"/>
              </a:buClr>
              <a:defRPr/>
            </a:pPr>
            <a:r>
              <a:rPr lang="en-US" sz="1000" b="1">
                <a:solidFill>
                  <a:schemeClr val="bg1"/>
                </a:solidFill>
                <a:latin typeface="Arial" charset="0"/>
              </a:rPr>
              <a:t>Altera Corporation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Symbol" pitchFamily="18" charset="2"/>
        <a:buChar char="-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Timing </a:t>
            </a:r>
            <a:r>
              <a:rPr lang="it-IT" dirty="0" err="1"/>
              <a:t>Analysis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Analysis of the timings of a logic circuit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Set-Up </a:t>
            </a:r>
            <a:r>
              <a:rPr lang="it-IT" dirty="0" err="1"/>
              <a:t>Slack</a:t>
            </a:r>
            <a:endParaRPr lang="it-IT" dirty="0"/>
          </a:p>
        </p:txBody>
      </p:sp>
      <p:pic>
        <p:nvPicPr>
          <p:cNvPr id="2253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687" y="1700808"/>
            <a:ext cx="7914626" cy="4711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sellaDiTesto 5"/>
          <p:cNvSpPr txBox="1"/>
          <p:nvPr/>
        </p:nvSpPr>
        <p:spPr>
          <a:xfrm>
            <a:off x="611560" y="1124744"/>
            <a:ext cx="6083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Represents the margin by which the constraint was met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Data </a:t>
            </a:r>
            <a:r>
              <a:rPr lang="it-IT" dirty="0" err="1"/>
              <a:t>Required</a:t>
            </a:r>
            <a:r>
              <a:rPr lang="it-IT" dirty="0"/>
              <a:t> Time - </a:t>
            </a:r>
            <a:r>
              <a:rPr lang="it-IT" dirty="0" err="1"/>
              <a:t>Hold</a:t>
            </a:r>
            <a:endParaRPr lang="it-IT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838" y="1131302"/>
            <a:ext cx="8331199" cy="5019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88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Hold</a:t>
            </a:r>
            <a:r>
              <a:rPr lang="it-IT" dirty="0"/>
              <a:t> </a:t>
            </a:r>
            <a:r>
              <a:rPr lang="it-IT" dirty="0" err="1"/>
              <a:t>Slack</a:t>
            </a:r>
            <a:endParaRPr lang="it-IT" dirty="0"/>
          </a:p>
        </p:txBody>
      </p:sp>
      <p:pic>
        <p:nvPicPr>
          <p:cNvPr id="296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556792"/>
            <a:ext cx="7920880" cy="480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Maximum </a:t>
            </a:r>
            <a:r>
              <a:rPr lang="it-IT" dirty="0" err="1"/>
              <a:t>freq</a:t>
            </a:r>
            <a:r>
              <a:rPr lang="it-IT" dirty="0"/>
              <a:t>. </a:t>
            </a:r>
            <a:r>
              <a:rPr lang="it-IT" dirty="0" err="1"/>
              <a:t>f</a:t>
            </a:r>
            <a:r>
              <a:rPr lang="it-IT" baseline="-25000" dirty="0" err="1"/>
              <a:t>MAX</a:t>
            </a:r>
            <a:r>
              <a:rPr lang="it-IT" baseline="-25000" dirty="0"/>
              <a:t> </a:t>
            </a:r>
            <a:r>
              <a:rPr lang="it-IT" dirty="0"/>
              <a:t>(</a:t>
            </a:r>
            <a:r>
              <a:rPr lang="it-IT" dirty="0" err="1"/>
              <a:t>internal</a:t>
            </a:r>
            <a:r>
              <a:rPr lang="it-IT" dirty="0"/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/>
              <a:t>Clock </a:t>
            </a:r>
            <a:r>
              <a:rPr lang="it-IT" sz="2800" dirty="0" err="1"/>
              <a:t>Skew</a:t>
            </a:r>
            <a:r>
              <a:rPr lang="it-IT" sz="2800" dirty="0"/>
              <a:t>: </a:t>
            </a:r>
            <a:r>
              <a:rPr lang="en-US" sz="2400" dirty="0"/>
              <a:t>time difference between the clock signal arriving at two registers </a:t>
            </a:r>
            <a:r>
              <a:rPr lang="it-IT" sz="2400" dirty="0"/>
              <a:t>(E-C)</a:t>
            </a:r>
          </a:p>
          <a:p>
            <a:r>
              <a:rPr lang="it-IT" sz="2400" dirty="0"/>
              <a:t>T</a:t>
            </a:r>
            <a:r>
              <a:rPr lang="it-IT" sz="2400" baseline="-25000" dirty="0"/>
              <a:t>RD</a:t>
            </a:r>
            <a:r>
              <a:rPr lang="it-IT" sz="2400" dirty="0"/>
              <a:t>: </a:t>
            </a:r>
            <a:r>
              <a:rPr lang="it-IT" sz="2400" dirty="0" err="1"/>
              <a:t>Register</a:t>
            </a:r>
            <a:r>
              <a:rPr lang="it-IT" sz="2400" dirty="0"/>
              <a:t> </a:t>
            </a:r>
            <a:r>
              <a:rPr lang="it-IT" sz="2400" dirty="0" err="1"/>
              <a:t>to</a:t>
            </a:r>
            <a:r>
              <a:rPr lang="it-IT" sz="2400" dirty="0"/>
              <a:t> </a:t>
            </a:r>
            <a:r>
              <a:rPr lang="it-IT" sz="2400" dirty="0" err="1"/>
              <a:t>register</a:t>
            </a:r>
            <a:r>
              <a:rPr lang="it-IT" sz="2400" dirty="0"/>
              <a:t> </a:t>
            </a:r>
            <a:r>
              <a:rPr lang="it-IT" sz="2400" dirty="0" err="1"/>
              <a:t>delay</a:t>
            </a:r>
            <a:r>
              <a:rPr lang="it-IT" sz="2400" dirty="0"/>
              <a:t>  (B)</a:t>
            </a:r>
            <a:endParaRPr lang="it-IT" sz="2800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845571"/>
            <a:ext cx="692467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76300" y="2492896"/>
            <a:ext cx="7391400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6075363"/>
            <a:ext cx="7848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Massima </a:t>
            </a:r>
            <a:r>
              <a:rPr lang="it-IT" dirty="0" err="1"/>
              <a:t>freq</a:t>
            </a:r>
            <a:r>
              <a:rPr lang="it-IT" dirty="0"/>
              <a:t>. </a:t>
            </a:r>
            <a:r>
              <a:rPr lang="it-IT" dirty="0" err="1"/>
              <a:t>f</a:t>
            </a:r>
            <a:r>
              <a:rPr lang="it-IT" baseline="-25000" dirty="0" err="1"/>
              <a:t>MAX</a:t>
            </a:r>
            <a:r>
              <a:rPr lang="it-IT" baseline="-25000" dirty="0"/>
              <a:t> </a:t>
            </a:r>
            <a:r>
              <a:rPr lang="it-IT" dirty="0"/>
              <a:t>(esterna)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For the sake of fairness, we should also consider the external delays with which the data are provided to the</a:t>
            </a:r>
            <a:r>
              <a:rPr lang="it-IT" sz="2800" dirty="0"/>
              <a:t>FF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0040" y="2060848"/>
            <a:ext cx="8676456" cy="2190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497" y="4149080"/>
            <a:ext cx="7651006" cy="1478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5811265"/>
            <a:ext cx="7560840" cy="714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Definitions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For physical reasons related to the correct functioning of the synchronous device (FF), the data must be stable at least for a certain time before the arrival of the clock edge and be maintained at least for a certain time after the front</a:t>
            </a:r>
            <a:r>
              <a:rPr lang="it-IT" sz="2400" dirty="0"/>
              <a:t>:</a:t>
            </a:r>
          </a:p>
          <a:p>
            <a:pPr lvl="1"/>
            <a:r>
              <a:rPr lang="it-IT" sz="2400" dirty="0" err="1"/>
              <a:t>Tsu</a:t>
            </a:r>
            <a:r>
              <a:rPr lang="it-IT" sz="2400" dirty="0"/>
              <a:t>: Set-Up time (in the </a:t>
            </a:r>
            <a:r>
              <a:rPr lang="it-IT" sz="2400" dirty="0" err="1"/>
              <a:t>example</a:t>
            </a:r>
            <a:r>
              <a:rPr lang="it-IT" sz="2400" dirty="0"/>
              <a:t> =8ns)</a:t>
            </a:r>
          </a:p>
          <a:p>
            <a:pPr lvl="1"/>
            <a:r>
              <a:rPr lang="it-IT" sz="2400" dirty="0" err="1"/>
              <a:t>Th</a:t>
            </a:r>
            <a:r>
              <a:rPr lang="it-IT" sz="2400" dirty="0"/>
              <a:t>: </a:t>
            </a:r>
            <a:r>
              <a:rPr lang="it-IT" sz="2400" dirty="0" err="1"/>
              <a:t>Hold</a:t>
            </a:r>
            <a:r>
              <a:rPr lang="it-IT" sz="2400" dirty="0"/>
              <a:t> Time (in the </a:t>
            </a:r>
            <a:r>
              <a:rPr lang="it-IT" sz="2400" dirty="0" err="1"/>
              <a:t>example</a:t>
            </a:r>
            <a:r>
              <a:rPr lang="it-IT" sz="2400" dirty="0"/>
              <a:t> =7ns)</a:t>
            </a:r>
          </a:p>
        </p:txBody>
      </p:sp>
      <p:pic>
        <p:nvPicPr>
          <p:cNvPr id="23556" name="Picture 4" descr="http://www.markharvey.info/fpga/tconst/figure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4293096"/>
            <a:ext cx="4762500" cy="23336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Set-Up </a:t>
            </a:r>
            <a:r>
              <a:rPr lang="it-IT" dirty="0" err="1"/>
              <a:t>Time</a:t>
            </a:r>
            <a:r>
              <a:rPr lang="it-IT" dirty="0"/>
              <a:t> (</a:t>
            </a:r>
            <a:r>
              <a:rPr lang="it-IT" dirty="0" err="1"/>
              <a:t>Tsu</a:t>
            </a:r>
            <a:r>
              <a:rPr lang="it-IT" dirty="0"/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Globally, it must take into account the delays inherent in data propagation and the clock signal</a:t>
            </a:r>
            <a:endParaRPr lang="it-IT" sz="2800" dirty="0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5445224"/>
            <a:ext cx="52101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00137" y="2204864"/>
            <a:ext cx="694372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Hold</a:t>
            </a:r>
            <a:r>
              <a:rPr lang="it-IT" dirty="0"/>
              <a:t> </a:t>
            </a:r>
            <a:r>
              <a:rPr lang="it-IT" dirty="0" err="1"/>
              <a:t>Time</a:t>
            </a:r>
            <a:r>
              <a:rPr lang="it-IT" dirty="0"/>
              <a:t> (</a:t>
            </a:r>
            <a:r>
              <a:rPr lang="it-IT" dirty="0" err="1"/>
              <a:t>Th</a:t>
            </a:r>
            <a:r>
              <a:rPr lang="it-IT" dirty="0"/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Globally, it must take into account the delays inherent in data propagation and the clock signal</a:t>
            </a:r>
            <a:endParaRPr lang="it-IT" sz="2800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204864"/>
            <a:ext cx="6934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66925" y="5589240"/>
            <a:ext cx="50101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Clock </a:t>
            </a:r>
            <a:r>
              <a:rPr lang="it-IT" dirty="0" err="1"/>
              <a:t>to</a:t>
            </a:r>
            <a:r>
              <a:rPr lang="it-IT" dirty="0"/>
              <a:t> output </a:t>
            </a:r>
            <a:r>
              <a:rPr lang="it-IT" dirty="0" err="1"/>
              <a:t>delay</a:t>
            </a:r>
            <a:r>
              <a:rPr lang="it-IT" dirty="0"/>
              <a:t> (</a:t>
            </a:r>
            <a:r>
              <a:rPr lang="it-IT" dirty="0" err="1"/>
              <a:t>Tco</a:t>
            </a:r>
            <a:r>
              <a:rPr lang="it-IT" dirty="0"/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How long after the (reference) clock edge, the input data of the FF is transferred to the output</a:t>
            </a:r>
            <a:endParaRPr lang="it-IT" sz="2800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" y="2492896"/>
            <a:ext cx="8172450" cy="340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5949280"/>
            <a:ext cx="52578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Launch</a:t>
            </a:r>
            <a:r>
              <a:rPr lang="it-IT" dirty="0"/>
              <a:t> &amp; Latch </a:t>
            </a:r>
            <a:r>
              <a:rPr lang="it-IT" dirty="0" err="1"/>
              <a:t>Edge</a:t>
            </a:r>
            <a:endParaRPr lang="it-IT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80" y="1268760"/>
            <a:ext cx="7951152" cy="476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397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Data </a:t>
            </a:r>
            <a:r>
              <a:rPr lang="it-IT" dirty="0" err="1"/>
              <a:t>Arrival</a:t>
            </a:r>
            <a:r>
              <a:rPr lang="it-IT" dirty="0"/>
              <a:t> Time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1200805"/>
            <a:ext cx="7704855" cy="4855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493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Clock </a:t>
            </a:r>
            <a:r>
              <a:rPr lang="it-IT" dirty="0" err="1"/>
              <a:t>Arrival</a:t>
            </a:r>
            <a:r>
              <a:rPr lang="it-IT" dirty="0"/>
              <a:t> Time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434" y="1157990"/>
            <a:ext cx="7770006" cy="4719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489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Data </a:t>
            </a:r>
            <a:r>
              <a:rPr lang="it-IT" dirty="0" err="1"/>
              <a:t>Required</a:t>
            </a:r>
            <a:r>
              <a:rPr lang="it-IT" dirty="0"/>
              <a:t> Time - Setup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169" y="1182825"/>
            <a:ext cx="7675239" cy="4694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9625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Altera corretto">
  <a:themeElements>
    <a:clrScheme name="">
      <a:dk1>
        <a:srgbClr val="000000"/>
      </a:dk1>
      <a:lt1>
        <a:srgbClr val="FFFFFF"/>
      </a:lt1>
      <a:dk2>
        <a:srgbClr val="0079B6"/>
      </a:dk2>
      <a:lt2>
        <a:srgbClr val="B2B2B2"/>
      </a:lt2>
      <a:accent1>
        <a:srgbClr val="00CC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AAE2AA"/>
      </a:accent5>
      <a:accent6>
        <a:srgbClr val="E7B900"/>
      </a:accent6>
      <a:hlink>
        <a:srgbClr val="3399FF"/>
      </a:hlink>
      <a:folHlink>
        <a:srgbClr val="CC0000"/>
      </a:folHlink>
    </a:clrScheme>
    <a:fontScheme name="Mktg_gene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ktg_gener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ktg_general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ktg_general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ktg_general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ktg_gener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ktg_gener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ktg_gener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Altera corretto</Template>
  <TotalTime>866</TotalTime>
  <Words>414</Words>
  <Application>Microsoft Office PowerPoint</Application>
  <PresentationFormat>Presentazione su schermo (4:3)</PresentationFormat>
  <Paragraphs>32</Paragraphs>
  <Slides>14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Arial</vt:lpstr>
      <vt:lpstr>Calibri</vt:lpstr>
      <vt:lpstr>Symbol</vt:lpstr>
      <vt:lpstr>Wingdings</vt:lpstr>
      <vt:lpstr>Tema Altera corretto</vt:lpstr>
      <vt:lpstr>Timing Analysis</vt:lpstr>
      <vt:lpstr>Definitions</vt:lpstr>
      <vt:lpstr>Set-Up Time (Tsu)</vt:lpstr>
      <vt:lpstr>Hold Time (Th)</vt:lpstr>
      <vt:lpstr>Clock to output delay (Tco)</vt:lpstr>
      <vt:lpstr>Launch &amp; Latch Edge</vt:lpstr>
      <vt:lpstr>Data Arrival Time</vt:lpstr>
      <vt:lpstr>Clock Arrival Time</vt:lpstr>
      <vt:lpstr>Data Required Time - Setup</vt:lpstr>
      <vt:lpstr>Set-Up Slack</vt:lpstr>
      <vt:lpstr>Data Required Time - Hold</vt:lpstr>
      <vt:lpstr>Hold Slack</vt:lpstr>
      <vt:lpstr>Maximum freq. fMAX (internal)</vt:lpstr>
      <vt:lpstr>Massima freq. fMAX (esterna)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QUARTUS</dc:title>
  <dc:creator>marsi</dc:creator>
  <cp:lastModifiedBy>MARSI STEFANO</cp:lastModifiedBy>
  <cp:revision>75</cp:revision>
  <dcterms:created xsi:type="dcterms:W3CDTF">2011-03-03T07:36:14Z</dcterms:created>
  <dcterms:modified xsi:type="dcterms:W3CDTF">2025-10-07T13:46:33Z</dcterms:modified>
</cp:coreProperties>
</file>