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1"/>
  </p:sldMasterIdLst>
  <p:notesMasterIdLst>
    <p:notesMasterId r:id="rId38"/>
  </p:notesMasterIdLst>
  <p:handoutMasterIdLst>
    <p:handoutMasterId r:id="rId39"/>
  </p:handoutMasterIdLst>
  <p:sldIdLst>
    <p:sldId id="256" r:id="rId2"/>
    <p:sldId id="334" r:id="rId3"/>
    <p:sldId id="297" r:id="rId4"/>
    <p:sldId id="296" r:id="rId5"/>
    <p:sldId id="322" r:id="rId6"/>
    <p:sldId id="323" r:id="rId7"/>
    <p:sldId id="299" r:id="rId8"/>
    <p:sldId id="307" r:id="rId9"/>
    <p:sldId id="305" r:id="rId10"/>
    <p:sldId id="306" r:id="rId11"/>
    <p:sldId id="309" r:id="rId12"/>
    <p:sldId id="308" r:id="rId13"/>
    <p:sldId id="324" r:id="rId14"/>
    <p:sldId id="300" r:id="rId15"/>
    <p:sldId id="302" r:id="rId16"/>
    <p:sldId id="303" r:id="rId17"/>
    <p:sldId id="304" r:id="rId18"/>
    <p:sldId id="325" r:id="rId19"/>
    <p:sldId id="310" r:id="rId20"/>
    <p:sldId id="326" r:id="rId21"/>
    <p:sldId id="328" r:id="rId22"/>
    <p:sldId id="317" r:id="rId23"/>
    <p:sldId id="318" r:id="rId24"/>
    <p:sldId id="319" r:id="rId25"/>
    <p:sldId id="329" r:id="rId26"/>
    <p:sldId id="330" r:id="rId27"/>
    <p:sldId id="316" r:id="rId28"/>
    <p:sldId id="320" r:id="rId29"/>
    <p:sldId id="321" r:id="rId30"/>
    <p:sldId id="332" r:id="rId31"/>
    <p:sldId id="333" r:id="rId32"/>
    <p:sldId id="311" r:id="rId33"/>
    <p:sldId id="312" r:id="rId34"/>
    <p:sldId id="313" r:id="rId35"/>
    <p:sldId id="314" r:id="rId36"/>
    <p:sldId id="315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00FF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79189" autoAdjust="0"/>
  </p:normalViewPr>
  <p:slideViewPr>
    <p:cSldViewPr>
      <p:cViewPr varScale="1">
        <p:scale>
          <a:sx n="130" d="100"/>
          <a:sy n="130" d="100"/>
        </p:scale>
        <p:origin x="1528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3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9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SI STEFANO" userId="ccd3b545-e10a-42a2-9cc6-83213556c668" providerId="ADAL" clId="{17332D24-7B3B-45B0-BC20-0E566724FA4F}"/>
    <pc:docChg chg="custSel modSld">
      <pc:chgData name="MARSI STEFANO" userId="ccd3b545-e10a-42a2-9cc6-83213556c668" providerId="ADAL" clId="{17332D24-7B3B-45B0-BC20-0E566724FA4F}" dt="2025-10-06T12:35:19.638" v="250" actId="20577"/>
      <pc:docMkLst>
        <pc:docMk/>
      </pc:docMkLst>
      <pc:sldChg chg="modSp">
        <pc:chgData name="MARSI STEFANO" userId="ccd3b545-e10a-42a2-9cc6-83213556c668" providerId="ADAL" clId="{17332D24-7B3B-45B0-BC20-0E566724FA4F}" dt="2025-10-06T12:11:23.038" v="23" actId="20577"/>
        <pc:sldMkLst>
          <pc:docMk/>
          <pc:sldMk cId="0" sldId="296"/>
        </pc:sldMkLst>
        <pc:spChg chg="mod">
          <ac:chgData name="MARSI STEFANO" userId="ccd3b545-e10a-42a2-9cc6-83213556c668" providerId="ADAL" clId="{17332D24-7B3B-45B0-BC20-0E566724FA4F}" dt="2025-10-06T12:11:23.038" v="23" actId="20577"/>
          <ac:spMkLst>
            <pc:docMk/>
            <pc:sldMk cId="0" sldId="296"/>
            <ac:spMk id="15362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10:45.936" v="16" actId="20577"/>
        <pc:sldMkLst>
          <pc:docMk/>
          <pc:sldMk cId="0" sldId="297"/>
        </pc:sldMkLst>
        <pc:spChg chg="mod">
          <ac:chgData name="MARSI STEFANO" userId="ccd3b545-e10a-42a2-9cc6-83213556c668" providerId="ADAL" clId="{17332D24-7B3B-45B0-BC20-0E566724FA4F}" dt="2025-10-06T12:10:45.936" v="16" actId="20577"/>
          <ac:spMkLst>
            <pc:docMk/>
            <pc:sldMk cId="0" sldId="297"/>
            <ac:spMk id="14338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12:33.167" v="29" actId="20577"/>
        <pc:sldMkLst>
          <pc:docMk/>
          <pc:sldMk cId="0" sldId="299"/>
        </pc:sldMkLst>
        <pc:spChg chg="mod">
          <ac:chgData name="MARSI STEFANO" userId="ccd3b545-e10a-42a2-9cc6-83213556c668" providerId="ADAL" clId="{17332D24-7B3B-45B0-BC20-0E566724FA4F}" dt="2025-10-06T12:12:33.167" v="29" actId="20577"/>
          <ac:spMkLst>
            <pc:docMk/>
            <pc:sldMk cId="0" sldId="299"/>
            <ac:spMk id="18434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20:00.451" v="50" actId="20577"/>
        <pc:sldMkLst>
          <pc:docMk/>
          <pc:sldMk cId="0" sldId="300"/>
        </pc:sldMkLst>
        <pc:spChg chg="mod">
          <ac:chgData name="MARSI STEFANO" userId="ccd3b545-e10a-42a2-9cc6-83213556c668" providerId="ADAL" clId="{17332D24-7B3B-45B0-BC20-0E566724FA4F}" dt="2025-10-06T12:20:00.451" v="50" actId="20577"/>
          <ac:spMkLst>
            <pc:docMk/>
            <pc:sldMk cId="0" sldId="300"/>
            <ac:spMk id="31746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20:41.602" v="54" actId="20577"/>
        <pc:sldMkLst>
          <pc:docMk/>
          <pc:sldMk cId="0" sldId="303"/>
        </pc:sldMkLst>
        <pc:spChg chg="mod">
          <ac:chgData name="MARSI STEFANO" userId="ccd3b545-e10a-42a2-9cc6-83213556c668" providerId="ADAL" clId="{17332D24-7B3B-45B0-BC20-0E566724FA4F}" dt="2025-10-06T12:20:41.602" v="54" actId="20577"/>
          <ac:spMkLst>
            <pc:docMk/>
            <pc:sldMk cId="0" sldId="303"/>
            <ac:spMk id="26626" creationId="{00000000-0000-0000-0000-000000000000}"/>
          </ac:spMkLst>
        </pc:spChg>
        <pc:spChg chg="mod">
          <ac:chgData name="MARSI STEFANO" userId="ccd3b545-e10a-42a2-9cc6-83213556c668" providerId="ADAL" clId="{17332D24-7B3B-45B0-BC20-0E566724FA4F}" dt="2025-10-06T12:20:32.950" v="53"/>
          <ac:spMkLst>
            <pc:docMk/>
            <pc:sldMk cId="0" sldId="303"/>
            <ac:spMk id="26629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21:33.604" v="62" actId="20577"/>
        <pc:sldMkLst>
          <pc:docMk/>
          <pc:sldMk cId="0" sldId="304"/>
        </pc:sldMkLst>
        <pc:spChg chg="mod">
          <ac:chgData name="MARSI STEFANO" userId="ccd3b545-e10a-42a2-9cc6-83213556c668" providerId="ADAL" clId="{17332D24-7B3B-45B0-BC20-0E566724FA4F}" dt="2025-10-06T12:21:33.604" v="62" actId="20577"/>
          <ac:spMkLst>
            <pc:docMk/>
            <pc:sldMk cId="0" sldId="304"/>
            <ac:spMk id="34818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13:42.718" v="32" actId="20577"/>
        <pc:sldMkLst>
          <pc:docMk/>
          <pc:sldMk cId="0" sldId="305"/>
        </pc:sldMkLst>
        <pc:spChg chg="mod">
          <ac:chgData name="MARSI STEFANO" userId="ccd3b545-e10a-42a2-9cc6-83213556c668" providerId="ADAL" clId="{17332D24-7B3B-45B0-BC20-0E566724FA4F}" dt="2025-10-06T12:13:42.718" v="32" actId="20577"/>
          <ac:spMkLst>
            <pc:docMk/>
            <pc:sldMk cId="0" sldId="305"/>
            <ac:spMk id="20482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18:20.212" v="34" actId="113"/>
        <pc:sldMkLst>
          <pc:docMk/>
          <pc:sldMk cId="0" sldId="308"/>
        </pc:sldMkLst>
        <pc:spChg chg="mod">
          <ac:chgData name="MARSI STEFANO" userId="ccd3b545-e10a-42a2-9cc6-83213556c668" providerId="ADAL" clId="{17332D24-7B3B-45B0-BC20-0E566724FA4F}" dt="2025-10-06T12:18:20.212" v="34" actId="113"/>
          <ac:spMkLst>
            <pc:docMk/>
            <pc:sldMk cId="0" sldId="308"/>
            <ac:spMk id="22530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33:00.544" v="200" actId="113"/>
        <pc:sldMkLst>
          <pc:docMk/>
          <pc:sldMk cId="0" sldId="310"/>
        </pc:sldMkLst>
        <pc:spChg chg="mod">
          <ac:chgData name="MARSI STEFANO" userId="ccd3b545-e10a-42a2-9cc6-83213556c668" providerId="ADAL" clId="{17332D24-7B3B-45B0-BC20-0E566724FA4F}" dt="2025-10-06T12:33:00.544" v="200" actId="113"/>
          <ac:spMkLst>
            <pc:docMk/>
            <pc:sldMk cId="0" sldId="310"/>
            <ac:spMk id="29698" creationId="{00000000-0000-0000-0000-000000000000}"/>
          </ac:spMkLst>
        </pc:spChg>
        <pc:spChg chg="mod">
          <ac:chgData name="MARSI STEFANO" userId="ccd3b545-e10a-42a2-9cc6-83213556c668" providerId="ADAL" clId="{17332D24-7B3B-45B0-BC20-0E566724FA4F}" dt="2025-10-06T12:32:54.581" v="199" actId="20577"/>
          <ac:spMkLst>
            <pc:docMk/>
            <pc:sldMk cId="0" sldId="310"/>
            <ac:spMk id="30722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30:45.205" v="161" actId="20577"/>
        <pc:sldMkLst>
          <pc:docMk/>
          <pc:sldMk cId="0" sldId="311"/>
        </pc:sldMkLst>
        <pc:spChg chg="mod">
          <ac:chgData name="MARSI STEFANO" userId="ccd3b545-e10a-42a2-9cc6-83213556c668" providerId="ADAL" clId="{17332D24-7B3B-45B0-BC20-0E566724FA4F}" dt="2025-10-06T12:30:45.205" v="161" actId="20577"/>
          <ac:spMkLst>
            <pc:docMk/>
            <pc:sldMk cId="0" sldId="311"/>
            <ac:spMk id="40962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31:19.414" v="167" actId="20577"/>
        <pc:sldMkLst>
          <pc:docMk/>
          <pc:sldMk cId="0" sldId="312"/>
        </pc:sldMkLst>
        <pc:spChg chg="mod">
          <ac:chgData name="MARSI STEFANO" userId="ccd3b545-e10a-42a2-9cc6-83213556c668" providerId="ADAL" clId="{17332D24-7B3B-45B0-BC20-0E566724FA4F}" dt="2025-10-06T12:31:19.414" v="167" actId="20577"/>
          <ac:spMkLst>
            <pc:docMk/>
            <pc:sldMk cId="0" sldId="312"/>
            <ac:spMk id="41986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35:03.655" v="247" actId="20577"/>
        <pc:sldMkLst>
          <pc:docMk/>
          <pc:sldMk cId="0" sldId="313"/>
        </pc:sldMkLst>
        <pc:spChg chg="mod">
          <ac:chgData name="MARSI STEFANO" userId="ccd3b545-e10a-42a2-9cc6-83213556c668" providerId="ADAL" clId="{17332D24-7B3B-45B0-BC20-0E566724FA4F}" dt="2025-10-06T12:35:03.655" v="247" actId="20577"/>
          <ac:spMkLst>
            <pc:docMk/>
            <pc:sldMk cId="0" sldId="313"/>
            <ac:spMk id="43010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35:19.638" v="250" actId="20577"/>
        <pc:sldMkLst>
          <pc:docMk/>
          <pc:sldMk cId="0" sldId="314"/>
        </pc:sldMkLst>
        <pc:spChg chg="mod">
          <ac:chgData name="MARSI STEFANO" userId="ccd3b545-e10a-42a2-9cc6-83213556c668" providerId="ADAL" clId="{17332D24-7B3B-45B0-BC20-0E566724FA4F}" dt="2025-10-06T12:35:19.638" v="250" actId="20577"/>
          <ac:spMkLst>
            <pc:docMk/>
            <pc:sldMk cId="0" sldId="314"/>
            <ac:spMk id="44034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26:54.075" v="137" actId="20577"/>
        <pc:sldMkLst>
          <pc:docMk/>
          <pc:sldMk cId="0" sldId="317"/>
        </pc:sldMkLst>
        <pc:spChg chg="mod">
          <ac:chgData name="MARSI STEFANO" userId="ccd3b545-e10a-42a2-9cc6-83213556c668" providerId="ADAL" clId="{17332D24-7B3B-45B0-BC20-0E566724FA4F}" dt="2025-10-06T12:26:54.075" v="137" actId="20577"/>
          <ac:spMkLst>
            <pc:docMk/>
            <pc:sldMk cId="0" sldId="317"/>
            <ac:spMk id="32770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12:17.107" v="25" actId="20577"/>
        <pc:sldMkLst>
          <pc:docMk/>
          <pc:sldMk cId="0" sldId="323"/>
        </pc:sldMkLst>
        <pc:spChg chg="mod">
          <ac:chgData name="MARSI STEFANO" userId="ccd3b545-e10a-42a2-9cc6-83213556c668" providerId="ADAL" clId="{17332D24-7B3B-45B0-BC20-0E566724FA4F}" dt="2025-10-06T12:12:17.107" v="25" actId="20577"/>
          <ac:spMkLst>
            <pc:docMk/>
            <pc:sldMk cId="0" sldId="323"/>
            <ac:spMk id="17410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19:16.451" v="41" actId="113"/>
        <pc:sldMkLst>
          <pc:docMk/>
          <pc:sldMk cId="0" sldId="324"/>
        </pc:sldMkLst>
        <pc:spChg chg="mod">
          <ac:chgData name="MARSI STEFANO" userId="ccd3b545-e10a-42a2-9cc6-83213556c668" providerId="ADAL" clId="{17332D24-7B3B-45B0-BC20-0E566724FA4F}" dt="2025-10-06T12:19:16.451" v="41" actId="113"/>
          <ac:spMkLst>
            <pc:docMk/>
            <pc:sldMk cId="0" sldId="324"/>
            <ac:spMk id="23554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24:27.668" v="110" actId="20577"/>
        <pc:sldMkLst>
          <pc:docMk/>
          <pc:sldMk cId="0" sldId="326"/>
        </pc:sldMkLst>
        <pc:spChg chg="mod">
          <ac:chgData name="MARSI STEFANO" userId="ccd3b545-e10a-42a2-9cc6-83213556c668" providerId="ADAL" clId="{17332D24-7B3B-45B0-BC20-0E566724FA4F}" dt="2025-10-06T12:24:27.668" v="110" actId="20577"/>
          <ac:spMkLst>
            <pc:docMk/>
            <pc:sldMk cId="0" sldId="326"/>
            <ac:spMk id="30722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24:48.696" v="111" actId="27636"/>
        <pc:sldMkLst>
          <pc:docMk/>
          <pc:sldMk cId="0" sldId="328"/>
        </pc:sldMkLst>
        <pc:spChg chg="mod">
          <ac:chgData name="MARSI STEFANO" userId="ccd3b545-e10a-42a2-9cc6-83213556c668" providerId="ADAL" clId="{17332D24-7B3B-45B0-BC20-0E566724FA4F}" dt="2025-10-06T12:24:48.696" v="111" actId="27636"/>
          <ac:spMkLst>
            <pc:docMk/>
            <pc:sldMk cId="0" sldId="328"/>
            <ac:spMk id="3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27:55.652" v="143" actId="20577"/>
        <pc:sldMkLst>
          <pc:docMk/>
          <pc:sldMk cId="0" sldId="330"/>
        </pc:sldMkLst>
        <pc:spChg chg="mod">
          <ac:chgData name="MARSI STEFANO" userId="ccd3b545-e10a-42a2-9cc6-83213556c668" providerId="ADAL" clId="{17332D24-7B3B-45B0-BC20-0E566724FA4F}" dt="2025-10-06T12:27:55.652" v="143" actId="20577"/>
          <ac:spMkLst>
            <pc:docMk/>
            <pc:sldMk cId="0" sldId="330"/>
            <ac:spMk id="35842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29:45.103" v="144" actId="20577"/>
        <pc:sldMkLst>
          <pc:docMk/>
          <pc:sldMk cId="0" sldId="332"/>
        </pc:sldMkLst>
        <pc:spChg chg="mod">
          <ac:chgData name="MARSI STEFANO" userId="ccd3b545-e10a-42a2-9cc6-83213556c668" providerId="ADAL" clId="{17332D24-7B3B-45B0-BC20-0E566724FA4F}" dt="2025-10-06T12:29:45.103" v="144" actId="20577"/>
          <ac:spMkLst>
            <pc:docMk/>
            <pc:sldMk cId="0" sldId="332"/>
            <ac:spMk id="39939" creationId="{00000000-0000-0000-0000-000000000000}"/>
          </ac:spMkLst>
        </pc:spChg>
      </pc:sldChg>
      <pc:sldChg chg="modSp">
        <pc:chgData name="MARSI STEFANO" userId="ccd3b545-e10a-42a2-9cc6-83213556c668" providerId="ADAL" clId="{17332D24-7B3B-45B0-BC20-0E566724FA4F}" dt="2025-10-06T12:09:37.967" v="2" actId="20577"/>
        <pc:sldMkLst>
          <pc:docMk/>
          <pc:sldMk cId="0" sldId="334"/>
        </pc:sldMkLst>
        <pc:spChg chg="mod">
          <ac:chgData name="MARSI STEFANO" userId="ccd3b545-e10a-42a2-9cc6-83213556c668" providerId="ADAL" clId="{17332D24-7B3B-45B0-BC20-0E566724FA4F}" dt="2025-10-06T12:09:37.967" v="2" actId="20577"/>
          <ac:spMkLst>
            <pc:docMk/>
            <pc:sldMk cId="0" sldId="334"/>
            <ac:spMk id="2" creationId="{00000000-0000-0000-0000-000000000000}"/>
          </ac:spMkLst>
        </pc:spChg>
      </pc:sldChg>
    </pc:docChg>
  </pc:docChgLst>
  <pc:docChgLst>
    <pc:chgData name="MARSI STEFANO" userId="ccd3b545-e10a-42a2-9cc6-83213556c668" providerId="ADAL" clId="{81B62B56-C230-4938-A35D-70BF7E2DDD8F}"/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1B7A525-5088-4C0C-860F-115629F458D4}" type="datetimeFigureOut">
              <a:rPr lang="it-IT"/>
              <a:pPr>
                <a:defRPr/>
              </a:pPr>
              <a:t>06/10/2025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C5D16C2-E194-4BB7-9419-45F477087A2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5807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3B57AC2-2084-4002-917C-BD4EFEE60CC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04756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9C6DAC-551B-44F5-B2D6-B5E22390B9C7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75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Supply0: stato basso</a:t>
            </a:r>
          </a:p>
          <a:p>
            <a:r>
              <a:rPr lang="it-IT" dirty="0"/>
              <a:t>Tri0 : </a:t>
            </a:r>
            <a:r>
              <a:rPr lang="it-IT" dirty="0" err="1"/>
              <a:t>pulldown</a:t>
            </a:r>
            <a:r>
              <a:rPr lang="it-IT" dirty="0"/>
              <a:t>.</a:t>
            </a:r>
          </a:p>
          <a:p>
            <a:endParaRPr lang="it-IT" dirty="0"/>
          </a:p>
          <a:p>
            <a:r>
              <a:rPr lang="it-IT" b="1" dirty="0" err="1"/>
              <a:t>wire</a:t>
            </a:r>
            <a:r>
              <a:rPr lang="it-IT" dirty="0"/>
              <a:t> è un net generico che può assumere lo stato z se non ci sono driver attivi, ma non è pensato per applicazioni tri-state.</a:t>
            </a:r>
          </a:p>
          <a:p>
            <a:r>
              <a:rPr lang="it-IT" b="1" dirty="0"/>
              <a:t>tri</a:t>
            </a:r>
            <a:r>
              <a:rPr lang="it-IT" dirty="0"/>
              <a:t> è esplicitamente progettato per sistemi tri-state, dove il segnale può andare in alta impedenza e tornare a 0 o 1 quando guidato attivamente da driver multipli.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B57AC2-2084-4002-917C-BD4EFEE60CC7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142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assign #6  n = ~b;      </a:t>
            </a:r>
          </a:p>
          <a:p>
            <a:r>
              <a:rPr lang="en-US" dirty="0"/>
              <a:t>assign #3  m = a &amp; b;  </a:t>
            </a:r>
          </a:p>
          <a:p>
            <a:r>
              <a:rPr lang="en-US" dirty="0"/>
              <a:t>assign #3 p = n &amp; c;  </a:t>
            </a:r>
          </a:p>
          <a:p>
            <a:r>
              <a:rPr lang="en-US" dirty="0"/>
              <a:t>assign #2 w2 = m | p;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B57AC2-2084-4002-917C-BD4EFEE60CC7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9144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olo rettango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uppo 16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igura a mano libera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Connettore 1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3" descr="G:\Template\logos\pclogos\jpg\Altera300rgb.jp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285750" y="357188"/>
            <a:ext cx="310515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12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C305DBB-A861-45E4-B06D-EABAA1BDA6CF}" type="datetimeFigureOut">
              <a:rPr lang="en-US"/>
              <a:pPr>
                <a:defRPr/>
              </a:pPr>
              <a:t>10/6/2025</a:t>
            </a:fld>
            <a:endParaRPr lang="en-US" dirty="0"/>
          </a:p>
        </p:txBody>
      </p:sp>
      <p:sp>
        <p:nvSpPr>
          <p:cNvPr id="13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BB326FB-702B-45D9-9F40-CACE300CF48E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3B3EB-B98F-4F74-81F5-48B523BF43CA}" type="datetimeFigureOut">
              <a:rPr lang="en-US"/>
              <a:pPr>
                <a:defRPr/>
              </a:pPr>
              <a:t>10/6/2025</a:t>
            </a:fld>
            <a:endParaRPr lang="en-US" dirty="0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0FC4F37C-4E09-43B2-8739-8933C2CA5EE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62308-304C-4971-AF1C-12ADA534EC00}" type="datetimeFigureOut">
              <a:rPr lang="en-US"/>
              <a:pPr>
                <a:defRPr/>
              </a:pPr>
              <a:t>10/6/2025</a:t>
            </a:fld>
            <a:endParaRPr lang="en-US" dirty="0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CC506698-C506-4355-8895-A8D6D46E1BD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allone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Gallone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018460-1F8C-4B32-AF69-E585BA111158}" type="datetimeFigureOut">
              <a:rPr lang="en-US"/>
              <a:pPr>
                <a:defRPr/>
              </a:pPr>
              <a:t>10/6/2025</a:t>
            </a:fld>
            <a:endParaRPr lang="en-US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906F0386-23C9-404B-AF2D-33DF9FE4099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6EAF93-7449-4B6D-A5AD-056D34009AE1}" type="datetimeFigureOut">
              <a:rPr lang="en-US"/>
              <a:pPr>
                <a:defRPr/>
              </a:pPr>
              <a:t>10/6/2025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A3823C81-6D10-46ED-9B76-BE1AC3CC5A9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D0CE21-4B90-4A3C-BC99-CFC2F2DE73F9}" type="datetimeFigureOut">
              <a:rPr lang="en-US"/>
              <a:pPr>
                <a:defRPr/>
              </a:pPr>
              <a:t>10/6/2025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5D88B94A-9389-4AE6-BE19-E14893E3714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CBCEB0-D5FA-4CF5-9B00-FCEE53C785F2}" type="datetimeFigureOut">
              <a:rPr lang="en-US"/>
              <a:pPr>
                <a:defRPr/>
              </a:pPr>
              <a:t>10/6/2025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BAC5E46F-5A6D-445B-845B-D7E8BE8981F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D41A2-6E36-4D0A-87D4-1022B94B8694}" type="datetimeFigureOut">
              <a:rPr lang="en-US"/>
              <a:pPr>
                <a:defRPr/>
              </a:pPr>
              <a:t>10/6/2025</a:t>
            </a:fld>
            <a:endParaRPr lang="en-US" dirty="0"/>
          </a:p>
        </p:txBody>
      </p:sp>
      <p:sp>
        <p:nvSpPr>
          <p:cNvPr id="3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E70A54D2-640C-41DA-8DA5-FB132F86A33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4270A1-347E-46E7-AD20-F949543BFBDE}" type="datetimeFigureOut">
              <a:rPr lang="en-US"/>
              <a:pPr>
                <a:defRPr/>
              </a:pPr>
              <a:t>10/6/2025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7256FA42-A117-4027-BA3B-AB5DBDDDEF4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igura a mano libera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igura a mano libera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riangolo rettango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Gallone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" name="Gallone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1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FCFDB5E-2E7F-4D36-8386-E5AC4D54F6D2}" type="datetimeFigureOut">
              <a:rPr lang="en-US"/>
              <a:pPr>
                <a:defRPr/>
              </a:pPr>
              <a:t>10/6/2025</a:t>
            </a:fld>
            <a:endParaRPr lang="en-US"/>
          </a:p>
        </p:txBody>
      </p:sp>
      <p:sp>
        <p:nvSpPr>
          <p:cNvPr id="12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223DEE4D-44E8-4A9E-AC92-9B8F62936AD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4105" name="Segnaposto tes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75A3B2A-6982-4932-BA00-BE1AD4228310}" type="datetimeFigureOut">
              <a:rPr lang="en-US"/>
              <a:pPr>
                <a:defRPr/>
              </a:pPr>
              <a:t>10/6/2025</a:t>
            </a:fld>
            <a:endParaRPr lang="en-US" dirty="0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79E7BD24-2DD7-42BC-B8CD-BB0CE7BFA64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pic>
        <p:nvPicPr>
          <p:cNvPr id="4109" name="Picture 3" descr="G:\Template\logos\pclogos\jpg\Altera300rgb.jpg"/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7572375" y="6429375"/>
            <a:ext cx="1411288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64" r:id="rId7"/>
    <p:sldLayoutId id="2147483973" r:id="rId8"/>
    <p:sldLayoutId id="2147483974" r:id="rId9"/>
    <p:sldLayoutId id="2147483965" r:id="rId10"/>
    <p:sldLayoutId id="21474839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Basics of</a:t>
            </a:r>
            <a:b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Verilog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HDL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US" dirty="0"/>
              <a:t>Introduction to the syntax of 
Verilog HDL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Esempi</a:t>
            </a:r>
          </a:p>
        </p:txBody>
      </p:sp>
      <p:grpSp>
        <p:nvGrpSpPr>
          <p:cNvPr id="1029" name="Group 53"/>
          <p:cNvGrpSpPr>
            <a:grpSpLocks/>
          </p:cNvGrpSpPr>
          <p:nvPr/>
        </p:nvGrpSpPr>
        <p:grpSpPr bwMode="auto">
          <a:xfrm>
            <a:off x="914400" y="1417638"/>
            <a:ext cx="1968500" cy="762000"/>
            <a:chOff x="576" y="893"/>
            <a:chExt cx="1240" cy="480"/>
          </a:xfrm>
        </p:grpSpPr>
        <p:sp>
          <p:nvSpPr>
            <p:cNvPr id="49" name="AutoShape 4"/>
            <p:cNvSpPr>
              <a:spLocks noChangeArrowheads="1"/>
            </p:cNvSpPr>
            <p:nvPr/>
          </p:nvSpPr>
          <p:spPr bwMode="auto">
            <a:xfrm>
              <a:off x="1008" y="989"/>
              <a:ext cx="384" cy="384"/>
            </a:xfrm>
            <a:prstGeom prst="flowChartDelay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0" name="Line 5"/>
            <p:cNvSpPr>
              <a:spLocks noChangeShapeType="1"/>
            </p:cNvSpPr>
            <p:nvPr/>
          </p:nvSpPr>
          <p:spPr bwMode="auto">
            <a:xfrm flipH="1">
              <a:off x="672" y="1085"/>
              <a:ext cx="3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1" name="Line 6"/>
            <p:cNvSpPr>
              <a:spLocks noChangeShapeType="1"/>
            </p:cNvSpPr>
            <p:nvPr/>
          </p:nvSpPr>
          <p:spPr bwMode="auto">
            <a:xfrm flipH="1">
              <a:off x="672" y="1277"/>
              <a:ext cx="3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2" name="Line 7"/>
            <p:cNvSpPr>
              <a:spLocks noChangeShapeType="1"/>
            </p:cNvSpPr>
            <p:nvPr/>
          </p:nvSpPr>
          <p:spPr bwMode="auto">
            <a:xfrm flipH="1">
              <a:off x="1392" y="1181"/>
              <a:ext cx="3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3" name="Text Box 8"/>
            <p:cNvSpPr txBox="1">
              <a:spLocks noChangeArrowheads="1"/>
            </p:cNvSpPr>
            <p:nvPr/>
          </p:nvSpPr>
          <p:spPr bwMode="auto">
            <a:xfrm>
              <a:off x="576" y="893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800" kern="0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54" name="Text Box 9"/>
            <p:cNvSpPr txBox="1">
              <a:spLocks noChangeArrowheads="1"/>
            </p:cNvSpPr>
            <p:nvPr/>
          </p:nvSpPr>
          <p:spPr bwMode="auto">
            <a:xfrm>
              <a:off x="581" y="1085"/>
              <a:ext cx="2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800" kern="0">
                  <a:solidFill>
                    <a:sysClr val="windowText" lastClr="000000"/>
                  </a:solidFill>
                </a:rPr>
                <a:t>B</a:t>
              </a:r>
            </a:p>
          </p:txBody>
        </p:sp>
        <p:sp>
          <p:nvSpPr>
            <p:cNvPr id="55" name="Text Box 10"/>
            <p:cNvSpPr txBox="1">
              <a:spLocks noChangeArrowheads="1"/>
            </p:cNvSpPr>
            <p:nvPr/>
          </p:nvSpPr>
          <p:spPr bwMode="auto">
            <a:xfrm>
              <a:off x="1584" y="989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800" kern="0" dirty="0">
                  <a:solidFill>
                    <a:sysClr val="windowText" lastClr="000000"/>
                  </a:solidFill>
                </a:rPr>
                <a:t>Y</a:t>
              </a:r>
            </a:p>
          </p:txBody>
        </p:sp>
      </p:grpSp>
      <p:sp>
        <p:nvSpPr>
          <p:cNvPr id="56" name="Text Box 11"/>
          <p:cNvSpPr txBox="1">
            <a:spLocks noChangeArrowheads="1"/>
          </p:cNvSpPr>
          <p:nvPr/>
        </p:nvSpPr>
        <p:spPr bwMode="auto">
          <a:xfrm>
            <a:off x="3505200" y="1447800"/>
            <a:ext cx="29956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kern="0">
                <a:solidFill>
                  <a:sysClr val="windowText" lastClr="000000"/>
                </a:solidFill>
                <a:latin typeface="Courier New" pitchFamily="49" charset="-95"/>
              </a:rPr>
              <a:t>wire Y;  // declaration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kern="0">
                <a:solidFill>
                  <a:sysClr val="windowText" lastClr="000000"/>
                </a:solidFill>
                <a:latin typeface="Courier New" pitchFamily="49" charset="-95"/>
              </a:rPr>
              <a:t>assign Y = A &amp; B;</a:t>
            </a:r>
            <a:r>
              <a:rPr lang="el-GR" sz="1800" kern="0">
                <a:solidFill>
                  <a:sysClr val="windowText" lastClr="000000"/>
                </a:solidFill>
              </a:rPr>
              <a:t> </a:t>
            </a:r>
          </a:p>
        </p:txBody>
      </p:sp>
      <p:grpSp>
        <p:nvGrpSpPr>
          <p:cNvPr id="1031" name="Group 54"/>
          <p:cNvGrpSpPr>
            <a:grpSpLocks/>
          </p:cNvGrpSpPr>
          <p:nvPr/>
        </p:nvGrpSpPr>
        <p:grpSpPr bwMode="auto">
          <a:xfrm>
            <a:off x="838200" y="2971800"/>
            <a:ext cx="2044700" cy="1219200"/>
            <a:chOff x="528" y="1872"/>
            <a:chExt cx="1288" cy="768"/>
          </a:xfrm>
        </p:grpSpPr>
        <p:grpSp>
          <p:nvGrpSpPr>
            <p:cNvPr id="1047" name="Group 19"/>
            <p:cNvGrpSpPr>
              <a:grpSpLocks/>
            </p:cNvGrpSpPr>
            <p:nvPr/>
          </p:nvGrpSpPr>
          <p:grpSpPr bwMode="auto">
            <a:xfrm>
              <a:off x="960" y="1920"/>
              <a:ext cx="240" cy="288"/>
              <a:chOff x="1056" y="1872"/>
              <a:chExt cx="240" cy="288"/>
            </a:xfrm>
          </p:grpSpPr>
          <p:sp>
            <p:nvSpPr>
              <p:cNvPr id="72" name="Line 16"/>
              <p:cNvSpPr>
                <a:spLocks noChangeShapeType="1"/>
              </p:cNvSpPr>
              <p:nvPr/>
            </p:nvSpPr>
            <p:spPr bwMode="auto">
              <a:xfrm>
                <a:off x="1056" y="1872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 sz="1800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3" name="Line 17"/>
              <p:cNvSpPr>
                <a:spLocks noChangeShapeType="1"/>
              </p:cNvSpPr>
              <p:nvPr/>
            </p:nvSpPr>
            <p:spPr bwMode="auto">
              <a:xfrm>
                <a:off x="1056" y="1872"/>
                <a:ext cx="24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 sz="1800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4" name="Line 18"/>
              <p:cNvSpPr>
                <a:spLocks noChangeShapeType="1"/>
              </p:cNvSpPr>
              <p:nvPr/>
            </p:nvSpPr>
            <p:spPr bwMode="auto">
              <a:xfrm flipH="1">
                <a:off x="1056" y="2016"/>
                <a:ext cx="24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 sz="1800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1048" name="Group 20"/>
            <p:cNvGrpSpPr>
              <a:grpSpLocks/>
            </p:cNvGrpSpPr>
            <p:nvPr/>
          </p:nvGrpSpPr>
          <p:grpSpPr bwMode="auto">
            <a:xfrm>
              <a:off x="960" y="2352"/>
              <a:ext cx="240" cy="288"/>
              <a:chOff x="1056" y="1872"/>
              <a:chExt cx="240" cy="288"/>
            </a:xfrm>
          </p:grpSpPr>
          <p:sp>
            <p:nvSpPr>
              <p:cNvPr id="69" name="Line 21"/>
              <p:cNvSpPr>
                <a:spLocks noChangeShapeType="1"/>
              </p:cNvSpPr>
              <p:nvPr/>
            </p:nvSpPr>
            <p:spPr bwMode="auto">
              <a:xfrm>
                <a:off x="1056" y="1872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 sz="1800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0" name="Line 22"/>
              <p:cNvSpPr>
                <a:spLocks noChangeShapeType="1"/>
              </p:cNvSpPr>
              <p:nvPr/>
            </p:nvSpPr>
            <p:spPr bwMode="auto">
              <a:xfrm>
                <a:off x="1056" y="1872"/>
                <a:ext cx="24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 sz="1800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1" name="Line 23"/>
              <p:cNvSpPr>
                <a:spLocks noChangeShapeType="1"/>
              </p:cNvSpPr>
              <p:nvPr/>
            </p:nvSpPr>
            <p:spPr bwMode="auto">
              <a:xfrm flipH="1">
                <a:off x="1056" y="2016"/>
                <a:ext cx="24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 sz="1800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60" name="Line 24"/>
            <p:cNvSpPr>
              <a:spLocks noChangeShapeType="1"/>
            </p:cNvSpPr>
            <p:nvPr/>
          </p:nvSpPr>
          <p:spPr bwMode="auto">
            <a:xfrm flipH="1">
              <a:off x="624" y="2064"/>
              <a:ext cx="3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1" name="Line 25"/>
            <p:cNvSpPr>
              <a:spLocks noChangeShapeType="1"/>
            </p:cNvSpPr>
            <p:nvPr/>
          </p:nvSpPr>
          <p:spPr bwMode="auto">
            <a:xfrm flipH="1">
              <a:off x="624" y="2496"/>
              <a:ext cx="3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2" name="Text Box 26"/>
            <p:cNvSpPr txBox="1">
              <a:spLocks noChangeArrowheads="1"/>
            </p:cNvSpPr>
            <p:nvPr/>
          </p:nvSpPr>
          <p:spPr bwMode="auto">
            <a:xfrm>
              <a:off x="528" y="2304"/>
              <a:ext cx="2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800" kern="0">
                  <a:solidFill>
                    <a:sysClr val="windowText" lastClr="000000"/>
                  </a:solidFill>
                </a:rPr>
                <a:t>B</a:t>
              </a:r>
            </a:p>
          </p:txBody>
        </p:sp>
        <p:sp>
          <p:nvSpPr>
            <p:cNvPr id="63" name="Text Box 27"/>
            <p:cNvSpPr txBox="1">
              <a:spLocks noChangeArrowheads="1"/>
            </p:cNvSpPr>
            <p:nvPr/>
          </p:nvSpPr>
          <p:spPr bwMode="auto">
            <a:xfrm>
              <a:off x="528" y="1872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800" kern="0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64" name="Line 30"/>
            <p:cNvSpPr>
              <a:spLocks noChangeShapeType="1"/>
            </p:cNvSpPr>
            <p:nvPr/>
          </p:nvSpPr>
          <p:spPr bwMode="auto">
            <a:xfrm>
              <a:off x="1200" y="2064"/>
              <a:ext cx="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5" name="Line 31"/>
            <p:cNvSpPr>
              <a:spLocks noChangeShapeType="1"/>
            </p:cNvSpPr>
            <p:nvPr/>
          </p:nvSpPr>
          <p:spPr bwMode="auto">
            <a:xfrm>
              <a:off x="1200" y="2496"/>
              <a:ext cx="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6" name="Line 32"/>
            <p:cNvSpPr>
              <a:spLocks noChangeShapeType="1"/>
            </p:cNvSpPr>
            <p:nvPr/>
          </p:nvSpPr>
          <p:spPr bwMode="auto">
            <a:xfrm>
              <a:off x="1344" y="2064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7" name="Line 33"/>
            <p:cNvSpPr>
              <a:spLocks noChangeShapeType="1"/>
            </p:cNvSpPr>
            <p:nvPr/>
          </p:nvSpPr>
          <p:spPr bwMode="auto">
            <a:xfrm>
              <a:off x="1344" y="2304"/>
              <a:ext cx="3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1584" y="2112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800" kern="0">
                  <a:solidFill>
                    <a:sysClr val="windowText" lastClr="000000"/>
                  </a:solidFill>
                </a:rPr>
                <a:t>Y</a:t>
              </a:r>
            </a:p>
          </p:txBody>
        </p:sp>
      </p:grpSp>
      <p:sp>
        <p:nvSpPr>
          <p:cNvPr id="75" name="Text Box 35"/>
          <p:cNvSpPr txBox="1">
            <a:spLocks noChangeArrowheads="1"/>
          </p:cNvSpPr>
          <p:nvPr/>
        </p:nvSpPr>
        <p:spPr bwMode="auto">
          <a:xfrm>
            <a:off x="3505200" y="2514600"/>
            <a:ext cx="2995613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kern="0">
                <a:solidFill>
                  <a:sysClr val="windowText" lastClr="000000"/>
                </a:solidFill>
                <a:latin typeface="Courier New" pitchFamily="49" charset="-95"/>
              </a:rPr>
              <a:t>wand Y;  // declaration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kern="0">
                <a:solidFill>
                  <a:sysClr val="windowText" lastClr="000000"/>
                </a:solidFill>
                <a:latin typeface="Courier New" pitchFamily="49" charset="-95"/>
              </a:rPr>
              <a:t>assign Y = A;</a:t>
            </a:r>
            <a:r>
              <a:rPr lang="el-GR" sz="1800" kern="0">
                <a:solidFill>
                  <a:sysClr val="windowText" lastClr="000000"/>
                </a:solidFill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kern="0">
                <a:solidFill>
                  <a:sysClr val="windowText" lastClr="000000"/>
                </a:solidFill>
                <a:latin typeface="Courier New" pitchFamily="49" charset="-95"/>
              </a:rPr>
              <a:t>assign Y = B;</a:t>
            </a:r>
            <a:endParaRPr lang="el-GR" sz="1800" kern="0">
              <a:solidFill>
                <a:sysClr val="windowText" lastClr="000000"/>
              </a:solidFill>
            </a:endParaRPr>
          </a:p>
        </p:txBody>
      </p:sp>
      <p:graphicFrame>
        <p:nvGraphicFramePr>
          <p:cNvPr id="1026" name="Object 38"/>
          <p:cNvGraphicFramePr>
            <a:graphicFrameLocks noChangeAspect="1"/>
          </p:cNvGraphicFramePr>
          <p:nvPr/>
        </p:nvGraphicFramePr>
        <p:xfrm>
          <a:off x="6477000" y="2286000"/>
          <a:ext cx="1600200" cy="134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Bitmap Image" r:id="rId3" imgW="960108" imgH="807797" progId="PBrush">
                  <p:embed/>
                </p:oleObj>
              </mc:Choice>
              <mc:Fallback>
                <p:oleObj name="Bitmap Image" r:id="rId3" imgW="960108" imgH="807797" progId="PBrush">
                  <p:embed/>
                  <p:pic>
                    <p:nvPicPr>
                      <p:cNvPr id="1026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0"/>
                        <a:ext cx="1600200" cy="134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 Box 39"/>
          <p:cNvSpPr txBox="1">
            <a:spLocks noChangeArrowheads="1"/>
          </p:cNvSpPr>
          <p:nvPr/>
        </p:nvSpPr>
        <p:spPr bwMode="auto">
          <a:xfrm>
            <a:off x="3505200" y="3916363"/>
            <a:ext cx="28733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kern="0">
                <a:solidFill>
                  <a:sysClr val="windowText" lastClr="000000"/>
                </a:solidFill>
                <a:latin typeface="Courier New" pitchFamily="49" charset="-95"/>
              </a:rPr>
              <a:t>wor Y;  // declaration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kern="0">
                <a:solidFill>
                  <a:sysClr val="windowText" lastClr="000000"/>
                </a:solidFill>
                <a:latin typeface="Courier New" pitchFamily="49" charset="-95"/>
              </a:rPr>
              <a:t>assign Y = A;</a:t>
            </a:r>
            <a:r>
              <a:rPr lang="el-GR" sz="1800" kern="0">
                <a:solidFill>
                  <a:sysClr val="windowText" lastClr="000000"/>
                </a:solidFill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kern="0">
                <a:solidFill>
                  <a:sysClr val="windowText" lastClr="000000"/>
                </a:solidFill>
                <a:latin typeface="Courier New" pitchFamily="49" charset="-95"/>
              </a:rPr>
              <a:t>assign Y = B;</a:t>
            </a:r>
            <a:endParaRPr lang="el-GR" sz="1800" kern="0">
              <a:solidFill>
                <a:sysClr val="windowText" lastClr="000000"/>
              </a:solidFill>
            </a:endParaRPr>
          </a:p>
        </p:txBody>
      </p:sp>
      <p:graphicFrame>
        <p:nvGraphicFramePr>
          <p:cNvPr id="1027" name="Object 40"/>
          <p:cNvGraphicFramePr>
            <a:graphicFrameLocks noChangeAspect="1"/>
          </p:cNvGraphicFramePr>
          <p:nvPr/>
        </p:nvGraphicFramePr>
        <p:xfrm>
          <a:off x="6629400" y="3733800"/>
          <a:ext cx="15240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Bitmap Image" r:id="rId5" imgW="952466" imgH="807797" progId="PBrush">
                  <p:embed/>
                </p:oleObj>
              </mc:Choice>
              <mc:Fallback>
                <p:oleObj name="Bitmap Image" r:id="rId5" imgW="952466" imgH="807797" progId="PBrush">
                  <p:embed/>
                  <p:pic>
                    <p:nvPicPr>
                      <p:cNvPr id="1027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733800"/>
                        <a:ext cx="1524000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AutoShape 41"/>
          <p:cNvSpPr>
            <a:spLocks/>
          </p:cNvSpPr>
          <p:nvPr/>
        </p:nvSpPr>
        <p:spPr bwMode="auto">
          <a:xfrm>
            <a:off x="3200400" y="2819400"/>
            <a:ext cx="152400" cy="1752600"/>
          </a:xfrm>
          <a:prstGeom prst="leftBrace">
            <a:avLst>
              <a:gd name="adj1" fmla="val 9583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800" kern="0">
              <a:solidFill>
                <a:sysClr val="windowText" lastClr="000000"/>
              </a:solidFill>
            </a:endParaRPr>
          </a:p>
        </p:txBody>
      </p:sp>
      <p:grpSp>
        <p:nvGrpSpPr>
          <p:cNvPr id="1035" name="Group 55"/>
          <p:cNvGrpSpPr>
            <a:grpSpLocks/>
          </p:cNvGrpSpPr>
          <p:nvPr/>
        </p:nvGrpSpPr>
        <p:grpSpPr bwMode="auto">
          <a:xfrm>
            <a:off x="844550" y="4953000"/>
            <a:ext cx="1962150" cy="914400"/>
            <a:chOff x="532" y="3120"/>
            <a:chExt cx="1236" cy="576"/>
          </a:xfrm>
        </p:grpSpPr>
        <p:grpSp>
          <p:nvGrpSpPr>
            <p:cNvPr id="1037" name="Group 42"/>
            <p:cNvGrpSpPr>
              <a:grpSpLocks/>
            </p:cNvGrpSpPr>
            <p:nvPr/>
          </p:nvGrpSpPr>
          <p:grpSpPr bwMode="auto">
            <a:xfrm>
              <a:off x="1004" y="3408"/>
              <a:ext cx="240" cy="288"/>
              <a:chOff x="1056" y="1872"/>
              <a:chExt cx="240" cy="288"/>
            </a:xfrm>
          </p:grpSpPr>
          <p:sp>
            <p:nvSpPr>
              <p:cNvPr id="88" name="Line 43"/>
              <p:cNvSpPr>
                <a:spLocks noChangeShapeType="1"/>
              </p:cNvSpPr>
              <p:nvPr/>
            </p:nvSpPr>
            <p:spPr bwMode="auto">
              <a:xfrm>
                <a:off x="1056" y="1872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 sz="1800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89" name="Line 44"/>
              <p:cNvSpPr>
                <a:spLocks noChangeShapeType="1"/>
              </p:cNvSpPr>
              <p:nvPr/>
            </p:nvSpPr>
            <p:spPr bwMode="auto">
              <a:xfrm>
                <a:off x="1056" y="1872"/>
                <a:ext cx="24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 sz="1800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0" name="Line 45"/>
              <p:cNvSpPr>
                <a:spLocks noChangeShapeType="1"/>
              </p:cNvSpPr>
              <p:nvPr/>
            </p:nvSpPr>
            <p:spPr bwMode="auto">
              <a:xfrm flipH="1">
                <a:off x="1056" y="2016"/>
                <a:ext cx="24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 sz="1800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82" name="Line 46"/>
            <p:cNvSpPr>
              <a:spLocks noChangeShapeType="1"/>
            </p:cNvSpPr>
            <p:nvPr/>
          </p:nvSpPr>
          <p:spPr bwMode="auto">
            <a:xfrm flipH="1">
              <a:off x="628" y="3552"/>
              <a:ext cx="32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3" name="Text Box 47"/>
            <p:cNvSpPr txBox="1">
              <a:spLocks noChangeArrowheads="1"/>
            </p:cNvSpPr>
            <p:nvPr/>
          </p:nvSpPr>
          <p:spPr bwMode="auto">
            <a:xfrm>
              <a:off x="532" y="3360"/>
              <a:ext cx="2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800" kern="0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84" name="Line 48"/>
            <p:cNvSpPr>
              <a:spLocks noChangeShapeType="1"/>
            </p:cNvSpPr>
            <p:nvPr/>
          </p:nvSpPr>
          <p:spPr bwMode="auto">
            <a:xfrm flipH="1">
              <a:off x="1204" y="3552"/>
              <a:ext cx="46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5" name="Text Box 49"/>
            <p:cNvSpPr txBox="1">
              <a:spLocks noChangeArrowheads="1"/>
            </p:cNvSpPr>
            <p:nvPr/>
          </p:nvSpPr>
          <p:spPr bwMode="auto">
            <a:xfrm>
              <a:off x="1536" y="3360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800" kern="0">
                  <a:solidFill>
                    <a:sysClr val="windowText" lastClr="000000"/>
                  </a:solidFill>
                </a:rPr>
                <a:t>Y</a:t>
              </a:r>
            </a:p>
          </p:txBody>
        </p:sp>
        <p:sp>
          <p:nvSpPr>
            <p:cNvPr id="86" name="Line 50"/>
            <p:cNvSpPr>
              <a:spLocks noChangeShapeType="1"/>
            </p:cNvSpPr>
            <p:nvPr/>
          </p:nvSpPr>
          <p:spPr bwMode="auto">
            <a:xfrm flipV="1">
              <a:off x="1060" y="3264"/>
              <a:ext cx="1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7" name="Text Box 51"/>
            <p:cNvSpPr txBox="1">
              <a:spLocks noChangeArrowheads="1"/>
            </p:cNvSpPr>
            <p:nvPr/>
          </p:nvSpPr>
          <p:spPr bwMode="auto">
            <a:xfrm>
              <a:off x="1056" y="3120"/>
              <a:ext cx="24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800" kern="0">
                  <a:solidFill>
                    <a:sysClr val="windowText" lastClr="000000"/>
                  </a:solidFill>
                </a:rPr>
                <a:t>dr</a:t>
              </a:r>
            </a:p>
          </p:txBody>
        </p:sp>
      </p:grpSp>
      <p:sp>
        <p:nvSpPr>
          <p:cNvPr id="91" name="Text Box 52"/>
          <p:cNvSpPr txBox="1">
            <a:spLocks noChangeArrowheads="1"/>
          </p:cNvSpPr>
          <p:nvPr/>
        </p:nvSpPr>
        <p:spPr bwMode="auto">
          <a:xfrm>
            <a:off x="3581400" y="5257800"/>
            <a:ext cx="318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kern="0">
                <a:solidFill>
                  <a:sysClr val="windowText" lastClr="000000"/>
                </a:solidFill>
                <a:latin typeface="Courier New" pitchFamily="49" charset="-95"/>
              </a:rPr>
              <a:t>tri Y;  // declaration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kern="0">
                <a:solidFill>
                  <a:sysClr val="windowText" lastClr="000000"/>
                </a:solidFill>
                <a:latin typeface="Courier New" pitchFamily="49" charset="-95"/>
              </a:rPr>
              <a:t>assign Y = (dr) ? A : z;</a:t>
            </a:r>
            <a:r>
              <a:rPr lang="el-GR" sz="1800" kern="0">
                <a:solidFill>
                  <a:sysClr val="windowText" lastClr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57356" y="1132737"/>
            <a:ext cx="5429288" cy="5222763"/>
          </a:xfrm>
          <a:noFill/>
        </p:spPr>
      </p:pic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Nets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610600" cy="4876800"/>
          </a:xfrm>
        </p:spPr>
        <p:txBody>
          <a:bodyPr/>
          <a:lstStyle/>
          <a:p>
            <a:r>
              <a:rPr lang="en-US" sz="2400" dirty="0"/>
              <a:t>They represent variables designed to store a value</a:t>
            </a:r>
          </a:p>
          <a:p>
            <a:r>
              <a:rPr lang="en-US" sz="2400" dirty="0"/>
              <a:t>There is only one type</a:t>
            </a:r>
            <a:r>
              <a:rPr lang="el-GR" sz="2400" dirty="0"/>
              <a:t>: </a:t>
            </a:r>
            <a:r>
              <a:rPr lang="el-GR" sz="2000" dirty="0">
                <a:latin typeface="Courier New" pitchFamily="49" charset="0"/>
              </a:rPr>
              <a:t>reg</a:t>
            </a:r>
          </a:p>
          <a:p>
            <a:pPr lvl="1">
              <a:buFontTx/>
              <a:buNone/>
            </a:pPr>
            <a:r>
              <a:rPr lang="el-GR" sz="1800" dirty="0">
                <a:latin typeface="Courier New" pitchFamily="49" charset="0"/>
              </a:rPr>
              <a:t>	reg A, C; // declaration</a:t>
            </a:r>
          </a:p>
          <a:p>
            <a:pPr lvl="1">
              <a:buFontTx/>
              <a:buNone/>
            </a:pPr>
            <a:r>
              <a:rPr lang="el-GR" sz="1800" dirty="0">
                <a:latin typeface="Courier New" pitchFamily="49" charset="0"/>
              </a:rPr>
              <a:t>	// assignments are always done inside a procedure</a:t>
            </a:r>
          </a:p>
          <a:p>
            <a:pPr lvl="1">
              <a:buFontTx/>
              <a:buNone/>
            </a:pPr>
            <a:r>
              <a:rPr lang="el-GR" sz="1800" dirty="0">
                <a:latin typeface="Courier New" pitchFamily="49" charset="0"/>
              </a:rPr>
              <a:t>	A = 1;</a:t>
            </a:r>
          </a:p>
          <a:p>
            <a:pPr lvl="1">
              <a:buFontTx/>
              <a:buNone/>
            </a:pPr>
            <a:r>
              <a:rPr lang="el-GR" sz="2000" dirty="0"/>
              <a:t>	</a:t>
            </a:r>
            <a:r>
              <a:rPr lang="el-GR" sz="1800" dirty="0">
                <a:latin typeface="Courier New" pitchFamily="49" charset="0"/>
              </a:rPr>
              <a:t>C = A; // C gets the logical value 1</a:t>
            </a:r>
          </a:p>
          <a:p>
            <a:pPr lvl="1">
              <a:buFontTx/>
              <a:buNone/>
            </a:pPr>
            <a:r>
              <a:rPr lang="el-GR" sz="1800" dirty="0">
                <a:latin typeface="Courier New" pitchFamily="49" charset="0"/>
              </a:rPr>
              <a:t>	A = 0; // C is still 1</a:t>
            </a:r>
          </a:p>
          <a:p>
            <a:pPr lvl="1">
              <a:buFontTx/>
              <a:buNone/>
            </a:pPr>
            <a:r>
              <a:rPr lang="el-GR" sz="1800" dirty="0">
                <a:latin typeface="Courier New" pitchFamily="49" charset="0"/>
              </a:rPr>
              <a:t>	C = 0; // C is now 0</a:t>
            </a:r>
          </a:p>
          <a:p>
            <a:r>
              <a:rPr lang="en-US" sz="2400" dirty="0"/>
              <a:t>Reg values are explicitly updated within </a:t>
            </a:r>
            <a:r>
              <a:rPr lang="en-US" sz="2400" b="1" dirty="0"/>
              <a:t>procedures</a:t>
            </a:r>
            <a:endParaRPr lang="el-GR" sz="2400" b="1" dirty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/>
              <a:t>Registers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The I/O ports of a module are subject to certain constraints</a:t>
            </a:r>
            <a:endParaRPr lang="it-IT" dirty="0"/>
          </a:p>
          <a:p>
            <a:r>
              <a:rPr lang="en-US" b="1" dirty="0"/>
              <a:t>NETS</a:t>
            </a:r>
            <a:r>
              <a:rPr lang="en-US" dirty="0"/>
              <a:t> signals can be used as </a:t>
            </a:r>
            <a:r>
              <a:rPr lang="en-US" b="1" dirty="0"/>
              <a:t>input</a:t>
            </a:r>
            <a:r>
              <a:rPr lang="en-US" dirty="0"/>
              <a:t>, </a:t>
            </a:r>
            <a:r>
              <a:rPr lang="en-US" b="1" dirty="0"/>
              <a:t>output</a:t>
            </a:r>
            <a:r>
              <a:rPr lang="en-US" dirty="0"/>
              <a:t>, </a:t>
            </a:r>
            <a:r>
              <a:rPr lang="en-US" b="1" dirty="0" err="1"/>
              <a:t>inout</a:t>
            </a:r>
            <a:r>
              <a:rPr lang="en-US" dirty="0"/>
              <a:t> gates</a:t>
            </a:r>
            <a:r>
              <a:rPr lang="it-IT" b="1" dirty="0"/>
              <a:t>.</a:t>
            </a:r>
          </a:p>
          <a:p>
            <a:r>
              <a:rPr lang="en-US" b="1" dirty="0"/>
              <a:t>REGISTERS</a:t>
            </a:r>
            <a:r>
              <a:rPr lang="en-US" dirty="0"/>
              <a:t> signals can only be used as </a:t>
            </a:r>
            <a:r>
              <a:rPr lang="en-US" b="1" dirty="0"/>
              <a:t>output</a:t>
            </a:r>
            <a:r>
              <a:rPr lang="en-US" dirty="0"/>
              <a:t> gates</a:t>
            </a:r>
            <a:r>
              <a:rPr lang="it-IT" dirty="0"/>
              <a:t>.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I/O Port Rules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0: represents the low logic level</a:t>
            </a:r>
            <a:r>
              <a:rPr lang="it-IT" dirty="0"/>
              <a:t>,</a:t>
            </a:r>
          </a:p>
          <a:p>
            <a:pPr>
              <a:defRPr/>
            </a:pPr>
            <a:r>
              <a:rPr lang="en-US" dirty="0"/>
              <a:t>1: represents the high logic level</a:t>
            </a:r>
            <a:r>
              <a:rPr lang="it-IT" dirty="0"/>
              <a:t>,</a:t>
            </a:r>
          </a:p>
          <a:p>
            <a:pPr>
              <a:defRPr/>
            </a:pPr>
            <a:r>
              <a:rPr lang="en-US" dirty="0"/>
              <a:t>x: represents the unknown level</a:t>
            </a:r>
            <a:r>
              <a:rPr lang="it-IT" dirty="0"/>
              <a:t>,</a:t>
            </a:r>
          </a:p>
          <a:p>
            <a:pPr>
              <a:defRPr/>
            </a:pPr>
            <a:r>
              <a:rPr lang="en-US" dirty="0"/>
              <a:t>Z: represents the high impedance line or the open line</a:t>
            </a:r>
            <a:r>
              <a:rPr lang="it-IT" dirty="0"/>
              <a:t>.</a:t>
            </a:r>
          </a:p>
          <a:p>
            <a:pPr>
              <a:buNone/>
              <a:defRPr/>
            </a:pPr>
            <a:r>
              <a:rPr lang="en-US" sz="2000" dirty="0"/>
              <a:t>Note that not everything written in Verilog, even if syntactically correct, can then be realized</a:t>
            </a:r>
            <a:r>
              <a:rPr lang="it-IT" sz="2000" dirty="0"/>
              <a:t>:</a:t>
            </a:r>
          </a:p>
          <a:p>
            <a:pPr>
              <a:buFont typeface="Wingdings 3" pitchFamily="18" charset="2"/>
              <a:buNone/>
              <a:defRPr/>
            </a:pPr>
            <a:r>
              <a:rPr lang="it-IT" sz="2400" dirty="0" err="1"/>
              <a:t>Es</a:t>
            </a:r>
            <a:r>
              <a:rPr lang="it-IT" sz="2400" dirty="0"/>
              <a:t>: </a:t>
            </a:r>
            <a:r>
              <a:rPr lang="it-IT" sz="2400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2400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2400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sel</a:t>
            </a:r>
            <a:r>
              <a:rPr lang="it-IT" sz="2400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== x)</a:t>
            </a:r>
            <a:r>
              <a:rPr lang="it-IT" sz="2400" dirty="0"/>
              <a:t> …</a:t>
            </a:r>
          </a:p>
          <a:p>
            <a:pPr>
              <a:buNone/>
              <a:defRPr/>
            </a:pPr>
            <a:r>
              <a:rPr lang="en-US" sz="2400" dirty="0"/>
              <a:t>Although syntactically it might make some sense, there is absolutely no way to accomplish such a function</a:t>
            </a:r>
            <a:endParaRPr lang="it-IT" sz="24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Value Sets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l-GR"/>
              <a:t>	        &lt;size&gt;’&lt;radix&gt; &lt;value&gt;</a:t>
            </a:r>
          </a:p>
          <a:p>
            <a:endParaRPr lang="el-GR"/>
          </a:p>
          <a:p>
            <a:endParaRPr lang="el-GR"/>
          </a:p>
          <a:p>
            <a:endParaRPr lang="el-GR"/>
          </a:p>
          <a:p>
            <a:pPr lvl="1"/>
            <a:endParaRPr lang="it-IT"/>
          </a:p>
          <a:p>
            <a:pPr lvl="1"/>
            <a:endParaRPr lang="it-IT"/>
          </a:p>
          <a:p>
            <a:pPr lvl="1"/>
            <a:endParaRPr lang="el-GR"/>
          </a:p>
          <a:p>
            <a:pPr lvl="1"/>
            <a:r>
              <a:rPr lang="it-IT"/>
              <a:t>4’b010x = 010x</a:t>
            </a:r>
          </a:p>
          <a:p>
            <a:pPr lvl="1"/>
            <a:r>
              <a:rPr lang="it-IT"/>
              <a:t>8’d15 = 00001110</a:t>
            </a:r>
          </a:p>
          <a:p>
            <a:pPr lvl="1"/>
            <a:r>
              <a:rPr lang="el-GR"/>
              <a:t>8’h </a:t>
            </a:r>
            <a:r>
              <a:rPr lang="it-IT"/>
              <a:t>b1</a:t>
            </a:r>
            <a:r>
              <a:rPr lang="el-GR"/>
              <a:t> = 101</a:t>
            </a:r>
            <a:r>
              <a:rPr lang="it-IT"/>
              <a:t>10001</a:t>
            </a:r>
            <a:endParaRPr lang="el-GR"/>
          </a:p>
          <a:p>
            <a:pPr lvl="1"/>
            <a:r>
              <a:rPr lang="el-GR"/>
              <a:t>12’o </a:t>
            </a:r>
            <a:r>
              <a:rPr lang="it-IT"/>
              <a:t>5</a:t>
            </a:r>
            <a:r>
              <a:rPr lang="el-GR"/>
              <a:t>zx</a:t>
            </a:r>
            <a:r>
              <a:rPr lang="it-IT"/>
              <a:t>0</a:t>
            </a:r>
            <a:r>
              <a:rPr lang="el-GR"/>
              <a:t> = </a:t>
            </a:r>
            <a:r>
              <a:rPr lang="it-IT"/>
              <a:t>10</a:t>
            </a:r>
            <a:r>
              <a:rPr lang="el-GR"/>
              <a:t>1zzzxxx</a:t>
            </a:r>
            <a:r>
              <a:rPr lang="it-IT"/>
              <a:t>000</a:t>
            </a:r>
            <a:endParaRPr lang="el-GR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Verilog</a:t>
            </a:r>
            <a:r>
              <a:rPr lang="it-IT" dirty="0"/>
              <a:t> </a:t>
            </a:r>
            <a:r>
              <a:rPr lang="it-IT" dirty="0" err="1"/>
              <a:t>Numbers</a:t>
            </a:r>
            <a:endParaRPr lang="el-GR" dirty="0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928688" y="2428875"/>
            <a:ext cx="9144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l-GR" dirty="0">
                <a:latin typeface="Times New Roman" pitchFamily="18" charset="-95"/>
              </a:rPr>
              <a:t>No of </a:t>
            </a:r>
          </a:p>
          <a:p>
            <a:pPr>
              <a:defRPr/>
            </a:pPr>
            <a:r>
              <a:rPr lang="el-GR" dirty="0">
                <a:latin typeface="Times New Roman" pitchFamily="18" charset="-95"/>
              </a:rPr>
              <a:t>bits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2357438" y="2357438"/>
            <a:ext cx="3143250" cy="13620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l-GR" dirty="0">
                <a:latin typeface="Times New Roman" pitchFamily="18" charset="-95"/>
              </a:rPr>
              <a:t>Binary           </a:t>
            </a:r>
            <a:r>
              <a:rPr lang="el-GR" dirty="0">
                <a:latin typeface="Times New Roman" pitchFamily="18" charset="-95"/>
                <a:sym typeface="Symbol" pitchFamily="18" charset="2"/>
              </a:rPr>
              <a:t> b or B</a:t>
            </a:r>
            <a:endParaRPr lang="el-GR" dirty="0">
              <a:latin typeface="Times New Roman" pitchFamily="18" charset="-95"/>
            </a:endParaRPr>
          </a:p>
          <a:p>
            <a:pPr>
              <a:defRPr/>
            </a:pPr>
            <a:r>
              <a:rPr lang="el-GR" dirty="0">
                <a:latin typeface="Times New Roman" pitchFamily="18" charset="-95"/>
              </a:rPr>
              <a:t>Octal             </a:t>
            </a:r>
            <a:r>
              <a:rPr lang="el-GR" dirty="0">
                <a:latin typeface="Times New Roman" pitchFamily="18" charset="-95"/>
                <a:sym typeface="Symbol" pitchFamily="18" charset="2"/>
              </a:rPr>
              <a:t> o or O</a:t>
            </a:r>
            <a:endParaRPr lang="el-GR" dirty="0">
              <a:latin typeface="Times New Roman" pitchFamily="18" charset="-95"/>
            </a:endParaRPr>
          </a:p>
          <a:p>
            <a:pPr>
              <a:defRPr/>
            </a:pPr>
            <a:r>
              <a:rPr lang="el-GR" dirty="0">
                <a:latin typeface="Times New Roman" pitchFamily="18" charset="-95"/>
              </a:rPr>
              <a:t>Decimal        </a:t>
            </a:r>
            <a:r>
              <a:rPr lang="el-GR" dirty="0">
                <a:latin typeface="Times New Roman" pitchFamily="18" charset="-95"/>
                <a:sym typeface="Symbol" pitchFamily="18" charset="2"/>
              </a:rPr>
              <a:t> d or D</a:t>
            </a:r>
            <a:endParaRPr lang="el-GR" dirty="0">
              <a:latin typeface="Times New Roman" pitchFamily="18" charset="-95"/>
            </a:endParaRPr>
          </a:p>
          <a:p>
            <a:pPr>
              <a:defRPr/>
            </a:pPr>
            <a:r>
              <a:rPr lang="el-GR" dirty="0">
                <a:latin typeface="Times New Roman" pitchFamily="18" charset="-95"/>
              </a:rPr>
              <a:t>Hexadecimal </a:t>
            </a:r>
            <a:r>
              <a:rPr lang="el-GR" dirty="0">
                <a:latin typeface="Times New Roman" pitchFamily="18" charset="-95"/>
                <a:sym typeface="Symbol" pitchFamily="18" charset="2"/>
              </a:rPr>
              <a:t> h or H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5643563" y="2428875"/>
            <a:ext cx="2643187" cy="83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l-GR" dirty="0">
                <a:latin typeface="Times New Roman" pitchFamily="18" charset="-95"/>
              </a:rPr>
              <a:t>Consecutive chars </a:t>
            </a:r>
          </a:p>
          <a:p>
            <a:pPr>
              <a:defRPr/>
            </a:pPr>
            <a:r>
              <a:rPr lang="el-GR" dirty="0">
                <a:latin typeface="Times New Roman" pitchFamily="18" charset="-95"/>
              </a:rPr>
              <a:t>0-f, x, z</a:t>
            </a:r>
          </a:p>
        </p:txBody>
      </p:sp>
      <p:sp>
        <p:nvSpPr>
          <p:cNvPr id="25607" name="Line 11"/>
          <p:cNvSpPr>
            <a:spLocks noChangeShapeType="1"/>
          </p:cNvSpPr>
          <p:nvPr/>
        </p:nvSpPr>
        <p:spPr bwMode="auto">
          <a:xfrm flipH="1">
            <a:off x="1643063" y="1928813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5608" name="Line 12"/>
          <p:cNvSpPr>
            <a:spLocks noChangeShapeType="1"/>
          </p:cNvSpPr>
          <p:nvPr/>
        </p:nvSpPr>
        <p:spPr bwMode="auto">
          <a:xfrm>
            <a:off x="3714750" y="19288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5609" name="Line 13"/>
          <p:cNvSpPr>
            <a:spLocks noChangeShapeType="1"/>
          </p:cNvSpPr>
          <p:nvPr/>
        </p:nvSpPr>
        <p:spPr bwMode="auto">
          <a:xfrm>
            <a:off x="5357813" y="1928813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enter "_" to improve readability</a:t>
            </a:r>
            <a:r>
              <a:rPr lang="it-IT" dirty="0"/>
              <a:t>:</a:t>
            </a:r>
            <a:endParaRPr lang="el-GR" dirty="0"/>
          </a:p>
          <a:p>
            <a:pPr lvl="1"/>
            <a:r>
              <a:rPr lang="el-GR" dirty="0"/>
              <a:t>12’b 000_111_010_100 </a:t>
            </a:r>
          </a:p>
          <a:p>
            <a:pPr lvl="1"/>
            <a:r>
              <a:rPr lang="el-GR" dirty="0"/>
              <a:t>12’b 000111010100</a:t>
            </a:r>
          </a:p>
          <a:p>
            <a:pPr lvl="1"/>
            <a:r>
              <a:rPr lang="el-GR" dirty="0"/>
              <a:t>12’o 07_24</a:t>
            </a:r>
          </a:p>
          <a:p>
            <a:r>
              <a:rPr lang="it-IT" dirty="0"/>
              <a:t>Bit extension:</a:t>
            </a:r>
            <a:endParaRPr lang="el-GR" dirty="0"/>
          </a:p>
          <a:p>
            <a:pPr lvl="1"/>
            <a:r>
              <a:rPr lang="el-GR" dirty="0"/>
              <a:t>MS bit = 0, x or z </a:t>
            </a:r>
            <a:r>
              <a:rPr lang="el-GR" dirty="0">
                <a:sym typeface="Symbol" pitchFamily="18" charset="2"/>
              </a:rPr>
              <a:t> extend this</a:t>
            </a:r>
          </a:p>
          <a:p>
            <a:pPr lvl="2"/>
            <a:r>
              <a:rPr lang="el-GR" dirty="0">
                <a:sym typeface="Symbol" pitchFamily="18" charset="2"/>
              </a:rPr>
              <a:t>4’b x1 = 4’b xx_x1</a:t>
            </a:r>
          </a:p>
          <a:p>
            <a:pPr lvl="1"/>
            <a:r>
              <a:rPr lang="el-GR" dirty="0">
                <a:sym typeface="Symbol" pitchFamily="18" charset="2"/>
              </a:rPr>
              <a:t>MS bit = 1  zero extension</a:t>
            </a:r>
          </a:p>
          <a:p>
            <a:pPr lvl="2"/>
            <a:r>
              <a:rPr lang="el-GR" dirty="0">
                <a:sym typeface="Symbol" pitchFamily="18" charset="2"/>
              </a:rPr>
              <a:t>4’b 1x = 4’b 00_1x</a:t>
            </a: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Verilog</a:t>
            </a:r>
            <a:r>
              <a:rPr lang="it-IT" dirty="0"/>
              <a:t> </a:t>
            </a:r>
            <a:r>
              <a:rPr lang="it-IT" dirty="0" err="1"/>
              <a:t>Numbers</a:t>
            </a:r>
            <a:endParaRPr lang="el-GR" dirty="0"/>
          </a:p>
        </p:txBody>
      </p:sp>
      <p:sp>
        <p:nvSpPr>
          <p:cNvPr id="26628" name="AutoShape 4"/>
          <p:cNvSpPr>
            <a:spLocks/>
          </p:cNvSpPr>
          <p:nvPr/>
        </p:nvSpPr>
        <p:spPr bwMode="auto">
          <a:xfrm>
            <a:off x="4786313" y="2000250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5148064" y="2156251"/>
            <a:ext cx="2284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it-IT" dirty="0" err="1"/>
              <a:t>Represent</a:t>
            </a:r>
            <a:r>
              <a:rPr lang="it-IT" dirty="0"/>
              <a:t> 
the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/>
              <a:t>number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If size is omitted (not recommended</a:t>
            </a:r>
            <a:r>
              <a:rPr lang="it-IT" dirty="0"/>
              <a:t>)</a:t>
            </a:r>
            <a:endParaRPr lang="el-GR" dirty="0"/>
          </a:p>
          <a:p>
            <a:pPr lvl="1">
              <a:defRPr/>
            </a:pPr>
            <a:r>
              <a:rPr lang="en-US" dirty="0"/>
              <a:t>Or is derived from the value</a:t>
            </a:r>
            <a:r>
              <a:rPr lang="it-IT" dirty="0"/>
              <a:t>,</a:t>
            </a:r>
            <a:endParaRPr lang="el-GR" i="1" dirty="0"/>
          </a:p>
          <a:p>
            <a:pPr lvl="1">
              <a:defRPr/>
            </a:pPr>
            <a:r>
              <a:rPr lang="en-US" dirty="0"/>
              <a:t>Or it takes the number of bits specified by the simulator</a:t>
            </a:r>
            <a:r>
              <a:rPr lang="it-IT" dirty="0"/>
              <a:t>,</a:t>
            </a:r>
          </a:p>
          <a:p>
            <a:pPr lvl="1">
              <a:defRPr/>
            </a:pPr>
            <a:r>
              <a:rPr lang="en-US" dirty="0"/>
              <a:t>Or it takes a number of bits by default</a:t>
            </a:r>
            <a:r>
              <a:rPr lang="it-IT" dirty="0"/>
              <a:t>.</a:t>
            </a:r>
          </a:p>
          <a:p>
            <a:pPr>
              <a:buFont typeface="Wingdings 3" pitchFamily="18" charset="2"/>
              <a:buNone/>
              <a:defRPr/>
            </a:pPr>
            <a:r>
              <a:rPr lang="it-IT" sz="2400" dirty="0">
                <a:solidFill>
                  <a:schemeClr val="accent4">
                    <a:lumMod val="75000"/>
                  </a:schemeClr>
                </a:solidFill>
              </a:rPr>
              <a:t>	(in </a:t>
            </a:r>
            <a:r>
              <a:rPr lang="it-IT" sz="2400" dirty="0" err="1">
                <a:solidFill>
                  <a:schemeClr val="accent4">
                    <a:lumMod val="75000"/>
                  </a:schemeClr>
                </a:solidFill>
              </a:rPr>
              <a:t>Quartus</a:t>
            </a:r>
            <a:r>
              <a:rPr lang="it-IT" sz="2400" dirty="0">
                <a:solidFill>
                  <a:schemeClr val="accent4">
                    <a:lumMod val="75000"/>
                  </a:schemeClr>
                </a:solidFill>
              </a:rPr>
              <a:t>-Altera default </a:t>
            </a:r>
            <a:r>
              <a:rPr lang="it-IT" sz="2400" dirty="0" err="1">
                <a:solidFill>
                  <a:schemeClr val="accent4">
                    <a:lumMod val="75000"/>
                  </a:schemeClr>
                </a:solidFill>
              </a:rPr>
              <a:t>is</a:t>
            </a:r>
            <a:r>
              <a:rPr lang="it-IT" sz="2400" dirty="0">
                <a:solidFill>
                  <a:schemeClr val="accent4">
                    <a:lumMod val="75000"/>
                  </a:schemeClr>
                </a:solidFill>
              </a:rPr>
              <a:t> 32-bits)</a:t>
            </a:r>
            <a:endParaRPr lang="el-GR" sz="2400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spcBef>
                <a:spcPts val="900"/>
              </a:spcBef>
              <a:defRPr/>
            </a:pPr>
            <a:r>
              <a:rPr lang="en-US" dirty="0"/>
              <a:t>If radix is also omitted, it is assumed to be in decimal</a:t>
            </a:r>
            <a:r>
              <a:rPr lang="it-IT" dirty="0"/>
              <a:t>:</a:t>
            </a:r>
            <a:endParaRPr lang="el-GR" dirty="0"/>
          </a:p>
          <a:p>
            <a:pPr lvl="1">
              <a:defRPr/>
            </a:pPr>
            <a:r>
              <a:rPr lang="el-GR" dirty="0"/>
              <a:t>15 = &lt;size&gt;’d 15</a:t>
            </a:r>
            <a:endParaRPr lang="it-IT" dirty="0"/>
          </a:p>
          <a:p>
            <a:pPr lvl="1">
              <a:buFont typeface="Verdana" pitchFamily="34" charset="0"/>
              <a:buNone/>
              <a:defRPr/>
            </a:pPr>
            <a:endParaRPr lang="el-GR" dirty="0"/>
          </a:p>
          <a:p>
            <a:pPr>
              <a:defRPr/>
            </a:pP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Verilog</a:t>
            </a:r>
            <a:r>
              <a:rPr lang="it-IT" dirty="0"/>
              <a:t> </a:t>
            </a:r>
            <a:r>
              <a:rPr lang="it-IT" dirty="0" err="1"/>
              <a:t>Numbers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are marked with a "-" sign that precedes the &lt;size</a:t>
            </a:r>
            <a:r>
              <a:rPr lang="it-IT" dirty="0"/>
              <a:t>&gt;</a:t>
            </a:r>
          </a:p>
          <a:p>
            <a:pPr>
              <a:buFont typeface="Wingdings 3" pitchFamily="18" charset="2"/>
              <a:buNone/>
            </a:pPr>
            <a:r>
              <a:rPr lang="it-IT" dirty="0"/>
              <a:t>	</a:t>
            </a:r>
            <a:r>
              <a:rPr lang="it-IT" dirty="0" err="1"/>
              <a:t>Es</a:t>
            </a:r>
            <a:r>
              <a:rPr lang="it-IT" dirty="0"/>
              <a:t>: </a:t>
            </a:r>
          </a:p>
          <a:p>
            <a:pPr>
              <a:buFont typeface="Wingdings 3" pitchFamily="18" charset="2"/>
              <a:buNone/>
            </a:pPr>
            <a:r>
              <a:rPr lang="it-IT" dirty="0"/>
              <a:t>		-8’d3;		</a:t>
            </a:r>
            <a:r>
              <a:rPr lang="it-IT" dirty="0">
                <a:solidFill>
                  <a:srgbClr val="66FF33"/>
                </a:solidFill>
              </a:rPr>
              <a:t>OK</a:t>
            </a:r>
          </a:p>
          <a:p>
            <a:pPr>
              <a:buFont typeface="Wingdings 3" pitchFamily="18" charset="2"/>
              <a:buNone/>
            </a:pPr>
            <a:r>
              <a:rPr lang="it-IT" dirty="0"/>
              <a:t>		4’d-5;		</a:t>
            </a:r>
            <a:r>
              <a:rPr lang="it-IT" dirty="0">
                <a:solidFill>
                  <a:schemeClr val="accent2"/>
                </a:solidFill>
              </a:rPr>
              <a:t>NO</a:t>
            </a:r>
            <a:r>
              <a:rPr lang="it-IT" dirty="0"/>
              <a:t> </a:t>
            </a:r>
          </a:p>
          <a:p>
            <a:r>
              <a:rPr lang="en-US" dirty="0"/>
              <a:t>They are represented in two's complement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Negative </a:t>
            </a:r>
            <a:r>
              <a:rPr lang="it-IT" dirty="0" err="1"/>
              <a:t>numbers</a:t>
            </a: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err="1"/>
              <a:t>They</a:t>
            </a:r>
            <a:r>
              <a:rPr lang="it-IT" sz="2400" dirty="0"/>
              <a:t> </a:t>
            </a:r>
            <a:r>
              <a:rPr lang="it-IT" sz="2400" dirty="0" err="1"/>
              <a:t>represent</a:t>
            </a:r>
            <a:r>
              <a:rPr lang="it-IT" sz="2400" dirty="0"/>
              <a:t> </a:t>
            </a:r>
            <a:r>
              <a:rPr lang="it-IT" sz="2400" b="1" dirty="0" err="1"/>
              <a:t>buses</a:t>
            </a:r>
            <a:r>
              <a:rPr lang="it-IT" sz="2400" dirty="0"/>
              <a:t>:</a:t>
            </a:r>
            <a:endParaRPr lang="el-GR" sz="2400" dirty="0"/>
          </a:p>
          <a:p>
            <a:pPr lvl="1">
              <a:buFontTx/>
              <a:buNone/>
            </a:pPr>
            <a:r>
              <a:rPr lang="el-GR" sz="1800" dirty="0">
                <a:latin typeface="Courier New" pitchFamily="49" charset="0"/>
              </a:rPr>
              <a:t>	</a:t>
            </a:r>
            <a:r>
              <a:rPr lang="el-GR" sz="1600" dirty="0">
                <a:latin typeface="Courier New" pitchFamily="49" charset="0"/>
              </a:rPr>
              <a:t>wire[3:0] </a:t>
            </a:r>
            <a:r>
              <a:rPr lang="it-IT" sz="1600" dirty="0">
                <a:latin typeface="Courier New" pitchFamily="49" charset="0"/>
              </a:rPr>
              <a:t> </a:t>
            </a:r>
            <a:r>
              <a:rPr lang="el-GR" sz="1600" dirty="0">
                <a:latin typeface="Courier New" pitchFamily="49" charset="0"/>
              </a:rPr>
              <a:t>busA;</a:t>
            </a:r>
          </a:p>
          <a:p>
            <a:pPr lvl="1">
              <a:buFontTx/>
              <a:buNone/>
            </a:pPr>
            <a:r>
              <a:rPr lang="el-GR" sz="1600" dirty="0">
                <a:latin typeface="Courier New" pitchFamily="49" charset="0"/>
              </a:rPr>
              <a:t>	reg [1:4]</a:t>
            </a:r>
            <a:r>
              <a:rPr lang="it-IT" sz="1600" dirty="0">
                <a:latin typeface="Courier New" pitchFamily="49" charset="0"/>
              </a:rPr>
              <a:t>  </a:t>
            </a:r>
            <a:r>
              <a:rPr lang="el-GR" sz="1600" dirty="0">
                <a:latin typeface="Courier New" pitchFamily="49" charset="0"/>
              </a:rPr>
              <a:t>busB; </a:t>
            </a:r>
          </a:p>
          <a:p>
            <a:pPr lvl="1">
              <a:buFontTx/>
              <a:buNone/>
            </a:pPr>
            <a:r>
              <a:rPr lang="el-GR" sz="1600" dirty="0">
                <a:latin typeface="Courier New" pitchFamily="49" charset="0"/>
              </a:rPr>
              <a:t>	reg [1:0] </a:t>
            </a:r>
            <a:r>
              <a:rPr lang="it-IT" sz="1600" dirty="0">
                <a:latin typeface="Courier New" pitchFamily="49" charset="0"/>
              </a:rPr>
              <a:t> </a:t>
            </a:r>
            <a:r>
              <a:rPr lang="el-GR" sz="1600" dirty="0">
                <a:latin typeface="Courier New" pitchFamily="49" charset="0"/>
              </a:rPr>
              <a:t>busC;</a:t>
            </a:r>
            <a:endParaRPr lang="el-GR" sz="1800" dirty="0">
              <a:latin typeface="Courier New" pitchFamily="49" charset="0"/>
            </a:endParaRPr>
          </a:p>
          <a:p>
            <a:r>
              <a:rPr lang="en-US" sz="2400" dirty="0"/>
              <a:t>The digit on the left represents the most MSB</a:t>
            </a:r>
            <a:r>
              <a:rPr lang="it-IT" sz="2400" dirty="0"/>
              <a:t>,</a:t>
            </a:r>
            <a:endParaRPr lang="el-GR" sz="2400" dirty="0"/>
          </a:p>
          <a:p>
            <a:r>
              <a:rPr lang="it-IT" sz="2400" dirty="0"/>
              <a:t>Section </a:t>
            </a:r>
            <a:r>
              <a:rPr lang="it-IT" sz="2400" dirty="0" err="1"/>
              <a:t>assignment</a:t>
            </a:r>
            <a:r>
              <a:rPr lang="it-IT" sz="2400" dirty="0"/>
              <a:t>:</a:t>
            </a:r>
            <a:endParaRPr lang="el-GR" sz="2400" dirty="0"/>
          </a:p>
          <a:p>
            <a:pPr lvl="1">
              <a:buFontTx/>
              <a:buNone/>
            </a:pPr>
            <a:r>
              <a:rPr lang="el-GR" sz="2000" dirty="0"/>
              <a:t>					</a:t>
            </a:r>
            <a:r>
              <a:rPr lang="el-GR" sz="1800" dirty="0">
                <a:latin typeface="Courier New" pitchFamily="49" charset="0"/>
                <a:sym typeface="Symbol" pitchFamily="18" charset="2"/>
              </a:rPr>
              <a:t>	</a:t>
            </a:r>
            <a:r>
              <a:rPr lang="el-GR" sz="1600" dirty="0">
                <a:latin typeface="Courier New" pitchFamily="49" charset="0"/>
                <a:sym typeface="Symbol" pitchFamily="18" charset="2"/>
              </a:rPr>
              <a:t>busC[1] = busA[2];</a:t>
            </a:r>
          </a:p>
          <a:p>
            <a:pPr lvl="1">
              <a:buFontTx/>
              <a:buNone/>
            </a:pPr>
            <a:r>
              <a:rPr lang="el-GR" sz="1600" dirty="0">
                <a:latin typeface="Courier New" pitchFamily="49" charset="0"/>
                <a:sym typeface="Symbol" pitchFamily="18" charset="2"/>
              </a:rPr>
              <a:t>						busC[0] = busA[1];</a:t>
            </a:r>
            <a:endParaRPr lang="it-IT" sz="1800" dirty="0">
              <a:latin typeface="Courier New" pitchFamily="49" charset="0"/>
              <a:sym typeface="Symbol" pitchFamily="18" charset="2"/>
            </a:endParaRPr>
          </a:p>
          <a:p>
            <a:pPr lvl="1">
              <a:buFontTx/>
              <a:buNone/>
            </a:pPr>
            <a:endParaRPr lang="it-IT" sz="2400" dirty="0"/>
          </a:p>
          <a:p>
            <a:r>
              <a:rPr lang="it-IT" sz="2400" dirty="0" err="1"/>
              <a:t>Assignment</a:t>
            </a:r>
            <a:r>
              <a:rPr lang="it-IT" sz="2400" dirty="0"/>
              <a:t> via location:</a:t>
            </a:r>
            <a:endParaRPr lang="el-GR" sz="2000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l-GR" sz="2000" dirty="0">
                <a:latin typeface="Courier New" pitchFamily="49" charset="0"/>
              </a:rPr>
              <a:t>					</a:t>
            </a:r>
            <a:r>
              <a:rPr lang="el-GR" sz="1600" dirty="0">
                <a:latin typeface="Courier New" pitchFamily="49" charset="0"/>
                <a:sym typeface="Symbol" pitchFamily="18" charset="2"/>
              </a:rPr>
              <a:t>busB[1] = busA[3];</a:t>
            </a:r>
          </a:p>
          <a:p>
            <a:pPr lvl="1">
              <a:buFontTx/>
              <a:buNone/>
            </a:pPr>
            <a:r>
              <a:rPr lang="el-GR" sz="1600" dirty="0">
                <a:latin typeface="Courier New" pitchFamily="49" charset="0"/>
                <a:sym typeface="Symbol" pitchFamily="18" charset="2"/>
              </a:rPr>
              <a:t>					busB[2] = busA[2];</a:t>
            </a:r>
          </a:p>
          <a:p>
            <a:pPr lvl="1">
              <a:buFontTx/>
              <a:buNone/>
            </a:pPr>
            <a:r>
              <a:rPr lang="el-GR" sz="1600" dirty="0">
                <a:latin typeface="Courier New" pitchFamily="49" charset="0"/>
                <a:sym typeface="Symbol" pitchFamily="18" charset="2"/>
              </a:rPr>
              <a:t>					busB[3] = busA[1];</a:t>
            </a:r>
          </a:p>
          <a:p>
            <a:pPr lvl="1">
              <a:buFontTx/>
              <a:buNone/>
            </a:pPr>
            <a:r>
              <a:rPr lang="el-GR" sz="1600" dirty="0">
                <a:latin typeface="Courier New" pitchFamily="49" charset="0"/>
                <a:sym typeface="Symbol" pitchFamily="18" charset="2"/>
              </a:rPr>
              <a:t>					busB[4] = busA[0];</a:t>
            </a:r>
            <a:endParaRPr lang="el-GR" sz="1800" dirty="0">
              <a:latin typeface="Courier New" pitchFamily="49" charset="0"/>
              <a:sym typeface="Symbol" pitchFamily="18" charset="2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Multi net / multi reg </a:t>
            </a:r>
            <a:endParaRPr lang="el-GR" dirty="0"/>
          </a:p>
        </p:txBody>
      </p:sp>
      <p:sp>
        <p:nvSpPr>
          <p:cNvPr id="29700" name="AutoShape 5"/>
          <p:cNvSpPr>
            <a:spLocks/>
          </p:cNvSpPr>
          <p:nvPr/>
        </p:nvSpPr>
        <p:spPr bwMode="auto">
          <a:xfrm>
            <a:off x="4857750" y="3714750"/>
            <a:ext cx="100013" cy="457200"/>
          </a:xfrm>
          <a:prstGeom prst="leftBrace">
            <a:avLst>
              <a:gd name="adj1" fmla="val 499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9701" name="AutoShape 7"/>
          <p:cNvSpPr>
            <a:spLocks/>
          </p:cNvSpPr>
          <p:nvPr/>
        </p:nvSpPr>
        <p:spPr bwMode="auto">
          <a:xfrm>
            <a:off x="3929063" y="5143500"/>
            <a:ext cx="152400" cy="1143000"/>
          </a:xfrm>
          <a:prstGeom prst="leftBrace">
            <a:avLst>
              <a:gd name="adj1" fmla="val 62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9702" name="Text Box 8"/>
          <p:cNvSpPr txBox="1">
            <a:spLocks noChangeArrowheads="1"/>
          </p:cNvSpPr>
          <p:nvPr/>
        </p:nvSpPr>
        <p:spPr bwMode="auto">
          <a:xfrm>
            <a:off x="1357313" y="5572125"/>
            <a:ext cx="238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800">
                <a:latin typeface="Courier New" pitchFamily="49" charset="0"/>
              </a:rPr>
              <a:t>busB = busA;	 </a:t>
            </a:r>
            <a:r>
              <a:rPr lang="el-GR" sz="1800">
                <a:latin typeface="Courier New" pitchFamily="49" charset="0"/>
                <a:sym typeface="Symbol" pitchFamily="18" charset="2"/>
              </a:rPr>
              <a:t></a:t>
            </a:r>
          </a:p>
        </p:txBody>
      </p:sp>
      <p:sp>
        <p:nvSpPr>
          <p:cNvPr id="29703" name="Text Box 9"/>
          <p:cNvSpPr txBox="1">
            <a:spLocks noChangeArrowheads="1"/>
          </p:cNvSpPr>
          <p:nvPr/>
        </p:nvSpPr>
        <p:spPr bwMode="auto">
          <a:xfrm>
            <a:off x="1357313" y="3714750"/>
            <a:ext cx="3192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800" dirty="0">
                <a:latin typeface="Courier New" pitchFamily="49" charset="0"/>
              </a:rPr>
              <a:t>busC = busA[2:1];</a:t>
            </a:r>
            <a:r>
              <a:rPr lang="el-GR" dirty="0">
                <a:latin typeface="Courier New" pitchFamily="49" charset="0"/>
              </a:rPr>
              <a:t>	</a:t>
            </a:r>
            <a:r>
              <a:rPr lang="el-GR" dirty="0">
                <a:latin typeface="Courier New" pitchFamily="49" charset="0"/>
                <a:sym typeface="Symbol" pitchFamily="18" charset="2"/>
              </a:rPr>
              <a:t>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Describes a multi-level system of abstraction</a:t>
            </a:r>
            <a:r>
              <a:rPr lang="it-IT" dirty="0"/>
              <a:t>,</a:t>
            </a:r>
          </a:p>
          <a:p>
            <a:r>
              <a:rPr lang="en-US" dirty="0"/>
              <a:t>Allows you to describe the contemporaneity of the processes</a:t>
            </a:r>
            <a:r>
              <a:rPr lang="it-IT" dirty="0"/>
              <a:t>,</a:t>
            </a:r>
          </a:p>
          <a:p>
            <a:r>
              <a:rPr lang="en-US" dirty="0"/>
              <a:t>Not everything described in Verilog is intended to be summarized (part of it is intended for simulation</a:t>
            </a:r>
            <a:r>
              <a:rPr lang="it-IT" dirty="0"/>
              <a:t>),</a:t>
            </a:r>
          </a:p>
          <a:p>
            <a:r>
              <a:rPr lang="en-US" dirty="0"/>
              <a:t>The way you write is reflected in the final architecture of the system</a:t>
            </a:r>
            <a:r>
              <a:rPr lang="it-IT" dirty="0"/>
              <a:t>.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Basic </a:t>
            </a:r>
            <a:r>
              <a:rPr lang="it-IT" dirty="0" err="1"/>
              <a:t>concepts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it-IT" sz="1800" dirty="0"/>
              <a:t>+: sum,</a:t>
            </a:r>
          </a:p>
          <a:p>
            <a:pPr lvl="1"/>
            <a:r>
              <a:rPr lang="it-IT" sz="1800" dirty="0"/>
              <a:t>-: </a:t>
            </a:r>
            <a:r>
              <a:rPr lang="it-IT" sz="1800" dirty="0" err="1"/>
              <a:t>subtraction</a:t>
            </a:r>
            <a:r>
              <a:rPr lang="it-IT" sz="1800" dirty="0"/>
              <a:t>, negative,</a:t>
            </a:r>
          </a:p>
          <a:p>
            <a:pPr lvl="1"/>
            <a:r>
              <a:rPr lang="it-IT" sz="1800" dirty="0"/>
              <a:t>*: </a:t>
            </a:r>
            <a:r>
              <a:rPr lang="it-IT" sz="1800" dirty="0" err="1"/>
              <a:t>multiplication</a:t>
            </a:r>
            <a:r>
              <a:rPr lang="it-IT" sz="1800" dirty="0"/>
              <a:t>,</a:t>
            </a:r>
          </a:p>
          <a:p>
            <a:pPr lvl="1"/>
            <a:r>
              <a:rPr lang="it-IT" sz="1800" dirty="0"/>
              <a:t>/: </a:t>
            </a:r>
            <a:r>
              <a:rPr lang="it-IT" sz="1800" dirty="0" err="1"/>
              <a:t>division</a:t>
            </a:r>
            <a:r>
              <a:rPr lang="it-IT" sz="1800" dirty="0"/>
              <a:t>,</a:t>
            </a:r>
          </a:p>
          <a:p>
            <a:pPr lvl="1"/>
            <a:r>
              <a:rPr lang="it-IT" sz="1800" dirty="0"/>
              <a:t>%: </a:t>
            </a:r>
            <a:r>
              <a:rPr lang="it-IT" sz="1800" dirty="0" err="1"/>
              <a:t>module</a:t>
            </a:r>
            <a:r>
              <a:rPr lang="it-IT" sz="1800" dirty="0"/>
              <a:t>.</a:t>
            </a:r>
            <a:endParaRPr lang="el-GR" sz="2000" dirty="0"/>
          </a:p>
          <a:p>
            <a:r>
              <a:rPr lang="en-US" sz="2400" dirty="0"/>
              <a:t>If one of operands is "x" or "z" the result will be "x</a:t>
            </a:r>
            <a:r>
              <a:rPr lang="it-IT" sz="2400" dirty="0"/>
              <a:t>”</a:t>
            </a:r>
          </a:p>
          <a:p>
            <a:r>
              <a:rPr lang="en-US" sz="2400" dirty="0"/>
              <a:t>If operands and result are the same size, the carry bit is lost</a:t>
            </a:r>
          </a:p>
          <a:p>
            <a:r>
              <a:rPr lang="en-US" sz="2400" dirty="0"/>
              <a:t>Negative values are saved (in reg) as a complement of two, but in subsequent operations they are considered as "unsigned</a:t>
            </a:r>
            <a:r>
              <a:rPr lang="it-IT" sz="2400" dirty="0"/>
              <a:t>”</a:t>
            </a:r>
          </a:p>
          <a:p>
            <a:endParaRPr lang="el-GR" sz="2400" dirty="0"/>
          </a:p>
        </p:txBody>
      </p:sp>
      <p:sp>
        <p:nvSpPr>
          <p:cNvPr id="512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Arithmetic</a:t>
            </a:r>
            <a:r>
              <a:rPr lang="it-IT" dirty="0"/>
              <a:t> </a:t>
            </a:r>
            <a:r>
              <a:rPr lang="it-IT" dirty="0" err="1"/>
              <a:t>operators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err="1"/>
              <a:t>Arithmetic</a:t>
            </a:r>
            <a:r>
              <a:rPr lang="it-IT" dirty="0"/>
              <a:t> </a:t>
            </a:r>
            <a:r>
              <a:rPr lang="it-IT" dirty="0" err="1"/>
              <a:t>Operators</a:t>
            </a:r>
            <a:r>
              <a:rPr lang="it-IT" dirty="0"/>
              <a:t> (</a:t>
            </a:r>
            <a:r>
              <a:rPr lang="it-IT" dirty="0" err="1"/>
              <a:t>Examples</a:t>
            </a:r>
            <a:r>
              <a:rPr lang="it-IT" dirty="0"/>
              <a:t>)</a:t>
            </a:r>
          </a:p>
        </p:txBody>
      </p:sp>
      <p:sp>
        <p:nvSpPr>
          <p:cNvPr id="31747" name="CasellaDiTesto 3"/>
          <p:cNvSpPr txBox="1">
            <a:spLocks noChangeArrowheads="1"/>
          </p:cNvSpPr>
          <p:nvPr/>
        </p:nvSpPr>
        <p:spPr bwMode="auto">
          <a:xfrm>
            <a:off x="714375" y="1285875"/>
            <a:ext cx="7007225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ain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=5;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bin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=10; cin =2’b10; din=2’b0x;</a:t>
            </a:r>
          </a:p>
          <a:p>
            <a:endParaRPr lang="it-IT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ain+cin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= 7;</a:t>
            </a:r>
          </a:p>
          <a:p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bin-cin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=8;</a:t>
            </a:r>
          </a:p>
          <a:p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-bin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= -10;</a:t>
            </a:r>
          </a:p>
          <a:p>
            <a:r>
              <a:rPr lang="it-IT" sz="2000" dirty="0">
                <a:latin typeface="Courier New" pitchFamily="49" charset="0"/>
                <a:cs typeface="Courier New" pitchFamily="49" charset="0"/>
              </a:rPr>
              <a:t>ain*bin=50:</a:t>
            </a:r>
          </a:p>
          <a:p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bin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ain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=2;</a:t>
            </a:r>
          </a:p>
          <a:p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bin%ain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=0;</a:t>
            </a:r>
          </a:p>
          <a:p>
            <a:endParaRPr lang="it-IT" sz="2000" dirty="0">
              <a:latin typeface="Courier New" pitchFamily="49" charset="0"/>
              <a:cs typeface="Courier New" pitchFamily="49" charset="0"/>
            </a:endParaRPr>
          </a:p>
          <a:p>
            <a:endParaRPr lang="it-IT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[15:0]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regA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2000" dirty="0">
                <a:latin typeface="Courier New" pitchFamily="49" charset="0"/>
                <a:cs typeface="Courier New" pitchFamily="49" charset="0"/>
              </a:rPr>
              <a:t>..</a:t>
            </a:r>
          </a:p>
          <a:p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regA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= -4’d12;	//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stored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as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2</a:t>
            </a:r>
            <a:r>
              <a:rPr lang="it-IT" sz="2000" baseline="30000" dirty="0">
                <a:latin typeface="Courier New" pitchFamily="49" charset="0"/>
                <a:cs typeface="Courier New" pitchFamily="49" charset="0"/>
              </a:rPr>
              <a:t>16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-12 = 65524</a:t>
            </a:r>
          </a:p>
          <a:p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regA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/3		//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evaluates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to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21861</a:t>
            </a:r>
          </a:p>
          <a:p>
            <a:endParaRPr lang="it-IT" dirty="0">
              <a:latin typeface="Courier New" pitchFamily="49" charset="0"/>
              <a:cs typeface="Courier New" pitchFamily="49" charset="0"/>
            </a:endParaRPr>
          </a:p>
          <a:p>
            <a:endParaRPr lang="it-IT" dirty="0">
              <a:latin typeface="Courier New" pitchFamily="49" charset="0"/>
              <a:cs typeface="Courier New" pitchFamily="49" charset="0"/>
            </a:endParaRPr>
          </a:p>
          <a:p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>
                <a:latin typeface="Courier New" pitchFamily="49" charset="0"/>
              </a:rPr>
              <a:t>&amp; 		</a:t>
            </a:r>
            <a:r>
              <a:rPr lang="it-IT" sz="2400" dirty="0">
                <a:latin typeface="Courier New" pitchFamily="49" charset="0"/>
              </a:rPr>
              <a:t>	</a:t>
            </a:r>
            <a:r>
              <a:rPr lang="el-GR" dirty="0">
                <a:sym typeface="Symbol" pitchFamily="18" charset="2"/>
              </a:rPr>
              <a:t> bitwise AND</a:t>
            </a:r>
            <a:endParaRPr lang="el-GR" sz="2400" dirty="0">
              <a:latin typeface="Courier New" pitchFamily="49" charset="0"/>
            </a:endParaRPr>
          </a:p>
          <a:p>
            <a:r>
              <a:rPr lang="el-GR" sz="2400" dirty="0">
                <a:latin typeface="Courier New" pitchFamily="49" charset="0"/>
              </a:rPr>
              <a:t>|		</a:t>
            </a:r>
            <a:r>
              <a:rPr lang="it-IT" sz="2400" dirty="0">
                <a:latin typeface="Courier New" pitchFamily="49" charset="0"/>
              </a:rPr>
              <a:t>	</a:t>
            </a:r>
            <a:r>
              <a:rPr lang="el-GR" dirty="0">
                <a:sym typeface="Symbol" pitchFamily="18" charset="2"/>
              </a:rPr>
              <a:t> bitwise OR</a:t>
            </a:r>
            <a:endParaRPr lang="el-GR" sz="2400" dirty="0">
              <a:latin typeface="Courier New" pitchFamily="49" charset="0"/>
            </a:endParaRPr>
          </a:p>
          <a:p>
            <a:r>
              <a:rPr lang="el-GR" sz="2400" dirty="0">
                <a:latin typeface="Courier New" pitchFamily="49" charset="0"/>
              </a:rPr>
              <a:t>~ 		</a:t>
            </a:r>
            <a:r>
              <a:rPr lang="it-IT" sz="2400" dirty="0">
                <a:latin typeface="Courier New" pitchFamily="49" charset="0"/>
              </a:rPr>
              <a:t>	</a:t>
            </a:r>
            <a:r>
              <a:rPr lang="el-GR" dirty="0">
                <a:sym typeface="Symbol" pitchFamily="18" charset="2"/>
              </a:rPr>
              <a:t> bitwise NOT</a:t>
            </a:r>
            <a:endParaRPr lang="el-GR" sz="2400" dirty="0">
              <a:latin typeface="Courier New" pitchFamily="49" charset="0"/>
            </a:endParaRPr>
          </a:p>
          <a:p>
            <a:r>
              <a:rPr lang="el-GR" sz="2400" dirty="0">
                <a:latin typeface="Courier New" pitchFamily="49" charset="0"/>
              </a:rPr>
              <a:t>^ 		</a:t>
            </a:r>
            <a:r>
              <a:rPr lang="it-IT" sz="2400" dirty="0">
                <a:latin typeface="Courier New" pitchFamily="49" charset="0"/>
              </a:rPr>
              <a:t>	</a:t>
            </a:r>
            <a:r>
              <a:rPr lang="el-GR" dirty="0">
                <a:sym typeface="Symbol" pitchFamily="18" charset="2"/>
              </a:rPr>
              <a:t> bitwise XOR</a:t>
            </a:r>
            <a:endParaRPr lang="el-GR" sz="2400" dirty="0">
              <a:latin typeface="Courier New" pitchFamily="49" charset="0"/>
            </a:endParaRPr>
          </a:p>
          <a:p>
            <a:r>
              <a:rPr lang="el-GR" sz="2400" dirty="0">
                <a:latin typeface="Courier New" pitchFamily="49" charset="0"/>
              </a:rPr>
              <a:t>~^</a:t>
            </a:r>
            <a:r>
              <a:rPr lang="el-GR" dirty="0"/>
              <a:t> or</a:t>
            </a:r>
            <a:r>
              <a:rPr lang="el-GR" sz="2400" dirty="0">
                <a:latin typeface="Courier New" pitchFamily="49" charset="0"/>
              </a:rPr>
              <a:t> ^~ 	</a:t>
            </a:r>
            <a:r>
              <a:rPr lang="el-GR" dirty="0">
                <a:sym typeface="Symbol" pitchFamily="18" charset="2"/>
              </a:rPr>
              <a:t> bitwise XNOR</a:t>
            </a:r>
            <a:endParaRPr lang="it-IT" dirty="0">
              <a:sym typeface="Symbol" pitchFamily="18" charset="2"/>
            </a:endParaRPr>
          </a:p>
          <a:p>
            <a:pPr marL="109537" indent="0">
              <a:spcBef>
                <a:spcPct val="0"/>
              </a:spcBef>
              <a:buNone/>
            </a:pPr>
            <a:endParaRPr lang="it-IT" sz="2400" dirty="0">
              <a:sym typeface="Symbol" pitchFamily="18" charset="2"/>
            </a:endParaRPr>
          </a:p>
          <a:p>
            <a:pPr>
              <a:spcBef>
                <a:spcPct val="0"/>
              </a:spcBef>
            </a:pPr>
            <a:r>
              <a:rPr lang="en-US" sz="2400" dirty="0">
                <a:sym typeface="Symbol" pitchFamily="18" charset="2"/>
              </a:rPr>
              <a:t>If the dimensions are different</a:t>
            </a:r>
            <a:r>
              <a:rPr lang="it-IT" sz="2400" dirty="0">
                <a:sym typeface="Symbol" pitchFamily="18" charset="2"/>
              </a:rPr>
              <a:t>:</a:t>
            </a:r>
          </a:p>
          <a:p>
            <a:pPr lvl="1">
              <a:spcBef>
                <a:spcPct val="0"/>
              </a:spcBef>
            </a:pPr>
            <a:r>
              <a:rPr lang="en-US" sz="2000" dirty="0">
                <a:sym typeface="Symbol" pitchFamily="18" charset="2"/>
              </a:rPr>
              <a:t>The result takes on the size of the largest operand</a:t>
            </a:r>
            <a:r>
              <a:rPr lang="it-IT" sz="2000" dirty="0">
                <a:sym typeface="Symbol" pitchFamily="18" charset="2"/>
              </a:rPr>
              <a:t>, </a:t>
            </a:r>
          </a:p>
          <a:p>
            <a:pPr lvl="1">
              <a:spcBef>
                <a:spcPct val="0"/>
              </a:spcBef>
            </a:pPr>
            <a:r>
              <a:rPr lang="en-US" sz="2000" dirty="0">
                <a:sym typeface="Symbol" pitchFamily="18" charset="2"/>
              </a:rPr>
              <a:t>The smaller operand is "extended" to the left with additional zeros</a:t>
            </a:r>
            <a:r>
              <a:rPr lang="it-IT" sz="2000" dirty="0">
                <a:sym typeface="Symbol" pitchFamily="18" charset="2"/>
              </a:rPr>
              <a:t>.</a:t>
            </a:r>
          </a:p>
          <a:p>
            <a:pPr>
              <a:spcBef>
                <a:spcPct val="0"/>
              </a:spcBef>
              <a:buFont typeface="Wingdings 3" pitchFamily="18" charset="2"/>
              <a:buNone/>
            </a:pPr>
            <a:endParaRPr lang="it-IT" sz="2400" dirty="0">
              <a:sym typeface="Symbol" pitchFamily="18" charset="2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/>
              <a:t>Bitwise Operators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l-GR" dirty="0"/>
              <a:t>Bitwise Operators (</a:t>
            </a:r>
            <a:r>
              <a:rPr lang="it-IT" dirty="0" err="1"/>
              <a:t>examples</a:t>
            </a:r>
            <a:r>
              <a:rPr lang="el-GR" dirty="0"/>
              <a:t>)</a:t>
            </a:r>
          </a:p>
        </p:txBody>
      </p:sp>
      <p:sp>
        <p:nvSpPr>
          <p:cNvPr id="2054" name="Rectangle 10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28688" y="2000250"/>
            <a:ext cx="3810000" cy="1571625"/>
          </a:xfrm>
        </p:spPr>
        <p:txBody>
          <a:bodyPr/>
          <a:lstStyle/>
          <a:p>
            <a:endParaRPr lang="el-GR" sz="1800">
              <a:latin typeface="Courier New" pitchFamily="49" charset="0"/>
            </a:endParaRPr>
          </a:p>
          <a:p>
            <a:endParaRPr lang="el-GR" sz="1800">
              <a:latin typeface="Courier New" pitchFamily="49" charset="0"/>
            </a:endParaRPr>
          </a:p>
          <a:p>
            <a:pPr>
              <a:buFont typeface="Wingdings 3" pitchFamily="18" charset="2"/>
              <a:buNone/>
            </a:pPr>
            <a:r>
              <a:rPr lang="el-GR" sz="1800">
                <a:latin typeface="Courier New" pitchFamily="49" charset="0"/>
              </a:rPr>
              <a:t>a = 4’b1010;</a:t>
            </a:r>
          </a:p>
          <a:p>
            <a:pPr>
              <a:buFontTx/>
              <a:buNone/>
            </a:pPr>
            <a:r>
              <a:rPr lang="el-GR" sz="1800">
                <a:latin typeface="Courier New" pitchFamily="49" charset="0"/>
              </a:rPr>
              <a:t>b = 4’b1100;</a:t>
            </a:r>
          </a:p>
        </p:txBody>
      </p:sp>
      <p:sp>
        <p:nvSpPr>
          <p:cNvPr id="2055" name="Rectangle 1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000500" y="4572000"/>
            <a:ext cx="4038600" cy="1643063"/>
          </a:xfrm>
        </p:spPr>
        <p:txBody>
          <a:bodyPr/>
          <a:lstStyle/>
          <a:p>
            <a:endParaRPr lang="el-GR" sz="2400" dirty="0"/>
          </a:p>
          <a:p>
            <a:pPr>
              <a:buFont typeface="Wingdings 3" pitchFamily="18" charset="2"/>
              <a:buNone/>
            </a:pPr>
            <a:r>
              <a:rPr lang="el-GR" sz="2000" dirty="0">
                <a:latin typeface="Courier New" pitchFamily="49" charset="0"/>
              </a:rPr>
              <a:t>a = 4’b1010;</a:t>
            </a:r>
          </a:p>
          <a:p>
            <a:pPr>
              <a:buFontTx/>
              <a:buNone/>
            </a:pPr>
            <a:r>
              <a:rPr lang="el-GR" sz="2000" dirty="0">
                <a:latin typeface="Courier New" pitchFamily="49" charset="0"/>
              </a:rPr>
              <a:t>b = 2’b11;</a:t>
            </a:r>
            <a:endParaRPr lang="el-GR" sz="2400" dirty="0"/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381000" y="4038600"/>
          <a:ext cx="2895600" cy="215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Bitmap Image" r:id="rId3" imgW="2293391" imgH="1706795" progId="PBrush">
                  <p:embed/>
                </p:oleObj>
              </mc:Choice>
              <mc:Fallback>
                <p:oleObj name="Bitmap Image" r:id="rId3" imgW="2293391" imgH="1706795" progId="PBrush">
                  <p:embed/>
                  <p:pic>
                    <p:nvPicPr>
                      <p:cNvPr id="20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038600"/>
                        <a:ext cx="2895600" cy="215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56" name="Group 12"/>
          <p:cNvGrpSpPr>
            <a:grpSpLocks/>
          </p:cNvGrpSpPr>
          <p:nvPr/>
        </p:nvGrpSpPr>
        <p:grpSpPr bwMode="auto">
          <a:xfrm>
            <a:off x="3352800" y="1676400"/>
            <a:ext cx="2819400" cy="2401888"/>
            <a:chOff x="1824" y="1104"/>
            <a:chExt cx="1776" cy="1513"/>
          </a:xfrm>
        </p:grpSpPr>
        <p:graphicFrame>
          <p:nvGraphicFramePr>
            <p:cNvPr id="2052" name="Object 7"/>
            <p:cNvGraphicFramePr>
              <a:graphicFrameLocks noChangeAspect="1"/>
            </p:cNvGraphicFramePr>
            <p:nvPr/>
          </p:nvGraphicFramePr>
          <p:xfrm>
            <a:off x="1824" y="1296"/>
            <a:ext cx="1776" cy="13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" name="Bitmap Image" r:id="rId5" imgW="1813740" imgH="1348909" progId="PBrush">
                    <p:embed/>
                  </p:oleObj>
                </mc:Choice>
                <mc:Fallback>
                  <p:oleObj name="Bitmap Image" r:id="rId5" imgW="1813740" imgH="1348909" progId="PBrush">
                    <p:embed/>
                    <p:pic>
                      <p:nvPicPr>
                        <p:cNvPr id="2052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4" y="1296"/>
                          <a:ext cx="1776" cy="13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07763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2" name="Text Box 8"/>
            <p:cNvSpPr txBox="1">
              <a:spLocks noChangeArrowheads="1"/>
            </p:cNvSpPr>
            <p:nvPr/>
          </p:nvSpPr>
          <p:spPr bwMode="auto">
            <a:xfrm>
              <a:off x="2592" y="1104"/>
              <a:ext cx="7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l-GR" sz="1800">
                  <a:latin typeface="Courier New" pitchFamily="49" charset="0"/>
                </a:rPr>
                <a:t>c = ~a;</a:t>
              </a:r>
            </a:p>
          </p:txBody>
        </p:sp>
      </p:grpSp>
      <p:grpSp>
        <p:nvGrpSpPr>
          <p:cNvPr id="2057" name="Group 11"/>
          <p:cNvGrpSpPr>
            <a:grpSpLocks/>
          </p:cNvGrpSpPr>
          <p:nvPr/>
        </p:nvGrpSpPr>
        <p:grpSpPr bwMode="auto">
          <a:xfrm>
            <a:off x="6400800" y="1600200"/>
            <a:ext cx="2743200" cy="2794000"/>
            <a:chOff x="3888" y="1104"/>
            <a:chExt cx="1728" cy="1760"/>
          </a:xfrm>
        </p:grpSpPr>
        <p:graphicFrame>
          <p:nvGraphicFramePr>
            <p:cNvPr id="2051" name="Object 4"/>
            <p:cNvGraphicFramePr>
              <a:graphicFrameLocks noChangeAspect="1"/>
            </p:cNvGraphicFramePr>
            <p:nvPr/>
          </p:nvGraphicFramePr>
          <p:xfrm>
            <a:off x="3888" y="1296"/>
            <a:ext cx="1728" cy="15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2" name="Bitmap Image" r:id="rId7" imgW="1905052" imgH="1729635" progId="PBrush">
                    <p:embed/>
                  </p:oleObj>
                </mc:Choice>
                <mc:Fallback>
                  <p:oleObj name="Bitmap Image" r:id="rId7" imgW="1905052" imgH="1729635" progId="PBrush">
                    <p:embed/>
                    <p:pic>
                      <p:nvPicPr>
                        <p:cNvPr id="2051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8" y="1296"/>
                          <a:ext cx="1728" cy="15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07763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1" name="Text Box 9"/>
            <p:cNvSpPr txBox="1">
              <a:spLocks noChangeArrowheads="1"/>
            </p:cNvSpPr>
            <p:nvPr/>
          </p:nvSpPr>
          <p:spPr bwMode="auto">
            <a:xfrm>
              <a:off x="4368" y="1104"/>
              <a:ext cx="9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l-GR" sz="1800">
                  <a:latin typeface="Courier New" pitchFamily="49" charset="0"/>
                </a:rPr>
                <a:t>c = a &amp; b;</a:t>
              </a:r>
            </a:p>
          </p:txBody>
        </p:sp>
      </p:grpSp>
      <p:sp>
        <p:nvSpPr>
          <p:cNvPr id="2058" name="Text Box 14"/>
          <p:cNvSpPr txBox="1">
            <a:spLocks noChangeArrowheads="1"/>
          </p:cNvSpPr>
          <p:nvPr/>
        </p:nvSpPr>
        <p:spPr bwMode="auto">
          <a:xfrm>
            <a:off x="1295400" y="3733800"/>
            <a:ext cx="154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 sz="1800">
                <a:latin typeface="Courier New" pitchFamily="49" charset="0"/>
              </a:rPr>
              <a:t>c = a ^ b;</a:t>
            </a:r>
          </a:p>
        </p:txBody>
      </p:sp>
      <p:sp>
        <p:nvSpPr>
          <p:cNvPr id="40975" name="AutoShape 15"/>
          <p:cNvSpPr>
            <a:spLocks noChangeArrowheads="1"/>
          </p:cNvSpPr>
          <p:nvPr/>
        </p:nvSpPr>
        <p:spPr bwMode="auto">
          <a:xfrm>
            <a:off x="2971800" y="27432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40976" name="AutoShape 16"/>
          <p:cNvSpPr>
            <a:spLocks noChangeArrowheads="1"/>
          </p:cNvSpPr>
          <p:nvPr/>
        </p:nvSpPr>
        <p:spPr bwMode="auto">
          <a:xfrm>
            <a:off x="3581400" y="5181600"/>
            <a:ext cx="457200" cy="381000"/>
          </a:xfrm>
          <a:prstGeom prst="left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000">
                <a:latin typeface="Courier New" pitchFamily="49" charset="0"/>
              </a:rPr>
              <a:t>&amp;		</a:t>
            </a:r>
            <a:r>
              <a:rPr lang="el-GR" sz="2400">
                <a:sym typeface="Symbol" pitchFamily="18" charset="2"/>
              </a:rPr>
              <a:t></a:t>
            </a:r>
            <a:r>
              <a:rPr lang="el-GR" sz="2000">
                <a:sym typeface="Symbol" pitchFamily="18" charset="2"/>
              </a:rPr>
              <a:t> AND</a:t>
            </a:r>
            <a:endParaRPr lang="el-GR" sz="2000">
              <a:latin typeface="Courier New" pitchFamily="49" charset="0"/>
            </a:endParaRPr>
          </a:p>
          <a:p>
            <a:r>
              <a:rPr lang="el-GR" sz="2000">
                <a:latin typeface="Courier New" pitchFamily="49" charset="0"/>
              </a:rPr>
              <a:t>| 		</a:t>
            </a:r>
            <a:r>
              <a:rPr lang="el-GR" sz="2400">
                <a:sym typeface="Symbol" pitchFamily="18" charset="2"/>
              </a:rPr>
              <a:t> </a:t>
            </a:r>
            <a:r>
              <a:rPr lang="el-GR" sz="2000">
                <a:sym typeface="Symbol" pitchFamily="18" charset="2"/>
              </a:rPr>
              <a:t>OR</a:t>
            </a:r>
            <a:endParaRPr lang="el-GR" sz="2000">
              <a:latin typeface="Courier New" pitchFamily="49" charset="0"/>
            </a:endParaRPr>
          </a:p>
          <a:p>
            <a:r>
              <a:rPr lang="el-GR" sz="2000">
                <a:latin typeface="Courier New" pitchFamily="49" charset="0"/>
              </a:rPr>
              <a:t>^ 		</a:t>
            </a:r>
            <a:r>
              <a:rPr lang="el-GR" sz="2400">
                <a:sym typeface="Symbol" pitchFamily="18" charset="2"/>
              </a:rPr>
              <a:t></a:t>
            </a:r>
            <a:r>
              <a:rPr lang="el-GR" sz="2000">
                <a:sym typeface="Symbol" pitchFamily="18" charset="2"/>
              </a:rPr>
              <a:t> XOR</a:t>
            </a:r>
            <a:endParaRPr lang="el-GR" sz="2000">
              <a:latin typeface="Courier New" pitchFamily="49" charset="0"/>
            </a:endParaRPr>
          </a:p>
          <a:p>
            <a:r>
              <a:rPr lang="el-GR" sz="2000">
                <a:latin typeface="Courier New" pitchFamily="49" charset="0"/>
              </a:rPr>
              <a:t>~&amp; 		</a:t>
            </a:r>
            <a:r>
              <a:rPr lang="el-GR" sz="2400">
                <a:sym typeface="Symbol" pitchFamily="18" charset="2"/>
              </a:rPr>
              <a:t></a:t>
            </a:r>
            <a:r>
              <a:rPr lang="el-GR" sz="2000">
                <a:sym typeface="Symbol" pitchFamily="18" charset="2"/>
              </a:rPr>
              <a:t> NAND</a:t>
            </a:r>
            <a:endParaRPr lang="el-GR" sz="2000">
              <a:latin typeface="Courier New" pitchFamily="49" charset="0"/>
            </a:endParaRPr>
          </a:p>
          <a:p>
            <a:r>
              <a:rPr lang="el-GR" sz="2000">
                <a:latin typeface="Courier New" pitchFamily="49" charset="0"/>
              </a:rPr>
              <a:t>~| 		</a:t>
            </a:r>
            <a:r>
              <a:rPr lang="el-GR" sz="2400">
                <a:sym typeface="Symbol" pitchFamily="18" charset="2"/>
              </a:rPr>
              <a:t></a:t>
            </a:r>
            <a:r>
              <a:rPr lang="el-GR" sz="2000">
                <a:sym typeface="Symbol" pitchFamily="18" charset="2"/>
              </a:rPr>
              <a:t> NOR</a:t>
            </a:r>
            <a:endParaRPr lang="el-GR" sz="2000">
              <a:latin typeface="Courier New" pitchFamily="49" charset="0"/>
            </a:endParaRPr>
          </a:p>
          <a:p>
            <a:r>
              <a:rPr lang="el-GR" sz="2000">
                <a:latin typeface="Courier New" pitchFamily="49" charset="0"/>
              </a:rPr>
              <a:t>~^ </a:t>
            </a:r>
            <a:r>
              <a:rPr lang="el-GR" sz="2400"/>
              <a:t>or </a:t>
            </a:r>
            <a:r>
              <a:rPr lang="el-GR" sz="2000">
                <a:latin typeface="Courier New" pitchFamily="49" charset="0"/>
              </a:rPr>
              <a:t>^~ 	</a:t>
            </a:r>
            <a:r>
              <a:rPr lang="el-GR" sz="2400">
                <a:sym typeface="Symbol" pitchFamily="18" charset="2"/>
              </a:rPr>
              <a:t></a:t>
            </a:r>
            <a:r>
              <a:rPr lang="el-GR" sz="2000">
                <a:sym typeface="Symbol" pitchFamily="18" charset="2"/>
              </a:rPr>
              <a:t> XNOR</a:t>
            </a:r>
          </a:p>
          <a:p>
            <a:pPr>
              <a:lnSpc>
                <a:spcPct val="180000"/>
              </a:lnSpc>
            </a:pPr>
            <a:r>
              <a:rPr lang="el-GR" sz="2400">
                <a:sym typeface="Symbol" pitchFamily="18" charset="2"/>
              </a:rPr>
              <a:t>One multi-bit operand  One single-bit result</a:t>
            </a:r>
          </a:p>
          <a:p>
            <a:pPr lvl="1">
              <a:buFontTx/>
              <a:buNone/>
            </a:pPr>
            <a:r>
              <a:rPr lang="el-GR" sz="1800">
                <a:latin typeface="Courier New" pitchFamily="49" charset="0"/>
                <a:sym typeface="Symbol" pitchFamily="18" charset="2"/>
              </a:rPr>
              <a:t>	a = 4’b1001; </a:t>
            </a:r>
          </a:p>
          <a:p>
            <a:pPr lvl="1">
              <a:buFontTx/>
              <a:buNone/>
            </a:pPr>
            <a:r>
              <a:rPr lang="el-GR" sz="1800">
                <a:latin typeface="Courier New" pitchFamily="49" charset="0"/>
                <a:sym typeface="Symbol" pitchFamily="18" charset="2"/>
              </a:rPr>
              <a:t>	..</a:t>
            </a:r>
          </a:p>
          <a:p>
            <a:pPr lvl="1">
              <a:buFontTx/>
              <a:buNone/>
            </a:pPr>
            <a:r>
              <a:rPr lang="el-GR" sz="1800">
                <a:latin typeface="Courier New" pitchFamily="49" charset="0"/>
                <a:sym typeface="Symbol" pitchFamily="18" charset="2"/>
              </a:rPr>
              <a:t>	c = |a; // c = 1|0|0|1 = 1</a:t>
            </a:r>
            <a:endParaRPr lang="el-GR" sz="1800">
              <a:sym typeface="Symbol" pitchFamily="18" charset="2"/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Reduction Operators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400" dirty="0">
                <a:latin typeface="Courier New" pitchFamily="49" charset="0"/>
              </a:rPr>
              <a:t>&gt;	</a:t>
            </a:r>
            <a:r>
              <a:rPr lang="el-GR" dirty="0">
                <a:sym typeface="Symbol" pitchFamily="18" charset="2"/>
              </a:rPr>
              <a:t> greater than</a:t>
            </a:r>
            <a:endParaRPr lang="el-GR" sz="2400" dirty="0">
              <a:latin typeface="Courier New" pitchFamily="49" charset="0"/>
            </a:endParaRPr>
          </a:p>
          <a:p>
            <a:r>
              <a:rPr lang="el-GR" sz="2400" dirty="0">
                <a:latin typeface="Courier New" pitchFamily="49" charset="0"/>
              </a:rPr>
              <a:t>&lt;	</a:t>
            </a:r>
            <a:r>
              <a:rPr lang="el-GR" dirty="0">
                <a:sym typeface="Symbol" pitchFamily="18" charset="2"/>
              </a:rPr>
              <a:t> less than</a:t>
            </a:r>
            <a:endParaRPr lang="el-GR" sz="2400" dirty="0">
              <a:latin typeface="Courier New" pitchFamily="49" charset="0"/>
            </a:endParaRPr>
          </a:p>
          <a:p>
            <a:r>
              <a:rPr lang="el-GR" sz="2400" dirty="0">
                <a:latin typeface="Courier New" pitchFamily="49" charset="0"/>
              </a:rPr>
              <a:t>&gt;=	</a:t>
            </a:r>
            <a:r>
              <a:rPr lang="el-GR" dirty="0">
                <a:sym typeface="Symbol" pitchFamily="18" charset="2"/>
              </a:rPr>
              <a:t> greater or equal than</a:t>
            </a:r>
            <a:endParaRPr lang="el-GR" sz="2400" dirty="0">
              <a:latin typeface="Courier New" pitchFamily="49" charset="0"/>
            </a:endParaRPr>
          </a:p>
          <a:p>
            <a:r>
              <a:rPr lang="el-GR" sz="2400" dirty="0">
                <a:latin typeface="Courier New" pitchFamily="49" charset="0"/>
              </a:rPr>
              <a:t>&lt;=	</a:t>
            </a:r>
            <a:r>
              <a:rPr lang="el-GR" dirty="0">
                <a:sym typeface="Symbol" pitchFamily="18" charset="2"/>
              </a:rPr>
              <a:t> less or equal than</a:t>
            </a:r>
          </a:p>
          <a:p>
            <a:pPr>
              <a:lnSpc>
                <a:spcPct val="200000"/>
              </a:lnSpc>
            </a:pPr>
            <a:r>
              <a:rPr lang="el-GR" dirty="0">
                <a:sym typeface="Symbol" pitchFamily="18" charset="2"/>
              </a:rPr>
              <a:t>Result is one bit value: </a:t>
            </a:r>
            <a:r>
              <a:rPr lang="el-GR" i="1" dirty="0">
                <a:sym typeface="Symbol" pitchFamily="18" charset="2"/>
              </a:rPr>
              <a:t>0</a:t>
            </a:r>
            <a:r>
              <a:rPr lang="el-GR" dirty="0">
                <a:sym typeface="Symbol" pitchFamily="18" charset="2"/>
              </a:rPr>
              <a:t>,</a:t>
            </a:r>
            <a:r>
              <a:rPr lang="el-GR" i="1" dirty="0">
                <a:sym typeface="Symbol" pitchFamily="18" charset="2"/>
              </a:rPr>
              <a:t> 1 </a:t>
            </a:r>
            <a:r>
              <a:rPr lang="el-GR" dirty="0">
                <a:sym typeface="Symbol" pitchFamily="18" charset="2"/>
              </a:rPr>
              <a:t>or</a:t>
            </a:r>
            <a:r>
              <a:rPr lang="el-GR" i="1" dirty="0">
                <a:sym typeface="Symbol" pitchFamily="18" charset="2"/>
              </a:rPr>
              <a:t> x</a:t>
            </a:r>
          </a:p>
          <a:p>
            <a:pPr lvl="1">
              <a:buFontTx/>
              <a:buNone/>
            </a:pPr>
            <a:r>
              <a:rPr lang="el-GR" dirty="0">
                <a:sym typeface="Symbol" pitchFamily="18" charset="2"/>
              </a:rPr>
              <a:t>	</a:t>
            </a:r>
            <a:r>
              <a:rPr lang="el-GR" sz="2000" dirty="0">
                <a:latin typeface="Courier New" pitchFamily="49" charset="0"/>
                <a:sym typeface="Symbol" pitchFamily="18" charset="2"/>
              </a:rPr>
              <a:t>1 &gt; 0</a:t>
            </a:r>
            <a:r>
              <a:rPr lang="el-GR" dirty="0">
                <a:latin typeface="Courier New" pitchFamily="49" charset="0"/>
                <a:sym typeface="Symbol" pitchFamily="18" charset="2"/>
              </a:rPr>
              <a:t>	  	</a:t>
            </a:r>
            <a:r>
              <a:rPr lang="el-GR" dirty="0">
                <a:sym typeface="Symbol" pitchFamily="18" charset="2"/>
              </a:rPr>
              <a:t> </a:t>
            </a:r>
            <a:r>
              <a:rPr lang="el-GR" i="1" dirty="0">
                <a:sym typeface="Symbol" pitchFamily="18" charset="2"/>
              </a:rPr>
              <a:t>1</a:t>
            </a:r>
            <a:endParaRPr lang="el-GR" dirty="0">
              <a:latin typeface="Courier New" pitchFamily="49" charset="0"/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l-GR" dirty="0">
                <a:latin typeface="Courier New" pitchFamily="49" charset="0"/>
                <a:sym typeface="Symbol" pitchFamily="18" charset="2"/>
              </a:rPr>
              <a:t>	</a:t>
            </a:r>
            <a:r>
              <a:rPr lang="en-US" dirty="0">
                <a:latin typeface="Courier New" pitchFamily="49" charset="0"/>
                <a:sym typeface="Symbol" pitchFamily="18" charset="2"/>
              </a:rPr>
              <a:t>’</a:t>
            </a:r>
            <a:r>
              <a:rPr lang="el-GR" sz="2000" dirty="0">
                <a:latin typeface="Courier New" pitchFamily="49" charset="0"/>
                <a:sym typeface="Symbol" pitchFamily="18" charset="2"/>
              </a:rPr>
              <a:t>b1x1 &lt;= 0</a:t>
            </a:r>
            <a:r>
              <a:rPr lang="el-GR" dirty="0">
                <a:latin typeface="Courier New" pitchFamily="49" charset="0"/>
                <a:sym typeface="Symbol" pitchFamily="18" charset="2"/>
              </a:rPr>
              <a:t> 	</a:t>
            </a:r>
            <a:r>
              <a:rPr lang="el-GR" dirty="0">
                <a:sym typeface="Symbol" pitchFamily="18" charset="2"/>
              </a:rPr>
              <a:t> </a:t>
            </a:r>
            <a:r>
              <a:rPr lang="el-GR" i="1" dirty="0">
                <a:sym typeface="Symbol" pitchFamily="18" charset="2"/>
              </a:rPr>
              <a:t>x</a:t>
            </a:r>
          </a:p>
          <a:p>
            <a:pPr lvl="1">
              <a:buFontTx/>
              <a:buNone/>
            </a:pPr>
            <a:r>
              <a:rPr lang="el-GR" i="1" dirty="0">
                <a:sym typeface="Symbol" pitchFamily="18" charset="2"/>
              </a:rPr>
              <a:t>	</a:t>
            </a:r>
            <a:r>
              <a:rPr lang="el-GR" sz="2000" dirty="0">
                <a:latin typeface="Courier New" pitchFamily="49" charset="0"/>
                <a:sym typeface="Symbol" pitchFamily="18" charset="2"/>
              </a:rPr>
              <a:t>10 &lt; z 		</a:t>
            </a:r>
            <a:r>
              <a:rPr lang="el-GR" dirty="0">
                <a:sym typeface="Symbol" pitchFamily="18" charset="2"/>
              </a:rPr>
              <a:t> </a:t>
            </a:r>
            <a:r>
              <a:rPr lang="el-GR" i="1" dirty="0">
                <a:sym typeface="Symbol" pitchFamily="18" charset="2"/>
              </a:rPr>
              <a:t>x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/>
              <a:t>Relational Operators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el-GR" sz="2400" dirty="0">
                <a:latin typeface="Courier New" pitchFamily="49" charset="0"/>
              </a:rPr>
              <a:t>==	 </a:t>
            </a:r>
            <a:r>
              <a:rPr lang="el-GR" dirty="0">
                <a:sym typeface="Symbol" pitchFamily="18" charset="2"/>
              </a:rPr>
              <a:t> logical equality</a:t>
            </a:r>
            <a:endParaRPr lang="el-GR" sz="2400" dirty="0">
              <a:latin typeface="Courier New" pitchFamily="49" charset="0"/>
            </a:endParaRPr>
          </a:p>
          <a:p>
            <a:pPr>
              <a:buFont typeface="Wingdings 3" pitchFamily="18" charset="2"/>
              <a:buNone/>
            </a:pPr>
            <a:r>
              <a:rPr lang="el-GR" sz="2400" dirty="0">
                <a:latin typeface="Courier New" pitchFamily="49" charset="0"/>
              </a:rPr>
              <a:t>!=	 </a:t>
            </a:r>
            <a:r>
              <a:rPr lang="el-GR" dirty="0">
                <a:sym typeface="Symbol" pitchFamily="18" charset="2"/>
              </a:rPr>
              <a:t> logical inequality</a:t>
            </a:r>
            <a:endParaRPr lang="el-GR" sz="2400" dirty="0">
              <a:latin typeface="Courier New" pitchFamily="49" charset="0"/>
            </a:endParaRPr>
          </a:p>
          <a:p>
            <a:pPr>
              <a:buFont typeface="Wingdings 3" pitchFamily="18" charset="2"/>
              <a:buNone/>
            </a:pPr>
            <a:r>
              <a:rPr lang="el-GR" sz="2400" dirty="0">
                <a:latin typeface="Courier New" pitchFamily="49" charset="0"/>
              </a:rPr>
              <a:t>===	 </a:t>
            </a:r>
            <a:r>
              <a:rPr lang="el-GR" dirty="0">
                <a:sym typeface="Symbol" pitchFamily="18" charset="2"/>
              </a:rPr>
              <a:t> case equality</a:t>
            </a:r>
            <a:endParaRPr lang="el-GR" sz="2400" dirty="0">
              <a:latin typeface="Courier New" pitchFamily="49" charset="0"/>
            </a:endParaRPr>
          </a:p>
          <a:p>
            <a:pPr>
              <a:buFont typeface="Wingdings 3" pitchFamily="18" charset="2"/>
              <a:buNone/>
            </a:pPr>
            <a:r>
              <a:rPr lang="el-GR" sz="2400" dirty="0">
                <a:latin typeface="Courier New" pitchFamily="49" charset="0"/>
              </a:rPr>
              <a:t>!==</a:t>
            </a:r>
            <a:r>
              <a:rPr lang="it-IT" sz="2400" dirty="0">
                <a:latin typeface="Courier New" pitchFamily="49" charset="0"/>
              </a:rPr>
              <a:t>	 </a:t>
            </a:r>
            <a:r>
              <a:rPr lang="el-GR" dirty="0">
                <a:sym typeface="Symbol" pitchFamily="18" charset="2"/>
              </a:rPr>
              <a:t> case inequality</a:t>
            </a:r>
            <a:endParaRPr lang="el-GR" i="1" dirty="0">
              <a:sym typeface="Symbol" pitchFamily="18" charset="2"/>
            </a:endParaRPr>
          </a:p>
          <a:p>
            <a:pPr lvl="1">
              <a:buFont typeface="Verdana" pitchFamily="34" charset="0"/>
              <a:buNone/>
            </a:pPr>
            <a:r>
              <a:rPr lang="el-GR" dirty="0">
                <a:sym typeface="Symbol" pitchFamily="18" charset="2"/>
              </a:rPr>
              <a:t>	</a:t>
            </a:r>
            <a:endParaRPr lang="it-IT" dirty="0">
              <a:sym typeface="Symbol" pitchFamily="18" charset="2"/>
            </a:endParaRPr>
          </a:p>
          <a:p>
            <a:pPr lvl="1">
              <a:buNone/>
            </a:pPr>
            <a:r>
              <a:rPr lang="it-IT" dirty="0">
                <a:sym typeface="Symbol" pitchFamily="18" charset="2"/>
              </a:rPr>
              <a:t>“case”</a:t>
            </a:r>
            <a:r>
              <a:rPr lang="en-US" dirty="0">
                <a:sym typeface="Symbol" pitchFamily="18" charset="2"/>
              </a:rPr>
              <a:t> also includes the evaluation on X and Z... obviously this operation is NOT summarized</a:t>
            </a:r>
            <a:endParaRPr lang="it-IT" dirty="0">
              <a:sym typeface="Symbol" pitchFamily="18" charset="2"/>
            </a:endParaRPr>
          </a:p>
          <a:p>
            <a:pPr lvl="1"/>
            <a:r>
              <a:rPr lang="it-IT" sz="1800" dirty="0">
                <a:latin typeface="Courier New" pitchFamily="49" charset="0"/>
                <a:sym typeface="Symbol" pitchFamily="18" charset="2"/>
              </a:rPr>
              <a:t>  </a:t>
            </a:r>
            <a:r>
              <a:rPr lang="el-GR" sz="1800" dirty="0">
                <a:latin typeface="Courier New" pitchFamily="49" charset="0"/>
                <a:sym typeface="Symbol" pitchFamily="18" charset="2"/>
              </a:rPr>
              <a:t>4’b 1z0x == 4’b 1z0x  </a:t>
            </a:r>
            <a:r>
              <a:rPr lang="it-IT" sz="1800" dirty="0">
                <a:latin typeface="Courier New" pitchFamily="49" charset="0"/>
                <a:sym typeface="Symbol" pitchFamily="18" charset="2"/>
              </a:rPr>
              <a:t>   </a:t>
            </a:r>
            <a:r>
              <a:rPr lang="el-GR" dirty="0">
                <a:sym typeface="Symbol" pitchFamily="18" charset="2"/>
              </a:rPr>
              <a:t> </a:t>
            </a:r>
            <a:r>
              <a:rPr lang="el-GR" i="1" dirty="0">
                <a:sym typeface="Symbol" pitchFamily="18" charset="2"/>
              </a:rPr>
              <a:t>x</a:t>
            </a:r>
          </a:p>
          <a:p>
            <a:pPr lvl="1"/>
            <a:r>
              <a:rPr lang="el-GR" i="1" dirty="0">
                <a:sym typeface="Symbol" pitchFamily="18" charset="2"/>
              </a:rPr>
              <a:t>	</a:t>
            </a:r>
            <a:r>
              <a:rPr lang="el-GR" sz="2000" dirty="0">
                <a:latin typeface="Courier New" pitchFamily="49" charset="0"/>
                <a:sym typeface="Symbol" pitchFamily="18" charset="2"/>
              </a:rPr>
              <a:t>4’b 1z0x != 4’b 1z0x  </a:t>
            </a:r>
            <a:r>
              <a:rPr lang="el-GR" dirty="0">
                <a:sym typeface="Symbol" pitchFamily="18" charset="2"/>
              </a:rPr>
              <a:t> </a:t>
            </a:r>
            <a:r>
              <a:rPr lang="el-GR" i="1" dirty="0">
                <a:sym typeface="Symbol" pitchFamily="18" charset="2"/>
              </a:rPr>
              <a:t>x</a:t>
            </a:r>
          </a:p>
          <a:p>
            <a:pPr lvl="1"/>
            <a:r>
              <a:rPr lang="el-GR" dirty="0">
                <a:sym typeface="Symbol" pitchFamily="18" charset="2"/>
              </a:rPr>
              <a:t>	</a:t>
            </a:r>
            <a:r>
              <a:rPr lang="el-GR" sz="2000" dirty="0">
                <a:latin typeface="Courier New" pitchFamily="49" charset="0"/>
                <a:sym typeface="Symbol" pitchFamily="18" charset="2"/>
              </a:rPr>
              <a:t>4’b 1z0x === 4’b 1z0x </a:t>
            </a:r>
            <a:r>
              <a:rPr lang="el-GR" dirty="0">
                <a:sym typeface="Symbol" pitchFamily="18" charset="2"/>
              </a:rPr>
              <a:t> </a:t>
            </a:r>
            <a:r>
              <a:rPr lang="el-GR" i="1" dirty="0">
                <a:sym typeface="Symbol" pitchFamily="18" charset="2"/>
              </a:rPr>
              <a:t>1</a:t>
            </a:r>
          </a:p>
          <a:p>
            <a:pPr lvl="1"/>
            <a:r>
              <a:rPr lang="el-GR" i="1" dirty="0">
                <a:sym typeface="Symbol" pitchFamily="18" charset="2"/>
              </a:rPr>
              <a:t>	</a:t>
            </a:r>
            <a:r>
              <a:rPr lang="el-GR" sz="2000" dirty="0">
                <a:latin typeface="Courier New" pitchFamily="49" charset="0"/>
                <a:sym typeface="Symbol" pitchFamily="18" charset="2"/>
              </a:rPr>
              <a:t>4’b 1z0x !== 4’b 1z0x </a:t>
            </a:r>
            <a:r>
              <a:rPr lang="el-GR" dirty="0">
                <a:sym typeface="Symbol" pitchFamily="18" charset="2"/>
              </a:rPr>
              <a:t> </a:t>
            </a:r>
            <a:r>
              <a:rPr lang="el-GR" i="1" dirty="0">
                <a:sym typeface="Symbol" pitchFamily="18" charset="2"/>
              </a:rPr>
              <a:t>0</a:t>
            </a: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Equality Operators</a:t>
            </a:r>
          </a:p>
        </p:txBody>
      </p:sp>
      <p:sp>
        <p:nvSpPr>
          <p:cNvPr id="35844" name="AutoShape 4"/>
          <p:cNvSpPr>
            <a:spLocks/>
          </p:cNvSpPr>
          <p:nvPr/>
        </p:nvSpPr>
        <p:spPr bwMode="auto">
          <a:xfrm>
            <a:off x="5029200" y="1557338"/>
            <a:ext cx="76200" cy="838200"/>
          </a:xfrm>
          <a:prstGeom prst="rightBrace">
            <a:avLst>
              <a:gd name="adj1" fmla="val 9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5845" name="AutoShape 5"/>
          <p:cNvSpPr>
            <a:spLocks/>
          </p:cNvSpPr>
          <p:nvPr/>
        </p:nvSpPr>
        <p:spPr bwMode="auto">
          <a:xfrm>
            <a:off x="5029200" y="2500313"/>
            <a:ext cx="76200" cy="838200"/>
          </a:xfrm>
          <a:prstGeom prst="rightBrace">
            <a:avLst>
              <a:gd name="adj1" fmla="val 9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5486400" y="1709738"/>
            <a:ext cx="1770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/>
              <a:t>Return </a:t>
            </a:r>
            <a:r>
              <a:rPr lang="el-GR" i="1"/>
              <a:t>0</a:t>
            </a:r>
            <a:r>
              <a:rPr lang="el-GR"/>
              <a:t>, </a:t>
            </a:r>
            <a:r>
              <a:rPr lang="el-GR" i="1"/>
              <a:t>1</a:t>
            </a:r>
            <a:r>
              <a:rPr lang="el-GR"/>
              <a:t> or</a:t>
            </a:r>
            <a:r>
              <a:rPr lang="el-GR" i="1"/>
              <a:t> x</a:t>
            </a:r>
            <a:endParaRPr lang="el-GR"/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5486400" y="2713038"/>
            <a:ext cx="1530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/>
              <a:t>Return </a:t>
            </a:r>
            <a:r>
              <a:rPr lang="el-GR" i="1"/>
              <a:t>0</a:t>
            </a:r>
            <a:r>
              <a:rPr lang="el-GR"/>
              <a:t> or </a:t>
            </a:r>
            <a:r>
              <a:rPr lang="el-GR" i="1"/>
              <a:t>1</a:t>
            </a:r>
            <a:endParaRPr lang="el-G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>
                <a:latin typeface="Courier New" pitchFamily="49" charset="0"/>
              </a:rPr>
              <a:t>&amp;&amp; </a:t>
            </a:r>
            <a:r>
              <a:rPr lang="el-GR" dirty="0">
                <a:sym typeface="Symbol" pitchFamily="18" charset="2"/>
              </a:rPr>
              <a:t> logical AND</a:t>
            </a:r>
            <a:endParaRPr lang="el-GR" sz="2400" dirty="0">
              <a:latin typeface="Courier New" pitchFamily="49" charset="0"/>
            </a:endParaRPr>
          </a:p>
          <a:p>
            <a:r>
              <a:rPr lang="el-GR" sz="2400" dirty="0">
                <a:latin typeface="Courier New" pitchFamily="49" charset="0"/>
              </a:rPr>
              <a:t>|| </a:t>
            </a:r>
            <a:r>
              <a:rPr lang="el-GR" dirty="0">
                <a:sym typeface="Symbol" pitchFamily="18" charset="2"/>
              </a:rPr>
              <a:t> logical OR</a:t>
            </a:r>
            <a:endParaRPr lang="el-GR" sz="2400" dirty="0">
              <a:latin typeface="Courier New" pitchFamily="49" charset="0"/>
            </a:endParaRPr>
          </a:p>
          <a:p>
            <a:r>
              <a:rPr lang="el-GR" sz="2400" dirty="0">
                <a:latin typeface="Courier New" pitchFamily="49" charset="0"/>
              </a:rPr>
              <a:t>!  </a:t>
            </a:r>
            <a:r>
              <a:rPr lang="el-GR" dirty="0">
                <a:sym typeface="Symbol" pitchFamily="18" charset="2"/>
              </a:rPr>
              <a:t> logical NOT</a:t>
            </a:r>
          </a:p>
          <a:p>
            <a:r>
              <a:rPr lang="en-US" dirty="0">
                <a:sym typeface="Symbol" pitchFamily="18" charset="2"/>
              </a:rPr>
              <a:t>They work with 1-bit values</a:t>
            </a:r>
            <a:r>
              <a:rPr lang="el-GR" dirty="0">
                <a:sym typeface="Symbol" pitchFamily="18" charset="2"/>
              </a:rPr>
              <a:t>: </a:t>
            </a:r>
            <a:r>
              <a:rPr lang="el-GR" i="1" dirty="0">
                <a:sym typeface="Symbol" pitchFamily="18" charset="2"/>
              </a:rPr>
              <a:t>0</a:t>
            </a:r>
            <a:r>
              <a:rPr lang="el-GR" dirty="0">
                <a:sym typeface="Symbol" pitchFamily="18" charset="2"/>
              </a:rPr>
              <a:t>,</a:t>
            </a:r>
            <a:r>
              <a:rPr lang="el-GR" i="1" dirty="0">
                <a:sym typeface="Symbol" pitchFamily="18" charset="2"/>
              </a:rPr>
              <a:t> 1 </a:t>
            </a:r>
            <a:r>
              <a:rPr lang="el-GR" dirty="0">
                <a:sym typeface="Symbol" pitchFamily="18" charset="2"/>
              </a:rPr>
              <a:t>or</a:t>
            </a:r>
            <a:r>
              <a:rPr lang="el-GR" i="1" dirty="0">
                <a:sym typeface="Symbol" pitchFamily="18" charset="2"/>
              </a:rPr>
              <a:t> x</a:t>
            </a:r>
          </a:p>
          <a:p>
            <a:r>
              <a:rPr lang="en-US" dirty="0">
                <a:sym typeface="Symbol" pitchFamily="18" charset="2"/>
              </a:rPr>
              <a:t>The result is only 1 bit</a:t>
            </a:r>
            <a:r>
              <a:rPr lang="el-GR" dirty="0">
                <a:sym typeface="Symbol" pitchFamily="18" charset="2"/>
              </a:rPr>
              <a:t>: </a:t>
            </a:r>
            <a:r>
              <a:rPr lang="el-GR" i="1" dirty="0">
                <a:sym typeface="Symbol" pitchFamily="18" charset="2"/>
              </a:rPr>
              <a:t>0</a:t>
            </a:r>
            <a:r>
              <a:rPr lang="el-GR" dirty="0">
                <a:sym typeface="Symbol" pitchFamily="18" charset="2"/>
              </a:rPr>
              <a:t>,</a:t>
            </a:r>
            <a:r>
              <a:rPr lang="el-GR" i="1" dirty="0">
                <a:sym typeface="Symbol" pitchFamily="18" charset="2"/>
              </a:rPr>
              <a:t> 1 </a:t>
            </a:r>
            <a:r>
              <a:rPr lang="el-GR" dirty="0">
                <a:sym typeface="Symbol" pitchFamily="18" charset="2"/>
              </a:rPr>
              <a:t>or</a:t>
            </a:r>
            <a:r>
              <a:rPr lang="el-GR" i="1" dirty="0">
                <a:sym typeface="Symbol" pitchFamily="18" charset="2"/>
              </a:rPr>
              <a:t> x</a:t>
            </a:r>
          </a:p>
          <a:p>
            <a:pPr lvl="1">
              <a:buFontTx/>
              <a:buNone/>
            </a:pPr>
            <a:r>
              <a:rPr lang="el-GR" i="1" dirty="0">
                <a:sym typeface="Symbol" pitchFamily="18" charset="2"/>
              </a:rPr>
              <a:t>	</a:t>
            </a:r>
            <a:r>
              <a:rPr lang="el-GR" sz="1800" dirty="0">
                <a:latin typeface="Courier New" pitchFamily="49" charset="0"/>
                <a:sym typeface="Symbol" pitchFamily="18" charset="2"/>
              </a:rPr>
              <a:t>A = 6;		A &amp;&amp; B  1 &amp;&amp; 0  0</a:t>
            </a:r>
          </a:p>
          <a:p>
            <a:pPr lvl="1">
              <a:buFontTx/>
              <a:buNone/>
            </a:pPr>
            <a:r>
              <a:rPr lang="el-GR" sz="1800" dirty="0">
                <a:latin typeface="Courier New" pitchFamily="49" charset="0"/>
                <a:sym typeface="Symbol" pitchFamily="18" charset="2"/>
              </a:rPr>
              <a:t>	B = 0;		A || !B  1 || 1  1</a:t>
            </a:r>
          </a:p>
          <a:p>
            <a:pPr lvl="1">
              <a:buFontTx/>
              <a:buNone/>
            </a:pPr>
            <a:r>
              <a:rPr lang="el-GR" sz="1800" dirty="0">
                <a:latin typeface="Courier New" pitchFamily="49" charset="0"/>
                <a:sym typeface="Symbol" pitchFamily="18" charset="2"/>
              </a:rPr>
              <a:t>	C = x;		C || B  x || 0  x</a:t>
            </a:r>
          </a:p>
          <a:p>
            <a:pPr lvl="1">
              <a:buFontTx/>
              <a:buNone/>
            </a:pPr>
            <a:r>
              <a:rPr lang="el-GR" i="1" dirty="0">
                <a:sym typeface="Symbol" pitchFamily="18" charset="2"/>
              </a:rPr>
              <a:t>	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Logical Operators</a:t>
            </a:r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2286000" y="4071938"/>
            <a:ext cx="685800" cy="533400"/>
          </a:xfrm>
          <a:prstGeom prst="rightArrow">
            <a:avLst>
              <a:gd name="adj1" fmla="val 50000"/>
              <a:gd name="adj2" fmla="val 32143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5940152" y="5013176"/>
            <a:ext cx="1785938" cy="5000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l-GR" sz="1800" dirty="0">
                <a:latin typeface="Courier New" pitchFamily="49" charset="0"/>
                <a:cs typeface="Courier New" pitchFamily="49" charset="0"/>
                <a:sym typeface="Symbol" pitchFamily="18" charset="2"/>
              </a:rPr>
              <a:t>but C&amp;&amp;B=0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el-GR" dirty="0"/>
              <a:t>&gt;&gt;	</a:t>
            </a:r>
            <a:r>
              <a:rPr lang="el-GR" dirty="0">
                <a:sym typeface="Symbol" pitchFamily="18" charset="2"/>
              </a:rPr>
              <a:t> shift right</a:t>
            </a:r>
            <a:endParaRPr lang="el-GR" dirty="0"/>
          </a:p>
          <a:p>
            <a:pPr>
              <a:buFont typeface="Wingdings 3" pitchFamily="18" charset="2"/>
              <a:buNone/>
            </a:pPr>
            <a:r>
              <a:rPr lang="el-GR" dirty="0"/>
              <a:t>&lt;&lt;	</a:t>
            </a:r>
            <a:r>
              <a:rPr lang="el-GR" dirty="0">
                <a:sym typeface="Symbol" pitchFamily="18" charset="2"/>
              </a:rPr>
              <a:t> shift left</a:t>
            </a:r>
            <a:endParaRPr lang="it-IT" dirty="0">
              <a:sym typeface="Symbol" pitchFamily="18" charset="2"/>
            </a:endParaRPr>
          </a:p>
          <a:p>
            <a:pPr>
              <a:buFont typeface="Wingdings 3" pitchFamily="18" charset="2"/>
              <a:buNone/>
            </a:pPr>
            <a:endParaRPr lang="el-GR" dirty="0">
              <a:sym typeface="Symbol" pitchFamily="18" charset="2"/>
            </a:endParaRPr>
          </a:p>
          <a:p>
            <a:pPr>
              <a:buNone/>
            </a:pPr>
            <a:r>
              <a:rPr lang="en-US" sz="2400" dirty="0">
                <a:sym typeface="Symbol" pitchFamily="18" charset="2"/>
              </a:rPr>
              <a:t>The result is the same size as the original data, the empty positions are filled with</a:t>
            </a:r>
            <a:r>
              <a:rPr lang="it-IT" sz="2400" dirty="0">
                <a:sym typeface="Symbol" pitchFamily="18" charset="2"/>
              </a:rPr>
              <a:t>“0”</a:t>
            </a:r>
          </a:p>
          <a:p>
            <a:pPr>
              <a:buFont typeface="Wingdings 3" pitchFamily="18" charset="2"/>
              <a:buNone/>
            </a:pPr>
            <a:endParaRPr lang="el-GR" sz="2400" dirty="0">
              <a:sym typeface="Symbol" pitchFamily="18" charset="2"/>
            </a:endParaRPr>
          </a:p>
          <a:p>
            <a:pPr>
              <a:buFont typeface="Wingdings 3" pitchFamily="18" charset="2"/>
              <a:buNone/>
            </a:pPr>
            <a:r>
              <a:rPr lang="el-GR" dirty="0">
                <a:sym typeface="Symbol" pitchFamily="18" charset="2"/>
              </a:rPr>
              <a:t>	</a:t>
            </a:r>
            <a:r>
              <a:rPr lang="el-GR" sz="2400" dirty="0">
                <a:latin typeface="Courier New" pitchFamily="49" charset="0"/>
                <a:cs typeface="Courier New" pitchFamily="49" charset="0"/>
                <a:sym typeface="Symbol" pitchFamily="18" charset="2"/>
              </a:rPr>
              <a:t>	a = 4’b1010;</a:t>
            </a:r>
          </a:p>
          <a:p>
            <a:pPr>
              <a:buFont typeface="Wingdings 3" pitchFamily="18" charset="2"/>
              <a:buNone/>
            </a:pPr>
            <a:r>
              <a:rPr lang="el-GR" sz="2400" dirty="0">
                <a:latin typeface="Courier New" pitchFamily="49" charset="0"/>
                <a:cs typeface="Courier New" pitchFamily="49" charset="0"/>
                <a:sym typeface="Symbol" pitchFamily="18" charset="2"/>
              </a:rPr>
              <a:t>		...</a:t>
            </a:r>
          </a:p>
          <a:p>
            <a:pPr>
              <a:buFont typeface="Wingdings 3" pitchFamily="18" charset="2"/>
              <a:buNone/>
            </a:pPr>
            <a:r>
              <a:rPr lang="el-GR" sz="2400" dirty="0">
                <a:latin typeface="Courier New" pitchFamily="49" charset="0"/>
                <a:cs typeface="Courier New" pitchFamily="49" charset="0"/>
                <a:sym typeface="Symbol" pitchFamily="18" charset="2"/>
              </a:rPr>
              <a:t>		d = a &gt;&gt; 2;	// d = 0010</a:t>
            </a:r>
          </a:p>
          <a:p>
            <a:pPr>
              <a:buFont typeface="Wingdings 3" pitchFamily="18" charset="2"/>
              <a:buNone/>
            </a:pPr>
            <a:r>
              <a:rPr lang="el-GR" sz="2400" dirty="0">
                <a:latin typeface="Courier New" pitchFamily="49" charset="0"/>
                <a:cs typeface="Courier New" pitchFamily="49" charset="0"/>
                <a:sym typeface="Symbol" pitchFamily="18" charset="2"/>
              </a:rPr>
              <a:t>		c = a &lt;&lt; 1;	// c = 0100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Shift Operators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el-GR" sz="1800" dirty="0">
                <a:latin typeface="Courier New" pitchFamily="49" charset="0"/>
              </a:rPr>
              <a:t>{</a:t>
            </a:r>
            <a:r>
              <a:rPr lang="el-GR" sz="2000" dirty="0"/>
              <a:t>op1</a:t>
            </a:r>
            <a:r>
              <a:rPr lang="el-GR" sz="1800" dirty="0">
                <a:latin typeface="Courier New" pitchFamily="49" charset="0"/>
              </a:rPr>
              <a:t>, </a:t>
            </a:r>
            <a:r>
              <a:rPr lang="el-GR" sz="2000" dirty="0"/>
              <a:t>op2</a:t>
            </a:r>
            <a:r>
              <a:rPr lang="el-GR" sz="1800" dirty="0">
                <a:latin typeface="Courier New" pitchFamily="49" charset="0"/>
              </a:rPr>
              <a:t>, ..}	</a:t>
            </a:r>
            <a:r>
              <a:rPr lang="el-GR" sz="1800" dirty="0">
                <a:latin typeface="Courier New" pitchFamily="49" charset="0"/>
                <a:sym typeface="Symbol" pitchFamily="18" charset="2"/>
              </a:rPr>
              <a:t></a:t>
            </a:r>
            <a:r>
              <a:rPr lang="el-GR" sz="2000" dirty="0">
                <a:sym typeface="Symbol" pitchFamily="18" charset="2"/>
              </a:rPr>
              <a:t> concatenates op1, op2, .. to single number</a:t>
            </a:r>
          </a:p>
          <a:p>
            <a:pPr>
              <a:buFont typeface="Wingdings 3" pitchFamily="18" charset="2"/>
              <a:buNone/>
            </a:pPr>
            <a:r>
              <a:rPr lang="el-GR" sz="2000" dirty="0">
                <a:sym typeface="Symbol" pitchFamily="18" charset="2"/>
              </a:rPr>
              <a:t> </a:t>
            </a:r>
            <a:r>
              <a:rPr lang="el-GR" sz="2000" dirty="0">
                <a:solidFill>
                  <a:srgbClr val="FF0000"/>
                </a:solidFill>
                <a:sym typeface="Symbol" pitchFamily="18" charset="2"/>
              </a:rPr>
              <a:t>Operands must be sized !!</a:t>
            </a:r>
          </a:p>
          <a:p>
            <a:pPr lvl="1">
              <a:buFont typeface="Verdana" pitchFamily="34" charset="0"/>
              <a:buNone/>
            </a:pPr>
            <a:r>
              <a:rPr lang="el-GR" sz="1800" dirty="0">
                <a:latin typeface="Courier New" pitchFamily="49" charset="0"/>
              </a:rPr>
              <a:t>	</a:t>
            </a:r>
            <a:r>
              <a:rPr lang="el-GR" sz="1600" dirty="0">
                <a:latin typeface="Courier New" pitchFamily="49" charset="0"/>
              </a:rPr>
              <a:t>reg a;</a:t>
            </a:r>
          </a:p>
          <a:p>
            <a:pPr lvl="1">
              <a:buFont typeface="Verdana" pitchFamily="34" charset="0"/>
              <a:buNone/>
            </a:pPr>
            <a:r>
              <a:rPr lang="el-GR" sz="1600" dirty="0">
                <a:latin typeface="Courier New" pitchFamily="49" charset="0"/>
              </a:rPr>
              <a:t>	reg [2:0] b, c;</a:t>
            </a:r>
          </a:p>
          <a:p>
            <a:pPr lvl="1">
              <a:buFont typeface="Verdana" pitchFamily="34" charset="0"/>
              <a:buNone/>
            </a:pPr>
            <a:r>
              <a:rPr lang="el-GR" sz="1600" dirty="0">
                <a:latin typeface="Courier New" pitchFamily="49" charset="0"/>
              </a:rPr>
              <a:t>	..</a:t>
            </a:r>
          </a:p>
          <a:p>
            <a:pPr lvl="1">
              <a:buFont typeface="Verdana" pitchFamily="34" charset="0"/>
              <a:buNone/>
            </a:pPr>
            <a:r>
              <a:rPr lang="el-GR" sz="1800" dirty="0">
                <a:latin typeface="Courier New" pitchFamily="49" charset="0"/>
              </a:rPr>
              <a:t>	a = 1’b 1;</a:t>
            </a:r>
          </a:p>
          <a:p>
            <a:pPr lvl="1">
              <a:buFont typeface="Verdana" pitchFamily="34" charset="0"/>
              <a:buNone/>
            </a:pPr>
            <a:r>
              <a:rPr lang="el-GR" sz="1800" dirty="0">
                <a:latin typeface="Courier New" pitchFamily="49" charset="0"/>
              </a:rPr>
              <a:t>	b = 3’b 010;</a:t>
            </a:r>
          </a:p>
          <a:p>
            <a:pPr lvl="1">
              <a:buFont typeface="Verdana" pitchFamily="34" charset="0"/>
              <a:buNone/>
            </a:pPr>
            <a:r>
              <a:rPr lang="el-GR" sz="1800" dirty="0">
                <a:latin typeface="Courier New" pitchFamily="49" charset="0"/>
              </a:rPr>
              <a:t>	c = 3’b 101;</a:t>
            </a:r>
          </a:p>
          <a:p>
            <a:pPr lvl="1">
              <a:buFont typeface="Verdana" pitchFamily="34" charset="0"/>
              <a:buNone/>
            </a:pPr>
            <a:r>
              <a:rPr lang="el-GR" sz="1800" dirty="0">
                <a:latin typeface="Courier New" pitchFamily="49" charset="0"/>
              </a:rPr>
              <a:t>	catx = {a, b, c};	// catx = 1_010_101</a:t>
            </a:r>
          </a:p>
          <a:p>
            <a:pPr lvl="1">
              <a:buFont typeface="Verdana" pitchFamily="34" charset="0"/>
              <a:buNone/>
            </a:pPr>
            <a:r>
              <a:rPr lang="el-GR" sz="1800" dirty="0">
                <a:latin typeface="Courier New" pitchFamily="49" charset="0"/>
              </a:rPr>
              <a:t>	caty = {b, 2’b11, a}; 	// caty = 010_11_1</a:t>
            </a:r>
          </a:p>
          <a:p>
            <a:pPr lvl="1">
              <a:buFont typeface="Verdana" pitchFamily="34" charset="0"/>
              <a:buNone/>
            </a:pPr>
            <a:r>
              <a:rPr lang="el-GR" sz="1800" dirty="0">
                <a:latin typeface="Courier New" pitchFamily="49" charset="0"/>
              </a:rPr>
              <a:t>	catz = {b, 1};		// </a:t>
            </a:r>
            <a:r>
              <a:rPr lang="el-GR" sz="1800" dirty="0">
                <a:solidFill>
                  <a:schemeClr val="accent2"/>
                </a:solidFill>
                <a:latin typeface="Courier New" pitchFamily="49" charset="0"/>
              </a:rPr>
              <a:t>WRONG !!</a:t>
            </a:r>
          </a:p>
          <a:p>
            <a:pPr>
              <a:buFont typeface="Wingdings 3" pitchFamily="18" charset="2"/>
              <a:buNone/>
            </a:pPr>
            <a:r>
              <a:rPr lang="el-GR" sz="2000" dirty="0"/>
              <a:t>Replication ..</a:t>
            </a:r>
            <a:endParaRPr lang="el-GR" sz="2000" dirty="0">
              <a:latin typeface="Courier New" pitchFamily="49" charset="0"/>
            </a:endParaRPr>
          </a:p>
          <a:p>
            <a:pPr lvl="1">
              <a:buFont typeface="Verdana" pitchFamily="34" charset="0"/>
              <a:buNone/>
            </a:pPr>
            <a:r>
              <a:rPr lang="el-GR" sz="1800" dirty="0">
                <a:latin typeface="Courier New" pitchFamily="49" charset="0"/>
              </a:rPr>
              <a:t>	catr = {4{a}, b, 2{c}};	// catr = 1111_010_101101</a:t>
            </a: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Concatenation Operator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Verilog HDL is CASE sensitive</a:t>
            </a:r>
            <a:r>
              <a:rPr lang="it-IT" dirty="0"/>
              <a:t>,</a:t>
            </a:r>
          </a:p>
          <a:p>
            <a:r>
              <a:rPr lang="en-US" dirty="0"/>
              <a:t>The "keywords" are all in "lowercase"</a:t>
            </a:r>
            <a:r>
              <a:rPr lang="it-IT" dirty="0"/>
              <a:t>”,</a:t>
            </a:r>
          </a:p>
          <a:p>
            <a:r>
              <a:rPr lang="en-US" dirty="0"/>
              <a:t>The character ';' is a line terminator</a:t>
            </a:r>
            <a:r>
              <a:rPr lang="it-IT" dirty="0"/>
              <a:t>,</a:t>
            </a:r>
          </a:p>
          <a:p>
            <a:r>
              <a:rPr lang="en-US" dirty="0"/>
              <a:t>//  is used to comment on a single line</a:t>
            </a:r>
            <a:r>
              <a:rPr lang="it-IT" dirty="0"/>
              <a:t>,</a:t>
            </a:r>
          </a:p>
          <a:p>
            <a:r>
              <a:rPr lang="it-IT" dirty="0"/>
              <a:t>/*   */ </a:t>
            </a:r>
            <a:r>
              <a:rPr lang="en-US" dirty="0"/>
              <a:t>is used to comment on multiple lines</a:t>
            </a:r>
            <a:r>
              <a:rPr lang="it-IT" dirty="0"/>
              <a:t>,</a:t>
            </a:r>
          </a:p>
          <a:p>
            <a:r>
              <a:rPr lang="en-US" dirty="0"/>
              <a:t>Time specifications are only useful for simulation purposes – they are NOT synthesized</a:t>
            </a:r>
            <a:r>
              <a:rPr lang="it-IT" dirty="0"/>
              <a:t>. 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VERILOG HDL Basics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Conditional Operator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400" dirty="0">
                <a:latin typeface="Courier New" pitchFamily="49" charset="0"/>
              </a:rPr>
              <a:t>cond_expr ? true_expr : false_expr</a:t>
            </a:r>
          </a:p>
          <a:p>
            <a:pPr>
              <a:lnSpc>
                <a:spcPct val="250000"/>
              </a:lnSpc>
            </a:pPr>
            <a:r>
              <a:rPr lang="it-IT" dirty="0" err="1"/>
              <a:t>Describes</a:t>
            </a:r>
            <a:r>
              <a:rPr lang="it-IT" dirty="0"/>
              <a:t> a Multiplexer</a:t>
            </a:r>
            <a:r>
              <a:rPr lang="el-GR" dirty="0"/>
              <a:t>  2-</a:t>
            </a:r>
            <a:r>
              <a:rPr lang="it-IT" dirty="0"/>
              <a:t>in</a:t>
            </a:r>
            <a:r>
              <a:rPr lang="el-GR" dirty="0"/>
              <a:t>-1..</a:t>
            </a:r>
            <a:endParaRPr lang="el-GR" sz="2400" dirty="0">
              <a:latin typeface="Courier New" pitchFamily="49" charset="0"/>
            </a:endParaRPr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 rot="16200000">
            <a:off x="2127250" y="4351338"/>
            <a:ext cx="1066800" cy="381000"/>
          </a:xfrm>
          <a:custGeom>
            <a:avLst/>
            <a:gdLst>
              <a:gd name="G0" fmla="+- 5963 0 0"/>
              <a:gd name="G1" fmla="+- 21600 0 5963"/>
              <a:gd name="G2" fmla="*/ 5963 1 2"/>
              <a:gd name="G3" fmla="+- 21600 0 G2"/>
              <a:gd name="G4" fmla="+/ 5963 21600 2"/>
              <a:gd name="G5" fmla="+/ G1 0 2"/>
              <a:gd name="G6" fmla="*/ 21600 21600 5963"/>
              <a:gd name="G7" fmla="*/ G6 1 2"/>
              <a:gd name="G8" fmla="+- 21600 0 G7"/>
              <a:gd name="G9" fmla="*/ 21600 1 2"/>
              <a:gd name="G10" fmla="+- 5963 0 G9"/>
              <a:gd name="G11" fmla="?: G10 G8 0"/>
              <a:gd name="G12" fmla="?: G10 G7 21600"/>
              <a:gd name="T0" fmla="*/ 18618 w 21600"/>
              <a:gd name="T1" fmla="*/ 10800 h 21600"/>
              <a:gd name="T2" fmla="*/ 10800 w 21600"/>
              <a:gd name="T3" fmla="*/ 21600 h 21600"/>
              <a:gd name="T4" fmla="*/ 2982 w 21600"/>
              <a:gd name="T5" fmla="*/ 10800 h 21600"/>
              <a:gd name="T6" fmla="*/ 10800 w 21600"/>
              <a:gd name="T7" fmla="*/ 0 h 21600"/>
              <a:gd name="T8" fmla="*/ 4782 w 21600"/>
              <a:gd name="T9" fmla="*/ 4782 h 21600"/>
              <a:gd name="T10" fmla="*/ 16818 w 21600"/>
              <a:gd name="T11" fmla="*/ 16818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963" y="21600"/>
                </a:lnTo>
                <a:lnTo>
                  <a:pt x="15637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eaVert" wrap="none" anchor="ctr"/>
          <a:lstStyle/>
          <a:p>
            <a:pPr>
              <a:defRPr/>
            </a:pPr>
            <a:endParaRPr lang="el-GR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1784350" y="4160838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 flipH="1">
            <a:off x="1784350" y="4846638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 flipH="1">
            <a:off x="2851150" y="4541838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9944" name="Line 9"/>
          <p:cNvSpPr>
            <a:spLocks noChangeShapeType="1"/>
          </p:cNvSpPr>
          <p:nvPr/>
        </p:nvSpPr>
        <p:spPr bwMode="auto">
          <a:xfrm>
            <a:off x="2698750" y="4922838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9945" name="Text Box 10"/>
          <p:cNvSpPr txBox="1">
            <a:spLocks noChangeArrowheads="1"/>
          </p:cNvSpPr>
          <p:nvPr/>
        </p:nvSpPr>
        <p:spPr bwMode="auto">
          <a:xfrm>
            <a:off x="1676400" y="38100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/>
              <a:t>A</a:t>
            </a:r>
          </a:p>
        </p:txBody>
      </p:sp>
      <p:sp>
        <p:nvSpPr>
          <p:cNvPr id="39946" name="Text Box 11"/>
          <p:cNvSpPr txBox="1">
            <a:spLocks noChangeArrowheads="1"/>
          </p:cNvSpPr>
          <p:nvPr/>
        </p:nvSpPr>
        <p:spPr bwMode="auto">
          <a:xfrm>
            <a:off x="1676400" y="44958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/>
              <a:t>B</a:t>
            </a:r>
          </a:p>
        </p:txBody>
      </p:sp>
      <p:sp>
        <p:nvSpPr>
          <p:cNvPr id="39947" name="Text Box 12"/>
          <p:cNvSpPr txBox="1">
            <a:spLocks noChangeArrowheads="1"/>
          </p:cNvSpPr>
          <p:nvPr/>
        </p:nvSpPr>
        <p:spPr bwMode="auto">
          <a:xfrm>
            <a:off x="3155950" y="4221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/>
              <a:t>Y</a:t>
            </a:r>
          </a:p>
        </p:txBody>
      </p:sp>
      <p:sp>
        <p:nvSpPr>
          <p:cNvPr id="39948" name="Text Box 13"/>
          <p:cNvSpPr txBox="1">
            <a:spLocks noChangeArrowheads="1"/>
          </p:cNvSpPr>
          <p:nvPr/>
        </p:nvSpPr>
        <p:spPr bwMode="auto">
          <a:xfrm>
            <a:off x="2714625" y="4999038"/>
            <a:ext cx="465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/>
              <a:t>sel</a:t>
            </a:r>
          </a:p>
        </p:txBody>
      </p:sp>
      <p:sp>
        <p:nvSpPr>
          <p:cNvPr id="50190" name="AutoShape 14"/>
          <p:cNvSpPr>
            <a:spLocks noChangeArrowheads="1"/>
          </p:cNvSpPr>
          <p:nvPr/>
        </p:nvSpPr>
        <p:spPr bwMode="auto">
          <a:xfrm>
            <a:off x="3841750" y="4389438"/>
            <a:ext cx="533400" cy="381000"/>
          </a:xfrm>
          <a:prstGeom prst="leftRightArrow">
            <a:avLst>
              <a:gd name="adj1" fmla="val 50000"/>
              <a:gd name="adj2" fmla="val 28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39950" name="Text Box 15"/>
          <p:cNvSpPr txBox="1">
            <a:spLocks noChangeArrowheads="1"/>
          </p:cNvSpPr>
          <p:nvPr/>
        </p:nvSpPr>
        <p:spPr bwMode="auto">
          <a:xfrm>
            <a:off x="4679950" y="4389438"/>
            <a:ext cx="2774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l-GR">
                <a:latin typeface="Courier New" pitchFamily="49" charset="0"/>
              </a:rPr>
              <a:t>Y = (sel)? A : B;</a:t>
            </a:r>
          </a:p>
        </p:txBody>
      </p:sp>
      <p:sp>
        <p:nvSpPr>
          <p:cNvPr id="39951" name="Text Box 16"/>
          <p:cNvSpPr txBox="1">
            <a:spLocks noChangeArrowheads="1"/>
          </p:cNvSpPr>
          <p:nvPr/>
        </p:nvSpPr>
        <p:spPr bwMode="auto">
          <a:xfrm>
            <a:off x="2393950" y="4618038"/>
            <a:ext cx="307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l-GR"/>
              <a:t>0</a:t>
            </a:r>
          </a:p>
        </p:txBody>
      </p:sp>
      <p:sp>
        <p:nvSpPr>
          <p:cNvPr id="39952" name="Text Box 17"/>
          <p:cNvSpPr txBox="1">
            <a:spLocks noChangeArrowheads="1"/>
          </p:cNvSpPr>
          <p:nvPr/>
        </p:nvSpPr>
        <p:spPr bwMode="auto">
          <a:xfrm>
            <a:off x="2393950" y="4008438"/>
            <a:ext cx="307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l-GR"/>
              <a:t>1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Operator Precedence</a:t>
            </a: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571500" y="1571625"/>
          <a:ext cx="4854575" cy="437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Bitmap Image" r:id="rId3" imgW="2392726" imgH="2156250" progId="PBrush">
                  <p:embed/>
                </p:oleObj>
              </mc:Choice>
              <mc:Fallback>
                <p:oleObj name="Bitmap Image" r:id="rId3" imgW="2392726" imgH="2156250" progId="PBrush">
                  <p:embed/>
                  <p:pic>
                    <p:nvPicPr>
                      <p:cNvPr id="307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571625"/>
                        <a:ext cx="4854575" cy="437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364163" y="3214688"/>
            <a:ext cx="37798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it-IT" sz="2800"/>
              <a:t>Utilizzo delle parentesi</a:t>
            </a:r>
          </a:p>
          <a:p>
            <a:r>
              <a:rPr lang="it-IT" sz="2800"/>
              <a:t>per modificare la priorità</a:t>
            </a:r>
            <a:endParaRPr lang="el-G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Declaration</a:t>
            </a:r>
            <a:endParaRPr lang="el-GR" dirty="0"/>
          </a:p>
          <a:p>
            <a:pPr lvl="1">
              <a:buFontTx/>
              <a:buNone/>
            </a:pPr>
            <a:r>
              <a:rPr lang="el-GR" dirty="0"/>
              <a:t>	</a:t>
            </a:r>
            <a:r>
              <a:rPr lang="el-GR" sz="2000" dirty="0">
                <a:latin typeface="Courier New" pitchFamily="49" charset="0"/>
              </a:rPr>
              <a:t>integer i,k;</a:t>
            </a:r>
          </a:p>
          <a:p>
            <a:pPr lvl="1">
              <a:buFontTx/>
              <a:buNone/>
            </a:pPr>
            <a:r>
              <a:rPr lang="el-GR" sz="2000" dirty="0">
                <a:latin typeface="Courier New" pitchFamily="49" charset="0"/>
              </a:rPr>
              <a:t>	real r;</a:t>
            </a:r>
          </a:p>
          <a:p>
            <a:r>
              <a:rPr lang="en-US" dirty="0"/>
              <a:t>Employed as registers (within procedures</a:t>
            </a:r>
            <a:r>
              <a:rPr lang="el-GR" dirty="0"/>
              <a:t>)</a:t>
            </a:r>
          </a:p>
          <a:p>
            <a:pPr lvl="1">
              <a:buFontTx/>
              <a:buNone/>
            </a:pPr>
            <a:r>
              <a:rPr lang="el-GR" dirty="0"/>
              <a:t>	</a:t>
            </a:r>
            <a:r>
              <a:rPr lang="el-GR" sz="2000" dirty="0">
                <a:latin typeface="Courier New" pitchFamily="49" charset="0"/>
              </a:rPr>
              <a:t>i = 1; // assignments occur inside procedure</a:t>
            </a:r>
          </a:p>
          <a:p>
            <a:pPr lvl="1">
              <a:buFontTx/>
              <a:buNone/>
            </a:pPr>
            <a:r>
              <a:rPr lang="el-GR" sz="2000" dirty="0">
                <a:latin typeface="Courier New" pitchFamily="49" charset="0"/>
              </a:rPr>
              <a:t>	r = 2.9;</a:t>
            </a:r>
          </a:p>
          <a:p>
            <a:pPr lvl="1">
              <a:buFontTx/>
              <a:buNone/>
            </a:pPr>
            <a:r>
              <a:rPr lang="el-GR" sz="2000" dirty="0">
                <a:latin typeface="Courier New" pitchFamily="49" charset="0"/>
              </a:rPr>
              <a:t>	k = r; // k is rounded to 3</a:t>
            </a:r>
          </a:p>
          <a:p>
            <a:r>
              <a:rPr lang="it-IT" dirty="0" err="1"/>
              <a:t>Integers</a:t>
            </a:r>
            <a:r>
              <a:rPr lang="it-IT" dirty="0"/>
              <a:t> are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initialized</a:t>
            </a:r>
            <a:r>
              <a:rPr lang="el-GR" dirty="0"/>
              <a:t>!!</a:t>
            </a:r>
          </a:p>
          <a:p>
            <a:r>
              <a:rPr lang="it-IT" dirty="0" err="1"/>
              <a:t>Reals</a:t>
            </a:r>
            <a:r>
              <a:rPr lang="it-IT" dirty="0"/>
              <a:t> are </a:t>
            </a:r>
            <a:r>
              <a:rPr lang="it-IT" dirty="0" err="1"/>
              <a:t>initialized</a:t>
            </a:r>
            <a:r>
              <a:rPr lang="it-IT" dirty="0"/>
              <a:t> to </a:t>
            </a:r>
            <a:r>
              <a:rPr lang="el-GR" i="1" dirty="0"/>
              <a:t>0.0</a:t>
            </a:r>
            <a:endParaRPr lang="it-IT" i="1" dirty="0"/>
          </a:p>
          <a:p>
            <a:r>
              <a:rPr lang="en-US" b="1" i="1" dirty="0"/>
              <a:t>It is NOT certain that they can be synthesized</a:t>
            </a:r>
            <a:endParaRPr lang="el-GR" b="1" i="1" dirty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Integer &amp; Real Data Types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en-US" dirty="0"/>
              <a:t>Used only in the simulation phase</a:t>
            </a:r>
            <a:r>
              <a:rPr lang="it-IT" dirty="0"/>
              <a:t>,</a:t>
            </a:r>
          </a:p>
          <a:p>
            <a:pPr>
              <a:lnSpc>
                <a:spcPct val="130000"/>
              </a:lnSpc>
            </a:pPr>
            <a:r>
              <a:rPr lang="it-IT" dirty="0" err="1"/>
              <a:t>They</a:t>
            </a:r>
            <a:r>
              <a:rPr lang="it-IT" dirty="0"/>
              <a:t> are NOT </a:t>
            </a:r>
            <a:r>
              <a:rPr lang="it-IT" dirty="0" err="1"/>
              <a:t>synthesized</a:t>
            </a:r>
            <a:r>
              <a:rPr lang="it-IT" dirty="0"/>
              <a:t>,</a:t>
            </a:r>
            <a:endParaRPr lang="el-GR" dirty="0"/>
          </a:p>
          <a:p>
            <a:pPr>
              <a:lnSpc>
                <a:spcPct val="130000"/>
              </a:lnSpc>
            </a:pPr>
            <a:r>
              <a:rPr lang="it-IT" dirty="0" err="1"/>
              <a:t>Declaration</a:t>
            </a:r>
            <a:r>
              <a:rPr lang="it-IT" dirty="0"/>
              <a:t>,</a:t>
            </a:r>
            <a:endParaRPr lang="el-GR" dirty="0"/>
          </a:p>
          <a:p>
            <a:pPr lvl="1">
              <a:lnSpc>
                <a:spcPct val="130000"/>
              </a:lnSpc>
              <a:buFontTx/>
              <a:buNone/>
            </a:pPr>
            <a:r>
              <a:rPr lang="el-GR" dirty="0"/>
              <a:t>	</a:t>
            </a:r>
            <a:r>
              <a:rPr lang="el-GR" sz="2000" dirty="0">
                <a:latin typeface="Courier New" pitchFamily="49" charset="0"/>
              </a:rPr>
              <a:t>time my_time;</a:t>
            </a:r>
          </a:p>
          <a:p>
            <a:pPr>
              <a:lnSpc>
                <a:spcPct val="130000"/>
              </a:lnSpc>
            </a:pPr>
            <a:r>
              <a:rPr lang="it-IT" dirty="0" err="1"/>
              <a:t>Used</a:t>
            </a:r>
            <a:r>
              <a:rPr lang="it-IT" dirty="0"/>
              <a:t> </a:t>
            </a:r>
            <a:r>
              <a:rPr lang="it-IT" dirty="0" err="1"/>
              <a:t>internally</a:t>
            </a:r>
            <a:r>
              <a:rPr lang="it-IT" dirty="0"/>
              <a:t> in </a:t>
            </a:r>
            <a:r>
              <a:rPr lang="it-IT" dirty="0" err="1"/>
              <a:t>procedures</a:t>
            </a:r>
            <a:r>
              <a:rPr lang="it-IT" dirty="0"/>
              <a:t>,</a:t>
            </a:r>
            <a:endParaRPr lang="el-GR" dirty="0"/>
          </a:p>
          <a:p>
            <a:pPr lvl="1">
              <a:lnSpc>
                <a:spcPct val="130000"/>
              </a:lnSpc>
              <a:buFontTx/>
              <a:buNone/>
            </a:pPr>
            <a:r>
              <a:rPr lang="el-GR" dirty="0"/>
              <a:t>	</a:t>
            </a:r>
            <a:r>
              <a:rPr lang="el-GR" sz="2000" dirty="0">
                <a:latin typeface="Courier New" pitchFamily="49" charset="0"/>
              </a:rPr>
              <a:t>my_time = $time; // get current sim time</a:t>
            </a:r>
          </a:p>
          <a:p>
            <a:pPr>
              <a:lnSpc>
                <a:spcPct val="130000"/>
              </a:lnSpc>
            </a:pPr>
            <a:r>
              <a:rPr lang="en-US" dirty="0"/>
              <a:t>Simulation works based on simulated time, not real time</a:t>
            </a:r>
            <a:r>
              <a:rPr lang="it-IT" dirty="0"/>
              <a:t>.</a:t>
            </a:r>
            <a:endParaRPr lang="el-GR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Time Data Type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696200" cy="4495800"/>
          </a:xfrm>
        </p:spPr>
        <p:txBody>
          <a:bodyPr/>
          <a:lstStyle/>
          <a:p>
            <a:r>
              <a:rPr lang="it-IT" dirty="0" err="1"/>
              <a:t>Syntax</a:t>
            </a:r>
            <a:endParaRPr lang="el-GR" dirty="0"/>
          </a:p>
          <a:p>
            <a:pPr lvl="1">
              <a:buFontTx/>
              <a:buNone/>
            </a:pPr>
            <a:r>
              <a:rPr lang="el-GR" sz="2000" dirty="0">
                <a:latin typeface="Courier New" pitchFamily="49" charset="0"/>
              </a:rPr>
              <a:t>	integer count[1:5]; // 5 integers</a:t>
            </a:r>
          </a:p>
          <a:p>
            <a:pPr lvl="1">
              <a:buFontTx/>
              <a:buNone/>
            </a:pPr>
            <a:r>
              <a:rPr lang="el-GR" sz="2000" dirty="0">
                <a:latin typeface="Courier New" pitchFamily="49" charset="0"/>
              </a:rPr>
              <a:t>	reg var[-15:16]; // 32 1-bit regs</a:t>
            </a:r>
          </a:p>
          <a:p>
            <a:pPr lvl="1">
              <a:buFontTx/>
              <a:buNone/>
            </a:pPr>
            <a:r>
              <a:rPr lang="el-GR" sz="2000" dirty="0">
                <a:latin typeface="Courier New" pitchFamily="49" charset="0"/>
              </a:rPr>
              <a:t>	reg [7:0] mem[0:1023]; // 1024 8-bit regs</a:t>
            </a:r>
          </a:p>
          <a:p>
            <a:r>
              <a:rPr lang="it-IT" dirty="0" err="1"/>
              <a:t>Accessing</a:t>
            </a:r>
            <a:r>
              <a:rPr lang="it-IT" dirty="0"/>
              <a:t> to Items:</a:t>
            </a:r>
            <a:endParaRPr lang="el-GR" dirty="0"/>
          </a:p>
          <a:p>
            <a:pPr lvl="1"/>
            <a:r>
              <a:rPr lang="it-IT" dirty="0"/>
              <a:t>Single </a:t>
            </a:r>
            <a:r>
              <a:rPr lang="it-IT" dirty="0" err="1"/>
              <a:t>element</a:t>
            </a:r>
            <a:r>
              <a:rPr lang="el-GR" dirty="0"/>
              <a:t>: </a:t>
            </a:r>
            <a:r>
              <a:rPr lang="el-GR" sz="2000" dirty="0">
                <a:latin typeface="Courier New" pitchFamily="49" charset="0"/>
              </a:rPr>
              <a:t>mem[10] = 8’b 10101010;</a:t>
            </a:r>
          </a:p>
          <a:p>
            <a:pPr lvl="1"/>
            <a:r>
              <a:rPr lang="it-IT" dirty="0"/>
              <a:t>Range inside an </a:t>
            </a:r>
            <a:r>
              <a:rPr lang="it-IT" dirty="0" err="1"/>
              <a:t>element</a:t>
            </a:r>
            <a:r>
              <a:rPr lang="it-IT" dirty="0"/>
              <a:t> </a:t>
            </a:r>
            <a:r>
              <a:rPr lang="el-GR" dirty="0"/>
              <a:t>(</a:t>
            </a:r>
            <a:r>
              <a:rPr lang="it-IT" dirty="0"/>
              <a:t>Use of </a:t>
            </a:r>
            <a:r>
              <a:rPr lang="it-IT" dirty="0" err="1"/>
              <a:t>temp</a:t>
            </a:r>
            <a:r>
              <a:rPr lang="it-IT" dirty="0"/>
              <a:t> variabile</a:t>
            </a:r>
            <a:r>
              <a:rPr lang="el-GR" dirty="0"/>
              <a:t>):</a:t>
            </a:r>
          </a:p>
          <a:p>
            <a:pPr lvl="2">
              <a:buFontTx/>
              <a:buNone/>
            </a:pPr>
            <a:r>
              <a:rPr lang="el-GR" dirty="0">
                <a:latin typeface="Courier New" pitchFamily="49" charset="0"/>
              </a:rPr>
              <a:t>reg [7:0] temp;</a:t>
            </a:r>
          </a:p>
          <a:p>
            <a:pPr lvl="2">
              <a:buFontTx/>
              <a:buNone/>
            </a:pPr>
            <a:r>
              <a:rPr lang="el-GR" dirty="0">
                <a:latin typeface="Courier New" pitchFamily="49" charset="0"/>
              </a:rPr>
              <a:t>..</a:t>
            </a:r>
            <a:endParaRPr lang="el-GR" sz="1800" dirty="0">
              <a:latin typeface="Courier New" pitchFamily="49" charset="0"/>
            </a:endParaRPr>
          </a:p>
          <a:p>
            <a:pPr lvl="2">
              <a:buFontTx/>
              <a:buNone/>
            </a:pPr>
            <a:r>
              <a:rPr lang="el-GR" dirty="0">
                <a:latin typeface="Courier New" pitchFamily="49" charset="0"/>
              </a:rPr>
              <a:t>temp = mem[10];</a:t>
            </a:r>
          </a:p>
          <a:p>
            <a:pPr lvl="2">
              <a:buFontTx/>
              <a:buNone/>
            </a:pPr>
            <a:r>
              <a:rPr lang="el-GR" dirty="0">
                <a:latin typeface="Courier New" pitchFamily="49" charset="0"/>
              </a:rPr>
              <a:t>var[6] = temp[2];</a:t>
            </a:r>
            <a:endParaRPr lang="el-GR" dirty="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/>
              <a:t>Arrays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/>
              <a:t>Limitation: The entire array or a subset of elements cannot be accessed</a:t>
            </a:r>
            <a:r>
              <a:rPr lang="it-IT" dirty="0"/>
              <a:t>.</a:t>
            </a:r>
            <a:endParaRPr lang="el-GR" dirty="0"/>
          </a:p>
          <a:p>
            <a:pPr lvl="1">
              <a:lnSpc>
                <a:spcPct val="120000"/>
              </a:lnSpc>
              <a:buFontTx/>
              <a:buNone/>
            </a:pPr>
            <a:r>
              <a:rPr lang="el-GR" sz="2000" dirty="0">
                <a:latin typeface="Courier New" pitchFamily="49" charset="0"/>
              </a:rPr>
              <a:t>	var[2:9] = ???; // WRONG!!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l-GR" sz="2000" dirty="0">
                <a:latin typeface="Courier New" pitchFamily="49" charset="0"/>
              </a:rPr>
              <a:t>	var = ???; // WRONG!!</a:t>
            </a:r>
            <a:endParaRPr lang="el-GR" dirty="0"/>
          </a:p>
          <a:p>
            <a:pPr>
              <a:lnSpc>
                <a:spcPct val="120000"/>
              </a:lnSpc>
            </a:pPr>
            <a:r>
              <a:rPr lang="en-US" dirty="0"/>
              <a:t>Multi-dimensional arrays are not allowed</a:t>
            </a:r>
            <a:r>
              <a:rPr lang="it-IT" dirty="0"/>
              <a:t>.</a:t>
            </a:r>
            <a:endParaRPr lang="el-GR" dirty="0"/>
          </a:p>
          <a:p>
            <a:pPr lvl="1">
              <a:lnSpc>
                <a:spcPct val="120000"/>
              </a:lnSpc>
              <a:buFontTx/>
              <a:buNone/>
            </a:pPr>
            <a:r>
              <a:rPr lang="el-GR" sz="2000" dirty="0">
                <a:latin typeface="Courier New" pitchFamily="49" charset="0"/>
              </a:rPr>
              <a:t>	reg var[1:10] [1:100]; // WRONG!!</a:t>
            </a:r>
            <a:endParaRPr lang="el-GR" dirty="0"/>
          </a:p>
          <a:p>
            <a:pPr>
              <a:lnSpc>
                <a:spcPct val="120000"/>
              </a:lnSpc>
            </a:pP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allowed</a:t>
            </a:r>
            <a:r>
              <a:rPr lang="it-IT" dirty="0"/>
              <a:t> for Real.</a:t>
            </a:r>
            <a:endParaRPr lang="el-GR" dirty="0"/>
          </a:p>
          <a:p>
            <a:pPr lvl="1">
              <a:lnSpc>
                <a:spcPct val="120000"/>
              </a:lnSpc>
              <a:buFontTx/>
              <a:buNone/>
            </a:pPr>
            <a:r>
              <a:rPr lang="el-GR" sz="2000" dirty="0">
                <a:latin typeface="Courier New" pitchFamily="49" charset="0"/>
              </a:rPr>
              <a:t>	real r[1:10]; // WRONG !!</a:t>
            </a:r>
            <a:endParaRPr lang="el-GR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/>
              <a:t>Arrays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l-GR"/>
              <a:t>Implemented with regs: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l-GR" sz="1800">
                <a:latin typeface="Courier New" pitchFamily="49" charset="0"/>
              </a:rPr>
              <a:t>	reg [8*13:1] string_val; // can hold up to 13 chars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l-GR" sz="1800">
                <a:latin typeface="Courier New" pitchFamily="49" charset="0"/>
              </a:rPr>
              <a:t>	..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l-GR" sz="1800">
                <a:latin typeface="Courier New" pitchFamily="49" charset="0"/>
              </a:rPr>
              <a:t>	string_val = </a:t>
            </a:r>
            <a:r>
              <a:rPr lang="en-US" sz="1800">
                <a:latin typeface="Courier New" pitchFamily="49" charset="0"/>
              </a:rPr>
              <a:t>“</a:t>
            </a:r>
            <a:r>
              <a:rPr lang="el-GR" sz="1800">
                <a:latin typeface="Courier New" pitchFamily="49" charset="0"/>
              </a:rPr>
              <a:t>Hello Verilog</a:t>
            </a:r>
            <a:r>
              <a:rPr lang="en-US" sz="1800">
                <a:latin typeface="Courier New" pitchFamily="49" charset="0"/>
              </a:rPr>
              <a:t>”;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	string_val = “hello”; // MS Bytes are filled with 0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	string_val = “I am overflowed”; // “I ” is truncated</a:t>
            </a:r>
            <a:endParaRPr lang="en-US" sz="2000">
              <a:latin typeface="Courier New" pitchFamily="49" charset="0"/>
            </a:endParaRPr>
          </a:p>
          <a:p>
            <a:pPr>
              <a:lnSpc>
                <a:spcPct val="110000"/>
              </a:lnSpc>
            </a:pPr>
            <a:r>
              <a:rPr lang="el-GR"/>
              <a:t>Escaped chars:</a:t>
            </a:r>
          </a:p>
          <a:p>
            <a:pPr lvl="1">
              <a:lnSpc>
                <a:spcPct val="110000"/>
              </a:lnSpc>
            </a:pPr>
            <a:r>
              <a:rPr lang="el-GR" sz="1800">
                <a:latin typeface="Courier New" pitchFamily="49" charset="0"/>
              </a:rPr>
              <a:t>\n	</a:t>
            </a:r>
            <a:r>
              <a:rPr lang="el-GR" sz="1800"/>
              <a:t>newline</a:t>
            </a:r>
            <a:endParaRPr lang="el-GR" sz="1800">
              <a:latin typeface="Courier New" pitchFamily="49" charset="0"/>
            </a:endParaRPr>
          </a:p>
          <a:p>
            <a:pPr lvl="1">
              <a:lnSpc>
                <a:spcPct val="110000"/>
              </a:lnSpc>
            </a:pPr>
            <a:r>
              <a:rPr lang="el-GR" sz="1800">
                <a:latin typeface="Courier New" pitchFamily="49" charset="0"/>
              </a:rPr>
              <a:t>\t	</a:t>
            </a:r>
            <a:r>
              <a:rPr lang="el-GR" sz="1800"/>
              <a:t>tab</a:t>
            </a:r>
            <a:endParaRPr lang="el-GR" sz="1800">
              <a:latin typeface="Courier New" pitchFamily="49" charset="0"/>
            </a:endParaRPr>
          </a:p>
          <a:p>
            <a:pPr lvl="1">
              <a:lnSpc>
                <a:spcPct val="110000"/>
              </a:lnSpc>
            </a:pPr>
            <a:r>
              <a:rPr lang="el-GR" sz="1800">
                <a:latin typeface="Courier New" pitchFamily="49" charset="0"/>
              </a:rPr>
              <a:t>%%	%</a:t>
            </a:r>
          </a:p>
          <a:p>
            <a:pPr lvl="1">
              <a:lnSpc>
                <a:spcPct val="110000"/>
              </a:lnSpc>
            </a:pPr>
            <a:r>
              <a:rPr lang="el-GR" sz="1800">
                <a:latin typeface="Courier New" pitchFamily="49" charset="0"/>
              </a:rPr>
              <a:t>\\	\</a:t>
            </a:r>
          </a:p>
          <a:p>
            <a:pPr lvl="1">
              <a:lnSpc>
                <a:spcPct val="110000"/>
              </a:lnSpc>
            </a:pPr>
            <a:r>
              <a:rPr lang="el-GR" sz="1800">
                <a:latin typeface="Courier New" pitchFamily="49" charset="0"/>
              </a:rPr>
              <a:t>\</a:t>
            </a:r>
            <a:r>
              <a:rPr lang="en-US" sz="1800">
                <a:latin typeface="Courier New" pitchFamily="49" charset="0"/>
              </a:rPr>
              <a:t>“	“</a:t>
            </a:r>
            <a:endParaRPr lang="el-GR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Strings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represents a process, so any element or instruction must be inside a "Module</a:t>
            </a:r>
            <a:r>
              <a:rPr lang="it-IT" dirty="0"/>
              <a:t>”</a:t>
            </a:r>
          </a:p>
          <a:p>
            <a:r>
              <a:rPr lang="en-US" dirty="0"/>
              <a:t>It is concurrent with the other processes ("modules</a:t>
            </a:r>
            <a:r>
              <a:rPr lang="it-IT" dirty="0"/>
              <a:t>”)</a:t>
            </a:r>
          </a:p>
          <a:p>
            <a:r>
              <a:rPr lang="en-US" dirty="0"/>
              <a:t>The various "modules" </a:t>
            </a:r>
            <a:br>
              <a:rPr lang="en-US" dirty="0"/>
            </a:br>
            <a:r>
              <a:rPr lang="en-US" dirty="0"/>
              <a:t>can reside in the same </a:t>
            </a:r>
            <a:br>
              <a:rPr lang="en-US" dirty="0"/>
            </a:br>
            <a:r>
              <a:rPr lang="en-US" dirty="0"/>
              <a:t>file or on several</a:t>
            </a:r>
            <a:br>
              <a:rPr lang="en-US" dirty="0"/>
            </a:br>
            <a:r>
              <a:rPr lang="en-US" dirty="0"/>
              <a:t>separate files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Module</a:t>
            </a:r>
            <a:endParaRPr lang="it-IT" dirty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3" y="2357438"/>
            <a:ext cx="3905250" cy="3695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A first </a:t>
            </a:r>
            <a:r>
              <a:rPr lang="it-IT" dirty="0" err="1"/>
              <a:t>example</a:t>
            </a:r>
            <a:endParaRPr lang="it-IT" dirty="0"/>
          </a:p>
        </p:txBody>
      </p:sp>
      <p:pic>
        <p:nvPicPr>
          <p:cNvPr id="1638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57250" y="1214438"/>
            <a:ext cx="7197725" cy="4572000"/>
          </a:xfrm>
          <a:noFill/>
        </p:spPr>
      </p:pic>
      <p:sp>
        <p:nvSpPr>
          <p:cNvPr id="16388" name="CasellaDiTesto 4"/>
          <p:cNvSpPr txBox="1">
            <a:spLocks noChangeArrowheads="1"/>
          </p:cNvSpPr>
          <p:nvPr/>
        </p:nvSpPr>
        <p:spPr bwMode="auto">
          <a:xfrm>
            <a:off x="5500688" y="5473700"/>
            <a:ext cx="26701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000"/>
              <a:t>Continuous assignment</a:t>
            </a:r>
          </a:p>
          <a:p>
            <a:pPr>
              <a:buFont typeface="Arial" pitchFamily="34" charset="0"/>
              <a:buChar char="•"/>
            </a:pPr>
            <a:r>
              <a:rPr lang="it-IT" sz="2000"/>
              <a:t>Sequential block</a:t>
            </a:r>
          </a:p>
          <a:p>
            <a:pPr>
              <a:buFont typeface="Arial" pitchFamily="34" charset="0"/>
              <a:buChar char="•"/>
            </a:pPr>
            <a:r>
              <a:rPr lang="it-IT" sz="2000"/>
              <a:t>Module instanstation</a:t>
            </a:r>
          </a:p>
          <a:p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contenuto 1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5431334"/>
          </a:xfrm>
        </p:spPr>
        <p:txBody>
          <a:bodyPr/>
          <a:lstStyle/>
          <a:p>
            <a:r>
              <a:rPr lang="it-IT" sz="2400" dirty="0" err="1"/>
              <a:t>Port</a:t>
            </a:r>
            <a:r>
              <a:rPr lang="it-IT" sz="2400" dirty="0"/>
              <a:t> </a:t>
            </a:r>
            <a:r>
              <a:rPr lang="it-IT" sz="2400" dirty="0" err="1"/>
              <a:t>List</a:t>
            </a:r>
            <a:endParaRPr lang="it-IT" sz="2400" dirty="0"/>
          </a:p>
          <a:p>
            <a:pPr lvl="1"/>
            <a:r>
              <a:rPr lang="en-US" sz="2000" dirty="0"/>
              <a:t>List with the names of the various ports</a:t>
            </a:r>
            <a:r>
              <a:rPr lang="it-IT" sz="2000" dirty="0"/>
              <a:t>,</a:t>
            </a:r>
          </a:p>
          <a:p>
            <a:pPr lvl="1"/>
            <a:r>
              <a:rPr lang="it-IT" sz="2000" dirty="0" err="1"/>
              <a:t>Example</a:t>
            </a:r>
            <a:r>
              <a:rPr lang="it-IT" sz="2000" dirty="0"/>
              <a:t>: </a:t>
            </a:r>
            <a:br>
              <a:rPr lang="it-IT" sz="2000" dirty="0"/>
            </a:br>
            <a:r>
              <a:rPr lang="it-IT" sz="2000" b="1" dirty="0" err="1">
                <a:latin typeface="Courier New" pitchFamily="49" charset="0"/>
                <a:cs typeface="Courier New" pitchFamily="49" charset="0"/>
              </a:rPr>
              <a:t>module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mult_acc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out,ina,inb,clk,clr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it-IT" sz="2400" dirty="0"/>
              <a:t>Port </a:t>
            </a:r>
            <a:r>
              <a:rPr lang="it-IT" sz="2400" dirty="0" err="1"/>
              <a:t>Types</a:t>
            </a:r>
            <a:endParaRPr lang="it-IT" sz="2400" dirty="0"/>
          </a:p>
          <a:p>
            <a:pPr lvl="1"/>
            <a:r>
              <a:rPr lang="it-IT" sz="2000" dirty="0"/>
              <a:t>input</a:t>
            </a:r>
          </a:p>
          <a:p>
            <a:pPr lvl="1"/>
            <a:r>
              <a:rPr lang="it-IT" sz="2000" dirty="0"/>
              <a:t>output</a:t>
            </a:r>
          </a:p>
          <a:p>
            <a:pPr lvl="1"/>
            <a:r>
              <a:rPr lang="it-IT" sz="2000" dirty="0" err="1"/>
              <a:t>inout</a:t>
            </a:r>
            <a:endParaRPr lang="it-IT" sz="2000" dirty="0"/>
          </a:p>
          <a:p>
            <a:r>
              <a:rPr lang="it-IT" sz="2400" dirty="0" err="1"/>
              <a:t>Port</a:t>
            </a:r>
            <a:r>
              <a:rPr lang="it-IT" sz="2400" dirty="0"/>
              <a:t> </a:t>
            </a:r>
            <a:r>
              <a:rPr lang="it-IT" sz="2400" dirty="0" err="1"/>
              <a:t>Declaration</a:t>
            </a:r>
            <a:endParaRPr lang="it-IT" sz="2400" dirty="0"/>
          </a:p>
          <a:p>
            <a:pPr lvl="1"/>
            <a:r>
              <a:rPr lang="it-IT" sz="2000" dirty="0"/>
              <a:t>&lt;</a:t>
            </a:r>
            <a:r>
              <a:rPr lang="it-IT" sz="2000" dirty="0" err="1"/>
              <a:t>port</a:t>
            </a:r>
            <a:r>
              <a:rPr lang="it-IT" sz="2000" dirty="0"/>
              <a:t> </a:t>
            </a:r>
            <a:r>
              <a:rPr lang="it-IT" sz="2000" dirty="0" err="1"/>
              <a:t>type</a:t>
            </a:r>
            <a:r>
              <a:rPr lang="it-IT" sz="2000" dirty="0"/>
              <a:t>&gt; &lt;</a:t>
            </a:r>
            <a:r>
              <a:rPr lang="it-IT" sz="2000" dirty="0" err="1"/>
              <a:t>port</a:t>
            </a:r>
            <a:r>
              <a:rPr lang="it-IT" sz="2000" dirty="0"/>
              <a:t> </a:t>
            </a:r>
            <a:r>
              <a:rPr lang="it-IT" sz="2000" dirty="0" err="1"/>
              <a:t>name</a:t>
            </a:r>
            <a:r>
              <a:rPr lang="it-IT" sz="2000" dirty="0"/>
              <a:t>&gt;;</a:t>
            </a:r>
          </a:p>
          <a:p>
            <a:pPr lvl="1"/>
            <a:r>
              <a:rPr lang="it-IT" sz="2000" dirty="0" err="1"/>
              <a:t>Example</a:t>
            </a:r>
            <a:r>
              <a:rPr lang="it-IT" sz="2000" dirty="0"/>
              <a:t>:</a:t>
            </a:r>
          </a:p>
          <a:p>
            <a:pPr lvl="2">
              <a:buFont typeface="Wingdings 2" pitchFamily="18" charset="2"/>
              <a:buNone/>
            </a:pPr>
            <a:r>
              <a:rPr lang="it-IT" sz="1800" dirty="0">
                <a:latin typeface="Courier New" pitchFamily="49" charset="0"/>
                <a:cs typeface="Courier New" pitchFamily="49" charset="0"/>
              </a:rPr>
              <a:t>	input [7:0] </a:t>
            </a:r>
            <a:r>
              <a:rPr lang="it-IT" sz="1800" dirty="0" err="1">
                <a:latin typeface="Courier New" pitchFamily="49" charset="0"/>
                <a:cs typeface="Courier New" pitchFamily="49" charset="0"/>
              </a:rPr>
              <a:t>ina</a:t>
            </a:r>
            <a:r>
              <a:rPr lang="it-IT" sz="18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800" dirty="0" err="1">
                <a:latin typeface="Courier New" pitchFamily="49" charset="0"/>
                <a:cs typeface="Courier New" pitchFamily="49" charset="0"/>
              </a:rPr>
              <a:t>inb</a:t>
            </a:r>
            <a:r>
              <a:rPr lang="it-IT" sz="18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2">
              <a:buFont typeface="Wingdings 2" pitchFamily="18" charset="2"/>
              <a:buNone/>
            </a:pPr>
            <a:r>
              <a:rPr lang="it-IT" sz="1800" dirty="0">
                <a:latin typeface="Courier New" pitchFamily="49" charset="0"/>
                <a:cs typeface="Courier New" pitchFamily="49" charset="0"/>
              </a:rPr>
              <a:t>	input </a:t>
            </a:r>
            <a:r>
              <a:rPr lang="it-IT" sz="18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8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800" dirty="0" err="1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8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2">
              <a:buFont typeface="Wingdings 2" pitchFamily="18" charset="2"/>
              <a:buNone/>
            </a:pPr>
            <a:r>
              <a:rPr lang="it-IT" sz="1800" dirty="0">
                <a:latin typeface="Courier New" pitchFamily="49" charset="0"/>
                <a:cs typeface="Courier New" pitchFamily="49" charset="0"/>
              </a:rPr>
              <a:t>	output [15:0] out;</a:t>
            </a:r>
          </a:p>
          <a:p>
            <a:pPr lvl="1"/>
            <a:endParaRPr lang="it-IT" dirty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Ports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8077200" cy="4343400"/>
          </a:xfrm>
        </p:spPr>
        <p:txBody>
          <a:bodyPr/>
          <a:lstStyle/>
          <a:p>
            <a:r>
              <a:rPr lang="it-IT" dirty="0" err="1"/>
              <a:t>Composed</a:t>
            </a:r>
            <a:r>
              <a:rPr lang="it-IT" dirty="0"/>
              <a:t> by</a:t>
            </a:r>
            <a:r>
              <a:rPr lang="el-GR" dirty="0"/>
              <a:t> {[A-Z], [a-z], [0-9], _, $}, </a:t>
            </a:r>
            <a:r>
              <a:rPr lang="it-IT" dirty="0"/>
              <a:t>ma</a:t>
            </a:r>
            <a:r>
              <a:rPr lang="el-GR" dirty="0"/>
              <a:t> .. </a:t>
            </a:r>
          </a:p>
          <a:p>
            <a:r>
              <a:rPr lang="el-GR" dirty="0"/>
              <a:t>..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cannot</a:t>
            </a:r>
            <a:r>
              <a:rPr lang="it-IT" dirty="0"/>
              <a:t> start with</a:t>
            </a:r>
            <a:r>
              <a:rPr lang="el-GR" dirty="0"/>
              <a:t>$ or [0-9]</a:t>
            </a:r>
          </a:p>
          <a:p>
            <a:pPr lvl="1"/>
            <a:r>
              <a:rPr lang="el-GR" sz="2000" dirty="0">
                <a:latin typeface="Courier New" pitchFamily="49" charset="0"/>
              </a:rPr>
              <a:t>myidentifier</a:t>
            </a:r>
            <a:r>
              <a:rPr lang="el-GR" dirty="0"/>
              <a:t>		</a:t>
            </a:r>
            <a:r>
              <a:rPr lang="it-IT" dirty="0">
                <a:solidFill>
                  <a:srgbClr val="00B050"/>
                </a:solidFill>
                <a:sym typeface="Monotype Sorts"/>
              </a:rPr>
              <a:t>OK</a:t>
            </a:r>
            <a:endParaRPr lang="el-GR" dirty="0">
              <a:solidFill>
                <a:srgbClr val="00B050"/>
              </a:solidFill>
              <a:sym typeface="Monotype Sorts"/>
            </a:endParaRPr>
          </a:p>
          <a:p>
            <a:pPr lvl="1"/>
            <a:r>
              <a:rPr lang="el-GR" sz="2000" dirty="0">
                <a:latin typeface="Courier New" pitchFamily="49" charset="0"/>
                <a:sym typeface="Monotype Sorts"/>
              </a:rPr>
              <a:t>m_y_identifier</a:t>
            </a:r>
            <a:r>
              <a:rPr lang="el-GR" dirty="0">
                <a:sym typeface="Monotype Sorts"/>
              </a:rPr>
              <a:t>	</a:t>
            </a:r>
            <a:r>
              <a:rPr lang="it-IT" dirty="0">
                <a:solidFill>
                  <a:srgbClr val="00B050"/>
                </a:solidFill>
                <a:sym typeface="Monotype Sorts"/>
              </a:rPr>
              <a:t>OK</a:t>
            </a:r>
            <a:endParaRPr lang="el-GR" dirty="0">
              <a:solidFill>
                <a:srgbClr val="00B050"/>
              </a:solidFill>
              <a:sym typeface="Monotype Sorts"/>
            </a:endParaRPr>
          </a:p>
          <a:p>
            <a:pPr lvl="1"/>
            <a:r>
              <a:rPr lang="el-GR" sz="2000" dirty="0">
                <a:latin typeface="Courier New" pitchFamily="49" charset="0"/>
                <a:sym typeface="Monotype Sorts"/>
              </a:rPr>
              <a:t>3my_identifier</a:t>
            </a:r>
            <a:r>
              <a:rPr lang="el-GR" dirty="0">
                <a:sym typeface="Monotype Sorts"/>
              </a:rPr>
              <a:t>	</a:t>
            </a:r>
            <a:r>
              <a:rPr lang="it-IT" dirty="0">
                <a:solidFill>
                  <a:srgbClr val="FF0000"/>
                </a:solidFill>
                <a:sym typeface="Monotype Sorts"/>
              </a:rPr>
              <a:t>NO</a:t>
            </a:r>
            <a:endParaRPr lang="el-GR" dirty="0">
              <a:solidFill>
                <a:srgbClr val="FF0000"/>
              </a:solidFill>
              <a:sym typeface="Monotype Sorts"/>
            </a:endParaRPr>
          </a:p>
          <a:p>
            <a:pPr lvl="1"/>
            <a:r>
              <a:rPr lang="el-GR" sz="2000" dirty="0">
                <a:latin typeface="Courier New" pitchFamily="49" charset="0"/>
                <a:sym typeface="Monotype Sorts"/>
              </a:rPr>
              <a:t>$my_identifier</a:t>
            </a:r>
            <a:r>
              <a:rPr lang="el-GR" dirty="0">
                <a:sym typeface="Monotype Sorts"/>
              </a:rPr>
              <a:t>	</a:t>
            </a:r>
            <a:r>
              <a:rPr lang="it-IT" dirty="0">
                <a:solidFill>
                  <a:srgbClr val="FF0000"/>
                </a:solidFill>
                <a:sym typeface="Monotype Sorts"/>
              </a:rPr>
              <a:t>NO</a:t>
            </a:r>
            <a:endParaRPr lang="el-GR" dirty="0">
              <a:solidFill>
                <a:srgbClr val="FF0000"/>
              </a:solidFill>
              <a:sym typeface="Monotype Sorts"/>
            </a:endParaRPr>
          </a:p>
          <a:p>
            <a:pPr lvl="1"/>
            <a:r>
              <a:rPr lang="el-GR" sz="2000" dirty="0">
                <a:latin typeface="Courier New" pitchFamily="49" charset="0"/>
                <a:sym typeface="Monotype Sorts"/>
              </a:rPr>
              <a:t>_myidentifier$</a:t>
            </a:r>
            <a:r>
              <a:rPr lang="el-GR" dirty="0">
                <a:sym typeface="Monotype Sorts"/>
              </a:rPr>
              <a:t>	</a:t>
            </a:r>
            <a:r>
              <a:rPr lang="it-IT" dirty="0">
                <a:solidFill>
                  <a:srgbClr val="00B050"/>
                </a:solidFill>
                <a:sym typeface="Monotype Sorts"/>
              </a:rPr>
              <a:t>OK</a:t>
            </a:r>
            <a:endParaRPr lang="el-GR" dirty="0">
              <a:solidFill>
                <a:srgbClr val="00B050"/>
              </a:solidFill>
              <a:sym typeface="Monotype Sorts"/>
            </a:endParaRPr>
          </a:p>
          <a:p>
            <a:r>
              <a:rPr lang="el-GR" dirty="0">
                <a:sym typeface="Monotype Sorts"/>
              </a:rPr>
              <a:t>Case sensitivity</a:t>
            </a:r>
          </a:p>
          <a:p>
            <a:pPr lvl="1"/>
            <a:r>
              <a:rPr lang="el-GR" sz="2000" dirty="0">
                <a:latin typeface="Courier New" pitchFamily="49" charset="0"/>
              </a:rPr>
              <a:t>myid</a:t>
            </a:r>
            <a:r>
              <a:rPr lang="el-GR" dirty="0"/>
              <a:t> </a:t>
            </a:r>
            <a:r>
              <a:rPr lang="el-GR" dirty="0">
                <a:sym typeface="Symbol" pitchFamily="18" charset="2"/>
              </a:rPr>
              <a:t> </a:t>
            </a:r>
            <a:r>
              <a:rPr lang="el-GR" sz="2000" dirty="0">
                <a:latin typeface="Courier New" pitchFamily="49" charset="0"/>
                <a:sym typeface="Symbol" pitchFamily="18" charset="2"/>
              </a:rPr>
              <a:t>Myid</a:t>
            </a:r>
            <a:endParaRPr lang="el-GR" dirty="0">
              <a:sym typeface="Symbol" pitchFamily="18" charset="2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/>
              <a:t>User Identifiers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Nets</a:t>
            </a:r>
            <a:endParaRPr lang="it-IT" dirty="0"/>
          </a:p>
          <a:p>
            <a:r>
              <a:rPr lang="it-IT" dirty="0" err="1"/>
              <a:t>Registers</a:t>
            </a:r>
            <a:endParaRPr lang="it-IT" dirty="0"/>
          </a:p>
          <a:p>
            <a:endParaRPr lang="it-IT" dirty="0"/>
          </a:p>
          <a:p>
            <a:pPr>
              <a:buNone/>
            </a:pPr>
            <a:r>
              <a:rPr lang="en-US" dirty="0"/>
              <a:t>The main difference is that while the "Nets" must be connected to a driver to provide an output value, the "registers" retain the value even when they are disconnected from it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Signal classes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contenuto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5233987"/>
          </a:xfrm>
        </p:spPr>
        <p:txBody>
          <a:bodyPr/>
          <a:lstStyle/>
          <a:p>
            <a:r>
              <a:rPr lang="en-US" sz="2400" dirty="0"/>
              <a:t>They represent the physical connections between the various logical blocks</a:t>
            </a:r>
            <a:r>
              <a:rPr lang="it-IT" sz="2400" dirty="0"/>
              <a:t>.</a:t>
            </a:r>
          </a:p>
          <a:p>
            <a:r>
              <a:rPr lang="en-US" sz="2400" dirty="0"/>
              <a:t>They take on the value Z when disconnected</a:t>
            </a:r>
            <a:r>
              <a:rPr lang="it-IT" sz="2400" dirty="0"/>
              <a:t>,</a:t>
            </a:r>
            <a:endParaRPr lang="el-GR" sz="2400" dirty="0"/>
          </a:p>
          <a:p>
            <a:r>
              <a:rPr lang="en-US" sz="2400" dirty="0"/>
              <a:t>Nets can be of different types</a:t>
            </a:r>
            <a:r>
              <a:rPr lang="it-IT" sz="2400" dirty="0"/>
              <a:t>:</a:t>
            </a:r>
            <a:endParaRPr lang="el-GR" sz="2400" dirty="0"/>
          </a:p>
          <a:p>
            <a:pPr lvl="1"/>
            <a:r>
              <a:rPr lang="el-GR" sz="1800" dirty="0">
                <a:latin typeface="Courier New" pitchFamily="49" charset="0"/>
              </a:rPr>
              <a:t>wire</a:t>
            </a:r>
            <a:endParaRPr lang="el-GR" sz="2000" dirty="0"/>
          </a:p>
          <a:p>
            <a:pPr lvl="1"/>
            <a:r>
              <a:rPr lang="el-GR" sz="1600" dirty="0">
                <a:latin typeface="Courier New" pitchFamily="49" charset="0"/>
              </a:rPr>
              <a:t>tri</a:t>
            </a:r>
            <a:r>
              <a:rPr lang="el-GR" sz="1800" dirty="0"/>
              <a:t>	</a:t>
            </a:r>
            <a:r>
              <a:rPr lang="it-IT" sz="1800" dirty="0"/>
              <a:t>	</a:t>
            </a:r>
            <a:r>
              <a:rPr lang="el-GR" sz="1800" dirty="0"/>
              <a:t>(tri-state)</a:t>
            </a:r>
            <a:endParaRPr lang="it-IT" sz="1800" dirty="0"/>
          </a:p>
          <a:p>
            <a:pPr lvl="1"/>
            <a:r>
              <a:rPr lang="it-IT" sz="1800" dirty="0">
                <a:latin typeface="Courier New" pitchFamily="49" charset="0"/>
              </a:rPr>
              <a:t>w</a:t>
            </a:r>
            <a:r>
              <a:rPr lang="el-GR" sz="1800" dirty="0">
                <a:latin typeface="Courier New" pitchFamily="49" charset="0"/>
              </a:rPr>
              <a:t>and</a:t>
            </a:r>
            <a:r>
              <a:rPr lang="it-IT" sz="1800" dirty="0">
                <a:latin typeface="Courier New" pitchFamily="49" charset="0"/>
              </a:rPr>
              <a:t>/</a:t>
            </a:r>
            <a:r>
              <a:rPr lang="it-IT" sz="1800" dirty="0" err="1">
                <a:latin typeface="Courier New" pitchFamily="49" charset="0"/>
              </a:rPr>
              <a:t>triand</a:t>
            </a:r>
            <a:r>
              <a:rPr lang="el-GR" sz="2000" dirty="0"/>
              <a:t>	</a:t>
            </a:r>
            <a:r>
              <a:rPr lang="el-GR" sz="1800" dirty="0"/>
              <a:t>(wired-AND)</a:t>
            </a:r>
          </a:p>
          <a:p>
            <a:pPr lvl="1"/>
            <a:r>
              <a:rPr lang="it-IT" sz="1800" dirty="0">
                <a:latin typeface="Courier New" pitchFamily="49" charset="0"/>
              </a:rPr>
              <a:t>w</a:t>
            </a:r>
            <a:r>
              <a:rPr lang="el-GR" sz="1800" dirty="0">
                <a:latin typeface="Courier New" pitchFamily="49" charset="0"/>
              </a:rPr>
              <a:t>or</a:t>
            </a:r>
            <a:r>
              <a:rPr lang="it-IT" sz="1800" dirty="0">
                <a:latin typeface="Courier New" pitchFamily="49" charset="0"/>
              </a:rPr>
              <a:t>/</a:t>
            </a:r>
            <a:r>
              <a:rPr lang="it-IT" sz="1800" dirty="0" err="1">
                <a:latin typeface="Courier New" pitchFamily="49" charset="0"/>
              </a:rPr>
              <a:t>trior</a:t>
            </a:r>
            <a:r>
              <a:rPr lang="el-GR" sz="2000" dirty="0"/>
              <a:t>	</a:t>
            </a:r>
            <a:r>
              <a:rPr lang="el-GR" sz="1800" dirty="0"/>
              <a:t>(wired-OR)</a:t>
            </a:r>
          </a:p>
          <a:p>
            <a:pPr lvl="1"/>
            <a:r>
              <a:rPr lang="it-IT" sz="1800" dirty="0">
                <a:latin typeface="Courier New" pitchFamily="49" charset="0"/>
              </a:rPr>
              <a:t>Supply0/tri0 	</a:t>
            </a:r>
            <a:r>
              <a:rPr lang="el-GR" sz="2000" dirty="0"/>
              <a:t>(</a:t>
            </a:r>
            <a:r>
              <a:rPr lang="it-IT" sz="2000" dirty="0"/>
              <a:t>stato alto)</a:t>
            </a:r>
          </a:p>
          <a:p>
            <a:pPr lvl="1"/>
            <a:r>
              <a:rPr lang="it-IT" sz="1800" dirty="0">
                <a:latin typeface="Courier New" pitchFamily="49" charset="0"/>
              </a:rPr>
              <a:t>Supply1/tri1 	(</a:t>
            </a:r>
            <a:r>
              <a:rPr lang="it-IT" sz="2000" dirty="0"/>
              <a:t>stato basso</a:t>
            </a:r>
            <a:r>
              <a:rPr lang="it-IT" sz="1800" dirty="0">
                <a:latin typeface="Courier New" pitchFamily="49" charset="0"/>
              </a:rPr>
              <a:t>)</a:t>
            </a:r>
          </a:p>
          <a:p>
            <a:r>
              <a:rPr lang="en-US" sz="2400" dirty="0"/>
              <a:t>In the following examples, Y is evaluated whenever A or B changes</a:t>
            </a:r>
            <a:endParaRPr lang="el-GR" sz="2400" dirty="0">
              <a:latin typeface="Courier New" pitchFamily="49" charset="0"/>
            </a:endParaRPr>
          </a:p>
          <a:p>
            <a:pPr>
              <a:buFont typeface="Wingdings 3" pitchFamily="18" charset="2"/>
              <a:buNone/>
            </a:pPr>
            <a:endParaRPr lang="it-IT" sz="2000" dirty="0">
              <a:latin typeface="Courier New" pitchFamily="49" charset="0"/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Nets</a:t>
            </a:r>
            <a:r>
              <a:rPr lang="it-IT" dirty="0"/>
              <a:t> (Links)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31063</TotalTime>
  <Words>2323</Words>
  <Application>Microsoft Office PowerPoint</Application>
  <PresentationFormat>Presentazione su schermo (4:3)</PresentationFormat>
  <Paragraphs>358</Paragraphs>
  <Slides>36</Slides>
  <Notes>3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36</vt:i4>
      </vt:variant>
    </vt:vector>
  </HeadingPairs>
  <TitlesOfParts>
    <vt:vector size="47" baseType="lpstr">
      <vt:lpstr>Arial</vt:lpstr>
      <vt:lpstr>Courier New</vt:lpstr>
      <vt:lpstr>Lucida Sans Unicode</vt:lpstr>
      <vt:lpstr>Monotype Sorts</vt:lpstr>
      <vt:lpstr>Symbol</vt:lpstr>
      <vt:lpstr>Times New Roman</vt:lpstr>
      <vt:lpstr>Verdana</vt:lpstr>
      <vt:lpstr>Wingdings 2</vt:lpstr>
      <vt:lpstr>Wingdings 3</vt:lpstr>
      <vt:lpstr>Viale</vt:lpstr>
      <vt:lpstr>Bitmap Image</vt:lpstr>
      <vt:lpstr>Basics of Verilog HDL</vt:lpstr>
      <vt:lpstr>Basic concepts</vt:lpstr>
      <vt:lpstr>VERILOG HDL Basics</vt:lpstr>
      <vt:lpstr>Module</vt:lpstr>
      <vt:lpstr>A first example</vt:lpstr>
      <vt:lpstr>Ports</vt:lpstr>
      <vt:lpstr>User Identifiers</vt:lpstr>
      <vt:lpstr>Signal classes</vt:lpstr>
      <vt:lpstr>Nets (Links)</vt:lpstr>
      <vt:lpstr>Esempi</vt:lpstr>
      <vt:lpstr>Nets</vt:lpstr>
      <vt:lpstr>Registers</vt:lpstr>
      <vt:lpstr>I/O Port Rules</vt:lpstr>
      <vt:lpstr>Value Sets</vt:lpstr>
      <vt:lpstr>Verilog Numbers</vt:lpstr>
      <vt:lpstr>Verilog Numbers</vt:lpstr>
      <vt:lpstr>Verilog Numbers</vt:lpstr>
      <vt:lpstr>Negative numbers</vt:lpstr>
      <vt:lpstr>Multi net / multi reg </vt:lpstr>
      <vt:lpstr>Arithmetic operators</vt:lpstr>
      <vt:lpstr>Arithmetic Operators (Examples)</vt:lpstr>
      <vt:lpstr>Bitwise Operators</vt:lpstr>
      <vt:lpstr>Bitwise Operators (examples)</vt:lpstr>
      <vt:lpstr>Reduction Operators</vt:lpstr>
      <vt:lpstr>Relational Operators</vt:lpstr>
      <vt:lpstr>Equality Operators</vt:lpstr>
      <vt:lpstr>Logical Operators</vt:lpstr>
      <vt:lpstr>Shift Operators</vt:lpstr>
      <vt:lpstr>Concatenation Operator</vt:lpstr>
      <vt:lpstr>Conditional Operator</vt:lpstr>
      <vt:lpstr>Operator Precedence</vt:lpstr>
      <vt:lpstr>Integer &amp; Real Data Types</vt:lpstr>
      <vt:lpstr>Time Data Type</vt:lpstr>
      <vt:lpstr>Arrays</vt:lpstr>
      <vt:lpstr>Arrays</vt:lpstr>
      <vt:lpstr>Strings</vt:lpstr>
    </vt:vector>
  </TitlesOfParts>
  <Company>IPL - DEEI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linguaggio VHDL</dc:title>
  <dc:creator>Marsi Stefano</dc:creator>
  <cp:lastModifiedBy>MARSI STEFANO</cp:lastModifiedBy>
  <cp:revision>523</cp:revision>
  <dcterms:created xsi:type="dcterms:W3CDTF">2003-08-02T13:15:25Z</dcterms:created>
  <dcterms:modified xsi:type="dcterms:W3CDTF">2025-10-06T12:35:54Z</dcterms:modified>
</cp:coreProperties>
</file>