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265" r:id="rId3"/>
    <p:sldId id="274" r:id="rId4"/>
    <p:sldId id="257" r:id="rId5"/>
    <p:sldId id="258" r:id="rId6"/>
    <p:sldId id="259" r:id="rId7"/>
    <p:sldId id="283" r:id="rId8"/>
    <p:sldId id="260" r:id="rId9"/>
    <p:sldId id="261" r:id="rId10"/>
    <p:sldId id="262" r:id="rId11"/>
    <p:sldId id="263" r:id="rId12"/>
    <p:sldId id="275" r:id="rId13"/>
    <p:sldId id="276" r:id="rId14"/>
    <p:sldId id="264" r:id="rId15"/>
    <p:sldId id="266" r:id="rId16"/>
    <p:sldId id="267" r:id="rId17"/>
    <p:sldId id="268" r:id="rId18"/>
    <p:sldId id="273" r:id="rId19"/>
    <p:sldId id="269" r:id="rId20"/>
    <p:sldId id="270" r:id="rId21"/>
    <p:sldId id="271" r:id="rId22"/>
    <p:sldId id="272" r:id="rId23"/>
    <p:sldId id="277" r:id="rId24"/>
    <p:sldId id="284" r:id="rId25"/>
    <p:sldId id="285" r:id="rId26"/>
    <p:sldId id="278" r:id="rId27"/>
    <p:sldId id="279" r:id="rId28"/>
    <p:sldId id="280" r:id="rId29"/>
    <p:sldId id="281" r:id="rId30"/>
    <p:sldId id="282" r:id="rId31"/>
    <p:sldId id="286" r:id="rId32"/>
    <p:sldId id="288" r:id="rId33"/>
    <p:sldId id="297" r:id="rId34"/>
    <p:sldId id="287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A"/>
    <a:srgbClr val="FFFFA0"/>
    <a:srgbClr val="FFF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75" autoAdjust="0"/>
  </p:normalViewPr>
  <p:slideViewPr>
    <p:cSldViewPr>
      <p:cViewPr varScale="1">
        <p:scale>
          <a:sx n="140" d="100"/>
          <a:sy n="140" d="100"/>
        </p:scale>
        <p:origin x="1512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SI STEFANO" userId="ccd3b545-e10a-42a2-9cc6-83213556c668" providerId="ADAL" clId="{2C0CF916-0452-4D7F-9113-C2900D58278E}"/>
    <pc:docChg chg="custSel modSld">
      <pc:chgData name="MARSI STEFANO" userId="ccd3b545-e10a-42a2-9cc6-83213556c668" providerId="ADAL" clId="{2C0CF916-0452-4D7F-9113-C2900D58278E}" dt="2025-10-07T13:08:36.636" v="349" actId="20577"/>
      <pc:docMkLst>
        <pc:docMk/>
      </pc:docMkLst>
      <pc:sldChg chg="modSp">
        <pc:chgData name="MARSI STEFANO" userId="ccd3b545-e10a-42a2-9cc6-83213556c668" providerId="ADAL" clId="{2C0CF916-0452-4D7F-9113-C2900D58278E}" dt="2025-10-06T12:37:44.327" v="12" actId="20577"/>
        <pc:sldMkLst>
          <pc:docMk/>
          <pc:sldMk cId="0" sldId="257"/>
        </pc:sldMkLst>
        <pc:spChg chg="mod">
          <ac:chgData name="MARSI STEFANO" userId="ccd3b545-e10a-42a2-9cc6-83213556c668" providerId="ADAL" clId="{2C0CF916-0452-4D7F-9113-C2900D58278E}" dt="2025-10-06T12:37:44.327" v="12" actId="20577"/>
          <ac:spMkLst>
            <pc:docMk/>
            <pc:sldMk cId="0" sldId="257"/>
            <ac:spMk id="2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2:52:54.379" v="34" actId="20577"/>
        <pc:sldMkLst>
          <pc:docMk/>
          <pc:sldMk cId="0" sldId="258"/>
        </pc:sldMkLst>
        <pc:spChg chg="mod">
          <ac:chgData name="MARSI STEFANO" userId="ccd3b545-e10a-42a2-9cc6-83213556c668" providerId="ADAL" clId="{2C0CF916-0452-4D7F-9113-C2900D58278E}" dt="2025-10-06T12:52:54.379" v="34" actId="20577"/>
          <ac:spMkLst>
            <pc:docMk/>
            <pc:sldMk cId="0" sldId="258"/>
            <ac:spMk id="2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2:53:09.694" v="38" actId="20577"/>
        <pc:sldMkLst>
          <pc:docMk/>
          <pc:sldMk cId="0" sldId="259"/>
        </pc:sldMkLst>
        <pc:spChg chg="mod">
          <ac:chgData name="MARSI STEFANO" userId="ccd3b545-e10a-42a2-9cc6-83213556c668" providerId="ADAL" clId="{2C0CF916-0452-4D7F-9113-C2900D58278E}" dt="2025-10-06T12:53:09.694" v="38" actId="20577"/>
          <ac:spMkLst>
            <pc:docMk/>
            <pc:sldMk cId="0" sldId="259"/>
            <ac:spMk id="2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7T12:42:40.926" v="120" actId="20577"/>
        <pc:sldMkLst>
          <pc:docMk/>
          <pc:sldMk cId="0" sldId="260"/>
        </pc:sldMkLst>
        <pc:spChg chg="mod">
          <ac:chgData name="MARSI STEFANO" userId="ccd3b545-e10a-42a2-9cc6-83213556c668" providerId="ADAL" clId="{2C0CF916-0452-4D7F-9113-C2900D58278E}" dt="2025-10-07T12:42:40.926" v="120" actId="20577"/>
          <ac:spMkLst>
            <pc:docMk/>
            <pc:sldMk cId="0" sldId="260"/>
            <ac:spMk id="70659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2:54:49.435" v="57" actId="20577"/>
        <pc:sldMkLst>
          <pc:docMk/>
          <pc:sldMk cId="0" sldId="261"/>
        </pc:sldMkLst>
        <pc:spChg chg="mod">
          <ac:chgData name="MARSI STEFANO" userId="ccd3b545-e10a-42a2-9cc6-83213556c668" providerId="ADAL" clId="{2C0CF916-0452-4D7F-9113-C2900D58278E}" dt="2025-10-06T12:54:49.435" v="57" actId="20577"/>
          <ac:spMkLst>
            <pc:docMk/>
            <pc:sldMk cId="0" sldId="261"/>
            <ac:spMk id="2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7T12:45:05.596" v="126" actId="1076"/>
        <pc:sldMkLst>
          <pc:docMk/>
          <pc:sldMk cId="0" sldId="262"/>
        </pc:sldMkLst>
        <pc:spChg chg="mod">
          <ac:chgData name="MARSI STEFANO" userId="ccd3b545-e10a-42a2-9cc6-83213556c668" providerId="ADAL" clId="{2C0CF916-0452-4D7F-9113-C2900D58278E}" dt="2025-10-07T12:45:01.725" v="125" actId="1076"/>
          <ac:spMkLst>
            <pc:docMk/>
            <pc:sldMk cId="0" sldId="262"/>
            <ac:spMk id="12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7T12:44:58.804" v="124" actId="1076"/>
          <ac:spMkLst>
            <pc:docMk/>
            <pc:sldMk cId="0" sldId="262"/>
            <ac:spMk id="13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7T12:45:05.596" v="126" actId="1076"/>
          <ac:spMkLst>
            <pc:docMk/>
            <pc:sldMk cId="0" sldId="262"/>
            <ac:spMk id="14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7T12:44:33.998" v="122" actId="14100"/>
          <ac:spMkLst>
            <pc:docMk/>
            <pc:sldMk cId="0" sldId="262"/>
            <ac:spMk id="74755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2:58:43.851" v="96" actId="1076"/>
        <pc:sldMkLst>
          <pc:docMk/>
          <pc:sldMk cId="0" sldId="263"/>
        </pc:sldMkLst>
        <pc:spChg chg="mod">
          <ac:chgData name="MARSI STEFANO" userId="ccd3b545-e10a-42a2-9cc6-83213556c668" providerId="ADAL" clId="{2C0CF916-0452-4D7F-9113-C2900D58278E}" dt="2025-10-06T12:58:36.946" v="94" actId="1076"/>
          <ac:spMkLst>
            <pc:docMk/>
            <pc:sldMk cId="0" sldId="263"/>
            <ac:spMk id="2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6T12:58:40.908" v="95" actId="1076"/>
          <ac:spMkLst>
            <pc:docMk/>
            <pc:sldMk cId="0" sldId="263"/>
            <ac:spMk id="4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6T12:58:43.851" v="96" actId="1076"/>
          <ac:spMkLst>
            <pc:docMk/>
            <pc:sldMk cId="0" sldId="263"/>
            <ac:spMk id="5" creationId="{00000000-0000-0000-0000-000000000000}"/>
          </ac:spMkLst>
        </pc:spChg>
        <pc:grpChg chg="mod">
          <ac:chgData name="MARSI STEFANO" userId="ccd3b545-e10a-42a2-9cc6-83213556c668" providerId="ADAL" clId="{2C0CF916-0452-4D7F-9113-C2900D58278E}" dt="2025-10-06T12:57:42.637" v="81" actId="1076"/>
          <ac:grpSpMkLst>
            <pc:docMk/>
            <pc:sldMk cId="0" sldId="263"/>
            <ac:grpSpMk id="34" creationId="{00000000-0000-0000-0000-000000000000}"/>
          </ac:grpSpMkLst>
        </pc:grpChg>
      </pc:sldChg>
      <pc:sldChg chg="modSp">
        <pc:chgData name="MARSI STEFANO" userId="ccd3b545-e10a-42a2-9cc6-83213556c668" providerId="ADAL" clId="{2C0CF916-0452-4D7F-9113-C2900D58278E}" dt="2025-10-06T12:36:44.873" v="3" actId="20577"/>
        <pc:sldMkLst>
          <pc:docMk/>
          <pc:sldMk cId="0" sldId="265"/>
        </pc:sldMkLst>
        <pc:spChg chg="mod">
          <ac:chgData name="MARSI STEFANO" userId="ccd3b545-e10a-42a2-9cc6-83213556c668" providerId="ADAL" clId="{2C0CF916-0452-4D7F-9113-C2900D58278E}" dt="2025-10-06T12:36:44.873" v="3" actId="20577"/>
          <ac:spMkLst>
            <pc:docMk/>
            <pc:sldMk cId="0" sldId="265"/>
            <ac:spMk id="55324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3:00:09.983" v="102" actId="20577"/>
        <pc:sldMkLst>
          <pc:docMk/>
          <pc:sldMk cId="0" sldId="266"/>
        </pc:sldMkLst>
        <pc:spChg chg="mod">
          <ac:chgData name="MARSI STEFANO" userId="ccd3b545-e10a-42a2-9cc6-83213556c668" providerId="ADAL" clId="{2C0CF916-0452-4D7F-9113-C2900D58278E}" dt="2025-10-06T13:00:09.983" v="102" actId="20577"/>
          <ac:spMkLst>
            <pc:docMk/>
            <pc:sldMk cId="0" sldId="266"/>
            <ac:spMk id="2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3:01:48.988" v="103" actId="14100"/>
        <pc:sldMkLst>
          <pc:docMk/>
          <pc:sldMk cId="0" sldId="272"/>
        </pc:sldMkLst>
        <pc:spChg chg="mod">
          <ac:chgData name="MARSI STEFANO" userId="ccd3b545-e10a-42a2-9cc6-83213556c668" providerId="ADAL" clId="{2C0CF916-0452-4D7F-9113-C2900D58278E}" dt="2025-10-06T13:01:48.988" v="103" actId="14100"/>
          <ac:spMkLst>
            <pc:docMk/>
            <pc:sldMk cId="0" sldId="272"/>
            <ac:spMk id="91142" creationId="{00000000-0000-0000-0000-000000000000}"/>
          </ac:spMkLst>
        </pc:spChg>
      </pc:sldChg>
      <pc:sldChg chg="modNotesTx">
        <pc:chgData name="MARSI STEFANO" userId="ccd3b545-e10a-42a2-9cc6-83213556c668" providerId="ADAL" clId="{2C0CF916-0452-4D7F-9113-C2900D58278E}" dt="2025-10-07T12:54:01.021" v="184" actId="20577"/>
        <pc:sldMkLst>
          <pc:docMk/>
          <pc:sldMk cId="0" sldId="273"/>
        </pc:sldMkLst>
      </pc:sldChg>
      <pc:sldChg chg="modSp">
        <pc:chgData name="MARSI STEFANO" userId="ccd3b545-e10a-42a2-9cc6-83213556c668" providerId="ADAL" clId="{2C0CF916-0452-4D7F-9113-C2900D58278E}" dt="2025-10-06T13:02:20.975" v="108" actId="20577"/>
        <pc:sldMkLst>
          <pc:docMk/>
          <pc:sldMk cId="0" sldId="277"/>
        </pc:sldMkLst>
        <pc:spChg chg="mod">
          <ac:chgData name="MARSI STEFANO" userId="ccd3b545-e10a-42a2-9cc6-83213556c668" providerId="ADAL" clId="{2C0CF916-0452-4D7F-9113-C2900D58278E}" dt="2025-10-06T13:02:00.517" v="104" actId="20577"/>
          <ac:spMkLst>
            <pc:docMk/>
            <pc:sldMk cId="0" sldId="277"/>
            <ac:spMk id="62466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6T13:02:20.975" v="108" actId="20577"/>
          <ac:spMkLst>
            <pc:docMk/>
            <pc:sldMk cId="0" sldId="277"/>
            <ac:spMk id="62467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3:02:49.265" v="109"/>
        <pc:sldMkLst>
          <pc:docMk/>
          <pc:sldMk cId="0" sldId="278"/>
        </pc:sldMkLst>
        <pc:spChg chg="mod">
          <ac:chgData name="MARSI STEFANO" userId="ccd3b545-e10a-42a2-9cc6-83213556c668" providerId="ADAL" clId="{2C0CF916-0452-4D7F-9113-C2900D58278E}" dt="2025-10-06T13:02:49.265" v="109"/>
          <ac:spMkLst>
            <pc:docMk/>
            <pc:sldMk cId="0" sldId="278"/>
            <ac:spMk id="96259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3:03:05.295" v="113" actId="20577"/>
        <pc:sldMkLst>
          <pc:docMk/>
          <pc:sldMk cId="0" sldId="279"/>
        </pc:sldMkLst>
        <pc:spChg chg="mod">
          <ac:chgData name="MARSI STEFANO" userId="ccd3b545-e10a-42a2-9cc6-83213556c668" providerId="ADAL" clId="{2C0CF916-0452-4D7F-9113-C2900D58278E}" dt="2025-10-06T13:03:05.295" v="113" actId="20577"/>
          <ac:spMkLst>
            <pc:docMk/>
            <pc:sldMk cId="0" sldId="279"/>
            <ac:spMk id="3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3:03:34.699" v="114" actId="27636"/>
        <pc:sldMkLst>
          <pc:docMk/>
          <pc:sldMk cId="0" sldId="280"/>
        </pc:sldMkLst>
        <pc:spChg chg="mod">
          <ac:chgData name="MARSI STEFANO" userId="ccd3b545-e10a-42a2-9cc6-83213556c668" providerId="ADAL" clId="{2C0CF916-0452-4D7F-9113-C2900D58278E}" dt="2025-10-06T13:03:34.699" v="114" actId="27636"/>
          <ac:spMkLst>
            <pc:docMk/>
            <pc:sldMk cId="0" sldId="280"/>
            <ac:spMk id="3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6T12:53:23.355" v="41" actId="20577"/>
        <pc:sldMkLst>
          <pc:docMk/>
          <pc:sldMk cId="0" sldId="283"/>
        </pc:sldMkLst>
        <pc:spChg chg="mod">
          <ac:chgData name="MARSI STEFANO" userId="ccd3b545-e10a-42a2-9cc6-83213556c668" providerId="ADAL" clId="{2C0CF916-0452-4D7F-9113-C2900D58278E}" dt="2025-10-06T12:53:23.355" v="41" actId="20577"/>
          <ac:spMkLst>
            <pc:docMk/>
            <pc:sldMk cId="0" sldId="283"/>
            <ac:spMk id="56322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7T13:03:05.984" v="264" actId="20577"/>
        <pc:sldMkLst>
          <pc:docMk/>
          <pc:sldMk cId="0" sldId="286"/>
        </pc:sldMkLst>
        <pc:spChg chg="mod">
          <ac:chgData name="MARSI STEFANO" userId="ccd3b545-e10a-42a2-9cc6-83213556c668" providerId="ADAL" clId="{2C0CF916-0452-4D7F-9113-C2900D58278E}" dt="2025-10-07T13:03:05.984" v="264" actId="20577"/>
          <ac:spMkLst>
            <pc:docMk/>
            <pc:sldMk cId="0" sldId="286"/>
            <ac:spMk id="2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7T13:06:19.673" v="334"/>
        <pc:sldMkLst>
          <pc:docMk/>
          <pc:sldMk cId="0" sldId="287"/>
        </pc:sldMkLst>
        <pc:spChg chg="mod">
          <ac:chgData name="MARSI STEFANO" userId="ccd3b545-e10a-42a2-9cc6-83213556c668" providerId="ADAL" clId="{2C0CF916-0452-4D7F-9113-C2900D58278E}" dt="2025-10-07T13:06:02.060" v="332" actId="20577"/>
          <ac:spMkLst>
            <pc:docMk/>
            <pc:sldMk cId="0" sldId="287"/>
            <ac:spMk id="2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7T13:06:15.215" v="333"/>
          <ac:spMkLst>
            <pc:docMk/>
            <pc:sldMk cId="0" sldId="287"/>
            <ac:spMk id="16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7T13:06:19.673" v="334"/>
          <ac:spMkLst>
            <pc:docMk/>
            <pc:sldMk cId="0" sldId="287"/>
            <ac:spMk id="18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7T13:04:19.421" v="319" actId="20577"/>
        <pc:sldMkLst>
          <pc:docMk/>
          <pc:sldMk cId="0" sldId="288"/>
        </pc:sldMkLst>
        <pc:spChg chg="mod">
          <ac:chgData name="MARSI STEFANO" userId="ccd3b545-e10a-42a2-9cc6-83213556c668" providerId="ADAL" clId="{2C0CF916-0452-4D7F-9113-C2900D58278E}" dt="2025-10-07T13:04:19.421" v="319" actId="20577"/>
          <ac:spMkLst>
            <pc:docMk/>
            <pc:sldMk cId="0" sldId="288"/>
            <ac:spMk id="6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7T13:03:22.845" v="273" actId="20577"/>
          <ac:spMkLst>
            <pc:docMk/>
            <pc:sldMk cId="0" sldId="288"/>
            <ac:spMk id="7" creationId="{00000000-0000-0000-0000-000000000000}"/>
          </ac:spMkLst>
        </pc:spChg>
      </pc:sldChg>
      <pc:sldChg chg="modSp">
        <pc:chgData name="MARSI STEFANO" userId="ccd3b545-e10a-42a2-9cc6-83213556c668" providerId="ADAL" clId="{2C0CF916-0452-4D7F-9113-C2900D58278E}" dt="2025-10-07T13:08:36.636" v="349" actId="20577"/>
        <pc:sldMkLst>
          <pc:docMk/>
          <pc:sldMk cId="0" sldId="289"/>
        </pc:sldMkLst>
        <pc:spChg chg="mod">
          <ac:chgData name="MARSI STEFANO" userId="ccd3b545-e10a-42a2-9cc6-83213556c668" providerId="ADAL" clId="{2C0CF916-0452-4D7F-9113-C2900D58278E}" dt="2025-10-07T13:07:42.253" v="340" actId="20577"/>
          <ac:spMkLst>
            <pc:docMk/>
            <pc:sldMk cId="0" sldId="289"/>
            <ac:spMk id="5" creationId="{00000000-0000-0000-0000-000000000000}"/>
          </ac:spMkLst>
        </pc:spChg>
        <pc:spChg chg="mod">
          <ac:chgData name="MARSI STEFANO" userId="ccd3b545-e10a-42a2-9cc6-83213556c668" providerId="ADAL" clId="{2C0CF916-0452-4D7F-9113-C2900D58278E}" dt="2025-10-07T13:08:36.636" v="349" actId="20577"/>
          <ac:spMkLst>
            <pc:docMk/>
            <pc:sldMk cId="0" sldId="289"/>
            <ac:spMk id="7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E2751-8FAC-4C40-896F-6BEDD349A670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8C0E0-6ADC-4BE6-856A-D4082F703D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601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Casez per circuiti sintetizzabili</a:t>
            </a:r>
            <a:br>
              <a:rPr lang="it-IT" dirty="0"/>
            </a:br>
            <a:r>
              <a:rPr lang="it-IT" dirty="0" err="1"/>
              <a:t>Casex</a:t>
            </a:r>
            <a:r>
              <a:rPr lang="it-IT" dirty="0"/>
              <a:t> solo per </a:t>
            </a:r>
            <a:r>
              <a:rPr lang="it-IT" dirty="0" err="1"/>
              <a:t>testbench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88C0E0-6ADC-4BE6-856A-D4082F703DA0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9570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olo rettango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2" name="Gruppo 16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igura a mano libera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Connettore 1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3" descr="G:\Template\logos\pclogos\jpg\Altera300rg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285750" y="357188"/>
            <a:ext cx="310515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12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13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4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olo, testo e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grafico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Thanasis Oikonomou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5562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Verilog HDL Basics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36195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3E5F772-4145-45EF-BE5D-49D498A4A665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allone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Gallone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it-IT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3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igura a mano libera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igura a mano libera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riangolo rettango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Gallone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Gallone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1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12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105" name="Segnaposto tes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4109" name="Picture 3" descr="G:\Template\logos\pclogos\jpg\Altera300rgb.jp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7572375" y="6429375"/>
            <a:ext cx="141128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Basics of</a:t>
            </a:r>
            <a:br>
              <a:rPr lang="it-IT" dirty="0"/>
            </a:br>
            <a:r>
              <a:rPr lang="it-IT" dirty="0" err="1"/>
              <a:t>Verilog</a:t>
            </a:r>
            <a:r>
              <a:rPr lang="it-IT" dirty="0"/>
              <a:t> HDL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Descriptions of a digital system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1138"/>
            <a:ext cx="8229600" cy="5102224"/>
          </a:xfrm>
        </p:spPr>
        <p:txBody>
          <a:bodyPr/>
          <a:lstStyle/>
          <a:p>
            <a:pPr>
              <a:buNone/>
            </a:pPr>
            <a:r>
              <a:rPr lang="en-US" sz="2400" dirty="0"/>
              <a:t>Most commonly, the always block is triggered in correspondence with an event</a:t>
            </a:r>
            <a:r>
              <a:rPr lang="it-IT" sz="2400" dirty="0"/>
              <a:t>(@)</a:t>
            </a:r>
            <a:endParaRPr lang="el-GR" sz="2400" dirty="0"/>
          </a:p>
          <a:p>
            <a:pPr lvl="1">
              <a:buNone/>
            </a:pPr>
            <a:r>
              <a:rPr lang="el-GR" sz="1800" b="1" dirty="0">
                <a:latin typeface="Courier New" pitchFamily="49" charset="0"/>
                <a:cs typeface="Courier New" pitchFamily="49" charset="0"/>
              </a:rPr>
              <a:t>always</a:t>
            </a:r>
            <a:r>
              <a:rPr lang="el-GR" sz="1800" dirty="0">
                <a:latin typeface="Courier New" pitchFamily="49" charset="0"/>
                <a:cs typeface="Courier New" pitchFamily="49" charset="0"/>
              </a:rPr>
              <a:t> @(signal1 or signal2 or ..) 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lvl="1">
              <a:buNone/>
            </a:pPr>
            <a:r>
              <a:rPr lang="el-GR" sz="1800" dirty="0">
                <a:latin typeface="Courier New" pitchFamily="49" charset="0"/>
                <a:cs typeface="Courier New" pitchFamily="49" charset="0"/>
              </a:rPr>
              <a:t>		..</a:t>
            </a:r>
          </a:p>
          <a:p>
            <a:pPr lvl="1">
              <a:buNone/>
            </a:pPr>
            <a:r>
              <a:rPr lang="el-GR" sz="18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pPr lvl="1">
              <a:buNone/>
            </a:pPr>
            <a:endParaRPr lang="el-GR" sz="1800" dirty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l-GR" sz="1800" b="1" dirty="0">
                <a:latin typeface="Courier New" pitchFamily="49" charset="0"/>
                <a:cs typeface="Courier New" pitchFamily="49" charset="0"/>
              </a:rPr>
              <a:t>always</a:t>
            </a:r>
            <a:r>
              <a:rPr lang="el-GR" sz="1800" dirty="0">
                <a:latin typeface="Courier New" pitchFamily="49" charset="0"/>
                <a:cs typeface="Courier New" pitchFamily="49" charset="0"/>
              </a:rPr>
              <a:t> @(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l-GR" sz="1800" dirty="0">
                <a:latin typeface="Courier New" pitchFamily="49" charset="0"/>
                <a:cs typeface="Courier New" pitchFamily="49" charset="0"/>
              </a:rPr>
              <a:t> clk) 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lvl="1">
              <a:buNone/>
            </a:pPr>
            <a:r>
              <a:rPr lang="el-GR" sz="1800" dirty="0">
                <a:latin typeface="Courier New" pitchFamily="49" charset="0"/>
                <a:cs typeface="Courier New" pitchFamily="49" charset="0"/>
              </a:rPr>
              <a:t>		..</a:t>
            </a:r>
          </a:p>
          <a:p>
            <a:pPr lvl="1">
              <a:buNone/>
            </a:pPr>
            <a:r>
              <a:rPr lang="el-GR" sz="18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pPr lvl="1">
              <a:buNone/>
            </a:pPr>
            <a:endParaRPr lang="el-GR" sz="1800" dirty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endParaRPr lang="it-IT" sz="1800" b="1" dirty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l-GR" sz="1800" b="1" dirty="0">
                <a:latin typeface="Courier New" pitchFamily="49" charset="0"/>
                <a:cs typeface="Courier New" pitchFamily="49" charset="0"/>
              </a:rPr>
              <a:t>always</a:t>
            </a:r>
            <a:r>
              <a:rPr lang="el-GR" sz="1800" dirty="0">
                <a:latin typeface="Courier New" pitchFamily="49" charset="0"/>
                <a:cs typeface="Courier New" pitchFamily="49" charset="0"/>
              </a:rPr>
              <a:t> @(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negedge</a:t>
            </a:r>
            <a:r>
              <a:rPr lang="el-GR" sz="1800" dirty="0">
                <a:latin typeface="Courier New" pitchFamily="49" charset="0"/>
                <a:cs typeface="Courier New" pitchFamily="49" charset="0"/>
              </a:rPr>
              <a:t> clk) 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lvl="1">
              <a:buNone/>
            </a:pPr>
            <a:r>
              <a:rPr lang="el-GR" sz="1800" dirty="0">
                <a:latin typeface="Courier New" pitchFamily="49" charset="0"/>
                <a:cs typeface="Courier New" pitchFamily="49" charset="0"/>
              </a:rPr>
              <a:t>		..</a:t>
            </a:r>
          </a:p>
          <a:p>
            <a:pPr lvl="1">
              <a:buNone/>
            </a:pPr>
            <a:r>
              <a:rPr lang="el-GR" sz="18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l-GR" sz="1800" b="1" dirty="0">
                <a:latin typeface="Courier New" pitchFamily="49" charset="0"/>
                <a:cs typeface="Courier New" pitchFamily="49" charset="0"/>
              </a:rPr>
              <a:t>end</a:t>
            </a: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Always</a:t>
            </a:r>
            <a:r>
              <a:rPr lang="it-IT" dirty="0"/>
              <a:t> Block</a:t>
            </a:r>
            <a:endParaRPr lang="el-GR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641526" y="2782669"/>
            <a:ext cx="6631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Synchronized execution on signals (circuits 
Combinators) </a:t>
            </a:r>
            <a:r>
              <a:rPr lang="en-US" b="1" dirty="0"/>
              <a:t>sensitivity list </a:t>
            </a:r>
            <a:r>
              <a:rPr lang="en-US" dirty="0"/>
              <a:t>with all the signals involved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2627784" y="3995351"/>
            <a:ext cx="6063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Synchronized execution on the rising edge of the </a:t>
            </a:r>
            <a:r>
              <a:rPr lang="en-US" dirty="0" err="1"/>
              <a:t>clk</a:t>
            </a:r>
            <a:r>
              <a:rPr lang="en-US" dirty="0"/>
              <a:t>
(sequential circuits) sensitivity list with synchronism signals only</a:t>
            </a:r>
            <a:endParaRPr lang="it-IT" b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2699792" y="5481543"/>
            <a:ext cx="54361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Synchronized execution on the </a:t>
            </a:r>
            <a:r>
              <a:rPr lang="en-US" dirty="0" err="1"/>
              <a:t>clk</a:t>
            </a:r>
            <a:r>
              <a:rPr lang="en-US" dirty="0"/>
              <a:t> falling edge
(sequential circuits) </a:t>
            </a:r>
            <a:r>
              <a:rPr lang="en-US" dirty="0" err="1"/>
              <a:t>sensytivity</a:t>
            </a:r>
            <a:r>
              <a:rPr lang="en-US" dirty="0"/>
              <a:t> list with only 
synchronism</a:t>
            </a:r>
            <a:endParaRPr lang="it-IT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19130" y="1207162"/>
            <a:ext cx="8229600" cy="4525962"/>
          </a:xfrm>
        </p:spPr>
        <p:txBody>
          <a:bodyPr/>
          <a:lstStyle/>
          <a:p>
            <a:pPr>
              <a:buNone/>
            </a:pPr>
            <a:r>
              <a:rPr lang="en-US" sz="1800" dirty="0"/>
              <a:t>There are two types of assignment</a:t>
            </a:r>
            <a:r>
              <a:rPr lang="it-IT" sz="1800" dirty="0"/>
              <a:t>:</a:t>
            </a:r>
          </a:p>
          <a:p>
            <a:r>
              <a:rPr lang="it-IT" sz="1800" dirty="0"/>
              <a:t>Block </a:t>
            </a:r>
            <a:r>
              <a:rPr lang="it-IT" sz="1800" dirty="0" err="1"/>
              <a:t>assignment</a:t>
            </a:r>
            <a:r>
              <a:rPr lang="it-IT" sz="1800" dirty="0"/>
              <a:t> (=)</a:t>
            </a:r>
          </a:p>
          <a:p>
            <a:pPr lvl="1"/>
            <a:r>
              <a:rPr lang="en-US" sz="1600" dirty="0"/>
              <a:t>The execution of the instruction follows the exact order in which it was written</a:t>
            </a:r>
            <a:r>
              <a:rPr lang="it-IT" sz="1600" dirty="0"/>
              <a:t>,</a:t>
            </a:r>
          </a:p>
          <a:p>
            <a:r>
              <a:rPr lang="it-IT" sz="1800" dirty="0" err="1"/>
              <a:t>NON-Block</a:t>
            </a:r>
            <a:r>
              <a:rPr lang="it-IT" sz="1800" dirty="0"/>
              <a:t> </a:t>
            </a:r>
            <a:r>
              <a:rPr lang="it-IT" sz="1800" dirty="0" err="1"/>
              <a:t>assignment</a:t>
            </a:r>
            <a:r>
              <a:rPr lang="it-IT" sz="1800" dirty="0"/>
              <a:t> (&lt;=)</a:t>
            </a:r>
          </a:p>
          <a:p>
            <a:pPr lvl="1"/>
            <a:r>
              <a:rPr lang="en-US" sz="1600" dirty="0"/>
              <a:t>Executes a statement without having to wait for the previous statement to finish</a:t>
            </a:r>
            <a:r>
              <a:rPr lang="it-IT" sz="1600" dirty="0"/>
              <a:t>,</a:t>
            </a:r>
          </a:p>
          <a:p>
            <a:r>
              <a:rPr lang="en-US" sz="2000" dirty="0"/>
              <a:t>Note a variable assigned in one of the two ways can NOT be assigned in the other way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Block vs. </a:t>
            </a:r>
            <a:r>
              <a:rPr lang="it-IT" dirty="0" err="1"/>
              <a:t>NON-Block</a:t>
            </a:r>
            <a:r>
              <a:rPr lang="it-IT" dirty="0"/>
              <a:t> </a:t>
            </a:r>
            <a:r>
              <a:rPr lang="it-IT" dirty="0" err="1"/>
              <a:t>assignments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397534" y="3948546"/>
            <a:ext cx="171066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initial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begin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#5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a=b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#10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c=d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600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750987" y="3917242"/>
            <a:ext cx="190228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initial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begin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#5 a&lt;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=b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#10 c&lt;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=d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600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endParaRPr lang="it-IT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1529480" y="5345684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a=b</a:t>
            </a:r>
            <a:endParaRPr lang="it-IT" dirty="0"/>
          </a:p>
        </p:txBody>
      </p:sp>
      <p:grpSp>
        <p:nvGrpSpPr>
          <p:cNvPr id="34" name="Gruppo 33"/>
          <p:cNvGrpSpPr/>
          <p:nvPr/>
        </p:nvGrpSpPr>
        <p:grpSpPr>
          <a:xfrm>
            <a:off x="880455" y="5786454"/>
            <a:ext cx="3076598" cy="714356"/>
            <a:chOff x="4710112" y="5286388"/>
            <a:chExt cx="3076598" cy="714356"/>
          </a:xfrm>
        </p:grpSpPr>
        <p:cxnSp>
          <p:nvCxnSpPr>
            <p:cNvPr id="24" name="Connettore 2 23"/>
            <p:cNvCxnSpPr/>
            <p:nvPr/>
          </p:nvCxnSpPr>
          <p:spPr>
            <a:xfrm>
              <a:off x="4868517" y="5429264"/>
              <a:ext cx="2918193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1 24"/>
            <p:cNvCxnSpPr/>
            <p:nvPr/>
          </p:nvCxnSpPr>
          <p:spPr>
            <a:xfrm rot="5400000">
              <a:off x="4725641" y="5429264"/>
              <a:ext cx="2857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1 25"/>
            <p:cNvCxnSpPr/>
            <p:nvPr/>
          </p:nvCxnSpPr>
          <p:spPr>
            <a:xfrm rot="5400000">
              <a:off x="5547667" y="5429264"/>
              <a:ext cx="2857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1 26"/>
            <p:cNvCxnSpPr/>
            <p:nvPr/>
          </p:nvCxnSpPr>
          <p:spPr>
            <a:xfrm rot="5400000">
              <a:off x="6369693" y="5429264"/>
              <a:ext cx="2857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1 27"/>
            <p:cNvCxnSpPr/>
            <p:nvPr/>
          </p:nvCxnSpPr>
          <p:spPr>
            <a:xfrm rot="5400000">
              <a:off x="7191720" y="5429264"/>
              <a:ext cx="2857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sellaDiTesto 28"/>
            <p:cNvSpPr txBox="1"/>
            <p:nvPr/>
          </p:nvSpPr>
          <p:spPr>
            <a:xfrm>
              <a:off x="4710112" y="5631412"/>
              <a:ext cx="1901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0</a:t>
              </a:r>
            </a:p>
          </p:txBody>
        </p:sp>
        <p:sp>
          <p:nvSpPr>
            <p:cNvPr id="30" name="CasellaDiTesto 29"/>
            <p:cNvSpPr txBox="1"/>
            <p:nvPr/>
          </p:nvSpPr>
          <p:spPr>
            <a:xfrm>
              <a:off x="5524834" y="5631412"/>
              <a:ext cx="1901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5</a:t>
              </a:r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6286512" y="5631412"/>
              <a:ext cx="2741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10</a:t>
              </a:r>
            </a:p>
          </p:txBody>
        </p:sp>
        <p:sp>
          <p:nvSpPr>
            <p:cNvPr id="32" name="CasellaDiTesto 31"/>
            <p:cNvSpPr txBox="1"/>
            <p:nvPr/>
          </p:nvSpPr>
          <p:spPr>
            <a:xfrm>
              <a:off x="7121996" y="5631412"/>
              <a:ext cx="2741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15</a:t>
              </a:r>
            </a:p>
          </p:txBody>
        </p:sp>
      </p:grpSp>
      <p:grpSp>
        <p:nvGrpSpPr>
          <p:cNvPr id="35" name="Gruppo 34"/>
          <p:cNvGrpSpPr/>
          <p:nvPr/>
        </p:nvGrpSpPr>
        <p:grpSpPr>
          <a:xfrm>
            <a:off x="5572132" y="5500702"/>
            <a:ext cx="3076598" cy="714356"/>
            <a:chOff x="4710112" y="5286388"/>
            <a:chExt cx="3076598" cy="714356"/>
          </a:xfrm>
        </p:grpSpPr>
        <p:cxnSp>
          <p:nvCxnSpPr>
            <p:cNvPr id="36" name="Connettore 2 35"/>
            <p:cNvCxnSpPr/>
            <p:nvPr/>
          </p:nvCxnSpPr>
          <p:spPr>
            <a:xfrm>
              <a:off x="4868517" y="5429264"/>
              <a:ext cx="2918193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ttore 1 36"/>
            <p:cNvCxnSpPr/>
            <p:nvPr/>
          </p:nvCxnSpPr>
          <p:spPr>
            <a:xfrm rot="5400000">
              <a:off x="4725641" y="5429264"/>
              <a:ext cx="2857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ttore 1 37"/>
            <p:cNvCxnSpPr/>
            <p:nvPr/>
          </p:nvCxnSpPr>
          <p:spPr>
            <a:xfrm rot="5400000">
              <a:off x="5547667" y="5429264"/>
              <a:ext cx="2857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ttore 1 38"/>
            <p:cNvCxnSpPr/>
            <p:nvPr/>
          </p:nvCxnSpPr>
          <p:spPr>
            <a:xfrm rot="5400000">
              <a:off x="6369693" y="5429264"/>
              <a:ext cx="2857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1 39"/>
            <p:cNvCxnSpPr/>
            <p:nvPr/>
          </p:nvCxnSpPr>
          <p:spPr>
            <a:xfrm rot="5400000">
              <a:off x="7191720" y="5429264"/>
              <a:ext cx="28575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asellaDiTesto 40"/>
            <p:cNvSpPr txBox="1"/>
            <p:nvPr/>
          </p:nvSpPr>
          <p:spPr>
            <a:xfrm>
              <a:off x="4710112" y="5631412"/>
              <a:ext cx="1901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0</a:t>
              </a:r>
            </a:p>
          </p:txBody>
        </p:sp>
        <p:sp>
          <p:nvSpPr>
            <p:cNvPr id="42" name="CasellaDiTesto 41"/>
            <p:cNvSpPr txBox="1"/>
            <p:nvPr/>
          </p:nvSpPr>
          <p:spPr>
            <a:xfrm>
              <a:off x="5524834" y="5631412"/>
              <a:ext cx="1901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5</a:t>
              </a:r>
            </a:p>
          </p:txBody>
        </p:sp>
        <p:sp>
          <p:nvSpPr>
            <p:cNvPr id="43" name="CasellaDiTesto 42"/>
            <p:cNvSpPr txBox="1"/>
            <p:nvPr/>
          </p:nvSpPr>
          <p:spPr>
            <a:xfrm>
              <a:off x="6286512" y="5631412"/>
              <a:ext cx="2741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10</a:t>
              </a:r>
            </a:p>
          </p:txBody>
        </p:sp>
        <p:sp>
          <p:nvSpPr>
            <p:cNvPr id="44" name="CasellaDiTesto 43"/>
            <p:cNvSpPr txBox="1"/>
            <p:nvPr/>
          </p:nvSpPr>
          <p:spPr>
            <a:xfrm>
              <a:off x="7121996" y="5631412"/>
              <a:ext cx="2741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15</a:t>
              </a:r>
            </a:p>
          </p:txBody>
        </p:sp>
      </p:grpSp>
      <p:sp>
        <p:nvSpPr>
          <p:cNvPr id="45" name="CasellaDiTesto 44"/>
          <p:cNvSpPr txBox="1"/>
          <p:nvPr/>
        </p:nvSpPr>
        <p:spPr>
          <a:xfrm>
            <a:off x="3175898" y="5334696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c=d</a:t>
            </a:r>
            <a:endParaRPr lang="it-IT" dirty="0"/>
          </a:p>
        </p:txBody>
      </p:sp>
      <p:sp>
        <p:nvSpPr>
          <p:cNvPr id="46" name="CasellaDiTesto 45"/>
          <p:cNvSpPr txBox="1"/>
          <p:nvPr/>
        </p:nvSpPr>
        <p:spPr>
          <a:xfrm>
            <a:off x="6239776" y="5274246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a=b</a:t>
            </a:r>
            <a:endParaRPr lang="it-IT" dirty="0"/>
          </a:p>
        </p:txBody>
      </p:sp>
      <p:sp>
        <p:nvSpPr>
          <p:cNvPr id="47" name="CasellaDiTesto 46"/>
          <p:cNvSpPr txBox="1"/>
          <p:nvPr/>
        </p:nvSpPr>
        <p:spPr>
          <a:xfrm>
            <a:off x="7056832" y="5263258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c=d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Timing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762000" y="2646363"/>
            <a:ext cx="2336800" cy="14747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>
            <a:spAutoFit/>
          </a:bodyPr>
          <a:lstStyle/>
          <a:p>
            <a:pPr algn="l"/>
            <a:r>
              <a:rPr lang="el-GR" sz="1800">
                <a:latin typeface="Courier New" pitchFamily="49" charset="0"/>
              </a:rPr>
              <a:t>initial begin</a:t>
            </a:r>
          </a:p>
          <a:p>
            <a:pPr algn="l"/>
            <a:r>
              <a:rPr lang="el-GR" sz="1800">
                <a:latin typeface="Courier New" pitchFamily="49" charset="0"/>
              </a:rPr>
              <a:t>	#5 c = 1;</a:t>
            </a:r>
          </a:p>
          <a:p>
            <a:pPr algn="l"/>
            <a:r>
              <a:rPr lang="el-GR" sz="1800">
                <a:latin typeface="Courier New" pitchFamily="49" charset="0"/>
              </a:rPr>
              <a:t>	#5 b = 0;</a:t>
            </a:r>
          </a:p>
          <a:p>
            <a:pPr algn="l"/>
            <a:r>
              <a:rPr lang="el-GR" sz="1800">
                <a:latin typeface="Courier New" pitchFamily="49" charset="0"/>
              </a:rPr>
              <a:t>	#5 d = c;</a:t>
            </a:r>
          </a:p>
          <a:p>
            <a:pPr algn="l"/>
            <a:r>
              <a:rPr lang="el-GR" sz="1800">
                <a:latin typeface="Courier New" pitchFamily="49" charset="0"/>
              </a:rPr>
              <a:t>	end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4270375" y="2286000"/>
            <a:ext cx="3959225" cy="2514600"/>
            <a:chOff x="2690" y="1440"/>
            <a:chExt cx="2494" cy="1584"/>
          </a:xfrm>
        </p:grpSpPr>
        <p:sp>
          <p:nvSpPr>
            <p:cNvPr id="79876" name="Line 4"/>
            <p:cNvSpPr>
              <a:spLocks noChangeShapeType="1"/>
            </p:cNvSpPr>
            <p:nvPr/>
          </p:nvSpPr>
          <p:spPr bwMode="auto">
            <a:xfrm>
              <a:off x="2880" y="249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78" name="Line 6"/>
            <p:cNvSpPr>
              <a:spLocks noChangeShapeType="1"/>
            </p:cNvSpPr>
            <p:nvPr/>
          </p:nvSpPr>
          <p:spPr bwMode="auto">
            <a:xfrm>
              <a:off x="4176" y="246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79" name="Line 7"/>
            <p:cNvSpPr>
              <a:spLocks noChangeShapeType="1"/>
            </p:cNvSpPr>
            <p:nvPr/>
          </p:nvSpPr>
          <p:spPr bwMode="auto">
            <a:xfrm>
              <a:off x="2880" y="246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80" name="Line 8"/>
            <p:cNvSpPr>
              <a:spLocks noChangeShapeType="1"/>
            </p:cNvSpPr>
            <p:nvPr/>
          </p:nvSpPr>
          <p:spPr bwMode="auto">
            <a:xfrm>
              <a:off x="3504" y="2465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82" name="Line 10"/>
            <p:cNvSpPr>
              <a:spLocks noChangeShapeType="1"/>
            </p:cNvSpPr>
            <p:nvPr/>
          </p:nvSpPr>
          <p:spPr bwMode="auto">
            <a:xfrm>
              <a:off x="4800" y="2465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84" name="Text Box 12"/>
            <p:cNvSpPr txBox="1">
              <a:spLocks noChangeArrowheads="1"/>
            </p:cNvSpPr>
            <p:nvPr/>
          </p:nvSpPr>
          <p:spPr bwMode="auto">
            <a:xfrm>
              <a:off x="2784" y="2496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0</a:t>
              </a:r>
            </a:p>
          </p:txBody>
        </p:sp>
        <p:sp>
          <p:nvSpPr>
            <p:cNvPr id="79885" name="Text Box 13"/>
            <p:cNvSpPr txBox="1">
              <a:spLocks noChangeArrowheads="1"/>
            </p:cNvSpPr>
            <p:nvPr/>
          </p:nvSpPr>
          <p:spPr bwMode="auto">
            <a:xfrm>
              <a:off x="3408" y="2496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5</a:t>
              </a:r>
            </a:p>
          </p:txBody>
        </p:sp>
        <p:sp>
          <p:nvSpPr>
            <p:cNvPr id="79886" name="Text Box 14"/>
            <p:cNvSpPr txBox="1">
              <a:spLocks noChangeArrowheads="1"/>
            </p:cNvSpPr>
            <p:nvPr/>
          </p:nvSpPr>
          <p:spPr bwMode="auto">
            <a:xfrm>
              <a:off x="4044" y="2496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10</a:t>
              </a:r>
            </a:p>
          </p:txBody>
        </p:sp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4668" y="2496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15</a:t>
              </a:r>
            </a:p>
          </p:txBody>
        </p:sp>
        <p:sp>
          <p:nvSpPr>
            <p:cNvPr id="79888" name="AutoShape 16"/>
            <p:cNvSpPr>
              <a:spLocks noChangeArrowheads="1"/>
            </p:cNvSpPr>
            <p:nvPr/>
          </p:nvSpPr>
          <p:spPr bwMode="auto">
            <a:xfrm>
              <a:off x="3216" y="2880"/>
              <a:ext cx="1392" cy="144"/>
            </a:xfrm>
            <a:prstGeom prst="rightArrow">
              <a:avLst>
                <a:gd name="adj1" fmla="val 50000"/>
                <a:gd name="adj2" fmla="val 241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89" name="Text Box 17"/>
            <p:cNvSpPr txBox="1">
              <a:spLocks noChangeArrowheads="1"/>
            </p:cNvSpPr>
            <p:nvPr/>
          </p:nvSpPr>
          <p:spPr bwMode="auto">
            <a:xfrm>
              <a:off x="3600" y="2688"/>
              <a:ext cx="45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Time</a:t>
              </a:r>
            </a:p>
          </p:txBody>
        </p:sp>
        <p:sp>
          <p:nvSpPr>
            <p:cNvPr id="79890" name="Text Box 18"/>
            <p:cNvSpPr txBox="1">
              <a:spLocks noChangeArrowheads="1"/>
            </p:cNvSpPr>
            <p:nvPr/>
          </p:nvSpPr>
          <p:spPr bwMode="auto">
            <a:xfrm>
              <a:off x="2690" y="2140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b</a:t>
              </a:r>
            </a:p>
          </p:txBody>
        </p:sp>
        <p:sp>
          <p:nvSpPr>
            <p:cNvPr id="79891" name="Text Box 19"/>
            <p:cNvSpPr txBox="1">
              <a:spLocks noChangeArrowheads="1"/>
            </p:cNvSpPr>
            <p:nvPr/>
          </p:nvSpPr>
          <p:spPr bwMode="auto">
            <a:xfrm>
              <a:off x="2700" y="1824"/>
              <a:ext cx="1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c</a:t>
              </a:r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auto">
            <a:xfrm>
              <a:off x="2692" y="148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d</a:t>
              </a:r>
            </a:p>
          </p:txBody>
        </p:sp>
        <p:sp>
          <p:nvSpPr>
            <p:cNvPr id="79893" name="Rectangle 21" descr="Outlined diamond"/>
            <p:cNvSpPr>
              <a:spLocks noChangeArrowheads="1"/>
            </p:cNvSpPr>
            <p:nvPr/>
          </p:nvSpPr>
          <p:spPr bwMode="auto">
            <a:xfrm>
              <a:off x="2880" y="1536"/>
              <a:ext cx="1920" cy="192"/>
            </a:xfrm>
            <a:prstGeom prst="rect">
              <a:avLst/>
            </a:prstGeom>
            <a:pattFill prst="openDmnd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94" name="Rectangle 22" descr="Outlined diamond"/>
            <p:cNvSpPr>
              <a:spLocks noChangeArrowheads="1"/>
            </p:cNvSpPr>
            <p:nvPr/>
          </p:nvSpPr>
          <p:spPr bwMode="auto">
            <a:xfrm>
              <a:off x="2880" y="1872"/>
              <a:ext cx="624" cy="192"/>
            </a:xfrm>
            <a:prstGeom prst="rect">
              <a:avLst/>
            </a:prstGeom>
            <a:pattFill prst="openDmnd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95" name="Rectangle 23" descr="Outlined diamond"/>
            <p:cNvSpPr>
              <a:spLocks noChangeArrowheads="1"/>
            </p:cNvSpPr>
            <p:nvPr/>
          </p:nvSpPr>
          <p:spPr bwMode="auto">
            <a:xfrm>
              <a:off x="2880" y="2208"/>
              <a:ext cx="1296" cy="192"/>
            </a:xfrm>
            <a:prstGeom prst="rect">
              <a:avLst/>
            </a:prstGeom>
            <a:pattFill prst="openDmnd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96" name="Line 24"/>
            <p:cNvSpPr>
              <a:spLocks noChangeShapeType="1"/>
            </p:cNvSpPr>
            <p:nvPr/>
          </p:nvSpPr>
          <p:spPr bwMode="auto">
            <a:xfrm>
              <a:off x="3504" y="1872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98" name="Line 26"/>
            <p:cNvSpPr>
              <a:spLocks noChangeShapeType="1"/>
            </p:cNvSpPr>
            <p:nvPr/>
          </p:nvSpPr>
          <p:spPr bwMode="auto">
            <a:xfrm>
              <a:off x="4176" y="240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899" name="Line 27"/>
            <p:cNvSpPr>
              <a:spLocks noChangeShapeType="1"/>
            </p:cNvSpPr>
            <p:nvPr/>
          </p:nvSpPr>
          <p:spPr bwMode="auto">
            <a:xfrm>
              <a:off x="4800" y="153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900" name="Line 28"/>
            <p:cNvSpPr>
              <a:spLocks noChangeShapeType="1"/>
            </p:cNvSpPr>
            <p:nvPr/>
          </p:nvSpPr>
          <p:spPr bwMode="auto">
            <a:xfrm>
              <a:off x="2880" y="144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901" name="Line 29"/>
            <p:cNvSpPr>
              <a:spLocks noChangeShapeType="1"/>
            </p:cNvSpPr>
            <p:nvPr/>
          </p:nvSpPr>
          <p:spPr bwMode="auto">
            <a:xfrm>
              <a:off x="3504" y="144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902" name="Line 30"/>
            <p:cNvSpPr>
              <a:spLocks noChangeShapeType="1"/>
            </p:cNvSpPr>
            <p:nvPr/>
          </p:nvSpPr>
          <p:spPr bwMode="auto">
            <a:xfrm>
              <a:off x="4176" y="144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9903" name="Line 31"/>
            <p:cNvSpPr>
              <a:spLocks noChangeShapeType="1"/>
            </p:cNvSpPr>
            <p:nvPr/>
          </p:nvSpPr>
          <p:spPr bwMode="auto">
            <a:xfrm>
              <a:off x="4800" y="144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79905" name="AutoShape 33"/>
          <p:cNvSpPr>
            <a:spLocks noChangeArrowheads="1"/>
          </p:cNvSpPr>
          <p:nvPr/>
        </p:nvSpPr>
        <p:spPr bwMode="auto">
          <a:xfrm>
            <a:off x="3352800" y="3048000"/>
            <a:ext cx="838200" cy="533400"/>
          </a:xfrm>
          <a:prstGeom prst="rightArrow">
            <a:avLst>
              <a:gd name="adj1" fmla="val 50000"/>
              <a:gd name="adj2" fmla="val 39286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it-IT"/>
          </a:p>
        </p:txBody>
      </p:sp>
      <p:sp>
        <p:nvSpPr>
          <p:cNvPr id="79906" name="Text Box 34"/>
          <p:cNvSpPr txBox="1">
            <a:spLocks noChangeArrowheads="1"/>
          </p:cNvSpPr>
          <p:nvPr/>
        </p:nvSpPr>
        <p:spPr bwMode="auto">
          <a:xfrm>
            <a:off x="430213" y="4572000"/>
            <a:ext cx="29733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l-GR"/>
              <a:t>Each assignment is</a:t>
            </a:r>
          </a:p>
          <a:p>
            <a:r>
              <a:rPr lang="el-GR"/>
              <a:t>blocked by its previous one</a:t>
            </a:r>
          </a:p>
        </p:txBody>
      </p:sp>
      <p:sp>
        <p:nvSpPr>
          <p:cNvPr id="79907" name="Freeform 35"/>
          <p:cNvSpPr>
            <a:spLocks/>
          </p:cNvSpPr>
          <p:nvPr/>
        </p:nvSpPr>
        <p:spPr bwMode="auto">
          <a:xfrm>
            <a:off x="1155700" y="3581400"/>
            <a:ext cx="444500" cy="1066800"/>
          </a:xfrm>
          <a:custGeom>
            <a:avLst/>
            <a:gdLst/>
            <a:ahLst/>
            <a:cxnLst>
              <a:cxn ang="0">
                <a:pos x="40" y="672"/>
              </a:cxn>
              <a:cxn ang="0">
                <a:pos x="40" y="192"/>
              </a:cxn>
              <a:cxn ang="0">
                <a:pos x="280" y="0"/>
              </a:cxn>
            </a:cxnLst>
            <a:rect l="0" t="0" r="r" b="b"/>
            <a:pathLst>
              <a:path w="280" h="672">
                <a:moveTo>
                  <a:pt x="40" y="672"/>
                </a:moveTo>
                <a:cubicBezTo>
                  <a:pt x="20" y="488"/>
                  <a:pt x="0" y="304"/>
                  <a:pt x="40" y="192"/>
                </a:cubicBezTo>
                <a:cubicBezTo>
                  <a:pt x="80" y="80"/>
                  <a:pt x="180" y="40"/>
                  <a:pt x="28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Timing</a:t>
            </a: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685800" y="2651125"/>
            <a:ext cx="2336800" cy="2024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>
            <a:spAutoFit/>
          </a:bodyPr>
          <a:lstStyle/>
          <a:p>
            <a:pPr algn="l"/>
            <a:r>
              <a:rPr lang="el-GR" sz="1800">
                <a:latin typeface="Courier New" pitchFamily="49" charset="0"/>
              </a:rPr>
              <a:t>initial begin</a:t>
            </a:r>
          </a:p>
          <a:p>
            <a:pPr algn="l"/>
            <a:r>
              <a:rPr lang="el-GR" sz="1800">
                <a:latin typeface="Courier New" pitchFamily="49" charset="0"/>
              </a:rPr>
              <a:t>	fork</a:t>
            </a:r>
          </a:p>
          <a:p>
            <a:pPr algn="l"/>
            <a:r>
              <a:rPr lang="el-GR" sz="1800">
                <a:latin typeface="Courier New" pitchFamily="49" charset="0"/>
              </a:rPr>
              <a:t>	#5 c = 1;</a:t>
            </a:r>
          </a:p>
          <a:p>
            <a:pPr algn="l"/>
            <a:r>
              <a:rPr lang="el-GR" sz="1800">
                <a:latin typeface="Courier New" pitchFamily="49" charset="0"/>
              </a:rPr>
              <a:t>	#5 b = 0;</a:t>
            </a:r>
          </a:p>
          <a:p>
            <a:pPr algn="l"/>
            <a:r>
              <a:rPr lang="el-GR" sz="1800">
                <a:latin typeface="Courier New" pitchFamily="49" charset="0"/>
              </a:rPr>
              <a:t>	#5 d = c;</a:t>
            </a:r>
          </a:p>
          <a:p>
            <a:pPr algn="l"/>
            <a:r>
              <a:rPr lang="el-GR" sz="1800">
                <a:latin typeface="Courier New" pitchFamily="49" charset="0"/>
              </a:rPr>
              <a:t>	join</a:t>
            </a:r>
          </a:p>
          <a:p>
            <a:pPr algn="l"/>
            <a:r>
              <a:rPr lang="el-GR" sz="1800">
                <a:latin typeface="Courier New" pitchFamily="49" charset="0"/>
              </a:rPr>
              <a:t>	end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4270375" y="2286000"/>
            <a:ext cx="3959225" cy="2514600"/>
            <a:chOff x="2690" y="1440"/>
            <a:chExt cx="2494" cy="1584"/>
          </a:xfrm>
        </p:grpSpPr>
        <p:sp>
          <p:nvSpPr>
            <p:cNvPr id="80900" name="Line 4"/>
            <p:cNvSpPr>
              <a:spLocks noChangeShapeType="1"/>
            </p:cNvSpPr>
            <p:nvPr/>
          </p:nvSpPr>
          <p:spPr bwMode="auto">
            <a:xfrm>
              <a:off x="2880" y="249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01" name="Line 5"/>
            <p:cNvSpPr>
              <a:spLocks noChangeShapeType="1"/>
            </p:cNvSpPr>
            <p:nvPr/>
          </p:nvSpPr>
          <p:spPr bwMode="auto">
            <a:xfrm>
              <a:off x="4176" y="246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02" name="Line 6"/>
            <p:cNvSpPr>
              <a:spLocks noChangeShapeType="1"/>
            </p:cNvSpPr>
            <p:nvPr/>
          </p:nvSpPr>
          <p:spPr bwMode="auto">
            <a:xfrm>
              <a:off x="2880" y="246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03" name="Line 7"/>
            <p:cNvSpPr>
              <a:spLocks noChangeShapeType="1"/>
            </p:cNvSpPr>
            <p:nvPr/>
          </p:nvSpPr>
          <p:spPr bwMode="auto">
            <a:xfrm>
              <a:off x="3504" y="2465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04" name="Line 8"/>
            <p:cNvSpPr>
              <a:spLocks noChangeShapeType="1"/>
            </p:cNvSpPr>
            <p:nvPr/>
          </p:nvSpPr>
          <p:spPr bwMode="auto">
            <a:xfrm>
              <a:off x="4800" y="2465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05" name="Text Box 9"/>
            <p:cNvSpPr txBox="1">
              <a:spLocks noChangeArrowheads="1"/>
            </p:cNvSpPr>
            <p:nvPr/>
          </p:nvSpPr>
          <p:spPr bwMode="auto">
            <a:xfrm>
              <a:off x="2784" y="2496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0</a:t>
              </a:r>
            </a:p>
          </p:txBody>
        </p:sp>
        <p:sp>
          <p:nvSpPr>
            <p:cNvPr id="80906" name="Text Box 10"/>
            <p:cNvSpPr txBox="1">
              <a:spLocks noChangeArrowheads="1"/>
            </p:cNvSpPr>
            <p:nvPr/>
          </p:nvSpPr>
          <p:spPr bwMode="auto">
            <a:xfrm>
              <a:off x="3408" y="2496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5</a:t>
              </a:r>
            </a:p>
          </p:txBody>
        </p:sp>
        <p:sp>
          <p:nvSpPr>
            <p:cNvPr id="80907" name="Text Box 11"/>
            <p:cNvSpPr txBox="1">
              <a:spLocks noChangeArrowheads="1"/>
            </p:cNvSpPr>
            <p:nvPr/>
          </p:nvSpPr>
          <p:spPr bwMode="auto">
            <a:xfrm>
              <a:off x="4044" y="2496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10</a:t>
              </a:r>
            </a:p>
          </p:txBody>
        </p:sp>
        <p:sp>
          <p:nvSpPr>
            <p:cNvPr id="80908" name="Text Box 12"/>
            <p:cNvSpPr txBox="1">
              <a:spLocks noChangeArrowheads="1"/>
            </p:cNvSpPr>
            <p:nvPr/>
          </p:nvSpPr>
          <p:spPr bwMode="auto">
            <a:xfrm>
              <a:off x="4668" y="2496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15</a:t>
              </a:r>
            </a:p>
          </p:txBody>
        </p:sp>
        <p:sp>
          <p:nvSpPr>
            <p:cNvPr id="80909" name="AutoShape 13"/>
            <p:cNvSpPr>
              <a:spLocks noChangeArrowheads="1"/>
            </p:cNvSpPr>
            <p:nvPr/>
          </p:nvSpPr>
          <p:spPr bwMode="auto">
            <a:xfrm>
              <a:off x="3216" y="2880"/>
              <a:ext cx="1392" cy="144"/>
            </a:xfrm>
            <a:prstGeom prst="rightArrow">
              <a:avLst>
                <a:gd name="adj1" fmla="val 50000"/>
                <a:gd name="adj2" fmla="val 241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10" name="Text Box 14"/>
            <p:cNvSpPr txBox="1">
              <a:spLocks noChangeArrowheads="1"/>
            </p:cNvSpPr>
            <p:nvPr/>
          </p:nvSpPr>
          <p:spPr bwMode="auto">
            <a:xfrm>
              <a:off x="3600" y="2688"/>
              <a:ext cx="45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Time</a:t>
              </a:r>
            </a:p>
          </p:txBody>
        </p:sp>
        <p:sp>
          <p:nvSpPr>
            <p:cNvPr id="80911" name="Text Box 15"/>
            <p:cNvSpPr txBox="1">
              <a:spLocks noChangeArrowheads="1"/>
            </p:cNvSpPr>
            <p:nvPr/>
          </p:nvSpPr>
          <p:spPr bwMode="auto">
            <a:xfrm>
              <a:off x="2690" y="2140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b</a:t>
              </a:r>
            </a:p>
          </p:txBody>
        </p:sp>
        <p:sp>
          <p:nvSpPr>
            <p:cNvPr id="80912" name="Text Box 16"/>
            <p:cNvSpPr txBox="1">
              <a:spLocks noChangeArrowheads="1"/>
            </p:cNvSpPr>
            <p:nvPr/>
          </p:nvSpPr>
          <p:spPr bwMode="auto">
            <a:xfrm>
              <a:off x="2700" y="1824"/>
              <a:ext cx="1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c</a:t>
              </a:r>
            </a:p>
          </p:txBody>
        </p:sp>
        <p:sp>
          <p:nvSpPr>
            <p:cNvPr id="80913" name="Text Box 17"/>
            <p:cNvSpPr txBox="1">
              <a:spLocks noChangeArrowheads="1"/>
            </p:cNvSpPr>
            <p:nvPr/>
          </p:nvSpPr>
          <p:spPr bwMode="auto">
            <a:xfrm>
              <a:off x="2692" y="148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d</a:t>
              </a:r>
            </a:p>
          </p:txBody>
        </p:sp>
        <p:sp>
          <p:nvSpPr>
            <p:cNvPr id="80914" name="Rectangle 18" descr="Outlined diamond"/>
            <p:cNvSpPr>
              <a:spLocks noChangeArrowheads="1"/>
            </p:cNvSpPr>
            <p:nvPr/>
          </p:nvSpPr>
          <p:spPr bwMode="auto">
            <a:xfrm>
              <a:off x="2880" y="1536"/>
              <a:ext cx="624" cy="192"/>
            </a:xfrm>
            <a:prstGeom prst="rect">
              <a:avLst/>
            </a:prstGeom>
            <a:pattFill prst="openDmnd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15" name="Rectangle 19" descr="Outlined diamond"/>
            <p:cNvSpPr>
              <a:spLocks noChangeArrowheads="1"/>
            </p:cNvSpPr>
            <p:nvPr/>
          </p:nvSpPr>
          <p:spPr bwMode="auto">
            <a:xfrm>
              <a:off x="2880" y="1872"/>
              <a:ext cx="624" cy="192"/>
            </a:xfrm>
            <a:prstGeom prst="rect">
              <a:avLst/>
            </a:prstGeom>
            <a:pattFill prst="openDmnd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16" name="Rectangle 20" descr="Outlined diamond"/>
            <p:cNvSpPr>
              <a:spLocks noChangeArrowheads="1"/>
            </p:cNvSpPr>
            <p:nvPr/>
          </p:nvSpPr>
          <p:spPr bwMode="auto">
            <a:xfrm>
              <a:off x="2880" y="2208"/>
              <a:ext cx="624" cy="192"/>
            </a:xfrm>
            <a:prstGeom prst="rect">
              <a:avLst/>
            </a:prstGeom>
            <a:pattFill prst="openDmnd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17" name="Line 21"/>
            <p:cNvSpPr>
              <a:spLocks noChangeShapeType="1"/>
            </p:cNvSpPr>
            <p:nvPr/>
          </p:nvSpPr>
          <p:spPr bwMode="auto">
            <a:xfrm>
              <a:off x="3504" y="1872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18" name="Line 22"/>
            <p:cNvSpPr>
              <a:spLocks noChangeShapeType="1"/>
            </p:cNvSpPr>
            <p:nvPr/>
          </p:nvSpPr>
          <p:spPr bwMode="auto">
            <a:xfrm>
              <a:off x="3504" y="2400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19" name="Line 23"/>
            <p:cNvSpPr>
              <a:spLocks noChangeShapeType="1"/>
            </p:cNvSpPr>
            <p:nvPr/>
          </p:nvSpPr>
          <p:spPr bwMode="auto">
            <a:xfrm>
              <a:off x="3504" y="1536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20" name="Line 24"/>
            <p:cNvSpPr>
              <a:spLocks noChangeShapeType="1"/>
            </p:cNvSpPr>
            <p:nvPr/>
          </p:nvSpPr>
          <p:spPr bwMode="auto">
            <a:xfrm>
              <a:off x="2880" y="144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21" name="Line 25"/>
            <p:cNvSpPr>
              <a:spLocks noChangeShapeType="1"/>
            </p:cNvSpPr>
            <p:nvPr/>
          </p:nvSpPr>
          <p:spPr bwMode="auto">
            <a:xfrm>
              <a:off x="3504" y="144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22" name="Line 26"/>
            <p:cNvSpPr>
              <a:spLocks noChangeShapeType="1"/>
            </p:cNvSpPr>
            <p:nvPr/>
          </p:nvSpPr>
          <p:spPr bwMode="auto">
            <a:xfrm>
              <a:off x="4176" y="144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0923" name="Line 27"/>
            <p:cNvSpPr>
              <a:spLocks noChangeShapeType="1"/>
            </p:cNvSpPr>
            <p:nvPr/>
          </p:nvSpPr>
          <p:spPr bwMode="auto">
            <a:xfrm>
              <a:off x="4800" y="144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80924" name="AutoShape 28"/>
          <p:cNvSpPr>
            <a:spLocks noChangeArrowheads="1"/>
          </p:cNvSpPr>
          <p:nvPr/>
        </p:nvSpPr>
        <p:spPr bwMode="auto">
          <a:xfrm>
            <a:off x="3352800" y="3048000"/>
            <a:ext cx="838200" cy="533400"/>
          </a:xfrm>
          <a:prstGeom prst="rightArrow">
            <a:avLst>
              <a:gd name="adj1" fmla="val 50000"/>
              <a:gd name="adj2" fmla="val 39286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it-IT"/>
          </a:p>
        </p:txBody>
      </p:sp>
      <p:sp>
        <p:nvSpPr>
          <p:cNvPr id="80925" name="Text Box 29"/>
          <p:cNvSpPr txBox="1">
            <a:spLocks noChangeArrowheads="1"/>
          </p:cNvSpPr>
          <p:nvPr/>
        </p:nvSpPr>
        <p:spPr bwMode="auto">
          <a:xfrm>
            <a:off x="914400" y="5029200"/>
            <a:ext cx="193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l-GR"/>
              <a:t>Assignments are </a:t>
            </a:r>
          </a:p>
          <a:p>
            <a:r>
              <a:rPr lang="el-GR"/>
              <a:t>not blocked here</a:t>
            </a:r>
          </a:p>
        </p:txBody>
      </p:sp>
      <p:sp>
        <p:nvSpPr>
          <p:cNvPr id="80926" name="Freeform 30"/>
          <p:cNvSpPr>
            <a:spLocks/>
          </p:cNvSpPr>
          <p:nvPr/>
        </p:nvSpPr>
        <p:spPr bwMode="auto">
          <a:xfrm>
            <a:off x="1119188" y="3810000"/>
            <a:ext cx="481012" cy="1295400"/>
          </a:xfrm>
          <a:custGeom>
            <a:avLst/>
            <a:gdLst/>
            <a:ahLst/>
            <a:cxnLst>
              <a:cxn ang="0">
                <a:pos x="40" y="672"/>
              </a:cxn>
              <a:cxn ang="0">
                <a:pos x="40" y="192"/>
              </a:cxn>
              <a:cxn ang="0">
                <a:pos x="280" y="0"/>
              </a:cxn>
            </a:cxnLst>
            <a:rect l="0" t="0" r="r" b="b"/>
            <a:pathLst>
              <a:path w="280" h="672">
                <a:moveTo>
                  <a:pt x="40" y="672"/>
                </a:moveTo>
                <a:cubicBezTo>
                  <a:pt x="20" y="488"/>
                  <a:pt x="0" y="304"/>
                  <a:pt x="40" y="192"/>
                </a:cubicBezTo>
                <a:cubicBezTo>
                  <a:pt x="80" y="80"/>
                  <a:pt x="180" y="40"/>
                  <a:pt x="28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Block vs. NON Block </a:t>
            </a:r>
            <a:r>
              <a:rPr lang="it-IT" dirty="0" err="1"/>
              <a:t>assignments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285860"/>
            <a:ext cx="6357982" cy="483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3571868" y="1500174"/>
            <a:ext cx="2643206" cy="285752"/>
          </a:xfrm>
          <a:prstGeom prst="rect">
            <a:avLst/>
          </a:prstGeom>
          <a:solidFill>
            <a:srgbClr val="FFFF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processes or procedures are particularly suitable for behavioral descriptions of the circuit</a:t>
            </a:r>
            <a:r>
              <a:rPr lang="it-IT" sz="2400" dirty="0"/>
              <a:t>,</a:t>
            </a:r>
          </a:p>
          <a:p>
            <a:r>
              <a:rPr lang="it-IT" sz="2400" dirty="0"/>
              <a:t> </a:t>
            </a:r>
            <a:r>
              <a:rPr lang="it-IT" sz="2400" dirty="0" err="1"/>
              <a:t>Types</a:t>
            </a:r>
            <a:r>
              <a:rPr lang="it-IT" sz="2400" dirty="0"/>
              <a:t> of </a:t>
            </a:r>
            <a:r>
              <a:rPr lang="it-IT" sz="2400" dirty="0" err="1"/>
              <a:t>declarations</a:t>
            </a:r>
            <a:endParaRPr lang="it-IT" sz="2400" dirty="0"/>
          </a:p>
          <a:p>
            <a:pPr lvl="1"/>
            <a:r>
              <a:rPr lang="it-IT" sz="2000" b="1" dirty="0"/>
              <a:t>IF – ELSE</a:t>
            </a:r>
          </a:p>
          <a:p>
            <a:pPr lvl="2"/>
            <a:r>
              <a:rPr lang="en-US" sz="2000" dirty="0"/>
              <a:t>conditions evaluated from top to bottom</a:t>
            </a:r>
            <a:r>
              <a:rPr lang="it-IT" sz="2000" dirty="0"/>
              <a:t>,</a:t>
            </a:r>
          </a:p>
          <a:p>
            <a:pPr lvl="2"/>
            <a:r>
              <a:rPr lang="it-IT" sz="2000" dirty="0"/>
              <a:t>Order of </a:t>
            </a:r>
            <a:r>
              <a:rPr lang="it-IT" sz="2000" dirty="0" err="1"/>
              <a:t>priority</a:t>
            </a:r>
            <a:r>
              <a:rPr lang="it-IT" sz="2000" dirty="0"/>
              <a:t>.</a:t>
            </a:r>
          </a:p>
          <a:p>
            <a:pPr lvl="1"/>
            <a:r>
              <a:rPr lang="it-IT" sz="2000" b="1" dirty="0"/>
              <a:t>CASE</a:t>
            </a:r>
          </a:p>
          <a:p>
            <a:pPr lvl="2"/>
            <a:r>
              <a:rPr lang="en-US" sz="2000" dirty="0"/>
              <a:t>Conditions assessed in one step</a:t>
            </a:r>
            <a:r>
              <a:rPr lang="it-IT" sz="2000" dirty="0"/>
              <a:t>,</a:t>
            </a:r>
          </a:p>
          <a:p>
            <a:pPr lvl="2"/>
            <a:r>
              <a:rPr lang="it-IT" sz="2000" dirty="0" err="1"/>
              <a:t>without</a:t>
            </a:r>
            <a:r>
              <a:rPr lang="it-IT" sz="2000" dirty="0"/>
              <a:t> </a:t>
            </a:r>
            <a:r>
              <a:rPr lang="it-IT" sz="2000" dirty="0" err="1"/>
              <a:t>any</a:t>
            </a:r>
            <a:r>
              <a:rPr lang="it-IT" sz="2000" dirty="0"/>
              <a:t> </a:t>
            </a:r>
            <a:r>
              <a:rPr lang="it-IT" sz="2000" dirty="0" err="1"/>
              <a:t>priority</a:t>
            </a:r>
            <a:r>
              <a:rPr lang="it-IT" sz="2000" dirty="0"/>
              <a:t>.</a:t>
            </a:r>
          </a:p>
          <a:p>
            <a:pPr lvl="1"/>
            <a:r>
              <a:rPr lang="it-IT" sz="2000" b="1" dirty="0"/>
              <a:t>LOOP</a:t>
            </a:r>
          </a:p>
          <a:p>
            <a:pPr lvl="2"/>
            <a:r>
              <a:rPr lang="it-IT" sz="2000" dirty="0" err="1"/>
              <a:t>Repetitive</a:t>
            </a:r>
            <a:r>
              <a:rPr lang="it-IT" sz="2000" dirty="0"/>
              <a:t> Operations.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Behavioral</a:t>
            </a:r>
            <a:r>
              <a:rPr lang="it-IT" dirty="0"/>
              <a:t> description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IF - ELSE</a:t>
            </a:r>
            <a:endParaRPr lang="el-GR" dirty="0"/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857224" y="1928802"/>
            <a:ext cx="355759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/>
            <a:r>
              <a:rPr lang="el-GR" sz="24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l-GR" sz="2400" dirty="0">
                <a:latin typeface="Courier New" pitchFamily="49" charset="0"/>
                <a:cs typeface="Courier New" pitchFamily="49" charset="0"/>
              </a:rPr>
              <a:t> (expr1)</a:t>
            </a:r>
          </a:p>
          <a:p>
            <a:pPr algn="l"/>
            <a:r>
              <a:rPr lang="el-GR" sz="2400" dirty="0">
                <a:latin typeface="Courier New" pitchFamily="49" charset="0"/>
                <a:cs typeface="Courier New" pitchFamily="49" charset="0"/>
              </a:rPr>
              <a:t>	true_stmt1;</a:t>
            </a:r>
          </a:p>
          <a:p>
            <a:pPr algn="l"/>
            <a:endParaRPr lang="el-GR" sz="240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l-GR" sz="2400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l-G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4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l-GR" sz="2400" dirty="0">
                <a:latin typeface="Courier New" pitchFamily="49" charset="0"/>
                <a:cs typeface="Courier New" pitchFamily="49" charset="0"/>
              </a:rPr>
              <a:t> (expr2)</a:t>
            </a:r>
          </a:p>
          <a:p>
            <a:pPr algn="l"/>
            <a:r>
              <a:rPr lang="el-GR" sz="2400" dirty="0">
                <a:latin typeface="Courier New" pitchFamily="49" charset="0"/>
                <a:cs typeface="Courier New" pitchFamily="49" charset="0"/>
              </a:rPr>
              <a:t>	true_stmt2;</a:t>
            </a:r>
          </a:p>
          <a:p>
            <a:pPr algn="l"/>
            <a:r>
              <a:rPr lang="el-GR" sz="2400" dirty="0">
                <a:latin typeface="Courier New" pitchFamily="49" charset="0"/>
                <a:cs typeface="Courier New" pitchFamily="49" charset="0"/>
              </a:rPr>
              <a:t>..</a:t>
            </a:r>
          </a:p>
          <a:p>
            <a:pPr algn="l"/>
            <a:r>
              <a:rPr lang="el-GR" sz="2400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algn="l"/>
            <a:r>
              <a:rPr lang="el-GR" sz="2400" dirty="0">
                <a:latin typeface="Courier New" pitchFamily="49" charset="0"/>
                <a:cs typeface="Courier New" pitchFamily="49" charset="0"/>
              </a:rPr>
              <a:t>	def_stmt;</a:t>
            </a:r>
            <a:endParaRPr lang="el-GR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l-GR" dirty="0"/>
              <a:t>	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5181600" y="1219200"/>
            <a:ext cx="3606800" cy="504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l-GR" dirty="0"/>
              <a:t>E</a:t>
            </a:r>
            <a:r>
              <a:rPr lang="it-IT" dirty="0"/>
              <a:t>s</a:t>
            </a:r>
            <a:r>
              <a:rPr lang="el-GR" dirty="0"/>
              <a:t>. 4-to-1 mux: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module</a:t>
            </a:r>
            <a:r>
              <a:rPr lang="el-GR" sz="1600" dirty="0">
                <a:latin typeface="Courier New" pitchFamily="49" charset="0"/>
              </a:rPr>
              <a:t> mux4_1(out, in, sel);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output</a:t>
            </a:r>
            <a:r>
              <a:rPr lang="el-GR" sz="1600" dirty="0">
                <a:latin typeface="Courier New" pitchFamily="49" charset="0"/>
              </a:rPr>
              <a:t> out;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input</a:t>
            </a:r>
            <a:r>
              <a:rPr lang="el-GR" sz="1600" dirty="0">
                <a:latin typeface="Courier New" pitchFamily="49" charset="0"/>
              </a:rPr>
              <a:t> [3:0] in;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input</a:t>
            </a:r>
            <a:r>
              <a:rPr lang="el-GR" sz="1600" dirty="0">
                <a:latin typeface="Courier New" pitchFamily="49" charset="0"/>
              </a:rPr>
              <a:t> [1:0] sel;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reg</a:t>
            </a:r>
            <a:r>
              <a:rPr lang="el-GR" sz="1600" dirty="0">
                <a:latin typeface="Courier New" pitchFamily="49" charset="0"/>
              </a:rPr>
              <a:t> out;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wire</a:t>
            </a:r>
            <a:r>
              <a:rPr lang="el-GR" sz="1600" dirty="0">
                <a:latin typeface="Courier New" pitchFamily="49" charset="0"/>
              </a:rPr>
              <a:t> [3:0] in;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wire</a:t>
            </a:r>
            <a:r>
              <a:rPr lang="el-GR" sz="1600" dirty="0">
                <a:latin typeface="Courier New" pitchFamily="49" charset="0"/>
              </a:rPr>
              <a:t> [1:0] sel;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always</a:t>
            </a:r>
            <a:r>
              <a:rPr lang="el-GR" sz="1600" dirty="0">
                <a:latin typeface="Courier New" pitchFamily="49" charset="0"/>
              </a:rPr>
              <a:t> @(in or sel)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if</a:t>
            </a:r>
            <a:r>
              <a:rPr lang="el-GR" sz="1600" dirty="0">
                <a:latin typeface="Courier New" pitchFamily="49" charset="0"/>
              </a:rPr>
              <a:t> (sel == 0)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	out = in[0];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else</a:t>
            </a:r>
            <a:r>
              <a:rPr lang="el-GR" sz="1600" dirty="0">
                <a:latin typeface="Courier New" pitchFamily="49" charset="0"/>
              </a:rPr>
              <a:t> </a:t>
            </a:r>
            <a:r>
              <a:rPr lang="el-GR" sz="1600" b="1" dirty="0">
                <a:latin typeface="Courier New" pitchFamily="49" charset="0"/>
              </a:rPr>
              <a:t>if</a:t>
            </a:r>
            <a:r>
              <a:rPr lang="el-GR" sz="1600" dirty="0">
                <a:latin typeface="Courier New" pitchFamily="49" charset="0"/>
              </a:rPr>
              <a:t> (sel == 1)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	out = in[1];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else</a:t>
            </a:r>
            <a:r>
              <a:rPr lang="el-GR" sz="1600" dirty="0">
                <a:latin typeface="Courier New" pitchFamily="49" charset="0"/>
              </a:rPr>
              <a:t> </a:t>
            </a:r>
            <a:r>
              <a:rPr lang="el-GR" sz="1600" b="1" dirty="0">
                <a:latin typeface="Courier New" pitchFamily="49" charset="0"/>
              </a:rPr>
              <a:t>if</a:t>
            </a:r>
            <a:r>
              <a:rPr lang="el-GR" sz="1600" dirty="0">
                <a:latin typeface="Courier New" pitchFamily="49" charset="0"/>
              </a:rPr>
              <a:t> (sel == 2)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	out = in[2];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else 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	out = in[3];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endmodule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CASE</a:t>
            </a:r>
            <a:endParaRPr lang="el-GR" dirty="0"/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285720" y="2000240"/>
            <a:ext cx="4267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l-GR" b="1" dirty="0">
                <a:latin typeface="Courier New" pitchFamily="49" charset="0"/>
                <a:cs typeface="Courier New" pitchFamily="49" charset="0"/>
              </a:rPr>
              <a:t>case</a:t>
            </a:r>
            <a:r>
              <a:rPr lang="el-GR" dirty="0">
                <a:latin typeface="Courier New" pitchFamily="49" charset="0"/>
                <a:cs typeface="Courier New" pitchFamily="49" charset="0"/>
              </a:rPr>
              <a:t> (expr)</a:t>
            </a:r>
          </a:p>
          <a:p>
            <a:pPr algn="l"/>
            <a:endParaRPr lang="el-GR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l-GR" dirty="0">
                <a:latin typeface="Courier New" pitchFamily="49" charset="0"/>
                <a:cs typeface="Courier New" pitchFamily="49" charset="0"/>
              </a:rPr>
              <a:t>item_1, .., item_n: 	 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dirty="0">
                <a:latin typeface="Courier New" pitchFamily="49" charset="0"/>
                <a:cs typeface="Courier New" pitchFamily="49" charset="0"/>
              </a:rPr>
              <a:t>stmt1;</a:t>
            </a:r>
          </a:p>
          <a:p>
            <a:pPr algn="l"/>
            <a:r>
              <a:rPr lang="el-GR" dirty="0">
                <a:latin typeface="Courier New" pitchFamily="49" charset="0"/>
                <a:cs typeface="Courier New" pitchFamily="49" charset="0"/>
              </a:rPr>
              <a:t>item_n+1, .., item_m:  stmt2;</a:t>
            </a:r>
          </a:p>
          <a:p>
            <a:pPr algn="l"/>
            <a:r>
              <a:rPr lang="el-GR" dirty="0">
                <a:latin typeface="Courier New" pitchFamily="49" charset="0"/>
                <a:cs typeface="Courier New" pitchFamily="49" charset="0"/>
              </a:rPr>
              <a:t>..</a:t>
            </a:r>
          </a:p>
          <a:p>
            <a:pPr algn="l"/>
            <a:r>
              <a:rPr lang="el-GR" b="1" dirty="0">
                <a:latin typeface="Courier New" pitchFamily="49" charset="0"/>
                <a:cs typeface="Courier New" pitchFamily="49" charset="0"/>
              </a:rPr>
              <a:t>default</a:t>
            </a:r>
            <a:r>
              <a:rPr lang="el-GR" dirty="0">
                <a:latin typeface="Courier New" pitchFamily="49" charset="0"/>
                <a:cs typeface="Courier New" pitchFamily="49" charset="0"/>
              </a:rPr>
              <a:t>:		def_stmt;</a:t>
            </a:r>
          </a:p>
          <a:p>
            <a:pPr algn="l"/>
            <a:endParaRPr lang="el-GR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l-GR" b="1" dirty="0">
                <a:latin typeface="Courier New" pitchFamily="49" charset="0"/>
                <a:cs typeface="Courier New" pitchFamily="49" charset="0"/>
              </a:rPr>
              <a:t>endcase</a:t>
            </a:r>
            <a:endParaRPr lang="el-GR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5181600" y="1463675"/>
            <a:ext cx="360680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l-GR" dirty="0"/>
              <a:t>E.g. 4-to-1 mux: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module</a:t>
            </a:r>
            <a:r>
              <a:rPr lang="el-GR" sz="1600" dirty="0">
                <a:latin typeface="Courier New" pitchFamily="49" charset="0"/>
              </a:rPr>
              <a:t> mux4_1(out, in, sel);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output</a:t>
            </a:r>
            <a:r>
              <a:rPr lang="el-GR" sz="1600" dirty="0">
                <a:latin typeface="Courier New" pitchFamily="49" charset="0"/>
              </a:rPr>
              <a:t> out;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input</a:t>
            </a:r>
            <a:r>
              <a:rPr lang="el-GR" sz="1600" dirty="0">
                <a:latin typeface="Courier New" pitchFamily="49" charset="0"/>
              </a:rPr>
              <a:t> [3:0] in;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input</a:t>
            </a:r>
            <a:r>
              <a:rPr lang="el-GR" sz="1600" dirty="0">
                <a:latin typeface="Courier New" pitchFamily="49" charset="0"/>
              </a:rPr>
              <a:t> [1:0] sel;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reg</a:t>
            </a:r>
            <a:r>
              <a:rPr lang="el-GR" sz="1600" dirty="0">
                <a:latin typeface="Courier New" pitchFamily="49" charset="0"/>
              </a:rPr>
              <a:t> out;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wire</a:t>
            </a:r>
            <a:r>
              <a:rPr lang="el-GR" sz="1600" dirty="0">
                <a:latin typeface="Courier New" pitchFamily="49" charset="0"/>
              </a:rPr>
              <a:t> [3:0] in;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wire</a:t>
            </a:r>
            <a:r>
              <a:rPr lang="el-GR" sz="1600" dirty="0">
                <a:latin typeface="Courier New" pitchFamily="49" charset="0"/>
              </a:rPr>
              <a:t> [1:0] sel;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always</a:t>
            </a:r>
            <a:r>
              <a:rPr lang="el-GR" sz="1600" dirty="0">
                <a:latin typeface="Courier New" pitchFamily="49" charset="0"/>
              </a:rPr>
              <a:t> @(in or sel)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case</a:t>
            </a:r>
            <a:r>
              <a:rPr lang="el-GR" sz="1600" dirty="0">
                <a:latin typeface="Courier New" pitchFamily="49" charset="0"/>
              </a:rPr>
              <a:t> (sel)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0: out = in[0];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1: out = in[1];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2: out = in[2];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3: out = in[3];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endcase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endmodule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2305052"/>
          </a:xfrm>
        </p:spPr>
        <p:txBody>
          <a:bodyPr/>
          <a:lstStyle/>
          <a:p>
            <a:r>
              <a:rPr lang="it-IT" sz="2400" dirty="0"/>
              <a:t>CASEZ</a:t>
            </a:r>
          </a:p>
          <a:p>
            <a:pPr lvl="1"/>
            <a:r>
              <a:rPr lang="en-US" sz="2000" dirty="0"/>
              <a:t>"Z" values are interpreted as "Don't Care</a:t>
            </a:r>
            <a:r>
              <a:rPr lang="it-IT" sz="2000" dirty="0"/>
              <a:t>”</a:t>
            </a:r>
          </a:p>
          <a:p>
            <a:pPr lvl="1"/>
            <a:r>
              <a:rPr lang="en-US" sz="2000" dirty="0"/>
              <a:t>the "z" values can be replaced by</a:t>
            </a:r>
            <a:r>
              <a:rPr lang="it-IT" sz="2000" dirty="0"/>
              <a:t>“?”</a:t>
            </a:r>
          </a:p>
          <a:p>
            <a:r>
              <a:rPr lang="it-IT" sz="2400" dirty="0"/>
              <a:t>CASEX</a:t>
            </a:r>
          </a:p>
          <a:p>
            <a:pPr lvl="1"/>
            <a:r>
              <a:rPr lang="en-US" sz="2000" dirty="0"/>
              <a:t>The "z" and "x" values are interpreted as "don't care</a:t>
            </a:r>
            <a:r>
              <a:rPr lang="it-IT" sz="2000" dirty="0"/>
              <a:t>”</a:t>
            </a:r>
          </a:p>
          <a:p>
            <a:pPr lvl="1"/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CASEZ e CASEX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928662" y="3429000"/>
            <a:ext cx="299633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Casez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(encoder)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4’b1???:	out =3;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4’b01??:	out =2;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4’b001?:	out =1;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4’b0001:	out =0;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b="1" dirty="0">
                <a:latin typeface="Courier New" pitchFamily="49" charset="0"/>
                <a:cs typeface="Courier New" pitchFamily="49" charset="0"/>
              </a:rPr>
              <a:t>default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: 	out =0;</a:t>
            </a:r>
          </a:p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endcase</a:t>
            </a:r>
            <a:endParaRPr lang="it-IT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143504" y="3429000"/>
            <a:ext cx="299633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Casex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(encoder)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4’b1xxx:	out =3;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4’b01xx:	out =2;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4’b001x:	out =1;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4’b0001:	out =0;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b="1" dirty="0">
                <a:latin typeface="Courier New" pitchFamily="49" charset="0"/>
                <a:cs typeface="Courier New" pitchFamily="49" charset="0"/>
              </a:rPr>
              <a:t>default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: 	out =0;</a:t>
            </a:r>
          </a:p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endcase</a:t>
            </a:r>
            <a:endParaRPr lang="it-IT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928662" y="5572140"/>
            <a:ext cx="3498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Se encoder = 4’b1zzz out=3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143504" y="5572140"/>
            <a:ext cx="3498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Se encoder = 4’b1xzx out=3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LOOP - </a:t>
            </a:r>
            <a:r>
              <a:rPr lang="it-IT" dirty="0" err="1"/>
              <a:t>for</a:t>
            </a:r>
            <a:endParaRPr lang="el-GR" dirty="0"/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785786" y="1210086"/>
            <a:ext cx="80010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l"/>
            <a:r>
              <a:rPr lang="el-GR" sz="2400" dirty="0">
                <a:latin typeface="Courier New" pitchFamily="49" charset="0"/>
                <a:cs typeface="Courier New" pitchFamily="49" charset="0"/>
              </a:rPr>
              <a:t>for (init_assignment;cond;step_assignment)</a:t>
            </a:r>
          </a:p>
          <a:p>
            <a:pPr algn="l"/>
            <a:r>
              <a:rPr lang="el-GR" sz="2400" dirty="0">
                <a:latin typeface="Courier New" pitchFamily="49" charset="0"/>
                <a:cs typeface="Courier New" pitchFamily="49" charset="0"/>
              </a:rPr>
              <a:t>	stmt;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2357422" y="2357430"/>
            <a:ext cx="4765675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l-GR" dirty="0"/>
              <a:t>E</a:t>
            </a:r>
            <a:r>
              <a:rPr lang="it-IT" dirty="0"/>
              <a:t>s.</a:t>
            </a:r>
            <a:endParaRPr lang="el-GR" dirty="0"/>
          </a:p>
          <a:p>
            <a:pPr algn="l"/>
            <a:r>
              <a:rPr lang="el-GR" sz="1600" b="1" dirty="0">
                <a:latin typeface="Courier New" pitchFamily="49" charset="0"/>
              </a:rPr>
              <a:t>module</a:t>
            </a:r>
            <a:r>
              <a:rPr lang="el-GR" sz="1600" dirty="0">
                <a:latin typeface="Courier New" pitchFamily="49" charset="0"/>
              </a:rPr>
              <a:t> count(Y, start);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output</a:t>
            </a:r>
            <a:r>
              <a:rPr lang="el-GR" sz="1600" dirty="0">
                <a:latin typeface="Courier New" pitchFamily="49" charset="0"/>
              </a:rPr>
              <a:t> [3:0] Y;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input</a:t>
            </a:r>
            <a:r>
              <a:rPr lang="el-GR" sz="1600" dirty="0">
                <a:latin typeface="Courier New" pitchFamily="49" charset="0"/>
              </a:rPr>
              <a:t> start;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reg</a:t>
            </a:r>
            <a:r>
              <a:rPr lang="el-GR" sz="1600" dirty="0">
                <a:latin typeface="Courier New" pitchFamily="49" charset="0"/>
              </a:rPr>
              <a:t> [3:0] Y;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wire</a:t>
            </a:r>
            <a:r>
              <a:rPr lang="el-GR" sz="1600" dirty="0">
                <a:latin typeface="Courier New" pitchFamily="49" charset="0"/>
              </a:rPr>
              <a:t> start;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integer</a:t>
            </a:r>
            <a:r>
              <a:rPr lang="el-GR" sz="1600" dirty="0">
                <a:latin typeface="Courier New" pitchFamily="49" charset="0"/>
              </a:rPr>
              <a:t> i;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initial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Y = 0;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always</a:t>
            </a:r>
            <a:r>
              <a:rPr lang="el-GR" sz="1600" dirty="0">
                <a:latin typeface="Courier New" pitchFamily="49" charset="0"/>
              </a:rPr>
              <a:t> @(</a:t>
            </a:r>
            <a:r>
              <a:rPr lang="el-GR" sz="1600" b="1" dirty="0">
                <a:latin typeface="Courier New" pitchFamily="49" charset="0"/>
              </a:rPr>
              <a:t>posedge</a:t>
            </a:r>
            <a:r>
              <a:rPr lang="el-GR" sz="1600" dirty="0">
                <a:latin typeface="Courier New" pitchFamily="49" charset="0"/>
              </a:rPr>
              <a:t> start)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for</a:t>
            </a:r>
            <a:r>
              <a:rPr lang="el-GR" sz="1600" dirty="0">
                <a:latin typeface="Courier New" pitchFamily="49" charset="0"/>
              </a:rPr>
              <a:t> (i = 0; i &lt; 3; i = i + 1)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	#10 Y = Y + 1;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endmodule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Module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04825" y="2133600"/>
            <a:ext cx="4179888" cy="2133600"/>
            <a:chOff x="318" y="1344"/>
            <a:chExt cx="2633" cy="1344"/>
          </a:xfrm>
        </p:grpSpPr>
        <p:sp>
          <p:nvSpPr>
            <p:cNvPr id="55299" name="Rectangle 3"/>
            <p:cNvSpPr>
              <a:spLocks noChangeArrowheads="1"/>
            </p:cNvSpPr>
            <p:nvPr/>
          </p:nvSpPr>
          <p:spPr bwMode="auto">
            <a:xfrm>
              <a:off x="768" y="1440"/>
              <a:ext cx="1632" cy="12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0" name="Line 4"/>
            <p:cNvSpPr>
              <a:spLocks noChangeShapeType="1"/>
            </p:cNvSpPr>
            <p:nvPr/>
          </p:nvSpPr>
          <p:spPr bwMode="auto">
            <a:xfrm>
              <a:off x="336" y="163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1" name="Line 5"/>
            <p:cNvSpPr>
              <a:spLocks noChangeShapeType="1"/>
            </p:cNvSpPr>
            <p:nvPr/>
          </p:nvSpPr>
          <p:spPr bwMode="auto">
            <a:xfrm>
              <a:off x="336" y="187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2" name="Line 6"/>
            <p:cNvSpPr>
              <a:spLocks noChangeShapeType="1"/>
            </p:cNvSpPr>
            <p:nvPr/>
          </p:nvSpPr>
          <p:spPr bwMode="auto">
            <a:xfrm>
              <a:off x="336" y="2496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3" name="Oval 7"/>
            <p:cNvSpPr>
              <a:spLocks noChangeArrowheads="1"/>
            </p:cNvSpPr>
            <p:nvPr/>
          </p:nvSpPr>
          <p:spPr bwMode="auto">
            <a:xfrm>
              <a:off x="1344" y="1680"/>
              <a:ext cx="432" cy="76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l-GR" sz="2800" dirty="0"/>
                <a:t>f</a:t>
              </a:r>
            </a:p>
          </p:txBody>
        </p:sp>
        <p:sp>
          <p:nvSpPr>
            <p:cNvPr id="55304" name="Line 8"/>
            <p:cNvSpPr>
              <a:spLocks noChangeShapeType="1"/>
            </p:cNvSpPr>
            <p:nvPr/>
          </p:nvSpPr>
          <p:spPr bwMode="auto">
            <a:xfrm>
              <a:off x="768" y="1632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5" name="Line 9"/>
            <p:cNvSpPr>
              <a:spLocks noChangeShapeType="1"/>
            </p:cNvSpPr>
            <p:nvPr/>
          </p:nvSpPr>
          <p:spPr bwMode="auto">
            <a:xfrm>
              <a:off x="768" y="1872"/>
              <a:ext cx="57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6" name="Line 10"/>
            <p:cNvSpPr>
              <a:spLocks noChangeShapeType="1"/>
            </p:cNvSpPr>
            <p:nvPr/>
          </p:nvSpPr>
          <p:spPr bwMode="auto">
            <a:xfrm flipV="1">
              <a:off x="768" y="2304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09" name="Line 13"/>
            <p:cNvSpPr>
              <a:spLocks noChangeShapeType="1"/>
            </p:cNvSpPr>
            <p:nvPr/>
          </p:nvSpPr>
          <p:spPr bwMode="auto">
            <a:xfrm>
              <a:off x="2400" y="1584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0" name="Line 14"/>
            <p:cNvSpPr>
              <a:spLocks noChangeShapeType="1"/>
            </p:cNvSpPr>
            <p:nvPr/>
          </p:nvSpPr>
          <p:spPr bwMode="auto">
            <a:xfrm>
              <a:off x="2400" y="1824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1" name="Line 15"/>
            <p:cNvSpPr>
              <a:spLocks noChangeShapeType="1"/>
            </p:cNvSpPr>
            <p:nvPr/>
          </p:nvSpPr>
          <p:spPr bwMode="auto">
            <a:xfrm>
              <a:off x="2400" y="24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2" name="Line 16"/>
            <p:cNvSpPr>
              <a:spLocks noChangeShapeType="1"/>
            </p:cNvSpPr>
            <p:nvPr/>
          </p:nvSpPr>
          <p:spPr bwMode="auto">
            <a:xfrm flipH="1">
              <a:off x="1728" y="1584"/>
              <a:ext cx="67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3" name="Line 17"/>
            <p:cNvSpPr>
              <a:spLocks noChangeShapeType="1"/>
            </p:cNvSpPr>
            <p:nvPr/>
          </p:nvSpPr>
          <p:spPr bwMode="auto">
            <a:xfrm flipH="1">
              <a:off x="1776" y="1824"/>
              <a:ext cx="62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 flipH="1" flipV="1">
              <a:off x="1728" y="2304"/>
              <a:ext cx="67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5315" name="Text Box 19"/>
            <p:cNvSpPr txBox="1">
              <a:spLocks noChangeArrowheads="1"/>
            </p:cNvSpPr>
            <p:nvPr/>
          </p:nvSpPr>
          <p:spPr bwMode="auto">
            <a:xfrm>
              <a:off x="336" y="1392"/>
              <a:ext cx="3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in1</a:t>
              </a:r>
            </a:p>
          </p:txBody>
        </p:sp>
        <p:sp>
          <p:nvSpPr>
            <p:cNvPr id="55316" name="Text Box 20"/>
            <p:cNvSpPr txBox="1">
              <a:spLocks noChangeArrowheads="1"/>
            </p:cNvSpPr>
            <p:nvPr/>
          </p:nvSpPr>
          <p:spPr bwMode="auto">
            <a:xfrm>
              <a:off x="336" y="1632"/>
              <a:ext cx="3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in2</a:t>
              </a:r>
            </a:p>
          </p:txBody>
        </p:sp>
        <p:sp>
          <p:nvSpPr>
            <p:cNvPr id="55317" name="Text Box 21"/>
            <p:cNvSpPr txBox="1">
              <a:spLocks noChangeArrowheads="1"/>
            </p:cNvSpPr>
            <p:nvPr/>
          </p:nvSpPr>
          <p:spPr bwMode="auto">
            <a:xfrm>
              <a:off x="318" y="2256"/>
              <a:ext cx="3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inN</a:t>
              </a:r>
            </a:p>
          </p:txBody>
        </p:sp>
        <p:sp>
          <p:nvSpPr>
            <p:cNvPr id="55318" name="Text Box 22"/>
            <p:cNvSpPr txBox="1">
              <a:spLocks noChangeArrowheads="1"/>
            </p:cNvSpPr>
            <p:nvPr/>
          </p:nvSpPr>
          <p:spPr bwMode="auto">
            <a:xfrm>
              <a:off x="2520" y="1344"/>
              <a:ext cx="4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out1</a:t>
              </a:r>
            </a:p>
          </p:txBody>
        </p:sp>
        <p:sp>
          <p:nvSpPr>
            <p:cNvPr id="55319" name="Text Box 23"/>
            <p:cNvSpPr txBox="1">
              <a:spLocks noChangeArrowheads="1"/>
            </p:cNvSpPr>
            <p:nvPr/>
          </p:nvSpPr>
          <p:spPr bwMode="auto">
            <a:xfrm>
              <a:off x="2520" y="1584"/>
              <a:ext cx="4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out2</a:t>
              </a:r>
            </a:p>
          </p:txBody>
        </p:sp>
        <p:sp>
          <p:nvSpPr>
            <p:cNvPr id="55320" name="Text Box 24"/>
            <p:cNvSpPr txBox="1">
              <a:spLocks noChangeArrowheads="1"/>
            </p:cNvSpPr>
            <p:nvPr/>
          </p:nvSpPr>
          <p:spPr bwMode="auto">
            <a:xfrm>
              <a:off x="2489" y="2256"/>
              <a:ext cx="46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outM</a:t>
              </a:r>
            </a:p>
          </p:txBody>
        </p:sp>
        <p:sp>
          <p:nvSpPr>
            <p:cNvPr id="55322" name="Text Box 26"/>
            <p:cNvSpPr txBox="1">
              <a:spLocks noChangeArrowheads="1"/>
            </p:cNvSpPr>
            <p:nvPr/>
          </p:nvSpPr>
          <p:spPr bwMode="auto">
            <a:xfrm>
              <a:off x="816" y="1392"/>
              <a:ext cx="87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dirty="0"/>
                <a:t>my_module</a:t>
              </a:r>
            </a:p>
          </p:txBody>
        </p:sp>
      </p:grp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4876800" y="1798638"/>
            <a:ext cx="409575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1600" b="1" dirty="0">
                <a:latin typeface="Courier New" pitchFamily="49" charset="0"/>
              </a:rPr>
              <a:t>module</a:t>
            </a:r>
            <a:r>
              <a:rPr lang="el-GR" sz="1600" dirty="0">
                <a:latin typeface="Courier New" pitchFamily="49" charset="0"/>
              </a:rPr>
              <a:t> my_module(out1, .., inN);</a:t>
            </a:r>
          </a:p>
          <a:p>
            <a:pPr algn="l">
              <a:spcBef>
                <a:spcPct val="50000"/>
              </a:spcBef>
            </a:pPr>
            <a:r>
              <a:rPr lang="el-GR" sz="1600" b="1" dirty="0">
                <a:latin typeface="Courier New" pitchFamily="49" charset="0"/>
              </a:rPr>
              <a:t>output</a:t>
            </a:r>
            <a:r>
              <a:rPr lang="el-GR" sz="1600" dirty="0">
                <a:latin typeface="Courier New" pitchFamily="49" charset="0"/>
              </a:rPr>
              <a:t> out1, .., outM;</a:t>
            </a:r>
          </a:p>
          <a:p>
            <a:pPr algn="l">
              <a:spcBef>
                <a:spcPct val="50000"/>
              </a:spcBef>
            </a:pPr>
            <a:r>
              <a:rPr lang="el-GR" sz="1600" b="1" dirty="0">
                <a:latin typeface="Courier New" pitchFamily="49" charset="0"/>
              </a:rPr>
              <a:t>input</a:t>
            </a:r>
            <a:r>
              <a:rPr lang="el-GR" sz="1600" dirty="0">
                <a:latin typeface="Courier New" pitchFamily="49" charset="0"/>
              </a:rPr>
              <a:t> in1, .., inN;</a:t>
            </a:r>
          </a:p>
          <a:p>
            <a:pPr algn="l">
              <a:spcBef>
                <a:spcPct val="50000"/>
              </a:spcBef>
            </a:pPr>
            <a:endParaRPr lang="el-GR" sz="1600" dirty="0">
              <a:latin typeface="Courier New" pitchFamily="49" charset="0"/>
            </a:endParaRPr>
          </a:p>
          <a:p>
            <a:pPr algn="l">
              <a:spcBef>
                <a:spcPct val="50000"/>
              </a:spcBef>
            </a:pPr>
            <a:r>
              <a:rPr lang="el-GR" sz="1600" dirty="0">
                <a:latin typeface="Courier New" pitchFamily="49" charset="0"/>
              </a:rPr>
              <a:t>.. // declarations</a:t>
            </a:r>
          </a:p>
          <a:p>
            <a:pPr algn="l">
              <a:spcBef>
                <a:spcPct val="50000"/>
              </a:spcBef>
            </a:pPr>
            <a:r>
              <a:rPr lang="el-GR" sz="1600" dirty="0">
                <a:latin typeface="Courier New" pitchFamily="49" charset="0"/>
              </a:rPr>
              <a:t>.. // description of f (maybe</a:t>
            </a:r>
          </a:p>
          <a:p>
            <a:pPr algn="l">
              <a:spcBef>
                <a:spcPct val="50000"/>
              </a:spcBef>
            </a:pPr>
            <a:r>
              <a:rPr lang="el-GR" sz="1600" dirty="0">
                <a:latin typeface="Courier New" pitchFamily="49" charset="0"/>
              </a:rPr>
              <a:t>.. // sequential)</a:t>
            </a:r>
          </a:p>
          <a:p>
            <a:pPr algn="l">
              <a:spcBef>
                <a:spcPct val="50000"/>
              </a:spcBef>
            </a:pPr>
            <a:endParaRPr lang="el-GR" sz="1600" dirty="0">
              <a:latin typeface="Courier New" pitchFamily="49" charset="0"/>
            </a:endParaRPr>
          </a:p>
          <a:p>
            <a:pPr algn="l">
              <a:spcBef>
                <a:spcPct val="50000"/>
              </a:spcBef>
            </a:pPr>
            <a:r>
              <a:rPr lang="el-GR" sz="1600" dirty="0">
                <a:latin typeface="Courier New" pitchFamily="49" charset="0"/>
              </a:rPr>
              <a:t>endmodule</a:t>
            </a:r>
            <a:endParaRPr lang="el-GR" sz="1800" dirty="0">
              <a:latin typeface="Courier New" pitchFamily="49" charset="0"/>
            </a:endParaRP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507309" y="5030697"/>
            <a:ext cx="67858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dirty="0"/>
              <a:t>Everything written in Verilog must reside inside a "module"
The only exceptions are any directives to the compiler</a:t>
            </a:r>
          </a:p>
          <a:p>
            <a:endParaRPr lang="it-IT" dirty="0"/>
          </a:p>
          <a:p>
            <a:r>
              <a:rPr lang="en-US" dirty="0"/>
              <a:t>Within a Verilog file there can be multiple "modules"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LOOP -</a:t>
            </a:r>
            <a:r>
              <a:rPr lang="el-GR"/>
              <a:t> while</a:t>
            </a:r>
            <a:endParaRPr lang="el-GR" dirty="0"/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1447800" y="3013502"/>
            <a:ext cx="2514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l-GR" sz="2400" dirty="0">
                <a:latin typeface="Courier New" pitchFamily="49" charset="0"/>
                <a:cs typeface="Courier New" pitchFamily="49" charset="0"/>
              </a:rPr>
              <a:t>while (expr) stmt;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4800600" y="1295400"/>
            <a:ext cx="4191000" cy="504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l-GR" dirty="0"/>
              <a:t>E</a:t>
            </a:r>
            <a:r>
              <a:rPr lang="it-IT" dirty="0"/>
              <a:t>s.</a:t>
            </a:r>
            <a:endParaRPr lang="el-GR" dirty="0"/>
          </a:p>
          <a:p>
            <a:pPr algn="l"/>
            <a:r>
              <a:rPr lang="el-GR" sz="1600" b="1" dirty="0">
                <a:latin typeface="Courier New" pitchFamily="49" charset="0"/>
              </a:rPr>
              <a:t>module</a:t>
            </a:r>
            <a:r>
              <a:rPr lang="el-GR" sz="1600" dirty="0">
                <a:latin typeface="Courier New" pitchFamily="49" charset="0"/>
              </a:rPr>
              <a:t> count(Y, start);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output</a:t>
            </a:r>
            <a:r>
              <a:rPr lang="el-GR" sz="1600" dirty="0">
                <a:latin typeface="Courier New" pitchFamily="49" charset="0"/>
              </a:rPr>
              <a:t> [3:0] Y;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input</a:t>
            </a:r>
            <a:r>
              <a:rPr lang="el-GR" sz="1600" dirty="0">
                <a:latin typeface="Courier New" pitchFamily="49" charset="0"/>
              </a:rPr>
              <a:t> start;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reg</a:t>
            </a:r>
            <a:r>
              <a:rPr lang="el-GR" sz="1600" dirty="0">
                <a:latin typeface="Courier New" pitchFamily="49" charset="0"/>
              </a:rPr>
              <a:t> [3:0] Y;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wire</a:t>
            </a:r>
            <a:r>
              <a:rPr lang="el-GR" sz="1600" dirty="0">
                <a:latin typeface="Courier New" pitchFamily="49" charset="0"/>
              </a:rPr>
              <a:t> start;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integer</a:t>
            </a:r>
            <a:r>
              <a:rPr lang="el-GR" sz="1600" dirty="0">
                <a:latin typeface="Courier New" pitchFamily="49" charset="0"/>
              </a:rPr>
              <a:t> i;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initial</a:t>
            </a:r>
            <a:r>
              <a:rPr lang="el-GR" sz="1600" dirty="0">
                <a:latin typeface="Courier New" pitchFamily="49" charset="0"/>
              </a:rPr>
              <a:t>	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Y = 0;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always</a:t>
            </a:r>
            <a:r>
              <a:rPr lang="el-GR" sz="1600" dirty="0">
                <a:latin typeface="Courier New" pitchFamily="49" charset="0"/>
              </a:rPr>
              <a:t> @(</a:t>
            </a:r>
            <a:r>
              <a:rPr lang="el-GR" sz="1600" b="1" dirty="0">
                <a:latin typeface="Courier New" pitchFamily="49" charset="0"/>
              </a:rPr>
              <a:t>posedge</a:t>
            </a:r>
            <a:r>
              <a:rPr lang="el-GR" sz="1600" dirty="0">
                <a:latin typeface="Courier New" pitchFamily="49" charset="0"/>
              </a:rPr>
              <a:t> start) </a:t>
            </a:r>
            <a:r>
              <a:rPr lang="el-GR" sz="1600" b="1" dirty="0">
                <a:latin typeface="Courier New" pitchFamily="49" charset="0"/>
              </a:rPr>
              <a:t>begin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i = 0;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while</a:t>
            </a:r>
            <a:r>
              <a:rPr lang="el-GR" sz="1600" dirty="0">
                <a:latin typeface="Courier New" pitchFamily="49" charset="0"/>
              </a:rPr>
              <a:t> (i &lt; 3) </a:t>
            </a:r>
            <a:r>
              <a:rPr lang="el-GR" sz="1600" b="1" dirty="0">
                <a:latin typeface="Courier New" pitchFamily="49" charset="0"/>
              </a:rPr>
              <a:t>begin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	#10 Y = Y + 1;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	i = i + 1;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	</a:t>
            </a:r>
            <a:r>
              <a:rPr lang="el-GR" sz="1600" b="1" dirty="0">
                <a:latin typeface="Courier New" pitchFamily="49" charset="0"/>
              </a:rPr>
              <a:t>end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end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endmodule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LOOP - </a:t>
            </a:r>
            <a:r>
              <a:rPr lang="el-GR"/>
              <a:t>repeat</a:t>
            </a:r>
            <a:endParaRPr lang="el-GR" dirty="0"/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914400" y="3013502"/>
            <a:ext cx="3048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l-GR" sz="2400" dirty="0">
                <a:latin typeface="Courier New" pitchFamily="49" charset="0"/>
                <a:cs typeface="Courier New" pitchFamily="49" charset="0"/>
              </a:rPr>
              <a:t>repeat (times) stmt;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4800600" y="2028825"/>
            <a:ext cx="4191000" cy="357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l-GR" dirty="0"/>
              <a:t>E.g.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module</a:t>
            </a:r>
            <a:r>
              <a:rPr lang="el-GR" sz="1600" dirty="0">
                <a:latin typeface="Courier New" pitchFamily="49" charset="0"/>
              </a:rPr>
              <a:t> count(Y, start);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output</a:t>
            </a:r>
            <a:r>
              <a:rPr lang="el-GR" sz="1600" dirty="0">
                <a:latin typeface="Courier New" pitchFamily="49" charset="0"/>
              </a:rPr>
              <a:t> [3:0] Y;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input</a:t>
            </a:r>
            <a:r>
              <a:rPr lang="el-GR" sz="1600" dirty="0">
                <a:latin typeface="Courier New" pitchFamily="49" charset="0"/>
              </a:rPr>
              <a:t> start;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reg</a:t>
            </a:r>
            <a:r>
              <a:rPr lang="el-GR" sz="1600" dirty="0">
                <a:latin typeface="Courier New" pitchFamily="49" charset="0"/>
              </a:rPr>
              <a:t> [3:0] Y;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wire</a:t>
            </a:r>
            <a:r>
              <a:rPr lang="el-GR" sz="1600" dirty="0">
                <a:latin typeface="Courier New" pitchFamily="49" charset="0"/>
              </a:rPr>
              <a:t> start;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initial</a:t>
            </a:r>
            <a:r>
              <a:rPr lang="el-GR" sz="1600" dirty="0">
                <a:latin typeface="Courier New" pitchFamily="49" charset="0"/>
              </a:rPr>
              <a:t>	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Y = 0;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always</a:t>
            </a:r>
            <a:r>
              <a:rPr lang="el-GR" sz="1600" dirty="0">
                <a:latin typeface="Courier New" pitchFamily="49" charset="0"/>
              </a:rPr>
              <a:t> @(</a:t>
            </a:r>
            <a:r>
              <a:rPr lang="el-GR" sz="1600" b="1" dirty="0">
                <a:latin typeface="Courier New" pitchFamily="49" charset="0"/>
              </a:rPr>
              <a:t>posedge</a:t>
            </a:r>
            <a:r>
              <a:rPr lang="el-GR" sz="1600" dirty="0">
                <a:latin typeface="Courier New" pitchFamily="49" charset="0"/>
              </a:rPr>
              <a:t> start)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repeat</a:t>
            </a:r>
            <a:r>
              <a:rPr lang="el-GR" sz="1600" dirty="0">
                <a:latin typeface="Courier New" pitchFamily="49" charset="0"/>
              </a:rPr>
              <a:t> (4) #10 Y = Y + 1;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endmodule</a:t>
            </a:r>
          </a:p>
        </p:txBody>
      </p:sp>
      <p:sp>
        <p:nvSpPr>
          <p:cNvPr id="90117" name="Line 5"/>
          <p:cNvSpPr>
            <a:spLocks noChangeShapeType="1"/>
          </p:cNvSpPr>
          <p:nvPr/>
        </p:nvSpPr>
        <p:spPr bwMode="auto">
          <a:xfrm>
            <a:off x="2209800" y="3581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1143000" y="4191000"/>
            <a:ext cx="271462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n-US" dirty="0"/>
              <a:t>can be a whole 
or a variable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LOOP -</a:t>
            </a:r>
            <a:r>
              <a:rPr lang="el-GR"/>
              <a:t> forever</a:t>
            </a:r>
            <a:endParaRPr lang="el-GR" dirty="0"/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914400" y="3200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l-GR" sz="2400"/>
              <a:t>forever stmt;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4267200" y="1905000"/>
            <a:ext cx="4191000" cy="387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it-IT" dirty="0"/>
              <a:t>Esempio tipico </a:t>
            </a:r>
            <a:r>
              <a:rPr lang="el-GR" dirty="0"/>
              <a:t>: </a:t>
            </a:r>
          </a:p>
          <a:p>
            <a:pPr algn="l"/>
            <a:r>
              <a:rPr lang="it-IT" i="1" dirty="0"/>
              <a:t>Generazione del clock</a:t>
            </a:r>
            <a:endParaRPr lang="el-GR" dirty="0"/>
          </a:p>
          <a:p>
            <a:pPr algn="l"/>
            <a:r>
              <a:rPr lang="el-GR" sz="1600" b="1" dirty="0">
                <a:latin typeface="Courier New" pitchFamily="49" charset="0"/>
              </a:rPr>
              <a:t>module</a:t>
            </a:r>
            <a:r>
              <a:rPr lang="el-GR" sz="1600" dirty="0">
                <a:latin typeface="Courier New" pitchFamily="49" charset="0"/>
              </a:rPr>
              <a:t> test;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reg</a:t>
            </a:r>
            <a:r>
              <a:rPr lang="el-GR" sz="1600" dirty="0">
                <a:latin typeface="Courier New" pitchFamily="49" charset="0"/>
              </a:rPr>
              <a:t> clk;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initial</a:t>
            </a:r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begin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clk = 0;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forever</a:t>
            </a:r>
            <a:r>
              <a:rPr lang="el-GR" sz="1600" dirty="0">
                <a:latin typeface="Courier New" pitchFamily="49" charset="0"/>
              </a:rPr>
              <a:t> #10 clk = ~clk;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	</a:t>
            </a:r>
            <a:r>
              <a:rPr lang="el-GR" sz="1600" b="1" dirty="0">
                <a:latin typeface="Courier New" pitchFamily="49" charset="0"/>
              </a:rPr>
              <a:t>end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dirty="0">
                <a:latin typeface="Courier New" pitchFamily="49" charset="0"/>
              </a:rPr>
              <a:t>other_module1 o1(clk, ..);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other_module2 o2(.., clk, ..);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endmodule</a:t>
            </a:r>
          </a:p>
        </p:txBody>
      </p:sp>
      <p:sp>
        <p:nvSpPr>
          <p:cNvPr id="91141" name="Line 5"/>
          <p:cNvSpPr>
            <a:spLocks noChangeShapeType="1"/>
          </p:cNvSpPr>
          <p:nvPr/>
        </p:nvSpPr>
        <p:spPr bwMode="auto">
          <a:xfrm flipH="1">
            <a:off x="1928794" y="3581400"/>
            <a:ext cx="281006" cy="6334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500034" y="4214818"/>
            <a:ext cx="3367086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n-US" dirty="0"/>
              <a:t>Runs continuously until 
at the end of the simulation</a:t>
            </a:r>
            <a:endParaRPr lang="el-GR" dirty="0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324600" y="2771775"/>
            <a:ext cx="253368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l-GR" dirty="0"/>
              <a:t>T</a:t>
            </a:r>
            <a:r>
              <a:rPr lang="el-GR" baseline="-25000" dirty="0"/>
              <a:t>clk</a:t>
            </a:r>
            <a:r>
              <a:rPr lang="el-GR" dirty="0"/>
              <a:t> = 20 time units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 flipV="1">
            <a:off x="6477000" y="3457575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library primitives or pre-compiled forms</a:t>
            </a:r>
            <a:r>
              <a:rPr lang="el-GR" dirty="0"/>
              <a:t>:</a:t>
            </a: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</a:rPr>
              <a:t>	and, nand, nor, or, xor, xnor, buf, not, bufif0, bufif1, notif0, notif1</a:t>
            </a:r>
          </a:p>
          <a:p>
            <a:r>
              <a:rPr lang="it-IT" dirty="0" err="1"/>
              <a:t>Usage</a:t>
            </a:r>
            <a:r>
              <a:rPr lang="el-GR" dirty="0"/>
              <a:t>:</a:t>
            </a: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</a:rPr>
              <a:t>	nand (out, in1, in2); </a:t>
            </a:r>
            <a:r>
              <a:rPr lang="el-GR" sz="1800" dirty="0"/>
              <a:t>2-input NAND without delay</a:t>
            </a:r>
            <a:endParaRPr lang="el-GR" sz="1800" dirty="0">
              <a:latin typeface="Courier New" pitchFamily="49" charset="0"/>
            </a:endParaRPr>
          </a:p>
          <a:p>
            <a:pPr lvl="1">
              <a:buFontTx/>
              <a:buNone/>
            </a:pPr>
            <a:r>
              <a:rPr lang="el-GR" sz="1800" dirty="0">
                <a:latin typeface="Courier New" pitchFamily="49" charset="0"/>
              </a:rPr>
              <a:t>	and #2 (out, in1, in2, in3); </a:t>
            </a:r>
            <a:r>
              <a:rPr lang="el-GR" sz="1800" dirty="0"/>
              <a:t>3-input AND with 2 t.u. delay</a:t>
            </a:r>
          </a:p>
          <a:p>
            <a:pPr lvl="1">
              <a:buFontTx/>
              <a:buNone/>
            </a:pPr>
            <a:r>
              <a:rPr lang="el-GR" sz="1800" dirty="0"/>
              <a:t>	</a:t>
            </a:r>
            <a:r>
              <a:rPr lang="el-GR" sz="1800" dirty="0">
                <a:latin typeface="Courier New" pitchFamily="49" charset="0"/>
              </a:rPr>
              <a:t>not #1 N1(out, in); </a:t>
            </a:r>
            <a:r>
              <a:rPr lang="el-GR" sz="1800" dirty="0"/>
              <a:t>NOT with 1 t.u. delay and instance name</a:t>
            </a:r>
          </a:p>
          <a:p>
            <a:pPr lvl="1">
              <a:buFontTx/>
              <a:buNone/>
            </a:pPr>
            <a:r>
              <a:rPr lang="el-GR" sz="1800" dirty="0"/>
              <a:t>	</a:t>
            </a:r>
            <a:r>
              <a:rPr lang="el-GR" sz="1800" dirty="0">
                <a:latin typeface="Courier New" pitchFamily="49" charset="0"/>
              </a:rPr>
              <a:t>xor X1(out, in1, in2); </a:t>
            </a:r>
            <a:r>
              <a:rPr lang="el-GR" sz="1800" dirty="0"/>
              <a:t>2-input XOR with instance name</a:t>
            </a:r>
          </a:p>
          <a:p>
            <a:r>
              <a:rPr lang="en-US" dirty="0"/>
              <a:t>They must be written internally to the module but outside the procedures</a:t>
            </a:r>
            <a:r>
              <a:rPr lang="it-IT" dirty="0"/>
              <a:t>,</a:t>
            </a:r>
          </a:p>
          <a:p>
            <a:r>
              <a:rPr lang="en-US" dirty="0"/>
              <a:t>It makes extensive use of continuous assignments</a:t>
            </a:r>
            <a:r>
              <a:rPr lang="it-IT" dirty="0"/>
              <a:t>.</a:t>
            </a:r>
            <a:endParaRPr lang="el-GR" dirty="0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Structural</a:t>
            </a:r>
            <a:r>
              <a:rPr lang="it-IT" dirty="0"/>
              <a:t> description </a:t>
            </a:r>
            <a:r>
              <a:rPr lang="el-GR" dirty="0"/>
              <a:t>(Gate Level)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Example</a:t>
            </a:r>
            <a:r>
              <a:rPr lang="el-GR" dirty="0"/>
              <a:t>: Full Adder</a:t>
            </a:r>
          </a:p>
        </p:txBody>
      </p:sp>
      <p:sp>
        <p:nvSpPr>
          <p:cNvPr id="57391" name="Text Box 47"/>
          <p:cNvSpPr txBox="1">
            <a:spLocks noChangeArrowheads="1"/>
          </p:cNvSpPr>
          <p:nvPr/>
        </p:nvSpPr>
        <p:spPr bwMode="auto">
          <a:xfrm>
            <a:off x="2362200" y="3078163"/>
            <a:ext cx="556260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l-GR" sz="1600" b="1" dirty="0">
                <a:latin typeface="Courier New" pitchFamily="49" charset="0"/>
              </a:rPr>
              <a:t>module</a:t>
            </a:r>
            <a:r>
              <a:rPr lang="el-GR" sz="1600" dirty="0">
                <a:latin typeface="Courier New" pitchFamily="49" charset="0"/>
              </a:rPr>
              <a:t> full_adder(sum, cout, in1, in2, cin);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output</a:t>
            </a:r>
            <a:r>
              <a:rPr lang="el-GR" sz="1600" dirty="0">
                <a:latin typeface="Courier New" pitchFamily="49" charset="0"/>
              </a:rPr>
              <a:t> sum, cout;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input</a:t>
            </a:r>
            <a:r>
              <a:rPr lang="el-GR" sz="1600" dirty="0">
                <a:latin typeface="Courier New" pitchFamily="49" charset="0"/>
              </a:rPr>
              <a:t> in1, in2, cin;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wire</a:t>
            </a:r>
            <a:r>
              <a:rPr lang="el-GR" sz="1600" dirty="0">
                <a:latin typeface="Courier New" pitchFamily="49" charset="0"/>
              </a:rPr>
              <a:t> sum, cout, in1, in2, cin;</a:t>
            </a:r>
          </a:p>
          <a:p>
            <a:pPr algn="l"/>
            <a:r>
              <a:rPr lang="el-GR" sz="1600" b="1" dirty="0">
                <a:latin typeface="Courier New" pitchFamily="49" charset="0"/>
              </a:rPr>
              <a:t>wire</a:t>
            </a:r>
            <a:r>
              <a:rPr lang="el-GR" sz="1600" dirty="0">
                <a:latin typeface="Courier New" pitchFamily="49" charset="0"/>
              </a:rPr>
              <a:t> I1, I2, I3;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dirty="0">
                <a:latin typeface="Courier New" pitchFamily="49" charset="0"/>
              </a:rPr>
              <a:t>half_adder ha1(I1, I2, in1, in2);</a:t>
            </a:r>
          </a:p>
          <a:p>
            <a:pPr algn="l"/>
            <a:r>
              <a:rPr lang="el-GR" sz="1600" dirty="0">
                <a:latin typeface="Courier New" pitchFamily="49" charset="0"/>
              </a:rPr>
              <a:t>half_adder ha2(sum, I3, I1, cin);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assign</a:t>
            </a:r>
            <a:r>
              <a:rPr lang="el-GR" sz="1600" dirty="0">
                <a:latin typeface="Courier New" pitchFamily="49" charset="0"/>
              </a:rPr>
              <a:t> cout = I2 || I3;</a:t>
            </a:r>
          </a:p>
          <a:p>
            <a:pPr algn="l"/>
            <a:endParaRPr lang="el-GR" sz="1600" dirty="0">
              <a:latin typeface="Courier New" pitchFamily="49" charset="0"/>
            </a:endParaRPr>
          </a:p>
          <a:p>
            <a:pPr algn="l"/>
            <a:r>
              <a:rPr lang="el-GR" sz="1600" b="1" dirty="0">
                <a:latin typeface="Courier New" pitchFamily="49" charset="0"/>
              </a:rPr>
              <a:t>endmodule</a:t>
            </a:r>
          </a:p>
        </p:txBody>
      </p:sp>
      <p:sp>
        <p:nvSpPr>
          <p:cNvPr id="57397" name="Freeform 53"/>
          <p:cNvSpPr>
            <a:spLocks/>
          </p:cNvSpPr>
          <p:nvPr/>
        </p:nvSpPr>
        <p:spPr bwMode="auto">
          <a:xfrm>
            <a:off x="4038600" y="4572000"/>
            <a:ext cx="2743200" cy="304800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288" y="48"/>
              </a:cxn>
              <a:cxn ang="0">
                <a:pos x="1728" y="0"/>
              </a:cxn>
            </a:cxnLst>
            <a:rect l="0" t="0" r="r" b="b"/>
            <a:pathLst>
              <a:path w="1728" h="192">
                <a:moveTo>
                  <a:pt x="0" y="192"/>
                </a:moveTo>
                <a:cubicBezTo>
                  <a:pt x="0" y="136"/>
                  <a:pt x="0" y="80"/>
                  <a:pt x="288" y="48"/>
                </a:cubicBezTo>
                <a:cubicBezTo>
                  <a:pt x="576" y="16"/>
                  <a:pt x="1152" y="8"/>
                  <a:pt x="1728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57400" name="Freeform 56"/>
          <p:cNvSpPr>
            <a:spLocks/>
          </p:cNvSpPr>
          <p:nvPr/>
        </p:nvSpPr>
        <p:spPr bwMode="auto">
          <a:xfrm flipH="1">
            <a:off x="1219200" y="4572000"/>
            <a:ext cx="1828800" cy="304800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288" y="48"/>
              </a:cxn>
              <a:cxn ang="0">
                <a:pos x="1728" y="0"/>
              </a:cxn>
            </a:cxnLst>
            <a:rect l="0" t="0" r="r" b="b"/>
            <a:pathLst>
              <a:path w="1728" h="192">
                <a:moveTo>
                  <a:pt x="0" y="192"/>
                </a:moveTo>
                <a:cubicBezTo>
                  <a:pt x="0" y="136"/>
                  <a:pt x="0" y="80"/>
                  <a:pt x="288" y="48"/>
                </a:cubicBezTo>
                <a:cubicBezTo>
                  <a:pt x="576" y="16"/>
                  <a:pt x="1152" y="8"/>
                  <a:pt x="1728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57401" name="Text Box 57"/>
          <p:cNvSpPr txBox="1">
            <a:spLocks noChangeArrowheads="1"/>
          </p:cNvSpPr>
          <p:nvPr/>
        </p:nvSpPr>
        <p:spPr bwMode="auto">
          <a:xfrm>
            <a:off x="6781800" y="4267200"/>
            <a:ext cx="946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l-GR" sz="1800"/>
              <a:t>Instance</a:t>
            </a:r>
          </a:p>
          <a:p>
            <a:pPr algn="l"/>
            <a:r>
              <a:rPr lang="el-GR" sz="1800"/>
              <a:t>name</a:t>
            </a:r>
          </a:p>
        </p:txBody>
      </p:sp>
      <p:sp>
        <p:nvSpPr>
          <p:cNvPr id="57402" name="Text Box 58"/>
          <p:cNvSpPr txBox="1">
            <a:spLocks noChangeArrowheads="1"/>
          </p:cNvSpPr>
          <p:nvPr/>
        </p:nvSpPr>
        <p:spPr bwMode="auto">
          <a:xfrm>
            <a:off x="381000" y="4267200"/>
            <a:ext cx="895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l-GR" sz="1800"/>
              <a:t>Module</a:t>
            </a:r>
          </a:p>
          <a:p>
            <a:pPr algn="r"/>
            <a:r>
              <a:rPr lang="el-GR" sz="1800"/>
              <a:t>name</a:t>
            </a:r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749300" y="1295400"/>
            <a:ext cx="7607300" cy="1738313"/>
            <a:chOff x="472" y="816"/>
            <a:chExt cx="4792" cy="1095"/>
          </a:xfrm>
        </p:grpSpPr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2688" y="816"/>
              <a:ext cx="1488" cy="624"/>
              <a:chOff x="708" y="2544"/>
              <a:chExt cx="1488" cy="624"/>
            </a:xfrm>
          </p:grpSpPr>
          <p:sp>
            <p:nvSpPr>
              <p:cNvPr id="57347" name="Rectangle 3"/>
              <p:cNvSpPr>
                <a:spLocks noChangeArrowheads="1"/>
              </p:cNvSpPr>
              <p:nvPr/>
            </p:nvSpPr>
            <p:spPr bwMode="auto">
              <a:xfrm>
                <a:off x="1092" y="2640"/>
                <a:ext cx="768" cy="5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r>
                  <a:rPr lang="el-GR" dirty="0"/>
                  <a:t>Half</a:t>
                </a:r>
              </a:p>
              <a:p>
                <a:r>
                  <a:rPr lang="el-GR" dirty="0"/>
                  <a:t>Adder </a:t>
                </a:r>
              </a:p>
              <a:p>
                <a:r>
                  <a:rPr lang="el-GR" dirty="0"/>
                  <a:t>ha2</a:t>
                </a:r>
              </a:p>
            </p:txBody>
          </p:sp>
          <p:sp>
            <p:nvSpPr>
              <p:cNvPr id="57348" name="Line 4"/>
              <p:cNvSpPr>
                <a:spLocks noChangeShapeType="1"/>
              </p:cNvSpPr>
              <p:nvPr/>
            </p:nvSpPr>
            <p:spPr bwMode="auto">
              <a:xfrm>
                <a:off x="756" y="27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349" name="Line 5"/>
              <p:cNvSpPr>
                <a:spLocks noChangeShapeType="1"/>
              </p:cNvSpPr>
              <p:nvPr/>
            </p:nvSpPr>
            <p:spPr bwMode="auto">
              <a:xfrm>
                <a:off x="756" y="307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350" name="Line 6"/>
              <p:cNvSpPr>
                <a:spLocks noChangeShapeType="1"/>
              </p:cNvSpPr>
              <p:nvPr/>
            </p:nvSpPr>
            <p:spPr bwMode="auto">
              <a:xfrm>
                <a:off x="1860" y="307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351" name="Line 7"/>
              <p:cNvSpPr>
                <a:spLocks noChangeShapeType="1"/>
              </p:cNvSpPr>
              <p:nvPr/>
            </p:nvSpPr>
            <p:spPr bwMode="auto">
              <a:xfrm>
                <a:off x="1860" y="27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352" name="Text Box 8"/>
              <p:cNvSpPr txBox="1">
                <a:spLocks noChangeArrowheads="1"/>
              </p:cNvSpPr>
              <p:nvPr/>
            </p:nvSpPr>
            <p:spPr bwMode="auto">
              <a:xfrm>
                <a:off x="708" y="2544"/>
                <a:ext cx="2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A</a:t>
                </a:r>
              </a:p>
            </p:txBody>
          </p:sp>
          <p:sp>
            <p:nvSpPr>
              <p:cNvPr id="57353" name="Text Box 9"/>
              <p:cNvSpPr txBox="1">
                <a:spLocks noChangeArrowheads="1"/>
              </p:cNvSpPr>
              <p:nvPr/>
            </p:nvSpPr>
            <p:spPr bwMode="auto">
              <a:xfrm>
                <a:off x="708" y="288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B</a:t>
                </a:r>
              </a:p>
            </p:txBody>
          </p:sp>
          <p:sp>
            <p:nvSpPr>
              <p:cNvPr id="57354" name="Text Box 10"/>
              <p:cNvSpPr txBox="1">
                <a:spLocks noChangeArrowheads="1"/>
              </p:cNvSpPr>
              <p:nvPr/>
            </p:nvSpPr>
            <p:spPr bwMode="auto">
              <a:xfrm>
                <a:off x="1956" y="2544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S</a:t>
                </a:r>
              </a:p>
            </p:txBody>
          </p:sp>
          <p:sp>
            <p:nvSpPr>
              <p:cNvPr id="57355" name="Text Box 11"/>
              <p:cNvSpPr txBox="1">
                <a:spLocks noChangeArrowheads="1"/>
              </p:cNvSpPr>
              <p:nvPr/>
            </p:nvSpPr>
            <p:spPr bwMode="auto">
              <a:xfrm>
                <a:off x="1956" y="288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C</a:t>
                </a:r>
              </a:p>
            </p:txBody>
          </p:sp>
        </p:grpSp>
        <p:grpSp>
          <p:nvGrpSpPr>
            <p:cNvPr id="4" name="Group 21"/>
            <p:cNvGrpSpPr>
              <a:grpSpLocks/>
            </p:cNvGrpSpPr>
            <p:nvPr/>
          </p:nvGrpSpPr>
          <p:grpSpPr bwMode="auto">
            <a:xfrm>
              <a:off x="864" y="816"/>
              <a:ext cx="1488" cy="624"/>
              <a:chOff x="768" y="1344"/>
              <a:chExt cx="1488" cy="624"/>
            </a:xfrm>
          </p:grpSpPr>
          <p:sp>
            <p:nvSpPr>
              <p:cNvPr id="57356" name="Rectangle 12"/>
              <p:cNvSpPr>
                <a:spLocks noChangeArrowheads="1"/>
              </p:cNvSpPr>
              <p:nvPr/>
            </p:nvSpPr>
            <p:spPr bwMode="auto">
              <a:xfrm>
                <a:off x="1152" y="1440"/>
                <a:ext cx="768" cy="5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r>
                  <a:rPr lang="el-GR" dirty="0"/>
                  <a:t>Half</a:t>
                </a:r>
              </a:p>
              <a:p>
                <a:r>
                  <a:rPr lang="el-GR" dirty="0"/>
                  <a:t>Adder</a:t>
                </a:r>
              </a:p>
              <a:p>
                <a:r>
                  <a:rPr lang="el-GR" dirty="0"/>
                  <a:t>ha1</a:t>
                </a:r>
              </a:p>
            </p:txBody>
          </p:sp>
          <p:sp>
            <p:nvSpPr>
              <p:cNvPr id="57357" name="Line 13"/>
              <p:cNvSpPr>
                <a:spLocks noChangeShapeType="1"/>
              </p:cNvSpPr>
              <p:nvPr/>
            </p:nvSpPr>
            <p:spPr bwMode="auto">
              <a:xfrm>
                <a:off x="816" y="15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358" name="Line 14"/>
              <p:cNvSpPr>
                <a:spLocks noChangeShapeType="1"/>
              </p:cNvSpPr>
              <p:nvPr/>
            </p:nvSpPr>
            <p:spPr bwMode="auto">
              <a:xfrm>
                <a:off x="816" y="187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359" name="Line 15"/>
              <p:cNvSpPr>
                <a:spLocks noChangeShapeType="1"/>
              </p:cNvSpPr>
              <p:nvPr/>
            </p:nvSpPr>
            <p:spPr bwMode="auto">
              <a:xfrm>
                <a:off x="1920" y="187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360" name="Line 16"/>
              <p:cNvSpPr>
                <a:spLocks noChangeShapeType="1"/>
              </p:cNvSpPr>
              <p:nvPr/>
            </p:nvSpPr>
            <p:spPr bwMode="auto">
              <a:xfrm>
                <a:off x="1920" y="15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361" name="Text Box 17"/>
              <p:cNvSpPr txBox="1">
                <a:spLocks noChangeArrowheads="1"/>
              </p:cNvSpPr>
              <p:nvPr/>
            </p:nvSpPr>
            <p:spPr bwMode="auto">
              <a:xfrm>
                <a:off x="768" y="1344"/>
                <a:ext cx="2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A</a:t>
                </a:r>
              </a:p>
            </p:txBody>
          </p:sp>
          <p:sp>
            <p:nvSpPr>
              <p:cNvPr id="57362" name="Text Box 18"/>
              <p:cNvSpPr txBox="1">
                <a:spLocks noChangeArrowheads="1"/>
              </p:cNvSpPr>
              <p:nvPr/>
            </p:nvSpPr>
            <p:spPr bwMode="auto">
              <a:xfrm>
                <a:off x="768" y="168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B</a:t>
                </a:r>
              </a:p>
            </p:txBody>
          </p:sp>
          <p:sp>
            <p:nvSpPr>
              <p:cNvPr id="57363" name="Text Box 19"/>
              <p:cNvSpPr txBox="1">
                <a:spLocks noChangeArrowheads="1"/>
              </p:cNvSpPr>
              <p:nvPr/>
            </p:nvSpPr>
            <p:spPr bwMode="auto">
              <a:xfrm>
                <a:off x="2016" y="1344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S</a:t>
                </a:r>
              </a:p>
            </p:txBody>
          </p:sp>
          <p:sp>
            <p:nvSpPr>
              <p:cNvPr id="57364" name="Text Box 20"/>
              <p:cNvSpPr txBox="1">
                <a:spLocks noChangeArrowheads="1"/>
              </p:cNvSpPr>
              <p:nvPr/>
            </p:nvSpPr>
            <p:spPr bwMode="auto">
              <a:xfrm>
                <a:off x="2016" y="168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C</a:t>
                </a:r>
              </a:p>
            </p:txBody>
          </p:sp>
        </p:grpSp>
        <p:sp>
          <p:nvSpPr>
            <p:cNvPr id="57367" name="Rectangle 23"/>
            <p:cNvSpPr>
              <a:spLocks noChangeArrowheads="1"/>
            </p:cNvSpPr>
            <p:nvPr/>
          </p:nvSpPr>
          <p:spPr bwMode="auto">
            <a:xfrm>
              <a:off x="912" y="864"/>
              <a:ext cx="1440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68" name="Rectangle 24"/>
            <p:cNvSpPr>
              <a:spLocks noChangeArrowheads="1"/>
            </p:cNvSpPr>
            <p:nvPr/>
          </p:nvSpPr>
          <p:spPr bwMode="auto">
            <a:xfrm>
              <a:off x="2736" y="864"/>
              <a:ext cx="1440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69" name="Line 25"/>
            <p:cNvSpPr>
              <a:spLocks noChangeShapeType="1"/>
            </p:cNvSpPr>
            <p:nvPr/>
          </p:nvSpPr>
          <p:spPr bwMode="auto">
            <a:xfrm flipH="1">
              <a:off x="528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70" name="Line 26"/>
            <p:cNvSpPr>
              <a:spLocks noChangeShapeType="1"/>
            </p:cNvSpPr>
            <p:nvPr/>
          </p:nvSpPr>
          <p:spPr bwMode="auto">
            <a:xfrm flipH="1">
              <a:off x="528" y="134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71" name="Line 27"/>
            <p:cNvSpPr>
              <a:spLocks noChangeShapeType="1"/>
            </p:cNvSpPr>
            <p:nvPr/>
          </p:nvSpPr>
          <p:spPr bwMode="auto">
            <a:xfrm>
              <a:off x="2352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73" name="Line 29"/>
            <p:cNvSpPr>
              <a:spLocks noChangeShapeType="1"/>
            </p:cNvSpPr>
            <p:nvPr/>
          </p:nvSpPr>
          <p:spPr bwMode="auto">
            <a:xfrm>
              <a:off x="4176" y="134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75" name="Line 31"/>
            <p:cNvSpPr>
              <a:spLocks noChangeShapeType="1"/>
            </p:cNvSpPr>
            <p:nvPr/>
          </p:nvSpPr>
          <p:spPr bwMode="auto">
            <a:xfrm>
              <a:off x="2352" y="134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76" name="Line 32"/>
            <p:cNvSpPr>
              <a:spLocks noChangeShapeType="1"/>
            </p:cNvSpPr>
            <p:nvPr/>
          </p:nvSpPr>
          <p:spPr bwMode="auto">
            <a:xfrm>
              <a:off x="2448" y="134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77" name="Line 33"/>
            <p:cNvSpPr>
              <a:spLocks noChangeShapeType="1"/>
            </p:cNvSpPr>
            <p:nvPr/>
          </p:nvSpPr>
          <p:spPr bwMode="auto">
            <a:xfrm>
              <a:off x="2448" y="1680"/>
              <a:ext cx="19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78" name="Line 34"/>
            <p:cNvSpPr>
              <a:spLocks noChangeShapeType="1"/>
            </p:cNvSpPr>
            <p:nvPr/>
          </p:nvSpPr>
          <p:spPr bwMode="auto">
            <a:xfrm flipV="1">
              <a:off x="4368" y="15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79" name="Line 35"/>
            <p:cNvSpPr>
              <a:spLocks noChangeShapeType="1"/>
            </p:cNvSpPr>
            <p:nvPr/>
          </p:nvSpPr>
          <p:spPr bwMode="auto">
            <a:xfrm>
              <a:off x="4368" y="153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80" name="Line 36"/>
            <p:cNvSpPr>
              <a:spLocks noChangeShapeType="1"/>
            </p:cNvSpPr>
            <p:nvPr/>
          </p:nvSpPr>
          <p:spPr bwMode="auto">
            <a:xfrm>
              <a:off x="4176" y="1008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81" name="Line 37"/>
            <p:cNvSpPr>
              <a:spLocks noChangeShapeType="1"/>
            </p:cNvSpPr>
            <p:nvPr/>
          </p:nvSpPr>
          <p:spPr bwMode="auto">
            <a:xfrm>
              <a:off x="4800" y="144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82" name="Line 38"/>
            <p:cNvSpPr>
              <a:spLocks noChangeShapeType="1"/>
            </p:cNvSpPr>
            <p:nvPr/>
          </p:nvSpPr>
          <p:spPr bwMode="auto">
            <a:xfrm>
              <a:off x="57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83" name="Line 39"/>
            <p:cNvSpPr>
              <a:spLocks noChangeShapeType="1"/>
            </p:cNvSpPr>
            <p:nvPr/>
          </p:nvSpPr>
          <p:spPr bwMode="auto">
            <a:xfrm flipH="1">
              <a:off x="2592" y="134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84" name="Line 40"/>
            <p:cNvSpPr>
              <a:spLocks noChangeShapeType="1"/>
            </p:cNvSpPr>
            <p:nvPr/>
          </p:nvSpPr>
          <p:spPr bwMode="auto">
            <a:xfrm>
              <a:off x="2592" y="134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7385" name="Text Box 41"/>
            <p:cNvSpPr txBox="1">
              <a:spLocks noChangeArrowheads="1"/>
            </p:cNvSpPr>
            <p:nvPr/>
          </p:nvSpPr>
          <p:spPr bwMode="auto">
            <a:xfrm>
              <a:off x="472" y="816"/>
              <a:ext cx="3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in1</a:t>
              </a:r>
            </a:p>
          </p:txBody>
        </p:sp>
        <p:sp>
          <p:nvSpPr>
            <p:cNvPr id="57386" name="Text Box 42"/>
            <p:cNvSpPr txBox="1">
              <a:spLocks noChangeArrowheads="1"/>
            </p:cNvSpPr>
            <p:nvPr/>
          </p:nvSpPr>
          <p:spPr bwMode="auto">
            <a:xfrm>
              <a:off x="479" y="1157"/>
              <a:ext cx="3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in2</a:t>
              </a:r>
            </a:p>
          </p:txBody>
        </p:sp>
        <p:sp>
          <p:nvSpPr>
            <p:cNvPr id="57387" name="Text Box 43"/>
            <p:cNvSpPr txBox="1">
              <a:spLocks noChangeArrowheads="1"/>
            </p:cNvSpPr>
            <p:nvPr/>
          </p:nvSpPr>
          <p:spPr bwMode="auto">
            <a:xfrm>
              <a:off x="476" y="1680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cin</a:t>
              </a:r>
            </a:p>
          </p:txBody>
        </p:sp>
        <p:sp>
          <p:nvSpPr>
            <p:cNvPr id="57388" name="Text Box 44"/>
            <p:cNvSpPr txBox="1">
              <a:spLocks noChangeArrowheads="1"/>
            </p:cNvSpPr>
            <p:nvPr/>
          </p:nvSpPr>
          <p:spPr bwMode="auto">
            <a:xfrm>
              <a:off x="4888" y="1250"/>
              <a:ext cx="3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cout</a:t>
              </a:r>
            </a:p>
          </p:txBody>
        </p:sp>
        <p:sp>
          <p:nvSpPr>
            <p:cNvPr id="57389" name="Text Box 45"/>
            <p:cNvSpPr txBox="1">
              <a:spLocks noChangeArrowheads="1"/>
            </p:cNvSpPr>
            <p:nvPr/>
          </p:nvSpPr>
          <p:spPr bwMode="auto">
            <a:xfrm>
              <a:off x="4908" y="816"/>
              <a:ext cx="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sum</a:t>
              </a:r>
            </a:p>
          </p:txBody>
        </p:sp>
        <p:sp>
          <p:nvSpPr>
            <p:cNvPr id="57393" name="Text Box 49"/>
            <p:cNvSpPr txBox="1">
              <a:spLocks noChangeArrowheads="1"/>
            </p:cNvSpPr>
            <p:nvPr/>
          </p:nvSpPr>
          <p:spPr bwMode="auto">
            <a:xfrm>
              <a:off x="2400" y="816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I1</a:t>
              </a:r>
            </a:p>
          </p:txBody>
        </p:sp>
        <p:sp>
          <p:nvSpPr>
            <p:cNvPr id="57394" name="Text Box 50"/>
            <p:cNvSpPr txBox="1">
              <a:spLocks noChangeArrowheads="1"/>
            </p:cNvSpPr>
            <p:nvPr/>
          </p:nvSpPr>
          <p:spPr bwMode="auto">
            <a:xfrm>
              <a:off x="2352" y="1104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I2</a:t>
              </a:r>
            </a:p>
          </p:txBody>
        </p:sp>
        <p:sp>
          <p:nvSpPr>
            <p:cNvPr id="57395" name="Text Box 51"/>
            <p:cNvSpPr txBox="1">
              <a:spLocks noChangeArrowheads="1"/>
            </p:cNvSpPr>
            <p:nvPr/>
          </p:nvSpPr>
          <p:spPr bwMode="auto">
            <a:xfrm>
              <a:off x="4224" y="1152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I3</a:t>
              </a:r>
            </a:p>
          </p:txBody>
        </p:sp>
        <p:grpSp>
          <p:nvGrpSpPr>
            <p:cNvPr id="5" name="Group 64"/>
            <p:cNvGrpSpPr>
              <a:grpSpLocks/>
            </p:cNvGrpSpPr>
            <p:nvPr/>
          </p:nvGrpSpPr>
          <p:grpSpPr bwMode="auto">
            <a:xfrm>
              <a:off x="4464" y="1296"/>
              <a:ext cx="336" cy="285"/>
              <a:chOff x="5036" y="2160"/>
              <a:chExt cx="292" cy="285"/>
            </a:xfrm>
          </p:grpSpPr>
          <p:sp>
            <p:nvSpPr>
              <p:cNvPr id="57404" name="Arc 60"/>
              <p:cNvSpPr>
                <a:spLocks/>
              </p:cNvSpPr>
              <p:nvPr/>
            </p:nvSpPr>
            <p:spPr bwMode="auto">
              <a:xfrm>
                <a:off x="5036" y="2162"/>
                <a:ext cx="76" cy="283"/>
              </a:xfrm>
              <a:custGeom>
                <a:avLst/>
                <a:gdLst>
                  <a:gd name="G0" fmla="+- 1199 0 0"/>
                  <a:gd name="G1" fmla="+- 21600 0 0"/>
                  <a:gd name="G2" fmla="+- 21600 0 0"/>
                  <a:gd name="T0" fmla="*/ 1199 w 22799"/>
                  <a:gd name="T1" fmla="*/ 0 h 43200"/>
                  <a:gd name="T2" fmla="*/ 0 w 22799"/>
                  <a:gd name="T3" fmla="*/ 43167 h 43200"/>
                  <a:gd name="T4" fmla="*/ 1199 w 2279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799" h="43200" fill="none" extrusionOk="0">
                    <a:moveTo>
                      <a:pt x="1198" y="0"/>
                    </a:moveTo>
                    <a:cubicBezTo>
                      <a:pt x="13128" y="0"/>
                      <a:pt x="22799" y="9670"/>
                      <a:pt x="22799" y="21600"/>
                    </a:cubicBezTo>
                    <a:cubicBezTo>
                      <a:pt x="22799" y="33529"/>
                      <a:pt x="13128" y="43200"/>
                      <a:pt x="1199" y="43200"/>
                    </a:cubicBezTo>
                    <a:cubicBezTo>
                      <a:pt x="799" y="43200"/>
                      <a:pt x="399" y="43188"/>
                      <a:pt x="0" y="43166"/>
                    </a:cubicBezTo>
                  </a:path>
                  <a:path w="22799" h="43200" stroke="0" extrusionOk="0">
                    <a:moveTo>
                      <a:pt x="1198" y="0"/>
                    </a:moveTo>
                    <a:cubicBezTo>
                      <a:pt x="13128" y="0"/>
                      <a:pt x="22799" y="9670"/>
                      <a:pt x="22799" y="21600"/>
                    </a:cubicBezTo>
                    <a:cubicBezTo>
                      <a:pt x="22799" y="33529"/>
                      <a:pt x="13128" y="43200"/>
                      <a:pt x="1199" y="43200"/>
                    </a:cubicBezTo>
                    <a:cubicBezTo>
                      <a:pt x="799" y="43200"/>
                      <a:pt x="399" y="43188"/>
                      <a:pt x="0" y="43166"/>
                    </a:cubicBezTo>
                    <a:lnTo>
                      <a:pt x="1199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405" name="Arc 61"/>
              <p:cNvSpPr>
                <a:spLocks/>
              </p:cNvSpPr>
              <p:nvPr/>
            </p:nvSpPr>
            <p:spPr bwMode="auto">
              <a:xfrm flipV="1">
                <a:off x="5041" y="2255"/>
                <a:ext cx="287" cy="18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0955"/>
                  <a:gd name="T1" fmla="*/ 0 h 21600"/>
                  <a:gd name="T2" fmla="*/ 20955 w 20955"/>
                  <a:gd name="T3" fmla="*/ 16361 h 21600"/>
                  <a:gd name="T4" fmla="*/ 0 w 2095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55" h="21600" fill="none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</a:path>
                  <a:path w="20955" h="21600" stroke="0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7406" name="Arc 62"/>
              <p:cNvSpPr>
                <a:spLocks/>
              </p:cNvSpPr>
              <p:nvPr/>
            </p:nvSpPr>
            <p:spPr bwMode="auto">
              <a:xfrm>
                <a:off x="5041" y="2160"/>
                <a:ext cx="287" cy="18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0955"/>
                  <a:gd name="T1" fmla="*/ 0 h 21600"/>
                  <a:gd name="T2" fmla="*/ 20955 w 20955"/>
                  <a:gd name="T3" fmla="*/ 16361 h 21600"/>
                  <a:gd name="T4" fmla="*/ 0 w 2095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55" h="21600" fill="none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</a:path>
                  <a:path w="20955" h="21600" stroke="0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Hierarchical Names</a:t>
            </a:r>
          </a:p>
        </p:txBody>
      </p:sp>
      <p:sp>
        <p:nvSpPr>
          <p:cNvPr id="59441" name="Freeform 1073"/>
          <p:cNvSpPr>
            <a:spLocks/>
          </p:cNvSpPr>
          <p:nvPr/>
        </p:nvSpPr>
        <p:spPr bwMode="auto">
          <a:xfrm>
            <a:off x="4508500" y="2286000"/>
            <a:ext cx="596900" cy="914400"/>
          </a:xfrm>
          <a:custGeom>
            <a:avLst/>
            <a:gdLst/>
            <a:ahLst/>
            <a:cxnLst>
              <a:cxn ang="0">
                <a:pos x="136" y="576"/>
              </a:cxn>
              <a:cxn ang="0">
                <a:pos x="40" y="240"/>
              </a:cxn>
              <a:cxn ang="0">
                <a:pos x="376" y="0"/>
              </a:cxn>
            </a:cxnLst>
            <a:rect l="0" t="0" r="r" b="b"/>
            <a:pathLst>
              <a:path w="376" h="576">
                <a:moveTo>
                  <a:pt x="136" y="576"/>
                </a:moveTo>
                <a:cubicBezTo>
                  <a:pt x="68" y="456"/>
                  <a:pt x="0" y="336"/>
                  <a:pt x="40" y="240"/>
                </a:cubicBezTo>
                <a:cubicBezTo>
                  <a:pt x="80" y="144"/>
                  <a:pt x="320" y="40"/>
                  <a:pt x="376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59442" name="Text Box 1074"/>
          <p:cNvSpPr txBox="1">
            <a:spLocks noChangeArrowheads="1"/>
          </p:cNvSpPr>
          <p:nvPr/>
        </p:nvSpPr>
        <p:spPr bwMode="auto">
          <a:xfrm>
            <a:off x="5105400" y="2103438"/>
            <a:ext cx="920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l-GR" sz="2400"/>
              <a:t>ha2.A</a:t>
            </a:r>
            <a:endParaRPr lang="el-GR"/>
          </a:p>
        </p:txBody>
      </p:sp>
      <p:sp>
        <p:nvSpPr>
          <p:cNvPr id="59443" name="Text Box 1075"/>
          <p:cNvSpPr txBox="1">
            <a:spLocks noChangeArrowheads="1"/>
          </p:cNvSpPr>
          <p:nvPr/>
        </p:nvSpPr>
        <p:spPr bwMode="auto">
          <a:xfrm>
            <a:off x="2424113" y="4846638"/>
            <a:ext cx="4318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l-GR" sz="2400"/>
              <a:t>Remember to use instance names,</a:t>
            </a:r>
          </a:p>
          <a:p>
            <a:r>
              <a:rPr lang="el-GR" sz="2400"/>
              <a:t>not module names</a:t>
            </a:r>
            <a:endParaRPr lang="el-GR"/>
          </a:p>
        </p:txBody>
      </p:sp>
      <p:grpSp>
        <p:nvGrpSpPr>
          <p:cNvPr id="2" name="Group 1080"/>
          <p:cNvGrpSpPr>
            <a:grpSpLocks/>
          </p:cNvGrpSpPr>
          <p:nvPr/>
        </p:nvGrpSpPr>
        <p:grpSpPr bwMode="auto">
          <a:xfrm>
            <a:off x="749300" y="2971800"/>
            <a:ext cx="7607300" cy="1738313"/>
            <a:chOff x="472" y="1872"/>
            <a:chExt cx="4792" cy="1095"/>
          </a:xfrm>
        </p:grpSpPr>
        <p:grpSp>
          <p:nvGrpSpPr>
            <p:cNvPr id="3" name="Group 1028"/>
            <p:cNvGrpSpPr>
              <a:grpSpLocks/>
            </p:cNvGrpSpPr>
            <p:nvPr/>
          </p:nvGrpSpPr>
          <p:grpSpPr bwMode="auto">
            <a:xfrm>
              <a:off x="2688" y="1872"/>
              <a:ext cx="1488" cy="624"/>
              <a:chOff x="708" y="2544"/>
              <a:chExt cx="1488" cy="624"/>
            </a:xfrm>
          </p:grpSpPr>
          <p:sp>
            <p:nvSpPr>
              <p:cNvPr id="59397" name="Rectangle 1029"/>
              <p:cNvSpPr>
                <a:spLocks noChangeArrowheads="1"/>
              </p:cNvSpPr>
              <p:nvPr/>
            </p:nvSpPr>
            <p:spPr bwMode="auto">
              <a:xfrm>
                <a:off x="1092" y="2640"/>
                <a:ext cx="768" cy="5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r>
                  <a:rPr lang="el-GR"/>
                  <a:t>Half</a:t>
                </a:r>
              </a:p>
              <a:p>
                <a:r>
                  <a:rPr lang="el-GR"/>
                  <a:t>Adder </a:t>
                </a:r>
              </a:p>
              <a:p>
                <a:r>
                  <a:rPr lang="el-GR"/>
                  <a:t>ha2</a:t>
                </a:r>
              </a:p>
            </p:txBody>
          </p:sp>
          <p:sp>
            <p:nvSpPr>
              <p:cNvPr id="59398" name="Line 1030"/>
              <p:cNvSpPr>
                <a:spLocks noChangeShapeType="1"/>
              </p:cNvSpPr>
              <p:nvPr/>
            </p:nvSpPr>
            <p:spPr bwMode="auto">
              <a:xfrm>
                <a:off x="756" y="27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399" name="Line 1031"/>
              <p:cNvSpPr>
                <a:spLocks noChangeShapeType="1"/>
              </p:cNvSpPr>
              <p:nvPr/>
            </p:nvSpPr>
            <p:spPr bwMode="auto">
              <a:xfrm>
                <a:off x="756" y="307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400" name="Line 1032"/>
              <p:cNvSpPr>
                <a:spLocks noChangeShapeType="1"/>
              </p:cNvSpPr>
              <p:nvPr/>
            </p:nvSpPr>
            <p:spPr bwMode="auto">
              <a:xfrm>
                <a:off x="1860" y="307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401" name="Line 1033"/>
              <p:cNvSpPr>
                <a:spLocks noChangeShapeType="1"/>
              </p:cNvSpPr>
              <p:nvPr/>
            </p:nvSpPr>
            <p:spPr bwMode="auto">
              <a:xfrm>
                <a:off x="1860" y="27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402" name="Text Box 1034"/>
              <p:cNvSpPr txBox="1">
                <a:spLocks noChangeArrowheads="1"/>
              </p:cNvSpPr>
              <p:nvPr/>
            </p:nvSpPr>
            <p:spPr bwMode="auto">
              <a:xfrm>
                <a:off x="708" y="2544"/>
                <a:ext cx="2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A</a:t>
                </a:r>
              </a:p>
            </p:txBody>
          </p:sp>
          <p:sp>
            <p:nvSpPr>
              <p:cNvPr id="59403" name="Text Box 1035"/>
              <p:cNvSpPr txBox="1">
                <a:spLocks noChangeArrowheads="1"/>
              </p:cNvSpPr>
              <p:nvPr/>
            </p:nvSpPr>
            <p:spPr bwMode="auto">
              <a:xfrm>
                <a:off x="708" y="288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B</a:t>
                </a:r>
              </a:p>
            </p:txBody>
          </p:sp>
          <p:sp>
            <p:nvSpPr>
              <p:cNvPr id="59404" name="Text Box 1036"/>
              <p:cNvSpPr txBox="1">
                <a:spLocks noChangeArrowheads="1"/>
              </p:cNvSpPr>
              <p:nvPr/>
            </p:nvSpPr>
            <p:spPr bwMode="auto">
              <a:xfrm>
                <a:off x="1956" y="2544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S</a:t>
                </a:r>
              </a:p>
            </p:txBody>
          </p:sp>
          <p:sp>
            <p:nvSpPr>
              <p:cNvPr id="59405" name="Text Box 1037"/>
              <p:cNvSpPr txBox="1">
                <a:spLocks noChangeArrowheads="1"/>
              </p:cNvSpPr>
              <p:nvPr/>
            </p:nvSpPr>
            <p:spPr bwMode="auto">
              <a:xfrm>
                <a:off x="1956" y="288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C</a:t>
                </a:r>
              </a:p>
            </p:txBody>
          </p:sp>
        </p:grpSp>
        <p:grpSp>
          <p:nvGrpSpPr>
            <p:cNvPr id="4" name="Group 1038"/>
            <p:cNvGrpSpPr>
              <a:grpSpLocks/>
            </p:cNvGrpSpPr>
            <p:nvPr/>
          </p:nvGrpSpPr>
          <p:grpSpPr bwMode="auto">
            <a:xfrm>
              <a:off x="864" y="1872"/>
              <a:ext cx="1488" cy="624"/>
              <a:chOff x="768" y="1344"/>
              <a:chExt cx="1488" cy="624"/>
            </a:xfrm>
          </p:grpSpPr>
          <p:sp>
            <p:nvSpPr>
              <p:cNvPr id="59407" name="Rectangle 1039"/>
              <p:cNvSpPr>
                <a:spLocks noChangeArrowheads="1"/>
              </p:cNvSpPr>
              <p:nvPr/>
            </p:nvSpPr>
            <p:spPr bwMode="auto">
              <a:xfrm>
                <a:off x="1152" y="1440"/>
                <a:ext cx="768" cy="5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r>
                  <a:rPr lang="el-GR" dirty="0"/>
                  <a:t>Half</a:t>
                </a:r>
              </a:p>
              <a:p>
                <a:r>
                  <a:rPr lang="el-GR" dirty="0"/>
                  <a:t>Adder</a:t>
                </a:r>
              </a:p>
              <a:p>
                <a:r>
                  <a:rPr lang="el-GR" dirty="0"/>
                  <a:t>ha1</a:t>
                </a:r>
              </a:p>
            </p:txBody>
          </p:sp>
          <p:sp>
            <p:nvSpPr>
              <p:cNvPr id="59408" name="Line 1040"/>
              <p:cNvSpPr>
                <a:spLocks noChangeShapeType="1"/>
              </p:cNvSpPr>
              <p:nvPr/>
            </p:nvSpPr>
            <p:spPr bwMode="auto">
              <a:xfrm>
                <a:off x="816" y="15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409" name="Line 1041"/>
              <p:cNvSpPr>
                <a:spLocks noChangeShapeType="1"/>
              </p:cNvSpPr>
              <p:nvPr/>
            </p:nvSpPr>
            <p:spPr bwMode="auto">
              <a:xfrm>
                <a:off x="816" y="187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410" name="Line 1042"/>
              <p:cNvSpPr>
                <a:spLocks noChangeShapeType="1"/>
              </p:cNvSpPr>
              <p:nvPr/>
            </p:nvSpPr>
            <p:spPr bwMode="auto">
              <a:xfrm>
                <a:off x="1920" y="187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411" name="Line 1043"/>
              <p:cNvSpPr>
                <a:spLocks noChangeShapeType="1"/>
              </p:cNvSpPr>
              <p:nvPr/>
            </p:nvSpPr>
            <p:spPr bwMode="auto">
              <a:xfrm>
                <a:off x="1920" y="15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412" name="Text Box 1044"/>
              <p:cNvSpPr txBox="1">
                <a:spLocks noChangeArrowheads="1"/>
              </p:cNvSpPr>
              <p:nvPr/>
            </p:nvSpPr>
            <p:spPr bwMode="auto">
              <a:xfrm>
                <a:off x="768" y="1344"/>
                <a:ext cx="2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A</a:t>
                </a:r>
              </a:p>
            </p:txBody>
          </p:sp>
          <p:sp>
            <p:nvSpPr>
              <p:cNvPr id="59413" name="Text Box 1045"/>
              <p:cNvSpPr txBox="1">
                <a:spLocks noChangeArrowheads="1"/>
              </p:cNvSpPr>
              <p:nvPr/>
            </p:nvSpPr>
            <p:spPr bwMode="auto">
              <a:xfrm>
                <a:off x="768" y="168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B</a:t>
                </a:r>
              </a:p>
            </p:txBody>
          </p:sp>
          <p:sp>
            <p:nvSpPr>
              <p:cNvPr id="59414" name="Text Box 1046"/>
              <p:cNvSpPr txBox="1">
                <a:spLocks noChangeArrowheads="1"/>
              </p:cNvSpPr>
              <p:nvPr/>
            </p:nvSpPr>
            <p:spPr bwMode="auto">
              <a:xfrm>
                <a:off x="2016" y="1344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S</a:t>
                </a:r>
              </a:p>
            </p:txBody>
          </p:sp>
          <p:sp>
            <p:nvSpPr>
              <p:cNvPr id="59415" name="Text Box 1047"/>
              <p:cNvSpPr txBox="1">
                <a:spLocks noChangeArrowheads="1"/>
              </p:cNvSpPr>
              <p:nvPr/>
            </p:nvSpPr>
            <p:spPr bwMode="auto">
              <a:xfrm>
                <a:off x="2016" y="1680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800"/>
                  <a:t>C</a:t>
                </a:r>
              </a:p>
            </p:txBody>
          </p:sp>
        </p:grpSp>
        <p:sp>
          <p:nvSpPr>
            <p:cNvPr id="59416" name="Rectangle 1048"/>
            <p:cNvSpPr>
              <a:spLocks noChangeArrowheads="1"/>
            </p:cNvSpPr>
            <p:nvPr/>
          </p:nvSpPr>
          <p:spPr bwMode="auto">
            <a:xfrm>
              <a:off x="912" y="1920"/>
              <a:ext cx="1440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17" name="Rectangle 1049"/>
            <p:cNvSpPr>
              <a:spLocks noChangeArrowheads="1"/>
            </p:cNvSpPr>
            <p:nvPr/>
          </p:nvSpPr>
          <p:spPr bwMode="auto">
            <a:xfrm>
              <a:off x="2736" y="1920"/>
              <a:ext cx="1440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18" name="Line 1050"/>
            <p:cNvSpPr>
              <a:spLocks noChangeShapeType="1"/>
            </p:cNvSpPr>
            <p:nvPr/>
          </p:nvSpPr>
          <p:spPr bwMode="auto">
            <a:xfrm flipH="1">
              <a:off x="528" y="206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19" name="Line 1051"/>
            <p:cNvSpPr>
              <a:spLocks noChangeShapeType="1"/>
            </p:cNvSpPr>
            <p:nvPr/>
          </p:nvSpPr>
          <p:spPr bwMode="auto">
            <a:xfrm flipH="1">
              <a:off x="528" y="240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20" name="Line 1052"/>
            <p:cNvSpPr>
              <a:spLocks noChangeShapeType="1"/>
            </p:cNvSpPr>
            <p:nvPr/>
          </p:nvSpPr>
          <p:spPr bwMode="auto">
            <a:xfrm>
              <a:off x="2352" y="206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22" name="Line 1054"/>
            <p:cNvSpPr>
              <a:spLocks noChangeShapeType="1"/>
            </p:cNvSpPr>
            <p:nvPr/>
          </p:nvSpPr>
          <p:spPr bwMode="auto">
            <a:xfrm>
              <a:off x="4176" y="240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23" name="Line 1055"/>
            <p:cNvSpPr>
              <a:spLocks noChangeShapeType="1"/>
            </p:cNvSpPr>
            <p:nvPr/>
          </p:nvSpPr>
          <p:spPr bwMode="auto">
            <a:xfrm>
              <a:off x="2352" y="240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24" name="Line 1056"/>
            <p:cNvSpPr>
              <a:spLocks noChangeShapeType="1"/>
            </p:cNvSpPr>
            <p:nvPr/>
          </p:nvSpPr>
          <p:spPr bwMode="auto">
            <a:xfrm>
              <a:off x="2448" y="240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25" name="Line 1057"/>
            <p:cNvSpPr>
              <a:spLocks noChangeShapeType="1"/>
            </p:cNvSpPr>
            <p:nvPr/>
          </p:nvSpPr>
          <p:spPr bwMode="auto">
            <a:xfrm>
              <a:off x="2448" y="2736"/>
              <a:ext cx="19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26" name="Line 1058"/>
            <p:cNvSpPr>
              <a:spLocks noChangeShapeType="1"/>
            </p:cNvSpPr>
            <p:nvPr/>
          </p:nvSpPr>
          <p:spPr bwMode="auto">
            <a:xfrm flipV="1">
              <a:off x="4368" y="25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27" name="Line 1059"/>
            <p:cNvSpPr>
              <a:spLocks noChangeShapeType="1"/>
            </p:cNvSpPr>
            <p:nvPr/>
          </p:nvSpPr>
          <p:spPr bwMode="auto">
            <a:xfrm>
              <a:off x="4368" y="259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28" name="Line 1060"/>
            <p:cNvSpPr>
              <a:spLocks noChangeShapeType="1"/>
            </p:cNvSpPr>
            <p:nvPr/>
          </p:nvSpPr>
          <p:spPr bwMode="auto">
            <a:xfrm>
              <a:off x="4176" y="2064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29" name="Line 1061"/>
            <p:cNvSpPr>
              <a:spLocks noChangeShapeType="1"/>
            </p:cNvSpPr>
            <p:nvPr/>
          </p:nvSpPr>
          <p:spPr bwMode="auto">
            <a:xfrm>
              <a:off x="4800" y="24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30" name="Line 1062"/>
            <p:cNvSpPr>
              <a:spLocks noChangeShapeType="1"/>
            </p:cNvSpPr>
            <p:nvPr/>
          </p:nvSpPr>
          <p:spPr bwMode="auto">
            <a:xfrm>
              <a:off x="576" y="292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31" name="Line 1063"/>
            <p:cNvSpPr>
              <a:spLocks noChangeShapeType="1"/>
            </p:cNvSpPr>
            <p:nvPr/>
          </p:nvSpPr>
          <p:spPr bwMode="auto">
            <a:xfrm flipH="1">
              <a:off x="2592" y="24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32" name="Line 1064"/>
            <p:cNvSpPr>
              <a:spLocks noChangeShapeType="1"/>
            </p:cNvSpPr>
            <p:nvPr/>
          </p:nvSpPr>
          <p:spPr bwMode="auto">
            <a:xfrm>
              <a:off x="2592" y="240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9433" name="Text Box 1065"/>
            <p:cNvSpPr txBox="1">
              <a:spLocks noChangeArrowheads="1"/>
            </p:cNvSpPr>
            <p:nvPr/>
          </p:nvSpPr>
          <p:spPr bwMode="auto">
            <a:xfrm>
              <a:off x="472" y="1872"/>
              <a:ext cx="3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in1</a:t>
              </a:r>
            </a:p>
          </p:txBody>
        </p:sp>
        <p:sp>
          <p:nvSpPr>
            <p:cNvPr id="59434" name="Text Box 1066"/>
            <p:cNvSpPr txBox="1">
              <a:spLocks noChangeArrowheads="1"/>
            </p:cNvSpPr>
            <p:nvPr/>
          </p:nvSpPr>
          <p:spPr bwMode="auto">
            <a:xfrm>
              <a:off x="479" y="2213"/>
              <a:ext cx="3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in2</a:t>
              </a:r>
            </a:p>
          </p:txBody>
        </p:sp>
        <p:sp>
          <p:nvSpPr>
            <p:cNvPr id="59435" name="Text Box 1067"/>
            <p:cNvSpPr txBox="1">
              <a:spLocks noChangeArrowheads="1"/>
            </p:cNvSpPr>
            <p:nvPr/>
          </p:nvSpPr>
          <p:spPr bwMode="auto">
            <a:xfrm>
              <a:off x="476" y="2736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cin</a:t>
              </a:r>
            </a:p>
          </p:txBody>
        </p:sp>
        <p:sp>
          <p:nvSpPr>
            <p:cNvPr id="59436" name="Text Box 1068"/>
            <p:cNvSpPr txBox="1">
              <a:spLocks noChangeArrowheads="1"/>
            </p:cNvSpPr>
            <p:nvPr/>
          </p:nvSpPr>
          <p:spPr bwMode="auto">
            <a:xfrm>
              <a:off x="4888" y="2306"/>
              <a:ext cx="3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cout</a:t>
              </a:r>
            </a:p>
          </p:txBody>
        </p:sp>
        <p:sp>
          <p:nvSpPr>
            <p:cNvPr id="59437" name="Text Box 1069"/>
            <p:cNvSpPr txBox="1">
              <a:spLocks noChangeArrowheads="1"/>
            </p:cNvSpPr>
            <p:nvPr/>
          </p:nvSpPr>
          <p:spPr bwMode="auto">
            <a:xfrm>
              <a:off x="4908" y="1872"/>
              <a:ext cx="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sum</a:t>
              </a:r>
            </a:p>
          </p:txBody>
        </p:sp>
        <p:sp>
          <p:nvSpPr>
            <p:cNvPr id="59438" name="Text Box 1070"/>
            <p:cNvSpPr txBox="1">
              <a:spLocks noChangeArrowheads="1"/>
            </p:cNvSpPr>
            <p:nvPr/>
          </p:nvSpPr>
          <p:spPr bwMode="auto">
            <a:xfrm>
              <a:off x="2400" y="1872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I1</a:t>
              </a:r>
            </a:p>
          </p:txBody>
        </p:sp>
        <p:sp>
          <p:nvSpPr>
            <p:cNvPr id="59439" name="Text Box 1071"/>
            <p:cNvSpPr txBox="1">
              <a:spLocks noChangeArrowheads="1"/>
            </p:cNvSpPr>
            <p:nvPr/>
          </p:nvSpPr>
          <p:spPr bwMode="auto">
            <a:xfrm>
              <a:off x="2352" y="2160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I2</a:t>
              </a:r>
            </a:p>
          </p:txBody>
        </p:sp>
        <p:sp>
          <p:nvSpPr>
            <p:cNvPr id="59440" name="Text Box 1072"/>
            <p:cNvSpPr txBox="1">
              <a:spLocks noChangeArrowheads="1"/>
            </p:cNvSpPr>
            <p:nvPr/>
          </p:nvSpPr>
          <p:spPr bwMode="auto">
            <a:xfrm>
              <a:off x="4224" y="2208"/>
              <a:ext cx="2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I3</a:t>
              </a:r>
            </a:p>
          </p:txBody>
        </p:sp>
        <p:grpSp>
          <p:nvGrpSpPr>
            <p:cNvPr id="5" name="Group 1076"/>
            <p:cNvGrpSpPr>
              <a:grpSpLocks/>
            </p:cNvGrpSpPr>
            <p:nvPr/>
          </p:nvGrpSpPr>
          <p:grpSpPr bwMode="auto">
            <a:xfrm>
              <a:off x="4464" y="2355"/>
              <a:ext cx="336" cy="285"/>
              <a:chOff x="5036" y="2160"/>
              <a:chExt cx="292" cy="285"/>
            </a:xfrm>
          </p:grpSpPr>
          <p:sp>
            <p:nvSpPr>
              <p:cNvPr id="59445" name="Arc 1077"/>
              <p:cNvSpPr>
                <a:spLocks/>
              </p:cNvSpPr>
              <p:nvPr/>
            </p:nvSpPr>
            <p:spPr bwMode="auto">
              <a:xfrm>
                <a:off x="5036" y="2162"/>
                <a:ext cx="76" cy="283"/>
              </a:xfrm>
              <a:custGeom>
                <a:avLst/>
                <a:gdLst>
                  <a:gd name="G0" fmla="+- 1199 0 0"/>
                  <a:gd name="G1" fmla="+- 21600 0 0"/>
                  <a:gd name="G2" fmla="+- 21600 0 0"/>
                  <a:gd name="T0" fmla="*/ 1199 w 22799"/>
                  <a:gd name="T1" fmla="*/ 0 h 43200"/>
                  <a:gd name="T2" fmla="*/ 0 w 22799"/>
                  <a:gd name="T3" fmla="*/ 43167 h 43200"/>
                  <a:gd name="T4" fmla="*/ 1199 w 2279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799" h="43200" fill="none" extrusionOk="0">
                    <a:moveTo>
                      <a:pt x="1198" y="0"/>
                    </a:moveTo>
                    <a:cubicBezTo>
                      <a:pt x="13128" y="0"/>
                      <a:pt x="22799" y="9670"/>
                      <a:pt x="22799" y="21600"/>
                    </a:cubicBezTo>
                    <a:cubicBezTo>
                      <a:pt x="22799" y="33529"/>
                      <a:pt x="13128" y="43200"/>
                      <a:pt x="1199" y="43200"/>
                    </a:cubicBezTo>
                    <a:cubicBezTo>
                      <a:pt x="799" y="43200"/>
                      <a:pt x="399" y="43188"/>
                      <a:pt x="0" y="43166"/>
                    </a:cubicBezTo>
                  </a:path>
                  <a:path w="22799" h="43200" stroke="0" extrusionOk="0">
                    <a:moveTo>
                      <a:pt x="1198" y="0"/>
                    </a:moveTo>
                    <a:cubicBezTo>
                      <a:pt x="13128" y="0"/>
                      <a:pt x="22799" y="9670"/>
                      <a:pt x="22799" y="21600"/>
                    </a:cubicBezTo>
                    <a:cubicBezTo>
                      <a:pt x="22799" y="33529"/>
                      <a:pt x="13128" y="43200"/>
                      <a:pt x="1199" y="43200"/>
                    </a:cubicBezTo>
                    <a:cubicBezTo>
                      <a:pt x="799" y="43200"/>
                      <a:pt x="399" y="43188"/>
                      <a:pt x="0" y="43166"/>
                    </a:cubicBezTo>
                    <a:lnTo>
                      <a:pt x="1199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446" name="Arc 1078"/>
              <p:cNvSpPr>
                <a:spLocks/>
              </p:cNvSpPr>
              <p:nvPr/>
            </p:nvSpPr>
            <p:spPr bwMode="auto">
              <a:xfrm flipV="1">
                <a:off x="5041" y="2255"/>
                <a:ext cx="287" cy="18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0955"/>
                  <a:gd name="T1" fmla="*/ 0 h 21600"/>
                  <a:gd name="T2" fmla="*/ 20955 w 20955"/>
                  <a:gd name="T3" fmla="*/ 16361 h 21600"/>
                  <a:gd name="T4" fmla="*/ 0 w 2095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55" h="21600" fill="none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</a:path>
                  <a:path w="20955" h="21600" stroke="0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9447" name="Arc 1079"/>
              <p:cNvSpPr>
                <a:spLocks/>
              </p:cNvSpPr>
              <p:nvPr/>
            </p:nvSpPr>
            <p:spPr bwMode="auto">
              <a:xfrm>
                <a:off x="5041" y="2160"/>
                <a:ext cx="287" cy="18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0955"/>
                  <a:gd name="T1" fmla="*/ 0 h 21600"/>
                  <a:gd name="T2" fmla="*/ 20955 w 20955"/>
                  <a:gd name="T3" fmla="*/ 16361 h 21600"/>
                  <a:gd name="T4" fmla="*/ 0 w 2095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55" h="21600" fill="none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</a:path>
                  <a:path w="20955" h="21600" stroke="0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Mixed Model</a:t>
            </a:r>
          </a:p>
        </p:txBody>
      </p:sp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357158" y="1142984"/>
            <a:ext cx="5854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/>
              <a:t>The code can contain simultaneously
structural and behavioral descriptions</a:t>
            </a:r>
            <a:endParaRPr lang="it-IT" sz="2400" dirty="0"/>
          </a:p>
        </p:txBody>
      </p:sp>
      <p:sp>
        <p:nvSpPr>
          <p:cNvPr id="96301" name="Text Box 45"/>
          <p:cNvSpPr txBox="1">
            <a:spLocks noChangeArrowheads="1"/>
          </p:cNvSpPr>
          <p:nvPr/>
        </p:nvSpPr>
        <p:spPr bwMode="auto">
          <a:xfrm>
            <a:off x="4357686" y="2000240"/>
            <a:ext cx="42799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l-GR" sz="1800" b="1" dirty="0">
                <a:latin typeface="Courier New" pitchFamily="49" charset="0"/>
              </a:rPr>
              <a:t>module</a:t>
            </a:r>
            <a:r>
              <a:rPr lang="el-GR" sz="1800" dirty="0">
                <a:latin typeface="Courier New" pitchFamily="49" charset="0"/>
              </a:rPr>
              <a:t> simple(Y, c, clk, res);</a:t>
            </a:r>
          </a:p>
          <a:p>
            <a:pPr algn="l"/>
            <a:r>
              <a:rPr lang="el-GR" sz="1800" b="1" dirty="0">
                <a:latin typeface="Courier New" pitchFamily="49" charset="0"/>
              </a:rPr>
              <a:t>output</a:t>
            </a:r>
            <a:r>
              <a:rPr lang="el-GR" sz="1800" dirty="0">
                <a:latin typeface="Courier New" pitchFamily="49" charset="0"/>
              </a:rPr>
              <a:t> Y;</a:t>
            </a:r>
          </a:p>
          <a:p>
            <a:pPr algn="l"/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c, clk, res;</a:t>
            </a:r>
          </a:p>
          <a:p>
            <a:pPr algn="l"/>
            <a:endParaRPr lang="el-GR" sz="1800" dirty="0">
              <a:latin typeface="Courier New" pitchFamily="49" charset="0"/>
            </a:endParaRPr>
          </a:p>
          <a:p>
            <a:pPr algn="l"/>
            <a:r>
              <a:rPr lang="el-GR" sz="1800" b="1" dirty="0">
                <a:latin typeface="Courier New" pitchFamily="49" charset="0"/>
              </a:rPr>
              <a:t>reg</a:t>
            </a:r>
            <a:r>
              <a:rPr lang="el-GR" sz="1800" dirty="0">
                <a:latin typeface="Courier New" pitchFamily="49" charset="0"/>
              </a:rPr>
              <a:t> Y;</a:t>
            </a:r>
          </a:p>
          <a:p>
            <a:pPr algn="l"/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c, clk, res;</a:t>
            </a:r>
          </a:p>
          <a:p>
            <a:pPr algn="l"/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n;</a:t>
            </a:r>
          </a:p>
          <a:p>
            <a:pPr algn="l"/>
            <a:endParaRPr lang="el-GR" sz="1800" dirty="0">
              <a:latin typeface="Courier New" pitchFamily="49" charset="0"/>
            </a:endParaRPr>
          </a:p>
          <a:p>
            <a:pPr algn="l"/>
            <a:r>
              <a:rPr lang="el-GR" sz="1800" dirty="0">
                <a:latin typeface="Courier New" pitchFamily="49" charset="0"/>
              </a:rPr>
              <a:t>not(n, c); // gate-level</a:t>
            </a:r>
          </a:p>
          <a:p>
            <a:pPr algn="l"/>
            <a:endParaRPr lang="el-GR" sz="1800" dirty="0">
              <a:latin typeface="Courier New" pitchFamily="49" charset="0"/>
            </a:endParaRPr>
          </a:p>
          <a:p>
            <a:pPr algn="l"/>
            <a:r>
              <a:rPr lang="el-GR" sz="1800" b="1" dirty="0">
                <a:latin typeface="Courier New" pitchFamily="49" charset="0"/>
              </a:rPr>
              <a:t>always</a:t>
            </a:r>
            <a:r>
              <a:rPr lang="el-GR" sz="1800" dirty="0">
                <a:latin typeface="Courier New" pitchFamily="49" charset="0"/>
              </a:rPr>
              <a:t> @(res or posedge clk)</a:t>
            </a:r>
          </a:p>
          <a:p>
            <a:pPr algn="l"/>
            <a:r>
              <a:rPr lang="el-GR" sz="1800" dirty="0">
                <a:latin typeface="Courier New" pitchFamily="49" charset="0"/>
              </a:rPr>
              <a:t>	</a:t>
            </a:r>
            <a:r>
              <a:rPr lang="el-GR" sz="1800" b="1" dirty="0">
                <a:latin typeface="Courier New" pitchFamily="49" charset="0"/>
              </a:rPr>
              <a:t>if</a:t>
            </a:r>
            <a:r>
              <a:rPr lang="el-GR" sz="1800" dirty="0">
                <a:latin typeface="Courier New" pitchFamily="49" charset="0"/>
              </a:rPr>
              <a:t> (res)</a:t>
            </a:r>
          </a:p>
          <a:p>
            <a:pPr algn="l"/>
            <a:r>
              <a:rPr lang="el-GR" sz="1800" dirty="0">
                <a:latin typeface="Courier New" pitchFamily="49" charset="0"/>
              </a:rPr>
              <a:t>		Y = 0;</a:t>
            </a:r>
          </a:p>
          <a:p>
            <a:pPr algn="l"/>
            <a:r>
              <a:rPr lang="el-GR" sz="1800" dirty="0">
                <a:latin typeface="Courier New" pitchFamily="49" charset="0"/>
              </a:rPr>
              <a:t>	</a:t>
            </a:r>
            <a:r>
              <a:rPr lang="el-GR" sz="1800" b="1" dirty="0">
                <a:latin typeface="Courier New" pitchFamily="49" charset="0"/>
              </a:rPr>
              <a:t>else</a:t>
            </a:r>
          </a:p>
          <a:p>
            <a:pPr algn="l"/>
            <a:r>
              <a:rPr lang="el-GR" sz="1800" dirty="0">
                <a:latin typeface="Courier New" pitchFamily="49" charset="0"/>
              </a:rPr>
              <a:t>		Y = n;</a:t>
            </a:r>
          </a:p>
          <a:p>
            <a:pPr algn="l"/>
            <a:r>
              <a:rPr lang="el-GR" sz="1800" b="1" dirty="0">
                <a:latin typeface="Courier New" pitchFamily="49" charset="0"/>
              </a:rPr>
              <a:t>endmodule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533400" y="3124200"/>
            <a:ext cx="3276600" cy="1981200"/>
            <a:chOff x="336" y="1968"/>
            <a:chExt cx="2064" cy="1248"/>
          </a:xfrm>
        </p:grpSpPr>
        <p:sp>
          <p:nvSpPr>
            <p:cNvPr id="96260" name="Rectangle 4"/>
            <p:cNvSpPr>
              <a:spLocks noChangeArrowheads="1"/>
            </p:cNvSpPr>
            <p:nvPr/>
          </p:nvSpPr>
          <p:spPr bwMode="auto">
            <a:xfrm>
              <a:off x="336" y="1968"/>
              <a:ext cx="2064" cy="12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96262" name="Rectangle 6"/>
            <p:cNvSpPr>
              <a:spLocks noChangeArrowheads="1"/>
            </p:cNvSpPr>
            <p:nvPr/>
          </p:nvSpPr>
          <p:spPr bwMode="auto">
            <a:xfrm>
              <a:off x="1440" y="2400"/>
              <a:ext cx="192" cy="2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264" name="Line 8"/>
            <p:cNvSpPr>
              <a:spLocks noChangeShapeType="1"/>
            </p:cNvSpPr>
            <p:nvPr/>
          </p:nvSpPr>
          <p:spPr bwMode="auto">
            <a:xfrm>
              <a:off x="1632" y="254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912" y="2400"/>
              <a:ext cx="321" cy="288"/>
              <a:chOff x="528" y="2160"/>
              <a:chExt cx="321" cy="288"/>
            </a:xfrm>
          </p:grpSpPr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528" y="2160"/>
                <a:ext cx="240" cy="288"/>
                <a:chOff x="1056" y="1872"/>
                <a:chExt cx="240" cy="288"/>
              </a:xfrm>
            </p:grpSpPr>
            <p:sp>
              <p:nvSpPr>
                <p:cNvPr id="96269" name="Line 13"/>
                <p:cNvSpPr>
                  <a:spLocks noChangeShapeType="1"/>
                </p:cNvSpPr>
                <p:nvPr/>
              </p:nvSpPr>
              <p:spPr bwMode="auto">
                <a:xfrm>
                  <a:off x="1056" y="1872"/>
                  <a:ext cx="0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96270" name="Line 14"/>
                <p:cNvSpPr>
                  <a:spLocks noChangeShapeType="1"/>
                </p:cNvSpPr>
                <p:nvPr/>
              </p:nvSpPr>
              <p:spPr bwMode="auto">
                <a:xfrm>
                  <a:off x="1056" y="1872"/>
                  <a:ext cx="24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96271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1056" y="2016"/>
                  <a:ext cx="24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sp>
            <p:nvSpPr>
              <p:cNvPr id="96272" name="Oval 16"/>
              <p:cNvSpPr>
                <a:spLocks noChangeArrowheads="1"/>
              </p:cNvSpPr>
              <p:nvPr/>
            </p:nvSpPr>
            <p:spPr bwMode="auto">
              <a:xfrm flipV="1">
                <a:off x="753" y="2252"/>
                <a:ext cx="96" cy="9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96273" name="Line 17"/>
            <p:cNvSpPr>
              <a:spLocks noChangeShapeType="1"/>
            </p:cNvSpPr>
            <p:nvPr/>
          </p:nvSpPr>
          <p:spPr bwMode="auto">
            <a:xfrm>
              <a:off x="1248" y="25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276" name="Line 20"/>
            <p:cNvSpPr>
              <a:spLocks noChangeShapeType="1"/>
            </p:cNvSpPr>
            <p:nvPr/>
          </p:nvSpPr>
          <p:spPr bwMode="auto">
            <a:xfrm flipH="1">
              <a:off x="576" y="254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279" name="Text Box 23"/>
            <p:cNvSpPr txBox="1">
              <a:spLocks noChangeArrowheads="1"/>
            </p:cNvSpPr>
            <p:nvPr/>
          </p:nvSpPr>
          <p:spPr bwMode="auto">
            <a:xfrm>
              <a:off x="560" y="2340"/>
              <a:ext cx="18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c</a:t>
              </a:r>
            </a:p>
          </p:txBody>
        </p:sp>
        <p:sp>
          <p:nvSpPr>
            <p:cNvPr id="96281" name="Text Box 25"/>
            <p:cNvSpPr txBox="1">
              <a:spLocks noChangeArrowheads="1"/>
            </p:cNvSpPr>
            <p:nvPr/>
          </p:nvSpPr>
          <p:spPr bwMode="auto">
            <a:xfrm>
              <a:off x="2007" y="2400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Y</a:t>
              </a:r>
            </a:p>
          </p:txBody>
        </p:sp>
        <p:sp>
          <p:nvSpPr>
            <p:cNvPr id="96284" name="Line 28"/>
            <p:cNvSpPr>
              <a:spLocks noChangeShapeType="1"/>
            </p:cNvSpPr>
            <p:nvPr/>
          </p:nvSpPr>
          <p:spPr bwMode="auto">
            <a:xfrm flipV="1">
              <a:off x="1488" y="2640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285" name="Line 29"/>
            <p:cNvSpPr>
              <a:spLocks noChangeShapeType="1"/>
            </p:cNvSpPr>
            <p:nvPr/>
          </p:nvSpPr>
          <p:spPr bwMode="auto">
            <a:xfrm>
              <a:off x="1536" y="2640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288" name="Line 32"/>
            <p:cNvSpPr>
              <a:spLocks noChangeShapeType="1"/>
            </p:cNvSpPr>
            <p:nvPr/>
          </p:nvSpPr>
          <p:spPr bwMode="auto">
            <a:xfrm>
              <a:off x="1104" y="288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289" name="Line 33"/>
            <p:cNvSpPr>
              <a:spLocks noChangeShapeType="1"/>
            </p:cNvSpPr>
            <p:nvPr/>
          </p:nvSpPr>
          <p:spPr bwMode="auto">
            <a:xfrm flipV="1">
              <a:off x="1536" y="268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296" name="Line 40"/>
            <p:cNvSpPr>
              <a:spLocks noChangeShapeType="1"/>
            </p:cNvSpPr>
            <p:nvPr/>
          </p:nvSpPr>
          <p:spPr bwMode="auto">
            <a:xfrm flipV="1">
              <a:off x="1536" y="230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297" name="Line 41"/>
            <p:cNvSpPr>
              <a:spLocks noChangeShapeType="1"/>
            </p:cNvSpPr>
            <p:nvPr/>
          </p:nvSpPr>
          <p:spPr bwMode="auto">
            <a:xfrm>
              <a:off x="1536" y="230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299" name="Text Box 43"/>
            <p:cNvSpPr txBox="1">
              <a:spLocks noChangeArrowheads="1"/>
            </p:cNvSpPr>
            <p:nvPr/>
          </p:nvSpPr>
          <p:spPr bwMode="auto">
            <a:xfrm>
              <a:off x="1008" y="2688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/>
              <a:r>
                <a:rPr lang="el-GR"/>
                <a:t>clk</a:t>
              </a:r>
            </a:p>
          </p:txBody>
        </p:sp>
        <p:sp>
          <p:nvSpPr>
            <p:cNvPr id="96300" name="Text Box 44"/>
            <p:cNvSpPr txBox="1">
              <a:spLocks noChangeArrowheads="1"/>
            </p:cNvSpPr>
            <p:nvPr/>
          </p:nvSpPr>
          <p:spPr bwMode="auto">
            <a:xfrm>
              <a:off x="1536" y="2112"/>
              <a:ext cx="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/>
              <a:r>
                <a:rPr lang="el-GR"/>
                <a:t>res</a:t>
              </a:r>
            </a:p>
          </p:txBody>
        </p:sp>
        <p:sp>
          <p:nvSpPr>
            <p:cNvPr id="96304" name="Text Box 48"/>
            <p:cNvSpPr txBox="1">
              <a:spLocks noChangeArrowheads="1"/>
            </p:cNvSpPr>
            <p:nvPr/>
          </p:nvSpPr>
          <p:spPr bwMode="auto">
            <a:xfrm>
              <a:off x="1248" y="2352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n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 way you write the code affects the realization of the circuit</a:t>
            </a:r>
            <a:r>
              <a:rPr lang="it-IT" sz="2000" dirty="0"/>
              <a:t>,</a:t>
            </a:r>
          </a:p>
          <a:p>
            <a:r>
              <a:rPr lang="en-US" sz="2000" dirty="0"/>
              <a:t>Synthesis recognizes particular constructs and acts accordingly</a:t>
            </a:r>
            <a:r>
              <a:rPr lang="it-IT" sz="2000" dirty="0"/>
              <a:t>,</a:t>
            </a:r>
          </a:p>
          <a:p>
            <a:r>
              <a:rPr lang="en-US" sz="2000" dirty="0"/>
              <a:t>The code must already be written by predicting the final structure of the circuit and not hoping for a superior intelligence (synthesizer) capable of achieving what we ourselves have not been able to design</a:t>
            </a:r>
            <a:r>
              <a:rPr lang="it-IT" sz="2000" dirty="0"/>
              <a:t>,</a:t>
            </a:r>
          </a:p>
          <a:p>
            <a:r>
              <a:rPr lang="en-US" sz="2000" dirty="0"/>
              <a:t>80% of the success of a circuit lies in how the source code was written, 15% in the synthesis tool and the remaining 5% in any optimizations</a:t>
            </a:r>
            <a:r>
              <a:rPr lang="it-IT" sz="2000" dirty="0"/>
              <a:t>.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Syntactic</a:t>
            </a:r>
            <a:r>
              <a:rPr lang="it-IT" dirty="0"/>
              <a:t> </a:t>
            </a:r>
            <a:r>
              <a:rPr lang="it-IT" dirty="0" err="1"/>
              <a:t>structures</a:t>
            </a:r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Synchronous</a:t>
            </a:r>
            <a:r>
              <a:rPr lang="it-IT" dirty="0"/>
              <a:t> and </a:t>
            </a:r>
            <a:r>
              <a:rPr lang="it-IT" dirty="0" err="1"/>
              <a:t>asynchronous</a:t>
            </a:r>
            <a:r>
              <a:rPr lang="it-IT" dirty="0"/>
              <a:t> </a:t>
            </a:r>
            <a:r>
              <a:rPr lang="it-IT" dirty="0" err="1"/>
              <a:t>controls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928662" y="1643050"/>
            <a:ext cx="3406702" cy="35394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sync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(d,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pre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,q);</a:t>
            </a:r>
          </a:p>
          <a:p>
            <a:r>
              <a:rPr lang="it-IT" sz="1400" b="1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d,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pre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400" b="1" dirty="0">
                <a:latin typeface="Courier New" pitchFamily="49" charset="0"/>
                <a:cs typeface="Courier New" pitchFamily="49" charset="0"/>
              </a:rPr>
              <a:t>output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endParaRPr lang="it-IT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always</a:t>
            </a:r>
            <a:r>
              <a:rPr lang="it-IT" sz="14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@(</a:t>
            </a:r>
            <a:r>
              <a:rPr lang="it-IT" sz="14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4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begin</a:t>
            </a:r>
            <a:endParaRPr lang="it-IT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       q &lt;= 1’b0;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00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pre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       q &lt;= 1’b1;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00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       q &lt;= d;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00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endmodule</a:t>
            </a:r>
            <a:endParaRPr lang="it-IT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	</a:t>
            </a:r>
            <a:endParaRPr lang="it-IT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857752" y="1643050"/>
            <a:ext cx="4051109" cy="31085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async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(d,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,q);</a:t>
            </a:r>
          </a:p>
          <a:p>
            <a:r>
              <a:rPr lang="it-IT" sz="1400" b="1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d,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400" b="1" dirty="0">
                <a:latin typeface="Courier New" pitchFamily="49" charset="0"/>
                <a:cs typeface="Courier New" pitchFamily="49" charset="0"/>
              </a:rPr>
              <a:t>output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endParaRPr lang="it-IT" sz="1400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always</a:t>
            </a:r>
            <a:r>
              <a:rPr lang="it-IT" sz="14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@(</a:t>
            </a:r>
            <a:r>
              <a:rPr lang="it-IT" sz="14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4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4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or </a:t>
            </a:r>
            <a:r>
              <a:rPr lang="it-IT" sz="14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4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00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begin</a:t>
            </a:r>
            <a:endParaRPr lang="it-IT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400" dirty="0" err="1">
                <a:latin typeface="Courier New" pitchFamily="49" charset="0"/>
                <a:cs typeface="Courier New" pitchFamily="49" charset="0"/>
              </a:rPr>
              <a:t>clr</a:t>
            </a:r>
            <a:r>
              <a:rPr lang="it-IT" sz="14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       q &lt;= 1’b0;</a:t>
            </a:r>
          </a:p>
          <a:p>
            <a:r>
              <a:rPr lang="it-IT" sz="1400" b="1" dirty="0">
                <a:latin typeface="Courier New" pitchFamily="49" charset="0"/>
                <a:cs typeface="Courier New" pitchFamily="49" charset="0"/>
              </a:rPr>
              <a:t>      else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       q &lt;= d;</a:t>
            </a: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00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it-IT" sz="1400" b="1" dirty="0" err="1">
                <a:latin typeface="Courier New" pitchFamily="49" charset="0"/>
                <a:cs typeface="Courier New" pitchFamily="49" charset="0"/>
              </a:rPr>
              <a:t>endmodule</a:t>
            </a:r>
            <a:endParaRPr lang="it-IT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400" dirty="0">
                <a:latin typeface="Courier New" pitchFamily="49" charset="0"/>
                <a:cs typeface="Courier New" pitchFamily="49" charset="0"/>
              </a:rPr>
              <a:t>	</a:t>
            </a:r>
            <a:endParaRPr lang="it-IT" sz="12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72074"/>
            <a:ext cx="39909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5072074"/>
            <a:ext cx="24003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Clock </a:t>
            </a:r>
            <a:r>
              <a:rPr lang="it-IT" dirty="0" err="1"/>
              <a:t>Enable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000364" y="2000240"/>
            <a:ext cx="3640740" cy="280076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clk_ena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(d,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ena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,q);</a:t>
            </a:r>
          </a:p>
          <a:p>
            <a:r>
              <a:rPr lang="it-IT" sz="1600" b="1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d,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ena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600" b="1" dirty="0">
                <a:latin typeface="Courier New" pitchFamily="49" charset="0"/>
                <a:cs typeface="Courier New" pitchFamily="49" charset="0"/>
              </a:rPr>
              <a:t>output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q;</a:t>
            </a:r>
          </a:p>
          <a:p>
            <a:endParaRPr lang="it-IT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always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@(</a:t>
            </a: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)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ena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q &lt;= d;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endmodule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</a:t>
            </a:r>
            <a:endParaRPr lang="it-IT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l-GR"/>
              <a:t>Port Assignments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3200400" y="1600200"/>
            <a:ext cx="2743200" cy="1371600"/>
            <a:chOff x="2016" y="1008"/>
            <a:chExt cx="1728" cy="864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2880" y="1008"/>
              <a:ext cx="864" cy="864"/>
              <a:chOff x="1776" y="1584"/>
              <a:chExt cx="864" cy="864"/>
            </a:xfrm>
          </p:grpSpPr>
          <p:sp>
            <p:nvSpPr>
              <p:cNvPr id="60429" name="Rectangle 13"/>
              <p:cNvSpPr>
                <a:spLocks noChangeArrowheads="1"/>
              </p:cNvSpPr>
              <p:nvPr/>
            </p:nvSpPr>
            <p:spPr bwMode="auto">
              <a:xfrm>
                <a:off x="1776" y="1584"/>
                <a:ext cx="864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0430" name="Text Box 14"/>
              <p:cNvSpPr txBox="1">
                <a:spLocks noChangeArrowheads="1"/>
              </p:cNvSpPr>
              <p:nvPr/>
            </p:nvSpPr>
            <p:spPr bwMode="auto">
              <a:xfrm>
                <a:off x="1776" y="1584"/>
                <a:ext cx="5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600"/>
                  <a:t>module</a:t>
                </a:r>
              </a:p>
            </p:txBody>
          </p:sp>
        </p:grpSp>
        <p:sp>
          <p:nvSpPr>
            <p:cNvPr id="60434" name="Rectangle 18"/>
            <p:cNvSpPr>
              <a:spLocks noChangeArrowheads="1"/>
            </p:cNvSpPr>
            <p:nvPr/>
          </p:nvSpPr>
          <p:spPr bwMode="auto">
            <a:xfrm>
              <a:off x="2827" y="1385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7" name="Line 21"/>
            <p:cNvSpPr>
              <a:spLocks noChangeShapeType="1"/>
            </p:cNvSpPr>
            <p:nvPr/>
          </p:nvSpPr>
          <p:spPr bwMode="auto">
            <a:xfrm>
              <a:off x="2112" y="144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38" name="Text Box 22"/>
            <p:cNvSpPr txBox="1">
              <a:spLocks noChangeArrowheads="1"/>
            </p:cNvSpPr>
            <p:nvPr/>
          </p:nvSpPr>
          <p:spPr bwMode="auto">
            <a:xfrm>
              <a:off x="2016" y="1248"/>
              <a:ext cx="6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reg or net</a:t>
              </a:r>
            </a:p>
          </p:txBody>
        </p:sp>
        <p:sp>
          <p:nvSpPr>
            <p:cNvPr id="60439" name="Line 23"/>
            <p:cNvSpPr>
              <a:spLocks noChangeShapeType="1"/>
            </p:cNvSpPr>
            <p:nvPr/>
          </p:nvSpPr>
          <p:spPr bwMode="auto">
            <a:xfrm>
              <a:off x="2976" y="144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0" name="Text Box 24"/>
            <p:cNvSpPr txBox="1">
              <a:spLocks noChangeArrowheads="1"/>
            </p:cNvSpPr>
            <p:nvPr/>
          </p:nvSpPr>
          <p:spPr bwMode="auto">
            <a:xfrm>
              <a:off x="3072" y="1248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net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4572000" y="3200400"/>
            <a:ext cx="2514600" cy="1371600"/>
            <a:chOff x="2880" y="2016"/>
            <a:chExt cx="1584" cy="864"/>
          </a:xfrm>
        </p:grpSpPr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2880" y="2016"/>
              <a:ext cx="864" cy="864"/>
              <a:chOff x="1776" y="1584"/>
              <a:chExt cx="864" cy="864"/>
            </a:xfrm>
          </p:grpSpPr>
          <p:sp>
            <p:nvSpPr>
              <p:cNvPr id="60422" name="Rectangle 6"/>
              <p:cNvSpPr>
                <a:spLocks noChangeArrowheads="1"/>
              </p:cNvSpPr>
              <p:nvPr/>
            </p:nvSpPr>
            <p:spPr bwMode="auto">
              <a:xfrm>
                <a:off x="1776" y="1584"/>
                <a:ext cx="864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0424" name="Text Box 8"/>
              <p:cNvSpPr txBox="1">
                <a:spLocks noChangeArrowheads="1"/>
              </p:cNvSpPr>
              <p:nvPr/>
            </p:nvSpPr>
            <p:spPr bwMode="auto">
              <a:xfrm>
                <a:off x="1776" y="1584"/>
                <a:ext cx="5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600"/>
                  <a:t>module</a:t>
                </a:r>
              </a:p>
            </p:txBody>
          </p:sp>
        </p:grpSp>
        <p:sp>
          <p:nvSpPr>
            <p:cNvPr id="60435" name="Rectangle 19"/>
            <p:cNvSpPr>
              <a:spLocks noChangeArrowheads="1"/>
            </p:cNvSpPr>
            <p:nvPr/>
          </p:nvSpPr>
          <p:spPr bwMode="auto">
            <a:xfrm>
              <a:off x="3701" y="2400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1" name="Line 25"/>
            <p:cNvSpPr>
              <a:spLocks noChangeShapeType="1"/>
            </p:cNvSpPr>
            <p:nvPr/>
          </p:nvSpPr>
          <p:spPr bwMode="auto">
            <a:xfrm>
              <a:off x="3792" y="244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2" name="Line 26"/>
            <p:cNvSpPr>
              <a:spLocks noChangeShapeType="1"/>
            </p:cNvSpPr>
            <p:nvPr/>
          </p:nvSpPr>
          <p:spPr bwMode="auto">
            <a:xfrm>
              <a:off x="3264" y="24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3" name="Text Box 27"/>
            <p:cNvSpPr txBox="1">
              <a:spLocks noChangeArrowheads="1"/>
            </p:cNvSpPr>
            <p:nvPr/>
          </p:nvSpPr>
          <p:spPr bwMode="auto">
            <a:xfrm>
              <a:off x="2880" y="2256"/>
              <a:ext cx="6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reg or net</a:t>
              </a:r>
            </a:p>
          </p:txBody>
        </p:sp>
        <p:sp>
          <p:nvSpPr>
            <p:cNvPr id="60444" name="Text Box 28"/>
            <p:cNvSpPr txBox="1">
              <a:spLocks noChangeArrowheads="1"/>
            </p:cNvSpPr>
            <p:nvPr/>
          </p:nvSpPr>
          <p:spPr bwMode="auto">
            <a:xfrm>
              <a:off x="4080" y="2256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net</a:t>
              </a:r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3352800" y="4800600"/>
            <a:ext cx="2590800" cy="1371600"/>
            <a:chOff x="2112" y="3024"/>
            <a:chExt cx="1632" cy="864"/>
          </a:xfrm>
        </p:grpSpPr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2880" y="3024"/>
              <a:ext cx="864" cy="864"/>
              <a:chOff x="1776" y="1584"/>
              <a:chExt cx="864" cy="864"/>
            </a:xfrm>
          </p:grpSpPr>
          <p:sp>
            <p:nvSpPr>
              <p:cNvPr id="60432" name="Rectangle 16"/>
              <p:cNvSpPr>
                <a:spLocks noChangeArrowheads="1"/>
              </p:cNvSpPr>
              <p:nvPr/>
            </p:nvSpPr>
            <p:spPr bwMode="auto">
              <a:xfrm>
                <a:off x="1776" y="1584"/>
                <a:ext cx="864" cy="8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0433" name="Text Box 17"/>
              <p:cNvSpPr txBox="1">
                <a:spLocks noChangeArrowheads="1"/>
              </p:cNvSpPr>
              <p:nvPr/>
            </p:nvSpPr>
            <p:spPr bwMode="auto">
              <a:xfrm>
                <a:off x="1776" y="1584"/>
                <a:ext cx="5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l-GR" sz="1600"/>
                  <a:t>module</a:t>
                </a:r>
              </a:p>
            </p:txBody>
          </p:sp>
        </p:grpSp>
        <p:sp>
          <p:nvSpPr>
            <p:cNvPr id="60436" name="Rectangle 20"/>
            <p:cNvSpPr>
              <a:spLocks noChangeArrowheads="1"/>
            </p:cNvSpPr>
            <p:nvPr/>
          </p:nvSpPr>
          <p:spPr bwMode="auto">
            <a:xfrm>
              <a:off x="2834" y="3408"/>
              <a:ext cx="96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5" name="Line 29"/>
            <p:cNvSpPr>
              <a:spLocks noChangeShapeType="1"/>
            </p:cNvSpPr>
            <p:nvPr/>
          </p:nvSpPr>
          <p:spPr bwMode="auto">
            <a:xfrm>
              <a:off x="2112" y="345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6" name="Line 30"/>
            <p:cNvSpPr>
              <a:spLocks noChangeShapeType="1"/>
            </p:cNvSpPr>
            <p:nvPr/>
          </p:nvSpPr>
          <p:spPr bwMode="auto">
            <a:xfrm>
              <a:off x="2976" y="345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0447" name="Text Box 31"/>
            <p:cNvSpPr txBox="1">
              <a:spLocks noChangeArrowheads="1"/>
            </p:cNvSpPr>
            <p:nvPr/>
          </p:nvSpPr>
          <p:spPr bwMode="auto">
            <a:xfrm>
              <a:off x="2160" y="3264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net</a:t>
              </a:r>
            </a:p>
          </p:txBody>
        </p:sp>
        <p:sp>
          <p:nvSpPr>
            <p:cNvPr id="60448" name="Text Box 32"/>
            <p:cNvSpPr txBox="1">
              <a:spLocks noChangeArrowheads="1"/>
            </p:cNvSpPr>
            <p:nvPr/>
          </p:nvSpPr>
          <p:spPr bwMode="auto">
            <a:xfrm>
              <a:off x="3024" y="3264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net</a:t>
              </a:r>
            </a:p>
          </p:txBody>
        </p:sp>
      </p:grpSp>
      <p:sp>
        <p:nvSpPr>
          <p:cNvPr id="60449" name="Rectangle 3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828800"/>
            <a:ext cx="3810000" cy="4114800"/>
          </a:xfrm>
        </p:spPr>
        <p:txBody>
          <a:bodyPr/>
          <a:lstStyle/>
          <a:p>
            <a:r>
              <a:rPr lang="el-GR" sz="2400"/>
              <a:t>Inputs</a:t>
            </a:r>
          </a:p>
          <a:p>
            <a:endParaRPr lang="el-GR" sz="2400"/>
          </a:p>
          <a:p>
            <a:endParaRPr lang="el-GR" sz="2400"/>
          </a:p>
          <a:p>
            <a:endParaRPr lang="el-GR" sz="2400"/>
          </a:p>
          <a:p>
            <a:r>
              <a:rPr lang="el-GR" sz="2400"/>
              <a:t>Outputs</a:t>
            </a:r>
          </a:p>
          <a:p>
            <a:endParaRPr lang="el-GR" sz="2400"/>
          </a:p>
          <a:p>
            <a:endParaRPr lang="el-GR" sz="2400"/>
          </a:p>
          <a:p>
            <a:endParaRPr lang="el-GR" sz="2400"/>
          </a:p>
          <a:p>
            <a:r>
              <a:rPr lang="el-GR" sz="2400"/>
              <a:t>Inouts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Functional</a:t>
            </a:r>
            <a:r>
              <a:rPr lang="it-IT" dirty="0"/>
              <a:t> </a:t>
            </a:r>
            <a:r>
              <a:rPr lang="it-IT" dirty="0" err="1"/>
              <a:t>Counter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428728" y="1309293"/>
            <a:ext cx="4751622" cy="526297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cntr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(q,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aclr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,d);</a:t>
            </a:r>
          </a:p>
          <a:p>
            <a:r>
              <a:rPr lang="it-IT" sz="1600" b="1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aclr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600" b="1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[7:0] d;</a:t>
            </a:r>
          </a:p>
          <a:p>
            <a:r>
              <a:rPr lang="it-IT" sz="1600" b="1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[1:0]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600" b="1" dirty="0">
                <a:latin typeface="Courier New" pitchFamily="49" charset="0"/>
                <a:cs typeface="Courier New" pitchFamily="49" charset="0"/>
              </a:rPr>
              <a:t>output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[7:0] q;</a:t>
            </a:r>
          </a:p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[7:0] q;</a:t>
            </a:r>
          </a:p>
          <a:p>
            <a:endParaRPr lang="it-IT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always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@(</a:t>
            </a: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or </a:t>
            </a: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posedge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aclr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6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begin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aclr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q &lt;= 8’h00;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600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600" b="1" dirty="0">
                <a:latin typeface="Courier New" pitchFamily="49" charset="0"/>
                <a:cs typeface="Courier New" pitchFamily="49" charset="0"/>
              </a:rPr>
              <a:t>case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funct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    2’b00: q &lt;= d;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    2’b01: q &lt;= q+1;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    2’b10: q &lt;= q-1;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    2’b11: q &lt;=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q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endcase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600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endmodule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	</a:t>
            </a:r>
            <a:endParaRPr lang="it-IT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Similar to other languages, they implement code blocks (subprograms</a:t>
            </a:r>
            <a:r>
              <a:rPr lang="it-IT" sz="2400" dirty="0"/>
              <a:t>)</a:t>
            </a:r>
          </a:p>
          <a:p>
            <a:r>
              <a:rPr lang="en-US" sz="2400" dirty="0"/>
              <a:t>Useful in case of repetitive code</a:t>
            </a:r>
            <a:r>
              <a:rPr lang="it-IT" sz="2400" dirty="0"/>
              <a:t>,</a:t>
            </a:r>
          </a:p>
          <a:p>
            <a:r>
              <a:rPr lang="it-IT" sz="2400" dirty="0" err="1"/>
              <a:t>Promote</a:t>
            </a:r>
            <a:r>
              <a:rPr lang="it-IT" sz="2400" dirty="0"/>
              <a:t> code </a:t>
            </a:r>
            <a:r>
              <a:rPr lang="it-IT" sz="2400" dirty="0" err="1"/>
              <a:t>readability</a:t>
            </a:r>
            <a:r>
              <a:rPr lang="it-IT" sz="2400" dirty="0"/>
              <a:t>,</a:t>
            </a:r>
          </a:p>
          <a:p>
            <a:r>
              <a:rPr lang="it-IT" sz="2400" dirty="0" err="1"/>
              <a:t>Functions</a:t>
            </a:r>
            <a:r>
              <a:rPr lang="it-IT" sz="2400" dirty="0"/>
              <a:t>:</a:t>
            </a:r>
            <a:endParaRPr lang="it-IT" sz="2800" dirty="0"/>
          </a:p>
          <a:p>
            <a:pPr lvl="1"/>
            <a:r>
              <a:rPr lang="en-US" sz="2000" dirty="0"/>
              <a:t>Returns only </a:t>
            </a:r>
            <a:r>
              <a:rPr lang="en-US" sz="2000" b="1" dirty="0"/>
              <a:t>one value</a:t>
            </a:r>
            <a:r>
              <a:rPr lang="en-US" sz="2000" dirty="0"/>
              <a:t> based on its inputs</a:t>
            </a:r>
            <a:r>
              <a:rPr lang="it-IT" sz="2000" dirty="0"/>
              <a:t>,</a:t>
            </a:r>
          </a:p>
          <a:p>
            <a:pPr lvl="1"/>
            <a:r>
              <a:rPr lang="en-US" sz="2000" dirty="0"/>
              <a:t>Mostly used for combinatorial logic</a:t>
            </a:r>
            <a:r>
              <a:rPr lang="it-IT" sz="2000" dirty="0"/>
              <a:t>,</a:t>
            </a:r>
          </a:p>
          <a:p>
            <a:pPr lvl="1"/>
            <a:r>
              <a:rPr lang="it-IT" sz="2000" dirty="0" err="1"/>
              <a:t>Used</a:t>
            </a:r>
            <a:r>
              <a:rPr lang="it-IT" sz="2000" dirty="0"/>
              <a:t> in </a:t>
            </a:r>
            <a:r>
              <a:rPr lang="it-IT" sz="2000" dirty="0" err="1"/>
              <a:t>expressions</a:t>
            </a:r>
            <a:r>
              <a:rPr lang="it-IT" sz="2000" dirty="0"/>
              <a:t>    (Es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it-IT" sz="2000" b="1" dirty="0" err="1">
                <a:latin typeface="Courier New" pitchFamily="49" charset="0"/>
                <a:cs typeface="Courier New" pitchFamily="49" charset="0"/>
              </a:rPr>
              <a:t>assign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c=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mult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(a,b) </a:t>
            </a:r>
            <a:r>
              <a:rPr lang="it-IT" sz="2000" dirty="0"/>
              <a:t>).</a:t>
            </a:r>
          </a:p>
          <a:p>
            <a:r>
              <a:rPr lang="it-IT" sz="2400" dirty="0"/>
              <a:t>Task:</a:t>
            </a:r>
          </a:p>
          <a:p>
            <a:pPr lvl="1"/>
            <a:r>
              <a:rPr lang="en-US" sz="2000" dirty="0"/>
              <a:t>They are like "procedures" in other languages</a:t>
            </a:r>
            <a:r>
              <a:rPr lang="it-IT" sz="2000" dirty="0"/>
              <a:t>,</a:t>
            </a:r>
          </a:p>
          <a:p>
            <a:pPr lvl="1"/>
            <a:r>
              <a:rPr lang="en-US" sz="2000" dirty="0"/>
              <a:t>Used for both sequential and combinatorial logic</a:t>
            </a:r>
            <a:r>
              <a:rPr lang="it-IT" sz="2000" dirty="0"/>
              <a:t>,</a:t>
            </a:r>
          </a:p>
          <a:p>
            <a:pPr lvl="1"/>
            <a:r>
              <a:rPr lang="it-IT" sz="2000" dirty="0" err="1"/>
              <a:t>Used</a:t>
            </a:r>
            <a:r>
              <a:rPr lang="it-IT" sz="2000" dirty="0"/>
              <a:t> </a:t>
            </a:r>
            <a:r>
              <a:rPr lang="it-IT" sz="2000" dirty="0" err="1"/>
              <a:t>as</a:t>
            </a:r>
            <a:r>
              <a:rPr lang="it-IT" sz="2000" dirty="0"/>
              <a:t> a "statement” (Es: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mult_out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(a,b)</a:t>
            </a:r>
            <a:r>
              <a:rPr lang="it-IT" sz="2000" dirty="0"/>
              <a:t>)</a:t>
            </a:r>
          </a:p>
          <a:p>
            <a:pPr lvl="1"/>
            <a:endParaRPr lang="it-IT" sz="2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Tasks</a:t>
            </a:r>
            <a:r>
              <a:rPr lang="it-IT" dirty="0"/>
              <a:t> &amp; </a:t>
            </a:r>
            <a:r>
              <a:rPr lang="it-IT" dirty="0" err="1"/>
              <a:t>Functions</a:t>
            </a:r>
            <a:endParaRPr lang="it-I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Functions</a:t>
            </a:r>
            <a:r>
              <a:rPr lang="it-IT" dirty="0"/>
              <a:t> </a:t>
            </a:r>
            <a:r>
              <a:rPr lang="it-IT" dirty="0" err="1"/>
              <a:t>def</a:t>
            </a:r>
            <a:r>
              <a:rPr lang="it-IT" dirty="0"/>
              <a:t>. (Es.)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000100" y="1285860"/>
            <a:ext cx="3631122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[15:0] </a:t>
            </a:r>
            <a:r>
              <a:rPr lang="it-IT" dirty="0" err="1">
                <a:latin typeface="Courier New" pitchFamily="49" charset="0"/>
                <a:cs typeface="Courier New" pitchFamily="49" charset="0"/>
              </a:rPr>
              <a:t>mult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b="1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[7:0] a,b;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b="1" dirty="0" err="1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[15:0] r;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b="1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i;</a:t>
            </a:r>
          </a:p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begin</a:t>
            </a:r>
            <a:endParaRPr lang="it-IT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(a[0] ==1)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dirty="0" err="1">
                <a:latin typeface="Courier New" pitchFamily="49" charset="0"/>
                <a:cs typeface="Courier New" pitchFamily="49" charset="0"/>
              </a:rPr>
              <a:t>r=b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   r=0;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b="1" dirty="0" err="1">
                <a:latin typeface="Courier New" pitchFamily="49" charset="0"/>
                <a:cs typeface="Courier New" pitchFamily="49" charset="0"/>
              </a:rPr>
              <a:t>for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(i=1;i&lt;=7; i=i+1)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b="1" dirty="0" err="1">
                <a:latin typeface="Courier New" pitchFamily="49" charset="0"/>
                <a:cs typeface="Courier New" pitchFamily="49" charset="0"/>
              </a:rPr>
              <a:t>begin</a:t>
            </a:r>
            <a:endParaRPr lang="it-IT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it-IT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(a[i] ==1)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it-IT" dirty="0" err="1">
                <a:latin typeface="Courier New" pitchFamily="49" charset="0"/>
                <a:cs typeface="Courier New" pitchFamily="49" charset="0"/>
              </a:rPr>
              <a:t>r=r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+(b &lt;&lt;i);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dirty="0" err="1">
                <a:latin typeface="Courier New" pitchFamily="49" charset="0"/>
                <a:cs typeface="Courier New" pitchFamily="49" charset="0"/>
              </a:rPr>
              <a:t>mult=r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endfunction</a:t>
            </a:r>
            <a:endParaRPr lang="it-IT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286380" y="1428736"/>
            <a:ext cx="370005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/>
              <a:t> </a:t>
            </a:r>
            <a:r>
              <a:rPr lang="it-IT" dirty="0" err="1"/>
              <a:t>mult</a:t>
            </a:r>
            <a:r>
              <a:rPr lang="it-IT" dirty="0"/>
              <a:t>: </a:t>
            </a:r>
            <a:r>
              <a:rPr lang="en-US" dirty="0"/>
              <a:t>Function Name</a:t>
            </a:r>
            <a:br>
              <a:rPr lang="en-US" dirty="0"/>
            </a:br>
            <a:r>
              <a:rPr lang="en-US" dirty="0"/>
              <a:t>         and exit of the same</a:t>
            </a:r>
            <a:r>
              <a:rPr lang="it-IT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it-IT" dirty="0"/>
              <a:t>a, b : </a:t>
            </a:r>
            <a:r>
              <a:rPr lang="it-IT" dirty="0" err="1"/>
              <a:t>Inputs</a:t>
            </a:r>
            <a:r>
              <a:rPr lang="it-IT" dirty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it-IT" dirty="0"/>
              <a:t> r, i : </a:t>
            </a:r>
            <a:r>
              <a:rPr lang="it-IT" dirty="0" err="1"/>
              <a:t>local</a:t>
            </a:r>
            <a:r>
              <a:rPr lang="it-IT" dirty="0"/>
              <a:t> </a:t>
            </a:r>
            <a:r>
              <a:rPr lang="it-IT" dirty="0" err="1"/>
              <a:t>variables</a:t>
            </a:r>
            <a:r>
              <a:rPr lang="it-IT" dirty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it-IT" dirty="0"/>
              <a:t> </a:t>
            </a:r>
            <a:r>
              <a:rPr lang="en-US" dirty="0"/>
              <a:t>realization of a </a:t>
            </a:r>
            <a:br>
              <a:rPr lang="en-US" dirty="0"/>
            </a:br>
            <a:r>
              <a:rPr lang="en-US" dirty="0"/>
              <a:t>         combinatorial algorithm</a:t>
            </a:r>
            <a:r>
              <a:rPr lang="it-IT" dirty="0"/>
              <a:t>.</a:t>
            </a:r>
          </a:p>
          <a:p>
            <a:pPr>
              <a:buFont typeface="Arial" pitchFamily="34" charset="0"/>
              <a:buChar char="•"/>
            </a:pPr>
            <a:endParaRPr lang="it-IT" dirty="0"/>
          </a:p>
          <a:p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357818" y="4000504"/>
            <a:ext cx="280397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Statement:</a:t>
            </a:r>
          </a:p>
          <a:p>
            <a:endParaRPr lang="it-IT" dirty="0"/>
          </a:p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assign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dirty="0" err="1">
                <a:latin typeface="Courier New" pitchFamily="49" charset="0"/>
                <a:cs typeface="Courier New" pitchFamily="49" charset="0"/>
              </a:rPr>
              <a:t>c=mult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(a,b);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Realizzazione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0528" y="2348880"/>
            <a:ext cx="9505056" cy="262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8133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571472" y="5715016"/>
            <a:ext cx="8229600" cy="935026"/>
          </a:xfrm>
        </p:spPr>
        <p:txBody>
          <a:bodyPr/>
          <a:lstStyle/>
          <a:p>
            <a:r>
              <a:rPr lang="en-US" sz="2400" dirty="0"/>
              <a:t>The call to a task is "replaced" with the text described in the task itself</a:t>
            </a:r>
            <a:endParaRPr lang="it-IT" sz="24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Task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71472" y="1142984"/>
            <a:ext cx="3355406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test;</a:t>
            </a:r>
          </a:p>
          <a:p>
            <a:endParaRPr lang="it-IT" dirty="0">
              <a:latin typeface="Courier New" pitchFamily="49" charset="0"/>
              <a:cs typeface="Courier New" pitchFamily="49" charset="0"/>
            </a:endParaRPr>
          </a:p>
          <a:p>
            <a:r>
              <a:rPr lang="it-IT" b="1" dirty="0">
                <a:latin typeface="Courier New" pitchFamily="49" charset="0"/>
                <a:cs typeface="Courier New" pitchFamily="49" charset="0"/>
              </a:rPr>
              <a:t>task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b="1" dirty="0">
                <a:latin typeface="Courier New" pitchFamily="49" charset="0"/>
                <a:cs typeface="Courier New" pitchFamily="49" charset="0"/>
              </a:rPr>
              <a:t>input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a,b;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b="1" dirty="0">
                <a:latin typeface="Courier New" pitchFamily="49" charset="0"/>
                <a:cs typeface="Courier New" pitchFamily="49" charset="0"/>
              </a:rPr>
              <a:t>output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c;</a:t>
            </a:r>
          </a:p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begin</a:t>
            </a:r>
            <a:endParaRPr lang="it-IT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 c=a+b;</a:t>
            </a:r>
          </a:p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endtask</a:t>
            </a:r>
            <a:endParaRPr lang="it-IT" b="1" dirty="0">
              <a:latin typeface="Courier New" pitchFamily="49" charset="0"/>
              <a:cs typeface="Courier New" pitchFamily="49" charset="0"/>
            </a:endParaRPr>
          </a:p>
          <a:p>
            <a:endParaRPr lang="it-IT" dirty="0">
              <a:latin typeface="Courier New" pitchFamily="49" charset="0"/>
              <a:cs typeface="Courier New" pitchFamily="49" charset="0"/>
            </a:endParaRPr>
          </a:p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initial</a:t>
            </a:r>
            <a:endParaRPr lang="it-IT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b="1" dirty="0" err="1">
                <a:latin typeface="Courier New" pitchFamily="49" charset="0"/>
                <a:cs typeface="Courier New" pitchFamily="49" charset="0"/>
              </a:rPr>
              <a:t>begin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: init1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b="1" dirty="0" err="1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p;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(1,0,p);</a:t>
            </a:r>
          </a:p>
          <a:p>
            <a:r>
              <a:rPr lang="it-IT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dirty="0" err="1">
                <a:latin typeface="Courier New" pitchFamily="49" charset="0"/>
                <a:cs typeface="Courier New" pitchFamily="49" charset="0"/>
              </a:rPr>
              <a:t>$</a:t>
            </a:r>
            <a:r>
              <a:rPr lang="it-IT" b="1" dirty="0" err="1">
                <a:latin typeface="Courier New" pitchFamily="49" charset="0"/>
                <a:cs typeface="Courier New" pitchFamily="49" charset="0"/>
              </a:rPr>
              <a:t>display</a:t>
            </a:r>
            <a:r>
              <a:rPr lang="it-IT" dirty="0">
                <a:latin typeface="Courier New" pitchFamily="49" charset="0"/>
                <a:cs typeface="Courier New" pitchFamily="49" charset="0"/>
              </a:rPr>
              <a:t> (“p=%b”,p);</a:t>
            </a:r>
          </a:p>
          <a:p>
            <a:r>
              <a:rPr lang="it-IT" b="1" dirty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endParaRPr lang="it-IT" dirty="0">
              <a:latin typeface="Courier New" pitchFamily="49" charset="0"/>
              <a:cs typeface="Courier New" pitchFamily="49" charset="0"/>
            </a:endParaRPr>
          </a:p>
          <a:p>
            <a:endParaRPr lang="it-IT" dirty="0"/>
          </a:p>
        </p:txBody>
      </p:sp>
      <p:cxnSp>
        <p:nvCxnSpPr>
          <p:cNvPr id="9" name="Connettore 2 8"/>
          <p:cNvCxnSpPr/>
          <p:nvPr/>
        </p:nvCxnSpPr>
        <p:spPr>
          <a:xfrm flipV="1">
            <a:off x="1785918" y="1142984"/>
            <a:ext cx="2643206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>
            <a:endCxn id="14" idx="1"/>
          </p:cNvCxnSpPr>
          <p:nvPr/>
        </p:nvCxnSpPr>
        <p:spPr>
          <a:xfrm>
            <a:off x="2643174" y="4643446"/>
            <a:ext cx="2000264" cy="5374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4572000" y="857232"/>
            <a:ext cx="26100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They are not passed 
data to the task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4643438" y="4857760"/>
            <a:ext cx="4164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I valori vengono passati </a:t>
            </a:r>
          </a:p>
          <a:p>
            <a:r>
              <a:rPr lang="it-IT" dirty="0"/>
              <a:t>nell’ordine stesso in cui compaiono</a:t>
            </a:r>
          </a:p>
        </p:txBody>
      </p:sp>
      <p:sp>
        <p:nvSpPr>
          <p:cNvPr id="15" name="Parentesi graffa chiusa 14"/>
          <p:cNvSpPr/>
          <p:nvPr/>
        </p:nvSpPr>
        <p:spPr>
          <a:xfrm>
            <a:off x="3500430" y="1714488"/>
            <a:ext cx="214314" cy="157163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/>
        </p:nvSpPr>
        <p:spPr>
          <a:xfrm>
            <a:off x="3857620" y="2357430"/>
            <a:ext cx="1885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Task Definition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4000496" y="4286256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Using the Task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Differenze fra </a:t>
            </a:r>
            <a:r>
              <a:rPr lang="it-IT" dirty="0" err="1"/>
              <a:t>Tasks</a:t>
            </a:r>
            <a:r>
              <a:rPr lang="it-IT" dirty="0"/>
              <a:t> e </a:t>
            </a:r>
            <a:r>
              <a:rPr lang="it-IT" dirty="0" err="1"/>
              <a:t>Functions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0034" y="1285860"/>
            <a:ext cx="4040188" cy="762000"/>
          </a:xfrm>
        </p:spPr>
        <p:txBody>
          <a:bodyPr/>
          <a:lstStyle/>
          <a:p>
            <a:r>
              <a:rPr lang="it-IT" dirty="0" err="1"/>
              <a:t>Functions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3"/>
          </p:nvPr>
        </p:nvSpPr>
        <p:spPr>
          <a:xfrm>
            <a:off x="4643438" y="1285860"/>
            <a:ext cx="4041775" cy="762000"/>
          </a:xfrm>
        </p:spPr>
        <p:txBody>
          <a:bodyPr/>
          <a:lstStyle/>
          <a:p>
            <a:r>
              <a:rPr lang="it-IT" dirty="0" err="1"/>
              <a:t>Tasks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28596" y="2071678"/>
            <a:ext cx="4040188" cy="3941763"/>
          </a:xfrm>
        </p:spPr>
        <p:txBody>
          <a:bodyPr/>
          <a:lstStyle/>
          <a:p>
            <a:r>
              <a:rPr lang="en-US" sz="1800" dirty="0"/>
              <a:t>A function can invoke another function but not another task</a:t>
            </a:r>
            <a:r>
              <a:rPr lang="it-IT" sz="1800" dirty="0"/>
              <a:t>,</a:t>
            </a:r>
          </a:p>
          <a:p>
            <a:r>
              <a:rPr lang="en-US" sz="1800" dirty="0"/>
              <a:t>Cannot contain delays, events (@), or time checks</a:t>
            </a:r>
            <a:br>
              <a:rPr lang="en-US" sz="1800" dirty="0"/>
            </a:br>
            <a:r>
              <a:rPr lang="en-US" sz="1800" dirty="0"/>
              <a:t>(it only realizes combinatorial circuits, i.e. a function is executed in zero time</a:t>
            </a:r>
            <a:r>
              <a:rPr lang="it-IT" sz="1800" dirty="0"/>
              <a:t>,</a:t>
            </a:r>
          </a:p>
          <a:p>
            <a:r>
              <a:rPr lang="en-US" sz="1800" dirty="0"/>
              <a:t>Must have at least one entrance</a:t>
            </a:r>
            <a:r>
              <a:rPr lang="it-IT" sz="1800" dirty="0"/>
              <a:t>,</a:t>
            </a:r>
          </a:p>
          <a:p>
            <a:r>
              <a:rPr lang="it-IT" sz="1800" dirty="0" err="1"/>
              <a:t>Returns</a:t>
            </a:r>
            <a:r>
              <a:rPr lang="it-IT" sz="1800" dirty="0"/>
              <a:t> a </a:t>
            </a:r>
            <a:r>
              <a:rPr lang="it-IT" sz="1800" dirty="0" err="1"/>
              <a:t>value</a:t>
            </a:r>
            <a:r>
              <a:rPr lang="it-IT" sz="1800" dirty="0"/>
              <a:t>.</a:t>
            </a:r>
          </a:p>
        </p:txBody>
      </p:sp>
      <p:sp>
        <p:nvSpPr>
          <p:cNvPr id="7" name="Segnaposto contenuto 6"/>
          <p:cNvSpPr>
            <a:spLocks noGrp="1"/>
          </p:cNvSpPr>
          <p:nvPr>
            <p:ph sz="quarter" idx="4"/>
          </p:nvPr>
        </p:nvSpPr>
        <p:spPr>
          <a:xfrm>
            <a:off x="4643438" y="2071678"/>
            <a:ext cx="4041775" cy="3941763"/>
          </a:xfrm>
        </p:spPr>
        <p:txBody>
          <a:bodyPr/>
          <a:lstStyle/>
          <a:p>
            <a:r>
              <a:rPr lang="en-US" sz="1800" dirty="0"/>
              <a:t>A task can invoke other tasks or functions</a:t>
            </a:r>
            <a:r>
              <a:rPr lang="it-IT" sz="1800" dirty="0"/>
              <a:t>,</a:t>
            </a:r>
          </a:p>
          <a:p>
            <a:r>
              <a:rPr lang="en-US" sz="1800" dirty="0"/>
              <a:t>Can contain delays, events, or time controls (combinatorial or sequential circuits</a:t>
            </a:r>
            <a:r>
              <a:rPr lang="it-IT" sz="1800" dirty="0"/>
              <a:t>),</a:t>
            </a:r>
          </a:p>
          <a:p>
            <a:r>
              <a:rPr lang="en-US" sz="1800" dirty="0"/>
              <a:t>Equivalent to a text replacement</a:t>
            </a:r>
            <a:r>
              <a:rPr lang="it-IT" sz="1800" dirty="0"/>
              <a:t>,</a:t>
            </a:r>
          </a:p>
          <a:p>
            <a:r>
              <a:rPr lang="en-US" sz="1800" dirty="0"/>
              <a:t>Can have zero or more inputs</a:t>
            </a:r>
            <a:r>
              <a:rPr lang="it-IT" sz="1800" dirty="0"/>
              <a:t>,</a:t>
            </a:r>
          </a:p>
          <a:p>
            <a:r>
              <a:rPr lang="it-IT" sz="1800" dirty="0"/>
              <a:t>Can </a:t>
            </a:r>
            <a:r>
              <a:rPr lang="it-IT" sz="1800" dirty="0" err="1"/>
              <a:t>have</a:t>
            </a:r>
            <a:r>
              <a:rPr lang="it-IT" sz="1800" dirty="0"/>
              <a:t> multiple </a:t>
            </a:r>
            <a:r>
              <a:rPr lang="it-IT" sz="1800" dirty="0" err="1"/>
              <a:t>outputs</a:t>
            </a:r>
            <a:r>
              <a:rPr lang="it-IT" sz="1800" dirty="0"/>
              <a:t>,</a:t>
            </a:r>
          </a:p>
          <a:p>
            <a:r>
              <a:rPr lang="it-IT" sz="1800" dirty="0"/>
              <a:t>can use in-out </a:t>
            </a:r>
            <a:r>
              <a:rPr lang="it-IT" sz="1800" dirty="0" err="1"/>
              <a:t>signals</a:t>
            </a:r>
            <a:r>
              <a:rPr lang="it-IT" sz="1800" dirty="0"/>
              <a:t>.</a:t>
            </a:r>
          </a:p>
          <a:p>
            <a:pPr>
              <a:buNone/>
            </a:pPr>
            <a:endParaRPr lang="it-IT" sz="1800" dirty="0"/>
          </a:p>
          <a:p>
            <a:endParaRPr lang="it-IT" sz="1800" dirty="0"/>
          </a:p>
          <a:p>
            <a:endParaRPr lang="it-IT" sz="1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4488"/>
            <a:ext cx="8229600" cy="4292612"/>
          </a:xfrm>
        </p:spPr>
        <p:txBody>
          <a:bodyPr/>
          <a:lstStyle/>
          <a:p>
            <a:r>
              <a:rPr lang="it-IT" sz="2000" dirty="0"/>
              <a:t>$</a:t>
            </a:r>
            <a:r>
              <a:rPr lang="el-GR" sz="2000" dirty="0"/>
              <a:t>display(</a:t>
            </a:r>
            <a:r>
              <a:rPr lang="en-US" sz="2000" dirty="0"/>
              <a:t>“..”, arg2, arg3, ..</a:t>
            </a:r>
            <a:r>
              <a:rPr lang="el-GR" sz="2000" dirty="0"/>
              <a:t>);  </a:t>
            </a:r>
            <a:r>
              <a:rPr lang="el-GR" sz="2000" dirty="0">
                <a:sym typeface="Symbol" pitchFamily="18" charset="2"/>
              </a:rPr>
              <a:t></a:t>
            </a:r>
            <a:r>
              <a:rPr lang="el-GR" sz="2000" dirty="0"/>
              <a:t>  much like printf(), displays formatted string in std output when encountered</a:t>
            </a:r>
          </a:p>
          <a:p>
            <a:r>
              <a:rPr lang="el-GR" sz="2000" dirty="0"/>
              <a:t>$monitor(</a:t>
            </a:r>
            <a:r>
              <a:rPr lang="en-US" sz="2000" dirty="0"/>
              <a:t>“..”, arg2, arg3, ..); </a:t>
            </a:r>
            <a:r>
              <a:rPr lang="el-GR" sz="2000" dirty="0">
                <a:sym typeface="Symbol" pitchFamily="18" charset="2"/>
              </a:rPr>
              <a:t> like $display(), but .. displays string each time any of arg2, arg3, .. Changes</a:t>
            </a:r>
          </a:p>
          <a:p>
            <a:r>
              <a:rPr lang="el-GR" sz="2000" dirty="0">
                <a:sym typeface="Symbol" pitchFamily="18" charset="2"/>
              </a:rPr>
              <a:t>$stop;  suspends sim when encountered</a:t>
            </a:r>
          </a:p>
          <a:p>
            <a:r>
              <a:rPr lang="el-GR" sz="2000" dirty="0">
                <a:sym typeface="Symbol" pitchFamily="18" charset="2"/>
              </a:rPr>
              <a:t>$finish;  finishes sim when encountered</a:t>
            </a:r>
          </a:p>
          <a:p>
            <a:r>
              <a:rPr lang="el-GR" sz="2000" dirty="0">
                <a:sym typeface="Symbol" pitchFamily="18" charset="2"/>
              </a:rPr>
              <a:t>$fopen(</a:t>
            </a:r>
            <a:r>
              <a:rPr lang="en-US" sz="2000" dirty="0">
                <a:sym typeface="Symbol" pitchFamily="18" charset="2"/>
              </a:rPr>
              <a:t>“filename”);</a:t>
            </a:r>
            <a:r>
              <a:rPr lang="el-GR" sz="2000" dirty="0">
                <a:sym typeface="Symbol" pitchFamily="18" charset="2"/>
              </a:rPr>
              <a:t>  returns file descriptor (integer); then, you can use $fdisplay(fd, </a:t>
            </a:r>
            <a:r>
              <a:rPr lang="en-US" sz="2000" dirty="0">
                <a:sym typeface="Symbol" pitchFamily="18" charset="2"/>
              </a:rPr>
              <a:t>“..”, arg2, arg3, ..); or </a:t>
            </a:r>
            <a:r>
              <a:rPr lang="el-GR" sz="2000" dirty="0"/>
              <a:t>$fmonitor(fd, </a:t>
            </a:r>
            <a:r>
              <a:rPr lang="en-US" sz="2000" dirty="0"/>
              <a:t>“..”, arg2, arg3, ..);  to write to file</a:t>
            </a:r>
          </a:p>
          <a:p>
            <a:r>
              <a:rPr lang="en-US" sz="2000" dirty="0"/>
              <a:t>$</a:t>
            </a:r>
            <a:r>
              <a:rPr lang="en-US" sz="2000" dirty="0" err="1"/>
              <a:t>fclose</a:t>
            </a:r>
            <a:r>
              <a:rPr lang="en-US" sz="2000" dirty="0"/>
              <a:t>(</a:t>
            </a:r>
            <a:r>
              <a:rPr lang="en-US" sz="2000" dirty="0" err="1"/>
              <a:t>fd</a:t>
            </a:r>
            <a:r>
              <a:rPr lang="en-US" sz="2000" dirty="0"/>
              <a:t>); </a:t>
            </a:r>
            <a:r>
              <a:rPr lang="el-GR" sz="2000" dirty="0">
                <a:sym typeface="Symbol" pitchFamily="18" charset="2"/>
              </a:rPr>
              <a:t> closes file</a:t>
            </a:r>
          </a:p>
          <a:p>
            <a:r>
              <a:rPr lang="el-GR" sz="2000" dirty="0">
                <a:sym typeface="Symbol" pitchFamily="18" charset="2"/>
              </a:rPr>
              <a:t>$random(seed);  returns random integer; give her an integer as a seed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System Tasks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2857488" y="1071546"/>
            <a:ext cx="57150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l-GR"/>
              <a:t>Always written inside procedures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/>
              <a:t>$display &amp; $monitor string format</a:t>
            </a:r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1447800" y="1295400"/>
          <a:ext cx="6248400" cy="477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itmap Image" r:id="rId3" imgW="2948911" imgH="2255365" progId="PBrush">
                  <p:embed/>
                </p:oleObj>
              </mc:Choice>
              <mc:Fallback>
                <p:oleObj name="Bitmap Image" r:id="rId3" imgW="2948911" imgH="2255365" progId="PBrush">
                  <p:embed/>
                  <p:pic>
                    <p:nvPicPr>
                      <p:cNvPr id="983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95400"/>
                        <a:ext cx="6248400" cy="477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000" dirty="0">
                <a:sym typeface="Symbol" pitchFamily="18" charset="2"/>
              </a:rPr>
              <a:t>` </a:t>
            </a:r>
            <a:r>
              <a:rPr lang="el-GR" sz="2000" dirty="0"/>
              <a:t>include </a:t>
            </a:r>
            <a:r>
              <a:rPr lang="en-US" sz="2000" dirty="0"/>
              <a:t>“</a:t>
            </a:r>
            <a:r>
              <a:rPr lang="el-GR" sz="2000" dirty="0"/>
              <a:t>filename</a:t>
            </a:r>
            <a:r>
              <a:rPr lang="en-US" sz="2000" dirty="0"/>
              <a:t>”</a:t>
            </a:r>
            <a:r>
              <a:rPr lang="el-GR" sz="2000" dirty="0"/>
              <a:t> </a:t>
            </a:r>
            <a:r>
              <a:rPr lang="el-GR" sz="2000" dirty="0">
                <a:sym typeface="Symbol" pitchFamily="18" charset="2"/>
              </a:rPr>
              <a:t> inserts contents of file into current file; write it anywhere in code ..</a:t>
            </a:r>
          </a:p>
          <a:p>
            <a:endParaRPr lang="el-GR" sz="2000" dirty="0">
              <a:sym typeface="Symbol" pitchFamily="18" charset="2"/>
            </a:endParaRPr>
          </a:p>
          <a:p>
            <a:r>
              <a:rPr lang="el-GR" sz="2000" dirty="0">
                <a:sym typeface="Symbol" pitchFamily="18" charset="2"/>
              </a:rPr>
              <a:t>`define &lt;text1&gt; &lt;text2&gt;  text1 substitutes text2;</a:t>
            </a:r>
          </a:p>
          <a:p>
            <a:pPr marL="819150" lvl="1"/>
            <a:r>
              <a:rPr lang="el-GR" sz="1800" dirty="0">
                <a:sym typeface="Symbol" pitchFamily="18" charset="2"/>
              </a:rPr>
              <a:t>e.g. </a:t>
            </a:r>
            <a:r>
              <a:rPr lang="el-GR" sz="1800" dirty="0">
                <a:latin typeface="Courier New" pitchFamily="49" charset="0"/>
                <a:sym typeface="Symbol" pitchFamily="18" charset="2"/>
              </a:rPr>
              <a:t>`define BUS reg[31:0]</a:t>
            </a:r>
            <a:r>
              <a:rPr lang="el-GR" sz="1800" dirty="0">
                <a:sym typeface="Symbol" pitchFamily="18" charset="2"/>
              </a:rPr>
              <a:t>	in declaration part:	</a:t>
            </a:r>
            <a:r>
              <a:rPr lang="el-GR" sz="1800" dirty="0">
                <a:latin typeface="Courier New" pitchFamily="49" charset="0"/>
                <a:sym typeface="Symbol" pitchFamily="18" charset="2"/>
              </a:rPr>
              <a:t>`BUS data;</a:t>
            </a:r>
          </a:p>
          <a:p>
            <a:pPr marL="819150" lvl="1"/>
            <a:endParaRPr lang="el-GR" sz="1800" dirty="0">
              <a:latin typeface="Courier New" pitchFamily="49" charset="0"/>
              <a:sym typeface="Symbol" pitchFamily="18" charset="2"/>
            </a:endParaRPr>
          </a:p>
          <a:p>
            <a:r>
              <a:rPr lang="el-GR" sz="2000" dirty="0">
                <a:sym typeface="Symbol" pitchFamily="18" charset="2"/>
              </a:rPr>
              <a:t>`timescale &lt;time unit&gt;/&lt;precision&gt;</a:t>
            </a:r>
          </a:p>
          <a:p>
            <a:pPr marL="819150" lvl="1"/>
            <a:r>
              <a:rPr lang="el-GR" sz="1800" dirty="0">
                <a:sym typeface="Symbol" pitchFamily="18" charset="2"/>
              </a:rPr>
              <a:t>e.g</a:t>
            </a:r>
            <a:r>
              <a:rPr lang="el-GR" sz="1800" dirty="0">
                <a:latin typeface="Courier New" pitchFamily="49" charset="0"/>
                <a:sym typeface="Symbol" pitchFamily="18" charset="2"/>
              </a:rPr>
              <a:t>. `timescale 10ns/1ns</a:t>
            </a:r>
            <a:r>
              <a:rPr lang="el-GR" sz="1800" dirty="0">
                <a:sym typeface="Symbol" pitchFamily="18" charset="2"/>
              </a:rPr>
              <a:t>	later:	</a:t>
            </a:r>
            <a:r>
              <a:rPr lang="el-GR" sz="1800" dirty="0">
                <a:latin typeface="Courier New" pitchFamily="49" charset="0"/>
                <a:sym typeface="Symbol" pitchFamily="18" charset="2"/>
              </a:rPr>
              <a:t>#5 a = b;</a:t>
            </a:r>
            <a:endParaRPr lang="el-GR" sz="1800" dirty="0">
              <a:sym typeface="Symbol" pitchFamily="18" charset="2"/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Compiler Directives</a:t>
            </a:r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>
            <a:off x="6143636" y="4429132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5643570" y="5000636"/>
            <a:ext cx="1052530" cy="39054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l-GR" dirty="0"/>
              <a:t>50ns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Parameters</a:t>
            </a:r>
          </a:p>
        </p:txBody>
      </p:sp>
      <p:sp>
        <p:nvSpPr>
          <p:cNvPr id="99378" name="Text Box 50"/>
          <p:cNvSpPr txBox="1">
            <a:spLocks noChangeArrowheads="1"/>
          </p:cNvSpPr>
          <p:nvPr/>
        </p:nvSpPr>
        <p:spPr bwMode="auto">
          <a:xfrm>
            <a:off x="762000" y="3202599"/>
            <a:ext cx="3768980" cy="308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module</a:t>
            </a:r>
            <a:r>
              <a:rPr lang="el-GR" sz="1800" dirty="0">
                <a:latin typeface="Courier New" pitchFamily="49" charset="0"/>
              </a:rPr>
              <a:t> dff4bit(Q, D, clk);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output</a:t>
            </a:r>
            <a:r>
              <a:rPr lang="el-GR" sz="1800" dirty="0">
                <a:latin typeface="Courier New" pitchFamily="49" charset="0"/>
              </a:rPr>
              <a:t> [3:0] Q;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[3:0] D; 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reg</a:t>
            </a:r>
            <a:r>
              <a:rPr lang="el-GR" sz="1800" dirty="0">
                <a:latin typeface="Courier New" pitchFamily="49" charset="0"/>
              </a:rPr>
              <a:t> [3:0] Q;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[3:0] D;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always</a:t>
            </a:r>
            <a:r>
              <a:rPr lang="el-GR" sz="1800" dirty="0">
                <a:latin typeface="Courier New" pitchFamily="49" charset="0"/>
              </a:rPr>
              <a:t> @(</a:t>
            </a:r>
            <a:r>
              <a:rPr lang="el-GR" sz="1800" b="1" dirty="0">
                <a:latin typeface="Courier New" pitchFamily="49" charset="0"/>
              </a:rPr>
              <a:t>posedge</a:t>
            </a:r>
            <a:r>
              <a:rPr lang="el-GR" sz="1800" dirty="0">
                <a:latin typeface="Courier New" pitchFamily="49" charset="0"/>
              </a:rPr>
              <a:t> clk)</a:t>
            </a:r>
          </a:p>
          <a:p>
            <a:pPr algn="l">
              <a:lnSpc>
                <a:spcPct val="90000"/>
              </a:lnSpc>
            </a:pPr>
            <a:r>
              <a:rPr lang="el-GR" sz="1800" dirty="0">
                <a:latin typeface="Courier New" pitchFamily="49" charset="0"/>
              </a:rPr>
              <a:t>	Q = D;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endmodule</a:t>
            </a:r>
          </a:p>
        </p:txBody>
      </p:sp>
      <p:sp>
        <p:nvSpPr>
          <p:cNvPr id="99379" name="Text Box 51"/>
          <p:cNvSpPr txBox="1">
            <a:spLocks noChangeArrowheads="1"/>
          </p:cNvSpPr>
          <p:nvPr/>
        </p:nvSpPr>
        <p:spPr bwMode="auto">
          <a:xfrm>
            <a:off x="4929190" y="3202599"/>
            <a:ext cx="3768980" cy="308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module</a:t>
            </a:r>
            <a:r>
              <a:rPr lang="el-GR" sz="1800" dirty="0">
                <a:latin typeface="Courier New" pitchFamily="49" charset="0"/>
              </a:rPr>
              <a:t> dff2bit(Q, D, clk);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output</a:t>
            </a:r>
            <a:r>
              <a:rPr lang="el-GR" sz="1800" dirty="0">
                <a:latin typeface="Courier New" pitchFamily="49" charset="0"/>
              </a:rPr>
              <a:t> [1:0] Q;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[1:0] D; 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reg</a:t>
            </a:r>
            <a:r>
              <a:rPr lang="el-GR" sz="1800" dirty="0">
                <a:latin typeface="Courier New" pitchFamily="49" charset="0"/>
              </a:rPr>
              <a:t> [1:0] Q;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[1:0] D;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always</a:t>
            </a:r>
            <a:r>
              <a:rPr lang="el-GR" sz="1800" dirty="0">
                <a:latin typeface="Courier New" pitchFamily="49" charset="0"/>
              </a:rPr>
              <a:t> @(</a:t>
            </a:r>
            <a:r>
              <a:rPr lang="el-GR" sz="1800" b="1" dirty="0">
                <a:latin typeface="Courier New" pitchFamily="49" charset="0"/>
              </a:rPr>
              <a:t>posedge</a:t>
            </a:r>
            <a:r>
              <a:rPr lang="el-GR" sz="1800" dirty="0">
                <a:latin typeface="Courier New" pitchFamily="49" charset="0"/>
              </a:rPr>
              <a:t> clk)</a:t>
            </a:r>
          </a:p>
          <a:p>
            <a:pPr algn="l">
              <a:lnSpc>
                <a:spcPct val="90000"/>
              </a:lnSpc>
            </a:pPr>
            <a:r>
              <a:rPr lang="el-GR" sz="1800" dirty="0">
                <a:latin typeface="Courier New" pitchFamily="49" charset="0"/>
              </a:rPr>
              <a:t>	Q = D;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endmodule</a:t>
            </a:r>
          </a:p>
        </p:txBody>
      </p:sp>
      <p:grpSp>
        <p:nvGrpSpPr>
          <p:cNvPr id="2" name="Group 93"/>
          <p:cNvGrpSpPr>
            <a:grpSpLocks/>
          </p:cNvGrpSpPr>
          <p:nvPr/>
        </p:nvGrpSpPr>
        <p:grpSpPr bwMode="auto">
          <a:xfrm>
            <a:off x="879474" y="1227135"/>
            <a:ext cx="3549650" cy="1844675"/>
            <a:chOff x="288" y="624"/>
            <a:chExt cx="2236" cy="1162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886" y="1008"/>
              <a:ext cx="96" cy="576"/>
              <a:chOff x="576" y="1392"/>
              <a:chExt cx="96" cy="384"/>
            </a:xfrm>
          </p:grpSpPr>
          <p:sp>
            <p:nvSpPr>
              <p:cNvPr id="99332" name="Rectangle 4"/>
              <p:cNvSpPr>
                <a:spLocks noChangeArrowheads="1"/>
              </p:cNvSpPr>
              <p:nvPr/>
            </p:nvSpPr>
            <p:spPr bwMode="auto">
              <a:xfrm>
                <a:off x="576" y="1392"/>
                <a:ext cx="96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99333" name="Rectangle 5"/>
              <p:cNvSpPr>
                <a:spLocks noChangeArrowheads="1"/>
              </p:cNvSpPr>
              <p:nvPr/>
            </p:nvSpPr>
            <p:spPr bwMode="auto">
              <a:xfrm>
                <a:off x="576" y="1488"/>
                <a:ext cx="96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99334" name="Rectangle 6"/>
              <p:cNvSpPr>
                <a:spLocks noChangeArrowheads="1"/>
              </p:cNvSpPr>
              <p:nvPr/>
            </p:nvSpPr>
            <p:spPr bwMode="auto">
              <a:xfrm>
                <a:off x="576" y="1584"/>
                <a:ext cx="96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99335" name="Rectangle 7"/>
              <p:cNvSpPr>
                <a:spLocks noChangeArrowheads="1"/>
              </p:cNvSpPr>
              <p:nvPr/>
            </p:nvSpPr>
            <p:spPr bwMode="auto">
              <a:xfrm>
                <a:off x="576" y="1680"/>
                <a:ext cx="96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99340" name="Line 12"/>
            <p:cNvSpPr>
              <a:spLocks noChangeShapeType="1"/>
            </p:cNvSpPr>
            <p:nvPr/>
          </p:nvSpPr>
          <p:spPr bwMode="auto">
            <a:xfrm flipH="1">
              <a:off x="502" y="11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41" name="Line 13"/>
            <p:cNvSpPr>
              <a:spLocks noChangeShapeType="1"/>
            </p:cNvSpPr>
            <p:nvPr/>
          </p:nvSpPr>
          <p:spPr bwMode="auto">
            <a:xfrm flipH="1">
              <a:off x="502" y="12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42" name="Line 14"/>
            <p:cNvSpPr>
              <a:spLocks noChangeShapeType="1"/>
            </p:cNvSpPr>
            <p:nvPr/>
          </p:nvSpPr>
          <p:spPr bwMode="auto">
            <a:xfrm flipH="1">
              <a:off x="502" y="139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43" name="Line 15"/>
            <p:cNvSpPr>
              <a:spLocks noChangeShapeType="1"/>
            </p:cNvSpPr>
            <p:nvPr/>
          </p:nvSpPr>
          <p:spPr bwMode="auto">
            <a:xfrm flipH="1">
              <a:off x="502" y="153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44" name="Line 16"/>
            <p:cNvSpPr>
              <a:spLocks noChangeShapeType="1"/>
            </p:cNvSpPr>
            <p:nvPr/>
          </p:nvSpPr>
          <p:spPr bwMode="auto">
            <a:xfrm flipH="1">
              <a:off x="982" y="153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45" name="Line 17"/>
            <p:cNvSpPr>
              <a:spLocks noChangeShapeType="1"/>
            </p:cNvSpPr>
            <p:nvPr/>
          </p:nvSpPr>
          <p:spPr bwMode="auto">
            <a:xfrm flipH="1">
              <a:off x="982" y="139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46" name="Line 18"/>
            <p:cNvSpPr>
              <a:spLocks noChangeShapeType="1"/>
            </p:cNvSpPr>
            <p:nvPr/>
          </p:nvSpPr>
          <p:spPr bwMode="auto">
            <a:xfrm flipH="1">
              <a:off x="982" y="12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47" name="Line 19"/>
            <p:cNvSpPr>
              <a:spLocks noChangeShapeType="1"/>
            </p:cNvSpPr>
            <p:nvPr/>
          </p:nvSpPr>
          <p:spPr bwMode="auto">
            <a:xfrm flipH="1">
              <a:off x="982" y="11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48" name="AutoShape 20"/>
            <p:cNvSpPr>
              <a:spLocks noChangeArrowheads="1"/>
            </p:cNvSpPr>
            <p:nvPr/>
          </p:nvSpPr>
          <p:spPr bwMode="auto">
            <a:xfrm>
              <a:off x="1366" y="1056"/>
              <a:ext cx="240" cy="240"/>
            </a:xfrm>
            <a:prstGeom prst="flowChartDelay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49" name="AutoShape 21"/>
            <p:cNvSpPr>
              <a:spLocks noChangeArrowheads="1"/>
            </p:cNvSpPr>
            <p:nvPr/>
          </p:nvSpPr>
          <p:spPr bwMode="auto">
            <a:xfrm>
              <a:off x="1366" y="1344"/>
              <a:ext cx="240" cy="240"/>
            </a:xfrm>
            <a:prstGeom prst="flowChartDelay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grpSp>
          <p:nvGrpSpPr>
            <p:cNvPr id="4" name="Group 27"/>
            <p:cNvGrpSpPr>
              <a:grpSpLocks/>
            </p:cNvGrpSpPr>
            <p:nvPr/>
          </p:nvGrpSpPr>
          <p:grpSpPr bwMode="auto">
            <a:xfrm>
              <a:off x="1894" y="1152"/>
              <a:ext cx="96" cy="288"/>
              <a:chOff x="1632" y="1584"/>
              <a:chExt cx="96" cy="288"/>
            </a:xfrm>
          </p:grpSpPr>
          <p:sp>
            <p:nvSpPr>
              <p:cNvPr id="99353" name="Rectangle 25"/>
              <p:cNvSpPr>
                <a:spLocks noChangeArrowheads="1"/>
              </p:cNvSpPr>
              <p:nvPr/>
            </p:nvSpPr>
            <p:spPr bwMode="auto">
              <a:xfrm>
                <a:off x="1632" y="1584"/>
                <a:ext cx="96" cy="1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99354" name="Rectangle 26"/>
              <p:cNvSpPr>
                <a:spLocks noChangeArrowheads="1"/>
              </p:cNvSpPr>
              <p:nvPr/>
            </p:nvSpPr>
            <p:spPr bwMode="auto">
              <a:xfrm>
                <a:off x="1632" y="1728"/>
                <a:ext cx="96" cy="1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99357" name="Freeform 29"/>
            <p:cNvSpPr>
              <a:spLocks/>
            </p:cNvSpPr>
            <p:nvPr/>
          </p:nvSpPr>
          <p:spPr bwMode="auto">
            <a:xfrm flipV="1">
              <a:off x="1606" y="1152"/>
              <a:ext cx="299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299" y="0"/>
                </a:cxn>
              </a:cxnLst>
              <a:rect l="0" t="0" r="r" b="b"/>
              <a:pathLst>
                <a:path w="299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299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58" name="Freeform 30"/>
            <p:cNvSpPr>
              <a:spLocks/>
            </p:cNvSpPr>
            <p:nvPr/>
          </p:nvSpPr>
          <p:spPr bwMode="auto">
            <a:xfrm>
              <a:off x="1606" y="1392"/>
              <a:ext cx="299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299" y="0"/>
                </a:cxn>
              </a:cxnLst>
              <a:rect l="0" t="0" r="r" b="b"/>
              <a:pathLst>
                <a:path w="299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299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59" name="Line 31"/>
            <p:cNvSpPr>
              <a:spLocks noChangeShapeType="1"/>
            </p:cNvSpPr>
            <p:nvPr/>
          </p:nvSpPr>
          <p:spPr bwMode="auto">
            <a:xfrm flipH="1">
              <a:off x="1990" y="12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60" name="Line 32"/>
            <p:cNvSpPr>
              <a:spLocks noChangeShapeType="1"/>
            </p:cNvSpPr>
            <p:nvPr/>
          </p:nvSpPr>
          <p:spPr bwMode="auto">
            <a:xfrm flipH="1">
              <a:off x="1990" y="139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65" name="Rectangle 37"/>
            <p:cNvSpPr>
              <a:spLocks noChangeArrowheads="1"/>
            </p:cNvSpPr>
            <p:nvPr/>
          </p:nvSpPr>
          <p:spPr bwMode="auto">
            <a:xfrm>
              <a:off x="288" y="624"/>
              <a:ext cx="55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in[3:0]</a:t>
              </a:r>
            </a:p>
          </p:txBody>
        </p:sp>
        <p:sp>
          <p:nvSpPr>
            <p:cNvPr id="99366" name="Rectangle 38"/>
            <p:cNvSpPr>
              <a:spLocks noChangeArrowheads="1"/>
            </p:cNvSpPr>
            <p:nvPr/>
          </p:nvSpPr>
          <p:spPr bwMode="auto">
            <a:xfrm>
              <a:off x="1894" y="768"/>
              <a:ext cx="6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out[2:0]</a:t>
              </a:r>
            </a:p>
          </p:txBody>
        </p:sp>
        <p:sp>
          <p:nvSpPr>
            <p:cNvPr id="99367" name="Rectangle 39"/>
            <p:cNvSpPr>
              <a:spLocks noChangeArrowheads="1"/>
            </p:cNvSpPr>
            <p:nvPr/>
          </p:nvSpPr>
          <p:spPr bwMode="auto">
            <a:xfrm>
              <a:off x="896" y="624"/>
              <a:ext cx="71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p_in[3:0]</a:t>
              </a:r>
            </a:p>
          </p:txBody>
        </p:sp>
        <p:sp>
          <p:nvSpPr>
            <p:cNvPr id="99368" name="Oval 40"/>
            <p:cNvSpPr>
              <a:spLocks noChangeArrowheads="1"/>
            </p:cNvSpPr>
            <p:nvPr/>
          </p:nvSpPr>
          <p:spPr bwMode="auto">
            <a:xfrm>
              <a:off x="598" y="1008"/>
              <a:ext cx="96" cy="6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69" name="Oval 41"/>
            <p:cNvSpPr>
              <a:spLocks noChangeArrowheads="1"/>
            </p:cNvSpPr>
            <p:nvPr/>
          </p:nvSpPr>
          <p:spPr bwMode="auto">
            <a:xfrm>
              <a:off x="1126" y="1008"/>
              <a:ext cx="96" cy="6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70" name="Oval 42"/>
            <p:cNvSpPr>
              <a:spLocks noChangeArrowheads="1"/>
            </p:cNvSpPr>
            <p:nvPr/>
          </p:nvSpPr>
          <p:spPr bwMode="auto">
            <a:xfrm>
              <a:off x="2134" y="1152"/>
              <a:ext cx="96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71" name="Line 43"/>
            <p:cNvSpPr>
              <a:spLocks noChangeShapeType="1"/>
            </p:cNvSpPr>
            <p:nvPr/>
          </p:nvSpPr>
          <p:spPr bwMode="auto">
            <a:xfrm>
              <a:off x="598" y="864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72" name="Line 44"/>
            <p:cNvSpPr>
              <a:spLocks noChangeShapeType="1"/>
            </p:cNvSpPr>
            <p:nvPr/>
          </p:nvSpPr>
          <p:spPr bwMode="auto">
            <a:xfrm>
              <a:off x="1126" y="864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73" name="Line 45"/>
            <p:cNvSpPr>
              <a:spLocks noChangeShapeType="1"/>
            </p:cNvSpPr>
            <p:nvPr/>
          </p:nvSpPr>
          <p:spPr bwMode="auto">
            <a:xfrm>
              <a:off x="2134" y="1008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75" name="Rectangle 47"/>
            <p:cNvSpPr>
              <a:spLocks noChangeArrowheads="1"/>
            </p:cNvSpPr>
            <p:nvPr/>
          </p:nvSpPr>
          <p:spPr bwMode="auto">
            <a:xfrm>
              <a:off x="1606" y="1430"/>
              <a:ext cx="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dirty="0"/>
                <a:t>wd</a:t>
              </a:r>
            </a:p>
          </p:txBody>
        </p:sp>
        <p:sp>
          <p:nvSpPr>
            <p:cNvPr id="99376" name="Rectangle 48"/>
            <p:cNvSpPr>
              <a:spLocks noChangeArrowheads="1"/>
            </p:cNvSpPr>
            <p:nvPr/>
          </p:nvSpPr>
          <p:spPr bwMode="auto">
            <a:xfrm>
              <a:off x="1606" y="960"/>
              <a:ext cx="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wu</a:t>
              </a:r>
            </a:p>
          </p:txBody>
        </p:sp>
        <p:sp>
          <p:nvSpPr>
            <p:cNvPr id="99381" name="Freeform 53"/>
            <p:cNvSpPr>
              <a:spLocks/>
            </p:cNvSpPr>
            <p:nvPr/>
          </p:nvSpPr>
          <p:spPr bwMode="auto">
            <a:xfrm>
              <a:off x="624" y="1584"/>
              <a:ext cx="288" cy="144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192" y="144"/>
                </a:cxn>
                <a:cxn ang="0">
                  <a:pos x="0" y="144"/>
                </a:cxn>
              </a:cxnLst>
              <a:rect l="0" t="0" r="r" b="b"/>
              <a:pathLst>
                <a:path w="192" h="144">
                  <a:moveTo>
                    <a:pt x="192" y="0"/>
                  </a:moveTo>
                  <a:lnTo>
                    <a:pt x="192" y="144"/>
                  </a:lnTo>
                  <a:lnTo>
                    <a:pt x="0" y="14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triangle" w="sm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383" name="Freeform 55"/>
            <p:cNvSpPr>
              <a:spLocks/>
            </p:cNvSpPr>
            <p:nvPr/>
          </p:nvSpPr>
          <p:spPr bwMode="auto">
            <a:xfrm>
              <a:off x="912" y="1440"/>
              <a:ext cx="100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1056" y="288"/>
                </a:cxn>
                <a:cxn ang="0">
                  <a:pos x="1056" y="0"/>
                </a:cxn>
              </a:cxnLst>
              <a:rect l="0" t="0" r="r" b="b"/>
              <a:pathLst>
                <a:path w="1056" h="288">
                  <a:moveTo>
                    <a:pt x="0" y="288"/>
                  </a:moveTo>
                  <a:lnTo>
                    <a:pt x="1056" y="288"/>
                  </a:lnTo>
                  <a:lnTo>
                    <a:pt x="1056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9419" name="Rectangle 91"/>
            <p:cNvSpPr>
              <a:spLocks noChangeArrowheads="1"/>
            </p:cNvSpPr>
            <p:nvPr/>
          </p:nvSpPr>
          <p:spPr bwMode="auto">
            <a:xfrm>
              <a:off x="576" y="1536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clk</a:t>
              </a:r>
            </a:p>
          </p:txBody>
        </p:sp>
      </p:grpSp>
      <p:sp>
        <p:nvSpPr>
          <p:cNvPr id="99420" name="Rectangle 92"/>
          <p:cNvSpPr>
            <a:spLocks noChangeArrowheads="1"/>
          </p:cNvSpPr>
          <p:nvPr/>
        </p:nvSpPr>
        <p:spPr bwMode="auto">
          <a:xfrm>
            <a:off x="5143504" y="1285860"/>
            <a:ext cx="28956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l-GR"/>
              <a:t>A. Implelementation </a:t>
            </a:r>
          </a:p>
          <a:p>
            <a:r>
              <a:rPr lang="el-GR"/>
              <a:t>without parameters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Verilog, there are two basic ways to make an assignment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Countinuous</a:t>
            </a:r>
            <a:r>
              <a:rPr lang="it-IT" dirty="0"/>
              <a:t> </a:t>
            </a:r>
            <a:r>
              <a:rPr lang="it-IT" dirty="0" err="1"/>
              <a:t>assignment</a:t>
            </a:r>
            <a:r>
              <a:rPr lang="it-IT" dirty="0"/>
              <a:t>,</a:t>
            </a:r>
          </a:p>
          <a:p>
            <a:pPr lvl="2">
              <a:buNone/>
            </a:pPr>
            <a:r>
              <a:rPr lang="it-IT" dirty="0"/>
              <a:t> </a:t>
            </a:r>
            <a:r>
              <a:rPr lang="en-US" dirty="0"/>
              <a:t>Instant Assignment
 describes a purely combinatorial functioning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Procedural</a:t>
            </a:r>
            <a:r>
              <a:rPr lang="it-IT" dirty="0"/>
              <a:t> </a:t>
            </a:r>
            <a:r>
              <a:rPr lang="it-IT" dirty="0" err="1"/>
              <a:t>assignement</a:t>
            </a:r>
            <a:r>
              <a:rPr lang="it-IT" dirty="0"/>
              <a:t>,</a:t>
            </a:r>
          </a:p>
          <a:p>
            <a:pPr lvl="2">
              <a:buNone/>
            </a:pPr>
            <a:r>
              <a:rPr lang="it-IT" dirty="0"/>
              <a:t> </a:t>
            </a:r>
            <a:r>
              <a:rPr lang="en-US" dirty="0"/>
              <a:t>Conditional Assignment
 describes mostly sequential operation</a:t>
            </a:r>
            <a:r>
              <a:rPr lang="it-IT" dirty="0"/>
              <a:t>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Assignments</a:t>
            </a:r>
            <a:endParaRPr lang="it-IT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Parameters 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3886200" y="1155700"/>
            <a:ext cx="5111750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module</a:t>
            </a:r>
            <a:r>
              <a:rPr lang="el-GR" sz="1800" dirty="0">
                <a:latin typeface="Courier New" pitchFamily="49" charset="0"/>
              </a:rPr>
              <a:t> top(out, in, clk);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output</a:t>
            </a:r>
            <a:r>
              <a:rPr lang="el-GR" sz="1800" dirty="0">
                <a:latin typeface="Courier New" pitchFamily="49" charset="0"/>
              </a:rPr>
              <a:t> [1:0] out;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[3:0] in; 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[1:0] out;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[3:0] in;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[3:0] p_in;	// internal nets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wu, wd;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assign</a:t>
            </a:r>
            <a:r>
              <a:rPr lang="el-GR" sz="1800" dirty="0">
                <a:latin typeface="Courier New" pitchFamily="49" charset="0"/>
              </a:rPr>
              <a:t> wu = p_in[3] &amp; p_in[2];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assign</a:t>
            </a:r>
            <a:r>
              <a:rPr lang="el-GR" sz="1800" dirty="0">
                <a:latin typeface="Courier New" pitchFamily="49" charset="0"/>
              </a:rPr>
              <a:t> wd = p_in[1] &amp; p_in[0];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dirty="0">
                <a:latin typeface="Courier New" pitchFamily="49" charset="0"/>
              </a:rPr>
              <a:t>dff4bit instA(p_in, in, clk);</a:t>
            </a:r>
          </a:p>
          <a:p>
            <a:pPr algn="l">
              <a:lnSpc>
                <a:spcPct val="90000"/>
              </a:lnSpc>
            </a:pPr>
            <a:r>
              <a:rPr lang="el-GR" sz="1800" dirty="0">
                <a:latin typeface="Courier New" pitchFamily="49" charset="0"/>
              </a:rPr>
              <a:t>dff2bit instB(out, {wu, wd}, clk);</a:t>
            </a:r>
          </a:p>
          <a:p>
            <a:pPr algn="l">
              <a:lnSpc>
                <a:spcPct val="90000"/>
              </a:lnSpc>
            </a:pPr>
            <a:r>
              <a:rPr lang="el-GR" sz="1800" dirty="0">
                <a:latin typeface="Courier New" pitchFamily="49" charset="0"/>
              </a:rPr>
              <a:t>// notice the concatenation!!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endmodule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5720" y="4000504"/>
            <a:ext cx="3357586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l-GR" dirty="0"/>
              <a:t>A. Implelementation </a:t>
            </a:r>
          </a:p>
          <a:p>
            <a:r>
              <a:rPr lang="el-GR" dirty="0"/>
              <a:t>without parameters (cont.)</a:t>
            </a:r>
          </a:p>
        </p:txBody>
      </p:sp>
      <p:grpSp>
        <p:nvGrpSpPr>
          <p:cNvPr id="13" name="Group 93"/>
          <p:cNvGrpSpPr>
            <a:grpSpLocks/>
          </p:cNvGrpSpPr>
          <p:nvPr/>
        </p:nvGrpSpPr>
        <p:grpSpPr bwMode="auto">
          <a:xfrm>
            <a:off x="214282" y="1714488"/>
            <a:ext cx="3549650" cy="1844675"/>
            <a:chOff x="288" y="624"/>
            <a:chExt cx="2236" cy="1162"/>
          </a:xfrm>
        </p:grpSpPr>
        <p:grpSp>
          <p:nvGrpSpPr>
            <p:cNvPr id="14" name="Group 10"/>
            <p:cNvGrpSpPr>
              <a:grpSpLocks/>
            </p:cNvGrpSpPr>
            <p:nvPr/>
          </p:nvGrpSpPr>
          <p:grpSpPr bwMode="auto">
            <a:xfrm>
              <a:off x="886" y="1008"/>
              <a:ext cx="96" cy="576"/>
              <a:chOff x="576" y="1392"/>
              <a:chExt cx="96" cy="384"/>
            </a:xfrm>
          </p:grpSpPr>
          <p:sp>
            <p:nvSpPr>
              <p:cNvPr id="46" name="Rectangle 4"/>
              <p:cNvSpPr>
                <a:spLocks noChangeArrowheads="1"/>
              </p:cNvSpPr>
              <p:nvPr/>
            </p:nvSpPr>
            <p:spPr bwMode="auto">
              <a:xfrm>
                <a:off x="576" y="1392"/>
                <a:ext cx="96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7" name="Rectangle 5"/>
              <p:cNvSpPr>
                <a:spLocks noChangeArrowheads="1"/>
              </p:cNvSpPr>
              <p:nvPr/>
            </p:nvSpPr>
            <p:spPr bwMode="auto">
              <a:xfrm>
                <a:off x="576" y="1488"/>
                <a:ext cx="96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8" name="Rectangle 6"/>
              <p:cNvSpPr>
                <a:spLocks noChangeArrowheads="1"/>
              </p:cNvSpPr>
              <p:nvPr/>
            </p:nvSpPr>
            <p:spPr bwMode="auto">
              <a:xfrm>
                <a:off x="576" y="1584"/>
                <a:ext cx="96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9" name="Rectangle 7"/>
              <p:cNvSpPr>
                <a:spLocks noChangeArrowheads="1"/>
              </p:cNvSpPr>
              <p:nvPr/>
            </p:nvSpPr>
            <p:spPr bwMode="auto">
              <a:xfrm>
                <a:off x="576" y="1680"/>
                <a:ext cx="96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 flipH="1">
              <a:off x="502" y="11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H="1">
              <a:off x="502" y="12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H="1">
              <a:off x="502" y="139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flipH="1">
              <a:off x="502" y="153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flipH="1">
              <a:off x="982" y="153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 flipH="1">
              <a:off x="982" y="139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 flipH="1">
              <a:off x="982" y="12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 flipH="1">
              <a:off x="982" y="11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" name="AutoShape 20"/>
            <p:cNvSpPr>
              <a:spLocks noChangeArrowheads="1"/>
            </p:cNvSpPr>
            <p:nvPr/>
          </p:nvSpPr>
          <p:spPr bwMode="auto">
            <a:xfrm>
              <a:off x="1366" y="1056"/>
              <a:ext cx="240" cy="240"/>
            </a:xfrm>
            <a:prstGeom prst="flowChartDelay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4" name="AutoShape 21"/>
            <p:cNvSpPr>
              <a:spLocks noChangeArrowheads="1"/>
            </p:cNvSpPr>
            <p:nvPr/>
          </p:nvSpPr>
          <p:spPr bwMode="auto">
            <a:xfrm>
              <a:off x="1366" y="1344"/>
              <a:ext cx="240" cy="240"/>
            </a:xfrm>
            <a:prstGeom prst="flowChartDelay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grpSp>
          <p:nvGrpSpPr>
            <p:cNvPr id="25" name="Group 27"/>
            <p:cNvGrpSpPr>
              <a:grpSpLocks/>
            </p:cNvGrpSpPr>
            <p:nvPr/>
          </p:nvGrpSpPr>
          <p:grpSpPr bwMode="auto">
            <a:xfrm>
              <a:off x="1894" y="1152"/>
              <a:ext cx="96" cy="288"/>
              <a:chOff x="1632" y="1584"/>
              <a:chExt cx="96" cy="288"/>
            </a:xfrm>
          </p:grpSpPr>
          <p:sp>
            <p:nvSpPr>
              <p:cNvPr id="44" name="Rectangle 25"/>
              <p:cNvSpPr>
                <a:spLocks noChangeArrowheads="1"/>
              </p:cNvSpPr>
              <p:nvPr/>
            </p:nvSpPr>
            <p:spPr bwMode="auto">
              <a:xfrm>
                <a:off x="1632" y="1584"/>
                <a:ext cx="96" cy="1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" name="Rectangle 26"/>
              <p:cNvSpPr>
                <a:spLocks noChangeArrowheads="1"/>
              </p:cNvSpPr>
              <p:nvPr/>
            </p:nvSpPr>
            <p:spPr bwMode="auto">
              <a:xfrm>
                <a:off x="1632" y="1728"/>
                <a:ext cx="96" cy="1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6" name="Freeform 29"/>
            <p:cNvSpPr>
              <a:spLocks/>
            </p:cNvSpPr>
            <p:nvPr/>
          </p:nvSpPr>
          <p:spPr bwMode="auto">
            <a:xfrm flipV="1">
              <a:off x="1606" y="1152"/>
              <a:ext cx="299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299" y="0"/>
                </a:cxn>
              </a:cxnLst>
              <a:rect l="0" t="0" r="r" b="b"/>
              <a:pathLst>
                <a:path w="299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299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7" name="Freeform 30"/>
            <p:cNvSpPr>
              <a:spLocks/>
            </p:cNvSpPr>
            <p:nvPr/>
          </p:nvSpPr>
          <p:spPr bwMode="auto">
            <a:xfrm>
              <a:off x="1606" y="1392"/>
              <a:ext cx="299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299" y="0"/>
                </a:cxn>
              </a:cxnLst>
              <a:rect l="0" t="0" r="r" b="b"/>
              <a:pathLst>
                <a:path w="299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299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8" name="Line 31"/>
            <p:cNvSpPr>
              <a:spLocks noChangeShapeType="1"/>
            </p:cNvSpPr>
            <p:nvPr/>
          </p:nvSpPr>
          <p:spPr bwMode="auto">
            <a:xfrm flipH="1">
              <a:off x="1990" y="12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9" name="Line 32"/>
            <p:cNvSpPr>
              <a:spLocks noChangeShapeType="1"/>
            </p:cNvSpPr>
            <p:nvPr/>
          </p:nvSpPr>
          <p:spPr bwMode="auto">
            <a:xfrm flipH="1">
              <a:off x="1990" y="139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med"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0" name="Rectangle 37"/>
            <p:cNvSpPr>
              <a:spLocks noChangeArrowheads="1"/>
            </p:cNvSpPr>
            <p:nvPr/>
          </p:nvSpPr>
          <p:spPr bwMode="auto">
            <a:xfrm>
              <a:off x="288" y="624"/>
              <a:ext cx="55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in[3:0]</a:t>
              </a:r>
            </a:p>
          </p:txBody>
        </p:sp>
        <p:sp>
          <p:nvSpPr>
            <p:cNvPr id="31" name="Rectangle 38"/>
            <p:cNvSpPr>
              <a:spLocks noChangeArrowheads="1"/>
            </p:cNvSpPr>
            <p:nvPr/>
          </p:nvSpPr>
          <p:spPr bwMode="auto">
            <a:xfrm>
              <a:off x="1894" y="768"/>
              <a:ext cx="6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out[2:0]</a:t>
              </a:r>
            </a:p>
          </p:txBody>
        </p:sp>
        <p:sp>
          <p:nvSpPr>
            <p:cNvPr id="32" name="Rectangle 39"/>
            <p:cNvSpPr>
              <a:spLocks noChangeArrowheads="1"/>
            </p:cNvSpPr>
            <p:nvPr/>
          </p:nvSpPr>
          <p:spPr bwMode="auto">
            <a:xfrm>
              <a:off x="896" y="624"/>
              <a:ext cx="71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p_in[3:0]</a:t>
              </a:r>
            </a:p>
          </p:txBody>
        </p:sp>
        <p:sp>
          <p:nvSpPr>
            <p:cNvPr id="33" name="Oval 40"/>
            <p:cNvSpPr>
              <a:spLocks noChangeArrowheads="1"/>
            </p:cNvSpPr>
            <p:nvPr/>
          </p:nvSpPr>
          <p:spPr bwMode="auto">
            <a:xfrm>
              <a:off x="598" y="1008"/>
              <a:ext cx="96" cy="6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4" name="Oval 41"/>
            <p:cNvSpPr>
              <a:spLocks noChangeArrowheads="1"/>
            </p:cNvSpPr>
            <p:nvPr/>
          </p:nvSpPr>
          <p:spPr bwMode="auto">
            <a:xfrm>
              <a:off x="1126" y="1008"/>
              <a:ext cx="96" cy="6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5" name="Oval 42"/>
            <p:cNvSpPr>
              <a:spLocks noChangeArrowheads="1"/>
            </p:cNvSpPr>
            <p:nvPr/>
          </p:nvSpPr>
          <p:spPr bwMode="auto">
            <a:xfrm>
              <a:off x="2134" y="1152"/>
              <a:ext cx="96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6" name="Line 43"/>
            <p:cNvSpPr>
              <a:spLocks noChangeShapeType="1"/>
            </p:cNvSpPr>
            <p:nvPr/>
          </p:nvSpPr>
          <p:spPr bwMode="auto">
            <a:xfrm>
              <a:off x="598" y="864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7" name="Line 44"/>
            <p:cNvSpPr>
              <a:spLocks noChangeShapeType="1"/>
            </p:cNvSpPr>
            <p:nvPr/>
          </p:nvSpPr>
          <p:spPr bwMode="auto">
            <a:xfrm>
              <a:off x="1126" y="864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8" name="Line 45"/>
            <p:cNvSpPr>
              <a:spLocks noChangeShapeType="1"/>
            </p:cNvSpPr>
            <p:nvPr/>
          </p:nvSpPr>
          <p:spPr bwMode="auto">
            <a:xfrm>
              <a:off x="2134" y="1008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9" name="Rectangle 47"/>
            <p:cNvSpPr>
              <a:spLocks noChangeArrowheads="1"/>
            </p:cNvSpPr>
            <p:nvPr/>
          </p:nvSpPr>
          <p:spPr bwMode="auto">
            <a:xfrm>
              <a:off x="1606" y="1430"/>
              <a:ext cx="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dirty="0"/>
                <a:t>wd</a:t>
              </a:r>
            </a:p>
          </p:txBody>
        </p:sp>
        <p:sp>
          <p:nvSpPr>
            <p:cNvPr id="40" name="Rectangle 48"/>
            <p:cNvSpPr>
              <a:spLocks noChangeArrowheads="1"/>
            </p:cNvSpPr>
            <p:nvPr/>
          </p:nvSpPr>
          <p:spPr bwMode="auto">
            <a:xfrm>
              <a:off x="1606" y="960"/>
              <a:ext cx="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wu</a:t>
              </a:r>
            </a:p>
          </p:txBody>
        </p:sp>
        <p:sp>
          <p:nvSpPr>
            <p:cNvPr id="41" name="Freeform 53"/>
            <p:cNvSpPr>
              <a:spLocks/>
            </p:cNvSpPr>
            <p:nvPr/>
          </p:nvSpPr>
          <p:spPr bwMode="auto">
            <a:xfrm>
              <a:off x="624" y="1584"/>
              <a:ext cx="288" cy="144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192" y="144"/>
                </a:cxn>
                <a:cxn ang="0">
                  <a:pos x="0" y="144"/>
                </a:cxn>
              </a:cxnLst>
              <a:rect l="0" t="0" r="r" b="b"/>
              <a:pathLst>
                <a:path w="192" h="144">
                  <a:moveTo>
                    <a:pt x="192" y="0"/>
                  </a:moveTo>
                  <a:lnTo>
                    <a:pt x="192" y="144"/>
                  </a:lnTo>
                  <a:lnTo>
                    <a:pt x="0" y="14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triangle" w="sm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2" name="Freeform 55"/>
            <p:cNvSpPr>
              <a:spLocks/>
            </p:cNvSpPr>
            <p:nvPr/>
          </p:nvSpPr>
          <p:spPr bwMode="auto">
            <a:xfrm>
              <a:off x="912" y="1440"/>
              <a:ext cx="100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1056" y="288"/>
                </a:cxn>
                <a:cxn ang="0">
                  <a:pos x="1056" y="0"/>
                </a:cxn>
              </a:cxnLst>
              <a:rect l="0" t="0" r="r" b="b"/>
              <a:pathLst>
                <a:path w="1056" h="288">
                  <a:moveTo>
                    <a:pt x="0" y="288"/>
                  </a:moveTo>
                  <a:lnTo>
                    <a:pt x="1056" y="288"/>
                  </a:lnTo>
                  <a:lnTo>
                    <a:pt x="1056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3" name="Rectangle 91"/>
            <p:cNvSpPr>
              <a:spLocks noChangeArrowheads="1"/>
            </p:cNvSpPr>
            <p:nvPr/>
          </p:nvSpPr>
          <p:spPr bwMode="auto">
            <a:xfrm>
              <a:off x="576" y="1536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/>
                <a:t>clk</a:t>
              </a:r>
            </a:p>
          </p:txBody>
        </p: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Parameters</a:t>
            </a:r>
          </a:p>
        </p:txBody>
      </p:sp>
      <p:sp>
        <p:nvSpPr>
          <p:cNvPr id="101379" name="Text Box 3"/>
          <p:cNvSpPr txBox="1">
            <a:spLocks noChangeArrowheads="1"/>
          </p:cNvSpPr>
          <p:nvPr/>
        </p:nvSpPr>
        <p:spPr bwMode="auto">
          <a:xfrm>
            <a:off x="381000" y="2584469"/>
            <a:ext cx="3187700" cy="355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module</a:t>
            </a:r>
            <a:r>
              <a:rPr lang="el-GR" sz="1800" dirty="0">
                <a:latin typeface="Courier New" pitchFamily="49" charset="0"/>
              </a:rPr>
              <a:t> dff(Q, D, clk);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parameter</a:t>
            </a:r>
            <a:r>
              <a:rPr lang="el-GR" sz="1800" dirty="0">
                <a:latin typeface="Courier New" pitchFamily="49" charset="0"/>
              </a:rPr>
              <a:t> WIDTH = 4;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output</a:t>
            </a:r>
            <a:r>
              <a:rPr lang="el-GR" sz="1800" dirty="0">
                <a:latin typeface="Courier New" pitchFamily="49" charset="0"/>
              </a:rPr>
              <a:t> [WIDTH-1:0] Q;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[WIDTH-1:0] D; 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reg</a:t>
            </a:r>
            <a:r>
              <a:rPr lang="el-GR" sz="1800" dirty="0">
                <a:latin typeface="Courier New" pitchFamily="49" charset="0"/>
              </a:rPr>
              <a:t> [WIDTH-1:0] Q;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[WIDTH-1:0] D;</a:t>
            </a: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always</a:t>
            </a:r>
            <a:r>
              <a:rPr lang="el-GR" sz="1800" dirty="0">
                <a:latin typeface="Courier New" pitchFamily="49" charset="0"/>
              </a:rPr>
              <a:t> @(posedge clk)</a:t>
            </a:r>
          </a:p>
          <a:p>
            <a:pPr algn="l">
              <a:lnSpc>
                <a:spcPct val="90000"/>
              </a:lnSpc>
            </a:pPr>
            <a:r>
              <a:rPr lang="el-GR" sz="1800" dirty="0">
                <a:latin typeface="Courier New" pitchFamily="49" charset="0"/>
              </a:rPr>
              <a:t>	Q = D;</a:t>
            </a:r>
          </a:p>
          <a:p>
            <a:pPr algn="l">
              <a:lnSpc>
                <a:spcPct val="9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90000"/>
              </a:lnSpc>
            </a:pPr>
            <a:r>
              <a:rPr lang="el-GR" sz="1800" b="1" dirty="0">
                <a:latin typeface="Courier New" pitchFamily="49" charset="0"/>
              </a:rPr>
              <a:t>endmodule</a:t>
            </a:r>
          </a:p>
        </p:txBody>
      </p:sp>
      <p:sp>
        <p:nvSpPr>
          <p:cNvPr id="101418" name="Rectangle 42"/>
          <p:cNvSpPr>
            <a:spLocks noChangeArrowheads="1"/>
          </p:cNvSpPr>
          <p:nvPr/>
        </p:nvSpPr>
        <p:spPr bwMode="auto">
          <a:xfrm>
            <a:off x="357158" y="1285860"/>
            <a:ext cx="28956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l-GR"/>
              <a:t>B. Implelementation </a:t>
            </a:r>
          </a:p>
          <a:p>
            <a:r>
              <a:rPr lang="el-GR"/>
              <a:t>with parameters</a:t>
            </a:r>
          </a:p>
        </p:txBody>
      </p:sp>
      <p:sp>
        <p:nvSpPr>
          <p:cNvPr id="101419" name="Text Box 43"/>
          <p:cNvSpPr txBox="1">
            <a:spLocks noChangeArrowheads="1"/>
          </p:cNvSpPr>
          <p:nvPr/>
        </p:nvSpPr>
        <p:spPr bwMode="auto">
          <a:xfrm>
            <a:off x="3962400" y="1037644"/>
            <a:ext cx="4871847" cy="51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module</a:t>
            </a:r>
            <a:r>
              <a:rPr lang="el-GR" sz="1800" dirty="0">
                <a:latin typeface="Courier New" pitchFamily="49" charset="0"/>
              </a:rPr>
              <a:t> top(out, in, clk);</a:t>
            </a: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output</a:t>
            </a:r>
            <a:r>
              <a:rPr lang="el-GR" sz="1800" dirty="0">
                <a:latin typeface="Courier New" pitchFamily="49" charset="0"/>
              </a:rPr>
              <a:t> [1:0] out;</a:t>
            </a: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[3:0] in; </a:t>
            </a: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8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[1:0] out;</a:t>
            </a: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[3:0] in;</a:t>
            </a: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8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[3:0] p_in;</a:t>
            </a: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wu, wd;</a:t>
            </a:r>
          </a:p>
          <a:p>
            <a:pPr algn="l">
              <a:lnSpc>
                <a:spcPct val="8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assign</a:t>
            </a:r>
            <a:r>
              <a:rPr lang="el-GR" sz="1800" dirty="0">
                <a:latin typeface="Courier New" pitchFamily="49" charset="0"/>
              </a:rPr>
              <a:t> wu = p_in[3] &amp; p_in[2];</a:t>
            </a: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assign</a:t>
            </a:r>
            <a:r>
              <a:rPr lang="el-GR" sz="1800" dirty="0">
                <a:latin typeface="Courier New" pitchFamily="49" charset="0"/>
              </a:rPr>
              <a:t> wd = p_in[1] &amp; p_in[0];</a:t>
            </a:r>
          </a:p>
          <a:p>
            <a:pPr algn="l">
              <a:lnSpc>
                <a:spcPct val="8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l-GR" sz="1800" dirty="0">
                <a:latin typeface="Courier New" pitchFamily="49" charset="0"/>
              </a:rPr>
              <a:t>dff instA(p_in, in, clk);</a:t>
            </a:r>
          </a:p>
          <a:p>
            <a:pPr algn="l">
              <a:lnSpc>
                <a:spcPct val="80000"/>
              </a:lnSpc>
            </a:pPr>
            <a:r>
              <a:rPr lang="el-GR" sz="1800" dirty="0">
                <a:latin typeface="Courier New" pitchFamily="49" charset="0"/>
              </a:rPr>
              <a:t>// WIDTH = 4, from declaration</a:t>
            </a:r>
          </a:p>
          <a:p>
            <a:pPr algn="l">
              <a:lnSpc>
                <a:spcPct val="8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l-GR" sz="1800" dirty="0">
                <a:latin typeface="Courier New" pitchFamily="49" charset="0"/>
              </a:rPr>
              <a:t>dff instB(out, {wu, wd}, clk);</a:t>
            </a:r>
          </a:p>
          <a:p>
            <a:pPr algn="l">
              <a:lnSpc>
                <a:spcPct val="80000"/>
              </a:lnSpc>
            </a:pPr>
            <a:r>
              <a:rPr lang="el-GR" sz="1800" dirty="0">
                <a:latin typeface="Courier New" pitchFamily="49" charset="0"/>
              </a:rPr>
              <a:t>	defparam instB.WIDTH = 2;</a:t>
            </a:r>
          </a:p>
          <a:p>
            <a:pPr algn="l">
              <a:lnSpc>
                <a:spcPct val="80000"/>
              </a:lnSpc>
            </a:pPr>
            <a:r>
              <a:rPr lang="el-GR" sz="1800" dirty="0">
                <a:latin typeface="Courier New" pitchFamily="49" charset="0"/>
              </a:rPr>
              <a:t>// We changed WIDTH for instB only</a:t>
            </a:r>
          </a:p>
          <a:p>
            <a:pPr algn="l">
              <a:lnSpc>
                <a:spcPct val="80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l-GR" sz="1800" b="1" dirty="0">
                <a:latin typeface="Courier New" pitchFamily="49" charset="0"/>
              </a:rPr>
              <a:t>endmodule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Testing Modules</a:t>
            </a:r>
          </a:p>
        </p:txBody>
      </p:sp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1357290" y="1187191"/>
            <a:ext cx="6898042" cy="5047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85000"/>
              </a:lnSpc>
            </a:pPr>
            <a:r>
              <a:rPr lang="el-GR" sz="1800" b="1" dirty="0">
                <a:latin typeface="Courier New" pitchFamily="49" charset="0"/>
              </a:rPr>
              <a:t>module</a:t>
            </a:r>
            <a:r>
              <a:rPr lang="el-GR" sz="1800" dirty="0">
                <a:latin typeface="Courier New" pitchFamily="49" charset="0"/>
              </a:rPr>
              <a:t> top_test;</a:t>
            </a:r>
          </a:p>
          <a:p>
            <a:pPr algn="l">
              <a:lnSpc>
                <a:spcPct val="85000"/>
              </a:lnSpc>
            </a:pPr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[1:0] t_out;	// Top’s signals</a:t>
            </a:r>
          </a:p>
          <a:p>
            <a:pPr algn="l">
              <a:lnSpc>
                <a:spcPct val="85000"/>
              </a:lnSpc>
            </a:pPr>
            <a:r>
              <a:rPr lang="el-GR" sz="1800" b="1" dirty="0">
                <a:latin typeface="Courier New" pitchFamily="49" charset="0"/>
              </a:rPr>
              <a:t>reg</a:t>
            </a:r>
            <a:r>
              <a:rPr lang="el-GR" sz="1800" dirty="0">
                <a:latin typeface="Courier New" pitchFamily="49" charset="0"/>
              </a:rPr>
              <a:t> [3:0] t_in;</a:t>
            </a:r>
          </a:p>
          <a:p>
            <a:pPr algn="l">
              <a:lnSpc>
                <a:spcPct val="85000"/>
              </a:lnSpc>
            </a:pPr>
            <a:r>
              <a:rPr lang="el-GR" sz="1800" b="1" dirty="0">
                <a:latin typeface="Courier New" pitchFamily="49" charset="0"/>
              </a:rPr>
              <a:t>reg</a:t>
            </a:r>
            <a:r>
              <a:rPr lang="el-GR" sz="1800" dirty="0">
                <a:latin typeface="Courier New" pitchFamily="49" charset="0"/>
              </a:rPr>
              <a:t> clk;</a:t>
            </a:r>
          </a:p>
          <a:p>
            <a:pPr algn="l">
              <a:lnSpc>
                <a:spcPct val="85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5000"/>
              </a:lnSpc>
            </a:pPr>
            <a:r>
              <a:rPr lang="el-GR" sz="1800" dirty="0">
                <a:latin typeface="Courier New" pitchFamily="49" charset="0"/>
              </a:rPr>
              <a:t>top inst(t_out, t_in, clk); // Top’s instance</a:t>
            </a:r>
          </a:p>
          <a:p>
            <a:pPr algn="l">
              <a:lnSpc>
                <a:spcPct val="85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5000"/>
              </a:lnSpc>
            </a:pPr>
            <a:r>
              <a:rPr lang="el-GR" sz="1800" b="1" dirty="0">
                <a:latin typeface="Courier New" pitchFamily="49" charset="0"/>
              </a:rPr>
              <a:t>initial</a:t>
            </a:r>
            <a:r>
              <a:rPr lang="el-GR" sz="1800" dirty="0">
                <a:latin typeface="Courier New" pitchFamily="49" charset="0"/>
              </a:rPr>
              <a:t> </a:t>
            </a:r>
            <a:r>
              <a:rPr lang="el-GR" sz="1800" b="1" dirty="0">
                <a:latin typeface="Courier New" pitchFamily="49" charset="0"/>
              </a:rPr>
              <a:t>begin</a:t>
            </a:r>
            <a:r>
              <a:rPr lang="el-GR" sz="1800" dirty="0">
                <a:latin typeface="Courier New" pitchFamily="49" charset="0"/>
              </a:rPr>
              <a:t>		// Generate clock</a:t>
            </a:r>
          </a:p>
          <a:p>
            <a:pPr algn="l">
              <a:lnSpc>
                <a:spcPct val="85000"/>
              </a:lnSpc>
            </a:pPr>
            <a:r>
              <a:rPr lang="el-GR" sz="1800" dirty="0">
                <a:latin typeface="Courier New" pitchFamily="49" charset="0"/>
              </a:rPr>
              <a:t>	clk = 0;	</a:t>
            </a:r>
          </a:p>
          <a:p>
            <a:pPr algn="l">
              <a:lnSpc>
                <a:spcPct val="85000"/>
              </a:lnSpc>
            </a:pPr>
            <a:r>
              <a:rPr lang="el-GR" sz="1800" dirty="0">
                <a:latin typeface="Courier New" pitchFamily="49" charset="0"/>
              </a:rPr>
              <a:t>	</a:t>
            </a:r>
            <a:r>
              <a:rPr lang="el-GR" sz="1800" b="1" dirty="0">
                <a:latin typeface="Courier New" pitchFamily="49" charset="0"/>
              </a:rPr>
              <a:t>forever</a:t>
            </a:r>
            <a:r>
              <a:rPr lang="el-GR" sz="1800" dirty="0">
                <a:latin typeface="Courier New" pitchFamily="49" charset="0"/>
              </a:rPr>
              <a:t> #10 clk = ~clk;</a:t>
            </a:r>
          </a:p>
          <a:p>
            <a:pPr algn="l">
              <a:lnSpc>
                <a:spcPct val="85000"/>
              </a:lnSpc>
            </a:pPr>
            <a:r>
              <a:rPr lang="el-GR" sz="1800" b="1" dirty="0">
                <a:latin typeface="Courier New" pitchFamily="49" charset="0"/>
              </a:rPr>
              <a:t>end</a:t>
            </a:r>
          </a:p>
          <a:p>
            <a:pPr algn="l">
              <a:lnSpc>
                <a:spcPct val="85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5000"/>
              </a:lnSpc>
            </a:pPr>
            <a:r>
              <a:rPr lang="el-GR" sz="1800" b="1" dirty="0">
                <a:latin typeface="Courier New" pitchFamily="49" charset="0"/>
              </a:rPr>
              <a:t>initial</a:t>
            </a:r>
            <a:r>
              <a:rPr lang="el-GR" sz="1800" dirty="0">
                <a:latin typeface="Courier New" pitchFamily="49" charset="0"/>
              </a:rPr>
              <a:t> </a:t>
            </a:r>
            <a:r>
              <a:rPr lang="el-GR" sz="1800" b="1" dirty="0">
                <a:latin typeface="Courier New" pitchFamily="49" charset="0"/>
              </a:rPr>
              <a:t>begin</a:t>
            </a:r>
            <a:r>
              <a:rPr lang="el-GR" sz="1800" dirty="0">
                <a:latin typeface="Courier New" pitchFamily="49" charset="0"/>
              </a:rPr>
              <a:t>		// Generate remaining inputs</a:t>
            </a:r>
          </a:p>
          <a:p>
            <a:pPr algn="l">
              <a:lnSpc>
                <a:spcPct val="85000"/>
              </a:lnSpc>
            </a:pPr>
            <a:r>
              <a:rPr lang="el-GR" sz="1800" dirty="0">
                <a:latin typeface="Courier New" pitchFamily="49" charset="0"/>
              </a:rPr>
              <a:t>	$</a:t>
            </a:r>
            <a:r>
              <a:rPr lang="el-GR" sz="1800" b="1" dirty="0">
                <a:latin typeface="Courier New" pitchFamily="49" charset="0"/>
              </a:rPr>
              <a:t>monitor</a:t>
            </a:r>
            <a:r>
              <a:rPr lang="el-GR" sz="1800" dirty="0">
                <a:latin typeface="Courier New" pitchFamily="49" charset="0"/>
              </a:rPr>
              <a:t>($</a:t>
            </a:r>
            <a:r>
              <a:rPr lang="el-GR" sz="1800" b="1" dirty="0">
                <a:latin typeface="Courier New" pitchFamily="49" charset="0"/>
              </a:rPr>
              <a:t>time</a:t>
            </a:r>
            <a:r>
              <a:rPr lang="el-GR" sz="1800" dirty="0">
                <a:latin typeface="Courier New" pitchFamily="49" charset="0"/>
              </a:rPr>
              <a:t>, " %b -&gt; %b", t_in, t_out);</a:t>
            </a:r>
          </a:p>
          <a:p>
            <a:pPr algn="l">
              <a:lnSpc>
                <a:spcPct val="85000"/>
              </a:lnSpc>
            </a:pPr>
            <a:r>
              <a:rPr lang="el-GR" sz="1800" dirty="0">
                <a:latin typeface="Courier New" pitchFamily="49" charset="0"/>
              </a:rPr>
              <a:t>	#5 t_in = 4'b0101;</a:t>
            </a:r>
          </a:p>
          <a:p>
            <a:pPr algn="l">
              <a:lnSpc>
                <a:spcPct val="85000"/>
              </a:lnSpc>
            </a:pPr>
            <a:r>
              <a:rPr lang="el-GR" sz="1800" dirty="0">
                <a:latin typeface="Courier New" pitchFamily="49" charset="0"/>
              </a:rPr>
              <a:t>	#20 t_in = 4'b1110;</a:t>
            </a:r>
          </a:p>
          <a:p>
            <a:pPr algn="l">
              <a:lnSpc>
                <a:spcPct val="85000"/>
              </a:lnSpc>
            </a:pPr>
            <a:r>
              <a:rPr lang="el-GR" sz="1800" dirty="0">
                <a:latin typeface="Courier New" pitchFamily="49" charset="0"/>
              </a:rPr>
              <a:t>	#20 t_in[0] = 1;</a:t>
            </a:r>
          </a:p>
          <a:p>
            <a:pPr algn="l">
              <a:lnSpc>
                <a:spcPct val="85000"/>
              </a:lnSpc>
            </a:pPr>
            <a:r>
              <a:rPr lang="el-GR" sz="1800" dirty="0">
                <a:latin typeface="Courier New" pitchFamily="49" charset="0"/>
              </a:rPr>
              <a:t>	#300 $finish;</a:t>
            </a:r>
          </a:p>
          <a:p>
            <a:pPr algn="l">
              <a:lnSpc>
                <a:spcPct val="85000"/>
              </a:lnSpc>
            </a:pPr>
            <a:r>
              <a:rPr lang="el-GR" sz="1800" b="1" dirty="0">
                <a:latin typeface="Courier New" pitchFamily="49" charset="0"/>
              </a:rPr>
              <a:t>end</a:t>
            </a:r>
          </a:p>
          <a:p>
            <a:pPr algn="l">
              <a:lnSpc>
                <a:spcPct val="85000"/>
              </a:lnSpc>
            </a:pPr>
            <a:endParaRPr lang="el-GR" sz="1800" dirty="0">
              <a:latin typeface="Courier New" pitchFamily="49" charset="0"/>
            </a:endParaRPr>
          </a:p>
          <a:p>
            <a:pPr algn="l">
              <a:lnSpc>
                <a:spcPct val="85000"/>
              </a:lnSpc>
            </a:pPr>
            <a:r>
              <a:rPr lang="el-GR" sz="1800" b="1" dirty="0">
                <a:latin typeface="Courier New" pitchFamily="49" charset="0"/>
              </a:rPr>
              <a:t>endmodule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05382"/>
          </a:xfrm>
        </p:spPr>
        <p:txBody>
          <a:bodyPr/>
          <a:lstStyle/>
          <a:p>
            <a:r>
              <a:rPr lang="it-IT" sz="2000" dirty="0" err="1"/>
              <a:t>Syntax</a:t>
            </a:r>
            <a:r>
              <a:rPr lang="el-GR" sz="2000" dirty="0"/>
              <a:t>:</a:t>
            </a:r>
          </a:p>
          <a:p>
            <a:pPr lvl="1">
              <a:buFontTx/>
              <a:buNone/>
            </a:pPr>
            <a:r>
              <a:rPr lang="el-GR" sz="1600" dirty="0">
                <a:latin typeface="Courier New" pitchFamily="49" charset="0"/>
              </a:rPr>
              <a:t>assign #del &lt;id&gt; = &lt;expr&gt;;</a:t>
            </a:r>
          </a:p>
          <a:p>
            <a:r>
              <a:rPr lang="en-US" sz="2000" b="1" dirty="0"/>
              <a:t>Where and how it should be written</a:t>
            </a:r>
            <a:r>
              <a:rPr lang="el-GR" sz="2000" dirty="0"/>
              <a:t>:</a:t>
            </a:r>
          </a:p>
          <a:p>
            <a:pPr lvl="1"/>
            <a:r>
              <a:rPr lang="it-IT" sz="1800" dirty="0"/>
              <a:t>inside a“</a:t>
            </a:r>
            <a:r>
              <a:rPr lang="el-GR" sz="1800" dirty="0"/>
              <a:t>module</a:t>
            </a:r>
            <a:r>
              <a:rPr lang="it-IT" sz="1800" dirty="0"/>
              <a:t>”</a:t>
            </a:r>
            <a:endParaRPr lang="el-GR" sz="1800" dirty="0"/>
          </a:p>
          <a:p>
            <a:pPr lvl="1"/>
            <a:r>
              <a:rPr lang="it-IT" sz="1800" dirty="0" err="1"/>
              <a:t>outside</a:t>
            </a:r>
            <a:r>
              <a:rPr lang="it-IT" sz="1800" dirty="0"/>
              <a:t> of a“</a:t>
            </a:r>
            <a:r>
              <a:rPr lang="el-GR" sz="1800" dirty="0"/>
              <a:t>procedure</a:t>
            </a:r>
            <a:r>
              <a:rPr lang="it-IT" sz="1800" dirty="0"/>
              <a:t>”</a:t>
            </a:r>
          </a:p>
          <a:p>
            <a:pPr lvl="1"/>
            <a:r>
              <a:rPr lang="en-US" sz="1800" dirty="0"/>
              <a:t>to the left of the "=" there must be a NET</a:t>
            </a:r>
            <a:r>
              <a:rPr lang="it-IT" sz="1800" dirty="0"/>
              <a:t>,</a:t>
            </a:r>
          </a:p>
          <a:p>
            <a:pPr lvl="1"/>
            <a:r>
              <a:rPr lang="en-US" sz="1800" dirty="0"/>
              <a:t>to the right of the "=" there can be NET, REGISTER, or a function call</a:t>
            </a:r>
            <a:r>
              <a:rPr lang="it-IT" sz="1800" dirty="0"/>
              <a:t>.</a:t>
            </a:r>
            <a:endParaRPr lang="el-GR" sz="1800" dirty="0"/>
          </a:p>
          <a:p>
            <a:r>
              <a:rPr lang="it-IT" sz="2000" b="1" dirty="0"/>
              <a:t>Proprietà</a:t>
            </a:r>
            <a:r>
              <a:rPr lang="el-GR" sz="2000" dirty="0"/>
              <a:t>:</a:t>
            </a:r>
          </a:p>
          <a:p>
            <a:pPr lvl="1"/>
            <a:r>
              <a:rPr lang="en-US" sz="1800" dirty="0"/>
              <a:t>are all run in parallel (they are concurrent</a:t>
            </a:r>
            <a:r>
              <a:rPr lang="it-IT" sz="1800" dirty="0"/>
              <a:t>)</a:t>
            </a:r>
            <a:endParaRPr lang="el-GR" sz="1800" dirty="0"/>
          </a:p>
          <a:p>
            <a:pPr lvl="1"/>
            <a:r>
              <a:rPr lang="en-US" sz="1800" dirty="0"/>
              <a:t>execution is independent of the order in which they were written</a:t>
            </a:r>
            <a:r>
              <a:rPr lang="it-IT" sz="1800" dirty="0"/>
              <a:t>,</a:t>
            </a:r>
            <a:endParaRPr lang="el-GR" sz="1800" dirty="0"/>
          </a:p>
          <a:p>
            <a:pPr lvl="1"/>
            <a:r>
              <a:rPr lang="en-US" sz="1800" dirty="0"/>
              <a:t>are always active if one of the operands on the right changes, the result is immediately updated</a:t>
            </a:r>
            <a:r>
              <a:rPr lang="it-IT" sz="1800" dirty="0"/>
              <a:t>,</a:t>
            </a:r>
          </a:p>
          <a:p>
            <a:pPr lvl="1"/>
            <a:r>
              <a:rPr lang="en-US" sz="1800" dirty="0"/>
              <a:t>Delays are NOT synthesized but can be used in simulation to model for instance a gate delays</a:t>
            </a:r>
            <a:r>
              <a:rPr lang="it-IT" sz="1800" dirty="0"/>
              <a:t>.</a:t>
            </a:r>
            <a:endParaRPr lang="el-GR" sz="1800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Continuous</a:t>
            </a:r>
            <a:r>
              <a:rPr lang="it-IT" dirty="0"/>
              <a:t> </a:t>
            </a:r>
            <a:r>
              <a:rPr lang="it-IT" dirty="0" err="1"/>
              <a:t>Assignment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428860" y="1142984"/>
            <a:ext cx="12795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opzionale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000496" y="1142984"/>
            <a:ext cx="11801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NET</a:t>
            </a:r>
            <a:r>
              <a:rPr lang="it-IT" dirty="0"/>
              <a:t> </a:t>
            </a:r>
            <a:r>
              <a:rPr lang="it-IT" dirty="0" err="1"/>
              <a:t>type</a:t>
            </a:r>
            <a:endParaRPr lang="it-IT" dirty="0"/>
          </a:p>
        </p:txBody>
      </p:sp>
      <p:cxnSp>
        <p:nvCxnSpPr>
          <p:cNvPr id="8" name="Connettore 2 7"/>
          <p:cNvCxnSpPr>
            <a:stCxn id="4" idx="2"/>
          </p:cNvCxnSpPr>
          <p:nvPr/>
        </p:nvCxnSpPr>
        <p:spPr>
          <a:xfrm rot="5400000">
            <a:off x="2433339" y="1293524"/>
            <a:ext cx="416488" cy="85407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>
            <a:stCxn id="5" idx="2"/>
          </p:cNvCxnSpPr>
          <p:nvPr/>
        </p:nvCxnSpPr>
        <p:spPr>
          <a:xfrm rot="5400000">
            <a:off x="3515782" y="854022"/>
            <a:ext cx="416486" cy="1733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2000" b="1" dirty="0" err="1">
                <a:latin typeface="Courier New" pitchFamily="49" charset="0"/>
                <a:cs typeface="Courier New" pitchFamily="49" charset="0"/>
              </a:rPr>
              <a:t>wire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adder_out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mut_out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+ out;</a:t>
            </a:r>
          </a:p>
          <a:p>
            <a:pPr>
              <a:buNone/>
            </a:pPr>
            <a:endParaRPr lang="it-IT" sz="20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2000" dirty="0" err="1">
                <a:cs typeface="Courier New" pitchFamily="49" charset="0"/>
              </a:rPr>
              <a:t>is</a:t>
            </a:r>
            <a:r>
              <a:rPr lang="it-IT" sz="2000" dirty="0">
                <a:cs typeface="Courier New" pitchFamily="49" charset="0"/>
              </a:rPr>
              <a:t> </a:t>
            </a:r>
            <a:r>
              <a:rPr lang="it-IT" sz="2000" dirty="0" err="1">
                <a:cs typeface="Courier New" pitchFamily="49" charset="0"/>
              </a:rPr>
              <a:t>equivalent</a:t>
            </a:r>
            <a:r>
              <a:rPr lang="it-IT" sz="2000" dirty="0">
                <a:cs typeface="Courier New" pitchFamily="49" charset="0"/>
              </a:rPr>
              <a:t> to:</a:t>
            </a:r>
          </a:p>
          <a:p>
            <a:pPr>
              <a:buNone/>
            </a:pPr>
            <a:endParaRPr lang="it-IT" sz="20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2000" b="1" dirty="0" err="1">
                <a:latin typeface="Courier New" pitchFamily="49" charset="0"/>
                <a:cs typeface="Courier New" pitchFamily="49" charset="0"/>
              </a:rPr>
              <a:t>wire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adder_out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it-IT" sz="2000" b="1" dirty="0" err="1">
                <a:latin typeface="Courier New" pitchFamily="49" charset="0"/>
                <a:cs typeface="Courier New" pitchFamily="49" charset="0"/>
              </a:rPr>
              <a:t>assign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adder_out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mut_out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+ out;</a:t>
            </a:r>
          </a:p>
          <a:p>
            <a:pPr>
              <a:buNone/>
            </a:pPr>
            <a:endParaRPr lang="it-IT" sz="20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2000" dirty="0">
                <a:cs typeface="Courier New" pitchFamily="49" charset="0"/>
              </a:rPr>
              <a:t>or</a:t>
            </a:r>
          </a:p>
          <a:p>
            <a:pPr>
              <a:buNone/>
            </a:pPr>
            <a:endParaRPr lang="it-IT" sz="20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2000" b="1" dirty="0" err="1">
                <a:latin typeface="Courier New" pitchFamily="49" charset="0"/>
                <a:cs typeface="Courier New" pitchFamily="49" charset="0"/>
              </a:rPr>
              <a:t>assign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#5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adder_out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000" dirty="0" err="1">
                <a:latin typeface="Courier New" pitchFamily="49" charset="0"/>
                <a:cs typeface="Courier New" pitchFamily="49" charset="0"/>
              </a:rPr>
              <a:t>mut_out</a:t>
            </a:r>
            <a:r>
              <a:rPr lang="it-IT" sz="2000" dirty="0">
                <a:latin typeface="Courier New" pitchFamily="49" charset="0"/>
                <a:cs typeface="Courier New" pitchFamily="49" charset="0"/>
              </a:rPr>
              <a:t> + out;</a:t>
            </a:r>
          </a:p>
          <a:p>
            <a:pPr>
              <a:buNone/>
            </a:pP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Continuous</a:t>
            </a:r>
            <a:r>
              <a:rPr lang="it-IT" dirty="0"/>
              <a:t> </a:t>
            </a:r>
            <a:r>
              <a:rPr lang="it-IT" dirty="0" err="1"/>
              <a:t>Assignment</a:t>
            </a:r>
            <a:r>
              <a:rPr lang="it-IT" dirty="0"/>
              <a:t> (Es.)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Example</a:t>
            </a:r>
            <a:r>
              <a:rPr lang="el-GR" dirty="0"/>
              <a:t>: Half Adder</a:t>
            </a:r>
          </a:p>
        </p:txBody>
      </p:sp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4267200" y="2286000"/>
            <a:ext cx="42799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l-GR" sz="1800" b="1" dirty="0">
                <a:latin typeface="Courier New" pitchFamily="49" charset="0"/>
              </a:rPr>
              <a:t>module</a:t>
            </a:r>
            <a:r>
              <a:rPr lang="el-GR" sz="1800" dirty="0">
                <a:latin typeface="Courier New" pitchFamily="49" charset="0"/>
              </a:rPr>
              <a:t> half_adder(S, C, A, B);</a:t>
            </a:r>
          </a:p>
          <a:p>
            <a:pPr algn="l"/>
            <a:r>
              <a:rPr lang="el-GR" sz="1800" b="1" dirty="0">
                <a:latin typeface="Courier New" pitchFamily="49" charset="0"/>
              </a:rPr>
              <a:t>output</a:t>
            </a:r>
            <a:r>
              <a:rPr lang="el-GR" sz="1800" dirty="0">
                <a:latin typeface="Courier New" pitchFamily="49" charset="0"/>
              </a:rPr>
              <a:t> S, C;</a:t>
            </a:r>
          </a:p>
          <a:p>
            <a:pPr algn="l"/>
            <a:r>
              <a:rPr lang="el-GR" sz="1800" b="1" dirty="0">
                <a:latin typeface="Courier New" pitchFamily="49" charset="0"/>
              </a:rPr>
              <a:t>input</a:t>
            </a:r>
            <a:r>
              <a:rPr lang="el-GR" sz="1800" dirty="0">
                <a:latin typeface="Courier New" pitchFamily="49" charset="0"/>
              </a:rPr>
              <a:t> A, B;</a:t>
            </a:r>
          </a:p>
          <a:p>
            <a:pPr algn="l"/>
            <a:endParaRPr lang="el-GR" sz="1800" dirty="0">
              <a:latin typeface="Courier New" pitchFamily="49" charset="0"/>
            </a:endParaRPr>
          </a:p>
          <a:p>
            <a:pPr algn="l"/>
            <a:r>
              <a:rPr lang="el-GR" sz="1800" b="1" dirty="0">
                <a:latin typeface="Courier New" pitchFamily="49" charset="0"/>
              </a:rPr>
              <a:t>wire</a:t>
            </a:r>
            <a:r>
              <a:rPr lang="el-GR" sz="1800" dirty="0">
                <a:latin typeface="Courier New" pitchFamily="49" charset="0"/>
              </a:rPr>
              <a:t> S, C, A, B;</a:t>
            </a:r>
          </a:p>
          <a:p>
            <a:pPr algn="l"/>
            <a:endParaRPr lang="el-GR" sz="1800" dirty="0">
              <a:latin typeface="Courier New" pitchFamily="49" charset="0"/>
            </a:endParaRPr>
          </a:p>
          <a:p>
            <a:pPr algn="l"/>
            <a:r>
              <a:rPr lang="el-GR" sz="1800" b="1" dirty="0">
                <a:latin typeface="Courier New" pitchFamily="49" charset="0"/>
              </a:rPr>
              <a:t>assign</a:t>
            </a:r>
            <a:r>
              <a:rPr lang="el-GR" sz="1800" dirty="0">
                <a:latin typeface="Courier New" pitchFamily="49" charset="0"/>
              </a:rPr>
              <a:t> S = A ^ B;</a:t>
            </a:r>
          </a:p>
          <a:p>
            <a:pPr algn="l"/>
            <a:r>
              <a:rPr lang="el-GR" sz="1800" b="1" dirty="0">
                <a:latin typeface="Courier New" pitchFamily="49" charset="0"/>
              </a:rPr>
              <a:t>assign</a:t>
            </a:r>
            <a:r>
              <a:rPr lang="el-GR" sz="1800" dirty="0">
                <a:latin typeface="Courier New" pitchFamily="49" charset="0"/>
              </a:rPr>
              <a:t> C = A &amp; B;</a:t>
            </a:r>
          </a:p>
          <a:p>
            <a:pPr algn="l"/>
            <a:endParaRPr lang="el-GR" sz="1800" dirty="0">
              <a:latin typeface="Courier New" pitchFamily="49" charset="0"/>
            </a:endParaRPr>
          </a:p>
          <a:p>
            <a:pPr algn="l"/>
            <a:r>
              <a:rPr lang="el-GR" sz="1800" b="1" dirty="0">
                <a:latin typeface="Courier New" pitchFamily="49" charset="0"/>
              </a:rPr>
              <a:t>endmodule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1123950" y="4038600"/>
            <a:ext cx="2362200" cy="990600"/>
            <a:chOff x="708" y="2544"/>
            <a:chExt cx="1488" cy="624"/>
          </a:xfrm>
        </p:grpSpPr>
        <p:sp>
          <p:nvSpPr>
            <p:cNvPr id="56361" name="Rectangle 41"/>
            <p:cNvSpPr>
              <a:spLocks noChangeArrowheads="1"/>
            </p:cNvSpPr>
            <p:nvPr/>
          </p:nvSpPr>
          <p:spPr bwMode="auto">
            <a:xfrm>
              <a:off x="1092" y="2640"/>
              <a:ext cx="768" cy="5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r>
                <a:rPr lang="el-GR"/>
                <a:t>Half</a:t>
              </a:r>
            </a:p>
            <a:p>
              <a:r>
                <a:rPr lang="el-GR"/>
                <a:t>Adder</a:t>
              </a:r>
            </a:p>
          </p:txBody>
        </p:sp>
        <p:sp>
          <p:nvSpPr>
            <p:cNvPr id="56362" name="Line 42"/>
            <p:cNvSpPr>
              <a:spLocks noChangeShapeType="1"/>
            </p:cNvSpPr>
            <p:nvPr/>
          </p:nvSpPr>
          <p:spPr bwMode="auto">
            <a:xfrm>
              <a:off x="756" y="273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63" name="Line 43"/>
            <p:cNvSpPr>
              <a:spLocks noChangeShapeType="1"/>
            </p:cNvSpPr>
            <p:nvPr/>
          </p:nvSpPr>
          <p:spPr bwMode="auto">
            <a:xfrm>
              <a:off x="756" y="307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64" name="Line 44"/>
            <p:cNvSpPr>
              <a:spLocks noChangeShapeType="1"/>
            </p:cNvSpPr>
            <p:nvPr/>
          </p:nvSpPr>
          <p:spPr bwMode="auto">
            <a:xfrm>
              <a:off x="1860" y="307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65" name="Line 45"/>
            <p:cNvSpPr>
              <a:spLocks noChangeShapeType="1"/>
            </p:cNvSpPr>
            <p:nvPr/>
          </p:nvSpPr>
          <p:spPr bwMode="auto">
            <a:xfrm>
              <a:off x="1860" y="273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66" name="Text Box 46"/>
            <p:cNvSpPr txBox="1">
              <a:spLocks noChangeArrowheads="1"/>
            </p:cNvSpPr>
            <p:nvPr/>
          </p:nvSpPr>
          <p:spPr bwMode="auto">
            <a:xfrm>
              <a:off x="708" y="2544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A</a:t>
              </a:r>
            </a:p>
          </p:txBody>
        </p:sp>
        <p:sp>
          <p:nvSpPr>
            <p:cNvPr id="56367" name="Text Box 47"/>
            <p:cNvSpPr txBox="1">
              <a:spLocks noChangeArrowheads="1"/>
            </p:cNvSpPr>
            <p:nvPr/>
          </p:nvSpPr>
          <p:spPr bwMode="auto">
            <a:xfrm>
              <a:off x="708" y="2880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B</a:t>
              </a:r>
            </a:p>
          </p:txBody>
        </p:sp>
        <p:sp>
          <p:nvSpPr>
            <p:cNvPr id="56368" name="Text Box 48"/>
            <p:cNvSpPr txBox="1">
              <a:spLocks noChangeArrowheads="1"/>
            </p:cNvSpPr>
            <p:nvPr/>
          </p:nvSpPr>
          <p:spPr bwMode="auto">
            <a:xfrm>
              <a:off x="1956" y="254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S</a:t>
              </a:r>
            </a:p>
          </p:txBody>
        </p:sp>
        <p:sp>
          <p:nvSpPr>
            <p:cNvPr id="56370" name="Text Box 50"/>
            <p:cNvSpPr txBox="1">
              <a:spLocks noChangeArrowheads="1"/>
            </p:cNvSpPr>
            <p:nvPr/>
          </p:nvSpPr>
          <p:spPr bwMode="auto">
            <a:xfrm>
              <a:off x="1956" y="2880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C</a:t>
              </a:r>
            </a:p>
          </p:txBody>
        </p:sp>
      </p:grp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1276350" y="2209800"/>
            <a:ext cx="1905000" cy="1524000"/>
            <a:chOff x="804" y="1392"/>
            <a:chExt cx="1200" cy="960"/>
          </a:xfrm>
        </p:grpSpPr>
        <p:sp>
          <p:nvSpPr>
            <p:cNvPr id="56323" name="Line 3"/>
            <p:cNvSpPr>
              <a:spLocks noChangeShapeType="1"/>
            </p:cNvSpPr>
            <p:nvPr/>
          </p:nvSpPr>
          <p:spPr bwMode="auto">
            <a:xfrm>
              <a:off x="804" y="158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24" name="Line 4"/>
            <p:cNvSpPr>
              <a:spLocks noChangeShapeType="1"/>
            </p:cNvSpPr>
            <p:nvPr/>
          </p:nvSpPr>
          <p:spPr bwMode="auto">
            <a:xfrm>
              <a:off x="804" y="1776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43" name="Line 23"/>
            <p:cNvSpPr>
              <a:spLocks noChangeShapeType="1"/>
            </p:cNvSpPr>
            <p:nvPr/>
          </p:nvSpPr>
          <p:spPr bwMode="auto">
            <a:xfrm>
              <a:off x="1092" y="158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45" name="Line 25"/>
            <p:cNvSpPr>
              <a:spLocks noChangeShapeType="1"/>
            </p:cNvSpPr>
            <p:nvPr/>
          </p:nvSpPr>
          <p:spPr bwMode="auto">
            <a:xfrm>
              <a:off x="1092" y="206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46" name="AutoShape 26"/>
            <p:cNvSpPr>
              <a:spLocks noChangeArrowheads="1"/>
            </p:cNvSpPr>
            <p:nvPr/>
          </p:nvSpPr>
          <p:spPr bwMode="auto">
            <a:xfrm>
              <a:off x="1236" y="2016"/>
              <a:ext cx="336" cy="336"/>
            </a:xfrm>
            <a:prstGeom prst="flowChartDelay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47" name="Line 27"/>
            <p:cNvSpPr>
              <a:spLocks noChangeShapeType="1"/>
            </p:cNvSpPr>
            <p:nvPr/>
          </p:nvSpPr>
          <p:spPr bwMode="auto">
            <a:xfrm>
              <a:off x="996" y="1776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48" name="Line 28"/>
            <p:cNvSpPr>
              <a:spLocks noChangeShapeType="1"/>
            </p:cNvSpPr>
            <p:nvPr/>
          </p:nvSpPr>
          <p:spPr bwMode="auto">
            <a:xfrm>
              <a:off x="996" y="230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49" name="Oval 29"/>
            <p:cNvSpPr>
              <a:spLocks noChangeArrowheads="1"/>
            </p:cNvSpPr>
            <p:nvPr/>
          </p:nvSpPr>
          <p:spPr bwMode="auto">
            <a:xfrm>
              <a:off x="971" y="1761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50" name="Oval 30"/>
            <p:cNvSpPr>
              <a:spLocks noChangeArrowheads="1"/>
            </p:cNvSpPr>
            <p:nvPr/>
          </p:nvSpPr>
          <p:spPr bwMode="auto">
            <a:xfrm>
              <a:off x="1076" y="1561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51" name="Line 31"/>
            <p:cNvSpPr>
              <a:spLocks noChangeShapeType="1"/>
            </p:cNvSpPr>
            <p:nvPr/>
          </p:nvSpPr>
          <p:spPr bwMode="auto">
            <a:xfrm>
              <a:off x="1572" y="168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53" name="Line 33"/>
            <p:cNvSpPr>
              <a:spLocks noChangeShapeType="1"/>
            </p:cNvSpPr>
            <p:nvPr/>
          </p:nvSpPr>
          <p:spPr bwMode="auto">
            <a:xfrm>
              <a:off x="1572" y="216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56354" name="Text Box 34"/>
            <p:cNvSpPr txBox="1">
              <a:spLocks noChangeArrowheads="1"/>
            </p:cNvSpPr>
            <p:nvPr/>
          </p:nvSpPr>
          <p:spPr bwMode="auto">
            <a:xfrm>
              <a:off x="804" y="1392"/>
              <a:ext cx="2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A</a:t>
              </a:r>
            </a:p>
          </p:txBody>
        </p:sp>
        <p:sp>
          <p:nvSpPr>
            <p:cNvPr id="56355" name="Text Box 35"/>
            <p:cNvSpPr txBox="1">
              <a:spLocks noChangeArrowheads="1"/>
            </p:cNvSpPr>
            <p:nvPr/>
          </p:nvSpPr>
          <p:spPr bwMode="auto">
            <a:xfrm>
              <a:off x="808" y="1728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B</a:t>
              </a:r>
            </a:p>
          </p:txBody>
        </p:sp>
        <p:sp>
          <p:nvSpPr>
            <p:cNvPr id="56356" name="Text Box 36"/>
            <p:cNvSpPr txBox="1">
              <a:spLocks noChangeArrowheads="1"/>
            </p:cNvSpPr>
            <p:nvPr/>
          </p:nvSpPr>
          <p:spPr bwMode="auto">
            <a:xfrm>
              <a:off x="1728" y="148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S</a:t>
              </a:r>
            </a:p>
          </p:txBody>
        </p:sp>
        <p:sp>
          <p:nvSpPr>
            <p:cNvPr id="56357" name="Text Box 37"/>
            <p:cNvSpPr txBox="1">
              <a:spLocks noChangeArrowheads="1"/>
            </p:cNvSpPr>
            <p:nvPr/>
          </p:nvSpPr>
          <p:spPr bwMode="auto">
            <a:xfrm>
              <a:off x="1764" y="1929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l-GR" sz="1800"/>
                <a:t>C</a:t>
              </a:r>
            </a:p>
          </p:txBody>
        </p:sp>
        <p:grpSp>
          <p:nvGrpSpPr>
            <p:cNvPr id="4" name="Group 56"/>
            <p:cNvGrpSpPr>
              <a:grpSpLocks/>
            </p:cNvGrpSpPr>
            <p:nvPr/>
          </p:nvGrpSpPr>
          <p:grpSpPr bwMode="auto">
            <a:xfrm>
              <a:off x="1200" y="1536"/>
              <a:ext cx="336" cy="288"/>
              <a:chOff x="2282" y="3408"/>
              <a:chExt cx="221" cy="192"/>
            </a:xfrm>
          </p:grpSpPr>
          <p:sp>
            <p:nvSpPr>
              <p:cNvPr id="56372" name="Arc 52"/>
              <p:cNvSpPr>
                <a:spLocks/>
              </p:cNvSpPr>
              <p:nvPr/>
            </p:nvSpPr>
            <p:spPr bwMode="auto">
              <a:xfrm>
                <a:off x="2311" y="3409"/>
                <a:ext cx="50" cy="189"/>
              </a:xfrm>
              <a:custGeom>
                <a:avLst/>
                <a:gdLst>
                  <a:gd name="G0" fmla="+- 1199 0 0"/>
                  <a:gd name="G1" fmla="+- 21600 0 0"/>
                  <a:gd name="G2" fmla="+- 21600 0 0"/>
                  <a:gd name="T0" fmla="*/ 1199 w 22799"/>
                  <a:gd name="T1" fmla="*/ 0 h 43200"/>
                  <a:gd name="T2" fmla="*/ 0 w 22799"/>
                  <a:gd name="T3" fmla="*/ 43167 h 43200"/>
                  <a:gd name="T4" fmla="*/ 1199 w 2279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799" h="43200" fill="none" extrusionOk="0">
                    <a:moveTo>
                      <a:pt x="1198" y="0"/>
                    </a:moveTo>
                    <a:cubicBezTo>
                      <a:pt x="13128" y="0"/>
                      <a:pt x="22799" y="9670"/>
                      <a:pt x="22799" y="21600"/>
                    </a:cubicBezTo>
                    <a:cubicBezTo>
                      <a:pt x="22799" y="33529"/>
                      <a:pt x="13128" y="43200"/>
                      <a:pt x="1199" y="43200"/>
                    </a:cubicBezTo>
                    <a:cubicBezTo>
                      <a:pt x="799" y="43200"/>
                      <a:pt x="399" y="43188"/>
                      <a:pt x="0" y="43166"/>
                    </a:cubicBezTo>
                  </a:path>
                  <a:path w="22799" h="43200" stroke="0" extrusionOk="0">
                    <a:moveTo>
                      <a:pt x="1198" y="0"/>
                    </a:moveTo>
                    <a:cubicBezTo>
                      <a:pt x="13128" y="0"/>
                      <a:pt x="22799" y="9670"/>
                      <a:pt x="22799" y="21600"/>
                    </a:cubicBezTo>
                    <a:cubicBezTo>
                      <a:pt x="22799" y="33529"/>
                      <a:pt x="13128" y="43200"/>
                      <a:pt x="1199" y="43200"/>
                    </a:cubicBezTo>
                    <a:cubicBezTo>
                      <a:pt x="799" y="43200"/>
                      <a:pt x="399" y="43188"/>
                      <a:pt x="0" y="43166"/>
                    </a:cubicBezTo>
                    <a:lnTo>
                      <a:pt x="1199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6373" name="Arc 53"/>
              <p:cNvSpPr>
                <a:spLocks/>
              </p:cNvSpPr>
              <p:nvPr/>
            </p:nvSpPr>
            <p:spPr bwMode="auto">
              <a:xfrm flipV="1">
                <a:off x="2314" y="3471"/>
                <a:ext cx="189" cy="12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0955"/>
                  <a:gd name="T1" fmla="*/ 0 h 21600"/>
                  <a:gd name="T2" fmla="*/ 20955 w 20955"/>
                  <a:gd name="T3" fmla="*/ 16361 h 21600"/>
                  <a:gd name="T4" fmla="*/ 0 w 2095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55" h="21600" fill="none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</a:path>
                  <a:path w="20955" h="21600" stroke="0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6374" name="Arc 54"/>
              <p:cNvSpPr>
                <a:spLocks/>
              </p:cNvSpPr>
              <p:nvPr/>
            </p:nvSpPr>
            <p:spPr bwMode="auto">
              <a:xfrm>
                <a:off x="2314" y="3408"/>
                <a:ext cx="189" cy="12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0955"/>
                  <a:gd name="T1" fmla="*/ 0 h 21600"/>
                  <a:gd name="T2" fmla="*/ 20955 w 20955"/>
                  <a:gd name="T3" fmla="*/ 16361 h 21600"/>
                  <a:gd name="T4" fmla="*/ 0 w 2095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955" h="21600" fill="none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</a:path>
                  <a:path w="20955" h="21600" stroke="0" extrusionOk="0">
                    <a:moveTo>
                      <a:pt x="-1" y="0"/>
                    </a:moveTo>
                    <a:cubicBezTo>
                      <a:pt x="9911" y="0"/>
                      <a:pt x="18551" y="6745"/>
                      <a:pt x="20955" y="1636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56375" name="Arc 55"/>
              <p:cNvSpPr>
                <a:spLocks/>
              </p:cNvSpPr>
              <p:nvPr/>
            </p:nvSpPr>
            <p:spPr bwMode="auto">
              <a:xfrm>
                <a:off x="2282" y="3411"/>
                <a:ext cx="50" cy="189"/>
              </a:xfrm>
              <a:custGeom>
                <a:avLst/>
                <a:gdLst>
                  <a:gd name="G0" fmla="+- 1199 0 0"/>
                  <a:gd name="G1" fmla="+- 21600 0 0"/>
                  <a:gd name="G2" fmla="+- 21600 0 0"/>
                  <a:gd name="T0" fmla="*/ 1199 w 22799"/>
                  <a:gd name="T1" fmla="*/ 0 h 43200"/>
                  <a:gd name="T2" fmla="*/ 0 w 22799"/>
                  <a:gd name="T3" fmla="*/ 43167 h 43200"/>
                  <a:gd name="T4" fmla="*/ 1199 w 2279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799" h="43200" fill="none" extrusionOk="0">
                    <a:moveTo>
                      <a:pt x="1198" y="0"/>
                    </a:moveTo>
                    <a:cubicBezTo>
                      <a:pt x="13128" y="0"/>
                      <a:pt x="22799" y="9670"/>
                      <a:pt x="22799" y="21600"/>
                    </a:cubicBezTo>
                    <a:cubicBezTo>
                      <a:pt x="22799" y="33529"/>
                      <a:pt x="13128" y="43200"/>
                      <a:pt x="1199" y="43200"/>
                    </a:cubicBezTo>
                    <a:cubicBezTo>
                      <a:pt x="799" y="43200"/>
                      <a:pt x="399" y="43188"/>
                      <a:pt x="0" y="43166"/>
                    </a:cubicBezTo>
                  </a:path>
                  <a:path w="22799" h="43200" stroke="0" extrusionOk="0">
                    <a:moveTo>
                      <a:pt x="1198" y="0"/>
                    </a:moveTo>
                    <a:cubicBezTo>
                      <a:pt x="13128" y="0"/>
                      <a:pt x="22799" y="9670"/>
                      <a:pt x="22799" y="21600"/>
                    </a:cubicBezTo>
                    <a:cubicBezTo>
                      <a:pt x="22799" y="33529"/>
                      <a:pt x="13128" y="43200"/>
                      <a:pt x="1199" y="43200"/>
                    </a:cubicBezTo>
                    <a:cubicBezTo>
                      <a:pt x="799" y="43200"/>
                      <a:pt x="399" y="43188"/>
                      <a:pt x="0" y="43166"/>
                    </a:cubicBezTo>
                    <a:lnTo>
                      <a:pt x="1199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A module can contain multiple processes</a:t>
            </a:r>
            <a:r>
              <a:rPr lang="it-IT" sz="2400" dirty="0"/>
              <a:t>,</a:t>
            </a:r>
            <a:endParaRPr lang="el-GR" sz="2400" dirty="0"/>
          </a:p>
          <a:p>
            <a:r>
              <a:rPr lang="en-US" sz="2400" dirty="0"/>
              <a:t>Each process is executed in parallel to the others, but the instructions contained in it are executed sequentially</a:t>
            </a:r>
            <a:r>
              <a:rPr lang="it-IT" sz="2400" dirty="0"/>
              <a:t>,</a:t>
            </a:r>
            <a:endParaRPr lang="el-GR" sz="2400" dirty="0"/>
          </a:p>
          <a:p>
            <a:r>
              <a:rPr lang="el-GR" sz="2400" dirty="0"/>
              <a:t> </a:t>
            </a:r>
            <a:r>
              <a:rPr lang="en-US" sz="2400" dirty="0"/>
              <a:t>There are 2 fundamental processes</a:t>
            </a:r>
            <a:r>
              <a:rPr lang="el-GR" sz="2400" dirty="0"/>
              <a:t>:</a:t>
            </a:r>
          </a:p>
          <a:p>
            <a:pPr lvl="1"/>
            <a:r>
              <a:rPr lang="el-GR" sz="2000" b="1" dirty="0"/>
              <a:t>initial</a:t>
            </a:r>
            <a:r>
              <a:rPr lang="el-GR" sz="2000" dirty="0"/>
              <a:t>	</a:t>
            </a:r>
            <a:r>
              <a:rPr lang="el-GR" sz="2000" dirty="0">
                <a:sym typeface="Symbol" pitchFamily="18" charset="2"/>
              </a:rPr>
              <a:t> </a:t>
            </a:r>
            <a:r>
              <a:rPr lang="it-IT" sz="2000" dirty="0" err="1">
                <a:sym typeface="Symbol" pitchFamily="18" charset="2"/>
              </a:rPr>
              <a:t>Executed</a:t>
            </a:r>
            <a:r>
              <a:rPr lang="it-IT" sz="2000" dirty="0">
                <a:sym typeface="Symbol" pitchFamily="18" charset="2"/>
              </a:rPr>
              <a:t> </a:t>
            </a:r>
            <a:r>
              <a:rPr lang="it-IT" sz="2000" dirty="0" err="1">
                <a:sym typeface="Symbol" pitchFamily="18" charset="2"/>
              </a:rPr>
              <a:t>only</a:t>
            </a:r>
            <a:r>
              <a:rPr lang="it-IT" sz="2000" dirty="0">
                <a:sym typeface="Symbol" pitchFamily="18" charset="2"/>
              </a:rPr>
              <a:t> once, </a:t>
            </a:r>
            <a:br>
              <a:rPr lang="it-IT" sz="2000" dirty="0">
                <a:sym typeface="Symbol" pitchFamily="18" charset="2"/>
              </a:rPr>
            </a:br>
            <a:r>
              <a:rPr lang="it-IT" sz="2000" dirty="0">
                <a:sym typeface="Symbol" pitchFamily="18" charset="2"/>
              </a:rPr>
              <a:t>		</a:t>
            </a:r>
            <a:r>
              <a:rPr lang="it-IT" sz="1800" dirty="0">
                <a:sym typeface="Symbol" pitchFamily="18" charset="2"/>
              </a:rPr>
              <a:t>(</a:t>
            </a:r>
            <a:r>
              <a:rPr lang="en-US" sz="1800" dirty="0">
                <a:sym typeface="Symbol" pitchFamily="18" charset="2"/>
              </a:rPr>
              <a:t>useful for simulation but ignored by the synthesis</a:t>
            </a:r>
            <a:r>
              <a:rPr lang="it-IT" sz="1800" dirty="0">
                <a:sym typeface="Symbol" pitchFamily="18" charset="2"/>
              </a:rPr>
              <a:t>)</a:t>
            </a:r>
            <a:endParaRPr lang="el-GR" sz="1800" dirty="0"/>
          </a:p>
          <a:p>
            <a:pPr lvl="1"/>
            <a:r>
              <a:rPr lang="el-GR" sz="2000" b="1" dirty="0"/>
              <a:t>always</a:t>
            </a:r>
            <a:r>
              <a:rPr lang="el-GR" sz="2000" dirty="0"/>
              <a:t>	</a:t>
            </a:r>
            <a:r>
              <a:rPr lang="el-GR" sz="2000" dirty="0">
                <a:sym typeface="Symbol" pitchFamily="18" charset="2"/>
              </a:rPr>
              <a:t> </a:t>
            </a:r>
            <a:r>
              <a:rPr lang="en-US" sz="2000" dirty="0">
                <a:sym typeface="Symbol" pitchFamily="18" charset="2"/>
              </a:rPr>
              <a:t>Performed in a continuous cycle</a:t>
            </a:r>
            <a:r>
              <a:rPr lang="it-IT" sz="2000" dirty="0">
                <a:sym typeface="Symbol" pitchFamily="18" charset="2"/>
              </a:rPr>
              <a:t>,</a:t>
            </a:r>
          </a:p>
          <a:p>
            <a:r>
              <a:rPr lang="en-US" sz="2400" dirty="0">
                <a:sym typeface="Symbol" pitchFamily="18" charset="2"/>
              </a:rPr>
              <a:t>They cannot be nested inside each other</a:t>
            </a:r>
            <a:r>
              <a:rPr lang="it-IT" sz="2400" dirty="0">
                <a:sym typeface="Symbol" pitchFamily="18" charset="2"/>
              </a:rPr>
              <a:t>,</a:t>
            </a:r>
          </a:p>
          <a:p>
            <a:r>
              <a:rPr lang="en-US" sz="2400" dirty="0">
                <a:sym typeface="Symbol" pitchFamily="18" charset="2"/>
              </a:rPr>
              <a:t>The variables that are assigned within a process must be of type reg (integer, real, time, </a:t>
            </a:r>
            <a:r>
              <a:rPr lang="en-US" sz="2400" dirty="0" err="1">
                <a:sym typeface="Symbol" pitchFamily="18" charset="2"/>
              </a:rPr>
              <a:t>realtime</a:t>
            </a:r>
            <a:r>
              <a:rPr lang="it-IT" sz="2400" dirty="0">
                <a:sym typeface="Symbol" pitchFamily="18" charset="2"/>
              </a:rPr>
              <a:t>)</a:t>
            </a:r>
            <a:endParaRPr lang="el-GR" sz="2400" dirty="0">
              <a:sym typeface="Symbol" pitchFamily="18" charset="2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Procedural</a:t>
            </a:r>
            <a:r>
              <a:rPr lang="it-IT" dirty="0"/>
              <a:t> </a:t>
            </a:r>
            <a:r>
              <a:rPr lang="it-IT" dirty="0" err="1"/>
              <a:t>Assignments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module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clk_gen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it-IT" sz="1600" b="1" dirty="0">
                <a:latin typeface="Courier New" pitchFamily="49" charset="0"/>
                <a:cs typeface="Courier New" pitchFamily="49" charset="0"/>
              </a:rPr>
              <a:t>output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reg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it-IT" sz="16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initial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= 1’b0;		// parte da 0</a:t>
            </a:r>
          </a:p>
          <a:p>
            <a:pPr>
              <a:buNone/>
            </a:pP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always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#5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= !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;	// ogni 5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units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si inverte</a:t>
            </a:r>
          </a:p>
          <a:p>
            <a:pPr>
              <a:buNone/>
            </a:pPr>
            <a:r>
              <a:rPr lang="it-IT" sz="1600" b="1" dirty="0" err="1">
                <a:latin typeface="Courier New" pitchFamily="49" charset="0"/>
                <a:cs typeface="Courier New" pitchFamily="49" charset="0"/>
              </a:rPr>
              <a:t>initial</a:t>
            </a:r>
            <a:endParaRPr lang="it-IT" sz="16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#100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$finish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	// istruzione per il simulatore 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en-US" sz="2000" dirty="0"/>
              <a:t>Of course, neither delays nor initialization can be synthesized... but this description can be useful, for example, to provide a signal to a circuit under test</a:t>
            </a:r>
            <a:endParaRPr lang="it-IT" sz="2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Procedural</a:t>
            </a:r>
            <a:r>
              <a:rPr lang="it-IT" dirty="0"/>
              <a:t> </a:t>
            </a:r>
            <a:r>
              <a:rPr lang="it-IT" dirty="0" err="1"/>
              <a:t>Assignments</a:t>
            </a:r>
            <a:r>
              <a:rPr lang="it-IT" dirty="0"/>
              <a:t> (Es.)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Slides_mod</Template>
  <TotalTime>1921</TotalTime>
  <Words>3693</Words>
  <Application>Microsoft Office PowerPoint</Application>
  <PresentationFormat>Presentazione su schermo (4:3)</PresentationFormat>
  <Paragraphs>752</Paragraphs>
  <Slides>42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52" baseType="lpstr">
      <vt:lpstr>Arial</vt:lpstr>
      <vt:lpstr>Calibri</vt:lpstr>
      <vt:lpstr>Courier New</vt:lpstr>
      <vt:lpstr>Lucida Sans Unicode</vt:lpstr>
      <vt:lpstr>Symbol</vt:lpstr>
      <vt:lpstr>Verdana</vt:lpstr>
      <vt:lpstr>Wingdings 2</vt:lpstr>
      <vt:lpstr>Wingdings 3</vt:lpstr>
      <vt:lpstr>Viale</vt:lpstr>
      <vt:lpstr>Bitmap Image</vt:lpstr>
      <vt:lpstr>Basics of Verilog HDL</vt:lpstr>
      <vt:lpstr>Module</vt:lpstr>
      <vt:lpstr>Port Assignments</vt:lpstr>
      <vt:lpstr>Assignments</vt:lpstr>
      <vt:lpstr>Continuous Assignment</vt:lpstr>
      <vt:lpstr>Continuous Assignment (Es.)</vt:lpstr>
      <vt:lpstr>Example: Half Adder</vt:lpstr>
      <vt:lpstr>Procedural Assignments</vt:lpstr>
      <vt:lpstr>Procedural Assignments (Es.)</vt:lpstr>
      <vt:lpstr>Always Block</vt:lpstr>
      <vt:lpstr>Block vs. NON-Block assignments</vt:lpstr>
      <vt:lpstr>Timing</vt:lpstr>
      <vt:lpstr>Timing</vt:lpstr>
      <vt:lpstr>Block vs. NON Block assignments</vt:lpstr>
      <vt:lpstr>Behavioral description</vt:lpstr>
      <vt:lpstr>IF - ELSE</vt:lpstr>
      <vt:lpstr>CASE</vt:lpstr>
      <vt:lpstr>CASEZ e CASEX</vt:lpstr>
      <vt:lpstr>LOOP - for</vt:lpstr>
      <vt:lpstr>LOOP - while</vt:lpstr>
      <vt:lpstr>LOOP - repeat</vt:lpstr>
      <vt:lpstr>LOOP - forever</vt:lpstr>
      <vt:lpstr>Structural description (Gate Level)</vt:lpstr>
      <vt:lpstr>Example: Full Adder</vt:lpstr>
      <vt:lpstr>Hierarchical Names</vt:lpstr>
      <vt:lpstr>Mixed Model</vt:lpstr>
      <vt:lpstr>Syntactic structures</vt:lpstr>
      <vt:lpstr>Synchronous and asynchronous controls</vt:lpstr>
      <vt:lpstr>Clock Enable</vt:lpstr>
      <vt:lpstr>Functional Counter</vt:lpstr>
      <vt:lpstr>Tasks &amp; Functions</vt:lpstr>
      <vt:lpstr>Functions def. (Es.)</vt:lpstr>
      <vt:lpstr>Realizzazione </vt:lpstr>
      <vt:lpstr>Task</vt:lpstr>
      <vt:lpstr>Differenze fra Tasks e Functions</vt:lpstr>
      <vt:lpstr>System Tasks</vt:lpstr>
      <vt:lpstr>$display &amp; $monitor string format</vt:lpstr>
      <vt:lpstr>Compiler Directives</vt:lpstr>
      <vt:lpstr>Parameters</vt:lpstr>
      <vt:lpstr>Parameters </vt:lpstr>
      <vt:lpstr>Parameters</vt:lpstr>
      <vt:lpstr>Testing Modules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marsi</dc:creator>
  <cp:lastModifiedBy>MARSI STEFANO</cp:lastModifiedBy>
  <cp:revision>71</cp:revision>
  <dcterms:created xsi:type="dcterms:W3CDTF">2010-12-23T15:52:44Z</dcterms:created>
  <dcterms:modified xsi:type="dcterms:W3CDTF">2025-10-07T13:27:32Z</dcterms:modified>
</cp:coreProperties>
</file>