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87" r:id="rId1"/>
  </p:sldMasterIdLst>
  <p:notesMasterIdLst>
    <p:notesMasterId r:id="rId51"/>
  </p:notesMasterIdLst>
  <p:handoutMasterIdLst>
    <p:handoutMasterId r:id="rId52"/>
  </p:handoutMasterIdLst>
  <p:sldIdLst>
    <p:sldId id="256" r:id="rId2"/>
    <p:sldId id="260" r:id="rId3"/>
    <p:sldId id="263" r:id="rId4"/>
    <p:sldId id="261" r:id="rId5"/>
    <p:sldId id="262" r:id="rId6"/>
    <p:sldId id="264" r:id="rId7"/>
    <p:sldId id="268" r:id="rId8"/>
    <p:sldId id="270" r:id="rId9"/>
    <p:sldId id="269" r:id="rId10"/>
    <p:sldId id="265" r:id="rId11"/>
    <p:sldId id="266" r:id="rId12"/>
    <p:sldId id="267" r:id="rId13"/>
    <p:sldId id="271" r:id="rId14"/>
    <p:sldId id="273" r:id="rId15"/>
    <p:sldId id="272" r:id="rId16"/>
    <p:sldId id="274" r:id="rId17"/>
    <p:sldId id="275" r:id="rId18"/>
    <p:sldId id="292" r:id="rId19"/>
    <p:sldId id="293" r:id="rId20"/>
    <p:sldId id="277" r:id="rId21"/>
    <p:sldId id="279" r:id="rId22"/>
    <p:sldId id="278" r:id="rId23"/>
    <p:sldId id="280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2" r:id="rId42"/>
    <p:sldId id="301" r:id="rId43"/>
    <p:sldId id="304" r:id="rId44"/>
    <p:sldId id="306" r:id="rId45"/>
    <p:sldId id="307" r:id="rId46"/>
    <p:sldId id="305" r:id="rId47"/>
    <p:sldId id="308" r:id="rId48"/>
    <p:sldId id="309" r:id="rId49"/>
    <p:sldId id="310" r:id="rId5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FF33"/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143" autoAdjust="0"/>
  </p:normalViewPr>
  <p:slideViewPr>
    <p:cSldViewPr>
      <p:cViewPr varScale="1">
        <p:scale>
          <a:sx n="115" d="100"/>
          <a:sy n="115" d="100"/>
        </p:scale>
        <p:origin x="768" y="114"/>
      </p:cViewPr>
      <p:guideLst>
        <p:guide pos="2880"/>
        <p:guide orient="horz" pos="2160"/>
      </p:guideLst>
    </p:cSldViewPr>
  </p:slideViewPr>
  <p:outlineViewPr>
    <p:cViewPr>
      <p:scale>
        <a:sx n="33" d="100"/>
        <a:sy n="33" d="100"/>
      </p:scale>
      <p:origin x="0" y="64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9" d="100"/>
        <a:sy n="79" d="100"/>
      </p:scale>
      <p:origin x="0" y="1176"/>
    </p:cViewPr>
  </p:sorterViewPr>
  <p:notesViewPr>
    <p:cSldViewPr>
      <p:cViewPr varScale="1">
        <p:scale>
          <a:sx n="70" d="100"/>
          <a:sy n="70" d="100"/>
        </p:scale>
        <p:origin x="-329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E7D7D13-9208-4051-B9D9-2D231E829270}" type="datetimeFigureOut">
              <a:rPr lang="it-IT"/>
              <a:pPr>
                <a:defRPr/>
              </a:pPr>
              <a:t>22/11/2023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5FEAFC8-A7FE-4BD0-A079-4BB1FCE4B68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93542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36368A7-4C28-4CB7-84E2-0FDC8F8BF51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7598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AFC8DE-4DC9-4422-8D0E-EB1AD9A69657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975958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F6A972-76B2-47D5-A13C-8B5995B1E70D}" type="slidenum">
              <a:rPr lang="it-IT" smtClean="0"/>
              <a:pPr/>
              <a:t>2</a:t>
            </a:fld>
            <a:endParaRPr lang="it-IT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4302562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Il segnale di</a:t>
            </a:r>
            <a:r>
              <a:rPr lang="it-IT" baseline="0" dirty="0" smtClean="0"/>
              <a:t> </a:t>
            </a:r>
            <a:r>
              <a:rPr lang="it-IT" baseline="0" dirty="0" err="1" smtClean="0"/>
              <a:t>enable</a:t>
            </a:r>
            <a:r>
              <a:rPr lang="it-IT" baseline="0" dirty="0" smtClean="0"/>
              <a:t>, arrivando in un istante qualsiasi ed imprevedibile potrebbe generare un </a:t>
            </a:r>
            <a:r>
              <a:rPr lang="it-IT" baseline="0" dirty="0" err="1" smtClean="0"/>
              <a:t>glitch</a:t>
            </a:r>
            <a:r>
              <a:rPr lang="it-IT" baseline="0" dirty="0" smtClean="0"/>
              <a:t> sulla linea di clock … alcuni FF potrebbero rilevarlo, altri (magari più lontani e con linee a maggior capacità no)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6368A7-4C28-4CB7-84E2-0FDC8F8BF51C}" type="slidenum">
              <a:rPr lang="it-IT" smtClean="0"/>
              <a:pPr>
                <a:defRPr/>
              </a:pPr>
              <a:t>32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9670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Il segnale di</a:t>
            </a:r>
            <a:r>
              <a:rPr lang="it-IT" baseline="0" dirty="0" smtClean="0"/>
              <a:t> </a:t>
            </a:r>
            <a:r>
              <a:rPr lang="it-IT" baseline="0" dirty="0" err="1" smtClean="0"/>
              <a:t>enable</a:t>
            </a:r>
            <a:r>
              <a:rPr lang="it-IT" baseline="0" dirty="0" smtClean="0"/>
              <a:t> non arriva in  un istante qualsiasi (come nel caso precedente – il che potrebbe creare </a:t>
            </a:r>
            <a:r>
              <a:rPr lang="it-IT" baseline="0" dirty="0" err="1" smtClean="0"/>
              <a:t>glitches</a:t>
            </a:r>
            <a:r>
              <a:rPr lang="it-IT" baseline="0" dirty="0" smtClean="0"/>
              <a:t>), bensì in un ben determinato momento (il più opportuno e prevedibile come funzionamento)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6368A7-4C28-4CB7-84E2-0FDC8F8BF51C}" type="slidenum">
              <a:rPr lang="it-IT" smtClean="0"/>
              <a:pPr>
                <a:defRPr/>
              </a:pPr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2088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olo rettangolo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uppo 16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igura a mano libera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igura a mano libera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igura a mano libera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Connettore 1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3" descr="G:\Template\logos\pclogos\jpg\Altera300rgb.jpg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 r="6018"/>
          <a:stretch>
            <a:fillRect/>
          </a:stretch>
        </p:blipFill>
        <p:spPr bwMode="auto">
          <a:xfrm>
            <a:off x="285750" y="357188"/>
            <a:ext cx="310515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12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8B0C82D-4D7C-4BF7-BE91-2B00B8E5BFF3}" type="datetimeFigureOut">
              <a:rPr lang="en-US"/>
              <a:pPr>
                <a:defRPr/>
              </a:pPr>
              <a:t>11/22/2023</a:t>
            </a:fld>
            <a:endParaRPr lang="en-US" dirty="0"/>
          </a:p>
        </p:txBody>
      </p:sp>
      <p:sp>
        <p:nvSpPr>
          <p:cNvPr id="13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218074B-3AD0-4A29-A7FD-CCBE541D236C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AABA8-AF1A-4F8D-B352-5A75682A3622}" type="datetimeFigureOut">
              <a:rPr lang="en-US"/>
              <a:pPr>
                <a:defRPr/>
              </a:pPr>
              <a:t>11/22/2023</a:t>
            </a:fld>
            <a:endParaRPr lang="en-US" dirty="0"/>
          </a:p>
        </p:txBody>
      </p:sp>
      <p:sp>
        <p:nvSpPr>
          <p:cNvPr id="5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Name   </a:t>
            </a:r>
            <a:fld id="{E957E043-D5A1-4066-A720-AF7C9E4EC862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200F3-EE07-4FFE-B67D-F9409388BB9B}" type="datetimeFigureOut">
              <a:rPr lang="en-US"/>
              <a:pPr>
                <a:defRPr/>
              </a:pPr>
              <a:t>11/22/2023</a:t>
            </a:fld>
            <a:endParaRPr lang="en-US" dirty="0"/>
          </a:p>
        </p:txBody>
      </p:sp>
      <p:sp>
        <p:nvSpPr>
          <p:cNvPr id="5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Name   </a:t>
            </a:r>
            <a:fld id="{9F4095C7-5FCE-44F3-AF88-A1049D842F1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Abdul-Rahman Elshafei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20185-8AF4-42DF-A6E2-222BBD17647A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 16, 2006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2" name="Titolo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allone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5" name="Gallone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6A0A5A3-D51D-487A-8CBB-E8B078D13405}" type="datetimeFigureOut">
              <a:rPr lang="en-US"/>
              <a:pPr>
                <a:defRPr/>
              </a:pPr>
              <a:t>11/22/2023</a:t>
            </a:fld>
            <a:endParaRPr lang="en-US"/>
          </a:p>
        </p:txBody>
      </p:sp>
      <p:sp>
        <p:nvSpPr>
          <p:cNvPr id="7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Presentation Name   </a:t>
            </a:r>
            <a:fld id="{FD4E3913-BC21-4CE0-B7CF-68B444492BC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5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71F66-963E-4FC9-9C79-65C61D5CA2EA}" type="datetimeFigureOut">
              <a:rPr lang="en-US"/>
              <a:pPr>
                <a:defRPr/>
              </a:pPr>
              <a:t>11/22/2023</a:t>
            </a:fld>
            <a:endParaRPr lang="en-US" dirty="0"/>
          </a:p>
        </p:txBody>
      </p:sp>
      <p:sp>
        <p:nvSpPr>
          <p:cNvPr id="6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Name   </a:t>
            </a:r>
            <a:fld id="{42DBD38D-DCC5-4399-BFA9-7C2210270DE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E270E40-E3E1-44AC-B054-68340053EF68}" type="datetimeFigureOut">
              <a:rPr lang="en-US"/>
              <a:pPr>
                <a:defRPr/>
              </a:pPr>
              <a:t>11/22/2023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Presentation Name   </a:t>
            </a:r>
            <a:fld id="{42EB524D-ADCF-4671-8C51-29A2E1A7E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A9986-92E9-4E8E-8A50-2643EAD61B31}" type="datetimeFigureOut">
              <a:rPr lang="en-US"/>
              <a:pPr>
                <a:defRPr/>
              </a:pPr>
              <a:t>11/22/2023</a:t>
            </a:fld>
            <a:endParaRPr lang="en-US" dirty="0"/>
          </a:p>
        </p:txBody>
      </p:sp>
      <p:sp>
        <p:nvSpPr>
          <p:cNvPr id="4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Name   </a:t>
            </a:r>
            <a:fld id="{ABB63A47-4726-408D-8428-3077041FCFB1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C4B93-1942-4452-B325-CC925F5AD62E}" type="datetimeFigureOut">
              <a:rPr lang="en-US"/>
              <a:pPr>
                <a:defRPr/>
              </a:pPr>
              <a:t>11/22/2023</a:t>
            </a:fld>
            <a:endParaRPr lang="en-US" dirty="0"/>
          </a:p>
        </p:txBody>
      </p:sp>
      <p:sp>
        <p:nvSpPr>
          <p:cNvPr id="3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Name   </a:t>
            </a:r>
            <a:fld id="{017E8912-019C-44A6-9720-8F891807039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24AF0DE-EDCC-46C1-AB5D-CFC3EE6005DC}" type="datetimeFigureOut">
              <a:rPr lang="en-US"/>
              <a:pPr>
                <a:defRPr/>
              </a:pPr>
              <a:t>11/22/2023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Presentation Name   </a:t>
            </a:r>
            <a:fld id="{8C5597C6-3B8E-415E-AB36-1BCFD3233481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igura a mano libera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igura a mano libera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Triangolo rettangolo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8" name="Connettore 1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Gallone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0" name="Gallone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11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F1AD37F-9E17-405A-ABC2-355D0F0D6C23}" type="datetimeFigureOut">
              <a:rPr lang="en-US"/>
              <a:pPr>
                <a:defRPr/>
              </a:pPr>
              <a:t>11/22/2023</a:t>
            </a:fld>
            <a:endParaRPr lang="en-US"/>
          </a:p>
        </p:txBody>
      </p:sp>
      <p:sp>
        <p:nvSpPr>
          <p:cNvPr id="12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Presentation Name   </a:t>
            </a:r>
            <a:fld id="{A95A6BBF-29F7-4C71-8D55-337DD386D32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igura a mano libera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igura a mano libera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Triangolo rettango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Connettore 1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1033" name="Segnaposto testo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0C50E7C-0D0C-448E-A47D-C9FD34726ECA}" type="datetimeFigureOut">
              <a:rPr lang="en-US"/>
              <a:pPr>
                <a:defRPr/>
              </a:pPr>
              <a:t>11/22/2023</a:t>
            </a:fld>
            <a:endParaRPr lang="en-US" dirty="0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Presentation Name   </a:t>
            </a:r>
            <a:fld id="{E7FF518B-0BEF-4383-84DC-81F8CCBC22E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pic>
        <p:nvPicPr>
          <p:cNvPr id="1037" name="Picture 3" descr="G:\Template\logos\pclogos\jpg\Altera300rgb.jpg"/>
          <p:cNvPicPr>
            <a:picLocks noChangeAspect="1" noChangeArrowheads="1"/>
          </p:cNvPicPr>
          <p:nvPr userDrawn="1"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 r="6018"/>
          <a:stretch>
            <a:fillRect/>
          </a:stretch>
        </p:blipFill>
        <p:spPr bwMode="auto">
          <a:xfrm>
            <a:off x="7572375" y="6429375"/>
            <a:ext cx="1411288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3987" r:id="rId2"/>
    <p:sldLayoutId id="2147483988" r:id="rId3"/>
    <p:sldLayoutId id="2147483981" r:id="rId4"/>
    <p:sldLayoutId id="2147483989" r:id="rId5"/>
    <p:sldLayoutId id="2147483982" r:id="rId6"/>
    <p:sldLayoutId id="2147483983" r:id="rId7"/>
    <p:sldLayoutId id="2147483990" r:id="rId8"/>
    <p:sldLayoutId id="2147483991" r:id="rId9"/>
    <p:sldLayoutId id="2147483984" r:id="rId10"/>
    <p:sldLayoutId id="2147483985" r:id="rId11"/>
    <p:sldLayoutId id="214748399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vmlDrawing" Target="../drawings/vmlDrawing1.v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sintesi in</a:t>
            </a:r>
            <a:b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Verilog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HDL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r>
              <a:rPr lang="it-IT" dirty="0" smtClean="0"/>
              <a:t>Il linguaggio </a:t>
            </a:r>
            <a:r>
              <a:rPr lang="it-IT" dirty="0" err="1" smtClean="0"/>
              <a:t>Verilog</a:t>
            </a:r>
            <a:r>
              <a:rPr lang="it-IT" dirty="0" smtClean="0"/>
              <a:t> HDL  per la sintesi di sistemi digitali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Regola</a:t>
            </a:r>
            <a:r>
              <a:rPr lang="en-US" dirty="0" smtClean="0"/>
              <a:t> #1</a:t>
            </a:r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71678"/>
            <a:ext cx="8229600" cy="3962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600" b="1" u="sng" dirty="0" smtClean="0"/>
              <a:t>Method1</a:t>
            </a:r>
            <a:r>
              <a:rPr lang="en-US" sz="1600" u="sng" dirty="0" smtClean="0"/>
              <a:t>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Set all outputs to some value at the start of the procedure.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Later on different values can overwrite those values.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always @(...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begin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    x=0;y=0;z=0;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b="1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(a) x=2; </a:t>
            </a:r>
            <a:r>
              <a:rPr lang="en-US" sz="1600" b="1" dirty="0" err="1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elseif</a:t>
            </a: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(b) y=3; </a:t>
            </a:r>
            <a:r>
              <a:rPr lang="en-US" sz="1600" b="1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z=4;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End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b="1" u="sng" dirty="0" smtClean="0"/>
              <a:t>Method2</a:t>
            </a:r>
            <a:r>
              <a:rPr lang="en-US" sz="1600" u="sng" dirty="0" smtClean="0"/>
              <a:t>: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1800" dirty="0" smtClean="0"/>
              <a:t>Be sure every branch of every if and case generate every output</a:t>
            </a:r>
          </a:p>
          <a:p>
            <a:pPr lvl="2" eaLnBrk="1" hangingPunct="1">
              <a:lnSpc>
                <a:spcPct val="80000"/>
              </a:lnSpc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always @(...</a:t>
            </a:r>
          </a:p>
          <a:p>
            <a:pPr lvl="2" eaLnBrk="1" hangingPunct="1">
              <a:lnSpc>
                <a:spcPct val="80000"/>
              </a:lnSpc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begin</a:t>
            </a:r>
          </a:p>
          <a:p>
            <a:pPr lvl="2" eaLnBrk="1" hangingPunct="1">
              <a:lnSpc>
                <a:spcPct val="80000"/>
              </a:lnSpc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b="1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(a) begin        x=2; y=0; z=0; end</a:t>
            </a:r>
          </a:p>
          <a:p>
            <a:pPr lvl="2" eaLnBrk="1" hangingPunct="1">
              <a:lnSpc>
                <a:spcPct val="80000"/>
              </a:lnSpc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b="1" dirty="0" err="1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elseif</a:t>
            </a: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(b) begin    x=0; y=3; z=0; end</a:t>
            </a:r>
          </a:p>
          <a:p>
            <a:pPr lvl="2" eaLnBrk="1" hangingPunct="1">
              <a:lnSpc>
                <a:spcPct val="80000"/>
              </a:lnSpc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b="1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begin          x=0; y=0; z=4; end</a:t>
            </a:r>
          </a:p>
          <a:p>
            <a:pPr lvl="2" eaLnBrk="1" hangingPunct="1">
              <a:lnSpc>
                <a:spcPct val="80000"/>
              </a:lnSpc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end</a:t>
            </a:r>
          </a:p>
        </p:txBody>
      </p:sp>
      <p:sp>
        <p:nvSpPr>
          <p:cNvPr id="31752" name="Text Box 5"/>
          <p:cNvSpPr txBox="1">
            <a:spLocks noChangeArrowheads="1"/>
          </p:cNvSpPr>
          <p:nvPr/>
        </p:nvSpPr>
        <p:spPr bwMode="auto">
          <a:xfrm>
            <a:off x="1928794" y="1214422"/>
            <a:ext cx="5943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8000"/>
                </a:solidFill>
              </a:rPr>
              <a:t>If the procedure has several paths, every path must evaluate all outputs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57222"/>
          </a:xfrm>
        </p:spPr>
        <p:txBody>
          <a:bodyPr/>
          <a:lstStyle/>
          <a:p>
            <a:pPr eaLnBrk="1" hangingPunct="1"/>
            <a:r>
              <a:rPr lang="en-US" dirty="0" err="1" smtClean="0"/>
              <a:t>Regola</a:t>
            </a:r>
            <a:r>
              <a:rPr lang="en-US" dirty="0" smtClean="0"/>
              <a:t> #2</a:t>
            </a:r>
          </a:p>
        </p:txBody>
      </p:sp>
      <p:sp>
        <p:nvSpPr>
          <p:cNvPr id="3809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143116"/>
            <a:ext cx="8153400" cy="4333884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600" b="1" u="sng" dirty="0" smtClean="0"/>
              <a:t>Right-hand side variables: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/>
              <a:t>Except variables both calculated and used in the procedure.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always @(</a:t>
            </a:r>
            <a:r>
              <a:rPr lang="en-US" sz="1600" b="1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or </a:t>
            </a:r>
            <a:r>
              <a:rPr lang="en-US" sz="1600" b="1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or</a:t>
            </a:r>
            <a:r>
              <a:rPr lang="en-US" sz="1600" b="1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c</a:t>
            </a: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or </a:t>
            </a:r>
            <a:r>
              <a:rPr lang="en-US" sz="1600" b="1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x or y</a:t>
            </a: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begin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    x=</a:t>
            </a:r>
            <a:r>
              <a:rPr lang="en-US" sz="1600" b="1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; y=</a:t>
            </a:r>
            <a:r>
              <a:rPr lang="en-US" sz="1600" b="1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; z=</a:t>
            </a:r>
            <a:r>
              <a:rPr lang="en-US" sz="1600" b="1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    w=</a:t>
            </a:r>
            <a:r>
              <a:rPr lang="en-US" sz="1600" dirty="0" err="1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x+y</a:t>
            </a: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end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b="1" u="sng" dirty="0" smtClean="0"/>
              <a:t>Branch controlling variables</a:t>
            </a:r>
            <a:r>
              <a:rPr lang="en-US" sz="1600" u="sng" dirty="0" smtClean="0"/>
              <a:t>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/>
              <a:t>Be sure every branch of every if and case generate every output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always </a:t>
            </a:r>
            <a:r>
              <a:rPr lang="en-US" sz="1600" b="1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@(a or b)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begin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    if (a)        begin     x=2; y=0; z=0; end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elseif</a:t>
            </a: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(b)    begin     x=0; y=3; z=0; end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    else          begin     x=0; y=0; z=4; end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end</a:t>
            </a:r>
          </a:p>
        </p:txBody>
      </p:sp>
      <p:graphicFrame>
        <p:nvGraphicFramePr>
          <p:cNvPr id="380941" name="Object 13"/>
          <p:cNvGraphicFramePr>
            <a:graphicFrameLocks noGrp="1" noChangeAspect="1"/>
          </p:cNvGraphicFramePr>
          <p:nvPr>
            <p:ph sz="half" idx="2"/>
          </p:nvPr>
        </p:nvGraphicFramePr>
        <p:xfrm>
          <a:off x="3857620" y="2643182"/>
          <a:ext cx="822325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Visio" r:id="rId4" imgW="517398" imgH="154305" progId="">
                  <p:embed/>
                </p:oleObj>
              </mc:Choice>
              <mc:Fallback>
                <p:oleObj name="Visio" r:id="rId4" imgW="517398" imgH="154305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20" y="2643182"/>
                        <a:ext cx="822325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" name="Segnaposto numero diapositiva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8B3C826-14F4-4F65-B511-573CB024BBE9}" type="slidenum">
              <a:rPr lang="en-US">
                <a:cs typeface="Arial" pitchFamily="34" charset="0"/>
              </a:rPr>
              <a:pPr/>
              <a:t>11</a:t>
            </a:fld>
            <a:endParaRPr lang="en-US">
              <a:cs typeface="Arial" pitchFamily="34" charset="0"/>
            </a:endParaRPr>
          </a:p>
        </p:txBody>
      </p:sp>
      <p:sp>
        <p:nvSpPr>
          <p:cNvPr id="9225" name="Text Box 5"/>
          <p:cNvSpPr txBox="1">
            <a:spLocks noChangeArrowheads="1"/>
          </p:cNvSpPr>
          <p:nvPr/>
        </p:nvSpPr>
        <p:spPr bwMode="auto">
          <a:xfrm>
            <a:off x="1785918" y="1142984"/>
            <a:ext cx="5943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8000"/>
                </a:solidFill>
              </a:rPr>
              <a:t>All inputs used in the procedure must appear in the trigger list</a:t>
            </a:r>
            <a:endParaRPr lang="en-US" b="1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8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8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8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8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809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0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80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8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8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8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8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8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8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80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80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80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8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8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8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80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80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80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80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80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80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80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80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80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809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809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809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809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809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809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809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809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809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809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809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809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809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809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809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Segnaposto numero diapositiva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70E2D33-66EF-4203-B9A4-EA1B2970B67F}" type="slidenum">
              <a:rPr lang="en-US">
                <a:cs typeface="Arial" pitchFamily="34" charset="0"/>
              </a:rPr>
              <a:pPr/>
              <a:t>12</a:t>
            </a:fld>
            <a:endParaRPr lang="en-US">
              <a:cs typeface="Arial" pitchFamily="34" charset="0"/>
            </a:endParaRPr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57222"/>
          </a:xfrm>
        </p:spPr>
        <p:txBody>
          <a:bodyPr/>
          <a:lstStyle/>
          <a:p>
            <a:pPr eaLnBrk="1" hangingPunct="1"/>
            <a:r>
              <a:rPr lang="en-US" dirty="0" err="1" smtClean="0"/>
              <a:t>Regola</a:t>
            </a:r>
            <a:r>
              <a:rPr lang="en-US" dirty="0" smtClean="0"/>
              <a:t> #3</a:t>
            </a:r>
          </a:p>
        </p:txBody>
      </p:sp>
      <p:sp>
        <p:nvSpPr>
          <p:cNvPr id="386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" y="2119330"/>
            <a:ext cx="8153400" cy="3810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End all case statements with the default case whether you need it or not. 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case(state)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...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default: </a:t>
            </a:r>
            <a:r>
              <a:rPr lang="en-US" sz="1600" b="1" dirty="0" err="1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next_state</a:t>
            </a:r>
            <a:r>
              <a:rPr lang="en-US" sz="1600" b="1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= reset;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err="1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Endcase</a:t>
            </a:r>
            <a:endParaRPr lang="en-US" sz="1600" dirty="0" smtClean="0">
              <a:solidFill>
                <a:schemeClr val="accent4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Do not forget the self loops in your state graph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if(</a:t>
            </a:r>
            <a:r>
              <a:rPr lang="en-US" sz="1600" dirty="0" err="1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a|b&amp;c</a:t>
            </a: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600" dirty="0" err="1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next_state</a:t>
            </a: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=S1;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err="1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elseif</a:t>
            </a: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c&amp;d</a:t>
            </a: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600" dirty="0" err="1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next_state</a:t>
            </a: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=S2;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else </a:t>
            </a:r>
            <a:r>
              <a:rPr lang="en-US" sz="1600" b="1" dirty="0" err="1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next_state</a:t>
            </a:r>
            <a:r>
              <a:rPr lang="en-US" sz="1600" b="1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=reset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32776" name="Text Box 5"/>
          <p:cNvSpPr txBox="1">
            <a:spLocks noChangeArrowheads="1"/>
          </p:cNvSpPr>
          <p:nvPr/>
        </p:nvSpPr>
        <p:spPr bwMode="auto">
          <a:xfrm>
            <a:off x="1785918" y="1142984"/>
            <a:ext cx="5943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8000"/>
                </a:solidFill>
              </a:rPr>
              <a:t>All possible inputs used control statements must be covered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86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86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86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86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86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86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86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86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86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86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86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86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86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86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86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500"/>
                                        <p:tgtEl>
                                          <p:spTgt spid="386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500"/>
                                        <p:tgtEl>
                                          <p:spTgt spid="386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500"/>
                                        <p:tgtEl>
                                          <p:spTgt spid="386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386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386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386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386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386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386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860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860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860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contenuto 7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876820"/>
          </a:xfrm>
        </p:spPr>
        <p:txBody>
          <a:bodyPr/>
          <a:lstStyle/>
          <a:p>
            <a:pPr>
              <a:buNone/>
            </a:pPr>
            <a:r>
              <a:rPr lang="it-IT" sz="1800" b="1" dirty="0" smtClean="0">
                <a:latin typeface="Courier New" pitchFamily="49" charset="0"/>
                <a:cs typeface="Courier New" pitchFamily="49" charset="0"/>
              </a:rPr>
              <a:t>&lt;=</a:t>
            </a:r>
            <a:r>
              <a:rPr lang="it-IT" sz="1800" dirty="0" smtClean="0"/>
              <a:t>  		NON </a:t>
            </a:r>
            <a:r>
              <a:rPr lang="it-IT" sz="1800" dirty="0" err="1" smtClean="0"/>
              <a:t>blocking</a:t>
            </a:r>
            <a:r>
              <a:rPr lang="it-IT" sz="1800" dirty="0" smtClean="0"/>
              <a:t> </a:t>
            </a:r>
            <a:r>
              <a:rPr lang="it-IT" sz="1800" dirty="0" err="1" smtClean="0"/>
              <a:t>assignment</a:t>
            </a:r>
            <a:endParaRPr lang="it-IT" sz="1800" dirty="0" smtClean="0"/>
          </a:p>
          <a:p>
            <a:pPr>
              <a:buNone/>
            </a:pPr>
            <a:r>
              <a:rPr lang="it-IT" sz="1800" b="1" dirty="0" smtClean="0">
                <a:latin typeface="Courier New" pitchFamily="49" charset="0"/>
                <a:cs typeface="Courier New" pitchFamily="49" charset="0"/>
              </a:rPr>
              <a:t>=		</a:t>
            </a:r>
            <a:r>
              <a:rPr lang="it-IT" sz="1800" dirty="0" smtClean="0"/>
              <a:t> 	</a:t>
            </a:r>
            <a:r>
              <a:rPr lang="it-IT" sz="1800" dirty="0" err="1" smtClean="0"/>
              <a:t>Blocking</a:t>
            </a:r>
            <a:r>
              <a:rPr lang="it-IT" sz="1800" dirty="0" smtClean="0"/>
              <a:t> </a:t>
            </a:r>
            <a:r>
              <a:rPr lang="it-IT" sz="1800" dirty="0" err="1" smtClean="0"/>
              <a:t>assignment</a:t>
            </a:r>
            <a:r>
              <a:rPr lang="it-IT" sz="1800" dirty="0" smtClean="0"/>
              <a:t> </a:t>
            </a:r>
          </a:p>
          <a:p>
            <a:pPr>
              <a:buNone/>
            </a:pPr>
            <a:r>
              <a:rPr lang="it-IT" sz="1800" dirty="0" smtClean="0"/>
              <a:t>In se non hanno significativi effetti sulla logica combinatoria</a:t>
            </a:r>
          </a:p>
          <a:p>
            <a:endParaRPr lang="it-IT" sz="1800" dirty="0" smtClean="0"/>
          </a:p>
          <a:p>
            <a:endParaRPr lang="it-IT" sz="1800" dirty="0" smtClean="0"/>
          </a:p>
          <a:p>
            <a:pPr>
              <a:buNone/>
            </a:pPr>
            <a:endParaRPr lang="it-IT" sz="1800" dirty="0" smtClean="0"/>
          </a:p>
          <a:p>
            <a:endParaRPr lang="it-IT" sz="1800" dirty="0" smtClean="0"/>
          </a:p>
          <a:p>
            <a:endParaRPr lang="it-IT" sz="1800" dirty="0" smtClean="0"/>
          </a:p>
          <a:p>
            <a:endParaRPr lang="it-IT" sz="1800" dirty="0" smtClean="0"/>
          </a:p>
          <a:p>
            <a:pPr>
              <a:buNone/>
            </a:pPr>
            <a:endParaRPr lang="it-IT" sz="1800" dirty="0" smtClean="0"/>
          </a:p>
          <a:p>
            <a:pPr>
              <a:buNone/>
            </a:pPr>
            <a:r>
              <a:rPr lang="it-IT" sz="1800" dirty="0" smtClean="0"/>
              <a:t>Raccomandazioni</a:t>
            </a:r>
          </a:p>
          <a:p>
            <a:r>
              <a:rPr lang="it-IT" sz="1800" dirty="0" err="1" smtClean="0"/>
              <a:t>Blocking</a:t>
            </a:r>
            <a:r>
              <a:rPr lang="it-IT" sz="1800" dirty="0" smtClean="0"/>
              <a:t> </a:t>
            </a:r>
            <a:r>
              <a:rPr lang="it-IT" sz="1800" dirty="0" err="1" smtClean="0"/>
              <a:t>assignment</a:t>
            </a:r>
            <a:r>
              <a:rPr lang="it-IT" sz="1800" dirty="0" smtClean="0"/>
              <a:t> per la logica combinatoria</a:t>
            </a:r>
          </a:p>
          <a:p>
            <a:r>
              <a:rPr lang="it-IT" sz="1800" dirty="0" smtClean="0"/>
              <a:t>NON </a:t>
            </a:r>
            <a:r>
              <a:rPr lang="it-IT" sz="1800" dirty="0" err="1" smtClean="0"/>
              <a:t>Blocking</a:t>
            </a:r>
            <a:r>
              <a:rPr lang="it-IT" sz="1800" dirty="0" smtClean="0"/>
              <a:t> per la logica sequenziale</a:t>
            </a:r>
          </a:p>
          <a:p>
            <a:r>
              <a:rPr lang="it-IT" sz="1800" dirty="0" smtClean="0"/>
              <a:t>Non usare contemporaneamente </a:t>
            </a:r>
            <a:r>
              <a:rPr lang="it-IT" sz="1800" dirty="0" err="1" smtClean="0"/>
              <a:t>Blocking</a:t>
            </a:r>
            <a:r>
              <a:rPr lang="it-IT" sz="1800" dirty="0" smtClean="0"/>
              <a:t> e NON </a:t>
            </a:r>
            <a:r>
              <a:rPr lang="it-IT" sz="1800" dirty="0" err="1" smtClean="0"/>
              <a:t>Blocking</a:t>
            </a:r>
            <a:r>
              <a:rPr lang="it-IT" sz="1800" dirty="0" smtClean="0"/>
              <a:t> </a:t>
            </a:r>
            <a:r>
              <a:rPr lang="it-IT" sz="1800" dirty="0" err="1" smtClean="0"/>
              <a:t>assigmentents</a:t>
            </a:r>
            <a:r>
              <a:rPr lang="it-IT" sz="1800" dirty="0" smtClean="0"/>
              <a:t> nella stessa procedura</a:t>
            </a: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Block and NON Block </a:t>
            </a:r>
            <a:r>
              <a:rPr lang="it-IT" dirty="0" err="1" smtClean="0"/>
              <a:t>assignments</a:t>
            </a:r>
            <a:endParaRPr lang="it-IT" dirty="0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8992" y="2625429"/>
            <a:ext cx="5161396" cy="1607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asellaDiTesto 9"/>
          <p:cNvSpPr txBox="1"/>
          <p:nvPr/>
        </p:nvSpPr>
        <p:spPr>
          <a:xfrm>
            <a:off x="1000100" y="2571744"/>
            <a:ext cx="2137124" cy="212365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always @(a or b or c)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x = a &amp; b;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y = x | c;   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end</a:t>
            </a:r>
          </a:p>
          <a:p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always @(a or b or c)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y = x | c;   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x = a &amp; b;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end</a:t>
            </a:r>
            <a:endParaRPr lang="it-IT" sz="16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Block and NON Block </a:t>
            </a:r>
            <a:r>
              <a:rPr lang="it-IT" dirty="0" err="1" smtClean="0"/>
              <a:t>assignments</a:t>
            </a:r>
            <a:endParaRPr lang="it-IT" dirty="0"/>
          </a:p>
        </p:txBody>
      </p:sp>
      <p:sp>
        <p:nvSpPr>
          <p:cNvPr id="5" name="Rettangolo 4"/>
          <p:cNvSpPr/>
          <p:nvPr/>
        </p:nvSpPr>
        <p:spPr>
          <a:xfrm>
            <a:off x="500034" y="1397675"/>
            <a:ext cx="3000380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always @(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c)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		x&lt;=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a&amp;b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	if (s)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		y&lt;=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x|d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	else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		y&lt;=x;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		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end</a:t>
            </a:r>
            <a:endParaRPr lang="it-IT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500050" y="3929066"/>
            <a:ext cx="3000380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always @(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c)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		x=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a&amp;b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	if (s)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		y=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x|d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	else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		y=x;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		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end</a:t>
            </a:r>
            <a:endParaRPr lang="it-IT" sz="14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81450" y="3786190"/>
            <a:ext cx="5162550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68" y="1482596"/>
            <a:ext cx="5572132" cy="1717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dirty="0" smtClean="0"/>
              <a:t>I ritardi non vengono sintetizzati generando così probabili incongruenze fra la descrizione comportamentale ed il circuito sintetizzato</a:t>
            </a:r>
          </a:p>
          <a:p>
            <a:r>
              <a:rPr lang="it-IT" sz="2000" dirty="0" smtClean="0"/>
              <a:t>In </a:t>
            </a:r>
            <a:r>
              <a:rPr lang="it-IT" sz="2000" dirty="0" err="1" smtClean="0"/>
              <a:t>Quartus</a:t>
            </a:r>
            <a:r>
              <a:rPr lang="it-IT" sz="2000" dirty="0" smtClean="0"/>
              <a:t> la simulazione funzionale è del circuito RTL e non del </a:t>
            </a:r>
            <a:r>
              <a:rPr lang="it-IT" sz="2000" dirty="0" err="1" smtClean="0"/>
              <a:t>Verilog</a:t>
            </a:r>
            <a:r>
              <a:rPr lang="it-IT" sz="2000" dirty="0" smtClean="0"/>
              <a:t> Sorgente … pertanto non è nemmeno possibile simulare eventuali ritardi.</a:t>
            </a:r>
          </a:p>
          <a:p>
            <a:endParaRPr lang="it-IT" sz="20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Ritardi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 smtClean="0"/>
              <a:t>La lista associata al costrutto </a:t>
            </a:r>
            <a:r>
              <a:rPr lang="it-IT" sz="2400" dirty="0" err="1" smtClean="0"/>
              <a:t>always</a:t>
            </a:r>
            <a:r>
              <a:rPr lang="it-IT" sz="2400" dirty="0" smtClean="0"/>
              <a:t> (</a:t>
            </a:r>
            <a:r>
              <a:rPr lang="it-IT" sz="2400" i="1" dirty="0" err="1" smtClean="0"/>
              <a:t>event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list</a:t>
            </a:r>
            <a:r>
              <a:rPr lang="it-IT" sz="2400" dirty="0" smtClean="0"/>
              <a:t>) DEVE contenere tutte le variabili in ingresso della logica </a:t>
            </a:r>
            <a:r>
              <a:rPr lang="it-IT" sz="2400" b="1" dirty="0" smtClean="0"/>
              <a:t>combinatoria</a:t>
            </a:r>
          </a:p>
          <a:p>
            <a:pPr lvl="1"/>
            <a:r>
              <a:rPr lang="it-IT" sz="2000" dirty="0" smtClean="0"/>
              <a:t>Altrimenti ci sarebbe una discrepanza tra quanto descritto (e forse simulato) a livello comportamentale ed il circuito sintetizzato</a:t>
            </a:r>
          </a:p>
          <a:p>
            <a:pPr lvl="2"/>
            <a:r>
              <a:rPr lang="it-IT" sz="1800" dirty="0" smtClean="0"/>
              <a:t>Nota: In </a:t>
            </a:r>
            <a:r>
              <a:rPr lang="it-IT" sz="1800" dirty="0" err="1" smtClean="0"/>
              <a:t>quartus</a:t>
            </a:r>
            <a:r>
              <a:rPr lang="it-IT" sz="1800" dirty="0" smtClean="0"/>
              <a:t> NON si esegue la simulazione del sorgente comportamentale </a:t>
            </a:r>
            <a:r>
              <a:rPr lang="it-IT" sz="1800" dirty="0" err="1" smtClean="0"/>
              <a:t>Verilog</a:t>
            </a:r>
            <a:r>
              <a:rPr lang="it-IT" sz="1800" dirty="0" smtClean="0"/>
              <a:t>, ma della sua conversione in RTL</a:t>
            </a:r>
          </a:p>
          <a:p>
            <a:pPr lvl="1"/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Always</a:t>
            </a:r>
            <a:r>
              <a:rPr lang="it-IT" dirty="0" smtClean="0"/>
              <a:t> </a:t>
            </a:r>
            <a:r>
              <a:rPr lang="it-IT" dirty="0" err="1" smtClean="0"/>
              <a:t>List</a:t>
            </a:r>
            <a:endParaRPr lang="it-IT" dirty="0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261" y="4572008"/>
            <a:ext cx="2981325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tangolo 4"/>
          <p:cNvSpPr/>
          <p:nvPr/>
        </p:nvSpPr>
        <p:spPr>
          <a:xfrm>
            <a:off x="1785918" y="4429132"/>
            <a:ext cx="2357454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always @(b)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x=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a&amp;b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end</a:t>
            </a:r>
            <a:endParaRPr lang="it-IT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42844" y="5715016"/>
            <a:ext cx="90011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A livello comportamentale le variazioni di ‘a’ non dovrebbero aver effetto sull’uscita, ma nel circuito sintetizzato, ovviamente si. In genere in fase di compilazione c’è un </a:t>
            </a:r>
            <a:r>
              <a:rPr lang="it-IT" sz="2000" dirty="0" smtClean="0">
                <a:solidFill>
                  <a:schemeClr val="accent2"/>
                </a:solidFill>
              </a:rPr>
              <a:t>WARNING </a:t>
            </a:r>
            <a:endParaRPr lang="it-IT" sz="20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591068"/>
          </a:xfrm>
        </p:spPr>
        <p:txBody>
          <a:bodyPr/>
          <a:lstStyle/>
          <a:p>
            <a:r>
              <a:rPr lang="it-IT" sz="2000" dirty="0" smtClean="0"/>
              <a:t>Sincroni</a:t>
            </a:r>
          </a:p>
          <a:p>
            <a:pPr lvl="1"/>
            <a:r>
              <a:rPr lang="it-IT" sz="1800" dirty="0" smtClean="0"/>
              <a:t>Impiegano un clock (tempo campionato)</a:t>
            </a:r>
          </a:p>
          <a:p>
            <a:pPr lvl="1"/>
            <a:r>
              <a:rPr lang="it-IT" sz="1800" dirty="0" smtClean="0"/>
              <a:t>Disegno più semplice</a:t>
            </a:r>
          </a:p>
          <a:p>
            <a:pPr lvl="1"/>
            <a:r>
              <a:rPr lang="it-IT" sz="1800" dirty="0" smtClean="0"/>
              <a:t>Circuito più lento (</a:t>
            </a:r>
            <a:r>
              <a:rPr lang="it-IT" sz="1800" dirty="0" err="1" smtClean="0"/>
              <a:t>worst</a:t>
            </a:r>
            <a:r>
              <a:rPr lang="it-IT" sz="1800" dirty="0" smtClean="0"/>
              <a:t> case)</a:t>
            </a:r>
          </a:p>
          <a:p>
            <a:pPr lvl="1"/>
            <a:r>
              <a:rPr lang="it-IT" sz="1800" dirty="0" smtClean="0"/>
              <a:t>Elementi di memoria: FF</a:t>
            </a:r>
          </a:p>
          <a:p>
            <a:pPr lvl="1"/>
            <a:r>
              <a:rPr lang="it-IT" sz="1800" dirty="0" smtClean="0"/>
              <a:t>Facile </a:t>
            </a:r>
            <a:r>
              <a:rPr lang="it-IT" sz="1800" dirty="0" err="1" smtClean="0"/>
              <a:t>esportabilità</a:t>
            </a:r>
            <a:r>
              <a:rPr lang="it-IT" sz="1800" dirty="0" smtClean="0"/>
              <a:t> </a:t>
            </a:r>
          </a:p>
          <a:p>
            <a:r>
              <a:rPr lang="it-IT" sz="2000" dirty="0" smtClean="0"/>
              <a:t>Asincroni</a:t>
            </a:r>
          </a:p>
          <a:p>
            <a:pPr lvl="1"/>
            <a:r>
              <a:rPr lang="it-IT" sz="1800" dirty="0" smtClean="0"/>
              <a:t>Impiegano un protocollo di </a:t>
            </a:r>
            <a:r>
              <a:rPr lang="it-IT" sz="1800" dirty="0" err="1" smtClean="0"/>
              <a:t>handshaking</a:t>
            </a:r>
            <a:endParaRPr lang="it-IT" sz="1800" dirty="0" smtClean="0"/>
          </a:p>
          <a:p>
            <a:pPr lvl="1"/>
            <a:r>
              <a:rPr lang="it-IT" sz="1800" dirty="0" smtClean="0"/>
              <a:t>Problemi di </a:t>
            </a:r>
            <a:r>
              <a:rPr lang="it-IT" sz="1800" dirty="0" err="1" smtClean="0"/>
              <a:t>hazards</a:t>
            </a:r>
            <a:r>
              <a:rPr lang="it-IT" sz="1800" dirty="0" smtClean="0"/>
              <a:t>, corse critiche, </a:t>
            </a:r>
            <a:r>
              <a:rPr lang="it-IT" sz="1800" dirty="0" err="1" smtClean="0"/>
              <a:t>glicthes</a:t>
            </a:r>
            <a:r>
              <a:rPr lang="it-IT" sz="1800" dirty="0" smtClean="0"/>
              <a:t> </a:t>
            </a:r>
          </a:p>
          <a:p>
            <a:pPr lvl="1"/>
            <a:r>
              <a:rPr lang="it-IT" sz="1800" dirty="0" smtClean="0"/>
              <a:t>Circuiti più veloci</a:t>
            </a:r>
          </a:p>
          <a:p>
            <a:pPr lvl="1"/>
            <a:r>
              <a:rPr lang="it-IT" sz="1800" dirty="0" smtClean="0"/>
              <a:t>Memoria nei ritardi (difficili da prevedere)</a:t>
            </a:r>
          </a:p>
          <a:p>
            <a:pPr lvl="1"/>
            <a:r>
              <a:rPr lang="it-IT" sz="1800" dirty="0" smtClean="0"/>
              <a:t>Difficile </a:t>
            </a:r>
            <a:r>
              <a:rPr lang="it-IT" sz="1800" dirty="0" err="1" smtClean="0"/>
              <a:t>esportabilità</a:t>
            </a:r>
            <a:r>
              <a:rPr lang="it-IT" sz="1800" dirty="0" smtClean="0"/>
              <a:t> </a:t>
            </a:r>
          </a:p>
          <a:p>
            <a:pPr lvl="1"/>
            <a:r>
              <a:rPr lang="it-IT" sz="1800" dirty="0" smtClean="0"/>
              <a:t>Importantissima la stima dei ritardi e l’analisi temporale</a:t>
            </a:r>
          </a:p>
          <a:p>
            <a:pPr lvl="2"/>
            <a:r>
              <a:rPr lang="it-IT" sz="1600" dirty="0" smtClean="0"/>
              <a:t>Però i ritardi dipendono da molti parametri (</a:t>
            </a:r>
            <a:r>
              <a:rPr lang="it-IT" sz="1600" dirty="0" err="1" smtClean="0"/>
              <a:t>temp</a:t>
            </a:r>
            <a:r>
              <a:rPr lang="it-IT" sz="1600" dirty="0" smtClean="0"/>
              <a:t>, </a:t>
            </a:r>
            <a:r>
              <a:rPr lang="it-IT" sz="1600" dirty="0" err="1" smtClean="0"/>
              <a:t>p&amp;R</a:t>
            </a:r>
            <a:r>
              <a:rPr lang="it-IT" sz="1600" dirty="0" smtClean="0"/>
              <a:t>, </a:t>
            </a:r>
            <a:r>
              <a:rPr lang="it-IT" sz="1600" dirty="0" err="1" smtClean="0"/>
              <a:t>device</a:t>
            </a:r>
            <a:r>
              <a:rPr lang="it-IT" sz="1600" dirty="0" smtClean="0"/>
              <a:t> …)</a:t>
            </a:r>
          </a:p>
          <a:p>
            <a:pPr lvl="1"/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Sincroni o Asincroni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Glitches</a:t>
            </a:r>
            <a:endParaRPr lang="it-IT" dirty="0"/>
          </a:p>
        </p:txBody>
      </p:sp>
      <p:grpSp>
        <p:nvGrpSpPr>
          <p:cNvPr id="9" name="Group 79"/>
          <p:cNvGrpSpPr>
            <a:grpSpLocks/>
          </p:cNvGrpSpPr>
          <p:nvPr/>
        </p:nvGrpSpPr>
        <p:grpSpPr bwMode="auto">
          <a:xfrm>
            <a:off x="785786" y="1643050"/>
            <a:ext cx="1733550" cy="3963988"/>
            <a:chOff x="884" y="1305"/>
            <a:chExt cx="1092" cy="2497"/>
          </a:xfrm>
        </p:grpSpPr>
        <p:pic>
          <p:nvPicPr>
            <p:cNvPr id="10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160" y="1632"/>
              <a:ext cx="624" cy="3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  <p:sp>
          <p:nvSpPr>
            <p:cNvPr id="11" name="Text Box 6"/>
            <p:cNvSpPr txBox="1">
              <a:spLocks noChangeArrowheads="1"/>
            </p:cNvSpPr>
            <p:nvPr/>
          </p:nvSpPr>
          <p:spPr bwMode="auto">
            <a:xfrm>
              <a:off x="988" y="1593"/>
              <a:ext cx="220" cy="2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altLang="en-US" b="1">
                  <a:latin typeface="Helvetica" charset="0"/>
                </a:rPr>
                <a:t>A</a:t>
              </a:r>
              <a:endParaRPr lang="en-US" altLang="en-US" sz="3200" b="1">
                <a:latin typeface="Helvetica" charset="0"/>
              </a:endParaRPr>
            </a:p>
          </p:txBody>
        </p:sp>
        <p:sp>
          <p:nvSpPr>
            <p:cNvPr id="12" name="Text Box 7"/>
            <p:cNvSpPr txBox="1">
              <a:spLocks noChangeArrowheads="1"/>
            </p:cNvSpPr>
            <p:nvPr/>
          </p:nvSpPr>
          <p:spPr bwMode="auto">
            <a:xfrm>
              <a:off x="1008" y="1776"/>
              <a:ext cx="220" cy="2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altLang="en-US" b="1">
                  <a:latin typeface="Helvetica" charset="0"/>
                </a:rPr>
                <a:t>B</a:t>
              </a:r>
              <a:endParaRPr lang="en-US" altLang="en-US" sz="3200" b="1">
                <a:latin typeface="Helvetica" charset="0"/>
              </a:endParaRPr>
            </a:p>
          </p:txBody>
        </p:sp>
        <p:sp>
          <p:nvSpPr>
            <p:cNvPr id="13" name="Text Box 8"/>
            <p:cNvSpPr txBox="1">
              <a:spLocks noChangeArrowheads="1"/>
            </p:cNvSpPr>
            <p:nvPr/>
          </p:nvSpPr>
          <p:spPr bwMode="auto">
            <a:xfrm>
              <a:off x="1756" y="1673"/>
              <a:ext cx="220" cy="2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altLang="en-US" b="1">
                  <a:latin typeface="Helvetica" charset="0"/>
                </a:rPr>
                <a:t>C</a:t>
              </a:r>
              <a:endParaRPr lang="en-US" altLang="en-US" sz="3200" b="1">
                <a:latin typeface="Helvetica" charset="0"/>
              </a:endParaRPr>
            </a:p>
          </p:txBody>
        </p:sp>
        <p:sp>
          <p:nvSpPr>
            <p:cNvPr id="14" name="Line 9"/>
            <p:cNvSpPr>
              <a:spLocks noChangeShapeType="1"/>
            </p:cNvSpPr>
            <p:nvPr/>
          </p:nvSpPr>
          <p:spPr bwMode="auto">
            <a:xfrm>
              <a:off x="1152" y="2832"/>
              <a:ext cx="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5" name="Line 10"/>
            <p:cNvSpPr>
              <a:spLocks noChangeShapeType="1"/>
            </p:cNvSpPr>
            <p:nvPr/>
          </p:nvSpPr>
          <p:spPr bwMode="auto">
            <a:xfrm flipV="1">
              <a:off x="1536" y="3120"/>
              <a:ext cx="48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6" name="Text Box 11"/>
            <p:cNvSpPr txBox="1">
              <a:spLocks noChangeArrowheads="1"/>
            </p:cNvSpPr>
            <p:nvPr/>
          </p:nvSpPr>
          <p:spPr bwMode="auto">
            <a:xfrm>
              <a:off x="884" y="2496"/>
              <a:ext cx="220" cy="2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altLang="en-US" b="1">
                  <a:latin typeface="Helvetica" charset="0"/>
                </a:rPr>
                <a:t>A</a:t>
              </a:r>
              <a:endParaRPr lang="en-US" altLang="en-US" sz="3200" b="1">
                <a:latin typeface="Helvetica" charset="0"/>
              </a:endParaRPr>
            </a:p>
          </p:txBody>
        </p:sp>
        <p:sp>
          <p:nvSpPr>
            <p:cNvPr id="17" name="Text Box 12"/>
            <p:cNvSpPr txBox="1">
              <a:spLocks noChangeArrowheads="1"/>
            </p:cNvSpPr>
            <p:nvPr/>
          </p:nvSpPr>
          <p:spPr bwMode="auto">
            <a:xfrm>
              <a:off x="884" y="2793"/>
              <a:ext cx="220" cy="2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altLang="en-US" b="1">
                  <a:latin typeface="Helvetica" charset="0"/>
                </a:rPr>
                <a:t>B</a:t>
              </a:r>
              <a:endParaRPr lang="en-US" altLang="en-US" sz="3200" b="1">
                <a:latin typeface="Helvetica" charset="0"/>
              </a:endParaRPr>
            </a:p>
          </p:txBody>
        </p:sp>
        <p:sp>
          <p:nvSpPr>
            <p:cNvPr id="18" name="Text Box 13"/>
            <p:cNvSpPr txBox="1">
              <a:spLocks noChangeArrowheads="1"/>
            </p:cNvSpPr>
            <p:nvPr/>
          </p:nvSpPr>
          <p:spPr bwMode="auto">
            <a:xfrm>
              <a:off x="884" y="3081"/>
              <a:ext cx="220" cy="2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altLang="en-US" b="1">
                  <a:latin typeface="Helvetica" charset="0"/>
                </a:rPr>
                <a:t>C</a:t>
              </a:r>
              <a:endParaRPr lang="en-US" altLang="en-US" sz="3200" b="1">
                <a:latin typeface="Helvetica" charset="0"/>
              </a:endParaRPr>
            </a:p>
          </p:txBody>
        </p:sp>
        <p:sp>
          <p:nvSpPr>
            <p:cNvPr id="19" name="Line 14"/>
            <p:cNvSpPr>
              <a:spLocks noChangeShapeType="1"/>
            </p:cNvSpPr>
            <p:nvPr/>
          </p:nvSpPr>
          <p:spPr bwMode="auto">
            <a:xfrm>
              <a:off x="1152" y="2688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0" name="Line 15"/>
            <p:cNvSpPr>
              <a:spLocks noChangeShapeType="1"/>
            </p:cNvSpPr>
            <p:nvPr/>
          </p:nvSpPr>
          <p:spPr bwMode="auto">
            <a:xfrm>
              <a:off x="1152" y="3264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1" name="Line 16"/>
            <p:cNvSpPr>
              <a:spLocks noChangeShapeType="1"/>
            </p:cNvSpPr>
            <p:nvPr/>
          </p:nvSpPr>
          <p:spPr bwMode="auto">
            <a:xfrm>
              <a:off x="1392" y="2544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2" name="Text Box 17"/>
            <p:cNvSpPr txBox="1">
              <a:spLocks noChangeArrowheads="1"/>
            </p:cNvSpPr>
            <p:nvPr/>
          </p:nvSpPr>
          <p:spPr bwMode="auto">
            <a:xfrm>
              <a:off x="1026" y="1305"/>
              <a:ext cx="819" cy="29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altLang="en-US" dirty="0">
                  <a:latin typeface="Helvetica" charset="0"/>
                </a:rPr>
                <a:t>delay=t</a:t>
              </a:r>
              <a:r>
                <a:rPr lang="en-US" altLang="en-US" baseline="-25000" dirty="0">
                  <a:latin typeface="Helvetica" charset="0"/>
                </a:rPr>
                <a:t>d</a:t>
              </a:r>
              <a:endParaRPr lang="en-US" altLang="en-US" dirty="0">
                <a:latin typeface="Helvetica" charset="0"/>
              </a:endParaRPr>
            </a:p>
          </p:txBody>
        </p:sp>
        <p:sp>
          <p:nvSpPr>
            <p:cNvPr id="23" name="Line 18"/>
            <p:cNvSpPr>
              <a:spLocks noChangeShapeType="1"/>
            </p:cNvSpPr>
            <p:nvPr/>
          </p:nvSpPr>
          <p:spPr bwMode="auto">
            <a:xfrm>
              <a:off x="1152" y="2688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4" name="Line 19"/>
            <p:cNvSpPr>
              <a:spLocks noChangeShapeType="1"/>
            </p:cNvSpPr>
            <p:nvPr/>
          </p:nvSpPr>
          <p:spPr bwMode="auto">
            <a:xfrm>
              <a:off x="1152" y="2976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5" name="Line 20"/>
            <p:cNvSpPr>
              <a:spLocks noChangeShapeType="1"/>
            </p:cNvSpPr>
            <p:nvPr/>
          </p:nvSpPr>
          <p:spPr bwMode="auto">
            <a:xfrm>
              <a:off x="1152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6" name="Line 21"/>
            <p:cNvSpPr>
              <a:spLocks noChangeShapeType="1"/>
            </p:cNvSpPr>
            <p:nvPr/>
          </p:nvSpPr>
          <p:spPr bwMode="auto">
            <a:xfrm flipV="1">
              <a:off x="1344" y="2544"/>
              <a:ext cx="48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7" name="Line 22"/>
            <p:cNvSpPr>
              <a:spLocks noChangeShapeType="1"/>
            </p:cNvSpPr>
            <p:nvPr/>
          </p:nvSpPr>
          <p:spPr bwMode="auto">
            <a:xfrm>
              <a:off x="1584" y="3120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 flipH="1" flipV="1">
              <a:off x="1632" y="2832"/>
              <a:ext cx="48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1392" y="2448"/>
              <a:ext cx="0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0" name="Line 30"/>
            <p:cNvSpPr>
              <a:spLocks noChangeShapeType="1"/>
            </p:cNvSpPr>
            <p:nvPr/>
          </p:nvSpPr>
          <p:spPr bwMode="auto">
            <a:xfrm>
              <a:off x="1692" y="2448"/>
              <a:ext cx="0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" name="Line 33"/>
            <p:cNvSpPr>
              <a:spLocks noChangeShapeType="1"/>
            </p:cNvSpPr>
            <p:nvPr/>
          </p:nvSpPr>
          <p:spPr bwMode="auto">
            <a:xfrm flipH="1" flipV="1">
              <a:off x="1824" y="3120"/>
              <a:ext cx="48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" name="Line 34"/>
            <p:cNvSpPr>
              <a:spLocks noChangeShapeType="1"/>
            </p:cNvSpPr>
            <p:nvPr/>
          </p:nvSpPr>
          <p:spPr bwMode="auto">
            <a:xfrm>
              <a:off x="1680" y="2976"/>
              <a:ext cx="2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" name="Line 35"/>
            <p:cNvSpPr>
              <a:spLocks noChangeShapeType="1"/>
            </p:cNvSpPr>
            <p:nvPr/>
          </p:nvSpPr>
          <p:spPr bwMode="auto">
            <a:xfrm>
              <a:off x="1872" y="3264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4" name="Text Box 36"/>
            <p:cNvSpPr txBox="1">
              <a:spLocks noChangeArrowheads="1"/>
            </p:cNvSpPr>
            <p:nvPr/>
          </p:nvSpPr>
          <p:spPr bwMode="auto">
            <a:xfrm>
              <a:off x="1284" y="2189"/>
              <a:ext cx="204" cy="2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altLang="en-US"/>
                <a:t>t</a:t>
              </a:r>
              <a:r>
                <a:rPr lang="en-US" altLang="en-US" baseline="-25000"/>
                <a:t>1</a:t>
              </a:r>
              <a:endParaRPr lang="en-US" altLang="en-US"/>
            </a:p>
          </p:txBody>
        </p:sp>
        <p:sp>
          <p:nvSpPr>
            <p:cNvPr id="35" name="Text Box 37"/>
            <p:cNvSpPr txBox="1">
              <a:spLocks noChangeArrowheads="1"/>
            </p:cNvSpPr>
            <p:nvPr/>
          </p:nvSpPr>
          <p:spPr bwMode="auto">
            <a:xfrm>
              <a:off x="1584" y="2188"/>
              <a:ext cx="204" cy="2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altLang="en-US"/>
                <a:t>t</a:t>
              </a:r>
              <a:r>
                <a:rPr lang="en-US" altLang="en-US" baseline="-25000"/>
                <a:t>2</a:t>
              </a:r>
              <a:endParaRPr lang="en-US" altLang="en-US"/>
            </a:p>
          </p:txBody>
        </p:sp>
        <p:sp>
          <p:nvSpPr>
            <p:cNvPr id="36" name="Line 38"/>
            <p:cNvSpPr>
              <a:spLocks noChangeShapeType="1"/>
            </p:cNvSpPr>
            <p:nvPr/>
          </p:nvSpPr>
          <p:spPr bwMode="auto">
            <a:xfrm>
              <a:off x="1392" y="331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7" name="Line 39"/>
            <p:cNvSpPr>
              <a:spLocks noChangeShapeType="1"/>
            </p:cNvSpPr>
            <p:nvPr/>
          </p:nvSpPr>
          <p:spPr bwMode="auto">
            <a:xfrm>
              <a:off x="1584" y="331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8" name="Line 40"/>
            <p:cNvSpPr>
              <a:spLocks noChangeShapeType="1"/>
            </p:cNvSpPr>
            <p:nvPr/>
          </p:nvSpPr>
          <p:spPr bwMode="auto">
            <a:xfrm>
              <a:off x="1200" y="3360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9" name="Line 41"/>
            <p:cNvSpPr>
              <a:spLocks noChangeShapeType="1"/>
            </p:cNvSpPr>
            <p:nvPr/>
          </p:nvSpPr>
          <p:spPr bwMode="auto">
            <a:xfrm>
              <a:off x="1632" y="3360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0" name="Text Box 42"/>
            <p:cNvSpPr txBox="1">
              <a:spLocks noChangeArrowheads="1"/>
            </p:cNvSpPr>
            <p:nvPr/>
          </p:nvSpPr>
          <p:spPr bwMode="auto">
            <a:xfrm>
              <a:off x="1388" y="3244"/>
              <a:ext cx="204" cy="2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altLang="en-US"/>
                <a:t>t</a:t>
              </a:r>
              <a:r>
                <a:rPr lang="en-US" altLang="en-US" baseline="-25000"/>
                <a:t>d</a:t>
              </a:r>
              <a:endParaRPr lang="en-US" altLang="en-US"/>
            </a:p>
          </p:txBody>
        </p:sp>
        <p:sp>
          <p:nvSpPr>
            <p:cNvPr id="41" name="Text Box 74"/>
            <p:cNvSpPr txBox="1">
              <a:spLocks noChangeArrowheads="1"/>
            </p:cNvSpPr>
            <p:nvPr/>
          </p:nvSpPr>
          <p:spPr bwMode="auto">
            <a:xfrm>
              <a:off x="1152" y="3552"/>
              <a:ext cx="744" cy="25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altLang="en-US" sz="2000">
                  <a:latin typeface="Helvetica" charset="0"/>
                </a:rPr>
                <a:t>t</a:t>
              </a:r>
              <a:r>
                <a:rPr lang="en-US" altLang="en-US" sz="2000" baseline="-25000">
                  <a:latin typeface="Helvetica" charset="0"/>
                </a:rPr>
                <a:t>2</a:t>
              </a:r>
              <a:r>
                <a:rPr lang="en-US" altLang="en-US" sz="2000">
                  <a:latin typeface="Helvetica" charset="0"/>
                </a:rPr>
                <a:t> - t</a:t>
              </a:r>
              <a:r>
                <a:rPr lang="en-US" altLang="en-US" sz="2000" baseline="-25000">
                  <a:latin typeface="Helvetica" charset="0"/>
                </a:rPr>
                <a:t>1</a:t>
              </a:r>
              <a:r>
                <a:rPr lang="en-US" altLang="en-US" sz="2000">
                  <a:latin typeface="Helvetica" charset="0"/>
                </a:rPr>
                <a:t> &gt; t</a:t>
              </a:r>
              <a:r>
                <a:rPr lang="en-US" altLang="en-US" sz="2000" baseline="-25000">
                  <a:latin typeface="Helvetica" charset="0"/>
                </a:rPr>
                <a:t>d</a:t>
              </a:r>
              <a:endParaRPr lang="en-US" altLang="en-US" sz="2000">
                <a:latin typeface="Helvetica" charset="0"/>
              </a:endParaRPr>
            </a:p>
          </p:txBody>
        </p:sp>
      </p:grpSp>
      <p:grpSp>
        <p:nvGrpSpPr>
          <p:cNvPr id="87" name="Gruppo 86"/>
          <p:cNvGrpSpPr/>
          <p:nvPr/>
        </p:nvGrpSpPr>
        <p:grpSpPr>
          <a:xfrm>
            <a:off x="3857620" y="1714488"/>
            <a:ext cx="1733550" cy="3871913"/>
            <a:chOff x="4514850" y="2071688"/>
            <a:chExt cx="1733550" cy="3871913"/>
          </a:xfrm>
        </p:grpSpPr>
        <p:grpSp>
          <p:nvGrpSpPr>
            <p:cNvPr id="42" name="Group 80"/>
            <p:cNvGrpSpPr>
              <a:grpSpLocks/>
            </p:cNvGrpSpPr>
            <p:nvPr/>
          </p:nvGrpSpPr>
          <p:grpSpPr bwMode="auto">
            <a:xfrm>
              <a:off x="4514850" y="2071688"/>
              <a:ext cx="1733550" cy="3871913"/>
              <a:chOff x="2844" y="1305"/>
              <a:chExt cx="1092" cy="2439"/>
            </a:xfrm>
          </p:grpSpPr>
          <p:pic>
            <p:nvPicPr>
              <p:cNvPr id="43" name="Picture 4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120" y="1632"/>
                <a:ext cx="624" cy="33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44" name="Text Box 44"/>
              <p:cNvSpPr txBox="1">
                <a:spLocks noChangeArrowheads="1"/>
              </p:cNvSpPr>
              <p:nvPr/>
            </p:nvSpPr>
            <p:spPr bwMode="auto">
              <a:xfrm>
                <a:off x="2948" y="1593"/>
                <a:ext cx="220" cy="231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/>
                <a:r>
                  <a:rPr lang="en-US" altLang="en-US" b="1">
                    <a:latin typeface="Helvetica" charset="0"/>
                  </a:rPr>
                  <a:t>A</a:t>
                </a:r>
                <a:endParaRPr lang="en-US" altLang="en-US" sz="3200" b="1">
                  <a:latin typeface="Helvetica" charset="0"/>
                </a:endParaRPr>
              </a:p>
            </p:txBody>
          </p:sp>
          <p:sp>
            <p:nvSpPr>
              <p:cNvPr id="45" name="Text Box 45"/>
              <p:cNvSpPr txBox="1">
                <a:spLocks noChangeArrowheads="1"/>
              </p:cNvSpPr>
              <p:nvPr/>
            </p:nvSpPr>
            <p:spPr bwMode="auto">
              <a:xfrm>
                <a:off x="2928" y="1776"/>
                <a:ext cx="220" cy="231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/>
                <a:r>
                  <a:rPr lang="en-US" altLang="en-US" b="1">
                    <a:latin typeface="Helvetica" charset="0"/>
                  </a:rPr>
                  <a:t>B</a:t>
                </a:r>
                <a:endParaRPr lang="en-US" altLang="en-US" sz="3200" b="1">
                  <a:latin typeface="Helvetica" charset="0"/>
                </a:endParaRPr>
              </a:p>
            </p:txBody>
          </p:sp>
          <p:sp>
            <p:nvSpPr>
              <p:cNvPr id="46" name="Text Box 46"/>
              <p:cNvSpPr txBox="1">
                <a:spLocks noChangeArrowheads="1"/>
              </p:cNvSpPr>
              <p:nvPr/>
            </p:nvSpPr>
            <p:spPr bwMode="auto">
              <a:xfrm>
                <a:off x="3716" y="1673"/>
                <a:ext cx="220" cy="231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/>
                <a:r>
                  <a:rPr lang="en-US" altLang="en-US" b="1">
                    <a:latin typeface="Helvetica" charset="0"/>
                  </a:rPr>
                  <a:t>C</a:t>
                </a:r>
                <a:endParaRPr lang="en-US" altLang="en-US" sz="3200" b="1">
                  <a:latin typeface="Helvetica" charset="0"/>
                </a:endParaRPr>
              </a:p>
            </p:txBody>
          </p:sp>
          <p:sp>
            <p:nvSpPr>
              <p:cNvPr id="47" name="Line 47"/>
              <p:cNvSpPr>
                <a:spLocks noChangeShapeType="1"/>
              </p:cNvSpPr>
              <p:nvPr/>
            </p:nvSpPr>
            <p:spPr bwMode="auto">
              <a:xfrm>
                <a:off x="3112" y="2832"/>
                <a:ext cx="34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8" name="Line 48"/>
              <p:cNvSpPr>
                <a:spLocks noChangeShapeType="1"/>
              </p:cNvSpPr>
              <p:nvPr/>
            </p:nvSpPr>
            <p:spPr bwMode="auto">
              <a:xfrm flipV="1">
                <a:off x="3496" y="3120"/>
                <a:ext cx="48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9" name="Text Box 49"/>
              <p:cNvSpPr txBox="1">
                <a:spLocks noChangeArrowheads="1"/>
              </p:cNvSpPr>
              <p:nvPr/>
            </p:nvSpPr>
            <p:spPr bwMode="auto">
              <a:xfrm>
                <a:off x="2844" y="2496"/>
                <a:ext cx="220" cy="231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/>
                <a:r>
                  <a:rPr lang="en-US" altLang="en-US" b="1">
                    <a:latin typeface="Helvetica" charset="0"/>
                  </a:rPr>
                  <a:t>A</a:t>
                </a:r>
                <a:endParaRPr lang="en-US" altLang="en-US" sz="3200" b="1">
                  <a:latin typeface="Helvetica" charset="0"/>
                </a:endParaRPr>
              </a:p>
            </p:txBody>
          </p:sp>
          <p:sp>
            <p:nvSpPr>
              <p:cNvPr id="50" name="Text Box 50"/>
              <p:cNvSpPr txBox="1">
                <a:spLocks noChangeArrowheads="1"/>
              </p:cNvSpPr>
              <p:nvPr/>
            </p:nvSpPr>
            <p:spPr bwMode="auto">
              <a:xfrm>
                <a:off x="2844" y="2793"/>
                <a:ext cx="220" cy="231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/>
                <a:r>
                  <a:rPr lang="en-US" altLang="en-US" b="1">
                    <a:latin typeface="Helvetica" charset="0"/>
                  </a:rPr>
                  <a:t>B</a:t>
                </a:r>
                <a:endParaRPr lang="en-US" altLang="en-US" sz="3200" b="1">
                  <a:latin typeface="Helvetica" charset="0"/>
                </a:endParaRPr>
              </a:p>
            </p:txBody>
          </p:sp>
          <p:sp>
            <p:nvSpPr>
              <p:cNvPr id="51" name="Text Box 51"/>
              <p:cNvSpPr txBox="1">
                <a:spLocks noChangeArrowheads="1"/>
              </p:cNvSpPr>
              <p:nvPr/>
            </p:nvSpPr>
            <p:spPr bwMode="auto">
              <a:xfrm>
                <a:off x="2844" y="3081"/>
                <a:ext cx="220" cy="231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/>
                <a:r>
                  <a:rPr lang="en-US" altLang="en-US" b="1">
                    <a:latin typeface="Helvetica" charset="0"/>
                  </a:rPr>
                  <a:t>C</a:t>
                </a:r>
                <a:endParaRPr lang="en-US" altLang="en-US" sz="3200" b="1">
                  <a:latin typeface="Helvetica" charset="0"/>
                </a:endParaRPr>
              </a:p>
            </p:txBody>
          </p:sp>
          <p:sp>
            <p:nvSpPr>
              <p:cNvPr id="52" name="Line 52"/>
              <p:cNvSpPr>
                <a:spLocks noChangeShapeType="1"/>
              </p:cNvSpPr>
              <p:nvPr/>
            </p:nvSpPr>
            <p:spPr bwMode="auto">
              <a:xfrm>
                <a:off x="3112" y="2688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3" name="Line 53"/>
              <p:cNvSpPr>
                <a:spLocks noChangeShapeType="1"/>
              </p:cNvSpPr>
              <p:nvPr/>
            </p:nvSpPr>
            <p:spPr bwMode="auto">
              <a:xfrm>
                <a:off x="3112" y="3264"/>
                <a:ext cx="38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4" name="Line 54"/>
              <p:cNvSpPr>
                <a:spLocks noChangeShapeType="1"/>
              </p:cNvSpPr>
              <p:nvPr/>
            </p:nvSpPr>
            <p:spPr bwMode="auto">
              <a:xfrm>
                <a:off x="3352" y="2544"/>
                <a:ext cx="57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5" name="Text Box 55"/>
              <p:cNvSpPr txBox="1">
                <a:spLocks noChangeArrowheads="1"/>
              </p:cNvSpPr>
              <p:nvPr/>
            </p:nvSpPr>
            <p:spPr bwMode="auto">
              <a:xfrm>
                <a:off x="3006" y="1305"/>
                <a:ext cx="819" cy="291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/>
                <a:r>
                  <a:rPr lang="en-US" altLang="en-US" dirty="0">
                    <a:latin typeface="Helvetica" charset="0"/>
                  </a:rPr>
                  <a:t>delay=t</a:t>
                </a:r>
                <a:r>
                  <a:rPr lang="en-US" altLang="en-US" baseline="-25000" dirty="0">
                    <a:latin typeface="Helvetica" charset="0"/>
                  </a:rPr>
                  <a:t>d</a:t>
                </a:r>
                <a:endParaRPr lang="en-US" altLang="en-US" dirty="0">
                  <a:latin typeface="Helvetica" charset="0"/>
                </a:endParaRPr>
              </a:p>
            </p:txBody>
          </p:sp>
          <p:sp>
            <p:nvSpPr>
              <p:cNvPr id="56" name="Line 56"/>
              <p:cNvSpPr>
                <a:spLocks noChangeShapeType="1"/>
              </p:cNvSpPr>
              <p:nvPr/>
            </p:nvSpPr>
            <p:spPr bwMode="auto">
              <a:xfrm>
                <a:off x="3112" y="2688"/>
                <a:ext cx="81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7" name="Line 57"/>
              <p:cNvSpPr>
                <a:spLocks noChangeShapeType="1"/>
              </p:cNvSpPr>
              <p:nvPr/>
            </p:nvSpPr>
            <p:spPr bwMode="auto">
              <a:xfrm>
                <a:off x="3112" y="2976"/>
                <a:ext cx="57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8" name="Line 58"/>
              <p:cNvSpPr>
                <a:spLocks noChangeShapeType="1"/>
              </p:cNvSpPr>
              <p:nvPr/>
            </p:nvSpPr>
            <p:spPr bwMode="auto">
              <a:xfrm>
                <a:off x="3112" y="3264"/>
                <a:ext cx="81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9" name="Line 59"/>
              <p:cNvSpPr>
                <a:spLocks noChangeShapeType="1"/>
              </p:cNvSpPr>
              <p:nvPr/>
            </p:nvSpPr>
            <p:spPr bwMode="auto">
              <a:xfrm flipV="1">
                <a:off x="3304" y="2544"/>
                <a:ext cx="48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60" name="Line 60"/>
              <p:cNvSpPr>
                <a:spLocks noChangeShapeType="1"/>
              </p:cNvSpPr>
              <p:nvPr/>
            </p:nvSpPr>
            <p:spPr bwMode="auto">
              <a:xfrm>
                <a:off x="3552" y="3120"/>
                <a:ext cx="14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61" name="Line 61"/>
              <p:cNvSpPr>
                <a:spLocks noChangeShapeType="1"/>
              </p:cNvSpPr>
              <p:nvPr/>
            </p:nvSpPr>
            <p:spPr bwMode="auto">
              <a:xfrm flipH="1" flipV="1">
                <a:off x="3456" y="2832"/>
                <a:ext cx="48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62" name="Line 62"/>
              <p:cNvSpPr>
                <a:spLocks noChangeShapeType="1"/>
              </p:cNvSpPr>
              <p:nvPr/>
            </p:nvSpPr>
            <p:spPr bwMode="auto">
              <a:xfrm>
                <a:off x="3352" y="2448"/>
                <a:ext cx="0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63" name="Line 63"/>
              <p:cNvSpPr>
                <a:spLocks noChangeShapeType="1"/>
              </p:cNvSpPr>
              <p:nvPr/>
            </p:nvSpPr>
            <p:spPr bwMode="auto">
              <a:xfrm>
                <a:off x="3652" y="2448"/>
                <a:ext cx="0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64" name="Line 64"/>
              <p:cNvSpPr>
                <a:spLocks noChangeShapeType="1"/>
              </p:cNvSpPr>
              <p:nvPr/>
            </p:nvSpPr>
            <p:spPr bwMode="auto">
              <a:xfrm flipH="1" flipV="1">
                <a:off x="3696" y="3120"/>
                <a:ext cx="48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65" name="Line 65"/>
              <p:cNvSpPr>
                <a:spLocks noChangeShapeType="1"/>
              </p:cNvSpPr>
              <p:nvPr/>
            </p:nvSpPr>
            <p:spPr bwMode="auto">
              <a:xfrm>
                <a:off x="3504" y="2976"/>
                <a:ext cx="43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66" name="Line 66"/>
              <p:cNvSpPr>
                <a:spLocks noChangeShapeType="1"/>
              </p:cNvSpPr>
              <p:nvPr/>
            </p:nvSpPr>
            <p:spPr bwMode="auto">
              <a:xfrm>
                <a:off x="3744" y="3264"/>
                <a:ext cx="18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67" name="Text Box 67"/>
              <p:cNvSpPr txBox="1">
                <a:spLocks noChangeArrowheads="1"/>
              </p:cNvSpPr>
              <p:nvPr/>
            </p:nvSpPr>
            <p:spPr bwMode="auto">
              <a:xfrm>
                <a:off x="3244" y="2189"/>
                <a:ext cx="204" cy="231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/>
                <a:r>
                  <a:rPr lang="en-US" altLang="en-US"/>
                  <a:t>t</a:t>
                </a:r>
                <a:r>
                  <a:rPr lang="en-US" altLang="en-US" baseline="-25000"/>
                  <a:t>1</a:t>
                </a:r>
                <a:endParaRPr lang="en-US" altLang="en-US"/>
              </a:p>
            </p:txBody>
          </p:sp>
          <p:sp>
            <p:nvSpPr>
              <p:cNvPr id="68" name="Text Box 68"/>
              <p:cNvSpPr txBox="1">
                <a:spLocks noChangeArrowheads="1"/>
              </p:cNvSpPr>
              <p:nvPr/>
            </p:nvSpPr>
            <p:spPr bwMode="auto">
              <a:xfrm>
                <a:off x="3544" y="2188"/>
                <a:ext cx="204" cy="231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/>
                <a:r>
                  <a:rPr lang="en-US" altLang="en-US"/>
                  <a:t>t</a:t>
                </a:r>
                <a:r>
                  <a:rPr lang="en-US" altLang="en-US" baseline="-25000"/>
                  <a:t>2</a:t>
                </a:r>
                <a:endParaRPr lang="en-US" altLang="en-US"/>
              </a:p>
            </p:txBody>
          </p:sp>
          <p:sp>
            <p:nvSpPr>
              <p:cNvPr id="69" name="Line 69"/>
              <p:cNvSpPr>
                <a:spLocks noChangeShapeType="1"/>
              </p:cNvSpPr>
              <p:nvPr/>
            </p:nvSpPr>
            <p:spPr bwMode="auto">
              <a:xfrm>
                <a:off x="3352" y="3312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70" name="Line 70"/>
              <p:cNvSpPr>
                <a:spLocks noChangeShapeType="1"/>
              </p:cNvSpPr>
              <p:nvPr/>
            </p:nvSpPr>
            <p:spPr bwMode="auto">
              <a:xfrm>
                <a:off x="3544" y="3312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71" name="Line 71"/>
              <p:cNvSpPr>
                <a:spLocks noChangeShapeType="1"/>
              </p:cNvSpPr>
              <p:nvPr/>
            </p:nvSpPr>
            <p:spPr bwMode="auto">
              <a:xfrm>
                <a:off x="3160" y="3360"/>
                <a:ext cx="14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72" name="Line 72"/>
              <p:cNvSpPr>
                <a:spLocks noChangeShapeType="1"/>
              </p:cNvSpPr>
              <p:nvPr/>
            </p:nvSpPr>
            <p:spPr bwMode="auto">
              <a:xfrm>
                <a:off x="3592" y="3360"/>
                <a:ext cx="14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73" name="Text Box 73"/>
              <p:cNvSpPr txBox="1">
                <a:spLocks noChangeArrowheads="1"/>
              </p:cNvSpPr>
              <p:nvPr/>
            </p:nvSpPr>
            <p:spPr bwMode="auto">
              <a:xfrm>
                <a:off x="3348" y="3244"/>
                <a:ext cx="204" cy="231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/>
                <a:r>
                  <a:rPr lang="en-US" altLang="en-US"/>
                  <a:t>t</a:t>
                </a:r>
                <a:r>
                  <a:rPr lang="en-US" altLang="en-US" baseline="-25000"/>
                  <a:t>d</a:t>
                </a:r>
                <a:endParaRPr lang="en-US" altLang="en-US"/>
              </a:p>
            </p:txBody>
          </p:sp>
          <p:sp>
            <p:nvSpPr>
              <p:cNvPr id="74" name="Text Box 78"/>
              <p:cNvSpPr txBox="1">
                <a:spLocks noChangeArrowheads="1"/>
              </p:cNvSpPr>
              <p:nvPr/>
            </p:nvSpPr>
            <p:spPr bwMode="auto">
              <a:xfrm>
                <a:off x="3120" y="3494"/>
                <a:ext cx="744" cy="25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/>
                <a:r>
                  <a:rPr lang="en-US" altLang="en-US" sz="2000">
                    <a:latin typeface="Helvetica" charset="0"/>
                  </a:rPr>
                  <a:t>t</a:t>
                </a:r>
                <a:r>
                  <a:rPr lang="en-US" altLang="en-US" sz="2000" baseline="-25000">
                    <a:latin typeface="Helvetica" charset="0"/>
                  </a:rPr>
                  <a:t>2</a:t>
                </a:r>
                <a:r>
                  <a:rPr lang="en-US" altLang="en-US" sz="2000">
                    <a:latin typeface="Helvetica" charset="0"/>
                  </a:rPr>
                  <a:t> - t</a:t>
                </a:r>
                <a:r>
                  <a:rPr lang="en-US" altLang="en-US" sz="2000" baseline="-25000">
                    <a:latin typeface="Helvetica" charset="0"/>
                  </a:rPr>
                  <a:t>1</a:t>
                </a:r>
                <a:r>
                  <a:rPr lang="en-US" altLang="en-US" sz="2000">
                    <a:latin typeface="Helvetica" charset="0"/>
                  </a:rPr>
                  <a:t> &lt; t</a:t>
                </a:r>
                <a:r>
                  <a:rPr lang="en-US" altLang="en-US" sz="2000" baseline="-25000">
                    <a:latin typeface="Helvetica" charset="0"/>
                  </a:rPr>
                  <a:t>d</a:t>
                </a:r>
                <a:endParaRPr lang="en-US" altLang="en-US" sz="2000">
                  <a:latin typeface="Helvetica" charset="0"/>
                </a:endParaRPr>
              </a:p>
            </p:txBody>
          </p:sp>
        </p:grpSp>
        <p:grpSp>
          <p:nvGrpSpPr>
            <p:cNvPr id="75" name="Group 92"/>
            <p:cNvGrpSpPr>
              <a:grpSpLocks/>
            </p:cNvGrpSpPr>
            <p:nvPr/>
          </p:nvGrpSpPr>
          <p:grpSpPr bwMode="auto">
            <a:xfrm>
              <a:off x="5549900" y="4953000"/>
              <a:ext cx="393700" cy="228600"/>
              <a:chOff x="3496" y="3120"/>
              <a:chExt cx="248" cy="144"/>
            </a:xfrm>
          </p:grpSpPr>
          <p:sp>
            <p:nvSpPr>
              <p:cNvPr id="76" name="Line 83"/>
              <p:cNvSpPr>
                <a:spLocks noChangeShapeType="1"/>
              </p:cNvSpPr>
              <p:nvPr/>
            </p:nvSpPr>
            <p:spPr bwMode="auto">
              <a:xfrm>
                <a:off x="3696" y="3120"/>
                <a:ext cx="48" cy="144"/>
              </a:xfrm>
              <a:prstGeom prst="line">
                <a:avLst/>
              </a:prstGeom>
              <a:noFill/>
              <a:ln w="38100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77" name="Line 81"/>
              <p:cNvSpPr>
                <a:spLocks noChangeShapeType="1"/>
              </p:cNvSpPr>
              <p:nvPr/>
            </p:nvSpPr>
            <p:spPr bwMode="auto">
              <a:xfrm flipV="1">
                <a:off x="3496" y="3120"/>
                <a:ext cx="48" cy="144"/>
              </a:xfrm>
              <a:prstGeom prst="line">
                <a:avLst/>
              </a:prstGeom>
              <a:noFill/>
              <a:ln w="38100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78" name="Line 82"/>
              <p:cNvSpPr>
                <a:spLocks noChangeShapeType="1"/>
              </p:cNvSpPr>
              <p:nvPr/>
            </p:nvSpPr>
            <p:spPr bwMode="auto">
              <a:xfrm flipV="1">
                <a:off x="3552" y="3120"/>
                <a:ext cx="144" cy="0"/>
              </a:xfrm>
              <a:prstGeom prst="line">
                <a:avLst/>
              </a:prstGeom>
              <a:noFill/>
              <a:ln w="38100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79" name="Line 84"/>
              <p:cNvSpPr>
                <a:spLocks noChangeShapeType="1"/>
              </p:cNvSpPr>
              <p:nvPr/>
            </p:nvSpPr>
            <p:spPr bwMode="auto">
              <a:xfrm>
                <a:off x="3504" y="3264"/>
                <a:ext cx="24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  <p:grpSp>
        <p:nvGrpSpPr>
          <p:cNvPr id="80" name="Group 90"/>
          <p:cNvGrpSpPr>
            <a:grpSpLocks/>
          </p:cNvGrpSpPr>
          <p:nvPr/>
        </p:nvGrpSpPr>
        <p:grpSpPr bwMode="auto">
          <a:xfrm>
            <a:off x="5429256" y="3786190"/>
            <a:ext cx="2679700" cy="838200"/>
            <a:chOff x="3792" y="2640"/>
            <a:chExt cx="1688" cy="528"/>
          </a:xfrm>
        </p:grpSpPr>
        <p:sp>
          <p:nvSpPr>
            <p:cNvPr id="81" name="Line 86"/>
            <p:cNvSpPr>
              <a:spLocks noChangeShapeType="1"/>
            </p:cNvSpPr>
            <p:nvPr/>
          </p:nvSpPr>
          <p:spPr bwMode="auto">
            <a:xfrm flipH="1">
              <a:off x="3792" y="2880"/>
              <a:ext cx="432" cy="288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" name="Text Box 87"/>
            <p:cNvSpPr txBox="1">
              <a:spLocks noChangeArrowheads="1"/>
            </p:cNvSpPr>
            <p:nvPr/>
          </p:nvSpPr>
          <p:spPr bwMode="auto">
            <a:xfrm>
              <a:off x="4176" y="2640"/>
              <a:ext cx="1304" cy="40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altLang="en-US" dirty="0">
                  <a:solidFill>
                    <a:srgbClr val="990000"/>
                  </a:solidFill>
                </a:rPr>
                <a:t>Event-driven model:</a:t>
              </a:r>
            </a:p>
            <a:p>
              <a:r>
                <a:rPr lang="en-US" altLang="en-US" dirty="0">
                  <a:solidFill>
                    <a:srgbClr val="990000"/>
                  </a:solidFill>
                </a:rPr>
                <a:t>Narrow Pulse</a:t>
              </a:r>
              <a:endParaRPr lang="en-US" altLang="en-US" dirty="0"/>
            </a:p>
          </p:txBody>
        </p:sp>
      </p:grpSp>
      <p:grpSp>
        <p:nvGrpSpPr>
          <p:cNvPr id="83" name="Group 91"/>
          <p:cNvGrpSpPr>
            <a:grpSpLocks/>
          </p:cNvGrpSpPr>
          <p:nvPr/>
        </p:nvGrpSpPr>
        <p:grpSpPr bwMode="auto">
          <a:xfrm>
            <a:off x="5214942" y="4643446"/>
            <a:ext cx="3413129" cy="830263"/>
            <a:chOff x="3792" y="3156"/>
            <a:chExt cx="2150" cy="523"/>
          </a:xfrm>
        </p:grpSpPr>
        <p:sp>
          <p:nvSpPr>
            <p:cNvPr id="84" name="Line 88"/>
            <p:cNvSpPr>
              <a:spLocks noChangeShapeType="1"/>
            </p:cNvSpPr>
            <p:nvPr/>
          </p:nvSpPr>
          <p:spPr bwMode="auto">
            <a:xfrm flipH="1" flipV="1">
              <a:off x="3792" y="3312"/>
              <a:ext cx="432" cy="96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5" name="Text Box 89"/>
            <p:cNvSpPr txBox="1">
              <a:spLocks noChangeArrowheads="1"/>
            </p:cNvSpPr>
            <p:nvPr/>
          </p:nvSpPr>
          <p:spPr bwMode="auto">
            <a:xfrm>
              <a:off x="4176" y="3156"/>
              <a:ext cx="1766" cy="52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altLang="en-US" dirty="0">
                  <a:solidFill>
                    <a:srgbClr val="000066"/>
                  </a:solidFill>
                </a:rPr>
                <a:t>Real gate:</a:t>
              </a:r>
            </a:p>
            <a:p>
              <a:r>
                <a:rPr lang="en-US" altLang="en-US" dirty="0" smtClean="0">
                  <a:solidFill>
                    <a:srgbClr val="000066"/>
                  </a:solidFill>
                </a:rPr>
                <a:t>What really happen ?</a:t>
              </a:r>
              <a:endParaRPr lang="en-US" alt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Es</a:t>
            </a:r>
            <a:r>
              <a:rPr lang="it-IT" dirty="0" smtClean="0"/>
              <a:t>: </a:t>
            </a:r>
          </a:p>
          <a:p>
            <a:pPr>
              <a:buNone/>
            </a:pPr>
            <a:r>
              <a:rPr lang="it-IT" dirty="0" smtClean="0"/>
              <a:t>	a=b=c=1 </a:t>
            </a:r>
            <a:r>
              <a:rPr lang="it-IT" dirty="0" smtClean="0">
                <a:sym typeface="Wingdings" pitchFamily="2" charset="2"/>
              </a:rPr>
              <a:t> x=1</a:t>
            </a:r>
          </a:p>
          <a:p>
            <a:pPr>
              <a:buNone/>
            </a:pPr>
            <a:r>
              <a:rPr lang="it-IT" dirty="0" smtClean="0">
                <a:sym typeface="Wingdings" pitchFamily="2" charset="2"/>
              </a:rPr>
              <a:t>	b=0 	 x=1</a:t>
            </a:r>
          </a:p>
          <a:p>
            <a:pPr>
              <a:buNone/>
            </a:pPr>
            <a:endParaRPr lang="it-IT" dirty="0" smtClean="0">
              <a:sym typeface="Wingdings" pitchFamily="2" charset="2"/>
            </a:endParaRPr>
          </a:p>
          <a:p>
            <a:pPr>
              <a:buNone/>
            </a:pPr>
            <a:r>
              <a:rPr lang="it-IT" sz="2400" dirty="0" smtClean="0">
                <a:sym typeface="Wingdings" pitchFamily="2" charset="2"/>
              </a:rPr>
              <a:t>Si spegne il percorso alto e si accende il percorso basso, ma se i tempi di propagazione sono diversi tra i due rami si può aver un momento in cui l’uscita va a 0</a:t>
            </a:r>
          </a:p>
          <a:p>
            <a:pPr>
              <a:buNone/>
            </a:pPr>
            <a:r>
              <a:rPr lang="it-IT" sz="2400" dirty="0" smtClean="0">
                <a:sym typeface="Wingdings" pitchFamily="2" charset="2"/>
              </a:rPr>
              <a:t>Se sono presenti “</a:t>
            </a:r>
            <a:r>
              <a:rPr lang="it-IT" sz="2400" dirty="0" err="1" smtClean="0">
                <a:sym typeface="Wingdings" pitchFamily="2" charset="2"/>
              </a:rPr>
              <a:t>loop</a:t>
            </a:r>
            <a:r>
              <a:rPr lang="it-IT" sz="2400" dirty="0" smtClean="0">
                <a:sym typeface="Wingdings" pitchFamily="2" charset="2"/>
              </a:rPr>
              <a:t>” (memorie) il risultato può essere imprevisto</a:t>
            </a:r>
            <a:endParaRPr lang="it-IT" sz="24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Alee</a:t>
            </a:r>
            <a:endParaRPr lang="it-IT" dirty="0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1000108"/>
            <a:ext cx="4812984" cy="2076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J. Bhasker</a:t>
            </a:r>
            <a:br>
              <a:rPr lang="it-IT" smtClean="0"/>
            </a:br>
            <a:r>
              <a:rPr lang="it-IT" smtClean="0"/>
              <a:t>Verilog HDL Synthesis – A pratical Primer</a:t>
            </a:r>
            <a:br>
              <a:rPr lang="it-IT" smtClean="0"/>
            </a:br>
            <a:r>
              <a:rPr lang="it-IT" smtClean="0"/>
              <a:t>Star Galaxy Publisher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/>
              <a:t>TESTI Consigliati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 err="1" smtClean="0"/>
              <a:t>Circuiti</a:t>
            </a:r>
            <a:r>
              <a:rPr lang="en-GB" dirty="0" smtClean="0"/>
              <a:t> </a:t>
            </a:r>
            <a:r>
              <a:rPr lang="en-GB" dirty="0" err="1" smtClean="0"/>
              <a:t>Sincroni</a:t>
            </a:r>
            <a:endParaRPr lang="en-US" dirty="0" smtClean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019164" y="1785926"/>
            <a:ext cx="7105672" cy="2541594"/>
            <a:chOff x="384" y="1144"/>
            <a:chExt cx="5232" cy="1975"/>
          </a:xfrm>
        </p:grpSpPr>
        <p:sp>
          <p:nvSpPr>
            <p:cNvPr id="7175" name="Rectangle 6"/>
            <p:cNvSpPr>
              <a:spLocks noChangeArrowheads="1"/>
            </p:cNvSpPr>
            <p:nvPr/>
          </p:nvSpPr>
          <p:spPr bwMode="auto">
            <a:xfrm>
              <a:off x="672" y="1152"/>
              <a:ext cx="336" cy="124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176" name="Rectangle 7"/>
            <p:cNvSpPr>
              <a:spLocks noChangeArrowheads="1"/>
            </p:cNvSpPr>
            <p:nvPr/>
          </p:nvSpPr>
          <p:spPr bwMode="auto">
            <a:xfrm>
              <a:off x="2112" y="1152"/>
              <a:ext cx="336" cy="124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177" name="Rectangle 8"/>
            <p:cNvSpPr>
              <a:spLocks noChangeArrowheads="1"/>
            </p:cNvSpPr>
            <p:nvPr/>
          </p:nvSpPr>
          <p:spPr bwMode="auto">
            <a:xfrm>
              <a:off x="3552" y="1152"/>
              <a:ext cx="336" cy="124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178" name="Rectangle 9"/>
            <p:cNvSpPr>
              <a:spLocks noChangeArrowheads="1"/>
            </p:cNvSpPr>
            <p:nvPr/>
          </p:nvSpPr>
          <p:spPr bwMode="auto">
            <a:xfrm>
              <a:off x="4992" y="1152"/>
              <a:ext cx="336" cy="124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179" name="Freeform 10"/>
            <p:cNvSpPr>
              <a:spLocks/>
            </p:cNvSpPr>
            <p:nvPr/>
          </p:nvSpPr>
          <p:spPr bwMode="auto">
            <a:xfrm>
              <a:off x="1200" y="1144"/>
              <a:ext cx="680" cy="1256"/>
            </a:xfrm>
            <a:custGeom>
              <a:avLst/>
              <a:gdLst>
                <a:gd name="T0" fmla="*/ 336 w 680"/>
                <a:gd name="T1" fmla="*/ 8 h 1256"/>
                <a:gd name="T2" fmla="*/ 576 w 680"/>
                <a:gd name="T3" fmla="*/ 56 h 1256"/>
                <a:gd name="T4" fmla="*/ 624 w 680"/>
                <a:gd name="T5" fmla="*/ 104 h 1256"/>
                <a:gd name="T6" fmla="*/ 672 w 680"/>
                <a:gd name="T7" fmla="*/ 296 h 1256"/>
                <a:gd name="T8" fmla="*/ 624 w 680"/>
                <a:gd name="T9" fmla="*/ 440 h 1256"/>
                <a:gd name="T10" fmla="*/ 624 w 680"/>
                <a:gd name="T11" fmla="*/ 632 h 1256"/>
                <a:gd name="T12" fmla="*/ 672 w 680"/>
                <a:gd name="T13" fmla="*/ 776 h 1256"/>
                <a:gd name="T14" fmla="*/ 672 w 680"/>
                <a:gd name="T15" fmla="*/ 920 h 1256"/>
                <a:gd name="T16" fmla="*/ 624 w 680"/>
                <a:gd name="T17" fmla="*/ 1064 h 1256"/>
                <a:gd name="T18" fmla="*/ 576 w 680"/>
                <a:gd name="T19" fmla="*/ 1208 h 1256"/>
                <a:gd name="T20" fmla="*/ 432 w 680"/>
                <a:gd name="T21" fmla="*/ 1256 h 1256"/>
                <a:gd name="T22" fmla="*/ 240 w 680"/>
                <a:gd name="T23" fmla="*/ 1208 h 1256"/>
                <a:gd name="T24" fmla="*/ 96 w 680"/>
                <a:gd name="T25" fmla="*/ 1208 h 1256"/>
                <a:gd name="T26" fmla="*/ 0 w 680"/>
                <a:gd name="T27" fmla="*/ 920 h 1256"/>
                <a:gd name="T28" fmla="*/ 96 w 680"/>
                <a:gd name="T29" fmla="*/ 632 h 1256"/>
                <a:gd name="T30" fmla="*/ 96 w 680"/>
                <a:gd name="T31" fmla="*/ 488 h 1256"/>
                <a:gd name="T32" fmla="*/ 48 w 680"/>
                <a:gd name="T33" fmla="*/ 296 h 1256"/>
                <a:gd name="T34" fmla="*/ 48 w 680"/>
                <a:gd name="T35" fmla="*/ 152 h 1256"/>
                <a:gd name="T36" fmla="*/ 96 w 680"/>
                <a:gd name="T37" fmla="*/ 56 h 1256"/>
                <a:gd name="T38" fmla="*/ 240 w 680"/>
                <a:gd name="T39" fmla="*/ 8 h 1256"/>
                <a:gd name="T40" fmla="*/ 336 w 680"/>
                <a:gd name="T41" fmla="*/ 8 h 125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80"/>
                <a:gd name="T64" fmla="*/ 0 h 1256"/>
                <a:gd name="T65" fmla="*/ 680 w 680"/>
                <a:gd name="T66" fmla="*/ 1256 h 125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80" h="1256">
                  <a:moveTo>
                    <a:pt x="336" y="8"/>
                  </a:moveTo>
                  <a:cubicBezTo>
                    <a:pt x="392" y="16"/>
                    <a:pt x="528" y="40"/>
                    <a:pt x="576" y="56"/>
                  </a:cubicBezTo>
                  <a:cubicBezTo>
                    <a:pt x="624" y="72"/>
                    <a:pt x="608" y="64"/>
                    <a:pt x="624" y="104"/>
                  </a:cubicBezTo>
                  <a:cubicBezTo>
                    <a:pt x="640" y="144"/>
                    <a:pt x="672" y="240"/>
                    <a:pt x="672" y="296"/>
                  </a:cubicBezTo>
                  <a:cubicBezTo>
                    <a:pt x="672" y="352"/>
                    <a:pt x="632" y="384"/>
                    <a:pt x="624" y="440"/>
                  </a:cubicBezTo>
                  <a:cubicBezTo>
                    <a:pt x="616" y="496"/>
                    <a:pt x="616" y="576"/>
                    <a:pt x="624" y="632"/>
                  </a:cubicBezTo>
                  <a:cubicBezTo>
                    <a:pt x="632" y="688"/>
                    <a:pt x="664" y="728"/>
                    <a:pt x="672" y="776"/>
                  </a:cubicBezTo>
                  <a:cubicBezTo>
                    <a:pt x="680" y="824"/>
                    <a:pt x="680" y="872"/>
                    <a:pt x="672" y="920"/>
                  </a:cubicBezTo>
                  <a:cubicBezTo>
                    <a:pt x="664" y="968"/>
                    <a:pt x="640" y="1016"/>
                    <a:pt x="624" y="1064"/>
                  </a:cubicBezTo>
                  <a:cubicBezTo>
                    <a:pt x="608" y="1112"/>
                    <a:pt x="608" y="1176"/>
                    <a:pt x="576" y="1208"/>
                  </a:cubicBezTo>
                  <a:cubicBezTo>
                    <a:pt x="544" y="1240"/>
                    <a:pt x="488" y="1256"/>
                    <a:pt x="432" y="1256"/>
                  </a:cubicBezTo>
                  <a:cubicBezTo>
                    <a:pt x="376" y="1256"/>
                    <a:pt x="296" y="1216"/>
                    <a:pt x="240" y="1208"/>
                  </a:cubicBezTo>
                  <a:cubicBezTo>
                    <a:pt x="184" y="1200"/>
                    <a:pt x="136" y="1256"/>
                    <a:pt x="96" y="1208"/>
                  </a:cubicBezTo>
                  <a:cubicBezTo>
                    <a:pt x="56" y="1160"/>
                    <a:pt x="0" y="1016"/>
                    <a:pt x="0" y="920"/>
                  </a:cubicBezTo>
                  <a:cubicBezTo>
                    <a:pt x="0" y="824"/>
                    <a:pt x="80" y="704"/>
                    <a:pt x="96" y="632"/>
                  </a:cubicBezTo>
                  <a:cubicBezTo>
                    <a:pt x="112" y="560"/>
                    <a:pt x="104" y="544"/>
                    <a:pt x="96" y="488"/>
                  </a:cubicBezTo>
                  <a:cubicBezTo>
                    <a:pt x="88" y="432"/>
                    <a:pt x="56" y="352"/>
                    <a:pt x="48" y="296"/>
                  </a:cubicBezTo>
                  <a:cubicBezTo>
                    <a:pt x="40" y="240"/>
                    <a:pt x="40" y="192"/>
                    <a:pt x="48" y="152"/>
                  </a:cubicBezTo>
                  <a:cubicBezTo>
                    <a:pt x="56" y="112"/>
                    <a:pt x="64" y="80"/>
                    <a:pt x="96" y="56"/>
                  </a:cubicBezTo>
                  <a:cubicBezTo>
                    <a:pt x="128" y="32"/>
                    <a:pt x="200" y="16"/>
                    <a:pt x="240" y="8"/>
                  </a:cubicBezTo>
                  <a:cubicBezTo>
                    <a:pt x="280" y="0"/>
                    <a:pt x="280" y="0"/>
                    <a:pt x="336" y="8"/>
                  </a:cubicBezTo>
                  <a:close/>
                </a:path>
              </a:pathLst>
            </a:custGeom>
            <a:solidFill>
              <a:srgbClr val="FF66FF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180" name="Freeform 11"/>
            <p:cNvSpPr>
              <a:spLocks/>
            </p:cNvSpPr>
            <p:nvPr/>
          </p:nvSpPr>
          <p:spPr bwMode="auto">
            <a:xfrm>
              <a:off x="2640" y="1152"/>
              <a:ext cx="680" cy="1256"/>
            </a:xfrm>
            <a:custGeom>
              <a:avLst/>
              <a:gdLst>
                <a:gd name="T0" fmla="*/ 336 w 680"/>
                <a:gd name="T1" fmla="*/ 8 h 1256"/>
                <a:gd name="T2" fmla="*/ 576 w 680"/>
                <a:gd name="T3" fmla="*/ 56 h 1256"/>
                <a:gd name="T4" fmla="*/ 624 w 680"/>
                <a:gd name="T5" fmla="*/ 104 h 1256"/>
                <a:gd name="T6" fmla="*/ 672 w 680"/>
                <a:gd name="T7" fmla="*/ 296 h 1256"/>
                <a:gd name="T8" fmla="*/ 624 w 680"/>
                <a:gd name="T9" fmla="*/ 440 h 1256"/>
                <a:gd name="T10" fmla="*/ 624 w 680"/>
                <a:gd name="T11" fmla="*/ 632 h 1256"/>
                <a:gd name="T12" fmla="*/ 672 w 680"/>
                <a:gd name="T13" fmla="*/ 776 h 1256"/>
                <a:gd name="T14" fmla="*/ 672 w 680"/>
                <a:gd name="T15" fmla="*/ 920 h 1256"/>
                <a:gd name="T16" fmla="*/ 624 w 680"/>
                <a:gd name="T17" fmla="*/ 1064 h 1256"/>
                <a:gd name="T18" fmla="*/ 576 w 680"/>
                <a:gd name="T19" fmla="*/ 1208 h 1256"/>
                <a:gd name="T20" fmla="*/ 432 w 680"/>
                <a:gd name="T21" fmla="*/ 1256 h 1256"/>
                <a:gd name="T22" fmla="*/ 240 w 680"/>
                <a:gd name="T23" fmla="*/ 1208 h 1256"/>
                <a:gd name="T24" fmla="*/ 96 w 680"/>
                <a:gd name="T25" fmla="*/ 1208 h 1256"/>
                <a:gd name="T26" fmla="*/ 0 w 680"/>
                <a:gd name="T27" fmla="*/ 920 h 1256"/>
                <a:gd name="T28" fmla="*/ 96 w 680"/>
                <a:gd name="T29" fmla="*/ 632 h 1256"/>
                <a:gd name="T30" fmla="*/ 96 w 680"/>
                <a:gd name="T31" fmla="*/ 488 h 1256"/>
                <a:gd name="T32" fmla="*/ 48 w 680"/>
                <a:gd name="T33" fmla="*/ 296 h 1256"/>
                <a:gd name="T34" fmla="*/ 48 w 680"/>
                <a:gd name="T35" fmla="*/ 152 h 1256"/>
                <a:gd name="T36" fmla="*/ 96 w 680"/>
                <a:gd name="T37" fmla="*/ 56 h 1256"/>
                <a:gd name="T38" fmla="*/ 240 w 680"/>
                <a:gd name="T39" fmla="*/ 8 h 1256"/>
                <a:gd name="T40" fmla="*/ 336 w 680"/>
                <a:gd name="T41" fmla="*/ 8 h 125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80"/>
                <a:gd name="T64" fmla="*/ 0 h 1256"/>
                <a:gd name="T65" fmla="*/ 680 w 680"/>
                <a:gd name="T66" fmla="*/ 1256 h 125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80" h="1256">
                  <a:moveTo>
                    <a:pt x="336" y="8"/>
                  </a:moveTo>
                  <a:cubicBezTo>
                    <a:pt x="392" y="16"/>
                    <a:pt x="528" y="40"/>
                    <a:pt x="576" y="56"/>
                  </a:cubicBezTo>
                  <a:cubicBezTo>
                    <a:pt x="624" y="72"/>
                    <a:pt x="608" y="64"/>
                    <a:pt x="624" y="104"/>
                  </a:cubicBezTo>
                  <a:cubicBezTo>
                    <a:pt x="640" y="144"/>
                    <a:pt x="672" y="240"/>
                    <a:pt x="672" y="296"/>
                  </a:cubicBezTo>
                  <a:cubicBezTo>
                    <a:pt x="672" y="352"/>
                    <a:pt x="632" y="384"/>
                    <a:pt x="624" y="440"/>
                  </a:cubicBezTo>
                  <a:cubicBezTo>
                    <a:pt x="616" y="496"/>
                    <a:pt x="616" y="576"/>
                    <a:pt x="624" y="632"/>
                  </a:cubicBezTo>
                  <a:cubicBezTo>
                    <a:pt x="632" y="688"/>
                    <a:pt x="664" y="728"/>
                    <a:pt x="672" y="776"/>
                  </a:cubicBezTo>
                  <a:cubicBezTo>
                    <a:pt x="680" y="824"/>
                    <a:pt x="680" y="872"/>
                    <a:pt x="672" y="920"/>
                  </a:cubicBezTo>
                  <a:cubicBezTo>
                    <a:pt x="664" y="968"/>
                    <a:pt x="640" y="1016"/>
                    <a:pt x="624" y="1064"/>
                  </a:cubicBezTo>
                  <a:cubicBezTo>
                    <a:pt x="608" y="1112"/>
                    <a:pt x="608" y="1176"/>
                    <a:pt x="576" y="1208"/>
                  </a:cubicBezTo>
                  <a:cubicBezTo>
                    <a:pt x="544" y="1240"/>
                    <a:pt x="488" y="1256"/>
                    <a:pt x="432" y="1256"/>
                  </a:cubicBezTo>
                  <a:cubicBezTo>
                    <a:pt x="376" y="1256"/>
                    <a:pt x="296" y="1216"/>
                    <a:pt x="240" y="1208"/>
                  </a:cubicBezTo>
                  <a:cubicBezTo>
                    <a:pt x="184" y="1200"/>
                    <a:pt x="136" y="1256"/>
                    <a:pt x="96" y="1208"/>
                  </a:cubicBezTo>
                  <a:cubicBezTo>
                    <a:pt x="56" y="1160"/>
                    <a:pt x="0" y="1016"/>
                    <a:pt x="0" y="920"/>
                  </a:cubicBezTo>
                  <a:cubicBezTo>
                    <a:pt x="0" y="824"/>
                    <a:pt x="80" y="704"/>
                    <a:pt x="96" y="632"/>
                  </a:cubicBezTo>
                  <a:cubicBezTo>
                    <a:pt x="112" y="560"/>
                    <a:pt x="104" y="544"/>
                    <a:pt x="96" y="488"/>
                  </a:cubicBezTo>
                  <a:cubicBezTo>
                    <a:pt x="88" y="432"/>
                    <a:pt x="56" y="352"/>
                    <a:pt x="48" y="296"/>
                  </a:cubicBezTo>
                  <a:cubicBezTo>
                    <a:pt x="40" y="240"/>
                    <a:pt x="40" y="192"/>
                    <a:pt x="48" y="152"/>
                  </a:cubicBezTo>
                  <a:cubicBezTo>
                    <a:pt x="56" y="112"/>
                    <a:pt x="64" y="80"/>
                    <a:pt x="96" y="56"/>
                  </a:cubicBezTo>
                  <a:cubicBezTo>
                    <a:pt x="128" y="32"/>
                    <a:pt x="200" y="16"/>
                    <a:pt x="240" y="8"/>
                  </a:cubicBezTo>
                  <a:cubicBezTo>
                    <a:pt x="280" y="0"/>
                    <a:pt x="280" y="0"/>
                    <a:pt x="336" y="8"/>
                  </a:cubicBezTo>
                  <a:close/>
                </a:path>
              </a:pathLst>
            </a:custGeom>
            <a:solidFill>
              <a:srgbClr val="FF66FF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181" name="Freeform 12"/>
            <p:cNvSpPr>
              <a:spLocks/>
            </p:cNvSpPr>
            <p:nvPr/>
          </p:nvSpPr>
          <p:spPr bwMode="auto">
            <a:xfrm>
              <a:off x="4080" y="1160"/>
              <a:ext cx="680" cy="1256"/>
            </a:xfrm>
            <a:custGeom>
              <a:avLst/>
              <a:gdLst>
                <a:gd name="T0" fmla="*/ 336 w 680"/>
                <a:gd name="T1" fmla="*/ 8 h 1256"/>
                <a:gd name="T2" fmla="*/ 576 w 680"/>
                <a:gd name="T3" fmla="*/ 56 h 1256"/>
                <a:gd name="T4" fmla="*/ 624 w 680"/>
                <a:gd name="T5" fmla="*/ 104 h 1256"/>
                <a:gd name="T6" fmla="*/ 672 w 680"/>
                <a:gd name="T7" fmla="*/ 296 h 1256"/>
                <a:gd name="T8" fmla="*/ 624 w 680"/>
                <a:gd name="T9" fmla="*/ 440 h 1256"/>
                <a:gd name="T10" fmla="*/ 624 w 680"/>
                <a:gd name="T11" fmla="*/ 632 h 1256"/>
                <a:gd name="T12" fmla="*/ 672 w 680"/>
                <a:gd name="T13" fmla="*/ 776 h 1256"/>
                <a:gd name="T14" fmla="*/ 672 w 680"/>
                <a:gd name="T15" fmla="*/ 920 h 1256"/>
                <a:gd name="T16" fmla="*/ 624 w 680"/>
                <a:gd name="T17" fmla="*/ 1064 h 1256"/>
                <a:gd name="T18" fmla="*/ 576 w 680"/>
                <a:gd name="T19" fmla="*/ 1208 h 1256"/>
                <a:gd name="T20" fmla="*/ 432 w 680"/>
                <a:gd name="T21" fmla="*/ 1256 h 1256"/>
                <a:gd name="T22" fmla="*/ 240 w 680"/>
                <a:gd name="T23" fmla="*/ 1208 h 1256"/>
                <a:gd name="T24" fmla="*/ 96 w 680"/>
                <a:gd name="T25" fmla="*/ 1208 h 1256"/>
                <a:gd name="T26" fmla="*/ 0 w 680"/>
                <a:gd name="T27" fmla="*/ 920 h 1256"/>
                <a:gd name="T28" fmla="*/ 96 w 680"/>
                <a:gd name="T29" fmla="*/ 632 h 1256"/>
                <a:gd name="T30" fmla="*/ 96 w 680"/>
                <a:gd name="T31" fmla="*/ 488 h 1256"/>
                <a:gd name="T32" fmla="*/ 48 w 680"/>
                <a:gd name="T33" fmla="*/ 296 h 1256"/>
                <a:gd name="T34" fmla="*/ 48 w 680"/>
                <a:gd name="T35" fmla="*/ 152 h 1256"/>
                <a:gd name="T36" fmla="*/ 96 w 680"/>
                <a:gd name="T37" fmla="*/ 56 h 1256"/>
                <a:gd name="T38" fmla="*/ 240 w 680"/>
                <a:gd name="T39" fmla="*/ 8 h 1256"/>
                <a:gd name="T40" fmla="*/ 336 w 680"/>
                <a:gd name="T41" fmla="*/ 8 h 125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80"/>
                <a:gd name="T64" fmla="*/ 0 h 1256"/>
                <a:gd name="T65" fmla="*/ 680 w 680"/>
                <a:gd name="T66" fmla="*/ 1256 h 125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80" h="1256">
                  <a:moveTo>
                    <a:pt x="336" y="8"/>
                  </a:moveTo>
                  <a:cubicBezTo>
                    <a:pt x="392" y="16"/>
                    <a:pt x="528" y="40"/>
                    <a:pt x="576" y="56"/>
                  </a:cubicBezTo>
                  <a:cubicBezTo>
                    <a:pt x="624" y="72"/>
                    <a:pt x="608" y="64"/>
                    <a:pt x="624" y="104"/>
                  </a:cubicBezTo>
                  <a:cubicBezTo>
                    <a:pt x="640" y="144"/>
                    <a:pt x="672" y="240"/>
                    <a:pt x="672" y="296"/>
                  </a:cubicBezTo>
                  <a:cubicBezTo>
                    <a:pt x="672" y="352"/>
                    <a:pt x="632" y="384"/>
                    <a:pt x="624" y="440"/>
                  </a:cubicBezTo>
                  <a:cubicBezTo>
                    <a:pt x="616" y="496"/>
                    <a:pt x="616" y="576"/>
                    <a:pt x="624" y="632"/>
                  </a:cubicBezTo>
                  <a:cubicBezTo>
                    <a:pt x="632" y="688"/>
                    <a:pt x="664" y="728"/>
                    <a:pt x="672" y="776"/>
                  </a:cubicBezTo>
                  <a:cubicBezTo>
                    <a:pt x="680" y="824"/>
                    <a:pt x="680" y="872"/>
                    <a:pt x="672" y="920"/>
                  </a:cubicBezTo>
                  <a:cubicBezTo>
                    <a:pt x="664" y="968"/>
                    <a:pt x="640" y="1016"/>
                    <a:pt x="624" y="1064"/>
                  </a:cubicBezTo>
                  <a:cubicBezTo>
                    <a:pt x="608" y="1112"/>
                    <a:pt x="608" y="1176"/>
                    <a:pt x="576" y="1208"/>
                  </a:cubicBezTo>
                  <a:cubicBezTo>
                    <a:pt x="544" y="1240"/>
                    <a:pt x="488" y="1256"/>
                    <a:pt x="432" y="1256"/>
                  </a:cubicBezTo>
                  <a:cubicBezTo>
                    <a:pt x="376" y="1256"/>
                    <a:pt x="296" y="1216"/>
                    <a:pt x="240" y="1208"/>
                  </a:cubicBezTo>
                  <a:cubicBezTo>
                    <a:pt x="184" y="1200"/>
                    <a:pt x="136" y="1256"/>
                    <a:pt x="96" y="1208"/>
                  </a:cubicBezTo>
                  <a:cubicBezTo>
                    <a:pt x="56" y="1160"/>
                    <a:pt x="0" y="1016"/>
                    <a:pt x="0" y="920"/>
                  </a:cubicBezTo>
                  <a:cubicBezTo>
                    <a:pt x="0" y="824"/>
                    <a:pt x="80" y="704"/>
                    <a:pt x="96" y="632"/>
                  </a:cubicBezTo>
                  <a:cubicBezTo>
                    <a:pt x="112" y="560"/>
                    <a:pt x="104" y="544"/>
                    <a:pt x="96" y="488"/>
                  </a:cubicBezTo>
                  <a:cubicBezTo>
                    <a:pt x="88" y="432"/>
                    <a:pt x="56" y="352"/>
                    <a:pt x="48" y="296"/>
                  </a:cubicBezTo>
                  <a:cubicBezTo>
                    <a:pt x="40" y="240"/>
                    <a:pt x="40" y="192"/>
                    <a:pt x="48" y="152"/>
                  </a:cubicBezTo>
                  <a:cubicBezTo>
                    <a:pt x="56" y="112"/>
                    <a:pt x="64" y="80"/>
                    <a:pt x="96" y="56"/>
                  </a:cubicBezTo>
                  <a:cubicBezTo>
                    <a:pt x="128" y="32"/>
                    <a:pt x="200" y="16"/>
                    <a:pt x="240" y="8"/>
                  </a:cubicBezTo>
                  <a:cubicBezTo>
                    <a:pt x="280" y="0"/>
                    <a:pt x="280" y="0"/>
                    <a:pt x="336" y="8"/>
                  </a:cubicBezTo>
                  <a:close/>
                </a:path>
              </a:pathLst>
            </a:custGeom>
            <a:solidFill>
              <a:srgbClr val="FF66FF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182" name="Text Box 13"/>
            <p:cNvSpPr txBox="1">
              <a:spLocks noChangeArrowheads="1"/>
            </p:cNvSpPr>
            <p:nvPr/>
          </p:nvSpPr>
          <p:spPr bwMode="auto">
            <a:xfrm>
              <a:off x="720" y="1631"/>
              <a:ext cx="255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ES_tradnl" b="1">
                  <a:cs typeface="Arial" charset="0"/>
                </a:rPr>
                <a:t>R</a:t>
              </a:r>
            </a:p>
          </p:txBody>
        </p:sp>
        <p:sp>
          <p:nvSpPr>
            <p:cNvPr id="7183" name="Text Box 14"/>
            <p:cNvSpPr txBox="1">
              <a:spLocks noChangeArrowheads="1"/>
            </p:cNvSpPr>
            <p:nvPr/>
          </p:nvSpPr>
          <p:spPr bwMode="auto">
            <a:xfrm>
              <a:off x="2156" y="1631"/>
              <a:ext cx="255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ES_tradnl" b="1">
                  <a:cs typeface="Arial" charset="0"/>
                </a:rPr>
                <a:t>R</a:t>
              </a:r>
            </a:p>
          </p:txBody>
        </p:sp>
        <p:sp>
          <p:nvSpPr>
            <p:cNvPr id="7184" name="Text Box 15"/>
            <p:cNvSpPr txBox="1">
              <a:spLocks noChangeArrowheads="1"/>
            </p:cNvSpPr>
            <p:nvPr/>
          </p:nvSpPr>
          <p:spPr bwMode="auto">
            <a:xfrm>
              <a:off x="3592" y="1631"/>
              <a:ext cx="255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ES_tradnl" b="1">
                  <a:cs typeface="Arial" charset="0"/>
                </a:rPr>
                <a:t>R</a:t>
              </a:r>
            </a:p>
          </p:txBody>
        </p:sp>
        <p:sp>
          <p:nvSpPr>
            <p:cNvPr id="7185" name="Text Box 16"/>
            <p:cNvSpPr txBox="1">
              <a:spLocks noChangeArrowheads="1"/>
            </p:cNvSpPr>
            <p:nvPr/>
          </p:nvSpPr>
          <p:spPr bwMode="auto">
            <a:xfrm>
              <a:off x="5028" y="1631"/>
              <a:ext cx="255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ES_tradnl" b="1">
                  <a:cs typeface="Arial" charset="0"/>
                </a:rPr>
                <a:t>R</a:t>
              </a:r>
            </a:p>
          </p:txBody>
        </p:sp>
        <p:sp>
          <p:nvSpPr>
            <p:cNvPr id="7186" name="Text Box 17"/>
            <p:cNvSpPr txBox="1">
              <a:spLocks noChangeArrowheads="1"/>
            </p:cNvSpPr>
            <p:nvPr/>
          </p:nvSpPr>
          <p:spPr bwMode="auto">
            <a:xfrm>
              <a:off x="1392" y="1631"/>
              <a:ext cx="37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ES_tradnl" b="1">
                  <a:cs typeface="Arial" charset="0"/>
                </a:rPr>
                <a:t>CL</a:t>
              </a:r>
            </a:p>
          </p:txBody>
        </p:sp>
        <p:sp>
          <p:nvSpPr>
            <p:cNvPr id="7187" name="Text Box 18"/>
            <p:cNvSpPr txBox="1">
              <a:spLocks noChangeArrowheads="1"/>
            </p:cNvSpPr>
            <p:nvPr/>
          </p:nvSpPr>
          <p:spPr bwMode="auto">
            <a:xfrm>
              <a:off x="2832" y="1631"/>
              <a:ext cx="37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ES_tradnl" b="1" dirty="0">
                  <a:cs typeface="Arial" charset="0"/>
                </a:rPr>
                <a:t>CL</a:t>
              </a:r>
            </a:p>
          </p:txBody>
        </p:sp>
        <p:sp>
          <p:nvSpPr>
            <p:cNvPr id="7188" name="Text Box 19"/>
            <p:cNvSpPr txBox="1">
              <a:spLocks noChangeArrowheads="1"/>
            </p:cNvSpPr>
            <p:nvPr/>
          </p:nvSpPr>
          <p:spPr bwMode="auto">
            <a:xfrm>
              <a:off x="4272" y="1631"/>
              <a:ext cx="37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ES_tradnl" b="1">
                  <a:cs typeface="Arial" charset="0"/>
                </a:rPr>
                <a:t>CL</a:t>
              </a:r>
            </a:p>
          </p:txBody>
        </p:sp>
        <p:sp>
          <p:nvSpPr>
            <p:cNvPr id="7189" name="AutoShape 20"/>
            <p:cNvSpPr>
              <a:spLocks noChangeArrowheads="1"/>
            </p:cNvSpPr>
            <p:nvPr/>
          </p:nvSpPr>
          <p:spPr bwMode="auto">
            <a:xfrm>
              <a:off x="1008" y="1632"/>
              <a:ext cx="288" cy="240"/>
            </a:xfrm>
            <a:prstGeom prst="rightArrow">
              <a:avLst>
                <a:gd name="adj1" fmla="val 50000"/>
                <a:gd name="adj2" fmla="val 3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190" name="AutoShape 21"/>
            <p:cNvSpPr>
              <a:spLocks noChangeArrowheads="1"/>
            </p:cNvSpPr>
            <p:nvPr/>
          </p:nvSpPr>
          <p:spPr bwMode="auto">
            <a:xfrm>
              <a:off x="1824" y="1632"/>
              <a:ext cx="288" cy="240"/>
            </a:xfrm>
            <a:prstGeom prst="rightArrow">
              <a:avLst>
                <a:gd name="adj1" fmla="val 50000"/>
                <a:gd name="adj2" fmla="val 3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191" name="AutoShape 22"/>
            <p:cNvSpPr>
              <a:spLocks noChangeArrowheads="1"/>
            </p:cNvSpPr>
            <p:nvPr/>
          </p:nvSpPr>
          <p:spPr bwMode="auto">
            <a:xfrm>
              <a:off x="2448" y="1632"/>
              <a:ext cx="288" cy="240"/>
            </a:xfrm>
            <a:prstGeom prst="rightArrow">
              <a:avLst>
                <a:gd name="adj1" fmla="val 50000"/>
                <a:gd name="adj2" fmla="val 3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192" name="AutoShape 23"/>
            <p:cNvSpPr>
              <a:spLocks noChangeArrowheads="1"/>
            </p:cNvSpPr>
            <p:nvPr/>
          </p:nvSpPr>
          <p:spPr bwMode="auto">
            <a:xfrm>
              <a:off x="3264" y="1632"/>
              <a:ext cx="288" cy="240"/>
            </a:xfrm>
            <a:prstGeom prst="rightArrow">
              <a:avLst>
                <a:gd name="adj1" fmla="val 50000"/>
                <a:gd name="adj2" fmla="val 3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193" name="AutoShape 24"/>
            <p:cNvSpPr>
              <a:spLocks noChangeArrowheads="1"/>
            </p:cNvSpPr>
            <p:nvPr/>
          </p:nvSpPr>
          <p:spPr bwMode="auto">
            <a:xfrm>
              <a:off x="3888" y="1632"/>
              <a:ext cx="288" cy="240"/>
            </a:xfrm>
            <a:prstGeom prst="rightArrow">
              <a:avLst>
                <a:gd name="adj1" fmla="val 50000"/>
                <a:gd name="adj2" fmla="val 3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194" name="AutoShape 25"/>
            <p:cNvSpPr>
              <a:spLocks noChangeArrowheads="1"/>
            </p:cNvSpPr>
            <p:nvPr/>
          </p:nvSpPr>
          <p:spPr bwMode="auto">
            <a:xfrm>
              <a:off x="4704" y="1632"/>
              <a:ext cx="288" cy="240"/>
            </a:xfrm>
            <a:prstGeom prst="rightArrow">
              <a:avLst>
                <a:gd name="adj1" fmla="val 50000"/>
                <a:gd name="adj2" fmla="val 3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195" name="Line 26"/>
            <p:cNvSpPr>
              <a:spLocks noChangeShapeType="1"/>
            </p:cNvSpPr>
            <p:nvPr/>
          </p:nvSpPr>
          <p:spPr bwMode="auto">
            <a:xfrm flipV="1">
              <a:off x="816" y="2400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196" name="Line 27"/>
            <p:cNvSpPr>
              <a:spLocks noChangeShapeType="1"/>
            </p:cNvSpPr>
            <p:nvPr/>
          </p:nvSpPr>
          <p:spPr bwMode="auto">
            <a:xfrm flipV="1">
              <a:off x="2256" y="2400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197" name="Line 28"/>
            <p:cNvSpPr>
              <a:spLocks noChangeShapeType="1"/>
            </p:cNvSpPr>
            <p:nvPr/>
          </p:nvSpPr>
          <p:spPr bwMode="auto">
            <a:xfrm flipV="1">
              <a:off x="3696" y="2400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198" name="Line 29"/>
            <p:cNvSpPr>
              <a:spLocks noChangeShapeType="1"/>
            </p:cNvSpPr>
            <p:nvPr/>
          </p:nvSpPr>
          <p:spPr bwMode="auto">
            <a:xfrm flipV="1">
              <a:off x="5136" y="2400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199" name="Line 30"/>
            <p:cNvSpPr>
              <a:spLocks noChangeShapeType="1"/>
            </p:cNvSpPr>
            <p:nvPr/>
          </p:nvSpPr>
          <p:spPr bwMode="auto">
            <a:xfrm>
              <a:off x="816" y="2640"/>
              <a:ext cx="43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200" name="Line 31"/>
            <p:cNvSpPr>
              <a:spLocks noChangeShapeType="1"/>
            </p:cNvSpPr>
            <p:nvPr/>
          </p:nvSpPr>
          <p:spPr bwMode="auto">
            <a:xfrm>
              <a:off x="2976" y="2640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201" name="Text Box 32"/>
            <p:cNvSpPr txBox="1">
              <a:spLocks noChangeArrowheads="1"/>
            </p:cNvSpPr>
            <p:nvPr/>
          </p:nvSpPr>
          <p:spPr bwMode="auto">
            <a:xfrm>
              <a:off x="2736" y="2831"/>
              <a:ext cx="511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ES_tradnl" b="1">
                  <a:cs typeface="Arial" charset="0"/>
                </a:rPr>
                <a:t>CLK</a:t>
              </a:r>
            </a:p>
          </p:txBody>
        </p:sp>
        <p:sp>
          <p:nvSpPr>
            <p:cNvPr id="7202" name="AutoShape 33"/>
            <p:cNvSpPr>
              <a:spLocks noChangeArrowheads="1"/>
            </p:cNvSpPr>
            <p:nvPr/>
          </p:nvSpPr>
          <p:spPr bwMode="auto">
            <a:xfrm>
              <a:off x="384" y="1632"/>
              <a:ext cx="288" cy="240"/>
            </a:xfrm>
            <a:prstGeom prst="rightArrow">
              <a:avLst>
                <a:gd name="adj1" fmla="val 50000"/>
                <a:gd name="adj2" fmla="val 3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203" name="AutoShape 34"/>
            <p:cNvSpPr>
              <a:spLocks noChangeArrowheads="1"/>
            </p:cNvSpPr>
            <p:nvPr/>
          </p:nvSpPr>
          <p:spPr bwMode="auto">
            <a:xfrm>
              <a:off x="5328" y="1632"/>
              <a:ext cx="288" cy="240"/>
            </a:xfrm>
            <a:prstGeom prst="rightArrow">
              <a:avLst>
                <a:gd name="adj1" fmla="val 50000"/>
                <a:gd name="adj2" fmla="val 3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7173" name="Text Box 35"/>
          <p:cNvSpPr txBox="1">
            <a:spLocks noChangeArrowheads="1"/>
          </p:cNvSpPr>
          <p:nvPr/>
        </p:nvSpPr>
        <p:spPr bwMode="auto">
          <a:xfrm>
            <a:off x="716756" y="4357694"/>
            <a:ext cx="6227987" cy="83099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dirty="0"/>
              <a:t>Implicit (global) synchronization between blocks</a:t>
            </a:r>
          </a:p>
          <a:p>
            <a:r>
              <a:rPr lang="en-GB" dirty="0"/>
              <a:t>Clock period &gt; Max Delay (CL + R)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dirty="0" smtClean="0"/>
              <a:t>Un clock controlla i segnali (sul fronte)</a:t>
            </a:r>
          </a:p>
          <a:p>
            <a:pPr lvl="1"/>
            <a:r>
              <a:rPr lang="it-IT" sz="1600" dirty="0" smtClean="0"/>
              <a:t>Eventuali variazioni di ingressi/uscite non vengono rilevate o propagate fino al nuovo fronte</a:t>
            </a:r>
          </a:p>
          <a:p>
            <a:pPr lvl="1"/>
            <a:r>
              <a:rPr lang="it-IT" sz="1600" dirty="0" smtClean="0"/>
              <a:t>Ci sono vincoli sulla temporizzazione dei dati (</a:t>
            </a:r>
            <a:r>
              <a:rPr lang="it-IT" sz="1600" dirty="0" err="1" smtClean="0"/>
              <a:t>Tsu</a:t>
            </a:r>
            <a:r>
              <a:rPr lang="it-IT" sz="1600" dirty="0" smtClean="0"/>
              <a:t>, </a:t>
            </a:r>
            <a:r>
              <a:rPr lang="it-IT" sz="1600" dirty="0" err="1" smtClean="0"/>
              <a:t>Th</a:t>
            </a:r>
            <a:r>
              <a:rPr lang="it-IT" sz="1600" dirty="0" smtClean="0"/>
              <a:t>, </a:t>
            </a:r>
            <a:r>
              <a:rPr lang="it-IT" sz="1600" dirty="0" err="1" smtClean="0"/>
              <a:t>Freq</a:t>
            </a:r>
            <a:r>
              <a:rPr lang="it-IT" sz="1600" dirty="0" smtClean="0"/>
              <a:t>.)</a:t>
            </a:r>
          </a:p>
          <a:p>
            <a:pPr lvl="1"/>
            <a:r>
              <a:rPr lang="it-IT" sz="1600" dirty="0" smtClean="0"/>
              <a:t>Se il vincolo viene violato il risultato è imprevedibile (stato metastabile)</a:t>
            </a:r>
          </a:p>
          <a:p>
            <a:pPr lvl="2"/>
            <a:r>
              <a:rPr lang="it-IT" sz="1400" dirty="0" smtClean="0"/>
              <a:t>Maggiore ritardo di propagazione</a:t>
            </a:r>
          </a:p>
          <a:p>
            <a:pPr lvl="2"/>
            <a:r>
              <a:rPr lang="it-IT" sz="1400" dirty="0" smtClean="0"/>
              <a:t>Uscita non corretta</a:t>
            </a:r>
          </a:p>
          <a:p>
            <a:pPr lvl="2"/>
            <a:r>
              <a:rPr lang="it-IT" sz="1400" dirty="0" smtClean="0"/>
              <a:t>Raramente si possono innescare oscillazioni</a:t>
            </a:r>
            <a:endParaRPr lang="it-IT" sz="140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Circuiti Sincroni</a:t>
            </a:r>
            <a:endParaRPr lang="it-IT" dirty="0"/>
          </a:p>
        </p:txBody>
      </p:sp>
      <p:grpSp>
        <p:nvGrpSpPr>
          <p:cNvPr id="45" name="Gruppo 44"/>
          <p:cNvGrpSpPr/>
          <p:nvPr/>
        </p:nvGrpSpPr>
        <p:grpSpPr>
          <a:xfrm>
            <a:off x="3786182" y="4214818"/>
            <a:ext cx="5129354" cy="2337354"/>
            <a:chOff x="1752600" y="1780801"/>
            <a:chExt cx="6819350" cy="2665787"/>
          </a:xfrm>
        </p:grpSpPr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3810000" y="2389188"/>
              <a:ext cx="609600" cy="838200"/>
              <a:chOff x="2016" y="1200"/>
              <a:chExt cx="384" cy="528"/>
            </a:xfrm>
          </p:grpSpPr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2064" y="1200"/>
                <a:ext cx="336" cy="528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miter lim="800000"/>
                <a:headEnd type="none" w="sm" len="sm"/>
                <a:tailEnd type="none" w="lg" len="med"/>
              </a:ln>
              <a:effectLst/>
            </p:spPr>
            <p:txBody>
              <a:bodyPr wrap="none" anchor="ctr"/>
              <a:lstStyle/>
              <a:p>
                <a:pPr algn="ctr" eaLnBrk="1" hangingPunct="1"/>
                <a:r>
                  <a:rPr lang="en-US" sz="1200">
                    <a:latin typeface="Helvetica" pitchFamily="34" charset="0"/>
                  </a:rPr>
                  <a:t>FF</a:t>
                </a:r>
              </a:p>
            </p:txBody>
          </p:sp>
          <p:sp>
            <p:nvSpPr>
              <p:cNvPr id="9" name="AutoShape 7"/>
              <p:cNvSpPr>
                <a:spLocks noChangeArrowheads="1"/>
              </p:cNvSpPr>
              <p:nvPr/>
            </p:nvSpPr>
            <p:spPr bwMode="auto">
              <a:xfrm rot="-8100000">
                <a:off x="2016" y="1536"/>
                <a:ext cx="96" cy="96"/>
              </a:xfrm>
              <a:prstGeom prst="rtTriangle">
                <a:avLst/>
              </a:prstGeom>
              <a:noFill/>
              <a:ln w="3175">
                <a:solidFill>
                  <a:schemeClr val="tx1"/>
                </a:solidFill>
                <a:miter lim="800000"/>
                <a:headEnd type="none" w="sm" len="sm"/>
                <a:tailEnd type="none" w="lg" len="med"/>
              </a:ln>
              <a:effectLst/>
            </p:spPr>
            <p:txBody>
              <a:bodyPr wrap="none" anchor="ctr"/>
              <a:lstStyle/>
              <a:p>
                <a:pPr algn="ctr" eaLnBrk="1" hangingPunct="1"/>
                <a:endParaRPr lang="it-IT" sz="1200" dirty="0">
                  <a:latin typeface="Helvetica" pitchFamily="34" charset="0"/>
                </a:endParaRPr>
              </a:p>
            </p:txBody>
          </p:sp>
        </p:grpSp>
        <p:sp>
          <p:nvSpPr>
            <p:cNvPr id="10" name="Line 8"/>
            <p:cNvSpPr>
              <a:spLocks noChangeShapeType="1"/>
            </p:cNvSpPr>
            <p:nvPr/>
          </p:nvSpPr>
          <p:spPr bwMode="auto">
            <a:xfrm flipH="1">
              <a:off x="3733800" y="2998788"/>
              <a:ext cx="152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lg" len="med"/>
            </a:ln>
            <a:effectLst/>
          </p:spPr>
          <p:txBody>
            <a:bodyPr wrap="none" anchor="ctr"/>
            <a:lstStyle/>
            <a:p>
              <a:endParaRPr lang="it-IT" sz="1800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3733800" y="2998788"/>
              <a:ext cx="0" cy="381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lg" len="med"/>
            </a:ln>
            <a:effectLst/>
          </p:spPr>
          <p:txBody>
            <a:bodyPr wrap="none" anchor="ctr"/>
            <a:lstStyle/>
            <a:p>
              <a:endParaRPr lang="it-IT" sz="1800"/>
            </a:p>
          </p:txBody>
        </p:sp>
        <p:grpSp>
          <p:nvGrpSpPr>
            <p:cNvPr id="12" name="Group 10"/>
            <p:cNvGrpSpPr>
              <a:grpSpLocks/>
            </p:cNvGrpSpPr>
            <p:nvPr/>
          </p:nvGrpSpPr>
          <p:grpSpPr bwMode="auto">
            <a:xfrm>
              <a:off x="5486400" y="2389188"/>
              <a:ext cx="609600" cy="838200"/>
              <a:chOff x="2016" y="1200"/>
              <a:chExt cx="384" cy="528"/>
            </a:xfrm>
          </p:grpSpPr>
          <p:sp>
            <p:nvSpPr>
              <p:cNvPr id="13" name="Rectangle 11"/>
              <p:cNvSpPr>
                <a:spLocks noChangeArrowheads="1"/>
              </p:cNvSpPr>
              <p:nvPr/>
            </p:nvSpPr>
            <p:spPr bwMode="auto">
              <a:xfrm>
                <a:off x="2064" y="1200"/>
                <a:ext cx="336" cy="528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miter lim="800000"/>
                <a:headEnd type="none" w="sm" len="sm"/>
                <a:tailEnd type="none" w="lg" len="med"/>
              </a:ln>
              <a:effectLst/>
            </p:spPr>
            <p:txBody>
              <a:bodyPr wrap="none" anchor="ctr"/>
              <a:lstStyle/>
              <a:p>
                <a:pPr algn="ctr" eaLnBrk="1" hangingPunct="1"/>
                <a:r>
                  <a:rPr lang="en-US" sz="1200" dirty="0">
                    <a:latin typeface="Helvetica" pitchFamily="34" charset="0"/>
                  </a:rPr>
                  <a:t>FF</a:t>
                </a:r>
              </a:p>
            </p:txBody>
          </p:sp>
          <p:sp>
            <p:nvSpPr>
              <p:cNvPr id="14" name="AutoShape 12"/>
              <p:cNvSpPr>
                <a:spLocks noChangeArrowheads="1"/>
              </p:cNvSpPr>
              <p:nvPr/>
            </p:nvSpPr>
            <p:spPr bwMode="auto">
              <a:xfrm rot="-8100000">
                <a:off x="2016" y="1536"/>
                <a:ext cx="96" cy="96"/>
              </a:xfrm>
              <a:prstGeom prst="rtTriangle">
                <a:avLst/>
              </a:prstGeom>
              <a:noFill/>
              <a:ln w="3175">
                <a:solidFill>
                  <a:schemeClr val="tx1"/>
                </a:solidFill>
                <a:miter lim="800000"/>
                <a:headEnd type="none" w="sm" len="sm"/>
                <a:tailEnd type="none" w="lg" len="med"/>
              </a:ln>
              <a:effectLst/>
            </p:spPr>
            <p:txBody>
              <a:bodyPr wrap="none" anchor="ctr"/>
              <a:lstStyle/>
              <a:p>
                <a:pPr algn="ctr" eaLnBrk="1" hangingPunct="1"/>
                <a:endParaRPr lang="it-IT" sz="1200" dirty="0">
                  <a:latin typeface="Helvetica" pitchFamily="34" charset="0"/>
                </a:endParaRPr>
              </a:p>
            </p:txBody>
          </p:sp>
        </p:grp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 flipH="1">
              <a:off x="5410200" y="2998788"/>
              <a:ext cx="152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lg" len="med"/>
            </a:ln>
            <a:effectLst/>
          </p:spPr>
          <p:txBody>
            <a:bodyPr wrap="none" anchor="ctr"/>
            <a:lstStyle/>
            <a:p>
              <a:endParaRPr lang="it-IT" sz="1800"/>
            </a:p>
          </p:txBody>
        </p:sp>
        <p:sp>
          <p:nvSpPr>
            <p:cNvPr id="16" name="AutoShape 14"/>
            <p:cNvSpPr>
              <a:spLocks noChangeArrowheads="1"/>
            </p:cNvSpPr>
            <p:nvPr/>
          </p:nvSpPr>
          <p:spPr bwMode="auto">
            <a:xfrm>
              <a:off x="4582997" y="2465388"/>
              <a:ext cx="854776" cy="428625"/>
            </a:xfrm>
            <a:prstGeom prst="cloudCallout">
              <a:avLst>
                <a:gd name="adj1" fmla="val -50991"/>
                <a:gd name="adj2" fmla="val 135926"/>
              </a:avLst>
            </a:prstGeom>
            <a:ln>
              <a:headEnd type="none" w="sm" len="sm"/>
              <a:tailEnd type="none" w="sm" len="sm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1200" dirty="0">
                  <a:solidFill>
                    <a:schemeClr val="bg2"/>
                  </a:solidFill>
                </a:rPr>
                <a:t>logic</a:t>
              </a:r>
              <a:endParaRPr lang="en-US" sz="1200" dirty="0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4419600" y="2693988"/>
              <a:ext cx="22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lg" len="med"/>
            </a:ln>
            <a:effectLst/>
          </p:spPr>
          <p:txBody>
            <a:bodyPr wrap="none" anchor="ctr"/>
            <a:lstStyle/>
            <a:p>
              <a:endParaRPr lang="it-IT" sz="1800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>
              <a:off x="5334000" y="2693988"/>
              <a:ext cx="22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lg" len="med"/>
            </a:ln>
            <a:effectLst/>
          </p:spPr>
          <p:txBody>
            <a:bodyPr wrap="none" anchor="ctr"/>
            <a:lstStyle/>
            <a:p>
              <a:endParaRPr lang="it-IT" sz="1800"/>
            </a:p>
          </p:txBody>
        </p:sp>
        <p:sp>
          <p:nvSpPr>
            <p:cNvPr id="19" name="AutoShape 17"/>
            <p:cNvSpPr>
              <a:spLocks noChangeArrowheads="1"/>
            </p:cNvSpPr>
            <p:nvPr/>
          </p:nvSpPr>
          <p:spPr bwMode="auto">
            <a:xfrm>
              <a:off x="2873446" y="2465388"/>
              <a:ext cx="854774" cy="428625"/>
            </a:xfrm>
            <a:prstGeom prst="cloudCallout">
              <a:avLst>
                <a:gd name="adj1" fmla="val 31435"/>
                <a:gd name="adj2" fmla="val 131481"/>
              </a:avLst>
            </a:prstGeom>
            <a:ln>
              <a:headEnd type="none" w="sm" len="sm"/>
              <a:tailEnd type="none" w="sm" len="sm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1200" dirty="0">
                  <a:solidFill>
                    <a:schemeClr val="bg2"/>
                  </a:solidFill>
                </a:rPr>
                <a:t>logic</a:t>
              </a:r>
              <a:endParaRPr lang="en-US" sz="1200" dirty="0"/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>
              <a:off x="3657600" y="2693988"/>
              <a:ext cx="22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lg" len="med"/>
            </a:ln>
            <a:effectLst/>
          </p:spPr>
          <p:txBody>
            <a:bodyPr wrap="none" anchor="ctr"/>
            <a:lstStyle/>
            <a:p>
              <a:endParaRPr lang="it-IT" sz="1800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 flipH="1">
              <a:off x="2438400" y="3379788"/>
              <a:ext cx="2971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lg" len="med"/>
            </a:ln>
            <a:effectLst/>
          </p:spPr>
          <p:txBody>
            <a:bodyPr wrap="none" anchor="ctr"/>
            <a:lstStyle/>
            <a:p>
              <a:endParaRPr lang="it-IT" sz="1800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5410200" y="2998788"/>
              <a:ext cx="0" cy="381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lg" len="med"/>
            </a:ln>
            <a:effectLst/>
          </p:spPr>
          <p:txBody>
            <a:bodyPr wrap="none" anchor="ctr"/>
            <a:lstStyle/>
            <a:p>
              <a:endParaRPr lang="it-IT" sz="1800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H="1">
              <a:off x="2438400" y="2693988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lg" len="med"/>
            </a:ln>
            <a:effectLst/>
          </p:spPr>
          <p:txBody>
            <a:bodyPr wrap="none" anchor="ctr"/>
            <a:lstStyle/>
            <a:p>
              <a:endParaRPr lang="it-IT" sz="1800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6096000" y="2693988"/>
              <a:ext cx="1600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lg" len="med"/>
            </a:ln>
            <a:effectLst/>
          </p:spPr>
          <p:txBody>
            <a:bodyPr wrap="none" anchor="ctr"/>
            <a:lstStyle/>
            <a:p>
              <a:endParaRPr lang="it-IT" sz="1800"/>
            </a:p>
          </p:txBody>
        </p:sp>
        <p:sp>
          <p:nvSpPr>
            <p:cNvPr id="25" name="AutoShape 23"/>
            <p:cNvSpPr>
              <a:spLocks noChangeArrowheads="1"/>
            </p:cNvSpPr>
            <p:nvPr/>
          </p:nvSpPr>
          <p:spPr bwMode="auto">
            <a:xfrm>
              <a:off x="6705600" y="3532188"/>
              <a:ext cx="821624" cy="533399"/>
            </a:xfrm>
            <a:prstGeom prst="cloudCallout">
              <a:avLst>
                <a:gd name="adj1" fmla="val 66583"/>
                <a:gd name="adj2" fmla="val 103870"/>
              </a:avLst>
            </a:prstGeom>
            <a:ln>
              <a:headEnd type="none" w="sm" len="sm"/>
              <a:tailEnd type="none" w="sm" len="sm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1200" dirty="0">
                  <a:solidFill>
                    <a:schemeClr val="bg2"/>
                  </a:solidFill>
                </a:rPr>
                <a:t>logic</a:t>
              </a:r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 flipH="1">
              <a:off x="6477000" y="3760788"/>
              <a:ext cx="22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lg" len="med"/>
            </a:ln>
            <a:effectLst/>
          </p:spPr>
          <p:txBody>
            <a:bodyPr wrap="none" anchor="ctr"/>
            <a:lstStyle/>
            <a:p>
              <a:endParaRPr lang="it-IT" sz="1800"/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 flipV="1">
              <a:off x="6477000" y="2693988"/>
              <a:ext cx="0" cy="1066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 sz="1800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7391400" y="3760788"/>
              <a:ext cx="304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 sz="1800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 flipH="1">
              <a:off x="2438400" y="3913188"/>
              <a:ext cx="4267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 sz="1800"/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752600" y="3760788"/>
              <a:ext cx="685800" cy="304800"/>
            </a:xfrm>
            <a:prstGeom prst="homePlate">
              <a:avLst>
                <a:gd name="adj" fmla="val 56250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1100" b="1">
                  <a:solidFill>
                    <a:schemeClr val="bg2"/>
                  </a:solidFill>
                  <a:latin typeface="Arial" charset="0"/>
                </a:rPr>
                <a:t>IPAD</a:t>
              </a:r>
            </a:p>
          </p:txBody>
        </p:sp>
        <p:sp>
          <p:nvSpPr>
            <p:cNvPr id="31" name="AutoShape 29"/>
            <p:cNvSpPr>
              <a:spLocks noChangeArrowheads="1"/>
            </p:cNvSpPr>
            <p:nvPr/>
          </p:nvSpPr>
          <p:spPr bwMode="auto">
            <a:xfrm>
              <a:off x="1752600" y="3227388"/>
              <a:ext cx="685800" cy="304800"/>
            </a:xfrm>
            <a:prstGeom prst="homePlate">
              <a:avLst>
                <a:gd name="adj" fmla="val 56250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1100" b="1">
                  <a:solidFill>
                    <a:schemeClr val="bg2"/>
                  </a:solidFill>
                  <a:latin typeface="Arial" charset="0"/>
                </a:rPr>
                <a:t>IPAD</a:t>
              </a:r>
            </a:p>
          </p:txBody>
        </p:sp>
        <p:sp>
          <p:nvSpPr>
            <p:cNvPr id="32" name="AutoShape 30"/>
            <p:cNvSpPr>
              <a:spLocks noChangeArrowheads="1"/>
            </p:cNvSpPr>
            <p:nvPr/>
          </p:nvSpPr>
          <p:spPr bwMode="auto">
            <a:xfrm>
              <a:off x="1752600" y="2541588"/>
              <a:ext cx="685800" cy="304800"/>
            </a:xfrm>
            <a:prstGeom prst="homePlate">
              <a:avLst>
                <a:gd name="adj" fmla="val 56250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1100" b="1" dirty="0">
                  <a:solidFill>
                    <a:schemeClr val="bg2"/>
                  </a:solidFill>
                  <a:latin typeface="Arial" charset="0"/>
                </a:rPr>
                <a:t>IPAD</a:t>
              </a:r>
            </a:p>
          </p:txBody>
        </p:sp>
        <p:sp>
          <p:nvSpPr>
            <p:cNvPr id="33" name="AutoShape 31"/>
            <p:cNvSpPr>
              <a:spLocks noChangeArrowheads="1"/>
            </p:cNvSpPr>
            <p:nvPr/>
          </p:nvSpPr>
          <p:spPr bwMode="auto">
            <a:xfrm>
              <a:off x="7527226" y="2541588"/>
              <a:ext cx="854776" cy="275478"/>
            </a:xfrm>
            <a:prstGeom prst="homePlate">
              <a:avLst>
                <a:gd name="adj" fmla="val 56250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1100" b="1" dirty="0">
                  <a:solidFill>
                    <a:schemeClr val="bg2"/>
                  </a:solidFill>
                  <a:latin typeface="Arial" charset="0"/>
                </a:rPr>
                <a:t>OPAD</a:t>
              </a:r>
            </a:p>
          </p:txBody>
        </p:sp>
        <p:sp>
          <p:nvSpPr>
            <p:cNvPr id="34" name="AutoShape 32"/>
            <p:cNvSpPr>
              <a:spLocks noChangeArrowheads="1"/>
            </p:cNvSpPr>
            <p:nvPr/>
          </p:nvSpPr>
          <p:spPr bwMode="auto">
            <a:xfrm>
              <a:off x="7622198" y="3608387"/>
              <a:ext cx="949752" cy="349343"/>
            </a:xfrm>
            <a:prstGeom prst="homePlate">
              <a:avLst>
                <a:gd name="adj" fmla="val 56250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1100" b="1" dirty="0">
                  <a:solidFill>
                    <a:schemeClr val="bg2"/>
                  </a:solidFill>
                  <a:latin typeface="Arial" charset="0"/>
                </a:rPr>
                <a:t>OPAD</a:t>
              </a:r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>
              <a:off x="1828800" y="2160588"/>
              <a:ext cx="1981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 sz="1800"/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>
              <a:off x="4038600" y="2160588"/>
              <a:ext cx="1905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 sz="1800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>
              <a:off x="6172200" y="2160588"/>
              <a:ext cx="1981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 sz="1800"/>
            </a:p>
          </p:txBody>
        </p:sp>
        <p:sp>
          <p:nvSpPr>
            <p:cNvPr id="38" name="Text Box 36"/>
            <p:cNvSpPr txBox="1">
              <a:spLocks noChangeArrowheads="1"/>
            </p:cNvSpPr>
            <p:nvPr/>
          </p:nvSpPr>
          <p:spPr bwMode="auto">
            <a:xfrm>
              <a:off x="2016283" y="1866102"/>
              <a:ext cx="1291904" cy="3159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200" b="1" dirty="0" smtClean="0">
                  <a:latin typeface="Arial" charset="0"/>
                </a:rPr>
                <a:t>Setup time</a:t>
              </a:r>
              <a:endParaRPr lang="en-US" sz="1200" b="1" dirty="0"/>
            </a:p>
          </p:txBody>
        </p:sp>
        <p:sp>
          <p:nvSpPr>
            <p:cNvPr id="39" name="Text Box 37"/>
            <p:cNvSpPr txBox="1">
              <a:spLocks noChangeArrowheads="1"/>
            </p:cNvSpPr>
            <p:nvPr/>
          </p:nvSpPr>
          <p:spPr bwMode="auto">
            <a:xfrm>
              <a:off x="6416953" y="1866102"/>
              <a:ext cx="1178954" cy="3159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200" b="1" dirty="0" smtClean="0">
                  <a:latin typeface="Arial" charset="0"/>
                </a:rPr>
                <a:t>Hold time</a:t>
              </a:r>
              <a:endParaRPr lang="en-US" sz="1200" b="1" dirty="0">
                <a:latin typeface="Arial" charset="0"/>
              </a:endParaRPr>
            </a:p>
          </p:txBody>
        </p:sp>
        <p:sp>
          <p:nvSpPr>
            <p:cNvPr id="40" name="Text Box 38"/>
            <p:cNvSpPr txBox="1">
              <a:spLocks noChangeArrowheads="1"/>
            </p:cNvSpPr>
            <p:nvPr/>
          </p:nvSpPr>
          <p:spPr bwMode="auto">
            <a:xfrm>
              <a:off x="4594116" y="1780801"/>
              <a:ext cx="746330" cy="2737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200" b="1" dirty="0" smtClean="0">
                  <a:latin typeface="Arial" charset="0"/>
                </a:rPr>
                <a:t>Freq.</a:t>
              </a:r>
              <a:endParaRPr lang="en-US" sz="1200" b="1" dirty="0">
                <a:latin typeface="Arial" charset="0"/>
              </a:endParaRPr>
            </a:p>
          </p:txBody>
        </p:sp>
        <p:sp>
          <p:nvSpPr>
            <p:cNvPr id="41" name="Text Box 39"/>
            <p:cNvSpPr txBox="1">
              <a:spLocks noChangeArrowheads="1"/>
            </p:cNvSpPr>
            <p:nvPr/>
          </p:nvSpPr>
          <p:spPr bwMode="auto">
            <a:xfrm>
              <a:off x="3549309" y="3618702"/>
              <a:ext cx="1438955" cy="3159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200" b="1" dirty="0" err="1" smtClean="0">
                  <a:latin typeface="Arial" charset="0"/>
                </a:rPr>
                <a:t>Asinc</a:t>
              </a:r>
              <a:r>
                <a:rPr lang="en-US" sz="1200" b="1" dirty="0" smtClean="0">
                  <a:latin typeface="Arial" charset="0"/>
                </a:rPr>
                <a:t>. delay</a:t>
              </a:r>
              <a:endParaRPr lang="en-US" sz="1200" b="1" dirty="0"/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4572000" y="2922588"/>
              <a:ext cx="457200" cy="38100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 sz="1800"/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3200400" y="2922588"/>
              <a:ext cx="457200" cy="38100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it-IT" sz="1800">
                <a:solidFill>
                  <a:srgbClr val="0000CC"/>
                </a:solidFill>
                <a:latin typeface="Times New Roman" pitchFamily="18" charset="0"/>
              </a:endParaRPr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7162800" y="4065588"/>
              <a:ext cx="457200" cy="38100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 sz="1800"/>
            </a:p>
          </p:txBody>
        </p:sp>
        <p:sp>
          <p:nvSpPr>
            <p:cNvPr id="47" name="AutoShape 23"/>
            <p:cNvSpPr>
              <a:spLocks noChangeArrowheads="1"/>
            </p:cNvSpPr>
            <p:nvPr/>
          </p:nvSpPr>
          <p:spPr bwMode="auto">
            <a:xfrm>
              <a:off x="6596328" y="2432610"/>
              <a:ext cx="821624" cy="533399"/>
            </a:xfrm>
            <a:prstGeom prst="cloudCallout">
              <a:avLst>
                <a:gd name="adj1" fmla="val 66583"/>
                <a:gd name="adj2" fmla="val 103870"/>
              </a:avLst>
            </a:prstGeom>
            <a:ln>
              <a:headEnd type="none" w="sm" len="sm"/>
              <a:tailEnd type="none" w="sm" len="sm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1200" dirty="0">
                  <a:solidFill>
                    <a:schemeClr val="bg2"/>
                  </a:solidFill>
                </a:rPr>
                <a:t>logic</a:t>
              </a:r>
            </a:p>
          </p:txBody>
        </p:sp>
        <p:sp>
          <p:nvSpPr>
            <p:cNvPr id="48" name="Rectangle 42"/>
            <p:cNvSpPr>
              <a:spLocks noChangeArrowheads="1"/>
            </p:cNvSpPr>
            <p:nvPr/>
          </p:nvSpPr>
          <p:spPr bwMode="auto">
            <a:xfrm>
              <a:off x="7261154" y="3002942"/>
              <a:ext cx="457200" cy="38100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 sz="1800"/>
            </a:p>
          </p:txBody>
        </p:sp>
      </p:grpSp>
      <p:pic>
        <p:nvPicPr>
          <p:cNvPr id="34818" name="Picture 2" descr="http://zone.ni.com/images/reference/en-XX/help/371599E-01/loc_eps_setup_hold_req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357694"/>
            <a:ext cx="3143272" cy="20002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 err="1" smtClean="0"/>
              <a:t>Circuiti</a:t>
            </a:r>
            <a:r>
              <a:rPr lang="en-GB" dirty="0" smtClean="0"/>
              <a:t> </a:t>
            </a:r>
            <a:r>
              <a:rPr lang="en-GB" dirty="0" err="1" smtClean="0"/>
              <a:t>Asincroni</a:t>
            </a:r>
            <a:endParaRPr lang="en-US" dirty="0" smtClean="0"/>
          </a:p>
        </p:txBody>
      </p:sp>
      <p:grpSp>
        <p:nvGrpSpPr>
          <p:cNvPr id="50" name="Gruppo 49"/>
          <p:cNvGrpSpPr/>
          <p:nvPr/>
        </p:nvGrpSpPr>
        <p:grpSpPr>
          <a:xfrm>
            <a:off x="500034" y="1643050"/>
            <a:ext cx="7862910" cy="2249491"/>
            <a:chOff x="-76200" y="1751013"/>
            <a:chExt cx="8991600" cy="2590800"/>
          </a:xfrm>
        </p:grpSpPr>
        <p:sp>
          <p:nvSpPr>
            <p:cNvPr id="8196" name="Rectangle 48"/>
            <p:cNvSpPr>
              <a:spLocks noChangeArrowheads="1"/>
            </p:cNvSpPr>
            <p:nvPr/>
          </p:nvSpPr>
          <p:spPr bwMode="auto">
            <a:xfrm>
              <a:off x="1066800" y="1828800"/>
              <a:ext cx="533400" cy="19812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197" name="Rectangle 49"/>
            <p:cNvSpPr>
              <a:spLocks noChangeArrowheads="1"/>
            </p:cNvSpPr>
            <p:nvPr/>
          </p:nvSpPr>
          <p:spPr bwMode="auto">
            <a:xfrm>
              <a:off x="3352800" y="1828800"/>
              <a:ext cx="533400" cy="19812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198" name="Rectangle 50"/>
            <p:cNvSpPr>
              <a:spLocks noChangeArrowheads="1"/>
            </p:cNvSpPr>
            <p:nvPr/>
          </p:nvSpPr>
          <p:spPr bwMode="auto">
            <a:xfrm>
              <a:off x="5638800" y="1828800"/>
              <a:ext cx="533400" cy="19812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199" name="Rectangle 51"/>
            <p:cNvSpPr>
              <a:spLocks noChangeArrowheads="1"/>
            </p:cNvSpPr>
            <p:nvPr/>
          </p:nvSpPr>
          <p:spPr bwMode="auto">
            <a:xfrm>
              <a:off x="7924800" y="1828800"/>
              <a:ext cx="533400" cy="19812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00" name="Freeform 52"/>
            <p:cNvSpPr>
              <a:spLocks/>
            </p:cNvSpPr>
            <p:nvPr/>
          </p:nvSpPr>
          <p:spPr bwMode="auto">
            <a:xfrm>
              <a:off x="1905000" y="1816100"/>
              <a:ext cx="1079500" cy="1993900"/>
            </a:xfrm>
            <a:custGeom>
              <a:avLst/>
              <a:gdLst>
                <a:gd name="T0" fmla="*/ 336 w 680"/>
                <a:gd name="T1" fmla="*/ 8 h 1256"/>
                <a:gd name="T2" fmla="*/ 576 w 680"/>
                <a:gd name="T3" fmla="*/ 56 h 1256"/>
                <a:gd name="T4" fmla="*/ 624 w 680"/>
                <a:gd name="T5" fmla="*/ 104 h 1256"/>
                <a:gd name="T6" fmla="*/ 672 w 680"/>
                <a:gd name="T7" fmla="*/ 296 h 1256"/>
                <a:gd name="T8" fmla="*/ 624 w 680"/>
                <a:gd name="T9" fmla="*/ 440 h 1256"/>
                <a:gd name="T10" fmla="*/ 624 w 680"/>
                <a:gd name="T11" fmla="*/ 632 h 1256"/>
                <a:gd name="T12" fmla="*/ 672 w 680"/>
                <a:gd name="T13" fmla="*/ 776 h 1256"/>
                <a:gd name="T14" fmla="*/ 672 w 680"/>
                <a:gd name="T15" fmla="*/ 920 h 1256"/>
                <a:gd name="T16" fmla="*/ 624 w 680"/>
                <a:gd name="T17" fmla="*/ 1064 h 1256"/>
                <a:gd name="T18" fmla="*/ 576 w 680"/>
                <a:gd name="T19" fmla="*/ 1208 h 1256"/>
                <a:gd name="T20" fmla="*/ 432 w 680"/>
                <a:gd name="T21" fmla="*/ 1256 h 1256"/>
                <a:gd name="T22" fmla="*/ 240 w 680"/>
                <a:gd name="T23" fmla="*/ 1208 h 1256"/>
                <a:gd name="T24" fmla="*/ 96 w 680"/>
                <a:gd name="T25" fmla="*/ 1208 h 1256"/>
                <a:gd name="T26" fmla="*/ 0 w 680"/>
                <a:gd name="T27" fmla="*/ 920 h 1256"/>
                <a:gd name="T28" fmla="*/ 96 w 680"/>
                <a:gd name="T29" fmla="*/ 632 h 1256"/>
                <a:gd name="T30" fmla="*/ 96 w 680"/>
                <a:gd name="T31" fmla="*/ 488 h 1256"/>
                <a:gd name="T32" fmla="*/ 48 w 680"/>
                <a:gd name="T33" fmla="*/ 296 h 1256"/>
                <a:gd name="T34" fmla="*/ 48 w 680"/>
                <a:gd name="T35" fmla="*/ 152 h 1256"/>
                <a:gd name="T36" fmla="*/ 96 w 680"/>
                <a:gd name="T37" fmla="*/ 56 h 1256"/>
                <a:gd name="T38" fmla="*/ 240 w 680"/>
                <a:gd name="T39" fmla="*/ 8 h 1256"/>
                <a:gd name="T40" fmla="*/ 336 w 680"/>
                <a:gd name="T41" fmla="*/ 8 h 125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80"/>
                <a:gd name="T64" fmla="*/ 0 h 1256"/>
                <a:gd name="T65" fmla="*/ 680 w 680"/>
                <a:gd name="T66" fmla="*/ 1256 h 125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80" h="1256">
                  <a:moveTo>
                    <a:pt x="336" y="8"/>
                  </a:moveTo>
                  <a:cubicBezTo>
                    <a:pt x="392" y="16"/>
                    <a:pt x="528" y="40"/>
                    <a:pt x="576" y="56"/>
                  </a:cubicBezTo>
                  <a:cubicBezTo>
                    <a:pt x="624" y="72"/>
                    <a:pt x="608" y="64"/>
                    <a:pt x="624" y="104"/>
                  </a:cubicBezTo>
                  <a:cubicBezTo>
                    <a:pt x="640" y="144"/>
                    <a:pt x="672" y="240"/>
                    <a:pt x="672" y="296"/>
                  </a:cubicBezTo>
                  <a:cubicBezTo>
                    <a:pt x="672" y="352"/>
                    <a:pt x="632" y="384"/>
                    <a:pt x="624" y="440"/>
                  </a:cubicBezTo>
                  <a:cubicBezTo>
                    <a:pt x="616" y="496"/>
                    <a:pt x="616" y="576"/>
                    <a:pt x="624" y="632"/>
                  </a:cubicBezTo>
                  <a:cubicBezTo>
                    <a:pt x="632" y="688"/>
                    <a:pt x="664" y="728"/>
                    <a:pt x="672" y="776"/>
                  </a:cubicBezTo>
                  <a:cubicBezTo>
                    <a:pt x="680" y="824"/>
                    <a:pt x="680" y="872"/>
                    <a:pt x="672" y="920"/>
                  </a:cubicBezTo>
                  <a:cubicBezTo>
                    <a:pt x="664" y="968"/>
                    <a:pt x="640" y="1016"/>
                    <a:pt x="624" y="1064"/>
                  </a:cubicBezTo>
                  <a:cubicBezTo>
                    <a:pt x="608" y="1112"/>
                    <a:pt x="608" y="1176"/>
                    <a:pt x="576" y="1208"/>
                  </a:cubicBezTo>
                  <a:cubicBezTo>
                    <a:pt x="544" y="1240"/>
                    <a:pt x="488" y="1256"/>
                    <a:pt x="432" y="1256"/>
                  </a:cubicBezTo>
                  <a:cubicBezTo>
                    <a:pt x="376" y="1256"/>
                    <a:pt x="296" y="1216"/>
                    <a:pt x="240" y="1208"/>
                  </a:cubicBezTo>
                  <a:cubicBezTo>
                    <a:pt x="184" y="1200"/>
                    <a:pt x="136" y="1256"/>
                    <a:pt x="96" y="1208"/>
                  </a:cubicBezTo>
                  <a:cubicBezTo>
                    <a:pt x="56" y="1160"/>
                    <a:pt x="0" y="1016"/>
                    <a:pt x="0" y="920"/>
                  </a:cubicBezTo>
                  <a:cubicBezTo>
                    <a:pt x="0" y="824"/>
                    <a:pt x="80" y="704"/>
                    <a:pt x="96" y="632"/>
                  </a:cubicBezTo>
                  <a:cubicBezTo>
                    <a:pt x="112" y="560"/>
                    <a:pt x="104" y="544"/>
                    <a:pt x="96" y="488"/>
                  </a:cubicBezTo>
                  <a:cubicBezTo>
                    <a:pt x="88" y="432"/>
                    <a:pt x="56" y="352"/>
                    <a:pt x="48" y="296"/>
                  </a:cubicBezTo>
                  <a:cubicBezTo>
                    <a:pt x="40" y="240"/>
                    <a:pt x="40" y="192"/>
                    <a:pt x="48" y="152"/>
                  </a:cubicBezTo>
                  <a:cubicBezTo>
                    <a:pt x="56" y="112"/>
                    <a:pt x="64" y="80"/>
                    <a:pt x="96" y="56"/>
                  </a:cubicBezTo>
                  <a:cubicBezTo>
                    <a:pt x="128" y="32"/>
                    <a:pt x="200" y="16"/>
                    <a:pt x="240" y="8"/>
                  </a:cubicBezTo>
                  <a:cubicBezTo>
                    <a:pt x="280" y="0"/>
                    <a:pt x="280" y="0"/>
                    <a:pt x="336" y="8"/>
                  </a:cubicBezTo>
                  <a:close/>
                </a:path>
              </a:pathLst>
            </a:custGeom>
            <a:solidFill>
              <a:srgbClr val="FF66FF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01" name="Freeform 53"/>
            <p:cNvSpPr>
              <a:spLocks/>
            </p:cNvSpPr>
            <p:nvPr/>
          </p:nvSpPr>
          <p:spPr bwMode="auto">
            <a:xfrm>
              <a:off x="4191000" y="1828800"/>
              <a:ext cx="1079500" cy="1993900"/>
            </a:xfrm>
            <a:custGeom>
              <a:avLst/>
              <a:gdLst>
                <a:gd name="T0" fmla="*/ 336 w 680"/>
                <a:gd name="T1" fmla="*/ 8 h 1256"/>
                <a:gd name="T2" fmla="*/ 576 w 680"/>
                <a:gd name="T3" fmla="*/ 56 h 1256"/>
                <a:gd name="T4" fmla="*/ 624 w 680"/>
                <a:gd name="T5" fmla="*/ 104 h 1256"/>
                <a:gd name="T6" fmla="*/ 672 w 680"/>
                <a:gd name="T7" fmla="*/ 296 h 1256"/>
                <a:gd name="T8" fmla="*/ 624 w 680"/>
                <a:gd name="T9" fmla="*/ 440 h 1256"/>
                <a:gd name="T10" fmla="*/ 624 w 680"/>
                <a:gd name="T11" fmla="*/ 632 h 1256"/>
                <a:gd name="T12" fmla="*/ 672 w 680"/>
                <a:gd name="T13" fmla="*/ 776 h 1256"/>
                <a:gd name="T14" fmla="*/ 672 w 680"/>
                <a:gd name="T15" fmla="*/ 920 h 1256"/>
                <a:gd name="T16" fmla="*/ 624 w 680"/>
                <a:gd name="T17" fmla="*/ 1064 h 1256"/>
                <a:gd name="T18" fmla="*/ 576 w 680"/>
                <a:gd name="T19" fmla="*/ 1208 h 1256"/>
                <a:gd name="T20" fmla="*/ 432 w 680"/>
                <a:gd name="T21" fmla="*/ 1256 h 1256"/>
                <a:gd name="T22" fmla="*/ 240 w 680"/>
                <a:gd name="T23" fmla="*/ 1208 h 1256"/>
                <a:gd name="T24" fmla="*/ 96 w 680"/>
                <a:gd name="T25" fmla="*/ 1208 h 1256"/>
                <a:gd name="T26" fmla="*/ 0 w 680"/>
                <a:gd name="T27" fmla="*/ 920 h 1256"/>
                <a:gd name="T28" fmla="*/ 96 w 680"/>
                <a:gd name="T29" fmla="*/ 632 h 1256"/>
                <a:gd name="T30" fmla="*/ 96 w 680"/>
                <a:gd name="T31" fmla="*/ 488 h 1256"/>
                <a:gd name="T32" fmla="*/ 48 w 680"/>
                <a:gd name="T33" fmla="*/ 296 h 1256"/>
                <a:gd name="T34" fmla="*/ 48 w 680"/>
                <a:gd name="T35" fmla="*/ 152 h 1256"/>
                <a:gd name="T36" fmla="*/ 96 w 680"/>
                <a:gd name="T37" fmla="*/ 56 h 1256"/>
                <a:gd name="T38" fmla="*/ 240 w 680"/>
                <a:gd name="T39" fmla="*/ 8 h 1256"/>
                <a:gd name="T40" fmla="*/ 336 w 680"/>
                <a:gd name="T41" fmla="*/ 8 h 125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80"/>
                <a:gd name="T64" fmla="*/ 0 h 1256"/>
                <a:gd name="T65" fmla="*/ 680 w 680"/>
                <a:gd name="T66" fmla="*/ 1256 h 125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80" h="1256">
                  <a:moveTo>
                    <a:pt x="336" y="8"/>
                  </a:moveTo>
                  <a:cubicBezTo>
                    <a:pt x="392" y="16"/>
                    <a:pt x="528" y="40"/>
                    <a:pt x="576" y="56"/>
                  </a:cubicBezTo>
                  <a:cubicBezTo>
                    <a:pt x="624" y="72"/>
                    <a:pt x="608" y="64"/>
                    <a:pt x="624" y="104"/>
                  </a:cubicBezTo>
                  <a:cubicBezTo>
                    <a:pt x="640" y="144"/>
                    <a:pt x="672" y="240"/>
                    <a:pt x="672" y="296"/>
                  </a:cubicBezTo>
                  <a:cubicBezTo>
                    <a:pt x="672" y="352"/>
                    <a:pt x="632" y="384"/>
                    <a:pt x="624" y="440"/>
                  </a:cubicBezTo>
                  <a:cubicBezTo>
                    <a:pt x="616" y="496"/>
                    <a:pt x="616" y="576"/>
                    <a:pt x="624" y="632"/>
                  </a:cubicBezTo>
                  <a:cubicBezTo>
                    <a:pt x="632" y="688"/>
                    <a:pt x="664" y="728"/>
                    <a:pt x="672" y="776"/>
                  </a:cubicBezTo>
                  <a:cubicBezTo>
                    <a:pt x="680" y="824"/>
                    <a:pt x="680" y="872"/>
                    <a:pt x="672" y="920"/>
                  </a:cubicBezTo>
                  <a:cubicBezTo>
                    <a:pt x="664" y="968"/>
                    <a:pt x="640" y="1016"/>
                    <a:pt x="624" y="1064"/>
                  </a:cubicBezTo>
                  <a:cubicBezTo>
                    <a:pt x="608" y="1112"/>
                    <a:pt x="608" y="1176"/>
                    <a:pt x="576" y="1208"/>
                  </a:cubicBezTo>
                  <a:cubicBezTo>
                    <a:pt x="544" y="1240"/>
                    <a:pt x="488" y="1256"/>
                    <a:pt x="432" y="1256"/>
                  </a:cubicBezTo>
                  <a:cubicBezTo>
                    <a:pt x="376" y="1256"/>
                    <a:pt x="296" y="1216"/>
                    <a:pt x="240" y="1208"/>
                  </a:cubicBezTo>
                  <a:cubicBezTo>
                    <a:pt x="184" y="1200"/>
                    <a:pt x="136" y="1256"/>
                    <a:pt x="96" y="1208"/>
                  </a:cubicBezTo>
                  <a:cubicBezTo>
                    <a:pt x="56" y="1160"/>
                    <a:pt x="0" y="1016"/>
                    <a:pt x="0" y="920"/>
                  </a:cubicBezTo>
                  <a:cubicBezTo>
                    <a:pt x="0" y="824"/>
                    <a:pt x="80" y="704"/>
                    <a:pt x="96" y="632"/>
                  </a:cubicBezTo>
                  <a:cubicBezTo>
                    <a:pt x="112" y="560"/>
                    <a:pt x="104" y="544"/>
                    <a:pt x="96" y="488"/>
                  </a:cubicBezTo>
                  <a:cubicBezTo>
                    <a:pt x="88" y="432"/>
                    <a:pt x="56" y="352"/>
                    <a:pt x="48" y="296"/>
                  </a:cubicBezTo>
                  <a:cubicBezTo>
                    <a:pt x="40" y="240"/>
                    <a:pt x="40" y="192"/>
                    <a:pt x="48" y="152"/>
                  </a:cubicBezTo>
                  <a:cubicBezTo>
                    <a:pt x="56" y="112"/>
                    <a:pt x="64" y="80"/>
                    <a:pt x="96" y="56"/>
                  </a:cubicBezTo>
                  <a:cubicBezTo>
                    <a:pt x="128" y="32"/>
                    <a:pt x="200" y="16"/>
                    <a:pt x="240" y="8"/>
                  </a:cubicBezTo>
                  <a:cubicBezTo>
                    <a:pt x="280" y="0"/>
                    <a:pt x="280" y="0"/>
                    <a:pt x="336" y="8"/>
                  </a:cubicBezTo>
                  <a:close/>
                </a:path>
              </a:pathLst>
            </a:custGeom>
            <a:solidFill>
              <a:srgbClr val="FF66FF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02" name="Freeform 54"/>
            <p:cNvSpPr>
              <a:spLocks/>
            </p:cNvSpPr>
            <p:nvPr/>
          </p:nvSpPr>
          <p:spPr bwMode="auto">
            <a:xfrm>
              <a:off x="6477000" y="1841500"/>
              <a:ext cx="1079500" cy="1993900"/>
            </a:xfrm>
            <a:custGeom>
              <a:avLst/>
              <a:gdLst>
                <a:gd name="T0" fmla="*/ 336 w 680"/>
                <a:gd name="T1" fmla="*/ 8 h 1256"/>
                <a:gd name="T2" fmla="*/ 576 w 680"/>
                <a:gd name="T3" fmla="*/ 56 h 1256"/>
                <a:gd name="T4" fmla="*/ 624 w 680"/>
                <a:gd name="T5" fmla="*/ 104 h 1256"/>
                <a:gd name="T6" fmla="*/ 672 w 680"/>
                <a:gd name="T7" fmla="*/ 296 h 1256"/>
                <a:gd name="T8" fmla="*/ 624 w 680"/>
                <a:gd name="T9" fmla="*/ 440 h 1256"/>
                <a:gd name="T10" fmla="*/ 624 w 680"/>
                <a:gd name="T11" fmla="*/ 632 h 1256"/>
                <a:gd name="T12" fmla="*/ 672 w 680"/>
                <a:gd name="T13" fmla="*/ 776 h 1256"/>
                <a:gd name="T14" fmla="*/ 672 w 680"/>
                <a:gd name="T15" fmla="*/ 920 h 1256"/>
                <a:gd name="T16" fmla="*/ 624 w 680"/>
                <a:gd name="T17" fmla="*/ 1064 h 1256"/>
                <a:gd name="T18" fmla="*/ 576 w 680"/>
                <a:gd name="T19" fmla="*/ 1208 h 1256"/>
                <a:gd name="T20" fmla="*/ 432 w 680"/>
                <a:gd name="T21" fmla="*/ 1256 h 1256"/>
                <a:gd name="T22" fmla="*/ 240 w 680"/>
                <a:gd name="T23" fmla="*/ 1208 h 1256"/>
                <a:gd name="T24" fmla="*/ 96 w 680"/>
                <a:gd name="T25" fmla="*/ 1208 h 1256"/>
                <a:gd name="T26" fmla="*/ 0 w 680"/>
                <a:gd name="T27" fmla="*/ 920 h 1256"/>
                <a:gd name="T28" fmla="*/ 96 w 680"/>
                <a:gd name="T29" fmla="*/ 632 h 1256"/>
                <a:gd name="T30" fmla="*/ 96 w 680"/>
                <a:gd name="T31" fmla="*/ 488 h 1256"/>
                <a:gd name="T32" fmla="*/ 48 w 680"/>
                <a:gd name="T33" fmla="*/ 296 h 1256"/>
                <a:gd name="T34" fmla="*/ 48 w 680"/>
                <a:gd name="T35" fmla="*/ 152 h 1256"/>
                <a:gd name="T36" fmla="*/ 96 w 680"/>
                <a:gd name="T37" fmla="*/ 56 h 1256"/>
                <a:gd name="T38" fmla="*/ 240 w 680"/>
                <a:gd name="T39" fmla="*/ 8 h 1256"/>
                <a:gd name="T40" fmla="*/ 336 w 680"/>
                <a:gd name="T41" fmla="*/ 8 h 125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80"/>
                <a:gd name="T64" fmla="*/ 0 h 1256"/>
                <a:gd name="T65" fmla="*/ 680 w 680"/>
                <a:gd name="T66" fmla="*/ 1256 h 125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80" h="1256">
                  <a:moveTo>
                    <a:pt x="336" y="8"/>
                  </a:moveTo>
                  <a:cubicBezTo>
                    <a:pt x="392" y="16"/>
                    <a:pt x="528" y="40"/>
                    <a:pt x="576" y="56"/>
                  </a:cubicBezTo>
                  <a:cubicBezTo>
                    <a:pt x="624" y="72"/>
                    <a:pt x="608" y="64"/>
                    <a:pt x="624" y="104"/>
                  </a:cubicBezTo>
                  <a:cubicBezTo>
                    <a:pt x="640" y="144"/>
                    <a:pt x="672" y="240"/>
                    <a:pt x="672" y="296"/>
                  </a:cubicBezTo>
                  <a:cubicBezTo>
                    <a:pt x="672" y="352"/>
                    <a:pt x="632" y="384"/>
                    <a:pt x="624" y="440"/>
                  </a:cubicBezTo>
                  <a:cubicBezTo>
                    <a:pt x="616" y="496"/>
                    <a:pt x="616" y="576"/>
                    <a:pt x="624" y="632"/>
                  </a:cubicBezTo>
                  <a:cubicBezTo>
                    <a:pt x="632" y="688"/>
                    <a:pt x="664" y="728"/>
                    <a:pt x="672" y="776"/>
                  </a:cubicBezTo>
                  <a:cubicBezTo>
                    <a:pt x="680" y="824"/>
                    <a:pt x="680" y="872"/>
                    <a:pt x="672" y="920"/>
                  </a:cubicBezTo>
                  <a:cubicBezTo>
                    <a:pt x="664" y="968"/>
                    <a:pt x="640" y="1016"/>
                    <a:pt x="624" y="1064"/>
                  </a:cubicBezTo>
                  <a:cubicBezTo>
                    <a:pt x="608" y="1112"/>
                    <a:pt x="608" y="1176"/>
                    <a:pt x="576" y="1208"/>
                  </a:cubicBezTo>
                  <a:cubicBezTo>
                    <a:pt x="544" y="1240"/>
                    <a:pt x="488" y="1256"/>
                    <a:pt x="432" y="1256"/>
                  </a:cubicBezTo>
                  <a:cubicBezTo>
                    <a:pt x="376" y="1256"/>
                    <a:pt x="296" y="1216"/>
                    <a:pt x="240" y="1208"/>
                  </a:cubicBezTo>
                  <a:cubicBezTo>
                    <a:pt x="184" y="1200"/>
                    <a:pt x="136" y="1256"/>
                    <a:pt x="96" y="1208"/>
                  </a:cubicBezTo>
                  <a:cubicBezTo>
                    <a:pt x="56" y="1160"/>
                    <a:pt x="0" y="1016"/>
                    <a:pt x="0" y="920"/>
                  </a:cubicBezTo>
                  <a:cubicBezTo>
                    <a:pt x="0" y="824"/>
                    <a:pt x="80" y="704"/>
                    <a:pt x="96" y="632"/>
                  </a:cubicBezTo>
                  <a:cubicBezTo>
                    <a:pt x="112" y="560"/>
                    <a:pt x="104" y="544"/>
                    <a:pt x="96" y="488"/>
                  </a:cubicBezTo>
                  <a:cubicBezTo>
                    <a:pt x="88" y="432"/>
                    <a:pt x="56" y="352"/>
                    <a:pt x="48" y="296"/>
                  </a:cubicBezTo>
                  <a:cubicBezTo>
                    <a:pt x="40" y="240"/>
                    <a:pt x="40" y="192"/>
                    <a:pt x="48" y="152"/>
                  </a:cubicBezTo>
                  <a:cubicBezTo>
                    <a:pt x="56" y="112"/>
                    <a:pt x="64" y="80"/>
                    <a:pt x="96" y="56"/>
                  </a:cubicBezTo>
                  <a:cubicBezTo>
                    <a:pt x="128" y="32"/>
                    <a:pt x="200" y="16"/>
                    <a:pt x="240" y="8"/>
                  </a:cubicBezTo>
                  <a:cubicBezTo>
                    <a:pt x="280" y="0"/>
                    <a:pt x="280" y="0"/>
                    <a:pt x="336" y="8"/>
                  </a:cubicBezTo>
                  <a:close/>
                </a:path>
              </a:pathLst>
            </a:custGeom>
            <a:solidFill>
              <a:srgbClr val="FF66FF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03" name="Text Box 55"/>
            <p:cNvSpPr txBox="1">
              <a:spLocks noChangeArrowheads="1"/>
            </p:cNvSpPr>
            <p:nvPr/>
          </p:nvSpPr>
          <p:spPr bwMode="auto">
            <a:xfrm>
              <a:off x="1143000" y="2589213"/>
              <a:ext cx="404813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ES_tradnl" b="1">
                  <a:cs typeface="Arial" charset="0"/>
                </a:rPr>
                <a:t>R</a:t>
              </a:r>
            </a:p>
          </p:txBody>
        </p:sp>
        <p:sp>
          <p:nvSpPr>
            <p:cNvPr id="8204" name="Text Box 56"/>
            <p:cNvSpPr txBox="1">
              <a:spLocks noChangeArrowheads="1"/>
            </p:cNvSpPr>
            <p:nvPr/>
          </p:nvSpPr>
          <p:spPr bwMode="auto">
            <a:xfrm>
              <a:off x="3422650" y="2589213"/>
              <a:ext cx="404813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ES_tradnl" b="1">
                  <a:cs typeface="Arial" charset="0"/>
                </a:rPr>
                <a:t>R</a:t>
              </a:r>
            </a:p>
          </p:txBody>
        </p:sp>
        <p:sp>
          <p:nvSpPr>
            <p:cNvPr id="8205" name="Text Box 57"/>
            <p:cNvSpPr txBox="1">
              <a:spLocks noChangeArrowheads="1"/>
            </p:cNvSpPr>
            <p:nvPr/>
          </p:nvSpPr>
          <p:spPr bwMode="auto">
            <a:xfrm>
              <a:off x="5702300" y="2589213"/>
              <a:ext cx="404813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ES_tradnl" b="1">
                  <a:cs typeface="Arial" charset="0"/>
                </a:rPr>
                <a:t>R</a:t>
              </a:r>
            </a:p>
          </p:txBody>
        </p:sp>
        <p:sp>
          <p:nvSpPr>
            <p:cNvPr id="8206" name="Text Box 58"/>
            <p:cNvSpPr txBox="1">
              <a:spLocks noChangeArrowheads="1"/>
            </p:cNvSpPr>
            <p:nvPr/>
          </p:nvSpPr>
          <p:spPr bwMode="auto">
            <a:xfrm>
              <a:off x="7981950" y="2589213"/>
              <a:ext cx="404813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ES_tradnl" b="1">
                  <a:cs typeface="Arial" charset="0"/>
                </a:rPr>
                <a:t>R</a:t>
              </a:r>
            </a:p>
          </p:txBody>
        </p:sp>
        <p:sp>
          <p:nvSpPr>
            <p:cNvPr id="8207" name="Text Box 59"/>
            <p:cNvSpPr txBox="1">
              <a:spLocks noChangeArrowheads="1"/>
            </p:cNvSpPr>
            <p:nvPr/>
          </p:nvSpPr>
          <p:spPr bwMode="auto">
            <a:xfrm>
              <a:off x="2209800" y="2589213"/>
              <a:ext cx="590550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ES_tradnl" b="1">
                  <a:cs typeface="Arial" charset="0"/>
                </a:rPr>
                <a:t>CL</a:t>
              </a:r>
            </a:p>
          </p:txBody>
        </p:sp>
        <p:sp>
          <p:nvSpPr>
            <p:cNvPr id="8208" name="Text Box 60"/>
            <p:cNvSpPr txBox="1">
              <a:spLocks noChangeArrowheads="1"/>
            </p:cNvSpPr>
            <p:nvPr/>
          </p:nvSpPr>
          <p:spPr bwMode="auto">
            <a:xfrm>
              <a:off x="4495800" y="2589213"/>
              <a:ext cx="590550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ES_tradnl" b="1">
                  <a:cs typeface="Arial" charset="0"/>
                </a:rPr>
                <a:t>CL</a:t>
              </a:r>
            </a:p>
          </p:txBody>
        </p:sp>
        <p:sp>
          <p:nvSpPr>
            <p:cNvPr id="8209" name="Text Box 61"/>
            <p:cNvSpPr txBox="1">
              <a:spLocks noChangeArrowheads="1"/>
            </p:cNvSpPr>
            <p:nvPr/>
          </p:nvSpPr>
          <p:spPr bwMode="auto">
            <a:xfrm>
              <a:off x="6781800" y="2589213"/>
              <a:ext cx="590550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ES_tradnl" b="1">
                  <a:cs typeface="Arial" charset="0"/>
                </a:rPr>
                <a:t>CL</a:t>
              </a:r>
            </a:p>
          </p:txBody>
        </p:sp>
        <p:sp>
          <p:nvSpPr>
            <p:cNvPr id="8210" name="AutoShape 62"/>
            <p:cNvSpPr>
              <a:spLocks noChangeArrowheads="1"/>
            </p:cNvSpPr>
            <p:nvPr/>
          </p:nvSpPr>
          <p:spPr bwMode="auto">
            <a:xfrm>
              <a:off x="1600200" y="2590800"/>
              <a:ext cx="457200" cy="381000"/>
            </a:xfrm>
            <a:prstGeom prst="rightArrow">
              <a:avLst>
                <a:gd name="adj1" fmla="val 50000"/>
                <a:gd name="adj2" fmla="val 3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11" name="AutoShape 63"/>
            <p:cNvSpPr>
              <a:spLocks noChangeArrowheads="1"/>
            </p:cNvSpPr>
            <p:nvPr/>
          </p:nvSpPr>
          <p:spPr bwMode="auto">
            <a:xfrm>
              <a:off x="2895600" y="2590800"/>
              <a:ext cx="457200" cy="381000"/>
            </a:xfrm>
            <a:prstGeom prst="rightArrow">
              <a:avLst>
                <a:gd name="adj1" fmla="val 50000"/>
                <a:gd name="adj2" fmla="val 3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12" name="AutoShape 64"/>
            <p:cNvSpPr>
              <a:spLocks noChangeArrowheads="1"/>
            </p:cNvSpPr>
            <p:nvPr/>
          </p:nvSpPr>
          <p:spPr bwMode="auto">
            <a:xfrm>
              <a:off x="3886200" y="2590800"/>
              <a:ext cx="457200" cy="381000"/>
            </a:xfrm>
            <a:prstGeom prst="rightArrow">
              <a:avLst>
                <a:gd name="adj1" fmla="val 50000"/>
                <a:gd name="adj2" fmla="val 3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13" name="AutoShape 65"/>
            <p:cNvSpPr>
              <a:spLocks noChangeArrowheads="1"/>
            </p:cNvSpPr>
            <p:nvPr/>
          </p:nvSpPr>
          <p:spPr bwMode="auto">
            <a:xfrm>
              <a:off x="5181600" y="2590800"/>
              <a:ext cx="457200" cy="381000"/>
            </a:xfrm>
            <a:prstGeom prst="rightArrow">
              <a:avLst>
                <a:gd name="adj1" fmla="val 50000"/>
                <a:gd name="adj2" fmla="val 3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14" name="AutoShape 66"/>
            <p:cNvSpPr>
              <a:spLocks noChangeArrowheads="1"/>
            </p:cNvSpPr>
            <p:nvPr/>
          </p:nvSpPr>
          <p:spPr bwMode="auto">
            <a:xfrm>
              <a:off x="6172200" y="2590800"/>
              <a:ext cx="457200" cy="381000"/>
            </a:xfrm>
            <a:prstGeom prst="rightArrow">
              <a:avLst>
                <a:gd name="adj1" fmla="val 50000"/>
                <a:gd name="adj2" fmla="val 3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15" name="AutoShape 67"/>
            <p:cNvSpPr>
              <a:spLocks noChangeArrowheads="1"/>
            </p:cNvSpPr>
            <p:nvPr/>
          </p:nvSpPr>
          <p:spPr bwMode="auto">
            <a:xfrm>
              <a:off x="7467600" y="2590800"/>
              <a:ext cx="457200" cy="381000"/>
            </a:xfrm>
            <a:prstGeom prst="rightArrow">
              <a:avLst>
                <a:gd name="adj1" fmla="val 50000"/>
                <a:gd name="adj2" fmla="val 3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16" name="Line 68"/>
            <p:cNvSpPr>
              <a:spLocks noChangeShapeType="1"/>
            </p:cNvSpPr>
            <p:nvPr/>
          </p:nvSpPr>
          <p:spPr bwMode="auto">
            <a:xfrm flipV="1">
              <a:off x="1295400" y="3810000"/>
              <a:ext cx="0" cy="381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17" name="Line 69"/>
            <p:cNvSpPr>
              <a:spLocks noChangeShapeType="1"/>
            </p:cNvSpPr>
            <p:nvPr/>
          </p:nvSpPr>
          <p:spPr bwMode="auto">
            <a:xfrm flipV="1">
              <a:off x="3581400" y="3810000"/>
              <a:ext cx="0" cy="381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18" name="Line 70"/>
            <p:cNvSpPr>
              <a:spLocks noChangeShapeType="1"/>
            </p:cNvSpPr>
            <p:nvPr/>
          </p:nvSpPr>
          <p:spPr bwMode="auto">
            <a:xfrm flipV="1">
              <a:off x="5867400" y="3810000"/>
              <a:ext cx="0" cy="381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19" name="Line 71"/>
            <p:cNvSpPr>
              <a:spLocks noChangeShapeType="1"/>
            </p:cNvSpPr>
            <p:nvPr/>
          </p:nvSpPr>
          <p:spPr bwMode="auto">
            <a:xfrm flipV="1">
              <a:off x="8153400" y="3810000"/>
              <a:ext cx="0" cy="381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20" name="AutoShape 72"/>
            <p:cNvSpPr>
              <a:spLocks noChangeArrowheads="1"/>
            </p:cNvSpPr>
            <p:nvPr/>
          </p:nvSpPr>
          <p:spPr bwMode="auto">
            <a:xfrm>
              <a:off x="609600" y="2590800"/>
              <a:ext cx="457200" cy="381000"/>
            </a:xfrm>
            <a:prstGeom prst="rightArrow">
              <a:avLst>
                <a:gd name="adj1" fmla="val 50000"/>
                <a:gd name="adj2" fmla="val 3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21" name="AutoShape 73"/>
            <p:cNvSpPr>
              <a:spLocks noChangeArrowheads="1"/>
            </p:cNvSpPr>
            <p:nvPr/>
          </p:nvSpPr>
          <p:spPr bwMode="auto">
            <a:xfrm>
              <a:off x="8458200" y="2590800"/>
              <a:ext cx="457200" cy="381000"/>
            </a:xfrm>
            <a:prstGeom prst="rightArrow">
              <a:avLst>
                <a:gd name="adj1" fmla="val 50000"/>
                <a:gd name="adj2" fmla="val 3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22" name="Line 74"/>
            <p:cNvSpPr>
              <a:spLocks noChangeShapeType="1"/>
            </p:cNvSpPr>
            <p:nvPr/>
          </p:nvSpPr>
          <p:spPr bwMode="auto">
            <a:xfrm>
              <a:off x="762000" y="4191000"/>
              <a:ext cx="533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23" name="Freeform 75"/>
            <p:cNvSpPr>
              <a:spLocks/>
            </p:cNvSpPr>
            <p:nvPr/>
          </p:nvSpPr>
          <p:spPr bwMode="auto">
            <a:xfrm>
              <a:off x="2667000" y="3810000"/>
              <a:ext cx="914400" cy="381000"/>
            </a:xfrm>
            <a:custGeom>
              <a:avLst/>
              <a:gdLst>
                <a:gd name="T0" fmla="*/ 0 w 576"/>
                <a:gd name="T1" fmla="*/ 0 h 240"/>
                <a:gd name="T2" fmla="*/ 0 w 576"/>
                <a:gd name="T3" fmla="*/ 240 h 240"/>
                <a:gd name="T4" fmla="*/ 576 w 576"/>
                <a:gd name="T5" fmla="*/ 240 h 240"/>
                <a:gd name="T6" fmla="*/ 0 60000 65536"/>
                <a:gd name="T7" fmla="*/ 0 60000 65536"/>
                <a:gd name="T8" fmla="*/ 0 60000 65536"/>
                <a:gd name="T9" fmla="*/ 0 w 576"/>
                <a:gd name="T10" fmla="*/ 0 h 240"/>
                <a:gd name="T11" fmla="*/ 576 w 576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240">
                  <a:moveTo>
                    <a:pt x="0" y="0"/>
                  </a:moveTo>
                  <a:lnTo>
                    <a:pt x="0" y="240"/>
                  </a:lnTo>
                  <a:lnTo>
                    <a:pt x="576" y="24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24" name="Freeform 76"/>
            <p:cNvSpPr>
              <a:spLocks/>
            </p:cNvSpPr>
            <p:nvPr/>
          </p:nvSpPr>
          <p:spPr bwMode="auto">
            <a:xfrm>
              <a:off x="4953000" y="3810000"/>
              <a:ext cx="914400" cy="381000"/>
            </a:xfrm>
            <a:custGeom>
              <a:avLst/>
              <a:gdLst>
                <a:gd name="T0" fmla="*/ 0 w 576"/>
                <a:gd name="T1" fmla="*/ 0 h 240"/>
                <a:gd name="T2" fmla="*/ 0 w 576"/>
                <a:gd name="T3" fmla="*/ 240 h 240"/>
                <a:gd name="T4" fmla="*/ 576 w 576"/>
                <a:gd name="T5" fmla="*/ 240 h 240"/>
                <a:gd name="T6" fmla="*/ 0 60000 65536"/>
                <a:gd name="T7" fmla="*/ 0 60000 65536"/>
                <a:gd name="T8" fmla="*/ 0 60000 65536"/>
                <a:gd name="T9" fmla="*/ 0 w 576"/>
                <a:gd name="T10" fmla="*/ 0 h 240"/>
                <a:gd name="T11" fmla="*/ 576 w 576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240">
                  <a:moveTo>
                    <a:pt x="0" y="0"/>
                  </a:moveTo>
                  <a:lnTo>
                    <a:pt x="0" y="240"/>
                  </a:lnTo>
                  <a:lnTo>
                    <a:pt x="576" y="24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25" name="Freeform 77"/>
            <p:cNvSpPr>
              <a:spLocks/>
            </p:cNvSpPr>
            <p:nvPr/>
          </p:nvSpPr>
          <p:spPr bwMode="auto">
            <a:xfrm>
              <a:off x="7239000" y="3810000"/>
              <a:ext cx="914400" cy="381000"/>
            </a:xfrm>
            <a:custGeom>
              <a:avLst/>
              <a:gdLst>
                <a:gd name="T0" fmla="*/ 0 w 576"/>
                <a:gd name="T1" fmla="*/ 0 h 240"/>
                <a:gd name="T2" fmla="*/ 0 w 576"/>
                <a:gd name="T3" fmla="*/ 240 h 240"/>
                <a:gd name="T4" fmla="*/ 576 w 576"/>
                <a:gd name="T5" fmla="*/ 240 h 240"/>
                <a:gd name="T6" fmla="*/ 0 60000 65536"/>
                <a:gd name="T7" fmla="*/ 0 60000 65536"/>
                <a:gd name="T8" fmla="*/ 0 60000 65536"/>
                <a:gd name="T9" fmla="*/ 0 w 576"/>
                <a:gd name="T10" fmla="*/ 0 h 240"/>
                <a:gd name="T11" fmla="*/ 576 w 576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240">
                  <a:moveTo>
                    <a:pt x="0" y="0"/>
                  </a:moveTo>
                  <a:lnTo>
                    <a:pt x="0" y="240"/>
                  </a:lnTo>
                  <a:lnTo>
                    <a:pt x="576" y="24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26" name="Line 78"/>
            <p:cNvSpPr>
              <a:spLocks noChangeShapeType="1"/>
            </p:cNvSpPr>
            <p:nvPr/>
          </p:nvSpPr>
          <p:spPr bwMode="auto">
            <a:xfrm>
              <a:off x="1600200" y="3581400"/>
              <a:ext cx="381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27" name="Line 79"/>
            <p:cNvSpPr>
              <a:spLocks noChangeShapeType="1"/>
            </p:cNvSpPr>
            <p:nvPr/>
          </p:nvSpPr>
          <p:spPr bwMode="auto">
            <a:xfrm>
              <a:off x="3886200" y="3581400"/>
              <a:ext cx="381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28" name="Line 80"/>
            <p:cNvSpPr>
              <a:spLocks noChangeShapeType="1"/>
            </p:cNvSpPr>
            <p:nvPr/>
          </p:nvSpPr>
          <p:spPr bwMode="auto">
            <a:xfrm>
              <a:off x="6172200" y="3581400"/>
              <a:ext cx="381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29" name="Line 81"/>
            <p:cNvSpPr>
              <a:spLocks noChangeShapeType="1"/>
            </p:cNvSpPr>
            <p:nvPr/>
          </p:nvSpPr>
          <p:spPr bwMode="auto">
            <a:xfrm>
              <a:off x="8458200" y="3581400"/>
              <a:ext cx="381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30" name="Line 82"/>
            <p:cNvSpPr>
              <a:spLocks noChangeShapeType="1"/>
            </p:cNvSpPr>
            <p:nvPr/>
          </p:nvSpPr>
          <p:spPr bwMode="auto">
            <a:xfrm>
              <a:off x="8458200" y="2057400"/>
              <a:ext cx="381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31" name="Line 83"/>
            <p:cNvSpPr>
              <a:spLocks noChangeShapeType="1"/>
            </p:cNvSpPr>
            <p:nvPr/>
          </p:nvSpPr>
          <p:spPr bwMode="auto">
            <a:xfrm>
              <a:off x="6172200" y="2057400"/>
              <a:ext cx="381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32" name="Line 84"/>
            <p:cNvSpPr>
              <a:spLocks noChangeShapeType="1"/>
            </p:cNvSpPr>
            <p:nvPr/>
          </p:nvSpPr>
          <p:spPr bwMode="auto">
            <a:xfrm>
              <a:off x="3886200" y="2057400"/>
              <a:ext cx="381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33" name="Line 85"/>
            <p:cNvSpPr>
              <a:spLocks noChangeShapeType="1"/>
            </p:cNvSpPr>
            <p:nvPr/>
          </p:nvSpPr>
          <p:spPr bwMode="auto">
            <a:xfrm>
              <a:off x="1600200" y="2057400"/>
              <a:ext cx="381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34" name="Line 86"/>
            <p:cNvSpPr>
              <a:spLocks noChangeShapeType="1"/>
            </p:cNvSpPr>
            <p:nvPr/>
          </p:nvSpPr>
          <p:spPr bwMode="auto">
            <a:xfrm>
              <a:off x="7467600" y="20574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35" name="Line 87"/>
            <p:cNvSpPr>
              <a:spLocks noChangeShapeType="1"/>
            </p:cNvSpPr>
            <p:nvPr/>
          </p:nvSpPr>
          <p:spPr bwMode="auto">
            <a:xfrm>
              <a:off x="5181600" y="20574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36" name="Line 88"/>
            <p:cNvSpPr>
              <a:spLocks noChangeShapeType="1"/>
            </p:cNvSpPr>
            <p:nvPr/>
          </p:nvSpPr>
          <p:spPr bwMode="auto">
            <a:xfrm>
              <a:off x="2895600" y="20574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37" name="Line 89"/>
            <p:cNvSpPr>
              <a:spLocks noChangeShapeType="1"/>
            </p:cNvSpPr>
            <p:nvPr/>
          </p:nvSpPr>
          <p:spPr bwMode="auto">
            <a:xfrm>
              <a:off x="609600" y="20574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38" name="Text Box 90"/>
            <p:cNvSpPr txBox="1">
              <a:spLocks noChangeArrowheads="1"/>
            </p:cNvSpPr>
            <p:nvPr/>
          </p:nvSpPr>
          <p:spPr bwMode="auto">
            <a:xfrm>
              <a:off x="152400" y="3884613"/>
              <a:ext cx="760413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ES_tradnl" b="1">
                  <a:cs typeface="Arial" charset="0"/>
                </a:rPr>
                <a:t>Req</a:t>
              </a:r>
            </a:p>
          </p:txBody>
        </p:sp>
        <p:sp>
          <p:nvSpPr>
            <p:cNvPr id="8239" name="Text Box 91"/>
            <p:cNvSpPr txBox="1">
              <a:spLocks noChangeArrowheads="1"/>
            </p:cNvSpPr>
            <p:nvPr/>
          </p:nvSpPr>
          <p:spPr bwMode="auto">
            <a:xfrm>
              <a:off x="-76200" y="1751013"/>
              <a:ext cx="744538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ES_tradnl" b="1">
                  <a:cs typeface="Arial" charset="0"/>
                </a:rPr>
                <a:t>Ack</a:t>
              </a:r>
            </a:p>
          </p:txBody>
        </p:sp>
      </p:grpSp>
      <p:sp>
        <p:nvSpPr>
          <p:cNvPr id="8240" name="Text Box 92"/>
          <p:cNvSpPr txBox="1">
            <a:spLocks noChangeArrowheads="1"/>
          </p:cNvSpPr>
          <p:nvPr/>
        </p:nvSpPr>
        <p:spPr bwMode="auto">
          <a:xfrm>
            <a:off x="714348" y="4286256"/>
            <a:ext cx="6489700" cy="9461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2800" dirty="0"/>
              <a:t>Explicit (local) synchronization:</a:t>
            </a:r>
          </a:p>
          <a:p>
            <a:r>
              <a:rPr lang="en-GB" sz="2800" dirty="0"/>
              <a:t>			</a:t>
            </a:r>
            <a:r>
              <a:rPr lang="en-GB" sz="2800" dirty="0" err="1"/>
              <a:t>Req</a:t>
            </a:r>
            <a:r>
              <a:rPr lang="en-GB" sz="2800" dirty="0"/>
              <a:t> / </a:t>
            </a:r>
            <a:r>
              <a:rPr lang="en-GB" sz="2800" dirty="0" err="1"/>
              <a:t>Ack</a:t>
            </a:r>
            <a:r>
              <a:rPr lang="en-GB" sz="2800" dirty="0"/>
              <a:t> handshakes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dirty="0" smtClean="0"/>
              <a:t>Impiego di Feedback</a:t>
            </a:r>
          </a:p>
          <a:p>
            <a:pPr lvl="1"/>
            <a:r>
              <a:rPr lang="it-IT" sz="1800" dirty="0" smtClean="0"/>
              <a:t>Per il protocollo di </a:t>
            </a:r>
            <a:r>
              <a:rPr lang="it-IT" sz="1800" dirty="0" err="1" smtClean="0"/>
              <a:t>handshaking</a:t>
            </a:r>
            <a:endParaRPr lang="it-IT" sz="1800" dirty="0" smtClean="0"/>
          </a:p>
          <a:p>
            <a:pPr lvl="1"/>
            <a:r>
              <a:rPr lang="it-IT" sz="1800" dirty="0" smtClean="0"/>
              <a:t>Per ricordare lo stato del sistema</a:t>
            </a:r>
          </a:p>
          <a:p>
            <a:r>
              <a:rPr lang="it-IT" sz="2000" dirty="0" smtClean="0"/>
              <a:t>Il tempo di ritardo dei vari rami del circuito è cruciale</a:t>
            </a:r>
          </a:p>
          <a:p>
            <a:pPr lvl="1"/>
            <a:r>
              <a:rPr lang="it-IT" sz="1800" dirty="0" smtClean="0"/>
              <a:t>Si possono generare </a:t>
            </a:r>
            <a:r>
              <a:rPr lang="it-IT" sz="1800" dirty="0" err="1" smtClean="0"/>
              <a:t>glitches</a:t>
            </a:r>
            <a:r>
              <a:rPr lang="it-IT" sz="1800" dirty="0" smtClean="0"/>
              <a:t> (che propagati a ritroso possono dare risultati imprevedibili)</a:t>
            </a:r>
          </a:p>
          <a:p>
            <a:pPr lvl="1"/>
            <a:r>
              <a:rPr lang="it-IT" sz="1800" dirty="0" smtClean="0"/>
              <a:t>Si possono innescare corse critiche e alee.</a:t>
            </a:r>
          </a:p>
          <a:p>
            <a:r>
              <a:rPr lang="it-IT" sz="2000" dirty="0" smtClean="0"/>
              <a:t>I tempi di ritardo dipendono da molti parametri</a:t>
            </a:r>
          </a:p>
          <a:p>
            <a:pPr lvl="1"/>
            <a:r>
              <a:rPr lang="it-IT" sz="1800" dirty="0" smtClean="0"/>
              <a:t>Tecnologia adottata (o dal dispositivo FPGA)</a:t>
            </a:r>
          </a:p>
          <a:p>
            <a:pPr lvl="1"/>
            <a:r>
              <a:rPr lang="it-IT" sz="1800" dirty="0" err="1" smtClean="0"/>
              <a:t>Place</a:t>
            </a:r>
            <a:r>
              <a:rPr lang="it-IT" sz="1800" dirty="0" smtClean="0"/>
              <a:t> and </a:t>
            </a:r>
            <a:r>
              <a:rPr lang="it-IT" sz="1800" dirty="0" err="1" smtClean="0"/>
              <a:t>Route</a:t>
            </a:r>
            <a:r>
              <a:rPr lang="it-IT" sz="1800" dirty="0" smtClean="0"/>
              <a:t> (o da diverse compilazioni del circuito)</a:t>
            </a:r>
          </a:p>
          <a:p>
            <a:pPr lvl="1"/>
            <a:r>
              <a:rPr lang="it-IT" sz="1800" dirty="0" smtClean="0"/>
              <a:t>Temperatura di esercizio,</a:t>
            </a:r>
          </a:p>
          <a:p>
            <a:pPr lvl="1"/>
            <a:r>
              <a:rPr lang="it-IT" sz="1800" dirty="0" smtClean="0"/>
              <a:t>….</a:t>
            </a:r>
          </a:p>
          <a:p>
            <a:r>
              <a:rPr lang="it-IT" sz="2000" dirty="0" smtClean="0"/>
              <a:t>Il progetto deve essere molto accurato ed i vincoli molto precisi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Circuiti asincroni</a:t>
            </a:r>
            <a:endParaRPr lang="it-IT" dirty="0"/>
          </a:p>
        </p:txBody>
      </p:sp>
      <p:pic>
        <p:nvPicPr>
          <p:cNvPr id="41986" name="Picture 2" descr="http://digilander.libero.it/panetti/digitale/ff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642918"/>
            <a:ext cx="3358322" cy="1714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dirty="0" smtClean="0"/>
              <a:t>E’ una delle principali cause di instabilità</a:t>
            </a:r>
          </a:p>
          <a:p>
            <a:r>
              <a:rPr lang="it-IT" sz="2000" dirty="0" smtClean="0"/>
              <a:t>Nasce ad esempio se una variabile è presente tanto a sinistra che a destra dell’assegnazione </a:t>
            </a:r>
            <a:br>
              <a:rPr lang="it-IT" sz="2000" dirty="0" smtClean="0"/>
            </a:br>
            <a:r>
              <a:rPr lang="it-IT" sz="2000" dirty="0" smtClean="0"/>
              <a:t>( </a:t>
            </a:r>
            <a:r>
              <a:rPr lang="it-IT" sz="2000" dirty="0" err="1" smtClean="0"/>
              <a:t>Es</a:t>
            </a:r>
            <a:r>
              <a:rPr lang="it-IT" sz="2000" dirty="0" smtClean="0"/>
              <a:t>:  a &lt;= </a:t>
            </a:r>
            <a:r>
              <a:rPr lang="it-IT" sz="2000" dirty="0" err="1" smtClean="0"/>
              <a:t>b+a</a:t>
            </a:r>
            <a:r>
              <a:rPr lang="it-IT" sz="2000" dirty="0" smtClean="0"/>
              <a:t>; )</a:t>
            </a:r>
          </a:p>
          <a:p>
            <a:pPr lvl="1"/>
            <a:r>
              <a:rPr lang="it-IT" sz="1600" dirty="0" smtClean="0"/>
              <a:t>Il suo comportamento dipende dal ritardo di propagazione</a:t>
            </a:r>
          </a:p>
          <a:p>
            <a:pPr lvl="1"/>
            <a:r>
              <a:rPr lang="it-IT" sz="1600" dirty="0" smtClean="0"/>
              <a:t>Può degenerare un </a:t>
            </a:r>
            <a:r>
              <a:rPr lang="it-IT" sz="1600" dirty="0" err="1" smtClean="0"/>
              <a:t>loop</a:t>
            </a:r>
            <a:r>
              <a:rPr lang="it-IT" sz="1600" dirty="0" smtClean="0"/>
              <a:t> infinito.</a:t>
            </a:r>
          </a:p>
          <a:p>
            <a:r>
              <a:rPr lang="it-IT" sz="2000" dirty="0" smtClean="0"/>
              <a:t>In un circuito sincrono deve includere dei registri (ma ciò non </a:t>
            </a:r>
            <a:r>
              <a:rPr lang="it-IT" sz="2000" smtClean="0"/>
              <a:t>vale per </a:t>
            </a:r>
            <a:r>
              <a:rPr lang="it-IT" sz="2000" dirty="0" smtClean="0"/>
              <a:t>i suoi eventuali controlli asincroni)</a:t>
            </a:r>
          </a:p>
          <a:p>
            <a:endParaRPr lang="it-IT" sz="2000" dirty="0" smtClean="0"/>
          </a:p>
          <a:p>
            <a:endParaRPr lang="it-IT" sz="2000" dirty="0" smtClean="0"/>
          </a:p>
          <a:p>
            <a:endParaRPr lang="it-IT" sz="2000" dirty="0" smtClean="0"/>
          </a:p>
          <a:p>
            <a:endParaRPr lang="it-IT" sz="2000" dirty="0" smtClean="0"/>
          </a:p>
          <a:p>
            <a:r>
              <a:rPr lang="it-IT" sz="2000" dirty="0" smtClean="0"/>
              <a:t>Può venir evidenziato dal </a:t>
            </a:r>
            <a:r>
              <a:rPr lang="it-IT" sz="2000" i="1" dirty="0" err="1" smtClean="0"/>
              <a:t>Time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Quest</a:t>
            </a:r>
            <a:r>
              <a:rPr lang="it-IT" sz="2000" i="1" dirty="0" smtClean="0"/>
              <a:t> Timing </a:t>
            </a:r>
            <a:r>
              <a:rPr lang="it-IT" sz="2000" i="1" dirty="0" err="1" smtClean="0"/>
              <a:t>Analysis</a:t>
            </a:r>
            <a:r>
              <a:rPr lang="it-IT" sz="2000" i="1" dirty="0" smtClean="0"/>
              <a:t> </a:t>
            </a:r>
            <a:r>
              <a:rPr lang="it-IT" sz="2000" dirty="0" smtClean="0"/>
              <a:t>– </a:t>
            </a:r>
            <a:r>
              <a:rPr lang="it-IT" sz="2000" dirty="0" err="1" smtClean="0"/>
              <a:t>Recovery</a:t>
            </a:r>
            <a:r>
              <a:rPr lang="it-IT" sz="2000" dirty="0" smtClean="0"/>
              <a:t> and </a:t>
            </a:r>
            <a:r>
              <a:rPr lang="it-IT" sz="2000" dirty="0" err="1" smtClean="0"/>
              <a:t>removal</a:t>
            </a:r>
            <a:r>
              <a:rPr lang="it-IT" sz="2000" dirty="0" smtClean="0"/>
              <a:t> </a:t>
            </a:r>
            <a:r>
              <a:rPr lang="it-IT" sz="2000" dirty="0" err="1" smtClean="0"/>
              <a:t>Analysis</a:t>
            </a:r>
            <a:endParaRPr lang="it-IT" sz="20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Loop</a:t>
            </a:r>
            <a:r>
              <a:rPr lang="it-IT" dirty="0" smtClean="0"/>
              <a:t> Combinatorio</a:t>
            </a:r>
            <a:endParaRPr lang="it-IT" dirty="0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1090" y="4000504"/>
            <a:ext cx="3421820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dirty="0" smtClean="0"/>
              <a:t>Genericamente </a:t>
            </a:r>
            <a:r>
              <a:rPr lang="it-IT" sz="2000" b="1" dirty="0" smtClean="0"/>
              <a:t>sono da evitare</a:t>
            </a:r>
          </a:p>
          <a:p>
            <a:r>
              <a:rPr lang="it-IT" sz="2000" dirty="0" smtClean="0"/>
              <a:t>Possono nascere erroneamente da codici imprecisi</a:t>
            </a:r>
          </a:p>
          <a:p>
            <a:r>
              <a:rPr lang="it-IT" sz="2000" dirty="0" smtClean="0"/>
              <a:t>A differenza di altre tecniche in un’ FPGA un latch “costa” quanto un FF e non è più veloce.</a:t>
            </a:r>
          </a:p>
          <a:p>
            <a:r>
              <a:rPr lang="it-IT" sz="2000" dirty="0" smtClean="0"/>
              <a:t>Quando il latch è trasparente può essere attraversato da </a:t>
            </a:r>
            <a:r>
              <a:rPr lang="it-IT" sz="2000" dirty="0" err="1" smtClean="0"/>
              <a:t>glicthes</a:t>
            </a:r>
            <a:r>
              <a:rPr lang="it-IT" sz="2000" dirty="0" smtClean="0"/>
              <a:t> ma il </a:t>
            </a:r>
            <a:r>
              <a:rPr lang="it-IT" sz="2000" dirty="0" err="1" smtClean="0"/>
              <a:t>Time</a:t>
            </a:r>
            <a:r>
              <a:rPr lang="it-IT" sz="2000" dirty="0" smtClean="0"/>
              <a:t> </a:t>
            </a:r>
            <a:r>
              <a:rPr lang="it-IT" sz="2000" dirty="0" err="1" smtClean="0"/>
              <a:t>Quest</a:t>
            </a:r>
            <a:r>
              <a:rPr lang="it-IT" sz="2000" dirty="0" smtClean="0"/>
              <a:t> </a:t>
            </a:r>
            <a:r>
              <a:rPr lang="it-IT" sz="2000" dirty="0" err="1" smtClean="0"/>
              <a:t>analyzer</a:t>
            </a:r>
            <a:r>
              <a:rPr lang="it-IT" sz="2000" dirty="0" smtClean="0"/>
              <a:t> (trattandolo come circuito sincrono) non evidenzia questo comportamento</a:t>
            </a:r>
          </a:p>
          <a:p>
            <a:r>
              <a:rPr lang="it-IT" sz="2000" dirty="0" smtClean="0"/>
              <a:t>L’uso di </a:t>
            </a:r>
            <a:r>
              <a:rPr lang="it-IT" sz="2000" dirty="0" err="1" smtClean="0"/>
              <a:t>latches</a:t>
            </a:r>
            <a:r>
              <a:rPr lang="it-IT" sz="2000" dirty="0" smtClean="0"/>
              <a:t> inficia la possibilità di una corretta analisi temporale del circuito</a:t>
            </a:r>
            <a:endParaRPr lang="it-IT" sz="20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Latches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dirty="0" smtClean="0"/>
              <a:t>Catene di elementi di ritardo (ad esempio invertitori) per creare ritardi di propagazione </a:t>
            </a:r>
            <a:r>
              <a:rPr lang="it-IT" sz="2000" b="1" dirty="0" smtClean="0"/>
              <a:t>sono da evitare</a:t>
            </a:r>
          </a:p>
          <a:p>
            <a:r>
              <a:rPr lang="it-IT" sz="2000" dirty="0" smtClean="0"/>
              <a:t>Negli ASIC a volte sono usati per bufferizzare i segnali; nelle FPGA tutti i segnali sono già bufferizzati opportunamente all’interno dei canali di trasmissione</a:t>
            </a:r>
            <a:endParaRPr lang="it-IT" sz="2000" b="1" dirty="0" smtClean="0"/>
          </a:p>
          <a:p>
            <a:r>
              <a:rPr lang="it-IT" sz="2000" dirty="0" smtClean="0"/>
              <a:t>I ritardi possono cambiare in base alle diverse compilazioni (</a:t>
            </a:r>
            <a:r>
              <a:rPr lang="it-IT" sz="2000" dirty="0" err="1" smtClean="0"/>
              <a:t>P&amp;R</a:t>
            </a:r>
            <a:r>
              <a:rPr lang="it-IT" sz="2000" dirty="0" smtClean="0"/>
              <a:t>) ed inoltre rendono il circuito non esportabile verso altre tecnologie</a:t>
            </a:r>
          </a:p>
          <a:p>
            <a:r>
              <a:rPr lang="it-IT" sz="2000" dirty="0" smtClean="0"/>
              <a:t>Da evitare in particolare ritardi sulla linea del clock (disallineamento)</a:t>
            </a:r>
          </a:p>
          <a:p>
            <a:pPr>
              <a:buNone/>
            </a:pPr>
            <a:endParaRPr lang="it-IT" sz="2000" dirty="0" smtClean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Delay</a:t>
            </a:r>
            <a:r>
              <a:rPr lang="it-IT" dirty="0" smtClean="0"/>
              <a:t> </a:t>
            </a:r>
            <a:r>
              <a:rPr lang="it-IT" dirty="0" err="1" smtClean="0"/>
              <a:t>Chains</a:t>
            </a:r>
            <a:endParaRPr lang="it-IT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 smtClean="0"/>
              <a:t>Tramite catene di ritardi si potrebbero realizzare</a:t>
            </a:r>
          </a:p>
          <a:p>
            <a:pPr lvl="1"/>
            <a:r>
              <a:rPr lang="it-IT" sz="2000" dirty="0" smtClean="0"/>
              <a:t>Generatori di impulsi</a:t>
            </a:r>
          </a:p>
          <a:p>
            <a:pPr lvl="1"/>
            <a:r>
              <a:rPr lang="it-IT" sz="2000" dirty="0" smtClean="0"/>
              <a:t>Multivibratori (oscillatori digitali)</a:t>
            </a:r>
          </a:p>
          <a:p>
            <a:r>
              <a:rPr lang="it-IT" sz="2400" dirty="0" smtClean="0"/>
              <a:t>Il loro funzionamento (asincrono) </a:t>
            </a:r>
            <a:br>
              <a:rPr lang="it-IT" sz="2400" dirty="0" smtClean="0"/>
            </a:br>
            <a:r>
              <a:rPr lang="it-IT" sz="2400" dirty="0" smtClean="0"/>
              <a:t>non è prevedibile e non può</a:t>
            </a:r>
            <a:br>
              <a:rPr lang="it-IT" sz="2400" dirty="0" smtClean="0"/>
            </a:br>
            <a:r>
              <a:rPr lang="it-IT" sz="2400" dirty="0" smtClean="0"/>
              <a:t>essere definito a priori</a:t>
            </a:r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Pulse</a:t>
            </a:r>
            <a:r>
              <a:rPr lang="it-IT" dirty="0" smtClean="0"/>
              <a:t> </a:t>
            </a:r>
            <a:r>
              <a:rPr lang="it-IT" dirty="0" err="1" smtClean="0"/>
              <a:t>Generators</a:t>
            </a:r>
            <a:r>
              <a:rPr lang="it-IT" dirty="0" smtClean="0"/>
              <a:t> &amp; </a:t>
            </a:r>
            <a:r>
              <a:rPr lang="it-IT" dirty="0" err="1" smtClean="0"/>
              <a:t>Multivibrators</a:t>
            </a:r>
            <a:endParaRPr lang="it-IT" dirty="0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1971675"/>
            <a:ext cx="3143240" cy="2740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Connettore 1 5"/>
          <p:cNvCxnSpPr/>
          <p:nvPr/>
        </p:nvCxnSpPr>
        <p:spPr>
          <a:xfrm rot="5400000">
            <a:off x="8607870" y="4357694"/>
            <a:ext cx="571504" cy="0"/>
          </a:xfrm>
          <a:prstGeom prst="line">
            <a:avLst/>
          </a:prstGeom>
          <a:ln w="22225">
            <a:prstDash val="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440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4714884"/>
            <a:ext cx="5366779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sellaDiTesto 7"/>
          <p:cNvSpPr txBox="1"/>
          <p:nvPr/>
        </p:nvSpPr>
        <p:spPr>
          <a:xfrm>
            <a:off x="4572000" y="5572140"/>
            <a:ext cx="29209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Realizzazione corretta</a:t>
            </a:r>
            <a:endParaRPr lang="it-IT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 smtClean="0"/>
              <a:t>Evitare l’uso di clock generati internamente al circuito – ovvero segnali adibiti a clock (potrebbero presentare </a:t>
            </a:r>
            <a:r>
              <a:rPr lang="it-IT" sz="2400" dirty="0" err="1" smtClean="0"/>
              <a:t>gliches</a:t>
            </a:r>
            <a:r>
              <a:rPr lang="it-IT" sz="2400" dirty="0" smtClean="0"/>
              <a:t>) </a:t>
            </a:r>
          </a:p>
          <a:p>
            <a:r>
              <a:rPr lang="it-IT" sz="2400" dirty="0" smtClean="0"/>
              <a:t>Evitare ove possibile il trasferimento di dati tra sistemi controllati da clock diversi (eventualmente usare una FIFO)</a:t>
            </a:r>
          </a:p>
          <a:p>
            <a:endParaRPr lang="it-IT" sz="24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Clock </a:t>
            </a:r>
            <a:r>
              <a:rPr lang="it-IT" dirty="0" err="1" smtClean="0"/>
              <a:t>schemes</a:t>
            </a:r>
            <a:endParaRPr lang="it-IT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4422575"/>
            <a:ext cx="6481783" cy="2078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dirty="0" smtClean="0"/>
              <a:t>Usando un circuito logico per generare clock o reset asincroni comporterà facilmente la presenza di </a:t>
            </a:r>
            <a:r>
              <a:rPr lang="it-IT" sz="2000" dirty="0" err="1" smtClean="0"/>
              <a:t>glitches</a:t>
            </a:r>
            <a:r>
              <a:rPr lang="it-IT" sz="2000" dirty="0" smtClean="0"/>
              <a:t> che sono deleteri sul clock.</a:t>
            </a:r>
          </a:p>
          <a:p>
            <a:pPr lvl="1"/>
            <a:r>
              <a:rPr lang="it-IT" sz="1800" dirty="0" smtClean="0"/>
              <a:t>Possono portare a violazioni di </a:t>
            </a:r>
            <a:r>
              <a:rPr lang="it-IT" sz="1800" dirty="0" err="1" smtClean="0"/>
              <a:t>Tsu</a:t>
            </a:r>
            <a:r>
              <a:rPr lang="it-IT" sz="1800" dirty="0" smtClean="0"/>
              <a:t> e </a:t>
            </a:r>
            <a:r>
              <a:rPr lang="it-IT" sz="1800" dirty="0" err="1" smtClean="0"/>
              <a:t>Th</a:t>
            </a:r>
            <a:endParaRPr lang="it-IT" sz="1800" dirty="0" smtClean="0"/>
          </a:p>
          <a:p>
            <a:pPr lvl="1"/>
            <a:r>
              <a:rPr lang="it-IT" sz="1800" dirty="0" smtClean="0"/>
              <a:t>Introducono “nuovi” cicli di elaborazione</a:t>
            </a:r>
          </a:p>
          <a:p>
            <a:r>
              <a:rPr lang="it-IT" sz="2000" dirty="0" smtClean="0"/>
              <a:t>Si dovrebbe per lo meno usare un sistema che sincronizzi l’uscita della rete logica</a:t>
            </a:r>
          </a:p>
          <a:p>
            <a:r>
              <a:rPr lang="it-IT" sz="2000" dirty="0" smtClean="0"/>
              <a:t>E’ sconsigliato comunque realizzare sistemi che adottino contemporaneamente entrambi i clock (in ingresso e generato)</a:t>
            </a:r>
            <a:endParaRPr lang="it-IT" sz="20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Generazione interna di Clock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contenuto 7"/>
          <p:cNvSpPr>
            <a:spLocks noGrp="1"/>
          </p:cNvSpPr>
          <p:nvPr>
            <p:ph sz="half" idx="2"/>
          </p:nvPr>
        </p:nvSpPr>
        <p:spPr>
          <a:xfrm>
            <a:off x="214282" y="1571612"/>
            <a:ext cx="5000660" cy="5229251"/>
          </a:xfrm>
        </p:spPr>
        <p:txBody>
          <a:bodyPr/>
          <a:lstStyle/>
          <a:p>
            <a:r>
              <a:rPr lang="en-US" sz="2000" dirty="0" smtClean="0"/>
              <a:t>La </a:t>
            </a:r>
            <a:r>
              <a:rPr lang="en-US" sz="2000" dirty="0" err="1" smtClean="0"/>
              <a:t>sintesi</a:t>
            </a:r>
            <a:r>
              <a:rPr lang="en-US" sz="2000" dirty="0" smtClean="0"/>
              <a:t> </a:t>
            </a:r>
          </a:p>
          <a:p>
            <a:pPr lvl="1"/>
            <a:r>
              <a:rPr lang="en-US" sz="1600" dirty="0" smtClean="0"/>
              <a:t>è un </a:t>
            </a:r>
            <a:r>
              <a:rPr lang="en-US" sz="1600" dirty="0" err="1" smtClean="0"/>
              <a:t>processo</a:t>
            </a:r>
            <a:r>
              <a:rPr lang="en-US" sz="1600" dirty="0" smtClean="0"/>
              <a:t>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conversione</a:t>
            </a:r>
            <a:r>
              <a:rPr lang="en-US" sz="1600" dirty="0" smtClean="0"/>
              <a:t> </a:t>
            </a:r>
            <a:r>
              <a:rPr lang="en-US" sz="1600" dirty="0" err="1" smtClean="0"/>
              <a:t>da</a:t>
            </a:r>
            <a:r>
              <a:rPr lang="en-US" sz="1600" dirty="0" smtClean="0"/>
              <a:t> un alto </a:t>
            </a:r>
            <a:r>
              <a:rPr lang="en-US" sz="1600" dirty="0" err="1" smtClean="0"/>
              <a:t>livello</a:t>
            </a:r>
            <a:r>
              <a:rPr lang="en-US" sz="1600" dirty="0" smtClean="0"/>
              <a:t>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astrazione</a:t>
            </a:r>
            <a:r>
              <a:rPr lang="en-US" sz="1600" dirty="0" smtClean="0"/>
              <a:t> ad </a:t>
            </a:r>
            <a:r>
              <a:rPr lang="en-US" sz="1600" dirty="0" err="1" smtClean="0"/>
              <a:t>una</a:t>
            </a:r>
            <a:r>
              <a:rPr lang="en-US" sz="1600" dirty="0" smtClean="0"/>
              <a:t> </a:t>
            </a:r>
            <a:r>
              <a:rPr lang="en-US" sz="1600" dirty="0" err="1" smtClean="0"/>
              <a:t>rappresentazione</a:t>
            </a:r>
            <a:r>
              <a:rPr lang="en-US" sz="1600" dirty="0" smtClean="0"/>
              <a:t> </a:t>
            </a:r>
            <a:r>
              <a:rPr lang="en-US" sz="1600" dirty="0" err="1" smtClean="0"/>
              <a:t>ottimizzata</a:t>
            </a:r>
            <a:r>
              <a:rPr lang="en-US" sz="1600" dirty="0" smtClean="0"/>
              <a:t> a </a:t>
            </a:r>
            <a:r>
              <a:rPr lang="en-US" sz="1600" dirty="0" err="1" smtClean="0"/>
              <a:t>livello</a:t>
            </a:r>
            <a:r>
              <a:rPr lang="en-US" sz="1600" dirty="0" smtClean="0"/>
              <a:t> </a:t>
            </a:r>
            <a:r>
              <a:rPr lang="en-US" sz="1600" dirty="0" err="1" smtClean="0"/>
              <a:t>di</a:t>
            </a:r>
            <a:r>
              <a:rPr lang="en-US" sz="1600" dirty="0" smtClean="0"/>
              <a:t> gate</a:t>
            </a:r>
          </a:p>
          <a:p>
            <a:r>
              <a:rPr lang="en-US" sz="2000" dirty="0" err="1" smtClean="0"/>
              <a:t>Sfrutta</a:t>
            </a:r>
            <a:r>
              <a:rPr lang="en-US" sz="2000" dirty="0" smtClean="0"/>
              <a:t> </a:t>
            </a:r>
            <a:r>
              <a:rPr lang="en-US" sz="2000" dirty="0" err="1" smtClean="0"/>
              <a:t>una</a:t>
            </a:r>
            <a:r>
              <a:rPr lang="en-US" sz="2000" dirty="0" smtClean="0"/>
              <a:t> </a:t>
            </a:r>
            <a:r>
              <a:rPr lang="en-US" sz="2000" dirty="0" err="1" smtClean="0"/>
              <a:t>libreria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Celle </a:t>
            </a:r>
            <a:r>
              <a:rPr lang="en-US" sz="2000" dirty="0" err="1" smtClean="0"/>
              <a:t>già</a:t>
            </a:r>
            <a:r>
              <a:rPr lang="en-US" sz="2000" dirty="0" smtClean="0"/>
              <a:t> definite</a:t>
            </a:r>
          </a:p>
          <a:p>
            <a:pPr lvl="1"/>
            <a:r>
              <a:rPr lang="en-US" sz="1400" dirty="0" smtClean="0"/>
              <a:t>basic logic gates like  and ,  or , not </a:t>
            </a:r>
            <a:r>
              <a:rPr lang="en-US" sz="1400" dirty="0" err="1" smtClean="0"/>
              <a:t>nand</a:t>
            </a:r>
            <a:r>
              <a:rPr lang="en-US" sz="1400" dirty="0" smtClean="0"/>
              <a:t>, nor,…  </a:t>
            </a:r>
          </a:p>
          <a:p>
            <a:pPr lvl="1"/>
            <a:r>
              <a:rPr lang="en-US" sz="1400" dirty="0" smtClean="0"/>
              <a:t>macro cells, such as adder, </a:t>
            </a:r>
            <a:r>
              <a:rPr lang="en-US" sz="1400" dirty="0" err="1" smtClean="0"/>
              <a:t>muxes</a:t>
            </a:r>
            <a:r>
              <a:rPr lang="en-US" sz="1400" dirty="0" smtClean="0"/>
              <a:t>, memory, and special flip-flops</a:t>
            </a:r>
          </a:p>
          <a:p>
            <a:r>
              <a:rPr lang="en-US" sz="2000" dirty="0" smtClean="0"/>
              <a:t>Il </a:t>
            </a:r>
            <a:r>
              <a:rPr lang="en-US" sz="2000" dirty="0" err="1" smtClean="0"/>
              <a:t>progettista</a:t>
            </a:r>
            <a:r>
              <a:rPr lang="en-US" sz="2000" dirty="0" smtClean="0"/>
              <a:t> </a:t>
            </a:r>
            <a:r>
              <a:rPr lang="en-US" sz="2000" dirty="0" err="1" smtClean="0"/>
              <a:t>dovrebbe</a:t>
            </a:r>
            <a:endParaRPr lang="en-US" sz="2000" dirty="0" smtClean="0"/>
          </a:p>
          <a:p>
            <a:pPr lvl="1"/>
            <a:r>
              <a:rPr lang="en-US" sz="1600" dirty="0" smtClean="0"/>
              <a:t>Prima </a:t>
            </a:r>
            <a:r>
              <a:rPr lang="en-US" sz="1600" dirty="0" err="1" smtClean="0"/>
              <a:t>interpretare</a:t>
            </a:r>
            <a:r>
              <a:rPr lang="en-US" sz="1600" dirty="0" smtClean="0"/>
              <a:t>  e </a:t>
            </a:r>
            <a:r>
              <a:rPr lang="en-US" sz="1600" dirty="0" err="1" smtClean="0"/>
              <a:t>descrivere</a:t>
            </a:r>
            <a:r>
              <a:rPr lang="en-US" sz="1600" dirty="0" smtClean="0"/>
              <a:t> </a:t>
            </a:r>
            <a:r>
              <a:rPr lang="en-US" sz="1600" dirty="0" err="1" smtClean="0"/>
              <a:t>opportunamente</a:t>
            </a:r>
            <a:r>
              <a:rPr lang="en-US" sz="1600" dirty="0" smtClean="0"/>
              <a:t>  </a:t>
            </a:r>
            <a:r>
              <a:rPr lang="en-US" sz="1600" dirty="0" err="1" smtClean="0"/>
              <a:t>l’architettura</a:t>
            </a:r>
            <a:r>
              <a:rPr lang="en-US" sz="1600" dirty="0" smtClean="0"/>
              <a:t> del </a:t>
            </a:r>
            <a:r>
              <a:rPr lang="en-US" sz="1600" dirty="0" err="1" smtClean="0"/>
              <a:t>sistema</a:t>
            </a:r>
            <a:r>
              <a:rPr lang="en-US" sz="1600" dirty="0" smtClean="0"/>
              <a:t>. </a:t>
            </a:r>
          </a:p>
          <a:p>
            <a:pPr lvl="1"/>
            <a:r>
              <a:rPr lang="en-US" sz="1600" dirty="0" smtClean="0"/>
              <a:t>Poi </a:t>
            </a:r>
            <a:r>
              <a:rPr lang="en-US" sz="1600" dirty="0" err="1" smtClean="0"/>
              <a:t>considerare</a:t>
            </a:r>
            <a:r>
              <a:rPr lang="en-US" sz="1600" dirty="0" smtClean="0"/>
              <a:t> I </a:t>
            </a:r>
            <a:r>
              <a:rPr lang="en-US" sz="1600" dirty="0" err="1" smtClean="0"/>
              <a:t>vincoli</a:t>
            </a:r>
            <a:r>
              <a:rPr lang="en-US" sz="1600" dirty="0" smtClean="0"/>
              <a:t> </a:t>
            </a:r>
            <a:r>
              <a:rPr lang="en-US" sz="1600" dirty="0" err="1" smtClean="0"/>
              <a:t>quali</a:t>
            </a:r>
            <a:r>
              <a:rPr lang="en-US" sz="1600" dirty="0" smtClean="0"/>
              <a:t> timing, area, testability, and power</a:t>
            </a:r>
            <a:endParaRPr lang="it-IT" sz="16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processo di Sintesi</a:t>
            </a:r>
            <a:endParaRPr lang="it-IT" dirty="0"/>
          </a:p>
        </p:txBody>
      </p:sp>
      <p:sp>
        <p:nvSpPr>
          <p:cNvPr id="10" name="Elaborazione 9"/>
          <p:cNvSpPr/>
          <p:nvPr/>
        </p:nvSpPr>
        <p:spPr>
          <a:xfrm>
            <a:off x="6000760" y="1357298"/>
            <a:ext cx="1500198" cy="637150"/>
          </a:xfrm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400" dirty="0" smtClean="0"/>
              <a:t>Descrizione ad alto livello</a:t>
            </a:r>
            <a:endParaRPr lang="it-IT" sz="1400" dirty="0"/>
          </a:p>
        </p:txBody>
      </p:sp>
      <p:sp>
        <p:nvSpPr>
          <p:cNvPr id="12" name="Elaborazione 11"/>
          <p:cNvSpPr/>
          <p:nvPr/>
        </p:nvSpPr>
        <p:spPr>
          <a:xfrm>
            <a:off x="6000760" y="2313023"/>
            <a:ext cx="1500198" cy="637150"/>
          </a:xfrm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400" dirty="0" smtClean="0"/>
              <a:t>Sintesi</a:t>
            </a:r>
          </a:p>
          <a:p>
            <a:pPr algn="ctr"/>
            <a:r>
              <a:rPr lang="it-IT" sz="1400" dirty="0" smtClean="0"/>
              <a:t>Automatica</a:t>
            </a:r>
            <a:endParaRPr lang="it-IT" sz="1400" dirty="0"/>
          </a:p>
        </p:txBody>
      </p:sp>
      <p:sp>
        <p:nvSpPr>
          <p:cNvPr id="13" name="Elaborazione 12"/>
          <p:cNvSpPr/>
          <p:nvPr/>
        </p:nvSpPr>
        <p:spPr>
          <a:xfrm>
            <a:off x="6000760" y="3268747"/>
            <a:ext cx="1500198" cy="637150"/>
          </a:xfrm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400" dirty="0" smtClean="0"/>
              <a:t>Ottimizzazione</a:t>
            </a:r>
          </a:p>
        </p:txBody>
      </p:sp>
      <p:sp>
        <p:nvSpPr>
          <p:cNvPr id="14" name="Decisione 13"/>
          <p:cNvSpPr/>
          <p:nvPr/>
        </p:nvSpPr>
        <p:spPr>
          <a:xfrm>
            <a:off x="5786446" y="4224472"/>
            <a:ext cx="1928826" cy="892010"/>
          </a:xfrm>
          <a:prstGeom prst="flowChartDecis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400" dirty="0" smtClean="0"/>
              <a:t>Rispetta i vincoli </a:t>
            </a:r>
            <a:endParaRPr lang="it-IT" sz="1400" dirty="0"/>
          </a:p>
        </p:txBody>
      </p:sp>
      <p:cxnSp>
        <p:nvCxnSpPr>
          <p:cNvPr id="18" name="Connettore 2 17"/>
          <p:cNvCxnSpPr>
            <a:stCxn id="10" idx="2"/>
            <a:endCxn id="12" idx="0"/>
          </p:cNvCxnSpPr>
          <p:nvPr/>
        </p:nvCxnSpPr>
        <p:spPr>
          <a:xfrm rot="5400000">
            <a:off x="6591572" y="2153649"/>
            <a:ext cx="3185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cxnSp>
      <p:cxnSp>
        <p:nvCxnSpPr>
          <p:cNvPr id="20" name="Connettore 2 19"/>
          <p:cNvCxnSpPr>
            <a:stCxn id="12" idx="2"/>
            <a:endCxn id="13" idx="0"/>
          </p:cNvCxnSpPr>
          <p:nvPr/>
        </p:nvCxnSpPr>
        <p:spPr>
          <a:xfrm rot="5400000">
            <a:off x="6591572" y="3109374"/>
            <a:ext cx="3185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cxnSp>
      <p:cxnSp>
        <p:nvCxnSpPr>
          <p:cNvPr id="22" name="Connettore 2 21"/>
          <p:cNvCxnSpPr>
            <a:stCxn id="13" idx="2"/>
            <a:endCxn id="14" idx="0"/>
          </p:cNvCxnSpPr>
          <p:nvPr/>
        </p:nvCxnSpPr>
        <p:spPr>
          <a:xfrm rot="5400000">
            <a:off x="6591572" y="4065099"/>
            <a:ext cx="3185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cxnSp>
      <p:cxnSp>
        <p:nvCxnSpPr>
          <p:cNvPr id="29" name="Connettore 4 28"/>
          <p:cNvCxnSpPr>
            <a:stCxn id="14" idx="1"/>
            <a:endCxn id="10" idx="1"/>
          </p:cNvCxnSpPr>
          <p:nvPr/>
        </p:nvCxnSpPr>
        <p:spPr>
          <a:xfrm rot="10800000" flipH="1">
            <a:off x="5786446" y="1675873"/>
            <a:ext cx="214314" cy="2994604"/>
          </a:xfrm>
          <a:prstGeom prst="bentConnector3">
            <a:avLst>
              <a:gd name="adj1" fmla="val -106666"/>
            </a:avLst>
          </a:prstGeom>
          <a:ln>
            <a:tailEnd type="arrow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cxnSp>
      <p:sp>
        <p:nvSpPr>
          <p:cNvPr id="30" name="Elaborazione 29"/>
          <p:cNvSpPr/>
          <p:nvPr/>
        </p:nvSpPr>
        <p:spPr>
          <a:xfrm>
            <a:off x="6000760" y="5435056"/>
            <a:ext cx="1500198" cy="637150"/>
          </a:xfrm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400" dirty="0" err="1" smtClean="0"/>
              <a:t>Place</a:t>
            </a:r>
            <a:r>
              <a:rPr lang="it-IT" sz="1400" dirty="0" smtClean="0"/>
              <a:t> &amp; </a:t>
            </a:r>
            <a:r>
              <a:rPr lang="it-IT" sz="1400" dirty="0" err="1" smtClean="0"/>
              <a:t>Route</a:t>
            </a:r>
            <a:endParaRPr lang="it-IT" sz="1400" dirty="0" smtClean="0"/>
          </a:p>
        </p:txBody>
      </p:sp>
      <p:cxnSp>
        <p:nvCxnSpPr>
          <p:cNvPr id="32" name="Connettore 2 31"/>
          <p:cNvCxnSpPr>
            <a:stCxn id="14" idx="2"/>
            <a:endCxn id="30" idx="0"/>
          </p:cNvCxnSpPr>
          <p:nvPr/>
        </p:nvCxnSpPr>
        <p:spPr>
          <a:xfrm rot="5400000">
            <a:off x="6591572" y="5275683"/>
            <a:ext cx="3185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cxnSp>
      <p:sp>
        <p:nvSpPr>
          <p:cNvPr id="33" name="CasellaDiTesto 32"/>
          <p:cNvSpPr txBox="1"/>
          <p:nvPr/>
        </p:nvSpPr>
        <p:spPr>
          <a:xfrm>
            <a:off x="5286380" y="4313622"/>
            <a:ext cx="441146" cy="3568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/>
              <a:t>no</a:t>
            </a:r>
            <a:endParaRPr lang="it-IT" sz="2000" dirty="0"/>
          </a:p>
        </p:txBody>
      </p:sp>
      <p:sp>
        <p:nvSpPr>
          <p:cNvPr id="35" name="CasellaDiTesto 34"/>
          <p:cNvSpPr txBox="1"/>
          <p:nvPr/>
        </p:nvSpPr>
        <p:spPr>
          <a:xfrm>
            <a:off x="6786578" y="5116481"/>
            <a:ext cx="354584" cy="3568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/>
              <a:t>si</a:t>
            </a:r>
            <a:endParaRPr lang="it-IT" sz="2000" dirty="0"/>
          </a:p>
        </p:txBody>
      </p:sp>
      <p:sp>
        <p:nvSpPr>
          <p:cNvPr id="36" name="Disco magnetico 35"/>
          <p:cNvSpPr/>
          <p:nvPr/>
        </p:nvSpPr>
        <p:spPr>
          <a:xfrm>
            <a:off x="7929586" y="2822742"/>
            <a:ext cx="1000132" cy="892010"/>
          </a:xfrm>
          <a:prstGeom prst="flowChartMagneticDisk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Libreria</a:t>
            </a:r>
          </a:p>
          <a:p>
            <a:pPr algn="ctr"/>
            <a:r>
              <a:rPr lang="it-IT" sz="1600" dirty="0" smtClean="0"/>
              <a:t>CELLE</a:t>
            </a:r>
            <a:endParaRPr lang="it-IT" sz="1600" dirty="0"/>
          </a:p>
        </p:txBody>
      </p:sp>
      <p:sp>
        <p:nvSpPr>
          <p:cNvPr id="37" name="Documento 36"/>
          <p:cNvSpPr/>
          <p:nvPr/>
        </p:nvSpPr>
        <p:spPr>
          <a:xfrm>
            <a:off x="7929586" y="1994448"/>
            <a:ext cx="1000132" cy="700865"/>
          </a:xfrm>
          <a:prstGeom prst="flowChartDocumen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600" dirty="0" smtClean="0">
                <a:solidFill>
                  <a:schemeClr val="dk1"/>
                </a:solidFill>
              </a:rPr>
              <a:t>Vincoli</a:t>
            </a:r>
          </a:p>
        </p:txBody>
      </p:sp>
      <p:cxnSp>
        <p:nvCxnSpPr>
          <p:cNvPr id="39" name="Connettore 2 38"/>
          <p:cNvCxnSpPr>
            <a:stCxn id="37" idx="1"/>
            <a:endCxn id="12" idx="3"/>
          </p:cNvCxnSpPr>
          <p:nvPr/>
        </p:nvCxnSpPr>
        <p:spPr>
          <a:xfrm rot="10800000" flipV="1">
            <a:off x="7500958" y="2344879"/>
            <a:ext cx="428628" cy="2867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2 42"/>
          <p:cNvCxnSpPr>
            <a:stCxn id="36" idx="2"/>
            <a:endCxn id="12" idx="3"/>
          </p:cNvCxnSpPr>
          <p:nvPr/>
        </p:nvCxnSpPr>
        <p:spPr>
          <a:xfrm rot="10800000">
            <a:off x="7500958" y="2631597"/>
            <a:ext cx="428628" cy="637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4 22"/>
          <p:cNvCxnSpPr>
            <a:stCxn id="14" idx="1"/>
            <a:endCxn id="12" idx="1"/>
          </p:cNvCxnSpPr>
          <p:nvPr/>
        </p:nvCxnSpPr>
        <p:spPr>
          <a:xfrm rot="10800000" flipH="1">
            <a:off x="5786446" y="2631599"/>
            <a:ext cx="214314" cy="2038879"/>
          </a:xfrm>
          <a:prstGeom prst="bentConnector3">
            <a:avLst>
              <a:gd name="adj1" fmla="val -106666"/>
            </a:avLst>
          </a:prstGeom>
          <a:ln>
            <a:tailEnd type="arrow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 smtClean="0"/>
              <a:t>Nelle FPGA ci sono PLL dedicate (consigliato)</a:t>
            </a:r>
          </a:p>
          <a:p>
            <a:r>
              <a:rPr lang="it-IT" sz="2400" dirty="0" smtClean="0"/>
              <a:t>Se si usa una rete logica per lo meno sincronizzare le uscite col clock di ingresso</a:t>
            </a:r>
          </a:p>
          <a:p>
            <a:r>
              <a:rPr lang="it-IT" sz="2400" dirty="0" smtClean="0"/>
              <a:t>NO a </a:t>
            </a:r>
            <a:r>
              <a:rPr lang="it-IT" sz="2400" dirty="0" err="1" smtClean="0"/>
              <a:t>ripple</a:t>
            </a:r>
            <a:r>
              <a:rPr lang="it-IT" sz="2400" dirty="0" smtClean="0"/>
              <a:t> </a:t>
            </a:r>
            <a:r>
              <a:rPr lang="it-IT" sz="2400" dirty="0" err="1" smtClean="0"/>
              <a:t>counters</a:t>
            </a:r>
            <a:r>
              <a:rPr lang="it-IT" sz="2400" dirty="0" smtClean="0"/>
              <a:t> (catene di FF-T ove l’uscita dell’uno è il clock del seguente)</a:t>
            </a:r>
          </a:p>
          <a:p>
            <a:r>
              <a:rPr lang="it-IT" sz="2400" dirty="0" smtClean="0"/>
              <a:t>Evitare circuiti asincroni per la decodifica di contatori </a:t>
            </a:r>
            <a:endParaRPr lang="it-IT" sz="24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Divisori di clock</a:t>
            </a:r>
            <a:endParaRPr lang="it-IT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dirty="0" smtClean="0"/>
              <a:t>Utile per far funzionare un circuito a diverse frequenze</a:t>
            </a:r>
          </a:p>
          <a:p>
            <a:r>
              <a:rPr lang="it-IT" sz="2000" dirty="0" smtClean="0"/>
              <a:t>E’ consigliato adottare le risorse interne dedicate dell’FPGA</a:t>
            </a:r>
          </a:p>
          <a:p>
            <a:r>
              <a:rPr lang="it-IT" sz="2000" dirty="0" smtClean="0"/>
              <a:t>Al </a:t>
            </a:r>
            <a:r>
              <a:rPr lang="it-IT" sz="2000" dirty="0" err="1" smtClean="0"/>
              <a:t>clock-switch</a:t>
            </a:r>
            <a:r>
              <a:rPr lang="it-IT" sz="2000" dirty="0" smtClean="0"/>
              <a:t> si resettino tutti i registri</a:t>
            </a:r>
          </a:p>
          <a:p>
            <a:r>
              <a:rPr lang="it-IT" sz="2000" dirty="0" smtClean="0"/>
              <a:t>Una eventuale errore nel transitorio da un clock all’altro non abbia conseguenze negative.</a:t>
            </a:r>
          </a:p>
          <a:p>
            <a:endParaRPr lang="it-IT" sz="2000" dirty="0" smtClean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Clock Multiplexing</a:t>
            </a:r>
            <a:endParaRPr lang="it-IT" dirty="0"/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3643314"/>
            <a:ext cx="4572000" cy="2560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 smtClean="0"/>
              <a:t>Può essere utile per limitare la potenza dissipata</a:t>
            </a:r>
          </a:p>
          <a:p>
            <a:r>
              <a:rPr lang="it-IT" sz="2400" dirty="0" smtClean="0"/>
              <a:t>E’ sconsigliato perché comporta un disallineamento del clock (</a:t>
            </a:r>
            <a:r>
              <a:rPr lang="it-IT" sz="2400" dirty="0" err="1" smtClean="0"/>
              <a:t>clock</a:t>
            </a:r>
            <a:r>
              <a:rPr lang="it-IT" sz="2400" dirty="0" smtClean="0"/>
              <a:t> </a:t>
            </a:r>
            <a:r>
              <a:rPr lang="it-IT" sz="2400" dirty="0" err="1" smtClean="0"/>
              <a:t>skew</a:t>
            </a:r>
            <a:r>
              <a:rPr lang="it-IT" sz="2400" dirty="0" smtClean="0"/>
              <a:t>)</a:t>
            </a:r>
          </a:p>
          <a:p>
            <a:r>
              <a:rPr lang="it-IT" sz="2400" dirty="0" smtClean="0"/>
              <a:t>Può rendere il clock sensibile ai </a:t>
            </a:r>
            <a:r>
              <a:rPr lang="it-IT" sz="2400" dirty="0" err="1" smtClean="0"/>
              <a:t>glitches</a:t>
            </a:r>
            <a:endParaRPr lang="it-IT" sz="2400" dirty="0" smtClean="0"/>
          </a:p>
          <a:p>
            <a:r>
              <a:rPr lang="it-IT" sz="2400" dirty="0" smtClean="0"/>
              <a:t>Piuttosto che adottare porte logiche, nelle FPGA ci sono circuiti dedicati per spegnere il clock </a:t>
            </a:r>
          </a:p>
          <a:p>
            <a:r>
              <a:rPr lang="it-IT" sz="2400" dirty="0" smtClean="0"/>
              <a:t>Si può usare il piedino di CE (però non limita la potenza)</a:t>
            </a:r>
            <a:endParaRPr lang="it-IT" sz="24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Gated</a:t>
            </a:r>
            <a:r>
              <a:rPr lang="it-IT" dirty="0" smtClean="0"/>
              <a:t> Clock</a:t>
            </a:r>
            <a:endParaRPr lang="it-IT" dirty="0"/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4786322"/>
            <a:ext cx="6505575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 smtClean="0"/>
              <a:t>Se è richiesto il </a:t>
            </a:r>
            <a:r>
              <a:rPr lang="it-IT" sz="2400" dirty="0" err="1" smtClean="0"/>
              <a:t>Gated</a:t>
            </a:r>
            <a:r>
              <a:rPr lang="it-IT" sz="2400" dirty="0" smtClean="0"/>
              <a:t> Clock per limitare la potenza</a:t>
            </a:r>
          </a:p>
          <a:p>
            <a:r>
              <a:rPr lang="it-IT" sz="2400" dirty="0" smtClean="0"/>
              <a:t>Usare comunque le risorse di </a:t>
            </a:r>
            <a:r>
              <a:rPr lang="it-IT" sz="2400" dirty="0" err="1" smtClean="0"/>
              <a:t>routing</a:t>
            </a:r>
            <a:r>
              <a:rPr lang="it-IT" sz="2400" dirty="0" smtClean="0"/>
              <a:t> dedicate</a:t>
            </a:r>
          </a:p>
          <a:p>
            <a:r>
              <a:rPr lang="it-IT" sz="2400" dirty="0" smtClean="0"/>
              <a:t>Adottare lo schema riportato per evitare </a:t>
            </a:r>
            <a:r>
              <a:rPr lang="it-IT" sz="2400" dirty="0" err="1" smtClean="0"/>
              <a:t>glitches</a:t>
            </a:r>
            <a:endParaRPr lang="it-IT" sz="2400" dirty="0" smtClean="0"/>
          </a:p>
          <a:p>
            <a:pPr lvl="1"/>
            <a:r>
              <a:rPr lang="it-IT" sz="1800" dirty="0" smtClean="0"/>
              <a:t>Il FF aggiunto campiona il </a:t>
            </a:r>
            <a:r>
              <a:rPr lang="it-IT" sz="1800" dirty="0" err="1" smtClean="0"/>
              <a:t>gate</a:t>
            </a:r>
            <a:r>
              <a:rPr lang="it-IT" sz="1800" dirty="0" smtClean="0"/>
              <a:t> </a:t>
            </a:r>
            <a:r>
              <a:rPr lang="it-IT" sz="1800" dirty="0" err="1" smtClean="0"/>
              <a:t>signal</a:t>
            </a:r>
            <a:r>
              <a:rPr lang="it-IT" sz="1800" dirty="0" smtClean="0"/>
              <a:t> sul fronte di discesa</a:t>
            </a:r>
          </a:p>
          <a:p>
            <a:pPr lvl="1"/>
            <a:r>
              <a:rPr lang="it-IT" sz="1800" dirty="0" smtClean="0"/>
              <a:t>La logica che genera il “</a:t>
            </a:r>
            <a:r>
              <a:rPr lang="it-IT" sz="1800" dirty="0" err="1" smtClean="0"/>
              <a:t>Gating</a:t>
            </a:r>
            <a:r>
              <a:rPr lang="it-IT" sz="1800" dirty="0" smtClean="0"/>
              <a:t> </a:t>
            </a:r>
            <a:r>
              <a:rPr lang="it-IT" sz="1800" dirty="0" err="1" smtClean="0"/>
              <a:t>Signal</a:t>
            </a:r>
            <a:r>
              <a:rPr lang="it-IT" sz="1800" dirty="0" smtClean="0"/>
              <a:t>” ha a disposizione ½ ciclo di clock per ottenere il risultato</a:t>
            </a:r>
            <a:endParaRPr lang="it-IT" sz="18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Sincronous</a:t>
            </a:r>
            <a:r>
              <a:rPr lang="it-IT" dirty="0" smtClean="0"/>
              <a:t> </a:t>
            </a:r>
            <a:r>
              <a:rPr lang="it-IT" dirty="0" err="1" smtClean="0"/>
              <a:t>Gated</a:t>
            </a:r>
            <a:r>
              <a:rPr lang="it-IT" dirty="0" smtClean="0"/>
              <a:t> Clock</a:t>
            </a:r>
            <a:endParaRPr lang="it-IT" dirty="0"/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5825" y="3643314"/>
            <a:ext cx="737235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Alcuni casi in cui in cui il codice influenza la sintesi e soprattutto i risultati</a:t>
            </a:r>
          </a:p>
          <a:p>
            <a:pPr lvl="1"/>
            <a:r>
              <a:rPr lang="it-IT" dirty="0" smtClean="0"/>
              <a:t>Utilizzo di “</a:t>
            </a:r>
            <a:r>
              <a:rPr lang="it-IT" dirty="0" err="1" smtClean="0"/>
              <a:t>if</a:t>
            </a:r>
            <a:r>
              <a:rPr lang="it-IT" dirty="0" smtClean="0"/>
              <a:t>” oppure di “case”</a:t>
            </a:r>
          </a:p>
          <a:p>
            <a:pPr lvl="1"/>
            <a:r>
              <a:rPr lang="it-IT" dirty="0" smtClean="0"/>
              <a:t>Pipelining della logica</a:t>
            </a:r>
          </a:p>
          <a:p>
            <a:pPr lvl="1"/>
            <a:r>
              <a:rPr lang="it-IT" dirty="0" smtClean="0"/>
              <a:t>Gestione di segnali ad alto Fan-Out</a:t>
            </a:r>
          </a:p>
          <a:p>
            <a:pPr lvl="1"/>
            <a:r>
              <a:rPr lang="it-IT" dirty="0" smtClean="0"/>
              <a:t>Gestione dei segnali di reset</a:t>
            </a:r>
          </a:p>
          <a:p>
            <a:pPr lvl="1"/>
            <a:r>
              <a:rPr lang="it-IT" dirty="0" err="1" smtClean="0"/>
              <a:t>Inferring</a:t>
            </a:r>
            <a:r>
              <a:rPr lang="it-IT" dirty="0" smtClean="0"/>
              <a:t> (implicazione) di memorie</a:t>
            </a: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</a:t>
            </a:r>
            <a:endParaRPr lang="it-IT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28998" y="2928934"/>
            <a:ext cx="5615002" cy="3539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IF … else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203496" y="1142984"/>
            <a:ext cx="4368504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module test (reset, select,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a,b,c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input reset;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input [1:0] select;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input [7:0] a, b;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output [7:0] c;</a:t>
            </a:r>
          </a:p>
          <a:p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[7:0] c;</a:t>
            </a:r>
          </a:p>
          <a:p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always@(select or reset or a or b or c) begin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if (!reset) begin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c &lt;=0;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end else begin   </a:t>
            </a:r>
          </a:p>
          <a:p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if (select == 2'b01) c &lt;= a + b;</a:t>
            </a:r>
          </a:p>
          <a:p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else if (select == 2'b10) c &lt;= a - b ;</a:t>
            </a:r>
          </a:p>
          <a:p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else if (select == 2'b11) c &lt;=  a + 1; </a:t>
            </a:r>
          </a:p>
          <a:p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else  c &lt;= a -1;</a:t>
            </a:r>
          </a:p>
          <a:p>
            <a:endParaRPr lang="en-US" sz="1200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end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end    </a:t>
            </a:r>
          </a:p>
          <a:p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endmodule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it-IT" sz="1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5572132" y="2000240"/>
            <a:ext cx="2173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Priority</a:t>
            </a:r>
            <a:r>
              <a:rPr lang="it-IT" dirty="0" smtClean="0"/>
              <a:t> encoder</a:t>
            </a:r>
            <a:endParaRPr lang="it-IT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CASE</a:t>
            </a:r>
            <a:endParaRPr lang="it-IT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786" y="71586"/>
            <a:ext cx="3786214" cy="6714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/>
          <p:nvPr/>
        </p:nvSpPr>
        <p:spPr>
          <a:xfrm>
            <a:off x="642910" y="1357298"/>
            <a:ext cx="4368504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module test (reset, select,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a,b,c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input reset;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input [1:0] select;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input [7:0] a, b;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output [7:0] c;</a:t>
            </a:r>
          </a:p>
          <a:p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[7:0] c;</a:t>
            </a:r>
          </a:p>
          <a:p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always@(select or reset or a or b or c) begin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if (!reset) begin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c &lt;=0;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end else begin   </a:t>
            </a:r>
          </a:p>
          <a:p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case (select) </a:t>
            </a:r>
          </a:p>
          <a:p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2'b01 : c &lt;= a + b;</a:t>
            </a:r>
          </a:p>
          <a:p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2'b10 : c &lt;= a - b;</a:t>
            </a:r>
          </a:p>
          <a:p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2'b11 : c &lt;= a + 1;</a:t>
            </a:r>
          </a:p>
          <a:p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2'b00 : c &lt;= a - 1;</a:t>
            </a:r>
          </a:p>
          <a:p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endcase</a:t>
            </a:r>
            <a:endParaRPr lang="en-US" sz="1200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end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end    </a:t>
            </a:r>
          </a:p>
          <a:p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endmodule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it-IT" sz="1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643174" y="5143512"/>
            <a:ext cx="29017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NON </a:t>
            </a:r>
            <a:r>
              <a:rPr lang="it-IT" dirty="0" err="1" smtClean="0"/>
              <a:t>priority</a:t>
            </a:r>
            <a:r>
              <a:rPr lang="it-IT" dirty="0" smtClean="0"/>
              <a:t> encoder</a:t>
            </a:r>
            <a:endParaRPr lang="it-IT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Pipelining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642910" y="1357298"/>
            <a:ext cx="4275529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module test (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, reset, select,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a,b,c,d,e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input reset;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input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input [1:0] select;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input [7:0] a, b,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c,d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output [7:0] e;</a:t>
            </a:r>
          </a:p>
          <a:p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[7:0] e;</a:t>
            </a:r>
          </a:p>
          <a:p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[7:0] t1,t2,t3,t4;</a:t>
            </a:r>
          </a:p>
          <a:p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always@(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or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negedge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reset) begin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if (!reset) begin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e &lt;=0;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end else begin   </a:t>
            </a:r>
          </a:p>
          <a:p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t1 = a + b;</a:t>
            </a:r>
          </a:p>
          <a:p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t2 = d - c;</a:t>
            </a:r>
          </a:p>
          <a:p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t3 = t1 + t2;</a:t>
            </a:r>
          </a:p>
          <a:p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  = t3 *t2 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end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end    </a:t>
            </a:r>
          </a:p>
          <a:p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endmodule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it-IT" sz="12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05125" y="4305300"/>
            <a:ext cx="6238875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4362450"/>
            <a:ext cx="7315200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Pipelining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653661" y="1142984"/>
            <a:ext cx="4275529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module test (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, reset, select,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a,b,c,d,e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input reset;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input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input [1:0] select;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input [7:0] a, b,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c,d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output [7:0] e;</a:t>
            </a:r>
          </a:p>
          <a:p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[7:0] e;</a:t>
            </a:r>
          </a:p>
          <a:p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[7:0] t1,t2,t3,t4;</a:t>
            </a:r>
          </a:p>
          <a:p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always@(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or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negedge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reset) begin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if (!reset) begin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e &lt;=0;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end else begin   </a:t>
            </a:r>
          </a:p>
          <a:p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t1 &lt;= a + b;</a:t>
            </a:r>
          </a:p>
          <a:p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t2 &lt;= d - c;</a:t>
            </a:r>
          </a:p>
          <a:p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t3 &lt;= t1 + t2;</a:t>
            </a:r>
          </a:p>
          <a:p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  &lt;= t3 *t2 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end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end    </a:t>
            </a:r>
          </a:p>
          <a:p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endmodule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it-IT" sz="12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32" y="4229124"/>
            <a:ext cx="74676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Pipelining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510785" y="1142984"/>
            <a:ext cx="4275529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module test (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, reset, select,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a,b,c,d,e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input reset;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input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input [1:0] select;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input [7:0] a, b,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c,d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output [7:0] e;</a:t>
            </a:r>
          </a:p>
          <a:p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[7:0] e;</a:t>
            </a:r>
          </a:p>
          <a:p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[7:0] t1,t2,t3,t4;</a:t>
            </a:r>
          </a:p>
          <a:p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always@(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or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negedge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reset) begin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if (!reset) begin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e &lt;=0;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end else begin   </a:t>
            </a:r>
          </a:p>
          <a:p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t1 &lt;= a + b;</a:t>
            </a:r>
          </a:p>
          <a:p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t2 &lt;= d - c;</a:t>
            </a:r>
          </a:p>
          <a:p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t3 &lt;= t1 + t2;</a:t>
            </a:r>
          </a:p>
          <a:p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t4 &lt;= t2 ;</a:t>
            </a:r>
          </a:p>
          <a:p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  &lt;= t3 *t4 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end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end    </a:t>
            </a:r>
          </a:p>
          <a:p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endmodule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it-IT" sz="12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dirty="0" smtClean="0"/>
              <a:t>Il processo di sintesi è guidato da: descrizione in HDL del sistema, dai vincoli, da eventuali processi di ottimizzazione.</a:t>
            </a:r>
          </a:p>
          <a:p>
            <a:r>
              <a:rPr lang="it-IT" sz="2000" dirty="0" smtClean="0"/>
              <a:t>Nel raggiungimento degli obiettivi il contributo al successo del progetto è da ricercarsi:</a:t>
            </a:r>
          </a:p>
          <a:p>
            <a:pPr lvl="1"/>
            <a:r>
              <a:rPr lang="it-IT" sz="1800" dirty="0" smtClean="0">
                <a:solidFill>
                  <a:srgbClr val="FF0000"/>
                </a:solidFill>
              </a:rPr>
              <a:t>80 %</a:t>
            </a:r>
            <a:r>
              <a:rPr lang="it-IT" sz="1800" dirty="0" smtClean="0"/>
              <a:t> nella descrizione in HDL del sistema</a:t>
            </a:r>
          </a:p>
          <a:p>
            <a:pPr lvl="1"/>
            <a:r>
              <a:rPr lang="it-IT" sz="1800" dirty="0" smtClean="0">
                <a:solidFill>
                  <a:srgbClr val="FF0000"/>
                </a:solidFill>
              </a:rPr>
              <a:t>15%</a:t>
            </a:r>
            <a:r>
              <a:rPr lang="it-IT" sz="1800" dirty="0" smtClean="0"/>
              <a:t> all’imposizione di vincoli e ad un processo di sintesi ben organizzato</a:t>
            </a:r>
          </a:p>
          <a:p>
            <a:pPr lvl="1"/>
            <a:r>
              <a:rPr lang="it-IT" sz="1800" dirty="0" smtClean="0">
                <a:solidFill>
                  <a:srgbClr val="FF0000"/>
                </a:solidFill>
              </a:rPr>
              <a:t>5%</a:t>
            </a:r>
            <a:r>
              <a:rPr lang="it-IT" sz="1800" dirty="0" smtClean="0"/>
              <a:t> ad eventuali processi di ottimizzazione</a:t>
            </a:r>
          </a:p>
          <a:p>
            <a:r>
              <a:rPr lang="it-IT" sz="2000" dirty="0" err="1" smtClean="0"/>
              <a:t>Es</a:t>
            </a:r>
            <a:r>
              <a:rPr lang="it-IT" sz="2000" dirty="0" smtClean="0"/>
              <a:t>: si voglia progettare un sistema che funzioni a 100 MHz:</a:t>
            </a:r>
          </a:p>
          <a:p>
            <a:pPr lvl="1"/>
            <a:r>
              <a:rPr lang="it-IT" sz="1800" dirty="0" smtClean="0"/>
              <a:t>Una buona stesura del codice dovrebbe portare senza ottimizzazioni e senza imporre vincoli particolari a raggiungere una </a:t>
            </a:r>
            <a:r>
              <a:rPr lang="it-IT" sz="1800" dirty="0" err="1" smtClean="0"/>
              <a:t>freq</a:t>
            </a:r>
            <a:r>
              <a:rPr lang="it-IT" sz="1800" dirty="0" smtClean="0"/>
              <a:t>. di lavoro di almeno 80 MHz ... poi attraverso ottimizzazioni </a:t>
            </a:r>
            <a:r>
              <a:rPr lang="it-IT" sz="1800" dirty="0" err="1" smtClean="0"/>
              <a:t>sw</a:t>
            </a:r>
            <a:r>
              <a:rPr lang="it-IT" sz="1800" dirty="0" smtClean="0"/>
              <a:t> si può </a:t>
            </a:r>
            <a:r>
              <a:rPr lang="it-IT" sz="1800" dirty="0" err="1" smtClean="0"/>
              <a:t>ottenre</a:t>
            </a:r>
            <a:r>
              <a:rPr lang="it-IT" sz="1800" dirty="0" smtClean="0"/>
              <a:t> un miglioramento delle prestazioni di circa il 20%</a:t>
            </a:r>
            <a:endParaRPr lang="it-IT" sz="18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Contributo del “code Style”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dirty="0" smtClean="0"/>
              <a:t>Sono segnali condivisi da molti elementi</a:t>
            </a:r>
          </a:p>
          <a:p>
            <a:pPr lvl="1"/>
            <a:r>
              <a:rPr lang="it-IT" sz="1800" dirty="0" smtClean="0"/>
              <a:t>Devono arrivare in molti punti diversi della FPGA</a:t>
            </a:r>
          </a:p>
          <a:p>
            <a:pPr lvl="1"/>
            <a:r>
              <a:rPr lang="it-IT" sz="1800" dirty="0" smtClean="0"/>
              <a:t>Considerevoli ritardi nei collegamenti</a:t>
            </a:r>
          </a:p>
          <a:p>
            <a:pPr lvl="1"/>
            <a:r>
              <a:rPr lang="it-IT" sz="1800" dirty="0" smtClean="0"/>
              <a:t>Difficile mantenere il sincronismo</a:t>
            </a:r>
          </a:p>
          <a:p>
            <a:pPr lvl="1"/>
            <a:r>
              <a:rPr lang="it-IT" sz="1800" dirty="0" smtClean="0"/>
              <a:t>Sorgente (driver) e destinazione di un segnale è bene siano vicini</a:t>
            </a:r>
          </a:p>
          <a:p>
            <a:r>
              <a:rPr lang="it-IT" sz="2000" dirty="0" smtClean="0"/>
              <a:t>Duplicazione della logica </a:t>
            </a:r>
          </a:p>
          <a:p>
            <a:pPr lvl="1"/>
            <a:r>
              <a:rPr lang="it-IT" sz="1800" dirty="0" smtClean="0"/>
              <a:t>Manuale o automatica (</a:t>
            </a:r>
            <a:r>
              <a:rPr lang="it-IT" sz="1800" dirty="0" err="1" smtClean="0"/>
              <a:t>max_fanout</a:t>
            </a:r>
            <a:r>
              <a:rPr lang="it-IT" sz="1800" dirty="0" smtClean="0"/>
              <a:t>)</a:t>
            </a:r>
          </a:p>
          <a:p>
            <a:pPr lvl="1"/>
            <a:r>
              <a:rPr lang="it-IT" sz="1800" dirty="0" smtClean="0"/>
              <a:t>“</a:t>
            </a:r>
            <a:r>
              <a:rPr lang="it-IT" sz="1800" dirty="0" err="1" smtClean="0"/>
              <a:t>preserve</a:t>
            </a:r>
            <a:r>
              <a:rPr lang="it-IT" sz="1800" dirty="0" smtClean="0"/>
              <a:t> </a:t>
            </a:r>
            <a:r>
              <a:rPr lang="it-IT" sz="1800" dirty="0" err="1" smtClean="0"/>
              <a:t>attribute</a:t>
            </a:r>
            <a:r>
              <a:rPr lang="it-IT" sz="1800" dirty="0" smtClean="0"/>
              <a:t>” per evitare che l’ottimizzazione elimini le ridondanze</a:t>
            </a:r>
          </a:p>
          <a:p>
            <a:r>
              <a:rPr lang="it-IT" sz="2200" dirty="0" smtClean="0"/>
              <a:t>Utilizzo di reti dedicate (ad alto </a:t>
            </a:r>
            <a:r>
              <a:rPr lang="it-IT" sz="2200" dirty="0" err="1" smtClean="0"/>
              <a:t>fanout</a:t>
            </a:r>
            <a:r>
              <a:rPr lang="it-IT" sz="2200" dirty="0" smtClean="0"/>
              <a:t> – </a:t>
            </a:r>
            <a:r>
              <a:rPr lang="it-IT" sz="2200" dirty="0" err="1" smtClean="0"/>
              <a:t>es</a:t>
            </a:r>
            <a:r>
              <a:rPr lang="it-IT" sz="2200" dirty="0" smtClean="0"/>
              <a:t>: Reset)</a:t>
            </a:r>
            <a:endParaRPr lang="it-IT" sz="22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High fan-out </a:t>
            </a:r>
            <a:r>
              <a:rPr lang="it-IT" dirty="0" err="1" smtClean="0"/>
              <a:t>signals</a:t>
            </a:r>
            <a:endParaRPr lang="it-IT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4953000"/>
            <a:ext cx="5791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RESET sincrono ed asincrono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928662" y="1643050"/>
            <a:ext cx="3406702" cy="35394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1400" b="1" dirty="0" err="1" smtClean="0">
                <a:latin typeface="Courier New" pitchFamily="49" charset="0"/>
                <a:cs typeface="Courier New" pitchFamily="49" charset="0"/>
              </a:rPr>
              <a:t>module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sync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(d,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clr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pre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,q);</a:t>
            </a:r>
          </a:p>
          <a:p>
            <a:r>
              <a:rPr lang="it-IT" sz="1400" b="1" dirty="0" smtClean="0">
                <a:latin typeface="Courier New" pitchFamily="49" charset="0"/>
                <a:cs typeface="Courier New" pitchFamily="49" charset="0"/>
              </a:rPr>
              <a:t>input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d,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clr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pre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1400" b="1" dirty="0" smtClean="0">
                <a:latin typeface="Courier New" pitchFamily="49" charset="0"/>
                <a:cs typeface="Courier New" pitchFamily="49" charset="0"/>
              </a:rPr>
              <a:t>output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q;</a:t>
            </a:r>
          </a:p>
          <a:p>
            <a:r>
              <a:rPr lang="it-IT" sz="1400" b="1" dirty="0" err="1" smtClean="0">
                <a:latin typeface="Courier New" pitchFamily="49" charset="0"/>
                <a:cs typeface="Courier New" pitchFamily="49" charset="0"/>
              </a:rPr>
              <a:t>reg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q;</a:t>
            </a:r>
          </a:p>
          <a:p>
            <a:endParaRPr lang="it-IT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it-IT" sz="1400" b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always</a:t>
            </a:r>
            <a:r>
              <a:rPr lang="it-IT" sz="14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@(</a:t>
            </a:r>
            <a:r>
              <a:rPr lang="it-IT" sz="1400" b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posedge</a:t>
            </a:r>
            <a:r>
              <a:rPr lang="it-IT" sz="14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400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4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1400" b="1" dirty="0" err="1" smtClean="0">
                <a:latin typeface="Courier New" pitchFamily="49" charset="0"/>
                <a:cs typeface="Courier New" pitchFamily="49" charset="0"/>
              </a:rPr>
              <a:t>begin</a:t>
            </a:r>
            <a:endParaRPr lang="it-IT" sz="1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it-IT" sz="1400" b="1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clr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         q &lt;= 1’b0;</a:t>
            </a:r>
          </a:p>
          <a:p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it-IT" sz="1400" b="1" dirty="0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400" b="1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pre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         q &lt;= 1’b1;</a:t>
            </a:r>
          </a:p>
          <a:p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it-IT" sz="1400" b="1" dirty="0" smtClean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         q &lt;= d;</a:t>
            </a:r>
          </a:p>
          <a:p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1400" b="1" dirty="0" smtClean="0">
                <a:latin typeface="Courier New" pitchFamily="49" charset="0"/>
                <a:cs typeface="Courier New" pitchFamily="49" charset="0"/>
              </a:rPr>
              <a:t>end</a:t>
            </a:r>
          </a:p>
          <a:p>
            <a:r>
              <a:rPr lang="it-IT" sz="1400" b="1" dirty="0" err="1" smtClean="0">
                <a:latin typeface="Courier New" pitchFamily="49" charset="0"/>
                <a:cs typeface="Courier New" pitchFamily="49" charset="0"/>
              </a:rPr>
              <a:t>endmodule</a:t>
            </a:r>
            <a:endParaRPr lang="it-IT" sz="1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	</a:t>
            </a:r>
            <a:endParaRPr lang="it-IT" sz="12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4857752" y="1643050"/>
            <a:ext cx="4051109" cy="31085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1400" b="1" dirty="0" err="1" smtClean="0">
                <a:latin typeface="Courier New" pitchFamily="49" charset="0"/>
                <a:cs typeface="Courier New" pitchFamily="49" charset="0"/>
              </a:rPr>
              <a:t>module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async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(d,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clr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,q);</a:t>
            </a:r>
          </a:p>
          <a:p>
            <a:r>
              <a:rPr lang="it-IT" sz="1400" b="1" dirty="0" smtClean="0">
                <a:latin typeface="Courier New" pitchFamily="49" charset="0"/>
                <a:cs typeface="Courier New" pitchFamily="49" charset="0"/>
              </a:rPr>
              <a:t>input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d,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clr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1400" b="1" dirty="0" smtClean="0">
                <a:latin typeface="Courier New" pitchFamily="49" charset="0"/>
                <a:cs typeface="Courier New" pitchFamily="49" charset="0"/>
              </a:rPr>
              <a:t>output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q;</a:t>
            </a:r>
          </a:p>
          <a:p>
            <a:r>
              <a:rPr lang="it-IT" sz="1400" b="1" dirty="0" err="1" smtClean="0">
                <a:latin typeface="Courier New" pitchFamily="49" charset="0"/>
                <a:cs typeface="Courier New" pitchFamily="49" charset="0"/>
              </a:rPr>
              <a:t>reg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q;</a:t>
            </a:r>
          </a:p>
          <a:p>
            <a:endParaRPr lang="it-IT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it-IT" sz="1400" b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always</a:t>
            </a:r>
            <a:r>
              <a:rPr lang="it-IT" sz="14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@(</a:t>
            </a:r>
            <a:r>
              <a:rPr lang="it-IT" sz="1400" b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posedge</a:t>
            </a:r>
            <a:r>
              <a:rPr lang="it-IT" sz="14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400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4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or </a:t>
            </a:r>
            <a:r>
              <a:rPr lang="it-IT" sz="1400" b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posedge</a:t>
            </a:r>
            <a:r>
              <a:rPr lang="it-IT" sz="14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400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clr</a:t>
            </a:r>
            <a:r>
              <a:rPr lang="it-IT" sz="14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1400" b="1" dirty="0" err="1" smtClean="0">
                <a:latin typeface="Courier New" pitchFamily="49" charset="0"/>
                <a:cs typeface="Courier New" pitchFamily="49" charset="0"/>
              </a:rPr>
              <a:t>begin</a:t>
            </a:r>
            <a:endParaRPr lang="it-IT" sz="1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it-IT" sz="1400" b="1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clr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         q &lt;= 1’b0;</a:t>
            </a:r>
          </a:p>
          <a:p>
            <a:r>
              <a:rPr lang="it-IT" sz="1400" b="1" dirty="0" smtClean="0">
                <a:latin typeface="Courier New" pitchFamily="49" charset="0"/>
                <a:cs typeface="Courier New" pitchFamily="49" charset="0"/>
              </a:rPr>
              <a:t>      else</a:t>
            </a:r>
          </a:p>
          <a:p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         q &lt;= d;</a:t>
            </a:r>
          </a:p>
          <a:p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1400" b="1" dirty="0" smtClean="0">
                <a:latin typeface="Courier New" pitchFamily="49" charset="0"/>
                <a:cs typeface="Courier New" pitchFamily="49" charset="0"/>
              </a:rPr>
              <a:t>end</a:t>
            </a:r>
          </a:p>
          <a:p>
            <a:r>
              <a:rPr lang="it-IT" sz="1400" b="1" dirty="0" err="1" smtClean="0">
                <a:latin typeface="Courier New" pitchFamily="49" charset="0"/>
                <a:cs typeface="Courier New" pitchFamily="49" charset="0"/>
              </a:rPr>
              <a:t>endmodule</a:t>
            </a:r>
            <a:endParaRPr lang="it-IT" sz="1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	</a:t>
            </a:r>
            <a:endParaRPr lang="it-IT" sz="1200" dirty="0" smtClean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072074"/>
            <a:ext cx="399097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5072074"/>
            <a:ext cx="24003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Reset sincrono</a:t>
            </a:r>
          </a:p>
          <a:p>
            <a:pPr lvl="1"/>
            <a:r>
              <a:rPr lang="it-IT" dirty="0" smtClean="0"/>
              <a:t>Sconsigliato</a:t>
            </a:r>
          </a:p>
          <a:p>
            <a:pPr lvl="1"/>
            <a:r>
              <a:rPr lang="it-IT" dirty="0" smtClean="0"/>
              <a:t>Utilizza maggiori risorse</a:t>
            </a:r>
          </a:p>
          <a:p>
            <a:pPr lvl="1"/>
            <a:r>
              <a:rPr lang="it-IT" dirty="0" smtClean="0"/>
              <a:t>Non fa uso di risorse dedicate</a:t>
            </a:r>
          </a:p>
          <a:p>
            <a:pPr lvl="1"/>
            <a:r>
              <a:rPr lang="it-IT" dirty="0" smtClean="0"/>
              <a:t>E’ trattato alla stregua di qualunque segnale</a:t>
            </a:r>
          </a:p>
          <a:p>
            <a:pPr lvl="1"/>
            <a:r>
              <a:rPr lang="it-IT" dirty="0" smtClean="0"/>
              <a:t>Ha elevato fan-out</a:t>
            </a:r>
          </a:p>
          <a:p>
            <a:pPr lvl="1"/>
            <a:endParaRPr lang="it-IT" dirty="0" smtClean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Gestione del Reset</a:t>
            </a:r>
            <a:endParaRPr lang="it-IT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6512" y="4286256"/>
            <a:ext cx="399097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Reset asincrono</a:t>
            </a:r>
          </a:p>
          <a:p>
            <a:pPr lvl="1"/>
            <a:r>
              <a:rPr lang="it-IT" dirty="0" smtClean="0"/>
              <a:t>E’ più diffuso</a:t>
            </a:r>
          </a:p>
          <a:p>
            <a:pPr lvl="1"/>
            <a:r>
              <a:rPr lang="it-IT" dirty="0" smtClean="0"/>
              <a:t>Usa risorse già presenti su FPGA</a:t>
            </a:r>
          </a:p>
          <a:p>
            <a:pPr lvl="1"/>
            <a:r>
              <a:rPr lang="it-IT" dirty="0" smtClean="0"/>
              <a:t>Esistono anche linee globali di reset</a:t>
            </a:r>
          </a:p>
          <a:p>
            <a:pPr lvl="1"/>
            <a:r>
              <a:rPr lang="it-IT" dirty="0" smtClean="0"/>
              <a:t>Può presentare dei malfunzionamenti al momento di “ri-attivazione”</a:t>
            </a:r>
          </a:p>
          <a:p>
            <a:pPr lvl="2"/>
            <a:r>
              <a:rPr lang="it-IT" dirty="0" smtClean="0"/>
              <a:t>Essendo un segnale asincrono potrebbe arrivare nei pressi del  fronte di clock: </a:t>
            </a:r>
          </a:p>
          <a:p>
            <a:pPr lvl="2"/>
            <a:r>
              <a:rPr lang="it-IT" dirty="0" smtClean="0"/>
              <a:t>Alcuni FF potrebbero riattivarsi subito, altri all’istante successivo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Gestione del Reset</a:t>
            </a:r>
            <a:endParaRPr lang="it-IT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68" y="5143512"/>
            <a:ext cx="24003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Reset asincrono / sincronizzato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Gestione del Reset</a:t>
            </a:r>
            <a:endParaRPr lang="it-IT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24275" y="3429000"/>
            <a:ext cx="5419725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sellaDiTesto 5"/>
          <p:cNvSpPr txBox="1"/>
          <p:nvPr/>
        </p:nvSpPr>
        <p:spPr>
          <a:xfrm>
            <a:off x="642910" y="2000240"/>
            <a:ext cx="4913525" cy="47782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module </a:t>
            </a:r>
            <a:r>
              <a:rPr lang="en-US" sz="1050" dirty="0" err="1" smtClean="0">
                <a:latin typeface="Courier New" pitchFamily="49" charset="0"/>
                <a:cs typeface="Courier New" pitchFamily="49" charset="0"/>
              </a:rPr>
              <a:t>reset_sinc_asinc</a:t>
            </a:r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05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50" dirty="0" err="1" smtClean="0">
                <a:latin typeface="Courier New" pitchFamily="49" charset="0"/>
                <a:cs typeface="Courier New" pitchFamily="49" charset="0"/>
              </a:rPr>
              <a:t>n_reset</a:t>
            </a:r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50" dirty="0" err="1" smtClean="0">
                <a:latin typeface="Courier New" pitchFamily="49" charset="0"/>
                <a:cs typeface="Courier New" pitchFamily="49" charset="0"/>
              </a:rPr>
              <a:t>data_in</a:t>
            </a:r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, out1, out2);</a:t>
            </a:r>
          </a:p>
          <a:p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input </a:t>
            </a:r>
            <a:r>
              <a:rPr lang="en-US" sz="1050" dirty="0" err="1" smtClean="0">
                <a:latin typeface="Courier New" pitchFamily="49" charset="0"/>
                <a:cs typeface="Courier New" pitchFamily="49" charset="0"/>
              </a:rPr>
              <a:t>n_reset</a:t>
            </a:r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input </a:t>
            </a:r>
            <a:r>
              <a:rPr lang="en-US" sz="105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input </a:t>
            </a:r>
            <a:r>
              <a:rPr lang="en-US" sz="1050" dirty="0" err="1" smtClean="0">
                <a:latin typeface="Courier New" pitchFamily="49" charset="0"/>
                <a:cs typeface="Courier New" pitchFamily="49" charset="0"/>
              </a:rPr>
              <a:t>data_in</a:t>
            </a:r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output out1,out2;</a:t>
            </a:r>
          </a:p>
          <a:p>
            <a:r>
              <a:rPr lang="en-US" sz="1050" dirty="0" err="1" smtClean="0"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 out1,out2,t1,d2;</a:t>
            </a:r>
          </a:p>
          <a:p>
            <a:endParaRPr lang="en-US" sz="105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always@(</a:t>
            </a:r>
            <a:r>
              <a:rPr lang="en-US" sz="1050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5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 or </a:t>
            </a:r>
            <a:r>
              <a:rPr lang="en-US" sz="1050" dirty="0" err="1" smtClean="0">
                <a:latin typeface="Courier New" pitchFamily="49" charset="0"/>
                <a:cs typeface="Courier New" pitchFamily="49" charset="0"/>
              </a:rPr>
              <a:t>negedge</a:t>
            </a:r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50" dirty="0" err="1" smtClean="0">
                <a:latin typeface="Courier New" pitchFamily="49" charset="0"/>
                <a:cs typeface="Courier New" pitchFamily="49" charset="0"/>
              </a:rPr>
              <a:t>n_reset</a:t>
            </a:r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) begin</a:t>
            </a:r>
          </a:p>
          <a:p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if (!</a:t>
            </a:r>
            <a:r>
              <a:rPr lang="en-US" sz="1050" dirty="0" err="1" smtClean="0">
                <a:latin typeface="Courier New" pitchFamily="49" charset="0"/>
                <a:cs typeface="Courier New" pitchFamily="49" charset="0"/>
              </a:rPr>
              <a:t>n_reset</a:t>
            </a:r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) begin</a:t>
            </a:r>
          </a:p>
          <a:p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   t1 &lt;= 0;</a:t>
            </a:r>
          </a:p>
          <a:p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   d2 &lt;= 0;</a:t>
            </a:r>
          </a:p>
          <a:p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end else begin  </a:t>
            </a:r>
          </a:p>
          <a:p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	t1 &lt;= 1;</a:t>
            </a:r>
          </a:p>
          <a:p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	d2 &lt;= t1;</a:t>
            </a:r>
          </a:p>
          <a:p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   end</a:t>
            </a:r>
          </a:p>
          <a:p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end    </a:t>
            </a:r>
          </a:p>
          <a:p>
            <a:endParaRPr lang="en-US" sz="1050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105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always@(</a:t>
            </a:r>
            <a:r>
              <a:rPr lang="en-US" sz="1050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5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 or </a:t>
            </a:r>
            <a:r>
              <a:rPr lang="en-US" sz="1050" dirty="0" err="1" smtClean="0">
                <a:latin typeface="Courier New" pitchFamily="49" charset="0"/>
                <a:cs typeface="Courier New" pitchFamily="49" charset="0"/>
              </a:rPr>
              <a:t>negedge</a:t>
            </a:r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 d2) begin</a:t>
            </a:r>
          </a:p>
          <a:p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if (!d2) begin</a:t>
            </a:r>
          </a:p>
          <a:p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   out1 &lt;= 0;</a:t>
            </a:r>
          </a:p>
          <a:p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   out2 &lt;= 0;</a:t>
            </a:r>
          </a:p>
          <a:p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end else begin  </a:t>
            </a:r>
          </a:p>
          <a:p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	out1 &lt;= </a:t>
            </a:r>
            <a:r>
              <a:rPr lang="en-US" sz="1050" dirty="0" err="1" smtClean="0">
                <a:latin typeface="Courier New" pitchFamily="49" charset="0"/>
                <a:cs typeface="Courier New" pitchFamily="49" charset="0"/>
              </a:rPr>
              <a:t>data_in</a:t>
            </a:r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	out2 &lt;= </a:t>
            </a:r>
            <a:r>
              <a:rPr lang="en-US" sz="1050" dirty="0" err="1" smtClean="0">
                <a:latin typeface="Courier New" pitchFamily="49" charset="0"/>
                <a:cs typeface="Courier New" pitchFamily="49" charset="0"/>
              </a:rPr>
              <a:t>data_in</a:t>
            </a:r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   end</a:t>
            </a:r>
          </a:p>
          <a:p>
            <a:r>
              <a:rPr lang="en-US" sz="1050" dirty="0" smtClean="0">
                <a:latin typeface="Courier New" pitchFamily="49" charset="0"/>
                <a:cs typeface="Courier New" pitchFamily="49" charset="0"/>
              </a:rPr>
              <a:t>end    </a:t>
            </a:r>
          </a:p>
          <a:p>
            <a:endParaRPr lang="en-US" sz="105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050" dirty="0" err="1" smtClean="0">
                <a:latin typeface="Courier New" pitchFamily="49" charset="0"/>
                <a:cs typeface="Courier New" pitchFamily="49" charset="0"/>
              </a:rPr>
              <a:t>endmodule</a:t>
            </a:r>
            <a:endParaRPr lang="it-IT" sz="105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Simulazione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Conviene usare una struttura simile per pilotare i FF di ciascun “clock domain”</a:t>
            </a:r>
          </a:p>
          <a:p>
            <a:pPr>
              <a:buNone/>
            </a:pP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Reset asincrono - sincronizzato</a:t>
            </a:r>
            <a:endParaRPr lang="it-IT" dirty="0"/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2" y="2447925"/>
            <a:ext cx="8486775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 smtClean="0"/>
              <a:t>Il sintetizzatore riconosce le memorie</a:t>
            </a:r>
          </a:p>
          <a:p>
            <a:r>
              <a:rPr lang="it-IT" sz="2400" dirty="0" smtClean="0"/>
              <a:t>Se il codice coincide con la tipologia di memorie disponibili, questa viene “implicata”</a:t>
            </a:r>
          </a:p>
          <a:p>
            <a:r>
              <a:rPr lang="it-IT" sz="2400" dirty="0" smtClean="0"/>
              <a:t>Altrimenti utilizza i singoli LE</a:t>
            </a:r>
          </a:p>
          <a:p>
            <a:pPr lvl="1"/>
            <a:r>
              <a:rPr lang="it-IT" sz="2000" dirty="0" smtClean="0"/>
              <a:t>Spreco di risorse</a:t>
            </a:r>
          </a:p>
          <a:p>
            <a:pPr lvl="1"/>
            <a:r>
              <a:rPr lang="it-IT" sz="2000" dirty="0" smtClean="0"/>
              <a:t>Elevato tempo di compilazione</a:t>
            </a:r>
          </a:p>
          <a:p>
            <a:pPr lvl="1"/>
            <a:r>
              <a:rPr lang="it-IT" sz="2000" dirty="0" smtClean="0"/>
              <a:t>Risultati scadenti (tempi, area, potenza)</a:t>
            </a:r>
          </a:p>
          <a:p>
            <a:r>
              <a:rPr lang="it-IT" sz="2400" dirty="0" smtClean="0"/>
              <a:t>Esempi</a:t>
            </a:r>
          </a:p>
          <a:p>
            <a:pPr lvl="1"/>
            <a:r>
              <a:rPr lang="it-IT" sz="2000" dirty="0" smtClean="0"/>
              <a:t>le memorie sono sincrone</a:t>
            </a:r>
          </a:p>
          <a:p>
            <a:pPr lvl="1"/>
            <a:r>
              <a:rPr lang="it-IT" sz="2000" dirty="0" smtClean="0"/>
              <a:t>non prevedono linee di reset</a:t>
            </a:r>
          </a:p>
          <a:p>
            <a:pPr lvl="1"/>
            <a:r>
              <a:rPr lang="it-IT" sz="2000" dirty="0" smtClean="0"/>
              <a:t>Diverse metodologie di “</a:t>
            </a:r>
            <a:r>
              <a:rPr lang="it-IT" sz="2000" dirty="0" err="1" smtClean="0"/>
              <a:t>read</a:t>
            </a:r>
            <a:r>
              <a:rPr lang="it-IT" sz="2000" dirty="0" smtClean="0"/>
              <a:t> </a:t>
            </a:r>
            <a:r>
              <a:rPr lang="it-IT" sz="2000" dirty="0" err="1" smtClean="0"/>
              <a:t>after</a:t>
            </a:r>
            <a:r>
              <a:rPr lang="it-IT" sz="2000" dirty="0" smtClean="0"/>
              <a:t> </a:t>
            </a:r>
            <a:r>
              <a:rPr lang="it-IT" sz="2000" dirty="0" err="1" smtClean="0"/>
              <a:t>writing</a:t>
            </a:r>
            <a:r>
              <a:rPr lang="it-IT" sz="2000" dirty="0" smtClean="0"/>
              <a:t>”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Inferring</a:t>
            </a:r>
            <a:r>
              <a:rPr lang="it-IT" dirty="0" smtClean="0"/>
              <a:t> di memorie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18650" y="1428760"/>
            <a:ext cx="3525350" cy="200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Inferring</a:t>
            </a:r>
            <a:r>
              <a:rPr lang="it-IT" dirty="0" smtClean="0"/>
              <a:t> di Memorie</a:t>
            </a:r>
            <a:endParaRPr lang="it-IT" dirty="0"/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8900" y="4429132"/>
            <a:ext cx="65151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sellaDiTesto 5"/>
          <p:cNvSpPr txBox="1"/>
          <p:nvPr/>
        </p:nvSpPr>
        <p:spPr>
          <a:xfrm>
            <a:off x="642910" y="1285860"/>
            <a:ext cx="3299301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module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memory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(</a:t>
            </a:r>
          </a:p>
          <a:p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input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n_reset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input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we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input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input [7:0]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data_in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input [12:0]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addr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output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reg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[7:0]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data_out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it-IT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reg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[7:0]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mem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[12:0];</a:t>
            </a:r>
          </a:p>
          <a:p>
            <a:endParaRPr lang="it-IT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always@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begin</a:t>
            </a:r>
            <a:endParaRPr lang="it-IT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we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mem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addr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] &lt;=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data_in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data_out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mem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addr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end</a:t>
            </a:r>
          </a:p>
          <a:p>
            <a:endParaRPr lang="it-IT" sz="1400" dirty="0" smtClean="0">
              <a:latin typeface="Courier New" pitchFamily="49" charset="0"/>
              <a:cs typeface="Courier New" pitchFamily="49" charset="0"/>
            </a:endParaRPr>
          </a:p>
          <a:p>
            <a:endParaRPr lang="it-IT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endmodule</a:t>
            </a:r>
            <a:endParaRPr lang="it-IT" sz="1400" dirty="0" smtClean="0">
              <a:latin typeface="Courier New" pitchFamily="49" charset="0"/>
              <a:cs typeface="Courier New" pitchFamily="49" charset="0"/>
            </a:endParaRPr>
          </a:p>
          <a:p>
            <a:endParaRPr lang="it-IT" sz="1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Inferring</a:t>
            </a:r>
            <a:r>
              <a:rPr lang="it-IT" dirty="0" smtClean="0"/>
              <a:t> di Memorie</a:t>
            </a:r>
            <a:endParaRPr lang="it-IT" dirty="0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43450" y="1428736"/>
            <a:ext cx="4400550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3007" y="3857628"/>
            <a:ext cx="3328993" cy="2867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sellaDiTesto 5"/>
          <p:cNvSpPr txBox="1"/>
          <p:nvPr/>
        </p:nvSpPr>
        <p:spPr>
          <a:xfrm>
            <a:off x="357158" y="1357298"/>
            <a:ext cx="501772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…</a:t>
            </a:r>
          </a:p>
          <a:p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reg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[7:0]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mem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[12:0];</a:t>
            </a:r>
          </a:p>
          <a:p>
            <a:endParaRPr lang="it-IT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always@(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or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negedge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n_reset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 begin</a:t>
            </a:r>
          </a:p>
          <a:p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if (!</a:t>
            </a:r>
            <a:r>
              <a:rPr lang="en-US" sz="14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n_reset</a:t>
            </a:r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4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mem</a:t>
            </a:r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4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] &lt;=0;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else if (we)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mem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] &lt;=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data_in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data_out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mem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end</a:t>
            </a:r>
          </a:p>
          <a:p>
            <a:endParaRPr lang="it-IT" sz="1400" dirty="0" smtClean="0">
              <a:latin typeface="Courier New" pitchFamily="49" charset="0"/>
              <a:cs typeface="Courier New" pitchFamily="49" charset="0"/>
            </a:endParaRPr>
          </a:p>
          <a:p>
            <a:endParaRPr lang="it-IT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endmodule</a:t>
            </a:r>
            <a:endParaRPr lang="it-IT" sz="1400" dirty="0" smtClean="0">
              <a:latin typeface="Courier New" pitchFamily="49" charset="0"/>
              <a:cs typeface="Courier New" pitchFamily="49" charset="0"/>
            </a:endParaRPr>
          </a:p>
          <a:p>
            <a:endParaRPr lang="it-IT" sz="1400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0" name="Connettore 2 9"/>
          <p:cNvCxnSpPr/>
          <p:nvPr/>
        </p:nvCxnSpPr>
        <p:spPr>
          <a:xfrm rot="10800000">
            <a:off x="3929058" y="4572008"/>
            <a:ext cx="1785950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/>
          <p:cNvSpPr txBox="1"/>
          <p:nvPr/>
        </p:nvSpPr>
        <p:spPr>
          <a:xfrm>
            <a:off x="5643570" y="5429264"/>
            <a:ext cx="1705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Asinc</a:t>
            </a:r>
            <a:r>
              <a:rPr lang="it-IT" dirty="0" smtClean="0"/>
              <a:t>. </a:t>
            </a:r>
            <a:r>
              <a:rPr lang="it-IT" dirty="0" err="1" smtClean="0"/>
              <a:t>Mem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FPGA diverse possono essere dotate di risorse diverse</a:t>
            </a:r>
          </a:p>
          <a:p>
            <a:pPr lvl="1"/>
            <a:r>
              <a:rPr lang="it-IT" dirty="0" smtClean="0"/>
              <a:t>Le memorie tipicamente sono sincrone</a:t>
            </a:r>
          </a:p>
          <a:p>
            <a:pPr lvl="1"/>
            <a:r>
              <a:rPr lang="it-IT" dirty="0" smtClean="0"/>
              <a:t>Reset o altri controlli possono non essere supportati</a:t>
            </a:r>
          </a:p>
          <a:p>
            <a:pPr lvl="1"/>
            <a:r>
              <a:rPr lang="it-IT" dirty="0" smtClean="0"/>
              <a:t>La lettura contemporanea alla scrittura potrebbe essere di diverse tipologie (alcune supportate altre no)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Risorse disponibili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642910" y="3429000"/>
            <a:ext cx="3571900" cy="20621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always @(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sel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or b or c)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sel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temp = b;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else 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temp = c;</a:t>
            </a:r>
          </a:p>
          <a:p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always @(temp or a)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z= a+ temp;</a:t>
            </a:r>
            <a:endParaRPr lang="it-IT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571472" y="1285860"/>
            <a:ext cx="3640740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always @(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sel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or a or b or c)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sel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z = a + b;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else 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z = a + c;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91050" y="1000108"/>
            <a:ext cx="4552950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5394" y="3429000"/>
            <a:ext cx="426720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4810" y="1438282"/>
            <a:ext cx="4429156" cy="302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dirty="0" smtClean="0"/>
              <a:t>Tenere separata la logica combinatoria da quella sequenziale</a:t>
            </a:r>
            <a:endParaRPr lang="it-IT" sz="20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Logica Combinatoria e Sequenziale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571472" y="4077072"/>
            <a:ext cx="3571900" cy="24622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always @(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 begin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temp=in;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end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always @(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ena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or temp)  begin   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if (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ena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  z=temp;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else 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  z=1'bz;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end</a:t>
            </a:r>
          </a:p>
          <a:p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endmodule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571472" y="1988840"/>
            <a:ext cx="3571900" cy="181588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always @(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if (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ena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  z=in;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else 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  z=1'bz;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end</a:t>
            </a:r>
          </a:p>
          <a:p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endmodule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4500570"/>
            <a:ext cx="4200525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1800" dirty="0" smtClean="0"/>
              <a:t>L’impiego di </a:t>
            </a:r>
            <a:r>
              <a:rPr lang="it-IT" sz="1800" dirty="0" err="1" smtClean="0"/>
              <a:t>latches</a:t>
            </a:r>
            <a:r>
              <a:rPr lang="it-IT" sz="1800" dirty="0" smtClean="0"/>
              <a:t> può portare a “corse critiche” il cui risultato può essere aleatorio</a:t>
            </a:r>
          </a:p>
          <a:p>
            <a:r>
              <a:rPr lang="it-IT" sz="1800" dirty="0" smtClean="0"/>
              <a:t>Molto meglio usare FF</a:t>
            </a:r>
          </a:p>
          <a:p>
            <a:endParaRPr lang="it-IT" sz="2400" dirty="0" smtClean="0"/>
          </a:p>
          <a:p>
            <a:endParaRPr lang="it-IT" sz="2400" dirty="0" smtClean="0"/>
          </a:p>
          <a:p>
            <a:endParaRPr lang="it-IT" sz="2400" dirty="0" smtClean="0"/>
          </a:p>
          <a:p>
            <a:endParaRPr lang="it-IT" sz="2400" dirty="0" smtClean="0"/>
          </a:p>
          <a:p>
            <a:endParaRPr lang="it-IT" sz="2400" dirty="0" smtClean="0"/>
          </a:p>
          <a:p>
            <a:endParaRPr lang="it-IT" sz="2400" dirty="0" smtClean="0"/>
          </a:p>
          <a:p>
            <a:r>
              <a:rPr lang="it-IT" sz="2000" dirty="0" smtClean="0"/>
              <a:t>Un codice scritto in modo poco accurato induce il sintetizzatore a introdurre (inutilmente) dei </a:t>
            </a:r>
            <a:r>
              <a:rPr lang="it-IT" sz="2000" dirty="0" err="1" smtClean="0"/>
              <a:t>latches</a:t>
            </a:r>
            <a:r>
              <a:rPr lang="it-IT" sz="2000" dirty="0" smtClean="0"/>
              <a:t> per memorizzare alcuni valori</a:t>
            </a:r>
          </a:p>
          <a:p>
            <a:pPr lvl="1"/>
            <a:r>
              <a:rPr lang="it-IT" sz="1800" dirty="0" smtClean="0"/>
              <a:t>Non bisogna lasciare assegnazioni implicite o sottointese</a:t>
            </a:r>
            <a:endParaRPr lang="it-IT" sz="18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Evitare i </a:t>
            </a:r>
            <a:r>
              <a:rPr lang="it-IT" dirty="0" err="1" smtClean="0"/>
              <a:t>latches</a:t>
            </a:r>
            <a:endParaRPr lang="it-IT" dirty="0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428868"/>
            <a:ext cx="326707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tangolo 4"/>
          <p:cNvSpPr/>
          <p:nvPr/>
        </p:nvSpPr>
        <p:spPr>
          <a:xfrm>
            <a:off x="1071538" y="2428868"/>
            <a:ext cx="2643206" cy="116955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always @(a or b)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if (a)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x&lt;=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x^b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;	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end</a:t>
            </a:r>
            <a:endParaRPr lang="it-IT" sz="18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3571876"/>
            <a:ext cx="250507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ttangolo 6"/>
          <p:cNvSpPr/>
          <p:nvPr/>
        </p:nvSpPr>
        <p:spPr>
          <a:xfrm>
            <a:off x="1071538" y="3688209"/>
            <a:ext cx="2633682" cy="116955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always @(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a)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if (a)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x&lt;=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x^b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;	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end</a:t>
            </a:r>
            <a:endParaRPr lang="it-IT" sz="18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785786" y="3500438"/>
            <a:ext cx="3079689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always @(a or b or c)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if (c) 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   x = a &amp; b; 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else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   x = 1'bx;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end</a:t>
            </a:r>
            <a:endParaRPr lang="it-IT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785786" y="1285860"/>
            <a:ext cx="3079689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always @(a or b or c)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if (c) 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   x = a &amp; b; 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end</a:t>
            </a:r>
            <a:endParaRPr lang="it-IT" sz="18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7791" y="3786190"/>
            <a:ext cx="368617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285860"/>
            <a:ext cx="436245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sellaDiTesto 8"/>
          <p:cNvSpPr txBox="1"/>
          <p:nvPr/>
        </p:nvSpPr>
        <p:spPr>
          <a:xfrm>
            <a:off x="881345" y="2824459"/>
            <a:ext cx="7929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Viene implicato </a:t>
            </a:r>
            <a:r>
              <a:rPr lang="it-IT" i="1" dirty="0" smtClean="0"/>
              <a:t>(“</a:t>
            </a:r>
            <a:r>
              <a:rPr lang="it-IT" i="1" dirty="0" err="1" smtClean="0"/>
              <a:t>inferred</a:t>
            </a:r>
            <a:r>
              <a:rPr lang="it-IT" i="1" dirty="0" smtClean="0"/>
              <a:t>”) </a:t>
            </a:r>
            <a:r>
              <a:rPr lang="it-IT" dirty="0" smtClean="0"/>
              <a:t>un latch per memorizzare l’uscita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928662" y="5643578"/>
            <a:ext cx="44855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Soluzione puramente combinatoria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285720" y="2000240"/>
            <a:ext cx="3786214" cy="160043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always @(a or b or c)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if (c) begin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  x = a &amp; b; 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  y = x | b; 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end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end</a:t>
            </a:r>
            <a:endParaRPr lang="it-IT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14282" y="3857628"/>
            <a:ext cx="3857652" cy="160043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always @(a or b or c)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if (c) begin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  x &lt;= a &amp; b; 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  y &lt;= x | b; 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end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end</a:t>
            </a:r>
            <a:endParaRPr lang="it-IT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571472" y="1357298"/>
            <a:ext cx="69413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Il rischio è inoltre quello di ottenere risultati imprevisti</a:t>
            </a:r>
            <a:endParaRPr lang="it-IT" dirty="0"/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1928802"/>
            <a:ext cx="410527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71950" y="3786190"/>
            <a:ext cx="497205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ttangolo 10"/>
          <p:cNvSpPr/>
          <p:nvPr/>
        </p:nvSpPr>
        <p:spPr>
          <a:xfrm>
            <a:off x="1357290" y="5072074"/>
            <a:ext cx="3857652" cy="160043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always @(a or b or c)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if (c) begin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  y = x | b;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  x = a &amp; b; 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end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end</a:t>
            </a:r>
            <a:endParaRPr lang="it-IT" sz="16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le">
  <a:themeElements>
    <a:clrScheme name="Vial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ial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Vial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ial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33245</TotalTime>
  <Words>3546</Words>
  <Application>Microsoft Office PowerPoint</Application>
  <PresentationFormat>Presentazione su schermo (4:3)</PresentationFormat>
  <Paragraphs>672</Paragraphs>
  <Slides>49</Slides>
  <Notes>4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49</vt:i4>
      </vt:variant>
    </vt:vector>
  </HeadingPairs>
  <TitlesOfParts>
    <vt:vector size="60" baseType="lpstr">
      <vt:lpstr>Arial</vt:lpstr>
      <vt:lpstr>Courier New</vt:lpstr>
      <vt:lpstr>Helvetica</vt:lpstr>
      <vt:lpstr>Lucida Sans Unicode</vt:lpstr>
      <vt:lpstr>Times New Roman</vt:lpstr>
      <vt:lpstr>Verdana</vt:lpstr>
      <vt:lpstr>Wingdings</vt:lpstr>
      <vt:lpstr>Wingdings 2</vt:lpstr>
      <vt:lpstr>Wingdings 3</vt:lpstr>
      <vt:lpstr>Viale</vt:lpstr>
      <vt:lpstr>Visio</vt:lpstr>
      <vt:lpstr>La sintesi in Verilog HDL</vt:lpstr>
      <vt:lpstr>TESTI Consigliati</vt:lpstr>
      <vt:lpstr>Il processo di Sintesi</vt:lpstr>
      <vt:lpstr>Contributo del “code Style”</vt:lpstr>
      <vt:lpstr>Esempio</vt:lpstr>
      <vt:lpstr>Logica Combinatoria e Sequenziale</vt:lpstr>
      <vt:lpstr>Evitare i latches</vt:lpstr>
      <vt:lpstr>Esempio</vt:lpstr>
      <vt:lpstr>Esempio</vt:lpstr>
      <vt:lpstr>Regola #1</vt:lpstr>
      <vt:lpstr>Regola #2</vt:lpstr>
      <vt:lpstr>Regola #3</vt:lpstr>
      <vt:lpstr>Block and NON Block assignments</vt:lpstr>
      <vt:lpstr>Block and NON Block assignments</vt:lpstr>
      <vt:lpstr>Ritardi</vt:lpstr>
      <vt:lpstr>Always List</vt:lpstr>
      <vt:lpstr>Sincroni o Asincroni</vt:lpstr>
      <vt:lpstr>Glitches</vt:lpstr>
      <vt:lpstr>Alee</vt:lpstr>
      <vt:lpstr>Circuiti Sincroni</vt:lpstr>
      <vt:lpstr>Circuiti Sincroni</vt:lpstr>
      <vt:lpstr>Circuiti Asincroni</vt:lpstr>
      <vt:lpstr>Circuiti asincroni</vt:lpstr>
      <vt:lpstr>Loop Combinatorio</vt:lpstr>
      <vt:lpstr>Latches</vt:lpstr>
      <vt:lpstr>Delay Chains</vt:lpstr>
      <vt:lpstr>Pulse Generators &amp; Multivibrators</vt:lpstr>
      <vt:lpstr>Clock schemes</vt:lpstr>
      <vt:lpstr>Generazione interna di Clock</vt:lpstr>
      <vt:lpstr>Divisori di clock</vt:lpstr>
      <vt:lpstr>Clock Multiplexing</vt:lpstr>
      <vt:lpstr>Gated Clock</vt:lpstr>
      <vt:lpstr>Sincronous Gated Clock</vt:lpstr>
      <vt:lpstr>Esempi</vt:lpstr>
      <vt:lpstr>IF … else</vt:lpstr>
      <vt:lpstr>CASE</vt:lpstr>
      <vt:lpstr>Pipelining</vt:lpstr>
      <vt:lpstr>Pipelining</vt:lpstr>
      <vt:lpstr>Pipelining</vt:lpstr>
      <vt:lpstr>High fan-out signals</vt:lpstr>
      <vt:lpstr>RESET sincrono ed asincrono</vt:lpstr>
      <vt:lpstr>Gestione del Reset</vt:lpstr>
      <vt:lpstr>Gestione del Reset</vt:lpstr>
      <vt:lpstr>Gestione del Reset</vt:lpstr>
      <vt:lpstr>Reset asincrono - sincronizzato</vt:lpstr>
      <vt:lpstr>Inferring di memorie</vt:lpstr>
      <vt:lpstr>Inferring di Memorie</vt:lpstr>
      <vt:lpstr>Inferring di Memorie</vt:lpstr>
      <vt:lpstr>Risorse disponibili</vt:lpstr>
    </vt:vector>
  </TitlesOfParts>
  <Company>IPL - DEEI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linguaggio VHDL</dc:title>
  <dc:creator>Marsi Stefano</dc:creator>
  <cp:lastModifiedBy>MARSI STEFANO</cp:lastModifiedBy>
  <cp:revision>610</cp:revision>
  <dcterms:created xsi:type="dcterms:W3CDTF">2003-08-02T13:15:25Z</dcterms:created>
  <dcterms:modified xsi:type="dcterms:W3CDTF">2023-11-22T09:42:36Z</dcterms:modified>
</cp:coreProperties>
</file>