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9" r:id="rId9"/>
    <p:sldId id="270" r:id="rId10"/>
    <p:sldId id="271" r:id="rId11"/>
    <p:sldId id="272" r:id="rId12"/>
    <p:sldId id="261" r:id="rId13"/>
    <p:sldId id="262" r:id="rId14"/>
    <p:sldId id="263" r:id="rId15"/>
    <p:sldId id="264" r:id="rId16"/>
    <p:sldId id="265" r:id="rId17"/>
    <p:sldId id="266" r:id="rId18"/>
  </p:sldIdLst>
  <p:sldSz cx="12192000" cy="6858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9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Titolo Testo</a:t>
            </a:r>
          </a:p>
        </p:txBody>
      </p:sp>
      <p:sp>
        <p:nvSpPr>
          <p:cNvPr id="3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9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Test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Segnaposto testo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olo Test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Titolo Testo</a:t>
            </a:r>
          </a:p>
        </p:txBody>
      </p:sp>
      <p:sp>
        <p:nvSpPr>
          <p:cNvPr id="73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Segnaposto testo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olo Test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Titolo Testo</a:t>
            </a:r>
          </a:p>
        </p:txBody>
      </p:sp>
      <p:sp>
        <p:nvSpPr>
          <p:cNvPr id="83" name="Segnaposto immagine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olo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Diagrammi Temperatura Composizione</a:t>
            </a:r>
          </a:p>
        </p:txBody>
      </p:sp>
      <p:sp>
        <p:nvSpPr>
          <p:cNvPr id="95" name="Sottotitolo 2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r>
              <a:t>2 componenti a p costante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5FA43A-C32C-4DF6-8226-B6E54D8F1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Distillazione frazionata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AF0543E-4C10-4C15-A97A-382C81C0FB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Nella distillazione frazionata il ciclo di ebollizione e condensazione viene reiterato più volte.</a:t>
            </a:r>
          </a:p>
          <a:p>
            <a:r>
              <a:rPr lang="it-IT" dirty="0"/>
              <a:t>Il vapore condensato viene riscaldato 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483DB05D-BE94-4FCE-B8DC-75E79A4D6345}"/>
              </a:ext>
            </a:extLst>
          </p:cNvPr>
          <p:cNvGrpSpPr/>
          <p:nvPr/>
        </p:nvGrpSpPr>
        <p:grpSpPr>
          <a:xfrm>
            <a:off x="465221" y="3073197"/>
            <a:ext cx="4732421" cy="3180467"/>
            <a:chOff x="1015427" y="1062669"/>
            <a:chExt cx="7168533" cy="4295393"/>
          </a:xfrm>
        </p:grpSpPr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0701CF04-B967-4990-88DC-08F9B7329376}"/>
                </a:ext>
              </a:extLst>
            </p:cNvPr>
            <p:cNvGrpSpPr/>
            <p:nvPr/>
          </p:nvGrpSpPr>
          <p:grpSpPr>
            <a:xfrm>
              <a:off x="1015427" y="1062669"/>
              <a:ext cx="7168533" cy="4295393"/>
              <a:chOff x="1015427" y="1062669"/>
              <a:chExt cx="7168533" cy="4295393"/>
            </a:xfrm>
          </p:grpSpPr>
          <p:pic>
            <p:nvPicPr>
              <p:cNvPr id="9" name="Immagine 8">
                <a:extLst>
                  <a:ext uri="{FF2B5EF4-FFF2-40B4-BE49-F238E27FC236}">
                    <a16:creationId xmlns:a16="http://schemas.microsoft.com/office/drawing/2014/main" id="{20BB4493-B910-4D47-B6F5-333D519527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15427" y="1062669"/>
                <a:ext cx="7168533" cy="4295393"/>
              </a:xfrm>
              <a:prstGeom prst="rect">
                <a:avLst/>
              </a:prstGeom>
            </p:spPr>
          </p:pic>
          <p:cxnSp>
            <p:nvCxnSpPr>
              <p:cNvPr id="10" name="Connettore diritto 9">
                <a:extLst>
                  <a:ext uri="{FF2B5EF4-FFF2-40B4-BE49-F238E27FC236}">
                    <a16:creationId xmlns:a16="http://schemas.microsoft.com/office/drawing/2014/main" id="{224C318C-69E7-4FB5-BDF1-F363337EDC92}"/>
                  </a:ext>
                </a:extLst>
              </p:cNvPr>
              <p:cNvCxnSpPr/>
              <p:nvPr/>
            </p:nvCxnSpPr>
            <p:spPr>
              <a:xfrm>
                <a:off x="4876800" y="3210365"/>
                <a:ext cx="0" cy="1104961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Connettore diritto 10">
                <a:extLst>
                  <a:ext uri="{FF2B5EF4-FFF2-40B4-BE49-F238E27FC236}">
                    <a16:creationId xmlns:a16="http://schemas.microsoft.com/office/drawing/2014/main" id="{64A13F09-801F-40B7-A2A0-196BE5D37508}"/>
                  </a:ext>
                </a:extLst>
              </p:cNvPr>
              <p:cNvCxnSpPr/>
              <p:nvPr/>
            </p:nvCxnSpPr>
            <p:spPr>
              <a:xfrm>
                <a:off x="6472990" y="3210364"/>
                <a:ext cx="0" cy="1104961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" name="Connettore diritto 11">
                <a:extLst>
                  <a:ext uri="{FF2B5EF4-FFF2-40B4-BE49-F238E27FC236}">
                    <a16:creationId xmlns:a16="http://schemas.microsoft.com/office/drawing/2014/main" id="{380A7FA6-8C12-4BC2-99B5-46F8D237AE18}"/>
                  </a:ext>
                </a:extLst>
              </p:cNvPr>
              <p:cNvCxnSpPr/>
              <p:nvPr/>
            </p:nvCxnSpPr>
            <p:spPr>
              <a:xfrm>
                <a:off x="4379496" y="3210363"/>
                <a:ext cx="0" cy="1104961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FE0A7787-BFD2-4014-BE36-2B512C402329}"/>
                </a:ext>
              </a:extLst>
            </p:cNvPr>
            <p:cNvSpPr txBox="1"/>
            <p:nvPr/>
          </p:nvSpPr>
          <p:spPr>
            <a:xfrm>
              <a:off x="4122822" y="4665567"/>
              <a:ext cx="753977" cy="623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2400" b="0" i="0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X</a:t>
              </a:r>
              <a:r>
                <a:rPr kumimoji="0" lang="it-IT" sz="2400" b="0" i="0" u="none" strike="noStrike" cap="none" spc="0" normalizeH="0" baseline="-2500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A</a:t>
              </a: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52B18EB4-D6BA-4203-8328-F571E300FFE8}"/>
                </a:ext>
              </a:extLst>
            </p:cNvPr>
            <p:cNvSpPr txBox="1"/>
            <p:nvPr/>
          </p:nvSpPr>
          <p:spPr>
            <a:xfrm>
              <a:off x="4700334" y="4665567"/>
              <a:ext cx="753976" cy="623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2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Z</a:t>
              </a:r>
              <a:r>
                <a:rPr kumimoji="0" lang="it-IT" sz="2400" b="0" i="0" u="none" strike="noStrike" cap="none" spc="0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A</a:t>
              </a: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4EAD0512-144D-47B1-B67A-BE5212E2C088}"/>
                </a:ext>
              </a:extLst>
            </p:cNvPr>
            <p:cNvSpPr txBox="1"/>
            <p:nvPr/>
          </p:nvSpPr>
          <p:spPr>
            <a:xfrm>
              <a:off x="6232358" y="4735070"/>
              <a:ext cx="955295" cy="6229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2400" b="0" i="0" u="none" strike="noStrike" cap="none" spc="0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</a:t>
              </a:r>
              <a:r>
                <a:rPr kumimoji="0" lang="it-IT" sz="2400" b="0" i="0" u="none" strike="noStrike" cap="none" spc="0" normalizeH="0" baseline="-25000" dirty="0">
                  <a:ln>
                    <a:noFill/>
                  </a:ln>
                  <a:solidFill>
                    <a:schemeClr val="accent2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A</a:t>
              </a:r>
            </a:p>
          </p:txBody>
        </p:sp>
      </p:grp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254B672E-1ECB-4DD2-AE93-34A74A858E42}"/>
              </a:ext>
            </a:extLst>
          </p:cNvPr>
          <p:cNvGrpSpPr/>
          <p:nvPr/>
        </p:nvGrpSpPr>
        <p:grpSpPr>
          <a:xfrm>
            <a:off x="5197642" y="3212119"/>
            <a:ext cx="5257374" cy="3044421"/>
            <a:chOff x="5197642" y="3212119"/>
            <a:chExt cx="5257374" cy="3044421"/>
          </a:xfrm>
        </p:grpSpPr>
        <p:grpSp>
          <p:nvGrpSpPr>
            <p:cNvPr id="33" name="Gruppo 32">
              <a:extLst>
                <a:ext uri="{FF2B5EF4-FFF2-40B4-BE49-F238E27FC236}">
                  <a16:creationId xmlns:a16="http://schemas.microsoft.com/office/drawing/2014/main" id="{AEC1E4D8-2B08-4176-BECA-4EAA7A9AE27C}"/>
                </a:ext>
              </a:extLst>
            </p:cNvPr>
            <p:cNvGrpSpPr/>
            <p:nvPr/>
          </p:nvGrpSpPr>
          <p:grpSpPr>
            <a:xfrm>
              <a:off x="5197642" y="3212119"/>
              <a:ext cx="5257374" cy="3044421"/>
              <a:chOff x="5197642" y="3212119"/>
              <a:chExt cx="5257374" cy="3044421"/>
            </a:xfrm>
          </p:grpSpPr>
          <p:grpSp>
            <p:nvGrpSpPr>
              <p:cNvPr id="13" name="Gruppo 12">
                <a:extLst>
                  <a:ext uri="{FF2B5EF4-FFF2-40B4-BE49-F238E27FC236}">
                    <a16:creationId xmlns:a16="http://schemas.microsoft.com/office/drawing/2014/main" id="{2E874D47-D745-4A8A-9114-4FA8CC3A3A07}"/>
                  </a:ext>
                </a:extLst>
              </p:cNvPr>
              <p:cNvGrpSpPr/>
              <p:nvPr/>
            </p:nvGrpSpPr>
            <p:grpSpPr>
              <a:xfrm>
                <a:off x="5197642" y="3212119"/>
                <a:ext cx="5257374" cy="3044421"/>
                <a:chOff x="942410" y="1952350"/>
                <a:chExt cx="6539656" cy="3923794"/>
              </a:xfrm>
            </p:grpSpPr>
            <p:pic>
              <p:nvPicPr>
                <p:cNvPr id="14" name="Immagine 13">
                  <a:extLst>
                    <a:ext uri="{FF2B5EF4-FFF2-40B4-BE49-F238E27FC236}">
                      <a16:creationId xmlns:a16="http://schemas.microsoft.com/office/drawing/2014/main" id="{DC41E293-7CD2-49C5-AA6E-CA13DCE454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42410" y="1952350"/>
                  <a:ext cx="6539656" cy="3923794"/>
                </a:xfrm>
                <a:prstGeom prst="rect">
                  <a:avLst/>
                </a:prstGeom>
              </p:spPr>
            </p:pic>
            <p:sp>
              <p:nvSpPr>
                <p:cNvPr id="15" name="Rettangolo 14">
                  <a:extLst>
                    <a:ext uri="{FF2B5EF4-FFF2-40B4-BE49-F238E27FC236}">
                      <a16:creationId xmlns:a16="http://schemas.microsoft.com/office/drawing/2014/main" id="{335FD06B-5767-48FD-B4EE-8835CDBD83BA}"/>
                    </a:ext>
                  </a:extLst>
                </p:cNvPr>
                <p:cNvSpPr/>
                <p:nvPr/>
              </p:nvSpPr>
              <p:spPr>
                <a:xfrm>
                  <a:off x="1409075" y="3237875"/>
                  <a:ext cx="314790" cy="319790"/>
                </a:xfrm>
                <a:prstGeom prst="rect">
                  <a:avLst/>
                </a:prstGeom>
                <a:solidFill>
                  <a:schemeClr val="bg1"/>
                </a:solidFill>
                <a:ln w="12700" cap="flat">
                  <a:noFill/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t-IT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alibri"/>
                  </a:endParaRPr>
                </a:p>
              </p:txBody>
            </p:sp>
          </p:grpSp>
          <p:cxnSp>
            <p:nvCxnSpPr>
              <p:cNvPr id="17" name="Connettore diritto 16">
                <a:extLst>
                  <a:ext uri="{FF2B5EF4-FFF2-40B4-BE49-F238E27FC236}">
                    <a16:creationId xmlns:a16="http://schemas.microsoft.com/office/drawing/2014/main" id="{8A456FA9-1C54-4A78-8151-31DFDE67A59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01170" y="4860758"/>
                <a:ext cx="0" cy="620826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Connettore diritto 21">
                <a:extLst>
                  <a:ext uri="{FF2B5EF4-FFF2-40B4-BE49-F238E27FC236}">
                    <a16:creationId xmlns:a16="http://schemas.microsoft.com/office/drawing/2014/main" id="{73D39E8C-9693-4DAE-AC46-C7A11A4C97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69179" y="4860758"/>
                <a:ext cx="134696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Connettore diritto 24">
                <a:extLst>
                  <a:ext uri="{FF2B5EF4-FFF2-40B4-BE49-F238E27FC236}">
                    <a16:creationId xmlns:a16="http://schemas.microsoft.com/office/drawing/2014/main" id="{03A567FB-2FA2-4159-9706-B2BADE274166}"/>
                  </a:ext>
                </a:extLst>
              </p:cNvPr>
              <p:cNvCxnSpPr/>
              <p:nvPr/>
            </p:nvCxnSpPr>
            <p:spPr>
              <a:xfrm>
                <a:off x="8069179" y="4860758"/>
                <a:ext cx="0" cy="620825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7" name="Connettore diritto 26">
                <a:extLst>
                  <a:ext uri="{FF2B5EF4-FFF2-40B4-BE49-F238E27FC236}">
                    <a16:creationId xmlns:a16="http://schemas.microsoft.com/office/drawing/2014/main" id="{69B6337F-9177-4E16-BAEE-B5A7539484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16139" y="4860758"/>
                <a:ext cx="0" cy="620825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90E392B6-1DED-4F20-8D80-DBAFABBE225D}"/>
                </a:ext>
              </a:extLst>
            </p:cNvPr>
            <p:cNvSpPr txBox="1"/>
            <p:nvPr/>
          </p:nvSpPr>
          <p:spPr>
            <a:xfrm>
              <a:off x="9294129" y="5811329"/>
              <a:ext cx="861261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spc="0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Y’</a:t>
              </a:r>
              <a:r>
                <a:rPr kumimoji="0" lang="it-IT" sz="1800" b="0" i="0" u="none" strike="noStrike" cap="none" spc="0" normalizeH="0" baseline="-25000" dirty="0">
                  <a:ln>
                    <a:noFill/>
                  </a:ln>
                  <a:solidFill>
                    <a:schemeClr val="accent2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A</a:t>
              </a:r>
            </a:p>
          </p:txBody>
        </p:sp>
      </p:grp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FB06392C-C52B-46C8-A992-E380F95DBF31}"/>
              </a:ext>
            </a:extLst>
          </p:cNvPr>
          <p:cNvSpPr txBox="1"/>
          <p:nvPr/>
        </p:nvSpPr>
        <p:spPr>
          <a:xfrm>
            <a:off x="5991088" y="6078211"/>
            <a:ext cx="5121656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il nuovo vapore è ancora più ricco di A, il componente più volatile</a:t>
            </a:r>
          </a:p>
        </p:txBody>
      </p:sp>
    </p:spTree>
    <p:extLst>
      <p:ext uri="{BB962C8B-B14F-4D97-AF65-F5344CB8AC3E}">
        <p14:creationId xmlns:p14="http://schemas.microsoft.com/office/powerpoint/2010/main" val="339944279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B39EB0-C8D9-49A7-AD31-81C533800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Piatti teorici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66256EC-5E8E-4F53-B945-CF6014733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357" y="1558275"/>
            <a:ext cx="3101390" cy="49346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C150CAA-BD30-4A3A-8C67-C2FD6F1C0D9B}"/>
              </a:ext>
            </a:extLst>
          </p:cNvPr>
          <p:cNvSpPr txBox="1"/>
          <p:nvPr/>
        </p:nvSpPr>
        <p:spPr>
          <a:xfrm>
            <a:off x="5823284" y="1251284"/>
            <a:ext cx="5530516" cy="41549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Il ciclo si può ripetere fino ad ottenere il componente più volatile quasi puro.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400" dirty="0"/>
              <a:t>In ingegneria chimica l’efficienza della colonna di frazionamento si esprime mediante i piatti teorici, cioè i cicli effettivi di vaporizzazione e condensazione necessari per realizzare un condensato di composizione data a partire da un certo liquido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400" dirty="0"/>
              <a:t>esempio  del disegno: 3 piatti teorici</a:t>
            </a:r>
            <a:endParaRPr kumimoji="0" lang="it-IT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594233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Distillazione frazionata del petroli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Distillazione frazionata del petrolio</a:t>
            </a:r>
          </a:p>
        </p:txBody>
      </p:sp>
      <p:pic>
        <p:nvPicPr>
          <p:cNvPr id="128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995" y="1633214"/>
            <a:ext cx="3630413" cy="4658350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https://energyeducation.ca/encyclopedia/Fractional_distillation"/>
          <p:cNvSpPr txBox="1"/>
          <p:nvPr/>
        </p:nvSpPr>
        <p:spPr>
          <a:xfrm>
            <a:off x="5825470" y="5273300"/>
            <a:ext cx="4105818" cy="75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100">
                <a:solidFill>
                  <a:srgbClr val="0433FF"/>
                </a:solidFill>
              </a:defRPr>
            </a:lvl1pPr>
          </a:lstStyle>
          <a:p>
            <a:r>
              <a:t>https://energyeducation.ca/encyclopedia/Fractional_distillation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iclopentano-benze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Ciclopentano-benzene</a:t>
            </a:r>
          </a:p>
        </p:txBody>
      </p:sp>
      <p:pic>
        <p:nvPicPr>
          <p:cNvPr id="132" name="Immagine" descr="Immagine"/>
          <p:cNvPicPr>
            <a:picLocks noChangeAspect="1"/>
          </p:cNvPicPr>
          <p:nvPr/>
        </p:nvPicPr>
        <p:blipFill>
          <a:blip r:embed="rId2"/>
          <a:srcRect t="11407" b="5354"/>
          <a:stretch>
            <a:fillRect/>
          </a:stretch>
        </p:blipFill>
        <p:spPr>
          <a:xfrm>
            <a:off x="4282762" y="1804454"/>
            <a:ext cx="6423335" cy="3728086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B= Benzene"/>
          <p:cNvSpPr txBox="1"/>
          <p:nvPr/>
        </p:nvSpPr>
        <p:spPr>
          <a:xfrm>
            <a:off x="9740200" y="3046039"/>
            <a:ext cx="1425151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200"/>
            </a:lvl1pPr>
          </a:lstStyle>
          <a:p>
            <a:r>
              <a:t>B= Benzene</a:t>
            </a:r>
          </a:p>
        </p:txBody>
      </p:sp>
      <p:sp>
        <p:nvSpPr>
          <p:cNvPr id="134" name="Linea tratteggiata comportamento ideale…"/>
          <p:cNvSpPr txBox="1"/>
          <p:nvPr/>
        </p:nvSpPr>
        <p:spPr>
          <a:xfrm>
            <a:off x="779659" y="2141164"/>
            <a:ext cx="3635549" cy="2244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888888"/>
                </a:solidFill>
              </a:defRPr>
            </a:pPr>
            <a:r>
              <a:t>Linea tratteggiata comportamento ideale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888888"/>
                </a:solidFill>
              </a:defRPr>
            </a:pPr>
            <a:r>
              <a:t>Linea continua: comportamento non ideale (effettivo per questa miscela) </a:t>
            </a:r>
          </a:p>
        </p:txBody>
      </p:sp>
      <p:sp>
        <p:nvSpPr>
          <p:cNvPr id="135" name="Non vale la legge di Raoult"/>
          <p:cNvSpPr txBox="1"/>
          <p:nvPr/>
        </p:nvSpPr>
        <p:spPr>
          <a:xfrm>
            <a:off x="908402" y="1462495"/>
            <a:ext cx="3378062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r>
              <a:t>Non vale la legge di Raoult</a:t>
            </a:r>
          </a:p>
        </p:txBody>
      </p:sp>
      <p:sp>
        <p:nvSpPr>
          <p:cNvPr id="136" name="The Gibbs Energy Basis and Construction of Boiling Points Diagrams in Binary Systems N. O.Smith J. Chem. Educ. 2004, 81(3) 419-422"/>
          <p:cNvSpPr txBox="1"/>
          <p:nvPr/>
        </p:nvSpPr>
        <p:spPr>
          <a:xfrm>
            <a:off x="5131830" y="5775399"/>
            <a:ext cx="6766114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0433FF"/>
                </a:solidFill>
              </a:defRPr>
            </a:lvl1pPr>
          </a:lstStyle>
          <a:p>
            <a:r>
              <a:t>The Gibbs Energy Basis and Construction of Boiling Points Diagrams in Binary Systems N. O.Smith J. Chem. Educ. 2004, 81(3) 419-422</a:t>
            </a:r>
          </a:p>
        </p:txBody>
      </p:sp>
      <p:sp>
        <p:nvSpPr>
          <p:cNvPr id="137" name="La T di ebollizione della miscela è sempre all’interno dell’intervallo delle T di ebollizione dei composti puri"/>
          <p:cNvSpPr txBox="1"/>
          <p:nvPr/>
        </p:nvSpPr>
        <p:spPr>
          <a:xfrm>
            <a:off x="779659" y="4694421"/>
            <a:ext cx="3900848" cy="1454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r>
              <a:t>La T di ebollizione della miscela è sempre all’interno dell’intervallo delle T di ebollizione dei composti puri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Acetone Cloroformi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Acetone Cloroformio</a:t>
            </a:r>
          </a:p>
        </p:txBody>
      </p:sp>
      <p:pic>
        <p:nvPicPr>
          <p:cNvPr id="140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729" y="2077777"/>
            <a:ext cx="5841632" cy="3927266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B= cloroformio"/>
          <p:cNvSpPr txBox="1"/>
          <p:nvPr/>
        </p:nvSpPr>
        <p:spPr>
          <a:xfrm>
            <a:off x="7796174" y="5196054"/>
            <a:ext cx="1710592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100"/>
            </a:lvl1pPr>
          </a:lstStyle>
          <a:p>
            <a:r>
              <a:t>B= cloroformio</a:t>
            </a:r>
          </a:p>
        </p:txBody>
      </p:sp>
      <p:sp>
        <p:nvSpPr>
          <p:cNvPr id="142" name="Quando le interazioni favorevoli fra le molecole di A e B riducono la pressione di vapore della miscela rispetto al valore ideale si può osservare la comparsa di un massimo nel diagramma di stato, in effetti le interazioni tra A e B stabilizzano il liqui"/>
          <p:cNvSpPr txBox="1"/>
          <p:nvPr/>
        </p:nvSpPr>
        <p:spPr>
          <a:xfrm>
            <a:off x="7564436" y="1513992"/>
            <a:ext cx="4001682" cy="311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r>
              <a:t>Quando le interazioni favorevoli fra le molecole di A e B riducono la pressione di vapore della miscela rispetto al valore ideale si può osservare la comparsa di un massimo nel diagramma di stato, in effetti le interazioni tra A e B stabilizzano il liquido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enzene cicloesan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Benzene cicloesano</a:t>
            </a:r>
          </a:p>
        </p:txBody>
      </p:sp>
      <p:pic>
        <p:nvPicPr>
          <p:cNvPr id="14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58" y="1993405"/>
            <a:ext cx="5626101" cy="3517901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B=cicloesano"/>
          <p:cNvSpPr txBox="1"/>
          <p:nvPr/>
        </p:nvSpPr>
        <p:spPr>
          <a:xfrm>
            <a:off x="5041065" y="5814022"/>
            <a:ext cx="1583406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200"/>
            </a:lvl1pPr>
          </a:lstStyle>
          <a:p>
            <a:r>
              <a:t>B=cicloesano</a:t>
            </a:r>
          </a:p>
        </p:txBody>
      </p:sp>
      <p:sp>
        <p:nvSpPr>
          <p:cNvPr id="147" name="I diagrammi di stato che mostrano un punto di minimo rivelano che la miscela risulta destabilizzata rispetto alla soluzione ideale, essendo le interazioni A-B sfavorevoli"/>
          <p:cNvSpPr txBox="1"/>
          <p:nvPr/>
        </p:nvSpPr>
        <p:spPr>
          <a:xfrm>
            <a:off x="7564436" y="1513992"/>
            <a:ext cx="4001682" cy="2117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r>
              <a:t>I diagrammi di stato che mostrano un punto di minimo rivelano che la miscela risulta destabilizzata rispetto alla soluzione ideale, essendo le interazioni A-B sfavorevoli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Etanolo-acqu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Etanolo-acqua</a:t>
            </a:r>
          </a:p>
        </p:txBody>
      </p:sp>
      <p:pic>
        <p:nvPicPr>
          <p:cNvPr id="150" name="image.png" descr="image.png"/>
          <p:cNvPicPr>
            <a:picLocks noChangeAspect="1"/>
          </p:cNvPicPr>
          <p:nvPr/>
        </p:nvPicPr>
        <p:blipFill>
          <a:blip r:embed="rId2"/>
          <a:srcRect l="5690" t="15926" r="5690" b="13087"/>
          <a:stretch>
            <a:fillRect/>
          </a:stretch>
        </p:blipFill>
        <p:spPr>
          <a:xfrm>
            <a:off x="-785098" y="1638053"/>
            <a:ext cx="8801101" cy="4120097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Testo"/>
          <p:cNvSpPr txBox="1"/>
          <p:nvPr/>
        </p:nvSpPr>
        <p:spPr>
          <a:xfrm>
            <a:off x="1081682" y="1702530"/>
            <a:ext cx="127001" cy="110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spcBef>
                <a:spcPts val="1200"/>
              </a:spcBef>
              <a:defRPr sz="1200">
                <a:solidFill>
                  <a:srgbClr val="333333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  <a:p>
            <a:pPr defTabSz="457200">
              <a:spcBef>
                <a:spcPts val="1200"/>
              </a:spcBef>
              <a:defRPr sz="1200"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  <a:p>
            <a:pPr defTabSz="457200">
              <a:defRPr sz="1200" u="sng">
                <a:solidFill>
                  <a:srgbClr val="0000EE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endParaRPr u="none">
              <a:solidFill>
                <a:srgbClr val="000000"/>
              </a:solidFill>
            </a:endParaRPr>
          </a:p>
        </p:txBody>
      </p:sp>
      <p:sp>
        <p:nvSpPr>
          <p:cNvPr id="152" name="95.6% EtOH"/>
          <p:cNvSpPr txBox="1"/>
          <p:nvPr/>
        </p:nvSpPr>
        <p:spPr>
          <a:xfrm>
            <a:off x="4873699" y="5808372"/>
            <a:ext cx="120383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95.6% EtOH</a:t>
            </a:r>
          </a:p>
        </p:txBody>
      </p:sp>
      <p:sp>
        <p:nvSpPr>
          <p:cNvPr id="153" name="Nel punto di minimo la composizione del vapore e del liquido sono uguali.…"/>
          <p:cNvSpPr txBox="1"/>
          <p:nvPr/>
        </p:nvSpPr>
        <p:spPr>
          <a:xfrm>
            <a:off x="6933593" y="793220"/>
            <a:ext cx="4425806" cy="4691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888888"/>
                </a:solidFill>
              </a:defRPr>
            </a:pPr>
            <a:r>
              <a:t>Nel punto di minimo la composizione del vapore e del liquido sono uguali. 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888888"/>
                </a:solidFill>
              </a:defRPr>
            </a:pPr>
            <a:r>
              <a:t>In questo punto l’evaporaizione procede senza cambiamento di composizione. Si dice che la miscela form un azeotropo.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888888"/>
                </a:solidFill>
              </a:defRPr>
            </a:pPr>
            <a:r>
              <a:t>Raggiunta la composizione azeotropa non sarà più possibile separare i due componenti liquidi per distillazione perché il condensato ha la stessa composizione del liquido.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Azeotropo"/>
          <p:cNvSpPr txBox="1">
            <a:spLocks noGrp="1"/>
          </p:cNvSpPr>
          <p:nvPr>
            <p:ph type="title"/>
          </p:nvPr>
        </p:nvSpPr>
        <p:spPr>
          <a:xfrm>
            <a:off x="838200" y="300753"/>
            <a:ext cx="10515600" cy="1325564"/>
          </a:xfrm>
          <a:prstGeom prst="rect">
            <a:avLst/>
          </a:prstGeom>
        </p:spPr>
        <p:txBody>
          <a:bodyPr/>
          <a:lstStyle/>
          <a:p>
            <a:r>
              <a:t>Azeotropo</a:t>
            </a:r>
          </a:p>
        </p:txBody>
      </p:sp>
      <p:sp>
        <p:nvSpPr>
          <p:cNvPr id="156" name="ζέω"/>
          <p:cNvSpPr txBox="1"/>
          <p:nvPr/>
        </p:nvSpPr>
        <p:spPr>
          <a:xfrm>
            <a:off x="884905" y="2084488"/>
            <a:ext cx="611943" cy="1032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1600"/>
              </a:spcBef>
              <a:defRPr sz="24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ζέω</a:t>
            </a:r>
          </a:p>
        </p:txBody>
      </p:sp>
      <p:sp>
        <p:nvSpPr>
          <p:cNvPr id="157" name="prefisso a: senza"/>
          <p:cNvSpPr txBox="1"/>
          <p:nvPr/>
        </p:nvSpPr>
        <p:spPr>
          <a:xfrm>
            <a:off x="895528" y="1501118"/>
            <a:ext cx="2139812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2400"/>
            </a:pPr>
            <a:r>
              <a:t>prefisso </a:t>
            </a:r>
            <a:r>
              <a:rPr b="1"/>
              <a:t>a</a:t>
            </a:r>
            <a:r>
              <a:t>: senza</a:t>
            </a:r>
          </a:p>
        </p:txBody>
      </p:sp>
      <p:sp>
        <p:nvSpPr>
          <p:cNvPr id="158" name="bollire"/>
          <p:cNvSpPr txBox="1"/>
          <p:nvPr/>
        </p:nvSpPr>
        <p:spPr>
          <a:xfrm>
            <a:off x="2041344" y="2131961"/>
            <a:ext cx="888763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r>
              <a:t>bollire</a:t>
            </a:r>
          </a:p>
        </p:txBody>
      </p:sp>
      <p:sp>
        <p:nvSpPr>
          <p:cNvPr id="159" name="τροπη"/>
          <p:cNvSpPr txBox="1"/>
          <p:nvPr/>
        </p:nvSpPr>
        <p:spPr>
          <a:xfrm>
            <a:off x="858587" y="2749929"/>
            <a:ext cx="923589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 baseline="-25000">
                <a:latin typeface="Symbol"/>
                <a:ea typeface="Symbol"/>
                <a:cs typeface="Symbol"/>
                <a:sym typeface="Symbol"/>
              </a:defRPr>
            </a:lvl1pPr>
          </a:lstStyle>
          <a:p>
            <a:r>
              <a:t>troph</a:t>
            </a:r>
          </a:p>
        </p:txBody>
      </p:sp>
      <p:sp>
        <p:nvSpPr>
          <p:cNvPr id="160" name="cambiamento"/>
          <p:cNvSpPr txBox="1"/>
          <p:nvPr/>
        </p:nvSpPr>
        <p:spPr>
          <a:xfrm>
            <a:off x="2041344" y="2762803"/>
            <a:ext cx="1808372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r>
              <a:t>cambiamento</a:t>
            </a:r>
          </a:p>
        </p:txBody>
      </p:sp>
      <p:sp>
        <p:nvSpPr>
          <p:cNvPr id="161" name="Etymology as an Aid to Understanding Chemistry Concepts…"/>
          <p:cNvSpPr txBox="1"/>
          <p:nvPr/>
        </p:nvSpPr>
        <p:spPr>
          <a:xfrm>
            <a:off x="575195" y="4867154"/>
            <a:ext cx="7343737" cy="1835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0433FF"/>
                </a:solidFill>
              </a:defRPr>
            </a:pPr>
            <a:r>
              <a:t>Etymology as an Aid to Understanding Chemistry Concepts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0433FF"/>
                </a:solidFill>
              </a:defRPr>
            </a:pPr>
            <a:r>
              <a:t>N. S. Sarma J.Chem. Educ. </a:t>
            </a:r>
            <a:r>
              <a:rPr b="1"/>
              <a:t>2004</a:t>
            </a:r>
            <a:r>
              <a:t> 81 (10), 1437 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0433FF"/>
                </a:solidFill>
              </a:defRPr>
            </a:pPr>
            <a:r>
              <a:t>DOI: 10.1021/ed081p1437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o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Dai diagrammi a T costante</a:t>
            </a:r>
          </a:p>
        </p:txBody>
      </p:sp>
      <p:sp>
        <p:nvSpPr>
          <p:cNvPr id="98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365354"/>
          </a:xfrm>
          <a:prstGeom prst="rect">
            <a:avLst/>
          </a:prstGeom>
        </p:spPr>
        <p:txBody>
          <a:bodyPr/>
          <a:lstStyle/>
          <a:p>
            <a:r>
              <a:rPr dirty="0"/>
              <a:t>La </a:t>
            </a:r>
            <a:r>
              <a:rPr dirty="0" err="1"/>
              <a:t>dipendenza</a:t>
            </a:r>
            <a:r>
              <a:rPr dirty="0"/>
              <a:t> di p da T è data </a:t>
            </a:r>
            <a:r>
              <a:rPr dirty="0" err="1"/>
              <a:t>dall’equazione</a:t>
            </a:r>
            <a:r>
              <a:rPr dirty="0"/>
              <a:t> di Clapeyron</a:t>
            </a:r>
            <a:r>
              <a:rPr lang="it-IT" dirty="0"/>
              <a:t>-</a:t>
            </a:r>
            <a:r>
              <a:rPr lang="it-IT" dirty="0" err="1"/>
              <a:t>Clausius</a:t>
            </a:r>
            <a:endParaRPr dirty="0"/>
          </a:p>
          <a:p>
            <a:r>
              <a:rPr dirty="0"/>
              <a:t>Si </a:t>
            </a:r>
            <a:r>
              <a:rPr dirty="0" err="1"/>
              <a:t>utilizzano</a:t>
            </a:r>
            <a:r>
              <a:rPr dirty="0"/>
              <a:t> </a:t>
            </a:r>
            <a:r>
              <a:rPr dirty="0" err="1"/>
              <a:t>anche</a:t>
            </a:r>
            <a:r>
              <a:rPr dirty="0"/>
              <a:t> </a:t>
            </a:r>
            <a:r>
              <a:rPr dirty="0" err="1"/>
              <a:t>equazioni</a:t>
            </a:r>
            <a:r>
              <a:rPr dirty="0"/>
              <a:t> </a:t>
            </a:r>
            <a:r>
              <a:rPr dirty="0" err="1"/>
              <a:t>empiriche</a:t>
            </a:r>
            <a:r>
              <a:rPr dirty="0"/>
              <a:t>:</a:t>
            </a:r>
          </a:p>
          <a:p>
            <a:r>
              <a:rPr dirty="0" err="1"/>
              <a:t>Equazione</a:t>
            </a:r>
            <a:r>
              <a:rPr dirty="0"/>
              <a:t> di Antoine</a:t>
            </a:r>
          </a:p>
          <a:p>
            <a:r>
              <a:rPr dirty="0"/>
              <a:t>log</a:t>
            </a:r>
            <a:r>
              <a:rPr baseline="-25000" dirty="0"/>
              <a:t>10</a:t>
            </a:r>
            <a:r>
              <a:rPr dirty="0"/>
              <a:t>(P) = A − (B / (T + C))</a:t>
            </a:r>
            <a:br>
              <a:rPr dirty="0"/>
            </a:br>
            <a:r>
              <a:rPr dirty="0"/>
              <a:t>    P = vapor pressure (bar)</a:t>
            </a:r>
            <a:br>
              <a:rPr dirty="0"/>
            </a:br>
            <a:r>
              <a:rPr dirty="0"/>
              <a:t>    T = temperature (K)</a:t>
            </a:r>
          </a:p>
        </p:txBody>
      </p:sp>
      <p:sp>
        <p:nvSpPr>
          <p:cNvPr id="99" name="CasellaDiTesto 4"/>
          <p:cNvSpPr txBox="1"/>
          <p:nvPr/>
        </p:nvSpPr>
        <p:spPr>
          <a:xfrm>
            <a:off x="2897943" y="6123542"/>
            <a:ext cx="600690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https://www.intechopen.com/chapters/60924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egnaposto testo 7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8" cy="823913"/>
          </a:xfrm>
          <a:prstGeom prst="rect">
            <a:avLst/>
          </a:prstGeom>
        </p:spPr>
        <p:txBody>
          <a:bodyPr/>
          <a:lstStyle/>
          <a:p>
            <a:r>
              <a:t>Toluene</a:t>
            </a:r>
          </a:p>
        </p:txBody>
      </p:sp>
      <p:sp>
        <p:nvSpPr>
          <p:cNvPr id="102" name="Segnaposto contenuto 8"/>
          <p:cNvSpPr txBox="1"/>
          <p:nvPr/>
        </p:nvSpPr>
        <p:spPr>
          <a:xfrm>
            <a:off x="6217920" y="2645750"/>
            <a:ext cx="4864661" cy="3684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r>
              <a:t>T</a:t>
            </a:r>
            <a:r>
              <a:rPr baseline="-25000"/>
              <a:t>b</a:t>
            </a:r>
            <a:r>
              <a:t>*= 353 K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r>
              <a:t>Antoine parameters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r>
              <a:t>A= 4.72583 B= 1660.652 </a:t>
            </a:r>
            <a:br/>
            <a:r>
              <a:t>C= -1.461</a:t>
            </a:r>
          </a:p>
        </p:txBody>
      </p:sp>
      <p:sp>
        <p:nvSpPr>
          <p:cNvPr id="103" name="Segnaposto testo 9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marL="0" indent="0">
              <a:buSzTx/>
              <a:buFontTx/>
              <a:buNone/>
              <a:defRPr sz="2400" b="1"/>
            </a:lvl1pPr>
          </a:lstStyle>
          <a:p>
            <a:r>
              <a:t>Benzene</a:t>
            </a:r>
          </a:p>
        </p:txBody>
      </p:sp>
      <p:sp>
        <p:nvSpPr>
          <p:cNvPr id="104" name="Segnaposto contenuto 10"/>
          <p:cNvSpPr txBox="1"/>
          <p:nvPr/>
        </p:nvSpPr>
        <p:spPr>
          <a:xfrm>
            <a:off x="731520" y="2645750"/>
            <a:ext cx="5091748" cy="3684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r>
              <a:t>T</a:t>
            </a:r>
            <a:r>
              <a:rPr baseline="-25000"/>
              <a:t>b</a:t>
            </a:r>
            <a:r>
              <a:t>*= 383.8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r>
              <a:t>Antoine parameters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r>
              <a:t>A= 4.07827 B= 1343.943 </a:t>
            </a:r>
            <a:br/>
            <a:r>
              <a:t>C= -53.773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Immagine 8" descr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973" y="3122669"/>
            <a:ext cx="3776922" cy="35291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Immagine 4" descr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44073"/>
            <a:ext cx="4443589" cy="4463079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Tito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Diagrammi liquido vapore per il sistema benzene-toluene</a:t>
            </a:r>
          </a:p>
        </p:txBody>
      </p:sp>
      <p:sp>
        <p:nvSpPr>
          <p:cNvPr id="109" name="CasellaDiTesto 3"/>
          <p:cNvSpPr txBox="1"/>
          <p:nvPr/>
        </p:nvSpPr>
        <p:spPr>
          <a:xfrm>
            <a:off x="1137139" y="1707320"/>
            <a:ext cx="3642359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/>
            </a:pPr>
            <a:r>
              <a:t>Comportamento ideale </a:t>
            </a:r>
          </a:p>
          <a:p>
            <a:pPr>
              <a:defRPr sz="2000"/>
            </a:pPr>
            <a:r>
              <a:t>Sono stati calcolati per 4 diverse T in base alla legge di Raoult</a:t>
            </a:r>
          </a:p>
        </p:txBody>
      </p:sp>
      <p:graphicFrame>
        <p:nvGraphicFramePr>
          <p:cNvPr id="110" name="Tabella 6"/>
          <p:cNvGraphicFramePr/>
          <p:nvPr/>
        </p:nvGraphicFramePr>
        <p:xfrm>
          <a:off x="8742846" y="1796539"/>
          <a:ext cx="2413392" cy="1854201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741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6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5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T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XBz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YBz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385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0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0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375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0.18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0.36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365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0.465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0.7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355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0.85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0.96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1" name="CasellaDiTesto 6"/>
          <p:cNvSpPr txBox="1"/>
          <p:nvPr/>
        </p:nvSpPr>
        <p:spPr>
          <a:xfrm>
            <a:off x="5894833" y="1922340"/>
            <a:ext cx="2760244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/>
            </a:pPr>
            <a:r>
              <a:t>p= 1 bar</a:t>
            </a:r>
            <a:br/>
            <a:r>
              <a:t>Intersezione con le curve di Raoult </a:t>
            </a:r>
          </a:p>
        </p:txBody>
      </p:sp>
      <p:sp>
        <p:nvSpPr>
          <p:cNvPr id="112" name="CasellaDiTesto 9"/>
          <p:cNvSpPr txBox="1"/>
          <p:nvPr/>
        </p:nvSpPr>
        <p:spPr>
          <a:xfrm>
            <a:off x="7857990" y="3861332"/>
            <a:ext cx="1145334" cy="466091"/>
          </a:xfrm>
          <a:prstGeom prst="rect">
            <a:avLst/>
          </a:prstGeom>
          <a:gradFill>
            <a:gsLst>
              <a:gs pos="0">
                <a:schemeClr val="accent3">
                  <a:lumOff val="17344"/>
                </a:schemeClr>
              </a:gs>
              <a:gs pos="50000">
                <a:srgbClr val="C7C7C7"/>
              </a:gs>
              <a:gs pos="100000">
                <a:schemeClr val="accent3">
                  <a:lumOff val="10616"/>
                </a:schemeClr>
              </a:gs>
            </a:gsLst>
            <a:lin ang="5400000"/>
          </a:gradFill>
          <a:ln w="6350">
            <a:solidFill>
              <a:schemeClr val="accent3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r>
              <a:t>p= cost</a:t>
            </a:r>
          </a:p>
        </p:txBody>
      </p:sp>
      <p:sp>
        <p:nvSpPr>
          <p:cNvPr id="113" name="CasellaDiTesto 10"/>
          <p:cNvSpPr txBox="1"/>
          <p:nvPr/>
        </p:nvSpPr>
        <p:spPr>
          <a:xfrm>
            <a:off x="2397900" y="3145537"/>
            <a:ext cx="1147158" cy="466091"/>
          </a:xfrm>
          <a:prstGeom prst="rect">
            <a:avLst/>
          </a:prstGeom>
          <a:gradFill>
            <a:gsLst>
              <a:gs pos="0">
                <a:schemeClr val="accent3">
                  <a:lumOff val="17344"/>
                </a:schemeClr>
              </a:gs>
              <a:gs pos="50000">
                <a:srgbClr val="C7C7C7"/>
              </a:gs>
              <a:gs pos="100000">
                <a:schemeClr val="accent3">
                  <a:lumOff val="10616"/>
                </a:schemeClr>
              </a:gs>
            </a:gsLst>
            <a:lin ang="5400000"/>
          </a:gradFill>
          <a:ln w="6350">
            <a:solidFill>
              <a:schemeClr val="accent3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r>
              <a:t>T= cost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olo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662186" cy="1325563"/>
          </a:xfrm>
          <a:prstGeom prst="rect">
            <a:avLst/>
          </a:prstGeom>
        </p:spPr>
        <p:txBody>
          <a:bodyPr/>
          <a:lstStyle/>
          <a:p>
            <a:r>
              <a:t>Diagramma liquido vapore T-XBz a p</a:t>
            </a:r>
            <a:r>
              <a:rPr baseline="-25000"/>
              <a:t>TOT</a:t>
            </a:r>
            <a:r>
              <a:t>= 1 bar</a:t>
            </a:r>
          </a:p>
        </p:txBody>
      </p:sp>
      <p:sp>
        <p:nvSpPr>
          <p:cNvPr id="116" name="CasellaDiTesto 2"/>
          <p:cNvSpPr txBox="1"/>
          <p:nvPr/>
        </p:nvSpPr>
        <p:spPr>
          <a:xfrm>
            <a:off x="1002322" y="1462420"/>
            <a:ext cx="6745459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 b="1"/>
            </a:lvl1pPr>
          </a:lstStyle>
          <a:p>
            <a:r>
              <a:t>Soluzione ideale: vale la legge di Raoult</a:t>
            </a:r>
          </a:p>
        </p:txBody>
      </p:sp>
      <p:grpSp>
        <p:nvGrpSpPr>
          <p:cNvPr id="122" name="Gruppo 16"/>
          <p:cNvGrpSpPr/>
          <p:nvPr/>
        </p:nvGrpSpPr>
        <p:grpSpPr>
          <a:xfrm>
            <a:off x="5978434" y="1720419"/>
            <a:ext cx="5955332" cy="4385528"/>
            <a:chOff x="0" y="0"/>
            <a:chExt cx="5955330" cy="4385526"/>
          </a:xfrm>
        </p:grpSpPr>
        <p:pic>
          <p:nvPicPr>
            <p:cNvPr id="117" name="Immagine 3" descr="Immagin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4854" y="0"/>
              <a:ext cx="5265592" cy="43855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8" name="CasellaDiTesto 4"/>
            <p:cNvSpPr txBox="1"/>
            <p:nvPr/>
          </p:nvSpPr>
          <p:spPr>
            <a:xfrm>
              <a:off x="5088573" y="2852913"/>
              <a:ext cx="866758" cy="457201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2000"/>
              </a:pPr>
              <a:r>
                <a:t>T</a:t>
              </a:r>
              <a:r>
                <a:rPr baseline="-25000"/>
                <a:t>b</a:t>
              </a:r>
              <a:r>
                <a:t>* Bz</a:t>
              </a:r>
            </a:p>
          </p:txBody>
        </p:sp>
        <p:sp>
          <p:nvSpPr>
            <p:cNvPr id="119" name="CasellaDiTesto 5"/>
            <p:cNvSpPr txBox="1"/>
            <p:nvPr/>
          </p:nvSpPr>
          <p:spPr>
            <a:xfrm>
              <a:off x="-1" y="664873"/>
              <a:ext cx="909712" cy="457201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2000"/>
              </a:pPr>
              <a:r>
                <a:t>T</a:t>
              </a:r>
              <a:r>
                <a:rPr baseline="-25000"/>
                <a:t>b</a:t>
              </a:r>
              <a:r>
                <a:t>* Tol</a:t>
              </a:r>
            </a:p>
          </p:txBody>
        </p:sp>
        <p:sp>
          <p:nvSpPr>
            <p:cNvPr id="120" name="Connettore diritto 8"/>
            <p:cNvSpPr/>
            <p:nvPr/>
          </p:nvSpPr>
          <p:spPr>
            <a:xfrm>
              <a:off x="909711" y="763609"/>
              <a:ext cx="454856" cy="301375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1" name="Connettore diritto 11"/>
            <p:cNvSpPr/>
            <p:nvPr/>
          </p:nvSpPr>
          <p:spPr>
            <a:xfrm flipH="1">
              <a:off x="4938093" y="3265810"/>
              <a:ext cx="150480" cy="168296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3" name="CasellaDiTesto 17"/>
              <p:cNvSpPr txBox="1"/>
              <p:nvPr/>
            </p:nvSpPr>
            <p:spPr>
              <a:xfrm>
                <a:off x="1382989" y="2385292"/>
                <a:ext cx="2912013" cy="84302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accent1"/>
                </a:solidFill>
                <a:miter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800">
                    <a:latin typeface="Cambria Math"/>
                    <a:ea typeface="Cambria Math"/>
                    <a:cs typeface="Cambria Math"/>
                    <a:sym typeface="Cambria Math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295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sz="2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2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sz="29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9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sz="29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𝑇𝑂𝑇</m:t>
                              </m:r>
                            </m:sub>
                          </m:sSub>
                          <m:r>
                            <a:rPr sz="2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sz="29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9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sz="29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sz="2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num>
                        <m:den>
                          <m:sSub>
                            <m:sSubPr>
                              <m:ctrlPr>
                                <a:rPr sz="29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9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sz="29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sz="2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∗−</m:t>
                          </m:r>
                          <m:sSub>
                            <m:sSubPr>
                              <m:ctrlPr>
                                <a:rPr sz="29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9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sz="29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sz="2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den>
                      </m:f>
                    </m:oMath>
                  </m:oMathPara>
                </a14:m>
                <a:endParaRPr/>
              </a:p>
            </p:txBody>
          </p:sp>
        </mc:Choice>
        <mc:Fallback>
          <p:sp>
            <p:nvSpPr>
              <p:cNvPr id="123" name="CasellaDiTes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989" y="2385292"/>
                <a:ext cx="2912013" cy="8430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chemeClr val="accent1"/>
                </a:solidFill>
                <a:miter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4" name="CasellaDiTesto 19"/>
              <p:cNvSpPr txBox="1"/>
              <p:nvPr/>
            </p:nvSpPr>
            <p:spPr>
              <a:xfrm>
                <a:off x="1617506" y="3966279"/>
                <a:ext cx="2249176" cy="92985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accent4"/>
                </a:solidFill>
                <a:miter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800">
                    <a:latin typeface="Cambria Math"/>
                    <a:ea typeface="Cambria Math"/>
                    <a:cs typeface="Cambria Math"/>
                    <a:sym typeface="Cambria Math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305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30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sz="30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sz="3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30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sz="30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30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sz="30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sz="30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30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sz="30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sz="30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num>
                        <m:den>
                          <m:sSub>
                            <m:sSubPr>
                              <m:ctrlPr>
                                <a:rPr sz="30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30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sz="30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𝑇𝑂𝑇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/>
              </a:p>
            </p:txBody>
          </p:sp>
        </mc:Choice>
        <mc:Fallback>
          <p:sp>
            <p:nvSpPr>
              <p:cNvPr id="124" name="CasellaDiTes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506" y="3966279"/>
                <a:ext cx="2249176" cy="929855"/>
              </a:xfrm>
              <a:prstGeom prst="rect">
                <a:avLst/>
              </a:prstGeom>
              <a:blipFill>
                <a:blip r:embed="rId4"/>
                <a:stretch>
                  <a:fillRect b="-2597"/>
                </a:stretch>
              </a:blipFill>
              <a:ln w="12700">
                <a:solidFill>
                  <a:schemeClr val="accent4"/>
                </a:solidFill>
                <a:miter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CasellaDiTesto 20"/>
          <p:cNvSpPr txBox="1"/>
          <p:nvPr/>
        </p:nvSpPr>
        <p:spPr>
          <a:xfrm>
            <a:off x="1002322" y="5615940"/>
            <a:ext cx="5610331" cy="885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/>
            </a:pPr>
            <a:r>
              <a:t>La p</a:t>
            </a:r>
            <a:r>
              <a:rPr baseline="-25000"/>
              <a:t>TOT</a:t>
            </a:r>
            <a:r>
              <a:t> è 1 bar, mentre le p</a:t>
            </a:r>
            <a:r>
              <a:rPr baseline="-25000"/>
              <a:t>A</a:t>
            </a:r>
            <a:r>
              <a:t>* e p</a:t>
            </a:r>
            <a:r>
              <a:rPr baseline="-25000"/>
              <a:t>B</a:t>
            </a:r>
            <a:r>
              <a:t>* sono state calcolate per le diverse temperature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63F558-95F0-48B9-9F32-89E9A68B1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/>
              <a:t>n</a:t>
            </a:r>
            <a:r>
              <a:rPr lang="it-IT" dirty="0"/>
              <a:t>-pentano </a:t>
            </a:r>
            <a:r>
              <a:rPr lang="it-IT" i="1" dirty="0"/>
              <a:t>n</a:t>
            </a:r>
            <a:r>
              <a:rPr lang="it-IT" dirty="0"/>
              <a:t>-eptano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78A1A08-22D5-4B5E-87BE-DF207FDF5190}"/>
              </a:ext>
            </a:extLst>
          </p:cNvPr>
          <p:cNvSpPr txBox="1"/>
          <p:nvPr/>
        </p:nvSpPr>
        <p:spPr>
          <a:xfrm>
            <a:off x="963118" y="6027892"/>
            <a:ext cx="6093500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0070C0"/>
                </a:solidFill>
              </a:rPr>
              <a:t>http://www.vle-calc.com/phase_diagram.html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6180E59-99E6-4EBF-AFF1-7065F3029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304" y="1690688"/>
            <a:ext cx="6893749" cy="391397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57A46EC-AC2B-45B3-BA19-B0130D06543D}"/>
              </a:ext>
            </a:extLst>
          </p:cNvPr>
          <p:cNvSpPr txBox="1"/>
          <p:nvPr/>
        </p:nvSpPr>
        <p:spPr>
          <a:xfrm>
            <a:off x="7944787" y="1027906"/>
            <a:ext cx="3837482" cy="44319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Varianza resi</a:t>
            </a:r>
            <a:r>
              <a:rPr lang="it-IT" sz="2400" dirty="0"/>
              <a:t>dua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F’=C-P+1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400" dirty="0"/>
              <a:t>C=2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it-I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nelle regioni monofasiche</a:t>
            </a:r>
            <a:r>
              <a:rPr lang="it-IT" sz="2400" dirty="0"/>
              <a:t> P=1</a:t>
            </a:r>
          </a:p>
          <a:p>
            <a:r>
              <a:rPr lang="it-IT" sz="2400" dirty="0"/>
              <a:t>     F’= 2</a:t>
            </a:r>
          </a:p>
          <a:p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nella regione bifasica </a:t>
            </a:r>
            <a:br>
              <a:rPr lang="it-IT" sz="2400" dirty="0"/>
            </a:br>
            <a:r>
              <a:rPr lang="it-IT" sz="2400" dirty="0"/>
              <a:t>P=2</a:t>
            </a:r>
          </a:p>
          <a:p>
            <a:r>
              <a:rPr lang="it-IT" sz="2400" dirty="0"/>
              <a:t>     F’=1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1B03990-38C0-498F-BFCB-570880301615}"/>
              </a:ext>
            </a:extLst>
          </p:cNvPr>
          <p:cNvSpPr txBox="1"/>
          <p:nvPr/>
        </p:nvSpPr>
        <p:spPr>
          <a:xfrm>
            <a:off x="2113613" y="5604662"/>
            <a:ext cx="349270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A= </a:t>
            </a:r>
            <a:r>
              <a:rPr kumimoji="0" lang="it-IT" sz="2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n</a:t>
            </a:r>
            <a:r>
              <a:rPr kumimoji="0" lang="it-I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-pentano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892D6B0-056A-494F-AD3B-433C6EFB3431}"/>
              </a:ext>
            </a:extLst>
          </p:cNvPr>
          <p:cNvSpPr/>
          <p:nvPr/>
        </p:nvSpPr>
        <p:spPr>
          <a:xfrm>
            <a:off x="1122947" y="2983832"/>
            <a:ext cx="304800" cy="288757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721548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F3B37876-242B-481D-BAEB-753D6F5F48A9}"/>
              </a:ext>
            </a:extLst>
          </p:cNvPr>
          <p:cNvCxnSpPr>
            <a:cxnSpLocks/>
          </p:cNvCxnSpPr>
          <p:nvPr/>
        </p:nvCxnSpPr>
        <p:spPr>
          <a:xfrm>
            <a:off x="4287187" y="2398426"/>
            <a:ext cx="0" cy="224852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vale 6">
            <a:extLst>
              <a:ext uri="{FF2B5EF4-FFF2-40B4-BE49-F238E27FC236}">
                <a16:creationId xmlns:a16="http://schemas.microsoft.com/office/drawing/2014/main" id="{681465D0-E26A-40FF-B7DD-7C64D08CCB5A}"/>
              </a:ext>
            </a:extLst>
          </p:cNvPr>
          <p:cNvSpPr/>
          <p:nvPr/>
        </p:nvSpPr>
        <p:spPr>
          <a:xfrm>
            <a:off x="4212237" y="4302177"/>
            <a:ext cx="164885" cy="179882"/>
          </a:xfrm>
          <a:prstGeom prst="ellipse">
            <a:avLst/>
          </a:prstGeom>
          <a:solidFill>
            <a:srgbClr val="7030A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383D9EB6-835C-4286-BB41-9026D52F81F6}"/>
              </a:ext>
            </a:extLst>
          </p:cNvPr>
          <p:cNvSpPr/>
          <p:nvPr/>
        </p:nvSpPr>
        <p:spPr>
          <a:xfrm>
            <a:off x="4214736" y="2640767"/>
            <a:ext cx="164885" cy="179882"/>
          </a:xfrm>
          <a:prstGeom prst="ellipse">
            <a:avLst/>
          </a:prstGeom>
          <a:solidFill>
            <a:srgbClr val="7030A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E4C69C0C-46FA-4AA2-88CE-1F459B635015}"/>
              </a:ext>
            </a:extLst>
          </p:cNvPr>
          <p:cNvSpPr/>
          <p:nvPr/>
        </p:nvSpPr>
        <p:spPr>
          <a:xfrm>
            <a:off x="4217236" y="3557665"/>
            <a:ext cx="164885" cy="179882"/>
          </a:xfrm>
          <a:prstGeom prst="ellipse">
            <a:avLst/>
          </a:prstGeom>
          <a:solidFill>
            <a:srgbClr val="7030A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4376530-7414-428A-9BF2-EEF7BB6BD6F3}"/>
              </a:ext>
            </a:extLst>
          </p:cNvPr>
          <p:cNvSpPr txBox="1"/>
          <p:nvPr/>
        </p:nvSpPr>
        <p:spPr>
          <a:xfrm>
            <a:off x="8139659" y="1199213"/>
            <a:ext cx="2968052" cy="37856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Fornendo,</a:t>
            </a:r>
            <a:r>
              <a:rPr lang="it-IT" sz="2400" dirty="0"/>
              <a:t> o sottraendo, calore</a:t>
            </a:r>
            <a:r>
              <a:rPr kumimoji="0" lang="it-I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al sistema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400" dirty="0"/>
              <a:t>il punto rappresentativo si sposta lungo una linea verticale a composizione costante, detta </a:t>
            </a:r>
            <a:r>
              <a:rPr lang="it-IT" sz="2400" b="1" dirty="0">
                <a:solidFill>
                  <a:srgbClr val="7030A0"/>
                </a:solidFill>
              </a:rPr>
              <a:t>isopleta</a:t>
            </a:r>
            <a:endParaRPr kumimoji="0" lang="it-IT" sz="2400" b="1" i="0" u="none" strike="noStrike" cap="none" spc="0" normalizeH="0" baseline="0" dirty="0">
              <a:ln>
                <a:noFill/>
              </a:ln>
              <a:solidFill>
                <a:srgbClr val="7030A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D81E8E8-95B1-4FBD-A8DE-AAAB99553AEA}"/>
              </a:ext>
            </a:extLst>
          </p:cNvPr>
          <p:cNvSpPr txBox="1"/>
          <p:nvPr/>
        </p:nvSpPr>
        <p:spPr>
          <a:xfrm>
            <a:off x="8139658" y="5289457"/>
            <a:ext cx="277318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2400" dirty="0"/>
              <a:t>πλῆϑος</a:t>
            </a:r>
            <a:r>
              <a:rPr lang="it-IT" sz="2400" dirty="0"/>
              <a:t> quantità</a:t>
            </a:r>
            <a:endParaRPr kumimoji="0" lang="it-IT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B5A07BEE-39FD-4CCC-8C64-04D8E86BBC12}"/>
              </a:ext>
            </a:extLst>
          </p:cNvPr>
          <p:cNvGrpSpPr/>
          <p:nvPr/>
        </p:nvGrpSpPr>
        <p:grpSpPr>
          <a:xfrm>
            <a:off x="942410" y="1952350"/>
            <a:ext cx="6539656" cy="3923794"/>
            <a:chOff x="942410" y="1952350"/>
            <a:chExt cx="6539656" cy="3923794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B25485DE-976E-449E-B0AC-441778D3B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2410" y="1952350"/>
              <a:ext cx="6539656" cy="3923794"/>
            </a:xfrm>
            <a:prstGeom prst="rect">
              <a:avLst/>
            </a:prstGeom>
          </p:spPr>
        </p:pic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5F029618-FFB8-46CE-868C-EA1193D274E9}"/>
                </a:ext>
              </a:extLst>
            </p:cNvPr>
            <p:cNvSpPr/>
            <p:nvPr/>
          </p:nvSpPr>
          <p:spPr>
            <a:xfrm>
              <a:off x="1409075" y="3237875"/>
              <a:ext cx="314790" cy="31979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374096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80E3ACE0-2C87-4A69-A9C2-34BB3132A1EF}"/>
              </a:ext>
            </a:extLst>
          </p:cNvPr>
          <p:cNvSpPr txBox="1"/>
          <p:nvPr/>
        </p:nvSpPr>
        <p:spPr>
          <a:xfrm>
            <a:off x="7722945" y="210028"/>
            <a:ext cx="4271972" cy="6370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Z</a:t>
            </a:r>
            <a:r>
              <a:rPr kumimoji="0" lang="it-IT" sz="24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</a:t>
            </a:r>
            <a:r>
              <a:rPr kumimoji="0" lang="it-I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: composizione globale del sistema in termini di frazione molare del componente A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linea a T cost: </a:t>
            </a:r>
            <a:r>
              <a:rPr kumimoji="0" lang="it-IT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tie</a:t>
            </a: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line </a:t>
            </a:r>
            <a:r>
              <a:rPr kumimoji="0" lang="it-I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o </a:t>
            </a: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corda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400" dirty="0"/>
              <a:t>dalla proiezione sull’asse delle ascisse del punto di intersezione della corda con la curva delle temperature di ebollizione: </a:t>
            </a:r>
            <a:r>
              <a:rPr lang="it-IT" sz="2400" dirty="0">
                <a:solidFill>
                  <a:srgbClr val="0070C0"/>
                </a:solidFill>
              </a:rPr>
              <a:t>X</a:t>
            </a:r>
            <a:r>
              <a:rPr lang="it-IT" sz="2400" baseline="-25000" dirty="0">
                <a:solidFill>
                  <a:srgbClr val="0070C0"/>
                </a:solidFill>
              </a:rPr>
              <a:t>A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2400" dirty="0"/>
          </a:p>
          <a:p>
            <a:r>
              <a:rPr lang="it-IT" sz="2400" dirty="0"/>
              <a:t>dalla proiezione sull’asse delle ascisse del punto di intersezione della corda con la curva delle temperature di condensazione (in inglese </a:t>
            </a:r>
            <a:r>
              <a:rPr lang="it-IT" sz="2400" dirty="0" err="1"/>
              <a:t>dew</a:t>
            </a:r>
            <a:r>
              <a:rPr lang="it-IT" sz="2400" dirty="0"/>
              <a:t> point: punto di rugiada): </a:t>
            </a:r>
            <a:r>
              <a:rPr lang="it-IT" sz="2400" dirty="0">
                <a:solidFill>
                  <a:schemeClr val="accent2"/>
                </a:solidFill>
              </a:rPr>
              <a:t>Y</a:t>
            </a:r>
            <a:r>
              <a:rPr lang="it-IT" sz="2400" baseline="-25000" dirty="0">
                <a:solidFill>
                  <a:schemeClr val="accent2"/>
                </a:solidFill>
              </a:rPr>
              <a:t>A</a:t>
            </a:r>
            <a:endParaRPr kumimoji="0" lang="it-IT" sz="2400" b="0" i="0" u="none" strike="noStrike" cap="none" spc="0" normalizeH="0" baseline="-25000" dirty="0">
              <a:ln>
                <a:noFill/>
              </a:ln>
              <a:solidFill>
                <a:schemeClr val="accent2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750A3C8B-2845-4519-A34A-7C31D99F4684}"/>
              </a:ext>
            </a:extLst>
          </p:cNvPr>
          <p:cNvGrpSpPr/>
          <p:nvPr/>
        </p:nvGrpSpPr>
        <p:grpSpPr>
          <a:xfrm>
            <a:off x="368969" y="1094753"/>
            <a:ext cx="7168533" cy="4295393"/>
            <a:chOff x="1015427" y="1062669"/>
            <a:chExt cx="7168533" cy="4295393"/>
          </a:xfrm>
        </p:grpSpPr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C92622C1-43ED-4318-A4ED-E732A2FEBA2C}"/>
                </a:ext>
              </a:extLst>
            </p:cNvPr>
            <p:cNvGrpSpPr/>
            <p:nvPr/>
          </p:nvGrpSpPr>
          <p:grpSpPr>
            <a:xfrm>
              <a:off x="1015427" y="1062669"/>
              <a:ext cx="7168533" cy="4295393"/>
              <a:chOff x="1015427" y="1062669"/>
              <a:chExt cx="7168533" cy="4295393"/>
            </a:xfrm>
          </p:grpSpPr>
          <p:pic>
            <p:nvPicPr>
              <p:cNvPr id="2" name="Immagine 1">
                <a:extLst>
                  <a:ext uri="{FF2B5EF4-FFF2-40B4-BE49-F238E27FC236}">
                    <a16:creationId xmlns:a16="http://schemas.microsoft.com/office/drawing/2014/main" id="{80283AD3-01FE-4CF6-9304-D6A9CE0984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15427" y="1062669"/>
                <a:ext cx="7168533" cy="4295393"/>
              </a:xfrm>
              <a:prstGeom prst="rect">
                <a:avLst/>
              </a:prstGeom>
            </p:spPr>
          </p:pic>
          <p:cxnSp>
            <p:nvCxnSpPr>
              <p:cNvPr id="5" name="Connettore diritto 4">
                <a:extLst>
                  <a:ext uri="{FF2B5EF4-FFF2-40B4-BE49-F238E27FC236}">
                    <a16:creationId xmlns:a16="http://schemas.microsoft.com/office/drawing/2014/main" id="{F5DBE9BA-9AF2-4D3E-AFA8-9DC8839EC835}"/>
                  </a:ext>
                </a:extLst>
              </p:cNvPr>
              <p:cNvCxnSpPr/>
              <p:nvPr/>
            </p:nvCxnSpPr>
            <p:spPr>
              <a:xfrm>
                <a:off x="4876800" y="3210365"/>
                <a:ext cx="0" cy="1104961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Connettore diritto 5">
                <a:extLst>
                  <a:ext uri="{FF2B5EF4-FFF2-40B4-BE49-F238E27FC236}">
                    <a16:creationId xmlns:a16="http://schemas.microsoft.com/office/drawing/2014/main" id="{62E1333C-DCC4-4DE4-804B-B7374C881FC6}"/>
                  </a:ext>
                </a:extLst>
              </p:cNvPr>
              <p:cNvCxnSpPr/>
              <p:nvPr/>
            </p:nvCxnSpPr>
            <p:spPr>
              <a:xfrm>
                <a:off x="6472990" y="3210364"/>
                <a:ext cx="0" cy="1104961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" name="Connettore diritto 6">
                <a:extLst>
                  <a:ext uri="{FF2B5EF4-FFF2-40B4-BE49-F238E27FC236}">
                    <a16:creationId xmlns:a16="http://schemas.microsoft.com/office/drawing/2014/main" id="{CCB9A420-7ECF-4003-BADA-A7B85ABA9192}"/>
                  </a:ext>
                </a:extLst>
              </p:cNvPr>
              <p:cNvCxnSpPr/>
              <p:nvPr/>
            </p:nvCxnSpPr>
            <p:spPr>
              <a:xfrm>
                <a:off x="4379496" y="3210363"/>
                <a:ext cx="0" cy="1104961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77227711-5F00-4C84-865B-C88AB0DA3565}"/>
                </a:ext>
              </a:extLst>
            </p:cNvPr>
            <p:cNvSpPr txBox="1"/>
            <p:nvPr/>
          </p:nvSpPr>
          <p:spPr>
            <a:xfrm>
              <a:off x="4122821" y="4665567"/>
              <a:ext cx="481260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2400" b="0" i="0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X</a:t>
              </a:r>
              <a:r>
                <a:rPr kumimoji="0" lang="it-IT" sz="2400" b="0" i="0" u="none" strike="noStrike" cap="none" spc="0" normalizeH="0" baseline="-2500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A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A46478A0-BBDF-4955-B8C9-DF602C7BADE5}"/>
                </a:ext>
              </a:extLst>
            </p:cNvPr>
            <p:cNvSpPr txBox="1"/>
            <p:nvPr/>
          </p:nvSpPr>
          <p:spPr>
            <a:xfrm>
              <a:off x="4700334" y="4665567"/>
              <a:ext cx="481261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2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Z</a:t>
              </a:r>
              <a:r>
                <a:rPr kumimoji="0" lang="it-IT" sz="2400" b="0" i="0" u="none" strike="noStrike" cap="none" spc="0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A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5B10D0DE-E606-4297-87C1-2DE351C9892B}"/>
                </a:ext>
              </a:extLst>
            </p:cNvPr>
            <p:cNvSpPr txBox="1"/>
            <p:nvPr/>
          </p:nvSpPr>
          <p:spPr>
            <a:xfrm>
              <a:off x="6232359" y="4735071"/>
              <a:ext cx="481261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2400" b="0" i="0" u="none" strike="noStrike" cap="none" spc="0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</a:t>
              </a:r>
              <a:r>
                <a:rPr kumimoji="0" lang="it-IT" sz="2400" b="0" i="0" u="none" strike="noStrike" cap="none" spc="0" normalizeH="0" baseline="-25000" dirty="0">
                  <a:ln>
                    <a:noFill/>
                  </a:ln>
                  <a:solidFill>
                    <a:schemeClr val="accent2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A</a:t>
              </a:r>
            </a:p>
          </p:txBody>
        </p:sp>
      </p:grp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4EB3191-F1A9-4313-9BA8-A5E5F917854C}"/>
              </a:ext>
            </a:extLst>
          </p:cNvPr>
          <p:cNvSpPr txBox="1"/>
          <p:nvPr/>
        </p:nvSpPr>
        <p:spPr>
          <a:xfrm>
            <a:off x="1480844" y="5576374"/>
            <a:ext cx="5390147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il vapore è più ricco del componente più volatile</a:t>
            </a:r>
          </a:p>
        </p:txBody>
      </p:sp>
    </p:spTree>
    <p:extLst>
      <p:ext uri="{BB962C8B-B14F-4D97-AF65-F5344CB8AC3E}">
        <p14:creationId xmlns:p14="http://schemas.microsoft.com/office/powerpoint/2010/main" val="307875065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D9DFB8-CCB5-4BBB-99A1-45D409B8F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Distillazione semplice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BCE88974-1440-4D8C-91AA-F399B3892381}"/>
              </a:ext>
            </a:extLst>
          </p:cNvPr>
          <p:cNvGrpSpPr/>
          <p:nvPr/>
        </p:nvGrpSpPr>
        <p:grpSpPr>
          <a:xfrm>
            <a:off x="144380" y="1529931"/>
            <a:ext cx="7168533" cy="4295393"/>
            <a:chOff x="1015427" y="1062669"/>
            <a:chExt cx="7168533" cy="4295393"/>
          </a:xfrm>
        </p:grpSpPr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41E107CB-D463-4769-BFBC-158E603E0A85}"/>
                </a:ext>
              </a:extLst>
            </p:cNvPr>
            <p:cNvGrpSpPr/>
            <p:nvPr/>
          </p:nvGrpSpPr>
          <p:grpSpPr>
            <a:xfrm>
              <a:off x="1015427" y="1062669"/>
              <a:ext cx="7168533" cy="4295393"/>
              <a:chOff x="1015427" y="1062669"/>
              <a:chExt cx="7168533" cy="4295393"/>
            </a:xfrm>
          </p:grpSpPr>
          <p:pic>
            <p:nvPicPr>
              <p:cNvPr id="9" name="Immagine 8">
                <a:extLst>
                  <a:ext uri="{FF2B5EF4-FFF2-40B4-BE49-F238E27FC236}">
                    <a16:creationId xmlns:a16="http://schemas.microsoft.com/office/drawing/2014/main" id="{C7B289E0-3131-4872-A1B6-7AFD491776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15427" y="1062669"/>
                <a:ext cx="7168533" cy="4295393"/>
              </a:xfrm>
              <a:prstGeom prst="rect">
                <a:avLst/>
              </a:prstGeom>
            </p:spPr>
          </p:pic>
          <p:cxnSp>
            <p:nvCxnSpPr>
              <p:cNvPr id="10" name="Connettore diritto 9">
                <a:extLst>
                  <a:ext uri="{FF2B5EF4-FFF2-40B4-BE49-F238E27FC236}">
                    <a16:creationId xmlns:a16="http://schemas.microsoft.com/office/drawing/2014/main" id="{807E94E1-A3CD-4DB0-9618-4E2A4EB29834}"/>
                  </a:ext>
                </a:extLst>
              </p:cNvPr>
              <p:cNvCxnSpPr/>
              <p:nvPr/>
            </p:nvCxnSpPr>
            <p:spPr>
              <a:xfrm>
                <a:off x="4876800" y="3210365"/>
                <a:ext cx="0" cy="1104961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Connettore diritto 10">
                <a:extLst>
                  <a:ext uri="{FF2B5EF4-FFF2-40B4-BE49-F238E27FC236}">
                    <a16:creationId xmlns:a16="http://schemas.microsoft.com/office/drawing/2014/main" id="{3C9506E6-710E-47DE-8B13-BC85A4ABBB92}"/>
                  </a:ext>
                </a:extLst>
              </p:cNvPr>
              <p:cNvCxnSpPr/>
              <p:nvPr/>
            </p:nvCxnSpPr>
            <p:spPr>
              <a:xfrm>
                <a:off x="6472990" y="3210364"/>
                <a:ext cx="0" cy="1104961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" name="Connettore diritto 11">
                <a:extLst>
                  <a:ext uri="{FF2B5EF4-FFF2-40B4-BE49-F238E27FC236}">
                    <a16:creationId xmlns:a16="http://schemas.microsoft.com/office/drawing/2014/main" id="{07156165-FF1D-4F41-92EA-DC2807F9ABC5}"/>
                  </a:ext>
                </a:extLst>
              </p:cNvPr>
              <p:cNvCxnSpPr/>
              <p:nvPr/>
            </p:nvCxnSpPr>
            <p:spPr>
              <a:xfrm>
                <a:off x="4379496" y="3210363"/>
                <a:ext cx="0" cy="1104961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57B1FC4B-D04D-4116-8D62-E7CD38B51AC8}"/>
                </a:ext>
              </a:extLst>
            </p:cNvPr>
            <p:cNvSpPr txBox="1"/>
            <p:nvPr/>
          </p:nvSpPr>
          <p:spPr>
            <a:xfrm>
              <a:off x="4122821" y="4665567"/>
              <a:ext cx="481260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2400" b="0" i="0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X</a:t>
              </a:r>
              <a:r>
                <a:rPr kumimoji="0" lang="it-IT" sz="2400" b="0" i="0" u="none" strike="noStrike" cap="none" spc="0" normalizeH="0" baseline="-2500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A</a:t>
              </a: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CEE5FCF5-73F7-4BE2-8FBE-D9AB392A5410}"/>
                </a:ext>
              </a:extLst>
            </p:cNvPr>
            <p:cNvSpPr txBox="1"/>
            <p:nvPr/>
          </p:nvSpPr>
          <p:spPr>
            <a:xfrm>
              <a:off x="4700334" y="4665567"/>
              <a:ext cx="481261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2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Z</a:t>
              </a:r>
              <a:r>
                <a:rPr kumimoji="0" lang="it-IT" sz="2400" b="0" i="0" u="none" strike="noStrike" cap="none" spc="0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A</a:t>
              </a: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AAD2C605-08EF-4A1C-9689-89D1DCF04FDF}"/>
                </a:ext>
              </a:extLst>
            </p:cNvPr>
            <p:cNvSpPr txBox="1"/>
            <p:nvPr/>
          </p:nvSpPr>
          <p:spPr>
            <a:xfrm>
              <a:off x="6232359" y="4735071"/>
              <a:ext cx="481261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2400" b="0" i="0" u="none" strike="noStrike" cap="none" spc="0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</a:t>
              </a:r>
              <a:r>
                <a:rPr kumimoji="0" lang="it-IT" sz="2400" b="0" i="0" u="none" strike="noStrike" cap="none" spc="0" normalizeH="0" baseline="-25000" dirty="0">
                  <a:ln>
                    <a:noFill/>
                  </a:ln>
                  <a:solidFill>
                    <a:schemeClr val="accent2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A</a:t>
              </a:r>
            </a:p>
          </p:txBody>
        </p:sp>
      </p:grp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E8D88C0-BA70-4DDA-917B-AFF4D79DC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2913" y="1291388"/>
            <a:ext cx="4481282" cy="3128211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/>
              <a:t>Separando</a:t>
            </a:r>
            <a:r>
              <a:rPr lang="it-IT" dirty="0"/>
              <a:t> il vapore dal liquido, si ottengono due frazioni di composizione diversa dal sistema di partenza. </a:t>
            </a:r>
          </a:p>
          <a:p>
            <a:r>
              <a:rPr lang="it-IT" dirty="0"/>
              <a:t>Il liquido ha composizione X</a:t>
            </a:r>
            <a:r>
              <a:rPr lang="it-IT" baseline="-25000" dirty="0"/>
              <a:t>A</a:t>
            </a:r>
          </a:p>
          <a:p>
            <a:r>
              <a:rPr lang="it-IT" dirty="0"/>
              <a:t>il vapore ha composizione Y</a:t>
            </a:r>
            <a:r>
              <a:rPr lang="it-IT" baseline="-25000" dirty="0"/>
              <a:t>A</a:t>
            </a:r>
            <a:endParaRPr lang="it-IT" dirty="0"/>
          </a:p>
          <a:p>
            <a:r>
              <a:rPr lang="it-IT" dirty="0"/>
              <a:t>Vale la regola della leva</a:t>
            </a:r>
          </a:p>
        </p:txBody>
      </p:sp>
    </p:spTree>
    <p:extLst>
      <p:ext uri="{BB962C8B-B14F-4D97-AF65-F5344CB8AC3E}">
        <p14:creationId xmlns:p14="http://schemas.microsoft.com/office/powerpoint/2010/main" val="110374080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5F60B50A3E5E644B24FC83C95A4D028" ma:contentTypeVersion="11" ma:contentTypeDescription="Creare un nuovo documento." ma:contentTypeScope="" ma:versionID="3041f6e39f190b61dc9d46553c157b23">
  <xsd:schema xmlns:xsd="http://www.w3.org/2001/XMLSchema" xmlns:xs="http://www.w3.org/2001/XMLSchema" xmlns:p="http://schemas.microsoft.com/office/2006/metadata/properties" xmlns:ns2="f3ec0090-a91c-41e3-8ea3-4e47221e0305" xmlns:ns3="e2159b33-9406-468d-939c-07ba024f37a5" targetNamespace="http://schemas.microsoft.com/office/2006/metadata/properties" ma:root="true" ma:fieldsID="1d79bd20525a437854712462ea9051be" ns2:_="" ns3:_="">
    <xsd:import namespace="f3ec0090-a91c-41e3-8ea3-4e47221e0305"/>
    <xsd:import namespace="e2159b33-9406-468d-939c-07ba024f3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ec0090-a91c-41e3-8ea3-4e47221e03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0364805e-22fd-4701-b436-1ee1bdeaa5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159b33-9406-468d-939c-07ba024f37a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15886f4-f8df-4689-9308-cce423995497}" ma:internalName="TaxCatchAll" ma:showField="CatchAllData" ma:web="e2159b33-9406-468d-939c-07ba024f37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159b33-9406-468d-939c-07ba024f37a5" xsi:nil="true"/>
    <lcf76f155ced4ddcb4097134ff3c332f xmlns="f3ec0090-a91c-41e3-8ea3-4e47221e030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1A9AD6A-EE3A-4D35-B03D-A85371999507}"/>
</file>

<file path=customXml/itemProps2.xml><?xml version="1.0" encoding="utf-8"?>
<ds:datastoreItem xmlns:ds="http://schemas.openxmlformats.org/officeDocument/2006/customXml" ds:itemID="{29161A7D-D384-4FEA-8D84-A9858EB3FCAC}"/>
</file>

<file path=customXml/itemProps3.xml><?xml version="1.0" encoding="utf-8"?>
<ds:datastoreItem xmlns:ds="http://schemas.openxmlformats.org/officeDocument/2006/customXml" ds:itemID="{13354FAF-D5D0-46AC-8CF8-9DDA5221E952}"/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787</Words>
  <Application>Microsoft Office PowerPoint</Application>
  <PresentationFormat>Widescreen</PresentationFormat>
  <Paragraphs>121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Symbol</vt:lpstr>
      <vt:lpstr>Times Roman</vt:lpstr>
      <vt:lpstr>Tema di Office</vt:lpstr>
      <vt:lpstr>Diagrammi Temperatura Composizione</vt:lpstr>
      <vt:lpstr>Dai diagrammi a T costante</vt:lpstr>
      <vt:lpstr>Presentazione standard di PowerPoint</vt:lpstr>
      <vt:lpstr>Diagrammi liquido vapore per il sistema benzene-toluene</vt:lpstr>
      <vt:lpstr>Diagramma liquido vapore T-XBz a pTOT= 1 bar</vt:lpstr>
      <vt:lpstr>n-pentano n-eptano</vt:lpstr>
      <vt:lpstr>Presentazione standard di PowerPoint</vt:lpstr>
      <vt:lpstr>Presentazione standard di PowerPoint</vt:lpstr>
      <vt:lpstr>Distillazione semplice</vt:lpstr>
      <vt:lpstr>Distillazione frazionata</vt:lpstr>
      <vt:lpstr>Piatti teorici</vt:lpstr>
      <vt:lpstr>Distillazione frazionata del petrolio</vt:lpstr>
      <vt:lpstr>Ciclopentano-benzene</vt:lpstr>
      <vt:lpstr>Acetone Cloroformio</vt:lpstr>
      <vt:lpstr>Benzene cicloesano</vt:lpstr>
      <vt:lpstr>Etanolo-acqua</vt:lpstr>
      <vt:lpstr>Azeotropo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Diagrammi Temperatura Composizione</dc:title>
  <dc:creator>asaro</dc:creator>
  <cp:lastModifiedBy>ASARO FIORETTA</cp:lastModifiedBy>
  <cp:revision>16</cp:revision>
  <cp:lastPrinted>2025-04-28T08:54:26Z</cp:lastPrinted>
  <dcterms:modified xsi:type="dcterms:W3CDTF">2025-04-28T08:59:39Z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0x01010085F60B50A3E5E644B24FC83C95A4D028</vt:lpwstr>
  </property>
</Properties>
</file>