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524000" y="0"/>
            <a:ext cx="144001" cy="6858000"/>
          </a:xfrm>
          <a:prstGeom prst="rect">
            <a:avLst/>
          </a:prstGeom>
          <a:solidFill>
            <a:srgbClr val="0054A6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1524000" y="-1"/>
            <a:ext cx="144001" cy="1198442"/>
          </a:xfrm>
          <a:prstGeom prst="rect">
            <a:avLst/>
          </a:prstGeom>
          <a:solidFill>
            <a:srgbClr val="FFCE3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4" name="Titolo Testo"/>
          <p:cNvSpPr txBox="1">
            <a:spLocks noGrp="1"/>
          </p:cNvSpPr>
          <p:nvPr>
            <p:ph type="title"/>
          </p:nvPr>
        </p:nvSpPr>
        <p:spPr>
          <a:xfrm>
            <a:off x="1981200" y="273599"/>
            <a:ext cx="8229241" cy="11448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9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981200" y="1604519"/>
            <a:ext cx="8229241" cy="397728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+mj-lt"/>
                <a:ea typeface="+mj-ea"/>
                <a:cs typeface="+mj-cs"/>
                <a:sym typeface="Helvetic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+mj-lt"/>
                <a:ea typeface="+mj-ea"/>
                <a:cs typeface="+mj-cs"/>
                <a:sym typeface="Helvetic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+mj-lt"/>
                <a:ea typeface="+mj-ea"/>
                <a:cs typeface="+mj-cs"/>
                <a:sym typeface="Helvetic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+mj-lt"/>
                <a:ea typeface="+mj-ea"/>
                <a:cs typeface="+mj-cs"/>
                <a:sym typeface="Helvetic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43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ENTALPIA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(A-B)/kJ mol-1 a 298.15 K molecole biatomich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trike="sngStrike" baseline="29066"/>
              <a:t>o</a:t>
            </a:r>
            <a:r>
              <a:t>(A-B)/kJ mol</a:t>
            </a:r>
            <a:r>
              <a:rPr baseline="31999"/>
              <a:t>-1</a:t>
            </a:r>
            <a:r>
              <a:t> a 298.15 K molecole biatomiche   </a:t>
            </a:r>
          </a:p>
        </p:txBody>
      </p:sp>
      <p:graphicFrame>
        <p:nvGraphicFramePr>
          <p:cNvPr id="132" name="Tabella"/>
          <p:cNvGraphicFramePr/>
          <p:nvPr/>
        </p:nvGraphicFramePr>
        <p:xfrm>
          <a:off x="1178410" y="1941178"/>
          <a:ext cx="8962326" cy="3156088"/>
        </p:xfrm>
        <a:graphic>
          <a:graphicData uri="http://schemas.openxmlformats.org/drawingml/2006/table">
            <a:tbl>
              <a:tblPr firstCol="1">
                <a:tableStyleId>{2708684C-4D16-4618-839F-0558EEFCDFE6}</a:tableStyleId>
              </a:tblPr>
              <a:tblGrid>
                <a:gridCol w="149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142">
                <a:tc>
                  <a:txBody>
                    <a:bodyPr/>
                    <a:lstStyle/>
                    <a:p>
                      <a:pPr algn="l">
                        <a:defRPr sz="1800" b="0"/>
                      </a:pPr>
                      <a:r>
                        <a:rPr sz="2400" b="1"/>
                        <a:t>H-H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438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42">
                <a:tc>
                  <a:txBody>
                    <a:bodyPr/>
                    <a:lstStyle/>
                    <a:p>
                      <a:pPr algn="l">
                        <a:defRPr sz="1800" b="0"/>
                      </a:pPr>
                      <a:r>
                        <a:rPr sz="2400" b="1"/>
                        <a:t>F-F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155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/>
                        <a:t>H-F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565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legami multipli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2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142">
                <a:tc>
                  <a:txBody>
                    <a:bodyPr/>
                    <a:lstStyle/>
                    <a:p>
                      <a:pPr algn="l">
                        <a:defRPr sz="1800" b="0"/>
                      </a:pPr>
                      <a:r>
                        <a:rPr sz="2400" b="1"/>
                        <a:t>Cl-Cl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242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/>
                        <a:t>H-Cl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431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/>
                        <a:t>O=O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497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2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42">
                <a:tc>
                  <a:txBody>
                    <a:bodyPr/>
                    <a:lstStyle/>
                    <a:p>
                      <a:pPr algn="l">
                        <a:defRPr sz="1800" b="0"/>
                      </a:pPr>
                      <a:r>
                        <a:rPr sz="2400" b="1"/>
                        <a:t>Br-Br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193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/>
                        <a:t>H-Br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366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/>
                      </a:pPr>
                      <a:r>
                        <a:t>N</a:t>
                      </a:r>
                      <a:r>
                        <a:rPr u="sng"/>
                        <a:t>=</a:t>
                      </a:r>
                      <a:r>
                        <a:t>N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945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2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142">
                <a:tc>
                  <a:txBody>
                    <a:bodyPr/>
                    <a:lstStyle/>
                    <a:p>
                      <a:pPr algn="l">
                        <a:defRPr sz="1800" b="0"/>
                      </a:pPr>
                      <a:r>
                        <a:rPr sz="2400" b="1"/>
                        <a:t>I-I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151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/>
                        <a:t>H-I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299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/>
                      </a:pPr>
                      <a:r>
                        <a:t>C</a:t>
                      </a:r>
                      <a:r>
                        <a:rPr u="sng"/>
                        <a:t>=</a:t>
                      </a:r>
                      <a:r>
                        <a:t>O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2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1074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2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o(A-B)/kJ mol-1 a 298.15 K molecole poliatomiche"/>
          <p:cNvSpPr txBox="1">
            <a:spLocks noGrp="1"/>
          </p:cNvSpPr>
          <p:nvPr>
            <p:ph type="title"/>
          </p:nvPr>
        </p:nvSpPr>
        <p:spPr>
          <a:xfrm>
            <a:off x="741831" y="461493"/>
            <a:ext cx="10515601" cy="1325564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trike="sngStrike" baseline="29066"/>
              <a:t>o</a:t>
            </a:r>
            <a:r>
              <a:t>(A-B)/kJ mol</a:t>
            </a:r>
            <a:r>
              <a:rPr baseline="31999"/>
              <a:t>-1</a:t>
            </a:r>
            <a:r>
              <a:t> a 298.15 K molecole poliatomiche</a:t>
            </a:r>
          </a:p>
        </p:txBody>
      </p:sp>
      <p:graphicFrame>
        <p:nvGraphicFramePr>
          <p:cNvPr id="135" name="Tabella"/>
          <p:cNvGraphicFramePr/>
          <p:nvPr/>
        </p:nvGraphicFramePr>
        <p:xfrm>
          <a:off x="1536351" y="2518733"/>
          <a:ext cx="8962326" cy="3636852"/>
        </p:xfrm>
        <a:graphic>
          <a:graphicData uri="http://schemas.openxmlformats.org/drawingml/2006/table">
            <a:tbl>
              <a:tblPr firstCol="1">
                <a:tableStyleId>{2708684C-4D16-4618-839F-0558EEFCDFE6}</a:tableStyleId>
              </a:tblPr>
              <a:tblGrid>
                <a:gridCol w="149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142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r>
                        <a:t>H-CH</a:t>
                      </a:r>
                      <a:r>
                        <a:rPr baseline="-5999"/>
                        <a:t>3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435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/>
                      </a:pPr>
                      <a:r>
                        <a:t>H-NH</a:t>
                      </a:r>
                      <a:r>
                        <a:rPr baseline="-5999"/>
                        <a:t>2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431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H-OH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492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42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r>
                        <a:t>H-C</a:t>
                      </a:r>
                      <a:r>
                        <a:rPr baseline="-5999"/>
                        <a:t>6</a:t>
                      </a:r>
                      <a:r>
                        <a:t>H</a:t>
                      </a:r>
                      <a:r>
                        <a:rPr baseline="-5999"/>
                        <a:t>5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469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/>
                      </a:pPr>
                      <a:r>
                        <a:t>O</a:t>
                      </a:r>
                      <a:r>
                        <a:rPr baseline="-5999"/>
                        <a:t>2</a:t>
                      </a:r>
                      <a:r>
                        <a:t>N-NO</a:t>
                      </a:r>
                      <a:r>
                        <a:rPr baseline="-5999"/>
                        <a:t>2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57</a:t>
                      </a:r>
                    </a:p>
                  </a:txBody>
                  <a:tcPr marL="0" marR="0" marT="0" marB="0" anchor="ctr" horzOverflow="overflow">
                    <a:solidFill>
                      <a:schemeClr val="accent4"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HO-OH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213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142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r>
                        <a:t>H</a:t>
                      </a:r>
                      <a:r>
                        <a:rPr baseline="-5999"/>
                        <a:t>3</a:t>
                      </a:r>
                      <a:r>
                        <a:t>C-CH</a:t>
                      </a:r>
                      <a:r>
                        <a:rPr baseline="-5999"/>
                        <a:t>3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368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/>
                        <a:t>O=CO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532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HO-CH3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377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42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r>
                        <a:t>H</a:t>
                      </a:r>
                      <a:r>
                        <a:rPr baseline="-5999"/>
                        <a:t>2</a:t>
                      </a:r>
                      <a:r>
                        <a:t>C=CH</a:t>
                      </a:r>
                      <a:r>
                        <a:rPr baseline="-5999"/>
                        <a:t>2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699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/>
                      </a:pPr>
                      <a:r>
                        <a:t>Cl-CH</a:t>
                      </a:r>
                      <a:r>
                        <a:rPr baseline="-5999"/>
                        <a:t>3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452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142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r>
                        <a:t>HC</a:t>
                      </a:r>
                      <a:r>
                        <a:rPr u="sng"/>
                        <a:t>=</a:t>
                      </a:r>
                      <a:r>
                        <a:t>CH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962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/>
                      </a:pPr>
                      <a:r>
                        <a:t>Br-CH</a:t>
                      </a:r>
                      <a:r>
                        <a:rPr baseline="-5999"/>
                        <a:t>3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293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142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/>
                      </a:pPr>
                      <a:r>
                        <a:t>I-CH</a:t>
                      </a:r>
                      <a:r>
                        <a:rPr baseline="-5999"/>
                        <a:t>3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/>
                        <a:t>234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ogo"/>
          <p:cNvSpPr/>
          <p:nvPr/>
        </p:nvSpPr>
        <p:spPr>
          <a:xfrm>
            <a:off x="8610600" y="152279"/>
            <a:ext cx="1870200" cy="35568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8" name="CustomShape 1"/>
          <p:cNvSpPr txBox="1"/>
          <p:nvPr/>
        </p:nvSpPr>
        <p:spPr>
          <a:xfrm>
            <a:off x="1802803" y="4406297"/>
            <a:ext cx="10160422" cy="1210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defRPr sz="2400"/>
            </a:pPr>
            <a:r>
              <a:rPr dirty="0"/>
              <a:t>Sequential bond dissociation enthalpies of methane (in kJ/mol at 298.15 K).</a:t>
            </a:r>
          </a:p>
          <a:p>
            <a:pPr>
              <a:defRPr sz="2400"/>
            </a:pPr>
            <a:r>
              <a:rPr dirty="0"/>
              <a:t>Le 4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trike="sngStrike" baseline="28333" dirty="0"/>
              <a:t>o</a:t>
            </a:r>
            <a:r>
              <a:rPr dirty="0"/>
              <a:t>(C-H) </a:t>
            </a:r>
            <a:r>
              <a:rPr lang="it-IT" dirty="0"/>
              <a:t>in successione</a:t>
            </a:r>
            <a:r>
              <a:rPr dirty="0"/>
              <a:t> </a:t>
            </a:r>
            <a:r>
              <a:rPr lang="it-IT" dirty="0"/>
              <a:t>per i 4 legami del metano non sono uguali, come potrebbe erroneamente pensare la definizione di un valore medio.</a:t>
            </a:r>
          </a:p>
        </p:txBody>
      </p:sp>
      <p:sp>
        <p:nvSpPr>
          <p:cNvPr id="139" name="Line 3"/>
          <p:cNvSpPr/>
          <p:nvPr/>
        </p:nvSpPr>
        <p:spPr>
          <a:xfrm>
            <a:off x="1905059" y="5826584"/>
            <a:ext cx="8381882" cy="1443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txBody>
          <a:bodyPr lIns="0" tIns="0" rIns="0" bIns="0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0" name="Main graphic" descr="Main graph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46" y="485948"/>
            <a:ext cx="6350041" cy="358668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Active Thermochemical Tables: Sequential Bond Dissociation Enthalpies of Methane, Ethane, and Methanol and the Related Thermochemistry B. Ruscic J. Phys. Chemi A 2015 119 (28), 7810-7837 DOI: 10.1021/acs.jpca.5b01346"/>
          <p:cNvSpPr txBox="1"/>
          <p:nvPr/>
        </p:nvSpPr>
        <p:spPr>
          <a:xfrm>
            <a:off x="1802803" y="5819578"/>
            <a:ext cx="1005427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000">
                <a:solidFill>
                  <a:srgbClr val="0433FF"/>
                </a:solidFill>
              </a:defRPr>
            </a:pPr>
            <a:r>
              <a:rPr dirty="0"/>
              <a:t>Active Thermochemical Tables: Sequential Bond Dissociation Enthalpies of Methane, Ethane, and Methanol and the Related Thermochemistry B. </a:t>
            </a:r>
            <a:r>
              <a:rPr dirty="0" err="1"/>
              <a:t>Ruscic</a:t>
            </a:r>
            <a:r>
              <a:rPr dirty="0"/>
              <a:t> J. Phys. </a:t>
            </a:r>
            <a:r>
              <a:rPr dirty="0" err="1"/>
              <a:t>Chemi</a:t>
            </a:r>
            <a:r>
              <a:rPr dirty="0"/>
              <a:t> A 2015 119 (28), 7810-7837 DOI: 10.1021/acs.jpca.5b01346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https://goldbook.iupac.org/terms/view/B00701"/>
          <p:cNvSpPr txBox="1"/>
          <p:nvPr/>
        </p:nvSpPr>
        <p:spPr>
          <a:xfrm>
            <a:off x="3558171" y="6178929"/>
            <a:ext cx="60260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0433FF"/>
                </a:solidFill>
              </a:defRPr>
            </a:lvl1pPr>
          </a:lstStyle>
          <a:p>
            <a:r>
              <a:t>https://goldbook.iupac.org/terms/view/B00701</a:t>
            </a:r>
          </a:p>
        </p:txBody>
      </p:sp>
      <p:pic>
        <p:nvPicPr>
          <p:cNvPr id="1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93" y="278461"/>
            <a:ext cx="10187191" cy="5903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ntalpia di legame med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Entalpia di legame media </a:t>
            </a:r>
          </a:p>
        </p:txBody>
      </p:sp>
      <p:sp>
        <p:nvSpPr>
          <p:cNvPr id="147" name="Do(O-H) sequenziali per H2O in kJ mol-1 a 298.15 K. La prima è di ca 70 kJ mol-1 più grande.…"/>
          <p:cNvSpPr txBox="1">
            <a:spLocks noGrp="1"/>
          </p:cNvSpPr>
          <p:nvPr>
            <p:ph type="body" sz="half" idx="1"/>
          </p:nvPr>
        </p:nvSpPr>
        <p:spPr>
          <a:xfrm>
            <a:off x="613009" y="3341807"/>
            <a:ext cx="11416363" cy="2656977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352"/>
            </a:pP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trike="sngStrike" baseline="28258"/>
              <a:t>o</a:t>
            </a:r>
            <a:r>
              <a:t>(O-H) sequenziali per H</a:t>
            </a:r>
            <a:r>
              <a:rPr baseline="-5999"/>
              <a:t>2</a:t>
            </a:r>
            <a:r>
              <a:t>O in kJ mol</a:t>
            </a:r>
            <a:r>
              <a:rPr baseline="31999"/>
              <a:t>-1</a:t>
            </a:r>
            <a:r>
              <a:t> a 298.15 K. La prima è di ca 70 kJ mol</a:t>
            </a:r>
            <a:r>
              <a:rPr baseline="31999"/>
              <a:t>-1</a:t>
            </a:r>
            <a:r>
              <a:t> più grande.</a:t>
            </a: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352"/>
            </a:pPr>
            <a:r>
              <a:t>La somma dei due processi corrisponde all’atomizzazione (dissociazione completa in atomi) della molecola</a:t>
            </a: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352"/>
            </a:pPr>
            <a:r>
              <a:t>I dati qui riportati sono il risultato di calcoli teorici, ora molto precisi ed anche diffusi.</a:t>
            </a: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352"/>
            </a:pPr>
            <a:r>
              <a:t>Una volta  per avere delle stime, grossolane, si ricorreva ai dati di energia di legame media</a:t>
            </a:r>
          </a:p>
          <a:p>
            <a:pPr marL="0" indent="0" defTabSz="89611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352"/>
            </a:pPr>
            <a:r>
              <a:t>es. H-O 463 kJ mol</a:t>
            </a:r>
            <a:r>
              <a:rPr baseline="31999"/>
              <a:t>-1</a:t>
            </a:r>
            <a:r>
              <a:t> a 298.15 K. I valori delle tabelle includono anche i dati di altri composti simili, es CH</a:t>
            </a:r>
            <a:r>
              <a:rPr baseline="-5999"/>
              <a:t>3</a:t>
            </a:r>
            <a:r>
              <a:t>OH</a:t>
            </a:r>
          </a:p>
        </p:txBody>
      </p:sp>
      <p:pic>
        <p:nvPicPr>
          <p:cNvPr id="14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316" y="1388308"/>
            <a:ext cx="6579029" cy="193500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Active Thermochemical Tables: Sequential Bond Dissociation Enthalpies of Methane, Ethane, and Methanol and the Related Thermochemistry B. Ruscic J. Phys. Chemi A 2015 119 (28), 7810-7837 DOI: 10.1021/acs.jpca.5b01346"/>
          <p:cNvSpPr txBox="1"/>
          <p:nvPr/>
        </p:nvSpPr>
        <p:spPr>
          <a:xfrm>
            <a:off x="2778441" y="5652904"/>
            <a:ext cx="9530185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000">
                <a:solidFill>
                  <a:srgbClr val="0433FF"/>
                </a:solidFill>
              </a:defRPr>
            </a:pPr>
            <a:r>
              <a:t>Active Thermochemical Tables: Sequential Bond Dissociation Enthalpies of Methane, Ethane, and Methanol and the Related Thermochemistry B. Ruscic J. Phys. Chemi A 2015 119 (28), 7810-7837 DOI: 10.1021/acs.jpca.5b01346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ntalpie di legame medie /kJ mol-1 a 298.15 K"/>
          <p:cNvSpPr txBox="1">
            <a:spLocks noGrp="1"/>
          </p:cNvSpPr>
          <p:nvPr>
            <p:ph type="title"/>
          </p:nvPr>
        </p:nvSpPr>
        <p:spPr>
          <a:xfrm>
            <a:off x="838200" y="172387"/>
            <a:ext cx="10515600" cy="1325564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0433FF"/>
                </a:solidFill>
              </a:defRPr>
            </a:pPr>
            <a:r>
              <a:t>Entalpie di legame medie /kJ mol</a:t>
            </a:r>
            <a:r>
              <a:rPr baseline="31999"/>
              <a:t>-1</a:t>
            </a:r>
            <a:r>
              <a:t> a 298.15 K</a:t>
            </a:r>
          </a:p>
        </p:txBody>
      </p:sp>
      <p:graphicFrame>
        <p:nvGraphicFramePr>
          <p:cNvPr id="152" name="Tabella"/>
          <p:cNvGraphicFramePr/>
          <p:nvPr/>
        </p:nvGraphicFramePr>
        <p:xfrm>
          <a:off x="2479429" y="1453876"/>
          <a:ext cx="7496244" cy="502316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07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442"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C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F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Cl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20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436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93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C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412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t>348 (-)</a:t>
                      </a:r>
                    </a:p>
                    <a:p>
                      <a:pPr algn="l">
                        <a:defRPr sz="2200"/>
                      </a:pPr>
                      <a:r>
                        <a:t>612 (=)</a:t>
                      </a:r>
                    </a:p>
                    <a:p>
                      <a:pPr algn="l">
                        <a:defRPr sz="2200"/>
                      </a:pPr>
                      <a:r>
                        <a:t>838 (</a:t>
                      </a:r>
                      <a:r>
                        <a:rPr u="sng"/>
                        <a:t>=</a:t>
                      </a:r>
                      <a:r>
                        <a:t>)</a:t>
                      </a:r>
                    </a:p>
                    <a:p>
                      <a:pPr algn="l">
                        <a:defRPr sz="2200"/>
                      </a:pPr>
                      <a:r>
                        <a:t>518 (ar)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93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388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t>305 (-)</a:t>
                      </a:r>
                    </a:p>
                    <a:p>
                      <a:pPr algn="l">
                        <a:defRPr sz="2200"/>
                      </a:pPr>
                      <a:r>
                        <a:t>613 (=)</a:t>
                      </a:r>
                    </a:p>
                    <a:p>
                      <a:pPr algn="l">
                        <a:defRPr sz="2200"/>
                      </a:pPr>
                      <a:r>
                        <a:t>890 (</a:t>
                      </a:r>
                      <a:r>
                        <a:rPr u="sng"/>
                        <a:t>=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t>163 (-)</a:t>
                      </a:r>
                    </a:p>
                    <a:p>
                      <a:pPr algn="l">
                        <a:defRPr sz="2200"/>
                      </a:pPr>
                      <a:r>
                        <a:t>409 (=)</a:t>
                      </a:r>
                    </a:p>
                    <a:p>
                      <a:pPr algn="l">
                        <a:defRPr sz="2200"/>
                      </a:pPr>
                      <a:r>
                        <a:t>945 (</a:t>
                      </a:r>
                      <a:r>
                        <a:rPr u="sng"/>
                        <a:t>=</a:t>
                      </a:r>
                      <a:r>
                        <a:t>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59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463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360 (-)
743 (=)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157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146 (-)
497 (=)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9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F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565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484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270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185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155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79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</a:rPr>
                        <a:t>Cl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431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338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200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203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254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242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Utilizzo delle entalpie di legame medie nel calcolo approssimato di un’entalpia di reazi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r>
              <a:rPr dirty="0" err="1"/>
              <a:t>Utilizzo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entalpie</a:t>
            </a:r>
            <a:r>
              <a:rPr dirty="0"/>
              <a:t> di </a:t>
            </a:r>
            <a:r>
              <a:rPr dirty="0" err="1"/>
              <a:t>legame</a:t>
            </a:r>
            <a:r>
              <a:rPr dirty="0"/>
              <a:t> </a:t>
            </a:r>
            <a:r>
              <a:rPr dirty="0" err="1"/>
              <a:t>medie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calcolo</a:t>
            </a:r>
            <a:r>
              <a:rPr dirty="0"/>
              <a:t> </a:t>
            </a:r>
            <a:r>
              <a:rPr dirty="0" err="1"/>
              <a:t>approssimato</a:t>
            </a:r>
            <a:r>
              <a:rPr dirty="0"/>
              <a:t> d</a:t>
            </a:r>
            <a:r>
              <a:rPr lang="it-IT" dirty="0" err="1"/>
              <a:t>ell</a:t>
            </a:r>
            <a:r>
              <a:rPr lang="it-IT" dirty="0"/>
              <a:t>’</a:t>
            </a:r>
            <a:r>
              <a:rPr dirty="0" err="1"/>
              <a:t>entalpia</a:t>
            </a:r>
            <a:r>
              <a:rPr dirty="0"/>
              <a:t> di </a:t>
            </a:r>
            <a:r>
              <a:rPr dirty="0" err="1"/>
              <a:t>reazione</a:t>
            </a:r>
            <a:endParaRPr dirty="0"/>
          </a:p>
        </p:txBody>
      </p:sp>
      <p:sp>
        <p:nvSpPr>
          <p:cNvPr id="155" name="C(s,grafite) + 2 H2(g) + 1/2 O2(g) —&gt; CH3OH(l)   ΔreazHo= ?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88106"/>
          </a:xfrm>
          <a:prstGeom prst="rect">
            <a:avLst/>
          </a:prstGeom>
        </p:spPr>
        <p:txBody>
          <a:bodyPr/>
          <a:lstStyle/>
          <a:p>
            <a:pPr marL="0" lvl="1" indent="228600">
              <a:buSzTx/>
              <a:buFontTx/>
              <a:buNone/>
            </a:pPr>
            <a:r>
              <a:rPr dirty="0"/>
              <a:t>C(</a:t>
            </a:r>
            <a:r>
              <a:rPr dirty="0" err="1"/>
              <a:t>s,grafite</a:t>
            </a:r>
            <a:r>
              <a:rPr dirty="0"/>
              <a:t>) + 2 H</a:t>
            </a:r>
            <a:r>
              <a:rPr baseline="-5999" dirty="0"/>
              <a:t>2</a:t>
            </a:r>
            <a:r>
              <a:rPr dirty="0"/>
              <a:t>(g) + 1/2 O</a:t>
            </a:r>
            <a:r>
              <a:rPr baseline="-5999" dirty="0"/>
              <a:t>2</a:t>
            </a:r>
            <a:r>
              <a:rPr dirty="0"/>
              <a:t>(g) —&gt; CH3OH(l)   </a:t>
            </a:r>
            <a:r>
              <a:rPr sz="2400" dirty="0" err="1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2400" baseline="-25000" dirty="0" err="1"/>
              <a:t>reaz</a:t>
            </a:r>
            <a:r>
              <a:rPr sz="2400" dirty="0" err="1"/>
              <a:t>H</a:t>
            </a:r>
            <a:r>
              <a:rPr sz="2400" strike="sngStrike" baseline="30000" dirty="0" err="1"/>
              <a:t>o</a:t>
            </a:r>
            <a:r>
              <a:rPr sz="2400" dirty="0"/>
              <a:t>= ?</a:t>
            </a:r>
            <a:r>
              <a:rPr dirty="0"/>
              <a:t>  </a:t>
            </a:r>
          </a:p>
          <a:p>
            <a:pPr marL="0" lvl="1" indent="228600">
              <a:buSzTx/>
              <a:buFontTx/>
              <a:buNone/>
            </a:pPr>
            <a:r>
              <a:rPr lang="it-IT" dirty="0"/>
              <a:t>Si può suddividere la reazione in:</a:t>
            </a:r>
          </a:p>
          <a:p>
            <a:pPr marL="0" lvl="1" indent="228600">
              <a:buSzTx/>
              <a:buFontTx/>
              <a:buNone/>
            </a:pPr>
            <a:r>
              <a:rPr lang="it-IT" dirty="0"/>
              <a:t>atomizzazione di una mole di grafite</a:t>
            </a:r>
          </a:p>
          <a:p>
            <a:pPr marL="0" lvl="1" indent="228600">
              <a:buSzTx/>
              <a:buFontTx/>
              <a:buNone/>
            </a:pPr>
            <a:r>
              <a:rPr dirty="0"/>
              <a:t>C(</a:t>
            </a:r>
            <a:r>
              <a:rPr dirty="0" err="1"/>
              <a:t>s,grafite</a:t>
            </a:r>
            <a:r>
              <a:rPr dirty="0"/>
              <a:t>) —&gt; C(g)                           </a:t>
            </a:r>
            <a:r>
              <a:rPr sz="2400" dirty="0" err="1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2400" dirty="0" err="1"/>
              <a:t>H</a:t>
            </a:r>
            <a:r>
              <a:rPr sz="2400" strike="sngStrike" baseline="30000" dirty="0" err="1"/>
              <a:t>o</a:t>
            </a:r>
            <a:r>
              <a:rPr sz="2400" dirty="0"/>
              <a:t>= </a:t>
            </a:r>
            <a:r>
              <a:rPr dirty="0"/>
              <a:t>+716.68 kJ        </a:t>
            </a:r>
            <a:r>
              <a:rPr dirty="0" err="1"/>
              <a:t>valori</a:t>
            </a:r>
            <a:r>
              <a:rPr dirty="0"/>
              <a:t> </a:t>
            </a:r>
            <a:r>
              <a:rPr dirty="0" err="1"/>
              <a:t>accurati</a:t>
            </a:r>
            <a:endParaRPr dirty="0"/>
          </a:p>
          <a:p>
            <a:pPr marL="0" lvl="1" indent="228600">
              <a:buSzTx/>
              <a:buFontTx/>
              <a:buNone/>
            </a:pPr>
            <a:r>
              <a:rPr dirty="0" err="1"/>
              <a:t>atomizzazione</a:t>
            </a:r>
            <a:r>
              <a:rPr dirty="0"/>
              <a:t> di 2 </a:t>
            </a:r>
            <a:r>
              <a:rPr dirty="0" err="1"/>
              <a:t>moli</a:t>
            </a:r>
            <a:r>
              <a:rPr dirty="0"/>
              <a:t> di H</a:t>
            </a:r>
            <a:r>
              <a:rPr baseline="-5999" dirty="0"/>
              <a:t>2</a:t>
            </a:r>
            <a:r>
              <a:rPr dirty="0"/>
              <a:t> e 1/2 di O</a:t>
            </a:r>
            <a:r>
              <a:rPr baseline="-5999" dirty="0"/>
              <a:t>2</a:t>
            </a:r>
          </a:p>
          <a:p>
            <a:pPr marL="0" lvl="1" indent="228600">
              <a:buSzTx/>
              <a:buFontTx/>
              <a:buNone/>
            </a:pPr>
            <a:r>
              <a:rPr dirty="0"/>
              <a:t>2H</a:t>
            </a:r>
            <a:r>
              <a:rPr baseline="-5999" dirty="0"/>
              <a:t>2</a:t>
            </a:r>
            <a:r>
              <a:rPr dirty="0"/>
              <a:t>(g) —&gt; 4 H(g)                                        +871.88 kJ  </a:t>
            </a:r>
          </a:p>
          <a:p>
            <a:pPr marL="0" lvl="1" indent="228600">
              <a:buSzTx/>
              <a:buFontTx/>
              <a:buNone/>
            </a:pPr>
            <a:r>
              <a:rPr dirty="0"/>
              <a:t>1/2 O</a:t>
            </a:r>
            <a:r>
              <a:rPr baseline="-5999" dirty="0"/>
              <a:t>2</a:t>
            </a:r>
            <a:r>
              <a:rPr dirty="0"/>
              <a:t>(g)  —&gt; O(g)                                     +249.17 kJ</a:t>
            </a:r>
          </a:p>
          <a:p>
            <a:pPr marL="0" lvl="1" indent="228600">
              <a:buSzTx/>
              <a:buFontTx/>
              <a:buNone/>
            </a:pPr>
            <a:r>
              <a:rPr dirty="0"/>
              <a:t>                                               </a:t>
            </a:r>
            <a:r>
              <a:rPr b="1" dirty="0"/>
              <a:t>TOTALE</a:t>
            </a:r>
            <a:r>
              <a:rPr dirty="0"/>
              <a:t>        +1837.73 kJ</a:t>
            </a:r>
          </a:p>
          <a:p>
            <a:pPr marL="0" lvl="1" indent="228600">
              <a:buSzTx/>
              <a:buFontTx/>
              <a:buNone/>
            </a:pPr>
            <a:r>
              <a:rPr dirty="0"/>
              <a:t>C(</a:t>
            </a:r>
            <a:r>
              <a:rPr dirty="0" err="1"/>
              <a:t>s,grafite</a:t>
            </a:r>
            <a:r>
              <a:rPr dirty="0"/>
              <a:t>) + 2</a:t>
            </a:r>
            <a:r>
              <a:rPr lang="it-IT" dirty="0"/>
              <a:t> </a:t>
            </a:r>
            <a:r>
              <a:rPr dirty="0"/>
              <a:t>H</a:t>
            </a:r>
            <a:r>
              <a:rPr baseline="-25000" dirty="0"/>
              <a:t>2</a:t>
            </a:r>
            <a:r>
              <a:rPr dirty="0"/>
              <a:t>(g) + 1/2 O</a:t>
            </a:r>
            <a:r>
              <a:rPr baseline="-25000" dirty="0"/>
              <a:t>2</a:t>
            </a:r>
            <a:r>
              <a:rPr dirty="0"/>
              <a:t>(g) —&gt; C(g) + 4</a:t>
            </a:r>
            <a:r>
              <a:rPr lang="it-IT" dirty="0"/>
              <a:t> </a:t>
            </a:r>
            <a:r>
              <a:rPr dirty="0"/>
              <a:t>H(g) + O(g)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Utilizzo delle entalpie di legame medie per il calcolo approssimato di un’entalpia di reazi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4356"/>
            </a:lvl1pPr>
          </a:lstStyle>
          <a:p>
            <a:r>
              <a:t>Utilizzo delle entalpie di legame medie per il calcolo approssimato di un’entalpia di reazione</a:t>
            </a:r>
          </a:p>
        </p:txBody>
      </p:sp>
      <p:sp>
        <p:nvSpPr>
          <p:cNvPr id="158" name="Nel secondo step     C(g) + 4H(g) + O(g) —&gt;  CH3OH(g)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6129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Nel secondo step     C(g) + 4H(g) + O(g) —&gt;  CH</a:t>
            </a:r>
            <a:r>
              <a:rPr baseline="-5999"/>
              <a:t>3</a:t>
            </a:r>
            <a:r>
              <a:t>OH(g)</a:t>
            </a:r>
          </a:p>
          <a:p>
            <a:pPr marL="0" indent="0">
              <a:buSzTx/>
              <a:buFontTx/>
              <a:buNone/>
            </a:pPr>
            <a:r>
              <a:t>si formano 3 moli di legami C-H, 1 C-O e 1 O-H</a:t>
            </a:r>
          </a:p>
          <a:p>
            <a:pPr marL="0" indent="0">
              <a:buSzTx/>
              <a:buFontTx/>
              <a:buNone/>
            </a:pPr>
            <a:r>
              <a:t>Dalla tabella 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2400"/>
              <a:t>H</a:t>
            </a:r>
            <a:r>
              <a:rPr sz="2400" strike="sngStrike" baseline="30000"/>
              <a:t>o</a:t>
            </a:r>
            <a:r>
              <a:rPr sz="2400"/>
              <a:t>= </a:t>
            </a:r>
            <a:r>
              <a:t>3・(-412) + (-360) + (-463) = -2059 kJ</a:t>
            </a:r>
          </a:p>
          <a:p>
            <a:pPr marL="0" indent="0">
              <a:buSzTx/>
              <a:buFontTx/>
              <a:buNone/>
            </a:pPr>
            <a:r>
              <a:t>Manca ancora </a:t>
            </a:r>
          </a:p>
          <a:p>
            <a:pPr marL="0" indent="0">
              <a:buSzTx/>
              <a:buFontTx/>
              <a:buNone/>
            </a:pPr>
            <a:r>
              <a:t> CH</a:t>
            </a:r>
            <a:r>
              <a:rPr baseline="-5999"/>
              <a:t>3</a:t>
            </a:r>
            <a:r>
              <a:t>OH(g) —&gt;  CH</a:t>
            </a:r>
            <a:r>
              <a:rPr baseline="-5999"/>
              <a:t>3</a:t>
            </a:r>
            <a:r>
              <a:t>OH(l) 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2285"/>
              <a:t>cond</a:t>
            </a:r>
            <a:r>
              <a:t>H</a:t>
            </a:r>
            <a:r>
              <a:rPr strike="sngStrike" baseline="30285"/>
              <a:t>o</a:t>
            </a:r>
            <a:r>
              <a:t> = -38 kJ</a:t>
            </a:r>
          </a:p>
          <a:p>
            <a:pPr marL="0" lvl="1" indent="228600">
              <a:buSzTx/>
              <a:buFontTx/>
              <a:buNone/>
            </a:pPr>
            <a:r>
              <a:rPr sz="240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2400" baseline="-25000"/>
              <a:t>reaz</a:t>
            </a:r>
            <a:r>
              <a:rPr sz="2400"/>
              <a:t>H</a:t>
            </a:r>
            <a:r>
              <a:rPr sz="2400" strike="sngStrike" baseline="30000"/>
              <a:t>o</a:t>
            </a:r>
            <a:r>
              <a:rPr sz="2400"/>
              <a:t>= </a:t>
            </a:r>
            <a:r>
              <a:t>+1837.73 - 2059 - 38= -259 kJ </a:t>
            </a:r>
          </a:p>
          <a:p>
            <a:pPr marL="0" lvl="1" indent="228600">
              <a:buSzTx/>
              <a:buFontTx/>
              <a:buNone/>
            </a:pPr>
            <a:r>
              <a:t>il valore sperimentale è -293 kJ mol</a:t>
            </a:r>
            <a:r>
              <a:rPr baseline="31999"/>
              <a:t>-1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Entalpia di dissociazione di legame Do(A-B)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29100"/>
          </a:xfrm>
          <a:prstGeom prst="rect">
            <a:avLst/>
          </a:prstGeom>
        </p:spPr>
        <p:txBody>
          <a:bodyPr/>
          <a:lstStyle/>
          <a:p>
            <a:r>
              <a:t>Entalpia di dissociazione di legame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trike="sngStrike" baseline="30000"/>
              <a:t>o</a:t>
            </a:r>
            <a:r>
              <a:t>(A-B)</a:t>
            </a:r>
          </a:p>
        </p:txBody>
      </p:sp>
      <p:sp>
        <p:nvSpPr>
          <p:cNvPr id="161" name="A—B(g) —&gt; A(g) + B(g)            Do(A-B)…"/>
          <p:cNvSpPr txBox="1">
            <a:spLocks noGrp="1"/>
          </p:cNvSpPr>
          <p:nvPr>
            <p:ph type="body" idx="1"/>
          </p:nvPr>
        </p:nvSpPr>
        <p:spPr>
          <a:xfrm>
            <a:off x="838200" y="1526429"/>
            <a:ext cx="10515600" cy="4650534"/>
          </a:xfrm>
          <a:prstGeom prst="rect">
            <a:avLst/>
          </a:prstGeom>
        </p:spPr>
        <p:txBody>
          <a:bodyPr/>
          <a:lstStyle/>
          <a:p>
            <a:pPr marL="0" lvl="1" indent="228600">
              <a:buSzTx/>
              <a:buFontTx/>
              <a:buNone/>
            </a:pPr>
            <a:r>
              <a:t>A—B(g) —&gt; A(g) + B(g)            D</a:t>
            </a:r>
            <a:r>
              <a:rPr strike="sngStrike" baseline="30285"/>
              <a:t>o</a:t>
            </a:r>
            <a:r>
              <a:t>(A-B)</a:t>
            </a:r>
          </a:p>
          <a:p>
            <a:pPr marL="0" lvl="1" indent="228600">
              <a:buSzTx/>
              <a:buFontTx/>
              <a:buNone/>
            </a:pPr>
            <a:r>
              <a:t>A e B: atomi o gruppi di atomi</a:t>
            </a:r>
          </a:p>
          <a:p>
            <a:pPr marL="0" lvl="1" indent="228600">
              <a:buSzTx/>
              <a:buFontTx/>
              <a:buNone/>
            </a:pPr>
            <a:r>
              <a:t>è definita i come la variazione di entalpia standard per la reazione a una determinata temperatura.</a:t>
            </a:r>
          </a:p>
          <a:p>
            <a:pPr marL="0" lvl="1" indent="228600">
              <a:buSzTx/>
              <a:buFontTx/>
              <a:buNone/>
            </a:pPr>
            <a:r>
              <a:t>Tutte le specie chimiche sono in forma di gas</a:t>
            </a:r>
          </a:p>
          <a:p>
            <a:pPr marL="0" lvl="1" indent="228600">
              <a:buSzTx/>
              <a:buFontTx/>
              <a:buNone/>
            </a:pPr>
            <a:r>
              <a:t>D° =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5000"/>
              <a:t>f</a:t>
            </a:r>
            <a:r>
              <a:t>H</a:t>
            </a:r>
            <a:r>
              <a:rPr strike="sngStrike" baseline="30000"/>
              <a:t>o</a:t>
            </a:r>
            <a:r>
              <a:t>(A) +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5000"/>
              <a:t>f</a:t>
            </a:r>
            <a:r>
              <a:t>H</a:t>
            </a:r>
            <a:r>
              <a:rPr strike="sngStrike" baseline="30000"/>
              <a:t>o</a:t>
            </a:r>
            <a:r>
              <a:t>(B) -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5000"/>
              <a:t>f</a:t>
            </a:r>
            <a:r>
              <a:t>H</a:t>
            </a:r>
            <a:r>
              <a:rPr strike="sngStrike" baseline="30000"/>
              <a:t>o</a:t>
            </a:r>
            <a:r>
              <a:t>(AB)</a:t>
            </a:r>
          </a:p>
          <a:p>
            <a:pPr marL="0" lvl="1" indent="228600">
              <a:buSzTx/>
              <a:buFontTx/>
              <a:buNone/>
            </a:pPr>
            <a:r>
              <a:t>a 0 K l’energie di dissociazione e l’entalpia sono uguali</a:t>
            </a:r>
          </a:p>
          <a:p>
            <a:pPr marL="0" lvl="1" indent="228600">
              <a:buSzTx/>
              <a:buFontTx/>
              <a:buNone/>
            </a:pPr>
            <a:r>
              <a:t>Nel riferimento tabelle di dati di letteratura di determinazioni sperimentali</a:t>
            </a:r>
          </a:p>
        </p:txBody>
      </p:sp>
      <p:sp>
        <p:nvSpPr>
          <p:cNvPr id="162" name="https://nvlpubs.nist.gov/nistpubs/Legacy/NSRDS/nbsnsrds31.pdf"/>
          <p:cNvSpPr txBox="1"/>
          <p:nvPr/>
        </p:nvSpPr>
        <p:spPr>
          <a:xfrm>
            <a:off x="1358708" y="6144386"/>
            <a:ext cx="9474583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0433FF"/>
                </a:solidFill>
              </a:defRPr>
            </a:lvl1pPr>
          </a:lstStyle>
          <a:p>
            <a:r>
              <a:t>https://nvlpubs.nist.gov/nistpubs/Legacy/NSRDS/nbsnsrds31.pdf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ntalpia di reazi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Entalpia di reazione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L’entalpia di reazione, è la variazione di entalpia che accompagna la reazione.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517190"/>
                <a:ext cx="10515600" cy="4618472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SzTx/>
                  <a:buFontTx/>
                  <a:buNone/>
                </a:pPr>
                <a:r>
                  <a:rPr dirty="0" err="1"/>
                  <a:t>L’entalpia</a:t>
                </a:r>
                <a:r>
                  <a:rPr dirty="0"/>
                  <a:t> di </a:t>
                </a:r>
                <a:r>
                  <a:rPr dirty="0" err="1"/>
                  <a:t>reazione</a:t>
                </a:r>
                <a:r>
                  <a:rPr dirty="0"/>
                  <a:t>, è la </a:t>
                </a:r>
                <a:r>
                  <a:rPr dirty="0" err="1"/>
                  <a:t>variazione</a:t>
                </a:r>
                <a:r>
                  <a:rPr dirty="0"/>
                  <a:t> di </a:t>
                </a:r>
                <a:r>
                  <a:rPr dirty="0" err="1"/>
                  <a:t>entalpia</a:t>
                </a:r>
                <a:r>
                  <a:rPr dirty="0"/>
                  <a:t> </a:t>
                </a:r>
                <a:r>
                  <a:rPr dirty="0" err="1"/>
                  <a:t>che</a:t>
                </a:r>
                <a:r>
                  <a:rPr dirty="0"/>
                  <a:t> </a:t>
                </a:r>
                <a:r>
                  <a:rPr dirty="0" err="1"/>
                  <a:t>accompagna</a:t>
                </a:r>
                <a:r>
                  <a:rPr dirty="0"/>
                  <a:t> la </a:t>
                </a:r>
                <a:r>
                  <a:rPr lang="it-IT" dirty="0"/>
                  <a:t>reazione</a:t>
                </a:r>
                <a:r>
                  <a:rPr dirty="0"/>
                  <a:t>.</a:t>
                </a:r>
              </a:p>
              <a:p>
                <a:pPr marL="0" indent="0">
                  <a:buSzTx/>
                  <a:buFontTx/>
                  <a:buNone/>
                </a:pPr>
                <a:r>
                  <a:rPr dirty="0" err="1"/>
                  <a:t>Formalmente</a:t>
                </a:r>
                <a:r>
                  <a:rPr dirty="0"/>
                  <a:t> è la </a:t>
                </a:r>
                <a:r>
                  <a:rPr dirty="0" err="1"/>
                  <a:t>differenza</a:t>
                </a:r>
                <a:r>
                  <a:rPr dirty="0"/>
                  <a:t> </a:t>
                </a:r>
                <a:r>
                  <a:rPr dirty="0" err="1"/>
                  <a:t>tra</a:t>
                </a:r>
                <a:r>
                  <a:rPr dirty="0"/>
                  <a:t> </a:t>
                </a:r>
                <a:r>
                  <a:rPr dirty="0" err="1"/>
                  <a:t>l’entalpia</a:t>
                </a:r>
                <a:r>
                  <a:rPr dirty="0"/>
                  <a:t> dei prodotti e </a:t>
                </a:r>
                <a:r>
                  <a:rPr dirty="0" err="1"/>
                  <a:t>quella</a:t>
                </a:r>
                <a:r>
                  <a:rPr dirty="0"/>
                  <a:t> dei </a:t>
                </a:r>
                <a:r>
                  <a:rPr dirty="0" err="1"/>
                  <a:t>reagenti</a:t>
                </a:r>
                <a:r>
                  <a:rPr dirty="0"/>
                  <a:t>, </a:t>
                </a:r>
                <a:r>
                  <a:rPr dirty="0" err="1"/>
                  <a:t>pesate</a:t>
                </a:r>
                <a:r>
                  <a:rPr dirty="0"/>
                  <a:t> per </a:t>
                </a:r>
                <a:r>
                  <a:rPr dirty="0" err="1"/>
                  <a:t>i</a:t>
                </a:r>
                <a:r>
                  <a:rPr dirty="0"/>
                  <a:t> </a:t>
                </a:r>
                <a:r>
                  <a:rPr dirty="0" err="1"/>
                  <a:t>coefficienti</a:t>
                </a:r>
                <a:r>
                  <a:rPr dirty="0"/>
                  <a:t> </a:t>
                </a:r>
                <a:r>
                  <a:rPr dirty="0" err="1"/>
                  <a:t>stechiometrici</a:t>
                </a:r>
                <a:endParaRPr dirty="0"/>
              </a:p>
              <a:p>
                <a:pPr marL="0" indent="0">
                  <a:buSzTx/>
                  <a:buFontTx/>
                  <a:buNone/>
                </a:pPr>
                <a:endParaRPr dirty="0"/>
              </a:p>
              <a:p>
                <a:pPr marL="0" indent="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8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m:rPr>
                          <m:nor/>
                        </m:rP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prodotti</m:t>
                          </m:r>
                        </m:lim>
                      </m:limLow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sSub>
                        <m:sSubPr>
                          <m:ctrl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reagenti</m:t>
                          </m:r>
                        </m:lim>
                      </m:limLow>
                      <m:r>
                        <a:rPr sz="2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sSub>
                        <m:sSubPr>
                          <m:ctrl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2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SzTx/>
                  <a:buFontTx/>
                  <a:buNone/>
                </a:pPr>
                <a:endParaRPr dirty="0"/>
              </a:p>
            </p:txBody>
          </p:sp>
        </mc:Choice>
        <mc:Fallback>
          <p:sp>
            <p:nvSpPr>
              <p:cNvPr id="165" name="L’entalpia di reazione, è la variazione di entalpia che accompagna la reazione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517190"/>
                <a:ext cx="10515600" cy="4618472"/>
              </a:xfrm>
              <a:prstGeom prst="rect">
                <a:avLst/>
              </a:prstGeom>
              <a:blipFill>
                <a:blip r:embed="rId2"/>
                <a:stretch>
                  <a:fillRect l="-1623" t="-22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Variazioni di entalpia standard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t>H</a:t>
            </a:r>
            <a:r>
              <a:rPr strike="sngStrike" baseline="30000"/>
              <a:t>o</a:t>
            </a:r>
          </a:p>
        </p:txBody>
      </p:sp>
      <p:sp>
        <p:nvSpPr>
          <p:cNvPr id="108" name="Segnaposto contenu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300"/>
            </a:pPr>
            <a:r>
              <a:t>Lo </a:t>
            </a:r>
            <a:r>
              <a:rPr b="1">
                <a:solidFill>
                  <a:srgbClr val="FF0000"/>
                </a:solidFill>
              </a:rPr>
              <a:t>stato standard</a:t>
            </a:r>
            <a:r>
              <a:t> di una sostanza ad una </a:t>
            </a:r>
            <a:r>
              <a:rPr b="1"/>
              <a:t>determinata temperatura</a:t>
            </a:r>
            <a:r>
              <a:t> è la sua forma pura alla pressione di </a:t>
            </a:r>
            <a:r>
              <a:rPr b="1">
                <a:solidFill>
                  <a:srgbClr val="FF0000"/>
                </a:solidFill>
              </a:rPr>
              <a:t>1 bar</a:t>
            </a:r>
          </a:p>
          <a:p>
            <a:pPr>
              <a:defRPr sz="3300"/>
            </a:pPr>
            <a:r>
              <a:t>La variazione di entalpia standard relativa ad una reazione o ad un processo fisico è la differenza tra l’</a:t>
            </a:r>
            <a:r>
              <a:rPr b="1"/>
              <a:t>entalpia dei prodotti,</a:t>
            </a:r>
            <a:r>
              <a:t> considerati nei rispettivi stati </a:t>
            </a:r>
            <a:r>
              <a:rPr b="1"/>
              <a:t>standard</a:t>
            </a:r>
            <a:r>
              <a:t>, e </a:t>
            </a:r>
            <a:r>
              <a:rPr b="1"/>
              <a:t>l’entalpia dei reagenti </a:t>
            </a:r>
            <a:r>
              <a:t>sempre nei rispettivi stati </a:t>
            </a:r>
            <a:r>
              <a:rPr b="1"/>
              <a:t>standard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ntalpia standard di reazione ΔrH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Entalpia</a:t>
            </a:r>
            <a:r>
              <a:rPr dirty="0"/>
              <a:t> standard di </a:t>
            </a:r>
            <a:r>
              <a:rPr dirty="0" err="1"/>
              <a:t>reazione</a:t>
            </a:r>
            <a:r>
              <a:rPr dirty="0"/>
              <a:t> </a:t>
            </a:r>
            <a:r>
              <a:rPr sz="4000" dirty="0" err="1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4000" baseline="-17399" dirty="0" err="1"/>
              <a:t>r</a:t>
            </a:r>
            <a:r>
              <a:rPr sz="4000" dirty="0" err="1"/>
              <a:t>H</a:t>
            </a:r>
            <a:r>
              <a:rPr sz="4000" strike="sngStrike" baseline="30799" dirty="0" err="1"/>
              <a:t>o</a:t>
            </a:r>
            <a:endParaRPr sz="4000" strike="sngStrike" baseline="30799" dirty="0"/>
          </a:p>
        </p:txBody>
      </p:sp>
      <p:sp>
        <p:nvSpPr>
          <p:cNvPr id="168" name="è l’entalpia di reazione quando tutti i reagenti ed i prodotti sono nei loro stati standard…"/>
          <p:cNvSpPr txBox="1">
            <a:spLocks noGrp="1"/>
          </p:cNvSpPr>
          <p:nvPr>
            <p:ph type="body" sz="half" idx="1"/>
          </p:nvPr>
        </p:nvSpPr>
        <p:spPr>
          <a:xfrm>
            <a:off x="562860" y="4107254"/>
            <a:ext cx="5762989" cy="23170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SzTx/>
              <a:buFontTx/>
              <a:buNone/>
              <a:defRPr sz="3300"/>
            </a:pPr>
            <a:r>
              <a:rPr sz="3000" dirty="0"/>
              <a:t>è </a:t>
            </a:r>
            <a:r>
              <a:rPr sz="3000" dirty="0" err="1"/>
              <a:t>l’entalpia</a:t>
            </a:r>
            <a:r>
              <a:rPr sz="3000" dirty="0"/>
              <a:t> di </a:t>
            </a:r>
            <a:r>
              <a:rPr sz="3000" dirty="0" err="1"/>
              <a:t>reazione</a:t>
            </a:r>
            <a:r>
              <a:rPr sz="3000" dirty="0"/>
              <a:t> </a:t>
            </a:r>
            <a:r>
              <a:rPr sz="3000" dirty="0" err="1"/>
              <a:t>quando</a:t>
            </a:r>
            <a:r>
              <a:rPr sz="3000" dirty="0"/>
              <a:t> tutti </a:t>
            </a:r>
            <a:r>
              <a:rPr sz="3000" dirty="0" err="1"/>
              <a:t>i</a:t>
            </a:r>
            <a:r>
              <a:rPr sz="3000" dirty="0"/>
              <a:t> </a:t>
            </a:r>
            <a:r>
              <a:rPr sz="3000" b="1" dirty="0" err="1"/>
              <a:t>reagenti</a:t>
            </a:r>
            <a:r>
              <a:rPr sz="3000" dirty="0"/>
              <a:t> ed </a:t>
            </a:r>
            <a:r>
              <a:rPr sz="3000" dirty="0" err="1"/>
              <a:t>i</a:t>
            </a:r>
            <a:r>
              <a:rPr sz="3000" dirty="0"/>
              <a:t> </a:t>
            </a:r>
            <a:r>
              <a:rPr sz="3000" b="1" dirty="0"/>
              <a:t>prodotti </a:t>
            </a:r>
            <a:r>
              <a:rPr sz="3000" dirty="0" err="1"/>
              <a:t>sono</a:t>
            </a:r>
            <a:r>
              <a:rPr sz="3000" dirty="0"/>
              <a:t> </a:t>
            </a:r>
            <a:r>
              <a:rPr sz="3000" dirty="0" err="1"/>
              <a:t>nei</a:t>
            </a:r>
            <a:r>
              <a:rPr sz="3000" dirty="0"/>
              <a:t> </a:t>
            </a:r>
            <a:r>
              <a:rPr sz="3000" dirty="0" err="1"/>
              <a:t>loro</a:t>
            </a:r>
            <a:r>
              <a:rPr sz="3000" dirty="0"/>
              <a:t> </a:t>
            </a:r>
            <a:r>
              <a:rPr sz="3000" b="1" dirty="0" err="1"/>
              <a:t>stati</a:t>
            </a:r>
            <a:r>
              <a:rPr sz="3000" b="1" dirty="0"/>
              <a:t> standard</a:t>
            </a:r>
          </a:p>
          <a:p>
            <a:pPr marL="0" indent="0">
              <a:buSzTx/>
              <a:buFontTx/>
              <a:buNone/>
              <a:defRPr sz="3300"/>
            </a:pPr>
            <a:r>
              <a:rPr sz="3000" dirty="0"/>
              <a:t>NB </a:t>
            </a:r>
            <a:r>
              <a:rPr sz="3000" dirty="0" err="1"/>
              <a:t>puri</a:t>
            </a:r>
            <a:r>
              <a:rPr sz="3000" dirty="0"/>
              <a:t>, p= 1 bar</a:t>
            </a:r>
          </a:p>
          <a:p>
            <a:pPr marL="0" indent="0">
              <a:buSzTx/>
              <a:buFontTx/>
              <a:buNone/>
            </a:pPr>
            <a:r>
              <a:rPr sz="3000" dirty="0" err="1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3000" baseline="-19818" dirty="0" err="1"/>
              <a:t>r</a:t>
            </a:r>
            <a:r>
              <a:rPr sz="3000" dirty="0" err="1"/>
              <a:t>H</a:t>
            </a:r>
            <a:r>
              <a:rPr sz="3000" strike="sngStrike" baseline="30545" dirty="0" err="1"/>
              <a:t>o</a:t>
            </a:r>
            <a:r>
              <a:rPr sz="3000" strike="sngStrike" baseline="30545" dirty="0"/>
              <a:t> </a:t>
            </a:r>
            <a:r>
              <a:rPr sz="3000" dirty="0"/>
              <a:t> le </a:t>
            </a:r>
            <a:r>
              <a:rPr sz="3000" dirty="0" err="1"/>
              <a:t>unità</a:t>
            </a:r>
            <a:r>
              <a:rPr sz="3000" dirty="0"/>
              <a:t> </a:t>
            </a:r>
            <a:r>
              <a:rPr sz="3000" dirty="0" err="1"/>
              <a:t>sono</a:t>
            </a:r>
            <a:r>
              <a:rPr sz="3000" dirty="0"/>
              <a:t> kJ mol</a:t>
            </a:r>
            <a:r>
              <a:rPr sz="3000" baseline="31999" dirty="0"/>
              <a:t>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Equazione"/>
              <p:cNvSpPr txBox="1"/>
              <p:nvPr/>
            </p:nvSpPr>
            <p:spPr>
              <a:xfrm>
                <a:off x="1010319" y="2443116"/>
                <a:ext cx="5195609" cy="87742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m:rPr>
                          <m:nor/>
                        </m:rP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prodotti</m:t>
                          </m:r>
                        </m:lim>
                      </m:limLow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reagenti</m:t>
                          </m:r>
                        </m:lim>
                      </m:limLow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169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19" y="2443116"/>
                <a:ext cx="5195609" cy="877429"/>
              </a:xfrm>
              <a:prstGeom prst="rect">
                <a:avLst/>
              </a:prstGeom>
              <a:blipFill>
                <a:blip r:embed="rId2"/>
                <a:stretch>
                  <a:fillRect r="-68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Equazione"/>
              <p:cNvSpPr txBox="1"/>
              <p:nvPr/>
            </p:nvSpPr>
            <p:spPr>
              <a:xfrm>
                <a:off x="8438701" y="2344061"/>
                <a:ext cx="2125197" cy="75392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8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m:rPr>
                          <m:nor/>
                        </m:rP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limLow>
                        <m:limLow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lang="it-IT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lim>
                      </m:limLow>
                      <m:sSub>
                        <m:sSub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a:rPr lang="ar-AE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170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701" y="2344061"/>
                <a:ext cx="2125197" cy="7539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νJ con segno - per i reagenti"/>
          <p:cNvSpPr txBox="1"/>
          <p:nvPr/>
        </p:nvSpPr>
        <p:spPr>
          <a:xfrm>
            <a:off x="8839454" y="3526023"/>
            <a:ext cx="9239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baseline="-20000">
                <a:latin typeface="Symbol"/>
                <a:ea typeface="Symbol"/>
                <a:cs typeface="Symbol"/>
                <a:sym typeface="Symbol"/>
              </a:defRPr>
            </a:pP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331720-529C-4A10-B803-BE0D817935A5}"/>
              </a:ext>
            </a:extLst>
          </p:cNvPr>
          <p:cNvSpPr txBox="1"/>
          <p:nvPr/>
        </p:nvSpPr>
        <p:spPr>
          <a:xfrm>
            <a:off x="7380136" y="3567793"/>
            <a:ext cx="4249004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 err="1">
                <a:latin typeface="Symbol" panose="05050102010706020507" pitchFamily="18" charset="2"/>
              </a:rPr>
              <a:t>n</a:t>
            </a:r>
            <a:r>
              <a:rPr lang="it-IT" sz="2800" baseline="-25000" dirty="0" err="1"/>
              <a:t>j</a:t>
            </a:r>
            <a:r>
              <a:rPr lang="it-IT" sz="2800" dirty="0"/>
              <a:t> coefficiente stechiometrico per la singola specie, con segno </a:t>
            </a:r>
            <a:r>
              <a:rPr lang="it-IT" sz="2800" dirty="0" err="1"/>
              <a:t>intriseco</a:t>
            </a:r>
            <a:r>
              <a:rPr lang="it-IT" sz="2800" dirty="0"/>
              <a:t>, cioè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>
                <a:solidFill>
                  <a:srgbClr val="FF0000"/>
                </a:solidFill>
              </a:rPr>
              <a:t>–</a:t>
            </a:r>
            <a:r>
              <a:rPr lang="it-IT" sz="2800" dirty="0"/>
              <a:t> per i </a:t>
            </a:r>
            <a:r>
              <a:rPr lang="it-IT" sz="2800" dirty="0">
                <a:solidFill>
                  <a:srgbClr val="FF0000"/>
                </a:solidFill>
              </a:rPr>
              <a:t>reagenti</a:t>
            </a:r>
            <a:r>
              <a:rPr lang="it-IT" sz="2800" dirty="0"/>
              <a:t> 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>
                <a:solidFill>
                  <a:srgbClr val="0070C0"/>
                </a:solidFill>
              </a:rPr>
              <a:t>+</a:t>
            </a:r>
            <a:r>
              <a:rPr lang="it-IT" sz="2800" dirty="0"/>
              <a:t> per i </a:t>
            </a:r>
            <a:r>
              <a:rPr lang="it-IT" sz="2800" dirty="0">
                <a:solidFill>
                  <a:srgbClr val="0070C0"/>
                </a:solidFill>
              </a:rPr>
              <a:t>prodotti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gge di H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Legge di Hess</a:t>
            </a:r>
          </a:p>
        </p:txBody>
      </p:sp>
      <p:sp>
        <p:nvSpPr>
          <p:cNvPr id="174" name="ΔrHo  è pari alla somma delle ΔrHo delle reazioni nelle quali può essere suddivisa la reazione complessiv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sz="330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3300" baseline="-19818"/>
              <a:t>r</a:t>
            </a:r>
            <a:r>
              <a:rPr sz="3300"/>
              <a:t>H</a:t>
            </a:r>
            <a:r>
              <a:rPr sz="3300" strike="sngStrike" baseline="30545"/>
              <a:t>o </a:t>
            </a:r>
            <a:r>
              <a:rPr sz="3300"/>
              <a:t> è pari alla somma delle </a:t>
            </a:r>
            <a:r>
              <a:rPr sz="330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3300" baseline="-19818"/>
              <a:t>r</a:t>
            </a:r>
            <a:r>
              <a:rPr sz="3300"/>
              <a:t>H</a:t>
            </a:r>
            <a:r>
              <a:rPr sz="3300" strike="sngStrike" baseline="30545"/>
              <a:t>o </a:t>
            </a:r>
            <a:r>
              <a:rPr sz="3300"/>
              <a:t>delle reazioni nelle quali può essere suddivisa la reazione complessiva</a:t>
            </a:r>
          </a:p>
          <a:p>
            <a:pPr marL="0" indent="0">
              <a:buSzTx/>
              <a:buFontTx/>
              <a:buNone/>
            </a:pPr>
            <a:endParaRPr sz="3300"/>
          </a:p>
          <a:p>
            <a:pPr marL="0" indent="0">
              <a:buSzTx/>
              <a:buFontTx/>
              <a:buNone/>
            </a:pPr>
            <a:r>
              <a:rPr sz="3300"/>
              <a:t>E’ possibile perché l’entalpia è una funzione di stato </a:t>
            </a:r>
          </a:p>
          <a:p>
            <a:pPr marL="0" indent="0">
              <a:buSzTx/>
              <a:buFontTx/>
              <a:buNone/>
            </a:pPr>
            <a:r>
              <a:rPr sz="3300"/>
              <a:t>N.B. tutte le reazioni devono avvenire alla stessa temperatura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Entalpia standard di formazione ΔfH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Entalpia standard di formazione </a:t>
            </a:r>
            <a:r>
              <a:rPr sz="400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4000" baseline="-17399"/>
              <a:t>f</a:t>
            </a:r>
            <a:r>
              <a:rPr sz="4000"/>
              <a:t>H</a:t>
            </a:r>
            <a:r>
              <a:rPr sz="4000" strike="sngStrike" baseline="30799"/>
              <a:t>o</a:t>
            </a:r>
          </a:p>
        </p:txBody>
      </p:sp>
      <p:sp>
        <p:nvSpPr>
          <p:cNvPr id="177" name="Entalpia di reazione relative alla formazione del composto a partire dagli elementi considerati nei rispettivi stati di riferiment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Entalpia</a:t>
            </a:r>
            <a:r>
              <a:rPr dirty="0"/>
              <a:t> di </a:t>
            </a:r>
            <a:r>
              <a:rPr dirty="0" err="1"/>
              <a:t>reazione</a:t>
            </a:r>
            <a:r>
              <a:rPr dirty="0"/>
              <a:t> relative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formazione</a:t>
            </a:r>
            <a:r>
              <a:rPr dirty="0"/>
              <a:t> del </a:t>
            </a:r>
            <a:r>
              <a:rPr dirty="0" err="1"/>
              <a:t>composto</a:t>
            </a:r>
            <a:r>
              <a:rPr dirty="0"/>
              <a:t> a </a:t>
            </a:r>
            <a:r>
              <a:rPr dirty="0" err="1"/>
              <a:t>partire</a:t>
            </a:r>
            <a:r>
              <a:rPr dirty="0"/>
              <a:t> </a:t>
            </a:r>
            <a:r>
              <a:rPr dirty="0" err="1"/>
              <a:t>dagli</a:t>
            </a:r>
            <a:r>
              <a:rPr dirty="0"/>
              <a:t> </a:t>
            </a:r>
            <a:r>
              <a:rPr b="1" dirty="0" err="1">
                <a:solidFill>
                  <a:srgbClr val="FF2600"/>
                </a:solidFill>
              </a:rPr>
              <a:t>elementi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/>
              <a:t>considerati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rispettivi</a:t>
            </a:r>
            <a:r>
              <a:rPr dirty="0"/>
              <a:t> </a:t>
            </a:r>
            <a:r>
              <a:rPr b="1" dirty="0" err="1">
                <a:solidFill>
                  <a:srgbClr val="FF2600"/>
                </a:solidFill>
              </a:rPr>
              <a:t>stati</a:t>
            </a:r>
            <a:r>
              <a:rPr b="1" dirty="0">
                <a:solidFill>
                  <a:srgbClr val="FF2600"/>
                </a:solidFill>
              </a:rPr>
              <a:t> di </a:t>
            </a:r>
            <a:r>
              <a:rPr b="1" dirty="0" err="1">
                <a:solidFill>
                  <a:srgbClr val="FF2600"/>
                </a:solidFill>
              </a:rPr>
              <a:t>riferimento</a:t>
            </a:r>
            <a:endParaRPr b="1" dirty="0"/>
          </a:p>
          <a:p>
            <a:r>
              <a:rPr dirty="0"/>
              <a:t>Stato di </a:t>
            </a:r>
            <a:r>
              <a:rPr dirty="0" err="1"/>
              <a:t>riferimento</a:t>
            </a:r>
            <a:r>
              <a:rPr dirty="0"/>
              <a:t> di un </a:t>
            </a:r>
            <a:r>
              <a:rPr dirty="0" err="1"/>
              <a:t>elemento</a:t>
            </a:r>
            <a:r>
              <a:rPr dirty="0"/>
              <a:t> è </a:t>
            </a:r>
            <a:r>
              <a:rPr dirty="0" err="1"/>
              <a:t>costituito</a:t>
            </a:r>
            <a:r>
              <a:rPr dirty="0"/>
              <a:t> dal </a:t>
            </a:r>
            <a:r>
              <a:rPr dirty="0" err="1"/>
              <a:t>suo</a:t>
            </a:r>
            <a:r>
              <a:rPr dirty="0"/>
              <a:t> stato </a:t>
            </a:r>
            <a:r>
              <a:rPr dirty="0" err="1"/>
              <a:t>più</a:t>
            </a:r>
            <a:r>
              <a:rPr dirty="0"/>
              <a:t> stabile </a:t>
            </a:r>
            <a:r>
              <a:rPr dirty="0" err="1"/>
              <a:t>alla</a:t>
            </a:r>
            <a:r>
              <a:rPr dirty="0"/>
              <a:t> T </a:t>
            </a:r>
            <a:r>
              <a:rPr dirty="0" err="1"/>
              <a:t>indicata</a:t>
            </a:r>
            <a:r>
              <a:rPr dirty="0"/>
              <a:t> e </a:t>
            </a:r>
            <a:r>
              <a:rPr dirty="0" err="1"/>
              <a:t>alla</a:t>
            </a:r>
            <a:r>
              <a:rPr dirty="0"/>
              <a:t> p 1</a:t>
            </a:r>
            <a:r>
              <a:rPr lang="it-IT" dirty="0"/>
              <a:t> </a:t>
            </a:r>
            <a:r>
              <a:rPr dirty="0"/>
              <a:t>bar</a:t>
            </a:r>
          </a:p>
          <a:p>
            <a:r>
              <a:rPr dirty="0"/>
              <a:t>es. a 298 K, </a:t>
            </a:r>
            <a:r>
              <a:rPr dirty="0" err="1"/>
              <a:t>azoto</a:t>
            </a:r>
            <a:r>
              <a:rPr dirty="0"/>
              <a:t>: N</a:t>
            </a:r>
            <a:r>
              <a:rPr baseline="-5999" dirty="0"/>
              <a:t>2</a:t>
            </a:r>
            <a:r>
              <a:rPr dirty="0"/>
              <a:t> gas, </a:t>
            </a:r>
            <a:r>
              <a:rPr dirty="0" err="1"/>
              <a:t>mercurio</a:t>
            </a:r>
            <a:r>
              <a:rPr dirty="0"/>
              <a:t>: </a:t>
            </a:r>
            <a:r>
              <a:rPr dirty="0" err="1"/>
              <a:t>metallo</a:t>
            </a:r>
            <a:r>
              <a:rPr dirty="0"/>
              <a:t> </a:t>
            </a:r>
            <a:r>
              <a:rPr dirty="0" err="1"/>
              <a:t>liquido</a:t>
            </a:r>
            <a:r>
              <a:rPr dirty="0"/>
              <a:t>, </a:t>
            </a:r>
            <a:r>
              <a:rPr dirty="0" err="1"/>
              <a:t>carbonio</a:t>
            </a:r>
            <a:r>
              <a:rPr dirty="0"/>
              <a:t>: </a:t>
            </a:r>
            <a:r>
              <a:rPr dirty="0" err="1"/>
              <a:t>grafite</a:t>
            </a:r>
            <a:r>
              <a:rPr dirty="0"/>
              <a:t> (</a:t>
            </a:r>
            <a:r>
              <a:rPr dirty="0" err="1"/>
              <a:t>allotropo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stabile)</a:t>
            </a:r>
          </a:p>
          <a:p>
            <a:pPr marL="269421" indent="-269421">
              <a:defRPr>
                <a:solidFill>
                  <a:srgbClr val="FF2600"/>
                </a:solidFill>
              </a:defRPr>
            </a:pPr>
            <a:r>
              <a:rPr sz="3300" dirty="0" err="1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3300" baseline="-19818" dirty="0" err="1"/>
              <a:t>f</a:t>
            </a:r>
            <a:r>
              <a:rPr sz="3300" dirty="0" err="1"/>
              <a:t>H</a:t>
            </a:r>
            <a:r>
              <a:rPr sz="3300" strike="sngStrike" baseline="30545" dirty="0" err="1"/>
              <a:t>o</a:t>
            </a:r>
            <a:r>
              <a:rPr sz="4000" strike="sngStrike" baseline="30799" dirty="0"/>
              <a:t> 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elementi</a:t>
            </a:r>
            <a:r>
              <a:rPr dirty="0"/>
              <a:t> è 0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infatti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si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riferisce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alla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reazione</a:t>
            </a:r>
            <a:endParaRPr dirty="0">
              <a:solidFill>
                <a:srgbClr val="000000"/>
              </a:solidFill>
            </a:endParaRPr>
          </a:p>
          <a:p>
            <a:r>
              <a:rPr dirty="0"/>
              <a:t>N</a:t>
            </a:r>
            <a:r>
              <a:rPr baseline="-5999" dirty="0"/>
              <a:t>2</a:t>
            </a:r>
            <a:r>
              <a:rPr dirty="0"/>
              <a:t>(g)  —&gt;   N</a:t>
            </a:r>
            <a:r>
              <a:rPr baseline="-5999" dirty="0"/>
              <a:t>2</a:t>
            </a:r>
            <a:r>
              <a:rPr dirty="0"/>
              <a:t>(g)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iclo di Born-Hab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Ciclo di Born-Haber</a:t>
            </a:r>
          </a:p>
        </p:txBody>
      </p:sp>
      <p:sp>
        <p:nvSpPr>
          <p:cNvPr id="180" name="Siccome l’entalpia è una funzione di stato, la sua variazione su  un ciclo chiuso (stato iniziale e stato finale coincidono) è nulla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02603" cy="435133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Siccome</a:t>
            </a:r>
            <a:r>
              <a:rPr dirty="0"/>
              <a:t> </a:t>
            </a:r>
            <a:r>
              <a:rPr dirty="0" err="1"/>
              <a:t>l’entalpia</a:t>
            </a:r>
            <a:r>
              <a:rPr dirty="0"/>
              <a:t> è una </a:t>
            </a:r>
            <a:r>
              <a:rPr dirty="0" err="1"/>
              <a:t>funzione</a:t>
            </a:r>
            <a:r>
              <a:rPr dirty="0"/>
              <a:t> di stato, la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variazione</a:t>
            </a:r>
            <a:r>
              <a:rPr dirty="0"/>
              <a:t> su  un </a:t>
            </a:r>
            <a:r>
              <a:rPr dirty="0" err="1"/>
              <a:t>ciclo</a:t>
            </a:r>
            <a:r>
              <a:rPr dirty="0"/>
              <a:t> </a:t>
            </a:r>
            <a:r>
              <a:rPr dirty="0" err="1"/>
              <a:t>chiuso</a:t>
            </a:r>
            <a:r>
              <a:rPr dirty="0"/>
              <a:t> (stato </a:t>
            </a:r>
            <a:r>
              <a:rPr dirty="0" err="1"/>
              <a:t>iniziale</a:t>
            </a:r>
            <a:r>
              <a:rPr dirty="0"/>
              <a:t> e stato finale </a:t>
            </a:r>
            <a:r>
              <a:rPr dirty="0" err="1"/>
              <a:t>coincidono</a:t>
            </a:r>
            <a:r>
              <a:rPr dirty="0"/>
              <a:t>) è </a:t>
            </a:r>
            <a:r>
              <a:rPr dirty="0" err="1"/>
              <a:t>nulla</a:t>
            </a:r>
            <a:endParaRPr dirty="0"/>
          </a:p>
          <a:p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ricavare</a:t>
            </a:r>
            <a:r>
              <a:rPr dirty="0"/>
              <a:t> la </a:t>
            </a:r>
            <a:r>
              <a:rPr dirty="0" err="1"/>
              <a:t>variazione</a:t>
            </a:r>
            <a:r>
              <a:rPr dirty="0"/>
              <a:t> di </a:t>
            </a:r>
            <a:r>
              <a:rPr dirty="0" err="1"/>
              <a:t>entalpia</a:t>
            </a:r>
            <a:r>
              <a:rPr lang="it-IT"/>
              <a:t> incognita</a:t>
            </a:r>
            <a:r>
              <a:t> </a:t>
            </a:r>
            <a:r>
              <a:rPr dirty="0"/>
              <a:t>di uno step</a:t>
            </a:r>
            <a:r>
              <a:rPr lang="it-IT" dirty="0"/>
              <a:t>,</a:t>
            </a:r>
            <a:r>
              <a:rPr dirty="0"/>
              <a:t> note le </a:t>
            </a:r>
            <a:r>
              <a:rPr dirty="0" err="1"/>
              <a:t>variazioni</a:t>
            </a:r>
            <a:r>
              <a:rPr dirty="0"/>
              <a:t> di </a:t>
            </a:r>
            <a:r>
              <a:rPr dirty="0" err="1"/>
              <a:t>entalpia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altri</a:t>
            </a:r>
            <a:r>
              <a:rPr dirty="0"/>
              <a:t> step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432018-1364-4421-A027-BA1377618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803" y="907444"/>
            <a:ext cx="5801423" cy="51635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Variazione di H con la T"/>
          <p:cNvSpPr txBox="1">
            <a:spLocks noGrp="1"/>
          </p:cNvSpPr>
          <p:nvPr>
            <p:ph type="title"/>
          </p:nvPr>
        </p:nvSpPr>
        <p:spPr>
          <a:xfrm>
            <a:off x="934568" y="19755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Variazione</a:t>
            </a:r>
            <a:r>
              <a:rPr dirty="0"/>
              <a:t> di H con la 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La derivata di H  rispetto T, a p, cost è Cp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34568" y="2833183"/>
                <a:ext cx="10515601" cy="3653613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SzTx/>
                  <a:buFontTx/>
                  <a:buNone/>
                </a:pPr>
                <a:r>
                  <a:rPr lang="it-IT" dirty="0"/>
                  <a:t>La </a:t>
                </a:r>
                <a:r>
                  <a:rPr lang="it-IT" dirty="0" err="1"/>
                  <a:t>derivata</a:t>
                </a:r>
                <a:r>
                  <a:rPr lang="it-IT" dirty="0"/>
                  <a:t> di H  rispetto T, a p, cost è C</a:t>
                </a:r>
                <a:r>
                  <a:rPr lang="it-IT" baseline="-5999" dirty="0"/>
                  <a:t>p</a:t>
                </a:r>
              </a:p>
              <a:p>
                <a:pPr marL="0" indent="0">
                  <a:buSzTx/>
                  <a:buFontTx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ar-AE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sSub>
                          <m:sSubPr>
                            <m:ctrlPr>
                              <a:rPr lang="ar-AE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ar-AE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ar-AE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ar-AE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</m:sSubSup>
                    <m:r>
                      <a:rPr lang="ar-AE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𝑑𝐻</m:t>
                    </m:r>
                    <m:r>
                      <a:rPr lang="ar-AE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ar-A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sSub>
                          <m:sSubPr>
                            <m:ctrlPr>
                              <a:rPr lang="ar-AE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ar-AE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ar-AE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ar-AE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</m:sSubSup>
                    <m:sSub>
                      <m:sSubPr>
                        <m:ctrlPr>
                          <a:rPr lang="ar-A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𝑑𝑇</m:t>
                    </m:r>
                  </m:oMath>
                </a14:m>
                <a:r>
                  <a:rPr lang="ar-AE" dirty="0"/>
                  <a:t> </a:t>
                </a:r>
              </a:p>
              <a:p>
                <a:pPr marL="0" indent="0">
                  <a:buSzTx/>
                  <a:buFontTx/>
                  <a:buNone/>
                </a:pPr>
                <a:r>
                  <a:rPr lang="it-IT" dirty="0"/>
                  <a:t>In </a:t>
                </a:r>
                <a:r>
                  <a:rPr lang="it-IT" dirty="0" err="1"/>
                  <a:t>caso</a:t>
                </a:r>
                <a:r>
                  <a:rPr lang="it-IT" dirty="0"/>
                  <a:t> </a:t>
                </a:r>
                <a:r>
                  <a:rPr lang="it-IT" dirty="0" err="1"/>
                  <a:t>l’intervallo</a:t>
                </a:r>
                <a:r>
                  <a:rPr lang="it-IT" dirty="0"/>
                  <a:t> di T </a:t>
                </a:r>
                <a:r>
                  <a:rPr lang="it-IT" dirty="0" err="1"/>
                  <a:t>sia</a:t>
                </a:r>
                <a:r>
                  <a:rPr lang="it-IT" dirty="0"/>
                  <a:t> </a:t>
                </a:r>
                <a:r>
                  <a:rPr lang="it-IT" dirty="0" err="1"/>
                  <a:t>adeguatamente</a:t>
                </a:r>
                <a:r>
                  <a:rPr lang="it-IT" dirty="0"/>
                  <a:t> piccolo, in modo </a:t>
                </a:r>
                <a:r>
                  <a:rPr lang="it-IT" dirty="0" err="1"/>
                  <a:t>che</a:t>
                </a:r>
                <a:r>
                  <a:rPr lang="it-IT" dirty="0"/>
                  <a:t> Cp </a:t>
                </a:r>
                <a:r>
                  <a:rPr lang="it-IT" dirty="0" err="1"/>
                  <a:t>possa</a:t>
                </a:r>
                <a:r>
                  <a:rPr lang="it-IT" dirty="0"/>
                  <a:t> </a:t>
                </a:r>
                <a:r>
                  <a:rPr lang="it-IT" dirty="0" err="1"/>
                  <a:t>essere</a:t>
                </a:r>
                <a:r>
                  <a:rPr lang="it-IT" dirty="0"/>
                  <a:t> </a:t>
                </a:r>
                <a:r>
                  <a:rPr lang="it-IT" dirty="0" err="1"/>
                  <a:t>considerato</a:t>
                </a:r>
                <a:r>
                  <a:rPr lang="it-IT" dirty="0"/>
                  <a:t> </a:t>
                </a:r>
                <a:r>
                  <a:rPr lang="it-IT" dirty="0" err="1"/>
                  <a:t>costante</a:t>
                </a:r>
                <a:r>
                  <a:rPr lang="it-IT" dirty="0"/>
                  <a:t>, e </a:t>
                </a:r>
                <a:r>
                  <a:rPr lang="it-IT" dirty="0" err="1"/>
                  <a:t>possa</a:t>
                </a:r>
                <a:r>
                  <a:rPr lang="it-IT" dirty="0"/>
                  <a:t> </a:t>
                </a:r>
                <a:r>
                  <a:rPr lang="it-IT" dirty="0" err="1"/>
                  <a:t>essere</a:t>
                </a:r>
                <a:r>
                  <a:rPr lang="it-IT" dirty="0"/>
                  <a:t> </a:t>
                </a:r>
                <a:r>
                  <a:rPr lang="it-IT" dirty="0" err="1"/>
                  <a:t>portato</a:t>
                </a:r>
                <a:r>
                  <a:rPr lang="it-IT" dirty="0"/>
                  <a:t> </a:t>
                </a:r>
                <a:r>
                  <a:rPr lang="it-IT" dirty="0" err="1"/>
                  <a:t>fuori</a:t>
                </a:r>
                <a:r>
                  <a:rPr lang="it-IT" dirty="0"/>
                  <a:t> dal segno di </a:t>
                </a:r>
                <a:r>
                  <a:rPr lang="it-IT" dirty="0" err="1"/>
                  <a:t>integrale</a:t>
                </a:r>
                <a:endParaRPr lang="it-IT" dirty="0"/>
              </a:p>
              <a:p>
                <a:pPr marL="0" indent="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l-GR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ar-AE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83" name="La derivata di H  rispetto T, a p, cost è Cp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4568" y="2833183"/>
                <a:ext cx="10515601" cy="3653613"/>
              </a:xfrm>
              <a:prstGeom prst="rect">
                <a:avLst/>
              </a:prstGeom>
              <a:blipFill>
                <a:blip r:embed="rId2"/>
                <a:stretch>
                  <a:fillRect l="-1623" t="-28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72" y="1559186"/>
            <a:ext cx="4084142" cy="104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790" y="1634391"/>
            <a:ext cx="1911929" cy="1087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ariazione di ΔrHo  con la temperatur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4004"/>
            </a:pPr>
            <a:r>
              <a:t>Variazione di </a:t>
            </a:r>
            <a:r>
              <a:rPr sz="364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3640" baseline="-18527"/>
              <a:t>r</a:t>
            </a:r>
            <a:r>
              <a:rPr sz="3640"/>
              <a:t>H</a:t>
            </a:r>
            <a:r>
              <a:rPr sz="3640" strike="sngStrike" baseline="30681"/>
              <a:t>o </a:t>
            </a:r>
            <a:r>
              <a:rPr sz="3640" baseline="30681"/>
              <a:t> </a:t>
            </a:r>
            <a:r>
              <a:t>con la temperatura</a:t>
            </a:r>
          </a:p>
          <a:p>
            <a:pPr defTabSz="832104">
              <a:defRPr sz="4004" b="1">
                <a:solidFill>
                  <a:srgbClr val="FF26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Legge di Kirchhoff</a:t>
            </a:r>
          </a:p>
        </p:txBody>
      </p:sp>
      <p:sp>
        <p:nvSpPr>
          <p:cNvPr id="188" name="Si tiene conto delle variazioni di entalpia dei prodotti e dei reagenti"/>
          <p:cNvSpPr txBox="1">
            <a:spLocks noGrp="1"/>
          </p:cNvSpPr>
          <p:nvPr>
            <p:ph type="body" sz="quarter" idx="1"/>
          </p:nvPr>
        </p:nvSpPr>
        <p:spPr>
          <a:xfrm>
            <a:off x="1209908" y="1825625"/>
            <a:ext cx="10515601" cy="745218"/>
          </a:xfrm>
          <a:prstGeom prst="rect">
            <a:avLst/>
          </a:prstGeom>
        </p:spPr>
        <p:txBody>
          <a:bodyPr/>
          <a:lstStyle>
            <a:lvl1pPr marL="0" indent="0" defTabSz="859536">
              <a:spcBef>
                <a:spcPts val="900"/>
              </a:spcBef>
              <a:buSzTx/>
              <a:buFontTx/>
              <a:buNone/>
              <a:defRPr sz="3008"/>
            </a:lvl1pPr>
          </a:lstStyle>
          <a:p>
            <a:r>
              <a:t>Si tiene conto delle variazioni di entalpia dei prodotti e dei reagenti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3" name="Equazione"/>
              <p:cNvSpPr txBox="1"/>
              <p:nvPr/>
            </p:nvSpPr>
            <p:spPr>
              <a:xfrm>
                <a:off x="3126488" y="5443987"/>
                <a:ext cx="6021032" cy="87742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m:rPr>
                          <m:nor/>
                        </m:rP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prodotti</m:t>
                          </m:r>
                        </m:lim>
                      </m:limLow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reagenti</m:t>
                          </m:r>
                        </m:lim>
                      </m:limLow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193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488" y="5443987"/>
                <a:ext cx="6021032" cy="877429"/>
              </a:xfrm>
              <a:prstGeom prst="rect">
                <a:avLst/>
              </a:prstGeom>
              <a:blipFill>
                <a:blip r:embed="rId2"/>
                <a:stretch>
                  <a:fillRect r="-445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4C9180-15E9-4564-A591-9CBC3B0C771D}"/>
              </a:ext>
            </a:extLst>
          </p:cNvPr>
          <p:cNvSpPr txBox="1"/>
          <p:nvPr/>
        </p:nvSpPr>
        <p:spPr>
          <a:xfrm>
            <a:off x="2816682" y="2506223"/>
            <a:ext cx="6640643" cy="193899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ymbol" panose="05050102010706020507" pitchFamily="18" charset="2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ymbol" panose="05050102010706020507" pitchFamily="18" charset="2"/>
                <a:sym typeface="Calibri"/>
              </a:rPr>
              <a:t>D</a:t>
            </a:r>
            <a:r>
              <a:rPr kumimoji="0" lang="it-IT" sz="40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</a:t>
            </a: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</a:t>
            </a: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°(</a:t>
            </a: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</a:t>
            </a:r>
            <a:r>
              <a:rPr kumimoji="0" lang="it-IT" sz="40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</a:t>
            </a: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)=</a:t>
            </a: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ymbol" panose="05050102010706020507" pitchFamily="18" charset="2"/>
                <a:sym typeface="Calibri"/>
              </a:rPr>
              <a:t>D</a:t>
            </a:r>
            <a:r>
              <a:rPr kumimoji="0" lang="it-IT" sz="40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</a:t>
            </a: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</a:t>
            </a: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°(T</a:t>
            </a:r>
            <a:r>
              <a:rPr kumimoji="0" lang="it-IT" sz="4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</a:t>
            </a: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)+</a:t>
            </a: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ymbol" panose="05050102010706020507" pitchFamily="18" charset="2"/>
                <a:sym typeface="Calibri"/>
              </a:rPr>
              <a:t>D</a:t>
            </a:r>
            <a:r>
              <a:rPr kumimoji="0" lang="it-IT" sz="40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</a:t>
            </a: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</a:t>
            </a:r>
            <a:r>
              <a:rPr kumimoji="0" lang="it-IT" sz="40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</a:t>
            </a: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ymbol" panose="05050102010706020507" pitchFamily="18" charset="2"/>
                <a:sym typeface="Calibri"/>
              </a:rPr>
              <a:t>D</a:t>
            </a: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</a:t>
            </a: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2F08AC-30D5-43D5-B2CE-CB8CED0A106A}"/>
              </a:ext>
            </a:extLst>
          </p:cNvPr>
          <p:cNvSpPr txBox="1"/>
          <p:nvPr/>
        </p:nvSpPr>
        <p:spPr>
          <a:xfrm>
            <a:off x="1050350" y="4652213"/>
            <a:ext cx="277318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ymbol" panose="05050102010706020507" pitchFamily="18" charset="2"/>
                <a:sym typeface="Calibri"/>
              </a:rPr>
              <a:t>D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T=(</a:t>
            </a: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</a:t>
            </a:r>
            <a:r>
              <a:rPr kumimoji="0" lang="it-IT" sz="32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-T</a:t>
            </a:r>
            <a:r>
              <a:rPr kumimoji="0" lang="it-IT" sz="3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Entalpia standard di transizione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5000"/>
              <a:t>trans</a:t>
            </a:r>
            <a:r>
              <a:t>H</a:t>
            </a:r>
            <a:r>
              <a:rPr strike="sngStrike" baseline="30000"/>
              <a:t>o</a:t>
            </a:r>
          </a:p>
        </p:txBody>
      </p:sp>
      <p:sp>
        <p:nvSpPr>
          <p:cNvPr id="111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645077"/>
            <a:ext cx="10515600" cy="435133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L’entalpia standard di transizione è la variazione di entalpia standard che accompagna un cambiamento di stato fisico:</a:t>
            </a:r>
          </a:p>
          <a:p>
            <a:r>
              <a:t>Fusione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5000"/>
              <a:t>fus</a:t>
            </a:r>
            <a:r>
              <a:t>H</a:t>
            </a:r>
            <a:r>
              <a:rPr strike="sngStrike" baseline="30000"/>
              <a:t>o</a:t>
            </a:r>
          </a:p>
          <a:p>
            <a:pPr marL="0" indent="0">
              <a:buSzTx/>
              <a:buNone/>
            </a:pPr>
            <a:r>
              <a:t>	</a:t>
            </a:r>
            <a:r>
              <a:rPr sz="2400"/>
              <a:t>H</a:t>
            </a:r>
            <a:r>
              <a:rPr sz="2400" baseline="-25000"/>
              <a:t>2</a:t>
            </a:r>
            <a:r>
              <a:rPr sz="2400"/>
              <a:t>O(s) 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400"/>
              <a:t>H</a:t>
            </a:r>
            <a:r>
              <a:rPr sz="2400" baseline="-25000"/>
              <a:t>2</a:t>
            </a:r>
            <a:r>
              <a:rPr sz="2400"/>
              <a:t>O(l) 	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 D</a:t>
            </a:r>
            <a:r>
              <a:rPr sz="2400" baseline="-25000"/>
              <a:t>fus</a:t>
            </a:r>
            <a:r>
              <a:rPr sz="2400"/>
              <a:t>H</a:t>
            </a:r>
            <a:r>
              <a:rPr sz="2400" strike="sngStrike" baseline="30000"/>
              <a:t>o</a:t>
            </a:r>
            <a:r>
              <a:rPr sz="2400"/>
              <a:t>(273.15 K)= +6.0 kJ·mol</a:t>
            </a:r>
            <a:r>
              <a:rPr sz="2400" baseline="30000"/>
              <a:t>-1</a:t>
            </a:r>
          </a:p>
          <a:p>
            <a:r>
              <a:t>Vaporizzazione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5000"/>
              <a:t>vap</a:t>
            </a:r>
            <a:r>
              <a:t>H</a:t>
            </a:r>
            <a:r>
              <a:rPr strike="sngStrike" baseline="30000"/>
              <a:t>o</a:t>
            </a:r>
          </a:p>
          <a:p>
            <a:pPr marL="0" lvl="1" indent="457200">
              <a:spcBef>
                <a:spcPts val="500"/>
              </a:spcBef>
              <a:buSzTx/>
              <a:buNone/>
              <a:defRPr sz="2400"/>
            </a:pPr>
            <a:r>
              <a:t>	H</a:t>
            </a:r>
            <a:r>
              <a:rPr baseline="-25000"/>
              <a:t>2</a:t>
            </a:r>
            <a:r>
              <a:t>O(l)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H</a:t>
            </a:r>
            <a:r>
              <a:rPr baseline="-25000"/>
              <a:t>2</a:t>
            </a:r>
            <a:r>
              <a:t>O(v) 	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 D</a:t>
            </a:r>
            <a:r>
              <a:rPr baseline="-25000"/>
              <a:t>vap</a:t>
            </a:r>
            <a:r>
              <a:t>H</a:t>
            </a:r>
            <a:r>
              <a:rPr strike="sngStrike" baseline="30000"/>
              <a:t>o</a:t>
            </a:r>
            <a:r>
              <a:t>(373.15 K)= +40.66 kJ·mol</a:t>
            </a:r>
            <a:r>
              <a:rPr baseline="30000"/>
              <a:t>-1</a:t>
            </a:r>
          </a:p>
          <a:p>
            <a:r>
              <a:t>Sublimazione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5000"/>
              <a:t>sub</a:t>
            </a:r>
            <a:r>
              <a:t>H</a:t>
            </a:r>
            <a:r>
              <a:rPr strike="sngStrike" baseline="30000"/>
              <a:t>o</a:t>
            </a:r>
          </a:p>
          <a:p>
            <a:pPr marL="0" indent="0">
              <a:buSzTx/>
              <a:buNone/>
            </a:pPr>
            <a:r>
              <a:t>	H</a:t>
            </a:r>
            <a:r>
              <a:rPr baseline="-25000"/>
              <a:t>2</a:t>
            </a:r>
            <a:r>
              <a:t>O(s)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H</a:t>
            </a:r>
            <a:r>
              <a:rPr baseline="-25000"/>
              <a:t>2</a:t>
            </a:r>
            <a:r>
              <a:t>O(v) 	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 D</a:t>
            </a:r>
            <a:r>
              <a:rPr baseline="-25000"/>
              <a:t>sub</a:t>
            </a:r>
            <a:r>
              <a:t>H</a:t>
            </a:r>
            <a:r>
              <a:rPr strike="sngStrike" baseline="30000"/>
              <a:t>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Entalpia limite di dissoluzione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5000"/>
              <a:t>sol</a:t>
            </a:r>
            <a:r>
              <a:t>H</a:t>
            </a:r>
            <a:r>
              <a:rPr strike="sngStrike" baseline="30000"/>
              <a:t>o</a:t>
            </a:r>
          </a:p>
        </p:txBody>
      </p:sp>
      <p:sp>
        <p:nvSpPr>
          <p:cNvPr id="114" name="Segnaposto contenu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772"/>
            </a:pPr>
            <a:r>
              <a:t>La variazione di </a:t>
            </a:r>
            <a:r>
              <a:rPr b="1"/>
              <a:t>entalpia standard</a:t>
            </a:r>
            <a:r>
              <a:t> di soluzione (o dissoluzione) quando si scioglie la sostanza in una </a:t>
            </a:r>
            <a:r>
              <a:rPr b="1"/>
              <a:t>determinata quantità di solvente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772"/>
            </a:pPr>
            <a:r>
              <a:t>L’entalpia limite di dissoluzione è la variazione di entalpia standard associata alla </a:t>
            </a:r>
            <a:r>
              <a:rPr b="1"/>
              <a:t>dissoluzione</a:t>
            </a:r>
            <a:r>
              <a:t> della sostanza in una </a:t>
            </a:r>
            <a:r>
              <a:rPr b="1"/>
              <a:t>quantità infinita di solvente</a:t>
            </a:r>
            <a:r>
              <a:t>, in modo che le interazioni tra gli ioni e le molecole del soluto siano trascurabili. I valori di possono essere sia </a:t>
            </a:r>
            <a:r>
              <a:rPr b="1">
                <a:solidFill>
                  <a:srgbClr val="0433FF"/>
                </a:solidFill>
              </a:rPr>
              <a:t>positivi</a:t>
            </a:r>
            <a:r>
              <a:t> che </a:t>
            </a:r>
            <a:r>
              <a:rPr b="1">
                <a:solidFill>
                  <a:srgbClr val="FF2600"/>
                </a:solidFill>
              </a:rPr>
              <a:t>negativi</a:t>
            </a: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772"/>
            </a:pPr>
            <a:endParaRPr b="1">
              <a:solidFill>
                <a:srgbClr val="FF2600"/>
              </a:solidFill>
            </a:endParaRPr>
          </a:p>
          <a:p>
            <a:pPr marL="0" lvl="1" indent="452627" defTabSz="905255">
              <a:lnSpc>
                <a:spcPct val="81000"/>
              </a:lnSpc>
              <a:spcBef>
                <a:spcPts val="400"/>
              </a:spcBef>
              <a:buSzTx/>
              <a:buNone/>
              <a:defRPr sz="2376"/>
            </a:pPr>
            <a:r>
              <a:t>	HCl(g) 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HCl(aq,∞)		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5191"/>
              <a:t>sol</a:t>
            </a:r>
            <a:r>
              <a:t>H</a:t>
            </a:r>
            <a:r>
              <a:rPr strike="sngStrike" baseline="29979"/>
              <a:t>o</a:t>
            </a:r>
            <a:r>
              <a:t>= -75.14 kJ mol</a:t>
            </a:r>
            <a:r>
              <a:rPr baseline="29979"/>
              <a:t>-1</a:t>
            </a:r>
          </a:p>
          <a:p>
            <a:pPr marL="0" lvl="1" indent="452627" defTabSz="905255">
              <a:lnSpc>
                <a:spcPct val="81000"/>
              </a:lnSpc>
              <a:spcBef>
                <a:spcPts val="400"/>
              </a:spcBef>
              <a:buSzTx/>
              <a:buNone/>
              <a:defRPr sz="2376"/>
            </a:pPr>
            <a:endParaRPr baseline="29979"/>
          </a:p>
          <a:p>
            <a:pPr marL="0" lvl="1" indent="452627" defTabSz="905255">
              <a:lnSpc>
                <a:spcPct val="81000"/>
              </a:lnSpc>
              <a:spcBef>
                <a:spcPts val="400"/>
              </a:spcBef>
              <a:buSzTx/>
              <a:buNone/>
              <a:defRPr sz="2376">
                <a:solidFill>
                  <a:srgbClr val="FF0000"/>
                </a:solidFill>
              </a:defRPr>
            </a:pPr>
            <a:r>
              <a:t>Attenzione</a:t>
            </a:r>
            <a:r>
              <a:rPr>
                <a:solidFill>
                  <a:srgbClr val="000000"/>
                </a:solidFill>
              </a:rPr>
              <a:t> quando si prepara una soluzione di un acido forte perchè di solito il processo è fortemente esotermico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Entalpia di ionizzazione </a:t>
            </a:r>
            <a:r>
              <a:rPr>
                <a:solidFill>
                  <a:srgbClr val="929292"/>
                </a:solidFill>
              </a:rPr>
              <a:t>in fase gas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5999">
                <a:latin typeface="Symbol"/>
                <a:ea typeface="Symbol"/>
                <a:cs typeface="Symbol"/>
                <a:sym typeface="Symbol"/>
              </a:rPr>
              <a:t>ion</a:t>
            </a:r>
            <a:r>
              <a:t>H</a:t>
            </a:r>
            <a:r>
              <a:rPr strike="sngStrike" baseline="30000"/>
              <a:t>o</a:t>
            </a:r>
          </a:p>
        </p:txBody>
      </p:sp>
      <p:sp>
        <p:nvSpPr>
          <p:cNvPr id="117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786336" y="1635499"/>
            <a:ext cx="10619328" cy="472043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E’ la variazione di entalpia relativa all’espulsione di un elettrone  da una specie in fase gas</a:t>
            </a:r>
          </a:p>
          <a:p>
            <a:pPr marL="0" lvl="2" indent="457200">
              <a:buSzTx/>
              <a:buFontTx/>
              <a:buNone/>
            </a:pPr>
            <a:r>
              <a:t>Na</a:t>
            </a:r>
            <a:r>
              <a:rPr baseline="-5999"/>
              <a:t>(g)</a:t>
            </a:r>
            <a:r>
              <a:t> —&gt; Na</a:t>
            </a:r>
            <a:r>
              <a:rPr baseline="31999"/>
              <a:t>+</a:t>
            </a:r>
            <a:r>
              <a:rPr baseline="-5999"/>
              <a:t>(g)</a:t>
            </a:r>
            <a:r>
              <a:t> + e</a:t>
            </a:r>
            <a:r>
              <a:rPr baseline="31999"/>
              <a:t>-</a:t>
            </a:r>
          </a:p>
          <a:p>
            <a:pPr marL="0" indent="0">
              <a:buSzTx/>
              <a:buFontTx/>
              <a:buNone/>
            </a:pPr>
            <a:r>
              <a:t>L’</a:t>
            </a:r>
            <a:r>
              <a:rPr b="1">
                <a:solidFill>
                  <a:srgbClr val="0433FF"/>
                </a:solidFill>
              </a:rPr>
              <a:t>energia di ionizzazione</a:t>
            </a:r>
            <a:r>
              <a:rPr>
                <a:solidFill>
                  <a:srgbClr val="0433FF"/>
                </a:solidFill>
              </a:rPr>
              <a:t> E</a:t>
            </a:r>
            <a:r>
              <a:rPr baseline="-5999">
                <a:solidFill>
                  <a:srgbClr val="0433FF"/>
                </a:solidFill>
              </a:rPr>
              <a:t>i</a:t>
            </a:r>
            <a:r>
              <a:t> (energia interna) differisce da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2285"/>
              <a:t>ion</a:t>
            </a:r>
            <a:r>
              <a:t>H</a:t>
            </a:r>
            <a:r>
              <a:rPr strike="sngStrike" baseline="30285"/>
              <a:t>o</a:t>
            </a:r>
          </a:p>
          <a:p>
            <a:pPr marL="0" indent="0">
              <a:buSzTx/>
              <a:buFontTx/>
              <a:buNone/>
            </a:pP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2285"/>
              <a:t>ion</a:t>
            </a:r>
            <a:r>
              <a:t>H</a:t>
            </a:r>
            <a:r>
              <a:rPr strike="sngStrike" baseline="30285"/>
              <a:t>o</a:t>
            </a:r>
            <a:r>
              <a:t> = E</a:t>
            </a:r>
            <a:r>
              <a:rPr baseline="-5999"/>
              <a:t>i</a:t>
            </a:r>
            <a:r>
              <a:t> + RT</a:t>
            </a:r>
          </a:p>
          <a:p>
            <a:pPr marL="0" indent="0">
              <a:buSzTx/>
              <a:buFontTx/>
              <a:buNone/>
            </a:pPr>
            <a:r>
              <a:t>perché i prodotti sono 2 moli di gas, mentre i reagenti 1 mole gas</a:t>
            </a:r>
          </a:p>
          <a:p>
            <a:pPr marL="0" indent="0">
              <a:buSzTx/>
              <a:buFontTx/>
              <a:buNone/>
            </a:pPr>
            <a:r>
              <a:t>a 298 K, RT= 2.5  kJ mol</a:t>
            </a:r>
            <a:r>
              <a:rPr baseline="31999"/>
              <a:t>-1</a:t>
            </a:r>
          </a:p>
          <a:p>
            <a:pPr marL="0" indent="0">
              <a:buSzTx/>
              <a:buFontTx/>
              <a:buNone/>
            </a:pPr>
            <a:r>
              <a:t>le E</a:t>
            </a:r>
            <a:r>
              <a:rPr baseline="-5999"/>
              <a:t>i</a:t>
            </a:r>
            <a:r>
              <a:t> sono almeno 100 volte più grandi, quindi, a temperatura ambiente, non si fa un grosso errore ad approssimare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2285"/>
              <a:t>ion</a:t>
            </a:r>
            <a:r>
              <a:t>H</a:t>
            </a:r>
            <a:r>
              <a:rPr strike="sngStrike" baseline="30285"/>
              <a:t>o</a:t>
            </a:r>
            <a:r>
              <a:t> con E</a:t>
            </a:r>
            <a:r>
              <a:rPr baseline="-5999"/>
              <a:t>i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nergie di prima e seconda ionizzazi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Energie di prima e seconda ionizzazione</a:t>
            </a:r>
          </a:p>
        </p:txBody>
      </p:sp>
      <p:graphicFrame>
        <p:nvGraphicFramePr>
          <p:cNvPr id="120" name="Tabella"/>
          <p:cNvGraphicFramePr/>
          <p:nvPr/>
        </p:nvGraphicFramePr>
        <p:xfrm>
          <a:off x="4258531" y="1955506"/>
          <a:ext cx="4097560" cy="366466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36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39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800" b="0">
                          <a:solidFill>
                            <a:srgbClr val="000000"/>
                          </a:solidFill>
                        </a:defRPr>
                      </a:pPr>
                      <a:r>
                        <a:t>E</a:t>
                      </a:r>
                      <a:r>
                        <a:rPr baseline="-5999"/>
                        <a:t>i</a:t>
                      </a:r>
                    </a:p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800" b="0">
                          <a:solidFill>
                            <a:srgbClr val="000000"/>
                          </a:solidFill>
                        </a:defRPr>
                      </a:pPr>
                      <a:r>
                        <a:t>kJ mol</a:t>
                      </a:r>
                      <a:r>
                        <a:rPr baseline="31999"/>
                        <a:t>-1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chemeClr val="accent5">
                          <a:lumOff val="20196"/>
                        </a:schemeClr>
                      </a:solidFill>
                      <a:miter lim="400000"/>
                    </a:lnL>
                    <a:lnT w="12700">
                      <a:solidFill>
                        <a:schemeClr val="accent5">
                          <a:lumOff val="20196"/>
                        </a:schemeClr>
                      </a:solidFill>
                      <a:miter lim="400000"/>
                    </a:lnT>
                    <a:solidFill>
                      <a:schemeClr val="accent1">
                        <a:lumOff val="2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/>
                        <a:t>prima</a:t>
                      </a:r>
                    </a:p>
                  </a:txBody>
                  <a:tcPr marL="0" marR="0" marT="0" marB="0" anchor="ctr" horzOverflow="overflow">
                    <a:lnT w="12700">
                      <a:solidFill>
                        <a:schemeClr val="accent5">
                          <a:lumOff val="20196"/>
                        </a:schemeClr>
                      </a:solidFill>
                      <a:miter lim="400000"/>
                    </a:lnT>
                    <a:lnB w="6350">
                      <a:solidFill>
                        <a:srgbClr val="0433FF"/>
                      </a:solidFill>
                    </a:lnB>
                    <a:solidFill>
                      <a:schemeClr val="accent1">
                        <a:lumOff val="2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/>
                        <a:t>seconda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chemeClr val="accent5">
                          <a:lumOff val="20196"/>
                        </a:schemeClr>
                      </a:solidFill>
                      <a:miter lim="400000"/>
                    </a:lnR>
                    <a:lnT w="12700">
                      <a:solidFill>
                        <a:schemeClr val="accent5">
                          <a:lumOff val="20196"/>
                        </a:schemeClr>
                      </a:solidFill>
                      <a:miter lim="400000"/>
                    </a:lnT>
                    <a:lnB w="6350">
                      <a:solidFill>
                        <a:srgbClr val="0433FF"/>
                      </a:solidFill>
                    </a:lnB>
                    <a:solidFill>
                      <a:schemeClr val="accent1">
                        <a:lumOff val="2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9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/>
                        <a:t>H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chemeClr val="accent5">
                          <a:lumOff val="20196"/>
                        </a:schemeClr>
                      </a:solidFill>
                      <a:miter lim="400000"/>
                    </a:lnL>
                    <a:lnR w="6350">
                      <a:solidFill>
                        <a:srgbClr val="0433FF"/>
                      </a:solidFill>
                    </a:lnR>
                    <a:solidFill>
                      <a:schemeClr val="accent1">
                        <a:lumOff val="2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800"/>
                        <a:t>1312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433FF"/>
                      </a:solidFill>
                    </a:lnL>
                    <a:lnR w="6350">
                      <a:solidFill>
                        <a:srgbClr val="0433FF"/>
                      </a:solidFill>
                    </a:lnR>
                    <a:lnT w="6350">
                      <a:solidFill>
                        <a:srgbClr val="0433FF"/>
                      </a:solidFill>
                    </a:lnT>
                    <a:lnB w="6350">
                      <a:solidFill>
                        <a:srgbClr val="0433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800"/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0433FF"/>
                      </a:solidFill>
                    </a:lnL>
                    <a:lnR w="6350">
                      <a:solidFill>
                        <a:srgbClr val="0433FF"/>
                      </a:solidFill>
                      <a:miter lim="400000"/>
                    </a:lnR>
                    <a:lnT w="6350">
                      <a:solidFill>
                        <a:srgbClr val="0433FF"/>
                      </a:solidFill>
                    </a:lnT>
                    <a:lnB w="6350">
                      <a:solidFill>
                        <a:srgbClr val="0433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39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/>
                        <a:t>He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chemeClr val="accent5">
                          <a:lumOff val="20196"/>
                        </a:schemeClr>
                      </a:solidFill>
                      <a:miter lim="400000"/>
                    </a:lnL>
                    <a:lnR w="6350">
                      <a:solidFill>
                        <a:srgbClr val="0433FF"/>
                      </a:solidFill>
                    </a:lnR>
                    <a:solidFill>
                      <a:schemeClr val="accent1">
                        <a:lumOff val="2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800"/>
                        <a:t>2372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433FF"/>
                      </a:solidFill>
                    </a:lnL>
                    <a:lnR w="6350">
                      <a:solidFill>
                        <a:srgbClr val="0433FF"/>
                      </a:solidFill>
                    </a:lnR>
                    <a:lnT w="6350">
                      <a:solidFill>
                        <a:srgbClr val="0433FF"/>
                      </a:solidFill>
                    </a:lnT>
                    <a:lnB w="6350">
                      <a:solidFill>
                        <a:srgbClr val="0433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800"/>
                        <a:t>5251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433FF"/>
                      </a:solidFill>
                    </a:lnL>
                    <a:lnR w="6350">
                      <a:solidFill>
                        <a:srgbClr val="0433FF"/>
                      </a:solidFill>
                      <a:miter lim="400000"/>
                    </a:lnR>
                    <a:lnT w="6350">
                      <a:solidFill>
                        <a:srgbClr val="0433FF"/>
                      </a:solidFill>
                    </a:lnT>
                    <a:lnB w="6350">
                      <a:solidFill>
                        <a:srgbClr val="0433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39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/>
                        <a:t>Mg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chemeClr val="accent5">
                          <a:lumOff val="20196"/>
                        </a:schemeClr>
                      </a:solidFill>
                      <a:miter lim="400000"/>
                    </a:lnL>
                    <a:lnR w="6350">
                      <a:solidFill>
                        <a:srgbClr val="0433FF"/>
                      </a:solidFill>
                    </a:lnR>
                    <a:solidFill>
                      <a:schemeClr val="accent1">
                        <a:lumOff val="2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800"/>
                        <a:t>736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433FF"/>
                      </a:solidFill>
                    </a:lnL>
                    <a:lnR w="6350">
                      <a:solidFill>
                        <a:srgbClr val="0433FF"/>
                      </a:solidFill>
                    </a:lnR>
                    <a:lnT w="6350">
                      <a:solidFill>
                        <a:srgbClr val="0433FF"/>
                      </a:solidFill>
                    </a:lnT>
                    <a:lnB w="6350">
                      <a:solidFill>
                        <a:srgbClr val="0433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800"/>
                        <a:t>1451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433FF"/>
                      </a:solidFill>
                    </a:lnL>
                    <a:lnR w="6350">
                      <a:solidFill>
                        <a:srgbClr val="0433FF"/>
                      </a:solidFill>
                      <a:miter lim="400000"/>
                    </a:lnR>
                    <a:lnT w="6350">
                      <a:solidFill>
                        <a:srgbClr val="0433FF"/>
                      </a:solidFill>
                    </a:lnT>
                    <a:lnB w="6350">
                      <a:solidFill>
                        <a:srgbClr val="0433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39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/>
                        <a:t>Na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chemeClr val="accent5">
                          <a:lumOff val="20196"/>
                        </a:schemeClr>
                      </a:solidFill>
                      <a:miter lim="400000"/>
                    </a:lnL>
                    <a:lnR w="6350">
                      <a:solidFill>
                        <a:srgbClr val="0433FF"/>
                      </a:solidFill>
                    </a:lnR>
                    <a:lnB w="12700">
                      <a:solidFill>
                        <a:schemeClr val="accent5">
                          <a:lumOff val="20196"/>
                        </a:schemeClr>
                      </a:solidFill>
                      <a:miter lim="400000"/>
                    </a:lnB>
                    <a:solidFill>
                      <a:schemeClr val="accent1">
                        <a:lumOff val="2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800"/>
                        <a:t>496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433FF"/>
                      </a:solidFill>
                    </a:lnL>
                    <a:lnR w="6350">
                      <a:solidFill>
                        <a:srgbClr val="0433FF"/>
                      </a:solidFill>
                    </a:lnR>
                    <a:lnT w="6350">
                      <a:solidFill>
                        <a:srgbClr val="0433FF"/>
                      </a:solidFill>
                    </a:lnT>
                    <a:lnB w="6350">
                      <a:solidFill>
                        <a:srgbClr val="0433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800"/>
                        <a:t>4563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0433FF"/>
                      </a:solidFill>
                    </a:lnL>
                    <a:lnR w="6350">
                      <a:solidFill>
                        <a:srgbClr val="0433FF"/>
                      </a:solidFill>
                      <a:miter lim="400000"/>
                    </a:lnR>
                    <a:lnT w="6350">
                      <a:solidFill>
                        <a:srgbClr val="0433FF"/>
                      </a:solidFill>
                    </a:lnT>
                    <a:lnB w="6350">
                      <a:solidFill>
                        <a:srgbClr val="0433FF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ntalpia di cattura elettronica in fase gas ΔegH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255">
              <a:defRPr sz="4356"/>
            </a:pPr>
            <a:r>
              <a:t>Entalpia di cattura elettronica </a:t>
            </a:r>
            <a:r>
              <a:rPr>
                <a:solidFill>
                  <a:srgbClr val="929292"/>
                </a:solidFill>
              </a:rPr>
              <a:t>in fase gas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5999">
                <a:latin typeface="Symbol"/>
                <a:ea typeface="Symbol"/>
                <a:cs typeface="Symbol"/>
                <a:sym typeface="Symbol"/>
              </a:rPr>
              <a:t>eg</a:t>
            </a:r>
            <a:r>
              <a:t>H</a:t>
            </a:r>
            <a:r>
              <a:rPr strike="sngStrike" baseline="29979"/>
              <a:t>o</a:t>
            </a:r>
          </a:p>
        </p:txBody>
      </p:sp>
      <p:sp>
        <p:nvSpPr>
          <p:cNvPr id="123" name="Variazione di entalpia standard relativa alla cattura di un e- da parte di un atomo, uno ione o una molecola in fase gas…"/>
          <p:cNvSpPr txBox="1">
            <a:spLocks noGrp="1"/>
          </p:cNvSpPr>
          <p:nvPr>
            <p:ph type="body" idx="1"/>
          </p:nvPr>
        </p:nvSpPr>
        <p:spPr>
          <a:xfrm>
            <a:off x="838200" y="1675103"/>
            <a:ext cx="10515600" cy="501043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Variazione di entalpia standard relativa alla </a:t>
            </a:r>
            <a:r>
              <a:rPr b="1"/>
              <a:t>cattura di un e</a:t>
            </a:r>
            <a:r>
              <a:rPr b="1" baseline="31999"/>
              <a:t>-</a:t>
            </a:r>
            <a:r>
              <a:t> da parte di un atomo, uno ione o una molecola in fase gas</a:t>
            </a:r>
          </a:p>
          <a:p>
            <a:pPr marL="0" lvl="1" indent="457200">
              <a:buSzTx/>
              <a:buNone/>
            </a:pPr>
            <a:r>
              <a:t>Cl(g) + e</a:t>
            </a:r>
            <a:r>
              <a:rPr baseline="31999"/>
              <a:t>-</a:t>
            </a:r>
            <a:r>
              <a:t>(g) —&gt; Cl</a:t>
            </a:r>
            <a:r>
              <a:rPr baseline="31999"/>
              <a:t>-</a:t>
            </a:r>
            <a:r>
              <a:t>(g) 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2285"/>
              <a:t>eg</a:t>
            </a:r>
            <a:r>
              <a:t>H</a:t>
            </a:r>
            <a:r>
              <a:rPr strike="sngStrike" baseline="30285"/>
              <a:t>o</a:t>
            </a:r>
            <a:r>
              <a:t>= -351.2 kJ mol</a:t>
            </a:r>
            <a:r>
              <a:rPr baseline="31999"/>
              <a:t>-1</a:t>
            </a:r>
          </a:p>
          <a:p>
            <a:pPr marL="0" indent="0">
              <a:buSzTx/>
              <a:buFontTx/>
              <a:buNone/>
            </a:pPr>
            <a:r>
              <a:t>Il processo è esotermico</a:t>
            </a:r>
          </a:p>
          <a:p>
            <a:pPr marL="0" indent="0">
              <a:buSzTx/>
              <a:buFontTx/>
              <a:buNone/>
            </a:pPr>
            <a:r>
              <a:t>La variazione corrispondente di energia interna è l’</a:t>
            </a:r>
            <a:r>
              <a:rPr b="1"/>
              <a:t>opposto</a:t>
            </a:r>
            <a:r>
              <a:t> dell’</a:t>
            </a:r>
            <a:r>
              <a:rPr b="1"/>
              <a:t>affinità elettronica </a:t>
            </a:r>
            <a:r>
              <a:t>dell’elemento, meno della variazione dovuta la diverso numero di moli di gas tra prodotti e reagenti</a:t>
            </a:r>
          </a:p>
          <a:p>
            <a:pPr marL="0" lvl="5" indent="2286000">
              <a:buSzTx/>
              <a:buNone/>
            </a:pP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aseline="-22285"/>
              <a:t>eg</a:t>
            </a:r>
            <a:r>
              <a:t>H</a:t>
            </a:r>
            <a:r>
              <a:rPr strike="sngStrike" baseline="30285"/>
              <a:t>o</a:t>
            </a:r>
            <a:r>
              <a:t>=  -E</a:t>
            </a:r>
            <a:r>
              <a:rPr baseline="-5999"/>
              <a:t>ea</a:t>
            </a:r>
            <a:r>
              <a:t>-RT</a:t>
            </a:r>
          </a:p>
          <a:p>
            <a:pPr marL="0" lvl="1" indent="457200">
              <a:buSzTx/>
              <a:buNone/>
            </a:pPr>
            <a:r>
              <a:t>E</a:t>
            </a:r>
            <a:r>
              <a:rPr baseline="-5999"/>
              <a:t>ea</a:t>
            </a:r>
            <a:r>
              <a:t>(Cl)= +349 kJ mol</a:t>
            </a:r>
            <a:r>
              <a:rPr baseline="31999"/>
              <a:t>-1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https://goldbook.iupac.org/terms/view/B00699"/>
          <p:cNvSpPr txBox="1"/>
          <p:nvPr/>
        </p:nvSpPr>
        <p:spPr>
          <a:xfrm>
            <a:off x="641878" y="6304279"/>
            <a:ext cx="701299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0433FF"/>
                </a:solidFill>
              </a:defRPr>
            </a:lvl1pPr>
          </a:lstStyle>
          <a:p>
            <a:r>
              <a:t>https://goldbook.iupac.org/terms/view/B00699</a:t>
            </a:r>
          </a:p>
        </p:txBody>
      </p:sp>
      <p:pic>
        <p:nvPicPr>
          <p:cNvPr id="12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0" y="168432"/>
            <a:ext cx="10348768" cy="6046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ntalpia di dissociazione di legame Do(A-B)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29100"/>
          </a:xfrm>
          <a:prstGeom prst="rect">
            <a:avLst/>
          </a:prstGeom>
        </p:spPr>
        <p:txBody>
          <a:bodyPr/>
          <a:lstStyle/>
          <a:p>
            <a:r>
              <a:t>Entalpia di dissociazione di legame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trike="sngStrike" baseline="30000"/>
              <a:t>o</a:t>
            </a:r>
            <a:r>
              <a:t>(A-B)</a:t>
            </a:r>
          </a:p>
        </p:txBody>
      </p:sp>
      <p:sp>
        <p:nvSpPr>
          <p:cNvPr id="129" name="A—B(g) —&gt; A(g) + B(g)            Do(A-B)…"/>
          <p:cNvSpPr txBox="1">
            <a:spLocks noGrp="1"/>
          </p:cNvSpPr>
          <p:nvPr>
            <p:ph type="body" idx="1"/>
          </p:nvPr>
        </p:nvSpPr>
        <p:spPr>
          <a:xfrm>
            <a:off x="838200" y="1526429"/>
            <a:ext cx="10515600" cy="4792057"/>
          </a:xfrm>
          <a:prstGeom prst="rect">
            <a:avLst/>
          </a:prstGeom>
        </p:spPr>
        <p:txBody>
          <a:bodyPr/>
          <a:lstStyle/>
          <a:p>
            <a:pPr marL="0" lvl="1" indent="228600">
              <a:buSzTx/>
              <a:buFontTx/>
              <a:buNone/>
            </a:pPr>
            <a:r>
              <a:t>A—B(g) —&gt; A(g) + B(g)            D</a:t>
            </a:r>
            <a:r>
              <a:rPr strike="sngStrike" baseline="30285"/>
              <a:t>o</a:t>
            </a:r>
            <a:r>
              <a:t>(A-B)</a:t>
            </a:r>
          </a:p>
          <a:p>
            <a:pPr marL="0" lvl="1" indent="228600">
              <a:buSzTx/>
              <a:buFontTx/>
              <a:buNone/>
            </a:pPr>
            <a:r>
              <a:t>A e B: atomi o gruppi di atomi</a:t>
            </a:r>
          </a:p>
          <a:p>
            <a:pPr marL="0" lvl="1" indent="228600">
              <a:buSzTx/>
              <a:buFontTx/>
              <a:buNone/>
            </a:pPr>
            <a:r>
              <a:t>CH</a:t>
            </a:r>
            <a:r>
              <a:rPr baseline="-5999"/>
              <a:t>3</a:t>
            </a:r>
            <a:r>
              <a:t>OH(g) —&gt; CH</a:t>
            </a:r>
            <a:r>
              <a:rPr baseline="-5999"/>
              <a:t>3</a:t>
            </a:r>
            <a:r>
              <a:t>(g) + OH(g)       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trike="sngStrike" baseline="30285"/>
              <a:t>o</a:t>
            </a:r>
            <a:r>
              <a:t>(CH</a:t>
            </a:r>
            <a:r>
              <a:rPr baseline="-5999"/>
              <a:t>3</a:t>
            </a:r>
            <a:r>
              <a:t>-OH)= +380 kJ mol</a:t>
            </a:r>
            <a:r>
              <a:rPr baseline="31999"/>
              <a:t>-1</a:t>
            </a:r>
          </a:p>
          <a:p>
            <a:pPr marL="0" lvl="1" indent="228600">
              <a:buSzTx/>
              <a:buFontTx/>
              <a:buNone/>
            </a:pP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  <a:r>
              <a:t>H</a:t>
            </a:r>
            <a:r>
              <a:rPr strike="sngStrike" baseline="30285"/>
              <a:t>o</a:t>
            </a:r>
            <a:r>
              <a:t> di un legame tra due atomi A-B dipende dal resto della molecola</a:t>
            </a:r>
          </a:p>
          <a:p>
            <a:pPr marL="0" lvl="1" indent="228600">
              <a:buSzTx/>
              <a:buFontTx/>
              <a:buNone/>
            </a:pPr>
            <a:r>
              <a:t>Varia notevolmente passando da legami</a:t>
            </a:r>
          </a:p>
          <a:p>
            <a:pPr marL="661736" lvl="1" indent="-280736">
              <a:buFontTx/>
            </a:pPr>
            <a:r>
              <a:t>semplici</a:t>
            </a:r>
          </a:p>
          <a:p>
            <a:pPr marL="661736" lvl="1" indent="-280736">
              <a:buFontTx/>
            </a:pPr>
            <a:r>
              <a:t>a doppi</a:t>
            </a:r>
          </a:p>
          <a:p>
            <a:pPr marL="661736" lvl="1" indent="-280736">
              <a:buFontTx/>
            </a:pPr>
            <a:r>
              <a:t>a tripli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F60B50A3E5E644B24FC83C95A4D028" ma:contentTypeVersion="11" ma:contentTypeDescription="Creare un nuovo documento." ma:contentTypeScope="" ma:versionID="3041f6e39f190b61dc9d46553c157b23">
  <xsd:schema xmlns:xsd="http://www.w3.org/2001/XMLSchema" xmlns:xs="http://www.w3.org/2001/XMLSchema" xmlns:p="http://schemas.microsoft.com/office/2006/metadata/properties" xmlns:ns2="f3ec0090-a91c-41e3-8ea3-4e47221e0305" xmlns:ns3="e2159b33-9406-468d-939c-07ba024f37a5" targetNamespace="http://schemas.microsoft.com/office/2006/metadata/properties" ma:root="true" ma:fieldsID="1d79bd20525a437854712462ea9051be" ns2:_="" ns3:_="">
    <xsd:import namespace="f3ec0090-a91c-41e3-8ea3-4e47221e0305"/>
    <xsd:import namespace="e2159b33-9406-468d-939c-07ba024f3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090-a91c-41e3-8ea3-4e47221e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9b33-9406-468d-939c-07ba024f37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5886f4-f8df-4689-9308-cce423995497}" ma:internalName="TaxCatchAll" ma:showField="CatchAllData" ma:web="e2159b33-9406-468d-939c-07ba024f3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9b33-9406-468d-939c-07ba024f37a5" xsi:nil="true"/>
    <lcf76f155ced4ddcb4097134ff3c332f xmlns="f3ec0090-a91c-41e3-8ea3-4e47221e03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365859-434B-42C4-8D90-2CDE4FCB18D1}"/>
</file>

<file path=customXml/itemProps2.xml><?xml version="1.0" encoding="utf-8"?>
<ds:datastoreItem xmlns:ds="http://schemas.openxmlformats.org/officeDocument/2006/customXml" ds:itemID="{647D8250-6DAD-4E19-958A-BE75ED3768B5}"/>
</file>

<file path=customXml/itemProps3.xml><?xml version="1.0" encoding="utf-8"?>
<ds:datastoreItem xmlns:ds="http://schemas.openxmlformats.org/officeDocument/2006/customXml" ds:itemID="{FA783318-94B4-48D3-ACC0-D408215C511C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1749</Words>
  <Application>Microsoft Office PowerPoint</Application>
  <PresentationFormat>Widescreen</PresentationFormat>
  <Paragraphs>234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Helvetica</vt:lpstr>
      <vt:lpstr>Symbol</vt:lpstr>
      <vt:lpstr>Wingdings</vt:lpstr>
      <vt:lpstr>Tema di Office</vt:lpstr>
      <vt:lpstr>ENTALPIA</vt:lpstr>
      <vt:lpstr>Variazioni di entalpia standard DHo</vt:lpstr>
      <vt:lpstr>Entalpia standard di transizione DtransHo</vt:lpstr>
      <vt:lpstr>Entalpia limite di dissoluzione DsolHo</vt:lpstr>
      <vt:lpstr>Entalpia di ionizzazione in fase gas DionHo</vt:lpstr>
      <vt:lpstr>Energie di prima e seconda ionizzazione</vt:lpstr>
      <vt:lpstr>Entalpia di cattura elettronica in fase gas DegHo</vt:lpstr>
      <vt:lpstr>Presentazione standard di PowerPoint</vt:lpstr>
      <vt:lpstr>Entalpia di dissociazione di legame Do(A-B)</vt:lpstr>
      <vt:lpstr>Do(A-B)/kJ mol-1 a 298.15 K molecole biatomiche   </vt:lpstr>
      <vt:lpstr>Do(A-B)/kJ mol-1 a 298.15 K molecole poliatomiche</vt:lpstr>
      <vt:lpstr>Presentazione standard di PowerPoint</vt:lpstr>
      <vt:lpstr>Presentazione standard di PowerPoint</vt:lpstr>
      <vt:lpstr>Entalpia di legame media </vt:lpstr>
      <vt:lpstr>Entalpie di legame medie /kJ mol-1 a 298.15 K</vt:lpstr>
      <vt:lpstr>Utilizzo delle entalpie di legame medie nel calcolo approssimato dell’entalpia di reazione</vt:lpstr>
      <vt:lpstr>Utilizzo delle entalpie di legame medie per il calcolo approssimato di un’entalpia di reazione</vt:lpstr>
      <vt:lpstr>Entalpia di dissociazione di legame Do(A-B)</vt:lpstr>
      <vt:lpstr>Entalpia di reazione </vt:lpstr>
      <vt:lpstr>Entalpia standard di reazione DrHo</vt:lpstr>
      <vt:lpstr>Legge di Hess</vt:lpstr>
      <vt:lpstr>Entalpia standard di formazione DfHo</vt:lpstr>
      <vt:lpstr>Ciclo di Born-Haber</vt:lpstr>
      <vt:lpstr>Variazione di H con la T</vt:lpstr>
      <vt:lpstr>Variazione di DrHo  con la temperatura Legge di Kirchhoff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ENTALPIA</dc:title>
  <cp:lastModifiedBy>asaro</cp:lastModifiedBy>
  <cp:revision>9</cp:revision>
  <cp:lastPrinted>2025-03-10T08:48:59Z</cp:lastPrinted>
  <dcterms:modified xsi:type="dcterms:W3CDTF">2025-03-10T09:38:47Z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0x01010085F60B50A3E5E644B24FC83C95A4D028</vt:lpwstr>
  </property>
</Properties>
</file>