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797675" cy="9926638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6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xfrm>
            <a:off x="906357" y="4715153"/>
            <a:ext cx="4984962" cy="44669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olo Testo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Titolo Testo</a:t>
            </a:r>
          </a:p>
        </p:txBody>
      </p:sp>
      <p:sp>
        <p:nvSpPr>
          <p:cNvPr id="12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21" name="Corpo livello uno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2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olo Testo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Titolo Testo</a:t>
            </a:r>
          </a:p>
        </p:txBody>
      </p:sp>
      <p:sp>
        <p:nvSpPr>
          <p:cNvPr id="30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1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39" name="Corpo livello uno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0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olo Testo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48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9" name="Segnaposto testo 4"/>
          <p:cNvSpPr>
            <a:spLocks noGrp="1"/>
          </p:cNvSpPr>
          <p:nvPr>
            <p:ph type="body" sz="quarter" idx="21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58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olo Testo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Titolo Testo</a:t>
            </a:r>
          </a:p>
        </p:txBody>
      </p:sp>
      <p:sp>
        <p:nvSpPr>
          <p:cNvPr id="73" name="Corpo livello uno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74" name="Segnaposto testo 3"/>
          <p:cNvSpPr>
            <a:spLocks noGrp="1"/>
          </p:cNvSpPr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75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olo Testo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Titolo Testo</a:t>
            </a:r>
          </a:p>
        </p:txBody>
      </p:sp>
      <p:sp>
        <p:nvSpPr>
          <p:cNvPr id="83" name="Segnaposto immagine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85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Testo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Titolo Testo</a:t>
            </a:r>
          </a:p>
        </p:txBody>
      </p:sp>
      <p:sp>
        <p:nvSpPr>
          <p:cNvPr id="3" name="Corpo livello uno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04292"/>
            <a:ext cx="258624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itolo 1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5400"/>
            </a:pPr>
            <a:r>
              <a:t>Entropia del sistema e dell’ambiente</a:t>
            </a:r>
            <a:br/>
            <a:r>
              <a:t>Energia di Gibbs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Energia di Gibbs di reazione standard ∆rG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Energia di Gibbs di reazione standard </a:t>
            </a:r>
            <a:r>
              <a:rPr b="1">
                <a:latin typeface="+mj-lt"/>
                <a:ea typeface="+mj-ea"/>
                <a:cs typeface="+mj-cs"/>
                <a:sym typeface="Calibri"/>
              </a:rPr>
              <a:t>∆</a:t>
            </a:r>
            <a:r>
              <a:rPr b="1" baseline="-15090">
                <a:latin typeface="+mj-lt"/>
                <a:ea typeface="+mj-ea"/>
                <a:cs typeface="+mj-cs"/>
                <a:sym typeface="Calibri"/>
              </a:rPr>
              <a:t>r</a:t>
            </a:r>
            <a:r>
              <a:rPr b="1">
                <a:latin typeface="+mj-lt"/>
                <a:ea typeface="+mj-ea"/>
                <a:cs typeface="+mj-cs"/>
                <a:sym typeface="Calibri"/>
              </a:rPr>
              <a:t>G°</a:t>
            </a:r>
          </a:p>
        </p:txBody>
      </p:sp>
      <p:sp>
        <p:nvSpPr>
          <p:cNvPr id="121" name="Le entalpie e le entropie standard di reazione si combinano per ricavare l’energia di Gibbs di reazione standard ∆rG°…"/>
          <p:cNvSpPr txBox="1">
            <a:spLocks noGrp="1"/>
          </p:cNvSpPr>
          <p:nvPr>
            <p:ph type="body" idx="1"/>
          </p:nvPr>
        </p:nvSpPr>
        <p:spPr>
          <a:xfrm>
            <a:off x="838200" y="1601254"/>
            <a:ext cx="10515600" cy="4575709"/>
          </a:xfrm>
          <a:prstGeom prst="rect">
            <a:avLst/>
          </a:prstGeom>
        </p:spPr>
        <p:txBody>
          <a:bodyPr/>
          <a:lstStyle/>
          <a:p>
            <a:r>
              <a:t>Le entalpie e le entropie standard di reazione si combinano per ricavare l’energia di Gibbs di reazione standard ∆</a:t>
            </a:r>
            <a:r>
              <a:rPr baseline="-23857"/>
              <a:t>r</a:t>
            </a:r>
            <a:r>
              <a:t>G°</a:t>
            </a:r>
          </a:p>
          <a:p>
            <a:pPr marL="0" indent="0" algn="ctr">
              <a:buSzTx/>
              <a:buFontTx/>
              <a:buNone/>
              <a:defRPr sz="3400"/>
            </a:pPr>
            <a:r>
              <a:t>∆</a:t>
            </a:r>
            <a:r>
              <a:rPr baseline="-20705"/>
              <a:t>r</a:t>
            </a:r>
            <a:r>
              <a:t>G°= ∆</a:t>
            </a:r>
            <a:r>
              <a:rPr baseline="-20705"/>
              <a:t>r</a:t>
            </a:r>
            <a:r>
              <a:t>H° - T∆</a:t>
            </a:r>
            <a:r>
              <a:rPr baseline="-20705"/>
              <a:t>r</a:t>
            </a:r>
            <a:r>
              <a:t>S°</a:t>
            </a:r>
          </a:p>
          <a:p>
            <a:pPr marL="280736" indent="-280736">
              <a:buFontTx/>
            </a:pPr>
            <a:r>
              <a:t>Differenza tra le energie standard dei prodotti e dei reagenti, ognuno assunto nel proprio stato standard alla temperatura specificata, per la reazione così come è stata scritta (v. coefficienti stechiometrici)</a:t>
            </a:r>
          </a:p>
          <a:p>
            <a:pPr marL="280736" indent="-280736">
              <a:buFontTx/>
              <a:defRPr b="1"/>
            </a:pPr>
            <a:r>
              <a:t>definizione formale</a:t>
            </a:r>
          </a:p>
          <a:p>
            <a:pPr marL="280736" indent="-280736">
              <a:buFontTx/>
            </a:pPr>
            <a:endParaRPr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2" name="Equazione"/>
              <p:cNvSpPr txBox="1"/>
              <p:nvPr/>
            </p:nvSpPr>
            <p:spPr>
              <a:xfrm>
                <a:off x="4545708" y="4970367"/>
                <a:ext cx="3279143" cy="955479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 latinLnBrk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sz="34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sz="3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</m:e>
                        <m:sub>
                          <m:r>
                            <a:rPr sz="3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sSup>
                        <m:sSupPr>
                          <m:ctrlPr>
                            <a:rPr sz="3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sz="3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p>
                          <m:r>
                            <a:rPr sz="3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∘</m:t>
                          </m:r>
                        </m:sup>
                      </m:sSup>
                      <m:r>
                        <a:rPr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sz="3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sz="3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∑</m:t>
                          </m:r>
                        </m:e>
                        <m:lim>
                          <m:r>
                            <a:rPr sz="3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lim>
                      </m:limLow>
                      <m:sSub>
                        <m:sSubPr>
                          <m:ctrlPr>
                            <a:rPr sz="3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sz="3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sz="3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sub>
                      </m:sSub>
                      <m:sSup>
                        <m:sSupPr>
                          <m:ctrlPr>
                            <a:rPr sz="3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sz="3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p>
                          <m:r>
                            <a:rPr sz="3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∘</m:t>
                          </m:r>
                        </m:sup>
                      </m:sSup>
                      <m:r>
                        <a:rPr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sz="3400"/>
              </a:p>
            </p:txBody>
          </p:sp>
        </mc:Choice>
        <mc:Fallback>
          <p:sp>
            <p:nvSpPr>
              <p:cNvPr id="122" name="Equazione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5708" y="4970367"/>
                <a:ext cx="3279143" cy="95547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∆rG° ed energie di Gibbs standard di formazione ∆fG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777240">
              <a:defRPr sz="3740"/>
            </a:pPr>
            <a:r>
              <a:t>∆</a:t>
            </a:r>
            <a:r>
              <a:rPr baseline="-16695"/>
              <a:t>r</a:t>
            </a:r>
            <a:r>
              <a:t>G° ed </a:t>
            </a:r>
            <a:r>
              <a:rPr b="1">
                <a:latin typeface="+mj-lt"/>
                <a:ea typeface="+mj-ea"/>
                <a:cs typeface="+mj-cs"/>
                <a:sym typeface="Calibri"/>
              </a:rPr>
              <a:t>energie di Gibbs standard di formazione</a:t>
            </a:r>
            <a:r>
              <a:t> </a:t>
            </a:r>
            <a:r>
              <a:rPr b="1">
                <a:latin typeface="+mj-lt"/>
                <a:ea typeface="+mj-ea"/>
                <a:cs typeface="+mj-cs"/>
                <a:sym typeface="Calibri"/>
              </a:rPr>
              <a:t>∆</a:t>
            </a:r>
            <a:r>
              <a:rPr b="1" baseline="-16695">
                <a:latin typeface="+mj-lt"/>
                <a:ea typeface="+mj-ea"/>
                <a:cs typeface="+mj-cs"/>
                <a:sym typeface="Calibri"/>
              </a:rPr>
              <a:t>f</a:t>
            </a:r>
            <a:r>
              <a:rPr b="1">
                <a:latin typeface="+mj-lt"/>
                <a:ea typeface="+mj-ea"/>
                <a:cs typeface="+mj-cs"/>
                <a:sym typeface="Calibri"/>
              </a:rPr>
              <a:t>G°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5" name="Analogamente al caso dell’entalpia, conviene utilizzare le energia di Gibbs standard di formazione ∆fG°…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748079" y="1490892"/>
                <a:ext cx="10515601" cy="4351339"/>
              </a:xfrm>
              <a:prstGeom prst="rect">
                <a:avLst/>
              </a:prstGeom>
            </p:spPr>
            <p:txBody>
              <a:bodyPr/>
              <a:lstStyle/>
              <a:p>
                <a:r>
                  <a:t>Analogamente al caso dell’entalpia, conviene utilizzare le energia di Gibbs standard di formazione ∆</a:t>
                </a:r>
                <a:r>
                  <a:rPr baseline="-23857"/>
                  <a:t>f</a:t>
                </a:r>
                <a:r>
                  <a:t>G°</a:t>
                </a:r>
              </a:p>
              <a:p>
                <a:pPr marL="0" indent="0">
                  <a:buSzTx/>
                  <a:buFontTx/>
                  <a:buNone/>
                </a:pPr>
                <a:endParaRPr/>
              </a:p>
              <a:p>
                <a:pPr marL="0" lvl="8" indent="1828800"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sz="30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sz="3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</m:e>
                        <m:sub>
                          <m:r>
                            <a:rPr sz="3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sSup>
                        <m:sSupPr>
                          <m:ctrlPr>
                            <a:rPr sz="3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sz="3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p>
                          <m:r>
                            <a:rPr sz="3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∘</m:t>
                          </m:r>
                        </m:sup>
                      </m:sSup>
                      <m:r>
                        <a:rPr sz="3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sz="3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sz="3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∑</m:t>
                          </m:r>
                        </m:e>
                        <m:lim>
                          <m:r>
                            <a:rPr sz="3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lim>
                      </m:limLow>
                      <m:sSub>
                        <m:sSubPr>
                          <m:ctrlPr>
                            <a:rPr sz="3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sz="3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sz="3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sub>
                      </m:sSub>
                      <m:sSub>
                        <m:sSubPr>
                          <m:ctrlPr>
                            <a:rPr sz="3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sz="3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</m:e>
                        <m:sub>
                          <m:r>
                            <a:rPr sz="3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sSup>
                        <m:sSupPr>
                          <m:ctrlPr>
                            <a:rPr sz="3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sz="3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p>
                          <m:r>
                            <a:rPr sz="3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∘</m:t>
                          </m:r>
                        </m:sup>
                      </m:sSup>
                      <m:r>
                        <a:rPr sz="3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sz="3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sz="3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/>
              </a:p>
              <a:p>
                <a:pPr marL="0" indent="0">
                  <a:buSzTx/>
                  <a:buFontTx/>
                  <a:buNone/>
                </a:pPr>
                <a:endParaRPr/>
              </a:p>
              <a:p>
                <a:pPr marL="280736" indent="-280736">
                  <a:buFontTx/>
                </a:pPr>
                <a:r>
                  <a:t>L’energia di Gibbs standard di formazione ∆</a:t>
                </a:r>
                <a:r>
                  <a:rPr baseline="-23857"/>
                  <a:t>f</a:t>
                </a:r>
                <a:r>
                  <a:t>G° è l’energia di Gibbs standard di formazione di un composto dai suoi </a:t>
                </a:r>
                <a:r>
                  <a:rPr b="1"/>
                  <a:t>elementi </a:t>
                </a:r>
                <a:r>
                  <a:t>considerati nei </a:t>
                </a:r>
                <a:r>
                  <a:rPr b="1"/>
                  <a:t>rispettivi stati di riferimento</a:t>
                </a:r>
              </a:p>
            </p:txBody>
          </p:sp>
        </mc:Choice>
        <mc:Fallback>
          <p:sp>
            <p:nvSpPr>
              <p:cNvPr id="125" name="Analogamente al caso dell’entalpia, conviene utilizzare le energia di Gibbs standard di formazione ∆fG°…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748079" y="1490892"/>
                <a:ext cx="10515601" cy="4351339"/>
              </a:xfrm>
              <a:prstGeom prst="rect">
                <a:avLst/>
              </a:prstGeom>
              <a:blipFill>
                <a:blip r:embed="rId2"/>
                <a:stretch>
                  <a:fillRect l="-1681" t="-2384" r="-69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Dipendenza di G da p e 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Dipendenza di G da p e T</a:t>
            </a:r>
          </a:p>
        </p:txBody>
      </p:sp>
      <p:sp>
        <p:nvSpPr>
          <p:cNvPr id="128" name="A  p e T costante la dipendenza di G  dalla composizione del sistema è stata sfruttata come criterio per determinare il verso spontaneo di una reazione chimica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  p e T costante la dipendenza di G  dalla composizione del sistema è stata sfruttata come criterio per determinare il verso spontaneo di una reazione chimica</a:t>
            </a:r>
          </a:p>
          <a:p>
            <a:r>
              <a:t>Ora si studia la dipendenza di G, che è una funzione di stato, essendo stata definita mediante funzioni di stato, da p e T</a:t>
            </a:r>
          </a:p>
          <a:p>
            <a:r>
              <a:t>Dalla definizione G= H-TS</a:t>
            </a:r>
          </a:p>
          <a:p>
            <a:r>
              <a:t>Una variazione infinitesima di G, </a:t>
            </a:r>
            <a:r>
              <a:rPr b="1"/>
              <a:t>il differenziale</a:t>
            </a:r>
            <a:r>
              <a:t> è, a meno di infinitesimi di ordine superiore:</a:t>
            </a:r>
          </a:p>
          <a:p>
            <a:pPr marL="0" indent="0" algn="ctr">
              <a:buSzTx/>
              <a:buFontTx/>
              <a:buNone/>
              <a:defRPr sz="3200" b="1"/>
            </a:pPr>
            <a:r>
              <a:t>dG= dH - TdS -SdT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30" name="dalla definizione di H:        H=U +pV      il suo differenziale è:…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735205" y="409551"/>
                <a:ext cx="10515601" cy="6038898"/>
              </a:xfrm>
              <a:prstGeom prst="rect">
                <a:avLst/>
              </a:prstGeom>
            </p:spPr>
            <p:txBody>
              <a:bodyPr/>
              <a:lstStyle/>
              <a:p>
                <a:pPr marL="221741" indent="-221741" defTabSz="886968">
                  <a:spcBef>
                    <a:spcPts val="900"/>
                  </a:spcBef>
                  <a:defRPr sz="3395"/>
                </a:pPr>
                <a:r>
                  <a:t>dalla definizione di H:        H=U +pV      il suo differenziale è:</a:t>
                </a:r>
              </a:p>
              <a:p>
                <a:pPr marL="0" lvl="1" indent="443484" defTabSz="886968">
                  <a:spcBef>
                    <a:spcPts val="900"/>
                  </a:spcBef>
                  <a:buSzTx/>
                  <a:buNone/>
                  <a:defRPr sz="3395"/>
                </a:pPr>
                <a:r>
                  <a:t> </a:t>
                </a:r>
                <a:r>
                  <a:rPr b="1"/>
                  <a:t> dH= dU + pdV + Vdp</a:t>
                </a:r>
              </a:p>
              <a:p>
                <a:pPr marL="221741" indent="-221741" defTabSz="886968">
                  <a:spcBef>
                    <a:spcPts val="900"/>
                  </a:spcBef>
                  <a:defRPr sz="3395"/>
                </a:pPr>
                <a:r>
                  <a:t>per un processo reversibile in un sistema chiuso che compie solo lavoro espansivo (no lavoro extra)      </a:t>
                </a:r>
              </a:p>
              <a:p>
                <a:pPr marL="0" lvl="8" indent="1773936" defTabSz="886968">
                  <a:spcBef>
                    <a:spcPts val="900"/>
                  </a:spcBef>
                  <a:buSzTx/>
                  <a:buFontTx/>
                  <a:buNone/>
                  <a:defRPr sz="3395"/>
                </a:pPr>
                <a:r>
                  <a:rPr b="1"/>
                  <a:t>dU=TdS-pdV</a:t>
                </a:r>
                <a:r>
                  <a:t>        dal I principio</a:t>
                </a:r>
              </a:p>
              <a:p>
                <a:pPr marL="221741" indent="-221741" defTabSz="886968">
                  <a:spcBef>
                    <a:spcPts val="900"/>
                  </a:spcBef>
                  <a:defRPr sz="3395"/>
                </a:pPr>
                <a:r>
                  <a:t>Si può notare che T è la derivata di U rispetto ad S a V cost</a:t>
                </a:r>
              </a:p>
              <a:p>
                <a:pPr marL="221741" indent="-221741" defTabSz="886968">
                  <a:spcBef>
                    <a:spcPts val="900"/>
                  </a:spcBef>
                  <a:defRPr sz="3395"/>
                </a:pPr>
                <a:r>
                  <a:t>e -p la derivata di U rispetto a V ad S costante</a:t>
                </a:r>
              </a:p>
              <a:p>
                <a:pPr marL="0" indent="0" defTabSz="886968">
                  <a:spcBef>
                    <a:spcPts val="900"/>
                  </a:spcBef>
                  <a:buSzTx/>
                  <a:buFontTx/>
                  <a:buNone/>
                  <a:defRPr sz="2910"/>
                </a:pPr>
                <a:endParaRPr/>
              </a:p>
              <a:p>
                <a:pPr marL="0" lvl="3" indent="665226" defTabSz="886968">
                  <a:spcBef>
                    <a:spcPts val="900"/>
                  </a:spcBef>
                  <a:buSzTx/>
                  <a:buFontTx/>
                  <a:buNone/>
                  <a:defRPr sz="2522"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sz="2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𝑑𝑈</m:t>
                      </m:r>
                      <m:r>
                        <a:rPr sz="2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sz="2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sz="27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sz="27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7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∂</m:t>
                                  </m:r>
                                  <m:r>
                                    <a:rPr sz="27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num>
                                <m:den>
                                  <m:r>
                                    <a:rPr sz="27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∂</m:t>
                                  </m:r>
                                  <m:r>
                                    <a:rPr sz="27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sz="2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</m:sSub>
                      <m:r>
                        <a:rPr sz="2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𝑑𝑆</m:t>
                      </m:r>
                      <m:r>
                        <a:rPr sz="2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sz="2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sz="27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sz="27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7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∂</m:t>
                                  </m:r>
                                  <m:r>
                                    <a:rPr sz="27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num>
                                <m:den>
                                  <m:r>
                                    <a:rPr sz="27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∂</m:t>
                                  </m:r>
                                  <m:r>
                                    <a:rPr sz="27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sz="2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sz="2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𝑑𝑉</m:t>
                      </m:r>
                    </m:oMath>
                  </m:oMathPara>
                </a14:m>
                <a:endParaRPr sz="2600"/>
              </a:p>
            </p:txBody>
          </p:sp>
        </mc:Choice>
        <mc:Fallback>
          <p:sp>
            <p:nvSpPr>
              <p:cNvPr id="130" name="dalla definizione di H:        H=U +pV      il suo differenziale è:…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735205" y="409551"/>
                <a:ext cx="10515601" cy="6038898"/>
              </a:xfrm>
              <a:prstGeom prst="rect">
                <a:avLst/>
              </a:prstGeom>
              <a:blipFill>
                <a:blip r:embed="rId2"/>
                <a:stretch>
                  <a:fillRect l="-1913" t="-2220" r="-179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erò, essendo dU un differenziale esatto, il suo valore è indipendente dal percorso della trasformazione, e si otterrà lo stesso valore di dU sia con una trasformazione reversibile che con una irreversibile…"/>
          <p:cNvSpPr txBox="1">
            <a:spLocks noGrp="1"/>
          </p:cNvSpPr>
          <p:nvPr>
            <p:ph type="body" idx="1"/>
          </p:nvPr>
        </p:nvSpPr>
        <p:spPr>
          <a:xfrm>
            <a:off x="451969" y="409551"/>
            <a:ext cx="10515601" cy="6038898"/>
          </a:xfrm>
          <a:prstGeom prst="rect">
            <a:avLst/>
          </a:prstGeom>
        </p:spPr>
        <p:txBody>
          <a:bodyPr/>
          <a:lstStyle/>
          <a:p>
            <a:pPr marL="228599" indent="-228599">
              <a:defRPr sz="3000"/>
            </a:pPr>
            <a:r>
              <a:t>però, essendo dU un differenziale esatto, il suo valore è indipendente dal percorso della trasformazione, e si otterrà lo stesso valore di dU sia con una trasformazione reversibile che con una irreversibile</a:t>
            </a:r>
          </a:p>
          <a:p>
            <a:pPr marL="228599" indent="-228599">
              <a:defRPr sz="3000"/>
            </a:pPr>
            <a:r>
              <a:t>sostituendo</a:t>
            </a:r>
          </a:p>
          <a:p>
            <a:pPr marL="0" lvl="1" indent="457200">
              <a:buSzTx/>
              <a:buNone/>
              <a:defRPr sz="3000"/>
            </a:pPr>
            <a:r>
              <a:t>dH= (TdS - pdV) + pdV + Vdp</a:t>
            </a:r>
          </a:p>
          <a:p>
            <a:pPr marL="0" lvl="1" indent="457200" algn="ctr">
              <a:buSzTx/>
              <a:buNone/>
              <a:defRPr sz="3700" b="1"/>
            </a:pPr>
            <a:r>
              <a:t>dH= TdS +Vdp</a:t>
            </a:r>
          </a:p>
          <a:p>
            <a:pPr marL="0" indent="0">
              <a:buSzTx/>
              <a:buNone/>
              <a:defRPr sz="3000"/>
            </a:pPr>
            <a:r>
              <a:t>T è la derivata di H rispetto a S a p costante e V la derivata di H rispetto a p a S costante</a:t>
            </a:r>
          </a:p>
          <a:p>
            <a:pPr marL="0" indent="0">
              <a:buSzTx/>
              <a:buNone/>
              <a:defRPr sz="3000"/>
            </a:pPr>
            <a:endParaRPr/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dG= dH - TdS -SdT…"/>
          <p:cNvSpPr txBox="1">
            <a:spLocks noGrp="1"/>
          </p:cNvSpPr>
          <p:nvPr>
            <p:ph type="body" idx="1"/>
          </p:nvPr>
        </p:nvSpPr>
        <p:spPr>
          <a:xfrm>
            <a:off x="748079" y="576814"/>
            <a:ext cx="10515601" cy="435133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3300"/>
            </a:pPr>
            <a:r>
              <a:t>dG= dH - TdS -SdT</a:t>
            </a:r>
          </a:p>
          <a:p>
            <a:pPr marL="0" indent="0">
              <a:buSzTx/>
              <a:buFontTx/>
              <a:buNone/>
              <a:defRPr sz="3300"/>
            </a:pPr>
            <a:r>
              <a:t>dG= TdS +Vdp -TdS -SdT</a:t>
            </a:r>
          </a:p>
          <a:p>
            <a:pPr marL="0" indent="0" algn="ctr">
              <a:spcBef>
                <a:spcPts val="2000"/>
              </a:spcBef>
              <a:buSzTx/>
              <a:buFontTx/>
              <a:buNone/>
              <a:defRPr sz="3700" b="1"/>
            </a:pPr>
            <a:r>
              <a:t>dG= Vdp -SdT</a:t>
            </a:r>
          </a:p>
          <a:p>
            <a:pPr marL="0" indent="0">
              <a:spcBef>
                <a:spcPts val="2000"/>
              </a:spcBef>
              <a:buSzTx/>
              <a:buFontTx/>
              <a:buNone/>
              <a:defRPr sz="3300"/>
            </a:pPr>
            <a:r>
              <a:t>La derivata di G rispetto a p, a T costante, è V</a:t>
            </a:r>
          </a:p>
          <a:p>
            <a:pPr marL="0" indent="0">
              <a:buSzTx/>
              <a:buFontTx/>
              <a:buNone/>
              <a:defRPr sz="3300"/>
            </a:pPr>
            <a:r>
              <a:t>La derivata di G rispetto a T, a p costante, è -S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5" name="Equazione"/>
              <p:cNvSpPr txBox="1"/>
              <p:nvPr/>
            </p:nvSpPr>
            <p:spPr>
              <a:xfrm>
                <a:off x="2865436" y="4309506"/>
                <a:ext cx="4425810" cy="948222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latinLnBrk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sz="2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𝑑𝐺</m:t>
                      </m:r>
                      <m:r>
                        <a:rPr sz="2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sz="2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sz="27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sz="27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7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∂</m:t>
                                  </m:r>
                                  <m:r>
                                    <a:rPr sz="27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num>
                                <m:den>
                                  <m:r>
                                    <a:rPr sz="27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∂</m:t>
                                  </m:r>
                                  <m:r>
                                    <a:rPr sz="27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sz="2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sz="2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𝑑𝑝</m:t>
                      </m:r>
                      <m:r>
                        <a:rPr sz="2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sz="2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sz="27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sz="27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7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∂</m:t>
                                  </m:r>
                                  <m:r>
                                    <a:rPr sz="27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num>
                                <m:den>
                                  <m:r>
                                    <a:rPr sz="27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∂</m:t>
                                  </m:r>
                                  <m:r>
                                    <a:rPr sz="27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sz="2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sz="2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𝑑𝑇</m:t>
                      </m:r>
                    </m:oMath>
                  </m:oMathPara>
                </a14:m>
                <a:endParaRPr sz="2700"/>
              </a:p>
            </p:txBody>
          </p:sp>
        </mc:Choice>
        <mc:Fallback>
          <p:sp>
            <p:nvSpPr>
              <p:cNvPr id="135" name="Equazione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5436" y="4309506"/>
                <a:ext cx="4425810" cy="948222"/>
              </a:xfrm>
              <a:prstGeom prst="rect">
                <a:avLst/>
              </a:prstGeom>
              <a:blipFill>
                <a:blip r:embed="rId2"/>
                <a:stretch>
                  <a:fillRect b="-8387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Dipendenza dell’energia di Gibbs da T, a p cos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Dipendenza dell’energia di Gibbs da T, a p cost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8" name="L’equazione di Gibbs-Helmholtz lega l’entalpia alla variazione con la T dell’energia di Gibbs…"/>
              <p:cNvSpPr txBox="1">
                <a:spLocks noGrp="1"/>
              </p:cNvSpPr>
              <p:nvPr>
                <p:ph type="body" idx="1"/>
              </p:nvPr>
            </p:nvSpPr>
            <p:spPr>
              <a:prstGeom prst="rect">
                <a:avLst/>
              </a:prstGeom>
            </p:spPr>
            <p:txBody>
              <a:bodyPr/>
              <a:lstStyle/>
              <a:p>
                <a:pPr marL="0" indent="0" defTabSz="905255">
                  <a:spcBef>
                    <a:spcPts val="900"/>
                  </a:spcBef>
                  <a:buSzTx/>
                  <a:buFontTx/>
                  <a:buNone/>
                  <a:defRPr sz="2772"/>
                </a:pPr>
                <a:r>
                  <a:t>L’equazione di Gibbs-Helmholtz lega l’entalpia alla variazione con la T dell’energia di Gibbs</a:t>
                </a:r>
              </a:p>
              <a:p>
                <a:pPr marL="0" indent="0" defTabSz="905255">
                  <a:spcBef>
                    <a:spcPts val="900"/>
                  </a:spcBef>
                  <a:buSzTx/>
                  <a:buFontTx/>
                  <a:buNone/>
                  <a:defRPr sz="2772"/>
                </a:pPr>
                <a:r>
                  <a:t>Permette di determinare il calore di reazione determinando l’energia di Gibbs a temperature diverse</a:t>
                </a:r>
              </a:p>
              <a:p>
                <a:pPr marL="0" indent="0" defTabSz="905255">
                  <a:spcBef>
                    <a:spcPts val="900"/>
                  </a:spcBef>
                  <a:buSzTx/>
                  <a:buFontTx/>
                  <a:buNone/>
                  <a:defRPr sz="2772"/>
                </a:pPr>
                <a:endParaRPr/>
              </a:p>
              <a:p>
                <a:pPr marL="0" indent="0" defTabSz="905255">
                  <a:spcBef>
                    <a:spcPts val="900"/>
                  </a:spcBef>
                  <a:buSzTx/>
                  <a:buFontTx/>
                  <a:buNone/>
                  <a:defRPr sz="2772"/>
                </a:pPr>
                <a14:m>
                  <m:oMath xmlns:m="http://schemas.openxmlformats.org/officeDocument/2006/math">
                    <m:f>
                      <m:fPr>
                        <m:ctrlPr>
                          <a:rPr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∂</m:t>
                        </m:r>
                      </m:num>
                      <m:den>
                        <m:r>
                          <a:rPr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∂</m:t>
                        </m:r>
                        <m:r>
                          <a:rPr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den>
                    </m:f>
                    <m:d>
                      <m:dPr>
                        <m:ctrlPr>
                          <a:rPr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sz="3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sz="3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num>
                          <m:den>
                            <m:r>
                              <a:rPr sz="3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den>
                        </m:f>
                      </m:e>
                    </m:d>
                    <m:r>
                      <a:rPr sz="3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num>
                      <m:den>
                        <m:sSup>
                          <m:sSupPr>
                            <m:ctrlPr>
                              <a:rPr sz="3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sz="3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p>
                            <m:r>
                              <a:rPr sz="3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t>      </a:t>
                </a:r>
                <a:r>
                  <a:rPr sz="3168" b="1"/>
                  <a:t> equazione di Gibbs - Helmholtz</a:t>
                </a:r>
              </a:p>
              <a:p>
                <a:pPr marL="0" indent="0" defTabSz="905255">
                  <a:spcBef>
                    <a:spcPts val="900"/>
                  </a:spcBef>
                  <a:buSzTx/>
                  <a:buFontTx/>
                  <a:buNone/>
                  <a:defRPr sz="2772"/>
                </a:pPr>
                <a:endParaRPr sz="3168" b="1"/>
              </a:p>
            </p:txBody>
          </p:sp>
        </mc:Choice>
        <mc:Fallback>
          <p:sp>
            <p:nvSpPr>
              <p:cNvPr id="138" name="L’equazione di Gibbs-Helmholtz lega l’entalpia alla variazione con la T dell’energia di Gibbs…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prstGeom prst="rect">
                <a:avLst/>
              </a:prstGeom>
              <a:blipFill>
                <a:blip r:embed="rId2"/>
                <a:stretch>
                  <a:fillRect l="-1623" t="-2381" r="-29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40" name="Derivazione dell’equazione di Gibbs-Helmholtz…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838200" y="851167"/>
                <a:ext cx="10515600" cy="5325796"/>
              </a:xfrm>
              <a:prstGeom prst="rect">
                <a:avLst/>
              </a:prstGeom>
            </p:spPr>
            <p:txBody>
              <a:bodyPr/>
              <a:lstStyle/>
              <a:p>
                <a:pPr marL="0" indent="0" defTabSz="813816">
                  <a:spcBef>
                    <a:spcPts val="800"/>
                  </a:spcBef>
                  <a:buSzTx/>
                  <a:buFontTx/>
                  <a:buNone/>
                  <a:defRPr sz="2670"/>
                </a:pPr>
                <a:r>
                  <a:t>Derivazione dell’equazione di Gibbs-Helmholtz</a:t>
                </a:r>
              </a:p>
              <a:p>
                <a:pPr marL="0" indent="0" defTabSz="813816">
                  <a:spcBef>
                    <a:spcPts val="800"/>
                  </a:spcBef>
                  <a:buSzTx/>
                  <a:buFontTx/>
                  <a:buNone/>
                  <a:defRPr sz="2670"/>
                </a:pPr>
                <a:r>
                  <a:t>Derivata del G・(1/T) prodotto</a:t>
                </a:r>
              </a:p>
              <a:p>
                <a:pPr marL="0" indent="0" defTabSz="813816">
                  <a:spcBef>
                    <a:spcPts val="800"/>
                  </a:spcBef>
                  <a:buSzTx/>
                  <a:buFontTx/>
                  <a:buNone/>
                  <a:defRPr sz="2581"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∂</m:t>
                          </m:r>
                        </m:num>
                        <m:den>
                          <m:r>
                            <a:rPr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∂</m:t>
                          </m:r>
                          <m:r>
                            <a:rPr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d>
                        <m:dPr>
                          <m:ctrlPr>
                            <a:rPr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num>
                            <m:den>
                              <m:r>
                                <a:rPr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den>
                          </m:f>
                        </m:e>
                      </m:d>
                      <m:r>
                        <a:rPr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p>
                              <m:r>
                                <a:rPr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sSub>
                        <m:sSubPr>
                          <m:ctrlPr>
                            <a:rPr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∂</m:t>
                                  </m:r>
                                  <m:r>
                                    <a:rPr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num>
                                <m:den>
                                  <m:r>
                                    <a:rPr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∂</m:t>
                                  </m:r>
                                  <m:r>
                                    <a:rPr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/>
              </a:p>
              <a:p>
                <a:pPr marL="0" indent="0" defTabSz="813816">
                  <a:spcBef>
                    <a:spcPts val="800"/>
                  </a:spcBef>
                  <a:buSzTx/>
                  <a:buFontTx/>
                  <a:buNone/>
                  <a:defRPr sz="2581"/>
                </a:pPr>
                <a:endParaRPr/>
              </a:p>
              <a:p>
                <a:pPr marL="0" indent="0" defTabSz="813816">
                  <a:spcBef>
                    <a:spcPts val="800"/>
                  </a:spcBef>
                  <a:buSzTx/>
                  <a:buFontTx/>
                  <a:buNone/>
                  <a:defRPr sz="2670"/>
                </a:pPr>
                <a:r>
                  <a:t>sostituendo</a:t>
                </a:r>
              </a:p>
              <a:p>
                <a:pPr marL="0" indent="0" defTabSz="813816">
                  <a:spcBef>
                    <a:spcPts val="800"/>
                  </a:spcBef>
                  <a:buSzTx/>
                  <a:buFontTx/>
                  <a:buNone/>
                  <a:defRPr sz="2403"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sz="25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sz="25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sz="25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sz="25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sz="25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sz="25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sz="255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55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∂</m:t>
                                  </m:r>
                                  <m:r>
                                    <a:rPr sz="255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num>
                                <m:den>
                                  <m:r>
                                    <a:rPr sz="255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∂</m:t>
                                  </m:r>
                                  <m:r>
                                    <a:rPr sz="255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sz="25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sz="25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/>
              </a:p>
              <a:p>
                <a:pPr marL="0" indent="0" defTabSz="813816">
                  <a:spcBef>
                    <a:spcPts val="800"/>
                  </a:spcBef>
                  <a:buSzTx/>
                  <a:buFontTx/>
                  <a:buNone/>
                  <a:defRPr sz="2403"/>
                </a:pPr>
                <a:endParaRPr/>
              </a:p>
              <a:p>
                <a:pPr marL="0" indent="0" defTabSz="813816">
                  <a:spcBef>
                    <a:spcPts val="800"/>
                  </a:spcBef>
                  <a:buSzTx/>
                  <a:buFontTx/>
                  <a:buNone/>
                  <a:defRPr sz="2314"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sz="25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sz="25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∂</m:t>
                          </m:r>
                        </m:num>
                        <m:den>
                          <m:r>
                            <a:rPr sz="25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∂</m:t>
                          </m:r>
                          <m:r>
                            <a:rPr sz="25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d>
                        <m:dPr>
                          <m:ctrlPr>
                            <a:rPr sz="25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sz="25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sz="25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num>
                            <m:den>
                              <m:r>
                                <a:rPr sz="25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den>
                          </m:f>
                        </m:e>
                      </m:d>
                      <m:r>
                        <a:rPr sz="2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sz="25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sz="25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sz="25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sz="25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p>
                              <m:r>
                                <a:rPr sz="25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sz="2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sz="2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sz="25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sz="25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sz="25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sSub>
                        <m:sSubPr>
                          <m:ctrlPr>
                            <a:rPr sz="25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sz="25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sz="25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5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∂</m:t>
                                  </m:r>
                                  <m:r>
                                    <a:rPr sz="25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num>
                                <m:den>
                                  <m:r>
                                    <a:rPr sz="25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∂</m:t>
                                  </m:r>
                                  <m:r>
                                    <a:rPr sz="25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sz="25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sz="2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sz="25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sz="25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sz="25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sSub>
                        <m:sSubPr>
                          <m:ctrlPr>
                            <a:rPr sz="25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sz="25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sz="25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5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∂</m:t>
                                  </m:r>
                                  <m:r>
                                    <a:rPr sz="25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num>
                                <m:den>
                                  <m:r>
                                    <a:rPr sz="25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∂</m:t>
                                  </m:r>
                                  <m:r>
                                    <a:rPr sz="25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sz="25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sz="2600"/>
              </a:p>
            </p:txBody>
          </p:sp>
        </mc:Choice>
        <mc:Fallback>
          <p:sp>
            <p:nvSpPr>
              <p:cNvPr id="140" name="Derivazione dell’equazione di Gibbs-Helmholtz…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838200" y="851167"/>
                <a:ext cx="10515600" cy="5325796"/>
              </a:xfrm>
              <a:prstGeom prst="rect">
                <a:avLst/>
              </a:prstGeom>
              <a:blipFill>
                <a:blip r:embed="rId2"/>
                <a:stretch>
                  <a:fillRect l="-1565" t="-194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Dipendenza dell’energia di Gibbs dalla pressione a T cos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Dipendenza dell’energia di Gibbs dalla pressione a T cost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3" name="a T = cost"/>
              <p:cNvSpPr txBox="1">
                <a:spLocks noGrp="1"/>
              </p:cNvSpPr>
              <p:nvPr>
                <p:ph type="body" idx="1"/>
              </p:nvPr>
            </p:nvSpPr>
            <p:spPr>
              <a:prstGeom prst="rect">
                <a:avLst/>
              </a:prstGeom>
            </p:spPr>
            <p:txBody>
              <a:bodyPr/>
              <a:lstStyle/>
              <a:p>
                <a:endParaRPr/>
              </a:p>
              <a:p>
                <a:endParaRPr/>
              </a:p>
              <a:p>
                <a:endParaRPr/>
              </a:p>
              <a:p>
                <a:pPr marL="0" indent="0">
                  <a:buSzTx/>
                  <a:buFontTx/>
                  <a:buNone/>
                </a:pPr>
                <a:r>
                  <a:t>a T = cost</a:t>
                </a:r>
              </a:p>
              <a:p>
                <a:pPr marL="0" indent="0">
                  <a:buSzTx/>
                  <a:buFontTx/>
                  <a:buNone/>
                  <a:defRPr sz="2700"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sz="2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sz="29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sz="29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sz="29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sz="29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e>
                      </m:d>
                      <m:r>
                        <a:rPr sz="2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sz="2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sz="29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sz="29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sz="29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sz="29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sz="2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sz="29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sz="29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∫</m:t>
                          </m:r>
                        </m:e>
                        <m:sub>
                          <m:sSub>
                            <m:sSubPr>
                              <m:ctrlPr>
                                <a:rPr sz="29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sz="29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sz="29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sz="29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sz="29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sz="29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sup>
                      </m:sSubSup>
                      <m:r>
                        <a:rPr sz="2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𝑉𝑑𝑝</m:t>
                      </m:r>
                    </m:oMath>
                  </m:oMathPara>
                </a14:m>
                <a:endParaRPr/>
              </a:p>
            </p:txBody>
          </p:sp>
        </mc:Choice>
        <mc:Fallback>
          <p:sp>
            <p:nvSpPr>
              <p:cNvPr id="143" name="a T = cost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prstGeom prst="rect">
                <a:avLst/>
              </a:prstGeom>
              <a:blipFill>
                <a:blip r:embed="rId2"/>
                <a:stretch>
                  <a:fillRect l="-162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4" name="Equazione"/>
              <p:cNvSpPr txBox="1"/>
              <p:nvPr/>
            </p:nvSpPr>
            <p:spPr>
              <a:xfrm>
                <a:off x="1166023" y="2004999"/>
                <a:ext cx="1775545" cy="898313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latinLnBrk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sz="27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sz="27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sz="27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7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∂</m:t>
                                  </m:r>
                                  <m:r>
                                    <a:rPr sz="27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num>
                                <m:den>
                                  <m:r>
                                    <a:rPr sz="27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∂</m:t>
                                  </m:r>
                                  <m:r>
                                    <a:rPr sz="27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sz="2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sz="2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sz="2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sz="2700"/>
              </a:p>
            </p:txBody>
          </p:sp>
        </mc:Choice>
        <mc:Fallback>
          <p:sp>
            <p:nvSpPr>
              <p:cNvPr id="144" name="Equazione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6023" y="2004999"/>
                <a:ext cx="1775545" cy="898313"/>
              </a:xfrm>
              <a:prstGeom prst="rect">
                <a:avLst/>
              </a:prstGeom>
              <a:blipFill>
                <a:blip r:embed="rId3"/>
                <a:stretch>
                  <a:fillRect b="-8844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46" name="Per un gas ideale…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838200" y="808552"/>
                <a:ext cx="10515600" cy="5420804"/>
              </a:xfrm>
              <a:prstGeom prst="rect">
                <a:avLst/>
              </a:prstGeom>
            </p:spPr>
            <p:txBody>
              <a:bodyPr/>
              <a:lstStyle/>
              <a:p>
                <a:pPr marL="0" indent="0" defTabSz="813816">
                  <a:spcBef>
                    <a:spcPts val="800"/>
                  </a:spcBef>
                  <a:buSzTx/>
                  <a:buFontTx/>
                  <a:buNone/>
                  <a:defRPr sz="2492"/>
                </a:pPr>
                <a:r>
                  <a:t>Per un </a:t>
                </a:r>
                <a:r>
                  <a:rPr b="1"/>
                  <a:t>gas ideale</a:t>
                </a:r>
              </a:p>
              <a:p>
                <a:pPr marL="0" indent="0" defTabSz="813816">
                  <a:spcBef>
                    <a:spcPts val="800"/>
                  </a:spcBef>
                  <a:buSzTx/>
                  <a:buFontTx/>
                  <a:buNone/>
                  <a:defRPr sz="2492"/>
                </a:pPr>
                <a:endParaRPr b="1"/>
              </a:p>
              <a:p>
                <a:pPr marL="0" indent="0" defTabSz="813816">
                  <a:spcBef>
                    <a:spcPts val="800"/>
                  </a:spcBef>
                  <a:buSzTx/>
                  <a:buFontTx/>
                  <a:buNone/>
                  <a:defRPr sz="2225"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e>
                      </m:d>
                      <m:r>
                        <a:rPr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𝑛𝑅𝑇</m:t>
                      </m:r>
                      <m:sSubSup>
                        <m:sSubSupPr>
                          <m:ctrlPr>
                            <a:rPr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∫</m:t>
                          </m:r>
                        </m:e>
                        <m:sub>
                          <m:sSub>
                            <m:sSubPr>
                              <m:ctrlPr>
                                <a:rPr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sup>
                      </m:sSubSup>
                      <m:f>
                        <m:fPr>
                          <m:ctrlPr>
                            <a:rPr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𝑑𝑝</m:t>
                          </m:r>
                        </m:num>
                        <m:den>
                          <m:r>
                            <a:rPr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den>
                      </m:f>
                      <m:r>
                        <a:rPr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e>
                      </m:d>
                      <m:r>
                        <a:rPr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𝑛𝑅𝑇𝑙𝑛</m:t>
                      </m:r>
                      <m:d>
                        <m:dPr>
                          <m:ctrlPr>
                            <a:rPr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b="1"/>
              </a:p>
              <a:p>
                <a:pPr marL="0" indent="0" defTabSz="813816">
                  <a:spcBef>
                    <a:spcPts val="800"/>
                  </a:spcBef>
                  <a:buSzTx/>
                  <a:buFontTx/>
                  <a:buNone/>
                  <a:defRPr sz="2492"/>
                </a:pPr>
                <a:endParaRPr b="1"/>
              </a:p>
              <a:p>
                <a:pPr marL="0" indent="0" defTabSz="813816">
                  <a:spcBef>
                    <a:spcPts val="800"/>
                  </a:spcBef>
                  <a:buSzTx/>
                  <a:buFontTx/>
                  <a:buNone/>
                  <a:defRPr sz="2492"/>
                </a:pPr>
                <a:r>
                  <a:t>Per un l</a:t>
                </a:r>
                <a:r>
                  <a:rPr b="1"/>
                  <a:t>iquido o un solido</a:t>
                </a:r>
                <a:r>
                  <a:t>, al mutare della pressione, il volume muta solo lievemente. Allora, si può trattare il V come una costante e portarlo fuori dal segno di integrale. </a:t>
                </a:r>
              </a:p>
              <a:p>
                <a:pPr marL="0" indent="0" defTabSz="813816">
                  <a:spcBef>
                    <a:spcPts val="800"/>
                  </a:spcBef>
                  <a:buSzTx/>
                  <a:buFontTx/>
                  <a:buNone/>
                  <a:defRPr sz="2492"/>
                </a:pPr>
                <a:r>
                  <a:t>Considerando quantità molari</a:t>
                </a:r>
              </a:p>
              <a:p>
                <a:pPr marL="0" indent="0" defTabSz="813816">
                  <a:spcBef>
                    <a:spcPts val="800"/>
                  </a:spcBef>
                  <a:buSzTx/>
                  <a:buFontTx/>
                  <a:buNone/>
                  <a:defRPr sz="2492"/>
                </a:pPr>
                <a:r>
                  <a:t>G</a:t>
                </a:r>
                <a:r>
                  <a:rPr baseline="-26064"/>
                  <a:t>m,f</a:t>
                </a:r>
                <a:r>
                  <a:t>=G</a:t>
                </a:r>
                <a:r>
                  <a:rPr baseline="-26064"/>
                  <a:t>m,i </a:t>
                </a:r>
                <a:r>
                  <a:t>+ (p</a:t>
                </a:r>
                <a:r>
                  <a:rPr baseline="-26064"/>
                  <a:t>f</a:t>
                </a:r>
                <a:r>
                  <a:t>-p</a:t>
                </a:r>
                <a:r>
                  <a:rPr baseline="-26064"/>
                  <a:t>i</a:t>
                </a:r>
                <a:r>
                  <a:t>)V</a:t>
                </a:r>
                <a:r>
                  <a:rPr baseline="-26064"/>
                  <a:t>m</a:t>
                </a:r>
                <a:r>
                  <a:t>= G</a:t>
                </a:r>
                <a:r>
                  <a:rPr baseline="-26064"/>
                  <a:t>m,i</a:t>
                </a:r>
                <a:r>
                  <a:t>+V</a:t>
                </a:r>
                <a:r>
                  <a:rPr baseline="-26064"/>
                  <a:t>m</a:t>
                </a:r>
                <a:r>
                  <a:t>∆p</a:t>
                </a:r>
              </a:p>
              <a:p>
                <a:pPr marL="0" indent="0" defTabSz="813816">
                  <a:spcBef>
                    <a:spcPts val="800"/>
                  </a:spcBef>
                  <a:buSzTx/>
                  <a:buFontTx/>
                  <a:buNone/>
                  <a:defRPr sz="2492"/>
                </a:pPr>
                <a:r>
                  <a:t>Nelle normali condizioni di laboratorioV</a:t>
                </a:r>
                <a:r>
                  <a:rPr baseline="-26064"/>
                  <a:t>m</a:t>
                </a:r>
                <a:r>
                  <a:t>∆p è molto piccolo e si può trascurare. Di solito si considera che l’energia di Gibbs è indipendente dalla pressione</a:t>
                </a:r>
              </a:p>
            </p:txBody>
          </p:sp>
        </mc:Choice>
        <mc:Fallback>
          <p:sp>
            <p:nvSpPr>
              <p:cNvPr id="146" name="Per un gas ideale…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838200" y="808552"/>
                <a:ext cx="10515600" cy="5420804"/>
              </a:xfrm>
              <a:prstGeom prst="rect">
                <a:avLst/>
              </a:prstGeom>
              <a:blipFill>
                <a:blip r:embed="rId2"/>
                <a:stretch>
                  <a:fillRect l="-1391" t="-1687" r="-11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itolo 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929103"/>
          </a:xfrm>
          <a:prstGeom prst="rect">
            <a:avLst/>
          </a:prstGeom>
        </p:spPr>
        <p:txBody>
          <a:bodyPr/>
          <a:lstStyle/>
          <a:p>
            <a:r>
              <a:t>Diseguaglianza di Clausius</a:t>
            </a:r>
          </a:p>
        </p:txBody>
      </p:sp>
      <p:sp>
        <p:nvSpPr>
          <p:cNvPr id="97" name="Segnaposto contenuto 2"/>
          <p:cNvSpPr txBox="1">
            <a:spLocks noGrp="1"/>
          </p:cNvSpPr>
          <p:nvPr>
            <p:ph type="body" idx="1"/>
          </p:nvPr>
        </p:nvSpPr>
        <p:spPr>
          <a:xfrm>
            <a:off x="556844" y="1749824"/>
            <a:ext cx="11353803" cy="4351338"/>
          </a:xfrm>
          <a:prstGeom prst="rect">
            <a:avLst/>
          </a:prstGeom>
        </p:spPr>
        <p:txBody>
          <a:bodyPr/>
          <a:lstStyle/>
          <a:p>
            <a:pPr marL="208026" indent="-208026" defTabSz="832104">
              <a:spcBef>
                <a:spcPts val="900"/>
              </a:spcBef>
              <a:defRPr sz="2548"/>
            </a:pPr>
            <a:r>
              <a:t>Sistema in contatto meccanico e termico con l’ambiente. </a:t>
            </a:r>
          </a:p>
          <a:p>
            <a:pPr marL="208026" indent="-208026" defTabSz="832104">
              <a:spcBef>
                <a:spcPts val="900"/>
              </a:spcBef>
              <a:defRPr sz="2548"/>
            </a:pPr>
            <a:r>
              <a:t>Non necessariamente all’equilibrio meccanico (può essere p</a:t>
            </a:r>
            <a:r>
              <a:rPr baseline="-26879"/>
              <a:t>sis</a:t>
            </a:r>
            <a:r>
              <a:t>≠ p</a:t>
            </a:r>
            <a:r>
              <a:rPr baseline="-26879"/>
              <a:t>ext</a:t>
            </a:r>
            <a:r>
              <a:t>)</a:t>
            </a:r>
          </a:p>
          <a:p>
            <a:pPr marL="208026" indent="-208026" defTabSz="832104">
              <a:spcBef>
                <a:spcPts val="900"/>
              </a:spcBef>
              <a:defRPr sz="2548"/>
            </a:pPr>
            <a:r>
              <a:t>T</a:t>
            </a:r>
            <a:r>
              <a:rPr baseline="-26879"/>
              <a:t>sis</a:t>
            </a:r>
            <a:r>
              <a:t>=T</a:t>
            </a:r>
            <a:r>
              <a:rPr baseline="-26879"/>
              <a:t>amb</a:t>
            </a:r>
          </a:p>
          <a:p>
            <a:pPr marL="208026" indent="-208026" defTabSz="832104">
              <a:spcBef>
                <a:spcPts val="900"/>
              </a:spcBef>
              <a:defRPr sz="2548"/>
            </a:pPr>
            <a:r>
              <a:t>Qualunque cambiamento dello stato si accompagna ad una variazione di entropia dS</a:t>
            </a:r>
            <a:r>
              <a:rPr baseline="-26879"/>
              <a:t>sis</a:t>
            </a:r>
            <a:r>
              <a:t> + dS</a:t>
            </a:r>
            <a:r>
              <a:rPr baseline="-25623"/>
              <a:t>amb</a:t>
            </a:r>
          </a:p>
          <a:p>
            <a:pPr marL="208026" indent="-208026" defTabSz="832104">
              <a:spcBef>
                <a:spcPts val="900"/>
              </a:spcBef>
              <a:defRPr sz="2548"/>
            </a:pPr>
            <a:r>
              <a:t>L’entropia totale del sistema e dell’ambiente, dovuta ad un processo che si compia nel sistema, aumenta quando il processo è irreversibile</a:t>
            </a:r>
          </a:p>
          <a:p>
            <a:pPr marL="0" indent="0" defTabSz="832104">
              <a:spcBef>
                <a:spcPts val="900"/>
              </a:spcBef>
              <a:buSzTx/>
              <a:buNone/>
              <a:defRPr sz="2548"/>
            </a:pPr>
            <a:r>
              <a:t>	dS</a:t>
            </a:r>
            <a:r>
              <a:rPr baseline="-26879"/>
              <a:t>sis</a:t>
            </a:r>
            <a:r>
              <a:t> + dS</a:t>
            </a:r>
            <a:r>
              <a:rPr baseline="-26879"/>
              <a:t>amb</a:t>
            </a:r>
            <a:r>
              <a:t>≥ 0    il segno </a:t>
            </a:r>
            <a:r>
              <a:rPr b="1"/>
              <a:t>uguale</a:t>
            </a:r>
            <a:r>
              <a:t> vale solo per un processo </a:t>
            </a:r>
            <a:r>
              <a:rPr b="1"/>
              <a:t>reversibile</a:t>
            </a:r>
          </a:p>
          <a:p>
            <a:pPr marL="0" indent="0" defTabSz="832104">
              <a:spcBef>
                <a:spcPts val="900"/>
              </a:spcBef>
              <a:buSzTx/>
              <a:buNone/>
              <a:defRPr sz="2548"/>
            </a:pPr>
            <a:r>
              <a:t>	dS</a:t>
            </a:r>
            <a:r>
              <a:rPr baseline="-26879"/>
              <a:t>sis</a:t>
            </a:r>
            <a:r>
              <a:t> ≥ -dS</a:t>
            </a:r>
            <a:r>
              <a:rPr baseline="-26879"/>
              <a:t>amb</a:t>
            </a:r>
          </a:p>
        </p:txBody>
      </p:sp>
      <p:sp>
        <p:nvSpPr>
          <p:cNvPr id="98" name="CasellaDiTesto 3"/>
          <p:cNvSpPr txBox="1"/>
          <p:nvPr/>
        </p:nvSpPr>
        <p:spPr>
          <a:xfrm>
            <a:off x="883919" y="1181686"/>
            <a:ext cx="7870875" cy="535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2800" b="1"/>
            </a:lvl1pPr>
          </a:lstStyle>
          <a:p>
            <a:r>
              <a:t>L’entropia nelle trasformazioni irreversibili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00" name="Segnaposto contenuto 2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838200" y="601736"/>
                <a:ext cx="10515600" cy="5247016"/>
              </a:xfrm>
              <a:prstGeom prst="rect">
                <a:avLst/>
              </a:prstGeom>
              <a:ln w="9525">
                <a:round/>
              </a:ln>
            </p:spPr>
            <p:txBody>
              <a:bodyPr/>
              <a:lstStyle/>
              <a:p>
                <a:pPr marL="0" indent="0">
                  <a:buSzTx/>
                  <a:buNone/>
                </a:pPr>
                <a:r>
                  <a:t>Essendo </a:t>
                </a:r>
              </a:p>
              <a:p>
                <a:pPr marL="0" indent="0">
                  <a:buSzTx/>
                  <a:buNone/>
                  <a:defRPr>
                    <a:latin typeface="Cambria Math"/>
                    <a:ea typeface="Cambria Math"/>
                    <a:cs typeface="Cambria Math"/>
                    <a:sym typeface="Cambria Math"/>
                  </a:defRPr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sz="30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sSub>
                        <m:sSubPr>
                          <m:ctrlPr>
                            <a:rPr sz="30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sz="30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sz="30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𝑎𝑚𝑏</m:t>
                          </m:r>
                        </m:sub>
                      </m:sSub>
                      <m:r>
                        <a:rPr sz="30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sz="30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sz="30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𝑑𝑞</m:t>
                          </m:r>
                        </m:num>
                        <m:den>
                          <m:r>
                            <a:rPr sz="30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</m:oMath>
                  </m:oMathPara>
                </a14:m>
                <a:endParaRPr/>
              </a:p>
              <a:p>
                <a:pPr marL="0" indent="0">
                  <a:buSzTx/>
                  <a:buNone/>
                </a:pPr>
                <a:r>
                  <a:t>dove dq è la quantità infinitesima di calore fornita al sistema nel corso del processo</a:t>
                </a:r>
              </a:p>
              <a:p>
                <a:pPr marL="0" indent="0">
                  <a:buSzTx/>
                  <a:buNone/>
                </a:pPr>
                <a:r>
                  <a:t>Segue che per qualsiasi cambiamento</a:t>
                </a:r>
              </a:p>
              <a:p>
                <a:pPr marL="0" indent="0">
                  <a:buSzTx/>
                  <a:buNone/>
                </a:pPr>
                <a:endParaRPr/>
              </a:p>
              <a:p>
                <a:pPr marL="0" lvl="2" indent="1234439">
                  <a:buSzTx/>
                  <a:buNone/>
                </a:pPr>
                <a14:m>
                  <m:oMath xmlns:m="http://schemas.openxmlformats.org/officeDocument/2006/math">
                    <m:r>
                      <a:rPr sz="3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sSub>
                      <m:sSubPr>
                        <m:ctrlPr>
                          <a:rPr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𝑠𝑖𝑠</m:t>
                        </m:r>
                      </m:sub>
                    </m:sSub>
                    <m:r>
                      <a:rPr sz="3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𝑑𝑞</m:t>
                        </m:r>
                      </m:num>
                      <m:den>
                        <m:r>
                          <a:rPr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den>
                    </m:f>
                  </m:oMath>
                </a14:m>
                <a:r>
                  <a:t>            </a:t>
                </a:r>
                <a:r>
                  <a:rPr b="1"/>
                  <a:t>diseguaglianza di Clausius</a:t>
                </a:r>
              </a:p>
            </p:txBody>
          </p:sp>
        </mc:Choice>
        <mc:Fallback>
          <p:sp>
            <p:nvSpPr>
              <p:cNvPr id="100" name="Segnaposto contenuto 2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838200" y="601736"/>
                <a:ext cx="10515600" cy="5247016"/>
              </a:xfrm>
              <a:prstGeom prst="rect">
                <a:avLst/>
              </a:prstGeom>
              <a:blipFill>
                <a:blip r:embed="rId2"/>
                <a:stretch>
                  <a:fillRect l="-1623" t="-1977"/>
                </a:stretch>
              </a:blipFill>
              <a:ln w="9525">
                <a:round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Criterio di spontaneità in base a sole funzioni di stato del sistema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Criterio di spontaneità in base a sole funzioni di stato del sistema</a:t>
            </a:r>
          </a:p>
        </p:txBody>
      </p:sp>
      <p:sp>
        <p:nvSpPr>
          <p:cNvPr id="103" name="L’entropia è la grandezza fondamentale per discutere il verso di una trasformazione spontanea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L’entropia è la grandezza fondamentale per discutere il verso di una trasformazione spontanea</a:t>
            </a:r>
          </a:p>
          <a:p>
            <a:r>
              <a:t>Bisogna calcolare la variazione di entropia sia del sistema sia dell’ambiente</a:t>
            </a:r>
          </a:p>
          <a:p>
            <a:r>
              <a:t>sarebbe vantaggioso poter tener conto del contributo dell’entropia dell’ambiente in modo automatico</a:t>
            </a:r>
          </a:p>
          <a:p>
            <a:r>
              <a:t>È stato visto che la variazione di entropia dell’ambiente corrisponde 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4" name="Equazione"/>
              <p:cNvSpPr txBox="1"/>
              <p:nvPr/>
            </p:nvSpPr>
            <p:spPr>
              <a:xfrm>
                <a:off x="4825289" y="5192750"/>
                <a:ext cx="2022961" cy="754940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latinLnBrk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sSub>
                        <m:sSubPr>
                          <m:ctrlPr>
                            <a:rPr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𝑎𝑚𝑏</m:t>
                          </m:r>
                        </m:sub>
                      </m:sSub>
                      <m:r>
                        <a:rPr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𝑑𝑞</m:t>
                          </m:r>
                        </m:num>
                        <m:den>
                          <m:r>
                            <a:rPr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</m:oMath>
                  </m:oMathPara>
                </a14:m>
                <a:endParaRPr sz="2800"/>
              </a:p>
            </p:txBody>
          </p:sp>
        </mc:Choice>
        <mc:Fallback>
          <p:sp>
            <p:nvSpPr>
              <p:cNvPr id="104" name="Equazione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5289" y="5192750"/>
                <a:ext cx="2022961" cy="754940"/>
              </a:xfrm>
              <a:prstGeom prst="rect">
                <a:avLst/>
              </a:prstGeom>
              <a:blipFill>
                <a:blip r:embed="rId2"/>
                <a:stretch>
                  <a:fillRect r="-7553" b="-6452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i considera il caso in cui il processo avvenga a pressione costante, e in assenza di altre forme di lavoro oltre a quello pressione volume (lavoro extra nullo)…"/>
          <p:cNvSpPr txBox="1">
            <a:spLocks noGrp="1"/>
          </p:cNvSpPr>
          <p:nvPr>
            <p:ph type="body" idx="1"/>
          </p:nvPr>
        </p:nvSpPr>
        <p:spPr>
          <a:xfrm>
            <a:off x="838200" y="705557"/>
            <a:ext cx="10515600" cy="6003791"/>
          </a:xfrm>
          <a:prstGeom prst="rect">
            <a:avLst/>
          </a:prstGeom>
        </p:spPr>
        <p:txBody>
          <a:bodyPr/>
          <a:lstStyle/>
          <a:p>
            <a:pPr marL="0" indent="0" defTabSz="868680">
              <a:spcBef>
                <a:spcPts val="900"/>
              </a:spcBef>
              <a:buSzTx/>
              <a:buFontTx/>
              <a:buNone/>
              <a:defRPr sz="2660"/>
            </a:pPr>
            <a:r>
              <a:t>Si considera il caso in cui il processo avvenga a </a:t>
            </a:r>
            <a:r>
              <a:rPr b="1"/>
              <a:t>pressione costante</a:t>
            </a:r>
            <a:r>
              <a:t>, e in assenza di altre forme di lavoro oltre a quello pressione volume (</a:t>
            </a:r>
            <a:r>
              <a:rPr b="1"/>
              <a:t>lavoro extra nullo</a:t>
            </a:r>
            <a:r>
              <a:t>)</a:t>
            </a:r>
          </a:p>
          <a:p>
            <a:pPr marL="0" indent="0" defTabSz="868680">
              <a:spcBef>
                <a:spcPts val="900"/>
              </a:spcBef>
              <a:buSzTx/>
              <a:buFontTx/>
              <a:buNone/>
              <a:defRPr sz="2660"/>
            </a:pPr>
            <a:r>
              <a:t>è possibile scrivere        </a:t>
            </a:r>
            <a:r>
              <a:rPr b="1"/>
              <a:t>dq</a:t>
            </a:r>
            <a:r>
              <a:rPr b="1" baseline="-24796"/>
              <a:t>p</a:t>
            </a:r>
            <a:r>
              <a:rPr b="1"/>
              <a:t>= dH</a:t>
            </a:r>
          </a:p>
          <a:p>
            <a:pPr marL="0" indent="0" defTabSz="868680">
              <a:spcBef>
                <a:spcPts val="900"/>
              </a:spcBef>
              <a:buSzTx/>
              <a:buFontTx/>
              <a:buNone/>
              <a:defRPr sz="2660"/>
            </a:pPr>
            <a:r>
              <a:t>II principio, in un sistema isolato                dS</a:t>
            </a:r>
            <a:r>
              <a:rPr baseline="-24796"/>
              <a:t>sis </a:t>
            </a:r>
            <a:r>
              <a:t>+ dS</a:t>
            </a:r>
            <a:r>
              <a:rPr spc="-133" baseline="-5999"/>
              <a:t>amb </a:t>
            </a:r>
            <a:r>
              <a:t>≥ 0</a:t>
            </a:r>
          </a:p>
          <a:p>
            <a:pPr marL="0" indent="0" defTabSz="868680">
              <a:spcBef>
                <a:spcPts val="900"/>
              </a:spcBef>
              <a:buSzTx/>
              <a:buFontTx/>
              <a:buNone/>
              <a:defRPr sz="2660"/>
            </a:pPr>
            <a:r>
              <a:t>Si considera un sistema in equilibrio con il proprio  ambiente a </a:t>
            </a:r>
            <a:r>
              <a:rPr b="1"/>
              <a:t>temperatura</a:t>
            </a:r>
          </a:p>
          <a:p>
            <a:pPr marL="0" indent="0" defTabSz="868680">
              <a:spcBef>
                <a:spcPts val="900"/>
              </a:spcBef>
              <a:buSzTx/>
              <a:buFontTx/>
              <a:buNone/>
              <a:defRPr sz="2660"/>
            </a:pPr>
            <a:r>
              <a:rPr b="1"/>
              <a:t>costante T</a:t>
            </a:r>
            <a:r>
              <a:t> </a:t>
            </a:r>
          </a:p>
          <a:p>
            <a:pPr marL="0" indent="0" defTabSz="868680">
              <a:spcBef>
                <a:spcPts val="900"/>
              </a:spcBef>
              <a:buSzTx/>
              <a:buFontTx/>
              <a:buNone/>
              <a:defRPr sz="2660"/>
            </a:pPr>
            <a:endParaRPr/>
          </a:p>
          <a:p>
            <a:pPr marL="0" indent="0" defTabSz="868680">
              <a:spcBef>
                <a:spcPts val="900"/>
              </a:spcBef>
              <a:buSzTx/>
              <a:buFontTx/>
              <a:buNone/>
              <a:defRPr sz="2660"/>
            </a:pPr>
            <a:endParaRPr/>
          </a:p>
          <a:p>
            <a:pPr marL="0" indent="0" defTabSz="868680">
              <a:spcBef>
                <a:spcPts val="900"/>
              </a:spcBef>
              <a:buSzTx/>
              <a:buFontTx/>
              <a:buNone/>
              <a:defRPr sz="2660"/>
            </a:pPr>
            <a:r>
              <a:t>S</a:t>
            </a:r>
            <a:r>
              <a:rPr baseline="-24796"/>
              <a:t>sis</a:t>
            </a:r>
            <a:r>
              <a:t> H e T  sono tutte funzioni di stato dell’ambiente</a:t>
            </a:r>
          </a:p>
          <a:p>
            <a:pPr marL="0" indent="0" defTabSz="868680">
              <a:spcBef>
                <a:spcPts val="900"/>
              </a:spcBef>
              <a:buSzTx/>
              <a:buFontTx/>
              <a:buNone/>
              <a:defRPr sz="2660"/>
            </a:pPr>
            <a:r>
              <a:t>d’ora in poi si può omettere il pedice sis</a:t>
            </a:r>
            <a:endParaRPr b="1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7" name="Equazione"/>
              <p:cNvSpPr txBox="1"/>
              <p:nvPr/>
            </p:nvSpPr>
            <p:spPr>
              <a:xfrm>
                <a:off x="4272337" y="4112650"/>
                <a:ext cx="2156042" cy="760274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latinLnBrk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sSub>
                        <m:sSubPr>
                          <m:ctrlPr>
                            <a:rPr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𝑠𝑖𝑠</m:t>
                          </m:r>
                        </m:sub>
                      </m:sSub>
                      <m:r>
                        <a:rPr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𝑑𝐻</m:t>
                          </m:r>
                        </m:num>
                        <m:den>
                          <m:r>
                            <a:rPr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r>
                        <a:rPr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sz="2800"/>
              </a:p>
            </p:txBody>
          </p:sp>
        </mc:Choice>
        <mc:Fallback>
          <p:sp>
            <p:nvSpPr>
              <p:cNvPr id="107" name="Equazione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2337" y="4112650"/>
                <a:ext cx="2156042" cy="760274"/>
              </a:xfrm>
              <a:prstGeom prst="rect">
                <a:avLst/>
              </a:prstGeom>
              <a:blipFill>
                <a:blip r:embed="rId2"/>
                <a:stretch>
                  <a:fillRect r="-6215" b="-6452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Energia di Gibb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Energia di Gibbs</a:t>
            </a:r>
          </a:p>
        </p:txBody>
      </p:sp>
      <p:sp>
        <p:nvSpPr>
          <p:cNvPr id="110" name="TdS-dH ≥ 0                  /moltiplicando per -1…"/>
          <p:cNvSpPr txBox="1">
            <a:spLocks noGrp="1"/>
          </p:cNvSpPr>
          <p:nvPr>
            <p:ph type="body" idx="1"/>
          </p:nvPr>
        </p:nvSpPr>
        <p:spPr>
          <a:xfrm>
            <a:off x="838200" y="1632509"/>
            <a:ext cx="10679883" cy="4740460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sz="3100"/>
            </a:pPr>
            <a:r>
              <a:t>TdS-dH ≥ 0                  /moltiplicando per -1</a:t>
            </a:r>
          </a:p>
          <a:p>
            <a:pPr marL="0" indent="0">
              <a:buSzTx/>
              <a:buNone/>
              <a:defRPr sz="3100"/>
            </a:pPr>
            <a:r>
              <a:t>dH-TdS ≤ 0 </a:t>
            </a:r>
          </a:p>
          <a:p>
            <a:pPr marL="0" indent="0">
              <a:buSzTx/>
              <a:buNone/>
              <a:defRPr sz="3000"/>
            </a:pPr>
            <a:r>
              <a:rPr sz="3100"/>
              <a:t>Si definisce una nuova funzione di </a:t>
            </a:r>
            <a:r>
              <a:t>stato </a:t>
            </a:r>
          </a:p>
          <a:p>
            <a:pPr marL="0" indent="0">
              <a:buSzTx/>
              <a:buNone/>
              <a:defRPr sz="3000"/>
            </a:pPr>
            <a:r>
              <a:t>G=H-TS</a:t>
            </a:r>
          </a:p>
          <a:p>
            <a:pPr marL="0" lvl="1" indent="457200">
              <a:buSzTx/>
              <a:buNone/>
              <a:defRPr sz="3000"/>
            </a:pPr>
            <a:r>
              <a:t>Variazione infinitesima di G a T costante        dG= dH - TdS</a:t>
            </a:r>
          </a:p>
          <a:p>
            <a:pPr marL="0" lvl="1" indent="457200">
              <a:buSzTx/>
              <a:buNone/>
              <a:defRPr sz="3000"/>
            </a:pPr>
            <a:r>
              <a:t>Variazione finita di G a T costante    ∆G= ∆H-T∆S</a:t>
            </a:r>
          </a:p>
          <a:p>
            <a:pPr marL="0" lvl="1" indent="457200">
              <a:buSzTx/>
              <a:buNone/>
              <a:defRPr sz="3000" b="1"/>
            </a:pPr>
            <a:r>
              <a:t>Criterio di spontaneità ed equilibrio a T e p cost</a:t>
            </a:r>
          </a:p>
          <a:p>
            <a:pPr marL="0" lvl="7" indent="3200400">
              <a:buSzTx/>
              <a:buNone/>
              <a:defRPr sz="3300" b="1"/>
            </a:pPr>
            <a:r>
              <a:t>dG</a:t>
            </a:r>
            <a:r>
              <a:rPr baseline="-21151"/>
              <a:t>T,p</a:t>
            </a:r>
            <a:r>
              <a:t>≤ 0 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" y="167969"/>
            <a:ext cx="11391900" cy="5715001"/>
          </a:xfrm>
          <a:prstGeom prst="rect">
            <a:avLst/>
          </a:prstGeom>
          <a:ln w="12700">
            <a:miter lim="400000"/>
          </a:ln>
        </p:spPr>
      </p:pic>
      <p:sp>
        <p:nvSpPr>
          <p:cNvPr id="113" name="https://goldbook.iupac.org/terms/view/G02629"/>
          <p:cNvSpPr txBox="1"/>
          <p:nvPr/>
        </p:nvSpPr>
        <p:spPr>
          <a:xfrm>
            <a:off x="1277049" y="5994263"/>
            <a:ext cx="6052503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>
                <a:solidFill>
                  <a:srgbClr val="0433FF"/>
                </a:solidFill>
              </a:defRPr>
            </a:lvl1pPr>
          </a:lstStyle>
          <a:p>
            <a:r>
              <a:t>https://goldbook.iupac.org/terms/view/G02629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I sistemi isolati evolvono verso lo stato di equilibrio per il quale S raggiunge il suo valore Max.…"/>
          <p:cNvSpPr txBox="1">
            <a:spLocks noGrp="1"/>
          </p:cNvSpPr>
          <p:nvPr>
            <p:ph type="body" idx="1"/>
          </p:nvPr>
        </p:nvSpPr>
        <p:spPr>
          <a:xfrm>
            <a:off x="657959" y="396573"/>
            <a:ext cx="10876083" cy="6288498"/>
          </a:xfrm>
          <a:prstGeom prst="rect">
            <a:avLst/>
          </a:prstGeom>
        </p:spPr>
        <p:txBody>
          <a:bodyPr/>
          <a:lstStyle/>
          <a:p>
            <a:r>
              <a:t>I sistemi </a:t>
            </a:r>
            <a:r>
              <a:rPr b="1"/>
              <a:t>isolati</a:t>
            </a:r>
            <a:r>
              <a:t> evolvono verso lo </a:t>
            </a:r>
            <a:r>
              <a:rPr b="1"/>
              <a:t>stato di equilibrio</a:t>
            </a:r>
            <a:r>
              <a:t> per il quale </a:t>
            </a:r>
            <a:r>
              <a:rPr b="1"/>
              <a:t>S</a:t>
            </a:r>
            <a:r>
              <a:t> raggiunge il suo valore </a:t>
            </a:r>
            <a:r>
              <a:rPr b="1"/>
              <a:t>Max</a:t>
            </a:r>
            <a:r>
              <a:t>. </a:t>
            </a:r>
          </a:p>
          <a:p>
            <a:r>
              <a:t>Comunemente non si ha a che fare con sistemi isolati. In diverse situazioni il sistema è tenuto a p e/o T cost</a:t>
            </a:r>
          </a:p>
          <a:p>
            <a:r>
              <a:t>In situazioni di questo tipo il segno positivo di ∆S , dovuto ai processi irreversibili ∆S&gt; 0, può far sì che certe funzioni termodinamiche tendano ad un valore estremale</a:t>
            </a:r>
          </a:p>
          <a:p>
            <a:r>
              <a:t>Il criterio </a:t>
            </a:r>
            <a:r>
              <a:rPr b="1"/>
              <a:t>dG</a:t>
            </a:r>
            <a:r>
              <a:rPr b="1" baseline="-23857"/>
              <a:t>T,p</a:t>
            </a:r>
            <a:r>
              <a:rPr b="1"/>
              <a:t>≤ 0</a:t>
            </a:r>
            <a:r>
              <a:t> esprime il fatto che a </a:t>
            </a:r>
            <a:r>
              <a:rPr b="1"/>
              <a:t>T e p costanti </a:t>
            </a:r>
            <a:r>
              <a:t>le reazioni chimiche avvengono spontaneamente nel verso della diminuzione di G</a:t>
            </a:r>
          </a:p>
          <a:p>
            <a:r>
              <a:t>L’</a:t>
            </a:r>
            <a:r>
              <a:rPr b="1"/>
              <a:t>energia di Gibbs</a:t>
            </a:r>
            <a:r>
              <a:t> tende ad un </a:t>
            </a:r>
            <a:r>
              <a:rPr b="1"/>
              <a:t>minimo</a:t>
            </a:r>
          </a:p>
          <a:p>
            <a:r>
              <a:t>Queste funzioni che tendono ad un minimo sono chiamate </a:t>
            </a:r>
            <a:r>
              <a:rPr b="1"/>
              <a:t>potenziali termodinamici</a:t>
            </a:r>
            <a:r>
              <a:t>: il nome deriva dall’analogia con i potenziali associati alle forze meccaniche, i cui minimi corrispondono a punti di equilibrio stabile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Es. reazioni endotermiche spontanee, p e T cos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Es. reazioni endotermiche spontanee, p e T cost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8" name="Per le reazioni endotermiche dH&gt; 0…"/>
              <p:cNvSpPr txBox="1">
                <a:spLocks noGrp="1"/>
              </p:cNvSpPr>
              <p:nvPr>
                <p:ph type="body" idx="1"/>
              </p:nvPr>
            </p:nvSpPr>
            <p:spPr>
              <a:prstGeom prst="rect">
                <a:avLst/>
              </a:prstGeom>
            </p:spPr>
            <p:txBody>
              <a:bodyPr/>
              <a:lstStyle/>
              <a:p>
                <a:r>
                  <a:t>Per le reazioni endotermiche dH&gt; 0   </a:t>
                </a:r>
              </a:p>
              <a:p>
                <a:r>
                  <a:t>perché siano spontanee </a:t>
                </a:r>
                <a:r>
                  <a:rPr b="1"/>
                  <a:t>TdS</a:t>
                </a:r>
                <a:r>
                  <a:t> deve essere fortemente positivo, in modo che TdS sia preponderante</a:t>
                </a:r>
              </a:p>
              <a:p>
                <a:r>
                  <a:t>L’impulso a svolgersi delle </a:t>
                </a:r>
                <a:r>
                  <a:rPr b="1"/>
                  <a:t>reazioni endotermiche</a:t>
                </a:r>
                <a:r>
                  <a:t> proviene dall’aumento dell’</a:t>
                </a:r>
                <a:r>
                  <a:rPr b="1"/>
                  <a:t>entropia del sistema</a:t>
                </a:r>
                <a:r>
                  <a:t> </a:t>
                </a:r>
              </a:p>
              <a:p>
                <a:r>
                  <a:t>perché tale variazione supera la riduzione di entropia nell’ambiente causata dalla cessione di calore al sistema   </a:t>
                </a:r>
                <a14:m>
                  <m:oMath xmlns:m="http://schemas.openxmlformats.org/officeDocument/2006/math">
                    <m:r>
                      <a:rPr sz="3000" i="1">
                        <a:solidFill>
                          <a:srgbClr val="FF26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sSub>
                      <m:sSubPr>
                        <m:ctrlPr>
                          <a:rPr sz="3000" i="1">
                            <a:solidFill>
                              <a:srgbClr val="FF26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sz="3000" i="1">
                            <a:solidFill>
                              <a:srgbClr val="FF26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sz="3000" i="1">
                            <a:solidFill>
                              <a:srgbClr val="FF2600"/>
                            </a:solidFill>
                            <a:latin typeface="Cambria Math" panose="02040503050406030204" pitchFamily="18" charset="0"/>
                          </a:rPr>
                          <m:t>𝑎𝑚𝑏</m:t>
                        </m:r>
                      </m:sub>
                    </m:sSub>
                    <m:r>
                      <a:rPr sz="3000" i="1">
                        <a:solidFill>
                          <a:srgbClr val="FF260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sz="3000" i="1">
                            <a:solidFill>
                              <a:srgbClr val="FF26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sz="3000" i="1">
                            <a:solidFill>
                              <a:srgbClr val="FF2600"/>
                            </a:solidFill>
                            <a:latin typeface="Cambria Math" panose="02040503050406030204" pitchFamily="18" charset="0"/>
                          </a:rPr>
                          <m:t>𝑑𝐻</m:t>
                        </m:r>
                      </m:num>
                      <m:den>
                        <m:r>
                          <a:rPr sz="3000" i="1">
                            <a:solidFill>
                              <a:srgbClr val="FF26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den>
                    </m:f>
                  </m:oMath>
                </a14:m>
                <a:endParaRPr>
                  <a:solidFill>
                    <a:srgbClr val="FF2600"/>
                  </a:solidFill>
                </a:endParaRPr>
              </a:p>
            </p:txBody>
          </p:sp>
        </mc:Choice>
        <mc:Fallback>
          <p:sp>
            <p:nvSpPr>
              <p:cNvPr id="118" name="Per le reazioni endotermiche dH&gt; 0…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prstGeom prst="rect">
                <a:avLst/>
              </a:prstGeom>
              <a:blipFill>
                <a:blip r:embed="rId2"/>
                <a:stretch>
                  <a:fillRect l="-1507" t="-224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Tema di Office">
  <a:themeElements>
    <a:clrScheme name="Tema di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i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Tema di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i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85F60B50A3E5E644B24FC83C95A4D028" ma:contentTypeVersion="11" ma:contentTypeDescription="Creare un nuovo documento." ma:contentTypeScope="" ma:versionID="3041f6e39f190b61dc9d46553c157b23">
  <xsd:schema xmlns:xsd="http://www.w3.org/2001/XMLSchema" xmlns:xs="http://www.w3.org/2001/XMLSchema" xmlns:p="http://schemas.microsoft.com/office/2006/metadata/properties" xmlns:ns2="f3ec0090-a91c-41e3-8ea3-4e47221e0305" xmlns:ns3="e2159b33-9406-468d-939c-07ba024f37a5" targetNamespace="http://schemas.microsoft.com/office/2006/metadata/properties" ma:root="true" ma:fieldsID="1d79bd20525a437854712462ea9051be" ns2:_="" ns3:_="">
    <xsd:import namespace="f3ec0090-a91c-41e3-8ea3-4e47221e0305"/>
    <xsd:import namespace="e2159b33-9406-468d-939c-07ba024f37a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ec0090-a91c-41e3-8ea3-4e47221e030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Tag immagine" ma:readOnly="false" ma:fieldId="{5cf76f15-5ced-4ddc-b409-7134ff3c332f}" ma:taxonomyMulti="true" ma:sspId="0364805e-22fd-4701-b436-1ee1bdeaa5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159b33-9406-468d-939c-07ba024f37a5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615886f4-f8df-4689-9308-cce423995497}" ma:internalName="TaxCatchAll" ma:showField="CatchAllData" ma:web="e2159b33-9406-468d-939c-07ba024f37a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2159b33-9406-468d-939c-07ba024f37a5" xsi:nil="true"/>
    <lcf76f155ced4ddcb4097134ff3c332f xmlns="f3ec0090-a91c-41e3-8ea3-4e47221e030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CBAA883-628D-42C6-AB93-156726568846}"/>
</file>

<file path=customXml/itemProps2.xml><?xml version="1.0" encoding="utf-8"?>
<ds:datastoreItem xmlns:ds="http://schemas.openxmlformats.org/officeDocument/2006/customXml" ds:itemID="{46B02CDE-2BCA-4F4D-BBC2-8E93066F4E9F}"/>
</file>

<file path=customXml/itemProps3.xml><?xml version="1.0" encoding="utf-8"?>
<ds:datastoreItem xmlns:ds="http://schemas.openxmlformats.org/officeDocument/2006/customXml" ds:itemID="{FAD98D88-1BAD-4BB1-952C-5679F744ED76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1246</Words>
  <Application>Microsoft Office PowerPoint</Application>
  <PresentationFormat>Widescreen</PresentationFormat>
  <Paragraphs>118</Paragraphs>
  <Slides>19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Cambria Math</vt:lpstr>
      <vt:lpstr>Tema di Office</vt:lpstr>
      <vt:lpstr>Entropia del sistema e dell’ambiente Energia di Gibbs</vt:lpstr>
      <vt:lpstr>Diseguaglianza di Clausius</vt:lpstr>
      <vt:lpstr>Presentazione standard di PowerPoint</vt:lpstr>
      <vt:lpstr>Criterio di spontaneità in base a sole funzioni di stato del sistema</vt:lpstr>
      <vt:lpstr>Presentazione standard di PowerPoint</vt:lpstr>
      <vt:lpstr>Energia di Gibbs</vt:lpstr>
      <vt:lpstr>Presentazione standard di PowerPoint</vt:lpstr>
      <vt:lpstr>Presentazione standard di PowerPoint</vt:lpstr>
      <vt:lpstr>Es. reazioni endotermiche spontanee, p e T cost</vt:lpstr>
      <vt:lpstr>Energia di Gibbs di reazione standard ∆rG°</vt:lpstr>
      <vt:lpstr>∆rG° ed energie di Gibbs standard di formazione ∆fG°</vt:lpstr>
      <vt:lpstr>Dipendenza di G da p e T</vt:lpstr>
      <vt:lpstr>Presentazione standard di PowerPoint</vt:lpstr>
      <vt:lpstr>Presentazione standard di PowerPoint</vt:lpstr>
      <vt:lpstr>Presentazione standard di PowerPoint</vt:lpstr>
      <vt:lpstr>Dipendenza dell’energia di Gibbs da T, a p cost</vt:lpstr>
      <vt:lpstr>Presentazione standard di PowerPoint</vt:lpstr>
      <vt:lpstr>Dipendenza dell’energia di Gibbs dalla pressione a T cost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Entropia del sistema e dell’ambiente Energia di Gibbs</dc:title>
  <cp:lastModifiedBy>asaro</cp:lastModifiedBy>
  <cp:revision>1</cp:revision>
  <cp:lastPrinted>2025-03-24T09:31:00Z</cp:lastPrinted>
  <dcterms:modified xsi:type="dcterms:W3CDTF">2025-03-24T09:42:40Z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0x01010085F60B50A3E5E644B24FC83C95A4D028</vt:lpwstr>
  </property>
</Properties>
</file>