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2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7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71" r:id="rId2"/>
    <p:sldId id="273" r:id="rId3"/>
    <p:sldId id="274" r:id="rId4"/>
    <p:sldId id="268" r:id="rId5"/>
    <p:sldId id="260" r:id="rId6"/>
    <p:sldId id="261" r:id="rId7"/>
    <p:sldId id="280" r:id="rId8"/>
    <p:sldId id="262" r:id="rId9"/>
    <p:sldId id="258" r:id="rId10"/>
    <p:sldId id="263" r:id="rId11"/>
    <p:sldId id="282" r:id="rId12"/>
    <p:sldId id="281" r:id="rId13"/>
    <p:sldId id="283" r:id="rId14"/>
    <p:sldId id="275" r:id="rId15"/>
    <p:sldId id="265" r:id="rId16"/>
    <p:sldId id="264" r:id="rId17"/>
    <p:sldId id="284" r:id="rId18"/>
    <p:sldId id="266" r:id="rId19"/>
    <p:sldId id="267" r:id="rId20"/>
  </p:sldIdLst>
  <p:sldSz cx="9144000" cy="6858000" type="screen4x3"/>
  <p:notesSz cx="6858000" cy="9144000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anose="030F0702030302020204" pitchFamily="66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FF"/>
    <a:srgbClr val="FF3300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001" autoAdjust="0"/>
    <p:restoredTop sz="94660"/>
  </p:normalViewPr>
  <p:slideViewPr>
    <p:cSldViewPr>
      <p:cViewPr varScale="1">
        <p:scale>
          <a:sx n="99" d="100"/>
          <a:sy n="99" d="100"/>
        </p:scale>
        <p:origin x="2358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28" Type="http://schemas.openxmlformats.org/officeDocument/2006/relationships/customXml" Target="../customXml/item3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openxmlformats.org/officeDocument/2006/relationships/customXml" Target="../customXml/item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6" Type="http://schemas.openxmlformats.org/officeDocument/2006/relationships/image" Target="../media/image23.wmf"/><Relationship Id="rId5" Type="http://schemas.openxmlformats.org/officeDocument/2006/relationships/image" Target="../media/image28.wmf"/><Relationship Id="rId4" Type="http://schemas.openxmlformats.org/officeDocument/2006/relationships/image" Target="../media/image33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6.wmf"/><Relationship Id="rId1" Type="http://schemas.openxmlformats.org/officeDocument/2006/relationships/image" Target="../media/image3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4.wmf"/><Relationship Id="rId1" Type="http://schemas.openxmlformats.org/officeDocument/2006/relationships/image" Target="../media/image6.wmf"/><Relationship Id="rId4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5B4DA8-6F1B-4845-9409-AC67A75E0F5C}" type="datetimeFigureOut">
              <a:rPr lang="it-IT" smtClean="0"/>
              <a:t>13/05/2025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BB4519-0FB1-4A1A-8455-B7415EB9569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0491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BB4519-0FB1-4A1A-8455-B7415EB95697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27048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BB4519-0FB1-4A1A-8455-B7415EB95697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954703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29BD362-6A3A-44F7-9C27-5EB9596ACB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03CF27E-F108-4FBD-854E-C89AA9D90D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19A0131-78B6-432C-AF50-9D16A33183D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04D2C6-06DF-4C28-8CE0-1EDCCBCF9A95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34198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4F35C6D-5FE8-48FB-A681-7860A2EC335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0989BB2-DC5F-4119-921A-A8C026E8E5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C7A3FCE-D9DF-4ED0-80A5-C279E5425A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B783D6-DF4A-44B9-B7B8-91589357A29C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097339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E497762-4106-4AAE-A5E0-E874B34C6F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114A508-B0BB-49B9-882E-2F38701473A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827D02B-2083-46B7-B9F8-6369A94E51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41696F-79A3-46C6-B17E-4927EBC58484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9370809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6D3E058-A59F-44AD-A589-64C9218DF41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8537841-CF9F-416A-B64B-5BFE35962B3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6B89481-8E72-453F-912C-FE7BCC01555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70AB9A-85D5-42CA-B013-78E69D595684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817881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BD70F48-940E-478D-9A17-80A781C291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C53A4D-4AB2-401B-A20F-DC9C622A9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6C7ED98-5105-418C-976C-53873FDA74F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BC95EE-105E-48E6-8DA4-7E13C3D03581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507137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2E6ADAC-901A-4221-84EA-8C1D0F3FC8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E854583-5EE3-4753-8EFC-DBB3DD7453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0A08292-CC81-4321-8400-F4824B61AE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C7AB6E-77EB-46D4-989A-023FC850333C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292061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8C3EC2A6-CA7C-43A9-B3AE-DFC7F14F96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05E4737E-168F-4B00-9ECA-34456EAC2E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2F816CA-106B-4E6F-BCBF-95446F5BA3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0742C9-5820-4964-A098-7967C61BDD6C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020042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BCD32A5-F528-43A9-B89B-88F53E4D0E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46CD0E8-9131-4D59-8958-2363467A56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F50ED669-475A-465B-B1DA-84977E6EBA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7ADF01-24FF-45D1-B960-2501278F0C09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862027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CCB5D94-8F33-40F2-94EB-9DB74BDC2F9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104035A-FD85-48FD-BD3D-516C15CCF1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ADC1276-72F4-4A1A-B181-BF1DE69984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35C42C-E006-420F-9904-0C62BE3E3900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00833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2744235-E336-4A81-8507-FDC7731055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629DDBF-8624-4294-A8AE-C3D4CFE539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7BBDB53-0EE8-4490-B3E8-7B651D26B0C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04DA63-6E2B-4EDE-92F4-F59B08EC5AB5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452287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0E92D04-3F41-49F2-AB86-18F352DE5BB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F62E63A-A7A5-469F-8725-4097585DB9B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8CA983A-00B4-4D5C-BB7F-36FCC244567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D96B3C-8618-48B4-837C-42F9E1738604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302727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7144FFD-FB5E-497D-A4CD-A67E191036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F5EBB05F-6FC8-4EE6-A69C-CC69583199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8588840-40E2-4211-98E4-6EC531D817F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EDF46570-7AA3-476A-9815-CCC2AE07CB4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6E85878-85B6-49DA-AD45-A5DA354D25B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27A0F32-DFDF-4D22-BBC2-00B335DA70BE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13" Type="http://schemas.openxmlformats.org/officeDocument/2006/relationships/image" Target="../media/image26.wmf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4.wmf"/><Relationship Id="rId12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38.png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6.bin"/><Relationship Id="rId11" Type="http://schemas.openxmlformats.org/officeDocument/2006/relationships/image" Target="../media/image25.wmf"/><Relationship Id="rId5" Type="http://schemas.openxmlformats.org/officeDocument/2006/relationships/image" Target="../media/image23.wmf"/><Relationship Id="rId15" Type="http://schemas.openxmlformats.org/officeDocument/2006/relationships/image" Target="../media/image27.wmf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5.bin"/><Relationship Id="rId9" Type="http://schemas.openxmlformats.org/officeDocument/2006/relationships/image" Target="../media/image37.png"/><Relationship Id="rId14" Type="http://schemas.openxmlformats.org/officeDocument/2006/relationships/oleObject" Target="../embeddings/oleObject19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28.wmf"/><Relationship Id="rId4" Type="http://schemas.openxmlformats.org/officeDocument/2006/relationships/oleObject" Target="../embeddings/oleObject20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29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13" Type="http://schemas.openxmlformats.org/officeDocument/2006/relationships/oleObject" Target="../embeddings/oleObject27.bin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12" Type="http://schemas.openxmlformats.org/officeDocument/2006/relationships/image" Target="../media/image2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26.bin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25.bin"/><Relationship Id="rId14" Type="http://schemas.openxmlformats.org/officeDocument/2006/relationships/image" Target="../media/image23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34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3" Type="http://schemas.openxmlformats.org/officeDocument/2006/relationships/image" Target="../media/image41.png"/><Relationship Id="rId7" Type="http://schemas.openxmlformats.org/officeDocument/2006/relationships/image" Target="../media/image44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3.png"/><Relationship Id="rId5" Type="http://schemas.openxmlformats.org/officeDocument/2006/relationships/image" Target="../media/image35.wmf"/><Relationship Id="rId4" Type="http://schemas.openxmlformats.org/officeDocument/2006/relationships/oleObject" Target="../embeddings/oleObject29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7" Type="http://schemas.openxmlformats.org/officeDocument/2006/relationships/image" Target="../media/image50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9.png"/><Relationship Id="rId5" Type="http://schemas.openxmlformats.org/officeDocument/2006/relationships/image" Target="../media/image48.png"/><Relationship Id="rId4" Type="http://schemas.openxmlformats.org/officeDocument/2006/relationships/image" Target="../media/image4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0.bin"/><Relationship Id="rId7" Type="http://schemas.openxmlformats.org/officeDocument/2006/relationships/image" Target="../media/image36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31.bin"/><Relationship Id="rId5" Type="http://schemas.openxmlformats.org/officeDocument/2006/relationships/image" Target="../media/image51.png"/><Relationship Id="rId4" Type="http://schemas.openxmlformats.org/officeDocument/2006/relationships/image" Target="../media/image34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4.wmf"/><Relationship Id="rId11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10" Type="http://schemas.openxmlformats.org/officeDocument/2006/relationships/oleObject" Target="../embeddings/oleObject8.bin"/><Relationship Id="rId4" Type="http://schemas.openxmlformats.org/officeDocument/2006/relationships/image" Target="../media/image6.wmf"/><Relationship Id="rId9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image" Target="../media/image23.png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26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4.png"/><Relationship Id="rId11" Type="http://schemas.openxmlformats.org/officeDocument/2006/relationships/image" Target="../media/image20.png"/><Relationship Id="rId5" Type="http://schemas.openxmlformats.org/officeDocument/2006/relationships/image" Target="../media/image17.wmf"/><Relationship Id="rId10" Type="http://schemas.openxmlformats.org/officeDocument/2006/relationships/image" Target="../media/image19.wmf"/><Relationship Id="rId4" Type="http://schemas.openxmlformats.org/officeDocument/2006/relationships/oleObject" Target="../embeddings/oleObject9.bin"/><Relationship Id="rId9" Type="http://schemas.openxmlformats.org/officeDocument/2006/relationships/oleObject" Target="../embeddings/oleObject11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20.wmf"/><Relationship Id="rId9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>
            <a:extLst>
              <a:ext uri="{FF2B5EF4-FFF2-40B4-BE49-F238E27FC236}">
                <a16:creationId xmlns:a16="http://schemas.microsoft.com/office/drawing/2014/main" id="{E1C1C8B7-8ED6-4D40-9BD6-727584BD64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164" y="5468937"/>
            <a:ext cx="7813675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GB" altLang="it-IT" sz="2400" b="1" i="1" dirty="0">
                <a:solidFill>
                  <a:srgbClr val="0000FF"/>
                </a:solidFill>
              </a:rPr>
              <a:t>a T e P </a:t>
            </a:r>
            <a:r>
              <a:rPr lang="en-GB" altLang="it-IT" sz="2400" b="1" i="1" dirty="0" err="1">
                <a:solidFill>
                  <a:srgbClr val="0000FF"/>
                </a:solidFill>
              </a:rPr>
              <a:t>costanti</a:t>
            </a:r>
            <a:r>
              <a:rPr lang="en-GB" altLang="it-IT" sz="2400" b="1" i="1" dirty="0">
                <a:solidFill>
                  <a:srgbClr val="0000FF"/>
                </a:solidFill>
              </a:rPr>
              <a:t>, una </a:t>
            </a:r>
            <a:r>
              <a:rPr lang="en-GB" altLang="it-IT" sz="2400" b="1" i="1" dirty="0" err="1">
                <a:solidFill>
                  <a:srgbClr val="0000FF"/>
                </a:solidFill>
              </a:rPr>
              <a:t>miscela</a:t>
            </a:r>
            <a:r>
              <a:rPr lang="en-GB" altLang="it-IT" sz="2400" b="1" i="1" dirty="0">
                <a:solidFill>
                  <a:srgbClr val="0000FF"/>
                </a:solidFill>
              </a:rPr>
              <a:t> </a:t>
            </a:r>
            <a:r>
              <a:rPr lang="en-GB" altLang="it-IT" sz="2400" b="1" i="1" dirty="0" err="1">
                <a:solidFill>
                  <a:srgbClr val="0000FF"/>
                </a:solidFill>
              </a:rPr>
              <a:t>reattiva</a:t>
            </a:r>
            <a:r>
              <a:rPr lang="en-GB" altLang="it-IT" sz="2400" b="1" i="1" dirty="0">
                <a:solidFill>
                  <a:srgbClr val="0000FF"/>
                </a:solidFill>
              </a:rPr>
              <a:t>  </a:t>
            </a:r>
            <a:r>
              <a:rPr lang="en-GB" altLang="it-IT" sz="2400" b="1" i="1" dirty="0" err="1">
                <a:solidFill>
                  <a:srgbClr val="0000FF"/>
                </a:solidFill>
              </a:rPr>
              <a:t>tende</a:t>
            </a:r>
            <a:r>
              <a:rPr lang="en-GB" altLang="it-IT" sz="2400" b="1" i="1" dirty="0">
                <a:solidFill>
                  <a:srgbClr val="0000FF"/>
                </a:solidFill>
              </a:rPr>
              <a:t> a </a:t>
            </a:r>
            <a:r>
              <a:rPr lang="en-GB" altLang="it-IT" sz="2400" b="1" i="1" dirty="0" err="1">
                <a:solidFill>
                  <a:srgbClr val="0000FF"/>
                </a:solidFill>
              </a:rPr>
              <a:t>modificare</a:t>
            </a:r>
            <a:r>
              <a:rPr lang="en-GB" altLang="it-IT" sz="2400" b="1" i="1" dirty="0">
                <a:solidFill>
                  <a:srgbClr val="0000FF"/>
                </a:solidFill>
              </a:rPr>
              <a:t> la </a:t>
            </a:r>
            <a:r>
              <a:rPr lang="en-GB" altLang="it-IT" sz="2400" b="1" i="1" dirty="0" err="1">
                <a:solidFill>
                  <a:srgbClr val="0000FF"/>
                </a:solidFill>
              </a:rPr>
              <a:t>sua</a:t>
            </a:r>
            <a:r>
              <a:rPr lang="en-GB" altLang="it-IT" sz="2400" b="1" i="1" dirty="0">
                <a:solidFill>
                  <a:srgbClr val="0000FF"/>
                </a:solidFill>
              </a:rPr>
              <a:t> </a:t>
            </a:r>
            <a:r>
              <a:rPr lang="en-GB" altLang="it-IT" sz="2400" b="1" i="1" dirty="0" err="1">
                <a:solidFill>
                  <a:srgbClr val="0000FF"/>
                </a:solidFill>
              </a:rPr>
              <a:t>composizione</a:t>
            </a:r>
            <a:r>
              <a:rPr lang="en-GB" altLang="it-IT" sz="2400" b="1" i="1" dirty="0">
                <a:solidFill>
                  <a:srgbClr val="0000FF"/>
                </a:solidFill>
              </a:rPr>
              <a:t> </a:t>
            </a:r>
            <a:r>
              <a:rPr lang="en-GB" altLang="it-IT" sz="2400" b="1" i="1" dirty="0" err="1">
                <a:solidFill>
                  <a:srgbClr val="0000FF"/>
                </a:solidFill>
              </a:rPr>
              <a:t>fino</a:t>
            </a:r>
            <a:r>
              <a:rPr lang="en-GB" altLang="it-IT" sz="2400" b="1" i="1" dirty="0">
                <a:solidFill>
                  <a:srgbClr val="0000FF"/>
                </a:solidFill>
              </a:rPr>
              <a:t> a </a:t>
            </a:r>
            <a:r>
              <a:rPr lang="en-GB" altLang="it-IT" sz="2400" b="1" i="1" dirty="0" err="1">
                <a:solidFill>
                  <a:srgbClr val="0000FF"/>
                </a:solidFill>
              </a:rPr>
              <a:t>che</a:t>
            </a:r>
            <a:r>
              <a:rPr lang="en-GB" altLang="it-IT" sz="2400" b="1" i="1" dirty="0">
                <a:solidFill>
                  <a:srgbClr val="0000FF"/>
                </a:solidFill>
              </a:rPr>
              <a:t> la </a:t>
            </a:r>
            <a:r>
              <a:rPr lang="en-GB" altLang="it-IT" sz="2400" b="1" i="1" dirty="0" err="1">
                <a:solidFill>
                  <a:srgbClr val="0000FF"/>
                </a:solidFill>
              </a:rPr>
              <a:t>sua</a:t>
            </a:r>
            <a:r>
              <a:rPr lang="en-GB" altLang="it-IT" sz="2400" b="1" i="1" dirty="0">
                <a:solidFill>
                  <a:srgbClr val="0000FF"/>
                </a:solidFill>
              </a:rPr>
              <a:t> </a:t>
            </a:r>
            <a:r>
              <a:rPr lang="en-GB" altLang="it-IT" sz="2400" b="1" i="1" dirty="0" err="1">
                <a:solidFill>
                  <a:srgbClr val="FF0000"/>
                </a:solidFill>
              </a:rPr>
              <a:t>Energia</a:t>
            </a:r>
            <a:r>
              <a:rPr lang="en-GB" altLang="it-IT" sz="2400" b="1" i="1" dirty="0">
                <a:solidFill>
                  <a:srgbClr val="FF0000"/>
                </a:solidFill>
              </a:rPr>
              <a:t> di Gibbs </a:t>
            </a:r>
            <a:r>
              <a:rPr lang="en-GB" altLang="it-IT" sz="2400" b="1" i="1" dirty="0" err="1">
                <a:solidFill>
                  <a:srgbClr val="FF0000"/>
                </a:solidFill>
              </a:rPr>
              <a:t>raggiunge</a:t>
            </a:r>
            <a:r>
              <a:rPr lang="en-GB" altLang="it-IT" sz="2400" b="1" i="1" dirty="0">
                <a:solidFill>
                  <a:srgbClr val="FF0000"/>
                </a:solidFill>
              </a:rPr>
              <a:t> un MINIMO</a:t>
            </a:r>
          </a:p>
        </p:txBody>
      </p:sp>
      <p:sp>
        <p:nvSpPr>
          <p:cNvPr id="2051" name="Text Box 6">
            <a:extLst>
              <a:ext uri="{FF2B5EF4-FFF2-40B4-BE49-F238E27FC236}">
                <a16:creationId xmlns:a16="http://schemas.microsoft.com/office/drawing/2014/main" id="{1F50E57B-4913-4471-84F8-9BA858B659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88913"/>
            <a:ext cx="7408863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it-IT" sz="2000" b="1">
                <a:solidFill>
                  <a:srgbClr val="FF0000"/>
                </a:solidFill>
                <a:latin typeface="Comic Sans MS" panose="030F0702030302020204" pitchFamily="66" charset="0"/>
              </a:rPr>
              <a:t>Equilibrio chimico nella miscela reattiva (reazione chimica)</a:t>
            </a:r>
          </a:p>
        </p:txBody>
      </p:sp>
      <p:sp>
        <p:nvSpPr>
          <p:cNvPr id="2052" name="Text Box 7">
            <a:extLst>
              <a:ext uri="{FF2B5EF4-FFF2-40B4-BE49-F238E27FC236}">
                <a16:creationId xmlns:a16="http://schemas.microsoft.com/office/drawing/2014/main" id="{E52D8D8D-8A5F-4A4D-9364-8F2E3C87B2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160" y="662999"/>
            <a:ext cx="8857679" cy="29854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it-IT" sz="1800" dirty="0">
                <a:latin typeface="Comic Sans MS" panose="030F0702030302020204" pitchFamily="66" charset="0"/>
              </a:rPr>
              <a:t>Studio TD </a:t>
            </a:r>
            <a:r>
              <a:rPr lang="en-GB" altLang="it-IT" sz="1800" dirty="0" err="1">
                <a:latin typeface="Comic Sans MS" panose="030F0702030302020204" pitchFamily="66" charset="0"/>
              </a:rPr>
              <a:t>della</a:t>
            </a:r>
            <a:r>
              <a:rPr lang="en-GB" altLang="it-IT" sz="1800" dirty="0">
                <a:latin typeface="Comic Sans MS" panose="030F0702030302020204" pitchFamily="66" charset="0"/>
              </a:rPr>
              <a:t> </a:t>
            </a:r>
            <a:r>
              <a:rPr lang="en-GB" altLang="it-IT" sz="1800" b="1" dirty="0" err="1">
                <a:latin typeface="Comic Sans MS" panose="030F0702030302020204" pitchFamily="66" charset="0"/>
              </a:rPr>
              <a:t>miscela</a:t>
            </a:r>
            <a:r>
              <a:rPr lang="en-GB" altLang="it-IT" sz="1800" b="1" dirty="0">
                <a:latin typeface="Comic Sans MS" panose="030F0702030302020204" pitchFamily="66" charset="0"/>
              </a:rPr>
              <a:t> </a:t>
            </a:r>
            <a:r>
              <a:rPr lang="en-GB" altLang="it-IT" sz="1800" b="1" dirty="0" err="1">
                <a:latin typeface="Comic Sans MS" panose="030F0702030302020204" pitchFamily="66" charset="0"/>
              </a:rPr>
              <a:t>reattiva</a:t>
            </a:r>
            <a:r>
              <a:rPr lang="en-GB" altLang="it-IT" sz="1800" dirty="0">
                <a:latin typeface="Comic Sans MS" panose="030F0702030302020204" pitchFamily="66" charset="0"/>
              </a:rPr>
              <a:t>, </a:t>
            </a:r>
            <a:r>
              <a:rPr lang="en-GB" altLang="it-IT" sz="1800" dirty="0" err="1">
                <a:latin typeface="Comic Sans MS" panose="030F0702030302020204" pitchFamily="66" charset="0"/>
              </a:rPr>
              <a:t>sistema</a:t>
            </a:r>
            <a:r>
              <a:rPr lang="en-GB" altLang="it-IT" sz="1800" dirty="0">
                <a:latin typeface="Comic Sans MS" panose="030F0702030302020204" pitchFamily="66" charset="0"/>
              </a:rPr>
              <a:t> </a:t>
            </a:r>
            <a:r>
              <a:rPr lang="en-GB" altLang="it-IT" sz="1800" dirty="0" err="1">
                <a:latin typeface="Comic Sans MS" panose="030F0702030302020204" pitchFamily="66" charset="0"/>
              </a:rPr>
              <a:t>formato</a:t>
            </a:r>
            <a:r>
              <a:rPr lang="en-GB" altLang="it-IT" sz="1800" dirty="0">
                <a:latin typeface="Comic Sans MS" panose="030F0702030302020204" pitchFamily="66" charset="0"/>
              </a:rPr>
              <a:t> da </a:t>
            </a:r>
            <a:r>
              <a:rPr lang="en-GB" altLang="it-IT" sz="1800" i="1" dirty="0">
                <a:latin typeface="Comic Sans MS" panose="030F0702030302020204" pitchFamily="66" charset="0"/>
              </a:rPr>
              <a:t>N </a:t>
            </a:r>
            <a:r>
              <a:rPr lang="en-GB" altLang="it-IT" sz="1800" dirty="0">
                <a:latin typeface="Comic Sans MS" panose="030F0702030302020204" pitchFamily="66" charset="0"/>
              </a:rPr>
              <a:t>specie </a:t>
            </a:r>
            <a:r>
              <a:rPr lang="en-GB" altLang="it-IT" sz="1800" dirty="0" err="1">
                <a:latin typeface="Comic Sans MS" panose="030F0702030302020204" pitchFamily="66" charset="0"/>
              </a:rPr>
              <a:t>chimiche</a:t>
            </a:r>
            <a:r>
              <a:rPr lang="en-GB" altLang="it-IT" sz="1800" dirty="0">
                <a:latin typeface="Comic Sans MS" panose="030F0702030302020204" pitchFamily="66" charset="0"/>
              </a:rPr>
              <a:t> diverse </a:t>
            </a:r>
            <a:r>
              <a:rPr lang="en-GB" altLang="it-IT" sz="1800" dirty="0" err="1">
                <a:latin typeface="Comic Sans MS" panose="030F0702030302020204" pitchFamily="66" charset="0"/>
              </a:rPr>
              <a:t>che</a:t>
            </a:r>
            <a:r>
              <a:rPr lang="en-GB" altLang="it-IT" sz="1800" dirty="0">
                <a:latin typeface="Comic Sans MS" panose="030F0702030302020204" pitchFamily="66" charset="0"/>
              </a:rPr>
              <a:t> </a:t>
            </a:r>
            <a:r>
              <a:rPr lang="en-GB" altLang="it-IT" sz="1800" dirty="0" err="1">
                <a:latin typeface="Comic Sans MS" panose="030F0702030302020204" pitchFamily="66" charset="0"/>
              </a:rPr>
              <a:t>reagiscono</a:t>
            </a:r>
            <a:r>
              <a:rPr lang="en-GB" altLang="it-IT" sz="1800" dirty="0">
                <a:latin typeface="Comic Sans MS" panose="030F0702030302020204" pitchFamily="66" charset="0"/>
              </a:rPr>
              <a:t> </a:t>
            </a:r>
            <a:r>
              <a:rPr lang="en-GB" altLang="it-IT" sz="1800" dirty="0" err="1">
                <a:latin typeface="Comic Sans MS" panose="030F0702030302020204" pitchFamily="66" charset="0"/>
              </a:rPr>
              <a:t>tra</a:t>
            </a:r>
            <a:r>
              <a:rPr lang="en-GB" altLang="it-IT" sz="1800" dirty="0">
                <a:latin typeface="Comic Sans MS" panose="030F0702030302020204" pitchFamily="66" charset="0"/>
              </a:rPr>
              <a:t> </a:t>
            </a:r>
            <a:r>
              <a:rPr lang="en-GB" altLang="it-IT" sz="1800" dirty="0" err="1">
                <a:latin typeface="Comic Sans MS" panose="030F0702030302020204" pitchFamily="66" charset="0"/>
              </a:rPr>
              <a:t>loro</a:t>
            </a:r>
            <a:r>
              <a:rPr lang="en-GB" altLang="it-IT" sz="1800" dirty="0">
                <a:latin typeface="Comic Sans MS" panose="030F0702030302020204" pitchFamily="66" charset="0"/>
              </a:rPr>
              <a:t> </a:t>
            </a:r>
            <a:r>
              <a:rPr lang="en-GB" altLang="it-IT" sz="1800" dirty="0" err="1">
                <a:latin typeface="Comic Sans MS" panose="030F0702030302020204" pitchFamily="66" charset="0"/>
              </a:rPr>
              <a:t>dando</a:t>
            </a:r>
            <a:r>
              <a:rPr lang="en-GB" altLang="it-IT" sz="1800" dirty="0">
                <a:latin typeface="Comic Sans MS" panose="030F0702030302020204" pitchFamily="66" charset="0"/>
              </a:rPr>
              <a:t> </a:t>
            </a:r>
            <a:r>
              <a:rPr lang="en-GB" altLang="it-IT" sz="1800" dirty="0" err="1">
                <a:latin typeface="Comic Sans MS" panose="030F0702030302020204" pitchFamily="66" charset="0"/>
              </a:rPr>
              <a:t>luogo</a:t>
            </a:r>
            <a:r>
              <a:rPr lang="en-GB" altLang="it-IT" sz="1800" dirty="0">
                <a:latin typeface="Comic Sans MS" panose="030F0702030302020204" pitchFamily="66" charset="0"/>
              </a:rPr>
              <a:t> al </a:t>
            </a:r>
            <a:r>
              <a:rPr lang="en-GB" altLang="it-IT" sz="1800" dirty="0" err="1">
                <a:latin typeface="Comic Sans MS" panose="030F0702030302020204" pitchFamily="66" charset="0"/>
              </a:rPr>
              <a:t>processo</a:t>
            </a:r>
            <a:r>
              <a:rPr lang="en-GB" altLang="it-IT" sz="1800" dirty="0">
                <a:latin typeface="Comic Sans MS" panose="030F0702030302020204" pitchFamily="66" charset="0"/>
              </a:rPr>
              <a:t> di </a:t>
            </a:r>
            <a:r>
              <a:rPr lang="en-GB" altLang="it-IT" sz="1800" dirty="0" err="1">
                <a:latin typeface="Comic Sans MS" panose="030F0702030302020204" pitchFamily="66" charset="0"/>
              </a:rPr>
              <a:t>reazione</a:t>
            </a:r>
            <a:r>
              <a:rPr lang="en-GB" altLang="it-IT" sz="1800" dirty="0">
                <a:latin typeface="Comic Sans MS" panose="030F0702030302020204" pitchFamily="66" charset="0"/>
              </a:rPr>
              <a:t> </a:t>
            </a:r>
            <a:r>
              <a:rPr lang="en-GB" altLang="it-IT" sz="1800" dirty="0" err="1">
                <a:latin typeface="Comic Sans MS" panose="030F0702030302020204" pitchFamily="66" charset="0"/>
              </a:rPr>
              <a:t>chimica</a:t>
            </a:r>
            <a:r>
              <a:rPr lang="en-GB" altLang="it-IT" sz="1800" dirty="0">
                <a:latin typeface="Comic Sans MS" panose="030F0702030302020204" pitchFamily="66" charset="0"/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it-IT" sz="1800" dirty="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it-IT" sz="1800" dirty="0" err="1">
                <a:latin typeface="Comic Sans MS" panose="030F0702030302020204" pitchFamily="66" charset="0"/>
              </a:rPr>
              <a:t>Vogliamo</a:t>
            </a:r>
            <a:r>
              <a:rPr lang="en-GB" altLang="it-IT" sz="1800" dirty="0">
                <a:latin typeface="Comic Sans MS" panose="030F0702030302020204" pitchFamily="66" charset="0"/>
              </a:rPr>
              <a:t> </a:t>
            </a:r>
            <a:r>
              <a:rPr lang="en-GB" altLang="it-IT" sz="1800" dirty="0" err="1">
                <a:latin typeface="Comic Sans MS" panose="030F0702030302020204" pitchFamily="66" charset="0"/>
              </a:rPr>
              <a:t>studiare</a:t>
            </a:r>
            <a:r>
              <a:rPr lang="en-GB" altLang="it-IT" sz="1800" dirty="0">
                <a:latin typeface="Comic Sans MS" panose="030F0702030302020204" pitchFamily="66" charset="0"/>
              </a:rPr>
              <a:t> </a:t>
            </a:r>
            <a:r>
              <a:rPr lang="en-GB" altLang="it-IT" sz="1800" dirty="0" err="1">
                <a:latin typeface="Comic Sans MS" panose="030F0702030302020204" pitchFamily="66" charset="0"/>
              </a:rPr>
              <a:t>il</a:t>
            </a:r>
            <a:r>
              <a:rPr lang="en-GB" altLang="it-IT" sz="1800" dirty="0">
                <a:latin typeface="Comic Sans MS" panose="030F0702030302020204" pitchFamily="66" charset="0"/>
              </a:rPr>
              <a:t> </a:t>
            </a:r>
            <a:r>
              <a:rPr lang="en-GB" altLang="it-IT" sz="1800" dirty="0" err="1">
                <a:latin typeface="Comic Sans MS" panose="030F0702030302020204" pitchFamily="66" charset="0"/>
              </a:rPr>
              <a:t>metodo</a:t>
            </a:r>
            <a:r>
              <a:rPr lang="en-GB" altLang="it-IT" sz="1800" dirty="0">
                <a:latin typeface="Comic Sans MS" panose="030F0702030302020204" pitchFamily="66" charset="0"/>
              </a:rPr>
              <a:t> </a:t>
            </a:r>
            <a:r>
              <a:rPr lang="en-GB" altLang="it-IT" sz="1800" dirty="0" err="1">
                <a:latin typeface="Comic Sans MS" panose="030F0702030302020204" pitchFamily="66" charset="0"/>
              </a:rPr>
              <a:t>generale</a:t>
            </a:r>
            <a:r>
              <a:rPr lang="en-GB" altLang="it-IT" sz="1800" dirty="0">
                <a:latin typeface="Comic Sans MS" panose="030F0702030302020204" pitchFamily="66" charset="0"/>
              </a:rPr>
              <a:t> per la </a:t>
            </a:r>
            <a:r>
              <a:rPr lang="en-GB" altLang="it-IT" sz="1800" dirty="0" err="1">
                <a:latin typeface="Comic Sans MS" panose="030F0702030302020204" pitchFamily="66" charset="0"/>
              </a:rPr>
              <a:t>determinazione</a:t>
            </a:r>
            <a:r>
              <a:rPr lang="en-GB" altLang="it-IT" sz="1800" dirty="0">
                <a:latin typeface="Comic Sans MS" panose="030F0702030302020204" pitchFamily="66" charset="0"/>
              </a:rPr>
              <a:t> </a:t>
            </a:r>
            <a:r>
              <a:rPr lang="en-GB" altLang="it-IT" sz="1800" dirty="0" err="1">
                <a:latin typeface="Comic Sans MS" panose="030F0702030302020204" pitchFamily="66" charset="0"/>
              </a:rPr>
              <a:t>delle</a:t>
            </a:r>
            <a:r>
              <a:rPr lang="en-GB" altLang="it-IT" sz="1800" dirty="0">
                <a:latin typeface="Comic Sans MS" panose="030F0702030302020204" pitchFamily="66" charset="0"/>
              </a:rPr>
              <a:t> </a:t>
            </a:r>
            <a:r>
              <a:rPr lang="en-GB" altLang="it-IT" sz="18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condizioni</a:t>
            </a:r>
            <a:r>
              <a:rPr lang="en-GB" altLang="it-IT" sz="1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di </a:t>
            </a:r>
            <a:r>
              <a:rPr lang="en-GB" altLang="it-IT" sz="18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equilibrio</a:t>
            </a:r>
            <a:r>
              <a:rPr lang="en-GB" altLang="it-IT" sz="1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TD  </a:t>
            </a:r>
            <a:r>
              <a:rPr lang="en-GB" altLang="it-IT" sz="1800" dirty="0">
                <a:latin typeface="Comic Sans MS" panose="030F0702030302020204" pitchFamily="66" charset="0"/>
              </a:rPr>
              <a:t>di </a:t>
            </a:r>
            <a:r>
              <a:rPr lang="en-GB" altLang="it-IT" sz="1800" dirty="0" err="1">
                <a:latin typeface="Comic Sans MS" panose="030F0702030302020204" pitchFamily="66" charset="0"/>
              </a:rPr>
              <a:t>miscele</a:t>
            </a:r>
            <a:r>
              <a:rPr lang="en-GB" altLang="it-IT" sz="1800" dirty="0">
                <a:latin typeface="Comic Sans MS" panose="030F0702030302020204" pitchFamily="66" charset="0"/>
              </a:rPr>
              <a:t> </a:t>
            </a:r>
            <a:r>
              <a:rPr lang="en-GB" altLang="it-IT" sz="1800" dirty="0" err="1">
                <a:latin typeface="Comic Sans MS" panose="030F0702030302020204" pitchFamily="66" charset="0"/>
              </a:rPr>
              <a:t>reattive</a:t>
            </a:r>
            <a:r>
              <a:rPr lang="en-GB" altLang="it-IT" sz="1800" dirty="0">
                <a:latin typeface="Comic Sans MS" panose="030F0702030302020204" pitchFamily="66" charset="0"/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it-IT" sz="1800" dirty="0">
              <a:latin typeface="Comic Sans MS" panose="030F0702030302020204" pitchFamily="66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it-IT" sz="2000" b="1" dirty="0" err="1">
                <a:solidFill>
                  <a:srgbClr val="FF561C"/>
                </a:solidFill>
                <a:latin typeface="Comic Sans MS" panose="030F0702030302020204" pitchFamily="66" charset="0"/>
              </a:rPr>
              <a:t>L’energia</a:t>
            </a:r>
            <a:r>
              <a:rPr lang="en-GB" altLang="it-IT" sz="2000" b="1" dirty="0">
                <a:solidFill>
                  <a:srgbClr val="FF561C"/>
                </a:solidFill>
                <a:latin typeface="Comic Sans MS" panose="030F0702030302020204" pitchFamily="66" charset="0"/>
              </a:rPr>
              <a:t> di Gibbs è </a:t>
            </a:r>
            <a:r>
              <a:rPr lang="en-GB" altLang="it-IT" sz="2000" b="1" dirty="0">
                <a:latin typeface="Comic Sans MS" panose="030F0702030302020204" pitchFamily="66" charset="0"/>
              </a:rPr>
              <a:t>la </a:t>
            </a:r>
            <a:r>
              <a:rPr lang="en-GB" altLang="it-IT" sz="2000" b="1" dirty="0" err="1">
                <a:latin typeface="Comic Sans MS" panose="030F0702030302020204" pitchFamily="66" charset="0"/>
              </a:rPr>
              <a:t>funzione</a:t>
            </a:r>
            <a:r>
              <a:rPr lang="en-GB" altLang="it-IT" sz="2000" b="1" dirty="0">
                <a:latin typeface="Comic Sans MS" panose="030F0702030302020204" pitchFamily="66" charset="0"/>
              </a:rPr>
              <a:t> di </a:t>
            </a:r>
            <a:r>
              <a:rPr lang="en-GB" altLang="it-IT" sz="2000" b="1" dirty="0" err="1">
                <a:latin typeface="Comic Sans MS" panose="030F0702030302020204" pitchFamily="66" charset="0"/>
              </a:rPr>
              <a:t>stato</a:t>
            </a:r>
            <a:r>
              <a:rPr lang="en-GB" altLang="it-IT" sz="2000" b="1" dirty="0">
                <a:latin typeface="Comic Sans MS" panose="030F0702030302020204" pitchFamily="66" charset="0"/>
              </a:rPr>
              <a:t> utile per </a:t>
            </a:r>
            <a:r>
              <a:rPr lang="en-GB" altLang="it-IT" sz="2000" b="1" dirty="0" err="1">
                <a:latin typeface="Comic Sans MS" panose="030F0702030302020204" pitchFamily="66" charset="0"/>
              </a:rPr>
              <a:t>stabilire</a:t>
            </a:r>
            <a:r>
              <a:rPr lang="en-GB" altLang="it-IT" sz="2000" b="1" dirty="0">
                <a:latin typeface="Comic Sans MS" panose="030F0702030302020204" pitchFamily="66" charset="0"/>
              </a:rPr>
              <a:t> la </a:t>
            </a:r>
            <a:r>
              <a:rPr lang="en-GB" altLang="it-IT" sz="2000" b="1" dirty="0" err="1">
                <a:latin typeface="Comic Sans MS" panose="030F0702030302020204" pitchFamily="66" charset="0"/>
              </a:rPr>
              <a:t>direzione</a:t>
            </a:r>
            <a:r>
              <a:rPr lang="en-GB" altLang="it-IT" sz="2000" b="1" dirty="0">
                <a:latin typeface="Comic Sans MS" panose="030F0702030302020204" pitchFamily="66" charset="0"/>
              </a:rPr>
              <a:t> </a:t>
            </a:r>
            <a:r>
              <a:rPr lang="en-GB" altLang="it-IT" sz="2000" b="1" dirty="0" err="1">
                <a:latin typeface="Comic Sans MS" panose="030F0702030302020204" pitchFamily="66" charset="0"/>
              </a:rPr>
              <a:t>spontanea</a:t>
            </a:r>
            <a:r>
              <a:rPr lang="en-GB" altLang="it-IT" sz="2000" b="1" dirty="0">
                <a:latin typeface="Comic Sans MS" panose="030F0702030302020204" pitchFamily="66" charset="0"/>
              </a:rPr>
              <a:t> del </a:t>
            </a:r>
            <a:r>
              <a:rPr lang="en-GB" altLang="it-IT" sz="2000" b="1" dirty="0" err="1">
                <a:latin typeface="Comic Sans MS" panose="030F0702030302020204" pitchFamily="66" charset="0"/>
              </a:rPr>
              <a:t>processo</a:t>
            </a:r>
            <a:r>
              <a:rPr lang="en-GB" altLang="it-IT" sz="2000" b="1" dirty="0">
                <a:latin typeface="Comic Sans MS" panose="030F0702030302020204" pitchFamily="66" charset="0"/>
              </a:rPr>
              <a:t> “</a:t>
            </a:r>
            <a:r>
              <a:rPr lang="en-GB" altLang="it-IT" sz="2000" b="1" dirty="0" err="1">
                <a:latin typeface="Comic Sans MS" panose="030F0702030302020204" pitchFamily="66" charset="0"/>
              </a:rPr>
              <a:t>reazione</a:t>
            </a:r>
            <a:r>
              <a:rPr lang="en-GB" altLang="it-IT" sz="2000" b="1" dirty="0">
                <a:latin typeface="Comic Sans MS" panose="030F0702030302020204" pitchFamily="66" charset="0"/>
              </a:rPr>
              <a:t> </a:t>
            </a:r>
            <a:r>
              <a:rPr lang="en-GB" altLang="it-IT" sz="2000" b="1" dirty="0" err="1">
                <a:latin typeface="Comic Sans MS" panose="030F0702030302020204" pitchFamily="66" charset="0"/>
              </a:rPr>
              <a:t>chimica</a:t>
            </a:r>
            <a:r>
              <a:rPr lang="en-GB" altLang="it-IT" sz="2000" b="1" dirty="0">
                <a:latin typeface="Comic Sans MS" panose="030F0702030302020204" pitchFamily="66" charset="0"/>
              </a:rPr>
              <a:t>” e per </a:t>
            </a:r>
            <a:r>
              <a:rPr lang="en-GB" altLang="it-IT" sz="2000" b="1" dirty="0" err="1">
                <a:latin typeface="Comic Sans MS" panose="030F0702030302020204" pitchFamily="66" charset="0"/>
              </a:rPr>
              <a:t>determinare</a:t>
            </a:r>
            <a:r>
              <a:rPr lang="en-GB" altLang="it-IT" sz="2000" b="1" dirty="0">
                <a:latin typeface="Comic Sans MS" panose="030F0702030302020204" pitchFamily="66" charset="0"/>
              </a:rPr>
              <a:t> la </a:t>
            </a:r>
            <a:r>
              <a:rPr lang="en-GB" altLang="it-IT" sz="2000" b="1" dirty="0" err="1">
                <a:latin typeface="Comic Sans MS" panose="030F0702030302020204" pitchFamily="66" charset="0"/>
              </a:rPr>
              <a:t>composizione</a:t>
            </a:r>
            <a:r>
              <a:rPr lang="en-GB" altLang="it-IT" sz="2000" b="1" dirty="0">
                <a:latin typeface="Comic Sans MS" panose="030F0702030302020204" pitchFamily="66" charset="0"/>
              </a:rPr>
              <a:t> </a:t>
            </a:r>
            <a:r>
              <a:rPr lang="en-GB" altLang="it-IT" sz="2000" b="1" dirty="0" err="1">
                <a:latin typeface="Comic Sans MS" panose="030F0702030302020204" pitchFamily="66" charset="0"/>
              </a:rPr>
              <a:t>all’equilibrio</a:t>
            </a:r>
            <a:r>
              <a:rPr lang="en-GB" altLang="it-IT" sz="2000" b="1" dirty="0">
                <a:latin typeface="Comic Sans MS" panose="030F0702030302020204" pitchFamily="66" charset="0"/>
              </a:rPr>
              <a:t> in </a:t>
            </a:r>
            <a:r>
              <a:rPr lang="en-GB" altLang="it-IT" sz="2000" b="1" dirty="0" err="1">
                <a:latin typeface="Comic Sans MS" panose="030F0702030302020204" pitchFamily="66" charset="0"/>
              </a:rPr>
              <a:t>condizione</a:t>
            </a:r>
            <a:r>
              <a:rPr lang="en-GB" altLang="it-IT" sz="2000" b="1" dirty="0">
                <a:latin typeface="Comic Sans MS" panose="030F0702030302020204" pitchFamily="66" charset="0"/>
              </a:rPr>
              <a:t> di </a:t>
            </a:r>
            <a:r>
              <a:rPr lang="en-GB" altLang="it-IT" sz="2000" b="1" i="1" dirty="0">
                <a:solidFill>
                  <a:srgbClr val="FF561C"/>
                </a:solidFill>
                <a:latin typeface="Comic Sans MS" panose="030F0702030302020204" pitchFamily="66" charset="0"/>
              </a:rPr>
              <a:t>T e P </a:t>
            </a:r>
            <a:r>
              <a:rPr lang="en-GB" altLang="it-IT" sz="2000" b="1" i="1" dirty="0" err="1">
                <a:solidFill>
                  <a:srgbClr val="FF561C"/>
                </a:solidFill>
                <a:latin typeface="Comic Sans MS" panose="030F0702030302020204" pitchFamily="66" charset="0"/>
              </a:rPr>
              <a:t>costanti</a:t>
            </a:r>
            <a:endParaRPr lang="en-GB" altLang="it-IT" sz="2000" b="1" i="1" dirty="0">
              <a:solidFill>
                <a:srgbClr val="FF561C"/>
              </a:solidFill>
              <a:latin typeface="Comic Sans MS" panose="030F0702030302020204" pitchFamily="66" charset="0"/>
            </a:endParaRPr>
          </a:p>
        </p:txBody>
      </p:sp>
      <p:sp>
        <p:nvSpPr>
          <p:cNvPr id="2053" name="Text Box 8">
            <a:extLst>
              <a:ext uri="{FF2B5EF4-FFF2-40B4-BE49-F238E27FC236}">
                <a16:creationId xmlns:a16="http://schemas.microsoft.com/office/drawing/2014/main" id="{EF92AED7-41D0-49D0-AD03-C739292D59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5150" y="2924175"/>
            <a:ext cx="18415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it-IT" sz="2400" b="1" i="1">
              <a:solidFill>
                <a:srgbClr val="FF561C"/>
              </a:solidFill>
              <a:latin typeface="Comic Sans MS" panose="030F0702030302020204" pitchFamily="66" charset="0"/>
            </a:endParaRPr>
          </a:p>
        </p:txBody>
      </p:sp>
      <p:sp>
        <p:nvSpPr>
          <p:cNvPr id="2054" name="Text Box 10">
            <a:extLst>
              <a:ext uri="{FF2B5EF4-FFF2-40B4-BE49-F238E27FC236}">
                <a16:creationId xmlns:a16="http://schemas.microsoft.com/office/drawing/2014/main" id="{35832329-CBE3-49BA-B6EC-0B71929ED7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4" y="3648432"/>
            <a:ext cx="8893175" cy="19407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GB" altLang="it-IT" sz="1800" dirty="0">
                <a:latin typeface="Comic Sans MS" panose="030F0702030302020204" pitchFamily="66" charset="0"/>
              </a:rPr>
              <a:t>Il </a:t>
            </a:r>
            <a:r>
              <a:rPr lang="en-GB" altLang="it-IT" sz="1800" dirty="0" err="1">
                <a:latin typeface="Comic Sans MS" panose="030F0702030302020204" pitchFamily="66" charset="0"/>
              </a:rPr>
              <a:t>criterio</a:t>
            </a:r>
            <a:r>
              <a:rPr lang="en-GB" altLang="it-IT" sz="1800" dirty="0">
                <a:latin typeface="Comic Sans MS" panose="030F0702030302020204" pitchFamily="66" charset="0"/>
              </a:rPr>
              <a:t> </a:t>
            </a:r>
            <a:r>
              <a:rPr lang="en-GB" altLang="it-IT" sz="1800" dirty="0" err="1">
                <a:latin typeface="Comic Sans MS" panose="030F0702030302020204" pitchFamily="66" charset="0"/>
              </a:rPr>
              <a:t>termodinamico</a:t>
            </a:r>
            <a:r>
              <a:rPr lang="en-GB" altLang="it-IT" sz="1800" dirty="0">
                <a:latin typeface="Comic Sans MS" panose="030F0702030302020204" pitchFamily="66" charset="0"/>
              </a:rPr>
              <a:t> per una </a:t>
            </a:r>
            <a:r>
              <a:rPr lang="en-GB" altLang="it-IT" sz="1800" dirty="0" err="1">
                <a:latin typeface="Comic Sans MS" panose="030F0702030302020204" pitchFamily="66" charset="0"/>
              </a:rPr>
              <a:t>reazione</a:t>
            </a:r>
            <a:r>
              <a:rPr lang="en-GB" altLang="it-IT" sz="1800" dirty="0">
                <a:latin typeface="Comic Sans MS" panose="030F0702030302020204" pitchFamily="66" charset="0"/>
              </a:rPr>
              <a:t> </a:t>
            </a:r>
            <a:r>
              <a:rPr lang="en-GB" altLang="it-IT" sz="1800" dirty="0" err="1">
                <a:latin typeface="Comic Sans MS" panose="030F0702030302020204" pitchFamily="66" charset="0"/>
              </a:rPr>
              <a:t>chimica</a:t>
            </a:r>
            <a:r>
              <a:rPr lang="en-GB" altLang="it-IT" sz="1800" dirty="0">
                <a:latin typeface="Comic Sans MS" panose="030F0702030302020204" pitchFamily="66" charset="0"/>
              </a:rPr>
              <a:t>  </a:t>
            </a:r>
            <a:r>
              <a:rPr lang="en-GB" altLang="it-IT" sz="1800" b="1" dirty="0" err="1">
                <a:solidFill>
                  <a:srgbClr val="0066FF"/>
                </a:solidFill>
                <a:latin typeface="Comic Sans MS" panose="030F0702030302020204" pitchFamily="66" charset="0"/>
              </a:rPr>
              <a:t>spontanea</a:t>
            </a:r>
            <a:r>
              <a:rPr lang="en-GB" altLang="it-IT" sz="1800" b="1" dirty="0">
                <a:solidFill>
                  <a:srgbClr val="0066FF"/>
                </a:solidFill>
                <a:latin typeface="Comic Sans MS" panose="030F0702030302020204" pitchFamily="66" charset="0"/>
              </a:rPr>
              <a:t> </a:t>
            </a:r>
            <a:r>
              <a:rPr lang="en-GB" altLang="it-IT" sz="1800" dirty="0">
                <a:latin typeface="Comic Sans MS" panose="030F0702030302020204" pitchFamily="66" charset="0"/>
              </a:rPr>
              <a:t> a T,P </a:t>
            </a:r>
            <a:r>
              <a:rPr lang="en-GB" altLang="it-IT" sz="1800" dirty="0" err="1">
                <a:latin typeface="Comic Sans MS" panose="030F0702030302020204" pitchFamily="66" charset="0"/>
              </a:rPr>
              <a:t>costanti</a:t>
            </a:r>
            <a:r>
              <a:rPr lang="en-GB" altLang="it-IT" sz="1800" dirty="0">
                <a:latin typeface="Comic Sans MS" panose="030F0702030302020204" pitchFamily="66" charset="0"/>
              </a:rPr>
              <a:t> è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GB" altLang="it-IT" sz="1800" b="1" dirty="0">
                <a:solidFill>
                  <a:srgbClr val="0066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                               </a:t>
            </a:r>
            <a:r>
              <a:rPr lang="en-GB" altLang="it-IT" sz="2000" b="1" dirty="0">
                <a:solidFill>
                  <a:srgbClr val="0066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</a:t>
            </a:r>
            <a:r>
              <a:rPr lang="en-GB" altLang="it-IT" sz="2000" b="1" dirty="0">
                <a:solidFill>
                  <a:srgbClr val="0066FF"/>
                </a:solidFill>
                <a:latin typeface="Comic Sans MS" panose="030F0702030302020204" pitchFamily="66" charset="0"/>
              </a:rPr>
              <a:t>G &lt; 0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GB" altLang="it-IT" sz="1800" dirty="0" err="1">
                <a:latin typeface="Comic Sans MS" panose="030F0702030302020204" pitchFamily="66" charset="0"/>
              </a:rPr>
              <a:t>Inoltre</a:t>
            </a:r>
            <a:r>
              <a:rPr lang="en-GB" altLang="it-IT" sz="1800" dirty="0">
                <a:latin typeface="Comic Sans MS" panose="030F0702030302020204" pitchFamily="66" charset="0"/>
              </a:rPr>
              <a:t> </a:t>
            </a:r>
            <a:r>
              <a:rPr lang="en-GB" altLang="it-IT" sz="1800" dirty="0" err="1">
                <a:latin typeface="Comic Sans MS" panose="030F0702030302020204" pitchFamily="66" charset="0"/>
              </a:rPr>
              <a:t>all’equilibrio</a:t>
            </a:r>
            <a:r>
              <a:rPr lang="en-GB" altLang="it-IT" sz="1800" dirty="0">
                <a:latin typeface="Comic Sans MS" panose="030F0702030302020204" pitchFamily="66" charset="0"/>
              </a:rPr>
              <a:t> </a:t>
            </a:r>
            <a:r>
              <a:rPr lang="en-GB" altLang="it-IT" sz="1800" dirty="0" err="1">
                <a:latin typeface="Comic Sans MS" panose="030F0702030302020204" pitchFamily="66" charset="0"/>
              </a:rPr>
              <a:t>deve</a:t>
            </a:r>
            <a:r>
              <a:rPr lang="en-GB" altLang="it-IT" sz="1800" dirty="0">
                <a:latin typeface="Comic Sans MS" panose="030F0702030302020204" pitchFamily="66" charset="0"/>
              </a:rPr>
              <a:t> </a:t>
            </a:r>
            <a:r>
              <a:rPr lang="en-GB" altLang="it-IT" sz="1800" dirty="0" err="1">
                <a:latin typeface="Comic Sans MS" panose="030F0702030302020204" pitchFamily="66" charset="0"/>
              </a:rPr>
              <a:t>essere</a:t>
            </a:r>
            <a:endParaRPr lang="en-GB" altLang="it-IT" sz="1800" dirty="0">
              <a:latin typeface="Comic Sans MS" panose="030F0702030302020204" pitchFamily="66" charset="0"/>
            </a:endParaRP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None/>
            </a:pPr>
            <a:r>
              <a:rPr lang="en-GB" altLang="it-IT" sz="1800" dirty="0">
                <a:latin typeface="Comic Sans MS" panose="030F0702030302020204" pitchFamily="66" charset="0"/>
              </a:rPr>
              <a:t>                                             </a:t>
            </a:r>
            <a:r>
              <a:rPr lang="en-GB" altLang="it-IT" sz="2000" b="1" dirty="0">
                <a:solidFill>
                  <a:srgbClr val="0066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</a:t>
            </a:r>
            <a:r>
              <a:rPr lang="en-GB" altLang="it-IT" sz="2000" b="1" dirty="0">
                <a:solidFill>
                  <a:srgbClr val="0066FF"/>
                </a:solidFill>
                <a:latin typeface="Comic Sans MS" panose="030F0702030302020204" pitchFamily="66" charset="0"/>
              </a:rPr>
              <a:t>G = 0</a:t>
            </a:r>
          </a:p>
          <a:p>
            <a:pPr eaLnBrk="1" hangingPunct="1">
              <a:lnSpc>
                <a:spcPct val="130000"/>
              </a:lnSpc>
              <a:spcBef>
                <a:spcPct val="0"/>
              </a:spcBef>
              <a:buFontTx/>
              <a:buNone/>
            </a:pPr>
            <a:r>
              <a:rPr lang="en-GB" altLang="it-IT" sz="1800" dirty="0">
                <a:latin typeface="Comic Sans MS" panose="030F0702030302020204" pitchFamily="66" charset="0"/>
              </a:rPr>
              <a:t>  </a:t>
            </a:r>
            <a:endParaRPr lang="en-GB" altLang="it-IT" sz="1800" b="1" dirty="0">
              <a:solidFill>
                <a:srgbClr val="0066FF"/>
              </a:solidFill>
              <a:latin typeface="Comic Sans MS" panose="030F0702030302020204" pitchFamily="66" charset="0"/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77711BA0-16FA-4396-AB81-42B2DE73FE8C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490378" y="5723964"/>
            <a:ext cx="694421" cy="523220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</p:spPr>
        <p:txBody>
          <a:bodyPr/>
          <a:lstStyle/>
          <a:p>
            <a:pPr eaLnBrk="1" hangingPunct="1">
              <a:defRPr/>
            </a:pPr>
            <a:r>
              <a:rPr lang="it-IT" sz="2400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>
            <a:extLst>
              <a:ext uri="{FF2B5EF4-FFF2-40B4-BE49-F238E27FC236}">
                <a16:creationId xmlns:a16="http://schemas.microsoft.com/office/drawing/2014/main" id="{BDCEF95A-6C3E-401E-96F3-C5F0398484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260350"/>
            <a:ext cx="838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eaLnBrk="1" hangingPunct="1">
              <a:buNone/>
            </a:pPr>
            <a:r>
              <a:rPr lang="en-AU" altLang="it-IT" sz="2000" dirty="0" err="1">
                <a:latin typeface="Comic Sans MS" panose="030F0702030302020204" pitchFamily="66" charset="0"/>
              </a:rPr>
              <a:t>Generalizziamo</a:t>
            </a:r>
            <a:r>
              <a:rPr lang="en-AU" altLang="it-IT" sz="2000" dirty="0">
                <a:latin typeface="Comic Sans MS" panose="030F0702030302020204" pitchFamily="66" charset="0"/>
              </a:rPr>
              <a:t> ad una </a:t>
            </a:r>
            <a:r>
              <a:rPr lang="en-AU" altLang="it-IT" sz="2000" dirty="0" err="1">
                <a:latin typeface="Comic Sans MS" panose="030F0702030302020204" pitchFamily="66" charset="0"/>
              </a:rPr>
              <a:t>generica</a:t>
            </a:r>
            <a:r>
              <a:rPr lang="en-AU" altLang="it-IT" sz="2000" dirty="0">
                <a:latin typeface="Comic Sans MS" panose="030F0702030302020204" pitchFamily="66" charset="0"/>
              </a:rPr>
              <a:t> </a:t>
            </a:r>
            <a:r>
              <a:rPr lang="en-AU" altLang="it-IT" sz="2000" dirty="0" err="1">
                <a:latin typeface="Comic Sans MS" panose="030F0702030302020204" pitchFamily="66" charset="0"/>
              </a:rPr>
              <a:t>reazione</a:t>
            </a:r>
            <a:r>
              <a:rPr lang="en-AU" altLang="it-IT" sz="2000" dirty="0">
                <a:latin typeface="Comic Sans MS" panose="030F0702030302020204" pitchFamily="66" charset="0"/>
              </a:rPr>
              <a:t> </a:t>
            </a:r>
            <a:r>
              <a:rPr lang="en-AU" altLang="it-IT" sz="2000" dirty="0" err="1">
                <a:latin typeface="Comic Sans MS" panose="030F0702030302020204" pitchFamily="66" charset="0"/>
              </a:rPr>
              <a:t>tra</a:t>
            </a:r>
            <a:r>
              <a:rPr lang="en-AU" altLang="it-IT" sz="2000" dirty="0">
                <a:latin typeface="Comic Sans MS" panose="030F0702030302020204" pitchFamily="66" charset="0"/>
              </a:rPr>
              <a:t> gas </a:t>
            </a:r>
            <a:r>
              <a:rPr lang="en-AU" altLang="it-IT" sz="2000" dirty="0" err="1">
                <a:latin typeface="Comic Sans MS" panose="030F0702030302020204" pitchFamily="66" charset="0"/>
              </a:rPr>
              <a:t>ideali</a:t>
            </a:r>
            <a:r>
              <a:rPr lang="en-AU" altLang="it-IT" sz="20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10243" name="Rectangle 5">
            <a:extLst>
              <a:ext uri="{FF2B5EF4-FFF2-40B4-BE49-F238E27FC236}">
                <a16:creationId xmlns:a16="http://schemas.microsoft.com/office/drawing/2014/main" id="{C32398ED-977B-40F7-9035-1793261EBF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2275" y="908050"/>
            <a:ext cx="57975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it-IT" sz="2000" b="1" dirty="0" err="1">
                <a:latin typeface="Comic Sans MS" panose="030F0702030302020204" pitchFamily="66" charset="0"/>
              </a:rPr>
              <a:t>aA</a:t>
            </a:r>
            <a:r>
              <a:rPr lang="en-AU" altLang="it-IT" sz="2000" b="1" dirty="0">
                <a:latin typeface="Comic Sans MS" panose="030F0702030302020204" pitchFamily="66" charset="0"/>
              </a:rPr>
              <a:t>(g) + </a:t>
            </a:r>
            <a:r>
              <a:rPr lang="en-AU" altLang="it-IT" sz="2000" b="1" dirty="0" err="1">
                <a:latin typeface="Comic Sans MS" panose="030F0702030302020204" pitchFamily="66" charset="0"/>
              </a:rPr>
              <a:t>bB</a:t>
            </a:r>
            <a:r>
              <a:rPr lang="en-AU" altLang="it-IT" sz="2000" b="1" dirty="0">
                <a:latin typeface="Comic Sans MS" panose="030F0702030302020204" pitchFamily="66" charset="0"/>
              </a:rPr>
              <a:t>(g)</a:t>
            </a:r>
            <a:r>
              <a:rPr lang="it-IT" altLang="it-IT" sz="2000" b="1" dirty="0">
                <a:latin typeface="Comic Sans MS" panose="030F0702030302020204" pitchFamily="66" charset="0"/>
              </a:rPr>
              <a:t>        </a:t>
            </a:r>
            <a:r>
              <a:rPr lang="en-AU" altLang="it-IT" sz="2000" b="1" dirty="0" err="1">
                <a:latin typeface="Comic Sans MS" panose="030F0702030302020204" pitchFamily="66" charset="0"/>
              </a:rPr>
              <a:t>cC</a:t>
            </a:r>
            <a:r>
              <a:rPr lang="en-AU" altLang="it-IT" sz="2000" b="1" dirty="0">
                <a:latin typeface="Comic Sans MS" panose="030F0702030302020204" pitchFamily="66" charset="0"/>
              </a:rPr>
              <a:t>(g) + </a:t>
            </a:r>
            <a:r>
              <a:rPr lang="en-AU" altLang="it-IT" sz="2000" b="1" dirty="0" err="1">
                <a:latin typeface="Comic Sans MS" panose="030F0702030302020204" pitchFamily="66" charset="0"/>
              </a:rPr>
              <a:t>dD</a:t>
            </a:r>
            <a:r>
              <a:rPr lang="en-AU" altLang="it-IT" sz="2000" b="1" dirty="0">
                <a:latin typeface="Comic Sans MS" panose="030F0702030302020204" pitchFamily="66" charset="0"/>
              </a:rPr>
              <a:t>(g)</a:t>
            </a:r>
            <a:r>
              <a:rPr lang="it-IT" altLang="it-IT" sz="2000" b="1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D86A4B7D-F542-46A2-AED7-1E7D3B9EBD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900" y="2025650"/>
            <a:ext cx="760336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 dirty="0">
                <a:latin typeface="Comic Sans MS" panose="030F0702030302020204" pitchFamily="66" charset="0"/>
              </a:rPr>
              <a:t>Procedendo come nel caso precedente l’energia di Gibbs di reazione è</a:t>
            </a:r>
          </a:p>
        </p:txBody>
      </p:sp>
      <p:cxnSp>
        <p:nvCxnSpPr>
          <p:cNvPr id="7" name="Connettore 2 6">
            <a:extLst>
              <a:ext uri="{FF2B5EF4-FFF2-40B4-BE49-F238E27FC236}">
                <a16:creationId xmlns:a16="http://schemas.microsoft.com/office/drawing/2014/main" id="{D42C1EDF-D194-42CE-853B-EE81E9D73E99}"/>
              </a:ext>
            </a:extLst>
          </p:cNvPr>
          <p:cNvCxnSpPr/>
          <p:nvPr/>
        </p:nvCxnSpPr>
        <p:spPr>
          <a:xfrm>
            <a:off x="4367213" y="1125537"/>
            <a:ext cx="564827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89ACED11-679E-4054-870E-D974C1F47227}"/>
              </a:ext>
            </a:extLst>
          </p:cNvPr>
          <p:cNvSpPr txBox="1"/>
          <p:nvPr/>
        </p:nvSpPr>
        <p:spPr>
          <a:xfrm>
            <a:off x="528236" y="1377950"/>
            <a:ext cx="8568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err="1"/>
              <a:t>a,b</a:t>
            </a:r>
            <a:r>
              <a:rPr lang="it-IT" dirty="0"/>
              <a:t>, c e d coefficienti stechiometrici </a:t>
            </a:r>
          </a:p>
        </p:txBody>
      </p:sp>
      <p:graphicFrame>
        <p:nvGraphicFramePr>
          <p:cNvPr id="15" name="Oggetto 14">
            <a:extLst>
              <a:ext uri="{FF2B5EF4-FFF2-40B4-BE49-F238E27FC236}">
                <a16:creationId xmlns:a16="http://schemas.microsoft.com/office/drawing/2014/main" id="{2642E27C-8A18-4EFE-ACD8-1DC0F260970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9428044"/>
              </p:ext>
            </p:extLst>
          </p:nvPr>
        </p:nvGraphicFramePr>
        <p:xfrm>
          <a:off x="696937" y="2657713"/>
          <a:ext cx="2998788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09" name="Equazione" r:id="rId4" imgW="1447800" imgH="228600" progId="Equation.3">
                  <p:embed/>
                </p:oleObj>
              </mc:Choice>
              <mc:Fallback>
                <p:oleObj name="Equazione" r:id="rId4" imgW="1447800" imgH="228600" progId="Equation.3">
                  <p:embed/>
                  <p:pic>
                    <p:nvPicPr>
                      <p:cNvPr id="3" name="Oggetto 2">
                        <a:extLst>
                          <a:ext uri="{FF2B5EF4-FFF2-40B4-BE49-F238E27FC236}">
                            <a16:creationId xmlns:a16="http://schemas.microsoft.com/office/drawing/2014/main" id="{F6CEEC79-AD6C-415A-A9C9-64046358CE6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937" y="2657713"/>
                        <a:ext cx="2998788" cy="473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ggetto 17">
            <a:extLst>
              <a:ext uri="{FF2B5EF4-FFF2-40B4-BE49-F238E27FC236}">
                <a16:creationId xmlns:a16="http://schemas.microsoft.com/office/drawing/2014/main" id="{7F81DE0A-8395-49F8-86B0-BE9AF26AAD9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2930647"/>
              </p:ext>
            </p:extLst>
          </p:nvPr>
        </p:nvGraphicFramePr>
        <p:xfrm>
          <a:off x="4409277" y="3205861"/>
          <a:ext cx="2034931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0" name="Equazione" r:id="rId6" imgW="1168400" imgH="457200" progId="Equation.3">
                  <p:embed/>
                </p:oleObj>
              </mc:Choice>
              <mc:Fallback>
                <p:oleObj name="Equazione" r:id="rId6" imgW="1168400" imgH="457200" progId="Equation.3">
                  <p:embed/>
                  <p:pic>
                    <p:nvPicPr>
                      <p:cNvPr id="7" name="Oggetto 6">
                        <a:extLst>
                          <a:ext uri="{FF2B5EF4-FFF2-40B4-BE49-F238E27FC236}">
                            <a16:creationId xmlns:a16="http://schemas.microsoft.com/office/drawing/2014/main" id="{BED17FA4-92E8-4D5D-861F-F734F8A28D8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9277" y="3205861"/>
                        <a:ext cx="2034931" cy="796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9" name="Oggetto 18">
                <a:extLst>
                  <a:ext uri="{FF2B5EF4-FFF2-40B4-BE49-F238E27FC236}">
                    <a16:creationId xmlns:a16="http://schemas.microsoft.com/office/drawing/2014/main" id="{728681FA-B1F2-473D-B365-36DE88B004CC}"/>
                  </a:ext>
                </a:extLst>
              </p:cNvPr>
              <p:cNvSpPr txBox="1"/>
              <p:nvPr/>
            </p:nvSpPr>
            <p:spPr bwMode="auto">
              <a:xfrm>
                <a:off x="6560721" y="3310567"/>
                <a:ext cx="1858208" cy="796925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>
                <a:norm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it-IT" sz="20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𝑒</m:t>
                        </m:r>
                        <m:r>
                          <a:rPr lang="it-IT" sz="20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a:rPr lang="it-IT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it-IT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it-IT" sz="2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t-IT" sz="20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it-IT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it-IT" sz="20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num>
                      <m:den>
                        <m:sSup>
                          <m:sSupPr>
                            <m:ctrlPr>
                              <a:rPr lang="it-IT" sz="200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it-IT" sz="2000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p>
                            <m:r>
                              <a:rPr lang="it-IT" sz="2000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p>
                        </m:sSup>
                      </m:den>
                    </m:f>
                  </m:oMath>
                </a14:m>
                <a:r>
                  <a:rPr lang="it-IT" sz="2000" dirty="0"/>
                  <a:t> </a:t>
                </a:r>
              </a:p>
            </p:txBody>
          </p:sp>
        </mc:Choice>
        <mc:Fallback xmlns="">
          <p:sp>
            <p:nvSpPr>
              <p:cNvPr id="19" name="Oggetto 18">
                <a:extLst>
                  <a:ext uri="{FF2B5EF4-FFF2-40B4-BE49-F238E27FC236}">
                    <a16:creationId xmlns:a16="http://schemas.microsoft.com/office/drawing/2014/main" id="{728681FA-B1F2-473D-B365-36DE88B004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560721" y="3310567"/>
                <a:ext cx="1858208" cy="79692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>
                <a:noFill/>
              </a:ln>
              <a:effectLst/>
              <a:extLst/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ttangolo 11">
                <a:extLst>
                  <a:ext uri="{FF2B5EF4-FFF2-40B4-BE49-F238E27FC236}">
                    <a16:creationId xmlns:a16="http://schemas.microsoft.com/office/drawing/2014/main" id="{997DC6B5-CF49-49DB-95F7-4493E9182199}"/>
                  </a:ext>
                </a:extLst>
              </p:cNvPr>
              <p:cNvSpPr/>
              <p:nvPr/>
            </p:nvSpPr>
            <p:spPr>
              <a:xfrm>
                <a:off x="785215" y="3423365"/>
                <a:ext cx="3712298" cy="4126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sSubSup>
                        <m:sSubSupPr>
                          <m:ctrlPr>
                            <a:rPr lang="it-IT" sz="2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it-IT" sz="2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𝑮</m:t>
                          </m:r>
                        </m:e>
                        <m:sub>
                          <m:r>
                            <a:rPr lang="it-IT" sz="2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𝒓</m:t>
                          </m:r>
                        </m:sub>
                        <m:sup>
                          <m:r>
                            <a:rPr lang="it-IT" sz="2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𝟎</m:t>
                          </m:r>
                        </m:sup>
                      </m:sSubSup>
                      <m:sSubSup>
                        <m:sSubSupPr>
                          <m:ctrlPr>
                            <a:rPr lang="it-IT" sz="2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it-IT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it-IT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𝒄</m:t>
                          </m:r>
                          <m:sSubSup>
                            <m:sSubSupPr>
                              <m:ctrlPr>
                                <a:rPr lang="it-IT" sz="2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it-IT" sz="2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𝝁</m:t>
                              </m:r>
                            </m:e>
                            <m:sub>
                              <m:r>
                                <a:rPr lang="it-IT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𝑪</m:t>
                              </m:r>
                              <m:r>
                                <a:rPr lang="it-IT" sz="2000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sub>
                            <m:sup>
                              <m:r>
                                <a:rPr lang="it-IT" sz="2000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∘</m:t>
                              </m:r>
                            </m:sup>
                          </m:sSubSup>
                          <m:r>
                            <a:rPr lang="it-IT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it-IT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  <m:r>
                            <a:rPr lang="it-IT" sz="2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𝝁</m:t>
                          </m:r>
                        </m:e>
                        <m:sub>
                          <m:r>
                            <a:rPr lang="it-IT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𝑫</m:t>
                          </m:r>
                        </m:sub>
                        <m:sup>
                          <m:r>
                            <a:rPr lang="it-IT" sz="2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∘</m:t>
                          </m:r>
                        </m:sup>
                      </m:sSubSup>
                      <m:r>
                        <m:rPr>
                          <m:nor/>
                        </m:rPr>
                        <a:rPr lang="it-IT" sz="20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m:rPr>
                          <m:nor/>
                        </m:rPr>
                        <a:rPr lang="it-IT" sz="20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a</m:t>
                      </m:r>
                      <m:sSubSup>
                        <m:sSubSupPr>
                          <m:ctrlPr>
                            <a:rPr lang="it-IT" sz="2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it-IT" sz="2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𝝁</m:t>
                          </m:r>
                        </m:e>
                        <m:sub>
                          <m:r>
                            <a:rPr lang="it-IT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𝑨</m:t>
                          </m:r>
                          <m:r>
                            <a:rPr lang="it-IT" sz="2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  <m:sup>
                          <m:r>
                            <a:rPr lang="it-IT" sz="2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∘</m:t>
                          </m:r>
                        </m:sup>
                      </m:sSubSup>
                      <m:r>
                        <m:rPr>
                          <m:nor/>
                        </m:rPr>
                        <a:rPr lang="it-IT" altLang="it-IT" sz="2000" b="1" dirty="0">
                          <a:solidFill>
                            <a:schemeClr val="tx1"/>
                          </a:solidFill>
                        </a:rPr>
                        <m:t>−</m:t>
                      </m:r>
                      <m:r>
                        <m:rPr>
                          <m:nor/>
                        </m:rPr>
                        <a:rPr lang="it-IT" altLang="it-IT" sz="2000" b="1" i="0" dirty="0" smtClean="0">
                          <a:solidFill>
                            <a:schemeClr val="tx1"/>
                          </a:solidFill>
                        </a:rPr>
                        <m:t>b</m:t>
                      </m:r>
                      <m:sSubSup>
                        <m:sSubSupPr>
                          <m:ctrlPr>
                            <a:rPr lang="it-IT" sz="2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it-IT" sz="2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𝝁</m:t>
                          </m:r>
                        </m:e>
                        <m:sub>
                          <m:r>
                            <a:rPr lang="it-IT" sz="20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𝑩</m:t>
                          </m:r>
                          <m:r>
                            <a:rPr lang="it-IT" sz="2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  <m:sup>
                          <m:r>
                            <a:rPr lang="it-IT" sz="2000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∘</m:t>
                          </m:r>
                        </m:sup>
                      </m:sSubSup>
                      <m:r>
                        <a:rPr lang="it-IT" sz="20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,</m:t>
                      </m:r>
                    </m:oMath>
                  </m:oMathPara>
                </a14:m>
                <a:endParaRPr lang="it-IT" sz="20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2" name="Rettangolo 11">
                <a:extLst>
                  <a:ext uri="{FF2B5EF4-FFF2-40B4-BE49-F238E27FC236}">
                    <a16:creationId xmlns:a16="http://schemas.microsoft.com/office/drawing/2014/main" id="{997DC6B5-CF49-49DB-95F7-4493E918219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5215" y="3423365"/>
                <a:ext cx="3712298" cy="412677"/>
              </a:xfrm>
              <a:prstGeom prst="rect">
                <a:avLst/>
              </a:prstGeom>
              <a:blipFill>
                <a:blip r:embed="rId9"/>
                <a:stretch>
                  <a:fillRect b="-7463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9F3B1FF8-3B42-4751-91A0-1DA2C9DB2E7F}"/>
              </a:ext>
            </a:extLst>
          </p:cNvPr>
          <p:cNvSpPr txBox="1"/>
          <p:nvPr/>
        </p:nvSpPr>
        <p:spPr>
          <a:xfrm>
            <a:off x="215928" y="3417730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con</a:t>
            </a:r>
          </a:p>
        </p:txBody>
      </p:sp>
      <p:graphicFrame>
        <p:nvGraphicFramePr>
          <p:cNvPr id="24" name="Object 7">
            <a:extLst>
              <a:ext uri="{FF2B5EF4-FFF2-40B4-BE49-F238E27FC236}">
                <a16:creationId xmlns:a16="http://schemas.microsoft.com/office/drawing/2014/main" id="{2DB99D72-2C7E-477F-9C4E-55A038D0AD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9288357"/>
              </p:ext>
            </p:extLst>
          </p:nvPr>
        </p:nvGraphicFramePr>
        <p:xfrm>
          <a:off x="3563888" y="5755551"/>
          <a:ext cx="3349625" cy="935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1" name="Equazione" r:id="rId10" imgW="1638300" imgH="457200" progId="Equation.3">
                  <p:embed/>
                </p:oleObj>
              </mc:Choice>
              <mc:Fallback>
                <p:oleObj name="Equazione" r:id="rId10" imgW="1638300" imgH="457200" progId="Equation.3">
                  <p:embed/>
                  <p:pic>
                    <p:nvPicPr>
                      <p:cNvPr id="2" name="Object 7">
                        <a:extLst>
                          <a:ext uri="{FF2B5EF4-FFF2-40B4-BE49-F238E27FC236}">
                            <a16:creationId xmlns:a16="http://schemas.microsoft.com/office/drawing/2014/main" id="{37C878EB-3187-4A1C-95AD-58FFD26FA81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888" y="5755551"/>
                        <a:ext cx="3349625" cy="935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18">
            <a:extLst>
              <a:ext uri="{FF2B5EF4-FFF2-40B4-BE49-F238E27FC236}">
                <a16:creationId xmlns:a16="http://schemas.microsoft.com/office/drawing/2014/main" id="{31A36BF3-EE88-41DB-AFCB-4047C3B4B5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832" y="4197754"/>
            <a:ext cx="5275263" cy="409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10000"/>
              </a:lnSpc>
              <a:spcAft>
                <a:spcPct val="5000"/>
              </a:spcAft>
              <a:buClr>
                <a:schemeClr val="hlink"/>
              </a:buClr>
              <a:buSzPct val="75000"/>
              <a:buFont typeface="Wingdings" panose="05000000000000000000" pitchFamily="2" charset="2"/>
              <a:buNone/>
            </a:pPr>
            <a:r>
              <a:rPr lang="en-US" altLang="it-IT" sz="2000" dirty="0" err="1">
                <a:latin typeface="Comic Sans MS" panose="030F0702030302020204" pitchFamily="66" charset="0"/>
              </a:rPr>
              <a:t>All’equilibrio</a:t>
            </a:r>
            <a:r>
              <a:rPr lang="en-US" altLang="it-IT" sz="2000" dirty="0">
                <a:latin typeface="Comic Sans MS" panose="030F0702030302020204" pitchFamily="66" charset="0"/>
              </a:rPr>
              <a:t> </a:t>
            </a:r>
            <a:r>
              <a:rPr lang="en-US" altLang="it-IT" sz="2000" dirty="0">
                <a:solidFill>
                  <a:schemeClr val="tx2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</a:t>
            </a:r>
            <a:r>
              <a:rPr lang="en-US" altLang="it-IT" sz="2000" baseline="-250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r</a:t>
            </a:r>
            <a:r>
              <a:rPr lang="en-US" altLang="it-IT" sz="20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G</a:t>
            </a:r>
            <a:r>
              <a:rPr lang="en-US" altLang="it-IT" sz="2000" dirty="0">
                <a:solidFill>
                  <a:schemeClr val="tx2"/>
                </a:solidFill>
                <a:latin typeface="Comic Sans MS" panose="030F0702030302020204" pitchFamily="66" charset="0"/>
              </a:rPr>
              <a:t> = 0   </a:t>
            </a:r>
            <a:r>
              <a:rPr lang="en-US" altLang="it-IT" sz="2000" dirty="0">
                <a:latin typeface="Comic Sans MS" panose="030F0702030302020204" pitchFamily="66" charset="0"/>
              </a:rPr>
              <a:t>e   </a:t>
            </a:r>
            <a:r>
              <a:rPr lang="en-US" altLang="it-IT" sz="2000" dirty="0">
                <a:solidFill>
                  <a:schemeClr val="tx2"/>
                </a:solidFill>
                <a:latin typeface="Comic Sans MS" panose="030F0702030302020204" pitchFamily="66" charset="0"/>
              </a:rPr>
              <a:t>Q = K</a:t>
            </a:r>
            <a:r>
              <a:rPr lang="en-US" altLang="it-IT" sz="2000" baseline="-25000" dirty="0">
                <a:solidFill>
                  <a:schemeClr val="tx2"/>
                </a:solidFill>
                <a:latin typeface="Comic Sans MS" panose="030F0702030302020204" pitchFamily="66" charset="0"/>
              </a:rPr>
              <a:t>P</a:t>
            </a:r>
            <a:r>
              <a:rPr lang="en-US" altLang="it-IT" sz="20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endParaRPr lang="en-US" altLang="it-IT" sz="2000" dirty="0">
              <a:latin typeface="Comic Sans MS" panose="030F0702030302020204" pitchFamily="66" charset="0"/>
            </a:endParaRPr>
          </a:p>
        </p:txBody>
      </p:sp>
      <p:graphicFrame>
        <p:nvGraphicFramePr>
          <p:cNvPr id="26" name="Oggetto 25">
            <a:extLst>
              <a:ext uri="{FF2B5EF4-FFF2-40B4-BE49-F238E27FC236}">
                <a16:creationId xmlns:a16="http://schemas.microsoft.com/office/drawing/2014/main" id="{69092D5B-E390-459B-BC52-86B9FE37891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0321877"/>
              </p:ext>
            </p:extLst>
          </p:nvPr>
        </p:nvGraphicFramePr>
        <p:xfrm>
          <a:off x="4514850" y="4147747"/>
          <a:ext cx="2751138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2" name="Equazione" r:id="rId12" imgW="1231366" imgH="228501" progId="Equation.3">
                  <p:embed/>
                </p:oleObj>
              </mc:Choice>
              <mc:Fallback>
                <p:oleObj name="Equazione" r:id="rId12" imgW="1231366" imgH="228501" progId="Equation.3">
                  <p:embed/>
                  <p:pic>
                    <p:nvPicPr>
                      <p:cNvPr id="6" name="Oggetto 5">
                        <a:extLst>
                          <a:ext uri="{FF2B5EF4-FFF2-40B4-BE49-F238E27FC236}">
                            <a16:creationId xmlns:a16="http://schemas.microsoft.com/office/drawing/2014/main" id="{495D4166-15EA-4E43-9206-914A77A59C3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4147747"/>
                        <a:ext cx="2751138" cy="509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ggetto 26">
            <a:extLst>
              <a:ext uri="{FF2B5EF4-FFF2-40B4-BE49-F238E27FC236}">
                <a16:creationId xmlns:a16="http://schemas.microsoft.com/office/drawing/2014/main" id="{9C06F4E9-3C13-41C1-AD96-7E4DE664CA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3362851"/>
              </p:ext>
            </p:extLst>
          </p:nvPr>
        </p:nvGraphicFramePr>
        <p:xfrm>
          <a:off x="3067008" y="4657334"/>
          <a:ext cx="2387600" cy="935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13" name="Equazione" r:id="rId14" imgW="1168400" imgH="457200" progId="Equation.3">
                  <p:embed/>
                </p:oleObj>
              </mc:Choice>
              <mc:Fallback>
                <p:oleObj name="Equazione" r:id="rId14" imgW="1168400" imgH="457200" progId="Equation.3">
                  <p:embed/>
                  <p:pic>
                    <p:nvPicPr>
                      <p:cNvPr id="8" name="Oggetto 7">
                        <a:extLst>
                          <a:ext uri="{FF2B5EF4-FFF2-40B4-BE49-F238E27FC236}">
                            <a16:creationId xmlns:a16="http://schemas.microsoft.com/office/drawing/2014/main" id="{F42C7B0B-6ACB-4720-99D3-C6AB69A8958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7008" y="4657334"/>
                        <a:ext cx="2387600" cy="935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9E6B3CE8-D404-4452-A98A-0BACC623C06C}"/>
              </a:ext>
            </a:extLst>
          </p:cNvPr>
          <p:cNvSpPr txBox="1"/>
          <p:nvPr/>
        </p:nvSpPr>
        <p:spPr>
          <a:xfrm>
            <a:off x="323850" y="6021288"/>
            <a:ext cx="18934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Ricordando che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ttangolo 20">
                <a:extLst>
                  <a:ext uri="{FF2B5EF4-FFF2-40B4-BE49-F238E27FC236}">
                    <a16:creationId xmlns:a16="http://schemas.microsoft.com/office/drawing/2014/main" id="{6BB2BAC4-2874-48B9-9C86-34F83062F974}"/>
                  </a:ext>
                </a:extLst>
              </p:cNvPr>
              <p:cNvSpPr/>
              <p:nvPr/>
            </p:nvSpPr>
            <p:spPr>
              <a:xfrm>
                <a:off x="2141132" y="5949950"/>
                <a:ext cx="939360" cy="48417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it-IT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it-IT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it-IT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it-IT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it-IT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it-IT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it-IT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b>
                            <m:r>
                              <a:rPr lang="it-IT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num>
                      <m:den>
                        <m:sSup>
                          <m:sSupPr>
                            <m:ctrlPr>
                              <a:rPr lang="it-IT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it-IT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𝑃</m:t>
                            </m:r>
                          </m:e>
                          <m:sup>
                            <m:r>
                              <a:rPr lang="it-IT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0</m:t>
                            </m:r>
                          </m:sup>
                        </m:sSup>
                      </m:den>
                    </m:f>
                  </m:oMath>
                </a14:m>
                <a:r>
                  <a:rPr lang="it-IT" dirty="0"/>
                  <a:t> </a:t>
                </a:r>
              </a:p>
            </p:txBody>
          </p:sp>
        </mc:Choice>
        <mc:Fallback xmlns="">
          <p:sp>
            <p:nvSpPr>
              <p:cNvPr id="21" name="Rettangolo 20">
                <a:extLst>
                  <a:ext uri="{FF2B5EF4-FFF2-40B4-BE49-F238E27FC236}">
                    <a16:creationId xmlns:a16="http://schemas.microsoft.com/office/drawing/2014/main" id="{6BB2BAC4-2874-48B9-9C86-34F83062F97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1132" y="5949950"/>
                <a:ext cx="939360" cy="484172"/>
              </a:xfrm>
              <a:prstGeom prst="rect">
                <a:avLst/>
              </a:prstGeom>
              <a:blipFill>
                <a:blip r:embed="rId16"/>
                <a:stretch>
                  <a:fillRect b="-2532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7">
            <a:extLst>
              <a:ext uri="{FF2B5EF4-FFF2-40B4-BE49-F238E27FC236}">
                <a16:creationId xmlns:a16="http://schemas.microsoft.com/office/drawing/2014/main" id="{E1A42027-DA92-4003-B3ED-E3EA69B068B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59113" y="1182688"/>
          <a:ext cx="2439987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2" name="Equazione" r:id="rId4" imgW="1091726" imgH="228501" progId="Equation.3">
                  <p:embed/>
                </p:oleObj>
              </mc:Choice>
              <mc:Fallback>
                <p:oleObj name="Equazione" r:id="rId4" imgW="1091726" imgH="228501" progId="Equation.3">
                  <p:embed/>
                  <p:pic>
                    <p:nvPicPr>
                      <p:cNvPr id="12290" name="Object 7">
                        <a:extLst>
                          <a:ext uri="{FF2B5EF4-FFF2-40B4-BE49-F238E27FC236}">
                            <a16:creationId xmlns:a16="http://schemas.microsoft.com/office/drawing/2014/main" id="{F49403E3-AADA-4153-BDD8-287411565A4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113" y="1182688"/>
                        <a:ext cx="2439987" cy="509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13">
            <a:extLst>
              <a:ext uri="{FF2B5EF4-FFF2-40B4-BE49-F238E27FC236}">
                <a16:creationId xmlns:a16="http://schemas.microsoft.com/office/drawing/2014/main" id="{B0678CFE-4C62-469D-826A-AB3EE6F5C7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4463" y="2781300"/>
            <a:ext cx="8855075" cy="1503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10000"/>
              </a:lnSpc>
              <a:spcAft>
                <a:spcPct val="5000"/>
              </a:spcAft>
            </a:pPr>
            <a:r>
              <a:rPr lang="en-US" altLang="it-IT" sz="2000">
                <a:latin typeface="Comic Sans MS" panose="030F0702030302020204" pitchFamily="66" charset="0"/>
                <a:sym typeface="Symbol" panose="05050102010706020507" pitchFamily="18" charset="2"/>
              </a:rPr>
              <a:t> G°</a:t>
            </a:r>
            <a:r>
              <a:rPr lang="en-US" altLang="it-IT" sz="2000" b="1" baseline="-25000">
                <a:latin typeface="Comic Sans MS" panose="030F0702030302020204" pitchFamily="66" charset="0"/>
                <a:sym typeface="Symbol" panose="05050102010706020507" pitchFamily="18" charset="2"/>
              </a:rPr>
              <a:t>r</a:t>
            </a:r>
            <a:r>
              <a:rPr lang="en-US" altLang="it-IT" sz="2000">
                <a:latin typeface="Comic Sans MS" panose="030F0702030302020204" pitchFamily="66" charset="0"/>
                <a:sym typeface="Symbol" panose="05050102010706020507" pitchFamily="18" charset="2"/>
              </a:rPr>
              <a:t> &lt; 0</a:t>
            </a:r>
            <a:r>
              <a:rPr lang="en-US" altLang="it-IT" sz="2000">
                <a:latin typeface="Comic Sans MS" panose="030F0702030302020204" pitchFamily="66" charset="0"/>
              </a:rPr>
              <a:t> </a:t>
            </a:r>
            <a:r>
              <a:rPr lang="en-US" altLang="it-IT" sz="2000">
                <a:latin typeface="Comic Sans MS" panose="030F0702030302020204" pitchFamily="66" charset="0"/>
                <a:sym typeface="Symbol" panose="05050102010706020507" pitchFamily="18" charset="2"/>
              </a:rPr>
              <a:t>implica </a:t>
            </a:r>
            <a:r>
              <a:rPr lang="en-US" altLang="it-IT" sz="2000">
                <a:latin typeface="Comic Sans MS" panose="030F0702030302020204" pitchFamily="66" charset="0"/>
              </a:rPr>
              <a:t>ln K &gt; 0 cioè K &gt; 1 </a:t>
            </a:r>
            <a:r>
              <a:rPr lang="en-US" altLang="it-IT" sz="2000">
                <a:latin typeface="Comic Sans MS" panose="030F0702030302020204" pitchFamily="66" charset="0"/>
                <a:sym typeface="Symbol" panose="05050102010706020507" pitchFamily="18" charset="2"/>
              </a:rPr>
              <a:t>: all’equilibrio i prodotti  sono favoriti rispetto ai  reagenti</a:t>
            </a:r>
          </a:p>
          <a:p>
            <a:pPr eaLnBrk="1" hangingPunct="1">
              <a:lnSpc>
                <a:spcPct val="110000"/>
              </a:lnSpc>
              <a:spcAft>
                <a:spcPct val="5000"/>
              </a:spcAft>
            </a:pPr>
            <a:r>
              <a:rPr lang="en-US" altLang="it-IT" sz="2000">
                <a:latin typeface="Comic Sans MS" panose="030F0702030302020204" pitchFamily="66" charset="0"/>
                <a:sym typeface="Symbol" panose="05050102010706020507" pitchFamily="18" charset="2"/>
              </a:rPr>
              <a:t>G°</a:t>
            </a:r>
            <a:r>
              <a:rPr lang="en-US" altLang="it-IT" sz="2000" b="1" baseline="-25000">
                <a:latin typeface="Comic Sans MS" panose="030F0702030302020204" pitchFamily="66" charset="0"/>
                <a:sym typeface="Symbol" panose="05050102010706020507" pitchFamily="18" charset="2"/>
              </a:rPr>
              <a:t>r</a:t>
            </a:r>
            <a:r>
              <a:rPr lang="en-US" altLang="it-IT" sz="2000">
                <a:latin typeface="Comic Sans MS" panose="030F0702030302020204" pitchFamily="66" charset="0"/>
                <a:sym typeface="Symbol" panose="05050102010706020507" pitchFamily="18" charset="2"/>
              </a:rPr>
              <a:t> &gt; 0 </a:t>
            </a:r>
            <a:r>
              <a:rPr lang="en-US" altLang="it-IT" sz="2000">
                <a:solidFill>
                  <a:schemeClr val="tx2"/>
                </a:solidFill>
                <a:latin typeface="Comic Sans MS" panose="030F0702030302020204" pitchFamily="66" charset="0"/>
              </a:rPr>
              <a:t>implica che </a:t>
            </a:r>
            <a:r>
              <a:rPr lang="en-US" altLang="it-IT" sz="2000">
                <a:latin typeface="Comic Sans MS" panose="030F0702030302020204" pitchFamily="66" charset="0"/>
              </a:rPr>
              <a:t>ln K &lt; 0 cioè </a:t>
            </a:r>
            <a:r>
              <a:rPr lang="en-US" altLang="it-IT" sz="2000">
                <a:solidFill>
                  <a:schemeClr val="tx2"/>
                </a:solidFill>
                <a:latin typeface="Comic Sans MS" panose="030F0702030302020204" pitchFamily="66" charset="0"/>
              </a:rPr>
              <a:t>K</a:t>
            </a:r>
            <a:r>
              <a:rPr lang="en-US" altLang="it-IT" sz="2000" b="1" baseline="-2500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n-US" altLang="it-IT" sz="2000">
                <a:solidFill>
                  <a:schemeClr val="tx2"/>
                </a:solidFill>
                <a:latin typeface="Comic Sans MS" panose="030F0702030302020204" pitchFamily="66" charset="0"/>
              </a:rPr>
              <a:t>&lt; 1</a:t>
            </a:r>
            <a:r>
              <a:rPr lang="en-US" altLang="it-IT" sz="2000">
                <a:latin typeface="Comic Sans MS" panose="030F0702030302020204" pitchFamily="66" charset="0"/>
              </a:rPr>
              <a:t>  all’equilibrio i reagenti sono più favoriti rispetto ai prodotti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7F846BE-F53C-454C-A663-DDE50D3B4D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404813"/>
            <a:ext cx="86042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2000">
                <a:latin typeface="Comic Sans MS" panose="030F0702030302020204" pitchFamily="66" charset="0"/>
              </a:rPr>
              <a:t>Riassumendo, la relazione fondamentale per l’equilibrio di una miscela reattiva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09C85FC5-166A-42C7-B4B7-95D365F644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2016125"/>
            <a:ext cx="1604963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2000">
                <a:latin typeface="Comic Sans MS" panose="030F0702030302020204" pitchFamily="66" charset="0"/>
              </a:rPr>
              <a:t>indica che : 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924817F8-30F3-4903-B9A0-15C572B695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5305425"/>
            <a:ext cx="81359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it-IT" sz="2000">
                <a:latin typeface="Comic Sans MS" panose="030F0702030302020204" pitchFamily="66" charset="0"/>
                <a:sym typeface="Symbol" panose="05050102010706020507" pitchFamily="18" charset="2"/>
              </a:rPr>
              <a:t>G°</a:t>
            </a:r>
            <a:r>
              <a:rPr lang="en-US" altLang="it-IT" sz="2000" b="1" baseline="-25000">
                <a:latin typeface="Comic Sans MS" panose="030F0702030302020204" pitchFamily="66" charset="0"/>
                <a:sym typeface="Symbol" panose="05050102010706020507" pitchFamily="18" charset="2"/>
              </a:rPr>
              <a:t>r </a:t>
            </a:r>
            <a:r>
              <a:rPr lang="en-US" altLang="it-IT" sz="2000">
                <a:latin typeface="Comic Sans MS" panose="030F0702030302020204" pitchFamily="66" charset="0"/>
                <a:sym typeface="Symbol" panose="05050102010706020507" pitchFamily="18" charset="2"/>
              </a:rPr>
              <a:t> può essere calcolato a partire dai  valori tabulati delle </a:t>
            </a:r>
            <a:r>
              <a:rPr lang="en-US" altLang="it-IT" sz="2000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energie di Gibbs standard di formazione</a:t>
            </a:r>
            <a:r>
              <a:rPr lang="en-US" altLang="it-IT" sz="2000">
                <a:latin typeface="Comic Sans MS" panose="030F0702030302020204" pitchFamily="66" charset="0"/>
                <a:sym typeface="Symbol" panose="05050102010706020507" pitchFamily="18" charset="2"/>
              </a:rPr>
              <a:t> di reagenti e prodotti.</a:t>
            </a:r>
            <a:endParaRPr lang="it-IT" altLang="it-IT" sz="200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8385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utoUpdateAnimBg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>
            <a:extLst>
              <a:ext uri="{FF2B5EF4-FFF2-40B4-BE49-F238E27FC236}">
                <a16:creationId xmlns:a16="http://schemas.microsoft.com/office/drawing/2014/main" id="{E604EF2B-E650-4743-AF16-4FE594401B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488" y="908050"/>
            <a:ext cx="8675687" cy="110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it-IT" sz="2200" b="1" dirty="0" err="1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L’energia</a:t>
            </a:r>
            <a:r>
              <a:rPr lang="en-US" altLang="it-IT" sz="2200" b="1" dirty="0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 di Gibbs standard di </a:t>
            </a:r>
            <a:r>
              <a:rPr lang="en-US" altLang="it-IT" sz="2200" b="1" dirty="0" err="1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reazione</a:t>
            </a:r>
            <a:r>
              <a:rPr lang="en-US" altLang="it-IT" sz="2200" b="1" dirty="0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 </a:t>
            </a:r>
            <a:r>
              <a:rPr lang="en-US" altLang="it-IT" sz="2200" b="1" dirty="0" err="1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G°</a:t>
            </a:r>
            <a:r>
              <a:rPr lang="en-US" altLang="it-IT" sz="2200" b="1" baseline="-25000" dirty="0" err="1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r</a:t>
            </a:r>
            <a:r>
              <a:rPr lang="en-US" altLang="it-IT" sz="2200" b="1" baseline="-25000" dirty="0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 </a:t>
            </a:r>
            <a:r>
              <a:rPr lang="en-US" altLang="it-IT" sz="2200" b="1" dirty="0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 </a:t>
            </a:r>
            <a:r>
              <a:rPr lang="en-US" altLang="it-IT" sz="2200" dirty="0" err="1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si</a:t>
            </a:r>
            <a:r>
              <a:rPr lang="en-US" altLang="it-IT" sz="2200" dirty="0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 </a:t>
            </a:r>
            <a:r>
              <a:rPr lang="en-US" altLang="it-IT" sz="2200" dirty="0" err="1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definisce</a:t>
            </a:r>
            <a:r>
              <a:rPr lang="en-US" altLang="it-IT" sz="2200" dirty="0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 come la  </a:t>
            </a:r>
            <a:r>
              <a:rPr lang="en-US" altLang="it-IT" sz="2200" dirty="0" err="1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differenza</a:t>
            </a:r>
            <a:r>
              <a:rPr lang="en-US" altLang="it-IT" sz="2200" dirty="0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 </a:t>
            </a:r>
            <a:r>
              <a:rPr lang="en-US" altLang="it-IT" sz="2200" dirty="0" err="1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tra</a:t>
            </a:r>
            <a:r>
              <a:rPr lang="en-US" altLang="it-IT" sz="2200" dirty="0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  l’ </a:t>
            </a:r>
            <a:r>
              <a:rPr lang="en-US" altLang="it-IT" sz="2200" dirty="0" err="1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energia</a:t>
            </a:r>
            <a:r>
              <a:rPr lang="en-US" altLang="it-IT" sz="2200" dirty="0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 di Gibbs </a:t>
            </a:r>
            <a:r>
              <a:rPr lang="en-US" altLang="it-IT" sz="2200" dirty="0" err="1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molare</a:t>
            </a:r>
            <a:r>
              <a:rPr lang="en-US" altLang="it-IT" sz="2200" dirty="0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 standard </a:t>
            </a:r>
            <a:r>
              <a:rPr lang="en-US" altLang="it-IT" sz="2200" dirty="0" err="1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dei</a:t>
            </a:r>
            <a:r>
              <a:rPr lang="en-US" altLang="it-IT" sz="2200" dirty="0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 </a:t>
            </a:r>
            <a:r>
              <a:rPr lang="en-US" altLang="it-IT" sz="2200" dirty="0" err="1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prodotti</a:t>
            </a:r>
            <a:r>
              <a:rPr lang="en-US" altLang="it-IT" sz="2200" dirty="0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 e </a:t>
            </a:r>
            <a:r>
              <a:rPr lang="en-US" altLang="it-IT" sz="2200" dirty="0" err="1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quella</a:t>
            </a:r>
            <a:r>
              <a:rPr lang="en-US" altLang="it-IT" sz="2200" dirty="0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 </a:t>
            </a:r>
            <a:r>
              <a:rPr lang="en-US" altLang="it-IT" sz="2200" dirty="0" err="1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dei</a:t>
            </a:r>
            <a:r>
              <a:rPr lang="en-US" altLang="it-IT" sz="2200" dirty="0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 </a:t>
            </a:r>
            <a:r>
              <a:rPr lang="en-US" altLang="it-IT" sz="2200" dirty="0" err="1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reagenti</a:t>
            </a:r>
            <a:r>
              <a:rPr lang="en-US" altLang="it-IT" sz="2200" dirty="0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   </a:t>
            </a:r>
            <a:r>
              <a:rPr lang="en-US" altLang="it-IT" sz="2200" dirty="0" err="1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alla</a:t>
            </a:r>
            <a:r>
              <a:rPr lang="en-US" altLang="it-IT" sz="2200" dirty="0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 </a:t>
            </a:r>
            <a:r>
              <a:rPr lang="en-US" altLang="it-IT" sz="2200" dirty="0" err="1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temperatura</a:t>
            </a:r>
            <a:r>
              <a:rPr lang="en-US" altLang="it-IT" sz="2200" dirty="0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 T  </a:t>
            </a:r>
            <a:r>
              <a:rPr lang="en-US" altLang="it-IT" sz="2200" dirty="0" err="1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della</a:t>
            </a:r>
            <a:r>
              <a:rPr lang="en-US" altLang="it-IT" sz="2200" dirty="0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 </a:t>
            </a:r>
            <a:r>
              <a:rPr lang="en-US" altLang="it-IT" sz="2200" dirty="0" err="1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reazione</a:t>
            </a:r>
            <a:endParaRPr lang="en-US" altLang="it-IT" sz="2200" b="1" baseline="-25000" dirty="0">
              <a:solidFill>
                <a:srgbClr val="0000FF"/>
              </a:solidFill>
              <a:latin typeface="Comic Sans MS" panose="030F0702030302020204" pitchFamily="66" charset="0"/>
              <a:sym typeface="Symbol" panose="05050102010706020507" pitchFamily="18" charset="2"/>
            </a:endParaRPr>
          </a:p>
        </p:txBody>
      </p:sp>
      <p:sp>
        <p:nvSpPr>
          <p:cNvPr id="3" name="Text Box 9">
            <a:extLst>
              <a:ext uri="{FF2B5EF4-FFF2-40B4-BE49-F238E27FC236}">
                <a16:creationId xmlns:a16="http://schemas.microsoft.com/office/drawing/2014/main" id="{660D0768-75DB-454F-A770-144C19E698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2205038"/>
            <a:ext cx="8570913" cy="33034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it-IT" sz="2200" dirty="0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Come </a:t>
            </a:r>
            <a:r>
              <a:rPr lang="en-US" altLang="it-IT" sz="2200" dirty="0" err="1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nel</a:t>
            </a:r>
            <a:r>
              <a:rPr lang="en-US" altLang="it-IT" sz="2200" dirty="0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 </a:t>
            </a:r>
            <a:r>
              <a:rPr lang="en-US" altLang="it-IT" sz="2200" dirty="0" err="1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caso</a:t>
            </a:r>
            <a:r>
              <a:rPr lang="en-US" altLang="it-IT" sz="2200" dirty="0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 </a:t>
            </a:r>
            <a:r>
              <a:rPr lang="en-US" altLang="it-IT" sz="2200" dirty="0" err="1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dell’entalpia</a:t>
            </a:r>
            <a:r>
              <a:rPr lang="en-US" altLang="it-IT" sz="2200" dirty="0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 standard di </a:t>
            </a:r>
            <a:r>
              <a:rPr lang="en-US" altLang="it-IT" sz="2200" dirty="0" err="1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formazione</a:t>
            </a:r>
            <a:r>
              <a:rPr lang="en-US" altLang="it-IT" sz="2200" dirty="0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 (</a:t>
            </a:r>
            <a:r>
              <a:rPr lang="en-US" altLang="it-IT" sz="2200" b="1" dirty="0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</a:t>
            </a:r>
            <a:r>
              <a:rPr lang="en-US" altLang="it-IT" sz="2200" b="1" dirty="0" err="1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H°</a:t>
            </a:r>
            <a:r>
              <a:rPr lang="en-US" altLang="it-IT" sz="2200" b="1" baseline="-25000" dirty="0" err="1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f</a:t>
            </a:r>
            <a:r>
              <a:rPr lang="en-US" altLang="it-IT" sz="2200" dirty="0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) </a:t>
            </a:r>
            <a:r>
              <a:rPr lang="en-US" altLang="it-IT" sz="2200" dirty="0" err="1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conviene</a:t>
            </a:r>
            <a:r>
              <a:rPr lang="en-US" altLang="it-IT" sz="2200" dirty="0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 </a:t>
            </a:r>
            <a:r>
              <a:rPr lang="en-US" altLang="it-IT" sz="2200" dirty="0" err="1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definire</a:t>
            </a:r>
            <a:r>
              <a:rPr lang="en-US" altLang="it-IT" sz="2200" dirty="0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 un’ </a:t>
            </a:r>
            <a:r>
              <a:rPr lang="en-US" altLang="it-IT" sz="2200" dirty="0" err="1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energia</a:t>
            </a:r>
            <a:r>
              <a:rPr lang="en-US" altLang="it-IT" sz="2200" dirty="0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 di Gibbs standard di </a:t>
            </a:r>
            <a:r>
              <a:rPr lang="en-US" altLang="it-IT" sz="2200" dirty="0" err="1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formazione</a:t>
            </a:r>
            <a:r>
              <a:rPr lang="en-US" altLang="it-IT" sz="2200" dirty="0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 </a:t>
            </a:r>
            <a:r>
              <a:rPr lang="en-US" altLang="it-IT" sz="2200" dirty="0" err="1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G°</a:t>
            </a:r>
            <a:r>
              <a:rPr lang="en-US" altLang="it-IT" sz="2200" b="1" baseline="-25000" dirty="0" err="1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f</a:t>
            </a:r>
            <a:endParaRPr lang="en-US" altLang="it-IT" sz="2200" b="1" baseline="-25000" dirty="0">
              <a:solidFill>
                <a:srgbClr val="0000FF"/>
              </a:solidFill>
              <a:latin typeface="Comic Sans MS" panose="030F0702030302020204" pitchFamily="66" charset="0"/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it-IT" sz="2200" b="1" baseline="-25000" dirty="0">
              <a:solidFill>
                <a:srgbClr val="0000FF"/>
              </a:solidFill>
              <a:latin typeface="Comic Sans MS" panose="030F0702030302020204" pitchFamily="66" charset="0"/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it-IT" sz="2000" b="1" dirty="0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</a:t>
            </a:r>
            <a:r>
              <a:rPr lang="en-US" altLang="it-IT" sz="2000" b="1" dirty="0" err="1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G°</a:t>
            </a:r>
            <a:r>
              <a:rPr lang="en-US" altLang="it-IT" sz="2000" b="1" baseline="-25000" dirty="0" err="1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f</a:t>
            </a:r>
            <a:r>
              <a:rPr lang="en-US" altLang="it-IT" sz="2000" b="1" baseline="-25000" dirty="0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  </a:t>
            </a:r>
            <a:r>
              <a:rPr lang="en-US" altLang="it-IT" sz="2000" b="1" dirty="0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è l’ </a:t>
            </a:r>
            <a:r>
              <a:rPr lang="en-US" altLang="it-IT" sz="2000" b="1" dirty="0" err="1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energia</a:t>
            </a:r>
            <a:r>
              <a:rPr lang="en-US" altLang="it-IT" sz="2000" b="1" dirty="0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 di Gibbs  standard </a:t>
            </a:r>
            <a:r>
              <a:rPr lang="en-US" altLang="it-IT" sz="2000" b="1" dirty="0" err="1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relativa</a:t>
            </a:r>
            <a:r>
              <a:rPr lang="en-US" altLang="it-IT" sz="2000" b="1" dirty="0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 </a:t>
            </a:r>
            <a:r>
              <a:rPr lang="en-US" altLang="it-IT" sz="2000" b="1" dirty="0" err="1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alla</a:t>
            </a:r>
            <a:r>
              <a:rPr lang="en-US" altLang="it-IT" sz="2000" b="1" dirty="0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 </a:t>
            </a:r>
            <a:r>
              <a:rPr lang="en-US" altLang="it-IT" sz="2000" b="1" dirty="0" err="1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formazione</a:t>
            </a:r>
            <a:r>
              <a:rPr lang="en-US" altLang="it-IT" sz="2000" b="1" dirty="0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 di una mole di  </a:t>
            </a:r>
            <a:r>
              <a:rPr lang="en-US" altLang="it-IT" sz="2000" b="1" dirty="0" err="1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composto</a:t>
            </a:r>
            <a:r>
              <a:rPr lang="en-US" altLang="it-IT" sz="2000" b="1" dirty="0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 a </a:t>
            </a:r>
            <a:r>
              <a:rPr lang="en-US" altLang="it-IT" sz="2000" b="1" dirty="0" err="1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partire</a:t>
            </a:r>
            <a:r>
              <a:rPr lang="en-US" altLang="it-IT" sz="2000" b="1" dirty="0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 </a:t>
            </a:r>
            <a:r>
              <a:rPr lang="en-US" altLang="it-IT" sz="2000" b="1" dirty="0" err="1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dai</a:t>
            </a:r>
            <a:r>
              <a:rPr lang="en-US" altLang="it-IT" sz="2000" b="1" dirty="0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 </a:t>
            </a:r>
            <a:r>
              <a:rPr lang="en-US" altLang="it-IT" sz="2000" b="1" dirty="0" err="1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suoi</a:t>
            </a:r>
            <a:r>
              <a:rPr lang="en-US" altLang="it-IT" sz="2000" b="1" dirty="0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 </a:t>
            </a:r>
            <a:r>
              <a:rPr lang="en-US" altLang="it-IT" sz="2000" b="1" dirty="0" err="1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elementi</a:t>
            </a:r>
            <a:r>
              <a:rPr lang="en-US" altLang="it-IT" sz="2000" b="1" dirty="0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 </a:t>
            </a:r>
            <a:r>
              <a:rPr lang="en-US" altLang="it-IT" sz="2000" b="1" dirty="0" err="1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costituenti</a:t>
            </a:r>
            <a:r>
              <a:rPr lang="en-US" altLang="it-IT" sz="2000" b="1" dirty="0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 </a:t>
            </a:r>
            <a:r>
              <a:rPr lang="en-US" altLang="it-IT" sz="2000" b="1" dirty="0" err="1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nel</a:t>
            </a:r>
            <a:r>
              <a:rPr lang="en-US" altLang="it-IT" sz="2000" b="1" dirty="0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 </a:t>
            </a:r>
            <a:r>
              <a:rPr lang="en-US" altLang="it-IT" sz="2000" b="1" dirty="0" err="1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loro</a:t>
            </a:r>
            <a:r>
              <a:rPr lang="en-US" altLang="it-IT" sz="2000" b="1" dirty="0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 </a:t>
            </a:r>
            <a:r>
              <a:rPr lang="en-US" altLang="it-IT" sz="2000" b="1" dirty="0" err="1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stato</a:t>
            </a:r>
            <a:r>
              <a:rPr lang="en-US" altLang="it-IT" sz="2000" b="1" dirty="0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 di </a:t>
            </a:r>
            <a:r>
              <a:rPr lang="en-US" altLang="it-IT" sz="2000" b="1" dirty="0" err="1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riferimento</a:t>
            </a:r>
            <a:r>
              <a:rPr lang="en-US" altLang="it-IT" sz="2200" b="1" dirty="0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it-IT" sz="2200" b="1" dirty="0">
              <a:solidFill>
                <a:srgbClr val="0000FF"/>
              </a:solidFill>
              <a:latin typeface="Comic Sans MS" panose="030F0702030302020204" pitchFamily="66" charset="0"/>
              <a:sym typeface="Symbol" panose="05050102010706020507" pitchFamily="18" charset="2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200" dirty="0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L’ energia di Gibbs  standard di formazione degli elementi considerati nei loro stati di riferimento è zero</a:t>
            </a:r>
            <a:endParaRPr lang="en-US" altLang="it-IT" sz="2200" dirty="0">
              <a:solidFill>
                <a:srgbClr val="0000FF"/>
              </a:solidFill>
              <a:latin typeface="Comic Sans MS" panose="030F0702030302020204" pitchFamily="66" charset="0"/>
              <a:sym typeface="Symbol" panose="05050102010706020507" pitchFamily="18" charset="2"/>
            </a:endParaRPr>
          </a:p>
        </p:txBody>
      </p:sp>
      <p:sp>
        <p:nvSpPr>
          <p:cNvPr id="6" name="CasellaDiTesto 1">
            <a:extLst>
              <a:ext uri="{FF2B5EF4-FFF2-40B4-BE49-F238E27FC236}">
                <a16:creationId xmlns:a16="http://schemas.microsoft.com/office/drawing/2014/main" id="{41A9B6D0-C556-438D-9E9B-D3D8532806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9250" y="115888"/>
            <a:ext cx="58372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b="1">
                <a:solidFill>
                  <a:srgbClr val="FF0000"/>
                </a:solidFill>
                <a:latin typeface="Comic Sans MS" panose="030F0702030302020204" pitchFamily="66" charset="0"/>
              </a:rPr>
              <a:t>Energia di Gibbs standard di reazione</a:t>
            </a:r>
          </a:p>
        </p:txBody>
      </p:sp>
      <p:sp>
        <p:nvSpPr>
          <p:cNvPr id="8" name="Text Box 13">
            <a:extLst>
              <a:ext uri="{FF2B5EF4-FFF2-40B4-BE49-F238E27FC236}">
                <a16:creationId xmlns:a16="http://schemas.microsoft.com/office/drawing/2014/main" id="{D4E21014-0DFE-49BD-8500-2201A91097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213" y="5883994"/>
            <a:ext cx="871378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 b="1" dirty="0">
                <a:latin typeface="Comic Sans MS" panose="030F0702030302020204" pitchFamily="66" charset="0"/>
              </a:rPr>
              <a:t>Le en. di Gibbs standard di formazione sono tabulate (P=1bar, T 298K) per moltissime  sostanze</a:t>
            </a:r>
          </a:p>
        </p:txBody>
      </p:sp>
    </p:spTree>
    <p:extLst>
      <p:ext uri="{BB962C8B-B14F-4D97-AF65-F5344CB8AC3E}">
        <p14:creationId xmlns:p14="http://schemas.microsoft.com/office/powerpoint/2010/main" val="459064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C47DEAA6-1643-4ABC-8010-2760F177B90F}"/>
              </a:ext>
            </a:extLst>
          </p:cNvPr>
          <p:cNvSpPr/>
          <p:nvPr/>
        </p:nvSpPr>
        <p:spPr>
          <a:xfrm>
            <a:off x="395536" y="332656"/>
            <a:ext cx="856895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altLang="it-IT" sz="2000" b="1" dirty="0" err="1">
                <a:solidFill>
                  <a:srgbClr val="0000FF"/>
                </a:solidFill>
                <a:sym typeface="Symbol" panose="05050102010706020507" pitchFamily="18" charset="2"/>
              </a:rPr>
              <a:t>Quindi</a:t>
            </a:r>
            <a:r>
              <a:rPr lang="en-US" altLang="it-IT" sz="2000" b="1" dirty="0">
                <a:solidFill>
                  <a:srgbClr val="0000FF"/>
                </a:solidFill>
                <a:sym typeface="Symbol" panose="05050102010706020507" pitchFamily="18" charset="2"/>
              </a:rPr>
              <a:t>  </a:t>
            </a:r>
            <a:r>
              <a:rPr lang="en-US" altLang="it-IT" sz="2000" b="1" dirty="0" err="1">
                <a:solidFill>
                  <a:srgbClr val="0000FF"/>
                </a:solidFill>
                <a:sym typeface="Symbol" panose="05050102010706020507" pitchFamily="18" charset="2"/>
              </a:rPr>
              <a:t>l’energia</a:t>
            </a:r>
            <a:r>
              <a:rPr lang="en-US" altLang="it-IT" sz="2000" b="1" dirty="0">
                <a:solidFill>
                  <a:srgbClr val="0000FF"/>
                </a:solidFill>
                <a:sym typeface="Symbol" panose="05050102010706020507" pitchFamily="18" charset="2"/>
              </a:rPr>
              <a:t> di Gibbs standard di </a:t>
            </a:r>
            <a:r>
              <a:rPr lang="en-US" altLang="it-IT" sz="2000" b="1" dirty="0" err="1">
                <a:solidFill>
                  <a:srgbClr val="0000FF"/>
                </a:solidFill>
                <a:sym typeface="Symbol" panose="05050102010706020507" pitchFamily="18" charset="2"/>
              </a:rPr>
              <a:t>reazione</a:t>
            </a:r>
            <a:r>
              <a:rPr lang="en-US" altLang="it-IT" sz="2000" b="1" dirty="0">
                <a:solidFill>
                  <a:srgbClr val="0000FF"/>
                </a:solidFill>
                <a:sym typeface="Symbol" panose="05050102010706020507" pitchFamily="18" charset="2"/>
              </a:rPr>
              <a:t> </a:t>
            </a:r>
            <a:r>
              <a:rPr lang="en-US" altLang="it-IT" sz="2000" b="1" dirty="0" err="1">
                <a:solidFill>
                  <a:srgbClr val="0000FF"/>
                </a:solidFill>
                <a:sym typeface="Symbol" panose="05050102010706020507" pitchFamily="18" charset="2"/>
              </a:rPr>
              <a:t>G°</a:t>
            </a:r>
            <a:r>
              <a:rPr lang="en-US" altLang="it-IT" sz="2000" b="1" baseline="-25000" dirty="0" err="1">
                <a:solidFill>
                  <a:srgbClr val="0000FF"/>
                </a:solidFill>
                <a:sym typeface="Symbol" panose="05050102010706020507" pitchFamily="18" charset="2"/>
              </a:rPr>
              <a:t>r</a:t>
            </a:r>
            <a:r>
              <a:rPr lang="en-US" altLang="it-IT" sz="2000" b="1" baseline="-25000" dirty="0">
                <a:solidFill>
                  <a:srgbClr val="0000FF"/>
                </a:solidFill>
                <a:sym typeface="Symbol" panose="05050102010706020507" pitchFamily="18" charset="2"/>
              </a:rPr>
              <a:t> </a:t>
            </a:r>
            <a:r>
              <a:rPr lang="en-US" altLang="it-IT" sz="2000" b="1" dirty="0" err="1">
                <a:solidFill>
                  <a:srgbClr val="0000FF"/>
                </a:solidFill>
                <a:sym typeface="Symbol" panose="05050102010706020507" pitchFamily="18" charset="2"/>
              </a:rPr>
              <a:t>si</a:t>
            </a:r>
            <a:r>
              <a:rPr lang="en-US" altLang="it-IT" sz="2000" b="1" dirty="0">
                <a:solidFill>
                  <a:srgbClr val="0000FF"/>
                </a:solidFill>
                <a:sym typeface="Symbol" panose="05050102010706020507" pitchFamily="18" charset="2"/>
              </a:rPr>
              <a:t> </a:t>
            </a:r>
            <a:r>
              <a:rPr lang="en-US" altLang="it-IT" sz="2000" b="1" dirty="0" err="1">
                <a:solidFill>
                  <a:srgbClr val="0000FF"/>
                </a:solidFill>
                <a:sym typeface="Symbol" panose="05050102010706020507" pitchFamily="18" charset="2"/>
              </a:rPr>
              <a:t>può</a:t>
            </a:r>
            <a:r>
              <a:rPr lang="en-US" altLang="it-IT" sz="2000" b="1" dirty="0">
                <a:solidFill>
                  <a:srgbClr val="0000FF"/>
                </a:solidFill>
                <a:sym typeface="Symbol" panose="05050102010706020507" pitchFamily="18" charset="2"/>
              </a:rPr>
              <a:t> </a:t>
            </a:r>
            <a:r>
              <a:rPr lang="en-US" altLang="it-IT" sz="2000" b="1" dirty="0" err="1">
                <a:solidFill>
                  <a:srgbClr val="0000FF"/>
                </a:solidFill>
                <a:sym typeface="Symbol" panose="05050102010706020507" pitchFamily="18" charset="2"/>
              </a:rPr>
              <a:t>ottenere</a:t>
            </a:r>
            <a:r>
              <a:rPr lang="en-US" altLang="it-IT" sz="2000" b="1" dirty="0">
                <a:solidFill>
                  <a:srgbClr val="0000FF"/>
                </a:solidFill>
                <a:sym typeface="Symbol" panose="05050102010706020507" pitchFamily="18" charset="2"/>
              </a:rPr>
              <a:t> </a:t>
            </a:r>
            <a:r>
              <a:rPr lang="en-US" altLang="it-IT" sz="2000" b="1" dirty="0" err="1">
                <a:solidFill>
                  <a:srgbClr val="0000FF"/>
                </a:solidFill>
                <a:sym typeface="Symbol" panose="05050102010706020507" pitchFamily="18" charset="2"/>
              </a:rPr>
              <a:t>conoscendo</a:t>
            </a:r>
            <a:r>
              <a:rPr lang="en-US" altLang="it-IT" sz="2000" b="1" dirty="0">
                <a:solidFill>
                  <a:srgbClr val="0000FF"/>
                </a:solidFill>
                <a:sym typeface="Symbol" panose="05050102010706020507" pitchFamily="18" charset="2"/>
              </a:rPr>
              <a:t> le </a:t>
            </a:r>
            <a:r>
              <a:rPr lang="en-US" altLang="it-IT" sz="2000" b="1" dirty="0" err="1">
                <a:solidFill>
                  <a:srgbClr val="0000FF"/>
                </a:solidFill>
                <a:sym typeface="Symbol" panose="05050102010706020507" pitchFamily="18" charset="2"/>
              </a:rPr>
              <a:t>G°</a:t>
            </a:r>
            <a:r>
              <a:rPr lang="en-US" altLang="it-IT" sz="2000" b="1" baseline="-25000" dirty="0" err="1">
                <a:solidFill>
                  <a:srgbClr val="0000FF"/>
                </a:solidFill>
                <a:sym typeface="Symbol" panose="05050102010706020507" pitchFamily="18" charset="2"/>
              </a:rPr>
              <a:t>f</a:t>
            </a:r>
            <a:r>
              <a:rPr lang="en-US" altLang="it-IT" sz="2000" b="1" baseline="-25000" dirty="0">
                <a:solidFill>
                  <a:srgbClr val="0000FF"/>
                </a:solidFill>
                <a:sym typeface="Symbol" panose="05050102010706020507" pitchFamily="18" charset="2"/>
              </a:rPr>
              <a:t>  </a:t>
            </a:r>
            <a:r>
              <a:rPr lang="en-US" altLang="it-IT" sz="2000" b="1" dirty="0">
                <a:solidFill>
                  <a:srgbClr val="0000FF"/>
                </a:solidFill>
                <a:sym typeface="Symbol" panose="05050102010706020507" pitchFamily="18" charset="2"/>
              </a:rPr>
              <a:t>di reagent e </a:t>
            </a:r>
            <a:r>
              <a:rPr lang="en-US" altLang="it-IT" sz="2000" b="1" dirty="0" err="1">
                <a:solidFill>
                  <a:srgbClr val="0000FF"/>
                </a:solidFill>
                <a:sym typeface="Symbol" panose="05050102010706020507" pitchFamily="18" charset="2"/>
              </a:rPr>
              <a:t>prodotti</a:t>
            </a:r>
            <a:endParaRPr lang="it-IT" altLang="it-IT" sz="2000" b="1" dirty="0">
              <a:solidFill>
                <a:srgbClr val="0000FF"/>
              </a:solidFill>
              <a:sym typeface="Symbol" panose="05050102010706020507" pitchFamily="18" charset="2"/>
            </a:endParaRPr>
          </a:p>
        </p:txBody>
      </p:sp>
      <p:graphicFrame>
        <p:nvGraphicFramePr>
          <p:cNvPr id="3" name="Object 10">
            <a:extLst>
              <a:ext uri="{FF2B5EF4-FFF2-40B4-BE49-F238E27FC236}">
                <a16:creationId xmlns:a16="http://schemas.microsoft.com/office/drawing/2014/main" id="{044D767A-35ED-4D57-82EF-8BD0B181812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4518646"/>
              </p:ext>
            </p:extLst>
          </p:nvPr>
        </p:nvGraphicFramePr>
        <p:xfrm>
          <a:off x="1619672" y="1556792"/>
          <a:ext cx="5129213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8" name="Equazione" r:id="rId3" imgW="2222500" imgH="342900" progId="Equation.3">
                  <p:embed/>
                </p:oleObj>
              </mc:Choice>
              <mc:Fallback>
                <p:oleObj name="Equazione" r:id="rId3" imgW="2222500" imgH="342900" progId="Equation.3">
                  <p:embed/>
                  <p:pic>
                    <p:nvPicPr>
                      <p:cNvPr id="4" name="Object 10">
                        <a:extLst>
                          <a:ext uri="{FF2B5EF4-FFF2-40B4-BE49-F238E27FC236}">
                            <a16:creationId xmlns:a16="http://schemas.microsoft.com/office/drawing/2014/main" id="{EA858730-54C4-4D48-A285-E954F0F655C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672" y="1556792"/>
                        <a:ext cx="5129213" cy="792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ttangolo 5">
            <a:extLst>
              <a:ext uri="{FF2B5EF4-FFF2-40B4-BE49-F238E27FC236}">
                <a16:creationId xmlns:a16="http://schemas.microsoft.com/office/drawing/2014/main" id="{B13A3FD4-14B2-45B2-AEA3-36BE825EB449}"/>
              </a:ext>
            </a:extLst>
          </p:cNvPr>
          <p:cNvSpPr/>
          <p:nvPr/>
        </p:nvSpPr>
        <p:spPr>
          <a:xfrm>
            <a:off x="471701" y="3933056"/>
            <a:ext cx="8416621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altLang="it-IT" sz="2000" b="1" dirty="0">
                <a:solidFill>
                  <a:srgbClr val="0000FF"/>
                </a:solidFill>
                <a:sym typeface="Symbol" panose="05050102010706020507" pitchFamily="18" charset="2"/>
              </a:rPr>
              <a:t>Ad </a:t>
            </a:r>
            <a:r>
              <a:rPr lang="en-US" altLang="it-IT" sz="2000" b="1" dirty="0" err="1">
                <a:solidFill>
                  <a:srgbClr val="0000FF"/>
                </a:solidFill>
                <a:sym typeface="Symbol" panose="05050102010706020507" pitchFamily="18" charset="2"/>
              </a:rPr>
              <a:t>esempio</a:t>
            </a:r>
            <a:r>
              <a:rPr lang="en-US" altLang="it-IT" sz="2000" b="1" dirty="0">
                <a:solidFill>
                  <a:srgbClr val="0000FF"/>
                </a:solidFill>
                <a:sym typeface="Symbol" panose="05050102010706020507" pitchFamily="18" charset="2"/>
              </a:rPr>
              <a:t> per la </a:t>
            </a:r>
            <a:r>
              <a:rPr lang="en-US" altLang="it-IT" sz="2000" b="1" dirty="0" err="1">
                <a:solidFill>
                  <a:srgbClr val="0000FF"/>
                </a:solidFill>
                <a:sym typeface="Symbol" panose="05050102010706020507" pitchFamily="18" charset="2"/>
              </a:rPr>
              <a:t>reazione</a:t>
            </a:r>
            <a:r>
              <a:rPr lang="en-US" altLang="it-IT" sz="2000" b="1" dirty="0">
                <a:solidFill>
                  <a:srgbClr val="0000FF"/>
                </a:solidFill>
                <a:sym typeface="Symbol" panose="05050102010706020507" pitchFamily="18" charset="2"/>
              </a:rPr>
              <a:t> :</a:t>
            </a:r>
          </a:p>
          <a:p>
            <a:pPr eaLnBrk="1" hangingPunct="1"/>
            <a:endParaRPr lang="en-US" altLang="it-IT" sz="2000" b="1" dirty="0">
              <a:solidFill>
                <a:srgbClr val="0000FF"/>
              </a:solidFill>
              <a:sym typeface="Symbol" panose="05050102010706020507" pitchFamily="18" charset="2"/>
            </a:endParaRPr>
          </a:p>
          <a:p>
            <a:pPr eaLnBrk="1" hangingPunct="1"/>
            <a:r>
              <a:rPr lang="en-US" altLang="it-IT" sz="2000" b="1" dirty="0">
                <a:solidFill>
                  <a:srgbClr val="0000FF"/>
                </a:solidFill>
                <a:sym typeface="Symbol" panose="05050102010706020507" pitchFamily="18" charset="2"/>
              </a:rPr>
              <a:t>           CO(g)+ ½ O</a:t>
            </a:r>
            <a:r>
              <a:rPr lang="en-US" altLang="it-IT" sz="2000" b="1" baseline="-25000" dirty="0">
                <a:solidFill>
                  <a:srgbClr val="0000FF"/>
                </a:solidFill>
                <a:sym typeface="Symbol" panose="05050102010706020507" pitchFamily="18" charset="2"/>
              </a:rPr>
              <a:t>2</a:t>
            </a:r>
            <a:r>
              <a:rPr lang="en-US" altLang="it-IT" sz="2000" b="1" dirty="0">
                <a:solidFill>
                  <a:srgbClr val="0000FF"/>
                </a:solidFill>
                <a:sym typeface="Symbol" panose="05050102010706020507" pitchFamily="18" charset="2"/>
              </a:rPr>
              <a:t>(g)  CO</a:t>
            </a:r>
            <a:r>
              <a:rPr lang="en-US" altLang="it-IT" sz="2000" b="1" baseline="-25000" dirty="0">
                <a:solidFill>
                  <a:srgbClr val="0000FF"/>
                </a:solidFill>
                <a:sym typeface="Symbol" panose="05050102010706020507" pitchFamily="18" charset="2"/>
              </a:rPr>
              <a:t>2</a:t>
            </a:r>
            <a:r>
              <a:rPr lang="en-US" altLang="it-IT" sz="2000" b="1" dirty="0">
                <a:solidFill>
                  <a:srgbClr val="0000FF"/>
                </a:solidFill>
                <a:sym typeface="Symbol" panose="05050102010706020507" pitchFamily="18" charset="2"/>
              </a:rPr>
              <a:t>(g)</a:t>
            </a:r>
          </a:p>
          <a:p>
            <a:pPr eaLnBrk="1" hangingPunct="1"/>
            <a:endParaRPr lang="en-US" altLang="it-IT" sz="2000" b="1" dirty="0">
              <a:solidFill>
                <a:srgbClr val="0000FF"/>
              </a:solidFill>
              <a:sym typeface="Symbol" panose="05050102010706020507" pitchFamily="18" charset="2"/>
            </a:endParaRPr>
          </a:p>
          <a:p>
            <a:pPr eaLnBrk="1" hangingPunct="1"/>
            <a:r>
              <a:rPr lang="en-US" altLang="it-IT" sz="2000" b="1" dirty="0">
                <a:solidFill>
                  <a:srgbClr val="0000FF"/>
                </a:solidFill>
                <a:sym typeface="Symbol" panose="05050102010706020507" pitchFamily="18" charset="2"/>
              </a:rPr>
              <a:t></a:t>
            </a:r>
            <a:r>
              <a:rPr lang="en-US" altLang="it-IT" sz="2000" b="1" dirty="0" err="1">
                <a:solidFill>
                  <a:srgbClr val="0000FF"/>
                </a:solidFill>
                <a:sym typeface="Symbol" panose="05050102010706020507" pitchFamily="18" charset="2"/>
              </a:rPr>
              <a:t>G°</a:t>
            </a:r>
            <a:r>
              <a:rPr lang="en-US" altLang="it-IT" sz="2000" b="1" baseline="-25000" dirty="0" err="1">
                <a:solidFill>
                  <a:srgbClr val="0000FF"/>
                </a:solidFill>
                <a:sym typeface="Symbol" panose="05050102010706020507" pitchFamily="18" charset="2"/>
              </a:rPr>
              <a:t>r</a:t>
            </a:r>
            <a:r>
              <a:rPr lang="en-US" altLang="it-IT" sz="2000" b="1" baseline="-25000" dirty="0">
                <a:solidFill>
                  <a:srgbClr val="0000FF"/>
                </a:solidFill>
                <a:sym typeface="Symbol" panose="05050102010706020507" pitchFamily="18" charset="2"/>
              </a:rPr>
              <a:t> </a:t>
            </a:r>
            <a:r>
              <a:rPr lang="en-US" altLang="it-IT" sz="2000" b="1" dirty="0">
                <a:solidFill>
                  <a:srgbClr val="0000FF"/>
                </a:solidFill>
                <a:sym typeface="Symbol" panose="05050102010706020507" pitchFamily="18" charset="2"/>
              </a:rPr>
              <a:t>= </a:t>
            </a:r>
            <a:r>
              <a:rPr lang="en-US" altLang="it-IT" sz="2000" b="1" dirty="0" err="1">
                <a:solidFill>
                  <a:srgbClr val="0000FF"/>
                </a:solidFill>
                <a:sym typeface="Symbol" panose="05050102010706020507" pitchFamily="18" charset="2"/>
              </a:rPr>
              <a:t>G°</a:t>
            </a:r>
            <a:r>
              <a:rPr lang="en-US" altLang="it-IT" sz="2000" b="1" baseline="-25000" dirty="0" err="1">
                <a:solidFill>
                  <a:srgbClr val="0000FF"/>
                </a:solidFill>
                <a:sym typeface="Symbol" panose="05050102010706020507" pitchFamily="18" charset="2"/>
              </a:rPr>
              <a:t>f</a:t>
            </a:r>
            <a:r>
              <a:rPr lang="en-US" altLang="it-IT" sz="2000" b="1" baseline="-25000" dirty="0">
                <a:solidFill>
                  <a:srgbClr val="0000FF"/>
                </a:solidFill>
                <a:sym typeface="Symbol" panose="05050102010706020507" pitchFamily="18" charset="2"/>
              </a:rPr>
              <a:t> </a:t>
            </a:r>
            <a:r>
              <a:rPr lang="en-US" altLang="it-IT" sz="2000" b="1" dirty="0">
                <a:solidFill>
                  <a:srgbClr val="0000FF"/>
                </a:solidFill>
                <a:sym typeface="Symbol" panose="05050102010706020507" pitchFamily="18" charset="2"/>
              </a:rPr>
              <a:t>(CO</a:t>
            </a:r>
            <a:r>
              <a:rPr lang="en-US" altLang="it-IT" sz="2000" b="1" baseline="-25000" dirty="0">
                <a:solidFill>
                  <a:srgbClr val="0000FF"/>
                </a:solidFill>
                <a:sym typeface="Symbol" panose="05050102010706020507" pitchFamily="18" charset="2"/>
              </a:rPr>
              <a:t>2</a:t>
            </a:r>
            <a:r>
              <a:rPr lang="en-US" altLang="it-IT" sz="2000" b="1" dirty="0">
                <a:solidFill>
                  <a:srgbClr val="0000FF"/>
                </a:solidFill>
                <a:sym typeface="Symbol" panose="05050102010706020507" pitchFamily="18" charset="2"/>
              </a:rPr>
              <a:t>,g) - </a:t>
            </a:r>
            <a:r>
              <a:rPr lang="en-US" altLang="it-IT" sz="2000" b="1" dirty="0" err="1">
                <a:solidFill>
                  <a:srgbClr val="0000FF"/>
                </a:solidFill>
                <a:sym typeface="Symbol" panose="05050102010706020507" pitchFamily="18" charset="2"/>
              </a:rPr>
              <a:t>G°</a:t>
            </a:r>
            <a:r>
              <a:rPr lang="en-US" altLang="it-IT" sz="2000" b="1" baseline="-25000" dirty="0" err="1">
                <a:solidFill>
                  <a:srgbClr val="0000FF"/>
                </a:solidFill>
                <a:sym typeface="Symbol" panose="05050102010706020507" pitchFamily="18" charset="2"/>
              </a:rPr>
              <a:t>f</a:t>
            </a:r>
            <a:r>
              <a:rPr lang="en-US" altLang="it-IT" sz="2000" b="1" baseline="-25000" dirty="0">
                <a:solidFill>
                  <a:srgbClr val="0000FF"/>
                </a:solidFill>
                <a:sym typeface="Symbol" panose="05050102010706020507" pitchFamily="18" charset="2"/>
              </a:rPr>
              <a:t> </a:t>
            </a:r>
            <a:r>
              <a:rPr lang="en-US" altLang="it-IT" sz="2000" b="1" dirty="0">
                <a:solidFill>
                  <a:srgbClr val="0000FF"/>
                </a:solidFill>
                <a:sym typeface="Symbol" panose="05050102010706020507" pitchFamily="18" charset="2"/>
              </a:rPr>
              <a:t>(</a:t>
            </a:r>
            <a:r>
              <a:rPr lang="en-US" altLang="it-IT" sz="2000" b="1" dirty="0" err="1">
                <a:solidFill>
                  <a:srgbClr val="0000FF"/>
                </a:solidFill>
                <a:sym typeface="Symbol" panose="05050102010706020507" pitchFamily="18" charset="2"/>
              </a:rPr>
              <a:t>CO,g</a:t>
            </a:r>
            <a:r>
              <a:rPr lang="en-US" altLang="it-IT" sz="2000" b="1" dirty="0">
                <a:solidFill>
                  <a:srgbClr val="0000FF"/>
                </a:solidFill>
                <a:sym typeface="Symbol" panose="05050102010706020507" pitchFamily="18" charset="2"/>
              </a:rPr>
              <a:t>) - 1/2 </a:t>
            </a:r>
            <a:r>
              <a:rPr lang="en-US" altLang="it-IT" sz="2000" b="1" dirty="0" err="1">
                <a:solidFill>
                  <a:srgbClr val="0000FF"/>
                </a:solidFill>
                <a:sym typeface="Symbol" panose="05050102010706020507" pitchFamily="18" charset="2"/>
              </a:rPr>
              <a:t>G°</a:t>
            </a:r>
            <a:r>
              <a:rPr lang="en-US" altLang="it-IT" sz="2000" b="1" baseline="-25000" dirty="0" err="1">
                <a:solidFill>
                  <a:srgbClr val="0000FF"/>
                </a:solidFill>
                <a:sym typeface="Symbol" panose="05050102010706020507" pitchFamily="18" charset="2"/>
              </a:rPr>
              <a:t>f</a:t>
            </a:r>
            <a:r>
              <a:rPr lang="en-US" altLang="it-IT" sz="2000" b="1" baseline="-25000" dirty="0">
                <a:solidFill>
                  <a:srgbClr val="0000FF"/>
                </a:solidFill>
                <a:sym typeface="Symbol" panose="05050102010706020507" pitchFamily="18" charset="2"/>
              </a:rPr>
              <a:t> </a:t>
            </a:r>
            <a:r>
              <a:rPr lang="en-US" altLang="it-IT" sz="2000" b="1" dirty="0">
                <a:solidFill>
                  <a:srgbClr val="0000FF"/>
                </a:solidFill>
                <a:sym typeface="Symbol" panose="05050102010706020507" pitchFamily="18" charset="2"/>
              </a:rPr>
              <a:t>(O</a:t>
            </a:r>
            <a:r>
              <a:rPr lang="en-US" altLang="it-IT" sz="2000" b="1" baseline="-25000" dirty="0">
                <a:solidFill>
                  <a:srgbClr val="0000FF"/>
                </a:solidFill>
                <a:sym typeface="Symbol" panose="05050102010706020507" pitchFamily="18" charset="2"/>
              </a:rPr>
              <a:t>2</a:t>
            </a:r>
            <a:r>
              <a:rPr lang="en-US" altLang="it-IT" sz="2000" b="1" dirty="0">
                <a:solidFill>
                  <a:srgbClr val="0000FF"/>
                </a:solidFill>
                <a:sym typeface="Symbol" panose="05050102010706020507" pitchFamily="18" charset="2"/>
              </a:rPr>
              <a:t>,g) =</a:t>
            </a:r>
          </a:p>
          <a:p>
            <a:pPr eaLnBrk="1" hangingPunct="1"/>
            <a:endParaRPr lang="en-US" altLang="it-IT" sz="2000" b="1" dirty="0">
              <a:solidFill>
                <a:srgbClr val="0000FF"/>
              </a:solidFill>
              <a:sym typeface="Symbol" panose="05050102010706020507" pitchFamily="18" charset="2"/>
            </a:endParaRPr>
          </a:p>
          <a:p>
            <a:pPr eaLnBrk="1" hangingPunct="1"/>
            <a:r>
              <a:rPr lang="en-US" altLang="it-IT" sz="2000" b="1" dirty="0">
                <a:solidFill>
                  <a:srgbClr val="0000FF"/>
                </a:solidFill>
                <a:sym typeface="Symbol" panose="05050102010706020507" pitchFamily="18" charset="2"/>
              </a:rPr>
              <a:t>       = -394,4 kJ/mol – (-137,2 kJ/mol) – 0 = -257,2 kJ/mol </a:t>
            </a:r>
            <a:endParaRPr lang="it-IT" altLang="it-IT" sz="2000" b="1" dirty="0">
              <a:solidFill>
                <a:srgbClr val="0000FF"/>
              </a:solidFill>
              <a:sym typeface="Symbol" panose="05050102010706020507" pitchFamily="18" charset="2"/>
            </a:endParaRP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16654AD8-6B0C-4015-81B7-B6CBDBDD4B57}"/>
              </a:ext>
            </a:extLst>
          </p:cNvPr>
          <p:cNvSpPr/>
          <p:nvPr/>
        </p:nvSpPr>
        <p:spPr>
          <a:xfrm>
            <a:off x="426570" y="2494674"/>
            <a:ext cx="832189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it-IT" sz="2000" b="1" dirty="0">
                <a:solidFill>
                  <a:srgbClr val="0000FF"/>
                </a:solidFill>
                <a:sym typeface="Symbol" panose="05050102010706020507" pitchFamily="18" charset="2"/>
              </a:rPr>
              <a:t>con </a:t>
            </a:r>
            <a:r>
              <a:rPr lang="en-US" altLang="it-IT" sz="2000" b="1" baseline="-25000" dirty="0">
                <a:solidFill>
                  <a:srgbClr val="0000FF"/>
                </a:solidFill>
                <a:sym typeface="Symbol" panose="05050102010706020507" pitchFamily="18" charset="2"/>
              </a:rPr>
              <a:t>P</a:t>
            </a:r>
            <a:r>
              <a:rPr lang="en-US" altLang="it-IT" sz="2000" b="1" dirty="0">
                <a:solidFill>
                  <a:srgbClr val="0000FF"/>
                </a:solidFill>
                <a:sym typeface="Symbol" panose="05050102010706020507" pitchFamily="18" charset="2"/>
              </a:rPr>
              <a:t> e </a:t>
            </a:r>
            <a:r>
              <a:rPr lang="en-US" altLang="it-IT" sz="2000" b="1" baseline="-25000" dirty="0">
                <a:solidFill>
                  <a:srgbClr val="0000FF"/>
                </a:solidFill>
                <a:sym typeface="Symbol" panose="05050102010706020507" pitchFamily="18" charset="2"/>
              </a:rPr>
              <a:t>R</a:t>
            </a:r>
            <a:r>
              <a:rPr lang="en-US" altLang="it-IT" sz="2000" b="1" dirty="0">
                <a:solidFill>
                  <a:srgbClr val="0000FF"/>
                </a:solidFill>
                <a:sym typeface="Symbol" panose="05050102010706020507" pitchFamily="18" charset="2"/>
              </a:rPr>
              <a:t> coefficient </a:t>
            </a:r>
            <a:r>
              <a:rPr lang="en-US" altLang="it-IT" sz="2000" b="1" dirty="0" err="1">
                <a:solidFill>
                  <a:srgbClr val="0000FF"/>
                </a:solidFill>
                <a:sym typeface="Symbol" panose="05050102010706020507" pitchFamily="18" charset="2"/>
              </a:rPr>
              <a:t>stechiometrici</a:t>
            </a:r>
            <a:r>
              <a:rPr lang="en-US" altLang="it-IT" sz="2000" b="1" dirty="0">
                <a:solidFill>
                  <a:srgbClr val="0000FF"/>
                </a:solidFill>
                <a:sym typeface="Symbol" panose="05050102010706020507" pitchFamily="18" charset="2"/>
              </a:rPr>
              <a:t> di P ed R </a:t>
            </a:r>
            <a:r>
              <a:rPr lang="en-US" altLang="it-IT" sz="2000" b="1" dirty="0" err="1">
                <a:solidFill>
                  <a:srgbClr val="0000FF"/>
                </a:solidFill>
                <a:sym typeface="Symbol" panose="05050102010706020507" pitchFamily="18" charset="2"/>
              </a:rPr>
              <a:t>nella</a:t>
            </a:r>
            <a:r>
              <a:rPr lang="en-US" altLang="it-IT" sz="2000" b="1" dirty="0">
                <a:solidFill>
                  <a:srgbClr val="0000FF"/>
                </a:solidFill>
                <a:sym typeface="Symbol" panose="05050102010706020507" pitchFamily="18" charset="2"/>
              </a:rPr>
              <a:t> </a:t>
            </a:r>
            <a:r>
              <a:rPr lang="en-US" altLang="it-IT" sz="2000" b="1" dirty="0" err="1">
                <a:solidFill>
                  <a:srgbClr val="0000FF"/>
                </a:solidFill>
                <a:sym typeface="Symbol" panose="05050102010706020507" pitchFamily="18" charset="2"/>
              </a:rPr>
              <a:t>reazione</a:t>
            </a:r>
            <a:r>
              <a:rPr lang="en-US" altLang="it-IT" sz="2000" b="1" dirty="0">
                <a:solidFill>
                  <a:srgbClr val="0000FF"/>
                </a:solidFill>
                <a:sym typeface="Symbol" panose="05050102010706020507" pitchFamily="18" charset="2"/>
              </a:rPr>
              <a:t> </a:t>
            </a:r>
            <a:r>
              <a:rPr lang="en-US" altLang="it-IT" sz="2000" b="1" dirty="0" err="1">
                <a:solidFill>
                  <a:srgbClr val="0000FF"/>
                </a:solidFill>
                <a:sym typeface="Symbol" panose="05050102010706020507" pitchFamily="18" charset="2"/>
              </a:rPr>
              <a:t>considerata</a:t>
            </a:r>
            <a:r>
              <a:rPr lang="en-US" altLang="it-IT" sz="2000" b="1" dirty="0">
                <a:solidFill>
                  <a:srgbClr val="0000FF"/>
                </a:solidFill>
                <a:sym typeface="Symbol" panose="05050102010706020507" pitchFamily="18" charset="2"/>
              </a:rPr>
              <a:t> 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586181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8">
            <a:extLst>
              <a:ext uri="{FF2B5EF4-FFF2-40B4-BE49-F238E27FC236}">
                <a16:creationId xmlns:a16="http://schemas.microsoft.com/office/drawing/2014/main" id="{8B7B824F-E56F-4C63-90CB-C2101D618B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850" y="1414463"/>
            <a:ext cx="86407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AU" altLang="it-IT" sz="2000">
                <a:latin typeface="Comic Sans MS" panose="030F0702030302020204" pitchFamily="66" charset="0"/>
              </a:rPr>
              <a:t>Se abbiamo una reazione in soluzione</a:t>
            </a:r>
            <a:endParaRPr lang="en-AU" altLang="it-IT" sz="2000" baseline="30000">
              <a:latin typeface="Comic Sans MS" panose="030F0702030302020204" pitchFamily="66" charset="0"/>
            </a:endParaRPr>
          </a:p>
        </p:txBody>
      </p:sp>
      <p:sp>
        <p:nvSpPr>
          <p:cNvPr id="11267" name="Rectangle 13">
            <a:extLst>
              <a:ext uri="{FF2B5EF4-FFF2-40B4-BE49-F238E27FC236}">
                <a16:creationId xmlns:a16="http://schemas.microsoft.com/office/drawing/2014/main" id="{7E19DEA2-8217-4352-AA2C-4E09A4609F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7664" y="1862410"/>
            <a:ext cx="57975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it-IT" sz="2000" b="1" dirty="0" err="1">
                <a:latin typeface="Comic Sans MS" panose="030F0702030302020204" pitchFamily="66" charset="0"/>
              </a:rPr>
              <a:t>aA</a:t>
            </a:r>
            <a:r>
              <a:rPr lang="en-AU" altLang="it-IT" sz="2000" b="1" dirty="0">
                <a:latin typeface="Comic Sans MS" panose="030F0702030302020204" pitchFamily="66" charset="0"/>
              </a:rPr>
              <a:t> + </a:t>
            </a:r>
            <a:r>
              <a:rPr lang="en-AU" altLang="it-IT" sz="2000" b="1" dirty="0" err="1">
                <a:latin typeface="Comic Sans MS" panose="030F0702030302020204" pitchFamily="66" charset="0"/>
              </a:rPr>
              <a:t>bB</a:t>
            </a:r>
            <a:r>
              <a:rPr lang="it-IT" altLang="it-IT" sz="2000" b="1" dirty="0">
                <a:latin typeface="Comic Sans MS" panose="030F0702030302020204" pitchFamily="66" charset="0"/>
              </a:rPr>
              <a:t>     </a:t>
            </a:r>
            <a:r>
              <a:rPr lang="en-AU" altLang="it-IT" sz="2000" b="1" dirty="0" err="1">
                <a:latin typeface="Comic Sans MS" panose="030F0702030302020204" pitchFamily="66" charset="0"/>
              </a:rPr>
              <a:t>cC</a:t>
            </a:r>
            <a:r>
              <a:rPr lang="en-AU" altLang="it-IT" sz="2000" b="1" dirty="0">
                <a:latin typeface="Comic Sans MS" panose="030F0702030302020204" pitchFamily="66" charset="0"/>
              </a:rPr>
              <a:t> + </a:t>
            </a:r>
            <a:r>
              <a:rPr lang="en-AU" altLang="it-IT" sz="2000" b="1" dirty="0" err="1">
                <a:latin typeface="Comic Sans MS" panose="030F0702030302020204" pitchFamily="66" charset="0"/>
              </a:rPr>
              <a:t>dD</a:t>
            </a:r>
            <a:endParaRPr lang="it-IT" altLang="it-IT" sz="2000" b="1" dirty="0">
              <a:latin typeface="Comic Sans MS" panose="030F0702030302020204" pitchFamily="66" charset="0"/>
            </a:endParaRPr>
          </a:p>
        </p:txBody>
      </p:sp>
      <p:graphicFrame>
        <p:nvGraphicFramePr>
          <p:cNvPr id="4" name="Object 17">
            <a:extLst>
              <a:ext uri="{FF2B5EF4-FFF2-40B4-BE49-F238E27FC236}">
                <a16:creationId xmlns:a16="http://schemas.microsoft.com/office/drawing/2014/main" id="{38AD9D2A-1F80-4889-A139-E5BDED64BF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15163" y="3646488"/>
          <a:ext cx="1463675" cy="893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13" name="Equazione" r:id="rId3" imgW="749300" imgH="457200" progId="Equation.3">
                  <p:embed/>
                </p:oleObj>
              </mc:Choice>
              <mc:Fallback>
                <p:oleObj name="Equazione" r:id="rId3" imgW="749300" imgH="4572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5163" y="3646488"/>
                        <a:ext cx="1463675" cy="893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Box 21">
            <a:extLst>
              <a:ext uri="{FF2B5EF4-FFF2-40B4-BE49-F238E27FC236}">
                <a16:creationId xmlns:a16="http://schemas.microsoft.com/office/drawing/2014/main" id="{20273315-7F15-4B1B-85CD-48F79A91DA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3938" y="3908425"/>
            <a:ext cx="3224212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>
                <a:latin typeface="Comic Sans MS" panose="030F0702030302020204" pitchFamily="66" charset="0"/>
              </a:rPr>
              <a:t>con Q</a:t>
            </a:r>
            <a:r>
              <a:rPr lang="it-IT" altLang="it-IT" sz="1800" baseline="-25000">
                <a:latin typeface="Comic Sans MS" panose="030F0702030302020204" pitchFamily="66" charset="0"/>
              </a:rPr>
              <a:t>c </a:t>
            </a:r>
            <a:r>
              <a:rPr lang="it-IT" altLang="it-IT" sz="1800">
                <a:latin typeface="Comic Sans MS" panose="030F0702030302020204" pitchFamily="66" charset="0"/>
              </a:rPr>
              <a:t>quoziente di reazione</a:t>
            </a:r>
          </a:p>
        </p:txBody>
      </p:sp>
      <p:sp>
        <p:nvSpPr>
          <p:cNvPr id="6" name="Text Box 23">
            <a:extLst>
              <a:ext uri="{FF2B5EF4-FFF2-40B4-BE49-F238E27FC236}">
                <a16:creationId xmlns:a16="http://schemas.microsoft.com/office/drawing/2014/main" id="{251ED3C7-4C23-4029-A8EE-93DD400EEC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5053013"/>
            <a:ext cx="1530350" cy="385762"/>
          </a:xfrm>
          <a:prstGeom prst="rect">
            <a:avLst/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 b="1">
                <a:solidFill>
                  <a:srgbClr val="FF0000"/>
                </a:solidFill>
                <a:latin typeface="Comic Sans MS" panose="030F0702030302020204" pitchFamily="66" charset="0"/>
              </a:rPr>
              <a:t>All’equilibrio</a:t>
            </a:r>
          </a:p>
        </p:txBody>
      </p:sp>
      <p:sp>
        <p:nvSpPr>
          <p:cNvPr id="7" name="Line 24">
            <a:extLst>
              <a:ext uri="{FF2B5EF4-FFF2-40B4-BE49-F238E27FC236}">
                <a16:creationId xmlns:a16="http://schemas.microsoft.com/office/drawing/2014/main" id="{81E64523-70A5-4FF9-980E-8F859CA64947}"/>
              </a:ext>
            </a:extLst>
          </p:cNvPr>
          <p:cNvSpPr>
            <a:spLocks noChangeShapeType="1"/>
          </p:cNvSpPr>
          <p:nvPr/>
        </p:nvSpPr>
        <p:spPr bwMode="auto">
          <a:xfrm>
            <a:off x="2339975" y="5268913"/>
            <a:ext cx="6477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graphicFrame>
        <p:nvGraphicFramePr>
          <p:cNvPr id="9" name="Oggetto 8">
            <a:extLst>
              <a:ext uri="{FF2B5EF4-FFF2-40B4-BE49-F238E27FC236}">
                <a16:creationId xmlns:a16="http://schemas.microsoft.com/office/drawing/2014/main" id="{0695F92A-5FBE-4A7D-B25B-2649EF72382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73413" y="5000625"/>
          <a:ext cx="2779712" cy="536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14" name="Equazione" r:id="rId5" imgW="1244600" imgH="241300" progId="Equation.3">
                  <p:embed/>
                </p:oleObj>
              </mc:Choice>
              <mc:Fallback>
                <p:oleObj name="Equazione" r:id="rId5" imgW="1244600" imgH="241300" progId="Equation.3">
                  <p:embed/>
                  <p:pic>
                    <p:nvPicPr>
                      <p:cNvPr id="0" name="Oggetto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3413" y="5000625"/>
                        <a:ext cx="2779712" cy="536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3" name="CasellaDiTesto 9">
            <a:extLst>
              <a:ext uri="{FF2B5EF4-FFF2-40B4-BE49-F238E27FC236}">
                <a16:creationId xmlns:a16="http://schemas.microsoft.com/office/drawing/2014/main" id="{ECF97647-044E-4A40-B216-780A0C0D41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2608263"/>
            <a:ext cx="88201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>
                <a:latin typeface="Comic Sans MS" panose="030F0702030302020204" pitchFamily="66" charset="0"/>
              </a:rPr>
              <a:t>Si introduce  una quantità adimensionale                    con c</a:t>
            </a:r>
            <a:r>
              <a:rPr lang="it-IT" altLang="it-IT" sz="1800" baseline="30000">
                <a:latin typeface="Comic Sans MS" panose="030F0702030302020204" pitchFamily="66" charset="0"/>
              </a:rPr>
              <a:t>0</a:t>
            </a:r>
            <a:r>
              <a:rPr lang="it-IT" altLang="it-IT" sz="1800">
                <a:latin typeface="Comic Sans MS" panose="030F0702030302020204" pitchFamily="66" charset="0"/>
              </a:rPr>
              <a:t> concentrazione 1M standard  </a:t>
            </a:r>
          </a:p>
        </p:txBody>
      </p:sp>
      <p:graphicFrame>
        <p:nvGraphicFramePr>
          <p:cNvPr id="11274" name="Oggetto 10">
            <a:extLst>
              <a:ext uri="{FF2B5EF4-FFF2-40B4-BE49-F238E27FC236}">
                <a16:creationId xmlns:a16="http://schemas.microsoft.com/office/drawing/2014/main" id="{D2902B06-F40C-4B5C-A68B-6AFD0AB3B19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40288" y="2409825"/>
          <a:ext cx="909637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15" name="Equazione" r:id="rId7" imgW="507780" imgH="444307" progId="Equation.3">
                  <p:embed/>
                </p:oleObj>
              </mc:Choice>
              <mc:Fallback>
                <p:oleObj name="Equazione" r:id="rId7" imgW="507780" imgH="444307" progId="Equation.3">
                  <p:embed/>
                  <p:pic>
                    <p:nvPicPr>
                      <p:cNvPr id="0" name="Oggetto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0288" y="2409825"/>
                        <a:ext cx="909637" cy="796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ggetto 11">
            <a:extLst>
              <a:ext uri="{FF2B5EF4-FFF2-40B4-BE49-F238E27FC236}">
                <a16:creationId xmlns:a16="http://schemas.microsoft.com/office/drawing/2014/main" id="{03B05321-8775-41C5-B85F-69DDBB840C6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60813" y="5651500"/>
          <a:ext cx="1487487" cy="893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16" name="Equazione" r:id="rId9" imgW="762000" imgH="457200" progId="Equation.3">
                  <p:embed/>
                </p:oleObj>
              </mc:Choice>
              <mc:Fallback>
                <p:oleObj name="Equazione" r:id="rId9" imgW="762000" imgH="457200" progId="Equation.3">
                  <p:embed/>
                  <p:pic>
                    <p:nvPicPr>
                      <p:cNvPr id="0" name="Oggetto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0813" y="5651500"/>
                        <a:ext cx="1487487" cy="893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6" name="Text Box 16">
            <a:extLst>
              <a:ext uri="{FF2B5EF4-FFF2-40B4-BE49-F238E27FC236}">
                <a16:creationId xmlns:a16="http://schemas.microsoft.com/office/drawing/2014/main" id="{29EFABFD-004A-452A-A166-432FC09D92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279400"/>
            <a:ext cx="8785225" cy="98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10000"/>
              </a:lnSpc>
              <a:spcAft>
                <a:spcPct val="5000"/>
              </a:spcAft>
              <a:buClr>
                <a:schemeClr val="hlink"/>
              </a:buClr>
              <a:buSzPct val="75000"/>
              <a:buFont typeface="Wingdings" panose="05000000000000000000" pitchFamily="2" charset="2"/>
              <a:buNone/>
            </a:pPr>
            <a:r>
              <a:rPr lang="en-US" altLang="it-IT" sz="1800" dirty="0" err="1">
                <a:latin typeface="Comic Sans MS" panose="030F0702030302020204" pitchFamily="66" charset="0"/>
              </a:rPr>
              <a:t>Abbiamo</a:t>
            </a:r>
            <a:r>
              <a:rPr lang="en-US" altLang="it-IT" sz="1800" dirty="0">
                <a:latin typeface="Comic Sans MS" panose="030F0702030302020204" pitchFamily="66" charset="0"/>
              </a:rPr>
              <a:t> </a:t>
            </a:r>
            <a:r>
              <a:rPr lang="en-US" altLang="it-IT" sz="1800" dirty="0" err="1">
                <a:latin typeface="Comic Sans MS" panose="030F0702030302020204" pitchFamily="66" charset="0"/>
              </a:rPr>
              <a:t>derivato</a:t>
            </a:r>
            <a:r>
              <a:rPr lang="en-US" altLang="it-IT" sz="1800" dirty="0">
                <a:latin typeface="Comic Sans MS" panose="030F0702030302020204" pitchFamily="66" charset="0"/>
              </a:rPr>
              <a:t> l’ </a:t>
            </a:r>
            <a:r>
              <a:rPr lang="en-US" altLang="it-IT" sz="1800" dirty="0" err="1">
                <a:latin typeface="Comic Sans MS" panose="030F0702030302020204" pitchFamily="66" charset="0"/>
              </a:rPr>
              <a:t>espressione</a:t>
            </a:r>
            <a:r>
              <a:rPr lang="en-US" altLang="it-IT" sz="1800" dirty="0">
                <a:latin typeface="Comic Sans MS" panose="030F0702030302020204" pitchFamily="66" charset="0"/>
              </a:rPr>
              <a:t>                             per R e P </a:t>
            </a:r>
            <a:r>
              <a:rPr lang="en-US" altLang="it-IT" sz="1800" dirty="0" err="1">
                <a:latin typeface="Comic Sans MS" panose="030F0702030302020204" pitchFamily="66" charset="0"/>
              </a:rPr>
              <a:t>trattati</a:t>
            </a:r>
            <a:r>
              <a:rPr lang="en-US" altLang="it-IT" sz="1800" dirty="0">
                <a:latin typeface="Comic Sans MS" panose="030F0702030302020204" pitchFamily="66" charset="0"/>
              </a:rPr>
              <a:t> come  gas </a:t>
            </a:r>
            <a:r>
              <a:rPr lang="en-US" altLang="it-IT" sz="1800" dirty="0" err="1">
                <a:latin typeface="Comic Sans MS" panose="030F0702030302020204" pitchFamily="66" charset="0"/>
              </a:rPr>
              <a:t>ideali</a:t>
            </a:r>
            <a:r>
              <a:rPr lang="en-US" altLang="it-IT" sz="1800" dirty="0">
                <a:latin typeface="Comic Sans MS" panose="030F0702030302020204" pitchFamily="66" charset="0"/>
              </a:rPr>
              <a:t>. La </a:t>
            </a:r>
            <a:r>
              <a:rPr lang="en-US" altLang="it-IT" sz="1800" dirty="0" err="1">
                <a:latin typeface="Comic Sans MS" panose="030F0702030302020204" pitchFamily="66" charset="0"/>
              </a:rPr>
              <a:t>relazione</a:t>
            </a:r>
            <a:r>
              <a:rPr lang="en-US" altLang="it-IT" sz="1800" dirty="0">
                <a:latin typeface="Comic Sans MS" panose="030F0702030302020204" pitchFamily="66" charset="0"/>
              </a:rPr>
              <a:t> ha </a:t>
            </a:r>
            <a:r>
              <a:rPr lang="en-US" altLang="it-IT" sz="1800" dirty="0" err="1">
                <a:latin typeface="Comic Sans MS" panose="030F0702030302020204" pitchFamily="66" charset="0"/>
              </a:rPr>
              <a:t>però</a:t>
            </a:r>
            <a:r>
              <a:rPr lang="en-US" altLang="it-IT" sz="1800" dirty="0">
                <a:latin typeface="Comic Sans MS" panose="030F0702030302020204" pitchFamily="66" charset="0"/>
              </a:rPr>
              <a:t> una </a:t>
            </a:r>
            <a:r>
              <a:rPr lang="en-US" altLang="it-IT" sz="1800" dirty="0" err="1">
                <a:latin typeface="Comic Sans MS" panose="030F0702030302020204" pitchFamily="66" charset="0"/>
              </a:rPr>
              <a:t>validità</a:t>
            </a:r>
            <a:r>
              <a:rPr lang="en-US" altLang="it-IT" sz="1800" dirty="0">
                <a:latin typeface="Comic Sans MS" panose="030F0702030302020204" pitchFamily="66" charset="0"/>
              </a:rPr>
              <a:t> </a:t>
            </a:r>
            <a:r>
              <a:rPr lang="en-US" altLang="it-IT" sz="1800" dirty="0" err="1">
                <a:latin typeface="Comic Sans MS" panose="030F0702030302020204" pitchFamily="66" charset="0"/>
              </a:rPr>
              <a:t>generale</a:t>
            </a:r>
            <a:r>
              <a:rPr lang="en-US" altLang="it-IT" sz="1800" dirty="0">
                <a:latin typeface="Comic Sans MS" panose="030F0702030302020204" pitchFamily="66" charset="0"/>
              </a:rPr>
              <a:t> (</a:t>
            </a:r>
            <a:r>
              <a:rPr lang="en-US" altLang="it-IT" sz="1800" dirty="0" err="1">
                <a:latin typeface="Comic Sans MS" panose="030F0702030302020204" pitchFamily="66" charset="0"/>
              </a:rPr>
              <a:t>indipendentemente</a:t>
            </a:r>
            <a:r>
              <a:rPr lang="en-US" altLang="it-IT" sz="1800" dirty="0">
                <a:latin typeface="Comic Sans MS" panose="030F0702030302020204" pitchFamily="66" charset="0"/>
              </a:rPr>
              <a:t> da come </a:t>
            </a:r>
            <a:r>
              <a:rPr lang="en-US" altLang="it-IT" sz="1800" dirty="0" err="1">
                <a:latin typeface="Comic Sans MS" panose="030F0702030302020204" pitchFamily="66" charset="0"/>
              </a:rPr>
              <a:t>viene</a:t>
            </a:r>
            <a:r>
              <a:rPr lang="en-US" altLang="it-IT" sz="1800" dirty="0">
                <a:latin typeface="Comic Sans MS" panose="030F0702030302020204" pitchFamily="66" charset="0"/>
              </a:rPr>
              <a:t> </a:t>
            </a:r>
            <a:r>
              <a:rPr lang="en-US" altLang="it-IT" sz="1800" dirty="0" err="1">
                <a:latin typeface="Comic Sans MS" panose="030F0702030302020204" pitchFamily="66" charset="0"/>
              </a:rPr>
              <a:t>espressa</a:t>
            </a:r>
            <a:r>
              <a:rPr lang="en-US" altLang="it-IT" sz="1800" dirty="0">
                <a:latin typeface="Comic Sans MS" panose="030F0702030302020204" pitchFamily="66" charset="0"/>
              </a:rPr>
              <a:t> la </a:t>
            </a:r>
            <a:r>
              <a:rPr lang="en-US" altLang="it-IT" sz="1800" dirty="0" err="1">
                <a:latin typeface="Comic Sans MS" panose="030F0702030302020204" pitchFamily="66" charset="0"/>
              </a:rPr>
              <a:t>concentrazione</a:t>
            </a:r>
            <a:r>
              <a:rPr lang="en-US" altLang="it-IT" sz="1800" dirty="0">
                <a:latin typeface="Comic Sans MS" panose="030F0702030302020204" pitchFamily="66" charset="0"/>
              </a:rPr>
              <a:t> </a:t>
            </a:r>
            <a:r>
              <a:rPr lang="en-US" altLang="it-IT" sz="1800" dirty="0" err="1">
                <a:latin typeface="Comic Sans MS" panose="030F0702030302020204" pitchFamily="66" charset="0"/>
              </a:rPr>
              <a:t>delle</a:t>
            </a:r>
            <a:r>
              <a:rPr lang="en-US" altLang="it-IT" sz="1800" dirty="0">
                <a:latin typeface="Comic Sans MS" panose="030F0702030302020204" pitchFamily="66" charset="0"/>
              </a:rPr>
              <a:t> specie)</a:t>
            </a:r>
            <a:endParaRPr lang="it-IT" altLang="it-IT" sz="1800" dirty="0">
              <a:latin typeface="Comic Sans MS" panose="030F0702030302020204" pitchFamily="66" charset="0"/>
            </a:endParaRPr>
          </a:p>
        </p:txBody>
      </p:sp>
      <p:graphicFrame>
        <p:nvGraphicFramePr>
          <p:cNvPr id="11277" name="Object 7">
            <a:extLst>
              <a:ext uri="{FF2B5EF4-FFF2-40B4-BE49-F238E27FC236}">
                <a16:creationId xmlns:a16="http://schemas.microsoft.com/office/drawing/2014/main" id="{48B4FAF1-C792-4199-8FA2-DB652E74856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79838" y="242888"/>
          <a:ext cx="1851025" cy="385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17" name="Equazione" r:id="rId11" imgW="1091726" imgH="228501" progId="Equation.3">
                  <p:embed/>
                </p:oleObj>
              </mc:Choice>
              <mc:Fallback>
                <p:oleObj name="Equazione" r:id="rId11" imgW="1091726" imgH="228501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242888"/>
                        <a:ext cx="1851025" cy="385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ggetto 14">
            <a:extLst>
              <a:ext uri="{FF2B5EF4-FFF2-40B4-BE49-F238E27FC236}">
                <a16:creationId xmlns:a16="http://schemas.microsoft.com/office/drawing/2014/main" id="{4E392E2E-2999-4594-9AEA-54F8EAA6E1B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3850" y="3802063"/>
          <a:ext cx="2998788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18" name="Equazione" r:id="rId13" imgW="1447800" imgH="228600" progId="Equation.3">
                  <p:embed/>
                </p:oleObj>
              </mc:Choice>
              <mc:Fallback>
                <p:oleObj name="Equazione" r:id="rId13" imgW="1447800" imgH="228600" progId="Equation.3">
                  <p:embed/>
                  <p:pic>
                    <p:nvPicPr>
                      <p:cNvPr id="0" name="Oggetto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3802063"/>
                        <a:ext cx="2998788" cy="473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ttangolo 1">
            <a:extLst>
              <a:ext uri="{FF2B5EF4-FFF2-40B4-BE49-F238E27FC236}">
                <a16:creationId xmlns:a16="http://schemas.microsoft.com/office/drawing/2014/main" id="{B9571537-920E-45B1-8BEB-3CE70346A263}"/>
              </a:ext>
            </a:extLst>
          </p:cNvPr>
          <p:cNvSpPr/>
          <p:nvPr/>
        </p:nvSpPr>
        <p:spPr>
          <a:xfrm>
            <a:off x="3132138" y="4048125"/>
            <a:ext cx="149225" cy="2270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dirty="0"/>
              <a:t>CC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B167FEF1-E043-437E-A45D-4C5DA26DAA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3713" y="3984625"/>
            <a:ext cx="3032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800">
                <a:latin typeface="Comic Sans MS" panose="030F0702030302020204" pitchFamily="66" charset="0"/>
              </a:rPr>
              <a:t>c</a:t>
            </a:r>
          </a:p>
        </p:txBody>
      </p:sp>
      <p:cxnSp>
        <p:nvCxnSpPr>
          <p:cNvPr id="10" name="Connettore 2 9">
            <a:extLst>
              <a:ext uri="{FF2B5EF4-FFF2-40B4-BE49-F238E27FC236}">
                <a16:creationId xmlns:a16="http://schemas.microsoft.com/office/drawing/2014/main" id="{64EBD4BC-858E-4F64-8B9C-DDB5C381EC77}"/>
              </a:ext>
            </a:extLst>
          </p:cNvPr>
          <p:cNvCxnSpPr/>
          <p:nvPr/>
        </p:nvCxnSpPr>
        <p:spPr>
          <a:xfrm>
            <a:off x="4283968" y="2060848"/>
            <a:ext cx="36004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11273" grpId="0"/>
      <p:bldP spid="2" grpId="0" animBg="1"/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>
            <a:extLst>
              <a:ext uri="{FF2B5EF4-FFF2-40B4-BE49-F238E27FC236}">
                <a16:creationId xmlns:a16="http://schemas.microsoft.com/office/drawing/2014/main" id="{0833E736-8FC4-4EFA-A244-7B1C92E891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358900"/>
            <a:ext cx="75438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91440" rIns="0" bIns="9144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it-IT" sz="20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Ricordiamo</a:t>
            </a:r>
            <a:r>
              <a:rPr lang="en-US" altLang="it-IT" sz="20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n-US" altLang="it-IT" sz="20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che</a:t>
            </a:r>
            <a:r>
              <a:rPr lang="en-US" altLang="it-IT" sz="20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n-US" altLang="it-IT" sz="20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il</a:t>
            </a:r>
            <a:r>
              <a:rPr lang="en-US" altLang="it-IT" sz="20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n-US" altLang="it-IT" sz="2000" b="1" dirty="0">
                <a:solidFill>
                  <a:schemeClr val="tx2"/>
                </a:solidFill>
                <a:latin typeface="Comic Sans MS" panose="030F0702030302020204" pitchFamily="66" charset="0"/>
              </a:rPr>
              <a:t>Principio di Le </a:t>
            </a:r>
            <a:r>
              <a:rPr lang="en-US" altLang="it-IT" sz="2000" b="1" dirty="0" err="1">
                <a:solidFill>
                  <a:schemeClr val="tx2"/>
                </a:solidFill>
                <a:latin typeface="Comic Sans MS" panose="030F0702030302020204" pitchFamily="66" charset="0"/>
              </a:rPr>
              <a:t>Chatelier</a:t>
            </a:r>
            <a:r>
              <a:rPr lang="en-US" altLang="it-IT" sz="2000" b="1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n-US" altLang="it-IT" sz="20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stabilisce</a:t>
            </a:r>
            <a:r>
              <a:rPr lang="en-US" altLang="it-IT" sz="20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n-US" altLang="it-IT" sz="20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che</a:t>
            </a:r>
            <a:endParaRPr lang="it-IT" altLang="it-IT" sz="2000" dirty="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7020C814-5103-4B7B-8EC2-4F22315C41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8175" y="2639938"/>
            <a:ext cx="5761038" cy="1581150"/>
          </a:xfrm>
          <a:prstGeom prst="rect">
            <a:avLst/>
          </a:prstGeom>
          <a:noFill/>
          <a:ln w="28575" cap="sq">
            <a:solidFill>
              <a:srgbClr val="FF0000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it-IT" sz="2400" dirty="0">
                <a:solidFill>
                  <a:schemeClr val="tx2"/>
                </a:solidFill>
                <a:latin typeface="Comic Sans MS" panose="030F0702030302020204" pitchFamily="66" charset="0"/>
              </a:rPr>
              <a:t>Un </a:t>
            </a:r>
            <a:r>
              <a:rPr lang="en-US" altLang="it-IT" sz="24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sistema</a:t>
            </a:r>
            <a:r>
              <a:rPr lang="en-US" altLang="it-IT" sz="24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n-US" altLang="it-IT" sz="24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all’equilibrio</a:t>
            </a:r>
            <a:r>
              <a:rPr lang="en-US" altLang="it-IT" sz="2400" dirty="0">
                <a:solidFill>
                  <a:schemeClr val="tx2"/>
                </a:solidFill>
                <a:latin typeface="Comic Sans MS" panose="030F0702030302020204" pitchFamily="66" charset="0"/>
              </a:rPr>
              <a:t> se </a:t>
            </a:r>
            <a:r>
              <a:rPr lang="en-US" altLang="it-IT" sz="24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soggetto</a:t>
            </a:r>
            <a:r>
              <a:rPr lang="en-US" altLang="it-IT" sz="2400" dirty="0">
                <a:solidFill>
                  <a:schemeClr val="tx2"/>
                </a:solidFill>
                <a:latin typeface="Comic Sans MS" panose="030F0702030302020204" pitchFamily="66" charset="0"/>
              </a:rPr>
              <a:t> ad una </a:t>
            </a:r>
            <a:r>
              <a:rPr lang="en-US" altLang="it-IT" sz="24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perturbazione</a:t>
            </a:r>
            <a:r>
              <a:rPr lang="en-US" altLang="it-IT" sz="24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n-US" altLang="it-IT" sz="24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risponde</a:t>
            </a:r>
            <a:r>
              <a:rPr lang="en-US" altLang="it-IT" sz="2400" dirty="0">
                <a:solidFill>
                  <a:schemeClr val="tx2"/>
                </a:solidFill>
                <a:latin typeface="Comic Sans MS" panose="030F0702030302020204" pitchFamily="66" charset="0"/>
              </a:rPr>
              <a:t> in modo da </a:t>
            </a:r>
            <a:r>
              <a:rPr lang="en-US" altLang="it-IT" sz="24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minimizzare</a:t>
            </a:r>
            <a:r>
              <a:rPr lang="en-US" altLang="it-IT" sz="24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n-US" altLang="it-IT" sz="24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l’effetto</a:t>
            </a:r>
            <a:r>
              <a:rPr lang="en-US" altLang="it-IT" sz="24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n-US" altLang="it-IT" sz="24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della</a:t>
            </a:r>
            <a:r>
              <a:rPr lang="en-US" altLang="it-IT" sz="24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n-US" altLang="it-IT" sz="24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perturbazione</a:t>
            </a:r>
            <a:endParaRPr lang="it-IT" altLang="it-IT" sz="2400" dirty="0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  <p:sp>
        <p:nvSpPr>
          <p:cNvPr id="13318" name="Rectangle 6">
            <a:extLst>
              <a:ext uri="{FF2B5EF4-FFF2-40B4-BE49-F238E27FC236}">
                <a16:creationId xmlns:a16="http://schemas.microsoft.com/office/drawing/2014/main" id="{08963176-B9C7-4A56-99B1-D928D1BE7D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50" y="4797425"/>
            <a:ext cx="74168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altLang="it-IT" sz="2000" b="1" dirty="0" err="1">
                <a:latin typeface="Comic Sans MS" panose="030F0702030302020204" pitchFamily="66" charset="0"/>
              </a:rPr>
              <a:t>Esaminiamo</a:t>
            </a:r>
            <a:r>
              <a:rPr lang="en-US" altLang="it-IT" sz="2000" b="1" dirty="0">
                <a:latin typeface="Comic Sans MS" panose="030F0702030302020204" pitchFamily="66" charset="0"/>
              </a:rPr>
              <a:t> in modo </a:t>
            </a:r>
            <a:r>
              <a:rPr lang="en-US" altLang="it-IT" sz="2000" b="1" dirty="0" err="1">
                <a:latin typeface="Comic Sans MS" panose="030F0702030302020204" pitchFamily="66" charset="0"/>
              </a:rPr>
              <a:t>quantitativo</a:t>
            </a:r>
            <a:r>
              <a:rPr lang="en-US" altLang="it-IT" sz="2000" b="1" dirty="0">
                <a:latin typeface="Comic Sans MS" panose="030F0702030302020204" pitchFamily="66" charset="0"/>
              </a:rPr>
              <a:t> </a:t>
            </a:r>
            <a:r>
              <a:rPr lang="en-US" altLang="it-IT" sz="2000" b="1" dirty="0" err="1">
                <a:latin typeface="Comic Sans MS" panose="030F0702030302020204" pitchFamily="66" charset="0"/>
              </a:rPr>
              <a:t>considerando</a:t>
            </a:r>
            <a:r>
              <a:rPr lang="en-US" altLang="it-IT" sz="2000" b="1" dirty="0">
                <a:latin typeface="Comic Sans MS" panose="030F0702030302020204" pitchFamily="66" charset="0"/>
              </a:rPr>
              <a:t> </a:t>
            </a:r>
            <a:r>
              <a:rPr lang="en-US" altLang="it-IT" sz="2000" b="1" dirty="0" err="1">
                <a:latin typeface="Comic Sans MS" panose="030F0702030302020204" pitchFamily="66" charset="0"/>
              </a:rPr>
              <a:t>l’effetto</a:t>
            </a:r>
            <a:r>
              <a:rPr lang="en-US" altLang="it-IT" sz="2000" b="1" dirty="0">
                <a:latin typeface="Comic Sans MS" panose="030F0702030302020204" pitchFamily="66" charset="0"/>
              </a:rPr>
              <a:t> di T e di P </a:t>
            </a:r>
            <a:r>
              <a:rPr lang="en-US" altLang="it-IT" sz="2000" b="1" dirty="0" err="1">
                <a:latin typeface="Comic Sans MS" panose="030F0702030302020204" pitchFamily="66" charset="0"/>
              </a:rPr>
              <a:t>sull’equilibrio</a:t>
            </a:r>
            <a:endParaRPr lang="en-US" altLang="it-IT" sz="2000" b="1" dirty="0">
              <a:latin typeface="Comic Sans MS" panose="030F0702030302020204" pitchFamily="66" charset="0"/>
            </a:endParaRPr>
          </a:p>
        </p:txBody>
      </p:sp>
      <p:sp>
        <p:nvSpPr>
          <p:cNvPr id="14341" name="Text Box 7">
            <a:extLst>
              <a:ext uri="{FF2B5EF4-FFF2-40B4-BE49-F238E27FC236}">
                <a16:creationId xmlns:a16="http://schemas.microsoft.com/office/drawing/2014/main" id="{43B57AA5-FAE2-4430-8985-0888DFC7D1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333375"/>
            <a:ext cx="8568183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it-IT" sz="2000" dirty="0">
                <a:latin typeface="Comic Sans MS" panose="030F0702030302020204" pitchFamily="66" charset="0"/>
              </a:rPr>
              <a:t>La </a:t>
            </a:r>
            <a:r>
              <a:rPr lang="en-US" altLang="it-IT" sz="2000" dirty="0" err="1">
                <a:latin typeface="Comic Sans MS" panose="030F0702030302020204" pitchFamily="66" charset="0"/>
              </a:rPr>
              <a:t>posizione</a:t>
            </a:r>
            <a:r>
              <a:rPr lang="en-US" altLang="it-IT" sz="2000" dirty="0">
                <a:latin typeface="Comic Sans MS" panose="030F0702030302020204" pitchFamily="66" charset="0"/>
              </a:rPr>
              <a:t> </a:t>
            </a:r>
            <a:r>
              <a:rPr lang="en-US" altLang="it-IT" sz="2000" dirty="0" err="1">
                <a:latin typeface="Comic Sans MS" panose="030F0702030302020204" pitchFamily="66" charset="0"/>
              </a:rPr>
              <a:t>dell’equilibrio</a:t>
            </a:r>
            <a:r>
              <a:rPr lang="en-US" altLang="it-IT" sz="2000" dirty="0">
                <a:latin typeface="Comic Sans MS" panose="030F0702030302020204" pitchFamily="66" charset="0"/>
              </a:rPr>
              <a:t> </a:t>
            </a:r>
            <a:r>
              <a:rPr lang="en-US" altLang="it-IT" sz="2000" dirty="0" err="1">
                <a:latin typeface="Comic Sans MS" panose="030F0702030302020204" pitchFamily="66" charset="0"/>
              </a:rPr>
              <a:t>varia</a:t>
            </a:r>
            <a:r>
              <a:rPr lang="en-US" altLang="it-IT" sz="2000" dirty="0">
                <a:latin typeface="Comic Sans MS" panose="030F0702030302020204" pitchFamily="66" charset="0"/>
              </a:rPr>
              <a:t> al </a:t>
            </a:r>
            <a:r>
              <a:rPr lang="en-US" altLang="it-IT" sz="2000" dirty="0" err="1">
                <a:latin typeface="Comic Sans MS" panose="030F0702030302020204" pitchFamily="66" charset="0"/>
              </a:rPr>
              <a:t>variare</a:t>
            </a:r>
            <a:r>
              <a:rPr lang="en-US" altLang="it-IT" sz="2000" dirty="0">
                <a:latin typeface="Comic Sans MS" panose="030F0702030302020204" pitchFamily="66" charset="0"/>
              </a:rPr>
              <a:t> </a:t>
            </a:r>
            <a:r>
              <a:rPr lang="en-US" altLang="it-IT" sz="2000" dirty="0" err="1">
                <a:latin typeface="Comic Sans MS" panose="030F0702030302020204" pitchFamily="66" charset="0"/>
              </a:rPr>
              <a:t>delle</a:t>
            </a:r>
            <a:r>
              <a:rPr lang="en-US" altLang="it-IT" sz="2000" dirty="0">
                <a:latin typeface="Comic Sans MS" panose="030F0702030302020204" pitchFamily="66" charset="0"/>
              </a:rPr>
              <a:t> </a:t>
            </a:r>
            <a:r>
              <a:rPr lang="en-US" altLang="it-IT" sz="2000" dirty="0" err="1">
                <a:latin typeface="Comic Sans MS" panose="030F0702030302020204" pitchFamily="66" charset="0"/>
              </a:rPr>
              <a:t>condizioni</a:t>
            </a:r>
            <a:r>
              <a:rPr lang="en-US" altLang="it-IT" sz="2000" dirty="0">
                <a:latin typeface="Comic Sans MS" panose="030F0702030302020204" pitchFamily="66" charset="0"/>
              </a:rPr>
              <a:t> </a:t>
            </a:r>
            <a:r>
              <a:rPr lang="en-US" altLang="it-IT" sz="2000" dirty="0" err="1">
                <a:latin typeface="Comic Sans MS" panose="030F0702030302020204" pitchFamily="66" charset="0"/>
              </a:rPr>
              <a:t>esterne</a:t>
            </a:r>
            <a:r>
              <a:rPr lang="en-US" altLang="it-IT" sz="2000" dirty="0">
                <a:latin typeface="Comic Sans MS" panose="030F0702030302020204" pitchFamily="66" charset="0"/>
              </a:rPr>
              <a:t>, ad </a:t>
            </a:r>
            <a:r>
              <a:rPr lang="en-US" altLang="it-IT" sz="2000" dirty="0" err="1">
                <a:latin typeface="Comic Sans MS" panose="030F0702030302020204" pitchFamily="66" charset="0"/>
              </a:rPr>
              <a:t>esempio</a:t>
            </a:r>
            <a:r>
              <a:rPr lang="en-US" altLang="it-IT" sz="2000" dirty="0">
                <a:latin typeface="Comic Sans MS" panose="030F0702030302020204" pitchFamily="66" charset="0"/>
              </a:rPr>
              <a:t> T e  P.</a:t>
            </a:r>
            <a:endParaRPr lang="it-IT" altLang="it-IT" sz="2000" dirty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3" dur="500"/>
                                        <p:tgtEl>
                                          <p:spTgt spid="133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/>
      <p:bldP spid="13317" grpId="0" animBg="1"/>
      <p:bldP spid="13318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Rectangle 4">
            <a:extLst>
              <a:ext uri="{FF2B5EF4-FFF2-40B4-BE49-F238E27FC236}">
                <a16:creationId xmlns:a16="http://schemas.microsoft.com/office/drawing/2014/main" id="{687A5A88-1954-4A88-8B4C-09C83CA79A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5288" y="1052513"/>
            <a:ext cx="8382000" cy="2314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marL="342900" indent="-342900" eaLnBrk="1" hangingPunct="1">
              <a:lnSpc>
                <a:spcPct val="115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000" dirty="0"/>
              <a:t>Se la </a:t>
            </a:r>
            <a:r>
              <a:rPr lang="en-US" sz="2000" dirty="0" err="1"/>
              <a:t>reazione</a:t>
            </a:r>
            <a:r>
              <a:rPr lang="en-US" sz="2000" dirty="0"/>
              <a:t> è </a:t>
            </a:r>
            <a:r>
              <a:rPr lang="en-US" sz="2000" dirty="0" err="1"/>
              <a:t>endotermica</a:t>
            </a:r>
            <a:r>
              <a:rPr lang="en-US" sz="2000" dirty="0"/>
              <a:t> un </a:t>
            </a:r>
            <a:r>
              <a:rPr lang="en-US" sz="2000" dirty="0" err="1"/>
              <a:t>aumento</a:t>
            </a:r>
            <a:r>
              <a:rPr lang="en-US" sz="2000" dirty="0"/>
              <a:t> di </a:t>
            </a:r>
            <a:r>
              <a:rPr lang="en-US" sz="2000" dirty="0" err="1"/>
              <a:t>temperatura</a:t>
            </a:r>
            <a:r>
              <a:rPr lang="en-US" sz="2000" dirty="0"/>
              <a:t> </a:t>
            </a:r>
            <a:r>
              <a:rPr lang="en-US" sz="2000" dirty="0" err="1"/>
              <a:t>favorisce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prodotti</a:t>
            </a:r>
            <a:endParaRPr lang="en-US" sz="2000" dirty="0"/>
          </a:p>
          <a:p>
            <a:pPr marL="342900" indent="-342900" eaLnBrk="1" hangingPunct="1">
              <a:lnSpc>
                <a:spcPct val="115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000" dirty="0"/>
              <a:t>Se la </a:t>
            </a:r>
            <a:r>
              <a:rPr lang="en-US" sz="2000" dirty="0" err="1"/>
              <a:t>reazione</a:t>
            </a:r>
            <a:r>
              <a:rPr lang="en-US" sz="2000" dirty="0"/>
              <a:t> è </a:t>
            </a:r>
            <a:r>
              <a:rPr lang="en-US" sz="2000" dirty="0" err="1"/>
              <a:t>esotermica</a:t>
            </a:r>
            <a:r>
              <a:rPr lang="en-US" sz="2000" dirty="0"/>
              <a:t> un </a:t>
            </a:r>
            <a:r>
              <a:rPr lang="en-US" sz="2000" dirty="0" err="1"/>
              <a:t>aumento</a:t>
            </a:r>
            <a:r>
              <a:rPr lang="en-US" sz="2000" dirty="0"/>
              <a:t> di temperature </a:t>
            </a:r>
            <a:r>
              <a:rPr lang="en-US" sz="2000" dirty="0" err="1"/>
              <a:t>favorisce</a:t>
            </a:r>
            <a:r>
              <a:rPr lang="en-US" sz="2000" dirty="0"/>
              <a:t> </a:t>
            </a:r>
            <a:r>
              <a:rPr lang="en-US" sz="2000" dirty="0" err="1"/>
              <a:t>i</a:t>
            </a:r>
            <a:r>
              <a:rPr lang="en-US" sz="2000" dirty="0"/>
              <a:t> </a:t>
            </a:r>
            <a:r>
              <a:rPr lang="en-US" sz="2000" dirty="0" err="1"/>
              <a:t>reagenti</a:t>
            </a:r>
            <a:endParaRPr lang="en-US" sz="2000" dirty="0"/>
          </a:p>
          <a:p>
            <a:pPr eaLnBrk="1" hangingPunct="1">
              <a:lnSpc>
                <a:spcPct val="115000"/>
              </a:lnSpc>
              <a:spcBef>
                <a:spcPct val="20000"/>
              </a:spcBef>
              <a:defRPr/>
            </a:pPr>
            <a:r>
              <a:rPr lang="en-US" sz="2000" dirty="0" err="1"/>
              <a:t>Vediamo</a:t>
            </a:r>
            <a:r>
              <a:rPr lang="en-US" sz="2000" dirty="0"/>
              <a:t> come </a:t>
            </a:r>
            <a:r>
              <a:rPr lang="en-US" sz="2000" dirty="0" err="1"/>
              <a:t>si</a:t>
            </a:r>
            <a:r>
              <a:rPr lang="en-US" sz="2000" dirty="0"/>
              <a:t> </a:t>
            </a:r>
            <a:r>
              <a:rPr lang="en-US" sz="2000" dirty="0" err="1"/>
              <a:t>può</a:t>
            </a:r>
            <a:r>
              <a:rPr lang="en-US" sz="2000" dirty="0"/>
              <a:t>  </a:t>
            </a:r>
            <a:r>
              <a:rPr lang="en-US" sz="2000" dirty="0" err="1"/>
              <a:t>valutare</a:t>
            </a:r>
            <a:r>
              <a:rPr lang="en-US" sz="2000" dirty="0"/>
              <a:t> </a:t>
            </a:r>
            <a:r>
              <a:rPr lang="en-US" sz="2000" dirty="0" err="1"/>
              <a:t>quantitativamente</a:t>
            </a:r>
            <a:r>
              <a:rPr lang="en-US" sz="2000" dirty="0"/>
              <a:t> la </a:t>
            </a:r>
            <a:r>
              <a:rPr lang="en-US" sz="2000" dirty="0" err="1"/>
              <a:t>risposta</a:t>
            </a:r>
            <a:r>
              <a:rPr lang="en-US" sz="2000" dirty="0"/>
              <a:t> </a:t>
            </a:r>
            <a:r>
              <a:rPr lang="en-US" sz="2000" dirty="0" err="1"/>
              <a:t>dell’equlibrio</a:t>
            </a:r>
            <a:r>
              <a:rPr lang="en-US" sz="2000" dirty="0"/>
              <a:t> </a:t>
            </a:r>
            <a:r>
              <a:rPr lang="en-US" sz="2000" dirty="0" err="1"/>
              <a:t>alle</a:t>
            </a:r>
            <a:r>
              <a:rPr lang="en-US" sz="2000" dirty="0"/>
              <a:t> </a:t>
            </a:r>
            <a:r>
              <a:rPr lang="en-US" sz="2000" dirty="0" err="1"/>
              <a:t>variazioni</a:t>
            </a:r>
            <a:r>
              <a:rPr lang="en-US" sz="2000" dirty="0"/>
              <a:t> di T</a:t>
            </a:r>
          </a:p>
        </p:txBody>
      </p:sp>
      <p:sp>
        <p:nvSpPr>
          <p:cNvPr id="15363" name="Text Box 5">
            <a:extLst>
              <a:ext uri="{FF2B5EF4-FFF2-40B4-BE49-F238E27FC236}">
                <a16:creationId xmlns:a16="http://schemas.microsoft.com/office/drawing/2014/main" id="{5C5C9E00-96E3-4E5B-BAE1-89B652A58F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4050" y="106363"/>
            <a:ext cx="2784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>
                <a:latin typeface="Comic Sans MS" panose="030F0702030302020204" pitchFamily="66" charset="0"/>
              </a:rPr>
              <a:t>K</a:t>
            </a:r>
            <a:r>
              <a:rPr lang="it-IT" altLang="it-IT" sz="2400" b="1" baseline="-25000">
                <a:latin typeface="Comic Sans MS" panose="030F0702030302020204" pitchFamily="66" charset="0"/>
              </a:rPr>
              <a:t>eq</a:t>
            </a:r>
            <a:r>
              <a:rPr lang="it-IT" altLang="it-IT" sz="2400">
                <a:latin typeface="Comic Sans MS" panose="030F0702030302020204" pitchFamily="66" charset="0"/>
              </a:rPr>
              <a:t> e Temperatura</a:t>
            </a:r>
          </a:p>
        </p:txBody>
      </p:sp>
      <p:sp>
        <p:nvSpPr>
          <p:cNvPr id="15364" name="CasellaDiTesto 1">
            <a:extLst>
              <a:ext uri="{FF2B5EF4-FFF2-40B4-BE49-F238E27FC236}">
                <a16:creationId xmlns:a16="http://schemas.microsoft.com/office/drawing/2014/main" id="{9A1C79B1-2D42-43AE-AFBD-6E9C45A3DB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2250" y="620713"/>
            <a:ext cx="31511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800">
                <a:latin typeface="Comic Sans MS" panose="030F0702030302020204" pitchFamily="66" charset="0"/>
              </a:rPr>
              <a:t>Data una generica reazione </a:t>
            </a:r>
          </a:p>
        </p:txBody>
      </p:sp>
      <p:sp>
        <p:nvSpPr>
          <p:cNvPr id="15365" name="Rectangle 13">
            <a:extLst>
              <a:ext uri="{FF2B5EF4-FFF2-40B4-BE49-F238E27FC236}">
                <a16:creationId xmlns:a16="http://schemas.microsoft.com/office/drawing/2014/main" id="{8D297B5C-F9BF-4FA1-85C8-6637F864A5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3225" y="584200"/>
            <a:ext cx="57975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AU" altLang="it-IT" sz="2000" b="1" dirty="0" err="1">
                <a:latin typeface="Comic Sans MS" panose="030F0702030302020204" pitchFamily="66" charset="0"/>
              </a:rPr>
              <a:t>aA</a:t>
            </a:r>
            <a:r>
              <a:rPr lang="en-AU" altLang="it-IT" sz="2000" b="1" dirty="0">
                <a:latin typeface="Comic Sans MS" panose="030F0702030302020204" pitchFamily="66" charset="0"/>
              </a:rPr>
              <a:t> + </a:t>
            </a:r>
            <a:r>
              <a:rPr lang="en-AU" altLang="it-IT" sz="2000" b="1" dirty="0" err="1">
                <a:latin typeface="Comic Sans MS" panose="030F0702030302020204" pitchFamily="66" charset="0"/>
              </a:rPr>
              <a:t>bB</a:t>
            </a:r>
            <a:r>
              <a:rPr lang="it-IT" altLang="it-IT" sz="2000" b="1" dirty="0">
                <a:latin typeface="Comic Sans MS" panose="030F0702030302020204" pitchFamily="66" charset="0"/>
              </a:rPr>
              <a:t>     </a:t>
            </a:r>
            <a:r>
              <a:rPr lang="en-AU" altLang="it-IT" sz="2000" b="1" dirty="0" err="1">
                <a:latin typeface="Comic Sans MS" panose="030F0702030302020204" pitchFamily="66" charset="0"/>
              </a:rPr>
              <a:t>cC</a:t>
            </a:r>
            <a:r>
              <a:rPr lang="en-AU" altLang="it-IT" sz="2000" b="1" dirty="0">
                <a:latin typeface="Comic Sans MS" panose="030F0702030302020204" pitchFamily="66" charset="0"/>
              </a:rPr>
              <a:t> + </a:t>
            </a:r>
            <a:r>
              <a:rPr lang="en-AU" altLang="it-IT" sz="2000" b="1" dirty="0" err="1">
                <a:latin typeface="Comic Sans MS" panose="030F0702030302020204" pitchFamily="66" charset="0"/>
              </a:rPr>
              <a:t>dD</a:t>
            </a:r>
            <a:endParaRPr lang="it-IT" altLang="it-IT" sz="2000" b="1" dirty="0">
              <a:latin typeface="Comic Sans MS" panose="030F0702030302020204" pitchFamily="66" charset="0"/>
            </a:endParaRPr>
          </a:p>
        </p:txBody>
      </p:sp>
      <p:sp>
        <p:nvSpPr>
          <p:cNvPr id="15" name="Text Box 12">
            <a:extLst>
              <a:ext uri="{FF2B5EF4-FFF2-40B4-BE49-F238E27FC236}">
                <a16:creationId xmlns:a16="http://schemas.microsoft.com/office/drawing/2014/main" id="{958FEF34-7F5E-449F-9E7E-B331EB77A2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749" y="3932486"/>
            <a:ext cx="2159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 dirty="0">
                <a:latin typeface="Comic Sans MS" panose="030F0702030302020204" pitchFamily="66" charset="0"/>
              </a:rPr>
              <a:t>all’equilibrio TD</a:t>
            </a:r>
          </a:p>
        </p:txBody>
      </p:sp>
      <p:graphicFrame>
        <p:nvGraphicFramePr>
          <p:cNvPr id="16" name="Object 13">
            <a:extLst>
              <a:ext uri="{FF2B5EF4-FFF2-40B4-BE49-F238E27FC236}">
                <a16:creationId xmlns:a16="http://schemas.microsoft.com/office/drawing/2014/main" id="{905E065A-3BF3-4981-9647-2047A16CD5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2167818"/>
              </p:ext>
            </p:extLst>
          </p:nvPr>
        </p:nvGraphicFramePr>
        <p:xfrm>
          <a:off x="2987824" y="3861048"/>
          <a:ext cx="2154238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12" name="Equation" r:id="rId3" imgW="1091726" imgH="228501" progId="Equation.3">
                  <p:embed/>
                </p:oleObj>
              </mc:Choice>
              <mc:Fallback>
                <p:oleObj name="Equation" r:id="rId3" imgW="1091726" imgH="228501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3861048"/>
                        <a:ext cx="2154238" cy="449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7" name="Object 14">
                <a:extLst>
                  <a:ext uri="{FF2B5EF4-FFF2-40B4-BE49-F238E27FC236}">
                    <a16:creationId xmlns:a16="http://schemas.microsoft.com/office/drawing/2014/main" id="{CA82AF46-7ED2-4EE1-93DA-AB985A8AF9F2}"/>
                  </a:ext>
                </a:extLst>
              </p:cNvPr>
              <p:cNvSpPr txBox="1"/>
              <p:nvPr/>
            </p:nvSpPr>
            <p:spPr bwMode="auto">
              <a:xfrm>
                <a:off x="2480531" y="4563343"/>
                <a:ext cx="3168823" cy="823912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⇒</m:t>
                      </m:r>
                      <m:r>
                        <m:rPr>
                          <m:nor/>
                        </m:rPr>
                        <a:rPr lang="it-IT" sz="2200" i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   </m:t>
                      </m:r>
                      <m:func>
                        <m:funcPr>
                          <m:ctrlPr>
                            <a:rPr lang="it-IT" sz="2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it-IT" sz="22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r>
                            <a:rPr lang="it-IT" sz="2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</m:func>
                      <m:r>
                        <a:rPr lang="it-IT" sz="2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it-IT" sz="2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it-IT" sz="2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Δ</m:t>
                              </m:r>
                            </m:e>
                            <m:sub>
                              <m:r>
                                <a:rPr lang="it-IT" sz="2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sub>
                          </m:sSub>
                          <m:sSup>
                            <m:sSupPr>
                              <m:ctrlPr>
                                <a:rPr lang="it-IT" sz="2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e>
                            <m:sup>
                              <m:r>
                                <a:rPr lang="it-IT" sz="2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∘</m:t>
                              </m:r>
                            </m:sup>
                          </m:sSup>
                        </m:num>
                        <m:den>
                          <m:r>
                            <a:rPr lang="it-IT" sz="2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𝑅𝑇</m:t>
                          </m:r>
                        </m:den>
                      </m:f>
                    </m:oMath>
                  </m:oMathPara>
                </a14:m>
                <a:endParaRPr lang="it-IT" sz="2200" dirty="0"/>
              </a:p>
            </p:txBody>
          </p:sp>
        </mc:Choice>
        <mc:Fallback xmlns="">
          <p:sp>
            <p:nvSpPr>
              <p:cNvPr id="17" name="Object 14">
                <a:extLst>
                  <a:ext uri="{FF2B5EF4-FFF2-40B4-BE49-F238E27FC236}">
                    <a16:creationId xmlns:a16="http://schemas.microsoft.com/office/drawing/2014/main" id="{CA82AF46-7ED2-4EE1-93DA-AB985A8AF9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480531" y="4563343"/>
                <a:ext cx="3168823" cy="82391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  <a:effectLst/>
              <a:extLst/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Connettore 2 2">
            <a:extLst>
              <a:ext uri="{FF2B5EF4-FFF2-40B4-BE49-F238E27FC236}">
                <a16:creationId xmlns:a16="http://schemas.microsoft.com/office/drawing/2014/main" id="{261D9D2C-E174-40CA-B218-7A89B15471C3}"/>
              </a:ext>
            </a:extLst>
          </p:cNvPr>
          <p:cNvCxnSpPr>
            <a:cxnSpLocks/>
          </p:cNvCxnSpPr>
          <p:nvPr/>
        </p:nvCxnSpPr>
        <p:spPr>
          <a:xfrm>
            <a:off x="4364038" y="764704"/>
            <a:ext cx="415925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4261CF31-694D-40F7-A350-9C12445881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4488" y="5423835"/>
            <a:ext cx="573968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800" dirty="0">
                <a:latin typeface="Comic Sans MS" panose="030F0702030302020204" pitchFamily="66" charset="0"/>
              </a:rPr>
              <a:t> Facciamo la derivata rispetto a T (</a:t>
            </a:r>
            <a:r>
              <a:rPr lang="it-IT" altLang="it-IT" sz="1800" b="1" dirty="0">
                <a:latin typeface="Comic Sans MS" panose="030F0702030302020204" pitchFamily="66" charset="0"/>
              </a:rPr>
              <a:t>a P costante</a:t>
            </a:r>
            <a:r>
              <a:rPr lang="it-IT" altLang="it-IT" sz="1800" dirty="0">
                <a:latin typeface="Comic Sans MS" panose="030F0702030302020204" pitchFamily="66" charset="0"/>
              </a:rPr>
              <a:t>)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Object 14">
                <a:extLst>
                  <a:ext uri="{FF2B5EF4-FFF2-40B4-BE49-F238E27FC236}">
                    <a16:creationId xmlns:a16="http://schemas.microsoft.com/office/drawing/2014/main" id="{F547548E-5EC7-48F3-9468-93EE1F3D3D9E}"/>
                  </a:ext>
                </a:extLst>
              </p:cNvPr>
              <p:cNvSpPr txBox="1"/>
              <p:nvPr/>
            </p:nvSpPr>
            <p:spPr bwMode="auto">
              <a:xfrm>
                <a:off x="2411760" y="5861844"/>
                <a:ext cx="4179702" cy="823912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it-IT" sz="220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   </m:t>
                      </m:r>
                      <m:f>
                        <m:fPr>
                          <m:ctrlPr>
                            <a:rPr lang="it-IT" sz="22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𝑑𝑙𝑛𝐾</m:t>
                          </m:r>
                        </m:num>
                        <m:den>
                          <m:r>
                            <a:rPr lang="it-IT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𝑑𝑇</m:t>
                          </m:r>
                        </m:den>
                      </m:f>
                      <m:r>
                        <a:rPr lang="it-IT" sz="2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it-IT" sz="22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it-IT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𝑑𝑇</m:t>
                          </m:r>
                        </m:den>
                      </m:f>
                      <m:d>
                        <m:dPr>
                          <m:ctrlPr>
                            <a:rPr lang="it-IT" sz="22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it-IT" sz="2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it-IT" sz="22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it-IT" sz="22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Δ</m:t>
                                  </m:r>
                                </m:e>
                                <m:sub>
                                  <m:r>
                                    <a:rPr lang="it-IT" sz="22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sub>
                              </m:sSub>
                              <m:sSup>
                                <m:sSupPr>
                                  <m:ctrlPr>
                                    <a:rPr lang="it-IT" sz="22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it-IT" sz="22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𝐺</m:t>
                                  </m:r>
                                </m:e>
                                <m:sup>
                                  <m:r>
                                    <a:rPr lang="it-IT" sz="22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∘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it-IT" sz="2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𝑅𝑇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it-IT" sz="2200" dirty="0"/>
              </a:p>
            </p:txBody>
          </p:sp>
        </mc:Choice>
        <mc:Fallback xmlns="">
          <p:sp>
            <p:nvSpPr>
              <p:cNvPr id="26" name="Object 14">
                <a:extLst>
                  <a:ext uri="{FF2B5EF4-FFF2-40B4-BE49-F238E27FC236}">
                    <a16:creationId xmlns:a16="http://schemas.microsoft.com/office/drawing/2014/main" id="{F547548E-5EC7-48F3-9468-93EE1F3D3D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411760" y="5861844"/>
                <a:ext cx="4179702" cy="82391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noFill/>
              </a:ln>
              <a:effectLst/>
              <a:extLst/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2" grpId="0" uiExpand="1" build="p" bldLvl="2" autoUpdateAnimBg="0"/>
      <p:bldP spid="15" grpId="0"/>
      <p:bldP spid="17" grpId="0"/>
      <p:bldP spid="19" grpId="0"/>
      <p:bldP spid="2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Object 9">
                <a:extLst>
                  <a:ext uri="{FF2B5EF4-FFF2-40B4-BE49-F238E27FC236}">
                    <a16:creationId xmlns:a16="http://schemas.microsoft.com/office/drawing/2014/main" id="{C671FEB1-0F02-47DA-BE60-FBAFE7EFB5B6}"/>
                  </a:ext>
                </a:extLst>
              </p:cNvPr>
              <p:cNvSpPr txBox="1"/>
              <p:nvPr/>
            </p:nvSpPr>
            <p:spPr bwMode="auto">
              <a:xfrm>
                <a:off x="3128647" y="2345840"/>
                <a:ext cx="1943100" cy="654050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it-IT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𝑑𝑇</m:t>
                          </m:r>
                        </m:den>
                      </m:f>
                      <m:d>
                        <m:dPr>
                          <m:ctrlPr>
                            <a:rPr lang="it-IT" sz="20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it-IT" sz="200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it-IT" sz="20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num>
                            <m:den>
                              <m:r>
                                <a:rPr lang="it-IT" sz="20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den>
                          </m:f>
                        </m:e>
                      </m:d>
                      <m:r>
                        <a:rPr lang="it-IT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it-IT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𝐻</m:t>
                          </m:r>
                        </m:num>
                        <m:den>
                          <m:sSup>
                            <m:sSupPr>
                              <m:ctrlPr>
                                <a:rPr lang="it-IT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p>
                              <m:r>
                                <a:rPr lang="it-IT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it-IT" sz="2000" dirty="0"/>
              </a:p>
            </p:txBody>
          </p:sp>
        </mc:Choice>
        <mc:Fallback xmlns="">
          <p:sp>
            <p:nvSpPr>
              <p:cNvPr id="3" name="Object 9">
                <a:extLst>
                  <a:ext uri="{FF2B5EF4-FFF2-40B4-BE49-F238E27FC236}">
                    <a16:creationId xmlns:a16="http://schemas.microsoft.com/office/drawing/2014/main" id="{C671FEB1-0F02-47DA-BE60-FBAFE7EFB5B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128647" y="2345840"/>
                <a:ext cx="1943100" cy="654050"/>
              </a:xfrm>
              <a:prstGeom prst="rect">
                <a:avLst/>
              </a:prstGeom>
              <a:blipFill>
                <a:blip r:embed="rId3"/>
                <a:stretch>
                  <a:fillRect b="-11215"/>
                </a:stretch>
              </a:blipFill>
              <a:ln>
                <a:noFill/>
              </a:ln>
              <a:effectLst/>
              <a:extLst/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 Box 11">
            <a:extLst>
              <a:ext uri="{FF2B5EF4-FFF2-40B4-BE49-F238E27FC236}">
                <a16:creationId xmlns:a16="http://schemas.microsoft.com/office/drawing/2014/main" id="{57D96783-7C76-4A97-A2DF-2C309A25A3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504" y="1916832"/>
            <a:ext cx="6013450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 dirty="0">
                <a:latin typeface="Comic Sans MS" panose="030F0702030302020204" pitchFamily="66" charset="0"/>
              </a:rPr>
              <a:t> Ricordiamo l’equazione di Gibbs-</a:t>
            </a:r>
            <a:r>
              <a:rPr lang="it-IT" altLang="it-IT" sz="1800" dirty="0" err="1">
                <a:latin typeface="Comic Sans MS" panose="030F0702030302020204" pitchFamily="66" charset="0"/>
              </a:rPr>
              <a:t>Helmholtz</a:t>
            </a:r>
            <a:r>
              <a:rPr lang="it-IT" altLang="it-IT" sz="1800" dirty="0">
                <a:latin typeface="Comic Sans MS" panose="030F0702030302020204" pitchFamily="66" charset="0"/>
              </a:rPr>
              <a:t>, a  P cost</a:t>
            </a:r>
          </a:p>
        </p:txBody>
      </p:sp>
      <p:graphicFrame>
        <p:nvGraphicFramePr>
          <p:cNvPr id="5" name="Object 16">
            <a:extLst>
              <a:ext uri="{FF2B5EF4-FFF2-40B4-BE49-F238E27FC236}">
                <a16:creationId xmlns:a16="http://schemas.microsoft.com/office/drawing/2014/main" id="{869AB8C1-3E17-49F2-B165-F73ECBC1C7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2239671"/>
              </p:ext>
            </p:extLst>
          </p:nvPr>
        </p:nvGraphicFramePr>
        <p:xfrm>
          <a:off x="2264469" y="4725144"/>
          <a:ext cx="2179638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8" name="Equazione" r:id="rId4" imgW="1104900" imgH="419100" progId="Equation.3">
                  <p:embed/>
                </p:oleObj>
              </mc:Choice>
              <mc:Fallback>
                <p:oleObj name="Equazione" r:id="rId4" imgW="1104900" imgH="419100" progId="Equation.3">
                  <p:embed/>
                  <p:pic>
                    <p:nvPicPr>
                      <p:cNvPr id="22" name="Object 16">
                        <a:extLst>
                          <a:ext uri="{FF2B5EF4-FFF2-40B4-BE49-F238E27FC236}">
                            <a16:creationId xmlns:a16="http://schemas.microsoft.com/office/drawing/2014/main" id="{055E23DB-1C25-472D-BF60-81DAFD69B61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4469" y="4725144"/>
                        <a:ext cx="2179638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CasellaDiTesto 5">
            <a:extLst>
              <a:ext uri="{FF2B5EF4-FFF2-40B4-BE49-F238E27FC236}">
                <a16:creationId xmlns:a16="http://schemas.microsoft.com/office/drawing/2014/main" id="{1FBAEB68-AAC1-4ED3-9AC8-14AD1A925B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5357" y="4898181"/>
            <a:ext cx="34528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1800">
                <a:latin typeface="Comic Sans MS" panose="030F0702030302020204" pitchFamily="66" charset="0"/>
              </a:rPr>
              <a:t>Si ottiene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E506E66E-3A62-45D7-8E31-AB18902352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60032" y="5052169"/>
            <a:ext cx="37290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2400" b="1">
                <a:solidFill>
                  <a:srgbClr val="FF0000"/>
                </a:solidFill>
                <a:latin typeface="Comic Sans MS" panose="030F0702030302020204" pitchFamily="66" charset="0"/>
              </a:rPr>
              <a:t>equazione di Van’t Hoff</a:t>
            </a:r>
            <a:endParaRPr lang="it-IT" altLang="it-IT" sz="240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Object 14">
                <a:extLst>
                  <a:ext uri="{FF2B5EF4-FFF2-40B4-BE49-F238E27FC236}">
                    <a16:creationId xmlns:a16="http://schemas.microsoft.com/office/drawing/2014/main" id="{0ED90090-437A-4D4D-8B9B-C04D5821948C}"/>
                  </a:ext>
                </a:extLst>
              </p:cNvPr>
              <p:cNvSpPr txBox="1"/>
              <p:nvPr/>
            </p:nvSpPr>
            <p:spPr bwMode="auto">
              <a:xfrm>
                <a:off x="1150361" y="409609"/>
                <a:ext cx="6411230" cy="823912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it-IT" sz="220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    </m:t>
                      </m:r>
                      <m:f>
                        <m:fPr>
                          <m:ctrlPr>
                            <a:rPr lang="it-IT" sz="22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it-IT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𝑑𝑇</m:t>
                          </m:r>
                        </m:den>
                      </m:f>
                      <m:r>
                        <a:rPr lang="it-IT" sz="2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𝑙𝑛𝐾</m:t>
                      </m:r>
                      <m:r>
                        <a:rPr lang="it-IT" sz="2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it-IT" sz="22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it-IT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𝑑𝑇</m:t>
                          </m:r>
                        </m:den>
                      </m:f>
                      <m:d>
                        <m:dPr>
                          <m:ctrlPr>
                            <a:rPr lang="it-IT" sz="22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it-IT" sz="2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it-IT" sz="22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it-IT" sz="22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Δ</m:t>
                                  </m:r>
                                </m:e>
                                <m:sub>
                                  <m:r>
                                    <a:rPr lang="it-IT" sz="22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sub>
                              </m:sSub>
                              <m:sSup>
                                <m:sSupPr>
                                  <m:ctrlPr>
                                    <a:rPr lang="it-IT" sz="22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it-IT" sz="22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𝐺</m:t>
                                  </m:r>
                                </m:e>
                                <m:sup>
                                  <m:r>
                                    <a:rPr lang="it-IT" sz="22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∘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it-IT" sz="2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𝑅𝑇</m:t>
                              </m:r>
                            </m:den>
                          </m:f>
                        </m:e>
                      </m:d>
                      <m:r>
                        <a:rPr lang="it-IT" sz="2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it-IT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it-IT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den>
                      </m:f>
                      <m:f>
                        <m:fPr>
                          <m:ctrlPr>
                            <a:rPr lang="it-IT" sz="2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it-IT" sz="2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𝑑𝑇</m:t>
                          </m:r>
                        </m:den>
                      </m:f>
                      <m:d>
                        <m:dPr>
                          <m:ctrlPr>
                            <a:rPr lang="it-IT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it-IT" sz="2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it-IT" sz="22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it-IT" sz="22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Δ</m:t>
                                  </m:r>
                                </m:e>
                                <m:sub>
                                  <m:r>
                                    <a:rPr lang="it-IT" sz="22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sub>
                              </m:sSub>
                              <m:sSup>
                                <m:sSupPr>
                                  <m:ctrlPr>
                                    <a:rPr lang="it-IT" sz="22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it-IT" sz="22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𝐺</m:t>
                                  </m:r>
                                </m:e>
                                <m:sup>
                                  <m:r>
                                    <a:rPr lang="it-IT" sz="22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∘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it-IT" sz="22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it-IT" sz="2200" dirty="0"/>
              </a:p>
            </p:txBody>
          </p:sp>
        </mc:Choice>
        <mc:Fallback xmlns="">
          <p:sp>
            <p:nvSpPr>
              <p:cNvPr id="9" name="Object 14">
                <a:extLst>
                  <a:ext uri="{FF2B5EF4-FFF2-40B4-BE49-F238E27FC236}">
                    <a16:creationId xmlns:a16="http://schemas.microsoft.com/office/drawing/2014/main" id="{0ED90090-437A-4D4D-8B9B-C04D582194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150361" y="409609"/>
                <a:ext cx="6411230" cy="82391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noFill/>
              </a:ln>
              <a:effectLst/>
              <a:extLst/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 Box 11">
            <a:extLst>
              <a:ext uri="{FF2B5EF4-FFF2-40B4-BE49-F238E27FC236}">
                <a16:creationId xmlns:a16="http://schemas.microsoft.com/office/drawing/2014/main" id="{9708042B-AA05-42C3-8E0B-532333ED10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504" y="3491161"/>
            <a:ext cx="4248472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 dirty="0">
                <a:latin typeface="Comic Sans MS" panose="030F0702030302020204" pitchFamily="66" charset="0"/>
              </a:rPr>
              <a:t> che può essere riscritta nella forma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Object 9">
                <a:extLst>
                  <a:ext uri="{FF2B5EF4-FFF2-40B4-BE49-F238E27FC236}">
                    <a16:creationId xmlns:a16="http://schemas.microsoft.com/office/drawing/2014/main" id="{919F5F04-8086-4335-9AAA-B8618911AA62}"/>
                  </a:ext>
                </a:extLst>
              </p:cNvPr>
              <p:cNvSpPr txBox="1"/>
              <p:nvPr/>
            </p:nvSpPr>
            <p:spPr bwMode="auto">
              <a:xfrm>
                <a:off x="4540876" y="3322390"/>
                <a:ext cx="2695420" cy="654050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it-IT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𝑑𝑇</m:t>
                          </m:r>
                        </m:den>
                      </m:f>
                      <m:d>
                        <m:dPr>
                          <m:ctrlPr>
                            <a:rPr lang="it-IT" sz="20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it-IT" sz="200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it-IT" sz="200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∆</m:t>
                              </m:r>
                              <m:r>
                                <a:rPr lang="it-IT" sz="20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𝐺</m:t>
                              </m:r>
                            </m:num>
                            <m:den>
                              <m:r>
                                <a:rPr lang="it-IT" sz="20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den>
                          </m:f>
                        </m:e>
                      </m:d>
                      <m:r>
                        <a:rPr lang="it-IT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it-IT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0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it-IT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𝐻</m:t>
                          </m:r>
                        </m:num>
                        <m:den>
                          <m:sSup>
                            <m:sSupPr>
                              <m:ctrlPr>
                                <a:rPr lang="it-IT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p>
                              <m:r>
                                <a:rPr lang="it-IT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it-IT" sz="2000" dirty="0"/>
              </a:p>
            </p:txBody>
          </p:sp>
        </mc:Choice>
        <mc:Fallback xmlns="">
          <p:sp>
            <p:nvSpPr>
              <p:cNvPr id="13" name="Object 9">
                <a:extLst>
                  <a:ext uri="{FF2B5EF4-FFF2-40B4-BE49-F238E27FC236}">
                    <a16:creationId xmlns:a16="http://schemas.microsoft.com/office/drawing/2014/main" id="{919F5F04-8086-4335-9AAA-B8618911AA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540876" y="3322390"/>
                <a:ext cx="2695420" cy="654050"/>
              </a:xfrm>
              <a:prstGeom prst="rect">
                <a:avLst/>
              </a:prstGeom>
              <a:blipFill>
                <a:blip r:embed="rId7"/>
                <a:stretch>
                  <a:fillRect b="-12150"/>
                </a:stretch>
              </a:blipFill>
              <a:ln>
                <a:noFill/>
              </a:ln>
              <a:effectLst/>
              <a:extLst/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CasellaDiTesto 13">
                <a:extLst>
                  <a:ext uri="{FF2B5EF4-FFF2-40B4-BE49-F238E27FC236}">
                    <a16:creationId xmlns:a16="http://schemas.microsoft.com/office/drawing/2014/main" id="{65AFC8C0-539D-48D1-AA8D-EEE5EBCB7A24}"/>
                  </a:ext>
                </a:extLst>
              </p:cNvPr>
              <p:cNvSpPr txBox="1"/>
              <p:nvPr/>
            </p:nvSpPr>
            <p:spPr>
              <a:xfrm flipH="1">
                <a:off x="395536" y="6159132"/>
                <a:ext cx="792088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t-IT" sz="2000" dirty="0"/>
                  <a:t>con </a:t>
                </a:r>
                <a14:m>
                  <m:oMath xmlns:m="http://schemas.openxmlformats.org/officeDocument/2006/math">
                    <m:r>
                      <a:rPr lang="it-IT" sz="2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it-IT" sz="20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𝐻</m:t>
                    </m:r>
                    <m:r>
                      <a:rPr lang="it-IT" sz="20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°</m:t>
                    </m:r>
                  </m:oMath>
                </a14:m>
                <a:r>
                  <a:rPr lang="it-IT" sz="2000" baseline="-25000" dirty="0"/>
                  <a:t>r</a:t>
                </a:r>
                <a:r>
                  <a:rPr lang="it-IT" sz="2000" dirty="0"/>
                  <a:t> entalpia standard di reazione </a:t>
                </a:r>
              </a:p>
            </p:txBody>
          </p:sp>
        </mc:Choice>
        <mc:Fallback xmlns="">
          <p:sp>
            <p:nvSpPr>
              <p:cNvPr id="14" name="CasellaDiTesto 13">
                <a:extLst>
                  <a:ext uri="{FF2B5EF4-FFF2-40B4-BE49-F238E27FC236}">
                    <a16:creationId xmlns:a16="http://schemas.microsoft.com/office/drawing/2014/main" id="{65AFC8C0-539D-48D1-AA8D-EEE5EBCB7A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395536" y="6159132"/>
                <a:ext cx="7920880" cy="400110"/>
              </a:xfrm>
              <a:prstGeom prst="rect">
                <a:avLst/>
              </a:prstGeom>
              <a:blipFill>
                <a:blip r:embed="rId8"/>
                <a:stretch>
                  <a:fillRect l="-847" t="-7576" b="-25758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52986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7" grpId="0"/>
      <p:bldP spid="12" grpId="0"/>
      <p:bldP spid="13" grpId="0"/>
      <p:bldP spid="1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6386" name="Object 8">
                <a:extLst>
                  <a:ext uri="{FF2B5EF4-FFF2-40B4-BE49-F238E27FC236}">
                    <a16:creationId xmlns:a16="http://schemas.microsoft.com/office/drawing/2014/main" id="{2E7F871E-38F1-4FF1-80A9-F728A25007ED}"/>
                  </a:ext>
                </a:extLst>
              </p:cNvPr>
              <p:cNvSpPr txBox="1"/>
              <p:nvPr/>
            </p:nvSpPr>
            <p:spPr bwMode="auto">
              <a:xfrm>
                <a:off x="2559739" y="300532"/>
                <a:ext cx="1943100" cy="922337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  <m:func>
                            <m:funcPr>
                              <m:ctrlPr>
                                <a:rPr lang="it-IT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it-IT" sz="2000" i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ln</m:t>
                              </m:r>
                            </m:fName>
                            <m:e>
                              <m:r>
                                <a:rPr lang="it-IT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e>
                          </m:func>
                        </m:num>
                        <m:den>
                          <m:r>
                            <a:rPr lang="it-IT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𝑑𝑇</m:t>
                          </m:r>
                        </m:den>
                      </m:f>
                      <m:r>
                        <a:rPr lang="it-IT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it-IT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Δ</m:t>
                              </m:r>
                            </m:e>
                            <m:sub>
                              <m:r>
                                <a:rPr lang="it-IT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sub>
                          </m:sSub>
                          <m:sSup>
                            <m:sSupPr>
                              <m:ctrlPr>
                                <a:rPr lang="it-IT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p>
                              <m:r>
                                <a:rPr lang="it-IT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∘</m:t>
                              </m:r>
                            </m:sup>
                          </m:sSup>
                        </m:num>
                        <m:den>
                          <m:r>
                            <a:rPr lang="it-IT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  <m:sSup>
                            <m:sSupPr>
                              <m:ctrlPr>
                                <a:rPr lang="it-IT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p>
                              <m:r>
                                <a:rPr lang="it-IT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it-IT" sz="2000" dirty="0"/>
              </a:p>
            </p:txBody>
          </p:sp>
        </mc:Choice>
        <mc:Fallback xmlns="">
          <p:sp>
            <p:nvSpPr>
              <p:cNvPr id="16386" name="Object 8">
                <a:extLst>
                  <a:ext uri="{FF2B5EF4-FFF2-40B4-BE49-F238E27FC236}">
                    <a16:creationId xmlns:a16="http://schemas.microsoft.com/office/drawing/2014/main" id="{2E7F871E-38F1-4FF1-80A9-F728A25007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59739" y="300532"/>
                <a:ext cx="1943100" cy="92233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noFill/>
              </a:ln>
              <a:effectLst/>
              <a:extLst/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387" name="Rectangle 9">
            <a:extLst>
              <a:ext uri="{FF2B5EF4-FFF2-40B4-BE49-F238E27FC236}">
                <a16:creationId xmlns:a16="http://schemas.microsoft.com/office/drawing/2014/main" id="{D91B2964-DF87-47AE-ADE8-A5AEA72FEC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03800" y="388938"/>
            <a:ext cx="2682875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05000"/>
              </a:lnSpc>
              <a:spcBef>
                <a:spcPct val="1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None/>
            </a:pPr>
            <a:r>
              <a:rPr lang="it-IT" altLang="it-IT" sz="1800">
                <a:latin typeface="Comic Sans MS" panose="030F0702030302020204" pitchFamily="66" charset="0"/>
              </a:rPr>
              <a:t>equazione di Van’t Hoff</a:t>
            </a:r>
          </a:p>
        </p:txBody>
      </p:sp>
      <p:sp>
        <p:nvSpPr>
          <p:cNvPr id="14347" name="Text Box 11">
            <a:extLst>
              <a:ext uri="{FF2B5EF4-FFF2-40B4-BE49-F238E27FC236}">
                <a16:creationId xmlns:a16="http://schemas.microsoft.com/office/drawing/2014/main" id="{FC3C7765-93B7-4327-A311-C5E52A85C4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139" y="4077072"/>
            <a:ext cx="728653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 dirty="0">
                <a:latin typeface="Comic Sans MS" panose="030F0702030302020204" pitchFamily="66" charset="0"/>
                <a:sym typeface="Symbol" panose="05050102010706020507" pitchFamily="18" charset="2"/>
              </a:rPr>
              <a:t> sia </a:t>
            </a:r>
            <a:r>
              <a:rPr lang="it-IT" altLang="it-IT" sz="1800" baseline="-25000" dirty="0" err="1">
                <a:latin typeface="Comic Sans MS" panose="030F0702030302020204" pitchFamily="66" charset="0"/>
                <a:sym typeface="Symbol" panose="05050102010706020507" pitchFamily="18" charset="2"/>
              </a:rPr>
              <a:t>r</a:t>
            </a:r>
            <a:r>
              <a:rPr lang="it-IT" altLang="it-IT" sz="1800" dirty="0" err="1">
                <a:latin typeface="Comic Sans MS" panose="030F0702030302020204" pitchFamily="66" charset="0"/>
                <a:sym typeface="Symbol" panose="05050102010706020507" pitchFamily="18" charset="2"/>
              </a:rPr>
              <a:t>H</a:t>
            </a:r>
            <a:r>
              <a:rPr lang="it-IT" altLang="it-IT" sz="1800" b="1" baseline="30000" dirty="0" err="1">
                <a:latin typeface="Comic Sans MS" panose="030F0702030302020204" pitchFamily="66" charset="0"/>
                <a:sym typeface="Symbol" panose="05050102010706020507" pitchFamily="18" charset="2"/>
              </a:rPr>
              <a:t>O</a:t>
            </a:r>
            <a:r>
              <a:rPr lang="it-IT" altLang="it-IT" sz="1800" dirty="0">
                <a:latin typeface="Comic Sans MS" panose="030F0702030302020204" pitchFamily="66" charset="0"/>
                <a:sym typeface="Symbol" panose="05050102010706020507" pitchFamily="18" charset="2"/>
              </a:rPr>
              <a:t> &lt; 0 (reazione esotermica)      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349" name="Text Box 13">
                <a:extLst>
                  <a:ext uri="{FF2B5EF4-FFF2-40B4-BE49-F238E27FC236}">
                    <a16:creationId xmlns:a16="http://schemas.microsoft.com/office/drawing/2014/main" id="{25FA7743-AAE8-49DF-A410-999FAF3B24C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9512" y="4437112"/>
                <a:ext cx="8784976" cy="80983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it-IT" altLang="it-IT" sz="1800" dirty="0">
                    <a:solidFill>
                      <a:srgbClr val="0000FF"/>
                    </a:solidFill>
                    <a:latin typeface="Comic Sans MS" panose="030F0702030302020204" pitchFamily="66" charset="0"/>
                    <a:sym typeface="Symbol" panose="05050102010706020507" pitchFamily="18" charset="2"/>
                  </a:rPr>
                  <a:t>se T aumenta :</a:t>
                </a:r>
                <a:r>
                  <a:rPr lang="it-IT" altLang="it-IT" sz="18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T</a:t>
                </a:r>
                <a:r>
                  <a:rPr lang="it-IT" altLang="it-IT" sz="1800" b="1" baseline="-250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2</a:t>
                </a:r>
                <a:r>
                  <a:rPr lang="it-IT" altLang="it-IT" sz="18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 &gt; T</a:t>
                </a:r>
                <a:r>
                  <a:rPr lang="it-IT" altLang="it-IT" sz="1800" b="1" baseline="-250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1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it-IT" sz="1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it-IT" sz="1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f>
                          <m:fPr>
                            <m:ctrlPr>
                              <a:rPr lang="it-IT" sz="18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it-IT" sz="18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sSub>
                              <m:sSubPr>
                                <m:ctrlPr>
                                  <a:rPr lang="it-IT" sz="1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it-IT" sz="1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e>
                              <m:sub>
                                <m:r>
                                  <a:rPr lang="it-IT" sz="1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den>
                        </m:f>
                        <m:r>
                          <a:rPr lang="it-IT" sz="1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it-IT" sz="18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it-IT" sz="18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sSub>
                              <m:sSubPr>
                                <m:ctrlPr>
                                  <a:rPr lang="it-IT" sz="1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it-IT" sz="1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𝑇</m:t>
                                </m:r>
                              </m:e>
                              <m:sub>
                                <m:r>
                                  <a:rPr lang="it-IT" sz="18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den>
                        </m:f>
                      </m:e>
                    </m:d>
                    <m:r>
                      <a:rPr lang="it-IT" sz="1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it-IT" altLang="it-IT" sz="18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&gt; 0 e quindi (</a:t>
                </a:r>
                <a14:m>
                  <m:oMath xmlns:m="http://schemas.openxmlformats.org/officeDocument/2006/math">
                    <m:r>
                      <a:rPr lang="it-IT" sz="1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𝑙𝑛</m:t>
                    </m:r>
                    <m:sSub>
                      <m:sSubPr>
                        <m:ctrlPr>
                          <a:rPr lang="it-IT" sz="1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sz="1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it-IT" sz="1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it-IT" sz="1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it-IT" sz="1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𝑙𝑛</m:t>
                    </m:r>
                    <m:sSub>
                      <m:sSubPr>
                        <m:ctrlPr>
                          <a:rPr lang="it-IT" sz="1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sz="1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it-IT" sz="1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it-IT" sz="18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)&lt;0</m:t>
                    </m:r>
                  </m:oMath>
                </a14:m>
                <a:r>
                  <a:rPr lang="it-IT" altLang="it-IT" sz="18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 cioè </a:t>
                </a:r>
                <a:r>
                  <a:rPr lang="it-IT" altLang="it-IT" sz="1800" dirty="0">
                    <a:solidFill>
                      <a:srgbClr val="0000FF"/>
                    </a:solidFill>
                    <a:latin typeface="Comic Sans MS" panose="030F0702030302020204" pitchFamily="66" charset="0"/>
                    <a:sym typeface="Symbol" panose="05050102010706020507" pitchFamily="18" charset="2"/>
                  </a:rPr>
                  <a:t>K diminuisce : </a:t>
                </a:r>
                <a:r>
                  <a:rPr lang="it-IT" altLang="it-IT" sz="18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K</a:t>
                </a:r>
                <a:r>
                  <a:rPr lang="it-IT" altLang="it-IT" sz="1800" b="1" baseline="-250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2</a:t>
                </a:r>
                <a:r>
                  <a:rPr lang="it-IT" altLang="it-IT" sz="18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 &lt; K</a:t>
                </a:r>
                <a:r>
                  <a:rPr lang="it-IT" altLang="it-IT" sz="1800" b="1" baseline="-250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1</a:t>
                </a:r>
                <a:r>
                  <a:rPr lang="it-IT" altLang="it-IT" sz="18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 </a:t>
                </a:r>
              </a:p>
            </p:txBody>
          </p:sp>
        </mc:Choice>
        <mc:Fallback xmlns="">
          <p:sp>
            <p:nvSpPr>
              <p:cNvPr id="14349" name="Text Box 13">
                <a:extLst>
                  <a:ext uri="{FF2B5EF4-FFF2-40B4-BE49-F238E27FC236}">
                    <a16:creationId xmlns:a16="http://schemas.microsoft.com/office/drawing/2014/main" id="{25FA7743-AAE8-49DF-A410-999FAF3B24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79512" y="4437112"/>
                <a:ext cx="8784976" cy="809837"/>
              </a:xfrm>
              <a:prstGeom prst="rect">
                <a:avLst/>
              </a:prstGeom>
              <a:blipFill>
                <a:blip r:embed="rId3"/>
                <a:stretch>
                  <a:fillRect l="-555" b="-1127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350" name="Text Box 14">
            <a:extLst>
              <a:ext uri="{FF2B5EF4-FFF2-40B4-BE49-F238E27FC236}">
                <a16:creationId xmlns:a16="http://schemas.microsoft.com/office/drawing/2014/main" id="{079744D9-BDD6-4B6E-8090-5DAD96C5A3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738" y="5461981"/>
            <a:ext cx="4845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 dirty="0">
                <a:latin typeface="Comic Sans MS" panose="030F0702030302020204" pitchFamily="66" charset="0"/>
                <a:sym typeface="Symbol" panose="05050102010706020507" pitchFamily="18" charset="2"/>
              </a:rPr>
              <a:t> sia </a:t>
            </a:r>
            <a:r>
              <a:rPr lang="it-IT" altLang="it-IT" sz="1800" baseline="-25000" dirty="0" err="1">
                <a:latin typeface="Comic Sans MS" panose="030F0702030302020204" pitchFamily="66" charset="0"/>
                <a:sym typeface="Symbol" panose="05050102010706020507" pitchFamily="18" charset="2"/>
              </a:rPr>
              <a:t>r</a:t>
            </a:r>
            <a:r>
              <a:rPr lang="it-IT" altLang="it-IT" sz="1800" dirty="0" err="1">
                <a:latin typeface="Comic Sans MS" panose="030F0702030302020204" pitchFamily="66" charset="0"/>
                <a:sym typeface="Symbol" panose="05050102010706020507" pitchFamily="18" charset="2"/>
              </a:rPr>
              <a:t>H</a:t>
            </a:r>
            <a:r>
              <a:rPr lang="it-IT" altLang="it-IT" sz="1800" b="1" baseline="30000" dirty="0" err="1">
                <a:latin typeface="Comic Sans MS" panose="030F0702030302020204" pitchFamily="66" charset="0"/>
                <a:sym typeface="Symbol" panose="05050102010706020507" pitchFamily="18" charset="2"/>
              </a:rPr>
              <a:t>O</a:t>
            </a:r>
            <a:r>
              <a:rPr lang="it-IT" altLang="it-IT" sz="1800" dirty="0">
                <a:latin typeface="Comic Sans MS" panose="030F0702030302020204" pitchFamily="66" charset="0"/>
                <a:sym typeface="Symbol" panose="05050102010706020507" pitchFamily="18" charset="2"/>
              </a:rPr>
              <a:t> &gt; 0 (reazione endotermica)      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352" name="Text Box 16">
                <a:extLst>
                  <a:ext uri="{FF2B5EF4-FFF2-40B4-BE49-F238E27FC236}">
                    <a16:creationId xmlns:a16="http://schemas.microsoft.com/office/drawing/2014/main" id="{91DDFEFA-2343-4241-B5D9-1B25B2A3AD0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00138" y="5944304"/>
                <a:ext cx="8784975" cy="3693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it-IT" altLang="it-IT" sz="18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se T aumenta (T</a:t>
                </a:r>
                <a:r>
                  <a:rPr lang="it-IT" altLang="it-IT" sz="1800" baseline="-250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2</a:t>
                </a:r>
                <a:r>
                  <a:rPr lang="it-IT" altLang="it-IT" sz="18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&gt;T</a:t>
                </a:r>
                <a:r>
                  <a:rPr lang="it-IT" altLang="it-IT" sz="1800" baseline="-250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1</a:t>
                </a:r>
                <a:r>
                  <a:rPr lang="it-IT" altLang="it-IT" sz="18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) allora (</a:t>
                </a:r>
                <a14:m>
                  <m:oMath xmlns:m="http://schemas.openxmlformats.org/officeDocument/2006/math">
                    <m:r>
                      <a:rPr lang="it-IT" sz="1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𝑙𝑛</m:t>
                    </m:r>
                    <m:sSub>
                      <m:sSubPr>
                        <m:ctrlPr>
                          <a:rPr lang="it-IT" sz="1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sz="1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it-IT" sz="1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it-IT" sz="1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it-IT" sz="1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𝑙𝑛</m:t>
                    </m:r>
                    <m:sSub>
                      <m:sSubPr>
                        <m:ctrlPr>
                          <a:rPr lang="it-IT" sz="1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sz="1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𝐾</m:t>
                        </m:r>
                      </m:e>
                      <m:sub>
                        <m:r>
                          <a:rPr lang="it-IT" sz="18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it-IT" sz="18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)&lt;0</m:t>
                    </m:r>
                  </m:oMath>
                </a14:m>
                <a:r>
                  <a:rPr lang="it-IT" altLang="it-IT" sz="18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 cioè K aumenta      (K</a:t>
                </a:r>
                <a:r>
                  <a:rPr lang="it-IT" altLang="it-IT" sz="1800" b="1" baseline="-250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2</a:t>
                </a:r>
                <a:r>
                  <a:rPr lang="it-IT" altLang="it-IT" sz="18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 &gt; K</a:t>
                </a:r>
                <a:r>
                  <a:rPr lang="it-IT" altLang="it-IT" sz="1800" b="1" baseline="-250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1</a:t>
                </a:r>
                <a:r>
                  <a:rPr lang="it-IT" altLang="it-IT" sz="18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 )</a:t>
                </a:r>
              </a:p>
            </p:txBody>
          </p:sp>
        </mc:Choice>
        <mc:Fallback xmlns="">
          <p:sp>
            <p:nvSpPr>
              <p:cNvPr id="14352" name="Text Box 16">
                <a:extLst>
                  <a:ext uri="{FF2B5EF4-FFF2-40B4-BE49-F238E27FC236}">
                    <a16:creationId xmlns:a16="http://schemas.microsoft.com/office/drawing/2014/main" id="{91DDFEFA-2343-4241-B5D9-1B25B2A3AD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00138" y="5944304"/>
                <a:ext cx="8784975" cy="369332"/>
              </a:xfrm>
              <a:prstGeom prst="rect">
                <a:avLst/>
              </a:prstGeom>
              <a:blipFill>
                <a:blip r:embed="rId4"/>
                <a:stretch>
                  <a:fillRect l="-625" t="-6557" b="-2623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394" name="Text Box 17">
            <a:extLst>
              <a:ext uri="{FF2B5EF4-FFF2-40B4-BE49-F238E27FC236}">
                <a16:creationId xmlns:a16="http://schemas.microsoft.com/office/drawing/2014/main" id="{A96E687E-8406-4E02-A1F9-8E1439362D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738" y="428288"/>
            <a:ext cx="15335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 dirty="0">
                <a:latin typeface="Comic Sans MS" panose="030F0702030302020204" pitchFamily="66" charset="0"/>
              </a:rPr>
              <a:t>A P costante</a:t>
            </a:r>
          </a:p>
        </p:txBody>
      </p:sp>
      <p:sp>
        <p:nvSpPr>
          <p:cNvPr id="15373" name="CasellaDiTesto 2">
            <a:extLst>
              <a:ext uri="{FF2B5EF4-FFF2-40B4-BE49-F238E27FC236}">
                <a16:creationId xmlns:a16="http://schemas.microsoft.com/office/drawing/2014/main" id="{790BFD2D-CF00-472B-9127-810CB1BD7F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3375" y="1292190"/>
            <a:ext cx="863111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 dirty="0">
                <a:latin typeface="Comic Sans MS" panose="030F0702030302020204" pitchFamily="66" charset="0"/>
              </a:rPr>
              <a:t>Questa equazione può essere integrata tra due temperature T</a:t>
            </a:r>
            <a:r>
              <a:rPr lang="it-IT" altLang="it-IT" sz="1800" baseline="-25000" dirty="0">
                <a:latin typeface="Comic Sans MS" panose="030F0702030302020204" pitchFamily="66" charset="0"/>
              </a:rPr>
              <a:t>1</a:t>
            </a:r>
            <a:r>
              <a:rPr lang="it-IT" altLang="it-IT" sz="1800" dirty="0">
                <a:latin typeface="Comic Sans MS" panose="030F0702030302020204" pitchFamily="66" charset="0"/>
              </a:rPr>
              <a:t> e T</a:t>
            </a:r>
            <a:r>
              <a:rPr lang="it-IT" altLang="it-IT" sz="1800" baseline="-25000" dirty="0">
                <a:latin typeface="Comic Sans MS" panose="030F0702030302020204" pitchFamily="66" charset="0"/>
              </a:rPr>
              <a:t>2</a:t>
            </a:r>
            <a:r>
              <a:rPr lang="it-IT" altLang="it-IT" sz="1800" dirty="0">
                <a:latin typeface="Comic Sans MS" panose="030F0702030302020204" pitchFamily="66" charset="0"/>
              </a:rPr>
              <a:t>, riordinandola come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Oggetto 3">
                <a:extLst>
                  <a:ext uri="{FF2B5EF4-FFF2-40B4-BE49-F238E27FC236}">
                    <a16:creationId xmlns:a16="http://schemas.microsoft.com/office/drawing/2014/main" id="{F7EE190F-A007-4A1E-8485-11E425342378}"/>
                  </a:ext>
                </a:extLst>
              </p:cNvPr>
              <p:cNvSpPr txBox="1"/>
              <p:nvPr/>
            </p:nvSpPr>
            <p:spPr bwMode="auto">
              <a:xfrm>
                <a:off x="3581400" y="1928305"/>
                <a:ext cx="2763837" cy="1046163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it-IT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4"/>
                            </m:rPr>
                            <a:rPr lang="it-IT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𝑙</m:t>
                          </m:r>
                          <m:r>
                            <a:rPr lang="it-IT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sSub>
                            <m:sSubPr>
                              <m:ctrlPr>
                                <a:rPr lang="it-IT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e>
                            <m:sub>
                              <m:r>
                                <a:rPr lang="it-IT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sub>
                        <m:sup>
                          <m:r>
                            <a:rPr lang="it-IT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𝑙𝑛</m:t>
                          </m:r>
                          <m:sSub>
                            <m:sSubPr>
                              <m:ctrlPr>
                                <a:rPr lang="it-IT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e>
                            <m:sub>
                              <m:r>
                                <a:rPr lang="it-IT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sup>
                        <m:e>
                          <m:r>
                            <a:rPr lang="it-IT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𝑑𝑙𝑛𝐾</m:t>
                          </m:r>
                        </m:e>
                      </m:nary>
                      <m:r>
                        <a:rPr lang="it-IT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ctrlPr>
                            <a:rPr lang="it-IT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it-IT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sub>
                        <m:sup>
                          <m:sSub>
                            <m:sSubPr>
                              <m:ctrlPr>
                                <a:rPr lang="it-IT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it-IT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sup>
                        <m:e>
                          <m:f>
                            <m:fPr>
                              <m:ctrlPr>
                                <a:rPr lang="it-IT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it-IT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m:rPr>
                                      <m:sty m:val="p"/>
                                    </m:rPr>
                                    <a:rPr lang="it-IT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Δ</m:t>
                                  </m:r>
                                </m:e>
                                <m:sub>
                                  <m:r>
                                    <a:rPr lang="it-IT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𝑟</m:t>
                                  </m:r>
                                </m:sub>
                              </m:sSub>
                              <m:sSup>
                                <m:sSupPr>
                                  <m:ctrlPr>
                                    <a:rPr lang="it-IT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it-IT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𝐻</m:t>
                                  </m:r>
                                </m:e>
                                <m:sup>
                                  <m:r>
                                    <a:rPr lang="it-IT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∘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it-IT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  <m:sSup>
                                <m:sSupPr>
                                  <m:ctrlPr>
                                    <a:rPr lang="it-IT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it-IT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p>
                                  <m:r>
                                    <a:rPr lang="it-IT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  <m:r>
                            <a:rPr lang="it-IT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𝑑𝑇</m:t>
                          </m:r>
                        </m:e>
                      </m:nary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4" name="Oggetto 3">
                <a:extLst>
                  <a:ext uri="{FF2B5EF4-FFF2-40B4-BE49-F238E27FC236}">
                    <a16:creationId xmlns:a16="http://schemas.microsoft.com/office/drawing/2014/main" id="{F7EE190F-A007-4A1E-8485-11E4253423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581400" y="1928305"/>
                <a:ext cx="2763837" cy="104616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noFill/>
              </a:ln>
              <a:effectLst/>
              <a:extLst/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Oggetto 3">
                <a:extLst>
                  <a:ext uri="{FF2B5EF4-FFF2-40B4-BE49-F238E27FC236}">
                    <a16:creationId xmlns:a16="http://schemas.microsoft.com/office/drawing/2014/main" id="{9829B4FE-2DCA-4CD7-BE51-376DE529275E}"/>
                  </a:ext>
                </a:extLst>
              </p:cNvPr>
              <p:cNvSpPr txBox="1"/>
              <p:nvPr/>
            </p:nvSpPr>
            <p:spPr bwMode="auto">
              <a:xfrm>
                <a:off x="2539610" y="2985984"/>
                <a:ext cx="4534483" cy="1046163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𝑙𝑛</m:t>
                      </m:r>
                      <m:sSub>
                        <m:sSubPr>
                          <m:ctrlPr>
                            <a:rPr lang="it-IT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it-IT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it-IT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it-IT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𝑙𝑛</m:t>
                      </m:r>
                      <m:sSub>
                        <m:sSubPr>
                          <m:ctrlPr>
                            <a:rPr lang="it-IT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it-IT" sz="2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it-IT" sz="200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it-IT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Δ</m:t>
                              </m:r>
                            </m:e>
                            <m:sub>
                              <m:r>
                                <a:rPr lang="it-IT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sub>
                          </m:sSub>
                          <m:sSup>
                            <m:sSupPr>
                              <m:ctrlPr>
                                <a:rPr lang="it-IT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p>
                              <m:r>
                                <a:rPr lang="it-IT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∘</m:t>
                              </m:r>
                            </m:sup>
                          </m:sSup>
                        </m:num>
                        <m:den>
                          <m:r>
                            <a:rPr lang="it-IT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den>
                      </m:f>
                      <m:d>
                        <m:dPr>
                          <m:ctrlPr>
                            <a:rPr lang="it-IT" sz="20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it-IT" sz="2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it-IT" sz="200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it-IT" sz="20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it-IT" sz="2000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t-IT" sz="2000" b="0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it-IT" sz="2000" b="0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den>
                          </m:f>
                          <m:r>
                            <a:rPr lang="it-IT" sz="2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it-IT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it-IT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it-IT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t-IT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e>
                                <m:sub>
                                  <m:r>
                                    <a:rPr lang="it-IT" sz="2000" b="0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den>
                          </m:f>
                        </m:e>
                      </m:d>
                    </m:oMath>
                  </m:oMathPara>
                </a14:m>
                <a:endParaRPr lang="it-IT" sz="2000" dirty="0"/>
              </a:p>
            </p:txBody>
          </p:sp>
        </mc:Choice>
        <mc:Fallback xmlns="">
          <p:sp>
            <p:nvSpPr>
              <p:cNvPr id="17" name="Oggetto 3">
                <a:extLst>
                  <a:ext uri="{FF2B5EF4-FFF2-40B4-BE49-F238E27FC236}">
                    <a16:creationId xmlns:a16="http://schemas.microsoft.com/office/drawing/2014/main" id="{9829B4FE-2DCA-4CD7-BE51-376DE529275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39610" y="2985984"/>
                <a:ext cx="4534483" cy="104616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noFill/>
              </a:ln>
              <a:effectLst/>
              <a:extLst/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Object 8">
                <a:extLst>
                  <a:ext uri="{FF2B5EF4-FFF2-40B4-BE49-F238E27FC236}">
                    <a16:creationId xmlns:a16="http://schemas.microsoft.com/office/drawing/2014/main" id="{4076C80F-50B5-492B-BAA0-8CEC38C51A87}"/>
                  </a:ext>
                </a:extLst>
              </p:cNvPr>
              <p:cNvSpPr txBox="1"/>
              <p:nvPr/>
            </p:nvSpPr>
            <p:spPr bwMode="auto">
              <a:xfrm>
                <a:off x="690948" y="2093701"/>
                <a:ext cx="1943100" cy="922337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>
                <a:normAutofit fontScale="92500"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𝑑𝑙𝑛𝐾</m:t>
                      </m:r>
                      <m:r>
                        <a:rPr lang="it-IT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it-IT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Δ</m:t>
                              </m:r>
                            </m:e>
                            <m:sub>
                              <m:r>
                                <a:rPr lang="it-IT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sub>
                          </m:sSub>
                          <m:sSup>
                            <m:sSupPr>
                              <m:ctrlPr>
                                <a:rPr lang="it-IT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𝐻</m:t>
                              </m:r>
                            </m:e>
                            <m:sup>
                              <m:r>
                                <a:rPr lang="it-IT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∘</m:t>
                              </m:r>
                            </m:sup>
                          </m:sSup>
                        </m:num>
                        <m:den>
                          <m:r>
                            <a:rPr lang="it-IT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  <m:sSup>
                            <m:sSupPr>
                              <m:ctrlPr>
                                <a:rPr lang="it-IT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p>
                              <m:r>
                                <a:rPr lang="it-IT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it-IT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𝑑𝑇</m:t>
                      </m:r>
                    </m:oMath>
                  </m:oMathPara>
                </a14:m>
                <a:endParaRPr lang="it-IT" sz="2000" dirty="0"/>
              </a:p>
            </p:txBody>
          </p:sp>
        </mc:Choice>
        <mc:Fallback xmlns="">
          <p:sp>
            <p:nvSpPr>
              <p:cNvPr id="15" name="Object 8">
                <a:extLst>
                  <a:ext uri="{FF2B5EF4-FFF2-40B4-BE49-F238E27FC236}">
                    <a16:creationId xmlns:a16="http://schemas.microsoft.com/office/drawing/2014/main" id="{4076C80F-50B5-492B-BAA0-8CEC38C51A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90948" y="2093701"/>
                <a:ext cx="1943100" cy="92233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noFill/>
              </a:ln>
              <a:effectLst/>
              <a:extLst/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Connettore 2 6">
            <a:extLst>
              <a:ext uri="{FF2B5EF4-FFF2-40B4-BE49-F238E27FC236}">
                <a16:creationId xmlns:a16="http://schemas.microsoft.com/office/drawing/2014/main" id="{89F93448-C96C-4101-9BF4-29DCA1A86A8A}"/>
              </a:ext>
            </a:extLst>
          </p:cNvPr>
          <p:cNvCxnSpPr/>
          <p:nvPr/>
        </p:nvCxnSpPr>
        <p:spPr>
          <a:xfrm>
            <a:off x="2735263" y="2431549"/>
            <a:ext cx="658017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7" grpId="0"/>
      <p:bldP spid="14349" grpId="0"/>
      <p:bldP spid="14350" grpId="0"/>
      <p:bldP spid="14352" grpId="0"/>
      <p:bldP spid="15373" grpId="0"/>
      <p:bldP spid="4" grpId="0"/>
      <p:bldP spid="17" grpId="0"/>
      <p:bldP spid="1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">
            <a:extLst>
              <a:ext uri="{FF2B5EF4-FFF2-40B4-BE49-F238E27FC236}">
                <a16:creationId xmlns:a16="http://schemas.microsoft.com/office/drawing/2014/main" id="{9CD3D766-DFF2-4CEB-B9D1-47828C56A3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88913"/>
            <a:ext cx="35179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 b="1">
                <a:solidFill>
                  <a:srgbClr val="FF0000"/>
                </a:solidFill>
                <a:latin typeface="Comic Sans MS" panose="030F0702030302020204" pitchFamily="66" charset="0"/>
              </a:rPr>
              <a:t>Dipendenza dell’equilibrio da P</a:t>
            </a:r>
          </a:p>
        </p:txBody>
      </p:sp>
      <p:sp>
        <p:nvSpPr>
          <p:cNvPr id="17411" name="Text Box 5">
            <a:extLst>
              <a:ext uri="{FF2B5EF4-FFF2-40B4-BE49-F238E27FC236}">
                <a16:creationId xmlns:a16="http://schemas.microsoft.com/office/drawing/2014/main" id="{9909AF25-2239-4FAC-A1C1-A841D49872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213" y="1149350"/>
            <a:ext cx="8661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it-IT" sz="1800">
              <a:latin typeface="Comic Sans MS" panose="030F0702030302020204" pitchFamily="66" charset="0"/>
            </a:endParaRPr>
          </a:p>
        </p:txBody>
      </p:sp>
      <p:sp>
        <p:nvSpPr>
          <p:cNvPr id="17412" name="Text Box 6">
            <a:extLst>
              <a:ext uri="{FF2B5EF4-FFF2-40B4-BE49-F238E27FC236}">
                <a16:creationId xmlns:a16="http://schemas.microsoft.com/office/drawing/2014/main" id="{6BD97CC0-93FB-41B6-8579-5D88F32583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213" y="1293813"/>
            <a:ext cx="83724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GB" altLang="it-IT" sz="1800">
              <a:latin typeface="Comic Sans MS" panose="030F0702030302020204" pitchFamily="66" charset="0"/>
            </a:endParaRPr>
          </a:p>
        </p:txBody>
      </p:sp>
      <p:graphicFrame>
        <p:nvGraphicFramePr>
          <p:cNvPr id="17413" name="Object 7">
            <a:extLst>
              <a:ext uri="{FF2B5EF4-FFF2-40B4-BE49-F238E27FC236}">
                <a16:creationId xmlns:a16="http://schemas.microsoft.com/office/drawing/2014/main" id="{B13312B9-40CD-471F-901E-F740BD8D956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3850" y="765175"/>
          <a:ext cx="2154238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26" name="Equation" r:id="rId3" imgW="1091726" imgH="228501" progId="Equation.3">
                  <p:embed/>
                </p:oleObj>
              </mc:Choice>
              <mc:Fallback>
                <p:oleObj name="Equation" r:id="rId3" imgW="1091726" imgH="228501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765175"/>
                        <a:ext cx="2154238" cy="449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4" name="Line 8">
            <a:extLst>
              <a:ext uri="{FF2B5EF4-FFF2-40B4-BE49-F238E27FC236}">
                <a16:creationId xmlns:a16="http://schemas.microsoft.com/office/drawing/2014/main" id="{DA376AD7-EB4E-4C18-B4D3-F75E4A462876}"/>
              </a:ext>
            </a:extLst>
          </p:cNvPr>
          <p:cNvSpPr>
            <a:spLocks noChangeShapeType="1"/>
          </p:cNvSpPr>
          <p:nvPr/>
        </p:nvSpPr>
        <p:spPr bwMode="auto">
          <a:xfrm>
            <a:off x="2843213" y="1052513"/>
            <a:ext cx="12239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7415" name="Text Box 9">
            <a:extLst>
              <a:ext uri="{FF2B5EF4-FFF2-40B4-BE49-F238E27FC236}">
                <a16:creationId xmlns:a16="http://schemas.microsoft.com/office/drawing/2014/main" id="{24257FE5-B3CC-445B-8AFC-49F8B3AE67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4663" y="620713"/>
            <a:ext cx="467995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>
                <a:latin typeface="Comic Sans MS" panose="030F0702030302020204" pitchFamily="66" charset="0"/>
              </a:rPr>
              <a:t>K dipende dal valore di </a:t>
            </a:r>
            <a:r>
              <a:rPr lang="it-IT" altLang="it-IT" sz="1800">
                <a:latin typeface="Comic Sans MS" panose="030F0702030302020204" pitchFamily="66" charset="0"/>
                <a:sym typeface="Symbol" panose="05050102010706020507" pitchFamily="18" charset="2"/>
              </a:rPr>
              <a:t>G°</a:t>
            </a:r>
            <a:r>
              <a:rPr lang="it-IT" altLang="it-IT" sz="1800" b="1" baseline="-25000">
                <a:latin typeface="Comic Sans MS" panose="030F0702030302020204" pitchFamily="66" charset="0"/>
                <a:sym typeface="Symbol" panose="05050102010706020507" pitchFamily="18" charset="2"/>
              </a:rPr>
              <a:t>r</a:t>
            </a:r>
            <a:r>
              <a:rPr lang="it-IT" altLang="it-IT" sz="1800">
                <a:latin typeface="Comic Sans MS" panose="030F0702030302020204" pitchFamily="66" charset="0"/>
                <a:sym typeface="Symbol" panose="05050102010706020507" pitchFamily="18" charset="2"/>
              </a:rPr>
              <a:t>, definito alla pressione standard. G°</a:t>
            </a:r>
            <a:r>
              <a:rPr lang="it-IT" altLang="it-IT" sz="1800" b="1" baseline="-25000">
                <a:latin typeface="Comic Sans MS" panose="030F0702030302020204" pitchFamily="66" charset="0"/>
                <a:sym typeface="Symbol" panose="05050102010706020507" pitchFamily="18" charset="2"/>
              </a:rPr>
              <a:t>r</a:t>
            </a:r>
            <a:r>
              <a:rPr lang="it-IT" altLang="it-IT" sz="1800">
                <a:latin typeface="Comic Sans MS" panose="030F0702030302020204" pitchFamily="66" charset="0"/>
                <a:sym typeface="Symbol" panose="05050102010706020507" pitchFamily="18" charset="2"/>
              </a:rPr>
              <a:t> e quindi K sono pertanto valori indipendenti </a:t>
            </a:r>
            <a:r>
              <a:rPr lang="it-IT" altLang="it-IT" sz="1800">
                <a:latin typeface="Comic Sans MS" panose="030F0702030302020204" pitchFamily="66" charset="0"/>
              </a:rPr>
              <a:t>dalla P alla quale l’equilibrio si instaura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370" name="Object 10">
                <a:extLst>
                  <a:ext uri="{FF2B5EF4-FFF2-40B4-BE49-F238E27FC236}">
                    <a16:creationId xmlns:a16="http://schemas.microsoft.com/office/drawing/2014/main" id="{7E35DFA2-C3B5-4A14-B1BF-B72562922BE8}"/>
                  </a:ext>
                </a:extLst>
              </p:cNvPr>
              <p:cNvSpPr txBox="1"/>
              <p:nvPr/>
            </p:nvSpPr>
            <p:spPr bwMode="auto">
              <a:xfrm>
                <a:off x="5364163" y="2170114"/>
                <a:ext cx="2015378" cy="711200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it-IT" sz="20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it-IT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it-IT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𝑑𝐾</m:t>
                              </m:r>
                            </m:num>
                            <m:den>
                              <m:r>
                                <a:rPr lang="it-IT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𝑑𝑃</m:t>
                              </m:r>
                            </m:den>
                          </m:f>
                        </m:e>
                      </m:d>
                      <m:r>
                        <a:rPr lang="it-IT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it-IT" sz="2000" dirty="0"/>
              </a:p>
            </p:txBody>
          </p:sp>
        </mc:Choice>
        <mc:Fallback xmlns="">
          <p:sp>
            <p:nvSpPr>
              <p:cNvPr id="15370" name="Object 10">
                <a:extLst>
                  <a:ext uri="{FF2B5EF4-FFF2-40B4-BE49-F238E27FC236}">
                    <a16:creationId xmlns:a16="http://schemas.microsoft.com/office/drawing/2014/main" id="{7E35DFA2-C3B5-4A14-B1BF-B72562922B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64163" y="2170114"/>
                <a:ext cx="2015378" cy="711200"/>
              </a:xfrm>
              <a:prstGeom prst="rect">
                <a:avLst/>
              </a:prstGeom>
              <a:blipFill>
                <a:blip r:embed="rId5"/>
                <a:stretch>
                  <a:fillRect b="-2564"/>
                </a:stretch>
              </a:blipFill>
              <a:ln>
                <a:noFill/>
              </a:ln>
              <a:effectLst/>
              <a:extLst/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371" name="Text Box 11">
            <a:extLst>
              <a:ext uri="{FF2B5EF4-FFF2-40B4-BE49-F238E27FC236}">
                <a16:creationId xmlns:a16="http://schemas.microsoft.com/office/drawing/2014/main" id="{F07CA68C-5CEB-460A-B342-4DF69DA556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312" y="2899783"/>
            <a:ext cx="905668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 dirty="0">
                <a:latin typeface="Comic Sans MS" panose="030F0702030302020204" pitchFamily="66" charset="0"/>
              </a:rPr>
              <a:t>Anche se K non dipende da P </a:t>
            </a:r>
            <a:r>
              <a:rPr lang="it-IT" altLang="it-IT" sz="1800" b="1" dirty="0">
                <a:latin typeface="Comic Sans MS" panose="030F0702030302020204" pitchFamily="66" charset="0"/>
              </a:rPr>
              <a:t>la composizione di equilibrio </a:t>
            </a:r>
            <a:r>
              <a:rPr lang="it-IT" altLang="it-IT" sz="1800" dirty="0">
                <a:latin typeface="Comic Sans MS" panose="030F0702030302020204" pitchFamily="66" charset="0"/>
              </a:rPr>
              <a:t>è sensibile alla variazione di P. Consideriamo la seguente reazione:</a:t>
            </a:r>
          </a:p>
        </p:txBody>
      </p:sp>
      <p:sp>
        <p:nvSpPr>
          <p:cNvPr id="15372" name="Rectangle 12">
            <a:extLst>
              <a:ext uri="{FF2B5EF4-FFF2-40B4-BE49-F238E27FC236}">
                <a16:creationId xmlns:a16="http://schemas.microsoft.com/office/drawing/2014/main" id="{7C631A15-3664-4144-87AE-1C3BD67C95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46338" y="3717032"/>
            <a:ext cx="2016125" cy="39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10000"/>
              </a:lnSpc>
              <a:spcAft>
                <a:spcPct val="5000"/>
              </a:spcAft>
              <a:buFontTx/>
              <a:buNone/>
            </a:pPr>
            <a:r>
              <a:rPr lang="en-US" altLang="it-IT" sz="1800">
                <a:latin typeface="Comic Sans MS" panose="030F0702030302020204" pitchFamily="66" charset="0"/>
              </a:rPr>
              <a:t>A(g) </a:t>
            </a:r>
            <a:r>
              <a:rPr lang="en-US" altLang="it-IT" sz="1800">
                <a:latin typeface="Comic Sans MS" panose="030F0702030302020204" pitchFamily="66" charset="0"/>
                <a:sym typeface="Symbol" panose="05050102010706020507" pitchFamily="18" charset="2"/>
              </a:rPr>
              <a:t> 2B(g)                   </a:t>
            </a:r>
          </a:p>
        </p:txBody>
      </p:sp>
      <p:graphicFrame>
        <p:nvGraphicFramePr>
          <p:cNvPr id="15373" name="Object 13">
            <a:extLst>
              <a:ext uri="{FF2B5EF4-FFF2-40B4-BE49-F238E27FC236}">
                <a16:creationId xmlns:a16="http://schemas.microsoft.com/office/drawing/2014/main" id="{9491C00C-2CBB-44E8-B1B6-93183876C3D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3096995"/>
              </p:ext>
            </p:extLst>
          </p:nvPr>
        </p:nvGraphicFramePr>
        <p:xfrm>
          <a:off x="4665663" y="3501008"/>
          <a:ext cx="2406650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27" name="Equazione" r:id="rId6" imgW="1511300" imgH="482600" progId="Equation.3">
                  <p:embed/>
                </p:oleObj>
              </mc:Choice>
              <mc:Fallback>
                <p:oleObj name="Equazione" r:id="rId6" imgW="1511300" imgH="4826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5663" y="3501008"/>
                        <a:ext cx="2406650" cy="768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74" name="Text Box 14">
            <a:extLst>
              <a:ext uri="{FF2B5EF4-FFF2-40B4-BE49-F238E27FC236}">
                <a16:creationId xmlns:a16="http://schemas.microsoft.com/office/drawing/2014/main" id="{0EBC5665-7EAC-44FA-A3B4-F09B5A9829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312" y="4221089"/>
            <a:ext cx="8778427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 dirty="0">
                <a:solidFill>
                  <a:srgbClr val="FF0000"/>
                </a:solidFill>
                <a:latin typeface="Comic Sans MS" panose="030F0702030302020204" pitchFamily="66" charset="0"/>
              </a:rPr>
              <a:t>Se P aumenta la reazione tende a spostarsi verso i reagenti cioè nel verso della diminuzione di molecolarità.  P</a:t>
            </a:r>
            <a:r>
              <a:rPr lang="it-IT" altLang="it-IT" sz="18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B</a:t>
            </a:r>
            <a:r>
              <a:rPr lang="it-IT" altLang="it-IT" sz="1800" dirty="0">
                <a:solidFill>
                  <a:srgbClr val="FF0000"/>
                </a:solidFill>
                <a:latin typeface="Comic Sans MS" panose="030F0702030302020204" pitchFamily="66" charset="0"/>
              </a:rPr>
              <a:t> diminuisce e P</a:t>
            </a:r>
            <a:r>
              <a:rPr lang="it-IT" altLang="it-IT" sz="1800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A</a:t>
            </a:r>
            <a:r>
              <a:rPr lang="it-IT" altLang="it-IT" sz="1800" dirty="0">
                <a:solidFill>
                  <a:srgbClr val="FF0000"/>
                </a:solidFill>
                <a:latin typeface="Comic Sans MS" panose="030F0702030302020204" pitchFamily="66" charset="0"/>
              </a:rPr>
              <a:t> aumenta : K non varia , variano le  </a:t>
            </a:r>
            <a:r>
              <a:rPr lang="it-IT" altLang="it-IT" sz="1800" dirty="0" err="1">
                <a:solidFill>
                  <a:srgbClr val="FF0000"/>
                </a:solidFill>
                <a:latin typeface="Comic Sans MS" panose="030F0702030302020204" pitchFamily="66" charset="0"/>
              </a:rPr>
              <a:t>p.parziali</a:t>
            </a:r>
            <a:r>
              <a:rPr lang="it-IT" altLang="it-IT" sz="1800" dirty="0">
                <a:solidFill>
                  <a:srgbClr val="FF0000"/>
                </a:solidFill>
                <a:latin typeface="Comic Sans MS" panose="030F0702030302020204" pitchFamily="66" charset="0"/>
              </a:rPr>
              <a:t> dei componenti, ma il loro rapporto </a:t>
            </a:r>
            <a:r>
              <a:rPr lang="it-IT" altLang="it-IT" sz="1800">
                <a:solidFill>
                  <a:srgbClr val="FF0000"/>
                </a:solidFill>
                <a:latin typeface="Comic Sans MS" panose="030F0702030302020204" pitchFamily="66" charset="0"/>
              </a:rPr>
              <a:t>non varia</a:t>
            </a:r>
            <a:endParaRPr lang="it-IT" altLang="it-IT" sz="1800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  <p:sp>
        <p:nvSpPr>
          <p:cNvPr id="15375" name="Text Box 15">
            <a:extLst>
              <a:ext uri="{FF2B5EF4-FFF2-40B4-BE49-F238E27FC236}">
                <a16:creationId xmlns:a16="http://schemas.microsoft.com/office/drawing/2014/main" id="{A396F983-FFD0-4AF6-8E4C-E06B535185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313" y="5397500"/>
            <a:ext cx="60690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>
                <a:latin typeface="Comic Sans MS" panose="030F0702030302020204" pitchFamily="66" charset="0"/>
              </a:rPr>
              <a:t>In generale : se c’è un aumento di molecolarità da R a P </a:t>
            </a:r>
          </a:p>
        </p:txBody>
      </p:sp>
      <p:sp>
        <p:nvSpPr>
          <p:cNvPr id="15376" name="Line 16">
            <a:extLst>
              <a:ext uri="{FF2B5EF4-FFF2-40B4-BE49-F238E27FC236}">
                <a16:creationId xmlns:a16="http://schemas.microsoft.com/office/drawing/2014/main" id="{37B3CD5A-2F39-41BD-A0C8-E53CC0F405A6}"/>
              </a:ext>
            </a:extLst>
          </p:cNvPr>
          <p:cNvSpPr>
            <a:spLocks noChangeShapeType="1"/>
          </p:cNvSpPr>
          <p:nvPr/>
        </p:nvSpPr>
        <p:spPr bwMode="auto">
          <a:xfrm>
            <a:off x="6227763" y="5588000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5377" name="Text Box 17">
            <a:extLst>
              <a:ext uri="{FF2B5EF4-FFF2-40B4-BE49-F238E27FC236}">
                <a16:creationId xmlns:a16="http://schemas.microsoft.com/office/drawing/2014/main" id="{9DD37646-C7D0-46B3-8AEE-2C0545F48E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84975" y="5084763"/>
            <a:ext cx="2108200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>
                <a:latin typeface="Comic Sans MS" panose="030F0702030302020204" pitchFamily="66" charset="0"/>
              </a:rPr>
              <a:t>un aumento di P sfavorisce la formazione di P</a:t>
            </a:r>
          </a:p>
        </p:txBody>
      </p:sp>
      <p:sp>
        <p:nvSpPr>
          <p:cNvPr id="15378" name="Text Box 18">
            <a:extLst>
              <a:ext uri="{FF2B5EF4-FFF2-40B4-BE49-F238E27FC236}">
                <a16:creationId xmlns:a16="http://schemas.microsoft.com/office/drawing/2014/main" id="{0695BA5B-D620-4586-95E2-7793F99E53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6233794"/>
            <a:ext cx="51847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>
                <a:latin typeface="Comic Sans MS" panose="030F0702030302020204" pitchFamily="66" charset="0"/>
              </a:rPr>
              <a:t>se c’è una diminuzione di molecolarità da R a P </a:t>
            </a:r>
          </a:p>
        </p:txBody>
      </p:sp>
      <p:sp>
        <p:nvSpPr>
          <p:cNvPr id="15379" name="Line 19">
            <a:extLst>
              <a:ext uri="{FF2B5EF4-FFF2-40B4-BE49-F238E27FC236}">
                <a16:creationId xmlns:a16="http://schemas.microsoft.com/office/drawing/2014/main" id="{9156AE76-49F9-4B75-B558-0B10A9E7A06E}"/>
              </a:ext>
            </a:extLst>
          </p:cNvPr>
          <p:cNvSpPr>
            <a:spLocks noChangeShapeType="1"/>
          </p:cNvSpPr>
          <p:nvPr/>
        </p:nvSpPr>
        <p:spPr bwMode="auto">
          <a:xfrm>
            <a:off x="5364163" y="6381750"/>
            <a:ext cx="504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5380" name="Text Box 20">
            <a:extLst>
              <a:ext uri="{FF2B5EF4-FFF2-40B4-BE49-F238E27FC236}">
                <a16:creationId xmlns:a16="http://schemas.microsoft.com/office/drawing/2014/main" id="{1B057E45-4A5C-4F92-A64A-88B5A8A04D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1863" y="6021388"/>
            <a:ext cx="194468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>
                <a:latin typeface="Comic Sans MS" panose="030F0702030302020204" pitchFamily="66" charset="0"/>
              </a:rPr>
              <a:t>un aumento di P favorisce i P</a:t>
            </a:r>
          </a:p>
        </p:txBody>
      </p:sp>
      <p:sp>
        <p:nvSpPr>
          <p:cNvPr id="15381" name="Line 21">
            <a:extLst>
              <a:ext uri="{FF2B5EF4-FFF2-40B4-BE49-F238E27FC236}">
                <a16:creationId xmlns:a16="http://schemas.microsoft.com/office/drawing/2014/main" id="{3CF4F90A-DF15-4474-BAAC-8F1C2FA579BE}"/>
              </a:ext>
            </a:extLst>
          </p:cNvPr>
          <p:cNvSpPr>
            <a:spLocks noChangeShapeType="1"/>
          </p:cNvSpPr>
          <p:nvPr/>
        </p:nvSpPr>
        <p:spPr bwMode="auto">
          <a:xfrm>
            <a:off x="6372225" y="1811338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B41C48A2-05E5-4BEF-9216-09FBA3766D2F}"/>
              </a:ext>
            </a:extLst>
          </p:cNvPr>
          <p:cNvSpPr txBox="1"/>
          <p:nvPr/>
        </p:nvSpPr>
        <p:spPr>
          <a:xfrm flipH="1">
            <a:off x="4067175" y="2349700"/>
            <a:ext cx="18002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A T costante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5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5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15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5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5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1" grpId="0"/>
      <p:bldP spid="15372" grpId="0"/>
      <p:bldP spid="15374" grpId="0"/>
      <p:bldP spid="15375" grpId="0"/>
      <p:bldP spid="15377" grpId="0"/>
      <p:bldP spid="15378" grpId="0"/>
      <p:bldP spid="1538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Arc 4">
            <a:extLst>
              <a:ext uri="{FF2B5EF4-FFF2-40B4-BE49-F238E27FC236}">
                <a16:creationId xmlns:a16="http://schemas.microsoft.com/office/drawing/2014/main" id="{320BF1A8-E36A-445B-B7AF-B148C01B3B77}"/>
              </a:ext>
            </a:extLst>
          </p:cNvPr>
          <p:cNvSpPr>
            <a:spLocks/>
          </p:cNvSpPr>
          <p:nvPr/>
        </p:nvSpPr>
        <p:spPr bwMode="auto">
          <a:xfrm rot="21132912" flipV="1">
            <a:off x="1114425" y="2174555"/>
            <a:ext cx="3240088" cy="3082925"/>
          </a:xfrm>
          <a:custGeom>
            <a:avLst/>
            <a:gdLst>
              <a:gd name="T0" fmla="*/ 2147483646 w 41062"/>
              <a:gd name="T1" fmla="*/ 2147483646 h 26467"/>
              <a:gd name="T2" fmla="*/ 2147483646 w 41062"/>
              <a:gd name="T3" fmla="*/ 2147483646 h 26467"/>
              <a:gd name="T4" fmla="*/ 2147483646 w 41062"/>
              <a:gd name="T5" fmla="*/ 2147483646 h 26467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1062" h="26467" fill="none" extrusionOk="0">
                <a:moveTo>
                  <a:pt x="555" y="26466"/>
                </a:moveTo>
                <a:cubicBezTo>
                  <a:pt x="186" y="24870"/>
                  <a:pt x="0" y="23238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9898" y="-1"/>
                  <a:pt x="37462" y="4753"/>
                  <a:pt x="41062" y="12230"/>
                </a:cubicBezTo>
              </a:path>
              <a:path w="41062" h="26467" stroke="0" extrusionOk="0">
                <a:moveTo>
                  <a:pt x="555" y="26466"/>
                </a:moveTo>
                <a:cubicBezTo>
                  <a:pt x="186" y="24870"/>
                  <a:pt x="0" y="23238"/>
                  <a:pt x="0" y="21600"/>
                </a:cubicBezTo>
                <a:cubicBezTo>
                  <a:pt x="0" y="9670"/>
                  <a:pt x="9670" y="0"/>
                  <a:pt x="21600" y="0"/>
                </a:cubicBezTo>
                <a:cubicBezTo>
                  <a:pt x="29898" y="-1"/>
                  <a:pt x="37462" y="4753"/>
                  <a:pt x="41062" y="12230"/>
                </a:cubicBezTo>
                <a:lnTo>
                  <a:pt x="21600" y="21600"/>
                </a:lnTo>
                <a:lnTo>
                  <a:pt x="555" y="26466"/>
                </a:lnTo>
                <a:close/>
              </a:path>
            </a:pathLst>
          </a:custGeom>
          <a:noFill/>
          <a:ln w="28575">
            <a:solidFill>
              <a:srgbClr val="0066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2533" name="Arc 5">
            <a:extLst>
              <a:ext uri="{FF2B5EF4-FFF2-40B4-BE49-F238E27FC236}">
                <a16:creationId xmlns:a16="http://schemas.microsoft.com/office/drawing/2014/main" id="{E1DF303E-D1A0-4EFE-992B-C8590DB9D949}"/>
              </a:ext>
            </a:extLst>
          </p:cNvPr>
          <p:cNvSpPr>
            <a:spLocks/>
          </p:cNvSpPr>
          <p:nvPr/>
        </p:nvSpPr>
        <p:spPr bwMode="auto">
          <a:xfrm flipV="1">
            <a:off x="1690688" y="2626993"/>
            <a:ext cx="2592387" cy="2592387"/>
          </a:xfrm>
          <a:custGeom>
            <a:avLst/>
            <a:gdLst>
              <a:gd name="T0" fmla="*/ 0 w 21600"/>
              <a:gd name="T1" fmla="*/ 0 h 21600"/>
              <a:gd name="T2" fmla="*/ 2147483646 w 21600"/>
              <a:gd name="T3" fmla="*/ 2147483646 h 21600"/>
              <a:gd name="T4" fmla="*/ 0 w 21600"/>
              <a:gd name="T5" fmla="*/ 2147483646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2534" name="Line 6">
            <a:extLst>
              <a:ext uri="{FF2B5EF4-FFF2-40B4-BE49-F238E27FC236}">
                <a16:creationId xmlns:a16="http://schemas.microsoft.com/office/drawing/2014/main" id="{BC09165C-9C83-469C-A1BA-ECD93200387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187450" y="5219380"/>
            <a:ext cx="5762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2537" name="Arc 9">
            <a:extLst>
              <a:ext uri="{FF2B5EF4-FFF2-40B4-BE49-F238E27FC236}">
                <a16:creationId xmlns:a16="http://schemas.microsoft.com/office/drawing/2014/main" id="{6361DBF8-9123-473A-9C4E-7E3D690A2FEA}"/>
              </a:ext>
            </a:extLst>
          </p:cNvPr>
          <p:cNvSpPr>
            <a:spLocks/>
          </p:cNvSpPr>
          <p:nvPr/>
        </p:nvSpPr>
        <p:spPr bwMode="auto">
          <a:xfrm flipH="1" flipV="1">
            <a:off x="1403350" y="2626993"/>
            <a:ext cx="2703513" cy="2592387"/>
          </a:xfrm>
          <a:custGeom>
            <a:avLst/>
            <a:gdLst>
              <a:gd name="T0" fmla="*/ 0 w 22526"/>
              <a:gd name="T1" fmla="*/ 2147483646 h 21600"/>
              <a:gd name="T2" fmla="*/ 2147483646 w 22526"/>
              <a:gd name="T3" fmla="*/ 2147483646 h 21600"/>
              <a:gd name="T4" fmla="*/ 2147483646 w 22526"/>
              <a:gd name="T5" fmla="*/ 2147483646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2526" h="21600" fill="none" extrusionOk="0">
                <a:moveTo>
                  <a:pt x="-1" y="19"/>
                </a:moveTo>
                <a:cubicBezTo>
                  <a:pt x="308" y="6"/>
                  <a:pt x="617" y="-1"/>
                  <a:pt x="926" y="0"/>
                </a:cubicBezTo>
                <a:cubicBezTo>
                  <a:pt x="12855" y="0"/>
                  <a:pt x="22526" y="9670"/>
                  <a:pt x="22526" y="21600"/>
                </a:cubicBezTo>
              </a:path>
              <a:path w="22526" h="21600" stroke="0" extrusionOk="0">
                <a:moveTo>
                  <a:pt x="-1" y="19"/>
                </a:moveTo>
                <a:cubicBezTo>
                  <a:pt x="308" y="6"/>
                  <a:pt x="617" y="-1"/>
                  <a:pt x="926" y="0"/>
                </a:cubicBezTo>
                <a:cubicBezTo>
                  <a:pt x="12855" y="0"/>
                  <a:pt x="22526" y="9670"/>
                  <a:pt x="22526" y="21600"/>
                </a:cubicBezTo>
                <a:lnTo>
                  <a:pt x="926" y="21600"/>
                </a:lnTo>
                <a:lnTo>
                  <a:pt x="-1" y="19"/>
                </a:lnTo>
                <a:close/>
              </a:path>
            </a:pathLst>
          </a:cu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/>
          </a:p>
        </p:txBody>
      </p:sp>
      <p:sp>
        <p:nvSpPr>
          <p:cNvPr id="22538" name="Line 10">
            <a:extLst>
              <a:ext uri="{FF2B5EF4-FFF2-40B4-BE49-F238E27FC236}">
                <a16:creationId xmlns:a16="http://schemas.microsoft.com/office/drawing/2014/main" id="{E2A90CFB-F381-4BD8-B3EC-04081C489A38}"/>
              </a:ext>
            </a:extLst>
          </p:cNvPr>
          <p:cNvSpPr>
            <a:spLocks noChangeShapeType="1"/>
          </p:cNvSpPr>
          <p:nvPr/>
        </p:nvSpPr>
        <p:spPr bwMode="auto">
          <a:xfrm>
            <a:off x="4106863" y="5219380"/>
            <a:ext cx="576262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2539" name="Text Box 11">
            <a:extLst>
              <a:ext uri="{FF2B5EF4-FFF2-40B4-BE49-F238E27FC236}">
                <a16:creationId xmlns:a16="http://schemas.microsoft.com/office/drawing/2014/main" id="{16B606A5-38A6-40EC-BF9C-F937CBD708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834830"/>
            <a:ext cx="339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 b="1" dirty="0">
                <a:latin typeface="Comic Sans MS" panose="030F0702030302020204" pitchFamily="66" charset="0"/>
              </a:rPr>
              <a:t>G</a:t>
            </a:r>
          </a:p>
        </p:txBody>
      </p:sp>
      <p:sp>
        <p:nvSpPr>
          <p:cNvPr id="22540" name="Text Box 12">
            <a:extLst>
              <a:ext uri="{FF2B5EF4-FFF2-40B4-BE49-F238E27FC236}">
                <a16:creationId xmlns:a16="http://schemas.microsoft.com/office/drawing/2014/main" id="{7436143F-117C-4166-9BAE-86EB57AFE5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5546024"/>
            <a:ext cx="489743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 dirty="0">
                <a:latin typeface="Comic Sans MS" panose="030F0702030302020204" pitchFamily="66" charset="0"/>
              </a:rPr>
              <a:t>R                   </a:t>
            </a:r>
            <a:r>
              <a:rPr lang="it-IT" altLang="it-IT" sz="1800" b="1" dirty="0">
                <a:latin typeface="Comic Sans MS" panose="030F0702030302020204" pitchFamily="66" charset="0"/>
              </a:rPr>
              <a:t>composizione</a:t>
            </a:r>
            <a:r>
              <a:rPr lang="it-IT" altLang="it-IT" sz="1800" dirty="0">
                <a:latin typeface="Comic Sans MS" panose="030F0702030302020204" pitchFamily="66" charset="0"/>
              </a:rPr>
              <a:t>                 P</a:t>
            </a:r>
          </a:p>
        </p:txBody>
      </p:sp>
      <p:sp>
        <p:nvSpPr>
          <p:cNvPr id="22541" name="Text Box 13">
            <a:extLst>
              <a:ext uri="{FF2B5EF4-FFF2-40B4-BE49-F238E27FC236}">
                <a16:creationId xmlns:a16="http://schemas.microsoft.com/office/drawing/2014/main" id="{29468FF6-6E2C-4620-B812-92C667BF26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3713" y="3490593"/>
            <a:ext cx="3016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>
                <a:solidFill>
                  <a:srgbClr val="FF0000"/>
                </a:solidFill>
                <a:latin typeface="Comic Sans MS" panose="030F0702030302020204" pitchFamily="66" charset="0"/>
              </a:rPr>
              <a:t>a</a:t>
            </a:r>
          </a:p>
        </p:txBody>
      </p:sp>
      <p:sp>
        <p:nvSpPr>
          <p:cNvPr id="22542" name="Text Box 14">
            <a:extLst>
              <a:ext uri="{FF2B5EF4-FFF2-40B4-BE49-F238E27FC236}">
                <a16:creationId xmlns:a16="http://schemas.microsoft.com/office/drawing/2014/main" id="{EE53A81A-3E5F-414F-A8F1-0CD81DC71D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1275" y="2698430"/>
            <a:ext cx="3190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>
                <a:latin typeface="Comic Sans MS" panose="030F0702030302020204" pitchFamily="66" charset="0"/>
              </a:rPr>
              <a:t>b</a:t>
            </a:r>
          </a:p>
        </p:txBody>
      </p:sp>
      <p:sp>
        <p:nvSpPr>
          <p:cNvPr id="22543" name="Text Box 15">
            <a:extLst>
              <a:ext uri="{FF2B5EF4-FFF2-40B4-BE49-F238E27FC236}">
                <a16:creationId xmlns:a16="http://schemas.microsoft.com/office/drawing/2014/main" id="{2FDB955B-BA91-468D-A8A6-744C1319DF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03186" y="2307788"/>
            <a:ext cx="34750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 b="1">
                <a:solidFill>
                  <a:srgbClr val="FF0000"/>
                </a:solidFill>
                <a:latin typeface="Comic Sans MS" panose="030F0702030302020204" pitchFamily="66" charset="0"/>
              </a:rPr>
              <a:t>a</a:t>
            </a:r>
            <a:r>
              <a:rPr lang="it-IT" altLang="it-IT" sz="1800">
                <a:latin typeface="Comic Sans MS" panose="030F0702030302020204" pitchFamily="66" charset="0"/>
              </a:rPr>
              <a:t> : reazione </a:t>
            </a:r>
            <a:r>
              <a:rPr lang="it-IT" altLang="it-IT" sz="1800" b="1">
                <a:solidFill>
                  <a:srgbClr val="FF0000"/>
                </a:solidFill>
                <a:latin typeface="Comic Sans MS" panose="030F0702030302020204" pitchFamily="66" charset="0"/>
              </a:rPr>
              <a:t>spontanea</a:t>
            </a:r>
            <a:r>
              <a:rPr lang="it-IT" altLang="it-IT" sz="1800">
                <a:latin typeface="Comic Sans MS" panose="030F0702030302020204" pitchFamily="66" charset="0"/>
              </a:rPr>
              <a:t> da R a P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>
                <a:latin typeface="Comic Sans MS" panose="030F0702030302020204" pitchFamily="66" charset="0"/>
              </a:rPr>
              <a:t>               </a:t>
            </a:r>
            <a:r>
              <a:rPr lang="it-IT" altLang="it-IT" sz="1800" b="1">
                <a:solidFill>
                  <a:srgbClr val="FF0000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dG &lt; 0</a:t>
            </a:r>
          </a:p>
        </p:txBody>
      </p:sp>
      <p:sp>
        <p:nvSpPr>
          <p:cNvPr id="22544" name="Text Box 16">
            <a:extLst>
              <a:ext uri="{FF2B5EF4-FFF2-40B4-BE49-F238E27FC236}">
                <a16:creationId xmlns:a16="http://schemas.microsoft.com/office/drawing/2014/main" id="{DB28A9C4-7534-49A2-BE63-2FA2A83940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4624" y="3098363"/>
            <a:ext cx="3240087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 b="1">
                <a:latin typeface="Comic Sans MS" panose="030F0702030302020204" pitchFamily="66" charset="0"/>
              </a:rPr>
              <a:t>b</a:t>
            </a:r>
            <a:r>
              <a:rPr lang="it-IT" altLang="it-IT" sz="1800">
                <a:latin typeface="Comic Sans MS" panose="030F0702030302020204" pitchFamily="66" charset="0"/>
              </a:rPr>
              <a:t> : reazione non spontanea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>
                <a:latin typeface="Comic Sans MS" panose="030F0702030302020204" pitchFamily="66" charset="0"/>
              </a:rPr>
              <a:t>da R a P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>
                <a:latin typeface="Comic Sans MS" panose="030F0702030302020204" pitchFamily="66" charset="0"/>
              </a:rPr>
              <a:t>             </a:t>
            </a:r>
            <a:r>
              <a:rPr lang="it-IT" altLang="it-IT" sz="1800">
                <a:latin typeface="Comic Sans MS" panose="030F0702030302020204" pitchFamily="66" charset="0"/>
                <a:sym typeface="Symbol" panose="05050102010706020507" pitchFamily="18" charset="2"/>
              </a:rPr>
              <a:t>dG &gt; 0</a:t>
            </a:r>
          </a:p>
        </p:txBody>
      </p:sp>
      <p:sp>
        <p:nvSpPr>
          <p:cNvPr id="22545" name="Text Box 17">
            <a:extLst>
              <a:ext uri="{FF2B5EF4-FFF2-40B4-BE49-F238E27FC236}">
                <a16:creationId xmlns:a16="http://schemas.microsoft.com/office/drawing/2014/main" id="{B04D072D-B637-49A6-BD3E-53C7A15AD0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7649" y="4179451"/>
            <a:ext cx="3240087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 b="1">
                <a:solidFill>
                  <a:srgbClr val="0066FF"/>
                </a:solidFill>
                <a:latin typeface="Comic Sans MS" panose="030F0702030302020204" pitchFamily="66" charset="0"/>
              </a:rPr>
              <a:t>c</a:t>
            </a:r>
            <a:r>
              <a:rPr lang="it-IT" altLang="it-IT" sz="1800">
                <a:latin typeface="Comic Sans MS" panose="030F0702030302020204" pitchFamily="66" charset="0"/>
              </a:rPr>
              <a:t> : reazione all’</a:t>
            </a:r>
            <a:r>
              <a:rPr lang="it-IT" altLang="it-IT" sz="1800" b="1">
                <a:solidFill>
                  <a:srgbClr val="0066FF"/>
                </a:solidFill>
                <a:latin typeface="Comic Sans MS" panose="030F0702030302020204" pitchFamily="66" charset="0"/>
              </a:rPr>
              <a:t>equilibrio</a:t>
            </a:r>
            <a:r>
              <a:rPr lang="it-IT" altLang="it-IT" sz="1800">
                <a:latin typeface="Comic Sans MS" panose="030F0702030302020204" pitchFamily="66" charset="0"/>
              </a:rPr>
              <a:t> (minimo di G) sono presenti sia  R che P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>
                <a:latin typeface="Comic Sans MS" panose="030F0702030302020204" pitchFamily="66" charset="0"/>
              </a:rPr>
              <a:t>            </a:t>
            </a:r>
            <a:r>
              <a:rPr lang="it-IT" altLang="it-IT" sz="1800" b="1">
                <a:solidFill>
                  <a:srgbClr val="0066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dG = 0</a:t>
            </a:r>
          </a:p>
        </p:txBody>
      </p:sp>
      <p:sp>
        <p:nvSpPr>
          <p:cNvPr id="22546" name="Text Box 18">
            <a:extLst>
              <a:ext uri="{FF2B5EF4-FFF2-40B4-BE49-F238E27FC236}">
                <a16:creationId xmlns:a16="http://schemas.microsoft.com/office/drawing/2014/main" id="{7C2099D7-9BA5-4C94-A285-D57D0458AB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4066855"/>
            <a:ext cx="3016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>
                <a:solidFill>
                  <a:srgbClr val="0066FF"/>
                </a:solidFill>
                <a:latin typeface="Comic Sans MS" panose="030F0702030302020204" pitchFamily="66" charset="0"/>
              </a:rPr>
              <a:t>c</a:t>
            </a:r>
          </a:p>
        </p:txBody>
      </p:sp>
      <p:sp>
        <p:nvSpPr>
          <p:cNvPr id="3087" name="Text Box 19">
            <a:extLst>
              <a:ext uri="{FF2B5EF4-FFF2-40B4-BE49-F238E27FC236}">
                <a16:creationId xmlns:a16="http://schemas.microsoft.com/office/drawing/2014/main" id="{CA0B33FD-EFF6-4BA5-AF99-C90415F2A3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0800"/>
            <a:ext cx="9255919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200" b="1" dirty="0">
                <a:solidFill>
                  <a:srgbClr val="0066FF"/>
                </a:solidFill>
                <a:latin typeface="Comic Sans MS" panose="030F0702030302020204" pitchFamily="66" charset="0"/>
              </a:rPr>
              <a:t>A T, P costanti, </a:t>
            </a:r>
            <a:r>
              <a:rPr lang="it-IT" altLang="it-IT" sz="2200" b="1" dirty="0" err="1">
                <a:solidFill>
                  <a:srgbClr val="0066FF"/>
                </a:solidFill>
                <a:latin typeface="Comic Sans MS" panose="030F0702030302020204" pitchFamily="66" charset="0"/>
              </a:rPr>
              <a:t>dG</a:t>
            </a:r>
            <a:r>
              <a:rPr lang="it-IT" altLang="it-IT" sz="2200" b="1" dirty="0">
                <a:solidFill>
                  <a:srgbClr val="0066FF"/>
                </a:solidFill>
                <a:latin typeface="Comic Sans MS" panose="030F0702030302020204" pitchFamily="66" charset="0"/>
              </a:rPr>
              <a:t> dipende solo dalla composizione della miscela. Per una miscela con </a:t>
            </a:r>
            <a:r>
              <a:rPr lang="it-IT" altLang="it-IT" sz="2200" b="1" i="1" dirty="0">
                <a:solidFill>
                  <a:srgbClr val="FF0000"/>
                </a:solidFill>
                <a:latin typeface="Comic Sans MS" panose="030F0702030302020204" pitchFamily="66" charset="0"/>
              </a:rPr>
              <a:t>i</a:t>
            </a:r>
            <a:r>
              <a:rPr lang="it-IT" altLang="it-IT" sz="2200" b="1" dirty="0">
                <a:solidFill>
                  <a:srgbClr val="0066FF"/>
                </a:solidFill>
                <a:latin typeface="Comic Sans MS" panose="030F0702030302020204" pitchFamily="66" charset="0"/>
              </a:rPr>
              <a:t> componenti :  </a:t>
            </a:r>
          </a:p>
        </p:txBody>
      </p:sp>
      <p:sp>
        <p:nvSpPr>
          <p:cNvPr id="3088" name="Text Box 23">
            <a:extLst>
              <a:ext uri="{FF2B5EF4-FFF2-40B4-BE49-F238E27FC236}">
                <a16:creationId xmlns:a16="http://schemas.microsoft.com/office/drawing/2014/main" id="{C2B51CB4-1764-4782-9FEF-0A687164E6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6261" y="770122"/>
            <a:ext cx="16414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 dirty="0">
                <a:latin typeface="Comic Sans MS" panose="030F0702030302020204" pitchFamily="66" charset="0"/>
              </a:rPr>
              <a:t>a T,P costanti</a:t>
            </a:r>
          </a:p>
        </p:txBody>
      </p:sp>
      <p:graphicFrame>
        <p:nvGraphicFramePr>
          <p:cNvPr id="3089" name="Object 24">
            <a:extLst>
              <a:ext uri="{FF2B5EF4-FFF2-40B4-BE49-F238E27FC236}">
                <a16:creationId xmlns:a16="http://schemas.microsoft.com/office/drawing/2014/main" id="{B05503C5-9321-4B22-917B-01AA8164832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6530330"/>
              </p:ext>
            </p:extLst>
          </p:nvPr>
        </p:nvGraphicFramePr>
        <p:xfrm>
          <a:off x="4848338" y="622445"/>
          <a:ext cx="1882110" cy="7257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4" name="Equation" r:id="rId3" imgW="888614" imgH="342751" progId="Equation.3">
                  <p:embed/>
                </p:oleObj>
              </mc:Choice>
              <mc:Fallback>
                <p:oleObj name="Equation" r:id="rId3" imgW="888614" imgH="342751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48338" y="622445"/>
                        <a:ext cx="1882110" cy="72579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Connettore 1 31">
            <a:extLst>
              <a:ext uri="{FF2B5EF4-FFF2-40B4-BE49-F238E27FC236}">
                <a16:creationId xmlns:a16="http://schemas.microsoft.com/office/drawing/2014/main" id="{11AB6EE1-E356-4F7F-99A8-9D5EBA6FF00A}"/>
              </a:ext>
            </a:extLst>
          </p:cNvPr>
          <p:cNvCxnSpPr/>
          <p:nvPr/>
        </p:nvCxnSpPr>
        <p:spPr>
          <a:xfrm flipV="1">
            <a:off x="4716463" y="1698305"/>
            <a:ext cx="0" cy="3814763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1 11">
            <a:extLst>
              <a:ext uri="{FF2B5EF4-FFF2-40B4-BE49-F238E27FC236}">
                <a16:creationId xmlns:a16="http://schemas.microsoft.com/office/drawing/2014/main" id="{2F80A2DE-A420-4F29-9FF0-DA99139009A9}"/>
              </a:ext>
            </a:extLst>
          </p:cNvPr>
          <p:cNvCxnSpPr/>
          <p:nvPr/>
        </p:nvCxnSpPr>
        <p:spPr>
          <a:xfrm flipV="1">
            <a:off x="755650" y="5513068"/>
            <a:ext cx="3960813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ttore 2 7">
            <a:extLst>
              <a:ext uri="{FF2B5EF4-FFF2-40B4-BE49-F238E27FC236}">
                <a16:creationId xmlns:a16="http://schemas.microsoft.com/office/drawing/2014/main" id="{D29B5227-195D-431A-8DC2-471FAE4EE7FA}"/>
              </a:ext>
            </a:extLst>
          </p:cNvPr>
          <p:cNvCxnSpPr/>
          <p:nvPr/>
        </p:nvCxnSpPr>
        <p:spPr>
          <a:xfrm flipH="1" flipV="1">
            <a:off x="709613" y="1698305"/>
            <a:ext cx="46037" cy="381476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F11FDA28-2D41-4302-B413-9F6BC656F220}"/>
              </a:ext>
            </a:extLst>
          </p:cNvPr>
          <p:cNvSpPr txBox="1"/>
          <p:nvPr/>
        </p:nvSpPr>
        <p:spPr>
          <a:xfrm>
            <a:off x="121372" y="1365209"/>
            <a:ext cx="88622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G varia con la composizione e si possono considerare i seguenti andamenti di G: 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555F939B-E5F2-472D-9F99-80D4BCDE0D71}"/>
              </a:ext>
            </a:extLst>
          </p:cNvPr>
          <p:cNvSpPr txBox="1"/>
          <p:nvPr/>
        </p:nvSpPr>
        <p:spPr>
          <a:xfrm>
            <a:off x="0" y="6169963"/>
            <a:ext cx="902202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Come si può esprimere la composizione della miscela utilizzando un’unica variabile ?</a:t>
            </a:r>
          </a:p>
          <a:p>
            <a:r>
              <a:rPr lang="it-IT" dirty="0"/>
              <a:t>Qual è la composizione della miscela all’ equilibrio?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25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25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500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25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25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5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25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4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25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5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25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25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8" grpId="0" animBg="1"/>
      <p:bldP spid="22541" grpId="0"/>
      <p:bldP spid="22542" grpId="0"/>
      <p:bldP spid="22543" grpId="0"/>
      <p:bldP spid="22544" grpId="0"/>
      <p:bldP spid="22545" grpId="0"/>
      <p:bldP spid="22546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>
            <a:extLst>
              <a:ext uri="{FF2B5EF4-FFF2-40B4-BE49-F238E27FC236}">
                <a16:creationId xmlns:a16="http://schemas.microsoft.com/office/drawing/2014/main" id="{D3AA5FC9-5BED-4E92-8232-962039CB81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31925" y="28182"/>
            <a:ext cx="6092825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91440" rIns="0" bIns="91440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2400" b="1" dirty="0">
                <a:solidFill>
                  <a:srgbClr val="FF0000"/>
                </a:solidFill>
                <a:latin typeface="Comic Sans MS" panose="030F0702030302020204" pitchFamily="66" charset="0"/>
              </a:rPr>
              <a:t>Grado di Avanzamento di una reazione</a:t>
            </a:r>
          </a:p>
        </p:txBody>
      </p:sp>
      <p:sp>
        <p:nvSpPr>
          <p:cNvPr id="4099" name="CasellaDiTesto 2">
            <a:extLst>
              <a:ext uri="{FF2B5EF4-FFF2-40B4-BE49-F238E27FC236}">
                <a16:creationId xmlns:a16="http://schemas.microsoft.com/office/drawing/2014/main" id="{816AE526-214C-47B4-9888-10A839D06E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05" y="669715"/>
            <a:ext cx="885666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 dirty="0">
                <a:latin typeface="Comic Sans MS" panose="030F0702030302020204" pitchFamily="66" charset="0"/>
              </a:rPr>
              <a:t>Consideriamo una generica reazione chimica indicata dall’equazione stechiometrica :   </a:t>
            </a:r>
          </a:p>
        </p:txBody>
      </p:sp>
      <p:sp>
        <p:nvSpPr>
          <p:cNvPr id="4100" name="Text Box 18">
            <a:extLst>
              <a:ext uri="{FF2B5EF4-FFF2-40B4-BE49-F238E27FC236}">
                <a16:creationId xmlns:a16="http://schemas.microsoft.com/office/drawing/2014/main" id="{297E294C-4A3D-449F-96EC-3CA808C8D4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90816" y="1466274"/>
            <a:ext cx="31162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>
                <a:latin typeface="Comic Sans MS" panose="030F0702030302020204" pitchFamily="66" charset="0"/>
                <a:sym typeface="Symbol" panose="05050102010706020507" pitchFamily="18" charset="2"/>
              </a:rPr>
              <a:t></a:t>
            </a:r>
            <a:r>
              <a:rPr lang="it-IT" altLang="it-IT" sz="1800" b="1" baseline="-25000">
                <a:latin typeface="Comic Sans MS" panose="030F0702030302020204" pitchFamily="66" charset="0"/>
              </a:rPr>
              <a:t>i</a:t>
            </a:r>
            <a:r>
              <a:rPr lang="it-IT" altLang="it-IT" sz="1800">
                <a:latin typeface="Comic Sans MS" panose="030F0702030302020204" pitchFamily="66" charset="0"/>
              </a:rPr>
              <a:t>  : coeff. stechiometrici</a:t>
            </a:r>
          </a:p>
        </p:txBody>
      </p:sp>
      <p:sp>
        <p:nvSpPr>
          <p:cNvPr id="5126" name="CasellaDiTesto 5">
            <a:extLst>
              <a:ext uri="{FF2B5EF4-FFF2-40B4-BE49-F238E27FC236}">
                <a16:creationId xmlns:a16="http://schemas.microsoft.com/office/drawing/2014/main" id="{8448C4BD-CA47-4DF0-9BBD-E0516FE1F6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061" y="3080457"/>
            <a:ext cx="8995667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it-IT" altLang="it-IT" sz="1800" dirty="0">
                <a:latin typeface="Comic Sans MS" panose="030F0702030302020204" pitchFamily="66" charset="0"/>
              </a:rPr>
              <a:t>Durante la reazione la composizione della miscela , cioè </a:t>
            </a:r>
            <a:r>
              <a:rPr lang="it-IT" altLang="it-IT" sz="1800" b="1" dirty="0">
                <a:latin typeface="Comic Sans MS" panose="030F0702030302020204" pitchFamily="66" charset="0"/>
              </a:rPr>
              <a:t>le moli di R   e P </a:t>
            </a:r>
            <a:r>
              <a:rPr lang="it-IT" altLang="it-IT" sz="1800" dirty="0">
                <a:latin typeface="Comic Sans MS" panose="030F0702030302020204" pitchFamily="66" charset="0"/>
              </a:rPr>
              <a:t>variano </a:t>
            </a:r>
            <a:r>
              <a:rPr lang="it-IT" altLang="it-IT" sz="1800" b="1" dirty="0">
                <a:latin typeface="Comic Sans MS" panose="030F0702030302020204" pitchFamily="66" charset="0"/>
              </a:rPr>
              <a:t>in modo vincolato dai </a:t>
            </a:r>
            <a:r>
              <a:rPr lang="it-IT" altLang="it-IT" sz="1800" b="1" dirty="0" err="1">
                <a:latin typeface="Comic Sans MS" panose="030F0702030302020204" pitchFamily="66" charset="0"/>
              </a:rPr>
              <a:t>coeff</a:t>
            </a:r>
            <a:r>
              <a:rPr lang="it-IT" altLang="it-IT" sz="1800" b="1" dirty="0">
                <a:latin typeface="Comic Sans MS" panose="030F0702030302020204" pitchFamily="66" charset="0"/>
              </a:rPr>
              <a:t>. stechiometrici</a:t>
            </a:r>
            <a:r>
              <a:rPr lang="it-IT" altLang="it-IT" sz="1800" dirty="0">
                <a:latin typeface="Comic Sans MS" panose="030F0702030302020204" pitchFamily="66" charset="0"/>
              </a:rPr>
              <a:t>, ed è necessario definire una variabile unica che possa esprimere questa variazione : </a:t>
            </a:r>
            <a:r>
              <a:rPr lang="it-IT" altLang="it-IT" sz="1800" b="1" dirty="0">
                <a:solidFill>
                  <a:srgbClr val="0000FF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questa variabile è chiamata </a:t>
            </a:r>
            <a:r>
              <a:rPr lang="it-IT" altLang="it-IT" sz="1800" b="1" i="1" dirty="0">
                <a:solidFill>
                  <a:srgbClr val="FF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grado di avanzamento della reazione, </a:t>
            </a:r>
            <a:r>
              <a:rPr lang="it-IT" altLang="it-IT" sz="1800" b="1" dirty="0">
                <a:solidFill>
                  <a:srgbClr val="FF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  <a:sym typeface="Symbol" panose="05050102010706020507" pitchFamily="18" charset="2"/>
              </a:rPr>
              <a:t></a:t>
            </a:r>
            <a:r>
              <a:rPr lang="it-IT" altLang="it-IT" sz="1800" b="1" dirty="0">
                <a:solidFill>
                  <a:srgbClr val="FF0000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 , </a:t>
            </a:r>
            <a:r>
              <a:rPr lang="it-IT" altLang="it-IT" sz="1800" b="1" dirty="0">
                <a:solidFill>
                  <a:srgbClr val="0000FF"/>
                </a:solidFill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ed è così definita:</a:t>
            </a:r>
            <a:endParaRPr lang="it-IT" altLang="it-IT" sz="1800" b="1" i="1" dirty="0">
              <a:solidFill>
                <a:srgbClr val="0000FF"/>
              </a:solidFill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 dirty="0">
              <a:latin typeface="Comic Sans MS" panose="030F0702030302020204" pitchFamily="66" charset="0"/>
            </a:endParaRPr>
          </a:p>
        </p:txBody>
      </p:sp>
      <p:sp>
        <p:nvSpPr>
          <p:cNvPr id="4102" name="CasellaDiTesto 6">
            <a:extLst>
              <a:ext uri="{FF2B5EF4-FFF2-40B4-BE49-F238E27FC236}">
                <a16:creationId xmlns:a16="http://schemas.microsoft.com/office/drawing/2014/main" id="{B23264EA-E94F-4164-BCB7-8A5C4F9990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546" y="2055340"/>
            <a:ext cx="8995667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 b="1" dirty="0">
                <a:solidFill>
                  <a:srgbClr val="0000FF"/>
                </a:solidFill>
                <a:latin typeface="Comic Sans MS" panose="030F0702030302020204" pitchFamily="66" charset="0"/>
              </a:rPr>
              <a:t>La reazione chimica è un  </a:t>
            </a:r>
            <a:r>
              <a:rPr lang="it-IT" altLang="it-IT" sz="1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processo guidato dalla stechiometria </a:t>
            </a:r>
            <a:r>
              <a:rPr lang="it-IT" altLang="it-IT" sz="1800" b="1" dirty="0">
                <a:solidFill>
                  <a:srgbClr val="0000FF"/>
                </a:solidFill>
                <a:latin typeface="Comic Sans MS" panose="030F0702030302020204" pitchFamily="66" charset="0"/>
              </a:rPr>
              <a:t>che fissa  delle relazioni quantitative tra le moli di ciascun componente nella reazione considerata</a:t>
            </a:r>
          </a:p>
        </p:txBody>
      </p:sp>
      <p:sp>
        <p:nvSpPr>
          <p:cNvPr id="8" name="Text Box 12">
            <a:extLst>
              <a:ext uri="{FF2B5EF4-FFF2-40B4-BE49-F238E27FC236}">
                <a16:creationId xmlns:a16="http://schemas.microsoft.com/office/drawing/2014/main" id="{0C86C369-A9CC-4175-8314-1DFE5B20DF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9305" y="5957639"/>
            <a:ext cx="178510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 dirty="0">
                <a:solidFill>
                  <a:srgbClr val="0000FF"/>
                </a:solidFill>
                <a:latin typeface="Comic Sans MS" panose="030F0702030302020204" pitchFamily="66" charset="0"/>
                <a:sym typeface="Math4"/>
              </a:rPr>
              <a:t>- </a:t>
            </a:r>
            <a:r>
              <a:rPr lang="it-IT" altLang="it-IT" sz="2000" dirty="0" err="1">
                <a:solidFill>
                  <a:srgbClr val="0000FF"/>
                </a:solidFill>
                <a:latin typeface="Comic Sans MS" panose="030F0702030302020204" pitchFamily="66" charset="0"/>
                <a:sym typeface="Math4"/>
              </a:rPr>
              <a:t>dn</a:t>
            </a:r>
            <a:r>
              <a:rPr lang="it-IT" altLang="it-IT" sz="2000" baseline="-25000" dirty="0" err="1">
                <a:solidFill>
                  <a:srgbClr val="0000FF"/>
                </a:solidFill>
                <a:latin typeface="Comic Sans MS" panose="030F0702030302020204" pitchFamily="66" charset="0"/>
                <a:sym typeface="Math4"/>
              </a:rPr>
              <a:t>A</a:t>
            </a:r>
            <a:r>
              <a:rPr lang="it-IT" altLang="it-IT" sz="2000" dirty="0">
                <a:solidFill>
                  <a:srgbClr val="0000FF"/>
                </a:solidFill>
                <a:latin typeface="Comic Sans MS" panose="030F0702030302020204" pitchFamily="66" charset="0"/>
                <a:sym typeface="Math4"/>
              </a:rPr>
              <a:t> = </a:t>
            </a:r>
            <a:r>
              <a:rPr lang="it-IT" altLang="it-IT" sz="2000" dirty="0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</a:t>
            </a:r>
            <a:r>
              <a:rPr lang="it-IT" altLang="it-IT" sz="2000" baseline="-25000" dirty="0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A</a:t>
            </a:r>
            <a:r>
              <a:rPr lang="it-IT" altLang="it-IT" sz="2000" dirty="0">
                <a:solidFill>
                  <a:srgbClr val="0000FF"/>
                </a:solidFill>
                <a:latin typeface="Comic Sans MS" panose="030F0702030302020204" pitchFamily="66" charset="0"/>
                <a:sym typeface="Math4"/>
              </a:rPr>
              <a:t>d</a:t>
            </a:r>
            <a:r>
              <a:rPr lang="it-IT" altLang="it-IT" sz="2000" dirty="0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                  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 dirty="0">
                <a:solidFill>
                  <a:srgbClr val="0000FF"/>
                </a:solidFill>
                <a:latin typeface="Comic Sans MS" panose="030F0702030302020204" pitchFamily="66" charset="0"/>
                <a:sym typeface="Math4"/>
              </a:rPr>
              <a:t>- </a:t>
            </a:r>
            <a:r>
              <a:rPr lang="it-IT" altLang="it-IT" sz="2000" dirty="0" err="1">
                <a:solidFill>
                  <a:srgbClr val="0000FF"/>
                </a:solidFill>
                <a:latin typeface="Comic Sans MS" panose="030F0702030302020204" pitchFamily="66" charset="0"/>
                <a:sym typeface="Math4"/>
              </a:rPr>
              <a:t>dn</a:t>
            </a:r>
            <a:r>
              <a:rPr lang="it-IT" altLang="it-IT" sz="2000" baseline="-25000" dirty="0" err="1">
                <a:solidFill>
                  <a:srgbClr val="0000FF"/>
                </a:solidFill>
                <a:latin typeface="Comic Sans MS" panose="030F0702030302020204" pitchFamily="66" charset="0"/>
                <a:sym typeface="Math4"/>
              </a:rPr>
              <a:t>B</a:t>
            </a:r>
            <a:r>
              <a:rPr lang="it-IT" altLang="it-IT" sz="2000" dirty="0">
                <a:solidFill>
                  <a:srgbClr val="0000FF"/>
                </a:solidFill>
                <a:latin typeface="Comic Sans MS" panose="030F0702030302020204" pitchFamily="66" charset="0"/>
                <a:sym typeface="Math4"/>
              </a:rPr>
              <a:t> = </a:t>
            </a:r>
            <a:r>
              <a:rPr lang="it-IT" altLang="it-IT" sz="2000" dirty="0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</a:t>
            </a:r>
            <a:r>
              <a:rPr lang="it-IT" altLang="it-IT" sz="2000" baseline="-25000" dirty="0" err="1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B</a:t>
            </a:r>
            <a:r>
              <a:rPr lang="it-IT" altLang="it-IT" sz="2000" dirty="0" err="1">
                <a:solidFill>
                  <a:srgbClr val="0000FF"/>
                </a:solidFill>
                <a:latin typeface="Comic Sans MS" panose="030F0702030302020204" pitchFamily="66" charset="0"/>
                <a:sym typeface="Math4"/>
              </a:rPr>
              <a:t>d</a:t>
            </a:r>
            <a:r>
              <a:rPr lang="it-IT" altLang="it-IT" sz="2000" dirty="0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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Oggetto 6">
                <a:extLst>
                  <a:ext uri="{FF2B5EF4-FFF2-40B4-BE49-F238E27FC236}">
                    <a16:creationId xmlns:a16="http://schemas.microsoft.com/office/drawing/2014/main" id="{DD61EBAC-EA20-4897-AECD-7DAAC59C4D92}"/>
                  </a:ext>
                </a:extLst>
              </p:cNvPr>
              <p:cNvSpPr txBox="1"/>
              <p:nvPr/>
            </p:nvSpPr>
            <p:spPr bwMode="auto">
              <a:xfrm>
                <a:off x="3468688" y="4303713"/>
                <a:ext cx="1847239" cy="923925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𝒅</m:t>
                      </m:r>
                      <m:r>
                        <a:rPr lang="it-IT" sz="2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𝝃</m:t>
                      </m:r>
                      <m:r>
                        <a:rPr lang="it-IT" sz="2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sz="2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it-IT" sz="2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𝒅</m:t>
                          </m:r>
                          <m:sSub>
                            <m:sSubPr>
                              <m:ctrlPr>
                                <a:rPr lang="it-IT" sz="22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2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𝒏</m:t>
                              </m:r>
                            </m:e>
                            <m:sub>
                              <m:r>
                                <a:rPr lang="it-IT" sz="22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𝒊</m:t>
                              </m:r>
                            </m:sub>
                          </m:sSub>
                        </m:num>
                        <m:den>
                          <m:r>
                            <a:rPr lang="it-IT" sz="22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±</m:t>
                          </m:r>
                          <m:sSub>
                            <m:sSubPr>
                              <m:ctrlPr>
                                <a:rPr lang="it-IT" sz="22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2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𝝂</m:t>
                              </m:r>
                            </m:e>
                            <m:sub>
                              <m:r>
                                <a:rPr lang="it-IT" sz="22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𝒊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it-IT" sz="2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7" name="Oggetto 6">
                <a:extLst>
                  <a:ext uri="{FF2B5EF4-FFF2-40B4-BE49-F238E27FC236}">
                    <a16:creationId xmlns:a16="http://schemas.microsoft.com/office/drawing/2014/main" id="{DD61EBAC-EA20-4897-AECD-7DAAC59C4D9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468688" y="4303713"/>
                <a:ext cx="1847239" cy="92392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ffectLst/>
              <a:extLst/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9" name="Oggetto 8">
            <a:extLst>
              <a:ext uri="{FF2B5EF4-FFF2-40B4-BE49-F238E27FC236}">
                <a16:creationId xmlns:a16="http://schemas.microsoft.com/office/drawing/2014/main" id="{B7CA3BB2-FDA9-4D56-8BD3-0A2497A665A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1720712"/>
              </p:ext>
            </p:extLst>
          </p:nvPr>
        </p:nvGraphicFramePr>
        <p:xfrm>
          <a:off x="1431925" y="5344097"/>
          <a:ext cx="1439863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92" name="Equation" r:id="rId4" imgW="672808" imgH="228501" progId="Equation.3">
                  <p:embed/>
                </p:oleObj>
              </mc:Choice>
              <mc:Fallback>
                <p:oleObj name="Equation" r:id="rId4" imgW="672808" imgH="228501" progId="Equation.3">
                  <p:embed/>
                  <p:pic>
                    <p:nvPicPr>
                      <p:cNvPr id="0" name="Oggetto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1925" y="5344097"/>
                        <a:ext cx="1439863" cy="488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7">
            <a:extLst>
              <a:ext uri="{FF2B5EF4-FFF2-40B4-BE49-F238E27FC236}">
                <a16:creationId xmlns:a16="http://schemas.microsoft.com/office/drawing/2014/main" id="{65DC5B1F-E60B-4B38-94A5-3CCCD330F52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3175925"/>
              </p:ext>
            </p:extLst>
          </p:nvPr>
        </p:nvGraphicFramePr>
        <p:xfrm>
          <a:off x="1092619" y="1486374"/>
          <a:ext cx="3073400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93" name="Equazione" r:id="rId6" imgW="1587500" imgH="228600" progId="Equation.3">
                  <p:embed/>
                </p:oleObj>
              </mc:Choice>
              <mc:Fallback>
                <p:oleObj name="Equazione" r:id="rId6" imgW="158750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619" y="1486374"/>
                        <a:ext cx="3073400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8" name="Rettangolo 15">
            <a:extLst>
              <a:ext uri="{FF2B5EF4-FFF2-40B4-BE49-F238E27FC236}">
                <a16:creationId xmlns:a16="http://schemas.microsoft.com/office/drawing/2014/main" id="{554275B2-F9BC-4AD0-B6B4-88E7BAA7AD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1760" y="1536773"/>
            <a:ext cx="3905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it-IT" sz="1800" dirty="0">
                <a:latin typeface="Comic Sans MS" panose="030F0702030302020204" pitchFamily="66" charset="0"/>
                <a:sym typeface="Wingdings 3" panose="05040102010807070707" pitchFamily="18" charset="2"/>
              </a:rPr>
              <a:t></a:t>
            </a:r>
            <a:endParaRPr lang="it-IT" altLang="it-IT" sz="1800" dirty="0">
              <a:latin typeface="Comic Sans MS" panose="030F0702030302020204" pitchFamily="66" charset="0"/>
            </a:endParaRP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33394BED-C97D-40CD-AF92-E9C0CFE6464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0624" y="4243140"/>
            <a:ext cx="2646362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it-IT" altLang="it-IT" sz="2400" dirty="0">
                <a:latin typeface="Comic Sans MS" panose="030F0702030302020204" pitchFamily="66" charset="0"/>
                <a:sym typeface="Symbol" panose="05050102010706020507" pitchFamily="18" charset="2"/>
              </a:rPr>
              <a:t></a:t>
            </a:r>
            <a:r>
              <a:rPr lang="it-IT" altLang="it-IT" sz="1800" baseline="-25000" dirty="0">
                <a:latin typeface="Comic Sans MS" panose="030F0702030302020204" pitchFamily="66" charset="0"/>
              </a:rPr>
              <a:t>i</a:t>
            </a:r>
            <a:r>
              <a:rPr lang="it-IT" altLang="it-IT" sz="1800" dirty="0">
                <a:latin typeface="Comic Sans MS" panose="030F0702030302020204" pitchFamily="66" charset="0"/>
              </a:rPr>
              <a:t> &lt; 0 per i reagenti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it-IT" altLang="it-IT" sz="2400" dirty="0">
                <a:latin typeface="Comic Sans MS" panose="030F0702030302020204" pitchFamily="66" charset="0"/>
                <a:sym typeface="Symbol" panose="05050102010706020507" pitchFamily="18" charset="2"/>
              </a:rPr>
              <a:t></a:t>
            </a:r>
            <a:r>
              <a:rPr lang="it-IT" altLang="it-IT" sz="1800" baseline="-25000" dirty="0">
                <a:latin typeface="Comic Sans MS" panose="030F0702030302020204" pitchFamily="66" charset="0"/>
              </a:rPr>
              <a:t>i</a:t>
            </a:r>
            <a:r>
              <a:rPr lang="it-IT" altLang="it-IT" sz="1800" dirty="0">
                <a:latin typeface="Comic Sans MS" panose="030F0702030302020204" pitchFamily="66" charset="0"/>
              </a:rPr>
              <a:t> &gt; 0 per i prodotti</a:t>
            </a: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596FD610-6FDF-49B6-BC05-2EC3EB42831E}"/>
              </a:ext>
            </a:extLst>
          </p:cNvPr>
          <p:cNvSpPr/>
          <p:nvPr/>
        </p:nvSpPr>
        <p:spPr>
          <a:xfrm>
            <a:off x="80272" y="4027611"/>
            <a:ext cx="91810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endParaRPr lang="it-IT" altLang="it-IT" b="1" i="1" dirty="0">
              <a:solidFill>
                <a:srgbClr val="0000FF"/>
              </a:solidFill>
            </a:endParaRPr>
          </a:p>
        </p:txBody>
      </p:sp>
      <p:cxnSp>
        <p:nvCxnSpPr>
          <p:cNvPr id="11" name="Connettore 2 10">
            <a:extLst>
              <a:ext uri="{FF2B5EF4-FFF2-40B4-BE49-F238E27FC236}">
                <a16:creationId xmlns:a16="http://schemas.microsoft.com/office/drawing/2014/main" id="{31274B52-A673-402D-A845-19F1F0DB5099}"/>
              </a:ext>
            </a:extLst>
          </p:cNvPr>
          <p:cNvCxnSpPr>
            <a:cxnSpLocks/>
          </p:cNvCxnSpPr>
          <p:nvPr/>
        </p:nvCxnSpPr>
        <p:spPr>
          <a:xfrm flipH="1">
            <a:off x="2987824" y="4956746"/>
            <a:ext cx="636639" cy="331040"/>
          </a:xfrm>
          <a:prstGeom prst="straightConnector1">
            <a:avLst/>
          </a:prstGeom>
          <a:ln w="28575">
            <a:solidFill>
              <a:srgbClr val="0000F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 Box 12">
            <a:extLst>
              <a:ext uri="{FF2B5EF4-FFF2-40B4-BE49-F238E27FC236}">
                <a16:creationId xmlns:a16="http://schemas.microsoft.com/office/drawing/2014/main" id="{115FC241-6349-4687-BD41-519B0AF45A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1462" y="5957639"/>
            <a:ext cx="1785101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 dirty="0" err="1">
                <a:solidFill>
                  <a:srgbClr val="0000FF"/>
                </a:solidFill>
                <a:latin typeface="Comic Sans MS" panose="030F0702030302020204" pitchFamily="66" charset="0"/>
                <a:sym typeface="Math4"/>
              </a:rPr>
              <a:t>dn</a:t>
            </a:r>
            <a:r>
              <a:rPr lang="it-IT" altLang="it-IT" sz="2000" baseline="-25000" dirty="0" err="1">
                <a:solidFill>
                  <a:srgbClr val="0000FF"/>
                </a:solidFill>
                <a:latin typeface="Comic Sans MS" panose="030F0702030302020204" pitchFamily="66" charset="0"/>
                <a:sym typeface="Math4"/>
              </a:rPr>
              <a:t>C</a:t>
            </a:r>
            <a:r>
              <a:rPr lang="it-IT" altLang="it-IT" sz="2000" dirty="0">
                <a:solidFill>
                  <a:srgbClr val="0000FF"/>
                </a:solidFill>
                <a:latin typeface="Comic Sans MS" panose="030F0702030302020204" pitchFamily="66" charset="0"/>
                <a:sym typeface="Math4"/>
              </a:rPr>
              <a:t> = </a:t>
            </a:r>
            <a:r>
              <a:rPr lang="it-IT" altLang="it-IT" sz="2000" dirty="0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</a:t>
            </a:r>
            <a:r>
              <a:rPr lang="it-IT" altLang="it-IT" sz="2000" baseline="-25000" dirty="0" err="1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C</a:t>
            </a:r>
            <a:r>
              <a:rPr lang="it-IT" altLang="it-IT" sz="2000" dirty="0" err="1">
                <a:solidFill>
                  <a:srgbClr val="0000FF"/>
                </a:solidFill>
                <a:latin typeface="Comic Sans MS" panose="030F0702030302020204" pitchFamily="66" charset="0"/>
                <a:sym typeface="Math4"/>
              </a:rPr>
              <a:t>d</a:t>
            </a:r>
            <a:r>
              <a:rPr lang="it-IT" altLang="it-IT" sz="2000" dirty="0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                    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 dirty="0" err="1">
                <a:solidFill>
                  <a:srgbClr val="0000FF"/>
                </a:solidFill>
                <a:latin typeface="Comic Sans MS" panose="030F0702030302020204" pitchFamily="66" charset="0"/>
                <a:sym typeface="Math4"/>
              </a:rPr>
              <a:t>dn</a:t>
            </a:r>
            <a:r>
              <a:rPr lang="it-IT" altLang="it-IT" sz="2000" baseline="-25000" dirty="0" err="1">
                <a:solidFill>
                  <a:srgbClr val="0000FF"/>
                </a:solidFill>
                <a:latin typeface="Comic Sans MS" panose="030F0702030302020204" pitchFamily="66" charset="0"/>
                <a:sym typeface="Math4"/>
              </a:rPr>
              <a:t>D</a:t>
            </a:r>
            <a:r>
              <a:rPr lang="it-IT" altLang="it-IT" sz="2000" dirty="0">
                <a:solidFill>
                  <a:srgbClr val="0000FF"/>
                </a:solidFill>
                <a:latin typeface="Comic Sans MS" panose="030F0702030302020204" pitchFamily="66" charset="0"/>
                <a:sym typeface="Math4"/>
              </a:rPr>
              <a:t> = </a:t>
            </a:r>
            <a:r>
              <a:rPr lang="it-IT" altLang="it-IT" sz="2000" dirty="0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</a:t>
            </a:r>
            <a:r>
              <a:rPr lang="it-IT" altLang="it-IT" sz="2000" baseline="-25000" dirty="0" err="1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D</a:t>
            </a:r>
            <a:r>
              <a:rPr lang="it-IT" altLang="it-IT" sz="2000" dirty="0" err="1">
                <a:solidFill>
                  <a:srgbClr val="0000FF"/>
                </a:solidFill>
                <a:latin typeface="Comic Sans MS" panose="030F0702030302020204" pitchFamily="66" charset="0"/>
                <a:sym typeface="Math4"/>
              </a:rPr>
              <a:t>d</a:t>
            </a:r>
            <a:r>
              <a:rPr lang="it-IT" altLang="it-IT" sz="2000" dirty="0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</a:t>
            </a: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B1344A38-D134-4B45-A4C4-44F9F22A54BF}"/>
              </a:ext>
            </a:extLst>
          </p:cNvPr>
          <p:cNvSpPr txBox="1"/>
          <p:nvPr/>
        </p:nvSpPr>
        <p:spPr>
          <a:xfrm>
            <a:off x="323528" y="6165304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quindi                           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/>
      <p:bldP spid="4102" grpId="0"/>
      <p:bldP spid="8" grpId="0"/>
      <p:bldP spid="7" grpId="0"/>
      <p:bldP spid="5" grpId="0"/>
      <p:bldP spid="2" grpId="0"/>
      <p:bldP spid="22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5">
            <a:extLst>
              <a:ext uri="{FF2B5EF4-FFF2-40B4-BE49-F238E27FC236}">
                <a16:creationId xmlns:a16="http://schemas.microsoft.com/office/drawing/2014/main" id="{505465AC-CAE0-422D-9592-591BF62822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2416793"/>
              </p:ext>
            </p:extLst>
          </p:nvPr>
        </p:nvGraphicFramePr>
        <p:xfrm>
          <a:off x="323528" y="609892"/>
          <a:ext cx="1330325" cy="92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00" name="Equazione" r:id="rId3" imgW="622030" imgH="431613" progId="Equation.3">
                  <p:embed/>
                </p:oleObj>
              </mc:Choice>
              <mc:Fallback>
                <p:oleObj name="Equazione" r:id="rId3" imgW="622030" imgH="431613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609892"/>
                        <a:ext cx="1330325" cy="923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3" name="Text Box 7">
            <a:extLst>
              <a:ext uri="{FF2B5EF4-FFF2-40B4-BE49-F238E27FC236}">
                <a16:creationId xmlns:a16="http://schemas.microsoft.com/office/drawing/2014/main" id="{5F89822D-9041-4CEF-A957-9B3DE50454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1578" y="271521"/>
            <a:ext cx="6912422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 b="1" dirty="0">
                <a:solidFill>
                  <a:srgbClr val="0000FF"/>
                </a:solidFill>
                <a:latin typeface="Comic Sans MS" panose="030F0702030302020204" pitchFamily="66" charset="0"/>
              </a:rPr>
              <a:t>In generale, se la reazione avanza di d</a:t>
            </a:r>
            <a:r>
              <a:rPr lang="it-IT" altLang="it-IT" sz="2000" b="1" dirty="0">
                <a:solidFill>
                  <a:srgbClr val="0000FF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 si avrà una corrispondente variazione delle moli di tutti i suoi componenti e </a:t>
            </a:r>
            <a:r>
              <a:rPr lang="it-IT" altLang="it-IT" sz="2000" b="1" dirty="0">
                <a:solidFill>
                  <a:srgbClr val="0000FF"/>
                </a:solidFill>
                <a:latin typeface="Comic Sans MS" panose="030F0702030302020204" pitchFamily="66" charset="0"/>
              </a:rPr>
              <a:t>in corrispondenza si avrà una variazione della G del sistema</a:t>
            </a:r>
            <a:endParaRPr lang="it-IT" altLang="it-IT" sz="2000" b="1" dirty="0">
              <a:solidFill>
                <a:srgbClr val="0000FF"/>
              </a:solidFill>
              <a:latin typeface="Comic Sans MS" panose="030F0702030302020204" pitchFamily="66" charset="0"/>
              <a:sym typeface="Symbol" panose="05050102010706020507" pitchFamily="18" charset="2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51" name="Text Box 11">
                <a:extLst>
                  <a:ext uri="{FF2B5EF4-FFF2-40B4-BE49-F238E27FC236}">
                    <a16:creationId xmlns:a16="http://schemas.microsoft.com/office/drawing/2014/main" id="{88951769-C07D-434A-B443-7605D8296F0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39552" y="2368280"/>
                <a:ext cx="8136904" cy="83099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it-IT" altLang="it-IT" sz="2400" b="1" dirty="0">
                    <a:solidFill>
                      <a:srgbClr val="0000FF"/>
                    </a:solidFill>
                    <a:latin typeface="Comic Sans MS" panose="030F0702030302020204" pitchFamily="66" charset="0"/>
                  </a:rPr>
                  <a:t>bisogna collegare                     a d</a:t>
                </a:r>
                <a:r>
                  <a:rPr lang="it-IT" altLang="it-IT" sz="2400" b="1" dirty="0">
                    <a:solidFill>
                      <a:srgbClr val="0000FF"/>
                    </a:solidFill>
                    <a:latin typeface="Comic Sans MS" panose="030F0702030302020204" pitchFamily="66" charset="0"/>
                    <a:sym typeface="Symbol" panose="05050102010706020507" pitchFamily="18" charset="2"/>
                  </a:rPr>
                  <a:t></a:t>
                </a:r>
                <a:r>
                  <a:rPr lang="it-IT" altLang="it-IT" sz="2400" b="1" dirty="0">
                    <a:solidFill>
                      <a:srgbClr val="FF0000"/>
                    </a:solidFill>
                    <a:latin typeface="Comic Sans MS" panose="030F0702030302020204" pitchFamily="66" charset="0"/>
                    <a:sym typeface="Symbol" panose="05050102010706020507" pitchFamily="18" charset="2"/>
                  </a:rPr>
                  <a:t> </a:t>
                </a:r>
                <a:r>
                  <a:rPr lang="it-IT" altLang="it-IT" sz="2400" dirty="0">
                    <a:solidFill>
                      <a:schemeClr val="tx1"/>
                    </a:solidFill>
                    <a:latin typeface="Comic Sans MS" panose="030F0702030302020204" pitchFamily="66" charset="0"/>
                    <a:sym typeface="Symbol" panose="05050102010706020507" pitchFamily="18" charset="2"/>
                  </a:rPr>
                  <a:t>considerando che </a:t>
                </a:r>
                <a:r>
                  <a:rPr lang="it-IT" altLang="it-IT" sz="2400" dirty="0" err="1">
                    <a:solidFill>
                      <a:schemeClr val="tx1"/>
                    </a:solidFill>
                    <a:latin typeface="Comic Sans MS" panose="030F0702030302020204" pitchFamily="66" charset="0"/>
                    <a:sym typeface="Symbol" panose="05050102010706020507" pitchFamily="18" charset="2"/>
                  </a:rPr>
                  <a:t>dn</a:t>
                </a:r>
                <a:r>
                  <a:rPr lang="it-IT" altLang="it-IT" sz="2400" baseline="-25000" dirty="0" err="1">
                    <a:solidFill>
                      <a:schemeClr val="tx1"/>
                    </a:solidFill>
                    <a:latin typeface="Comic Sans MS" panose="030F0702030302020204" pitchFamily="66" charset="0"/>
                    <a:sym typeface="Symbol" panose="05050102010706020507" pitchFamily="18" charset="2"/>
                  </a:rPr>
                  <a:t>i</a:t>
                </a:r>
                <a:r>
                  <a:rPr lang="it-IT" altLang="it-IT" sz="2400" dirty="0">
                    <a:solidFill>
                      <a:schemeClr val="tx1"/>
                    </a:solidFill>
                    <a:latin typeface="Comic Sans MS" panose="030F0702030302020204" pitchFamily="66" charset="0"/>
                    <a:sym typeface="Symbol" panose="05050102010706020507" pitchFamily="18" charset="2"/>
                  </a:rPr>
                  <a:t>=</a:t>
                </a:r>
                <a14:m>
                  <m:oMath xmlns:m="http://schemas.openxmlformats.org/officeDocument/2006/math">
                    <m:r>
                      <a:rPr lang="it-IT" sz="2400" b="0" i="1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±</m:t>
                    </m:r>
                    <m:sSub>
                      <m:sSubPr>
                        <m:ctrlPr>
                          <a:rPr lang="it-IT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sz="2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𝜈</m:t>
                        </m:r>
                      </m:e>
                      <m:sub>
                        <m:r>
                          <a:rPr lang="it-IT" sz="2400" b="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it-IT" altLang="it-IT" sz="2400" dirty="0">
                    <a:solidFill>
                      <a:schemeClr val="tx1"/>
                    </a:solidFill>
                    <a:latin typeface="Comic Sans MS" panose="030F0702030302020204" pitchFamily="66" charset="0"/>
                  </a:rPr>
                  <a:t>d</a:t>
                </a:r>
                <a:r>
                  <a:rPr lang="it-IT" altLang="it-IT" sz="2400" dirty="0">
                    <a:solidFill>
                      <a:schemeClr val="tx1"/>
                    </a:solidFill>
                    <a:latin typeface="Comic Sans MS" panose="030F0702030302020204" pitchFamily="66" charset="0"/>
                    <a:sym typeface="Symbol" panose="05050102010706020507" pitchFamily="18" charset="2"/>
                  </a:rPr>
                  <a:t></a:t>
                </a:r>
                <a:endParaRPr lang="it-IT" altLang="it-IT" sz="2400" dirty="0">
                  <a:solidFill>
                    <a:srgbClr val="FF0000"/>
                  </a:solidFill>
                  <a:latin typeface="Comic Sans MS" panose="030F0702030302020204" pitchFamily="66" charset="0"/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6151" name="Text Box 11">
                <a:extLst>
                  <a:ext uri="{FF2B5EF4-FFF2-40B4-BE49-F238E27FC236}">
                    <a16:creationId xmlns:a16="http://schemas.microsoft.com/office/drawing/2014/main" id="{88951769-C07D-434A-B443-7605D8296F0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9552" y="2368280"/>
                <a:ext cx="8136904" cy="830997"/>
              </a:xfrm>
              <a:prstGeom prst="rect">
                <a:avLst/>
              </a:prstGeom>
              <a:blipFill>
                <a:blip r:embed="rId5"/>
                <a:stretch>
                  <a:fillRect l="-1199" t="-6569" r="-1499" b="-1605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Object 5">
                <a:extLst>
                  <a:ext uri="{FF2B5EF4-FFF2-40B4-BE49-F238E27FC236}">
                    <a16:creationId xmlns:a16="http://schemas.microsoft.com/office/drawing/2014/main" id="{DD595D4D-E618-4D97-B4E8-E672F511A0C0}"/>
                  </a:ext>
                </a:extLst>
              </p:cNvPr>
              <p:cNvSpPr txBox="1"/>
              <p:nvPr/>
            </p:nvSpPr>
            <p:spPr bwMode="auto">
              <a:xfrm>
                <a:off x="2903047" y="2145260"/>
                <a:ext cx="3337906" cy="568325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40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𝑑𝐺</m:t>
                      </m:r>
                      <m:r>
                        <a:rPr lang="it-IT" sz="2400" i="1" smtClean="0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it-IT" sz="24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it-IT" sz="24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it-IT" sz="24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4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e>
                            <m:sub>
                              <m:r>
                                <a:rPr lang="it-IT" sz="2400" i="1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  <m:r>
                        <a:rPr lang="it-IT" sz="2400" i="1">
                          <a:solidFill>
                            <a:srgbClr val="0000FF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  <m:sSub>
                        <m:sSubPr>
                          <m:ctrlPr>
                            <a:rPr lang="it-IT" sz="24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4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e>
                        <m:sub>
                          <m:r>
                            <a:rPr lang="it-IT" sz="2400" i="1">
                              <a:solidFill>
                                <a:srgbClr val="0000FF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it-IT" sz="24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7" name="Object 5">
                <a:extLst>
                  <a:ext uri="{FF2B5EF4-FFF2-40B4-BE49-F238E27FC236}">
                    <a16:creationId xmlns:a16="http://schemas.microsoft.com/office/drawing/2014/main" id="{DD595D4D-E618-4D97-B4E8-E672F511A0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903047" y="2145260"/>
                <a:ext cx="3337906" cy="568325"/>
              </a:xfrm>
              <a:prstGeom prst="rect">
                <a:avLst/>
              </a:prstGeom>
              <a:blipFill>
                <a:blip r:embed="rId6"/>
                <a:stretch>
                  <a:fillRect b="-64516"/>
                </a:stretch>
              </a:blipFill>
              <a:ln>
                <a:noFill/>
              </a:ln>
              <a:effectLst/>
              <a:extLst/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 Box 25">
            <a:extLst>
              <a:ext uri="{FF2B5EF4-FFF2-40B4-BE49-F238E27FC236}">
                <a16:creationId xmlns:a16="http://schemas.microsoft.com/office/drawing/2014/main" id="{E88693B8-0123-4920-90DD-5B38BACCC2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854" y="4149080"/>
            <a:ext cx="8862291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b="1" dirty="0">
                <a:solidFill>
                  <a:srgbClr val="FF0000"/>
                </a:solidFill>
                <a:latin typeface="Comic Sans MS" panose="030F0702030302020204" pitchFamily="66" charset="0"/>
              </a:rPr>
              <a:t>La seguente trattazione dimostra qual è la composizione della miscela reattiva quando viene raggiunto l’equilibrio TD : </a:t>
            </a:r>
            <a:r>
              <a:rPr lang="it-IT" altLang="it-IT" sz="2400" b="1" dirty="0" err="1">
                <a:solidFill>
                  <a:srgbClr val="FF0000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dG</a:t>
            </a:r>
            <a:r>
              <a:rPr lang="it-IT" altLang="it-IT" sz="2400" b="1" dirty="0">
                <a:solidFill>
                  <a:srgbClr val="FF0000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=0</a:t>
            </a:r>
            <a:endParaRPr lang="it-IT" altLang="it-IT" sz="2400" b="1" dirty="0">
              <a:solidFill>
                <a:srgbClr val="FF0000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4">
            <a:extLst>
              <a:ext uri="{FF2B5EF4-FFF2-40B4-BE49-F238E27FC236}">
                <a16:creationId xmlns:a16="http://schemas.microsoft.com/office/drawing/2014/main" id="{64CEF20A-5B7B-4FA9-A388-5F098A3B28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1174160"/>
            <a:ext cx="545306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>
                <a:latin typeface="Comic Sans MS" panose="030F0702030302020204" pitchFamily="66" charset="0"/>
              </a:rPr>
              <a:t>A T,P costanti la variazione di G per una miscela è</a:t>
            </a:r>
          </a:p>
        </p:txBody>
      </p:sp>
      <p:graphicFrame>
        <p:nvGraphicFramePr>
          <p:cNvPr id="7173" name="Object 5">
            <a:extLst>
              <a:ext uri="{FF2B5EF4-FFF2-40B4-BE49-F238E27FC236}">
                <a16:creationId xmlns:a16="http://schemas.microsoft.com/office/drawing/2014/main" id="{C13DAB67-6DD3-4276-9941-43983D6DF5B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9781478"/>
              </p:ext>
            </p:extLst>
          </p:nvPr>
        </p:nvGraphicFramePr>
        <p:xfrm>
          <a:off x="3734217" y="1656451"/>
          <a:ext cx="1473200" cy="568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73" name="Equation" r:id="rId3" imgW="888614" imgH="342751" progId="Equation.3">
                  <p:embed/>
                </p:oleObj>
              </mc:Choice>
              <mc:Fallback>
                <p:oleObj name="Equation" r:id="rId3" imgW="888614" imgH="342751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4217" y="1656451"/>
                        <a:ext cx="1473200" cy="568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4" name="Text Box 6">
            <a:extLst>
              <a:ext uri="{FF2B5EF4-FFF2-40B4-BE49-F238E27FC236}">
                <a16:creationId xmlns:a16="http://schemas.microsoft.com/office/drawing/2014/main" id="{FFF4CFFA-57FD-45AC-9E1A-7B4B16AB90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891" y="2763828"/>
            <a:ext cx="3766847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 dirty="0">
                <a:latin typeface="Comic Sans MS" panose="030F0702030302020204" pitchFamily="66" charset="0"/>
              </a:rPr>
              <a:t>Durante la reazione d</a:t>
            </a:r>
            <a:r>
              <a:rPr lang="it-IT" altLang="it-IT" sz="1800" dirty="0">
                <a:latin typeface="Comic Sans MS" panose="030F0702030302020204" pitchFamily="66" charset="0"/>
                <a:sym typeface="Symbol" panose="05050102010706020507" pitchFamily="18" charset="2"/>
              </a:rPr>
              <a:t> varia al variare della composizione e di conseguenza varia G. </a:t>
            </a:r>
          </a:p>
        </p:txBody>
      </p:sp>
      <p:graphicFrame>
        <p:nvGraphicFramePr>
          <p:cNvPr id="6149" name="Object 7">
            <a:extLst>
              <a:ext uri="{FF2B5EF4-FFF2-40B4-BE49-F238E27FC236}">
                <a16:creationId xmlns:a16="http://schemas.microsoft.com/office/drawing/2014/main" id="{CA4047F2-52B8-4811-A99E-AA9A798A858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4133544"/>
              </p:ext>
            </p:extLst>
          </p:nvPr>
        </p:nvGraphicFramePr>
        <p:xfrm>
          <a:off x="2747963" y="620688"/>
          <a:ext cx="3073400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74" name="Equazione" r:id="rId5" imgW="1587500" imgH="228600" progId="Equation.3">
                  <p:embed/>
                </p:oleObj>
              </mc:Choice>
              <mc:Fallback>
                <p:oleObj name="Equazione" r:id="rId5" imgW="158750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7963" y="620688"/>
                        <a:ext cx="3073400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>
            <a:extLst>
              <a:ext uri="{FF2B5EF4-FFF2-40B4-BE49-F238E27FC236}">
                <a16:creationId xmlns:a16="http://schemas.microsoft.com/office/drawing/2014/main" id="{C73ACD7A-F053-45E9-BAFF-FBD51305EEE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2467702"/>
              </p:ext>
            </p:extLst>
          </p:nvPr>
        </p:nvGraphicFramePr>
        <p:xfrm>
          <a:off x="3563938" y="2255272"/>
          <a:ext cx="1223962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75" name="Equation" r:id="rId7" imgW="672808" imgH="228501" progId="Equation.3">
                  <p:embed/>
                </p:oleObj>
              </mc:Choice>
              <mc:Fallback>
                <p:oleObj name="Equation" r:id="rId7" imgW="672808" imgH="228501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3938" y="2255272"/>
                        <a:ext cx="1223962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7" name="Text Box 9">
            <a:extLst>
              <a:ext uri="{FF2B5EF4-FFF2-40B4-BE49-F238E27FC236}">
                <a16:creationId xmlns:a16="http://schemas.microsoft.com/office/drawing/2014/main" id="{59995315-5F23-44B4-9AB0-0AA8BD6902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2255272"/>
            <a:ext cx="27368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>
                <a:latin typeface="Comic Sans MS" panose="030F0702030302020204" pitchFamily="66" charset="0"/>
              </a:rPr>
              <a:t>per una miscela reattiva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178" name="Object 10">
                <a:extLst>
                  <a:ext uri="{FF2B5EF4-FFF2-40B4-BE49-F238E27FC236}">
                    <a16:creationId xmlns:a16="http://schemas.microsoft.com/office/drawing/2014/main" id="{5A92916B-9831-4A49-9C3A-C5B0DC2B204F}"/>
                  </a:ext>
                </a:extLst>
              </p:cNvPr>
              <p:cNvSpPr txBox="1"/>
              <p:nvPr/>
            </p:nvSpPr>
            <p:spPr bwMode="auto">
              <a:xfrm>
                <a:off x="4286208" y="2767982"/>
                <a:ext cx="2898775" cy="782637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𝑑𝐺</m:t>
                      </m:r>
                      <m:r>
                        <a:rPr lang="it-IT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it-IT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it-IT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it-IT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𝜇</m:t>
                              </m:r>
                            </m:e>
                            <m:sub>
                              <m:r>
                                <a:rPr lang="it-IT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  <m:sSub>
                            <m:sSubPr>
                              <m:ctrlPr>
                                <a:rPr lang="it-IT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𝜈</m:t>
                              </m:r>
                            </m:e>
                            <m:sub>
                              <m:r>
                                <a:rPr lang="it-IT" sz="24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nary>
                      <m:r>
                        <a:rPr lang="it-IT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it-IT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𝜉</m:t>
                      </m:r>
                    </m:oMath>
                  </m:oMathPara>
                </a14:m>
                <a:endParaRPr lang="it-IT" sz="2400" dirty="0"/>
              </a:p>
            </p:txBody>
          </p:sp>
        </mc:Choice>
        <mc:Fallback xmlns="">
          <p:sp>
            <p:nvSpPr>
              <p:cNvPr id="7178" name="Object 10">
                <a:extLst>
                  <a:ext uri="{FF2B5EF4-FFF2-40B4-BE49-F238E27FC236}">
                    <a16:creationId xmlns:a16="http://schemas.microsoft.com/office/drawing/2014/main" id="{5A92916B-9831-4A49-9C3A-C5B0DC2B20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286208" y="2767982"/>
                <a:ext cx="2898775" cy="782637"/>
              </a:xfrm>
              <a:prstGeom prst="rect">
                <a:avLst/>
              </a:prstGeom>
              <a:blipFill>
                <a:blip r:embed="rId9"/>
                <a:stretch>
                  <a:fillRect b="-19531"/>
                </a:stretch>
              </a:blipFill>
              <a:ln>
                <a:noFill/>
              </a:ln>
              <a:effectLst/>
              <a:extLst/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179" name="Object 11">
            <a:extLst>
              <a:ext uri="{FF2B5EF4-FFF2-40B4-BE49-F238E27FC236}">
                <a16:creationId xmlns:a16="http://schemas.microsoft.com/office/drawing/2014/main" id="{AE7AFF2D-4C7B-4518-B967-B63B5AE2F8D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6210695"/>
              </p:ext>
            </p:extLst>
          </p:nvPr>
        </p:nvGraphicFramePr>
        <p:xfrm>
          <a:off x="3659188" y="4207896"/>
          <a:ext cx="2838450" cy="80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76" name="Equation" r:id="rId10" imgW="1206500" imgH="342900" progId="Equation.3">
                  <p:embed/>
                </p:oleObj>
              </mc:Choice>
              <mc:Fallback>
                <p:oleObj name="Equation" r:id="rId10" imgW="1206500" imgH="3429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9188" y="4207896"/>
                        <a:ext cx="2838450" cy="806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0" name="Text Box 12">
            <a:extLst>
              <a:ext uri="{FF2B5EF4-FFF2-40B4-BE49-F238E27FC236}">
                <a16:creationId xmlns:a16="http://schemas.microsoft.com/office/drawing/2014/main" id="{80F95197-45EE-4F74-AD04-8D1DE58FA9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5373216"/>
            <a:ext cx="8199681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200" b="1" dirty="0">
                <a:solidFill>
                  <a:srgbClr val="FF0000"/>
                </a:solidFill>
                <a:latin typeface="Comic Sans MS" panose="030F0702030302020204" pitchFamily="66" charset="0"/>
              </a:rPr>
              <a:t>condizione di equilibrio per miscele reattive a T,P costanti</a:t>
            </a:r>
          </a:p>
        </p:txBody>
      </p:sp>
      <p:sp>
        <p:nvSpPr>
          <p:cNvPr id="7181" name="Line 13">
            <a:extLst>
              <a:ext uri="{FF2B5EF4-FFF2-40B4-BE49-F238E27FC236}">
                <a16:creationId xmlns:a16="http://schemas.microsoft.com/office/drawing/2014/main" id="{744F7D9D-92BE-4DD4-B553-DA21B61B341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78413" y="5070719"/>
            <a:ext cx="0" cy="3587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6156" name="Text Box 14">
            <a:extLst>
              <a:ext uri="{FF2B5EF4-FFF2-40B4-BE49-F238E27FC236}">
                <a16:creationId xmlns:a16="http://schemas.microsoft.com/office/drawing/2014/main" id="{E93A2E1E-C4F7-469A-97C0-46D9913FE3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6236" y="118697"/>
            <a:ext cx="564289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Variazione di G con il grado di avanzamento</a:t>
            </a: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7536569C-9577-4D79-90D9-494FEAC11E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4435" y="4256464"/>
            <a:ext cx="205216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dirty="0">
                <a:solidFill>
                  <a:srgbClr val="FF0000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All’equilibrio </a:t>
            </a:r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D562CCA3-D7E9-445D-AF06-956646A3FB73}"/>
              </a:ext>
            </a:extLst>
          </p:cNvPr>
          <p:cNvSpPr/>
          <p:nvPr/>
        </p:nvSpPr>
        <p:spPr>
          <a:xfrm>
            <a:off x="3563938" y="4017397"/>
            <a:ext cx="3240087" cy="105332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6ECDEF7E-D806-4924-9AEF-35625149115F}"/>
              </a:ext>
            </a:extLst>
          </p:cNvPr>
          <p:cNvSpPr txBox="1"/>
          <p:nvPr/>
        </p:nvSpPr>
        <p:spPr>
          <a:xfrm>
            <a:off x="25276" y="5877272"/>
            <a:ext cx="911872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È necessario esprimere la dipendenza del potenziale chimico dalla concentrazione delle specie chimiche presenti nella miscela reattiva. </a:t>
            </a:r>
          </a:p>
          <a:p>
            <a:r>
              <a:rPr lang="it-IT" dirty="0"/>
              <a:t>Consideriamo il caso di una reazione in fase gassosa</a:t>
            </a:r>
          </a:p>
        </p:txBody>
      </p:sp>
      <p:cxnSp>
        <p:nvCxnSpPr>
          <p:cNvPr id="8" name="Connettore 2 7">
            <a:extLst>
              <a:ext uri="{FF2B5EF4-FFF2-40B4-BE49-F238E27FC236}">
                <a16:creationId xmlns:a16="http://schemas.microsoft.com/office/drawing/2014/main" id="{5CA2D708-9462-4F2D-9740-63BC51898346}"/>
              </a:ext>
            </a:extLst>
          </p:cNvPr>
          <p:cNvCxnSpPr>
            <a:cxnSpLocks/>
          </p:cNvCxnSpPr>
          <p:nvPr/>
        </p:nvCxnSpPr>
        <p:spPr>
          <a:xfrm flipV="1">
            <a:off x="3802509" y="3225493"/>
            <a:ext cx="625475" cy="1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ttore 2 5">
            <a:extLst>
              <a:ext uri="{FF2B5EF4-FFF2-40B4-BE49-F238E27FC236}">
                <a16:creationId xmlns:a16="http://schemas.microsoft.com/office/drawing/2014/main" id="{7D3DDAAE-DE33-4267-93B6-C90D44A62864}"/>
              </a:ext>
            </a:extLst>
          </p:cNvPr>
          <p:cNvCxnSpPr/>
          <p:nvPr/>
        </p:nvCxnSpPr>
        <p:spPr>
          <a:xfrm>
            <a:off x="4115246" y="841350"/>
            <a:ext cx="31273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  <p:bldP spid="7174" grpId="0"/>
      <p:bldP spid="7177" grpId="0"/>
      <p:bldP spid="7180" grpId="0"/>
      <p:bldP spid="2" grpId="0"/>
      <p:bldP spid="3" grpId="0" animBg="1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>
            <a:extLst>
              <a:ext uri="{FF2B5EF4-FFF2-40B4-BE49-F238E27FC236}">
                <a16:creationId xmlns:a16="http://schemas.microsoft.com/office/drawing/2014/main" id="{204A5D15-5DBF-49A7-91E8-B2B25121842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7417" y="1071986"/>
            <a:ext cx="8286271" cy="4221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15000"/>
              </a:lnSpc>
              <a:buFontTx/>
              <a:buNone/>
            </a:pPr>
            <a:r>
              <a:rPr lang="it-IT" altLang="it-IT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A P,T costanti</a:t>
            </a:r>
            <a:r>
              <a:rPr lang="it-IT" altLang="it-IT" sz="2000" dirty="0">
                <a:latin typeface="Comic Sans MS" panose="030F0702030302020204" pitchFamily="66" charset="0"/>
              </a:rPr>
              <a:t>, la variazione infinitesima di G per questa reazione è</a:t>
            </a:r>
            <a:endParaRPr lang="it-IT" altLang="it-IT" sz="2000" dirty="0">
              <a:latin typeface="Comic Sans MS" panose="030F0702030302020204" pitchFamily="66" charset="0"/>
              <a:sym typeface="Math4"/>
            </a:endParaRPr>
          </a:p>
        </p:txBody>
      </p:sp>
      <p:sp>
        <p:nvSpPr>
          <p:cNvPr id="7171" name="Text Box 10">
            <a:extLst>
              <a:ext uri="{FF2B5EF4-FFF2-40B4-BE49-F238E27FC236}">
                <a16:creationId xmlns:a16="http://schemas.microsoft.com/office/drawing/2014/main" id="{9F5A7232-4600-4FBE-B170-749D18DC04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7055" y="191578"/>
            <a:ext cx="934676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 dirty="0">
                <a:latin typeface="Comic Sans MS" panose="030F0702030302020204" pitchFamily="66" charset="0"/>
              </a:rPr>
              <a:t>Si consideri come primo esempio il caso della semplice reazione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 dirty="0">
                <a:latin typeface="Comic Sans MS" panose="030F0702030302020204" pitchFamily="66" charset="0"/>
              </a:rPr>
              <a:t>                                         A(g)       </a:t>
            </a:r>
            <a:r>
              <a:rPr lang="it-IT" altLang="it-IT" sz="2000" dirty="0">
                <a:latin typeface="Comic Sans MS" panose="030F0702030302020204" pitchFamily="66" charset="0"/>
                <a:sym typeface="Symbol" panose="05050102010706020507" pitchFamily="18" charset="2"/>
              </a:rPr>
              <a:t>B(g)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228" name="Object 12">
                <a:extLst>
                  <a:ext uri="{FF2B5EF4-FFF2-40B4-BE49-F238E27FC236}">
                    <a16:creationId xmlns:a16="http://schemas.microsoft.com/office/drawing/2014/main" id="{180BB4C5-4000-4853-B0C0-2F4097A226E3}"/>
                  </a:ext>
                </a:extLst>
              </p:cNvPr>
              <p:cNvSpPr txBox="1"/>
              <p:nvPr/>
            </p:nvSpPr>
            <p:spPr bwMode="auto">
              <a:xfrm>
                <a:off x="1225124" y="1721467"/>
                <a:ext cx="5545311" cy="487362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  <m:sSub>
                        <m:sSubPr>
                          <m:ctrlPr>
                            <a:rPr lang="it-IT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it-IT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it-IT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it-IT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</m:sub>
                      </m:sSub>
                      <m:r>
                        <a:rPr lang="it-IT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sSub>
                        <m:sSubPr>
                          <m:ctrlPr>
                            <a:rPr lang="it-IT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𝜇</m:t>
                          </m:r>
                        </m:e>
                        <m:sub>
                          <m:r>
                            <a:rPr lang="it-IT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it-IT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it-IT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𝜉</m:t>
                      </m:r>
                      <m:r>
                        <a:rPr lang="it-IT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it-IT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𝜇</m:t>
                          </m:r>
                        </m:e>
                        <m:sub>
                          <m:r>
                            <a:rPr lang="it-IT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it-IT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it-IT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𝜉</m:t>
                      </m:r>
                      <m:r>
                        <a:rPr lang="it-IT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=(</m:t>
                      </m:r>
                      <m:sSub>
                        <m:sSubPr>
                          <m:ctrlPr>
                            <a:rPr lang="it-IT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𝜇</m:t>
                          </m:r>
                        </m:e>
                        <m:sub>
                          <m:r>
                            <a:rPr lang="it-IT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it-IT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it-IT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𝜇</m:t>
                          </m:r>
                        </m:e>
                        <m:sub>
                          <m:r>
                            <a:rPr lang="it-IT" sz="24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it-IT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it-IT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it-IT" sz="24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𝜉</m:t>
                      </m:r>
                    </m:oMath>
                  </m:oMathPara>
                </a14:m>
                <a:endParaRPr lang="it-IT" sz="2400" dirty="0"/>
              </a:p>
            </p:txBody>
          </p:sp>
        </mc:Choice>
        <mc:Fallback xmlns="">
          <p:sp>
            <p:nvSpPr>
              <p:cNvPr id="9228" name="Object 12">
                <a:extLst>
                  <a:ext uri="{FF2B5EF4-FFF2-40B4-BE49-F238E27FC236}">
                    <a16:creationId xmlns:a16="http://schemas.microsoft.com/office/drawing/2014/main" id="{180BB4C5-4000-4853-B0C0-2F4097A226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225124" y="1721467"/>
                <a:ext cx="5545311" cy="487362"/>
              </a:xfrm>
              <a:prstGeom prst="rect">
                <a:avLst/>
              </a:prstGeom>
              <a:blipFill>
                <a:blip r:embed="rId2"/>
                <a:stretch>
                  <a:fillRect b="-12500"/>
                </a:stretch>
              </a:blipFill>
              <a:ln>
                <a:noFill/>
              </a:ln>
              <a:effectLst/>
              <a:extLst/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229" name="Object 13">
                <a:extLst>
                  <a:ext uri="{FF2B5EF4-FFF2-40B4-BE49-F238E27FC236}">
                    <a16:creationId xmlns:a16="http://schemas.microsoft.com/office/drawing/2014/main" id="{DC8432CD-63C2-483A-8C6D-45CF695024DC}"/>
                  </a:ext>
                </a:extLst>
              </p:cNvPr>
              <p:cNvSpPr txBox="1"/>
              <p:nvPr/>
            </p:nvSpPr>
            <p:spPr bwMode="auto">
              <a:xfrm>
                <a:off x="385743" y="2499211"/>
                <a:ext cx="3336478" cy="804862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it-IT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it-IT" sz="22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it-IT" sz="22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  <m:sSub>
                                <m:sSubPr>
                                  <m:ctrlPr>
                                    <a:rPr lang="it-IT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t-IT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𝐺</m:t>
                                  </m:r>
                                </m:e>
                                <m:sub>
                                  <m:r>
                                    <a:rPr lang="it-IT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  <m:r>
                                    <a:rPr lang="it-IT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it-IT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it-IT" sz="2200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  <m:r>
                                <m:rPr>
                                  <m:nor/>
                                </m:rPr>
                                <a:rPr lang="it-IT" altLang="it-IT" sz="2200" b="1" dirty="0">
                                  <a:sym typeface="Symbol" panose="05050102010706020507" pitchFamily="18" charset="2"/>
                                </a:rPr>
                                <m:t></m:t>
                              </m:r>
                            </m:den>
                          </m:f>
                        </m:e>
                      </m:d>
                      <m:r>
                        <a:rPr lang="it-IT" sz="2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it-IT" sz="2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it-IT" sz="2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𝜇</m:t>
                          </m:r>
                        </m:e>
                        <m:sub>
                          <m:r>
                            <a:rPr lang="it-IT" sz="2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it-IT" sz="2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it-IT" sz="2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𝜇</m:t>
                          </m:r>
                        </m:e>
                        <m:sub>
                          <m:r>
                            <a:rPr lang="it-IT" sz="2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it-IT" sz="2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it-IT" sz="2200" dirty="0"/>
              </a:p>
            </p:txBody>
          </p:sp>
        </mc:Choice>
        <mc:Fallback xmlns="">
          <p:sp>
            <p:nvSpPr>
              <p:cNvPr id="9229" name="Object 13">
                <a:extLst>
                  <a:ext uri="{FF2B5EF4-FFF2-40B4-BE49-F238E27FC236}">
                    <a16:creationId xmlns:a16="http://schemas.microsoft.com/office/drawing/2014/main" id="{DC8432CD-63C2-483A-8C6D-45CF695024D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85743" y="2499211"/>
                <a:ext cx="3336478" cy="80486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  <a:effectLst/>
              <a:extLst/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232" name="Line 16">
            <a:extLst>
              <a:ext uri="{FF2B5EF4-FFF2-40B4-BE49-F238E27FC236}">
                <a16:creationId xmlns:a16="http://schemas.microsoft.com/office/drawing/2014/main" id="{2221AC02-3255-41D9-8614-85871BE4D6C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99592" y="3339186"/>
            <a:ext cx="325532" cy="36803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9233" name="Text Box 17">
            <a:extLst>
              <a:ext uri="{FF2B5EF4-FFF2-40B4-BE49-F238E27FC236}">
                <a16:creationId xmlns:a16="http://schemas.microsoft.com/office/drawing/2014/main" id="{EB1C5CE6-3314-4BB8-A75F-01CBCC3751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9950" y="3877194"/>
            <a:ext cx="375443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 b="1" dirty="0">
                <a:latin typeface="Comic Sans MS" panose="030F0702030302020204" pitchFamily="66" charset="0"/>
              </a:rPr>
              <a:t>pendenza della curva G vs </a:t>
            </a:r>
            <a:r>
              <a:rPr lang="it-IT" altLang="it-IT" sz="1800" b="1" dirty="0">
                <a:latin typeface="Comic Sans MS" panose="030F0702030302020204" pitchFamily="66" charset="0"/>
                <a:sym typeface="Symbol" panose="05050102010706020507" pitchFamily="18" charset="2"/>
              </a:rPr>
              <a:t>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241" name="Text Box 25">
                <a:extLst>
                  <a:ext uri="{FF2B5EF4-FFF2-40B4-BE49-F238E27FC236}">
                    <a16:creationId xmlns:a16="http://schemas.microsoft.com/office/drawing/2014/main" id="{BF63C85D-E8C9-4770-AC9D-4E4472F32CC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9367" y="5613047"/>
                <a:ext cx="8650753" cy="120032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 xmlns:m="http://schemas.openxmlformats.org/officeDocument/2006/math">
                    <m:r>
                      <a:rPr lang="it-IT" sz="18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>
                      <m:sSubPr>
                        <m:ctrlPr>
                          <a:rPr lang="it-IT" sz="1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sz="1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𝑮</m:t>
                        </m:r>
                      </m:e>
                      <m:sub>
                        <m:r>
                          <a:rPr lang="it-IT" sz="1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𝒓</m:t>
                        </m:r>
                        <m:r>
                          <a:rPr lang="it-IT" sz="18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</m:sub>
                    </m:sSub>
                    <m:r>
                      <a:rPr lang="it-IT" sz="1800" b="1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it-IT" altLang="it-IT" sz="18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viene quindi espressa come differenza tra i potenziali chimici di prodotti e reagenti</a:t>
                </a:r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it-IT" altLang="it-IT" sz="18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</a:t>
                </a:r>
                <a:r>
                  <a:rPr lang="it-IT" altLang="it-IT" sz="1800" b="1" baseline="-25000" dirty="0">
                    <a:latin typeface="Comic Sans MS" panose="030F0702030302020204" pitchFamily="66" charset="0"/>
                  </a:rPr>
                  <a:t>A </a:t>
                </a:r>
                <a:r>
                  <a:rPr lang="it-IT" altLang="it-IT" sz="1800" dirty="0">
                    <a:latin typeface="Comic Sans MS" panose="030F0702030302020204" pitchFamily="66" charset="0"/>
                  </a:rPr>
                  <a:t>e</a:t>
                </a:r>
                <a:r>
                  <a:rPr lang="it-IT" altLang="it-IT" sz="1800" b="1" baseline="-25000" dirty="0">
                    <a:latin typeface="Comic Sans MS" panose="030F0702030302020204" pitchFamily="66" charset="0"/>
                  </a:rPr>
                  <a:t> </a:t>
                </a:r>
                <a:r>
                  <a:rPr lang="it-IT" altLang="it-IT" sz="18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</a:t>
                </a:r>
                <a:r>
                  <a:rPr lang="it-IT" altLang="it-IT" sz="1800" b="1" baseline="-25000" dirty="0">
                    <a:latin typeface="Comic Sans MS" panose="030F0702030302020204" pitchFamily="66" charset="0"/>
                  </a:rPr>
                  <a:t>B</a:t>
                </a:r>
                <a:r>
                  <a:rPr lang="it-IT" altLang="it-IT" sz="1800" dirty="0">
                    <a:latin typeface="Comic Sans MS" panose="030F0702030302020204" pitchFamily="66" charset="0"/>
                  </a:rPr>
                  <a:t> variano al variare della composizione della miscela  durante la reazione quindi </a:t>
                </a:r>
                <a14:m>
                  <m:oMath xmlns:m="http://schemas.openxmlformats.org/officeDocument/2006/math">
                    <m:r>
                      <a:rPr lang="it-IT" sz="1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>
                      <m:sSubPr>
                        <m:ctrlPr>
                          <a:rPr lang="it-IT" sz="1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sz="1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𝑮</m:t>
                        </m:r>
                      </m:e>
                      <m:sub>
                        <m:r>
                          <a:rPr lang="it-IT" sz="1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𝒓</m:t>
                        </m:r>
                        <m:r>
                          <a:rPr lang="it-IT" sz="1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it-IT" altLang="it-IT" sz="1800" dirty="0">
                    <a:latin typeface="Comic Sans MS" panose="030F0702030302020204" pitchFamily="66" charset="0"/>
                  </a:rPr>
                  <a:t> varia col procedere della reazione</a:t>
                </a:r>
              </a:p>
            </p:txBody>
          </p:sp>
        </mc:Choice>
        <mc:Fallback xmlns="">
          <p:sp>
            <p:nvSpPr>
              <p:cNvPr id="9241" name="Text Box 25">
                <a:extLst>
                  <a:ext uri="{FF2B5EF4-FFF2-40B4-BE49-F238E27FC236}">
                    <a16:creationId xmlns:a16="http://schemas.microsoft.com/office/drawing/2014/main" id="{BF63C85D-E8C9-4770-AC9D-4E4472F32C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9367" y="5613047"/>
                <a:ext cx="8650753" cy="1200329"/>
              </a:xfrm>
              <a:prstGeom prst="rect">
                <a:avLst/>
              </a:prstGeom>
              <a:blipFill>
                <a:blip r:embed="rId4"/>
                <a:stretch>
                  <a:fillRect l="-634" t="-2538" r="-352" b="-7614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 Box 20">
                <a:extLst>
                  <a:ext uri="{FF2B5EF4-FFF2-40B4-BE49-F238E27FC236}">
                    <a16:creationId xmlns:a16="http://schemas.microsoft.com/office/drawing/2014/main" id="{B467E17E-D442-4C2E-A971-21F30F1601A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192219" y="3898510"/>
                <a:ext cx="3700261" cy="9706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 xmlns:m="http://schemas.openxmlformats.org/officeDocument/2006/math">
                    <m:r>
                      <a:rPr lang="it-IT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>
                      <m:sSubPr>
                        <m:ctrlPr>
                          <a:rPr lang="it-IT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𝑮</m:t>
                        </m:r>
                      </m:e>
                      <m:sub>
                        <m:r>
                          <a:rPr lang="it-IT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𝒓</m:t>
                        </m:r>
                        <m:r>
                          <a:rPr lang="it-IT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it-IT" altLang="it-IT" sz="1800" b="1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</a:t>
                </a:r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 xmlns:m="http://schemas.openxmlformats.org/officeDocument/2006/math">
                    <m:r>
                      <a:rPr lang="it-IT" sz="1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>
                      <m:sSubPr>
                        <m:ctrlPr>
                          <a:rPr lang="it-IT" sz="1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sz="1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𝑮</m:t>
                        </m:r>
                      </m:e>
                      <m:sub>
                        <m:r>
                          <a:rPr lang="it-IT" sz="1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𝒓</m:t>
                        </m:r>
                        <m:r>
                          <a:rPr lang="it-IT" sz="18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</m:sub>
                    </m:sSub>
                    <m:r>
                      <a:rPr lang="it-IT" sz="18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it-IT" altLang="it-IT" sz="1800" b="1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è detta energia di Gibbs</a:t>
                </a:r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it-IT" altLang="it-IT" sz="1800" b="1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di reazione</a:t>
                </a:r>
              </a:p>
            </p:txBody>
          </p:sp>
        </mc:Choice>
        <mc:Fallback xmlns="">
          <p:sp>
            <p:nvSpPr>
              <p:cNvPr id="16" name="Text Box 20">
                <a:extLst>
                  <a:ext uri="{FF2B5EF4-FFF2-40B4-BE49-F238E27FC236}">
                    <a16:creationId xmlns:a16="http://schemas.microsoft.com/office/drawing/2014/main" id="{B467E17E-D442-4C2E-A971-21F30F1601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192219" y="3898510"/>
                <a:ext cx="3700261" cy="970650"/>
              </a:xfrm>
              <a:prstGeom prst="rect">
                <a:avLst/>
              </a:prstGeom>
              <a:blipFill>
                <a:blip r:embed="rId5"/>
                <a:stretch>
                  <a:fillRect l="-1483" b="-6918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ttangolo 16">
                <a:extLst>
                  <a:ext uri="{FF2B5EF4-FFF2-40B4-BE49-F238E27FC236}">
                    <a16:creationId xmlns:a16="http://schemas.microsoft.com/office/drawing/2014/main" id="{15B46C3E-7F76-4EFE-966B-3B8D5615F59A}"/>
                  </a:ext>
                </a:extLst>
              </p:cNvPr>
              <p:cNvSpPr/>
              <p:nvPr/>
            </p:nvSpPr>
            <p:spPr>
              <a:xfrm>
                <a:off x="3856291" y="3707218"/>
                <a:ext cx="1431417" cy="7838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it-IT" sz="2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it-IT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it-IT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  <m:sSub>
                                <m:sSubPr>
                                  <m:ctrlPr>
                                    <a:rPr lang="it-IT" sz="200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t-IT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𝐺</m:t>
                                  </m:r>
                                </m:e>
                                <m:sub>
                                  <m:r>
                                    <a:rPr lang="it-IT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  <m:r>
                                    <a:rPr lang="it-IT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it-IT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it-IT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  <m:r>
                                <m:rPr>
                                  <m:nor/>
                                </m:rPr>
                                <a:rPr lang="it-IT" altLang="it-IT" sz="2000" b="1" dirty="0">
                                  <a:solidFill>
                                    <a:srgbClr val="FF0000"/>
                                  </a:solidFill>
                                  <a:sym typeface="Symbol" panose="05050102010706020507" pitchFamily="18" charset="2"/>
                                </a:rPr>
                                <m:t></m:t>
                              </m:r>
                            </m:den>
                          </m:f>
                        </m:e>
                      </m:d>
                      <m:r>
                        <a:rPr lang="it-IT" altLang="it-IT" sz="2000" i="1" dirty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sym typeface="Symbol" panose="05050102010706020507" pitchFamily="18" charset="2"/>
                        </a:rPr>
                        <m:t>≡</m:t>
                      </m:r>
                    </m:oMath>
                  </m:oMathPara>
                </a14:m>
                <a:endParaRPr lang="it-IT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7" name="Rettangolo 16">
                <a:extLst>
                  <a:ext uri="{FF2B5EF4-FFF2-40B4-BE49-F238E27FC236}">
                    <a16:creationId xmlns:a16="http://schemas.microsoft.com/office/drawing/2014/main" id="{15B46C3E-7F76-4EFE-966B-3B8D5615F59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6291" y="3707218"/>
                <a:ext cx="1431417" cy="78386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Object 13">
                <a:extLst>
                  <a:ext uri="{FF2B5EF4-FFF2-40B4-BE49-F238E27FC236}">
                    <a16:creationId xmlns:a16="http://schemas.microsoft.com/office/drawing/2014/main" id="{F6F909E5-AA88-4B70-8729-F82C35D4E10F}"/>
                  </a:ext>
                </a:extLst>
              </p:cNvPr>
              <p:cNvSpPr txBox="1"/>
              <p:nvPr/>
            </p:nvSpPr>
            <p:spPr bwMode="auto">
              <a:xfrm>
                <a:off x="2237169" y="4896007"/>
                <a:ext cx="3336478" cy="804862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sSub>
                        <m:sSubPr>
                          <m:ctrlPr>
                            <a:rPr lang="it-IT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it-IT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</m:sub>
                      </m:sSub>
                      <m:r>
                        <a:rPr lang="it-IT" sz="22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it-IT" sz="2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2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it-IT" sz="2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𝜇</m:t>
                          </m:r>
                        </m:e>
                        <m:sub>
                          <m:r>
                            <a:rPr lang="it-IT" sz="2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it-IT" sz="2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it-IT" sz="2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𝜇</m:t>
                          </m:r>
                        </m:e>
                        <m:sub>
                          <m:r>
                            <a:rPr lang="it-IT" sz="22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it-IT" sz="22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it-IT" sz="2200" dirty="0"/>
              </a:p>
            </p:txBody>
          </p:sp>
        </mc:Choice>
        <mc:Fallback xmlns="">
          <p:sp>
            <p:nvSpPr>
              <p:cNvPr id="19" name="Object 13">
                <a:extLst>
                  <a:ext uri="{FF2B5EF4-FFF2-40B4-BE49-F238E27FC236}">
                    <a16:creationId xmlns:a16="http://schemas.microsoft.com/office/drawing/2014/main" id="{F6F909E5-AA88-4B70-8729-F82C35D4E1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37169" y="4896007"/>
                <a:ext cx="3336478" cy="80486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noFill/>
              </a:ln>
              <a:effectLst/>
              <a:extLst/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Connettore 2 7">
            <a:extLst>
              <a:ext uri="{FF2B5EF4-FFF2-40B4-BE49-F238E27FC236}">
                <a16:creationId xmlns:a16="http://schemas.microsoft.com/office/drawing/2014/main" id="{C25C3868-9223-411D-963D-9095CBCC7C78}"/>
              </a:ext>
            </a:extLst>
          </p:cNvPr>
          <p:cNvCxnSpPr/>
          <p:nvPr/>
        </p:nvCxnSpPr>
        <p:spPr>
          <a:xfrm>
            <a:off x="3747785" y="700487"/>
            <a:ext cx="392167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8" grpId="0"/>
      <p:bldP spid="9229" grpId="0"/>
      <p:bldP spid="9232" grpId="0" animBg="1"/>
      <p:bldP spid="9233" grpId="0"/>
      <p:bldP spid="16" grpId="0"/>
      <p:bldP spid="17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4" descr="F9_1">
            <a:extLst>
              <a:ext uri="{FF2B5EF4-FFF2-40B4-BE49-F238E27FC236}">
                <a16:creationId xmlns:a16="http://schemas.microsoft.com/office/drawing/2014/main" id="{23A4C518-697A-42AA-B9D4-14B17B224E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6522" y="1115316"/>
            <a:ext cx="4085558" cy="3707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 Box 21">
                <a:extLst>
                  <a:ext uri="{FF2B5EF4-FFF2-40B4-BE49-F238E27FC236}">
                    <a16:creationId xmlns:a16="http://schemas.microsoft.com/office/drawing/2014/main" id="{F1A1B90E-427E-498B-B549-10B1F862B2E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7809" y="5592722"/>
                <a:ext cx="8445450" cy="129266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 xmlns:m="http://schemas.openxmlformats.org/officeDocument/2006/math">
                    <m:r>
                      <a:rPr lang="it-IT" sz="18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>
                      <m:sSubPr>
                        <m:ctrlPr>
                          <a:rPr lang="it-IT" sz="1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sz="1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it-IT" sz="1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</m:t>
                        </m:r>
                      </m:sub>
                    </m:sSub>
                    <m:r>
                      <a:rPr lang="it-IT" sz="18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it-IT" altLang="it-IT" sz="1800" dirty="0">
                    <a:solidFill>
                      <a:srgbClr val="FF0000"/>
                    </a:solidFill>
                    <a:latin typeface="Comic Sans MS" panose="030F0702030302020204" pitchFamily="66" charset="0"/>
                    <a:sym typeface="Symbol" panose="05050102010706020507" pitchFamily="18" charset="2"/>
                  </a:rPr>
                  <a:t>&lt; 0   </a:t>
                </a:r>
                <a:r>
                  <a:rPr lang="it-IT" altLang="it-IT" sz="18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la reazione procede spontaneamente da A </a:t>
                </a:r>
                <a:r>
                  <a:rPr lang="it-IT" altLang="it-IT" sz="1800" dirty="0" err="1">
                    <a:latin typeface="Comic Sans MS" panose="030F0702030302020204" pitchFamily="66" charset="0"/>
                    <a:sym typeface="Symbol" panose="05050102010706020507" pitchFamily="18" charset="2"/>
                  </a:rPr>
                  <a:t>a</a:t>
                </a:r>
                <a:r>
                  <a:rPr lang="it-IT" altLang="it-IT" sz="18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 B con  </a:t>
                </a:r>
                <a:r>
                  <a:rPr lang="it-IT" altLang="it-IT" sz="20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</a:t>
                </a:r>
                <a:r>
                  <a:rPr lang="it-IT" altLang="it-IT" sz="2000" baseline="-250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A</a:t>
                </a:r>
                <a:r>
                  <a:rPr lang="it-IT" altLang="it-IT" sz="20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 &gt; </a:t>
                </a:r>
                <a:r>
                  <a:rPr lang="it-IT" altLang="it-IT" sz="2000" baseline="-250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B </a:t>
                </a:r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 xmlns:m="http://schemas.openxmlformats.org/officeDocument/2006/math">
                    <m:r>
                      <a:rPr lang="it-IT" sz="18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>
                      <m:sSubPr>
                        <m:ctrlPr>
                          <a:rPr lang="it-IT" sz="1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sz="1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it-IT" sz="1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</m:t>
                        </m:r>
                      </m:sub>
                    </m:sSub>
                    <m:r>
                      <a:rPr lang="it-IT" sz="18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it-IT" altLang="it-IT" sz="1800" dirty="0">
                    <a:solidFill>
                      <a:srgbClr val="FF0000"/>
                    </a:solidFill>
                    <a:latin typeface="Comic Sans MS" panose="030F0702030302020204" pitchFamily="66" charset="0"/>
                    <a:sym typeface="Symbol" panose="05050102010706020507" pitchFamily="18" charset="2"/>
                  </a:rPr>
                  <a:t>= 0    </a:t>
                </a:r>
                <a:r>
                  <a:rPr lang="it-IT" altLang="it-IT" sz="18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condizione di equilibrio con </a:t>
                </a:r>
                <a:r>
                  <a:rPr lang="it-IT" altLang="it-IT" sz="20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</a:t>
                </a:r>
                <a:r>
                  <a:rPr lang="it-IT" altLang="it-IT" sz="2000" baseline="-250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A</a:t>
                </a:r>
                <a:r>
                  <a:rPr lang="it-IT" altLang="it-IT" sz="20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 = </a:t>
                </a:r>
                <a:r>
                  <a:rPr lang="it-IT" altLang="it-IT" sz="2000" baseline="-250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B</a:t>
                </a:r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 xmlns:m="http://schemas.openxmlformats.org/officeDocument/2006/math">
                    <m:r>
                      <a:rPr lang="it-IT" sz="18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>
                      <m:sSubPr>
                        <m:ctrlPr>
                          <a:rPr lang="it-IT" sz="1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sz="1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𝐺</m:t>
                        </m:r>
                      </m:e>
                      <m:sub>
                        <m:r>
                          <a:rPr lang="it-IT" sz="18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</m:t>
                        </m:r>
                      </m:sub>
                    </m:sSub>
                    <m:r>
                      <a:rPr lang="it-IT" sz="18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it-IT" altLang="it-IT" sz="1800" dirty="0">
                    <a:solidFill>
                      <a:srgbClr val="FF0000"/>
                    </a:solidFill>
                    <a:latin typeface="Comic Sans MS" panose="030F0702030302020204" pitchFamily="66" charset="0"/>
                    <a:sym typeface="Symbol" panose="05050102010706020507" pitchFamily="18" charset="2"/>
                  </a:rPr>
                  <a:t>&gt; 0   </a:t>
                </a:r>
                <a:r>
                  <a:rPr lang="it-IT" altLang="it-IT" sz="18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la reazione procede spontaneamente da B ad A con </a:t>
                </a:r>
                <a:r>
                  <a:rPr lang="it-IT" altLang="it-IT" sz="20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</a:t>
                </a:r>
                <a:r>
                  <a:rPr lang="it-IT" altLang="it-IT" sz="2000" baseline="-250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A</a:t>
                </a:r>
                <a:r>
                  <a:rPr lang="it-IT" altLang="it-IT" sz="20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 &lt; </a:t>
                </a:r>
                <a:r>
                  <a:rPr lang="it-IT" altLang="it-IT" sz="2000" baseline="-250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B</a:t>
                </a:r>
                <a:r>
                  <a:rPr lang="it-IT" altLang="it-IT" sz="2000" dirty="0">
                    <a:latin typeface="Comic Sans MS" panose="030F0702030302020204" pitchFamily="66" charset="0"/>
                    <a:sym typeface="Symbol" panose="05050102010706020507" pitchFamily="18" charset="2"/>
                  </a:rPr>
                  <a:t> </a:t>
                </a:r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it-IT" altLang="it-IT" sz="1800" dirty="0">
                  <a:latin typeface="Comic Sans MS" panose="030F0702030302020204" pitchFamily="66" charset="0"/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4" name="Text Box 21">
                <a:extLst>
                  <a:ext uri="{FF2B5EF4-FFF2-40B4-BE49-F238E27FC236}">
                    <a16:creationId xmlns:a16="http://schemas.microsoft.com/office/drawing/2014/main" id="{F1A1B90E-427E-498B-B549-10B1F862B2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77809" y="5592722"/>
                <a:ext cx="8445450" cy="1292662"/>
              </a:xfrm>
              <a:prstGeom prst="rect">
                <a:avLst/>
              </a:prstGeom>
              <a:blipFill>
                <a:blip r:embed="rId3"/>
                <a:stretch>
                  <a:fillRect t="-2830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asellaDiTesto 6">
                <a:extLst>
                  <a:ext uri="{FF2B5EF4-FFF2-40B4-BE49-F238E27FC236}">
                    <a16:creationId xmlns:a16="http://schemas.microsoft.com/office/drawing/2014/main" id="{ED3EA90C-649C-4591-BD99-8194C4BF45F5}"/>
                  </a:ext>
                </a:extLst>
              </p:cNvPr>
              <p:cNvSpPr txBox="1"/>
              <p:nvPr/>
            </p:nvSpPr>
            <p:spPr>
              <a:xfrm>
                <a:off x="277809" y="260648"/>
                <a:ext cx="8588382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it-IT" dirty="0"/>
                  <a:t>Vediamo l’andamento di </a:t>
                </a:r>
                <a14:m>
                  <m:oMath xmlns:m="http://schemas.openxmlformats.org/officeDocument/2006/math">
                    <m:r>
                      <a:rPr lang="it-IT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>
                      <m:sSubPr>
                        <m:ctrlPr>
                          <a:rPr lang="it-IT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it-IT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𝑮</m:t>
                        </m:r>
                      </m:e>
                      <m:sub>
                        <m:r>
                          <a:rPr lang="it-IT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𝒓</m:t>
                        </m:r>
                        <m:r>
                          <a:rPr lang="it-IT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it-IT" dirty="0"/>
                  <a:t>al variare di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it-IT" altLang="it-IT" b="1" dirty="0">
                        <a:solidFill>
                          <a:srgbClr val="FF0000"/>
                        </a:solidFill>
                        <a:sym typeface="Symbol" panose="05050102010706020507" pitchFamily="18" charset="2"/>
                      </a:rPr>
                      <m:t></m:t>
                    </m:r>
                  </m:oMath>
                </a14:m>
                <a:r>
                  <a:rPr lang="it-IT" dirty="0"/>
                  <a:t> che cambia man mano che la reazione procede</a:t>
                </a:r>
              </a:p>
            </p:txBody>
          </p:sp>
        </mc:Choice>
        <mc:Fallback xmlns="">
          <p:sp>
            <p:nvSpPr>
              <p:cNvPr id="7" name="CasellaDiTesto 6">
                <a:extLst>
                  <a:ext uri="{FF2B5EF4-FFF2-40B4-BE49-F238E27FC236}">
                    <a16:creationId xmlns:a16="http://schemas.microsoft.com/office/drawing/2014/main" id="{ED3EA90C-649C-4591-BD99-8194C4BF45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7809" y="260648"/>
                <a:ext cx="8588382" cy="646331"/>
              </a:xfrm>
              <a:prstGeom prst="rect">
                <a:avLst/>
              </a:prstGeom>
              <a:blipFill>
                <a:blip r:embed="rId4"/>
                <a:stretch>
                  <a:fillRect l="-639" t="-4717" r="-1349" b="-15094"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ttangolo 7">
                <a:extLst>
                  <a:ext uri="{FF2B5EF4-FFF2-40B4-BE49-F238E27FC236}">
                    <a16:creationId xmlns:a16="http://schemas.microsoft.com/office/drawing/2014/main" id="{8CCCB4BD-E9A9-4569-BDAF-5068B5446613}"/>
                  </a:ext>
                </a:extLst>
              </p:cNvPr>
              <p:cNvSpPr/>
              <p:nvPr/>
            </p:nvSpPr>
            <p:spPr>
              <a:xfrm>
                <a:off x="6089514" y="1124744"/>
                <a:ext cx="1917833" cy="78386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sz="200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sSub>
                        <m:sSubPr>
                          <m:ctrlPr>
                            <a:rPr lang="it-IT" sz="2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𝐺</m:t>
                          </m:r>
                        </m:e>
                        <m:sub>
                          <m:r>
                            <a:rPr lang="it-IT" sz="20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𝑟</m:t>
                          </m:r>
                        </m:sub>
                      </m:sSub>
                      <m:r>
                        <a:rPr lang="it-IT" sz="20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it-IT" sz="2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it-IT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it-IT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  <m:sSub>
                                <m:sSubPr>
                                  <m:ctrlPr>
                                    <a:rPr lang="it-IT" sz="200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t-IT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𝐺</m:t>
                                  </m:r>
                                </m:e>
                                <m:sub>
                                  <m:r>
                                    <a:rPr lang="it-IT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  <m:r>
                                    <a:rPr lang="it-IT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it-IT" sz="2000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sub>
                              </m:sSub>
                            </m:num>
                            <m:den>
                              <m:r>
                                <a:rPr lang="it-IT" sz="20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  <m:r>
                                <m:rPr>
                                  <m:nor/>
                                </m:rPr>
                                <a:rPr lang="it-IT" altLang="it-IT" sz="2000" b="1" dirty="0">
                                  <a:solidFill>
                                    <a:srgbClr val="FF0000"/>
                                  </a:solidFill>
                                  <a:sym typeface="Symbol" panose="05050102010706020507" pitchFamily="18" charset="2"/>
                                </a:rPr>
                                <m:t>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it-IT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8" name="Rettangolo 7">
                <a:extLst>
                  <a:ext uri="{FF2B5EF4-FFF2-40B4-BE49-F238E27FC236}">
                    <a16:creationId xmlns:a16="http://schemas.microsoft.com/office/drawing/2014/main" id="{8CCCB4BD-E9A9-4569-BDAF-5068B544661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9514" y="1124744"/>
                <a:ext cx="1917833" cy="78386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Connettore 2 9">
            <a:extLst>
              <a:ext uri="{FF2B5EF4-FFF2-40B4-BE49-F238E27FC236}">
                <a16:creationId xmlns:a16="http://schemas.microsoft.com/office/drawing/2014/main" id="{CAEF6301-43A9-44C4-90D8-90C51ADF12F6}"/>
              </a:ext>
            </a:extLst>
          </p:cNvPr>
          <p:cNvCxnSpPr>
            <a:stCxn id="8" idx="1"/>
          </p:cNvCxnSpPr>
          <p:nvPr/>
        </p:nvCxnSpPr>
        <p:spPr>
          <a:xfrm flipH="1">
            <a:off x="5076056" y="1516679"/>
            <a:ext cx="1013458" cy="36254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9131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>
            <a:extLst>
              <a:ext uri="{FF2B5EF4-FFF2-40B4-BE49-F238E27FC236}">
                <a16:creationId xmlns:a16="http://schemas.microsoft.com/office/drawing/2014/main" id="{30A8A3FF-4622-4C04-B86F-525B78CF0C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-7851" y="105493"/>
            <a:ext cx="9012166" cy="749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eaLnBrk="1" hangingPunct="1">
              <a:lnSpc>
                <a:spcPct val="110000"/>
              </a:lnSpc>
              <a:spcAft>
                <a:spcPct val="5000"/>
              </a:spcAft>
              <a:buNone/>
            </a:pPr>
            <a:r>
              <a:rPr lang="en-US" altLang="it-IT" sz="2000" dirty="0">
                <a:latin typeface="Comic Sans MS" panose="030F0702030302020204" pitchFamily="66" charset="0"/>
              </a:rPr>
              <a:t>Se A e B </a:t>
            </a:r>
            <a:r>
              <a:rPr lang="en-US" altLang="it-IT" sz="2000" dirty="0" err="1">
                <a:latin typeface="Comic Sans MS" panose="030F0702030302020204" pitchFamily="66" charset="0"/>
              </a:rPr>
              <a:t>sono</a:t>
            </a:r>
            <a:r>
              <a:rPr lang="en-US" altLang="it-IT" sz="2000" dirty="0">
                <a:latin typeface="Comic Sans MS" panose="030F0702030302020204" pitchFamily="66" charset="0"/>
              </a:rPr>
              <a:t> due gas </a:t>
            </a:r>
            <a:r>
              <a:rPr lang="en-US" altLang="it-IT" sz="2000" dirty="0" err="1">
                <a:latin typeface="Comic Sans MS" panose="030F0702030302020204" pitchFamily="66" charset="0"/>
              </a:rPr>
              <a:t>ideali</a:t>
            </a:r>
            <a:r>
              <a:rPr lang="en-US" altLang="it-IT" sz="2000" dirty="0">
                <a:latin typeface="Comic Sans MS" panose="030F0702030302020204" pitchFamily="66" charset="0"/>
              </a:rPr>
              <a:t>, </a:t>
            </a:r>
            <a:r>
              <a:rPr lang="en-US" altLang="it-IT" sz="2000" dirty="0" err="1">
                <a:latin typeface="Comic Sans MS" panose="030F0702030302020204" pitchFamily="66" charset="0"/>
              </a:rPr>
              <a:t>il</a:t>
            </a:r>
            <a:r>
              <a:rPr lang="en-US" altLang="it-IT" sz="2000" dirty="0">
                <a:latin typeface="Comic Sans MS" panose="030F0702030302020204" pitchFamily="66" charset="0"/>
              </a:rPr>
              <a:t> </a:t>
            </a:r>
            <a:r>
              <a:rPr lang="en-US" altLang="it-IT" sz="2000" dirty="0" err="1">
                <a:latin typeface="Comic Sans MS" panose="030F0702030302020204" pitchFamily="66" charset="0"/>
              </a:rPr>
              <a:t>potenziale</a:t>
            </a:r>
            <a:r>
              <a:rPr lang="en-US" altLang="it-IT" sz="2000" dirty="0">
                <a:latin typeface="Comic Sans MS" panose="030F0702030302020204" pitchFamily="66" charset="0"/>
              </a:rPr>
              <a:t> </a:t>
            </a:r>
            <a:r>
              <a:rPr lang="en-US" altLang="it-IT" sz="2000" dirty="0" err="1">
                <a:latin typeface="Comic Sans MS" panose="030F0702030302020204" pitchFamily="66" charset="0"/>
              </a:rPr>
              <a:t>chimico</a:t>
            </a:r>
            <a:r>
              <a:rPr lang="en-US" altLang="it-IT" sz="2000" dirty="0">
                <a:latin typeface="Comic Sans MS" panose="030F0702030302020204" pitchFamily="66" charset="0"/>
              </a:rPr>
              <a:t> </a:t>
            </a:r>
            <a:r>
              <a:rPr lang="en-US" altLang="it-IT" sz="2000" dirty="0" err="1">
                <a:latin typeface="Comic Sans MS" panose="030F0702030302020204" pitchFamily="66" charset="0"/>
              </a:rPr>
              <a:t>dipende</a:t>
            </a:r>
            <a:r>
              <a:rPr lang="en-US" altLang="it-IT" sz="2000" dirty="0">
                <a:latin typeface="Comic Sans MS" panose="030F0702030302020204" pitchFamily="66" charset="0"/>
              </a:rPr>
              <a:t> </a:t>
            </a:r>
            <a:r>
              <a:rPr lang="en-US" altLang="it-IT" sz="2000" dirty="0" err="1">
                <a:latin typeface="Comic Sans MS" panose="030F0702030302020204" pitchFamily="66" charset="0"/>
              </a:rPr>
              <a:t>dalla</a:t>
            </a:r>
            <a:r>
              <a:rPr lang="en-US" altLang="it-IT" sz="2000" dirty="0">
                <a:latin typeface="Comic Sans MS" panose="030F0702030302020204" pitchFamily="66" charset="0"/>
              </a:rPr>
              <a:t> </a:t>
            </a:r>
            <a:r>
              <a:rPr lang="en-US" altLang="it-IT" sz="2000" dirty="0" err="1">
                <a:latin typeface="Comic Sans MS" panose="030F0702030302020204" pitchFamily="66" charset="0"/>
              </a:rPr>
              <a:t>sua</a:t>
            </a:r>
            <a:r>
              <a:rPr lang="en-US" altLang="it-IT" sz="2000" dirty="0">
                <a:latin typeface="Comic Sans MS" panose="030F0702030302020204" pitchFamily="66" charset="0"/>
              </a:rPr>
              <a:t> </a:t>
            </a:r>
            <a:r>
              <a:rPr lang="en-US" altLang="it-IT" sz="2000" dirty="0" err="1">
                <a:latin typeface="Comic Sans MS" panose="030F0702030302020204" pitchFamily="66" charset="0"/>
              </a:rPr>
              <a:t>pressione</a:t>
            </a:r>
            <a:r>
              <a:rPr lang="en-US" altLang="it-IT" sz="2000" dirty="0">
                <a:latin typeface="Comic Sans MS" panose="030F0702030302020204" pitchFamily="66" charset="0"/>
              </a:rPr>
              <a:t> </a:t>
            </a:r>
            <a:r>
              <a:rPr lang="en-US" altLang="it-IT" sz="2000" dirty="0" err="1">
                <a:latin typeface="Comic Sans MS" panose="030F0702030302020204" pitchFamily="66" charset="0"/>
              </a:rPr>
              <a:t>parziale</a:t>
            </a:r>
            <a:r>
              <a:rPr lang="en-US" altLang="it-IT" sz="2000" dirty="0">
                <a:latin typeface="Comic Sans MS" panose="030F0702030302020204" pitchFamily="66" charset="0"/>
              </a:rPr>
              <a:t> </a:t>
            </a:r>
            <a:r>
              <a:rPr lang="en-US" altLang="it-IT" sz="2000" dirty="0" err="1">
                <a:latin typeface="Comic Sans MS" panose="030F0702030302020204" pitchFamily="66" charset="0"/>
              </a:rPr>
              <a:t>nella</a:t>
            </a:r>
            <a:r>
              <a:rPr lang="en-US" altLang="it-IT" sz="2000" dirty="0">
                <a:latin typeface="Comic Sans MS" panose="030F0702030302020204" pitchFamily="66" charset="0"/>
              </a:rPr>
              <a:t> miscella secondo la </a:t>
            </a:r>
            <a:r>
              <a:rPr lang="en-US" altLang="it-IT" sz="2000" dirty="0" err="1">
                <a:latin typeface="Comic Sans MS" panose="030F0702030302020204" pitchFamily="66" charset="0"/>
              </a:rPr>
              <a:t>relazione</a:t>
            </a:r>
            <a:r>
              <a:rPr lang="en-US" altLang="it-IT" sz="2000" dirty="0">
                <a:latin typeface="Comic Sans MS" panose="030F0702030302020204" pitchFamily="66" charset="0"/>
              </a:rPr>
              <a:t>:</a:t>
            </a:r>
          </a:p>
        </p:txBody>
      </p:sp>
      <p:sp>
        <p:nvSpPr>
          <p:cNvPr id="10245" name="Rectangle 5">
            <a:extLst>
              <a:ext uri="{FF2B5EF4-FFF2-40B4-BE49-F238E27FC236}">
                <a16:creationId xmlns:a16="http://schemas.microsoft.com/office/drawing/2014/main" id="{49D39AE7-7F49-4773-A1BE-C393157820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5099" y="1400916"/>
            <a:ext cx="8497887" cy="749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eaLnBrk="1" hangingPunct="1">
              <a:lnSpc>
                <a:spcPct val="110000"/>
              </a:lnSpc>
              <a:spcAft>
                <a:spcPct val="5000"/>
              </a:spcAft>
              <a:buNone/>
            </a:pPr>
            <a:r>
              <a:rPr lang="en-US" altLang="it-IT" sz="2000" dirty="0" err="1">
                <a:latin typeface="Comic Sans MS" panose="030F0702030302020204" pitchFamily="66" charset="0"/>
              </a:rPr>
              <a:t>Quindi</a:t>
            </a:r>
            <a:r>
              <a:rPr lang="en-US" altLang="it-IT" sz="2000" dirty="0">
                <a:latin typeface="Comic Sans MS" panose="030F0702030302020204" pitchFamily="66" charset="0"/>
              </a:rPr>
              <a:t> per la </a:t>
            </a:r>
            <a:r>
              <a:rPr lang="en-US" altLang="it-IT" sz="2000" dirty="0" err="1">
                <a:latin typeface="Comic Sans MS" panose="030F0702030302020204" pitchFamily="66" charset="0"/>
              </a:rPr>
              <a:t>reazione</a:t>
            </a:r>
            <a:r>
              <a:rPr lang="en-US" altLang="it-IT" sz="2000" dirty="0">
                <a:latin typeface="Comic Sans MS" panose="030F0702030302020204" pitchFamily="66" charset="0"/>
              </a:rPr>
              <a:t> in </a:t>
            </a:r>
            <a:r>
              <a:rPr lang="en-US" altLang="it-IT" sz="2000" dirty="0" err="1">
                <a:latin typeface="Comic Sans MS" panose="030F0702030302020204" pitchFamily="66" charset="0"/>
              </a:rPr>
              <a:t>fase</a:t>
            </a:r>
            <a:r>
              <a:rPr lang="en-US" altLang="it-IT" sz="2000" dirty="0">
                <a:latin typeface="Comic Sans MS" panose="030F0702030302020204" pitchFamily="66" charset="0"/>
              </a:rPr>
              <a:t> gas A(g)     </a:t>
            </a:r>
            <a:r>
              <a:rPr lang="en-US" altLang="it-IT" sz="2000" dirty="0">
                <a:latin typeface="Comic Sans MS" panose="030F0702030302020204" pitchFamily="66" charset="0"/>
                <a:sym typeface="Symbol" panose="05050102010706020507" pitchFamily="18" charset="2"/>
              </a:rPr>
              <a:t>B(g) , </a:t>
            </a:r>
            <a:r>
              <a:rPr lang="en-US" altLang="it-IT" sz="2000" dirty="0">
                <a:latin typeface="Comic Sans MS" panose="030F0702030302020204" pitchFamily="66" charset="0"/>
              </a:rPr>
              <a:t>con A e B due gas </a:t>
            </a:r>
            <a:r>
              <a:rPr lang="en-US" altLang="it-IT" sz="2000" dirty="0" err="1">
                <a:latin typeface="Comic Sans MS" panose="030F0702030302020204" pitchFamily="66" charset="0"/>
              </a:rPr>
              <a:t>ideali</a:t>
            </a:r>
            <a:endParaRPr lang="en-US" altLang="it-IT" sz="20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249" name="Object 9">
                <a:extLst>
                  <a:ext uri="{FF2B5EF4-FFF2-40B4-BE49-F238E27FC236}">
                    <a16:creationId xmlns:a16="http://schemas.microsoft.com/office/drawing/2014/main" id="{C53BD9D3-D783-4AFE-A63A-A81547022DF6}"/>
                  </a:ext>
                </a:extLst>
              </p:cNvPr>
              <p:cNvSpPr txBox="1"/>
              <p:nvPr/>
            </p:nvSpPr>
            <p:spPr bwMode="auto">
              <a:xfrm>
                <a:off x="779462" y="1976966"/>
                <a:ext cx="6610870" cy="708025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it-IT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Δ</m:t>
                          </m:r>
                        </m:e>
                        <m:sub>
                          <m:r>
                            <a:rPr lang="it-IT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𝑟</m:t>
                          </m:r>
                        </m:sub>
                      </m:sSub>
                      <m:r>
                        <a:rPr lang="it-IT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𝐺</m:t>
                      </m:r>
                      <m:r>
                        <a:rPr lang="it-IT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it-IT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𝜇</m:t>
                          </m:r>
                        </m:e>
                        <m:sub>
                          <m:r>
                            <a:rPr lang="it-IT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it-IT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it-IT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𝜇</m:t>
                          </m:r>
                        </m:e>
                        <m:sub>
                          <m:r>
                            <a:rPr lang="it-IT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</m:sSub>
                      <m:r>
                        <a:rPr lang="it-IT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it-IT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it-IT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𝜇</m:t>
                          </m:r>
                        </m:e>
                        <m:sub>
                          <m:r>
                            <a:rPr lang="it-IT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  <m:sup>
                          <m:r>
                            <a:rPr lang="it-IT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∘</m:t>
                          </m:r>
                        </m:sup>
                      </m:sSubSup>
                      <m:r>
                        <a:rPr lang="it-IT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it-IT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𝑅𝑇</m:t>
                      </m:r>
                      <m:func>
                        <m:funcPr>
                          <m:ctrlPr>
                            <a:rPr lang="it-IT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it-IT" sz="20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it-IT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it-IT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it-IT" sz="20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it-IT" sz="20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𝑃</m:t>
                                      </m:r>
                                    </m:e>
                                    <m:sub>
                                      <m:r>
                                        <a:rPr lang="it-IT" sz="20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𝐵</m:t>
                                      </m:r>
                                    </m:sub>
                                  </m:sSub>
                                </m:num>
                                <m:den>
                                  <m:sSup>
                                    <m:sSupPr>
                                      <m:ctrlPr>
                                        <a:rPr lang="it-IT" sz="20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it-IT" sz="20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𝑃</m:t>
                                      </m:r>
                                    </m:e>
                                    <m:sup>
                                      <m:r>
                                        <a:rPr lang="it-IT" sz="20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d>
                        </m:e>
                      </m:func>
                      <m:r>
                        <a:rPr lang="it-IT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Sup>
                        <m:sSubSupPr>
                          <m:ctrlPr>
                            <a:rPr lang="it-IT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it-IT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𝜇</m:t>
                          </m:r>
                        </m:e>
                        <m:sub>
                          <m:r>
                            <a:rPr lang="it-IT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sub>
                        <m:sup>
                          <m:r>
                            <a:rPr lang="it-IT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∘</m:t>
                          </m:r>
                        </m:sup>
                      </m:sSubSup>
                      <m:r>
                        <a:rPr lang="it-IT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it-IT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𝑅𝑇</m:t>
                      </m:r>
                      <m:func>
                        <m:funcPr>
                          <m:ctrlPr>
                            <a:rPr lang="it-IT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it-IT" sz="20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d>
                            <m:dPr>
                              <m:ctrlPr>
                                <a:rPr lang="it-IT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it-IT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it-IT" sz="20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it-IT" sz="20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𝑃</m:t>
                                      </m:r>
                                    </m:e>
                                    <m:sub>
                                      <m:r>
                                        <a:rPr lang="it-IT" sz="20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𝐴</m:t>
                                      </m:r>
                                    </m:sub>
                                  </m:sSub>
                                </m:num>
                                <m:den>
                                  <m:sSup>
                                    <m:sSupPr>
                                      <m:ctrlPr>
                                        <a:rPr lang="it-IT" sz="20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it-IT" sz="20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𝑃</m:t>
                                      </m:r>
                                    </m:e>
                                    <m:sup>
                                      <m:r>
                                        <a:rPr lang="it-IT" sz="20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it-IT" sz="2000" dirty="0"/>
              </a:p>
            </p:txBody>
          </p:sp>
        </mc:Choice>
        <mc:Fallback xmlns="">
          <p:sp>
            <p:nvSpPr>
              <p:cNvPr id="10249" name="Object 9">
                <a:extLst>
                  <a:ext uri="{FF2B5EF4-FFF2-40B4-BE49-F238E27FC236}">
                    <a16:creationId xmlns:a16="http://schemas.microsoft.com/office/drawing/2014/main" id="{C53BD9D3-D783-4AFE-A63A-A81547022D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79462" y="1976966"/>
                <a:ext cx="6610870" cy="708025"/>
              </a:xfrm>
              <a:prstGeom prst="rect">
                <a:avLst/>
              </a:prstGeom>
              <a:blipFill>
                <a:blip r:embed="rId3"/>
                <a:stretch>
                  <a:fillRect b="-3448"/>
                </a:stretch>
              </a:blipFill>
              <a:ln>
                <a:noFill/>
              </a:ln>
              <a:effectLst/>
              <a:extLst/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0251" name="Object 11">
            <a:extLst>
              <a:ext uri="{FF2B5EF4-FFF2-40B4-BE49-F238E27FC236}">
                <a16:creationId xmlns:a16="http://schemas.microsoft.com/office/drawing/2014/main" id="{39D79321-C5B6-4D25-9E14-7977FA6B6F0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8253146"/>
              </p:ext>
            </p:extLst>
          </p:nvPr>
        </p:nvGraphicFramePr>
        <p:xfrm>
          <a:off x="246856" y="5340375"/>
          <a:ext cx="2976563" cy="896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21" name="Equazione" r:id="rId4" imgW="1600200" imgH="482600" progId="Equation.3">
                  <p:embed/>
                </p:oleObj>
              </mc:Choice>
              <mc:Fallback>
                <p:oleObj name="Equazione" r:id="rId4" imgW="1600200" imgH="4826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856" y="5340375"/>
                        <a:ext cx="2976563" cy="896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0254" name="Object 14">
                <a:extLst>
                  <a:ext uri="{FF2B5EF4-FFF2-40B4-BE49-F238E27FC236}">
                    <a16:creationId xmlns:a16="http://schemas.microsoft.com/office/drawing/2014/main" id="{6686DBB4-0A9D-47E2-B556-E8E77CDDAE13}"/>
                  </a:ext>
                </a:extLst>
              </p:cNvPr>
              <p:cNvSpPr txBox="1"/>
              <p:nvPr/>
            </p:nvSpPr>
            <p:spPr bwMode="auto">
              <a:xfrm>
                <a:off x="3945814" y="5373216"/>
                <a:ext cx="1275195" cy="774700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it-IT" sz="20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it-IT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</m:den>
                      </m:f>
                      <m:r>
                        <a:rPr lang="it-IT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it-IT" sz="2000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𝑄</m:t>
                      </m:r>
                    </m:oMath>
                  </m:oMathPara>
                </a14:m>
                <a:endParaRPr lang="it-IT" sz="2000" dirty="0"/>
              </a:p>
            </p:txBody>
          </p:sp>
        </mc:Choice>
        <mc:Fallback xmlns="">
          <p:sp>
            <p:nvSpPr>
              <p:cNvPr id="10254" name="Object 14">
                <a:extLst>
                  <a:ext uri="{FF2B5EF4-FFF2-40B4-BE49-F238E27FC236}">
                    <a16:creationId xmlns:a16="http://schemas.microsoft.com/office/drawing/2014/main" id="{6686DBB4-0A9D-47E2-B556-E8E77CDDAE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945814" y="5373216"/>
                <a:ext cx="1275195" cy="77470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noFill/>
              </a:ln>
              <a:effectLst/>
              <a:extLst/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255" name="Text Box 15">
            <a:extLst>
              <a:ext uri="{FF2B5EF4-FFF2-40B4-BE49-F238E27FC236}">
                <a16:creationId xmlns:a16="http://schemas.microsoft.com/office/drawing/2014/main" id="{58D6BFDA-B021-45C0-9F7C-B7A05B1DAC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1368" y="5521272"/>
            <a:ext cx="370790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 dirty="0">
                <a:latin typeface="Comic Sans MS" panose="030F0702030302020204" pitchFamily="66" charset="0"/>
              </a:rPr>
              <a:t>Con Q </a:t>
            </a:r>
            <a:r>
              <a:rPr lang="it-IT" altLang="it-IT" sz="1800" b="1" dirty="0">
                <a:latin typeface="Comic Sans MS" panose="030F0702030302020204" pitchFamily="66" charset="0"/>
              </a:rPr>
              <a:t>quoziente di reazione</a:t>
            </a:r>
          </a:p>
        </p:txBody>
      </p:sp>
      <p:graphicFrame>
        <p:nvGraphicFramePr>
          <p:cNvPr id="10257" name="Object 17">
            <a:extLst>
              <a:ext uri="{FF2B5EF4-FFF2-40B4-BE49-F238E27FC236}">
                <a16:creationId xmlns:a16="http://schemas.microsoft.com/office/drawing/2014/main" id="{F56AD147-073C-4281-A458-830C2D6D079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0058826"/>
              </p:ext>
            </p:extLst>
          </p:nvPr>
        </p:nvGraphicFramePr>
        <p:xfrm>
          <a:off x="2777053" y="6295786"/>
          <a:ext cx="2852738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22" name="Equation" r:id="rId7" imgW="1460500" imgH="228600" progId="Equation.3">
                  <p:embed/>
                </p:oleObj>
              </mc:Choice>
              <mc:Fallback>
                <p:oleObj name="Equation" r:id="rId7" imgW="1460500" imgH="2286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7053" y="6295786"/>
                        <a:ext cx="2852738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208" name="CasellaDiTesto 5">
            <a:extLst>
              <a:ext uri="{FF2B5EF4-FFF2-40B4-BE49-F238E27FC236}">
                <a16:creationId xmlns:a16="http://schemas.microsoft.com/office/drawing/2014/main" id="{4476F3E0-4F9E-4754-982E-6313055A9A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732" y="3032771"/>
            <a:ext cx="87630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 dirty="0">
                <a:latin typeface="Comic Sans MS" panose="030F0702030302020204" pitchFamily="66" charset="0"/>
              </a:rPr>
              <a:t>Conviene porre                      , con </a:t>
            </a:r>
            <a:r>
              <a:rPr lang="it-IT" altLang="it-IT" sz="2000" dirty="0" err="1">
                <a:latin typeface="Comic Sans MS" panose="030F0702030302020204" pitchFamily="66" charset="0"/>
              </a:rPr>
              <a:t>p</a:t>
            </a:r>
            <a:r>
              <a:rPr lang="it-IT" altLang="it-IT" sz="2000" baseline="-25000" dirty="0" err="1">
                <a:latin typeface="Comic Sans MS" panose="030F0702030302020204" pitchFamily="66" charset="0"/>
              </a:rPr>
              <a:t>i</a:t>
            </a:r>
            <a:r>
              <a:rPr lang="it-IT" altLang="it-IT" sz="2000" dirty="0">
                <a:latin typeface="Comic Sans MS" panose="030F0702030302020204" pitchFamily="66" charset="0"/>
              </a:rPr>
              <a:t> </a:t>
            </a:r>
            <a:r>
              <a:rPr lang="it-IT" altLang="it-IT" sz="2000" b="1" dirty="0">
                <a:latin typeface="Comic Sans MS" panose="030F0702030302020204" pitchFamily="66" charset="0"/>
              </a:rPr>
              <a:t>quantità adimensionale </a:t>
            </a:r>
            <a:r>
              <a:rPr lang="it-IT" altLang="it-IT" sz="2000" dirty="0">
                <a:latin typeface="Comic Sans MS" panose="030F0702030302020204" pitchFamily="66" charset="0"/>
              </a:rPr>
              <a:t>che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 dirty="0">
                <a:latin typeface="Comic Sans MS" panose="030F0702030302020204" pitchFamily="66" charset="0"/>
              </a:rPr>
              <a:t>                                              continuiamo a chiamare pressione parziale  </a:t>
            </a:r>
          </a:p>
        </p:txBody>
      </p:sp>
      <p:graphicFrame>
        <p:nvGraphicFramePr>
          <p:cNvPr id="7" name="Oggetto 6">
            <a:extLst>
              <a:ext uri="{FF2B5EF4-FFF2-40B4-BE49-F238E27FC236}">
                <a16:creationId xmlns:a16="http://schemas.microsoft.com/office/drawing/2014/main" id="{5F17EA7C-67EC-40A2-8C6E-5228502C6A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9389914"/>
              </p:ext>
            </p:extLst>
          </p:nvPr>
        </p:nvGraphicFramePr>
        <p:xfrm>
          <a:off x="2267744" y="2900914"/>
          <a:ext cx="955675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23" name="Equazione" r:id="rId9" imgW="533169" imgH="444307" progId="Equation.3">
                  <p:embed/>
                </p:oleObj>
              </mc:Choice>
              <mc:Fallback>
                <p:oleObj name="Equazione" r:id="rId9" imgW="533169" imgH="444307" progId="Equation.3">
                  <p:embed/>
                  <p:pic>
                    <p:nvPicPr>
                      <p:cNvPr id="0" name="Oggetto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7744" y="2900914"/>
                        <a:ext cx="955675" cy="796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8" name="CasellaDiTesto 5">
                <a:extLst>
                  <a:ext uri="{FF2B5EF4-FFF2-40B4-BE49-F238E27FC236}">
                    <a16:creationId xmlns:a16="http://schemas.microsoft.com/office/drawing/2014/main" id="{D1C1E668-6CE2-4F2F-ADC7-7A747C60F1B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0" y="4031010"/>
                <a:ext cx="8763000" cy="134113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it-IT" altLang="it-IT" sz="2000" dirty="0">
                    <a:latin typeface="Comic Sans MS" panose="030F0702030302020204" pitchFamily="66" charset="0"/>
                  </a:rPr>
                  <a:t>Inoltre si pone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it-IT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it-IT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               </m:t>
                        </m:r>
                        <m:r>
                          <a:rPr lang="it-IT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𝝁</m:t>
                        </m:r>
                      </m:e>
                      <m:sub>
                        <m:r>
                          <a:rPr lang="it-IT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𝑩</m:t>
                        </m:r>
                      </m:sub>
                      <m:sup>
                        <m:r>
                          <a:rPr lang="it-IT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bSup>
                  </m:oMath>
                </a14:m>
                <a:r>
                  <a:rPr lang="it-IT" altLang="it-IT" sz="2000" b="1" dirty="0">
                    <a:solidFill>
                      <a:srgbClr val="FF0000"/>
                    </a:solidFill>
                    <a:latin typeface="Comic Sans MS" panose="030F0702030302020204" pitchFamily="66" charset="0"/>
                  </a:rPr>
                  <a:t> -</a:t>
                </a:r>
                <a:r>
                  <a:rPr lang="it-IT" sz="2000" b="1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it-IT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it-IT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𝝁</m:t>
                        </m:r>
                      </m:e>
                      <m:sub>
                        <m:r>
                          <a:rPr lang="it-IT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𝑨</m:t>
                        </m:r>
                      </m:sub>
                      <m:sup>
                        <m:r>
                          <a:rPr lang="it-IT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bSup>
                    <m:r>
                      <a:rPr lang="it-IT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it-IT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Sup>
                      <m:sSubSupPr>
                        <m:ctrlPr>
                          <a:rPr lang="it-IT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it-IT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𝑮</m:t>
                        </m:r>
                      </m:e>
                      <m:sub>
                        <m:r>
                          <a:rPr lang="it-IT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𝒓</m:t>
                        </m:r>
                      </m:sub>
                      <m:sup>
                        <m:r>
                          <a:rPr lang="it-IT" sz="20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</m:sup>
                    </m:sSubSup>
                    <m:r>
                      <a:rPr lang="it-IT" sz="20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 </m:t>
                    </m:r>
                  </m:oMath>
                </a14:m>
                <a:r>
                  <a:rPr lang="it-IT" sz="2000" dirty="0">
                    <a:solidFill>
                      <a:srgbClr val="FF0000"/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 </a:t>
                </a:r>
                <a:r>
                  <a:rPr lang="it-IT" sz="2000" dirty="0">
                    <a:solidFill>
                      <a:srgbClr val="000000"/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con </a:t>
                </a:r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14:m>
                  <m:oMath xmlns:m="http://schemas.openxmlformats.org/officeDocument/2006/math">
                    <m:r>
                      <a:rPr lang="it-IT" sz="20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sSubSup>
                      <m:sSubSupPr>
                        <m:ctrlPr>
                          <a:rPr lang="it-IT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it-IT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𝑮</m:t>
                        </m:r>
                      </m:e>
                      <m:sub>
                        <m:r>
                          <a:rPr lang="it-IT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𝒓</m:t>
                        </m:r>
                      </m:sub>
                      <m:sup>
                        <m:r>
                          <a:rPr lang="it-IT" sz="20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𝟎</m:t>
                        </m:r>
                      </m:sup>
                    </m:sSubSup>
                    <m:r>
                      <a:rPr lang="it-IT" sz="20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it-IT" sz="2000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:</m:t>
                    </m:r>
                  </m:oMath>
                </a14:m>
                <a:r>
                  <a:rPr lang="it-IT" sz="2000" dirty="0">
                    <a:solidFill>
                      <a:srgbClr val="FF0000"/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 </a:t>
                </a:r>
                <a:r>
                  <a:rPr lang="it-IT" sz="2000" b="1" dirty="0">
                    <a:solidFill>
                      <a:srgbClr val="FF0000"/>
                    </a:solidFill>
                    <a:latin typeface="Comic Sans MS" panose="030F0702030302020204" pitchFamily="66" charset="0"/>
                    <a:ea typeface="Cambria Math" panose="02040503050406030204" pitchFamily="18" charset="0"/>
                  </a:rPr>
                  <a:t>e</a:t>
                </a:r>
                <a14:m>
                  <m:oMath xmlns:m="http://schemas.openxmlformats.org/officeDocument/2006/math">
                    <m:r>
                      <a:rPr lang="it-IT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𝐧𝐞𝐫𝐠𝐢𝐚</m:t>
                    </m:r>
                    <m:r>
                      <a:rPr lang="it-IT" sz="20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it-IT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𝐝𝐢</m:t>
                    </m:r>
                    <m:r>
                      <a:rPr lang="it-IT" sz="20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it-IT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𝐆𝐢𝐛𝐛𝐬</m:t>
                    </m:r>
                    <m:r>
                      <a:rPr lang="it-IT" sz="20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it-IT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𝐬𝐭𝐚𝐧𝐝𝐚𝐫𝐝</m:t>
                    </m:r>
                    <m:r>
                      <a:rPr lang="it-IT" sz="20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it-IT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𝐝𝐢</m:t>
                    </m:r>
                    <m:r>
                      <a:rPr lang="it-IT" sz="20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it-IT" sz="20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𝐫𝐞𝐚𝐳𝐢𝐨𝐧𝐞</m:t>
                    </m:r>
                    <m:r>
                      <a:rPr lang="it-IT" sz="20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endParaRPr lang="it-IT" sz="2000" b="1" dirty="0">
                  <a:solidFill>
                    <a:srgbClr val="FF0000"/>
                  </a:solidFill>
                  <a:latin typeface="Comic Sans MS" panose="030F0702030302020204" pitchFamily="66" charset="0"/>
                  <a:ea typeface="Cambria Math" panose="02040503050406030204" pitchFamily="18" charset="0"/>
                </a:endParaRPr>
              </a:p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r>
                  <a:rPr lang="it-IT" altLang="it-IT" sz="2000" dirty="0">
                    <a:latin typeface="Comic Sans MS" panose="030F0702030302020204" pitchFamily="66" charset="0"/>
                  </a:rPr>
                  <a:t>che rappresenta la variazione  di G standard di una reazione chimica (differenza tra i potenziali chimici standard di P e R)    </a:t>
                </a:r>
              </a:p>
            </p:txBody>
          </p:sp>
        </mc:Choice>
        <mc:Fallback xmlns="">
          <p:sp>
            <p:nvSpPr>
              <p:cNvPr id="18" name="CasellaDiTesto 5">
                <a:extLst>
                  <a:ext uri="{FF2B5EF4-FFF2-40B4-BE49-F238E27FC236}">
                    <a16:creationId xmlns:a16="http://schemas.microsoft.com/office/drawing/2014/main" id="{D1C1E668-6CE2-4F2F-ADC7-7A747C60F1B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0" y="4031010"/>
                <a:ext cx="8763000" cy="1341136"/>
              </a:xfrm>
              <a:prstGeom prst="rect">
                <a:avLst/>
              </a:prstGeom>
              <a:blipFill>
                <a:blip r:embed="rId11"/>
                <a:stretch>
                  <a:fillRect l="-695" t="-1818" b="-6818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Oggetto 14">
                <a:extLst>
                  <a:ext uri="{FF2B5EF4-FFF2-40B4-BE49-F238E27FC236}">
                    <a16:creationId xmlns:a16="http://schemas.microsoft.com/office/drawing/2014/main" id="{D8526C08-780F-412A-A5BF-0F540851A899}"/>
                  </a:ext>
                </a:extLst>
              </p:cNvPr>
              <p:cNvSpPr txBox="1"/>
              <p:nvPr/>
            </p:nvSpPr>
            <p:spPr bwMode="auto">
              <a:xfrm>
                <a:off x="2267743" y="779874"/>
                <a:ext cx="3426345" cy="849312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>
                <a:no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it-IT" sz="20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it-IT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𝜇</m:t>
                          </m:r>
                        </m:e>
                        <m:sub>
                          <m:r>
                            <a:rPr lang="it-IT" sz="2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it-IT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it-IT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it-IT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𝜇</m:t>
                          </m:r>
                        </m:e>
                        <m:sub>
                          <m:r>
                            <a:rPr lang="it-IT" sz="2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>
                          <m:r>
                            <a:rPr lang="it-IT" sz="2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0</m:t>
                          </m:r>
                        </m:sup>
                      </m:sSubSup>
                      <m:r>
                        <a:rPr lang="it-IT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it-IT" sz="2000" i="1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𝑅𝑇</m:t>
                      </m:r>
                      <m:func>
                        <m:funcPr>
                          <m:ctrlPr>
                            <a:rPr lang="it-IT" sz="2000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it-IT" sz="2000" i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f>
                            <m:fPr>
                              <m:ctrlPr>
                                <a:rPr lang="it-IT" sz="2000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it-IT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it-IT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it-IT" sz="2000" b="0" i="1" smtClean="0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num>
                            <m:den>
                              <m:sSup>
                                <m:sSupPr>
                                  <m:ctrlPr>
                                    <a:rPr lang="it-IT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it-IT" sz="2000" i="1">
                                      <a:solidFill>
                                        <a:srgbClr val="0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𝑃</m:t>
                                  </m:r>
                                </m:e>
                                <m:sup>
                                  <m:acc>
                                    <m:accPr>
                                      <m:chr m:val="̶"/>
                                      <m:ctrlPr>
                                        <a:rPr lang="it-IT" sz="20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it-IT" sz="2000" i="1">
                                          <a:solidFill>
                                            <a:srgbClr val="00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°</m:t>
                                      </m:r>
                                    </m:e>
                                  </m:acc>
                                </m:sup>
                              </m:sSup>
                            </m:den>
                          </m:f>
                        </m:e>
                      </m:func>
                    </m:oMath>
                  </m:oMathPara>
                </a14:m>
                <a:endParaRPr lang="it-IT" sz="2000" dirty="0"/>
              </a:p>
            </p:txBody>
          </p:sp>
        </mc:Choice>
        <mc:Fallback xmlns="">
          <p:sp>
            <p:nvSpPr>
              <p:cNvPr id="12" name="Oggetto 14">
                <a:extLst>
                  <a:ext uri="{FF2B5EF4-FFF2-40B4-BE49-F238E27FC236}">
                    <a16:creationId xmlns:a16="http://schemas.microsoft.com/office/drawing/2014/main" id="{D8526C08-780F-412A-A5BF-0F540851A8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267743" y="779874"/>
                <a:ext cx="3426345" cy="84931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>
                <a:noFill/>
              </a:ln>
              <a:extLst/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" name="Connettore 2 2">
            <a:extLst>
              <a:ext uri="{FF2B5EF4-FFF2-40B4-BE49-F238E27FC236}">
                <a16:creationId xmlns:a16="http://schemas.microsoft.com/office/drawing/2014/main" id="{AF437337-F680-4978-BFD2-DD2F8D25C7BB}"/>
              </a:ext>
            </a:extLst>
          </p:cNvPr>
          <p:cNvCxnSpPr/>
          <p:nvPr/>
        </p:nvCxnSpPr>
        <p:spPr>
          <a:xfrm>
            <a:off x="4860032" y="1620904"/>
            <a:ext cx="288032" cy="828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DD31E189-3E3C-4280-97B7-3DE9EB6BC9B6}"/>
              </a:ext>
            </a:extLst>
          </p:cNvPr>
          <p:cNvSpPr txBox="1"/>
          <p:nvPr/>
        </p:nvSpPr>
        <p:spPr>
          <a:xfrm flipH="1">
            <a:off x="1348909" y="6372542"/>
            <a:ext cx="18054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quindi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/>
      <p:bldP spid="10249" grpId="0"/>
      <p:bldP spid="10254" grpId="0"/>
      <p:bldP spid="10255" grpId="0"/>
      <p:bldP spid="8208" grpId="0"/>
      <p:bldP spid="1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9">
            <a:extLst>
              <a:ext uri="{FF2B5EF4-FFF2-40B4-BE49-F238E27FC236}">
                <a16:creationId xmlns:a16="http://schemas.microsoft.com/office/drawing/2014/main" id="{6EA5048C-5855-4EF8-B85F-BE575B4BB5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08" y="3153040"/>
            <a:ext cx="9108792" cy="110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10000"/>
              </a:lnSpc>
              <a:spcAft>
                <a:spcPct val="5000"/>
              </a:spcAft>
              <a:buFontTx/>
              <a:buNone/>
            </a:pPr>
            <a:r>
              <a:rPr lang="en-US" altLang="it-IT" sz="2000" dirty="0" err="1">
                <a:latin typeface="Comic Sans MS" panose="030F0702030302020204" pitchFamily="66" charset="0"/>
              </a:rPr>
              <a:t>All’equilibrio</a:t>
            </a:r>
            <a:r>
              <a:rPr lang="en-US" altLang="it-IT" sz="2000" dirty="0">
                <a:latin typeface="Comic Sans MS" panose="030F0702030302020204" pitchFamily="66" charset="0"/>
              </a:rPr>
              <a:t>, </a:t>
            </a:r>
            <a:r>
              <a:rPr lang="en-US" altLang="it-IT" sz="2000" dirty="0" err="1">
                <a:latin typeface="Comic Sans MS" panose="030F0702030302020204" pitchFamily="66" charset="0"/>
              </a:rPr>
              <a:t>il</a:t>
            </a:r>
            <a:r>
              <a:rPr lang="en-US" altLang="it-IT" sz="2000" dirty="0">
                <a:latin typeface="Comic Sans MS" panose="030F0702030302020204" pitchFamily="66" charset="0"/>
              </a:rPr>
              <a:t> </a:t>
            </a:r>
            <a:r>
              <a:rPr lang="en-US" altLang="it-IT" sz="2000" b="1" dirty="0" err="1">
                <a:latin typeface="Comic Sans MS" panose="030F0702030302020204" pitchFamily="66" charset="0"/>
              </a:rPr>
              <a:t>rapporto</a:t>
            </a:r>
            <a:r>
              <a:rPr lang="en-US" altLang="it-IT" sz="2000" b="1" dirty="0">
                <a:latin typeface="Comic Sans MS" panose="030F0702030302020204" pitchFamily="66" charset="0"/>
              </a:rPr>
              <a:t> </a:t>
            </a:r>
            <a:r>
              <a:rPr lang="en-US" altLang="it-IT" sz="2000" b="1" dirty="0" err="1">
                <a:latin typeface="Comic Sans MS" panose="030F0702030302020204" pitchFamily="66" charset="0"/>
              </a:rPr>
              <a:t>tra</a:t>
            </a:r>
            <a:r>
              <a:rPr lang="en-US" altLang="it-IT" sz="2000" b="1" dirty="0">
                <a:latin typeface="Comic Sans MS" panose="030F0702030302020204" pitchFamily="66" charset="0"/>
              </a:rPr>
              <a:t> le </a:t>
            </a:r>
            <a:r>
              <a:rPr lang="en-US" altLang="it-IT" sz="2000" b="1" dirty="0" err="1">
                <a:latin typeface="Comic Sans MS" panose="030F0702030302020204" pitchFamily="66" charset="0"/>
              </a:rPr>
              <a:t>pressioni</a:t>
            </a:r>
            <a:r>
              <a:rPr lang="en-US" altLang="it-IT" sz="2000" b="1" dirty="0">
                <a:latin typeface="Comic Sans MS" panose="030F0702030302020204" pitchFamily="66" charset="0"/>
              </a:rPr>
              <a:t> </a:t>
            </a:r>
            <a:r>
              <a:rPr lang="en-US" altLang="it-IT" sz="2000" b="1" dirty="0" err="1">
                <a:latin typeface="Comic Sans MS" panose="030F0702030302020204" pitchFamily="66" charset="0"/>
              </a:rPr>
              <a:t>parziali</a:t>
            </a:r>
            <a:r>
              <a:rPr lang="en-US" altLang="it-IT" sz="2000" b="1" dirty="0">
                <a:latin typeface="Comic Sans MS" panose="030F0702030302020204" pitchFamily="66" charset="0"/>
              </a:rPr>
              <a:t> </a:t>
            </a:r>
            <a:r>
              <a:rPr lang="en-US" altLang="it-IT" sz="2000" dirty="0">
                <a:latin typeface="Comic Sans MS" panose="030F0702030302020204" pitchFamily="66" charset="0"/>
              </a:rPr>
              <a:t>(</a:t>
            </a:r>
            <a:r>
              <a:rPr lang="en-US" altLang="it-IT" sz="2000" dirty="0" err="1">
                <a:latin typeface="Comic Sans MS" panose="030F0702030302020204" pitchFamily="66" charset="0"/>
              </a:rPr>
              <a:t>concentrazioni</a:t>
            </a:r>
            <a:r>
              <a:rPr lang="en-US" altLang="it-IT" sz="2000" dirty="0">
                <a:latin typeface="Comic Sans MS" panose="030F0702030302020204" pitchFamily="66" charset="0"/>
              </a:rPr>
              <a:t>) di </a:t>
            </a:r>
            <a:r>
              <a:rPr lang="en-US" altLang="it-IT" sz="2000" dirty="0" err="1">
                <a:latin typeface="Comic Sans MS" panose="030F0702030302020204" pitchFamily="66" charset="0"/>
              </a:rPr>
              <a:t>prodotti</a:t>
            </a:r>
            <a:r>
              <a:rPr lang="en-US" altLang="it-IT" sz="2000" dirty="0">
                <a:latin typeface="Comic Sans MS" panose="030F0702030302020204" pitchFamily="66" charset="0"/>
              </a:rPr>
              <a:t> e </a:t>
            </a:r>
            <a:r>
              <a:rPr lang="en-US" altLang="it-IT" sz="2000" dirty="0" err="1">
                <a:latin typeface="Comic Sans MS" panose="030F0702030302020204" pitchFamily="66" charset="0"/>
              </a:rPr>
              <a:t>reagenti</a:t>
            </a:r>
            <a:r>
              <a:rPr lang="en-US" altLang="it-IT" sz="2000" dirty="0">
                <a:latin typeface="Comic Sans MS" panose="030F0702030302020204" pitchFamily="66" charset="0"/>
              </a:rPr>
              <a:t> </a:t>
            </a:r>
            <a:r>
              <a:rPr lang="en-US" altLang="it-IT" sz="2000" b="1" dirty="0">
                <a:latin typeface="Comic Sans MS" panose="030F0702030302020204" pitchFamily="66" charset="0"/>
              </a:rPr>
              <a:t>ha un </a:t>
            </a:r>
            <a:r>
              <a:rPr lang="en-US" altLang="it-IT" sz="2000" b="1" dirty="0" err="1">
                <a:latin typeface="Comic Sans MS" panose="030F0702030302020204" pitchFamily="66" charset="0"/>
              </a:rPr>
              <a:t>valore</a:t>
            </a:r>
            <a:r>
              <a:rPr lang="en-US" altLang="it-IT" sz="2000" b="1" dirty="0">
                <a:latin typeface="Comic Sans MS" panose="030F0702030302020204" pitchFamily="66" charset="0"/>
              </a:rPr>
              <a:t> </a:t>
            </a:r>
            <a:r>
              <a:rPr lang="en-US" altLang="it-IT" sz="2000" b="1" dirty="0" err="1">
                <a:latin typeface="Comic Sans MS" panose="030F0702030302020204" pitchFamily="66" charset="0"/>
              </a:rPr>
              <a:t>fisso</a:t>
            </a:r>
            <a:r>
              <a:rPr lang="en-US" altLang="it-IT" sz="2000" b="1" dirty="0">
                <a:latin typeface="Comic Sans MS" panose="030F0702030302020204" pitchFamily="66" charset="0"/>
              </a:rPr>
              <a:t>, </a:t>
            </a:r>
            <a:r>
              <a:rPr lang="en-US" altLang="it-IT" sz="2000" b="1" dirty="0" err="1">
                <a:latin typeface="Comic Sans MS" panose="030F0702030302020204" pitchFamily="66" charset="0"/>
              </a:rPr>
              <a:t>denominato</a:t>
            </a:r>
            <a:r>
              <a:rPr lang="en-US" altLang="it-IT" sz="2000" b="1" dirty="0">
                <a:latin typeface="Comic Sans MS" panose="030F0702030302020204" pitchFamily="66" charset="0"/>
              </a:rPr>
              <a:t> K </a:t>
            </a:r>
            <a:r>
              <a:rPr lang="en-US" altLang="it-IT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(</a:t>
            </a:r>
            <a:r>
              <a:rPr lang="en-US" altLang="it-IT" sz="20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Costante</a:t>
            </a:r>
            <a:r>
              <a:rPr lang="en-US" altLang="it-IT" sz="2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di </a:t>
            </a:r>
            <a:r>
              <a:rPr lang="en-US" altLang="it-IT" sz="20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Equilibrio</a:t>
            </a:r>
            <a:r>
              <a:rPr lang="en-US" altLang="it-IT" sz="2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US" altLang="it-IT" sz="20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Termodinamica</a:t>
            </a:r>
            <a:r>
              <a:rPr lang="en-US" altLang="it-IT" sz="2000" dirty="0">
                <a:solidFill>
                  <a:srgbClr val="FF0000"/>
                </a:solidFill>
                <a:latin typeface="Comic Sans MS" panose="030F0702030302020204" pitchFamily="66" charset="0"/>
              </a:rPr>
              <a:t>)</a:t>
            </a:r>
          </a:p>
        </p:txBody>
      </p:sp>
      <p:graphicFrame>
        <p:nvGraphicFramePr>
          <p:cNvPr id="9220" name="Object 11">
            <a:extLst>
              <a:ext uri="{FF2B5EF4-FFF2-40B4-BE49-F238E27FC236}">
                <a16:creationId xmlns:a16="http://schemas.microsoft.com/office/drawing/2014/main" id="{E8496652-E2F6-407C-9702-052B64CEE02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5612367"/>
              </p:ext>
            </p:extLst>
          </p:nvPr>
        </p:nvGraphicFramePr>
        <p:xfrm>
          <a:off x="4478671" y="4317975"/>
          <a:ext cx="1958975" cy="911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8" name="Equazione" r:id="rId3" imgW="1091726" imgH="507780" progId="Equation.3">
                  <p:embed/>
                </p:oleObj>
              </mc:Choice>
              <mc:Fallback>
                <p:oleObj name="Equazione" r:id="rId3" imgW="1091726" imgH="50778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8671" y="4317975"/>
                        <a:ext cx="1958975" cy="911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3" name="Rectangle 13">
            <a:extLst>
              <a:ext uri="{FF2B5EF4-FFF2-40B4-BE49-F238E27FC236}">
                <a16:creationId xmlns:a16="http://schemas.microsoft.com/office/drawing/2014/main" id="{88E5495F-C17D-44CA-895B-E0E093C702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5362971"/>
            <a:ext cx="8856662" cy="15013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10000"/>
              </a:lnSpc>
              <a:spcAft>
                <a:spcPct val="5000"/>
              </a:spcAft>
            </a:pPr>
            <a:r>
              <a:rPr lang="en-US" altLang="it-IT" sz="2000" dirty="0">
                <a:solidFill>
                  <a:schemeClr val="tx2"/>
                </a:solidFill>
                <a:latin typeface="Comic Sans MS" panose="030F0702030302020204" pitchFamily="66" charset="0"/>
              </a:rPr>
              <a:t>se P</a:t>
            </a:r>
            <a:r>
              <a:rPr lang="en-US" altLang="it-IT" sz="2000" b="1" baseline="-25000" dirty="0">
                <a:solidFill>
                  <a:schemeClr val="tx2"/>
                </a:solidFill>
                <a:latin typeface="Comic Sans MS" panose="030F0702030302020204" pitchFamily="66" charset="0"/>
              </a:rPr>
              <a:t>B </a:t>
            </a:r>
            <a:r>
              <a:rPr lang="en-US" altLang="it-IT" sz="2000" dirty="0">
                <a:solidFill>
                  <a:schemeClr val="tx2"/>
                </a:solidFill>
                <a:latin typeface="Comic Sans MS" panose="030F0702030302020204" pitchFamily="66" charset="0"/>
              </a:rPr>
              <a:t>&gt; P</a:t>
            </a:r>
            <a:r>
              <a:rPr lang="en-US" altLang="it-IT" sz="2000" b="1" baseline="-25000" dirty="0">
                <a:solidFill>
                  <a:schemeClr val="tx2"/>
                </a:solidFill>
                <a:latin typeface="Comic Sans MS" panose="030F0702030302020204" pitchFamily="66" charset="0"/>
              </a:rPr>
              <a:t>A</a:t>
            </a:r>
            <a:r>
              <a:rPr lang="en-US" altLang="it-IT" sz="20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n-US" altLang="it-IT" sz="2000" dirty="0">
                <a:solidFill>
                  <a:schemeClr val="tx2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 </a:t>
            </a:r>
            <a:r>
              <a:rPr lang="en-US" altLang="it-IT" sz="2000" dirty="0">
                <a:solidFill>
                  <a:schemeClr val="tx2"/>
                </a:solidFill>
                <a:latin typeface="Comic Sans MS" panose="030F0702030302020204" pitchFamily="66" charset="0"/>
              </a:rPr>
              <a:t>K</a:t>
            </a:r>
            <a:r>
              <a:rPr lang="en-US" altLang="it-IT" sz="2000" b="1" baseline="-25000" dirty="0">
                <a:solidFill>
                  <a:schemeClr val="tx2"/>
                </a:solidFill>
                <a:latin typeface="Comic Sans MS" panose="030F0702030302020204" pitchFamily="66" charset="0"/>
              </a:rPr>
              <a:t>P</a:t>
            </a:r>
            <a:r>
              <a:rPr lang="en-US" altLang="it-IT" sz="2000" dirty="0">
                <a:solidFill>
                  <a:schemeClr val="tx2"/>
                </a:solidFill>
                <a:latin typeface="Comic Sans MS" panose="030F0702030302020204" pitchFamily="66" charset="0"/>
              </a:rPr>
              <a:t> &gt; 1</a:t>
            </a:r>
            <a:r>
              <a:rPr lang="en-US" altLang="it-IT" sz="2000" dirty="0">
                <a:latin typeface="Comic Sans MS" panose="030F0702030302020204" pitchFamily="66" charset="0"/>
              </a:rPr>
              <a:t> : </a:t>
            </a:r>
            <a:r>
              <a:rPr lang="en-US" altLang="it-IT" sz="2000" dirty="0" err="1">
                <a:latin typeface="Comic Sans MS" panose="030F0702030302020204" pitchFamily="66" charset="0"/>
                <a:sym typeface="Symbol" panose="05050102010706020507" pitchFamily="18" charset="2"/>
              </a:rPr>
              <a:t>all’equilibrio</a:t>
            </a:r>
            <a:r>
              <a:rPr lang="en-US" altLang="it-IT" sz="2000" dirty="0">
                <a:latin typeface="Comic Sans MS" panose="030F0702030302020204" pitchFamily="66" charset="0"/>
                <a:sym typeface="Symbol" panose="05050102010706020507" pitchFamily="18" charset="2"/>
              </a:rPr>
              <a:t> </a:t>
            </a:r>
            <a:r>
              <a:rPr lang="en-US" altLang="it-IT" sz="2000" dirty="0" err="1">
                <a:latin typeface="Comic Sans MS" panose="030F0702030302020204" pitchFamily="66" charset="0"/>
                <a:sym typeface="Symbol" panose="05050102010706020507" pitchFamily="18" charset="2"/>
              </a:rPr>
              <a:t>sono</a:t>
            </a:r>
            <a:r>
              <a:rPr lang="en-US" altLang="it-IT" sz="2000" dirty="0">
                <a:latin typeface="Comic Sans MS" panose="030F0702030302020204" pitchFamily="66" charset="0"/>
                <a:sym typeface="Symbol" panose="05050102010706020507" pitchFamily="18" charset="2"/>
              </a:rPr>
              <a:t> </a:t>
            </a:r>
            <a:r>
              <a:rPr lang="en-US" altLang="it-IT" sz="2000" dirty="0" err="1">
                <a:latin typeface="Comic Sans MS" panose="030F0702030302020204" pitchFamily="66" charset="0"/>
                <a:sym typeface="Symbol" panose="05050102010706020507" pitchFamily="18" charset="2"/>
              </a:rPr>
              <a:t>presenti</a:t>
            </a:r>
            <a:r>
              <a:rPr lang="en-US" altLang="it-IT" sz="2000" dirty="0">
                <a:latin typeface="Comic Sans MS" panose="030F0702030302020204" pitchFamily="66" charset="0"/>
                <a:sym typeface="Symbol" panose="05050102010706020507" pitchFamily="18" charset="2"/>
              </a:rPr>
              <a:t> </a:t>
            </a:r>
            <a:r>
              <a:rPr lang="en-US" altLang="it-IT" sz="2000" dirty="0" err="1">
                <a:latin typeface="Comic Sans MS" panose="030F0702030302020204" pitchFamily="66" charset="0"/>
                <a:sym typeface="Symbol" panose="05050102010706020507" pitchFamily="18" charset="2"/>
              </a:rPr>
              <a:t>più</a:t>
            </a:r>
            <a:r>
              <a:rPr lang="en-US" altLang="it-IT" sz="2000" dirty="0">
                <a:latin typeface="Comic Sans MS" panose="030F0702030302020204" pitchFamily="66" charset="0"/>
                <a:sym typeface="Symbol" panose="05050102010706020507" pitchFamily="18" charset="2"/>
              </a:rPr>
              <a:t> P </a:t>
            </a:r>
            <a:r>
              <a:rPr lang="en-US" altLang="it-IT" sz="2000" dirty="0" err="1">
                <a:latin typeface="Comic Sans MS" panose="030F0702030302020204" pitchFamily="66" charset="0"/>
                <a:sym typeface="Symbol" panose="05050102010706020507" pitchFamily="18" charset="2"/>
              </a:rPr>
              <a:t>che</a:t>
            </a:r>
            <a:r>
              <a:rPr lang="en-US" altLang="it-IT" sz="2000" dirty="0">
                <a:latin typeface="Comic Sans MS" panose="030F0702030302020204" pitchFamily="66" charset="0"/>
                <a:sym typeface="Symbol" panose="05050102010706020507" pitchFamily="18" charset="2"/>
              </a:rPr>
              <a:t> R : </a:t>
            </a:r>
            <a:r>
              <a:rPr lang="en-US" altLang="it-IT" sz="2000" b="1" dirty="0" err="1">
                <a:latin typeface="Comic Sans MS" panose="030F0702030302020204" pitchFamily="66" charset="0"/>
              </a:rPr>
              <a:t>prodotti</a:t>
            </a:r>
            <a:r>
              <a:rPr lang="en-US" altLang="it-IT" sz="2000" b="1" dirty="0">
                <a:latin typeface="Comic Sans MS" panose="030F0702030302020204" pitchFamily="66" charset="0"/>
              </a:rPr>
              <a:t> </a:t>
            </a:r>
            <a:r>
              <a:rPr lang="en-US" altLang="it-IT" sz="2000" b="1" dirty="0" err="1">
                <a:latin typeface="Comic Sans MS" panose="030F0702030302020204" pitchFamily="66" charset="0"/>
              </a:rPr>
              <a:t>favoriti</a:t>
            </a:r>
            <a:r>
              <a:rPr lang="en-US" altLang="it-IT" sz="2000" dirty="0">
                <a:latin typeface="Comic Sans MS" panose="030F0702030302020204" pitchFamily="66" charset="0"/>
              </a:rPr>
              <a:t>; ln K</a:t>
            </a:r>
            <a:r>
              <a:rPr lang="en-US" altLang="it-IT" sz="2000" b="1" baseline="-25000" dirty="0">
                <a:latin typeface="Comic Sans MS" panose="030F0702030302020204" pitchFamily="66" charset="0"/>
              </a:rPr>
              <a:t>P</a:t>
            </a:r>
            <a:r>
              <a:rPr lang="en-US" altLang="it-IT" sz="2000" dirty="0">
                <a:latin typeface="Comic Sans MS" panose="030F0702030302020204" pitchFamily="66" charset="0"/>
              </a:rPr>
              <a:t> &gt; 0</a:t>
            </a:r>
            <a:r>
              <a:rPr lang="en-US" altLang="it-IT" sz="2000" dirty="0">
                <a:latin typeface="Comic Sans MS" panose="030F0702030302020204" pitchFamily="66" charset="0"/>
                <a:sym typeface="Symbol" panose="05050102010706020507" pitchFamily="18" charset="2"/>
              </a:rPr>
              <a:t> e  </a:t>
            </a:r>
            <a:r>
              <a:rPr lang="en-US" altLang="it-IT" sz="2000" b="1" dirty="0">
                <a:latin typeface="Comic Sans MS" panose="030F0702030302020204" pitchFamily="66" charset="0"/>
                <a:sym typeface="Symbol" panose="05050102010706020507" pitchFamily="18" charset="2"/>
              </a:rPr>
              <a:t></a:t>
            </a:r>
            <a:r>
              <a:rPr lang="en-US" altLang="it-IT" sz="2000" b="1" dirty="0" err="1">
                <a:latin typeface="Comic Sans MS" panose="030F0702030302020204" pitchFamily="66" charset="0"/>
                <a:sym typeface="Symbol" panose="05050102010706020507" pitchFamily="18" charset="2"/>
              </a:rPr>
              <a:t>G°</a:t>
            </a:r>
            <a:r>
              <a:rPr lang="en-US" altLang="it-IT" sz="2000" b="1" baseline="-25000" dirty="0" err="1">
                <a:latin typeface="Comic Sans MS" panose="030F0702030302020204" pitchFamily="66" charset="0"/>
                <a:sym typeface="Symbol" panose="05050102010706020507" pitchFamily="18" charset="2"/>
              </a:rPr>
              <a:t>r</a:t>
            </a:r>
            <a:r>
              <a:rPr lang="en-US" altLang="it-IT" sz="2000" b="1" dirty="0">
                <a:latin typeface="Comic Sans MS" panose="030F0702030302020204" pitchFamily="66" charset="0"/>
                <a:sym typeface="Symbol" panose="05050102010706020507" pitchFamily="18" charset="2"/>
              </a:rPr>
              <a:t> &lt; 0</a:t>
            </a:r>
            <a:endParaRPr lang="en-US" altLang="it-IT" sz="2000" dirty="0">
              <a:latin typeface="Comic Sans MS" panose="030F0702030302020204" pitchFamily="66" charset="0"/>
              <a:sym typeface="Symbol" panose="05050102010706020507" pitchFamily="18" charset="2"/>
            </a:endParaRPr>
          </a:p>
          <a:p>
            <a:pPr eaLnBrk="1" hangingPunct="1">
              <a:lnSpc>
                <a:spcPct val="110000"/>
              </a:lnSpc>
              <a:spcAft>
                <a:spcPct val="5000"/>
              </a:spcAft>
            </a:pPr>
            <a:r>
              <a:rPr lang="en-US" altLang="it-IT" sz="2000" dirty="0">
                <a:solidFill>
                  <a:schemeClr val="tx2"/>
                </a:solidFill>
                <a:latin typeface="Comic Sans MS" panose="030F0702030302020204" pitchFamily="66" charset="0"/>
              </a:rPr>
              <a:t>se P</a:t>
            </a:r>
            <a:r>
              <a:rPr lang="en-US" altLang="it-IT" sz="2000" b="1" baseline="-25000" dirty="0">
                <a:solidFill>
                  <a:schemeClr val="tx2"/>
                </a:solidFill>
                <a:latin typeface="Comic Sans MS" panose="030F0702030302020204" pitchFamily="66" charset="0"/>
              </a:rPr>
              <a:t>B </a:t>
            </a:r>
            <a:r>
              <a:rPr lang="en-US" altLang="it-IT" sz="2000" dirty="0">
                <a:solidFill>
                  <a:schemeClr val="tx2"/>
                </a:solidFill>
                <a:latin typeface="Comic Sans MS" panose="030F0702030302020204" pitchFamily="66" charset="0"/>
              </a:rPr>
              <a:t>&lt; P</a:t>
            </a:r>
            <a:r>
              <a:rPr lang="en-US" altLang="it-IT" sz="2000" b="1" baseline="-25000" dirty="0">
                <a:solidFill>
                  <a:schemeClr val="tx2"/>
                </a:solidFill>
                <a:latin typeface="Comic Sans MS" panose="030F0702030302020204" pitchFamily="66" charset="0"/>
              </a:rPr>
              <a:t>A</a:t>
            </a:r>
            <a:r>
              <a:rPr lang="en-US" altLang="it-IT" sz="2000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n-US" altLang="it-IT" sz="2000" dirty="0">
                <a:solidFill>
                  <a:schemeClr val="tx2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 </a:t>
            </a:r>
            <a:r>
              <a:rPr lang="en-US" altLang="it-IT" sz="2000" dirty="0">
                <a:solidFill>
                  <a:schemeClr val="tx2"/>
                </a:solidFill>
                <a:latin typeface="Comic Sans MS" panose="030F0702030302020204" pitchFamily="66" charset="0"/>
              </a:rPr>
              <a:t>K</a:t>
            </a:r>
            <a:r>
              <a:rPr lang="en-US" altLang="it-IT" sz="2000" b="1" baseline="-25000" dirty="0">
                <a:solidFill>
                  <a:schemeClr val="tx2"/>
                </a:solidFill>
                <a:latin typeface="Comic Sans MS" panose="030F0702030302020204" pitchFamily="66" charset="0"/>
              </a:rPr>
              <a:t>P</a:t>
            </a:r>
            <a:r>
              <a:rPr lang="en-US" altLang="it-IT" sz="2000" dirty="0">
                <a:solidFill>
                  <a:schemeClr val="tx2"/>
                </a:solidFill>
                <a:latin typeface="Comic Sans MS" panose="030F0702030302020204" pitchFamily="66" charset="0"/>
              </a:rPr>
              <a:t> &lt; 1</a:t>
            </a:r>
            <a:r>
              <a:rPr lang="en-US" altLang="it-IT" sz="2000" dirty="0">
                <a:latin typeface="Comic Sans MS" panose="030F0702030302020204" pitchFamily="66" charset="0"/>
              </a:rPr>
              <a:t> : </a:t>
            </a:r>
            <a:r>
              <a:rPr lang="en-US" altLang="it-IT" sz="2000" dirty="0" err="1">
                <a:latin typeface="Comic Sans MS" panose="030F0702030302020204" pitchFamily="66" charset="0"/>
                <a:sym typeface="Symbol" panose="05050102010706020507" pitchFamily="18" charset="2"/>
              </a:rPr>
              <a:t>all’equilibrio</a:t>
            </a:r>
            <a:r>
              <a:rPr lang="en-US" altLang="it-IT" sz="2000" dirty="0">
                <a:latin typeface="Comic Sans MS" panose="030F0702030302020204" pitchFamily="66" charset="0"/>
                <a:sym typeface="Symbol" panose="05050102010706020507" pitchFamily="18" charset="2"/>
              </a:rPr>
              <a:t> </a:t>
            </a:r>
            <a:r>
              <a:rPr lang="en-US" altLang="it-IT" sz="2000" dirty="0" err="1">
                <a:latin typeface="Comic Sans MS" panose="030F0702030302020204" pitchFamily="66" charset="0"/>
                <a:sym typeface="Symbol" panose="05050102010706020507" pitchFamily="18" charset="2"/>
              </a:rPr>
              <a:t>sono</a:t>
            </a:r>
            <a:r>
              <a:rPr lang="en-US" altLang="it-IT" sz="2000" dirty="0">
                <a:latin typeface="Comic Sans MS" panose="030F0702030302020204" pitchFamily="66" charset="0"/>
                <a:sym typeface="Symbol" panose="05050102010706020507" pitchFamily="18" charset="2"/>
              </a:rPr>
              <a:t> </a:t>
            </a:r>
            <a:r>
              <a:rPr lang="en-US" altLang="it-IT" sz="2000" dirty="0" err="1">
                <a:latin typeface="Comic Sans MS" panose="030F0702030302020204" pitchFamily="66" charset="0"/>
                <a:sym typeface="Symbol" panose="05050102010706020507" pitchFamily="18" charset="2"/>
              </a:rPr>
              <a:t>presenti</a:t>
            </a:r>
            <a:r>
              <a:rPr lang="en-US" altLang="it-IT" sz="2000" dirty="0">
                <a:latin typeface="Comic Sans MS" panose="030F0702030302020204" pitchFamily="66" charset="0"/>
                <a:sym typeface="Symbol" panose="05050102010706020507" pitchFamily="18" charset="2"/>
              </a:rPr>
              <a:t> </a:t>
            </a:r>
            <a:r>
              <a:rPr lang="en-US" altLang="it-IT" sz="2000" dirty="0" err="1">
                <a:latin typeface="Comic Sans MS" panose="030F0702030302020204" pitchFamily="66" charset="0"/>
                <a:sym typeface="Symbol" panose="05050102010706020507" pitchFamily="18" charset="2"/>
              </a:rPr>
              <a:t>più</a:t>
            </a:r>
            <a:r>
              <a:rPr lang="en-US" altLang="it-IT" sz="2000" dirty="0">
                <a:latin typeface="Comic Sans MS" panose="030F0702030302020204" pitchFamily="66" charset="0"/>
                <a:sym typeface="Symbol" panose="05050102010706020507" pitchFamily="18" charset="2"/>
              </a:rPr>
              <a:t> R </a:t>
            </a:r>
            <a:r>
              <a:rPr lang="en-US" altLang="it-IT" sz="2000" dirty="0" err="1">
                <a:latin typeface="Comic Sans MS" panose="030F0702030302020204" pitchFamily="66" charset="0"/>
                <a:sym typeface="Symbol" panose="05050102010706020507" pitchFamily="18" charset="2"/>
              </a:rPr>
              <a:t>che</a:t>
            </a:r>
            <a:r>
              <a:rPr lang="en-US" altLang="it-IT" sz="2000" dirty="0">
                <a:latin typeface="Comic Sans MS" panose="030F0702030302020204" pitchFamily="66" charset="0"/>
                <a:sym typeface="Symbol" panose="05050102010706020507" pitchFamily="18" charset="2"/>
              </a:rPr>
              <a:t> P: </a:t>
            </a:r>
            <a:r>
              <a:rPr lang="en-US" altLang="it-IT" sz="2000" b="1" dirty="0" err="1">
                <a:latin typeface="Comic Sans MS" panose="030F0702030302020204" pitchFamily="66" charset="0"/>
              </a:rPr>
              <a:t>reagenti</a:t>
            </a:r>
            <a:r>
              <a:rPr lang="en-US" altLang="it-IT" sz="2000" b="1" dirty="0">
                <a:latin typeface="Comic Sans MS" panose="030F0702030302020204" pitchFamily="66" charset="0"/>
              </a:rPr>
              <a:t> </a:t>
            </a:r>
            <a:r>
              <a:rPr lang="en-US" altLang="it-IT" sz="2000" b="1" dirty="0" err="1">
                <a:latin typeface="Comic Sans MS" panose="030F0702030302020204" pitchFamily="66" charset="0"/>
              </a:rPr>
              <a:t>favoriti</a:t>
            </a:r>
            <a:r>
              <a:rPr lang="en-US" altLang="it-IT" sz="2000" b="1" dirty="0">
                <a:latin typeface="Comic Sans MS" panose="030F0702030302020204" pitchFamily="66" charset="0"/>
              </a:rPr>
              <a:t>, </a:t>
            </a:r>
            <a:r>
              <a:rPr lang="en-US" altLang="it-IT" sz="2000" dirty="0">
                <a:latin typeface="Comic Sans MS" panose="030F0702030302020204" pitchFamily="66" charset="0"/>
              </a:rPr>
              <a:t> ln K</a:t>
            </a:r>
            <a:r>
              <a:rPr lang="en-US" altLang="it-IT" sz="2000" b="1" baseline="-25000" dirty="0">
                <a:latin typeface="Comic Sans MS" panose="030F0702030302020204" pitchFamily="66" charset="0"/>
              </a:rPr>
              <a:t>P</a:t>
            </a:r>
            <a:r>
              <a:rPr lang="en-US" altLang="it-IT" sz="2000" dirty="0">
                <a:latin typeface="Comic Sans MS" panose="030F0702030302020204" pitchFamily="66" charset="0"/>
              </a:rPr>
              <a:t> &lt; 0 e </a:t>
            </a:r>
            <a:r>
              <a:rPr lang="en-US" altLang="it-IT" sz="2000" b="1" dirty="0">
                <a:latin typeface="Comic Sans MS" panose="030F0702030302020204" pitchFamily="66" charset="0"/>
                <a:sym typeface="Symbol" panose="05050102010706020507" pitchFamily="18" charset="2"/>
              </a:rPr>
              <a:t></a:t>
            </a:r>
            <a:r>
              <a:rPr lang="en-US" altLang="it-IT" sz="2000" b="1" dirty="0" err="1">
                <a:latin typeface="Comic Sans MS" panose="030F0702030302020204" pitchFamily="66" charset="0"/>
                <a:sym typeface="Symbol" panose="05050102010706020507" pitchFamily="18" charset="2"/>
              </a:rPr>
              <a:t>G°</a:t>
            </a:r>
            <a:r>
              <a:rPr lang="en-US" altLang="it-IT" sz="2000" b="1" baseline="-25000" dirty="0" err="1">
                <a:latin typeface="Comic Sans MS" panose="030F0702030302020204" pitchFamily="66" charset="0"/>
                <a:sym typeface="Symbol" panose="05050102010706020507" pitchFamily="18" charset="2"/>
              </a:rPr>
              <a:t>r</a:t>
            </a:r>
            <a:r>
              <a:rPr lang="en-US" altLang="it-IT" sz="2000" b="1" dirty="0">
                <a:latin typeface="Comic Sans MS" panose="030F0702030302020204" pitchFamily="66" charset="0"/>
                <a:sym typeface="Symbol" panose="05050102010706020507" pitchFamily="18" charset="2"/>
              </a:rPr>
              <a:t> &gt; 0</a:t>
            </a:r>
            <a:endParaRPr lang="en-US" altLang="it-IT" sz="2000" b="1" dirty="0">
              <a:latin typeface="Comic Sans MS" panose="030F0702030302020204" pitchFamily="66" charset="0"/>
            </a:endParaRPr>
          </a:p>
        </p:txBody>
      </p:sp>
      <p:sp>
        <p:nvSpPr>
          <p:cNvPr id="9222" name="Text Box 15">
            <a:extLst>
              <a:ext uri="{FF2B5EF4-FFF2-40B4-BE49-F238E27FC236}">
                <a16:creationId xmlns:a16="http://schemas.microsoft.com/office/drawing/2014/main" id="{ECDE991F-1590-4174-BE1C-D8725DF647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3609" y="4525106"/>
            <a:ext cx="324899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000" dirty="0">
                <a:latin typeface="Comic Sans MS" panose="030F0702030302020204" pitchFamily="66" charset="0"/>
              </a:rPr>
              <a:t>per la reazione A        </a:t>
            </a:r>
            <a:r>
              <a:rPr lang="it-IT" altLang="it-IT" sz="2000" dirty="0">
                <a:latin typeface="Comic Sans MS" panose="030F0702030302020204" pitchFamily="66" charset="0"/>
                <a:sym typeface="Symbol" panose="05050102010706020507" pitchFamily="18" charset="2"/>
              </a:rPr>
              <a:t>B</a:t>
            </a:r>
          </a:p>
        </p:txBody>
      </p:sp>
      <p:sp>
        <p:nvSpPr>
          <p:cNvPr id="8" name="Rectangle 18">
            <a:extLst>
              <a:ext uri="{FF2B5EF4-FFF2-40B4-BE49-F238E27FC236}">
                <a16:creationId xmlns:a16="http://schemas.microsoft.com/office/drawing/2014/main" id="{6BF575AC-CFCA-493D-B38C-1D0552D18F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7083" y="99405"/>
            <a:ext cx="9181083" cy="8261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10000"/>
              </a:lnSpc>
              <a:spcAft>
                <a:spcPct val="5000"/>
              </a:spcAft>
              <a:buClr>
                <a:schemeClr val="hlink"/>
              </a:buClr>
              <a:buSzPct val="75000"/>
              <a:buFont typeface="Wingdings" panose="05000000000000000000" pitchFamily="2" charset="2"/>
              <a:buNone/>
            </a:pPr>
            <a:r>
              <a:rPr lang="en-US" altLang="it-IT" sz="2000" dirty="0">
                <a:latin typeface="Comic Sans MS" panose="030F0702030302020204" pitchFamily="66" charset="0"/>
              </a:rPr>
              <a:t>                            </a:t>
            </a:r>
            <a:r>
              <a:rPr lang="en-US" altLang="it-IT" sz="2000" dirty="0" err="1">
                <a:latin typeface="Comic Sans MS" panose="030F0702030302020204" pitchFamily="66" charset="0"/>
              </a:rPr>
              <a:t>All’equilibrio</a:t>
            </a:r>
            <a:r>
              <a:rPr lang="en-US" altLang="it-IT" sz="2000" dirty="0">
                <a:latin typeface="Comic Sans MS" panose="030F0702030302020204" pitchFamily="66" charset="0"/>
              </a:rPr>
              <a:t> </a:t>
            </a:r>
            <a:r>
              <a:rPr lang="en-US" altLang="it-IT" sz="2000" b="1" dirty="0">
                <a:solidFill>
                  <a:schemeClr val="tx2"/>
                </a:solidFill>
                <a:latin typeface="Comic Sans MS" panose="030F0702030302020204" pitchFamily="66" charset="0"/>
                <a:sym typeface="Symbol" panose="05050102010706020507" pitchFamily="18" charset="2"/>
              </a:rPr>
              <a:t></a:t>
            </a:r>
            <a:r>
              <a:rPr lang="en-US" altLang="it-IT" sz="2000" b="1" baseline="-25000" dirty="0" err="1">
                <a:solidFill>
                  <a:schemeClr val="tx2"/>
                </a:solidFill>
                <a:latin typeface="Comic Sans MS" panose="030F0702030302020204" pitchFamily="66" charset="0"/>
              </a:rPr>
              <a:t>r</a:t>
            </a:r>
            <a:r>
              <a:rPr lang="en-US" altLang="it-IT" sz="2000" b="1" dirty="0" err="1">
                <a:solidFill>
                  <a:schemeClr val="tx2"/>
                </a:solidFill>
                <a:latin typeface="Comic Sans MS" panose="030F0702030302020204" pitchFamily="66" charset="0"/>
              </a:rPr>
              <a:t>G</a:t>
            </a:r>
            <a:r>
              <a:rPr lang="en-US" altLang="it-IT" sz="2000" b="1" dirty="0">
                <a:solidFill>
                  <a:schemeClr val="tx2"/>
                </a:solidFill>
                <a:latin typeface="Comic Sans MS" panose="030F0702030302020204" pitchFamily="66" charset="0"/>
              </a:rPr>
              <a:t> = 0 </a:t>
            </a:r>
            <a:r>
              <a:rPr lang="en-US" altLang="it-IT" sz="2000" dirty="0">
                <a:solidFill>
                  <a:schemeClr val="tx2"/>
                </a:solidFill>
                <a:latin typeface="Comic Sans MS" panose="030F0702030302020204" pitchFamily="66" charset="0"/>
              </a:rPr>
              <a:t>e</a:t>
            </a:r>
            <a:r>
              <a:rPr lang="en-US" altLang="it-IT" sz="2000" b="1" dirty="0">
                <a:solidFill>
                  <a:schemeClr val="tx2"/>
                </a:solidFill>
                <a:latin typeface="Comic Sans MS" panose="030F0702030302020204" pitchFamily="66" charset="0"/>
              </a:rPr>
              <a:t> </a:t>
            </a:r>
            <a:r>
              <a:rPr lang="en-US" altLang="it-IT" sz="2000" b="1" dirty="0">
                <a:latin typeface="Comic Sans MS" panose="030F0702030302020204" pitchFamily="66" charset="0"/>
              </a:rPr>
              <a:t>Q = </a:t>
            </a:r>
            <a:r>
              <a:rPr lang="en-US" altLang="it-IT" sz="1800" b="1" dirty="0">
                <a:latin typeface="Comic Sans MS" panose="030F0702030302020204" pitchFamily="66" charset="0"/>
              </a:rPr>
              <a:t>K</a:t>
            </a:r>
            <a:r>
              <a:rPr lang="en-US" altLang="it-IT" sz="1800" b="1" baseline="-25000" dirty="0">
                <a:solidFill>
                  <a:srgbClr val="FF0000"/>
                </a:solidFill>
                <a:latin typeface="Comic Sans MS" panose="030F0702030302020204" pitchFamily="66" charset="0"/>
              </a:rPr>
              <a:t>, </a:t>
            </a:r>
          </a:p>
          <a:p>
            <a:pPr eaLnBrk="1" hangingPunct="1">
              <a:lnSpc>
                <a:spcPct val="110000"/>
              </a:lnSpc>
              <a:spcAft>
                <a:spcPct val="5000"/>
              </a:spcAft>
              <a:buClr>
                <a:schemeClr val="hlink"/>
              </a:buClr>
              <a:buSzPct val="75000"/>
              <a:buFont typeface="Wingdings" panose="05000000000000000000" pitchFamily="2" charset="2"/>
              <a:buNone/>
            </a:pPr>
            <a:r>
              <a:rPr lang="en-US" altLang="it-IT" sz="2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con K </a:t>
            </a:r>
            <a:r>
              <a:rPr lang="en-US" altLang="it-IT" sz="20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costante</a:t>
            </a:r>
            <a:r>
              <a:rPr lang="en-US" altLang="it-IT" sz="2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di </a:t>
            </a:r>
            <a:r>
              <a:rPr lang="en-US" altLang="it-IT" sz="20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equilibrio</a:t>
            </a:r>
            <a:r>
              <a:rPr lang="en-US" altLang="it-IT" sz="2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US" altLang="it-IT" sz="20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della</a:t>
            </a:r>
            <a:r>
              <a:rPr lang="en-US" altLang="it-IT" sz="2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  <a:r>
              <a:rPr lang="en-US" altLang="it-IT" sz="2000" b="1" dirty="0" err="1">
                <a:solidFill>
                  <a:srgbClr val="FF0000"/>
                </a:solidFill>
                <a:latin typeface="Comic Sans MS" panose="030F0702030302020204" pitchFamily="66" charset="0"/>
              </a:rPr>
              <a:t>reazione</a:t>
            </a:r>
            <a:r>
              <a:rPr lang="en-US" altLang="it-IT" sz="2000" b="1" dirty="0">
                <a:solidFill>
                  <a:srgbClr val="FF0000"/>
                </a:solidFill>
                <a:latin typeface="Comic Sans MS" panose="030F0702030302020204" pitchFamily="66" charset="0"/>
              </a:rPr>
              <a:t> </a:t>
            </a:r>
          </a:p>
        </p:txBody>
      </p:sp>
      <p:graphicFrame>
        <p:nvGraphicFramePr>
          <p:cNvPr id="9" name="Object 20">
            <a:extLst>
              <a:ext uri="{FF2B5EF4-FFF2-40B4-BE49-F238E27FC236}">
                <a16:creationId xmlns:a16="http://schemas.microsoft.com/office/drawing/2014/main" id="{C06CE790-C687-434D-8E07-53982E674B5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4001544"/>
              </p:ext>
            </p:extLst>
          </p:nvPr>
        </p:nvGraphicFramePr>
        <p:xfrm>
          <a:off x="2018565" y="1047205"/>
          <a:ext cx="2609850" cy="50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9" name="Equazione" r:id="rId5" imgW="1168400" imgH="228600" progId="Equation.3">
                  <p:embed/>
                </p:oleObj>
              </mc:Choice>
              <mc:Fallback>
                <p:oleObj name="Equazione" r:id="rId5" imgW="1168400" imgH="228600" progId="Equation.3">
                  <p:embed/>
                  <p:pic>
                    <p:nvPicPr>
                      <p:cNvPr id="10260" name="Object 20">
                        <a:extLst>
                          <a:ext uri="{FF2B5EF4-FFF2-40B4-BE49-F238E27FC236}">
                            <a16:creationId xmlns:a16="http://schemas.microsoft.com/office/drawing/2014/main" id="{60DF1370-FB75-4FB0-842F-DCCE50E5A85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8565" y="1047205"/>
                        <a:ext cx="2609850" cy="509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3">
            <a:extLst>
              <a:ext uri="{FF2B5EF4-FFF2-40B4-BE49-F238E27FC236}">
                <a16:creationId xmlns:a16="http://schemas.microsoft.com/office/drawing/2014/main" id="{E8C64C9D-D53F-47E0-A3AB-09F8CB9D95A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2364116"/>
              </p:ext>
            </p:extLst>
          </p:nvPr>
        </p:nvGraphicFramePr>
        <p:xfrm>
          <a:off x="5434131" y="848745"/>
          <a:ext cx="2018189" cy="99607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0" name="Equazione" r:id="rId7" imgW="1028700" imgH="508000" progId="Equation.3">
                  <p:embed/>
                </p:oleObj>
              </mc:Choice>
              <mc:Fallback>
                <p:oleObj name="Equazione" r:id="rId7" imgW="1028700" imgH="508000" progId="Equation.3">
                  <p:embed/>
                  <p:pic>
                    <p:nvPicPr>
                      <p:cNvPr id="10263" name="Object 23">
                        <a:extLst>
                          <a:ext uri="{FF2B5EF4-FFF2-40B4-BE49-F238E27FC236}">
                            <a16:creationId xmlns:a16="http://schemas.microsoft.com/office/drawing/2014/main" id="{B1E59E40-EDA6-44D1-B56F-F6B94BC90B4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4131" y="848745"/>
                        <a:ext cx="2018189" cy="99607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05B8FD3F-3F80-4E13-AB62-D31A2B6AE3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949" y="1932099"/>
            <a:ext cx="897731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400" b="1" dirty="0">
                <a:solidFill>
                  <a:srgbClr val="FF0000"/>
                </a:solidFill>
                <a:latin typeface="Comic Sans MS" panose="030F0702030302020204" pitchFamily="66" charset="0"/>
              </a:rPr>
              <a:t>relazione tra la K di equilibrio e dati termodinamici (tabulati)</a:t>
            </a:r>
          </a:p>
        </p:txBody>
      </p:sp>
      <p:sp>
        <p:nvSpPr>
          <p:cNvPr id="13" name="Freccia circolare a destra 12">
            <a:extLst>
              <a:ext uri="{FF2B5EF4-FFF2-40B4-BE49-F238E27FC236}">
                <a16:creationId xmlns:a16="http://schemas.microsoft.com/office/drawing/2014/main" id="{544CB124-4B8E-47DD-9848-7C229F5BFECB}"/>
              </a:ext>
            </a:extLst>
          </p:cNvPr>
          <p:cNvSpPr/>
          <p:nvPr/>
        </p:nvSpPr>
        <p:spPr>
          <a:xfrm>
            <a:off x="1259632" y="1260525"/>
            <a:ext cx="323850" cy="620712"/>
          </a:xfrm>
          <a:prstGeom prst="curved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it-IT">
              <a:solidFill>
                <a:schemeClr val="tx1"/>
              </a:solidFill>
            </a:endParaRP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E414B4F4-DFEB-4AD1-A5BD-00727A91B7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99242" y="4781072"/>
            <a:ext cx="20621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1800" dirty="0">
                <a:latin typeface="Comic Sans MS" panose="030F0702030302020204" pitchFamily="66" charset="0"/>
              </a:rPr>
              <a:t>K è adimensionale</a:t>
            </a:r>
          </a:p>
        </p:txBody>
      </p:sp>
      <p:cxnSp>
        <p:nvCxnSpPr>
          <p:cNvPr id="3" name="Connettore 2 2">
            <a:extLst>
              <a:ext uri="{FF2B5EF4-FFF2-40B4-BE49-F238E27FC236}">
                <a16:creationId xmlns:a16="http://schemas.microsoft.com/office/drawing/2014/main" id="{DF62E5EF-8D5B-4A4F-AC2A-AEF88E404024}"/>
              </a:ext>
            </a:extLst>
          </p:cNvPr>
          <p:cNvCxnSpPr>
            <a:cxnSpLocks/>
          </p:cNvCxnSpPr>
          <p:nvPr/>
        </p:nvCxnSpPr>
        <p:spPr>
          <a:xfrm flipV="1">
            <a:off x="5868143" y="4402459"/>
            <a:ext cx="1107998" cy="32268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Object 23">
                <a:extLst>
                  <a:ext uri="{FF2B5EF4-FFF2-40B4-BE49-F238E27FC236}">
                    <a16:creationId xmlns:a16="http://schemas.microsoft.com/office/drawing/2014/main" id="{F2464FC3-DC96-4ED6-A928-6F2EDDA4E4EA}"/>
                  </a:ext>
                </a:extLst>
              </p:cNvPr>
              <p:cNvSpPr txBox="1"/>
              <p:nvPr/>
            </p:nvSpPr>
            <p:spPr bwMode="auto">
              <a:xfrm>
                <a:off x="6973684" y="4069493"/>
                <a:ext cx="1846263" cy="911225"/>
              </a:xfrm>
              <a:prstGeom prst="rect">
                <a:avLst/>
              </a:prstGeom>
              <a:noFill/>
              <a:ln>
                <a:noFill/>
              </a:ln>
              <a:effectLst/>
              <a:extLst/>
            </p:spPr>
            <p:txBody>
              <a:bodyPr>
                <a:norm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it-IT" b="1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𝑲</m:t>
                      </m:r>
                      <m:r>
                        <a:rPr lang="it-IT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it-IT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it-IT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</m:den>
                      </m:f>
                      <m:r>
                        <a:rPr lang="it-IT" b="0" i="1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it-IT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it-IT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it-IT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𝐴</m:t>
                              </m:r>
                            </m:sub>
                          </m:sSub>
                          <m:r>
                            <a:rPr lang="it-IT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/</m:t>
                          </m:r>
                          <m:sSup>
                            <m:sSupPr>
                              <m:ctrlPr>
                                <a:rPr lang="it-IT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it-IT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°</m:t>
                              </m:r>
                            </m:sup>
                          </m:sSup>
                        </m:num>
                        <m:den>
                          <m:sSub>
                            <m:sSubPr>
                              <m:ctrlPr>
                                <a:rPr lang="it-IT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it-IT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it-IT" b="0" i="1" smtClean="0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𝐵</m:t>
                              </m:r>
                            </m:sub>
                          </m:sSub>
                          <m:r>
                            <a:rPr lang="it-IT" i="1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/</m:t>
                          </m:r>
                          <m:sSup>
                            <m:sSupPr>
                              <m:ctrlPr>
                                <a:rPr lang="it-IT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it-IT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p>
                              <m:r>
                                <a:rPr lang="it-IT" i="1">
                                  <a:solidFill>
                                    <a:srgbClr val="000000"/>
                                  </a:solidFill>
                                  <a:latin typeface="Cambria Math" panose="02040503050406030204" pitchFamily="18" charset="0"/>
                                </a:rPr>
                                <m:t>°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it-IT" dirty="0"/>
              </a:p>
            </p:txBody>
          </p:sp>
        </mc:Choice>
        <mc:Fallback xmlns="">
          <p:sp>
            <p:nvSpPr>
              <p:cNvPr id="15" name="Object 23">
                <a:extLst>
                  <a:ext uri="{FF2B5EF4-FFF2-40B4-BE49-F238E27FC236}">
                    <a16:creationId xmlns:a16="http://schemas.microsoft.com/office/drawing/2014/main" id="{F2464FC3-DC96-4ED6-A928-6F2EDDA4E4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973684" y="4069493"/>
                <a:ext cx="1846263" cy="91122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>
                <a:noFill/>
              </a:ln>
              <a:effectLst/>
              <a:extLst/>
            </p:spPr>
            <p:txBody>
              <a:bodyPr/>
              <a:lstStyle/>
              <a:p>
                <a:r>
                  <a:rPr lang="it-IT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Connettore 2 3">
            <a:extLst>
              <a:ext uri="{FF2B5EF4-FFF2-40B4-BE49-F238E27FC236}">
                <a16:creationId xmlns:a16="http://schemas.microsoft.com/office/drawing/2014/main" id="{5FCFD29D-647E-40EC-9EEF-3E98A5AD3C75}"/>
              </a:ext>
            </a:extLst>
          </p:cNvPr>
          <p:cNvCxnSpPr>
            <a:cxnSpLocks/>
          </p:cNvCxnSpPr>
          <p:nvPr/>
        </p:nvCxnSpPr>
        <p:spPr>
          <a:xfrm>
            <a:off x="3275856" y="4725144"/>
            <a:ext cx="36004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/>
      <p:bldP spid="5133" grpId="0" uiExpand="1" build="p" autoUpdateAnimBg="0"/>
      <p:bldP spid="9222" grpId="0"/>
      <p:bldP spid="14" grpId="0"/>
      <p:bldP spid="15" grpId="0"/>
    </p:bldLst>
  </p:timing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85F60B50A3E5E644B24FC83C95A4D028" ma:contentTypeVersion="11" ma:contentTypeDescription="Creare un nuovo documento." ma:contentTypeScope="" ma:versionID="3041f6e39f190b61dc9d46553c157b23">
  <xsd:schema xmlns:xsd="http://www.w3.org/2001/XMLSchema" xmlns:xs="http://www.w3.org/2001/XMLSchema" xmlns:p="http://schemas.microsoft.com/office/2006/metadata/properties" xmlns:ns2="f3ec0090-a91c-41e3-8ea3-4e47221e0305" xmlns:ns3="e2159b33-9406-468d-939c-07ba024f37a5" targetNamespace="http://schemas.microsoft.com/office/2006/metadata/properties" ma:root="true" ma:fieldsID="1d79bd20525a437854712462ea9051be" ns2:_="" ns3:_="">
    <xsd:import namespace="f3ec0090-a91c-41e3-8ea3-4e47221e0305"/>
    <xsd:import namespace="e2159b33-9406-468d-939c-07ba024f37a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ec0090-a91c-41e3-8ea3-4e47221e03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Tag immagine" ma:readOnly="false" ma:fieldId="{5cf76f15-5ced-4ddc-b409-7134ff3c332f}" ma:taxonomyMulti="true" ma:sspId="0364805e-22fd-4701-b436-1ee1bdeaa58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2159b33-9406-468d-939c-07ba024f37a5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615886f4-f8df-4689-9308-cce423995497}" ma:internalName="TaxCatchAll" ma:showField="CatchAllData" ma:web="e2159b33-9406-468d-939c-07ba024f37a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2159b33-9406-468d-939c-07ba024f37a5" xsi:nil="true"/>
    <lcf76f155ced4ddcb4097134ff3c332f xmlns="f3ec0090-a91c-41e3-8ea3-4e47221e030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CC413859-C6BA-482A-AFFA-A41D41FA7E90}"/>
</file>

<file path=customXml/itemProps2.xml><?xml version="1.0" encoding="utf-8"?>
<ds:datastoreItem xmlns:ds="http://schemas.openxmlformats.org/officeDocument/2006/customXml" ds:itemID="{35720085-F2DF-4D47-BEAE-4E090B4B9C8D}"/>
</file>

<file path=customXml/itemProps3.xml><?xml version="1.0" encoding="utf-8"?>
<ds:datastoreItem xmlns:ds="http://schemas.openxmlformats.org/officeDocument/2006/customXml" ds:itemID="{999E2E27-6833-4B40-B048-6046A465A142}"/>
</file>

<file path=docProps/app.xml><?xml version="1.0" encoding="utf-8"?>
<Properties xmlns="http://schemas.openxmlformats.org/officeDocument/2006/extended-properties" xmlns:vt="http://schemas.openxmlformats.org/officeDocument/2006/docPropsVTypes">
  <TotalTime>11947</TotalTime>
  <Words>1936</Words>
  <Application>Microsoft Office PowerPoint</Application>
  <PresentationFormat>Presentazione su schermo (4:3)</PresentationFormat>
  <Paragraphs>182</Paragraphs>
  <Slides>19</Slides>
  <Notes>2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2</vt:i4>
      </vt:variant>
      <vt:variant>
        <vt:lpstr>Titoli diapositive</vt:lpstr>
      </vt:variant>
      <vt:variant>
        <vt:i4>19</vt:i4>
      </vt:variant>
    </vt:vector>
  </HeadingPairs>
  <TitlesOfParts>
    <vt:vector size="30" baseType="lpstr">
      <vt:lpstr>Arial</vt:lpstr>
      <vt:lpstr>Calibri</vt:lpstr>
      <vt:lpstr>Cambria Math</vt:lpstr>
      <vt:lpstr>Comic Sans MS</vt:lpstr>
      <vt:lpstr>Math4</vt:lpstr>
      <vt:lpstr>Symbol</vt:lpstr>
      <vt:lpstr>Wingdings</vt:lpstr>
      <vt:lpstr>Wingdings 3</vt:lpstr>
      <vt:lpstr>Struttura predefinita</vt:lpstr>
      <vt:lpstr>Equation</vt:lpstr>
      <vt:lpstr>Equazione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università di trieste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Giovanna Fronzoni</dc:creator>
  <cp:lastModifiedBy>FRONZONI GIOVANNA</cp:lastModifiedBy>
  <cp:revision>259</cp:revision>
  <dcterms:created xsi:type="dcterms:W3CDTF">2009-06-04T07:18:27Z</dcterms:created>
  <dcterms:modified xsi:type="dcterms:W3CDTF">2025-05-13T14:11:22Z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0x01010085F60B50A3E5E644B24FC83C95A4D028</vt:lpwstr>
  </property>
</Properties>
</file>