
<file path=[Content_Types].xml><?xml version="1.0" encoding="utf-8"?>
<Types xmlns="http://schemas.openxmlformats.org/package/2006/content-types">
  <Default Extension="bmp" ContentType="image/bmp"/>
  <Default Extension="gif" ContentType="image/gif"/>
  <Default Extension="jpeg" ContentType="image/jpg"/>
  <Default Extension="mov" ContentType="application/movie"/>
  <Default Extension="pdf" ContentType="application/pdf"/>
  <Default Extension="png" ContentType="image/png"/>
  <Default Extension="rels" ContentType="application/vnd.openxmlformats-package.relationships+xml"/>
  <Default Extension="tif" ContentType="image/tif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1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customXml" Target="../customXml/item1.xml"/><Relationship Id="rId3" Type="http://schemas.openxmlformats.org/officeDocument/2006/relationships/commentAuthors" Target="commentAuthors.xml"/><Relationship Id="rId7" Type="http://schemas.openxmlformats.org/officeDocument/2006/relationships/notesMaster" Target="notesMasters/notesMaster1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viewProps" Target="viewProps.xml"/><Relationship Id="rId16" Type="http://schemas.openxmlformats.org/officeDocument/2006/relationships/slide" Target="slides/slide9.xml"/><Relationship Id="rId20" Type="http://schemas.openxmlformats.org/officeDocument/2006/relationships/customXml" Target="../customXml/item3.xml"/><Relationship Id="rId1" Type="http://schemas.openxmlformats.org/officeDocument/2006/relationships/presProps" Target="presProps.xml"/><Relationship Id="rId6" Type="http://schemas.openxmlformats.org/officeDocument/2006/relationships/theme" Target="theme/theme1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customXml" Target="../customXml/item2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e e data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Autore e data</a:t>
            </a:r>
          </a:p>
        </p:txBody>
      </p:sp>
      <p:sp>
        <p:nvSpPr>
          <p:cNvPr id="12" name="Titolo presentazion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Titolo presentazione</a:t>
            </a:r>
          </a:p>
        </p:txBody>
      </p:sp>
      <p:sp>
        <p:nvSpPr>
          <p:cNvPr id="13" name="Corpo livello uno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Sottotitolo presentazione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ichiar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orpo livello uno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Dichiarazione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nformazione import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orpo livello uno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Dettagli informazione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Dettagli informazione</a:t>
            </a:r>
          </a:p>
        </p:txBody>
      </p:sp>
      <p:sp>
        <p:nvSpPr>
          <p:cNvPr id="108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zione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Attribuzione</a:t>
            </a:r>
          </a:p>
        </p:txBody>
      </p:sp>
      <p:sp>
        <p:nvSpPr>
          <p:cNvPr id="116" name="Corpo livello uno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“Citazione degna di nota”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3 per 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iotola di insalata con riso saltato, uova sode e bacchette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Ciotola con frittelle al salmone, insalata e humm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Pappardelle con burro al prezzemolo, nocciole tostate e scaglie di parmigiano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iotola di insalata con riso saltato, uova sode e bacchette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 e lime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Titolo presentazion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Titolo presentazione</a:t>
            </a:r>
          </a:p>
        </p:txBody>
      </p:sp>
      <p:sp>
        <p:nvSpPr>
          <p:cNvPr id="23" name="Autore e data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Autore e data</a:t>
            </a:r>
          </a:p>
        </p:txBody>
      </p:sp>
      <p:sp>
        <p:nvSpPr>
          <p:cNvPr id="24" name="Corpo livello uno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Sottotitolo presentazione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e f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iotola con frittelle al salmone, insalata e humm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Titolo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Titolo</a:t>
            </a:r>
          </a:p>
        </p:txBody>
      </p:sp>
      <p:sp>
        <p:nvSpPr>
          <p:cNvPr id="34" name="Corpo livello uno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Sottotitolo diapositiva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Numero diapositiva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e 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olo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</a:t>
            </a:r>
          </a:p>
        </p:txBody>
      </p:sp>
      <p:sp>
        <p:nvSpPr>
          <p:cNvPr id="43" name="Sottotitolo diapositiva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Sottotitolo diapositiva</a:t>
            </a:r>
          </a:p>
        </p:txBody>
      </p:sp>
      <p:sp>
        <p:nvSpPr>
          <p:cNvPr id="44" name="Corpo livello uno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Testo elenco puntato diapositiva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orpo livello uno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Testo elenco puntato diapositiva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, punti elenc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ttotitolo diapositiva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Sottotitolo diapositiva</a:t>
            </a:r>
          </a:p>
        </p:txBody>
      </p:sp>
      <p:sp>
        <p:nvSpPr>
          <p:cNvPr id="61" name="Corpo livello uno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Testo elenco puntato diapositiva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Pappardelle con burro al prezzemolo, nocciole tostate e scaglie di parmigiano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Titolo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Titolo</a:t>
            </a:r>
          </a:p>
        </p:txBody>
      </p:sp>
      <p:sp>
        <p:nvSpPr>
          <p:cNvPr id="64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olo sezion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Titolo sezione</a:t>
            </a:r>
          </a:p>
        </p:txBody>
      </p:sp>
      <p:sp>
        <p:nvSpPr>
          <p:cNvPr id="72" name="Numero diapositiva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olo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Titolo</a:t>
            </a:r>
          </a:p>
        </p:txBody>
      </p:sp>
      <p:sp>
        <p:nvSpPr>
          <p:cNvPr id="80" name="Sottotitolo diapositiva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Sottotitolo diapositiva</a:t>
            </a:r>
          </a:p>
        </p:txBody>
      </p:sp>
      <p:sp>
        <p:nvSpPr>
          <p:cNvPr id="8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o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olo programma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Titolo programma</a:t>
            </a:r>
          </a:p>
        </p:txBody>
      </p:sp>
      <p:sp>
        <p:nvSpPr>
          <p:cNvPr id="89" name="Sottotitolo programma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Sottotitolo programma</a:t>
            </a:r>
          </a:p>
        </p:txBody>
      </p:sp>
      <p:sp>
        <p:nvSpPr>
          <p:cNvPr id="90" name="Corpo livello uno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Argomenti del programma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Titolo</a:t>
            </a:r>
          </a:p>
        </p:txBody>
      </p:sp>
      <p:sp>
        <p:nvSpPr>
          <p:cNvPr id="3" name="Corpo livello uno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Testo elenco puntato diapositiva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Numero diapositiva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Espansione adiabatica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Espansione adiabatica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Il valore è un po’ più grande del decremento medio di temperatura con l’altezza osservato sperimentalmente.…"/>
          <p:cNvSpPr txBox="1"/>
          <p:nvPr>
            <p:ph type="body" idx="1"/>
          </p:nvPr>
        </p:nvSpPr>
        <p:spPr>
          <a:xfrm>
            <a:off x="1206499" y="1689250"/>
            <a:ext cx="21971001" cy="8256012"/>
          </a:xfrm>
          <a:prstGeom prst="rect">
            <a:avLst/>
          </a:prstGeom>
        </p:spPr>
        <p:txBody>
          <a:bodyPr/>
          <a:lstStyle/>
          <a:p>
            <a:pPr/>
            <a:r>
              <a:t>Il valore è un po’ più grande del decremento medio di temperatura con l’altezza osservato sperimentalmente.</a:t>
            </a:r>
          </a:p>
          <a:p>
            <a:pPr/>
            <a:r>
              <a:t>La differenza è dovuta principalmente al fatto che si è trascurato l’effetto di condensazione del vapore d’acqua delle masse d’aria in espansione</a:t>
            </a:r>
          </a:p>
          <a:p>
            <a:pPr/>
            <a:r>
              <a:t>La condensazione del vapore libera calore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Espansione adiabatica reversibile di un gas idea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584920">
              <a:defRPr spc="-150" sz="7539"/>
            </a:lvl1pPr>
          </a:lstStyle>
          <a:p>
            <a:pPr/>
            <a:r>
              <a:t>Espansione adiabatica reversibile di un gas ideale</a:t>
            </a:r>
          </a:p>
        </p:txBody>
      </p:sp>
      <p:sp>
        <p:nvSpPr>
          <p:cNvPr id="154" name="Una trasformazione di un sistema termodinamico viene chiamata adiabatica se il sistema è termicamente isolato, cioè in condizioni tali che non ci possano essere scambi di calore con l’esterno durante la trasformazione…"/>
          <p:cNvSpPr txBox="1"/>
          <p:nvPr>
            <p:ph type="body" idx="1"/>
          </p:nvPr>
        </p:nvSpPr>
        <p:spPr>
          <a:xfrm>
            <a:off x="1206500" y="2729994"/>
            <a:ext cx="21971000" cy="9364361"/>
          </a:xfrm>
          <a:prstGeom prst="rect">
            <a:avLst/>
          </a:prstGeom>
        </p:spPr>
        <p:txBody>
          <a:bodyPr/>
          <a:lstStyle/>
          <a:p>
            <a:pPr/>
            <a:r>
              <a:t>Una trasformazione di un sistema termodinamico viene chiamata </a:t>
            </a:r>
            <a:r>
              <a:rPr>
                <a:solidFill>
                  <a:srgbClr val="FF2600"/>
                </a:solidFill>
              </a:rPr>
              <a:t>adiabatica </a:t>
            </a:r>
            <a:r>
              <a:t>se il sistema è </a:t>
            </a:r>
            <a:r>
              <a:rPr b="1">
                <a:solidFill>
                  <a:srgbClr val="FF2600"/>
                </a:solidFill>
              </a:rPr>
              <a:t>termicamente isolato</a:t>
            </a:r>
            <a:r>
              <a:t>, cioè in condizioni tali che non ci possano essere scambi di calore con l’esterno durante la trasformazione</a:t>
            </a:r>
          </a:p>
          <a:p>
            <a:pPr/>
            <a:r>
              <a:t>Si può far espandere o comprimere un gas adiabaticamente in un cilindro a pareti isolanti dotato di pistone, spostando molto lentamente il pistone, o verso l’esterno o verso l’interno.</a:t>
            </a:r>
          </a:p>
          <a:p>
            <a:pPr/>
            <a:r>
              <a:t>Nell’espansione il sistema fa loro sull’ambiente e il segno del lavoro è negativo, w&lt; 0</a:t>
            </a:r>
          </a:p>
          <a:p>
            <a:pPr/>
            <a:r>
              <a:t>Essendo il gas termicamente isolato, q= 0</a:t>
            </a:r>
          </a:p>
          <a:p>
            <a:pPr/>
            <a:r>
              <a:t>Quindi, ΔU &lt; 0, l’energia interna diminuisce durante un’espansione adiabatica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iccome l’energia interna è legata alla T, una diminuzione di U implica una diminuzione di T…"/>
          <p:cNvSpPr txBox="1"/>
          <p:nvPr>
            <p:ph type="body" idx="1"/>
          </p:nvPr>
        </p:nvSpPr>
        <p:spPr>
          <a:xfrm>
            <a:off x="2225462" y="1547070"/>
            <a:ext cx="21971001" cy="10290105"/>
          </a:xfrm>
          <a:prstGeom prst="rect">
            <a:avLst/>
          </a:prstGeom>
        </p:spPr>
        <p:txBody>
          <a:bodyPr/>
          <a:lstStyle/>
          <a:p>
            <a:pPr marL="560831" indent="-560831" defTabSz="2243271">
              <a:spcBef>
                <a:spcPts val="4100"/>
              </a:spcBef>
              <a:defRPr sz="4416"/>
            </a:pPr>
            <a:r>
              <a:t>Siccome l’energia interna è legata alla T, una diminuzione di U implica una diminuzione di T</a:t>
            </a:r>
          </a:p>
          <a:p>
            <a:pPr marL="560831" indent="-560831" defTabSz="2243271">
              <a:spcBef>
                <a:spcPts val="4100"/>
              </a:spcBef>
              <a:defRPr sz="4416"/>
            </a:pPr>
            <a:r>
              <a:t>Dal I principio della termodinamica:    dU= dq+dw  </a:t>
            </a:r>
          </a:p>
          <a:p>
            <a:pPr marL="560831" indent="-560831" defTabSz="2243271">
              <a:spcBef>
                <a:spcPts val="4100"/>
              </a:spcBef>
              <a:defRPr sz="4416"/>
            </a:pPr>
            <a:r>
              <a:t>ricordando che in questo caso dq=0 e per un gas ideale U dipende solo da T</a:t>
            </a:r>
          </a:p>
          <a:p>
            <a:pPr marL="560831" indent="-560831" defTabSz="2243271">
              <a:spcBef>
                <a:spcPts val="4100"/>
              </a:spcBef>
              <a:defRPr sz="4416"/>
            </a:pPr>
            <a:r>
              <a:t>sostituisco dU con C</a:t>
            </a:r>
            <a:r>
              <a:rPr baseline="-5999"/>
              <a:t>v</a:t>
            </a:r>
            <a:r>
              <a:t>dT e dw con -pdV</a:t>
            </a:r>
          </a:p>
          <a:p>
            <a:pPr marL="0" indent="0" algn="ctr" defTabSz="2243271">
              <a:spcBef>
                <a:spcPts val="4100"/>
              </a:spcBef>
              <a:buSzTx/>
              <a:buNone/>
              <a:defRPr sz="4416"/>
            </a:pPr>
            <a:r>
              <a:t>CvdT=-pdV</a:t>
            </a:r>
          </a:p>
          <a:p>
            <a:pPr marL="0" indent="0" defTabSz="2243271">
              <a:spcBef>
                <a:spcPts val="4100"/>
              </a:spcBef>
              <a:buSzTx/>
              <a:buNone/>
              <a:defRPr sz="4416"/>
            </a:pPr>
            <a:r>
              <a:t>per l’equazione dei gas ideali p=RT/V      nel caso di una mole</a:t>
            </a:r>
          </a:p>
          <a:p>
            <a:pPr marL="0" indent="0" defTabSz="2243271">
              <a:spcBef>
                <a:spcPts val="4100"/>
              </a:spcBef>
              <a:buSzTx/>
              <a:buNone/>
              <a:defRPr sz="4416"/>
            </a:pPr>
            <a:r>
              <a:t>sostituendo</a:t>
            </a:r>
          </a:p>
          <a:p>
            <a:pPr marL="0" indent="0" defTabSz="2243271">
              <a:spcBef>
                <a:spcPts val="4100"/>
              </a:spcBef>
              <a:buSzTx/>
              <a:buNone/>
              <a:defRPr sz="4416"/>
            </a:pPr>
            <a:r>
              <a:t>            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v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f>
                  <m:f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num>
                  <m:den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V</m:t>
                    </m:r>
                  </m:den>
                </m:f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V</m:t>
                </m:r>
              </m:oMath>
            </a14:m>
            <a:r>
              <a:t>              </a:t>
            </a:r>
            <a14:m>
              <m:oMath>
                <m:f>
                  <m:fPr>
                    <m:ctrlP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num>
                  <m:den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den>
                </m:f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f>
                  <m:fPr>
                    <m:ctrlP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num>
                  <m:den>
                    <m:sSub>
                      <m:e>
                        <m: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a:rPr xmlns:a="http://schemas.openxmlformats.org/drawingml/2006/main" sz="53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</m:sSub>
                  </m:den>
                </m:f>
                <m:f>
                  <m:fPr>
                    <m:ctrlP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V</m:t>
                    </m:r>
                  </m:num>
                  <m:den>
                    <m:r>
                      <a:rPr xmlns:a="http://schemas.openxmlformats.org/drawingml/2006/main" sz="53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V</m:t>
                    </m:r>
                  </m:den>
                </m:f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</m:t>
                </m:r>
              </m:oMath>
            </a14:m>
            <a:endParaRPr sz="480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Integrando…"/>
          <p:cNvSpPr txBox="1"/>
          <p:nvPr>
            <p:ph type="body" idx="1"/>
          </p:nvPr>
        </p:nvSpPr>
        <p:spPr>
          <a:xfrm>
            <a:off x="1206500" y="1324167"/>
            <a:ext cx="21971000" cy="11180349"/>
          </a:xfrm>
          <a:prstGeom prst="rect">
            <a:avLst/>
          </a:prstGeom>
        </p:spPr>
        <p:txBody>
          <a:bodyPr/>
          <a:lstStyle/>
          <a:p>
            <a:pPr marL="0" indent="0" defTabSz="1853137">
              <a:spcBef>
                <a:spcPts val="3400"/>
              </a:spcBef>
              <a:buSzTx/>
              <a:buNone/>
              <a:defRPr sz="3648"/>
            </a:pPr>
            <a:r>
              <a:t>Integrando</a:t>
            </a:r>
          </a:p>
          <a:p>
            <a:pPr marL="0" indent="0" defTabSz="1853137">
              <a:spcBef>
                <a:spcPts val="3400"/>
              </a:spcBef>
              <a:buSzTx/>
              <a:buNone/>
              <a:defRPr sz="3648"/>
            </a:pPr>
            <a:r>
              <a:t>lnT+(R/C</a:t>
            </a:r>
            <a:r>
              <a:rPr baseline="-5999"/>
              <a:t>V</a:t>
            </a:r>
            <a:r>
              <a:t>)lnV=cost                integrale indefinito</a:t>
            </a:r>
          </a:p>
          <a:p>
            <a:pPr marL="0" indent="0" defTabSz="1853137">
              <a:spcBef>
                <a:spcPts val="3400"/>
              </a:spcBef>
              <a:buSzTx/>
              <a:buNone/>
              <a:defRPr sz="3648"/>
            </a:pPr>
            <a:r>
              <a:t>Ricordando le regole dei logaritmi</a:t>
            </a:r>
          </a:p>
          <a:p>
            <a:pPr marL="0" indent="0" defTabSz="1853137">
              <a:spcBef>
                <a:spcPts val="3400"/>
              </a:spcBef>
              <a:buSzTx/>
              <a:buNone/>
              <a:defRPr sz="3648"/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n</m:t>
                  </m:r>
                  <m:d>
                    <m:dPr>
                      <m:ctrlP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  <m:sSup>
                        <m:e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p>
                          <m:f>
                            <m:fPr>
                              <m:ctrlPr>
                                <a:rPr xmlns:a="http://schemas.openxmlformats.org/drawingml/2006/main" sz="4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  <m:type m:val="bar"/>
                            </m:fPr>
                            <m:num>
                              <m:r>
                                <a:rPr xmlns:a="http://schemas.openxmlformats.org/drawingml/2006/main" sz="4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R</m:t>
                              </m:r>
                            </m:num>
                            <m:den>
                              <m:sSub>
                                <m:e>
                                  <m:r>
                                    <a:rPr xmlns:a="http://schemas.openxmlformats.org/drawingml/2006/main" sz="4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</m:t>
                                  </m:r>
                                </m:e>
                                <m:sub>
                                  <m:r>
                                    <a:rPr xmlns:a="http://schemas.openxmlformats.org/drawingml/2006/main" sz="4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sub>
                              </m:sSub>
                            </m:den>
                          </m:f>
                        </m:sup>
                      </m:sSup>
                    </m:e>
                  </m:d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c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</m:oMath>
              </m:oMathPara>
            </a14:m>
          </a:p>
          <a:p>
            <a:pPr marL="0" indent="0" defTabSz="1853137">
              <a:spcBef>
                <a:spcPts val="3400"/>
              </a:spcBef>
              <a:buSzTx/>
              <a:buNone/>
              <a:defRPr sz="3648"/>
            </a:pPr>
            <a:r>
              <a:t>allora anche l’argomento del logaritmo è una costante</a:t>
            </a:r>
          </a:p>
          <a:p>
            <a:pPr marL="0" indent="0" defTabSz="1853137">
              <a:spcBef>
                <a:spcPts val="3400"/>
              </a:spcBef>
              <a:buSzTx/>
              <a:buNone/>
              <a:defRPr sz="3648"/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sSup>
                    <m:e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V</m:t>
                      </m:r>
                    </m:e>
                    <m:sup>
                      <m:f>
                        <m:fPr>
                          <m:ctrlP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  <m:type m:val="bar"/>
                        </m:fPr>
                        <m:num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</m:num>
                        <m:den>
                          <m:sSub>
                            <m:e>
                              <m:r>
                                <a:rPr xmlns:a="http://schemas.openxmlformats.org/drawingml/2006/main" sz="4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e>
                            <m:sub>
                              <m:r>
                                <a:rPr xmlns:a="http://schemas.openxmlformats.org/drawingml/2006/main" sz="4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sub>
                          </m:sSub>
                        </m:den>
                      </m:f>
                    </m:sup>
                  </m:sSup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c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</m:oMath>
              </m:oMathPara>
            </a14:m>
          </a:p>
          <a:p>
            <a:pPr marL="0" indent="0" defTabSz="1853137">
              <a:spcBef>
                <a:spcPts val="3400"/>
              </a:spcBef>
              <a:buSzTx/>
              <a:buNone/>
              <a:defRPr sz="3648"/>
            </a:pPr>
            <a:r>
              <a:t>questa equazione ci dice la variazione di T conseguente ad una variazione adiabatica di volume per un gas perfetto</a:t>
            </a:r>
          </a:p>
          <a:p>
            <a:pPr marL="0" indent="0" defTabSz="1853137">
              <a:spcBef>
                <a:spcPts val="3400"/>
              </a:spcBef>
              <a:buSzTx/>
              <a:buNone/>
              <a:defRPr sz="3648"/>
            </a:pPr>
            <a:r>
              <a:t>Per un gas perfetto monoatomico C</a:t>
            </a:r>
            <a:r>
              <a:rPr baseline="-5999"/>
              <a:t>V</a:t>
            </a:r>
            <a:r>
              <a:t>= 3/2 R   e C</a:t>
            </a:r>
            <a:r>
              <a:rPr baseline="-5999"/>
              <a:t>p</a:t>
            </a:r>
            <a:r>
              <a:t>= 5/2 R</a:t>
            </a:r>
          </a:p>
          <a:p>
            <a:pPr marL="0" indent="0" defTabSz="1853137">
              <a:spcBef>
                <a:spcPts val="3400"/>
              </a:spcBef>
              <a:buSzTx/>
              <a:buNone/>
              <a:defRPr sz="3648"/>
            </a:pPr>
            <a:r>
              <a:t>Per un gas perfetto biatomico C</a:t>
            </a:r>
            <a:r>
              <a:rPr baseline="-5999"/>
              <a:t>V</a:t>
            </a:r>
            <a:r>
              <a:t>= 5/2 R   e C</a:t>
            </a:r>
            <a:r>
              <a:rPr baseline="-5999"/>
              <a:t>p</a:t>
            </a:r>
            <a:r>
              <a:t>= 7/2 R</a:t>
            </a:r>
          </a:p>
          <a:p>
            <a:pPr marL="0" indent="0" defTabSz="1853137">
              <a:spcBef>
                <a:spcPts val="3400"/>
              </a:spcBef>
              <a:buSzTx/>
              <a:buNone/>
              <a:defRPr sz="3648"/>
            </a:pPr>
            <a:r>
              <a:t>definita   </a:t>
            </a:r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sSub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</m:sub>
                    </m:sSub>
                  </m:num>
                  <m:den>
                    <m:sSub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</m:sSub>
                  </m:den>
                </m:f>
              </m:oMath>
            </a14:m>
            <a:r>
              <a:t>                    </a:t>
            </a:r>
            <a14:m>
              <m:oMath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sSub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</m:sub>
                    </m:sSub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sSub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</m:sSub>
                  </m:num>
                  <m:den>
                    <m:sSub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</m:sSub>
                  </m:den>
                </m:f>
                <m:r>
                  <a:rPr xmlns:a="http://schemas.openxmlformats.org/drawingml/2006/main" sz="44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4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num>
                  <m:den>
                    <m:sSub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</m:sSub>
                  </m:den>
                </m:f>
              </m:oMath>
            </a14:m>
            <a:endParaRPr sz="480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V(K-1)=cost…"/>
          <p:cNvSpPr txBox="1"/>
          <p:nvPr>
            <p:ph type="body" idx="1"/>
          </p:nvPr>
        </p:nvSpPr>
        <p:spPr>
          <a:xfrm>
            <a:off x="1206499" y="2729994"/>
            <a:ext cx="21971001" cy="9094758"/>
          </a:xfrm>
          <a:prstGeom prst="rect">
            <a:avLst/>
          </a:prstGeom>
        </p:spPr>
        <p:txBody>
          <a:bodyPr/>
          <a:lstStyle/>
          <a:p>
            <a:pPr/>
            <a:r>
              <a:t>TV</a:t>
            </a:r>
            <a:r>
              <a:rPr baseline="31999"/>
              <a:t>(K-1)</a:t>
            </a:r>
            <a:r>
              <a:t>=cost</a:t>
            </a:r>
          </a:p>
          <a:p>
            <a:pPr/>
            <a:r>
              <a:t>moltiplicando per pV/T che è una cost, secondo la legge dei gas ideali</a:t>
            </a:r>
          </a:p>
          <a:p>
            <a:pPr/>
            <a:r>
              <a:t>si ottiene       </a:t>
            </a:r>
            <a:r>
              <a:t>pV</a:t>
            </a:r>
            <a:r>
              <a:rPr baseline="31999"/>
              <a:t>K</a:t>
            </a:r>
            <a:r>
              <a:t>= cost </a:t>
            </a:r>
            <a:r>
              <a:t>   per un’espansione adiabatica</a:t>
            </a:r>
          </a:p>
          <a:p>
            <a:pPr/>
            <a:r>
              <a:t>mentre per quella isoterma pV= cost</a:t>
            </a:r>
          </a:p>
          <a:p>
            <a:pPr/>
            <a:r>
              <a:t>le isoterme sono una famiglia di iperboli </a:t>
            </a:r>
          </a:p>
          <a:p>
            <a:pPr/>
            <a:r>
              <a:t>mentre le adiabatiche sono più ripide perché K&gt; 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Dipendenza della temperatura dell’atmosfera…"/>
          <p:cNvSpPr txBox="1"/>
          <p:nvPr>
            <p:ph type="title"/>
          </p:nvPr>
        </p:nvSpPr>
        <p:spPr>
          <a:xfrm>
            <a:off x="1206500" y="1079500"/>
            <a:ext cx="21971000" cy="2201050"/>
          </a:xfrm>
          <a:prstGeom prst="rect">
            <a:avLst/>
          </a:prstGeom>
        </p:spPr>
        <p:txBody>
          <a:bodyPr/>
          <a:lstStyle/>
          <a:p>
            <a:pPr defTabSz="2170121">
              <a:defRPr spc="-151" sz="7565"/>
            </a:pPr>
            <a:r>
              <a:t>Dipendenza della temperatura dell’atmosfera</a:t>
            </a:r>
          </a:p>
          <a:p>
            <a:pPr defTabSz="2170121">
              <a:defRPr spc="-151" sz="7565"/>
            </a:pPr>
            <a:r>
              <a:t>dall’altezza sul livello del mare</a:t>
            </a:r>
          </a:p>
        </p:txBody>
      </p:sp>
      <p:sp>
        <p:nvSpPr>
          <p:cNvPr id="163" name="Applicazione dell’espansione adiabatica"/>
          <p:cNvSpPr txBox="1"/>
          <p:nvPr>
            <p:ph type="body" idx="21"/>
          </p:nvPr>
        </p:nvSpPr>
        <p:spPr>
          <a:xfrm>
            <a:off x="1206500" y="3297137"/>
            <a:ext cx="21971001" cy="9347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Applicazione dell’espansione adiabatica</a:t>
            </a:r>
          </a:p>
        </p:txBody>
      </p:sp>
      <p:sp>
        <p:nvSpPr>
          <p:cNvPr id="164" name="La ragione principale della variazione di temperatura con l’altezza risiede nell’esistenza di…"/>
          <p:cNvSpPr txBox="1"/>
          <p:nvPr>
            <p:ph type="body" idx="1"/>
          </p:nvPr>
        </p:nvSpPr>
        <p:spPr>
          <a:xfrm>
            <a:off x="1206500" y="4811971"/>
            <a:ext cx="21971000" cy="7692545"/>
          </a:xfrm>
          <a:prstGeom prst="rect">
            <a:avLst/>
          </a:prstGeom>
        </p:spPr>
        <p:txBody>
          <a:bodyPr/>
          <a:lstStyle/>
          <a:p>
            <a:pPr marL="603504" indent="-603504" defTabSz="2413955">
              <a:spcBef>
                <a:spcPts val="4400"/>
              </a:spcBef>
              <a:defRPr sz="4752"/>
            </a:pPr>
            <a:r>
              <a:t>La ragione principale della variazione di temperatura con l’altezza risiede nell’esistenza di </a:t>
            </a:r>
          </a:p>
          <a:p>
            <a:pPr marL="603504" indent="-603504" defTabSz="2413955">
              <a:spcBef>
                <a:spcPts val="4400"/>
              </a:spcBef>
              <a:defRPr sz="4752"/>
            </a:pPr>
            <a:r>
              <a:t>correnti di convezione nella troposfera, che trasportano continuamente aria dalle regioni più alte a quelle più basse e viceversa</a:t>
            </a:r>
          </a:p>
          <a:p>
            <a:pPr marL="603504" indent="-603504" defTabSz="2413955">
              <a:spcBef>
                <a:spcPts val="4400"/>
              </a:spcBef>
              <a:defRPr sz="4752"/>
            </a:pPr>
            <a:r>
              <a:t>Quando l’aria sale dal livello del mare a regioni di minor pressione, essa si espande</a:t>
            </a:r>
          </a:p>
          <a:p>
            <a:pPr marL="603504" indent="-603504" defTabSz="2413955">
              <a:spcBef>
                <a:spcPts val="4400"/>
              </a:spcBef>
              <a:defRPr sz="4752"/>
            </a:pPr>
            <a:r>
              <a:t>Poiché l’aria è un cattivo conduttore di calore, poco calore è scambiato con l’aria circostante da quella che si sta espandendo, così possiamo ritenere adiabatica l’espansione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Conseguentemente la T dell’aria che sale diminuisce…"/>
          <p:cNvSpPr txBox="1"/>
          <p:nvPr>
            <p:ph type="body" idx="1"/>
          </p:nvPr>
        </p:nvSpPr>
        <p:spPr>
          <a:xfrm>
            <a:off x="803654" y="1547070"/>
            <a:ext cx="21971001" cy="10930782"/>
          </a:xfrm>
          <a:prstGeom prst="rect">
            <a:avLst/>
          </a:prstGeom>
        </p:spPr>
        <p:txBody>
          <a:bodyPr/>
          <a:lstStyle/>
          <a:p>
            <a:pPr/>
            <a:r>
              <a:t>Conseguentemente la T dell’aria che sale diminuisce</a:t>
            </a:r>
          </a:p>
          <a:p>
            <a:pPr/>
            <a:r>
              <a:t>D’altra parte, l’aria proveniente dalle regioni superiori dell’atmosfera subisce una compressione adiabatica, e quindi un aumento di T nelle regioni inferiori</a:t>
            </a:r>
          </a:p>
          <a:p>
            <a:pPr/>
            <a:r>
              <a:t>Per calcolare la variazione di T si considera una colonna d’aria di </a:t>
            </a:r>
            <a:r>
              <a:rPr b="1"/>
              <a:t>sezione</a:t>
            </a:r>
            <a:r>
              <a:t> </a:t>
            </a:r>
            <a:r>
              <a:rPr b="1"/>
              <a:t>unitaria</a:t>
            </a:r>
            <a:r>
              <a:t> e uno strato sottile di altezza </a:t>
            </a:r>
            <a:r>
              <a:rPr b="1"/>
              <a:t>dh</a:t>
            </a:r>
            <a:r>
              <a:t>, la cui base inferiore si trovi a quota </a:t>
            </a:r>
            <a:r>
              <a:rPr b="1"/>
              <a:t>h</a:t>
            </a:r>
            <a:r>
              <a:t> sul livello del mare</a:t>
            </a:r>
          </a:p>
          <a:p>
            <a:pPr/>
            <a:r>
              <a:t>Se </a:t>
            </a:r>
            <a:r>
              <a:rPr b="1"/>
              <a:t>p</a:t>
            </a:r>
            <a:r>
              <a:t> è la pressione sulla base inferiore, la pressione sulla base superiore è </a:t>
            </a:r>
            <a:r>
              <a:rPr b="1"/>
              <a:t>p+dp</a:t>
            </a:r>
            <a:r>
              <a:t>, dove dp è la variazione di pressione dovuta al peso dell’aria dello staterello.</a:t>
            </a:r>
          </a:p>
          <a:p>
            <a:pPr/>
            <a:r>
              <a:t>g accelerazione di gravità</a:t>
            </a:r>
          </a:p>
          <a:p>
            <a:pPr/>
            <a:r>
              <a:t>ρ la densità dell’aria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Il peso dell’aria nello staterello è ρgdh…"/>
          <p:cNvSpPr txBox="1"/>
          <p:nvPr>
            <p:ph type="body" idx="1"/>
          </p:nvPr>
        </p:nvSpPr>
        <p:spPr>
          <a:xfrm>
            <a:off x="1206499" y="1618160"/>
            <a:ext cx="21971001" cy="10216884"/>
          </a:xfrm>
          <a:prstGeom prst="rect">
            <a:avLst/>
          </a:prstGeom>
        </p:spPr>
        <p:txBody>
          <a:bodyPr/>
          <a:lstStyle/>
          <a:p>
            <a:pPr marL="603504" indent="-603504" defTabSz="2413955">
              <a:spcBef>
                <a:spcPts val="4400"/>
              </a:spcBef>
              <a:defRPr sz="4752"/>
            </a:pPr>
            <a:r>
              <a:t>Il peso dell’aria nello staterello è ρgdh</a:t>
            </a:r>
          </a:p>
          <a:p>
            <a:pPr marL="603504" indent="-603504" defTabSz="2413955">
              <a:spcBef>
                <a:spcPts val="4400"/>
              </a:spcBef>
              <a:defRPr sz="4752"/>
            </a:pPr>
            <a:r>
              <a:t>Poiché un aumento di altezza comporta una diminuzione di pressione</a:t>
            </a:r>
          </a:p>
          <a:p>
            <a:pPr marL="603504" indent="-603504" defTabSz="2413955">
              <a:spcBef>
                <a:spcPts val="4400"/>
              </a:spcBef>
              <a:defRPr sz="4752"/>
            </a:pPr>
            <a:r>
              <a:t>dp= -ρgdh</a:t>
            </a:r>
          </a:p>
          <a:p>
            <a:pPr marL="603504" indent="-603504" defTabSz="2413955">
              <a:spcBef>
                <a:spcPts val="4400"/>
              </a:spcBef>
              <a:defRPr sz="4752"/>
            </a:pPr>
            <a14:m>
              <m:oMath>
                <m:r>
                  <a:rPr xmlns:a="http://schemas.openxmlformats.org/drawingml/2006/main" sz="56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ρ</m:t>
                </m:r>
                <m:r>
                  <a:rPr xmlns:a="http://schemas.openxmlformats.org/drawingml/2006/main" sz="56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xmlns:a="http://schemas.openxmlformats.org/drawingml/2006/main" sz="56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6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num>
                  <m:den>
                    <m:r>
                      <a:rPr xmlns:a="http://schemas.openxmlformats.org/drawingml/2006/main" sz="56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V</m:t>
                    </m:r>
                  </m:den>
                </m:f>
                <m:r>
                  <a:rPr xmlns:a="http://schemas.openxmlformats.org/drawingml/2006/main" sz="56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xmlns:a="http://schemas.openxmlformats.org/drawingml/2006/main" sz="56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6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  <m:r>
                      <a:rPr xmlns:a="http://schemas.openxmlformats.org/drawingml/2006/main" sz="56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p</m:t>
                    </m:r>
                  </m:num>
                  <m:den>
                    <m:r>
                      <a:rPr xmlns:a="http://schemas.openxmlformats.org/drawingml/2006/main" sz="56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  <m:r>
                      <a:rPr xmlns:a="http://schemas.openxmlformats.org/drawingml/2006/main" sz="56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den>
                </m:f>
              </m:oMath>
            </a14:m>
            <a:r>
              <a:t>               e           </a:t>
            </a:r>
            <a14:m>
              <m:oMath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f>
                  <m:f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num>
                  <m:den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den>
                </m:f>
                <m:f>
                  <m:f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p</m:t>
                    </m:r>
                  </m:num>
                  <m:den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den>
                </m:f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</m:oMath>
            </a14:m>
          </a:p>
          <a:p>
            <a:pPr marL="603504" indent="-603504" defTabSz="2413955">
              <a:spcBef>
                <a:spcPts val="4400"/>
              </a:spcBef>
              <a:defRPr sz="4752"/>
            </a:pPr>
            <a:r>
              <a:t>con M massa molare, che per l’aria è 28.88, considerando la media di N</a:t>
            </a:r>
            <a:r>
              <a:rPr baseline="-5999"/>
              <a:t>2</a:t>
            </a:r>
            <a:r>
              <a:t> e O</a:t>
            </a:r>
            <a:r>
              <a:rPr baseline="-5999"/>
              <a:t>2</a:t>
            </a:r>
          </a:p>
          <a:p>
            <a:pPr marL="603504" indent="-603504" defTabSz="2413955">
              <a:spcBef>
                <a:spcPts val="4400"/>
              </a:spcBef>
              <a:defRPr sz="4752"/>
            </a:pPr>
            <a:r>
              <a:t>Per eliminare V dal’espressione, si divide TV</a:t>
            </a:r>
            <a:r>
              <a:rPr baseline="31999"/>
              <a:t>K-1</a:t>
            </a:r>
            <a:r>
              <a:t>=cost   per (pV/T)</a:t>
            </a:r>
            <a:r>
              <a:rPr baseline="31999"/>
              <a:t>K-1</a:t>
            </a:r>
            <a:r>
              <a:t>=cost</a:t>
            </a:r>
          </a:p>
          <a:p>
            <a:pPr marL="603504" indent="-603504" defTabSz="2413955">
              <a:spcBef>
                <a:spcPts val="4400"/>
              </a:spcBef>
              <a:defRPr sz="4752"/>
            </a:pPr>
            <a14:m>
              <m:oMath>
                <m:f>
                  <m:f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sSup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</m:e>
                      <m:sup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K</m:t>
                        </m:r>
                      </m:sup>
                    </m:sSup>
                  </m:num>
                  <m:den>
                    <m:sSup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p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K</m:t>
                        </m:r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den>
                </m:f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</m:oMath>
            </a14:m>
            <a:r>
              <a:t>       e anche la radice Kesima= cost    </a:t>
            </a:r>
            <a14:m>
              <m:oMath>
                <m:f>
                  <m:fPr>
                    <m:ctrlP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7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T</m:t>
                    </m:r>
                  </m:num>
                  <m:den>
                    <m:sSup>
                      <m:e>
                        <m:r>
                          <a:rPr xmlns:a="http://schemas.openxmlformats.org/drawingml/2006/main" sz="57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p>
                        <m:f>
                          <m:fPr>
                            <m:ctrlP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K</m:t>
                            </m:r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-</m:t>
                            </m:r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xmlns:a="http://schemas.openxmlformats.org/drawingml/2006/main" sz="5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K</m:t>
                            </m:r>
                          </m:den>
                        </m:f>
                      </m:sup>
                    </m:sSup>
                  </m:den>
                </m:f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7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</m:oMath>
            </a14:m>
            <a:endParaRPr sz="480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Dalla derivata del logaritmo della precedente espressione…"/>
          <p:cNvSpPr txBox="1"/>
          <p:nvPr>
            <p:ph type="body" idx="1"/>
          </p:nvPr>
        </p:nvSpPr>
        <p:spPr>
          <a:xfrm>
            <a:off x="1206500" y="2234277"/>
            <a:ext cx="21971000" cy="9525816"/>
          </a:xfrm>
          <a:prstGeom prst="rect">
            <a:avLst/>
          </a:prstGeom>
        </p:spPr>
        <p:txBody>
          <a:bodyPr/>
          <a:lstStyle/>
          <a:p>
            <a:pPr marL="585215" indent="-585215" defTabSz="2340805">
              <a:spcBef>
                <a:spcPts val="4300"/>
              </a:spcBef>
              <a:defRPr sz="4608"/>
            </a:pPr>
            <a:r>
              <a:t>Dalla derivata del logaritmo della precedente espressione</a:t>
            </a:r>
          </a:p>
          <a:p>
            <a:pPr marL="585215" indent="-585215" defTabSz="2340805">
              <a:spcBef>
                <a:spcPts val="4300"/>
              </a:spcBef>
              <a:defRPr sz="4608"/>
            </a:pPr>
            <a14:m>
              <m:oMathPara>
                <m:oMathParaPr>
                  <m:jc m:val="left"/>
                </m:oMathParaPr>
                <m:oMath>
                  <m:f>
                    <m:fPr>
                      <m:ctrlP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</m:num>
                    <m:den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</m:den>
                  </m:f>
                  <m:r>
                    <a:rPr xmlns:a="http://schemas.openxmlformats.org/drawingml/2006/main" sz="5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-</m:t>
                      </m:r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num>
                    <m:den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K</m:t>
                      </m:r>
                    </m:den>
                  </m:f>
                  <m:f>
                    <m:fPr>
                      <m:ctrlP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</m:num>
                    <m:den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</m:den>
                  </m:f>
                </m:oMath>
              </m:oMathPara>
            </a14:m>
          </a:p>
          <a:p>
            <a:pPr marL="585215" indent="-585215" defTabSz="2340805">
              <a:spcBef>
                <a:spcPts val="4300"/>
              </a:spcBef>
              <a:defRPr sz="4608"/>
            </a:pPr>
            <a:r>
              <a:t>con l’equazione precedente per dp si ha</a:t>
            </a:r>
          </a:p>
          <a:p>
            <a:pPr marL="585215" indent="-585215" defTabSz="2340805">
              <a:spcBef>
                <a:spcPts val="4300"/>
              </a:spcBef>
              <a:defRPr sz="4608"/>
            </a:pPr>
            <a14:m>
              <m:oMathPara>
                <m:oMathParaPr>
                  <m:jc m:val="left"/>
                </m:oMathParaPr>
                <m:oMath>
                  <m:f>
                    <m:fPr>
                      <m:ctrlP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</m:num>
                    <m:den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den>
                  </m:f>
                  <m:r>
                    <a:rPr xmlns:a="http://schemas.openxmlformats.org/drawingml/2006/main" sz="5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6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-</m:t>
                  </m:r>
                  <m:f>
                    <m:fPr>
                      <m:ctrlP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-</m:t>
                      </m:r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num>
                    <m:den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K</m:t>
                      </m:r>
                    </m:den>
                  </m:f>
                  <m:f>
                    <m:fPr>
                      <m:ctrlP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</m:t>
                      </m:r>
                    </m:num>
                    <m:den>
                      <m:r>
                        <a:rPr xmlns:a="http://schemas.openxmlformats.org/drawingml/2006/main" sz="5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</m:den>
                  </m:f>
                </m:oMath>
              </m:oMathPara>
            </a14:m>
          </a:p>
          <a:p>
            <a:pPr marL="585215" indent="-585215" defTabSz="2340805">
              <a:spcBef>
                <a:spcPts val="4300"/>
              </a:spcBef>
              <a:defRPr sz="4608"/>
            </a:pPr>
            <a:r>
              <a:t>ricordando che K= 7/2 per un gas di molecole biatomiche</a:t>
            </a:r>
          </a:p>
          <a:p>
            <a:pPr marL="585215" indent="-585215" defTabSz="2340805">
              <a:spcBef>
                <a:spcPts val="4300"/>
              </a:spcBef>
              <a:defRPr sz="4608"/>
            </a:pPr>
            <a:r>
              <a:t>g= 9.80665 m s</a:t>
            </a:r>
            <a:r>
              <a:rPr baseline="31999"/>
              <a:t>-2</a:t>
            </a:r>
            <a:r>
              <a:t> M= 28.88 10</a:t>
            </a:r>
            <a:r>
              <a:rPr baseline="31999"/>
              <a:t>-3</a:t>
            </a:r>
            <a:r>
              <a:t> Kg mol</a:t>
            </a:r>
            <a:r>
              <a:rPr baseline="31999"/>
              <a:t>-1</a:t>
            </a:r>
            <a:r>
              <a:t> R= 8.31447 J K</a:t>
            </a:r>
            <a:r>
              <a:rPr baseline="31999"/>
              <a:t>-1</a:t>
            </a:r>
            <a:r>
              <a:t> mol</a:t>
            </a:r>
            <a:r>
              <a:rPr baseline="31999"/>
              <a:t>-1</a:t>
            </a:r>
            <a:endParaRPr baseline="31999"/>
          </a:p>
          <a:p>
            <a:pPr marL="585215" indent="-585215" defTabSz="2340805">
              <a:spcBef>
                <a:spcPts val="4300"/>
              </a:spcBef>
              <a:defRPr sz="4608"/>
            </a:pPr>
            <a:r>
              <a:t>viene dT/dh= -9.7 10</a:t>
            </a:r>
            <a:r>
              <a:rPr baseline="31999"/>
              <a:t>-3</a:t>
            </a:r>
            <a:r>
              <a:t> gradi/m cioè -9.7 °/km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5F60B50A3E5E644B24FC83C95A4D028" ma:contentTypeVersion="11" ma:contentTypeDescription="Creare un nuovo documento." ma:contentTypeScope="" ma:versionID="3041f6e39f190b61dc9d46553c157b23">
  <xsd:schema xmlns:xsd="http://www.w3.org/2001/XMLSchema" xmlns:xs="http://www.w3.org/2001/XMLSchema" xmlns:p="http://schemas.microsoft.com/office/2006/metadata/properties" xmlns:ns2="f3ec0090-a91c-41e3-8ea3-4e47221e0305" xmlns:ns3="e2159b33-9406-468d-939c-07ba024f37a5" targetNamespace="http://schemas.microsoft.com/office/2006/metadata/properties" ma:root="true" ma:fieldsID="1d79bd20525a437854712462ea9051be" ns2:_="" ns3:_="">
    <xsd:import namespace="f3ec0090-a91c-41e3-8ea3-4e47221e0305"/>
    <xsd:import namespace="e2159b33-9406-468d-939c-07ba024f37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ec0090-a91c-41e3-8ea3-4e47221e0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0364805e-22fd-4701-b436-1ee1bdeaa58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159b33-9406-468d-939c-07ba024f37a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15886f4-f8df-4689-9308-cce423995497}" ma:internalName="TaxCatchAll" ma:showField="CatchAllData" ma:web="e2159b33-9406-468d-939c-07ba024f37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2159b33-9406-468d-939c-07ba024f37a5" xsi:nil="true"/>
    <lcf76f155ced4ddcb4097134ff3c332f xmlns="f3ec0090-a91c-41e3-8ea3-4e47221e030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8576C35-41F7-445F-86CE-23B5FD4135EE}"/>
</file>

<file path=customXml/itemProps2.xml><?xml version="1.0" encoding="utf-8"?>
<ds:datastoreItem xmlns:ds="http://schemas.openxmlformats.org/officeDocument/2006/customXml" ds:itemID="{DD2CA91B-BD96-4757-A830-5AD7F0FCC2B3}"/>
</file>

<file path=customXml/itemProps3.xml><?xml version="1.0" encoding="utf-8"?>
<ds:datastoreItem xmlns:ds="http://schemas.openxmlformats.org/officeDocument/2006/customXml" ds:itemID="{92FFDF19-0C96-4BC2-9336-D3678D1C6615}"/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0x01010085F60B50A3E5E644B24FC83C95A4D028</vt:lpwstr>
  </property>
</Properties>
</file>