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6" r:id="rId14"/>
    <p:sldId id="287" r:id="rId15"/>
    <p:sldId id="268" r:id="rId16"/>
    <p:sldId id="28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x="12192000" cy="68580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Titolo Testo</a:t>
            </a:r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Testo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Titolo Testo</a:t>
            </a:r>
          </a:p>
        </p:txBody>
      </p:sp>
      <p:sp>
        <p:nvSpPr>
          <p:cNvPr id="3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9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olo Testo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8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9" name="Segnaposto testo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olo Test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Titolo Testo</a:t>
            </a:r>
          </a:p>
        </p:txBody>
      </p:sp>
      <p:sp>
        <p:nvSpPr>
          <p:cNvPr id="73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4" name="Segnaposto testo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olo Test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Titolo Testo</a:t>
            </a:r>
          </a:p>
        </p:txBody>
      </p:sp>
      <p:sp>
        <p:nvSpPr>
          <p:cNvPr id="83" name="Segnaposto immagine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04292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olo 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II Principio 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20" name="e ricordando che qcalda=-wcalda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838200" y="756829"/>
                <a:ext cx="10515601" cy="5768658"/>
              </a:xfrm>
              <a:prstGeom prst="rect">
                <a:avLst/>
              </a:prstGeom>
            </p:spPr>
            <p:txBody>
              <a:bodyPr/>
              <a:lstStyle/>
              <a:p>
                <a:pPr marL="0" indent="0" defTabSz="868680">
                  <a:spcBef>
                    <a:spcPts val="900"/>
                  </a:spcBef>
                  <a:buSzTx/>
                  <a:buFontTx/>
                  <a:buNone/>
                  <a:defRPr sz="266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285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sz="2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sz="2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2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𝑛𝑅</m:t>
                      </m:r>
                      <m:sSub>
                        <m:sSubPr>
                          <m:ctrlPr>
                            <a:rPr sz="2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sz="2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𝑐𝑎𝑙𝑑𝑎</m:t>
                          </m:r>
                        </m:sub>
                      </m:sSub>
                      <m:r>
                        <a:rPr sz="2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𝑙𝑛</m:t>
                      </m:r>
                      <m:f>
                        <m:fPr>
                          <m:ctrlPr>
                            <a:rPr sz="2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sz="2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sz="2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sz="2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sz="2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sz="2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sz="2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𝑛𝑅</m:t>
                      </m:r>
                      <m:sSub>
                        <m:sSubPr>
                          <m:ctrlPr>
                            <a:rPr sz="2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sz="2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𝑓𝑟𝑒𝑑𝑑𝑎</m:t>
                          </m:r>
                        </m:sub>
                      </m:sSub>
                      <m:r>
                        <a:rPr sz="2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𝑙𝑛</m:t>
                      </m:r>
                      <m:f>
                        <m:fPr>
                          <m:ctrlPr>
                            <a:rPr sz="2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sz="2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sz="2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sz="2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sz="2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/>
              </a:p>
              <a:p>
                <a:pPr marL="0" indent="0" defTabSz="868680">
                  <a:spcBef>
                    <a:spcPts val="900"/>
                  </a:spcBef>
                  <a:buSzTx/>
                  <a:buFontTx/>
                  <a:buNone/>
                  <a:defRPr sz="2660"/>
                </a:pPr>
                <a:endParaRPr/>
              </a:p>
              <a:p>
                <a:pPr marL="0" indent="0" defTabSz="868680">
                  <a:spcBef>
                    <a:spcPts val="900"/>
                  </a:spcBef>
                  <a:buSzTx/>
                  <a:buFontTx/>
                  <a:buNone/>
                  <a:defRPr sz="2660"/>
                </a:pPr>
                <a:r>
                  <a:t>e ricordando che q</a:t>
                </a:r>
                <a:r>
                  <a:rPr baseline="-5999"/>
                  <a:t>calda</a:t>
                </a:r>
                <a:r>
                  <a:t>=-w</a:t>
                </a:r>
                <a:r>
                  <a:rPr baseline="-5999"/>
                  <a:t>calda</a:t>
                </a:r>
              </a:p>
              <a:p>
                <a:pPr marL="0" indent="0" defTabSz="868680">
                  <a:spcBef>
                    <a:spcPts val="900"/>
                  </a:spcBef>
                  <a:buSzTx/>
                  <a:buFontTx/>
                  <a:buNone/>
                  <a:defRPr sz="2660"/>
                </a:pPr>
                <a:r>
                  <a:t>Dalle relazioni delle due trasformazioni adiabatiche si ricava che </a:t>
                </a:r>
              </a:p>
              <a:p>
                <a:pPr marL="0" indent="0" defTabSz="868680">
                  <a:spcBef>
                    <a:spcPts val="900"/>
                  </a:spcBef>
                  <a:buSzTx/>
                  <a:buFontTx/>
                  <a:buNone/>
                  <a:defRPr sz="266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sz="2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sz="2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sz="2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sz="2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sz="2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den>
                      </m:f>
                      <m:r>
                        <a:rPr sz="2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2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sz="2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sz="2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sz="2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sz="2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/>
              </a:p>
              <a:p>
                <a:pPr marL="0" indent="0" defTabSz="868680">
                  <a:spcBef>
                    <a:spcPts val="900"/>
                  </a:spcBef>
                  <a:buSzTx/>
                  <a:buFontTx/>
                  <a:buNone/>
                  <a:defRPr sz="2660"/>
                </a:pPr>
                <a:r>
                  <a:t>Sostituendo nell’espressione del rendimento</a:t>
                </a:r>
              </a:p>
              <a:p>
                <a:pPr marL="0" indent="0" defTabSz="868680">
                  <a:spcBef>
                    <a:spcPts val="900"/>
                  </a:spcBef>
                  <a:buSzTx/>
                  <a:buFontTx/>
                  <a:buNone/>
                  <a:defRPr sz="266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2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sz="2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2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sz="2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sz="2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sz="2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sz="2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𝑓𝑟𝑒𝑑𝑑𝑎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sz="2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sz="2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𝑐𝑎𝑙𝑑𝑎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/>
              </a:p>
              <a:p>
                <a:pPr marL="0" indent="0" defTabSz="868680">
                  <a:spcBef>
                    <a:spcPts val="900"/>
                  </a:spcBef>
                  <a:buSzTx/>
                  <a:buFontTx/>
                  <a:buNone/>
                  <a:defRPr sz="2660"/>
                </a:pPr>
                <a:endParaRPr/>
              </a:p>
              <a:p>
                <a:pPr marL="0" indent="0" defTabSz="868680">
                  <a:spcBef>
                    <a:spcPts val="900"/>
                  </a:spcBef>
                  <a:buSzTx/>
                  <a:buFontTx/>
                  <a:buNone/>
                  <a:defRPr sz="2660"/>
                </a:pPr>
                <a:r>
                  <a:t>Il rendimento massimo è quello del motore termico reversibile</a:t>
                </a:r>
              </a:p>
            </p:txBody>
          </p:sp>
        </mc:Choice>
        <mc:Fallback>
          <p:sp>
            <p:nvSpPr>
              <p:cNvPr id="120" name="e ricordando che qcalda=-wcalda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756829"/>
                <a:ext cx="10515601" cy="5768658"/>
              </a:xfrm>
              <a:prstGeom prst="rect">
                <a:avLst/>
              </a:prstGeom>
              <a:blipFill>
                <a:blip r:embed="rId2"/>
                <a:stretch>
                  <a:fillRect l="-150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cala assoluta delle temperatu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Scala assoluta delle temperature</a:t>
            </a:r>
          </a:p>
        </p:txBody>
      </p:sp>
      <p:sp>
        <p:nvSpPr>
          <p:cNvPr id="123" name="Il rendimento aumenta al diminuire del valore della frazione, aumetando il denominatore o diminuendo il numeratore…"/>
          <p:cNvSpPr txBox="1">
            <a:spLocks noGrp="1"/>
          </p:cNvSpPr>
          <p:nvPr>
            <p:ph type="body" sz="half" idx="1"/>
          </p:nvPr>
        </p:nvSpPr>
        <p:spPr>
          <a:xfrm>
            <a:off x="498542" y="2939581"/>
            <a:ext cx="10515601" cy="2229134"/>
          </a:xfrm>
          <a:prstGeom prst="rect">
            <a:avLst/>
          </a:prstGeom>
        </p:spPr>
        <p:txBody>
          <a:bodyPr/>
          <a:lstStyle/>
          <a:p>
            <a:pPr marL="217170" indent="-217170" defTabSz="868680">
              <a:spcBef>
                <a:spcPts val="900"/>
              </a:spcBef>
              <a:defRPr sz="2660"/>
            </a:pPr>
            <a:r>
              <a:rPr dirty="0"/>
              <a:t>Il </a:t>
            </a:r>
            <a:r>
              <a:rPr dirty="0" err="1"/>
              <a:t>rendimento</a:t>
            </a:r>
            <a:r>
              <a:rPr dirty="0"/>
              <a:t> </a:t>
            </a:r>
            <a:r>
              <a:rPr dirty="0" err="1"/>
              <a:t>aumenta</a:t>
            </a:r>
            <a:r>
              <a:rPr dirty="0"/>
              <a:t> al </a:t>
            </a:r>
            <a:r>
              <a:rPr dirty="0" err="1"/>
              <a:t>diminuire</a:t>
            </a:r>
            <a:r>
              <a:rPr dirty="0"/>
              <a:t> del </a:t>
            </a:r>
            <a:r>
              <a:rPr dirty="0" err="1"/>
              <a:t>valore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frazione</a:t>
            </a:r>
            <a:r>
              <a:rPr dirty="0"/>
              <a:t>, </a:t>
            </a:r>
            <a:r>
              <a:rPr dirty="0" err="1"/>
              <a:t>aumetando</a:t>
            </a:r>
            <a:r>
              <a:rPr dirty="0"/>
              <a:t> il </a:t>
            </a:r>
            <a:r>
              <a:rPr dirty="0" err="1"/>
              <a:t>denominatore</a:t>
            </a:r>
            <a:r>
              <a:rPr dirty="0"/>
              <a:t> o diminuendo il </a:t>
            </a:r>
            <a:r>
              <a:rPr dirty="0" err="1"/>
              <a:t>numeratore</a:t>
            </a:r>
            <a:r>
              <a:rPr lang="it-IT" dirty="0"/>
              <a:t>, </a:t>
            </a:r>
            <a:r>
              <a:rPr lang="it-IT" dirty="0" err="1">
                <a:solidFill>
                  <a:srgbClr val="FF0000"/>
                </a:solidFill>
              </a:rPr>
              <a:t>T</a:t>
            </a:r>
            <a:r>
              <a:rPr lang="it-IT" baseline="-25000" dirty="0" err="1">
                <a:solidFill>
                  <a:srgbClr val="FF0000"/>
                </a:solidFill>
              </a:rPr>
              <a:t>calda</a:t>
            </a:r>
            <a:r>
              <a:rPr lang="it-IT" dirty="0">
                <a:solidFill>
                  <a:srgbClr val="FF0000"/>
                </a:solidFill>
              </a:rPr>
              <a:t>--&gt; ∞ </a:t>
            </a:r>
            <a:r>
              <a:rPr lang="it-IT" dirty="0"/>
              <a:t>e </a:t>
            </a:r>
            <a:r>
              <a:rPr lang="it-IT" dirty="0" err="1">
                <a:solidFill>
                  <a:srgbClr val="0070C0"/>
                </a:solidFill>
              </a:rPr>
              <a:t>T</a:t>
            </a:r>
            <a:r>
              <a:rPr lang="it-IT" baseline="-25000" dirty="0" err="1">
                <a:solidFill>
                  <a:srgbClr val="0070C0"/>
                </a:solidFill>
              </a:rPr>
              <a:t>fredda</a:t>
            </a:r>
            <a:r>
              <a:rPr lang="it-IT" dirty="0">
                <a:solidFill>
                  <a:srgbClr val="0070C0"/>
                </a:solidFill>
              </a:rPr>
              <a:t>--&gt; 0</a:t>
            </a:r>
            <a:endParaRPr dirty="0">
              <a:solidFill>
                <a:srgbClr val="0070C0"/>
              </a:solidFill>
            </a:endParaRPr>
          </a:p>
          <a:p>
            <a:pPr marL="217170" indent="-217170" defTabSz="868680">
              <a:spcBef>
                <a:spcPts val="900"/>
              </a:spcBef>
              <a:defRPr sz="2660"/>
            </a:pPr>
            <a:r>
              <a:rPr dirty="0"/>
              <a:t>Si ha </a:t>
            </a:r>
            <a:r>
              <a:rPr dirty="0" err="1"/>
              <a:t>rendimento</a:t>
            </a:r>
            <a:r>
              <a:rPr dirty="0"/>
              <a:t> </a:t>
            </a:r>
            <a:r>
              <a:rPr dirty="0" err="1"/>
              <a:t>unitario</a:t>
            </a:r>
            <a:r>
              <a:rPr dirty="0"/>
              <a:t> </a:t>
            </a:r>
            <a:r>
              <a:rPr dirty="0" err="1"/>
              <a:t>quando</a:t>
            </a:r>
            <a:r>
              <a:rPr dirty="0"/>
              <a:t> </a:t>
            </a:r>
            <a:r>
              <a:rPr dirty="0" err="1"/>
              <a:t>T</a:t>
            </a:r>
            <a:r>
              <a:rPr baseline="-5999" dirty="0" err="1"/>
              <a:t>fredda</a:t>
            </a:r>
            <a:r>
              <a:rPr dirty="0"/>
              <a:t>=0 K</a:t>
            </a:r>
          </a:p>
          <a:p>
            <a:pPr marL="217170" indent="-217170" defTabSz="868680">
              <a:spcBef>
                <a:spcPts val="900"/>
              </a:spcBef>
              <a:defRPr sz="2660"/>
            </a:pPr>
            <a:r>
              <a:rPr dirty="0" err="1"/>
              <a:t>Tuttavia</a:t>
            </a:r>
            <a:r>
              <a:rPr dirty="0"/>
              <a:t>, tutti </a:t>
            </a:r>
            <a:r>
              <a:rPr dirty="0" err="1"/>
              <a:t>i</a:t>
            </a:r>
            <a:r>
              <a:rPr dirty="0"/>
              <a:t> </a:t>
            </a:r>
            <a:r>
              <a:rPr b="1" dirty="0" err="1"/>
              <a:t>motori</a:t>
            </a:r>
            <a:r>
              <a:rPr b="1" dirty="0"/>
              <a:t> </a:t>
            </a:r>
            <a:r>
              <a:rPr b="1" dirty="0" err="1"/>
              <a:t>termici</a:t>
            </a:r>
            <a:r>
              <a:rPr b="1" dirty="0"/>
              <a:t> </a:t>
            </a:r>
            <a:r>
              <a:rPr b="1" dirty="0" err="1"/>
              <a:t>reali</a:t>
            </a:r>
            <a:r>
              <a:rPr b="1" dirty="0"/>
              <a:t>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percorrono</a:t>
            </a:r>
            <a:r>
              <a:rPr dirty="0"/>
              <a:t> un </a:t>
            </a:r>
            <a:r>
              <a:rPr dirty="0" err="1"/>
              <a:t>ciclo</a:t>
            </a:r>
            <a:r>
              <a:rPr dirty="0"/>
              <a:t> in un tempo </a:t>
            </a:r>
            <a:r>
              <a:rPr dirty="0" err="1"/>
              <a:t>finito</a:t>
            </a:r>
            <a:r>
              <a:rPr dirty="0"/>
              <a:t> </a:t>
            </a:r>
            <a:r>
              <a:rPr dirty="0" err="1"/>
              <a:t>comportano</a:t>
            </a:r>
            <a:r>
              <a:rPr dirty="0"/>
              <a:t> </a:t>
            </a:r>
            <a:r>
              <a:rPr dirty="0" err="1"/>
              <a:t>processi</a:t>
            </a:r>
            <a:r>
              <a:rPr dirty="0"/>
              <a:t> </a:t>
            </a:r>
            <a:r>
              <a:rPr dirty="0" err="1"/>
              <a:t>irreversibili</a:t>
            </a:r>
            <a:r>
              <a:rPr dirty="0"/>
              <a:t> e </a:t>
            </a:r>
            <a:r>
              <a:rPr dirty="0" err="1"/>
              <a:t>hanno</a:t>
            </a:r>
            <a:r>
              <a:rPr dirty="0"/>
              <a:t> </a:t>
            </a:r>
            <a:r>
              <a:rPr dirty="0" err="1"/>
              <a:t>rendimenti</a:t>
            </a:r>
            <a:r>
              <a:rPr dirty="0"/>
              <a:t> minori, η’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4" name="Equazione"/>
              <p:cNvSpPr txBox="1"/>
              <p:nvPr/>
            </p:nvSpPr>
            <p:spPr>
              <a:xfrm>
                <a:off x="1893317" y="1664282"/>
                <a:ext cx="2927212" cy="891719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latinLnBrk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80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ar-AE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it-IT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𝑒𝑣</m:t>
                          </m:r>
                        </m:sub>
                      </m:sSub>
                      <m:r>
                        <a:rPr lang="ar-AE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ar-AE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ar-AE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ar-AE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ar-AE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𝑓𝑟𝑒𝑑𝑑𝑎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ar-AE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ar-AE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𝑐𝑎𝑙𝑑𝑎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sz="2800" dirty="0"/>
              </a:p>
            </p:txBody>
          </p:sp>
        </mc:Choice>
        <mc:Fallback>
          <p:sp>
            <p:nvSpPr>
              <p:cNvPr id="124" name="Equazion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317" y="1664282"/>
                <a:ext cx="2927212" cy="8917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" name="vale solo per la macchina termica reversibile"/>
          <p:cNvSpPr txBox="1"/>
          <p:nvPr/>
        </p:nvSpPr>
        <p:spPr>
          <a:xfrm>
            <a:off x="4942604" y="1843159"/>
            <a:ext cx="6480632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800"/>
            </a:lvl1pPr>
          </a:lstStyle>
          <a:p>
            <a:r>
              <a:t>vale solo per la macchina termica reversibile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6" name="Equazione"/>
              <p:cNvSpPr txBox="1"/>
              <p:nvPr/>
            </p:nvSpPr>
            <p:spPr>
              <a:xfrm>
                <a:off x="1342911" y="5283686"/>
                <a:ext cx="4811510" cy="891719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latinLnBrk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ar-AE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ar-AE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ar-AE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ar-AE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ar-AE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ar-AE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𝑓𝑟𝑒𝑑𝑑𝑎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ar-AE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ar-AE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𝑐𝑎𝑙𝑑𝑎</m:t>
                              </m:r>
                            </m:sub>
                          </m:sSub>
                        </m:den>
                      </m:f>
                      <m:r>
                        <a:rPr lang="ar-AE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ar-AE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ar-AE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ar-AE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ar-AE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ar-AE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𝑓𝑟𝑒𝑑𝑑𝑎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ar-AE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ar-AE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𝑐𝑎𝑙𝑑𝑎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sz="2800" dirty="0"/>
              </a:p>
            </p:txBody>
          </p:sp>
        </mc:Choice>
        <mc:Fallback>
          <p:sp>
            <p:nvSpPr>
              <p:cNvPr id="126" name="Equazion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911" y="5283686"/>
                <a:ext cx="4811510" cy="8917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o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Definizione di entropia 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9" name="Segnaposto contenuto 2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838200" y="1516136"/>
                <a:ext cx="10515600" cy="4351339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1000"/>
                  </a:lnSpc>
                  <a:buSzTx/>
                  <a:buNone/>
                  <a:defRPr sz="2900"/>
                </a:pPr>
                <a:r>
                  <a:rPr lang="it-IT" dirty="0"/>
                  <a:t>A </a:t>
                </a:r>
                <a:r>
                  <a:rPr lang="it-IT" dirty="0" err="1"/>
                  <a:t>differenza</a:t>
                </a:r>
                <a:r>
                  <a:rPr lang="it-IT" dirty="0"/>
                  <a:t> </a:t>
                </a:r>
                <a:r>
                  <a:rPr lang="it-IT" dirty="0" err="1"/>
                  <a:t>dalle</a:t>
                </a:r>
                <a:r>
                  <a:rPr lang="it-IT" dirty="0"/>
                  <a:t> </a:t>
                </a:r>
                <a:r>
                  <a:rPr lang="it-IT" dirty="0" err="1"/>
                  <a:t>altre</a:t>
                </a:r>
                <a:r>
                  <a:rPr lang="it-IT" dirty="0"/>
                  <a:t> </a:t>
                </a:r>
                <a:r>
                  <a:rPr lang="it-IT" dirty="0" err="1"/>
                  <a:t>funzioni</a:t>
                </a:r>
                <a:r>
                  <a:rPr lang="it-IT" dirty="0"/>
                  <a:t> di stato </a:t>
                </a:r>
                <a:r>
                  <a:rPr lang="it-IT" dirty="0" err="1"/>
                  <a:t>si</a:t>
                </a:r>
                <a:r>
                  <a:rPr lang="it-IT" dirty="0"/>
                  <a:t> </a:t>
                </a:r>
                <a:r>
                  <a:rPr lang="it-IT" dirty="0" err="1"/>
                  <a:t>definisce</a:t>
                </a:r>
                <a:r>
                  <a:rPr lang="it-IT" dirty="0"/>
                  <a:t> </a:t>
                </a:r>
                <a:r>
                  <a:rPr lang="it-IT" dirty="0" err="1"/>
                  <a:t>tramite</a:t>
                </a:r>
                <a:r>
                  <a:rPr lang="it-IT" dirty="0"/>
                  <a:t> il </a:t>
                </a:r>
                <a:r>
                  <a:rPr lang="it-IT" dirty="0" err="1"/>
                  <a:t>suo</a:t>
                </a:r>
                <a:r>
                  <a:rPr lang="it-IT" dirty="0"/>
                  <a:t> </a:t>
                </a:r>
                <a:r>
                  <a:rPr lang="it-IT" dirty="0" err="1"/>
                  <a:t>differenziale</a:t>
                </a:r>
                <a:endParaRPr lang="it-IT" dirty="0"/>
              </a:p>
              <a:p>
                <a:pPr marL="0" indent="0">
                  <a:lnSpc>
                    <a:spcPct val="81000"/>
                  </a:lnSpc>
                  <a:buSzTx/>
                  <a:buNone/>
                  <a:defRPr sz="2900"/>
                </a:pPr>
                <a:endParaRPr lang="it-IT" sz="2500" dirty="0"/>
              </a:p>
              <a:p>
                <a:pPr marL="0" indent="0">
                  <a:lnSpc>
                    <a:spcPct val="81000"/>
                  </a:lnSpc>
                  <a:buSzTx/>
                  <a:buNone/>
                  <a:defRPr sz="36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𝒅𝑺</m:t>
                      </m:r>
                      <m:r>
                        <a:rPr lang="it-IT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ar-AE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ar-AE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𝒓𝒆𝒗</m:t>
                              </m:r>
                              <m:r>
                                <m:rPr>
                                  <m:nor/>
                                </m:rPr>
                                <a:rPr lang="ar-AE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num>
                        <m:den>
                          <m:r>
                            <a:rPr lang="ar-AE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den>
                      </m:f>
                    </m:oMath>
                  </m:oMathPara>
                </a14:m>
                <a:endParaRPr lang="ar-AE" sz="3600" dirty="0"/>
              </a:p>
              <a:p>
                <a:pPr marL="0" indent="0">
                  <a:lnSpc>
                    <a:spcPct val="81000"/>
                  </a:lnSpc>
                  <a:buSzTx/>
                  <a:buNone/>
                  <a:defRPr sz="3300">
                    <a:latin typeface="Cambria Math"/>
                    <a:ea typeface="Cambria Math"/>
                    <a:cs typeface="Cambria Math"/>
                    <a:sym typeface="Cambria Math"/>
                  </a:defRPr>
                </a:pPr>
                <a:endParaRPr lang="ar-AE" sz="2500" dirty="0"/>
              </a:p>
              <a:p>
                <a:pPr marL="0" indent="0">
                  <a:lnSpc>
                    <a:spcPct val="81000"/>
                  </a:lnSpc>
                  <a:buSzTx/>
                  <a:buNone/>
                  <a:defRPr sz="2900"/>
                </a:pPr>
                <a:r>
                  <a:rPr lang="it-IT" dirty="0"/>
                  <a:t>con </a:t>
                </a:r>
                <a:r>
                  <a:rPr lang="it-IT" dirty="0" err="1"/>
                  <a:t>dq</a:t>
                </a:r>
                <a:r>
                  <a:rPr lang="it-IT" baseline="-25000" dirty="0" err="1"/>
                  <a:t>rev</a:t>
                </a:r>
                <a:r>
                  <a:rPr lang="it-IT" dirty="0"/>
                  <a:t> la </a:t>
                </a:r>
                <a:r>
                  <a:rPr lang="it-IT" dirty="0" err="1"/>
                  <a:t>quantità</a:t>
                </a:r>
                <a:r>
                  <a:rPr lang="it-IT" dirty="0"/>
                  <a:t> </a:t>
                </a:r>
                <a:r>
                  <a:rPr lang="it-IT" dirty="0" err="1"/>
                  <a:t>infinitesima</a:t>
                </a:r>
                <a:r>
                  <a:rPr lang="it-IT" dirty="0"/>
                  <a:t> di </a:t>
                </a:r>
                <a:r>
                  <a:rPr lang="it-IT" dirty="0" err="1"/>
                  <a:t>calore</a:t>
                </a:r>
                <a:r>
                  <a:rPr lang="it-IT" dirty="0"/>
                  <a:t> </a:t>
                </a:r>
                <a:r>
                  <a:rPr lang="it-IT" dirty="0" err="1"/>
                  <a:t>scambiata</a:t>
                </a:r>
                <a:r>
                  <a:rPr lang="it-IT" dirty="0"/>
                  <a:t> in una </a:t>
                </a:r>
                <a:r>
                  <a:rPr lang="it-IT" dirty="0" err="1"/>
                  <a:t>trasformazione</a:t>
                </a:r>
                <a:r>
                  <a:rPr lang="it-IT" dirty="0"/>
                  <a:t> </a:t>
                </a:r>
                <a:r>
                  <a:rPr lang="it-IT" dirty="0" err="1"/>
                  <a:t>reversibile</a:t>
                </a:r>
                <a:r>
                  <a:rPr lang="it-IT" dirty="0"/>
                  <a:t> </a:t>
                </a:r>
                <a:endParaRPr lang="it-IT" sz="2500" dirty="0"/>
              </a:p>
              <a:p>
                <a:pPr>
                  <a:lnSpc>
                    <a:spcPct val="81000"/>
                  </a:lnSpc>
                  <a:defRPr sz="2900"/>
                </a:pPr>
                <a:r>
                  <a:rPr lang="it-IT" dirty="0"/>
                  <a:t>E’ una grandezza </a:t>
                </a:r>
                <a:r>
                  <a:rPr lang="it-IT" b="1" dirty="0" err="1"/>
                  <a:t>estensiva</a:t>
                </a:r>
                <a:endParaRPr lang="it-IT" sz="2500" dirty="0"/>
              </a:p>
              <a:p>
                <a:pPr>
                  <a:lnSpc>
                    <a:spcPct val="81000"/>
                  </a:lnSpc>
                  <a:defRPr sz="2900"/>
                </a:pPr>
                <a:r>
                  <a:rPr lang="it-IT" dirty="0"/>
                  <a:t>Non </a:t>
                </a:r>
                <a:r>
                  <a:rPr lang="it-IT" dirty="0" err="1"/>
                  <a:t>si</a:t>
                </a:r>
                <a:r>
                  <a:rPr lang="it-IT" dirty="0"/>
                  <a:t> </a:t>
                </a:r>
                <a:r>
                  <a:rPr lang="it-IT" dirty="0" err="1"/>
                  <a:t>conserva</a:t>
                </a:r>
                <a:r>
                  <a:rPr lang="it-IT" dirty="0"/>
                  <a:t>, a </a:t>
                </a:r>
                <a:r>
                  <a:rPr lang="it-IT" dirty="0" err="1"/>
                  <a:t>differenza</a:t>
                </a:r>
                <a:r>
                  <a:rPr lang="it-IT" dirty="0"/>
                  <a:t> di U</a:t>
                </a:r>
                <a:endParaRPr dirty="0"/>
              </a:p>
            </p:txBody>
          </p:sp>
        </mc:Choice>
        <mc:Fallback>
          <p:sp>
            <p:nvSpPr>
              <p:cNvPr id="129" name="Segnaposto contenuto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1516136"/>
                <a:ext cx="10515600" cy="4351339"/>
              </a:xfrm>
              <a:prstGeom prst="rect">
                <a:avLst/>
              </a:prstGeom>
              <a:blipFill>
                <a:blip r:embed="rId2"/>
                <a:stretch>
                  <a:fillRect l="-1681" t="-3221" b="-378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892E15-07D1-47AF-B1CC-70761FF28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Definizione di entropia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testo 2">
                <a:extLst>
                  <a:ext uri="{FF2B5EF4-FFF2-40B4-BE49-F238E27FC236}">
                    <a16:creationId xmlns:a16="http://schemas.microsoft.com/office/drawing/2014/main" id="{84BEB19A-C747-4E6A-8455-CEB4253ED2E2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it-IT" dirty="0"/>
                  <a:t>Clausius definì la funzione S che dipende solo dagli stati iniziale e finale di un processo </a:t>
                </a:r>
                <a:r>
                  <a:rPr lang="it-IT" b="1" dirty="0"/>
                  <a:t>reversibile</a:t>
                </a:r>
                <a:r>
                  <a:rPr lang="it-IT" dirty="0"/>
                  <a:t>. </a:t>
                </a:r>
              </a:p>
              <a:p>
                <a:r>
                  <a:rPr lang="it-IT" dirty="0"/>
                  <a:t>S</a:t>
                </a:r>
                <a:r>
                  <a:rPr lang="it-IT" baseline="-25000" dirty="0"/>
                  <a:t>A</a:t>
                </a:r>
                <a:r>
                  <a:rPr lang="it-IT" dirty="0"/>
                  <a:t> e S</a:t>
                </a:r>
                <a:r>
                  <a:rPr lang="it-IT" baseline="-25000" dirty="0"/>
                  <a:t>B</a:t>
                </a:r>
                <a:r>
                  <a:rPr lang="it-IT" dirty="0"/>
                  <a:t> sono i valori di tale funzione negli stati A e B, allora si può scrivere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it-IT" dirty="0"/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it-IT" dirty="0"/>
                  <a:t>=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it-IT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it-IT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  <m:e>
                        <m:f>
                          <m:fPr>
                            <m:ctrlPr>
                              <a:rPr lang="it-IT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it-IT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 dirty="0" smtClean="0">
                                    <a:latin typeface="Cambria Math" panose="02040503050406030204" pitchFamily="18" charset="0"/>
                                  </a:rPr>
                                  <m:t>𝑑𝑞</m:t>
                                </m:r>
                              </m:e>
                              <m:sub>
                                <m:r>
                                  <a:rPr lang="it-IT" b="0" i="1" dirty="0" smtClean="0">
                                    <a:latin typeface="Cambria Math" panose="02040503050406030204" pitchFamily="18" charset="0"/>
                                  </a:rPr>
                                  <m:t>𝑟𝑒𝑣</m:t>
                                </m:r>
                              </m:sub>
                            </m:sSub>
                          </m:num>
                          <m:den>
                            <m:r>
                              <a:rPr lang="it-IT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e>
                    </m:nary>
                  </m:oMath>
                </a14:m>
                <a:r>
                  <a:rPr lang="it-IT" dirty="0"/>
                  <a:t>	ovvero   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𝒅𝑺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b="1" i="1">
                            <a:latin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𝒓𝒆𝒗</m:t>
                            </m:r>
                            <m:r>
                              <m:rPr>
                                <m:nor/>
                              </m:rPr>
                              <a:rPr lang="ar-AE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num>
                      <m:den>
                        <m:r>
                          <a:rPr lang="ar-AE" i="1">
                            <a:latin typeface="Cambria Math" panose="02040503050406030204" pitchFamily="18" charset="0"/>
                          </a:rPr>
                          <m:t>𝑻</m:t>
                        </m:r>
                      </m:den>
                    </m:f>
                  </m:oMath>
                </a14:m>
                <a:endParaRPr lang="ar-AE" dirty="0"/>
              </a:p>
              <a:p>
                <a:r>
                  <a:rPr lang="it-IT" dirty="0"/>
                  <a:t>Se si introduce uno stato di riferimento, O, la nuova funzione di stato può venir definita per ciascun stato X come l’integrale di </a:t>
                </a:r>
                <a:r>
                  <a:rPr lang="it-IT" dirty="0" err="1"/>
                  <a:t>dQ</a:t>
                </a:r>
                <a:r>
                  <a:rPr lang="it-IT" dirty="0"/>
                  <a:t>/T lungo un percorso reversibile che va dallo stato O allo stato X</a:t>
                </a:r>
              </a:p>
            </p:txBody>
          </p:sp>
        </mc:Choice>
        <mc:Fallback>
          <p:sp>
            <p:nvSpPr>
              <p:cNvPr id="3" name="Segnaposto testo 2">
                <a:extLst>
                  <a:ext uri="{FF2B5EF4-FFF2-40B4-BE49-F238E27FC236}">
                    <a16:creationId xmlns:a16="http://schemas.microsoft.com/office/drawing/2014/main" id="{84BEB19A-C747-4E6A-8455-CEB4253ED2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507" t="-2241" r="-11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900793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AEBA998-AF03-40C0-AA91-9B771A4743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err="1"/>
              <a:t>Clausius</a:t>
            </a:r>
            <a:r>
              <a:rPr lang="it-IT" dirty="0"/>
              <a:t> introdusse la nuova grandezza nel 1865</a:t>
            </a:r>
          </a:p>
          <a:p>
            <a:pPr marL="0" indent="0">
              <a:buNone/>
            </a:pPr>
            <a:r>
              <a:rPr lang="it-IT" sz="3200" dirty="0"/>
              <a:t>«… ho proposto di dare a questa grandezza S il nome di entropia, dal greco </a:t>
            </a:r>
            <a:r>
              <a:rPr lang="it-IT" sz="3200" b="1" dirty="0" err="1">
                <a:latin typeface="Symbol" panose="05050102010706020507" pitchFamily="18" charset="2"/>
              </a:rPr>
              <a:t>troph</a:t>
            </a:r>
            <a:r>
              <a:rPr lang="it-IT" sz="3200" dirty="0"/>
              <a:t> «trasformazione»  … dandogli una forma che evoca l’energia…»</a:t>
            </a:r>
          </a:p>
          <a:p>
            <a:pPr marL="0" indent="0">
              <a:buNone/>
            </a:pPr>
            <a:r>
              <a:rPr lang="it-IT" dirty="0"/>
              <a:t>con il prefisso «</a:t>
            </a:r>
            <a:r>
              <a:rPr lang="it-IT" b="1" dirty="0">
                <a:latin typeface="Symbol" panose="05050102010706020507" pitchFamily="18" charset="2"/>
              </a:rPr>
              <a:t>en</a:t>
            </a:r>
            <a:r>
              <a:rPr lang="it-IT" dirty="0"/>
              <a:t>» dentro</a:t>
            </a:r>
          </a:p>
        </p:txBody>
      </p:sp>
    </p:spTree>
    <p:extLst>
      <p:ext uri="{BB962C8B-B14F-4D97-AF65-F5344CB8AC3E}">
        <p14:creationId xmlns:p14="http://schemas.microsoft.com/office/powerpoint/2010/main" val="346990171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o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II principio: </a:t>
            </a:r>
            <a:r>
              <a:rPr dirty="0" err="1"/>
              <a:t>enunciato</a:t>
            </a:r>
            <a:r>
              <a:rPr dirty="0"/>
              <a:t> di Clausius</a:t>
            </a:r>
            <a:r>
              <a:rPr lang="it-IT" dirty="0"/>
              <a:t> (2)</a:t>
            </a:r>
            <a:endParaRPr dirty="0"/>
          </a:p>
        </p:txBody>
      </p:sp>
      <p:sp>
        <p:nvSpPr>
          <p:cNvPr id="132" name="Segnaposto contenuto 2"/>
          <p:cNvSpPr txBox="1">
            <a:spLocks noGrp="1"/>
          </p:cNvSpPr>
          <p:nvPr>
            <p:ph type="body" idx="1"/>
          </p:nvPr>
        </p:nvSpPr>
        <p:spPr>
          <a:xfrm>
            <a:off x="943131" y="1690688"/>
            <a:ext cx="10515600" cy="435133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>
              <a:buSzTx/>
              <a:buNone/>
            </a:pPr>
            <a:r>
              <a:rPr lang="it-IT" b="1" dirty="0"/>
              <a:t>Il calore non può passare spontaneamente da un corpo freddo a un corpo caldo</a:t>
            </a:r>
          </a:p>
          <a:p>
            <a:pPr marL="0" indent="0">
              <a:buSzTx/>
              <a:buNone/>
            </a:pPr>
            <a:r>
              <a:rPr lang="it-IT" dirty="0"/>
              <a:t>Ulteriore enunciato</a:t>
            </a:r>
          </a:p>
          <a:p>
            <a:pPr marL="0" indent="0">
              <a:buSzTx/>
              <a:buNone/>
            </a:pPr>
            <a:r>
              <a:rPr lang="it-IT" b="1" dirty="0"/>
              <a:t>L’entropia di un sistema di un sistema isolato aumenta nel corso di una trasformazione spontanea</a:t>
            </a:r>
          </a:p>
          <a:p>
            <a:pPr marL="0" indent="0">
              <a:buSzTx/>
              <a:buNone/>
            </a:pPr>
            <a:endParaRPr b="1" dirty="0"/>
          </a:p>
          <a:p>
            <a:pPr marL="0" indent="0">
              <a:buSzTx/>
              <a:buNone/>
            </a:pPr>
            <a:r>
              <a:rPr dirty="0"/>
              <a:t>                                     </a:t>
            </a:r>
            <a:r>
              <a:rPr dirty="0" err="1"/>
              <a:t>dS</a:t>
            </a:r>
            <a:r>
              <a:rPr u="sng" dirty="0"/>
              <a:t>&gt;</a:t>
            </a:r>
            <a:r>
              <a:rPr dirty="0"/>
              <a:t> 0</a:t>
            </a:r>
            <a:endParaRPr lang="it-IT" dirty="0"/>
          </a:p>
          <a:p>
            <a:pPr marL="0" indent="0">
              <a:buSzTx/>
              <a:buNone/>
            </a:pPr>
            <a:endParaRPr dirty="0"/>
          </a:p>
          <a:p>
            <a:pPr marL="0" indent="0">
              <a:buSzTx/>
              <a:buNone/>
            </a:pPr>
            <a:r>
              <a:rPr dirty="0"/>
              <a:t>In forma </a:t>
            </a:r>
            <a:r>
              <a:rPr dirty="0" err="1"/>
              <a:t>finita</a:t>
            </a:r>
            <a:r>
              <a:rPr dirty="0"/>
              <a:t>, </a:t>
            </a:r>
            <a:r>
              <a:rPr dirty="0" err="1"/>
              <a:t>dato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la S è una </a:t>
            </a:r>
            <a:r>
              <a:rPr dirty="0" err="1"/>
              <a:t>funzione</a:t>
            </a:r>
            <a:r>
              <a:rPr dirty="0"/>
              <a:t> di stato</a:t>
            </a:r>
            <a:endParaRPr lang="it-IT" dirty="0"/>
          </a:p>
          <a:p>
            <a:pPr marL="0" indent="0">
              <a:buSzTx/>
              <a:buNone/>
            </a:pPr>
            <a:endParaRPr dirty="0"/>
          </a:p>
          <a:p>
            <a:pPr marL="0" indent="0">
              <a:buSzTx/>
              <a:buNone/>
            </a:pPr>
            <a:r>
              <a:rPr dirty="0"/>
              <a:t>                                       </a:t>
            </a:r>
            <a:r>
              <a:rPr dirty="0">
                <a:latin typeface="Symbol"/>
                <a:ea typeface="Symbol"/>
                <a:cs typeface="Symbol"/>
                <a:sym typeface="Symbol"/>
              </a:rPr>
              <a:t>D</a:t>
            </a:r>
            <a:r>
              <a:rPr dirty="0"/>
              <a:t>S</a:t>
            </a:r>
            <a:r>
              <a:rPr lang="it-IT" dirty="0"/>
              <a:t>&gt;</a:t>
            </a:r>
            <a:r>
              <a:rPr dirty="0"/>
              <a:t> 0</a:t>
            </a:r>
            <a:endParaRPr lang="it-IT" dirty="0"/>
          </a:p>
          <a:p>
            <a:pPr marL="0" indent="0">
              <a:buSzTx/>
              <a:buNone/>
            </a:pPr>
            <a:endParaRPr dirty="0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28A9061-65B6-485F-9F6A-607C6E3AA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86625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dirty="0" err="1"/>
              <a:t>Clausius</a:t>
            </a:r>
            <a:r>
              <a:rPr lang="it-IT" sz="3200" dirty="0"/>
              <a:t>, considerando l’universo un sistema isolato formula un principio cosmologico fondamentale </a:t>
            </a:r>
          </a:p>
          <a:p>
            <a:pPr marL="514350" indent="-514350">
              <a:buAutoNum type="arabicParenR"/>
            </a:pPr>
            <a:r>
              <a:rPr lang="it-IT" sz="3200" dirty="0"/>
              <a:t>l’energia dell’universo è costante</a:t>
            </a:r>
          </a:p>
          <a:p>
            <a:pPr marL="514350" indent="-514350">
              <a:buAutoNum type="arabicParenR"/>
            </a:pPr>
            <a:r>
              <a:rPr lang="it-IT" sz="3200" dirty="0"/>
              <a:t>l’entropia dell’universo evolve verso un massimo</a:t>
            </a:r>
          </a:p>
          <a:p>
            <a:pPr marL="0" indent="0">
              <a:buNone/>
            </a:pPr>
            <a:r>
              <a:rPr lang="it-IT" sz="3200" dirty="0"/>
              <a:t>Tale massimo costituisce una sorte di «morte termica"</a:t>
            </a:r>
          </a:p>
        </p:txBody>
      </p:sp>
    </p:spTree>
    <p:extLst>
      <p:ext uri="{BB962C8B-B14F-4D97-AF65-F5344CB8AC3E}">
        <p14:creationId xmlns:p14="http://schemas.microsoft.com/office/powerpoint/2010/main" val="88119659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Energia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41083"/>
          </a:xfrm>
          <a:prstGeom prst="rect">
            <a:avLst/>
          </a:prstGeom>
        </p:spPr>
        <p:txBody>
          <a:bodyPr/>
          <a:lstStyle/>
          <a:p>
            <a:r>
              <a:t>Energia</a:t>
            </a:r>
          </a:p>
        </p:txBody>
      </p:sp>
      <p:sp>
        <p:nvSpPr>
          <p:cNvPr id="135" name="Per un processo in un sistema isolato la U non cambia…"/>
          <p:cNvSpPr txBox="1">
            <a:spLocks noGrp="1"/>
          </p:cNvSpPr>
          <p:nvPr>
            <p:ph type="body" idx="1"/>
          </p:nvPr>
        </p:nvSpPr>
        <p:spPr>
          <a:xfrm>
            <a:off x="838200" y="1323525"/>
            <a:ext cx="10515600" cy="4813240"/>
          </a:xfrm>
          <a:prstGeom prst="rect">
            <a:avLst/>
          </a:prstGeom>
        </p:spPr>
        <p:txBody>
          <a:bodyPr/>
          <a:lstStyle/>
          <a:p>
            <a:pPr marL="201168" indent="-201168" defTabSz="804672">
              <a:spcBef>
                <a:spcPts val="800"/>
              </a:spcBef>
              <a:defRPr sz="2464"/>
            </a:pPr>
            <a:r>
              <a:t>Per un processo in un sistema isolato la U non cambia</a:t>
            </a:r>
          </a:p>
          <a:p>
            <a:pPr marL="201168" indent="-201168" defTabSz="804672">
              <a:spcBef>
                <a:spcPts val="800"/>
              </a:spcBef>
              <a:defRPr sz="2464"/>
            </a:pPr>
            <a:r>
              <a:t>L’espansione di un gas perfetto nel vuoto è spontanea, ma l’energia totale del gas non varia perché le molecole continuano a muoversi con la stessa velocità media e mantengono la stessa energia cinetica totale</a:t>
            </a:r>
          </a:p>
          <a:p>
            <a:pPr marL="201168" indent="-201168" defTabSz="804672">
              <a:spcBef>
                <a:spcPts val="800"/>
              </a:spcBef>
              <a:defRPr sz="2464"/>
            </a:pPr>
            <a:r>
              <a:t>Nel caso del raffreddamento del blocco caldo, la sua energia diminuisce, ma aumenta quella del blocco freddo che si riscalda.</a:t>
            </a:r>
          </a:p>
          <a:p>
            <a:pPr marL="0" lvl="1" indent="201168" defTabSz="804672">
              <a:spcBef>
                <a:spcPts val="200"/>
              </a:spcBef>
              <a:buSzTx/>
              <a:buFontTx/>
              <a:buNone/>
              <a:defRPr sz="2464"/>
            </a:pPr>
            <a:r>
              <a:t>L’energia totale non varia</a:t>
            </a:r>
          </a:p>
          <a:p>
            <a:pPr marL="0" indent="0" defTabSz="804672">
              <a:spcBef>
                <a:spcPts val="200"/>
              </a:spcBef>
              <a:buSzTx/>
              <a:buNone/>
              <a:defRPr sz="2464"/>
            </a:pPr>
            <a:r>
              <a:t>Sono valide le affermazioni: </a:t>
            </a:r>
          </a:p>
          <a:p>
            <a:pPr marL="0" indent="0" defTabSz="804672">
              <a:spcBef>
                <a:spcPts val="200"/>
              </a:spcBef>
              <a:buSzTx/>
              <a:buNone/>
              <a:defRPr sz="2464"/>
            </a:pPr>
            <a:r>
              <a:t>il blocco caldo tende a raffreddarsi </a:t>
            </a:r>
          </a:p>
          <a:p>
            <a:pPr marL="0" indent="0" defTabSz="804672">
              <a:spcBef>
                <a:spcPts val="200"/>
              </a:spcBef>
              <a:buSzTx/>
              <a:buNone/>
              <a:defRPr sz="2464"/>
            </a:pPr>
            <a:r>
              <a:t>il blocco freddo tende a riscaldarsi</a:t>
            </a:r>
          </a:p>
          <a:p>
            <a:pPr marL="201168" indent="-201168" defTabSz="804672">
              <a:spcBef>
                <a:spcPts val="800"/>
              </a:spcBef>
              <a:defRPr sz="2464"/>
            </a:pPr>
            <a:r>
              <a:t>La spinta alla base della trasformazione spontanea è la tendenza dell’energia a disperdersi e della materia a diventare disordinata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Visione microscopica dell’entropi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Visione microscopica dell’entropia</a:t>
            </a:r>
          </a:p>
        </p:txBody>
      </p:sp>
      <p:sp>
        <p:nvSpPr>
          <p:cNvPr id="138" name="Dopo che era stato riconosciuto che la materia era fatta di particelle in moto…"/>
          <p:cNvSpPr txBox="1">
            <a:spLocks noGrp="1"/>
          </p:cNvSpPr>
          <p:nvPr>
            <p:ph type="body" idx="1"/>
          </p:nvPr>
        </p:nvSpPr>
        <p:spPr>
          <a:xfrm>
            <a:off x="838200" y="1581012"/>
            <a:ext cx="10237101" cy="4712116"/>
          </a:xfrm>
          <a:prstGeom prst="rect">
            <a:avLst/>
          </a:prstGeom>
        </p:spPr>
        <p:txBody>
          <a:bodyPr/>
          <a:lstStyle/>
          <a:p>
            <a:r>
              <a:rPr lang="it-IT"/>
              <a:t>Ipotizzando </a:t>
            </a:r>
            <a:r>
              <a:rPr dirty="0"/>
              <a:t>la </a:t>
            </a:r>
            <a:r>
              <a:rPr dirty="0" err="1"/>
              <a:t>materia</a:t>
            </a:r>
            <a:r>
              <a:rPr dirty="0"/>
              <a:t> </a:t>
            </a:r>
            <a:r>
              <a:rPr dirty="0" err="1"/>
              <a:t>fatta</a:t>
            </a:r>
            <a:r>
              <a:rPr dirty="0"/>
              <a:t> di </a:t>
            </a:r>
            <a:r>
              <a:rPr dirty="0" err="1"/>
              <a:t>particelle</a:t>
            </a:r>
            <a:r>
              <a:rPr dirty="0"/>
              <a:t> in moto</a:t>
            </a:r>
          </a:p>
          <a:p>
            <a:r>
              <a:rPr dirty="0"/>
              <a:t>In un </a:t>
            </a:r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macroscopico</a:t>
            </a:r>
            <a:r>
              <a:rPr dirty="0"/>
              <a:t> </a:t>
            </a:r>
            <a:r>
              <a:rPr dirty="0" err="1"/>
              <a:t>l’energia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disperde</a:t>
            </a:r>
            <a:r>
              <a:rPr dirty="0"/>
              <a:t> </a:t>
            </a:r>
            <a:r>
              <a:rPr dirty="0" err="1"/>
              <a:t>completamente</a:t>
            </a:r>
            <a:endParaRPr dirty="0"/>
          </a:p>
          <a:p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suddivide</a:t>
            </a:r>
            <a:r>
              <a:rPr dirty="0"/>
              <a:t> </a:t>
            </a:r>
            <a:r>
              <a:rPr dirty="0" err="1"/>
              <a:t>tra</a:t>
            </a:r>
            <a:r>
              <a:rPr dirty="0"/>
              <a:t> le sue </a:t>
            </a:r>
            <a:r>
              <a:rPr dirty="0" err="1"/>
              <a:t>molecole</a:t>
            </a:r>
            <a:r>
              <a:rPr dirty="0"/>
              <a:t>, </a:t>
            </a:r>
            <a:r>
              <a:rPr dirty="0" err="1"/>
              <a:t>nei</a:t>
            </a:r>
            <a:r>
              <a:rPr dirty="0"/>
              <a:t> </a:t>
            </a:r>
            <a:r>
              <a:rPr dirty="0" err="1"/>
              <a:t>loro</a:t>
            </a:r>
            <a:r>
              <a:rPr dirty="0"/>
              <a:t> </a:t>
            </a:r>
            <a:r>
              <a:rPr dirty="0" err="1"/>
              <a:t>modi</a:t>
            </a:r>
            <a:r>
              <a:rPr dirty="0"/>
              <a:t> di </a:t>
            </a:r>
            <a:r>
              <a:rPr dirty="0" err="1"/>
              <a:t>immagazzinamento</a:t>
            </a:r>
            <a:r>
              <a:rPr dirty="0"/>
              <a:t>, es. </a:t>
            </a:r>
            <a:r>
              <a:rPr dirty="0" err="1"/>
              <a:t>nei</a:t>
            </a:r>
            <a:r>
              <a:rPr dirty="0"/>
              <a:t> </a:t>
            </a:r>
            <a:r>
              <a:rPr dirty="0" err="1"/>
              <a:t>livelli</a:t>
            </a:r>
            <a:r>
              <a:rPr dirty="0"/>
              <a:t> </a:t>
            </a:r>
            <a:r>
              <a:rPr dirty="0" err="1"/>
              <a:t>energetici</a:t>
            </a:r>
            <a:r>
              <a:rPr dirty="0"/>
              <a:t> di </a:t>
            </a:r>
            <a:r>
              <a:rPr dirty="0" err="1"/>
              <a:t>traslazione</a:t>
            </a:r>
            <a:r>
              <a:rPr dirty="0"/>
              <a:t>, </a:t>
            </a:r>
            <a:r>
              <a:rPr dirty="0" err="1"/>
              <a:t>rotazione</a:t>
            </a:r>
            <a:r>
              <a:rPr dirty="0"/>
              <a:t>, </a:t>
            </a:r>
            <a:r>
              <a:rPr dirty="0" err="1"/>
              <a:t>vibrazione</a:t>
            </a:r>
            <a:r>
              <a:rPr dirty="0"/>
              <a:t> </a:t>
            </a:r>
            <a:r>
              <a:rPr dirty="0" err="1"/>
              <a:t>delle</a:t>
            </a:r>
            <a:r>
              <a:rPr dirty="0"/>
              <a:t> </a:t>
            </a:r>
            <a:r>
              <a:rPr dirty="0" err="1"/>
              <a:t>molecole</a:t>
            </a:r>
            <a:r>
              <a:rPr dirty="0"/>
              <a:t>, </a:t>
            </a:r>
            <a:r>
              <a:rPr dirty="0" err="1"/>
              <a:t>elettronici</a:t>
            </a:r>
            <a:r>
              <a:rPr dirty="0"/>
              <a:t>, </a:t>
            </a:r>
            <a:r>
              <a:rPr dirty="0" err="1"/>
              <a:t>dell’energia</a:t>
            </a:r>
            <a:r>
              <a:rPr dirty="0"/>
              <a:t> </a:t>
            </a:r>
            <a:r>
              <a:rPr dirty="0" err="1"/>
              <a:t>potenziale</a:t>
            </a:r>
            <a:r>
              <a:rPr dirty="0"/>
              <a:t> di </a:t>
            </a:r>
            <a:r>
              <a:rPr dirty="0" err="1"/>
              <a:t>interazioni</a:t>
            </a:r>
            <a:r>
              <a:rPr dirty="0"/>
              <a:t> int</a:t>
            </a:r>
            <a:r>
              <a:rPr lang="it-IT" dirty="0" err="1"/>
              <a:t>er</a:t>
            </a:r>
            <a:r>
              <a:rPr dirty="0" err="1"/>
              <a:t>molecolari</a:t>
            </a:r>
            <a:endParaRPr dirty="0"/>
          </a:p>
          <a:p>
            <a:r>
              <a:rPr dirty="0" err="1"/>
              <a:t>All’</a:t>
            </a:r>
            <a:r>
              <a:rPr b="1" dirty="0" err="1"/>
              <a:t>equilibrio</a:t>
            </a:r>
            <a:r>
              <a:rPr dirty="0"/>
              <a:t> </a:t>
            </a:r>
            <a:r>
              <a:rPr dirty="0" err="1"/>
              <a:t>termodinamico</a:t>
            </a:r>
            <a:r>
              <a:rPr dirty="0"/>
              <a:t> il </a:t>
            </a:r>
            <a:r>
              <a:rPr dirty="0" err="1"/>
              <a:t>gradi</a:t>
            </a:r>
            <a:r>
              <a:rPr dirty="0"/>
              <a:t> di </a:t>
            </a:r>
            <a:r>
              <a:rPr b="1" dirty="0" err="1"/>
              <a:t>dispersione</a:t>
            </a:r>
            <a:r>
              <a:rPr dirty="0"/>
              <a:t> e </a:t>
            </a:r>
            <a:r>
              <a:rPr b="1" dirty="0" err="1"/>
              <a:t>suddivisione</a:t>
            </a:r>
            <a:r>
              <a:rPr dirty="0"/>
              <a:t> </a:t>
            </a:r>
            <a:r>
              <a:rPr dirty="0" err="1"/>
              <a:t>dell’energia</a:t>
            </a:r>
            <a:r>
              <a:rPr dirty="0"/>
              <a:t> </a:t>
            </a:r>
            <a:r>
              <a:rPr dirty="0" err="1"/>
              <a:t>sono</a:t>
            </a:r>
            <a:r>
              <a:rPr dirty="0"/>
              <a:t> </a:t>
            </a:r>
            <a:r>
              <a:rPr b="1" dirty="0" err="1"/>
              <a:t>massimi</a:t>
            </a:r>
            <a:endParaRPr b="1" dirty="0"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i postula l’esistenza di una funzione S, che rappresenta il  grado di dispersione e suddivisione dell’energia…"/>
          <p:cNvSpPr txBox="1"/>
          <p:nvPr/>
        </p:nvSpPr>
        <p:spPr>
          <a:xfrm>
            <a:off x="739918" y="4060047"/>
            <a:ext cx="10053928" cy="2506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28599" indent="-228599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3000"/>
            </a:pPr>
            <a:r>
              <a:t>Si postula l’esistenza di una funzione S, che rappresenta il  grado di dispersione e suddivisione dell’energia</a:t>
            </a:r>
          </a:p>
          <a:p>
            <a:pPr marL="228599" indent="-228599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3000"/>
            </a:pPr>
            <a:r>
              <a:t>e che il valore di S dipenda dalla quantità di energia posseduta dal sistema e dalla sua costituzione a livello atomico</a:t>
            </a:r>
          </a:p>
          <a:p>
            <a:pPr marL="228599" indent="-228599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3000"/>
            </a:pPr>
            <a:r>
              <a:t>Questa funzione S è identica alla funzione S termodinamica</a:t>
            </a:r>
          </a:p>
        </p:txBody>
      </p:sp>
      <p:pic>
        <p:nvPicPr>
          <p:cNvPr id="14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48" y="322086"/>
            <a:ext cx="6692901" cy="3784601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Distribuzione di Maxwell…"/>
          <p:cNvSpPr txBox="1"/>
          <p:nvPr/>
        </p:nvSpPr>
        <p:spPr>
          <a:xfrm>
            <a:off x="7319823" y="612789"/>
            <a:ext cx="3744808" cy="320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/>
            </a:pPr>
            <a:r>
              <a:t>Distribuzione di Maxwell</a:t>
            </a:r>
          </a:p>
          <a:p>
            <a:pPr>
              <a:defRPr sz="2800"/>
            </a:pPr>
            <a:r>
              <a:t>per le velocità di un gas, p= mv</a:t>
            </a:r>
          </a:p>
          <a:p>
            <a:pPr>
              <a:defRPr sz="2800"/>
            </a:pPr>
            <a:r>
              <a:t>All’aumentare di T aumenta la dispersione su più intervalli di v e la suddivisione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olo 1"/>
          <p:cNvSpPr txBox="1">
            <a:spLocks noGrp="1"/>
          </p:cNvSpPr>
          <p:nvPr>
            <p:ph type="title"/>
          </p:nvPr>
        </p:nvSpPr>
        <p:spPr>
          <a:xfrm>
            <a:off x="838200" y="313628"/>
            <a:ext cx="10515600" cy="872830"/>
          </a:xfrm>
          <a:prstGeom prst="rect">
            <a:avLst/>
          </a:prstGeom>
        </p:spPr>
        <p:txBody>
          <a:bodyPr/>
          <a:lstStyle/>
          <a:p>
            <a:r>
              <a:t>Processi impossibili in condizioni adiabatiche</a:t>
            </a:r>
          </a:p>
        </p:txBody>
      </p:sp>
      <p:graphicFrame>
        <p:nvGraphicFramePr>
          <p:cNvPr id="97" name="Tabella 4"/>
          <p:cNvGraphicFramePr/>
          <p:nvPr/>
        </p:nvGraphicFramePr>
        <p:xfrm>
          <a:off x="954069" y="2095986"/>
          <a:ext cx="10515600" cy="419100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500" b="1">
                          <a:solidFill>
                            <a:srgbClr val="FFFFFF"/>
                          </a:solidFill>
                        </a:rPr>
                        <a:t>STATO A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500" b="1">
                          <a:solidFill>
                            <a:srgbClr val="FFFFFF"/>
                          </a:solidFill>
                        </a:rPr>
                        <a:t>STATO  B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Due blocchi di Cu uguali, a contatto, uno a 20 °C e l’altro a 30 °C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Entrambi i blocchi a 25 °C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Gas a temperatura T in metà recipiente, altra metà vuoto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Gas a temperatura T occupa tutto il recipiente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Un gas X occupa metà recipiente con pareti adiabatiche, il gas Y l’altra metà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La miscela di gas X Y occupa tutto il recipiente 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 sz="2200"/>
                      </a:pPr>
                      <a:r>
                        <a:t>Un recipiente con pareti adiabatiche, di volume V, con 2 moli H</a:t>
                      </a:r>
                      <a:r>
                        <a:rPr baseline="-5999"/>
                        <a:t>2</a:t>
                      </a:r>
                      <a:r>
                        <a:t> e 1 mole O</a:t>
                      </a:r>
                      <a:r>
                        <a:rPr baseline="-5999"/>
                        <a:t>2</a:t>
                      </a:r>
                      <a:r>
                        <a:t> e un catalizzatore e a temperatura T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2200"/>
                      </a:pPr>
                      <a:r>
                        <a:t>Un recipiente con pareti adiabatiche  di volume V, con 1 mol H</a:t>
                      </a:r>
                      <a:r>
                        <a:rPr baseline="-5999"/>
                        <a:t>2</a:t>
                      </a:r>
                      <a:r>
                        <a:t>O. La T è maggiore di una quantità che dipende dal calore di reazione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8" name="Freccia bidirezionale orizzontale 6"/>
          <p:cNvSpPr/>
          <p:nvPr/>
        </p:nvSpPr>
        <p:spPr>
          <a:xfrm rot="10800000">
            <a:off x="4977619" y="1299633"/>
            <a:ext cx="2236762" cy="676827"/>
          </a:xfrm>
          <a:prstGeom prst="left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0000"/>
              </a:gs>
              <a:gs pos="61000">
                <a:srgbClr val="ABC0E4"/>
              </a:gs>
              <a:gs pos="83000">
                <a:srgbClr val="ABC0E4"/>
              </a:gs>
              <a:gs pos="100000">
                <a:srgbClr val="C7D5ED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Dispersione e suddivisione dell’energia in stati di equilibri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Dispersione e suddivisione dell’energia in stati di equilibrio</a:t>
            </a:r>
          </a:p>
        </p:txBody>
      </p:sp>
      <p:sp>
        <p:nvSpPr>
          <p:cNvPr id="145" name="Postulato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</a:pPr>
            <a:r>
              <a:rPr dirty="0" err="1"/>
              <a:t>Postulato</a:t>
            </a:r>
            <a:r>
              <a:rPr dirty="0"/>
              <a:t>:</a:t>
            </a:r>
          </a:p>
          <a:p>
            <a:pPr marL="0" indent="0">
              <a:buSzTx/>
              <a:buFontTx/>
              <a:buNone/>
            </a:pPr>
            <a:r>
              <a:rPr dirty="0" err="1"/>
              <a:t>all’equilibrio</a:t>
            </a:r>
            <a:r>
              <a:rPr dirty="0"/>
              <a:t> </a:t>
            </a:r>
            <a:r>
              <a:rPr dirty="0" err="1"/>
              <a:t>termodinamico</a:t>
            </a:r>
            <a:r>
              <a:rPr dirty="0"/>
              <a:t> il </a:t>
            </a:r>
            <a:r>
              <a:rPr dirty="0" err="1"/>
              <a:t>grado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dispersione</a:t>
            </a:r>
            <a:r>
              <a:rPr dirty="0"/>
              <a:t> e </a:t>
            </a:r>
            <a:r>
              <a:rPr dirty="0" err="1"/>
              <a:t>suddivisione</a:t>
            </a:r>
            <a:r>
              <a:rPr dirty="0"/>
              <a:t> </a:t>
            </a:r>
            <a:r>
              <a:rPr dirty="0" err="1"/>
              <a:t>dell’energia</a:t>
            </a:r>
            <a:r>
              <a:rPr dirty="0"/>
              <a:t> è </a:t>
            </a:r>
            <a:r>
              <a:rPr dirty="0" err="1"/>
              <a:t>massimo</a:t>
            </a:r>
            <a:endParaRPr dirty="0"/>
          </a:p>
          <a:p>
            <a:pPr marL="0" indent="0">
              <a:buSzTx/>
              <a:buFontTx/>
              <a:buNone/>
            </a:pPr>
            <a:r>
              <a:rPr dirty="0"/>
              <a:t>Es. </a:t>
            </a:r>
            <a:r>
              <a:rPr dirty="0" err="1"/>
              <a:t>quando</a:t>
            </a:r>
            <a:r>
              <a:rPr dirty="0"/>
              <a:t> un </a:t>
            </a:r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caldo</a:t>
            </a:r>
            <a:r>
              <a:rPr dirty="0"/>
              <a:t> ed uno freddo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equilibrano</a:t>
            </a:r>
            <a:r>
              <a:rPr dirty="0"/>
              <a:t>, </a:t>
            </a:r>
            <a:r>
              <a:rPr dirty="0" err="1"/>
              <a:t>arrivando</a:t>
            </a:r>
            <a:r>
              <a:rPr dirty="0"/>
              <a:t> ad </a:t>
            </a:r>
            <a:r>
              <a:rPr dirty="0" err="1"/>
              <a:t>avere</a:t>
            </a:r>
            <a:r>
              <a:rPr dirty="0"/>
              <a:t>, una T </a:t>
            </a:r>
            <a:r>
              <a:rPr dirty="0" err="1"/>
              <a:t>uniforme</a:t>
            </a:r>
            <a:r>
              <a:rPr dirty="0"/>
              <a:t>. </a:t>
            </a:r>
            <a:r>
              <a:rPr dirty="0" err="1"/>
              <a:t>L’energia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è </a:t>
            </a:r>
            <a:r>
              <a:rPr dirty="0" err="1"/>
              <a:t>dispersa</a:t>
            </a:r>
            <a:r>
              <a:rPr dirty="0"/>
              <a:t> su </a:t>
            </a:r>
            <a:r>
              <a:rPr dirty="0" err="1"/>
              <a:t>entrambi</a:t>
            </a:r>
            <a:r>
              <a:rPr dirty="0"/>
              <a:t> e </a:t>
            </a:r>
            <a:r>
              <a:rPr dirty="0" err="1"/>
              <a:t>suddivisa</a:t>
            </a:r>
            <a:r>
              <a:rPr dirty="0"/>
              <a:t> </a:t>
            </a:r>
            <a:r>
              <a:rPr dirty="0" err="1"/>
              <a:t>nei</a:t>
            </a:r>
            <a:r>
              <a:rPr dirty="0"/>
              <a:t> </a:t>
            </a:r>
            <a:r>
              <a:rPr dirty="0" err="1"/>
              <a:t>vari</a:t>
            </a:r>
            <a:r>
              <a:rPr dirty="0"/>
              <a:t> </a:t>
            </a:r>
            <a:r>
              <a:rPr dirty="0" err="1"/>
              <a:t>modi</a:t>
            </a:r>
            <a:r>
              <a:rPr dirty="0"/>
              <a:t> di </a:t>
            </a:r>
            <a:r>
              <a:rPr dirty="0" err="1"/>
              <a:t>immagazzinamento</a:t>
            </a:r>
            <a:r>
              <a:rPr dirty="0"/>
              <a:t> </a:t>
            </a:r>
            <a:r>
              <a:rPr dirty="0" err="1"/>
              <a:t>dell’energia</a:t>
            </a:r>
            <a:endParaRPr dirty="0"/>
          </a:p>
          <a:p>
            <a:pPr marL="0" indent="0">
              <a:buSzTx/>
              <a:buFontTx/>
              <a:buNone/>
            </a:pPr>
            <a:r>
              <a:rPr dirty="0" err="1"/>
              <a:t>analogamente</a:t>
            </a:r>
            <a:r>
              <a:rPr dirty="0"/>
              <a:t> </a:t>
            </a:r>
            <a:r>
              <a:rPr dirty="0" err="1"/>
              <a:t>quando</a:t>
            </a:r>
            <a:r>
              <a:rPr dirty="0"/>
              <a:t> il gas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espande</a:t>
            </a:r>
            <a:r>
              <a:rPr dirty="0"/>
              <a:t> ed </a:t>
            </a:r>
            <a:r>
              <a:rPr dirty="0" err="1"/>
              <a:t>occupa</a:t>
            </a:r>
            <a:r>
              <a:rPr dirty="0"/>
              <a:t> </a:t>
            </a:r>
            <a:r>
              <a:rPr dirty="0" err="1"/>
              <a:t>tutto</a:t>
            </a:r>
            <a:r>
              <a:rPr dirty="0"/>
              <a:t> il volume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Definizione alternativa di termodinamic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Definizione alternativa di termodinamica</a:t>
            </a:r>
          </a:p>
        </p:txBody>
      </p:sp>
      <p:sp>
        <p:nvSpPr>
          <p:cNvPr id="148" name="La termodinamica è la scienza che riguarda la distribuzione e suddivisione dell’energia nei corpi macroscopici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La termodinamica è la scienza che riguarda la distribuzione e suddivisione dell’energia nei corpi macroscopici </a:t>
            </a:r>
          </a:p>
          <a:p>
            <a:r>
              <a:t>e con il grado e/o la natura di quella distribuzione e suddivisione indotta da processi che implicano scambi di calore e/o lavoro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Variazione di entropia per un’espansione isoterma di un gas perfet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Variazione di entropia per un’espansione isoterma di un gas perfetto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1" name="vale anche…"/>
              <p:cNvSpPr txBox="1">
                <a:spLocks noGrp="1"/>
              </p:cNvSpPr>
              <p:nvPr>
                <p:ph type="body" idx="1"/>
              </p:nvPr>
            </p:nvSpPr>
            <p:spPr>
              <a:prstGeom prst="rect">
                <a:avLst/>
              </a:prstGeom>
            </p:spPr>
            <p:txBody>
              <a:bodyPr/>
              <a:lstStyle/>
              <a:p>
                <a:pPr marL="0" indent="0" defTabSz="905255">
                  <a:spcBef>
                    <a:spcPts val="900"/>
                  </a:spcBef>
                  <a:buSzTx/>
                  <a:buFontTx/>
                  <a:buNone/>
                  <a:defRPr sz="2772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𝑟𝑒𝑣</m:t>
                              </m:r>
                            </m:sub>
                          </m:sSub>
                        </m:num>
                        <m:den>
                          <m: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/>
              </a:p>
              <a:p>
                <a:pPr marL="0" indent="0" defTabSz="905255">
                  <a:spcBef>
                    <a:spcPts val="900"/>
                  </a:spcBef>
                  <a:buSzTx/>
                  <a:buFontTx/>
                  <a:buNone/>
                  <a:defRPr sz="2772"/>
                </a:pPr>
                <a:endParaRPr/>
              </a:p>
              <a:p>
                <a:pPr marL="0" indent="0" defTabSz="905255">
                  <a:spcBef>
                    <a:spcPts val="900"/>
                  </a:spcBef>
                  <a:buSzTx/>
                  <a:buFontTx/>
                  <a:buNone/>
                  <a:defRPr sz="2772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𝑛𝑅𝑙𝑛</m:t>
                    </m:r>
                    <m:f>
                      <m:fPr>
                        <m:ctrlPr>
                          <a:rPr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t>       vale anche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𝑛𝑅𝑙𝑛</m:t>
                    </m:r>
                    <m:f>
                      <m:fPr>
                        <m:ctrlPr>
                          <a:rPr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den>
                    </m:f>
                  </m:oMath>
                </a14:m>
                <a:endParaRPr/>
              </a:p>
              <a:p>
                <a:pPr marL="0" indent="0" defTabSz="905255">
                  <a:spcBef>
                    <a:spcPts val="900"/>
                  </a:spcBef>
                  <a:buSzTx/>
                  <a:buFontTx/>
                  <a:buNone/>
                  <a:defRPr sz="2772"/>
                </a:pPr>
                <a:endParaRPr/>
              </a:p>
              <a:p>
                <a:pPr marL="0" indent="0" defTabSz="905255">
                  <a:spcBef>
                    <a:spcPts val="900"/>
                  </a:spcBef>
                  <a:buSzTx/>
                  <a:buFontTx/>
                  <a:buNone/>
                  <a:defRPr sz="2772"/>
                </a:pPr>
                <a:r>
                  <a:t>In questo caso la variazione di S è indipendente dalla T dell’espansione isoterma</a:t>
                </a:r>
              </a:p>
              <a:p>
                <a:pPr marL="0" indent="0" defTabSz="905255">
                  <a:spcBef>
                    <a:spcPts val="900"/>
                  </a:spcBef>
                  <a:buSzTx/>
                  <a:buFontTx/>
                  <a:buNone/>
                  <a:defRPr sz="2772"/>
                </a:pPr>
                <a:r>
                  <a:t>Più alta è la T dell’isoterma, più lavoro viene fatto</a:t>
                </a:r>
              </a:p>
            </p:txBody>
          </p:sp>
        </mc:Choice>
        <mc:Fallback>
          <p:sp>
            <p:nvSpPr>
              <p:cNvPr id="151" name="vale anche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prstGeom prst="rect">
                <a:avLst/>
              </a:prstGeom>
              <a:blipFill>
                <a:blip r:embed="rId2"/>
                <a:stretch>
                  <a:fillRect l="-162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Variazione di entropia per riscaldamen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Variazione di entropia per riscaldamento </a:t>
            </a:r>
          </a:p>
        </p:txBody>
      </p:sp>
      <p:sp>
        <p:nvSpPr>
          <p:cNvPr id="154" name="si considera C costante nell’intervallo di T: Tf-Ti…"/>
          <p:cNvSpPr txBox="1">
            <a:spLocks noGrp="1"/>
          </p:cNvSpPr>
          <p:nvPr>
            <p:ph type="body" sz="half" idx="1"/>
          </p:nvPr>
        </p:nvSpPr>
        <p:spPr>
          <a:xfrm>
            <a:off x="966943" y="4108678"/>
            <a:ext cx="10515601" cy="243211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200"/>
              </a:spcBef>
            </a:pPr>
            <a:r>
              <a:t>si considera C costante nell’intervallo di T: T</a:t>
            </a:r>
            <a:r>
              <a:rPr baseline="-5999"/>
              <a:t>f</a:t>
            </a:r>
            <a:r>
              <a:t>-T</a:t>
            </a:r>
            <a:r>
              <a:rPr baseline="-5999"/>
              <a:t>i</a:t>
            </a:r>
          </a:p>
          <a:p>
            <a:pPr>
              <a:spcBef>
                <a:spcPts val="200"/>
              </a:spcBef>
            </a:pPr>
            <a:r>
              <a:t>Quando T</a:t>
            </a:r>
            <a:r>
              <a:rPr baseline="-5999"/>
              <a:t>f</a:t>
            </a:r>
            <a:r>
              <a:t>&gt; T</a:t>
            </a:r>
            <a:r>
              <a:rPr baseline="-5999"/>
              <a:t>i</a:t>
            </a:r>
            <a:r>
              <a:t> il logaritmo è positivo e ΔS&gt; 0</a:t>
            </a:r>
          </a:p>
          <a:p>
            <a:pPr>
              <a:spcBef>
                <a:spcPts val="200"/>
              </a:spcBef>
            </a:pPr>
            <a:r>
              <a:t>quando T aumenta l’entropia aumenta</a:t>
            </a:r>
          </a:p>
          <a:p>
            <a:pPr>
              <a:spcBef>
                <a:spcPts val="200"/>
              </a:spcBef>
            </a:pPr>
            <a:r>
              <a:t>Nel caso di riscaldamento a p cost si usa C</a:t>
            </a:r>
            <a:r>
              <a:rPr baseline="-5999"/>
              <a:t>p</a:t>
            </a:r>
          </a:p>
          <a:p>
            <a:pPr>
              <a:spcBef>
                <a:spcPts val="200"/>
              </a:spcBef>
            </a:pPr>
            <a:r>
              <a:t>Nel caso di riscaldamento a V si usa C</a:t>
            </a:r>
            <a:r>
              <a:rPr baseline="-5999"/>
              <a:t>V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5" name="Equazione"/>
              <p:cNvSpPr txBox="1"/>
              <p:nvPr/>
            </p:nvSpPr>
            <p:spPr>
              <a:xfrm>
                <a:off x="8622925" y="2770712"/>
                <a:ext cx="1813872" cy="925090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latinLnBrk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sz="2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sz="2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sz="2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2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𝐶𝑙𝑛</m:t>
                      </m:r>
                      <m:f>
                        <m:fPr>
                          <m:ctrlPr>
                            <a:rPr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sz="2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sz="2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sz="2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sz="2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sz="2900"/>
              </a:p>
            </p:txBody>
          </p:sp>
        </mc:Choice>
        <mc:Fallback>
          <p:sp>
            <p:nvSpPr>
              <p:cNvPr id="155" name="Equazion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2925" y="2770712"/>
                <a:ext cx="1813872" cy="925090"/>
              </a:xfrm>
              <a:prstGeom prst="rect">
                <a:avLst/>
              </a:prstGeom>
              <a:blipFill>
                <a:blip r:embed="rId2"/>
                <a:stretch>
                  <a:fillRect r="-2357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6" name="Equazione"/>
              <p:cNvSpPr txBox="1"/>
              <p:nvPr/>
            </p:nvSpPr>
            <p:spPr>
              <a:xfrm>
                <a:off x="1198494" y="1531714"/>
                <a:ext cx="1762261" cy="896036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latinLnBrk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𝑑𝑆</m:t>
                      </m:r>
                      <m:r>
                        <a:rPr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3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3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𝐶𝑑𝑇</m:t>
                          </m:r>
                        </m:num>
                        <m:den>
                          <m:r>
                            <a:rPr sz="3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sz="3300"/>
              </a:p>
            </p:txBody>
          </p:sp>
        </mc:Choice>
        <mc:Fallback>
          <p:sp>
            <p:nvSpPr>
              <p:cNvPr id="156" name="Equazion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494" y="1531714"/>
                <a:ext cx="1762261" cy="896036"/>
              </a:xfrm>
              <a:prstGeom prst="rect">
                <a:avLst/>
              </a:prstGeom>
              <a:blipFill>
                <a:blip r:embed="rId3"/>
                <a:stretch>
                  <a:fillRect r="-346" b="-6803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7" name="C capacità termica"/>
          <p:cNvSpPr txBox="1"/>
          <p:nvPr/>
        </p:nvSpPr>
        <p:spPr>
          <a:xfrm>
            <a:off x="4722931" y="1711762"/>
            <a:ext cx="2746138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r>
              <a:t>C capacità termica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8" name="Equazione"/>
              <p:cNvSpPr txBox="1"/>
              <p:nvPr/>
            </p:nvSpPr>
            <p:spPr>
              <a:xfrm>
                <a:off x="1379067" y="2819844"/>
                <a:ext cx="2032695" cy="1032816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latinLnBrk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∫</m:t>
                          </m:r>
                        </m:e>
                        <m:sub>
                          <m:sSub>
                            <m:sSubPr>
                              <m:ctrlP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bSup>
                      <m:f>
                        <m:fPr>
                          <m:ctrl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𝐶𝑑𝑇</m:t>
                          </m:r>
                        </m:num>
                        <m:den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sz="2800"/>
              </a:p>
            </p:txBody>
          </p:sp>
        </mc:Choice>
        <mc:Fallback>
          <p:sp>
            <p:nvSpPr>
              <p:cNvPr id="158" name="Equazion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067" y="2819844"/>
                <a:ext cx="2032695" cy="1032816"/>
              </a:xfrm>
              <a:prstGeom prst="rect">
                <a:avLst/>
              </a:prstGeom>
              <a:blipFill>
                <a:blip r:embed="rId4"/>
                <a:stretch>
                  <a:fillRect r="-4192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9" name="Equazione"/>
              <p:cNvSpPr txBox="1"/>
              <p:nvPr/>
            </p:nvSpPr>
            <p:spPr>
              <a:xfrm>
                <a:off x="4788570" y="2716849"/>
                <a:ext cx="2072205" cy="1032816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latinLnBrk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Sup>
                        <m:sSubSupPr>
                          <m:ctrl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∫</m:t>
                          </m:r>
                        </m:e>
                        <m:sub>
                          <m:sSub>
                            <m:sSubPr>
                              <m:ctrlP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bSup>
                      <m:f>
                        <m:fPr>
                          <m:ctrl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𝑑𝑇</m:t>
                          </m:r>
                        </m:num>
                        <m:den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sz="2800"/>
              </a:p>
            </p:txBody>
          </p:sp>
        </mc:Choice>
        <mc:Fallback>
          <p:sp>
            <p:nvSpPr>
              <p:cNvPr id="159" name="Equazion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570" y="2716849"/>
                <a:ext cx="2072205" cy="1032816"/>
              </a:xfrm>
              <a:prstGeom prst="rect">
                <a:avLst/>
              </a:prstGeom>
              <a:blipFill>
                <a:blip r:embed="rId5"/>
                <a:stretch>
                  <a:fillRect r="-2950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Variazione di entropia associata ad una transizione di fas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Variazione di entropia associata ad una transizione di fase</a:t>
            </a:r>
          </a:p>
        </p:txBody>
      </p:sp>
      <p:sp>
        <p:nvSpPr>
          <p:cNvPr id="162" name="Trasferimento di energia come q avviene reversibilmente per un solido in corrispondenza della temperatura di fusi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Trasferimento di energia come q avviene </a:t>
            </a:r>
            <a:r>
              <a:rPr b="1"/>
              <a:t>reversibilmente </a:t>
            </a:r>
            <a:r>
              <a:t>per un solido in corrispondenza della temperatura di fusione</a:t>
            </a:r>
          </a:p>
          <a:p>
            <a:r>
              <a:t>Se la T dell’</a:t>
            </a:r>
            <a:r>
              <a:rPr b="1"/>
              <a:t>ambiente</a:t>
            </a:r>
            <a:r>
              <a:t> è di una quantità infinitesima </a:t>
            </a:r>
            <a:r>
              <a:rPr b="1"/>
              <a:t>inferiore</a:t>
            </a:r>
            <a:r>
              <a:t> a quella del sistema, l’energia, sotto forma di calore, fluisce dal sistema e la sostanza </a:t>
            </a:r>
            <a:r>
              <a:rPr b="1"/>
              <a:t>solidifica</a:t>
            </a:r>
          </a:p>
          <a:p>
            <a:r>
              <a:t>Se la T dell’</a:t>
            </a:r>
            <a:r>
              <a:rPr b="1"/>
              <a:t>ambiente</a:t>
            </a:r>
            <a:r>
              <a:t> è di una quantità infinitesima </a:t>
            </a:r>
            <a:r>
              <a:rPr b="1"/>
              <a:t>superiore</a:t>
            </a:r>
            <a:r>
              <a:t> a quella del sistema, l’energia sotto forma di calore fluisce dall’ambiente e la sostanza </a:t>
            </a:r>
            <a:r>
              <a:rPr b="1"/>
              <a:t>fonde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ransizione di fase a pressione costante:fusio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Transizione di fase a pressione costante:fusione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5" name="Il calore trasferito per mole di sostanza, a p= cost, è la ΔtransHm…"/>
              <p:cNvSpPr txBox="1">
                <a:spLocks noGrp="1"/>
              </p:cNvSpPr>
              <p:nvPr>
                <p:ph type="body" idx="1"/>
              </p:nvPr>
            </p:nvSpPr>
            <p:spPr>
              <a:prstGeom prst="rect">
                <a:avLst/>
              </a:prstGeom>
            </p:spPr>
            <p:txBody>
              <a:bodyPr/>
              <a:lstStyle/>
              <a:p>
                <a:pPr marL="217170" indent="-217170" defTabSz="868680">
                  <a:spcBef>
                    <a:spcPts val="900"/>
                  </a:spcBef>
                  <a:defRPr sz="2660"/>
                </a:pPr>
                <a:r>
                  <a:t>Il calore trasferito per mole di sostanza, a p= cost, è la Δ</a:t>
                </a:r>
                <a:r>
                  <a:rPr baseline="-5999"/>
                  <a:t>trans</a:t>
                </a:r>
                <a:r>
                  <a:t>H</a:t>
                </a:r>
                <a:r>
                  <a:rPr baseline="-5999"/>
                  <a:t>m</a:t>
                </a:r>
              </a:p>
              <a:p>
                <a:pPr marL="217170" indent="-217170" defTabSz="868680">
                  <a:spcBef>
                    <a:spcPts val="900"/>
                  </a:spcBef>
                  <a:defRPr sz="2660"/>
                </a:pPr>
                <a:r>
                  <a:t>es. fusione</a:t>
                </a:r>
              </a:p>
              <a:p>
                <a:pPr marL="0" indent="0" defTabSz="868680">
                  <a:spcBef>
                    <a:spcPts val="900"/>
                  </a:spcBef>
                  <a:buSzTx/>
                  <a:buNone/>
                  <a:defRPr sz="2660"/>
                </a:pPr>
                <a:endParaRPr/>
              </a:p>
              <a:p>
                <a:pPr marL="0" lvl="1" indent="217170" defTabSz="868680">
                  <a:spcBef>
                    <a:spcPts val="900"/>
                  </a:spcBef>
                  <a:buSzTx/>
                  <a:buFontTx/>
                  <a:buNone/>
                  <a:defRPr sz="266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sz="285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sz="2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sz="2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𝑓𝑢𝑠</m:t>
                        </m:r>
                      </m:sub>
                    </m:sSub>
                    <m:r>
                      <a:rPr sz="2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sz="2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sz="2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sz="2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sz="2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sz="2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𝑓𝑢𝑠</m:t>
                            </m:r>
                          </m:sub>
                        </m:sSub>
                        <m:r>
                          <a:rPr sz="2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sz="2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sz="2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2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sz="2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sz="2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sz="2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2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sz="2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den>
                    </m:f>
                  </m:oMath>
                </a14:m>
                <a:r>
                  <a:t>               entropia di fusione a T</a:t>
                </a:r>
                <a:r>
                  <a:rPr baseline="-5999"/>
                  <a:t>f</a:t>
                </a:r>
              </a:p>
              <a:p>
                <a:pPr marL="0" lvl="1" indent="217170" defTabSz="868680">
                  <a:spcBef>
                    <a:spcPts val="900"/>
                  </a:spcBef>
                  <a:buSzTx/>
                  <a:buFontTx/>
                  <a:buNone/>
                  <a:defRPr sz="2660"/>
                </a:pPr>
                <a:endParaRPr baseline="-5999"/>
              </a:p>
              <a:p>
                <a:pPr marL="0" lvl="1" indent="217170" defTabSz="868680">
                  <a:spcBef>
                    <a:spcPts val="900"/>
                  </a:spcBef>
                  <a:buSzTx/>
                  <a:buFontTx/>
                  <a:buNone/>
                  <a:defRPr sz="2660"/>
                </a:pPr>
                <a:r>
                  <a:t>Le entalpie di fusione sono tutte positive, ed anche le Δ</a:t>
                </a:r>
                <a:r>
                  <a:rPr baseline="-5999"/>
                  <a:t>fus</a:t>
                </a:r>
                <a:r>
                  <a:t>S&gt;0</a:t>
                </a:r>
              </a:p>
              <a:p>
                <a:pPr marL="0" lvl="1" indent="217170" defTabSz="868680">
                  <a:spcBef>
                    <a:spcPts val="900"/>
                  </a:spcBef>
                  <a:buSzTx/>
                  <a:buFontTx/>
                  <a:buNone/>
                  <a:defRPr sz="2660"/>
                </a:pPr>
                <a:r>
                  <a:t>L’</a:t>
                </a:r>
                <a:r>
                  <a:rPr b="1"/>
                  <a:t>entropia di fusione standard</a:t>
                </a:r>
                <a:r>
                  <a:t> alla T di fusione, Δ</a:t>
                </a:r>
                <a:r>
                  <a:rPr baseline="-5999"/>
                  <a:t>fus</a:t>
                </a:r>
                <a:r>
                  <a:t>S°  è l’entropia di fusione in corrispondenza alla T</a:t>
                </a:r>
                <a:r>
                  <a:rPr baseline="-5999"/>
                  <a:t>f </a:t>
                </a:r>
                <a:r>
                  <a:t>alla </a:t>
                </a:r>
                <a:r>
                  <a:rPr b="1"/>
                  <a:t>p= 1bar</a:t>
                </a:r>
              </a:p>
            </p:txBody>
          </p:sp>
        </mc:Choice>
        <mc:Fallback>
          <p:sp>
            <p:nvSpPr>
              <p:cNvPr id="165" name="Il calore trasferito per mole di sostanza, a p= cost, è la ΔtransHm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prstGeom prst="rect">
                <a:avLst/>
              </a:prstGeom>
              <a:blipFill>
                <a:blip r:embed="rId2"/>
                <a:stretch>
                  <a:fillRect l="-1507" t="-210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Entropia di vaporizzazio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Entropia di vaporizzazione</a:t>
            </a:r>
          </a:p>
        </p:txBody>
      </p:sp>
      <p:sp>
        <p:nvSpPr>
          <p:cNvPr id="168" name="L’entropia di vaporizzazione in corrispondenza della T di ebollizi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L’entropia di vaporizzazione in corrispondenza della T di ebollizione</a:t>
            </a:r>
          </a:p>
          <a:p>
            <a:endParaRPr/>
          </a:p>
          <a:p>
            <a:pPr marL="0" indent="0">
              <a:buSzTx/>
              <a:buFontTx/>
              <a:buNone/>
            </a:pPr>
            <a:endParaRPr/>
          </a:p>
          <a:p>
            <a:pPr marL="0" indent="0">
              <a:buSzTx/>
              <a:buFontTx/>
              <a:buNone/>
            </a:pPr>
            <a:endParaRPr/>
          </a:p>
          <a:p>
            <a:pPr marL="0" indent="0">
              <a:buSzTx/>
              <a:buFontTx/>
              <a:buNone/>
            </a:pPr>
            <a:r>
              <a:t>Per la Δ</a:t>
            </a:r>
            <a:r>
              <a:rPr baseline="-5999"/>
              <a:t>vap</a:t>
            </a:r>
            <a:r>
              <a:t>S° la pressione è di 1 bar</a:t>
            </a:r>
          </a:p>
          <a:p>
            <a:pPr marL="0" indent="0">
              <a:buSzTx/>
              <a:buFontTx/>
              <a:buNone/>
            </a:pPr>
            <a:r>
              <a:t>Le Δ</a:t>
            </a:r>
            <a:r>
              <a:rPr baseline="-5999"/>
              <a:t>vap</a:t>
            </a:r>
            <a:r>
              <a:t>S sono positive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9" name="Equazione"/>
              <p:cNvSpPr txBox="1"/>
              <p:nvPr/>
            </p:nvSpPr>
            <p:spPr>
              <a:xfrm>
                <a:off x="4791951" y="2953573"/>
                <a:ext cx="2748432" cy="900864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latinLnBrk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𝑣𝑎𝑝</m:t>
                          </m:r>
                        </m:sub>
                      </m:sSub>
                      <m: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𝑣𝑎𝑝</m:t>
                              </m:r>
                            </m:sub>
                          </m:sSub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sz="2800"/>
              </a:p>
            </p:txBody>
          </p:sp>
        </mc:Choice>
        <mc:Fallback>
          <p:sp>
            <p:nvSpPr>
              <p:cNvPr id="169" name="Equazion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951" y="2953573"/>
                <a:ext cx="2748432" cy="900864"/>
              </a:xfrm>
              <a:prstGeom prst="rect">
                <a:avLst/>
              </a:prstGeom>
              <a:blipFill>
                <a:blip r:embed="rId2"/>
                <a:stretch>
                  <a:fillRect r="-8426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Variazione di entropia dell’ambient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Variazione di entropia dell’ambiente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2" name="Si può calcolare la variazione di entropia dell’ambiente in contatto con il sistema a temperatura T, quando il sistema riceve il calore reversibilmente qamb,rev…"/>
              <p:cNvSpPr txBox="1">
                <a:spLocks noGrp="1"/>
              </p:cNvSpPr>
              <p:nvPr>
                <p:ph type="body" idx="1"/>
              </p:nvPr>
            </p:nvSpPr>
            <p:spPr>
              <a:prstGeom prst="rect">
                <a:avLst/>
              </a:prstGeom>
            </p:spPr>
            <p:txBody>
              <a:bodyPr/>
              <a:lstStyle/>
              <a:p>
                <a:pPr marL="224027" indent="-224027" defTabSz="896111">
                  <a:spcBef>
                    <a:spcPts val="900"/>
                  </a:spcBef>
                  <a:defRPr sz="3136"/>
                </a:pPr>
                <a:r>
                  <a:t>Si può calcolare la variazione di entropia dell’ambiente in contatto con il sistema a temperatura T, quando il sistema riceve il calore reversibilmente q</a:t>
                </a:r>
                <a:r>
                  <a:rPr baseline="-5999"/>
                  <a:t>amb,rev</a:t>
                </a:r>
                <a:r>
                  <a:t> </a:t>
                </a:r>
              </a:p>
              <a:p>
                <a:pPr marL="0" indent="0" defTabSz="896111">
                  <a:spcBef>
                    <a:spcPts val="900"/>
                  </a:spcBef>
                  <a:buSzTx/>
                  <a:buFontTx/>
                  <a:buNone/>
                  <a:defRPr sz="3136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𝑎𝑚𝑏</m:t>
                          </m:r>
                        </m:sub>
                      </m:sSub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sz="3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3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sz="3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𝑎𝑚𝑏</m:t>
                              </m:r>
                              <m:r>
                                <a:rPr sz="3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sz="3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𝑟𝑒𝑣</m:t>
                              </m:r>
                            </m:sub>
                          </m:sSub>
                        </m:num>
                        <m:den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/>
              </a:p>
              <a:p>
                <a:pPr marL="224027" indent="-224027" defTabSz="896111">
                  <a:spcBef>
                    <a:spcPts val="900"/>
                  </a:spcBef>
                  <a:defRPr sz="3136"/>
                </a:pPr>
                <a:r>
                  <a:t>Si considera che l’ambiente sia così esteso che rimane a p=cost.</a:t>
                </a:r>
              </a:p>
              <a:p>
                <a:pPr marL="224027" indent="-224027" defTabSz="896111">
                  <a:spcBef>
                    <a:spcPts val="900"/>
                  </a:spcBef>
                  <a:defRPr sz="3136"/>
                </a:pPr>
                <a:r>
                  <a:t>Pertanto, il calore trasferito all’ambiente all’ambiente può essere identificato con la sua variazione di entalpia</a:t>
                </a:r>
              </a:p>
            </p:txBody>
          </p:sp>
        </mc:Choice>
        <mc:Fallback>
          <p:sp>
            <p:nvSpPr>
              <p:cNvPr id="172" name="Si può calcolare la variazione di entropia dell’ambiente in contatto con il sistema a temperatura T, quando il sistema riceve il calore reversibilmente qamb,rev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prstGeom prst="rect">
                <a:avLst/>
              </a:prstGeom>
              <a:blipFill>
                <a:blip r:embed="rId2"/>
                <a:stretch>
                  <a:fillRect l="-1739" t="-280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74" name="qamb,rev= ΔHamb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838200" y="937470"/>
                <a:ext cx="10515601" cy="4983060"/>
              </a:xfrm>
              <a:prstGeom prst="rect">
                <a:avLst/>
              </a:prstGeom>
            </p:spPr>
            <p:txBody>
              <a:bodyPr/>
              <a:lstStyle/>
              <a:p>
                <a:pPr marL="226313" indent="-226313" defTabSz="905255">
                  <a:spcBef>
                    <a:spcPts val="900"/>
                  </a:spcBef>
                  <a:defRPr sz="2772"/>
                </a:pPr>
                <a:r>
                  <a:t>q</a:t>
                </a:r>
                <a:r>
                  <a:rPr baseline="-5999"/>
                  <a:t>amb,rev</a:t>
                </a:r>
                <a:r>
                  <a:t>= ΔH</a:t>
                </a:r>
                <a:r>
                  <a:rPr baseline="-5999"/>
                  <a:t>amb</a:t>
                </a:r>
              </a:p>
              <a:p>
                <a:pPr marL="226313" indent="-226313" defTabSz="905255">
                  <a:spcBef>
                    <a:spcPts val="900"/>
                  </a:spcBef>
                  <a:defRPr sz="2772"/>
                </a:pPr>
                <a:r>
                  <a:t>H è una funzione di stato, una sua variazione è indipendente dal percorso</a:t>
                </a:r>
              </a:p>
              <a:p>
                <a:pPr marL="226313" indent="-226313" defTabSz="905255">
                  <a:spcBef>
                    <a:spcPts val="900"/>
                  </a:spcBef>
                  <a:defRPr sz="2772"/>
                </a:pPr>
                <a:r>
                  <a:t>Pertanto, il </a:t>
                </a:r>
                <a:r>
                  <a:rPr b="1"/>
                  <a:t>pedice rev</a:t>
                </a:r>
                <a:r>
                  <a:t> può essere rimosso </a:t>
                </a:r>
              </a:p>
              <a:p>
                <a:pPr marL="226313" indent="-226313" defTabSz="905255">
                  <a:spcBef>
                    <a:spcPts val="900"/>
                  </a:spcBef>
                  <a:defRPr sz="2772"/>
                </a:pPr>
                <a:endParaRPr/>
              </a:p>
              <a:p>
                <a:pPr marL="0" indent="0" defTabSz="905255">
                  <a:spcBef>
                    <a:spcPts val="900"/>
                  </a:spcBef>
                  <a:buSzTx/>
                  <a:buFontTx/>
                  <a:buNone/>
                  <a:defRPr sz="2772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𝑎𝑚𝑏</m:t>
                          </m:r>
                        </m:sub>
                      </m:sSub>
                      <m:r>
                        <a:rPr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𝑎𝑚𝑏</m:t>
                              </m:r>
                            </m:sub>
                          </m:sSub>
                        </m:num>
                        <m:den>
                          <m: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/>
              </a:p>
              <a:p>
                <a:pPr marL="0" indent="0" defTabSz="905255">
                  <a:spcBef>
                    <a:spcPts val="900"/>
                  </a:spcBef>
                  <a:buSzTx/>
                  <a:buFontTx/>
                  <a:buNone/>
                  <a:defRPr sz="2772"/>
                </a:pPr>
                <a:endParaRPr/>
              </a:p>
              <a:p>
                <a:pPr marL="0" indent="0" defTabSz="905255">
                  <a:spcBef>
                    <a:spcPts val="900"/>
                  </a:spcBef>
                  <a:buSzTx/>
                  <a:buFontTx/>
                  <a:buNone/>
                  <a:defRPr sz="2772"/>
                </a:pPr>
                <a:r>
                  <a:t>si può utilizzare per calcolare la variazione di S dell’ambiente indipendentemente dal fatto che la trasformazione sia realizzata reversibilmente o meno</a:t>
                </a:r>
              </a:p>
            </p:txBody>
          </p:sp>
        </mc:Choice>
        <mc:Fallback>
          <p:sp>
            <p:nvSpPr>
              <p:cNvPr id="174" name="qamb,rev= ΔHamb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937470"/>
                <a:ext cx="10515601" cy="4983060"/>
              </a:xfrm>
              <a:prstGeom prst="rect">
                <a:avLst/>
              </a:prstGeom>
              <a:blipFill>
                <a:blip r:embed="rId2"/>
                <a:stretch>
                  <a:fillRect l="-1623" t="-220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Variazione di entropia dell’ambiente per espansione isoterma reversibile del sistem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868680">
              <a:defRPr sz="4180"/>
            </a:pPr>
            <a:r>
              <a:t>Variazione di entropia dell’ambiente per espansione isoterma </a:t>
            </a:r>
            <a:r>
              <a:rPr b="1">
                <a:latin typeface="+mn-lt"/>
                <a:ea typeface="+mn-ea"/>
                <a:cs typeface="+mn-cs"/>
                <a:sym typeface="Calibri"/>
              </a:rPr>
              <a:t>reversibile</a:t>
            </a:r>
            <a:r>
              <a:t> del sistema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7" name="qamb= -qsist…"/>
              <p:cNvSpPr txBox="1">
                <a:spLocks noGrp="1"/>
              </p:cNvSpPr>
              <p:nvPr>
                <p:ph type="body" idx="1"/>
              </p:nvPr>
            </p:nvSpPr>
            <p:spPr>
              <a:prstGeom prst="rect">
                <a:avLst/>
              </a:prstGeom>
            </p:spPr>
            <p:txBody>
              <a:bodyPr/>
              <a:lstStyle/>
              <a:p>
                <a:pPr marL="0" indent="0" defTabSz="804672">
                  <a:spcBef>
                    <a:spcPts val="800"/>
                  </a:spcBef>
                  <a:buSzTx/>
                  <a:buFontTx/>
                  <a:buNone/>
                  <a:defRPr sz="2464"/>
                </a:pPr>
                <a:r>
                  <a:t>q</a:t>
                </a:r>
                <a:r>
                  <a:rPr baseline="-5999"/>
                  <a:t>amb</a:t>
                </a:r>
                <a:r>
                  <a:t>= -q</a:t>
                </a:r>
                <a:r>
                  <a:rPr baseline="-5999"/>
                  <a:t>sist</a:t>
                </a:r>
              </a:p>
              <a:p>
                <a:pPr marL="0" indent="0" defTabSz="804672">
                  <a:spcBef>
                    <a:spcPts val="800"/>
                  </a:spcBef>
                  <a:buSzTx/>
                  <a:buFontTx/>
                  <a:buNone/>
                  <a:defRPr sz="2464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sz="2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sz="26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6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sz="26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𝑎𝑚𝑏</m:t>
                          </m:r>
                        </m:sub>
                      </m:sSub>
                      <m:r>
                        <a:rPr sz="2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sz="26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6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sz="26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baseline="-5999"/>
              </a:p>
              <a:p>
                <a:pPr marL="0" indent="0" defTabSz="804672">
                  <a:spcBef>
                    <a:spcPts val="800"/>
                  </a:spcBef>
                  <a:buSzTx/>
                  <a:buFontTx/>
                  <a:buNone/>
                  <a:defRPr sz="2464"/>
                </a:pPr>
                <a:r>
                  <a:t>il sistema è un gas ideale che si espande reversibilmente da V</a:t>
                </a:r>
                <a:r>
                  <a:rPr baseline="-5999"/>
                  <a:t>i</a:t>
                </a:r>
                <a:r>
                  <a:t> a V</a:t>
                </a:r>
                <a:r>
                  <a:rPr baseline="-5999"/>
                  <a:t>f</a:t>
                </a:r>
                <a:r>
                  <a:t> in modo isotermo</a:t>
                </a:r>
              </a:p>
              <a:p>
                <a:pPr marL="0" indent="0" defTabSz="804672">
                  <a:spcBef>
                    <a:spcPts val="800"/>
                  </a:spcBef>
                  <a:buSzTx/>
                  <a:buFontTx/>
                  <a:buNone/>
                  <a:defRPr sz="2464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sz="2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sz="26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6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sz="26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𝑎𝑚𝑏</m:t>
                          </m:r>
                        </m:sub>
                      </m:sSub>
                      <m:r>
                        <a:rPr sz="2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sz="26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6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sz="26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sz="2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sz="26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6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𝑛𝑅𝑙𝑛</m:t>
                          </m:r>
                          <m:f>
                            <m:fPr>
                              <m:ctrlPr>
                                <a:rPr sz="26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sz="26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6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sz="26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sz="26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6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sz="26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r>
                            <a:rPr sz="26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sz="2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sz="2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𝑛𝑅𝑙𝑛</m:t>
                      </m:r>
                      <m:f>
                        <m:fPr>
                          <m:ctrlPr>
                            <a:rPr sz="26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sz="26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6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sz="26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sz="26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6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sz="26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sz="2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sz="2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sz="26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6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sz="26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𝑠𝑖𝑠𝑡</m:t>
                          </m:r>
                        </m:sub>
                      </m:sSub>
                    </m:oMath>
                  </m:oMathPara>
                </a14:m>
                <a:endParaRPr/>
              </a:p>
              <a:p>
                <a:pPr marL="0" indent="0" defTabSz="804672">
                  <a:spcBef>
                    <a:spcPts val="800"/>
                  </a:spcBef>
                  <a:buSzTx/>
                  <a:buFontTx/>
                  <a:buNone/>
                  <a:defRPr sz="2464"/>
                </a:pPr>
                <a:endParaRPr/>
              </a:p>
              <a:p>
                <a:pPr marL="0" indent="0" defTabSz="804672">
                  <a:spcBef>
                    <a:spcPts val="800"/>
                  </a:spcBef>
                  <a:buSzTx/>
                  <a:buFontTx/>
                  <a:buNone/>
                  <a:defRPr sz="2464"/>
                </a:pPr>
                <a:r>
                  <a:t>La variazione di S dell’ambiente è l’opposto di quella del sistema e la</a:t>
                </a:r>
                <a:r>
                  <a:rPr b="1"/>
                  <a:t> variazione totale di S</a:t>
                </a:r>
                <a:r>
                  <a:t> per il </a:t>
                </a:r>
                <a:r>
                  <a:rPr b="1"/>
                  <a:t>processo reversibile</a:t>
                </a:r>
                <a:r>
                  <a:t> è </a:t>
                </a:r>
                <a:r>
                  <a:rPr b="1"/>
                  <a:t>zero</a:t>
                </a:r>
              </a:p>
            </p:txBody>
          </p:sp>
        </mc:Choice>
        <mc:Fallback>
          <p:sp>
            <p:nvSpPr>
              <p:cNvPr id="177" name="qamb= -qsist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prstGeom prst="rect">
                <a:avLst/>
              </a:prstGeom>
              <a:blipFill>
                <a:blip r:embed="rId2"/>
                <a:stretch>
                  <a:fillRect l="-1391" t="-182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rasformazioni spontanee e n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Trasformazioni spontanee e non</a:t>
            </a:r>
          </a:p>
        </p:txBody>
      </p:sp>
      <p:sp>
        <p:nvSpPr>
          <p:cNvPr id="101" name="Una trasformazione spontanea è un cambiamento che ha una tendenza a verificarsi senza che sia necessario compiere lavoro per farlo avvenire.…"/>
          <p:cNvSpPr txBox="1">
            <a:spLocks noGrp="1"/>
          </p:cNvSpPr>
          <p:nvPr>
            <p:ph type="body" idx="1"/>
          </p:nvPr>
        </p:nvSpPr>
        <p:spPr>
          <a:xfrm>
            <a:off x="735205" y="1529515"/>
            <a:ext cx="10515601" cy="4351339"/>
          </a:xfrm>
          <a:prstGeom prst="rect">
            <a:avLst/>
          </a:prstGeom>
        </p:spPr>
        <p:txBody>
          <a:bodyPr/>
          <a:lstStyle/>
          <a:p>
            <a:pPr>
              <a:defRPr sz="3600"/>
            </a:pPr>
            <a:r>
              <a:t>Una </a:t>
            </a:r>
            <a:r>
              <a:rPr>
                <a:solidFill>
                  <a:srgbClr val="0433FF"/>
                </a:solidFill>
              </a:rPr>
              <a:t>trasformazione spontanea</a:t>
            </a:r>
            <a:r>
              <a:t> è un cambiamento che ha una tendenza a verificarsi senza che sia necessario compiere </a:t>
            </a:r>
            <a:r>
              <a:rPr b="1"/>
              <a:t>lavoro</a:t>
            </a:r>
            <a:r>
              <a:t> per farlo avvenire. </a:t>
            </a:r>
          </a:p>
          <a:p>
            <a:pPr marL="0" lvl="1" indent="228600">
              <a:buSzTx/>
              <a:buFontTx/>
              <a:buNone/>
              <a:defRPr sz="3600"/>
            </a:pPr>
            <a:r>
              <a:t>Una trasformazione spontanea ha una tendenza naturale a verificarsi</a:t>
            </a:r>
          </a:p>
          <a:p>
            <a:pPr>
              <a:defRPr sz="3600"/>
            </a:pPr>
            <a:r>
              <a:t>Una </a:t>
            </a:r>
            <a:r>
              <a:rPr>
                <a:solidFill>
                  <a:srgbClr val="FF2600"/>
                </a:solidFill>
              </a:rPr>
              <a:t>trasformazione non spontanea</a:t>
            </a:r>
            <a:r>
              <a:t> è un cambiamento non ha alcuna tendenza naturale a verificarsi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Espansione isoterma libera (pex= 0) di un gas perfetto. Processo irreversibi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868680">
              <a:defRPr sz="4180"/>
            </a:pPr>
            <a:r>
              <a:t>Espansione isoterma libera (p</a:t>
            </a:r>
            <a:r>
              <a:rPr baseline="-5999"/>
              <a:t>ex</a:t>
            </a:r>
            <a:r>
              <a:t>= 0) di un gas perfetto. Processo </a:t>
            </a:r>
            <a:r>
              <a:rPr b="1">
                <a:latin typeface="+mn-lt"/>
                <a:ea typeface="+mn-ea"/>
                <a:cs typeface="+mn-cs"/>
                <a:sym typeface="Calibri"/>
              </a:rPr>
              <a:t>irreversibile</a:t>
            </a:r>
            <a:r>
              <a:t> </a:t>
            </a:r>
          </a:p>
        </p:txBody>
      </p:sp>
      <p:sp>
        <p:nvSpPr>
          <p:cNvPr id="180" name="La variazione di S per il sistema è la stessa, perché S è una funzione di stat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26313" indent="-226313" defTabSz="905255">
              <a:spcBef>
                <a:spcPts val="900"/>
              </a:spcBef>
              <a:defRPr sz="2772"/>
            </a:pPr>
            <a:r>
              <a:t>La variazione di S per il sistema è la stessa, perché S è una funzione di stato</a:t>
            </a:r>
          </a:p>
          <a:p>
            <a:pPr marL="226313" indent="-226313" defTabSz="905255">
              <a:spcBef>
                <a:spcPts val="900"/>
              </a:spcBef>
              <a:defRPr sz="2772"/>
            </a:pPr>
            <a:r>
              <a:t>ΔU= 0 perché la trasformazione è isoterma </a:t>
            </a:r>
          </a:p>
          <a:p>
            <a:pPr marL="226313" indent="-226313" defTabSz="905255">
              <a:spcBef>
                <a:spcPts val="900"/>
              </a:spcBef>
              <a:defRPr sz="2772"/>
            </a:pPr>
            <a:r>
              <a:t>non si compie lavoro w= 0, allora anche q= 0</a:t>
            </a:r>
          </a:p>
          <a:p>
            <a:pPr marL="226313" indent="-226313" defTabSz="905255">
              <a:spcBef>
                <a:spcPts val="900"/>
              </a:spcBef>
              <a:defRPr sz="2772"/>
            </a:pPr>
            <a:r>
              <a:t>non viene trasferito alcun calore all’ambiente,</a:t>
            </a:r>
          </a:p>
          <a:p>
            <a:pPr marL="226313" indent="-226313" defTabSz="905255">
              <a:spcBef>
                <a:spcPts val="900"/>
              </a:spcBef>
              <a:defRPr sz="2772"/>
            </a:pPr>
            <a:r>
              <a:t>quindi ΔS</a:t>
            </a:r>
            <a:r>
              <a:rPr baseline="-5999"/>
              <a:t>amb</a:t>
            </a:r>
            <a:r>
              <a:t>= 0</a:t>
            </a:r>
          </a:p>
          <a:p>
            <a:pPr marL="226313" indent="-226313" defTabSz="905255">
              <a:spcBef>
                <a:spcPts val="900"/>
              </a:spcBef>
              <a:defRPr sz="2772"/>
            </a:pPr>
            <a:r>
              <a:t>ΔS</a:t>
            </a:r>
            <a:r>
              <a:rPr baseline="-5999"/>
              <a:t>TOT</a:t>
            </a:r>
            <a:r>
              <a:t>= ΔS</a:t>
            </a:r>
            <a:r>
              <a:rPr baseline="-5999"/>
              <a:t>sist</a:t>
            </a:r>
            <a:r>
              <a:t> &gt;0 </a:t>
            </a:r>
          </a:p>
          <a:p>
            <a:pPr marL="226313" indent="-226313" defTabSz="905255">
              <a:spcBef>
                <a:spcPts val="900"/>
              </a:spcBef>
              <a:defRPr sz="2772"/>
            </a:pPr>
            <a:r>
              <a:t>In accordo con il II principio l’entropia dell’universo per questo processo irreversibile è aumentata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rocesso irreversibi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Processo irreversibile</a:t>
            </a:r>
          </a:p>
        </p:txBody>
      </p:sp>
      <p:sp>
        <p:nvSpPr>
          <p:cNvPr id="183" name="Sistema isolato costituito da due parti, ciascuna caratterizzata da una T ben definita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Sistema isolato costituito da due parti, ciascuna caratterizzata da una T ben definita</a:t>
            </a:r>
          </a:p>
          <a:p>
            <a:r>
              <a:t>sia T</a:t>
            </a:r>
            <a:r>
              <a:rPr baseline="-5999"/>
              <a:t>1</a:t>
            </a:r>
            <a:r>
              <a:t>&gt;T</a:t>
            </a:r>
            <a:r>
              <a:rPr baseline="-5999"/>
              <a:t>2</a:t>
            </a:r>
          </a:p>
          <a:p>
            <a:r>
              <a:t>il volume è costante, quindi dw= 0 </a:t>
            </a:r>
          </a:p>
          <a:p>
            <a:r>
              <a:t>La variazione di energia di ciascuna delle parti è legata solo al flusso di calore</a:t>
            </a:r>
          </a:p>
          <a:p>
            <a:r>
              <a:t>dU</a:t>
            </a:r>
            <a:r>
              <a:rPr baseline="-5999"/>
              <a:t>1</a:t>
            </a:r>
            <a:r>
              <a:t>= dq</a:t>
            </a:r>
            <a:r>
              <a:rPr baseline="-5999"/>
              <a:t>1</a:t>
            </a:r>
            <a:r>
              <a:t>        e dU</a:t>
            </a:r>
            <a:r>
              <a:rPr baseline="-5999"/>
              <a:t>2</a:t>
            </a:r>
            <a:r>
              <a:t>= dq</a:t>
            </a:r>
            <a:r>
              <a:rPr baseline="-5999"/>
              <a:t>2</a:t>
            </a:r>
          </a:p>
          <a:p>
            <a:r>
              <a:t>In base al I principio il calore si conserva, quindi dq=-dq</a:t>
            </a:r>
            <a:r>
              <a:rPr baseline="-5999"/>
              <a:t>1</a:t>
            </a:r>
            <a:r>
              <a:t>= dq</a:t>
            </a:r>
            <a:r>
              <a:rPr baseline="-5999"/>
              <a:t>2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La variazione S totale per il sistema sarà la somma delle variazioni di entropia delle due parti:…"/>
          <p:cNvSpPr txBox="1">
            <a:spLocks noGrp="1"/>
          </p:cNvSpPr>
          <p:nvPr>
            <p:ph type="body" idx="1"/>
          </p:nvPr>
        </p:nvSpPr>
        <p:spPr>
          <a:xfrm>
            <a:off x="838199" y="801989"/>
            <a:ext cx="10515601" cy="6053314"/>
          </a:xfrm>
          <a:prstGeom prst="rect">
            <a:avLst/>
          </a:prstGeom>
        </p:spPr>
        <p:txBody>
          <a:bodyPr/>
          <a:lstStyle/>
          <a:p>
            <a:pPr marL="0" indent="0" defTabSz="905255">
              <a:spcBef>
                <a:spcPts val="900"/>
              </a:spcBef>
              <a:buSzTx/>
              <a:buFontTx/>
              <a:buNone/>
              <a:defRPr sz="2772"/>
            </a:pPr>
            <a:r>
              <a:rPr dirty="0"/>
              <a:t>La </a:t>
            </a:r>
            <a:r>
              <a:rPr dirty="0" err="1"/>
              <a:t>variazione</a:t>
            </a:r>
            <a:r>
              <a:rPr dirty="0"/>
              <a:t> S </a:t>
            </a:r>
            <a:r>
              <a:rPr dirty="0" err="1"/>
              <a:t>totale</a:t>
            </a:r>
            <a:r>
              <a:rPr dirty="0"/>
              <a:t> per il </a:t>
            </a:r>
            <a:r>
              <a:rPr dirty="0" err="1"/>
              <a:t>sistema</a:t>
            </a:r>
            <a:r>
              <a:rPr dirty="0"/>
              <a:t> </a:t>
            </a:r>
            <a:r>
              <a:rPr dirty="0" err="1"/>
              <a:t>sarà</a:t>
            </a:r>
            <a:r>
              <a:rPr dirty="0"/>
              <a:t> la somma </a:t>
            </a:r>
            <a:r>
              <a:rPr dirty="0" err="1"/>
              <a:t>delle</a:t>
            </a:r>
            <a:r>
              <a:rPr dirty="0"/>
              <a:t> </a:t>
            </a:r>
            <a:r>
              <a:rPr dirty="0" err="1"/>
              <a:t>variazioni</a:t>
            </a:r>
            <a:r>
              <a:rPr dirty="0"/>
              <a:t> di </a:t>
            </a:r>
            <a:r>
              <a:rPr dirty="0" err="1"/>
              <a:t>entropia</a:t>
            </a:r>
            <a:r>
              <a:rPr dirty="0"/>
              <a:t> </a:t>
            </a:r>
            <a:r>
              <a:rPr dirty="0" err="1"/>
              <a:t>delle</a:t>
            </a:r>
            <a:r>
              <a:rPr dirty="0"/>
              <a:t> due parti:</a:t>
            </a:r>
          </a:p>
          <a:p>
            <a:pPr marL="0" indent="0" defTabSz="905255">
              <a:spcBef>
                <a:spcPts val="900"/>
              </a:spcBef>
              <a:buSzTx/>
              <a:buFontTx/>
              <a:buNone/>
              <a:defRPr sz="2772"/>
            </a:pPr>
            <a:endParaRPr dirty="0"/>
          </a:p>
          <a:p>
            <a:pPr marL="0" indent="0" defTabSz="905255">
              <a:spcBef>
                <a:spcPts val="900"/>
              </a:spcBef>
              <a:buSzTx/>
              <a:buFontTx/>
              <a:buNone/>
              <a:defRPr sz="2772"/>
            </a:pPr>
            <a:endParaRPr dirty="0"/>
          </a:p>
          <a:p>
            <a:pPr marL="0" indent="0" defTabSz="905255">
              <a:spcBef>
                <a:spcPts val="900"/>
              </a:spcBef>
              <a:buSzTx/>
              <a:buFontTx/>
              <a:buNone/>
              <a:defRPr sz="2772"/>
            </a:pPr>
            <a:endParaRPr dirty="0"/>
          </a:p>
          <a:p>
            <a:pPr marL="0" indent="0" defTabSz="905255">
              <a:spcBef>
                <a:spcPts val="900"/>
              </a:spcBef>
              <a:buSzTx/>
              <a:buFontTx/>
              <a:buNone/>
              <a:defRPr sz="2772"/>
            </a:pPr>
            <a:r>
              <a:rPr dirty="0"/>
              <a:t>Il </a:t>
            </a:r>
            <a:r>
              <a:rPr dirty="0" err="1"/>
              <a:t>calore</a:t>
            </a:r>
            <a:r>
              <a:rPr dirty="0"/>
              <a:t> </a:t>
            </a:r>
            <a:r>
              <a:rPr dirty="0" err="1"/>
              <a:t>passa</a:t>
            </a:r>
            <a:r>
              <a:rPr dirty="0"/>
              <a:t> </a:t>
            </a:r>
            <a:r>
              <a:rPr dirty="0" err="1"/>
              <a:t>irreversibilmente</a:t>
            </a:r>
            <a:r>
              <a:rPr dirty="0"/>
              <a:t> dal </a:t>
            </a:r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più</a:t>
            </a:r>
            <a:r>
              <a:rPr dirty="0"/>
              <a:t> </a:t>
            </a:r>
            <a:r>
              <a:rPr dirty="0" err="1"/>
              <a:t>caldo</a:t>
            </a:r>
            <a:r>
              <a:rPr dirty="0"/>
              <a:t> (1) a </a:t>
            </a:r>
            <a:r>
              <a:rPr dirty="0" err="1"/>
              <a:t>quello</a:t>
            </a:r>
            <a:r>
              <a:rPr dirty="0"/>
              <a:t> </a:t>
            </a:r>
            <a:r>
              <a:rPr dirty="0" err="1"/>
              <a:t>più</a:t>
            </a:r>
            <a:r>
              <a:rPr dirty="0"/>
              <a:t> freddo (2)</a:t>
            </a:r>
          </a:p>
          <a:p>
            <a:pPr marL="0" indent="0" defTabSz="905255">
              <a:spcBef>
                <a:spcPts val="900"/>
              </a:spcBef>
              <a:buSzTx/>
              <a:buFontTx/>
              <a:buNone/>
              <a:defRPr sz="2772"/>
            </a:pPr>
            <a:r>
              <a:rPr dirty="0" err="1"/>
              <a:t>dS</a:t>
            </a:r>
            <a:r>
              <a:rPr dirty="0"/>
              <a:t>&gt; 0</a:t>
            </a:r>
          </a:p>
          <a:p>
            <a:pPr marL="0" indent="0" defTabSz="905255">
              <a:spcBef>
                <a:spcPts val="900"/>
              </a:spcBef>
              <a:buSzTx/>
              <a:buFontTx/>
              <a:buNone/>
              <a:defRPr sz="2772"/>
            </a:pPr>
            <a:r>
              <a:rPr dirty="0"/>
              <a:t>Uno stato di non </a:t>
            </a:r>
            <a:r>
              <a:rPr dirty="0" err="1"/>
              <a:t>equilibrio</a:t>
            </a:r>
            <a:r>
              <a:rPr dirty="0"/>
              <a:t> (T</a:t>
            </a:r>
            <a:r>
              <a:rPr baseline="-5999" dirty="0"/>
              <a:t>1</a:t>
            </a:r>
            <a:r>
              <a:rPr dirty="0"/>
              <a:t>&gt; T</a:t>
            </a:r>
            <a:r>
              <a:rPr baseline="-5999" dirty="0"/>
              <a:t>2</a:t>
            </a:r>
            <a:r>
              <a:rPr dirty="0"/>
              <a:t>) evolve verso uno stato di </a:t>
            </a:r>
            <a:r>
              <a:rPr dirty="0" err="1"/>
              <a:t>equilibrio</a:t>
            </a:r>
            <a:r>
              <a:rPr dirty="0"/>
              <a:t>, dove T1=T2=</a:t>
            </a:r>
            <a:r>
              <a:rPr dirty="0" err="1"/>
              <a:t>Teq</a:t>
            </a:r>
            <a:r>
              <a:rPr dirty="0"/>
              <a:t> </a:t>
            </a:r>
            <a:r>
              <a:rPr dirty="0" err="1"/>
              <a:t>mediante</a:t>
            </a:r>
            <a:r>
              <a:rPr dirty="0"/>
              <a:t> un </a:t>
            </a:r>
            <a:r>
              <a:rPr lang="it-IT" dirty="0"/>
              <a:t>aumento</a:t>
            </a:r>
            <a:r>
              <a:rPr dirty="0"/>
              <a:t> di </a:t>
            </a:r>
            <a:r>
              <a:rPr dirty="0" err="1"/>
              <a:t>entropia</a:t>
            </a:r>
            <a:r>
              <a:rPr dirty="0"/>
              <a:t> </a:t>
            </a:r>
          </a:p>
          <a:p>
            <a:pPr marL="0" indent="0" defTabSz="905255">
              <a:spcBef>
                <a:spcPts val="900"/>
              </a:spcBef>
              <a:buSzTx/>
              <a:buFontTx/>
              <a:buNone/>
              <a:defRPr sz="2772"/>
            </a:pPr>
            <a:r>
              <a:rPr dirty="0" err="1"/>
              <a:t>L’entropia</a:t>
            </a:r>
            <a:r>
              <a:rPr dirty="0"/>
              <a:t> </a:t>
            </a:r>
            <a:r>
              <a:rPr dirty="0" err="1"/>
              <a:t>dello</a:t>
            </a:r>
            <a:r>
              <a:rPr dirty="0"/>
              <a:t> stato di </a:t>
            </a:r>
            <a:r>
              <a:rPr dirty="0" err="1"/>
              <a:t>equilibrio</a:t>
            </a:r>
            <a:r>
              <a:rPr dirty="0"/>
              <a:t> </a:t>
            </a:r>
            <a:r>
              <a:rPr dirty="0" err="1"/>
              <a:t>deve</a:t>
            </a:r>
            <a:r>
              <a:rPr dirty="0"/>
              <a:t> </a:t>
            </a:r>
            <a:r>
              <a:rPr dirty="0" err="1"/>
              <a:t>essere</a:t>
            </a:r>
            <a:r>
              <a:rPr dirty="0"/>
              <a:t> </a:t>
            </a:r>
            <a:r>
              <a:rPr dirty="0" err="1"/>
              <a:t>maggiore</a:t>
            </a:r>
            <a:r>
              <a:rPr dirty="0"/>
              <a:t> di </a:t>
            </a:r>
            <a:r>
              <a:rPr dirty="0" err="1"/>
              <a:t>quella</a:t>
            </a:r>
            <a:r>
              <a:rPr dirty="0"/>
              <a:t> di </a:t>
            </a:r>
            <a:r>
              <a:rPr dirty="0" err="1"/>
              <a:t>qualsiasi</a:t>
            </a:r>
            <a:r>
              <a:rPr dirty="0"/>
              <a:t> </a:t>
            </a:r>
            <a:r>
              <a:rPr dirty="0" err="1"/>
              <a:t>altro</a:t>
            </a:r>
            <a:r>
              <a:rPr dirty="0"/>
              <a:t> stato di non </a:t>
            </a:r>
            <a:r>
              <a:rPr dirty="0" err="1"/>
              <a:t>equilibrio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6" name="Equazione"/>
              <p:cNvSpPr txBox="1"/>
              <p:nvPr/>
            </p:nvSpPr>
            <p:spPr>
              <a:xfrm>
                <a:off x="3847452" y="1805871"/>
                <a:ext cx="6152300" cy="103098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latinLnBrk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sz="3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3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sz="3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sz="3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3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𝑑𝑞</m:t>
                          </m:r>
                        </m:num>
                        <m:den>
                          <m:sSub>
                            <m:sSubPr>
                              <m:ctrlPr>
                                <a:rPr sz="3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3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sz="3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sz="3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3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𝑑𝑞</m:t>
                          </m:r>
                        </m:num>
                        <m:den>
                          <m:sSub>
                            <m:sSubPr>
                              <m:ctrlPr>
                                <a:rPr sz="3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3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sz="3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𝑑𝑞</m:t>
                      </m:r>
                      <m:d>
                        <m:dPr>
                          <m:ctrlPr>
                            <a:rPr sz="3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sz="3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sz="3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sz="33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33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sz="33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sz="3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sz="3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sz="3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sz="33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33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sz="33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sz="3300"/>
              </a:p>
            </p:txBody>
          </p:sp>
        </mc:Choice>
        <mc:Fallback>
          <p:sp>
            <p:nvSpPr>
              <p:cNvPr id="186" name="Equazion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7452" y="1805871"/>
                <a:ext cx="6152300" cy="1030987"/>
              </a:xfrm>
              <a:prstGeom prst="rect">
                <a:avLst/>
              </a:prstGeom>
              <a:blipFill>
                <a:blip r:embed="rId2"/>
                <a:stretch>
                  <a:fillRect r="-198" b="-10651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Reazione chimica o transizione di fase a p co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Reazione chimica o transizione di fase a p cost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9" name="q può essere identificato con la variazione di entalpia del sistema: ΔH…"/>
              <p:cNvSpPr txBox="1">
                <a:spLocks noGrp="1"/>
              </p:cNvSpPr>
              <p:nvPr>
                <p:ph type="body" idx="1"/>
              </p:nvPr>
            </p:nvSpPr>
            <p:spPr>
              <a:prstGeom prst="rect">
                <a:avLst/>
              </a:prstGeom>
            </p:spPr>
            <p:txBody>
              <a:bodyPr/>
              <a:lstStyle/>
              <a:p>
                <a:r>
                  <a:t>q può essere identificato con la variazione di entalpia del sistema: ΔH</a:t>
                </a:r>
              </a:p>
              <a:p>
                <a:pPr marL="0" indent="0"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𝑎𝑚𝑏</m:t>
                          </m:r>
                        </m:sub>
                      </m:sSub>
                      <m:r>
                        <a:rPr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/>
              </a:p>
              <a:p>
                <a:pPr marL="0" indent="0">
                  <a:buSzTx/>
                  <a:buFontTx/>
                  <a:buNone/>
                </a:pPr>
                <a:r>
                  <a:t>Se il processo è esotermico, ΔH&lt; 0, ΔS</a:t>
                </a:r>
                <a:r>
                  <a:rPr baseline="-5999"/>
                  <a:t>amb</a:t>
                </a:r>
                <a:r>
                  <a:t>&gt; 0</a:t>
                </a:r>
              </a:p>
              <a:p>
                <a:pPr marL="0" indent="0">
                  <a:buSzTx/>
                  <a:buFontTx/>
                  <a:buNone/>
                </a:pPr>
                <a:r>
                  <a:t>L’entropia dell’ambiente aumenta se il calore viene trasferito ad esso</a:t>
                </a:r>
              </a:p>
              <a:p>
                <a:pPr marL="0" indent="0">
                  <a:buSzTx/>
                  <a:buFontTx/>
                  <a:buNone/>
                </a:pPr>
                <a:r>
                  <a:t>Viceversa se il processo è endotermico, ΔH&gt; 0, l’entropia dell’ambiente diminuisce</a:t>
                </a:r>
              </a:p>
            </p:txBody>
          </p:sp>
        </mc:Choice>
        <mc:Fallback>
          <p:sp>
            <p:nvSpPr>
              <p:cNvPr id="189" name="q può essere identificato con la variazione di entalpia del sistema: ΔH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prstGeom prst="rect">
                <a:avLst/>
              </a:prstGeom>
              <a:blipFill>
                <a:blip r:embed="rId2"/>
                <a:stretch>
                  <a:fillRect l="-1623" t="-2241" r="-87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Le trasformazioni non spontanee possono essere indotte ad avvenire compiendo lavoro, es:…"/>
          <p:cNvSpPr txBox="1">
            <a:spLocks noGrp="1"/>
          </p:cNvSpPr>
          <p:nvPr>
            <p:ph type="body" idx="1"/>
          </p:nvPr>
        </p:nvSpPr>
        <p:spPr>
          <a:xfrm>
            <a:off x="709456" y="731306"/>
            <a:ext cx="10515601" cy="5667244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3200"/>
            </a:pPr>
            <a:r>
              <a:t>Le trasformazioni non spontanee possono essere </a:t>
            </a:r>
            <a:r>
              <a:rPr b="1"/>
              <a:t>indotte</a:t>
            </a:r>
            <a:r>
              <a:t> ad avvenire compiendo </a:t>
            </a:r>
            <a:r>
              <a:rPr b="1"/>
              <a:t>lavoro</a:t>
            </a:r>
            <a:r>
              <a:t>, es:</a:t>
            </a:r>
          </a:p>
          <a:p>
            <a:pPr marL="300789" indent="-300789">
              <a:buFontTx/>
              <a:defRPr sz="3200"/>
            </a:pPr>
            <a:r>
              <a:t>un gas può essere compresso in un volume più piccolo spingendo un pistone</a:t>
            </a:r>
          </a:p>
          <a:p>
            <a:pPr marL="300789" indent="-300789">
              <a:buFontTx/>
              <a:defRPr sz="3200"/>
            </a:pPr>
            <a:r>
              <a:t>la T di un oggetto freddo può essere aumentata forzando il passaggio di una corrente elettrica </a:t>
            </a:r>
          </a:p>
          <a:p>
            <a:pPr marL="0" indent="0">
              <a:buSzTx/>
              <a:buFontTx/>
              <a:buNone/>
              <a:defRPr sz="3200"/>
            </a:pPr>
            <a:r>
              <a:t>In termodinamica il termine </a:t>
            </a:r>
            <a:r>
              <a:rPr b="1"/>
              <a:t>spontaneo</a:t>
            </a:r>
            <a:r>
              <a:t> </a:t>
            </a:r>
            <a:r>
              <a:rPr b="1"/>
              <a:t>non</a:t>
            </a:r>
            <a:r>
              <a:t> ha niente a che fare con la </a:t>
            </a:r>
            <a:r>
              <a:rPr b="1"/>
              <a:t>velocità</a:t>
            </a:r>
            <a:r>
              <a:t>. Alcune trasformazioni spontanee sono molto veloci (es. precipitazione di AgCl), altre estremamente lente </a:t>
            </a:r>
          </a:p>
          <a:p>
            <a:pPr marL="0" indent="0">
              <a:buSzTx/>
              <a:buFontTx/>
              <a:buNone/>
              <a:defRPr sz="3200"/>
            </a:pPr>
            <a:r>
              <a:t>C</a:t>
            </a:r>
            <a:r>
              <a:rPr baseline="-5999"/>
              <a:t>6</a:t>
            </a:r>
            <a:r>
              <a:t>H</a:t>
            </a:r>
            <a:r>
              <a:rPr baseline="-5999"/>
              <a:t>6</a:t>
            </a:r>
            <a:r>
              <a:t>(l) —&gt; 6 C(s, grafite) + 3 H</a:t>
            </a:r>
            <a:r>
              <a:rPr baseline="-5999"/>
              <a:t>2</a:t>
            </a:r>
            <a:r>
              <a:t>(g)          milioni di anni 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o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II principio: enunciato di Kelvin    (1)</a:t>
            </a:r>
          </a:p>
        </p:txBody>
      </p:sp>
      <p:sp>
        <p:nvSpPr>
          <p:cNvPr id="106" name="Segnaposto contenuto 2"/>
          <p:cNvSpPr txBox="1">
            <a:spLocks noGrp="1"/>
          </p:cNvSpPr>
          <p:nvPr>
            <p:ph type="body" idx="1"/>
          </p:nvPr>
        </p:nvSpPr>
        <p:spPr>
          <a:xfrm>
            <a:off x="838200" y="1572407"/>
            <a:ext cx="10515600" cy="4936871"/>
          </a:xfrm>
          <a:prstGeom prst="rect">
            <a:avLst/>
          </a:prstGeom>
        </p:spPr>
        <p:txBody>
          <a:bodyPr/>
          <a:lstStyle/>
          <a:p>
            <a:pPr marL="0" indent="0" defTabSz="905255">
              <a:spcBef>
                <a:spcPts val="900"/>
              </a:spcBef>
              <a:buSzTx/>
              <a:buFontTx/>
              <a:buNone/>
              <a:defRPr sz="3168" b="1"/>
            </a:pPr>
            <a:r>
              <a:rPr dirty="0"/>
              <a:t>Non è </a:t>
            </a:r>
            <a:r>
              <a:rPr dirty="0" err="1"/>
              <a:t>possibile</a:t>
            </a:r>
            <a:r>
              <a:rPr dirty="0"/>
              <a:t> </a:t>
            </a:r>
            <a:r>
              <a:rPr dirty="0" err="1"/>
              <a:t>alcun</a:t>
            </a:r>
            <a:r>
              <a:rPr dirty="0"/>
              <a:t> </a:t>
            </a:r>
            <a:r>
              <a:rPr dirty="0" err="1"/>
              <a:t>processo</a:t>
            </a:r>
            <a:r>
              <a:rPr dirty="0"/>
              <a:t> il cui </a:t>
            </a:r>
            <a:r>
              <a:rPr dirty="0">
                <a:solidFill>
                  <a:srgbClr val="FF2600"/>
                </a:solidFill>
              </a:rPr>
              <a:t>solo </a:t>
            </a:r>
            <a:r>
              <a:rPr dirty="0" err="1">
                <a:solidFill>
                  <a:srgbClr val="FF2600"/>
                </a:solidFill>
              </a:rPr>
              <a:t>risultato</a:t>
            </a:r>
            <a:r>
              <a:rPr dirty="0"/>
              <a:t> </a:t>
            </a:r>
            <a:r>
              <a:rPr dirty="0" err="1"/>
              <a:t>sia</a:t>
            </a:r>
            <a:r>
              <a:rPr dirty="0"/>
              <a:t> </a:t>
            </a:r>
            <a:r>
              <a:rPr dirty="0" err="1"/>
              <a:t>quello</a:t>
            </a:r>
            <a:r>
              <a:rPr dirty="0"/>
              <a:t> di </a:t>
            </a:r>
            <a:r>
              <a:rPr dirty="0" err="1"/>
              <a:t>assorbire</a:t>
            </a:r>
            <a:r>
              <a:rPr dirty="0"/>
              <a:t> </a:t>
            </a:r>
            <a:r>
              <a:rPr dirty="0" err="1"/>
              <a:t>calore</a:t>
            </a:r>
            <a:r>
              <a:rPr dirty="0"/>
              <a:t> da una </a:t>
            </a:r>
            <a:r>
              <a:rPr dirty="0" err="1"/>
              <a:t>sorgente</a:t>
            </a:r>
            <a:r>
              <a:rPr dirty="0"/>
              <a:t> e </a:t>
            </a:r>
            <a:r>
              <a:rPr dirty="0" err="1"/>
              <a:t>trasformarlo</a:t>
            </a:r>
            <a:r>
              <a:rPr dirty="0"/>
              <a:t> </a:t>
            </a:r>
            <a:r>
              <a:rPr dirty="0" err="1"/>
              <a:t>completamente</a:t>
            </a:r>
            <a:r>
              <a:rPr dirty="0"/>
              <a:t> in </a:t>
            </a:r>
            <a:r>
              <a:rPr dirty="0" err="1"/>
              <a:t>lavoro</a:t>
            </a:r>
            <a:endParaRPr dirty="0"/>
          </a:p>
          <a:p>
            <a:pPr marL="226313" indent="-226313" defTabSz="905255">
              <a:spcBef>
                <a:spcPts val="900"/>
              </a:spcBef>
              <a:defRPr sz="2772"/>
            </a:pPr>
            <a:r>
              <a:rPr dirty="0"/>
              <a:t>Solo </a:t>
            </a:r>
            <a:r>
              <a:rPr dirty="0" err="1"/>
              <a:t>risultato</a:t>
            </a:r>
            <a:r>
              <a:rPr dirty="0"/>
              <a:t>, </a:t>
            </a:r>
            <a:r>
              <a:rPr dirty="0" err="1"/>
              <a:t>significa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il </a:t>
            </a:r>
            <a:r>
              <a:rPr dirty="0" err="1"/>
              <a:t>sistema</a:t>
            </a:r>
            <a:r>
              <a:rPr dirty="0"/>
              <a:t> è in uno stato uguale a </a:t>
            </a:r>
            <a:r>
              <a:rPr dirty="0" err="1"/>
              <a:t>quello</a:t>
            </a:r>
            <a:r>
              <a:rPr dirty="0"/>
              <a:t> </a:t>
            </a:r>
            <a:r>
              <a:rPr dirty="0" err="1"/>
              <a:t>iniziale</a:t>
            </a:r>
            <a:r>
              <a:rPr dirty="0"/>
              <a:t>. Es. in una </a:t>
            </a:r>
            <a:r>
              <a:rPr dirty="0" err="1"/>
              <a:t>espansione</a:t>
            </a:r>
            <a:r>
              <a:rPr dirty="0"/>
              <a:t> </a:t>
            </a:r>
            <a:r>
              <a:rPr dirty="0" err="1"/>
              <a:t>isoterma</a:t>
            </a:r>
            <a:r>
              <a:rPr dirty="0"/>
              <a:t> di un gas </a:t>
            </a:r>
            <a:r>
              <a:rPr dirty="0" err="1"/>
              <a:t>ideale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trasforma</a:t>
            </a:r>
            <a:r>
              <a:rPr dirty="0"/>
              <a:t> q in w, ma il gas poi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trova</a:t>
            </a:r>
            <a:r>
              <a:rPr dirty="0"/>
              <a:t> a </a:t>
            </a:r>
            <a:r>
              <a:rPr dirty="0" err="1"/>
              <a:t>V</a:t>
            </a:r>
            <a:r>
              <a:rPr baseline="-25000" dirty="0" err="1"/>
              <a:t>f</a:t>
            </a:r>
            <a:r>
              <a:rPr dirty="0"/>
              <a:t>&gt;V</a:t>
            </a:r>
            <a:r>
              <a:rPr lang="it-IT" baseline="-25000" dirty="0"/>
              <a:t>i</a:t>
            </a:r>
            <a:r>
              <a:rPr dirty="0"/>
              <a:t> e p</a:t>
            </a:r>
            <a:r>
              <a:rPr baseline="-25000" dirty="0"/>
              <a:t>f</a:t>
            </a:r>
            <a:r>
              <a:rPr dirty="0"/>
              <a:t>&lt;p</a:t>
            </a:r>
            <a:r>
              <a:rPr lang="it-IT" baseline="-25000" dirty="0"/>
              <a:t>i</a:t>
            </a:r>
            <a:r>
              <a:rPr dirty="0"/>
              <a:t>.</a:t>
            </a:r>
          </a:p>
          <a:p>
            <a:pPr marL="226313" indent="-226313" defTabSz="905255">
              <a:spcBef>
                <a:spcPts val="900"/>
              </a:spcBef>
              <a:defRPr sz="2772"/>
            </a:pPr>
            <a:r>
              <a:rPr dirty="0"/>
              <a:t>Se non fosse </a:t>
            </a:r>
            <a:r>
              <a:rPr dirty="0" err="1"/>
              <a:t>così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potrebbe</a:t>
            </a:r>
            <a:r>
              <a:rPr dirty="0"/>
              <a:t> </a:t>
            </a:r>
            <a:r>
              <a:rPr dirty="0" err="1"/>
              <a:t>costruire</a:t>
            </a:r>
            <a:r>
              <a:rPr dirty="0"/>
              <a:t> un </a:t>
            </a:r>
            <a:r>
              <a:rPr dirty="0" err="1"/>
              <a:t>dispositivo</a:t>
            </a:r>
            <a:r>
              <a:rPr dirty="0"/>
              <a:t> per </a:t>
            </a:r>
            <a:r>
              <a:rPr dirty="0" err="1"/>
              <a:t>prelevare</a:t>
            </a:r>
            <a:r>
              <a:rPr dirty="0"/>
              <a:t> </a:t>
            </a:r>
            <a:r>
              <a:rPr dirty="0" err="1"/>
              <a:t>calore</a:t>
            </a:r>
            <a:r>
              <a:rPr dirty="0"/>
              <a:t> da una </a:t>
            </a:r>
            <a:r>
              <a:rPr dirty="0" err="1"/>
              <a:t>regione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terra a </a:t>
            </a:r>
            <a:r>
              <a:rPr dirty="0" err="1"/>
              <a:t>temperatura</a:t>
            </a:r>
            <a:r>
              <a:rPr dirty="0"/>
              <a:t> </a:t>
            </a:r>
            <a:r>
              <a:rPr dirty="0" err="1"/>
              <a:t>uniforme</a:t>
            </a:r>
            <a:r>
              <a:rPr dirty="0"/>
              <a:t> e </a:t>
            </a:r>
            <a:r>
              <a:rPr dirty="0" err="1"/>
              <a:t>utilizzarlo</a:t>
            </a:r>
            <a:r>
              <a:rPr dirty="0"/>
              <a:t> come </a:t>
            </a:r>
            <a:r>
              <a:rPr dirty="0" err="1"/>
              <a:t>fonte</a:t>
            </a:r>
            <a:r>
              <a:rPr dirty="0"/>
              <a:t> continua di </a:t>
            </a:r>
            <a:r>
              <a:rPr dirty="0" err="1"/>
              <a:t>lavoro</a:t>
            </a:r>
            <a:r>
              <a:rPr dirty="0"/>
              <a:t> </a:t>
            </a:r>
            <a:r>
              <a:rPr dirty="0" err="1"/>
              <a:t>meccanico</a:t>
            </a:r>
            <a:endParaRPr dirty="0"/>
          </a:p>
          <a:p>
            <a:pPr marL="226313" indent="-226313" defTabSz="905255">
              <a:spcBef>
                <a:spcPts val="900"/>
              </a:spcBef>
              <a:defRPr sz="2772"/>
            </a:pPr>
            <a:r>
              <a:rPr dirty="0" err="1"/>
              <a:t>oppure</a:t>
            </a:r>
            <a:r>
              <a:rPr dirty="0"/>
              <a:t>, </a:t>
            </a:r>
            <a:r>
              <a:rPr dirty="0" err="1"/>
              <a:t>più</a:t>
            </a:r>
            <a:r>
              <a:rPr dirty="0"/>
              <a:t> </a:t>
            </a:r>
            <a:r>
              <a:rPr dirty="0" err="1"/>
              <a:t>comunemente</a:t>
            </a:r>
            <a:r>
              <a:rPr dirty="0"/>
              <a:t>, </a:t>
            </a:r>
            <a:r>
              <a:rPr dirty="0" err="1"/>
              <a:t>calore</a:t>
            </a:r>
            <a:r>
              <a:rPr dirty="0"/>
              <a:t> </a:t>
            </a:r>
            <a:r>
              <a:rPr dirty="0" err="1"/>
              <a:t>prodotto</a:t>
            </a:r>
            <a:r>
              <a:rPr dirty="0"/>
              <a:t> </a:t>
            </a:r>
            <a:r>
              <a:rPr dirty="0" err="1"/>
              <a:t>dalla</a:t>
            </a:r>
            <a:r>
              <a:rPr dirty="0"/>
              <a:t> </a:t>
            </a:r>
            <a:r>
              <a:rPr dirty="0" err="1"/>
              <a:t>combustione</a:t>
            </a:r>
            <a:r>
              <a:rPr dirty="0"/>
              <a:t> di un </a:t>
            </a:r>
            <a:r>
              <a:rPr dirty="0" err="1"/>
              <a:t>combustibil</a:t>
            </a:r>
            <a:r>
              <a:rPr lang="it-IT" dirty="0"/>
              <a:t>e</a:t>
            </a:r>
            <a:endParaRPr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Macchine termiche, frigoriferi e pompe di calore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04327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r>
              <a:t>Macchine termiche, frigoriferi e pompe di calore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9" name="Rendimento: e il rapporto tra lavoro eseguito e calore assorbito…"/>
              <p:cNvSpPr txBox="1">
                <a:spLocks noGrp="1"/>
              </p:cNvSpPr>
              <p:nvPr>
                <p:ph type="body" sz="half" idx="1"/>
              </p:nvPr>
            </p:nvSpPr>
            <p:spPr>
              <a:xfrm>
                <a:off x="904343" y="2948554"/>
                <a:ext cx="7451566" cy="3469297"/>
              </a:xfrm>
              <a:prstGeom prst="rect">
                <a:avLst/>
              </a:prstGeom>
            </p:spPr>
            <p:txBody>
              <a:bodyPr/>
              <a:lstStyle/>
              <a:p>
                <a:pPr marL="157734" indent="-157734" defTabSz="630936">
                  <a:spcBef>
                    <a:spcPts val="600"/>
                  </a:spcBef>
                  <a:defRPr sz="2346"/>
                </a:pPr>
                <a:r>
                  <a:rPr b="1"/>
                  <a:t>Rendimento</a:t>
                </a:r>
                <a:r>
                  <a:t>: e il rapporto tra lavoro eseguito e calore assorbito</a:t>
                </a:r>
              </a:p>
              <a:p>
                <a:pPr marL="0" indent="0" defTabSz="630936">
                  <a:spcBef>
                    <a:spcPts val="600"/>
                  </a:spcBef>
                  <a:buSzTx/>
                  <a:buFontTx/>
                  <a:buNone/>
                  <a:defRPr sz="2346"/>
                </a:pPr>
                <a:endParaRPr/>
              </a:p>
              <a:p>
                <a:pPr marL="0" indent="0" algn="ctr" defTabSz="630936">
                  <a:spcBef>
                    <a:spcPts val="600"/>
                  </a:spcBef>
                  <a:buSzTx/>
                  <a:buFontTx/>
                  <a:buNone/>
                  <a:defRPr sz="2346"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sz="2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sz="2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/>
              </a:p>
              <a:p>
                <a:pPr marL="157734" indent="-157734" defTabSz="630936">
                  <a:spcBef>
                    <a:spcPts val="600"/>
                  </a:spcBef>
                  <a:defRPr sz="2346"/>
                </a:pPr>
                <a:endParaRPr/>
              </a:p>
              <a:p>
                <a:pPr marL="157734" indent="-157734" defTabSz="630936">
                  <a:spcBef>
                    <a:spcPts val="600"/>
                  </a:spcBef>
                  <a:defRPr sz="2346"/>
                </a:pPr>
                <a:r>
                  <a:t>Rendimento massimo</a:t>
                </a:r>
              </a:p>
              <a:p>
                <a:pPr marL="157734" indent="-157734" defTabSz="630936">
                  <a:spcBef>
                    <a:spcPts val="600"/>
                  </a:spcBef>
                  <a:defRPr sz="2346"/>
                </a:pPr>
                <a:r>
                  <a:t>Il lavoro massimo, si ottengono quando tutti i trasferimenti di energia avvengono reversibilmente</a:t>
                </a:r>
              </a:p>
            </p:txBody>
          </p:sp>
        </mc:Choice>
        <mc:Fallback>
          <p:sp>
            <p:nvSpPr>
              <p:cNvPr id="109" name="Rendimento: e il rapporto tra lavoro eseguito e calore assorbito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904343" y="2948554"/>
                <a:ext cx="7451566" cy="3469297"/>
              </a:xfrm>
              <a:prstGeom prst="rect">
                <a:avLst/>
              </a:prstGeom>
              <a:blipFill>
                <a:blip r:embed="rId2"/>
                <a:stretch>
                  <a:fillRect l="-1635" t="-2460" r="-204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0" name="Immagine" descr="Immagine"/>
          <p:cNvPicPr>
            <a:picLocks noChangeAspect="1"/>
          </p:cNvPicPr>
          <p:nvPr/>
        </p:nvPicPr>
        <p:blipFill>
          <a:blip r:embed="rId3"/>
          <a:srcRect t="1141" r="10819" b="1141"/>
          <a:stretch>
            <a:fillRect/>
          </a:stretch>
        </p:blipFill>
        <p:spPr>
          <a:xfrm>
            <a:off x="8276566" y="3075451"/>
            <a:ext cx="3690721" cy="2788944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Le macchine termiche reali hanno sia una regione calda, la sorgente calda,  che una fredda, il refrigerante…"/>
          <p:cNvSpPr txBox="1"/>
          <p:nvPr/>
        </p:nvSpPr>
        <p:spPr>
          <a:xfrm>
            <a:off x="702413" y="1153511"/>
            <a:ext cx="10690739" cy="1675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500"/>
            </a:pPr>
            <a:r>
              <a:t>Le macchine termiche reali hanno sia una regione calda, la </a:t>
            </a:r>
            <a:r>
              <a:rPr b="1">
                <a:solidFill>
                  <a:srgbClr val="FF2600"/>
                </a:solidFill>
              </a:rPr>
              <a:t>sorgente calda</a:t>
            </a:r>
            <a:r>
              <a:t>,  che una fredda, il </a:t>
            </a:r>
            <a:r>
              <a:rPr b="1">
                <a:solidFill>
                  <a:srgbClr val="0433FF"/>
                </a:solidFill>
              </a:rPr>
              <a:t>refrigerante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500"/>
            </a:pPr>
            <a:r>
              <a:t> Una certa energia deve essere deve essere ceduta al refrigerante sotto forma di calore, e non può essere utilizzata per compiere lavoro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ndimento di una macchina termica reversibi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Rendimento di una macchina termica reversibile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4" name="1) Il gas a contatto con la sorgente calda a Tcalda subisce un’espansione isoterma reversibile, da VA a VB, compiendo lavoro wcalda perché la U di un gas ideale dipende solo da T, e non varia lungo un’isoterma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838200" y="1614876"/>
                <a:ext cx="10515601" cy="4351339"/>
              </a:xfrm>
              <a:prstGeom prst="rect">
                <a:avLst/>
              </a:prstGeom>
            </p:spPr>
            <p:txBody>
              <a:bodyPr/>
              <a:lstStyle/>
              <a:p>
                <a:pPr marL="0" indent="0">
                  <a:buSzTx/>
                  <a:buFontTx/>
                  <a:buNone/>
                  <a:defRPr sz="3200"/>
                </a:pPr>
                <a:r>
                  <a:rPr dirty="0"/>
                  <a:t>1) I</a:t>
                </a:r>
                <a:r>
                  <a:rPr sz="3400" dirty="0"/>
                  <a:t>l gas a </a:t>
                </a:r>
                <a:r>
                  <a:rPr sz="3400" dirty="0" err="1"/>
                  <a:t>contatto</a:t>
                </a:r>
                <a:r>
                  <a:rPr sz="3400" dirty="0"/>
                  <a:t> con la </a:t>
                </a:r>
                <a:r>
                  <a:rPr sz="3400" dirty="0" err="1"/>
                  <a:t>sorgente</a:t>
                </a:r>
                <a:r>
                  <a:rPr sz="3400" dirty="0"/>
                  <a:t> </a:t>
                </a:r>
                <a:r>
                  <a:rPr sz="3400" dirty="0" err="1"/>
                  <a:t>calda</a:t>
                </a:r>
                <a:r>
                  <a:rPr sz="3400" dirty="0"/>
                  <a:t> a </a:t>
                </a:r>
                <a:r>
                  <a:rPr sz="3400" dirty="0" err="1">
                    <a:solidFill>
                      <a:srgbClr val="FF2600"/>
                    </a:solidFill>
                  </a:rPr>
                  <a:t>T</a:t>
                </a:r>
                <a:r>
                  <a:rPr sz="3400" baseline="-5999" dirty="0" err="1">
                    <a:solidFill>
                      <a:srgbClr val="FF2600"/>
                    </a:solidFill>
                  </a:rPr>
                  <a:t>calda</a:t>
                </a:r>
                <a:r>
                  <a:rPr sz="3400" dirty="0"/>
                  <a:t> </a:t>
                </a:r>
                <a:r>
                  <a:rPr lang="it-IT" sz="3400" dirty="0"/>
                  <a:t>fa</a:t>
                </a:r>
                <a:r>
                  <a:rPr sz="3400" dirty="0"/>
                  <a:t> </a:t>
                </a:r>
                <a:r>
                  <a:rPr sz="3400" dirty="0" err="1"/>
                  <a:t>un’espansione</a:t>
                </a:r>
                <a:r>
                  <a:rPr sz="3400" dirty="0"/>
                  <a:t> </a:t>
                </a:r>
                <a:r>
                  <a:rPr sz="3400" dirty="0" err="1"/>
                  <a:t>isoterma</a:t>
                </a:r>
                <a:r>
                  <a:rPr sz="3400" dirty="0"/>
                  <a:t> </a:t>
                </a:r>
                <a:r>
                  <a:rPr sz="3400" dirty="0" err="1"/>
                  <a:t>reversibile</a:t>
                </a:r>
                <a:r>
                  <a:rPr sz="3400" dirty="0"/>
                  <a:t>, da V</a:t>
                </a:r>
                <a:r>
                  <a:rPr sz="3400" baseline="-5999" dirty="0"/>
                  <a:t>A</a:t>
                </a:r>
                <a:r>
                  <a:rPr sz="3400" dirty="0"/>
                  <a:t> a V</a:t>
                </a:r>
                <a:r>
                  <a:rPr sz="3400" baseline="-5999" dirty="0"/>
                  <a:t>B</a:t>
                </a:r>
                <a:r>
                  <a:rPr sz="3400" dirty="0"/>
                  <a:t>, </a:t>
                </a:r>
                <a:r>
                  <a:rPr sz="3400" dirty="0" err="1"/>
                  <a:t>compiendo</a:t>
                </a:r>
                <a:r>
                  <a:rPr sz="3400" dirty="0"/>
                  <a:t> </a:t>
                </a:r>
                <a:r>
                  <a:rPr sz="3400" dirty="0" err="1"/>
                  <a:t>lavoro</a:t>
                </a:r>
                <a:r>
                  <a:rPr sz="3400" dirty="0"/>
                  <a:t> </a:t>
                </a:r>
                <a:r>
                  <a:rPr sz="3400" dirty="0" err="1"/>
                  <a:t>w</a:t>
                </a:r>
                <a:r>
                  <a:rPr sz="3400" baseline="-5999" dirty="0" err="1"/>
                  <a:t>calda</a:t>
                </a:r>
                <a:r>
                  <a:rPr sz="3400" dirty="0"/>
                  <a:t> </a:t>
                </a:r>
                <a:r>
                  <a:rPr sz="3400" dirty="0" err="1"/>
                  <a:t>perché</a:t>
                </a:r>
                <a:r>
                  <a:rPr sz="3400" dirty="0"/>
                  <a:t> la U di un gas </a:t>
                </a:r>
                <a:r>
                  <a:rPr sz="3400" dirty="0" err="1"/>
                  <a:t>ideale</a:t>
                </a:r>
                <a:r>
                  <a:rPr sz="3400" dirty="0"/>
                  <a:t> </a:t>
                </a:r>
                <a:r>
                  <a:rPr sz="3400" dirty="0" err="1"/>
                  <a:t>dipende</a:t>
                </a:r>
                <a:r>
                  <a:rPr sz="3400" dirty="0"/>
                  <a:t> solo da T, e non varia </a:t>
                </a:r>
                <a:r>
                  <a:rPr sz="3400" dirty="0" err="1"/>
                  <a:t>lungo</a:t>
                </a:r>
                <a:r>
                  <a:rPr sz="3400" dirty="0"/>
                  <a:t> </a:t>
                </a:r>
                <a:r>
                  <a:rPr sz="3400" dirty="0" err="1"/>
                  <a:t>un’isoterma</a:t>
                </a:r>
                <a:endParaRPr sz="3400" dirty="0"/>
              </a:p>
              <a:p>
                <a:pPr marL="0" indent="0">
                  <a:buSzTx/>
                  <a:buFontTx/>
                  <a:buNone/>
                  <a:defRPr sz="3400"/>
                </a:pPr>
                <a:r>
                  <a:rPr dirty="0"/>
                  <a:t> </a:t>
                </a:r>
                <a:r>
                  <a:rPr dirty="0" err="1">
                    <a:solidFill>
                      <a:srgbClr val="FF2600"/>
                    </a:solidFill>
                  </a:rPr>
                  <a:t>w</a:t>
                </a:r>
                <a:r>
                  <a:rPr baseline="-5999" dirty="0" err="1">
                    <a:solidFill>
                      <a:srgbClr val="FF2600"/>
                    </a:solidFill>
                  </a:rPr>
                  <a:t>calda</a:t>
                </a:r>
                <a:r>
                  <a:rPr dirty="0"/>
                  <a:t>= -</a:t>
                </a:r>
                <a:r>
                  <a:rPr dirty="0" err="1">
                    <a:solidFill>
                      <a:srgbClr val="FF2600"/>
                    </a:solidFill>
                  </a:rPr>
                  <a:t>q</a:t>
                </a:r>
                <a:r>
                  <a:rPr baseline="-5999" dirty="0" err="1">
                    <a:solidFill>
                      <a:srgbClr val="FF2600"/>
                    </a:solidFill>
                  </a:rPr>
                  <a:t>calda</a:t>
                </a:r>
                <a:r>
                  <a:rPr dirty="0"/>
                  <a:t>=</a:t>
                </a:r>
                <a14:m>
                  <m:oMath xmlns:m="http://schemas.openxmlformats.org/officeDocument/2006/math">
                    <m:r>
                      <a:rPr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𝑛𝑅</m:t>
                    </m:r>
                    <m:sSub>
                      <m:sSubPr>
                        <m:ctrlPr>
                          <a:rPr sz="36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36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sz="36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𝑐𝑎𝑙𝑑𝑎</m:t>
                        </m:r>
                      </m:sub>
                    </m:sSub>
                    <m:r>
                      <a:rPr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𝑙𝑛</m:t>
                    </m:r>
                    <m:f>
                      <m:fPr>
                        <m:ctrlPr>
                          <a:rPr sz="36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sz="36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36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sz="36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sz="36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36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sz="36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den>
                    </m:f>
                  </m:oMath>
                </a14:m>
                <a:endParaRPr dirty="0"/>
              </a:p>
              <a:p>
                <a:pPr marL="0" indent="0">
                  <a:buSzTx/>
                  <a:buFontTx/>
                  <a:buNone/>
                  <a:defRPr sz="3400"/>
                </a:pPr>
                <a:r>
                  <a:rPr dirty="0"/>
                  <a:t>2) </a:t>
                </a:r>
                <a:r>
                  <a:rPr dirty="0" err="1"/>
                  <a:t>Espansione</a:t>
                </a:r>
                <a:r>
                  <a:rPr dirty="0"/>
                  <a:t> </a:t>
                </a:r>
                <a:r>
                  <a:rPr dirty="0" err="1"/>
                  <a:t>adiabatica</a:t>
                </a:r>
                <a:r>
                  <a:rPr dirty="0"/>
                  <a:t> da V</a:t>
                </a:r>
                <a:r>
                  <a:rPr baseline="-5999" dirty="0"/>
                  <a:t>B</a:t>
                </a:r>
                <a:r>
                  <a:rPr dirty="0"/>
                  <a:t> a </a:t>
                </a:r>
                <a:r>
                  <a:rPr dirty="0" err="1"/>
                  <a:t>V</a:t>
                </a:r>
                <a:r>
                  <a:rPr baseline="-5999" dirty="0" err="1"/>
                  <a:t>c</a:t>
                </a:r>
                <a:endParaRPr baseline="-5999" dirty="0"/>
              </a:p>
              <a:p>
                <a:pPr marL="0" indent="0">
                  <a:buSzTx/>
                  <a:buFontTx/>
                  <a:buNone/>
                  <a:defRPr sz="3400"/>
                </a:pPr>
                <a:r>
                  <a:rPr dirty="0" err="1"/>
                  <a:t>lavoro</a:t>
                </a:r>
                <a:r>
                  <a:rPr dirty="0"/>
                  <a:t> </a:t>
                </a:r>
                <a:r>
                  <a:rPr dirty="0" err="1"/>
                  <a:t>w</a:t>
                </a:r>
                <a:r>
                  <a:rPr sz="3400" baseline="-25000" dirty="0" err="1"/>
                  <a:t>BC</a:t>
                </a:r>
                <a:endParaRPr dirty="0"/>
              </a:p>
            </p:txBody>
          </p:sp>
        </mc:Choice>
        <mc:Fallback>
          <p:sp>
            <p:nvSpPr>
              <p:cNvPr id="114" name="1) Il gas a contatto con la sorgente calda a Tcalda subisce un’espansione isoterma reversibile, da VA a VB, compiendo lavoro wcalda perché la U di un gas ideale dipende solo da T, e non varia lungo un’isoterma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1614876"/>
                <a:ext cx="10515601" cy="4351339"/>
              </a:xfrm>
              <a:prstGeom prst="rect">
                <a:avLst/>
              </a:prstGeom>
              <a:blipFill>
                <a:blip r:embed="rId2"/>
                <a:stretch>
                  <a:fillRect l="-2087" t="-3081" r="-191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16" name="3) il gas a contatto con la sorgente fredda (refrigerante) a Tfredda subisce una compressione isoterma da VC a VD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838199" y="380492"/>
                <a:ext cx="10515601" cy="5833846"/>
              </a:xfrm>
              <a:prstGeom prst="rect">
                <a:avLst/>
              </a:prstGeom>
            </p:spPr>
            <p:txBody>
              <a:bodyPr/>
              <a:lstStyle/>
              <a:p>
                <a:pPr marL="0" indent="0">
                  <a:buSzTx/>
                  <a:buNone/>
                </a:pPr>
                <a:r>
                  <a:t>3) il gas a contatto con la sorgente fredda (refrigerante) a T</a:t>
                </a:r>
                <a:r>
                  <a:rPr baseline="-5999"/>
                  <a:t>fredda</a:t>
                </a:r>
                <a:r>
                  <a:t> subisce una compressione isoterma da V</a:t>
                </a:r>
                <a:r>
                  <a:rPr baseline="-5999"/>
                  <a:t>C</a:t>
                </a:r>
                <a:r>
                  <a:t> a V</a:t>
                </a:r>
                <a:r>
                  <a:rPr baseline="-5999"/>
                  <a:t>D</a:t>
                </a:r>
              </a:p>
              <a:p>
                <a:pPr marL="0" indent="0">
                  <a:buSzTx/>
                  <a:buNone/>
                </a:pPr>
                <a:endParaRPr baseline="-5999"/>
              </a:p>
              <a:p>
                <a:pPr marL="0" indent="0">
                  <a:buSzTx/>
                  <a:buNone/>
                  <a:defRPr sz="3400"/>
                </a:pPr>
                <a:r>
                  <a:rPr>
                    <a:solidFill>
                      <a:srgbClr val="0433FF"/>
                    </a:solidFill>
                  </a:rPr>
                  <a:t>w</a:t>
                </a:r>
                <a:r>
                  <a:rPr baseline="-5999">
                    <a:solidFill>
                      <a:srgbClr val="0433FF"/>
                    </a:solidFill>
                  </a:rPr>
                  <a:t>fredda</a:t>
                </a:r>
                <a:r>
                  <a:t>= -</a:t>
                </a:r>
                <a:r>
                  <a:rPr>
                    <a:solidFill>
                      <a:srgbClr val="0433FF"/>
                    </a:solidFill>
                  </a:rPr>
                  <a:t>q</a:t>
                </a:r>
                <a:r>
                  <a:rPr baseline="-5999">
                    <a:solidFill>
                      <a:srgbClr val="0433FF"/>
                    </a:solidFill>
                  </a:rPr>
                  <a:t>fredda</a:t>
                </a:r>
                <a:r>
                  <a:t>=</a:t>
                </a:r>
                <a14:m>
                  <m:oMath xmlns:m="http://schemas.openxmlformats.org/officeDocument/2006/math">
                    <m:r>
                      <a:rPr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𝑛𝑅</m:t>
                    </m:r>
                    <m:sSub>
                      <m:sSubPr>
                        <m:ctrlPr>
                          <a:rPr sz="36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36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sz="36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𝑓𝑟𝑒𝑑𝑑𝑎</m:t>
                        </m:r>
                      </m:sub>
                    </m:sSub>
                    <m:r>
                      <a:rPr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𝑙𝑛</m:t>
                    </m:r>
                    <m:f>
                      <m:fPr>
                        <m:ctrlPr>
                          <a:rPr sz="36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sz="36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36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sz="36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sz="36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36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sz="36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den>
                    </m:f>
                  </m:oMath>
                </a14:m>
                <a:endParaRPr/>
              </a:p>
              <a:p>
                <a:pPr marL="0" indent="0">
                  <a:buSzTx/>
                  <a:buNone/>
                  <a:defRPr sz="3400"/>
                </a:pPr>
                <a:endParaRPr/>
              </a:p>
              <a:p>
                <a:pPr marL="0" indent="0">
                  <a:buSzTx/>
                  <a:buNone/>
                </a:pPr>
                <a:r>
                  <a:t>4) compressione adiabatica da V</a:t>
                </a:r>
                <a:r>
                  <a:rPr baseline="-5999"/>
                  <a:t>D</a:t>
                </a:r>
                <a:r>
                  <a:t> a V</a:t>
                </a:r>
                <a:r>
                  <a:rPr baseline="-5999"/>
                  <a:t>A</a:t>
                </a:r>
              </a:p>
              <a:p>
                <a:pPr marL="0" indent="0">
                  <a:buSzTx/>
                  <a:buNone/>
                </a:pPr>
                <a:r>
                  <a:t>lavoro w</a:t>
                </a:r>
                <a:r>
                  <a:rPr baseline="-5999"/>
                  <a:t>DA </a:t>
                </a:r>
                <a:r>
                  <a:t> che è uguale ed opposto a quello della precedente compressione adiabatica, quindi non vengono considerati ulteriormente</a:t>
                </a:r>
              </a:p>
            </p:txBody>
          </p:sp>
        </mc:Choice>
        <mc:Fallback>
          <p:sp>
            <p:nvSpPr>
              <p:cNvPr id="116" name="3) il gas a contatto con la sorgente fredda (refrigerante) a Tfredda subisce una compressione isoterma da VC a VD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199" y="380492"/>
                <a:ext cx="10515601" cy="5833846"/>
              </a:xfrm>
              <a:prstGeom prst="rect">
                <a:avLst/>
              </a:prstGeom>
              <a:blipFill>
                <a:blip r:embed="rId2"/>
                <a:stretch>
                  <a:fillRect l="-2028" t="-1672" r="-115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18" name="Per la conservazione dell’energia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838199" y="796436"/>
                <a:ext cx="10515601" cy="4733228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194310" indent="-194310" defTabSz="777240">
                  <a:spcBef>
                    <a:spcPts val="800"/>
                  </a:spcBef>
                  <a:defRPr sz="2975"/>
                </a:pPr>
                <a:r>
                  <a:rPr lang="it-IT" dirty="0"/>
                  <a:t>Per la </a:t>
                </a:r>
                <a:r>
                  <a:rPr lang="it-IT" dirty="0" err="1"/>
                  <a:t>conservazione</a:t>
                </a:r>
                <a:r>
                  <a:rPr lang="it-IT" dirty="0"/>
                  <a:t> </a:t>
                </a:r>
                <a:r>
                  <a:rPr lang="it-IT" dirty="0" err="1"/>
                  <a:t>dell’energia</a:t>
                </a:r>
                <a:endParaRPr lang="it-IT" dirty="0"/>
              </a:p>
              <a:p>
                <a:pPr marL="194310" indent="-194310" defTabSz="777240">
                  <a:spcBef>
                    <a:spcPts val="800"/>
                  </a:spcBef>
                  <a:defRPr sz="2975"/>
                </a:pPr>
                <a:r>
                  <a:rPr lang="it-IT" dirty="0" err="1"/>
                  <a:t>w</a:t>
                </a:r>
                <a:r>
                  <a:rPr lang="it-IT" baseline="-5999" dirty="0" err="1"/>
                  <a:t>tot</a:t>
                </a:r>
                <a:r>
                  <a:rPr lang="it-IT" dirty="0"/>
                  <a:t>= </a:t>
                </a:r>
                <a:r>
                  <a:rPr lang="it-IT" dirty="0" err="1"/>
                  <a:t>w</a:t>
                </a:r>
                <a:r>
                  <a:rPr lang="it-IT" baseline="-5999" dirty="0" err="1"/>
                  <a:t>calda</a:t>
                </a:r>
                <a:r>
                  <a:rPr lang="it-IT" dirty="0"/>
                  <a:t> + </a:t>
                </a:r>
                <a:r>
                  <a:rPr lang="it-IT" dirty="0" err="1"/>
                  <a:t>w</a:t>
                </a:r>
                <a:r>
                  <a:rPr lang="it-IT" baseline="-5999" dirty="0" err="1"/>
                  <a:t>fredda</a:t>
                </a:r>
                <a:r>
                  <a:rPr lang="it-IT" dirty="0"/>
                  <a:t>= </a:t>
                </a:r>
                <a:r>
                  <a:rPr lang="it-IT" dirty="0" err="1"/>
                  <a:t>q</a:t>
                </a:r>
                <a:r>
                  <a:rPr lang="it-IT" baseline="-5999" dirty="0" err="1"/>
                  <a:t>calda</a:t>
                </a:r>
                <a:r>
                  <a:rPr lang="it-IT" dirty="0"/>
                  <a:t> - </a:t>
                </a:r>
                <a:r>
                  <a:rPr lang="it-IT" dirty="0" err="1"/>
                  <a:t>q</a:t>
                </a:r>
                <a:r>
                  <a:rPr lang="it-IT" baseline="-5999" dirty="0" err="1"/>
                  <a:t>fredda</a:t>
                </a:r>
                <a:endParaRPr lang="it-IT" baseline="-5999" dirty="0"/>
              </a:p>
              <a:p>
                <a:pPr marL="194310" indent="-194310" defTabSz="777240">
                  <a:spcBef>
                    <a:spcPts val="800"/>
                  </a:spcBef>
                  <a:defRPr sz="2975"/>
                </a:pPr>
                <a:r>
                  <a:rPr lang="it-IT" dirty="0"/>
                  <a:t>ciò significa che solo una parte di </a:t>
                </a:r>
                <a:r>
                  <a:rPr lang="it-IT" dirty="0" err="1"/>
                  <a:t>q</a:t>
                </a:r>
                <a:r>
                  <a:rPr lang="it-IT" baseline="-25000" dirty="0" err="1"/>
                  <a:t>calda</a:t>
                </a:r>
                <a:r>
                  <a:rPr lang="it-IT" dirty="0"/>
                  <a:t> è stata trasformata in lavoro</a:t>
                </a:r>
              </a:p>
              <a:p>
                <a:pPr marL="194310" indent="-194310" defTabSz="777240">
                  <a:spcBef>
                    <a:spcPts val="800"/>
                  </a:spcBef>
                  <a:defRPr sz="2975"/>
                </a:pPr>
                <a:r>
                  <a:rPr lang="it-IT" dirty="0"/>
                  <a:t>il rendimento è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ar-AE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it-IT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𝑒𝑣</m:t>
                        </m:r>
                      </m:sub>
                    </m:sSub>
                    <m:r>
                      <a:rPr lang="ar-AE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ar-AE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ar-AE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𝑡𝑜𝑡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ar-AE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ar-AE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𝑐𝑎𝑙𝑑𝑎</m:t>
                            </m:r>
                          </m:sub>
                        </m:sSub>
                      </m:den>
                    </m:f>
                    <m:r>
                      <a:rPr lang="ar-AE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ar-AE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ar-AE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𝑐𝑎𝑙𝑑𝑎</m:t>
                            </m:r>
                          </m:sub>
                        </m:sSub>
                        <m:r>
                          <a:rPr lang="ar-AE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ar-AE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ar-AE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𝑓𝑟𝑒𝑑𝑑𝑎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ar-AE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ar-AE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𝑐𝑎𝑙𝑑𝑎</m:t>
                            </m:r>
                          </m:sub>
                        </m:sSub>
                      </m:den>
                    </m:f>
                    <m:r>
                      <a:rPr lang="ar-AE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ar-AE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ar-AE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ar-AE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ar-AE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𝑓𝑟𝑒𝑑𝑑𝑎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ar-AE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ar-AE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𝑐𝑎𝑙𝑑𝑎</m:t>
                            </m:r>
                          </m:sub>
                        </m:sSub>
                      </m:den>
                    </m:f>
                  </m:oMath>
                </a14:m>
                <a:endParaRPr lang="ar-AE" dirty="0"/>
              </a:p>
              <a:p>
                <a:pPr marL="194310" indent="-194310" defTabSz="777240">
                  <a:spcBef>
                    <a:spcPts val="800"/>
                  </a:spcBef>
                  <a:defRPr sz="2380"/>
                </a:pPr>
                <a:endParaRPr lang="ar-AE" dirty="0"/>
              </a:p>
              <a:p>
                <a:pPr marL="194310" indent="-194310" defTabSz="777240">
                  <a:spcBef>
                    <a:spcPts val="800"/>
                  </a:spcBef>
                  <a:defRPr sz="2380"/>
                </a:pPr>
                <a:endParaRPr lang="ar-AE" dirty="0"/>
              </a:p>
              <a:p>
                <a:pPr marL="0" indent="0" defTabSz="777240">
                  <a:spcBef>
                    <a:spcPts val="800"/>
                  </a:spcBef>
                  <a:buSzTx/>
                  <a:buFontTx/>
                  <a:buNone/>
                  <a:defRPr sz="238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255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5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ar-AE" sz="25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ar-AE" sz="2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z="2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𝑛𝑅</m:t>
                      </m:r>
                      <m:sSub>
                        <m:sSubPr>
                          <m:ctrlPr>
                            <a:rPr lang="ar-AE" sz="25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5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ar-AE" sz="25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𝑐𝑎𝑙𝑑𝑎</m:t>
                          </m:r>
                        </m:sub>
                      </m:sSub>
                      <m:r>
                        <a:rPr lang="ar-AE" sz="2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𝑙𝑛</m:t>
                      </m:r>
                      <m:f>
                        <m:fPr>
                          <m:ctrlPr>
                            <a:rPr lang="ar-AE" sz="25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ar-AE" sz="25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25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ar-AE" sz="25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ar-AE" sz="25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25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ar-AE" sz="25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lang="ar-AE" sz="2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AE" sz="2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𝑛𝑅</m:t>
                      </m:r>
                      <m:sSub>
                        <m:sSubPr>
                          <m:ctrlPr>
                            <a:rPr lang="ar-AE" sz="25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5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ar-AE" sz="25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𝑓𝑟𝑒𝑑𝑑𝑎</m:t>
                          </m:r>
                        </m:sub>
                      </m:sSub>
                      <m:r>
                        <a:rPr lang="ar-AE" sz="2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𝑙𝑛</m:t>
                      </m:r>
                      <m:f>
                        <m:fPr>
                          <m:ctrlPr>
                            <a:rPr lang="ar-AE" sz="25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ar-AE" sz="25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25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ar-AE" sz="25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ar-AE" sz="25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25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ar-AE" sz="25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sz="2800" dirty="0"/>
              </a:p>
            </p:txBody>
          </p:sp>
        </mc:Choice>
        <mc:Fallback>
          <p:sp>
            <p:nvSpPr>
              <p:cNvPr id="118" name="Per la conservazione dell’energia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199" y="796436"/>
                <a:ext cx="10515601" cy="4733228"/>
              </a:xfrm>
              <a:prstGeom prst="rect">
                <a:avLst/>
              </a:prstGeom>
              <a:blipFill>
                <a:blip r:embed="rId2"/>
                <a:stretch>
                  <a:fillRect l="-1564" t="-2320" r="-127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5F60B50A3E5E644B24FC83C95A4D028" ma:contentTypeVersion="11" ma:contentTypeDescription="Creare un nuovo documento." ma:contentTypeScope="" ma:versionID="3041f6e39f190b61dc9d46553c157b23">
  <xsd:schema xmlns:xsd="http://www.w3.org/2001/XMLSchema" xmlns:xs="http://www.w3.org/2001/XMLSchema" xmlns:p="http://schemas.microsoft.com/office/2006/metadata/properties" xmlns:ns2="f3ec0090-a91c-41e3-8ea3-4e47221e0305" xmlns:ns3="e2159b33-9406-468d-939c-07ba024f37a5" targetNamespace="http://schemas.microsoft.com/office/2006/metadata/properties" ma:root="true" ma:fieldsID="1d79bd20525a437854712462ea9051be" ns2:_="" ns3:_="">
    <xsd:import namespace="f3ec0090-a91c-41e3-8ea3-4e47221e0305"/>
    <xsd:import namespace="e2159b33-9406-468d-939c-07ba024f37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ec0090-a91c-41e3-8ea3-4e47221e03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Tag immagine" ma:readOnly="false" ma:fieldId="{5cf76f15-5ced-4ddc-b409-7134ff3c332f}" ma:taxonomyMulti="true" ma:sspId="0364805e-22fd-4701-b436-1ee1bdeaa5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159b33-9406-468d-939c-07ba024f37a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15886f4-f8df-4689-9308-cce423995497}" ma:internalName="TaxCatchAll" ma:showField="CatchAllData" ma:web="e2159b33-9406-468d-939c-07ba024f37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2159b33-9406-468d-939c-07ba024f37a5" xsi:nil="true"/>
    <lcf76f155ced4ddcb4097134ff3c332f xmlns="f3ec0090-a91c-41e3-8ea3-4e47221e030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A075BCE-082E-4826-951A-8674CC177DD1}"/>
</file>

<file path=customXml/itemProps2.xml><?xml version="1.0" encoding="utf-8"?>
<ds:datastoreItem xmlns:ds="http://schemas.openxmlformats.org/officeDocument/2006/customXml" ds:itemID="{766D6725-8931-40A5-8B19-7B0762C24E88}"/>
</file>

<file path=customXml/itemProps3.xml><?xml version="1.0" encoding="utf-8"?>
<ds:datastoreItem xmlns:ds="http://schemas.openxmlformats.org/officeDocument/2006/customXml" ds:itemID="{7BFC7E46-A6D7-4193-982E-E53260FD9CEF}"/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2225</Words>
  <Application>Microsoft Office PowerPoint</Application>
  <PresentationFormat>Widescreen</PresentationFormat>
  <Paragraphs>214</Paragraphs>
  <Slides>33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Symbol</vt:lpstr>
      <vt:lpstr>Tema di Office</vt:lpstr>
      <vt:lpstr>II Principio </vt:lpstr>
      <vt:lpstr>Processi impossibili in condizioni adiabatiche</vt:lpstr>
      <vt:lpstr>Trasformazioni spontanee e non</vt:lpstr>
      <vt:lpstr>Presentazione standard di PowerPoint</vt:lpstr>
      <vt:lpstr>II principio: enunciato di Kelvin    (1)</vt:lpstr>
      <vt:lpstr>Macchine termiche, frigoriferi e pompe di calore </vt:lpstr>
      <vt:lpstr>Rendimento di una macchina termica reversibile</vt:lpstr>
      <vt:lpstr>Presentazione standard di PowerPoint</vt:lpstr>
      <vt:lpstr>Presentazione standard di PowerPoint</vt:lpstr>
      <vt:lpstr>Presentazione standard di PowerPoint</vt:lpstr>
      <vt:lpstr>Scala assoluta delle temperature</vt:lpstr>
      <vt:lpstr>Definizione di entropia S</vt:lpstr>
      <vt:lpstr>Definizione di entropia</vt:lpstr>
      <vt:lpstr>Presentazione standard di PowerPoint</vt:lpstr>
      <vt:lpstr>II principio: enunciato di Clausius (2)</vt:lpstr>
      <vt:lpstr>Presentazione standard di PowerPoint</vt:lpstr>
      <vt:lpstr>Energia</vt:lpstr>
      <vt:lpstr>Visione microscopica dell’entropia</vt:lpstr>
      <vt:lpstr>Presentazione standard di PowerPoint</vt:lpstr>
      <vt:lpstr>Dispersione e suddivisione dell’energia in stati di equilibrio</vt:lpstr>
      <vt:lpstr>Definizione alternativa di termodinamica</vt:lpstr>
      <vt:lpstr>Variazione di entropia per un’espansione isoterma di un gas perfetto</vt:lpstr>
      <vt:lpstr>Variazione di entropia per riscaldamento </vt:lpstr>
      <vt:lpstr>Variazione di entropia associata ad una transizione di fase</vt:lpstr>
      <vt:lpstr>Transizione di fase a pressione costante:fusione</vt:lpstr>
      <vt:lpstr>Entropia di vaporizzazione</vt:lpstr>
      <vt:lpstr>Variazione di entropia dell’ambiente</vt:lpstr>
      <vt:lpstr>Presentazione standard di PowerPoint</vt:lpstr>
      <vt:lpstr>Variazione di entropia dell’ambiente per espansione isoterma reversibile del sistema</vt:lpstr>
      <vt:lpstr>Espansione isoterma libera (pex= 0) di un gas perfetto. Processo irreversibile </vt:lpstr>
      <vt:lpstr>Processo irreversibile</vt:lpstr>
      <vt:lpstr>Presentazione standard di PowerPoint</vt:lpstr>
      <vt:lpstr>Reazione chimica o transizione di fase a p cost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 Principio </dc:title>
  <cp:lastModifiedBy>asaro</cp:lastModifiedBy>
  <cp:revision>14</cp:revision>
  <cp:lastPrinted>2025-03-17T09:20:08Z</cp:lastPrinted>
  <dcterms:modified xsi:type="dcterms:W3CDTF">2025-03-17T09:41:52Z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0x01010085F60B50A3E5E644B24FC83C95A4D028</vt:lpwstr>
  </property>
</Properties>
</file>