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8" r:id="rId4"/>
    <p:sldId id="259" r:id="rId5"/>
    <p:sldId id="260" r:id="rId6"/>
    <p:sldId id="28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8" r:id="rId34"/>
    <p:sldId id="289" r:id="rId35"/>
  </p:sldIdLst>
  <p:sldSz cx="24384000" cy="13716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90488" y="744538"/>
            <a:ext cx="6616700" cy="3722687"/>
          </a:xfrm>
          <a:prstGeom prst="rect">
            <a:avLst/>
          </a:prstGeom>
        </p:spPr>
        <p:txBody>
          <a:bodyPr/>
          <a:lstStyle/>
          <a:p>
            <a:endParaRPr/>
          </a:p>
        </p:txBody>
      </p:sp>
      <p:sp>
        <p:nvSpPr>
          <p:cNvPr id="149" name="Shape 149"/>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Autore e data</a:t>
            </a:r>
          </a:p>
        </p:txBody>
      </p:sp>
      <p:sp>
        <p:nvSpPr>
          <p:cNvPr id="12" name="Titolo presentazion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Titolo presentazione</a:t>
            </a:r>
          </a:p>
        </p:txBody>
      </p:sp>
      <p:sp>
        <p:nvSpPr>
          <p:cNvPr id="13" name="Corpo livello uno…"/>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chiarazione">
    <p:spTree>
      <p:nvGrpSpPr>
        <p:cNvPr id="1" name=""/>
        <p:cNvGrpSpPr/>
        <p:nvPr/>
      </p:nvGrpSpPr>
      <p:grpSpPr>
        <a:xfrm>
          <a:off x="0" y="0"/>
          <a:ext cx="0" cy="0"/>
          <a:chOff x="0" y="0"/>
          <a:chExt cx="0" cy="0"/>
        </a:xfrm>
      </p:grpSpPr>
      <p:sp>
        <p:nvSpPr>
          <p:cNvPr id="98" name="Corpo livello uno…"/>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Dichiarazione</a:t>
            </a:r>
          </a:p>
          <a:p>
            <a:pPr lvl="1"/>
            <a:endParaRPr/>
          </a:p>
          <a:p>
            <a:pPr lvl="2"/>
            <a:endParaRPr/>
          </a:p>
          <a:p>
            <a:pPr lvl="3"/>
            <a:endParaRPr/>
          </a:p>
          <a:p>
            <a:pPr lvl="4"/>
            <a:endParaRPr/>
          </a:p>
        </p:txBody>
      </p:sp>
      <p:sp>
        <p:nvSpPr>
          <p:cNvPr id="9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Informazione importante">
    <p:spTree>
      <p:nvGrpSpPr>
        <p:cNvPr id="1" name=""/>
        <p:cNvGrpSpPr/>
        <p:nvPr/>
      </p:nvGrpSpPr>
      <p:grpSpPr>
        <a:xfrm>
          <a:off x="0" y="0"/>
          <a:ext cx="0" cy="0"/>
          <a:chOff x="0" y="0"/>
          <a:chExt cx="0" cy="0"/>
        </a:xfrm>
      </p:grpSpPr>
      <p:sp>
        <p:nvSpPr>
          <p:cNvPr id="106" name="Corpo livello uno…"/>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Dettagli informazione"/>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Dettagli informazione</a:t>
            </a:r>
          </a:p>
        </p:txBody>
      </p:sp>
      <p:sp>
        <p:nvSpPr>
          <p:cNvPr id="10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115" name="Attribuzion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Attribuzione</a:t>
            </a:r>
          </a:p>
        </p:txBody>
      </p:sp>
      <p:sp>
        <p:nvSpPr>
          <p:cNvPr id="116" name="Corpo livello uno…"/>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“Citazione degna di nota”</a:t>
            </a:r>
          </a:p>
          <a:p>
            <a:pPr lvl="1"/>
            <a:endParaRPr/>
          </a:p>
          <a:p>
            <a:pPr lvl="2"/>
            <a:endParaRPr/>
          </a:p>
          <a:p>
            <a:pPr lvl="3"/>
            <a:endParaRPr/>
          </a:p>
          <a:p>
            <a:pPr lvl="4"/>
            <a:endParaRPr/>
          </a:p>
        </p:txBody>
      </p:sp>
      <p:sp>
        <p:nvSpPr>
          <p:cNvPr id="11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124" name="Ciotola di insalata con riso saltato, uova sode e bacchett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Ciotola con frittelle al salmone, insalata e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Pappardelle con burro al prezzemolo, nocciole tostate e scaglie di parmigiano"/>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ciotola di insalata con riso saltato, uova sode e bacchett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Numero diapositiva"/>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4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foto">
    <p:spTree>
      <p:nvGrpSpPr>
        <p:cNvPr id="1" name=""/>
        <p:cNvGrpSpPr/>
        <p:nvPr/>
      </p:nvGrpSpPr>
      <p:grpSpPr>
        <a:xfrm>
          <a:off x="0" y="0"/>
          <a:ext cx="0" cy="0"/>
          <a:chOff x="0" y="0"/>
          <a:chExt cx="0" cy="0"/>
        </a:xfrm>
      </p:grpSpPr>
      <p:sp>
        <p:nvSpPr>
          <p:cNvPr id="21" name="Avocado e lime"/>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olo presentazion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Titolo presentazione</a:t>
            </a:r>
          </a:p>
        </p:txBody>
      </p:sp>
      <p:sp>
        <p:nvSpPr>
          <p:cNvPr id="23" name="Autore e data"/>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Autore e data</a:t>
            </a:r>
          </a:p>
        </p:txBody>
      </p:sp>
      <p:sp>
        <p:nvSpPr>
          <p:cNvPr id="24" name="Corpo livello uno…"/>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Sottotitolo presentazione</a:t>
            </a:r>
          </a:p>
          <a:p>
            <a:pPr lvl="1"/>
            <a:endParaRPr/>
          </a:p>
          <a:p>
            <a:pPr lvl="2"/>
            <a:endParaRPr/>
          </a:p>
          <a:p>
            <a:pPr lvl="3"/>
            <a:endParaRPr/>
          </a:p>
          <a:p>
            <a:pPr lvl="4"/>
            <a:endParaRP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foto 2">
    <p:spTree>
      <p:nvGrpSpPr>
        <p:cNvPr id="1" name=""/>
        <p:cNvGrpSpPr/>
        <p:nvPr/>
      </p:nvGrpSpPr>
      <p:grpSpPr>
        <a:xfrm>
          <a:off x="0" y="0"/>
          <a:ext cx="0" cy="0"/>
          <a:chOff x="0" y="0"/>
          <a:chExt cx="0" cy="0"/>
        </a:xfrm>
      </p:grpSpPr>
      <p:sp>
        <p:nvSpPr>
          <p:cNvPr id="32" name="Ciotola con frittelle al salmone, insalata e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Titolo"/>
          <p:cNvSpPr txBox="1">
            <a:spLocks noGrp="1"/>
          </p:cNvSpPr>
          <p:nvPr>
            <p:ph type="title" hasCustomPrompt="1"/>
          </p:nvPr>
        </p:nvSpPr>
        <p:spPr>
          <a:xfrm>
            <a:off x="1206500" y="1270000"/>
            <a:ext cx="9779000" cy="5882273"/>
          </a:xfrm>
          <a:prstGeom prst="rect">
            <a:avLst/>
          </a:prstGeom>
        </p:spPr>
        <p:txBody>
          <a:bodyPr anchor="b"/>
          <a:lstStyle/>
          <a:p>
            <a:r>
              <a:t>Titolo</a:t>
            </a:r>
          </a:p>
        </p:txBody>
      </p:sp>
      <p:sp>
        <p:nvSpPr>
          <p:cNvPr id="34" name="Corpo livello uno…"/>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Sottotitolo diapositiva</a:t>
            </a:r>
          </a:p>
          <a:p>
            <a:pPr lvl="1"/>
            <a:endParaRPr/>
          </a:p>
          <a:p>
            <a:pPr lvl="2"/>
            <a:endParaRPr/>
          </a:p>
          <a:p>
            <a:pPr lvl="3"/>
            <a:endParaRPr/>
          </a:p>
          <a:p>
            <a:pPr lvl="4"/>
            <a:endParaRPr/>
          </a:p>
        </p:txBody>
      </p:sp>
      <p:sp>
        <p:nvSpPr>
          <p:cNvPr id="35"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42" name="Titolo"/>
          <p:cNvSpPr txBox="1">
            <a:spLocks noGrp="1"/>
          </p:cNvSpPr>
          <p:nvPr>
            <p:ph type="title" hasCustomPrompt="1"/>
          </p:nvPr>
        </p:nvSpPr>
        <p:spPr>
          <a:prstGeom prst="rect">
            <a:avLst/>
          </a:prstGeom>
        </p:spPr>
        <p:txBody>
          <a:bodyPr/>
          <a:lstStyle/>
          <a:p>
            <a:r>
              <a:t>Titolo</a:t>
            </a:r>
          </a:p>
        </p:txBody>
      </p:sp>
      <p:sp>
        <p:nvSpPr>
          <p:cNvPr id="43" name="Sottotitolo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sp>
        <p:nvSpPr>
          <p:cNvPr id="44" name="Corpo livello uno…"/>
          <p:cNvSpPr txBox="1">
            <a:spLocks noGrp="1"/>
          </p:cNvSpPr>
          <p:nvPr>
            <p:ph type="body" idx="1" hasCustomPrompt="1"/>
          </p:nvPr>
        </p:nvSpPr>
        <p:spPr>
          <a:prstGeom prst="rect">
            <a:avLst/>
          </a:prstGeom>
        </p:spPr>
        <p:txBody>
          <a:bodyPr/>
          <a:lstStyle/>
          <a:p>
            <a:r>
              <a:t>Testo elenco puntato diapositiva</a:t>
            </a:r>
          </a:p>
          <a:p>
            <a:pPr lvl="1"/>
            <a:endParaRPr/>
          </a:p>
          <a:p>
            <a:pPr lvl="2"/>
            <a:endParaRPr/>
          </a:p>
          <a:p>
            <a:pPr lvl="3"/>
            <a:endParaRPr/>
          </a:p>
          <a:p>
            <a:pPr lvl="4"/>
            <a:endParaRPr/>
          </a:p>
        </p:txBody>
      </p:sp>
      <p:sp>
        <p:nvSpPr>
          <p:cNvPr id="4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52" name="Corpo livello uno…"/>
          <p:cNvSpPr txBox="1">
            <a:spLocks noGrp="1"/>
          </p:cNvSpPr>
          <p:nvPr>
            <p:ph type="body" idx="1" hasCustomPrompt="1"/>
          </p:nvPr>
        </p:nvSpPr>
        <p:spPr>
          <a:prstGeom prst="rect">
            <a:avLst/>
          </a:prstGeom>
        </p:spPr>
        <p:txBody>
          <a:bodyPr numCol="2" spcCol="1098550"/>
          <a:lstStyle/>
          <a:p>
            <a:r>
              <a:t>Testo elenco puntato diapositiva</a:t>
            </a:r>
          </a:p>
          <a:p>
            <a:pPr lvl="1"/>
            <a:endParaRPr/>
          </a:p>
          <a:p>
            <a:pPr lvl="2"/>
            <a:endParaRPr/>
          </a:p>
          <a:p>
            <a:pPr lvl="3"/>
            <a:endParaRPr/>
          </a:p>
          <a:p>
            <a:pPr lvl="4"/>
            <a:endParaRPr/>
          </a:p>
        </p:txBody>
      </p:sp>
      <p:sp>
        <p:nvSpPr>
          <p:cNvPr id="5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60" name="Sottotitolo diapositiva"/>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sp>
        <p:nvSpPr>
          <p:cNvPr id="61" name="Corpo livello uno…"/>
          <p:cNvSpPr txBox="1">
            <a:spLocks noGrp="1"/>
          </p:cNvSpPr>
          <p:nvPr>
            <p:ph type="body" sz="half" idx="1" hasCustomPrompt="1"/>
          </p:nvPr>
        </p:nvSpPr>
        <p:spPr>
          <a:xfrm>
            <a:off x="1206500" y="4248504"/>
            <a:ext cx="9779000" cy="8256630"/>
          </a:xfrm>
          <a:prstGeom prst="rect">
            <a:avLst/>
          </a:prstGeom>
        </p:spPr>
        <p:txBody>
          <a:bodyPr/>
          <a:lstStyle/>
          <a:p>
            <a:r>
              <a:t>Testo elenco puntato diapositiva</a:t>
            </a:r>
          </a:p>
          <a:p>
            <a:pPr lvl="1"/>
            <a:endParaRPr/>
          </a:p>
          <a:p>
            <a:pPr lvl="2"/>
            <a:endParaRPr/>
          </a:p>
          <a:p>
            <a:pPr lvl="3"/>
            <a:endParaRPr/>
          </a:p>
          <a:p>
            <a:pPr lvl="4"/>
            <a:endParaRPr/>
          </a:p>
        </p:txBody>
      </p:sp>
      <p:sp>
        <p:nvSpPr>
          <p:cNvPr id="62" name="Pappardelle con burro al prezzemolo, nocciole tostate e scaglie di parmigiano"/>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Titolo"/>
          <p:cNvSpPr txBox="1">
            <a:spLocks noGrp="1"/>
          </p:cNvSpPr>
          <p:nvPr>
            <p:ph type="title" hasCustomPrompt="1"/>
          </p:nvPr>
        </p:nvSpPr>
        <p:spPr>
          <a:xfrm>
            <a:off x="1206500" y="1079500"/>
            <a:ext cx="9779000" cy="1435100"/>
          </a:xfrm>
          <a:prstGeom prst="rect">
            <a:avLst/>
          </a:prstGeom>
        </p:spPr>
        <p:txBody>
          <a:bodyPr/>
          <a:lstStyle/>
          <a:p>
            <a:r>
              <a:t>Titolo</a:t>
            </a:r>
          </a:p>
        </p:txBody>
      </p:sp>
      <p:sp>
        <p:nvSpPr>
          <p:cNvPr id="6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zione">
    <p:spTree>
      <p:nvGrpSpPr>
        <p:cNvPr id="1" name=""/>
        <p:cNvGrpSpPr/>
        <p:nvPr/>
      </p:nvGrpSpPr>
      <p:grpSpPr>
        <a:xfrm>
          <a:off x="0" y="0"/>
          <a:ext cx="0" cy="0"/>
          <a:chOff x="0" y="0"/>
          <a:chExt cx="0" cy="0"/>
        </a:xfrm>
      </p:grpSpPr>
      <p:sp>
        <p:nvSpPr>
          <p:cNvPr id="71" name="Titolo sezion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Titolo sezione</a:t>
            </a:r>
          </a:p>
        </p:txBody>
      </p:sp>
      <p:sp>
        <p:nvSpPr>
          <p:cNvPr id="72" name="Numero diapositiva"/>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79" name="Titolo"/>
          <p:cNvSpPr txBox="1">
            <a:spLocks noGrp="1"/>
          </p:cNvSpPr>
          <p:nvPr>
            <p:ph type="title" hasCustomPrompt="1"/>
          </p:nvPr>
        </p:nvSpPr>
        <p:spPr>
          <a:xfrm>
            <a:off x="1206500" y="1079500"/>
            <a:ext cx="21971000" cy="1434949"/>
          </a:xfrm>
          <a:prstGeom prst="rect">
            <a:avLst/>
          </a:prstGeom>
        </p:spPr>
        <p:txBody>
          <a:bodyPr/>
          <a:lstStyle/>
          <a:p>
            <a:r>
              <a:t>Titolo</a:t>
            </a:r>
          </a:p>
        </p:txBody>
      </p:sp>
      <p:sp>
        <p:nvSpPr>
          <p:cNvPr id="80" name="Sottotitolo diapositiv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diapositiva</a:t>
            </a:r>
          </a:p>
        </p:txBody>
      </p:sp>
      <p:sp>
        <p:nvSpPr>
          <p:cNvPr id="8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rogramma">
    <p:spTree>
      <p:nvGrpSpPr>
        <p:cNvPr id="1" name=""/>
        <p:cNvGrpSpPr/>
        <p:nvPr/>
      </p:nvGrpSpPr>
      <p:grpSpPr>
        <a:xfrm>
          <a:off x="0" y="0"/>
          <a:ext cx="0" cy="0"/>
          <a:chOff x="0" y="0"/>
          <a:chExt cx="0" cy="0"/>
        </a:xfrm>
      </p:grpSpPr>
      <p:sp>
        <p:nvSpPr>
          <p:cNvPr id="88" name="Titolo programma"/>
          <p:cNvSpPr txBox="1">
            <a:spLocks noGrp="1"/>
          </p:cNvSpPr>
          <p:nvPr>
            <p:ph type="title" hasCustomPrompt="1"/>
          </p:nvPr>
        </p:nvSpPr>
        <p:spPr>
          <a:xfrm>
            <a:off x="1206500" y="1079500"/>
            <a:ext cx="21971000" cy="1435100"/>
          </a:xfrm>
          <a:prstGeom prst="rect">
            <a:avLst/>
          </a:prstGeom>
        </p:spPr>
        <p:txBody>
          <a:bodyPr/>
          <a:lstStyle/>
          <a:p>
            <a:r>
              <a:t>Titolo programma</a:t>
            </a:r>
          </a:p>
        </p:txBody>
      </p:sp>
      <p:sp>
        <p:nvSpPr>
          <p:cNvPr id="89" name="Sottotitolo programma"/>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Sottotitolo programma</a:t>
            </a:r>
          </a:p>
        </p:txBody>
      </p:sp>
      <p:sp>
        <p:nvSpPr>
          <p:cNvPr id="90" name="Corpo livello uno…"/>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Argomenti del programma</a:t>
            </a:r>
          </a:p>
          <a:p>
            <a:pPr lvl="1"/>
            <a:endParaRPr/>
          </a:p>
          <a:p>
            <a:pPr lvl="2"/>
            <a:endParaRPr/>
          </a:p>
          <a:p>
            <a:pPr lvl="3"/>
            <a:endParaRPr/>
          </a:p>
          <a:p>
            <a:pPr lvl="4"/>
            <a:endParaRPr/>
          </a:p>
        </p:txBody>
      </p:sp>
      <p:sp>
        <p:nvSpPr>
          <p:cNvPr id="9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Titolo</a:t>
            </a:r>
          </a:p>
        </p:txBody>
      </p:sp>
      <p:sp>
        <p:nvSpPr>
          <p:cNvPr id="3" name="Corpo livello uno…"/>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Testo elenco puntato diapositiva</a:t>
            </a:r>
          </a:p>
          <a:p>
            <a:pPr lvl="1"/>
            <a:endParaRPr/>
          </a:p>
          <a:p>
            <a:pPr lvl="2"/>
            <a:endParaRPr/>
          </a:p>
          <a:p>
            <a:pPr lvl="3"/>
            <a:endParaRPr/>
          </a:p>
          <a:p>
            <a:pPr lvl="4"/>
            <a:endParaRPr/>
          </a:p>
        </p:txBody>
      </p:sp>
      <p:sp>
        <p:nvSpPr>
          <p:cNvPr id="4" name="Numero diapositiva"/>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doi.org/10.1016/j.jmsy.2022.07.010" TargetMode="External"/><Relationship Id="rId2" Type="http://schemas.openxmlformats.org/officeDocument/2006/relationships/image" Target="../media/image3.t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I Principio della Termodinamica"/>
          <p:cNvSpPr txBox="1">
            <a:spLocks noGrp="1"/>
          </p:cNvSpPr>
          <p:nvPr>
            <p:ph type="ctrTitle"/>
          </p:nvPr>
        </p:nvSpPr>
        <p:spPr>
          <a:prstGeom prst="rect">
            <a:avLst/>
          </a:prstGeom>
        </p:spPr>
        <p:txBody>
          <a:bodyPr/>
          <a:lstStyle/>
          <a:p>
            <a:r>
              <a:t>I Principio della Termodinamica</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La funzione f dipende dallo specifico sistema.…"/>
          <p:cNvSpPr txBox="1"/>
          <p:nvPr/>
        </p:nvSpPr>
        <p:spPr>
          <a:xfrm>
            <a:off x="1695755" y="2127182"/>
            <a:ext cx="21316646" cy="4248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lnSpc>
                <a:spcPct val="90000"/>
              </a:lnSpc>
              <a:spcBef>
                <a:spcPts val="4500"/>
              </a:spcBef>
              <a:defRPr sz="4800">
                <a:solidFill>
                  <a:srgbClr val="000000"/>
                </a:solidFill>
              </a:defRPr>
            </a:pPr>
            <a:r>
              <a:rPr sz="5400" dirty="0"/>
              <a:t>La </a:t>
            </a:r>
            <a:r>
              <a:rPr sz="5400" dirty="0" err="1"/>
              <a:t>funzione</a:t>
            </a:r>
            <a:r>
              <a:rPr sz="5400" dirty="0"/>
              <a:t> f </a:t>
            </a:r>
            <a:r>
              <a:rPr sz="5400" dirty="0" err="1"/>
              <a:t>dipende</a:t>
            </a:r>
            <a:r>
              <a:rPr sz="5400" dirty="0"/>
              <a:t> </a:t>
            </a:r>
            <a:r>
              <a:rPr sz="5400" dirty="0" err="1"/>
              <a:t>dallo</a:t>
            </a:r>
            <a:r>
              <a:rPr sz="5400" dirty="0"/>
              <a:t> </a:t>
            </a:r>
            <a:r>
              <a:rPr sz="5400" dirty="0" err="1"/>
              <a:t>specifico</a:t>
            </a:r>
            <a:r>
              <a:rPr sz="5400" dirty="0"/>
              <a:t> </a:t>
            </a:r>
            <a:r>
              <a:rPr sz="5400" dirty="0" err="1"/>
              <a:t>sistema</a:t>
            </a:r>
            <a:r>
              <a:rPr sz="5400" dirty="0"/>
              <a:t>.</a:t>
            </a:r>
          </a:p>
          <a:p>
            <a:pPr algn="l">
              <a:lnSpc>
                <a:spcPct val="90000"/>
              </a:lnSpc>
              <a:spcBef>
                <a:spcPts val="4500"/>
              </a:spcBef>
              <a:defRPr sz="4800">
                <a:solidFill>
                  <a:srgbClr val="000000"/>
                </a:solidFill>
              </a:defRPr>
            </a:pPr>
            <a:r>
              <a:rPr sz="5400" dirty="0"/>
              <a:t>Lo stato del </a:t>
            </a:r>
            <a:r>
              <a:rPr sz="5400" dirty="0" err="1"/>
              <a:t>sistema</a:t>
            </a:r>
            <a:r>
              <a:rPr sz="5400" dirty="0"/>
              <a:t> </a:t>
            </a:r>
            <a:r>
              <a:rPr sz="5400" dirty="0" err="1"/>
              <a:t>può</a:t>
            </a:r>
            <a:r>
              <a:rPr sz="5400" dirty="0"/>
              <a:t> </a:t>
            </a:r>
            <a:r>
              <a:rPr sz="5400" dirty="0" err="1"/>
              <a:t>essere</a:t>
            </a:r>
            <a:r>
              <a:rPr sz="5400" dirty="0"/>
              <a:t> </a:t>
            </a:r>
            <a:r>
              <a:rPr sz="5400" dirty="0" err="1"/>
              <a:t>rappresentato</a:t>
            </a:r>
            <a:r>
              <a:rPr sz="5400" dirty="0"/>
              <a:t> </a:t>
            </a:r>
            <a:r>
              <a:rPr sz="5400" dirty="0" err="1"/>
              <a:t>tramite</a:t>
            </a:r>
            <a:r>
              <a:rPr sz="5400" dirty="0"/>
              <a:t> un punto </a:t>
            </a:r>
            <a:r>
              <a:rPr sz="5400" dirty="0" err="1"/>
              <a:t>nello</a:t>
            </a:r>
            <a:r>
              <a:rPr sz="5400" dirty="0"/>
              <a:t> </a:t>
            </a:r>
            <a:r>
              <a:rPr sz="5400" dirty="0" err="1"/>
              <a:t>spazio</a:t>
            </a:r>
            <a:r>
              <a:rPr sz="5400" dirty="0"/>
              <a:t> </a:t>
            </a:r>
            <a:r>
              <a:rPr sz="5400" dirty="0" err="1"/>
              <a:t>tridimensionale</a:t>
            </a:r>
            <a:r>
              <a:rPr sz="5400" dirty="0"/>
              <a:t> p, V, T</a:t>
            </a:r>
          </a:p>
          <a:p>
            <a:pPr algn="l">
              <a:lnSpc>
                <a:spcPct val="90000"/>
              </a:lnSpc>
              <a:spcBef>
                <a:spcPts val="4500"/>
              </a:spcBef>
              <a:defRPr sz="4800">
                <a:solidFill>
                  <a:srgbClr val="000000"/>
                </a:solidFill>
              </a:defRPr>
            </a:pPr>
            <a:r>
              <a:rPr sz="5400" dirty="0" err="1"/>
              <a:t>L’equazione</a:t>
            </a:r>
            <a:r>
              <a:rPr sz="5400" dirty="0"/>
              <a:t> di stato </a:t>
            </a:r>
            <a:r>
              <a:rPr sz="5400" dirty="0" err="1"/>
              <a:t>definisce</a:t>
            </a:r>
            <a:r>
              <a:rPr sz="5400" dirty="0"/>
              <a:t> una </a:t>
            </a:r>
            <a:r>
              <a:rPr sz="5400" dirty="0" err="1"/>
              <a:t>superficie</a:t>
            </a:r>
            <a:r>
              <a:rPr sz="5400" dirty="0"/>
              <a:t> in </a:t>
            </a:r>
            <a:r>
              <a:rPr sz="5400" dirty="0" err="1"/>
              <a:t>questo</a:t>
            </a:r>
            <a:r>
              <a:rPr sz="5400" dirty="0"/>
              <a:t> </a:t>
            </a:r>
            <a:r>
              <a:rPr sz="5400" dirty="0" err="1"/>
              <a:t>spazio</a:t>
            </a:r>
            <a:endParaRPr sz="540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istemi termodinamici"/>
          <p:cNvSpPr txBox="1">
            <a:spLocks noGrp="1"/>
          </p:cNvSpPr>
          <p:nvPr>
            <p:ph type="title"/>
          </p:nvPr>
        </p:nvSpPr>
        <p:spPr>
          <a:prstGeom prst="rect">
            <a:avLst/>
          </a:prstGeom>
        </p:spPr>
        <p:txBody>
          <a:bodyPr/>
          <a:lstStyle/>
          <a:p>
            <a:r>
              <a:t>Sistemi termodinamici</a:t>
            </a:r>
          </a:p>
        </p:txBody>
      </p:sp>
      <p:sp>
        <p:nvSpPr>
          <p:cNvPr id="188" name="2) sistema costituito da un solido omogene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2600"/>
                </a:solidFill>
              </a:defRPr>
            </a:lvl1pPr>
          </a:lstStyle>
          <a:p>
            <a:r>
              <a:t>2) sistema costituito da un solido omogeneo </a:t>
            </a:r>
          </a:p>
        </p:txBody>
      </p:sp>
      <p:sp>
        <p:nvSpPr>
          <p:cNvPr id="189" name="Lo stato del sistema è definito da:…"/>
          <p:cNvSpPr txBox="1">
            <a:spLocks noGrp="1"/>
          </p:cNvSpPr>
          <p:nvPr>
            <p:ph type="body" idx="1"/>
          </p:nvPr>
        </p:nvSpPr>
        <p:spPr>
          <a:xfrm>
            <a:off x="1206500" y="3970822"/>
            <a:ext cx="21971000" cy="8801586"/>
          </a:xfrm>
          <a:prstGeom prst="rect">
            <a:avLst/>
          </a:prstGeom>
        </p:spPr>
        <p:txBody>
          <a:bodyPr/>
          <a:lstStyle/>
          <a:p>
            <a:r>
              <a:t>Lo stato del sistema è definito da:</a:t>
            </a:r>
          </a:p>
          <a:p>
            <a:r>
              <a:t>-temperatura, </a:t>
            </a:r>
            <a:r>
              <a:rPr b="1">
                <a:solidFill>
                  <a:srgbClr val="FF2600"/>
                </a:solidFill>
              </a:rPr>
              <a:t>T</a:t>
            </a:r>
          </a:p>
          <a:p>
            <a:r>
              <a:t>-volume,</a:t>
            </a:r>
            <a:r>
              <a:rPr b="1">
                <a:solidFill>
                  <a:srgbClr val="0433FF"/>
                </a:solidFill>
              </a:rPr>
              <a:t> V</a:t>
            </a:r>
          </a:p>
          <a:p>
            <a:r>
              <a:t>-pressione, </a:t>
            </a:r>
            <a:r>
              <a:rPr b="1">
                <a:solidFill>
                  <a:srgbClr val="00F900"/>
                </a:solidFill>
              </a:rPr>
              <a:t>p</a:t>
            </a:r>
          </a:p>
          <a:p>
            <a:pPr>
              <a:defRPr>
                <a:solidFill>
                  <a:srgbClr val="929292"/>
                </a:solidFill>
              </a:defRPr>
            </a:pPr>
            <a:r>
              <a:t>La pressione può essere diversa nelle varie direzioni. Nella maggior parte dei casi, tuttavia, si fa l’ipotesi che il solido sia assoggettato ad una pressione isotropa (cioè uguale per tutte le direzioni), così è necessario considerare un solo valore di pressione, come nel caso del fluido</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istemi termodinamici"/>
          <p:cNvSpPr txBox="1">
            <a:spLocks noGrp="1"/>
          </p:cNvSpPr>
          <p:nvPr>
            <p:ph type="title"/>
          </p:nvPr>
        </p:nvSpPr>
        <p:spPr>
          <a:prstGeom prst="rect">
            <a:avLst/>
          </a:prstGeom>
        </p:spPr>
        <p:txBody>
          <a:bodyPr/>
          <a:lstStyle/>
          <a:p>
            <a:r>
              <a:t>Sistemi termodinamici</a:t>
            </a:r>
          </a:p>
        </p:txBody>
      </p:sp>
      <p:sp>
        <p:nvSpPr>
          <p:cNvPr id="192" name="3) sistema composto da una miscela omogenea di diversi composti chimici"/>
          <p:cNvSpPr txBox="1">
            <a:spLocks noGrp="1"/>
          </p:cNvSpPr>
          <p:nvPr>
            <p:ph type="body" idx="21"/>
          </p:nvPr>
        </p:nvSpPr>
        <p:spPr>
          <a:xfrm>
            <a:off x="1206500" y="2355185"/>
            <a:ext cx="21971000" cy="9347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18184">
              <a:defRPr sz="4785">
                <a:solidFill>
                  <a:srgbClr val="FF2600"/>
                </a:solidFill>
              </a:defRPr>
            </a:lvl1pPr>
          </a:lstStyle>
          <a:p>
            <a:r>
              <a:t>3) sistema composto da una miscela omogenea di diversi composti chimici </a:t>
            </a:r>
          </a:p>
        </p:txBody>
      </p:sp>
      <p:sp>
        <p:nvSpPr>
          <p:cNvPr id="193" name="Le variabili che definiscono lo stato del sistema sono:…"/>
          <p:cNvSpPr txBox="1">
            <a:spLocks noGrp="1"/>
          </p:cNvSpPr>
          <p:nvPr>
            <p:ph type="body" idx="1"/>
          </p:nvPr>
        </p:nvSpPr>
        <p:spPr>
          <a:prstGeom prst="rect">
            <a:avLst/>
          </a:prstGeom>
        </p:spPr>
        <p:txBody>
          <a:bodyPr/>
          <a:lstStyle/>
          <a:p>
            <a:r>
              <a:rPr dirty="0"/>
              <a:t>Le </a:t>
            </a:r>
            <a:r>
              <a:rPr dirty="0" err="1"/>
              <a:t>variabili</a:t>
            </a:r>
            <a:r>
              <a:rPr dirty="0"/>
              <a:t> </a:t>
            </a:r>
            <a:r>
              <a:rPr dirty="0" err="1"/>
              <a:t>che</a:t>
            </a:r>
            <a:r>
              <a:rPr dirty="0"/>
              <a:t> </a:t>
            </a:r>
            <a:r>
              <a:rPr dirty="0" err="1"/>
              <a:t>definiscono</a:t>
            </a:r>
            <a:r>
              <a:rPr dirty="0"/>
              <a:t> lo stato del </a:t>
            </a:r>
            <a:r>
              <a:rPr dirty="0" err="1"/>
              <a:t>sistema</a:t>
            </a:r>
            <a:r>
              <a:rPr dirty="0"/>
              <a:t> </a:t>
            </a:r>
            <a:r>
              <a:rPr dirty="0" err="1"/>
              <a:t>sono</a:t>
            </a:r>
            <a:r>
              <a:rPr dirty="0"/>
              <a:t>:</a:t>
            </a:r>
          </a:p>
          <a:p>
            <a:r>
              <a:rPr dirty="0"/>
              <a:t>-</a:t>
            </a:r>
            <a:r>
              <a:rPr dirty="0" err="1"/>
              <a:t>temperatura</a:t>
            </a:r>
            <a:r>
              <a:rPr dirty="0"/>
              <a:t>, </a:t>
            </a:r>
            <a:r>
              <a:rPr dirty="0">
                <a:solidFill>
                  <a:srgbClr val="FF2600"/>
                </a:solidFill>
              </a:rPr>
              <a:t>T</a:t>
            </a:r>
          </a:p>
          <a:p>
            <a:r>
              <a:rPr dirty="0"/>
              <a:t>-volume, </a:t>
            </a:r>
            <a:r>
              <a:rPr dirty="0">
                <a:solidFill>
                  <a:srgbClr val="0433FF"/>
                </a:solidFill>
              </a:rPr>
              <a:t>V </a:t>
            </a:r>
          </a:p>
          <a:p>
            <a:r>
              <a:rPr dirty="0"/>
              <a:t>-</a:t>
            </a:r>
            <a:r>
              <a:rPr dirty="0" err="1"/>
              <a:t>pressione</a:t>
            </a:r>
            <a:r>
              <a:rPr dirty="0"/>
              <a:t>, </a:t>
            </a:r>
            <a:r>
              <a:rPr dirty="0">
                <a:solidFill>
                  <a:srgbClr val="00F900"/>
                </a:solidFill>
              </a:rPr>
              <a:t>p</a:t>
            </a:r>
            <a:r>
              <a:rPr dirty="0"/>
              <a:t> </a:t>
            </a:r>
          </a:p>
          <a:p>
            <a:r>
              <a:rPr dirty="0"/>
              <a:t>-concentrazioni dei composti </a:t>
            </a:r>
            <a:r>
              <a:rPr dirty="0" err="1"/>
              <a:t>presenti</a:t>
            </a:r>
            <a:r>
              <a:rPr dirty="0"/>
              <a:t> </a:t>
            </a:r>
            <a:r>
              <a:rPr dirty="0" err="1"/>
              <a:t>nella</a:t>
            </a:r>
            <a:r>
              <a:rPr dirty="0"/>
              <a:t> </a:t>
            </a:r>
            <a:r>
              <a:rPr dirty="0" err="1"/>
              <a:t>miscela</a:t>
            </a:r>
            <a:r>
              <a:rPr dirty="0"/>
              <a:t>, </a:t>
            </a:r>
            <a:r>
              <a:rPr dirty="0">
                <a:solidFill>
                  <a:srgbClr val="942192"/>
                </a:solidFill>
              </a:rPr>
              <a:t>c</a:t>
            </a:r>
            <a:r>
              <a:rPr baseline="-5999" dirty="0">
                <a:solidFill>
                  <a:srgbClr val="942192"/>
                </a:solidFill>
              </a:rPr>
              <a:t>i</a:t>
            </a:r>
            <a:r>
              <a:rPr dirty="0"/>
              <a:t> (</a:t>
            </a:r>
            <a:r>
              <a:rPr dirty="0" err="1"/>
              <a:t>i</a:t>
            </a:r>
            <a:r>
              <a:rPr dirty="0"/>
              <a:t> indica il </a:t>
            </a:r>
            <a:r>
              <a:rPr dirty="0" err="1"/>
              <a:t>composto</a:t>
            </a:r>
            <a:r>
              <a:rPr dirty="0"/>
              <a: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istemi termodinamici"/>
          <p:cNvSpPr txBox="1">
            <a:spLocks noGrp="1"/>
          </p:cNvSpPr>
          <p:nvPr>
            <p:ph type="title"/>
          </p:nvPr>
        </p:nvSpPr>
        <p:spPr>
          <a:prstGeom prst="rect">
            <a:avLst/>
          </a:prstGeom>
        </p:spPr>
        <p:txBody>
          <a:bodyPr/>
          <a:lstStyle>
            <a:lvl1pPr>
              <a:defRPr>
                <a:solidFill>
                  <a:srgbClr val="FF2600"/>
                </a:solidFill>
              </a:defRPr>
            </a:lvl1pPr>
          </a:lstStyle>
          <a:p>
            <a:r>
              <a:t>Sistemi termodinamici</a:t>
            </a:r>
          </a:p>
        </p:txBody>
      </p:sp>
      <p:sp>
        <p:nvSpPr>
          <p:cNvPr id="196" name="4) sistema non omogene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4) sistema non omogeneo </a:t>
            </a:r>
          </a:p>
        </p:txBody>
      </p:sp>
      <p:sp>
        <p:nvSpPr>
          <p:cNvPr id="197" name="Si deveno definire:…"/>
          <p:cNvSpPr txBox="1">
            <a:spLocks noGrp="1"/>
          </p:cNvSpPr>
          <p:nvPr>
            <p:ph type="body" idx="1"/>
          </p:nvPr>
        </p:nvSpPr>
        <p:spPr>
          <a:prstGeom prst="rect">
            <a:avLst/>
          </a:prstGeom>
        </p:spPr>
        <p:txBody>
          <a:bodyPr/>
          <a:lstStyle/>
          <a:p>
            <a:pPr defTabSz="808990">
              <a:spcBef>
                <a:spcPts val="1700"/>
              </a:spcBef>
              <a:defRPr sz="5390" spc="-53"/>
            </a:pPr>
            <a:r>
              <a:t>Si deveno definire: </a:t>
            </a:r>
          </a:p>
          <a:p>
            <a:pPr marL="684530" indent="-684530" defTabSz="808990">
              <a:spcBef>
                <a:spcPts val="1700"/>
              </a:spcBef>
              <a:buSzPct val="123000"/>
              <a:buChar char="•"/>
              <a:defRPr sz="5390" spc="-53"/>
            </a:pPr>
            <a:r>
              <a:t>massa</a:t>
            </a:r>
          </a:p>
          <a:p>
            <a:pPr marL="684530" indent="-684530" defTabSz="808990">
              <a:spcBef>
                <a:spcPts val="1700"/>
              </a:spcBef>
              <a:buSzPct val="123000"/>
              <a:buChar char="•"/>
              <a:defRPr sz="5390" spc="-53"/>
            </a:pPr>
            <a:r>
              <a:t>composizione chimica</a:t>
            </a:r>
          </a:p>
          <a:p>
            <a:pPr marL="684530" indent="-684530" defTabSz="808990">
              <a:spcBef>
                <a:spcPts val="1700"/>
              </a:spcBef>
              <a:buSzPct val="123000"/>
              <a:buChar char="•"/>
              <a:defRPr sz="5390" spc="-53"/>
            </a:pPr>
            <a:r>
              <a:t>stato di aggregazione</a:t>
            </a:r>
          </a:p>
          <a:p>
            <a:pPr marL="684530" indent="-684530" defTabSz="808990">
              <a:spcBef>
                <a:spcPts val="1700"/>
              </a:spcBef>
              <a:buSzPct val="123000"/>
              <a:buChar char="•"/>
              <a:defRPr sz="5390" spc="-53"/>
            </a:pPr>
            <a:r>
              <a:t>temperatura</a:t>
            </a:r>
          </a:p>
          <a:p>
            <a:pPr marL="684530" indent="-684530" defTabSz="808990">
              <a:spcBef>
                <a:spcPts val="1700"/>
              </a:spcBef>
              <a:buSzPct val="123000"/>
              <a:buChar char="•"/>
              <a:defRPr sz="5390" spc="-53"/>
            </a:pPr>
            <a:r>
              <a:t>pressione </a:t>
            </a:r>
          </a:p>
          <a:p>
            <a:pPr marL="684530" indent="-684530" defTabSz="808990">
              <a:spcBef>
                <a:spcPts val="1700"/>
              </a:spcBef>
              <a:buSzPct val="123000"/>
              <a:buChar char="•"/>
              <a:defRPr sz="5390" spc="-53"/>
            </a:pPr>
            <a:r>
              <a:t>volume</a:t>
            </a:r>
          </a:p>
          <a:p>
            <a:pPr defTabSz="808990">
              <a:spcBef>
                <a:spcPts val="1700"/>
              </a:spcBef>
              <a:defRPr sz="5390" spc="-53"/>
            </a:pPr>
            <a:r>
              <a:t>di ciascuna parte omogenea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istema ed ambiente"/>
          <p:cNvSpPr txBox="1">
            <a:spLocks noGrp="1"/>
          </p:cNvSpPr>
          <p:nvPr>
            <p:ph type="title"/>
          </p:nvPr>
        </p:nvSpPr>
        <p:spPr>
          <a:prstGeom prst="rect">
            <a:avLst/>
          </a:prstGeom>
        </p:spPr>
        <p:txBody>
          <a:bodyPr/>
          <a:lstStyle/>
          <a:p>
            <a:r>
              <a:t>Sistema ed ambiente</a:t>
            </a:r>
          </a:p>
        </p:txBody>
      </p:sp>
      <p:sp>
        <p:nvSpPr>
          <p:cNvPr id="200" name="Per gli scopi dello studio chimico fisico si suddivide l’universo in due parti: il sistema e l’ambiente.…"/>
          <p:cNvSpPr txBox="1">
            <a:spLocks noGrp="1"/>
          </p:cNvSpPr>
          <p:nvPr>
            <p:ph type="body" idx="1"/>
          </p:nvPr>
        </p:nvSpPr>
        <p:spPr>
          <a:xfrm>
            <a:off x="1206500" y="3561297"/>
            <a:ext cx="21971000" cy="9315387"/>
          </a:xfrm>
          <a:prstGeom prst="rect">
            <a:avLst/>
          </a:prstGeom>
        </p:spPr>
        <p:txBody>
          <a:bodyPr/>
          <a:lstStyle/>
          <a:p>
            <a:r>
              <a:t>Per gli scopi dello studio chimico fisico si suddivide l’universo in due parti: il sistema e l’ambiente. </a:t>
            </a:r>
          </a:p>
          <a:p>
            <a:r>
              <a:t>Il sistema è la parte a cui siamo particolarmente interessati, es. un reattore, un motore, ecc.</a:t>
            </a:r>
          </a:p>
          <a:p>
            <a:r>
              <a:t>Tra sistema e ambiente c’è un confine che può essere di tipo diverso:</a:t>
            </a:r>
          </a:p>
          <a:p>
            <a:pPr marL="698500" indent="-698500">
              <a:buSzPct val="123000"/>
              <a:buChar char="•"/>
            </a:pPr>
            <a:r>
              <a:t>se ci può essere </a:t>
            </a:r>
            <a:r>
              <a:rPr>
                <a:solidFill>
                  <a:srgbClr val="FF2600"/>
                </a:solidFill>
              </a:rPr>
              <a:t>scambio di materia</a:t>
            </a:r>
            <a:r>
              <a:t> il sistema è detto </a:t>
            </a:r>
            <a:r>
              <a:rPr>
                <a:solidFill>
                  <a:srgbClr val="FF2600"/>
                </a:solidFill>
              </a:rPr>
              <a:t>aperto</a:t>
            </a:r>
          </a:p>
          <a:p>
            <a:pPr marL="698500" indent="-698500">
              <a:buSzPct val="123000"/>
              <a:buChar char="•"/>
            </a:pPr>
            <a:r>
              <a:t>se </a:t>
            </a:r>
            <a:r>
              <a:rPr>
                <a:solidFill>
                  <a:srgbClr val="0433FF"/>
                </a:solidFill>
              </a:rPr>
              <a:t>no</a:t>
            </a:r>
            <a:r>
              <a:t>n ci può essere </a:t>
            </a:r>
            <a:r>
              <a:rPr>
                <a:solidFill>
                  <a:srgbClr val="0433FF"/>
                </a:solidFill>
              </a:rPr>
              <a:t>scambio di materia</a:t>
            </a:r>
            <a:r>
              <a:t> il sistema è detto </a:t>
            </a:r>
            <a:r>
              <a:rPr>
                <a:solidFill>
                  <a:srgbClr val="0433FF"/>
                </a:solidFill>
              </a:rPr>
              <a:t>chiuso</a:t>
            </a:r>
          </a:p>
          <a:p>
            <a:pPr marL="698500" indent="-698500">
              <a:buSzPct val="123000"/>
              <a:buChar char="•"/>
            </a:pPr>
            <a:r>
              <a:t>un sistema che non scambia </a:t>
            </a:r>
            <a:r>
              <a:rPr>
                <a:solidFill>
                  <a:srgbClr val="942192"/>
                </a:solidFill>
              </a:rPr>
              <a:t>né materia </a:t>
            </a:r>
            <a:r>
              <a:rPr>
                <a:solidFill>
                  <a:srgbClr val="FF40FF"/>
                </a:solidFill>
              </a:rPr>
              <a:t>né energia</a:t>
            </a:r>
            <a:r>
              <a:t> con l’ambiente è definito </a:t>
            </a:r>
            <a:r>
              <a:rPr>
                <a:solidFill>
                  <a:srgbClr val="FF40FF"/>
                </a:solidFill>
              </a:rPr>
              <a:t>isolato</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Grandezze usate in termodinamica"/>
          <p:cNvSpPr txBox="1">
            <a:spLocks noGrp="1"/>
          </p:cNvSpPr>
          <p:nvPr>
            <p:ph type="title"/>
          </p:nvPr>
        </p:nvSpPr>
        <p:spPr>
          <a:prstGeom prst="rect">
            <a:avLst/>
          </a:prstGeom>
        </p:spPr>
        <p:txBody>
          <a:bodyPr/>
          <a:lstStyle/>
          <a:p>
            <a:r>
              <a:t>Grandezze usate in termodinamica</a:t>
            </a:r>
          </a:p>
        </p:txBody>
      </p:sp>
      <p:sp>
        <p:nvSpPr>
          <p:cNvPr id="203" name="Temperatura: scala termodinamica"/>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2600"/>
                </a:solidFill>
              </a:defRPr>
            </a:lvl1pPr>
          </a:lstStyle>
          <a:p>
            <a:r>
              <a:t>Temperatura: scala termodinamica</a:t>
            </a:r>
          </a:p>
        </p:txBody>
      </p:sp>
      <p:sp>
        <p:nvSpPr>
          <p:cNvPr id="204" name="La temperatura assoluta viene espressa in gradi Kelvin, simbolo K…"/>
          <p:cNvSpPr txBox="1">
            <a:spLocks noGrp="1"/>
          </p:cNvSpPr>
          <p:nvPr>
            <p:ph type="body" idx="1"/>
          </p:nvPr>
        </p:nvSpPr>
        <p:spPr>
          <a:prstGeom prst="rect">
            <a:avLst/>
          </a:prstGeom>
        </p:spPr>
        <p:txBody>
          <a:bodyPr/>
          <a:lstStyle/>
          <a:p>
            <a:r>
              <a:t>La temperatura assoluta viene espressa in gradi Kelvin, simbolo K</a:t>
            </a:r>
          </a:p>
          <a:p>
            <a:r>
              <a:t>Conversione tra gradi Kelvin e Celsius</a:t>
            </a:r>
          </a:p>
          <a:p>
            <a:r>
              <a:t>T(K)= T(°C) + 273.15</a:t>
            </a:r>
          </a:p>
          <a:p>
            <a:r>
              <a:t>es. 25 °C     T= 298.15 K</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Grandezze usate in termodinamica"/>
          <p:cNvSpPr txBox="1">
            <a:spLocks noGrp="1"/>
          </p:cNvSpPr>
          <p:nvPr>
            <p:ph type="title"/>
          </p:nvPr>
        </p:nvSpPr>
        <p:spPr>
          <a:prstGeom prst="rect">
            <a:avLst/>
          </a:prstGeom>
        </p:spPr>
        <p:txBody>
          <a:bodyPr/>
          <a:lstStyle/>
          <a:p>
            <a:r>
              <a:t>Grandezze usate in termodinamica</a:t>
            </a:r>
          </a:p>
        </p:txBody>
      </p:sp>
      <p:sp>
        <p:nvSpPr>
          <p:cNvPr id="207" name="Volume: quantità di spazio tridimensionale occupato dalla materia"/>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817244">
              <a:defRPr sz="5445">
                <a:solidFill>
                  <a:srgbClr val="0433FF"/>
                </a:solidFill>
              </a:defRPr>
            </a:pPr>
            <a:r>
              <a:t>Volume: </a:t>
            </a:r>
            <a:r>
              <a:rPr>
                <a:solidFill>
                  <a:srgbClr val="000000"/>
                </a:solidFill>
              </a:rPr>
              <a:t>quantità di spazio tridimensionale occupato dalla materia</a:t>
            </a:r>
          </a:p>
        </p:txBody>
      </p:sp>
      <p:sp>
        <p:nvSpPr>
          <p:cNvPr id="208" name="Volume: Dimensioni: [L3]…"/>
          <p:cNvSpPr txBox="1">
            <a:spLocks noGrp="1"/>
          </p:cNvSpPr>
          <p:nvPr>
            <p:ph type="body" idx="1"/>
          </p:nvPr>
        </p:nvSpPr>
        <p:spPr>
          <a:xfrm>
            <a:off x="1206500" y="3679781"/>
            <a:ext cx="21971000" cy="8256012"/>
          </a:xfrm>
          <a:prstGeom prst="rect">
            <a:avLst/>
          </a:prstGeom>
        </p:spPr>
        <p:txBody>
          <a:bodyPr/>
          <a:lstStyle/>
          <a:p>
            <a:r>
              <a:t>Volume: Dimensioni: [L</a:t>
            </a:r>
            <a:r>
              <a:rPr baseline="31999"/>
              <a:t>3</a:t>
            </a:r>
            <a:r>
              <a:t>]</a:t>
            </a:r>
          </a:p>
          <a:p>
            <a:r>
              <a:t>Unità SI: m</a:t>
            </a:r>
            <a:r>
              <a:rPr baseline="31999"/>
              <a:t>3</a:t>
            </a:r>
          </a:p>
          <a:p>
            <a:r>
              <a:t>altre unità comuni: </a:t>
            </a:r>
          </a:p>
          <a:p>
            <a:r>
              <a:t>1 L= 1 dm</a:t>
            </a:r>
            <a:r>
              <a:rPr baseline="31999"/>
              <a:t>3</a:t>
            </a:r>
            <a:r>
              <a:t>= 10</a:t>
            </a:r>
            <a:r>
              <a:rPr baseline="31999"/>
              <a:t>-3</a:t>
            </a:r>
            <a:r>
              <a:t> m</a:t>
            </a:r>
            <a:r>
              <a:rPr baseline="31999"/>
              <a:t>3</a:t>
            </a:r>
          </a:p>
          <a:p>
            <a:r>
              <a:t>1 mL= 1 cm</a:t>
            </a:r>
            <a:r>
              <a:rPr baseline="31999"/>
              <a:t>3</a:t>
            </a:r>
            <a:r>
              <a:t>= 10</a:t>
            </a:r>
            <a:r>
              <a:rPr baseline="31999"/>
              <a:t>-6</a:t>
            </a:r>
            <a:r>
              <a:t> m</a:t>
            </a:r>
            <a:r>
              <a:rPr baseline="31999"/>
              <a:t>3</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Grandezze usate in termodinamica"/>
          <p:cNvSpPr txBox="1">
            <a:spLocks noGrp="1"/>
          </p:cNvSpPr>
          <p:nvPr>
            <p:ph type="title"/>
          </p:nvPr>
        </p:nvSpPr>
        <p:spPr>
          <a:prstGeom prst="rect">
            <a:avLst/>
          </a:prstGeom>
        </p:spPr>
        <p:txBody>
          <a:bodyPr/>
          <a:lstStyle/>
          <a:p>
            <a:r>
              <a:t>Grandezze usate in termodinamica</a:t>
            </a:r>
          </a:p>
        </p:txBody>
      </p:sp>
      <p:sp>
        <p:nvSpPr>
          <p:cNvPr id="211" name="Pressione: forza normale diviso l’area della superficie su cui è applicata"/>
          <p:cNvSpPr txBox="1">
            <a:spLocks noGrp="1"/>
          </p:cNvSpPr>
          <p:nvPr>
            <p:ph type="body" idx="21"/>
          </p:nvPr>
        </p:nvSpPr>
        <p:spPr>
          <a:xfrm>
            <a:off x="1206500" y="2372962"/>
            <a:ext cx="21971000" cy="167683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defTabSz="775969">
              <a:defRPr sz="5170"/>
            </a:pPr>
            <a:r>
              <a:rPr>
                <a:solidFill>
                  <a:srgbClr val="00F900"/>
                </a:solidFill>
              </a:rPr>
              <a:t>Pressione</a:t>
            </a:r>
            <a:r>
              <a:t>: forza normale diviso l’area della superficie su cui è applicata</a:t>
            </a:r>
          </a:p>
        </p:txBody>
      </p:sp>
      <p:sp>
        <p:nvSpPr>
          <p:cNvPr id="212" name="F dimensioni: [M L T-2]…"/>
          <p:cNvSpPr txBox="1">
            <a:spLocks noGrp="1"/>
          </p:cNvSpPr>
          <p:nvPr>
            <p:ph type="body" idx="1"/>
          </p:nvPr>
        </p:nvSpPr>
        <p:spPr>
          <a:xfrm>
            <a:off x="1206500" y="4248504"/>
            <a:ext cx="21971000" cy="9032075"/>
          </a:xfrm>
          <a:prstGeom prst="rect">
            <a:avLst/>
          </a:prstGeom>
        </p:spPr>
        <p:txBody>
          <a:bodyPr/>
          <a:lstStyle/>
          <a:p>
            <a:pPr defTabSz="709930">
              <a:spcBef>
                <a:spcPts val="1500"/>
              </a:spcBef>
              <a:defRPr sz="4730" spc="-47"/>
            </a:pPr>
            <a:r>
              <a:t>F dimensioni: [M L T</a:t>
            </a:r>
            <a:r>
              <a:rPr baseline="31999"/>
              <a:t>-2</a:t>
            </a:r>
            <a:r>
              <a:t>]</a:t>
            </a:r>
          </a:p>
          <a:p>
            <a:pPr defTabSz="709930">
              <a:spcBef>
                <a:spcPts val="1500"/>
              </a:spcBef>
              <a:defRPr sz="4730" spc="-47"/>
            </a:pPr>
            <a:r>
              <a:t>A dimensioni: [L</a:t>
            </a:r>
            <a:r>
              <a:rPr baseline="31999"/>
              <a:t>2</a:t>
            </a:r>
            <a:r>
              <a:t>] </a:t>
            </a:r>
          </a:p>
          <a:p>
            <a:pPr defTabSz="709930">
              <a:spcBef>
                <a:spcPts val="1500"/>
              </a:spcBef>
              <a:defRPr sz="4730" spc="-47"/>
            </a:pPr>
            <a:r>
              <a:t>Pressione dimensioni: </a:t>
            </a:r>
            <a:r>
              <a:rPr>
                <a:solidFill>
                  <a:srgbClr val="00F900"/>
                </a:solidFill>
              </a:rPr>
              <a:t>[M L</a:t>
            </a:r>
            <a:r>
              <a:rPr baseline="31999">
                <a:solidFill>
                  <a:srgbClr val="00F900"/>
                </a:solidFill>
              </a:rPr>
              <a:t>-1</a:t>
            </a:r>
            <a:r>
              <a:rPr>
                <a:solidFill>
                  <a:srgbClr val="00F900"/>
                </a:solidFill>
              </a:rPr>
              <a:t>T</a:t>
            </a:r>
            <a:r>
              <a:rPr baseline="31999">
                <a:solidFill>
                  <a:srgbClr val="00F900"/>
                </a:solidFill>
              </a:rPr>
              <a:t>-2</a:t>
            </a:r>
            <a:r>
              <a:rPr>
                <a:solidFill>
                  <a:srgbClr val="00F900"/>
                </a:solidFill>
              </a:rPr>
              <a:t>]</a:t>
            </a:r>
          </a:p>
          <a:p>
            <a:pPr defTabSz="709930">
              <a:spcBef>
                <a:spcPts val="1500"/>
              </a:spcBef>
              <a:defRPr sz="4730" spc="-47"/>
            </a:pPr>
            <a:r>
              <a:t>Unità SI:</a:t>
            </a:r>
          </a:p>
          <a:p>
            <a:pPr defTabSz="709930">
              <a:spcBef>
                <a:spcPts val="1500"/>
              </a:spcBef>
              <a:defRPr sz="4730" spc="-47"/>
            </a:pPr>
            <a:r>
              <a:t>Forza 1 Kg m s</a:t>
            </a:r>
            <a:r>
              <a:rPr baseline="31999"/>
              <a:t>-2</a:t>
            </a:r>
            <a:r>
              <a:t>= 1 N</a:t>
            </a:r>
          </a:p>
          <a:p>
            <a:pPr defTabSz="709930">
              <a:spcBef>
                <a:spcPts val="1500"/>
              </a:spcBef>
              <a:defRPr sz="4730" spc="-47"/>
            </a:pPr>
            <a:r>
              <a:t>Pressione </a:t>
            </a:r>
            <a:r>
              <a:rPr>
                <a:solidFill>
                  <a:srgbClr val="00F900"/>
                </a:solidFill>
              </a:rPr>
              <a:t>1 Pa</a:t>
            </a:r>
            <a:r>
              <a:t>= 1 N m</a:t>
            </a:r>
            <a:r>
              <a:rPr baseline="31999"/>
              <a:t>-2</a:t>
            </a:r>
            <a:r>
              <a:t>= 1 Kg m</a:t>
            </a:r>
            <a:r>
              <a:rPr baseline="31999"/>
              <a:t>-1</a:t>
            </a:r>
            <a:r>
              <a:t> s</a:t>
            </a:r>
            <a:r>
              <a:rPr baseline="31999"/>
              <a:t>-2</a:t>
            </a:r>
          </a:p>
          <a:p>
            <a:pPr defTabSz="709930">
              <a:spcBef>
                <a:spcPts val="1500"/>
              </a:spcBef>
              <a:defRPr sz="4730" spc="-47"/>
            </a:pPr>
            <a:r>
              <a:t>altre unità:</a:t>
            </a:r>
          </a:p>
          <a:p>
            <a:pPr defTabSz="709930">
              <a:spcBef>
                <a:spcPts val="1500"/>
              </a:spcBef>
              <a:defRPr sz="4730" spc="-47"/>
            </a:pPr>
            <a:r>
              <a:t>1 atm= 101 325 Pa= 101.325 kPa </a:t>
            </a:r>
          </a:p>
          <a:p>
            <a:pPr defTabSz="709930">
              <a:spcBef>
                <a:spcPts val="1500"/>
              </a:spcBef>
              <a:defRPr sz="4730" spc="-47"/>
            </a:pPr>
            <a:r>
              <a:t>1 bar = 10</a:t>
            </a:r>
            <a:r>
              <a:rPr baseline="31999"/>
              <a:t>5</a:t>
            </a:r>
            <a:r>
              <a:t> Pa= 100 kPa       pressione standard = 1bar</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tati di equilibrio"/>
          <p:cNvSpPr txBox="1">
            <a:spLocks noGrp="1"/>
          </p:cNvSpPr>
          <p:nvPr>
            <p:ph type="title"/>
          </p:nvPr>
        </p:nvSpPr>
        <p:spPr>
          <a:prstGeom prst="rect">
            <a:avLst/>
          </a:prstGeom>
        </p:spPr>
        <p:txBody>
          <a:bodyPr/>
          <a:lstStyle/>
          <a:p>
            <a:r>
              <a:t>Stati di equilibrio</a:t>
            </a:r>
          </a:p>
        </p:txBody>
      </p:sp>
      <p:sp>
        <p:nvSpPr>
          <p:cNvPr id="215" name="Uno stato di equilibrio non cambia se non cambiano le condizioni esterne.…"/>
          <p:cNvSpPr txBox="1">
            <a:spLocks noGrp="1"/>
          </p:cNvSpPr>
          <p:nvPr>
            <p:ph type="body" idx="1"/>
          </p:nvPr>
        </p:nvSpPr>
        <p:spPr>
          <a:prstGeom prst="rect">
            <a:avLst/>
          </a:prstGeom>
        </p:spPr>
        <p:txBody>
          <a:bodyPr/>
          <a:lstStyle/>
          <a:p>
            <a:r>
              <a:t>Uno stato di equilibrio non cambia se non cambiano le condizioni esterne.</a:t>
            </a:r>
          </a:p>
          <a:p>
            <a:r>
              <a:t>Es. un gas in un recipiente di volume costante è in equilibrio quando la pressione è costante in ogni punto e la sua temperatura eguaglia quella del recipiente</a:t>
            </a:r>
          </a:p>
          <a:p>
            <a:r>
              <a:t>V= cost</a:t>
            </a:r>
          </a:p>
          <a:p>
            <a:r>
              <a:t>T= cost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rasformazioni"/>
          <p:cNvSpPr txBox="1">
            <a:spLocks noGrp="1"/>
          </p:cNvSpPr>
          <p:nvPr>
            <p:ph type="title"/>
          </p:nvPr>
        </p:nvSpPr>
        <p:spPr>
          <a:prstGeom prst="rect">
            <a:avLst/>
          </a:prstGeom>
        </p:spPr>
        <p:txBody>
          <a:bodyPr/>
          <a:lstStyle/>
          <a:p>
            <a:r>
              <a:t>Trasformazioni</a:t>
            </a:r>
          </a:p>
        </p:txBody>
      </p:sp>
      <p:sp>
        <p:nvSpPr>
          <p:cNvPr id="218" name="E’ comune studiare trasformazioni di un sistema da uno stato iniziale ad uno stato finale.…"/>
          <p:cNvSpPr txBox="1">
            <a:spLocks noGrp="1"/>
          </p:cNvSpPr>
          <p:nvPr>
            <p:ph type="body" idx="1"/>
          </p:nvPr>
        </p:nvSpPr>
        <p:spPr>
          <a:prstGeom prst="rect">
            <a:avLst/>
          </a:prstGeom>
        </p:spPr>
        <p:txBody>
          <a:bodyPr/>
          <a:lstStyle/>
          <a:p>
            <a:r>
              <a:t>E’ comune studiare trasformazioni di un sistema da uno </a:t>
            </a:r>
            <a:r>
              <a:rPr b="1"/>
              <a:t>stato iniziale</a:t>
            </a:r>
            <a:r>
              <a:t> ad uno </a:t>
            </a:r>
            <a:r>
              <a:rPr b="1"/>
              <a:t>stato finale</a:t>
            </a:r>
            <a:r>
              <a:t>.</a:t>
            </a:r>
          </a:p>
          <a:p>
            <a:r>
              <a:t>Si può individuare una successione continua di stati intermedi.</a:t>
            </a:r>
          </a:p>
          <a:p>
            <a:r>
              <a:t>Es. per un sistema il cui stato può essere rappresentato con un punto nel piano p,V la trasformazione verrà rappresentata da una curva che connette i due punti che rappresentano gli stati iniziale e finale.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rmodinamica"/>
          <p:cNvSpPr txBox="1">
            <a:spLocks noGrp="1"/>
          </p:cNvSpPr>
          <p:nvPr>
            <p:ph type="title"/>
          </p:nvPr>
        </p:nvSpPr>
        <p:spPr>
          <a:prstGeom prst="rect">
            <a:avLst/>
          </a:prstGeom>
        </p:spPr>
        <p:txBody>
          <a:bodyPr/>
          <a:lstStyle/>
          <a:p>
            <a:r>
              <a:t>Termodinamica </a:t>
            </a:r>
          </a:p>
        </p:txBody>
      </p:sp>
      <p:sp>
        <p:nvSpPr>
          <p:cNvPr id="156" name="teoria fenomenologica della materia"/>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teoria fenomenologica della materia</a:t>
            </a:r>
          </a:p>
        </p:txBody>
      </p:sp>
      <p:sp>
        <p:nvSpPr>
          <p:cNvPr id="157" name="Si occupa principalmente di:…"/>
          <p:cNvSpPr txBox="1">
            <a:spLocks noGrp="1"/>
          </p:cNvSpPr>
          <p:nvPr>
            <p:ph type="body" idx="1"/>
          </p:nvPr>
        </p:nvSpPr>
        <p:spPr>
          <a:xfrm>
            <a:off x="1206500" y="4248504"/>
            <a:ext cx="22238917" cy="8256012"/>
          </a:xfrm>
          <a:prstGeom prst="rect">
            <a:avLst/>
          </a:prstGeom>
        </p:spPr>
        <p:txBody>
          <a:bodyPr/>
          <a:lstStyle/>
          <a:p>
            <a:r>
              <a:t>Si occupa principalmente di:</a:t>
            </a:r>
          </a:p>
          <a:p>
            <a:r>
              <a:t>- trasformazioni di </a:t>
            </a:r>
            <a:r>
              <a:rPr b="1">
                <a:solidFill>
                  <a:srgbClr val="FF2600"/>
                </a:solidFill>
              </a:rPr>
              <a:t>calore</a:t>
            </a:r>
            <a:r>
              <a:t> in </a:t>
            </a:r>
            <a:r>
              <a:rPr b="1">
                <a:solidFill>
                  <a:srgbClr val="0433FF"/>
                </a:solidFill>
              </a:rPr>
              <a:t>lavoro</a:t>
            </a:r>
            <a:r>
              <a:t> </a:t>
            </a:r>
          </a:p>
          <a:p>
            <a:r>
              <a:t>- trasformazioni inverse di </a:t>
            </a:r>
            <a:r>
              <a:rPr b="1">
                <a:solidFill>
                  <a:srgbClr val="0433FF"/>
                </a:solidFill>
              </a:rPr>
              <a:t>lavoro</a:t>
            </a:r>
            <a:r>
              <a:t> in </a:t>
            </a:r>
            <a:r>
              <a:rPr b="1">
                <a:solidFill>
                  <a:srgbClr val="FF2600"/>
                </a:solidFill>
              </a:rPr>
              <a:t>calore</a:t>
            </a:r>
          </a:p>
          <a:p>
            <a:r>
              <a:t>Nel 1842 J. R. Meyer scoprì l’equivalenza tra calore e lavoro meccanico ed enunciò il principio di </a:t>
            </a:r>
            <a:r>
              <a:rPr b="1"/>
              <a:t>conservazione dell’energia </a:t>
            </a:r>
            <a:r>
              <a:t>in termodinamica:</a:t>
            </a:r>
          </a:p>
          <a:p>
            <a:pPr algn="ctr">
              <a:defRPr b="1"/>
            </a:pPr>
            <a:r>
              <a:t>I principio della termodinamica</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rasformazione reversibile"/>
          <p:cNvSpPr txBox="1">
            <a:spLocks noGrp="1"/>
          </p:cNvSpPr>
          <p:nvPr>
            <p:ph type="title"/>
          </p:nvPr>
        </p:nvSpPr>
        <p:spPr>
          <a:prstGeom prst="rect">
            <a:avLst/>
          </a:prstGeom>
        </p:spPr>
        <p:txBody>
          <a:bodyPr/>
          <a:lstStyle/>
          <a:p>
            <a:r>
              <a:t>Trasformazione reversibile</a:t>
            </a:r>
          </a:p>
        </p:txBody>
      </p:sp>
      <p:sp>
        <p:nvSpPr>
          <p:cNvPr id="221" name="Gli stati attraverso i quali il sistema passa durante la trasformazione differiscono per quantità infinitesime da stati di equilibrio.…"/>
          <p:cNvSpPr txBox="1">
            <a:spLocks noGrp="1"/>
          </p:cNvSpPr>
          <p:nvPr>
            <p:ph type="body" idx="1"/>
          </p:nvPr>
        </p:nvSpPr>
        <p:spPr>
          <a:xfrm>
            <a:off x="1206500" y="3016271"/>
            <a:ext cx="21971000" cy="9851851"/>
          </a:xfrm>
          <a:prstGeom prst="rect">
            <a:avLst/>
          </a:prstGeom>
        </p:spPr>
        <p:txBody>
          <a:bodyPr>
            <a:normAutofit lnSpcReduction="10000"/>
          </a:bodyPr>
          <a:lstStyle/>
          <a:p>
            <a:pPr defTabSz="800735">
              <a:spcBef>
                <a:spcPts val="1700"/>
              </a:spcBef>
              <a:defRPr sz="5335" spc="-53"/>
            </a:pPr>
            <a:r>
              <a:t>Gli stati attraverso i quali il sistema passa durante la trasformazione differiscono per </a:t>
            </a:r>
            <a:r>
              <a:rPr b="1"/>
              <a:t>quantità infinitesime da stati di equilibrio</a:t>
            </a:r>
            <a:r>
              <a:t>.</a:t>
            </a:r>
          </a:p>
          <a:p>
            <a:pPr defTabSz="800735">
              <a:spcBef>
                <a:spcPts val="1700"/>
              </a:spcBef>
              <a:defRPr sz="5335" spc="-53"/>
            </a:pPr>
            <a:r>
              <a:t>Una trasformazione reversibile può perciò connettere solamente stati di equilibrio.</a:t>
            </a:r>
          </a:p>
          <a:p>
            <a:pPr defTabSz="800735">
              <a:spcBef>
                <a:spcPts val="1700"/>
              </a:spcBef>
              <a:defRPr sz="5335" spc="-53"/>
            </a:pPr>
            <a:r>
              <a:t>Per realizzarla, bisogna alterare le condizioni esterne in modo così lento che il sistema abbia tempo di adattarsi gradualmente alle nuove condizioni.</a:t>
            </a:r>
          </a:p>
          <a:p>
            <a:pPr defTabSz="800735">
              <a:spcBef>
                <a:spcPts val="1700"/>
              </a:spcBef>
              <a:defRPr sz="5335" spc="-53"/>
            </a:pPr>
            <a:r>
              <a:t>Es. espansione reversibile di un gas in un cilindro con un pistone, spostando molto lentamente il pistone verso l’esterno.</a:t>
            </a:r>
          </a:p>
          <a:p>
            <a:pPr defTabSz="800735">
              <a:spcBef>
                <a:spcPts val="1700"/>
              </a:spcBef>
              <a:defRPr sz="5335" spc="-53">
                <a:solidFill>
                  <a:srgbClr val="929292"/>
                </a:solidFill>
              </a:defRPr>
            </a:pPr>
            <a:r>
              <a:t>In caso di un’espansione rapida si creano correnti nella massa gassosa e gli stati intermedi non sono più stati di equilibrio.</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e il sistema è stato portate reversibilmente da uno stato iniziale A a uno stato finale B…"/>
          <p:cNvSpPr txBox="1">
            <a:spLocks noGrp="1"/>
          </p:cNvSpPr>
          <p:nvPr>
            <p:ph type="body" idx="1"/>
          </p:nvPr>
        </p:nvSpPr>
        <p:spPr>
          <a:xfrm>
            <a:off x="1419771" y="1902522"/>
            <a:ext cx="21971001" cy="10509558"/>
          </a:xfrm>
          <a:prstGeom prst="rect">
            <a:avLst/>
          </a:prstGeom>
        </p:spPr>
        <p:txBody>
          <a:bodyPr/>
          <a:lstStyle/>
          <a:p>
            <a:r>
              <a:t>Se il sistema è stato portate reversibilmente da uno stato iniziale A a uno stato finale B </a:t>
            </a:r>
          </a:p>
          <a:p>
            <a:r>
              <a:t>possiamo riportare il sistema per mezzo della trasformazione inversa da B a A attraverso la stessa successione di stati, percorsi in ordine inverso,</a:t>
            </a:r>
          </a:p>
          <a:p>
            <a:r>
              <a:t>alterando le condizioni esterne molto lentamente in senso opposto a quello della prima trasformazione</a:t>
            </a:r>
          </a:p>
          <a:p>
            <a:r>
              <a:t>Es. è possibile ricomprimere il gas al volume di partenza spostando molto lentamente il pistone verso l’interno </a:t>
            </a:r>
          </a:p>
          <a:p>
            <a:r>
              <a:t>La compressione avviene in modo reversibile il sistema passa attraverso la </a:t>
            </a:r>
            <a:r>
              <a:rPr b="1"/>
              <a:t>stessa successione di stati </a:t>
            </a:r>
            <a:r>
              <a:t>dell’espansione.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Equazione di stato dei gas perfetti"/>
          <p:cNvSpPr txBox="1">
            <a:spLocks noGrp="1"/>
          </p:cNvSpPr>
          <p:nvPr>
            <p:ph type="title"/>
          </p:nvPr>
        </p:nvSpPr>
        <p:spPr>
          <a:prstGeom prst="rect">
            <a:avLst/>
          </a:prstGeom>
        </p:spPr>
        <p:txBody>
          <a:bodyPr/>
          <a:lstStyle/>
          <a:p>
            <a:r>
              <a:t>Equazione di stato dei gas perfetti</a:t>
            </a:r>
          </a:p>
        </p:txBody>
      </p:sp>
      <p:sp>
        <p:nvSpPr>
          <p:cNvPr id="226" name="costante dei gas 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costante dei gas R</a:t>
            </a:r>
          </a:p>
        </p:txBody>
      </p:sp>
      <p:sp>
        <p:nvSpPr>
          <p:cNvPr id="227" name="pV=nRT…"/>
          <p:cNvSpPr txBox="1">
            <a:spLocks noGrp="1"/>
          </p:cNvSpPr>
          <p:nvPr>
            <p:ph type="body" sz="quarter" idx="1"/>
          </p:nvPr>
        </p:nvSpPr>
        <p:spPr>
          <a:xfrm>
            <a:off x="1206500" y="5605844"/>
            <a:ext cx="7784635" cy="6898671"/>
          </a:xfrm>
          <a:prstGeom prst="rect">
            <a:avLst/>
          </a:prstGeom>
        </p:spPr>
        <p:txBody>
          <a:bodyPr>
            <a:normAutofit lnSpcReduction="10000"/>
          </a:bodyPr>
          <a:lstStyle/>
          <a:p>
            <a:pPr defTabSz="775969">
              <a:spcBef>
                <a:spcPts val="1600"/>
              </a:spcBef>
              <a:defRPr sz="5170" spc="-51"/>
            </a:pPr>
            <a:r>
              <a:rPr dirty="0"/>
              <a:t>la </a:t>
            </a:r>
            <a:r>
              <a:rPr dirty="0" err="1"/>
              <a:t>costante</a:t>
            </a:r>
            <a:r>
              <a:rPr dirty="0"/>
              <a:t> dei gas R è </a:t>
            </a:r>
            <a:r>
              <a:rPr dirty="0" err="1"/>
              <a:t>stata</a:t>
            </a:r>
            <a:r>
              <a:rPr dirty="0"/>
              <a:t> </a:t>
            </a:r>
            <a:r>
              <a:rPr dirty="0" err="1"/>
              <a:t>ottenuta</a:t>
            </a:r>
            <a:r>
              <a:rPr dirty="0"/>
              <a:t> </a:t>
            </a:r>
            <a:r>
              <a:rPr dirty="0" err="1"/>
              <a:t>sperimentalmente</a:t>
            </a:r>
            <a:r>
              <a:rPr dirty="0"/>
              <a:t> </a:t>
            </a:r>
            <a:r>
              <a:rPr dirty="0" err="1"/>
              <a:t>misurando</a:t>
            </a:r>
            <a:r>
              <a:rPr lang="it-IT" dirty="0"/>
              <a:t> </a:t>
            </a:r>
            <a:endParaRPr dirty="0"/>
          </a:p>
          <a:p>
            <a:pPr defTabSz="775969">
              <a:spcBef>
                <a:spcPts val="1600"/>
              </a:spcBef>
              <a:defRPr sz="5170" spc="-51"/>
            </a:pPr>
            <a:r>
              <a:rPr dirty="0" err="1"/>
              <a:t>pV</a:t>
            </a:r>
            <a:r>
              <a:rPr dirty="0"/>
              <a:t>/(</a:t>
            </a:r>
            <a:r>
              <a:rPr dirty="0" err="1"/>
              <a:t>nT</a:t>
            </a:r>
            <a:r>
              <a:rPr dirty="0"/>
              <a:t>)</a:t>
            </a:r>
            <a:r>
              <a:rPr lang="it-IT" dirty="0"/>
              <a:t>= R</a:t>
            </a:r>
            <a:endParaRPr dirty="0"/>
          </a:p>
          <a:p>
            <a:pPr defTabSz="775969">
              <a:spcBef>
                <a:spcPts val="1600"/>
              </a:spcBef>
              <a:defRPr sz="5170" spc="-51"/>
            </a:pPr>
            <a:r>
              <a:rPr dirty="0"/>
              <a:t>per p —&gt;0</a:t>
            </a:r>
            <a:r>
              <a:rPr lang="it-IT" dirty="0"/>
              <a:t>, quando il comportamento del gas approssima bene quello di un gas ideale</a:t>
            </a:r>
            <a:endParaRPr dirty="0"/>
          </a:p>
        </p:txBody>
      </p:sp>
      <p:sp>
        <p:nvSpPr>
          <p:cNvPr id="228" name="dimensioni R…"/>
          <p:cNvSpPr txBox="1"/>
          <p:nvPr/>
        </p:nvSpPr>
        <p:spPr>
          <a:xfrm>
            <a:off x="10926228" y="4964625"/>
            <a:ext cx="12251272"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defTabSz="808990">
              <a:spcBef>
                <a:spcPts val="1700"/>
              </a:spcBef>
              <a:defRPr sz="5390" spc="-53">
                <a:solidFill>
                  <a:srgbClr val="000000"/>
                </a:solidFill>
              </a:defRPr>
            </a:pPr>
            <a:r>
              <a:rPr b="1" dirty="0" err="1"/>
              <a:t>dimensioni</a:t>
            </a:r>
            <a:r>
              <a:rPr b="1" dirty="0"/>
              <a:t> R</a:t>
            </a:r>
          </a:p>
          <a:p>
            <a:pPr algn="l" defTabSz="808990">
              <a:spcBef>
                <a:spcPts val="1700"/>
              </a:spcBef>
              <a:defRPr sz="5390" spc="-53">
                <a:solidFill>
                  <a:srgbClr val="000000"/>
                </a:solidFill>
              </a:defRPr>
            </a:pPr>
            <a:r>
              <a:rPr dirty="0" err="1"/>
              <a:t>pV</a:t>
            </a:r>
            <a:r>
              <a:rPr dirty="0"/>
              <a:t> ha le </a:t>
            </a:r>
            <a:r>
              <a:rPr dirty="0" err="1"/>
              <a:t>dimensioni</a:t>
            </a:r>
            <a:r>
              <a:rPr dirty="0"/>
              <a:t> di</a:t>
            </a:r>
          </a:p>
          <a:p>
            <a:pPr algn="l" defTabSz="808990">
              <a:spcBef>
                <a:spcPts val="1700"/>
              </a:spcBef>
              <a:defRPr sz="5390" spc="-53">
                <a:solidFill>
                  <a:srgbClr val="000000"/>
                </a:solidFill>
              </a:defRPr>
            </a:pPr>
            <a:r>
              <a:rPr dirty="0"/>
              <a:t>una forza per </a:t>
            </a:r>
            <a:r>
              <a:rPr dirty="0" err="1"/>
              <a:t>lunghezza</a:t>
            </a:r>
            <a:r>
              <a:rPr dirty="0"/>
              <a:t> (</a:t>
            </a:r>
            <a:r>
              <a:rPr dirty="0" err="1"/>
              <a:t>energia</a:t>
            </a:r>
            <a:r>
              <a:rPr dirty="0"/>
              <a:t>)</a:t>
            </a:r>
          </a:p>
          <a:p>
            <a:pPr algn="l" defTabSz="808990">
              <a:spcBef>
                <a:spcPts val="1700"/>
              </a:spcBef>
              <a:defRPr sz="5390" spc="-53">
                <a:solidFill>
                  <a:srgbClr val="000000"/>
                </a:solidFill>
              </a:defRPr>
            </a:pPr>
            <a:r>
              <a:rPr dirty="0"/>
              <a:t>unit</a:t>
            </a:r>
            <a:r>
              <a:rPr lang="it-IT" dirty="0"/>
              <a:t>à</a:t>
            </a:r>
            <a:r>
              <a:rPr dirty="0"/>
              <a:t> SI: J K</a:t>
            </a:r>
            <a:r>
              <a:rPr baseline="31999" dirty="0"/>
              <a:t>-1</a:t>
            </a:r>
            <a:r>
              <a:rPr dirty="0"/>
              <a:t> mol</a:t>
            </a:r>
            <a:r>
              <a:rPr baseline="31999" dirty="0"/>
              <a:t>-1</a:t>
            </a:r>
          </a:p>
          <a:p>
            <a:pPr algn="l" defTabSz="808990">
              <a:spcBef>
                <a:spcPts val="1700"/>
              </a:spcBef>
              <a:defRPr sz="5390" spc="-53">
                <a:solidFill>
                  <a:srgbClr val="000000"/>
                </a:solidFill>
              </a:defRPr>
            </a:pPr>
            <a:r>
              <a:rPr dirty="0"/>
              <a:t>R= 8.31447 J K</a:t>
            </a:r>
            <a:r>
              <a:rPr baseline="31999" dirty="0"/>
              <a:t>-1</a:t>
            </a:r>
            <a:r>
              <a:rPr dirty="0"/>
              <a:t> mol</a:t>
            </a:r>
            <a:r>
              <a:rPr baseline="31999" dirty="0"/>
              <a:t>-1</a:t>
            </a:r>
          </a:p>
          <a:p>
            <a:pPr algn="l" defTabSz="808990">
              <a:spcBef>
                <a:spcPts val="1700"/>
              </a:spcBef>
              <a:defRPr sz="5390" spc="-53">
                <a:solidFill>
                  <a:srgbClr val="000000"/>
                </a:solidFill>
              </a:defRPr>
            </a:pPr>
            <a:r>
              <a:rPr dirty="0" err="1"/>
              <a:t>altre</a:t>
            </a:r>
            <a:r>
              <a:rPr dirty="0"/>
              <a:t> </a:t>
            </a:r>
            <a:r>
              <a:rPr dirty="0" err="1"/>
              <a:t>unità</a:t>
            </a:r>
            <a:endParaRPr dirty="0"/>
          </a:p>
          <a:p>
            <a:pPr algn="l" defTabSz="808990">
              <a:spcBef>
                <a:spcPts val="1700"/>
              </a:spcBef>
              <a:defRPr sz="5390" spc="-53">
                <a:solidFill>
                  <a:srgbClr val="000000"/>
                </a:solidFill>
              </a:defRPr>
            </a:pPr>
            <a:r>
              <a:rPr dirty="0"/>
              <a:t>R= 8.20574</a:t>
            </a:r>
            <a:r>
              <a:rPr lang="it-IT" dirty="0"/>
              <a:t>·</a:t>
            </a:r>
            <a:r>
              <a:rPr dirty="0"/>
              <a:t>10</a:t>
            </a:r>
            <a:r>
              <a:rPr baseline="31999" dirty="0"/>
              <a:t>-2</a:t>
            </a:r>
            <a:r>
              <a:rPr dirty="0"/>
              <a:t> dm</a:t>
            </a:r>
            <a:r>
              <a:rPr baseline="31999" dirty="0"/>
              <a:t>3</a:t>
            </a:r>
            <a:r>
              <a:rPr dirty="0"/>
              <a:t> atm K</a:t>
            </a:r>
            <a:r>
              <a:rPr baseline="31999" dirty="0"/>
              <a:t>-1</a:t>
            </a:r>
            <a:r>
              <a:rPr dirty="0"/>
              <a:t> mol</a:t>
            </a:r>
            <a:r>
              <a:rPr baseline="31999" dirty="0"/>
              <a:t>-1</a:t>
            </a:r>
          </a:p>
        </p:txBody>
      </p:sp>
      <p:sp>
        <p:nvSpPr>
          <p:cNvPr id="7" name="CasellaDiTesto 6">
            <a:extLst>
              <a:ext uri="{FF2B5EF4-FFF2-40B4-BE49-F238E27FC236}">
                <a16:creationId xmlns:a16="http://schemas.microsoft.com/office/drawing/2014/main" id="{3C0C0CBD-A000-4D7E-90DD-445EB258D007}"/>
              </a:ext>
            </a:extLst>
          </p:cNvPr>
          <p:cNvSpPr txBox="1"/>
          <p:nvPr/>
        </p:nvSpPr>
        <p:spPr>
          <a:xfrm>
            <a:off x="1418163" y="3948962"/>
            <a:ext cx="4312078" cy="1015663"/>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775969">
              <a:spcBef>
                <a:spcPts val="1600"/>
              </a:spcBef>
              <a:defRPr sz="5170" spc="-51"/>
            </a:pPr>
            <a:r>
              <a:rPr lang="it-IT" sz="6000" b="1" dirty="0" err="1"/>
              <a:t>pV</a:t>
            </a:r>
            <a:r>
              <a:rPr lang="it-IT" sz="6000" b="1" dirty="0"/>
              <a:t>=</a:t>
            </a:r>
            <a:r>
              <a:rPr lang="it-IT" sz="6000" b="1" dirty="0" err="1"/>
              <a:t>nRT</a:t>
            </a:r>
            <a:endParaRPr lang="it-IT" sz="6000" b="1"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Volume molare di un gas perfetto"/>
          <p:cNvSpPr txBox="1">
            <a:spLocks noGrp="1"/>
          </p:cNvSpPr>
          <p:nvPr>
            <p:ph type="title"/>
          </p:nvPr>
        </p:nvSpPr>
        <p:spPr>
          <a:prstGeom prst="rect">
            <a:avLst/>
          </a:prstGeom>
        </p:spPr>
        <p:txBody>
          <a:bodyPr/>
          <a:lstStyle/>
          <a:p>
            <a:r>
              <a:rPr dirty="0"/>
              <a:t>Volume </a:t>
            </a:r>
            <a:r>
              <a:rPr dirty="0" err="1"/>
              <a:t>molare</a:t>
            </a:r>
            <a:r>
              <a:rPr dirty="0"/>
              <a:t> di un gas</a:t>
            </a:r>
          </a:p>
        </p:txBody>
      </p:sp>
      <p:sp>
        <p:nvSpPr>
          <p:cNvPr id="231" name="condizioni ambientali standard (SATP) 298.15 K 1 bar"/>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err="1"/>
              <a:t>condizioni</a:t>
            </a:r>
            <a:r>
              <a:rPr dirty="0"/>
              <a:t> </a:t>
            </a:r>
            <a:r>
              <a:rPr dirty="0" err="1"/>
              <a:t>ambientali</a:t>
            </a:r>
            <a:r>
              <a:rPr dirty="0"/>
              <a:t> standard (SATP) 298.15 K 1 bar </a:t>
            </a:r>
          </a:p>
        </p:txBody>
      </p:sp>
      <p:sp>
        <p:nvSpPr>
          <p:cNvPr id="232" name="Vm= (8.31447 J K-1 mol-1 x 298.15 K)/(105 Pa)= 24.79 *10-3 m3 mol-1…"/>
          <p:cNvSpPr txBox="1">
            <a:spLocks noGrp="1"/>
          </p:cNvSpPr>
          <p:nvPr>
            <p:ph type="body" idx="1"/>
          </p:nvPr>
        </p:nvSpPr>
        <p:spPr>
          <a:xfrm>
            <a:off x="1040622" y="3656084"/>
            <a:ext cx="21971001" cy="9325524"/>
          </a:xfrm>
          <a:prstGeom prst="rect">
            <a:avLst/>
          </a:prstGeom>
        </p:spPr>
        <p:txBody>
          <a:bodyPr/>
          <a:lstStyle/>
          <a:p>
            <a:pPr defTabSz="808990">
              <a:spcBef>
                <a:spcPts val="1700"/>
              </a:spcBef>
              <a:defRPr sz="5390" spc="-53"/>
            </a:pPr>
            <a:r>
              <a:t>Vm= (8.31447 J K</a:t>
            </a:r>
            <a:r>
              <a:rPr baseline="31999"/>
              <a:t>-1</a:t>
            </a:r>
            <a:r>
              <a:t> mol</a:t>
            </a:r>
            <a:r>
              <a:rPr baseline="31999"/>
              <a:t>-1 </a:t>
            </a:r>
            <a:r>
              <a:t>x 298.15 K)/(10</a:t>
            </a:r>
            <a:r>
              <a:rPr baseline="31999"/>
              <a:t>5</a:t>
            </a:r>
            <a:r>
              <a:t> Pa)= 24.79 *10</a:t>
            </a:r>
            <a:r>
              <a:rPr baseline="31999"/>
              <a:t>-3</a:t>
            </a:r>
            <a:r>
              <a:t> m</a:t>
            </a:r>
            <a:r>
              <a:rPr baseline="31999"/>
              <a:t>3</a:t>
            </a:r>
            <a:r>
              <a:t> mol</a:t>
            </a:r>
            <a:r>
              <a:rPr baseline="31999"/>
              <a:t>-1</a:t>
            </a:r>
          </a:p>
          <a:p>
            <a:pPr defTabSz="808990">
              <a:spcBef>
                <a:spcPts val="1700"/>
              </a:spcBef>
              <a:defRPr sz="5390" spc="-53"/>
            </a:pPr>
            <a:r>
              <a:rPr baseline="31999"/>
              <a:t>      </a:t>
            </a:r>
          </a:p>
          <a:p>
            <a:pPr defTabSz="808990">
              <a:spcBef>
                <a:spcPts val="0"/>
              </a:spcBef>
              <a:defRPr sz="5390" spc="-53"/>
            </a:pPr>
            <a:r>
              <a:rPr b="1"/>
              <a:t>Gas </a:t>
            </a:r>
            <a:r>
              <a:t>           </a:t>
            </a:r>
            <a:r>
              <a:rPr b="1"/>
              <a:t>Vm/10</a:t>
            </a:r>
            <a:r>
              <a:rPr b="1" baseline="31999"/>
              <a:t>-3</a:t>
            </a:r>
            <a:r>
              <a:rPr b="1"/>
              <a:t> m</a:t>
            </a:r>
            <a:r>
              <a:rPr b="1" baseline="31999"/>
              <a:t>3</a:t>
            </a:r>
            <a:r>
              <a:rPr b="1"/>
              <a:t> mol</a:t>
            </a:r>
            <a:r>
              <a:rPr b="1" baseline="31999"/>
              <a:t>-1</a:t>
            </a:r>
          </a:p>
          <a:p>
            <a:pPr lvl="4" indent="0" defTabSz="808990">
              <a:spcBef>
                <a:spcPts val="0"/>
              </a:spcBef>
              <a:defRPr sz="5390" spc="-53"/>
            </a:pPr>
            <a:r>
              <a:t>Gas perfetto        24.79</a:t>
            </a:r>
          </a:p>
          <a:p>
            <a:pPr lvl="4" indent="0" defTabSz="808990">
              <a:spcBef>
                <a:spcPts val="0"/>
              </a:spcBef>
              <a:defRPr sz="5390" spc="-53"/>
            </a:pPr>
            <a:r>
              <a:t>Ammoniaca         24.8</a:t>
            </a:r>
          </a:p>
          <a:p>
            <a:pPr lvl="4" indent="0" defTabSz="808990">
              <a:spcBef>
                <a:spcPts val="0"/>
              </a:spcBef>
              <a:defRPr sz="5390" spc="-53"/>
            </a:pPr>
            <a:r>
              <a:t>Argon                   24.4</a:t>
            </a:r>
          </a:p>
          <a:p>
            <a:pPr lvl="4" indent="0" defTabSz="808990">
              <a:spcBef>
                <a:spcPts val="0"/>
              </a:spcBef>
              <a:defRPr sz="5390" spc="-53"/>
            </a:pPr>
            <a:r>
              <a:t>CO</a:t>
            </a:r>
            <a:r>
              <a:rPr baseline="-5999"/>
              <a:t>2</a:t>
            </a:r>
            <a:r>
              <a:t>                      24.6</a:t>
            </a:r>
          </a:p>
          <a:p>
            <a:pPr lvl="4" indent="0" defTabSz="808990">
              <a:spcBef>
                <a:spcPts val="0"/>
              </a:spcBef>
              <a:defRPr sz="5390" spc="-53"/>
            </a:pPr>
            <a:r>
              <a:t>N</a:t>
            </a:r>
            <a:r>
              <a:rPr baseline="-5999"/>
              <a:t>2</a:t>
            </a:r>
            <a:r>
              <a:t>                         24.8</a:t>
            </a:r>
          </a:p>
          <a:p>
            <a:pPr lvl="4" indent="0" defTabSz="808990">
              <a:spcBef>
                <a:spcPts val="0"/>
              </a:spcBef>
              <a:defRPr sz="5390" spc="-53"/>
            </a:pPr>
            <a:r>
              <a:t>O</a:t>
            </a:r>
            <a:r>
              <a:rPr baseline="-5999"/>
              <a:t>2</a:t>
            </a:r>
            <a:r>
              <a:t>                         24.8</a:t>
            </a:r>
          </a:p>
          <a:p>
            <a:pPr lvl="4" indent="0" defTabSz="808990">
              <a:spcBef>
                <a:spcPts val="0"/>
              </a:spcBef>
              <a:defRPr sz="5390" spc="-53"/>
            </a:pPr>
            <a:r>
              <a:t>H</a:t>
            </a:r>
            <a:r>
              <a:rPr baseline="-5999"/>
              <a:t>2</a:t>
            </a:r>
            <a:r>
              <a:t>                         24.8</a:t>
            </a:r>
          </a:p>
          <a:p>
            <a:pPr lvl="4" indent="0" defTabSz="808990">
              <a:spcBef>
                <a:spcPts val="0"/>
              </a:spcBef>
              <a:defRPr sz="5390" spc="-53"/>
            </a:pPr>
            <a:r>
              <a:t>He                         24.8</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Lavoro di espansione"/>
          <p:cNvSpPr txBox="1">
            <a:spLocks noGrp="1"/>
          </p:cNvSpPr>
          <p:nvPr>
            <p:ph type="title"/>
          </p:nvPr>
        </p:nvSpPr>
        <p:spPr>
          <a:prstGeom prst="rect">
            <a:avLst/>
          </a:prstGeom>
        </p:spPr>
        <p:txBody>
          <a:bodyPr/>
          <a:lstStyle/>
          <a:p>
            <a:r>
              <a:t>Lavoro di espansione</a:t>
            </a:r>
          </a:p>
        </p:txBody>
      </p:sp>
      <p:sp>
        <p:nvSpPr>
          <p:cNvPr id="235" name="lavoro pressione volum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lavoro pressione volume</a:t>
            </a:r>
          </a:p>
        </p:txBody>
      </p:sp>
      <p:sp>
        <p:nvSpPr>
          <p:cNvPr id="236" name="Durante l’espansione il sistema può compiere del lavoro sui corpi che lo circondano…"/>
          <p:cNvSpPr txBox="1">
            <a:spLocks noGrp="1"/>
          </p:cNvSpPr>
          <p:nvPr>
            <p:ph type="body" idx="1"/>
          </p:nvPr>
        </p:nvSpPr>
        <p:spPr>
          <a:xfrm>
            <a:off x="1206499" y="3710935"/>
            <a:ext cx="21971001" cy="9321361"/>
          </a:xfrm>
          <a:prstGeom prst="rect">
            <a:avLst/>
          </a:prstGeom>
        </p:spPr>
        <p:txBody>
          <a:bodyPr/>
          <a:lstStyle/>
          <a:p>
            <a:pPr defTabSz="685165">
              <a:spcBef>
                <a:spcPts val="1400"/>
              </a:spcBef>
              <a:defRPr sz="4565" spc="-45"/>
            </a:pPr>
            <a:r>
              <a:t>Durante l’espansione il sistema può compiere del lavoro sui corpi che lo circondano</a:t>
            </a:r>
          </a:p>
          <a:p>
            <a:pPr defTabSz="685165">
              <a:spcBef>
                <a:spcPts val="1400"/>
              </a:spcBef>
              <a:defRPr sz="4565" spc="-45"/>
            </a:pPr>
            <a:r>
              <a:t>Considerando un gas in un recepiente cilindrico dotato di un pistone mobile di area A. </a:t>
            </a:r>
          </a:p>
          <a:p>
            <a:pPr defTabSz="685165">
              <a:spcBef>
                <a:spcPts val="1400"/>
              </a:spcBef>
              <a:defRPr sz="4565" spc="-45"/>
            </a:pPr>
            <a:r>
              <a:t>p</a:t>
            </a:r>
            <a:r>
              <a:rPr baseline="-5999"/>
              <a:t>ex</a:t>
            </a:r>
            <a:r>
              <a:t>: pressione esterna sul pistone</a:t>
            </a:r>
          </a:p>
          <a:p>
            <a:pPr defTabSz="685165">
              <a:spcBef>
                <a:spcPts val="1400"/>
              </a:spcBef>
              <a:defRPr sz="4565" spc="-45"/>
            </a:pPr>
            <a:r>
              <a:t>dh: spostamento infinitesimo del pistone</a:t>
            </a:r>
          </a:p>
          <a:p>
            <a:pPr defTabSz="685165">
              <a:spcBef>
                <a:spcPts val="1400"/>
              </a:spcBef>
              <a:defRPr sz="4565" spc="-45"/>
            </a:pPr>
            <a:r>
              <a:t>Lavoro infinitesimo </a:t>
            </a:r>
            <a:r>
              <a:rPr b="1"/>
              <a:t>contro</a:t>
            </a:r>
            <a:r>
              <a:t> (per questo segno -) la forza sul pistone </a:t>
            </a:r>
          </a:p>
          <a:p>
            <a:pPr defTabSz="685165">
              <a:spcBef>
                <a:spcPts val="1400"/>
              </a:spcBef>
              <a:defRPr sz="4565" spc="-45"/>
            </a:pPr>
            <a:r>
              <a:t>dw= -p</a:t>
            </a:r>
            <a:r>
              <a:rPr baseline="-5999"/>
              <a:t>ex</a:t>
            </a:r>
            <a:r>
              <a:t>A dh</a:t>
            </a:r>
          </a:p>
          <a:p>
            <a:pPr defTabSz="685165">
              <a:spcBef>
                <a:spcPts val="1400"/>
              </a:spcBef>
              <a:defRPr sz="4565" spc="-45"/>
            </a:pPr>
            <a:r>
              <a:t>poiché lo spostamento è parallelo alla forza, A dh è uguale all’aumento di volume del sistema dV</a:t>
            </a:r>
          </a:p>
          <a:p>
            <a:pPr defTabSz="685165">
              <a:spcBef>
                <a:spcPts val="1400"/>
              </a:spcBef>
              <a:defRPr sz="4565" spc="-45"/>
            </a:pPr>
            <a:r>
              <a:t>                                        </a:t>
            </a:r>
            <a:r>
              <a:rPr b="1"/>
              <a:t> </a:t>
            </a:r>
            <a:r>
              <a:rPr b="1">
                <a:solidFill>
                  <a:srgbClr val="0433FF"/>
                </a:solidFill>
              </a:rPr>
              <a:t>dw= -p</a:t>
            </a:r>
            <a:r>
              <a:rPr b="1" baseline="-5999">
                <a:solidFill>
                  <a:srgbClr val="0433FF"/>
                </a:solidFill>
              </a:rPr>
              <a:t>ex</a:t>
            </a:r>
            <a:r>
              <a:rPr b="1">
                <a:solidFill>
                  <a:srgbClr val="0433FF"/>
                </a:solidFill>
              </a:rPr>
              <a:t> dV</a:t>
            </a:r>
          </a:p>
          <a:p>
            <a:pPr defTabSz="685165">
              <a:spcBef>
                <a:spcPts val="1400"/>
              </a:spcBef>
              <a:defRPr sz="4565" spc="-45"/>
            </a:pPr>
            <a:r>
              <a:t>Se il sistema viene compresso il lavoro è di segno opposto perché la variazione infinitesima di volume ha segno negativo  </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Lavoro"/>
          <p:cNvSpPr txBox="1">
            <a:spLocks noGrp="1"/>
          </p:cNvSpPr>
          <p:nvPr>
            <p:ph type="title"/>
          </p:nvPr>
        </p:nvSpPr>
        <p:spPr>
          <a:prstGeom prst="rect">
            <a:avLst/>
          </a:prstGeom>
        </p:spPr>
        <p:txBody>
          <a:bodyPr/>
          <a:lstStyle/>
          <a:p>
            <a:r>
              <a:t>Lavoro</a:t>
            </a:r>
          </a:p>
        </p:txBody>
      </p:sp>
      <p:sp>
        <p:nvSpPr>
          <p:cNvPr id="239" name="espansione libera"/>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espansione libera</a:t>
            </a:r>
          </a:p>
        </p:txBody>
      </p:sp>
      <p:sp>
        <p:nvSpPr>
          <p:cNvPr id="240" name="Se pex=0 anche dw= 0 e w= 0…"/>
          <p:cNvSpPr txBox="1">
            <a:spLocks noGrp="1"/>
          </p:cNvSpPr>
          <p:nvPr>
            <p:ph type="body" idx="1"/>
          </p:nvPr>
        </p:nvSpPr>
        <p:spPr>
          <a:prstGeom prst="rect">
            <a:avLst/>
          </a:prstGeom>
        </p:spPr>
        <p:txBody>
          <a:bodyPr/>
          <a:lstStyle/>
          <a:p>
            <a:r>
              <a:t>Se p</a:t>
            </a:r>
            <a:r>
              <a:rPr baseline="-5999"/>
              <a:t>ex</a:t>
            </a:r>
            <a:r>
              <a:t>=0 anche dw= 0 e w= 0</a:t>
            </a:r>
          </a:p>
          <a:p>
            <a:endParaRPr/>
          </a:p>
          <a:p>
            <a:r>
              <a:t>Nel caso dell’espansione libera non viene compiuto lavoro</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Lavoro"/>
          <p:cNvSpPr txBox="1">
            <a:spLocks noGrp="1"/>
          </p:cNvSpPr>
          <p:nvPr>
            <p:ph type="title"/>
          </p:nvPr>
        </p:nvSpPr>
        <p:spPr>
          <a:prstGeom prst="rect">
            <a:avLst/>
          </a:prstGeom>
        </p:spPr>
        <p:txBody>
          <a:bodyPr/>
          <a:lstStyle/>
          <a:p>
            <a:r>
              <a:t>Lavoro</a:t>
            </a:r>
          </a:p>
        </p:txBody>
      </p:sp>
      <p:sp>
        <p:nvSpPr>
          <p:cNvPr id="243" name="Espansione a pressione costant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Espansione a pressione costante</a:t>
            </a:r>
          </a:p>
        </p:txBody>
      </p:sp>
      <p:sp>
        <p:nvSpPr>
          <p:cNvPr id="244" name="pex= cost   durante tutto il processo…"/>
          <p:cNvSpPr txBox="1">
            <a:spLocks noGrp="1"/>
          </p:cNvSpPr>
          <p:nvPr>
            <p:ph type="body" idx="1"/>
          </p:nvPr>
        </p:nvSpPr>
        <p:spPr>
          <a:prstGeom prst="rect">
            <a:avLst/>
          </a:prstGeom>
        </p:spPr>
        <p:txBody>
          <a:bodyPr/>
          <a:lstStyle/>
          <a:p>
            <a:r>
              <a:rPr dirty="0" err="1"/>
              <a:t>p</a:t>
            </a:r>
            <a:r>
              <a:rPr baseline="-5999" dirty="0" err="1"/>
              <a:t>ex</a:t>
            </a:r>
            <a:r>
              <a:rPr dirty="0"/>
              <a:t>= cost   </a:t>
            </a:r>
            <a:r>
              <a:rPr dirty="0" err="1"/>
              <a:t>durante</a:t>
            </a:r>
            <a:r>
              <a:rPr dirty="0"/>
              <a:t> </a:t>
            </a:r>
            <a:r>
              <a:rPr dirty="0" err="1"/>
              <a:t>tutto</a:t>
            </a:r>
            <a:r>
              <a:rPr dirty="0"/>
              <a:t> il </a:t>
            </a:r>
            <a:r>
              <a:rPr dirty="0" err="1"/>
              <a:t>processo</a:t>
            </a:r>
            <a:endParaRPr dirty="0"/>
          </a:p>
          <a:p>
            <a:r>
              <a:rPr dirty="0" err="1"/>
              <a:t>Integrando</a:t>
            </a:r>
            <a:r>
              <a:rPr dirty="0"/>
              <a:t> il </a:t>
            </a:r>
            <a:r>
              <a:rPr dirty="0" err="1"/>
              <a:t>lavoro</a:t>
            </a:r>
            <a:r>
              <a:rPr dirty="0"/>
              <a:t> </a:t>
            </a:r>
            <a:r>
              <a:rPr dirty="0" err="1"/>
              <a:t>infinitesimo</a:t>
            </a:r>
            <a:r>
              <a:rPr dirty="0"/>
              <a:t> </a:t>
            </a:r>
            <a:r>
              <a:rPr dirty="0" err="1"/>
              <a:t>dw</a:t>
            </a:r>
            <a:r>
              <a:rPr dirty="0"/>
              <a:t> </a:t>
            </a:r>
            <a:r>
              <a:rPr dirty="0" err="1"/>
              <a:t>durante</a:t>
            </a:r>
            <a:r>
              <a:rPr dirty="0"/>
              <a:t> </a:t>
            </a:r>
            <a:r>
              <a:rPr dirty="0" err="1"/>
              <a:t>ciascuno</a:t>
            </a:r>
            <a:r>
              <a:rPr dirty="0"/>
              <a:t> </a:t>
            </a:r>
            <a:r>
              <a:rPr dirty="0" err="1"/>
              <a:t>delle</a:t>
            </a:r>
            <a:r>
              <a:rPr dirty="0"/>
              <a:t> </a:t>
            </a:r>
            <a:r>
              <a:rPr dirty="0" err="1"/>
              <a:t>espansioni</a:t>
            </a:r>
            <a:r>
              <a:rPr dirty="0"/>
              <a:t> </a:t>
            </a:r>
            <a:r>
              <a:rPr dirty="0" err="1"/>
              <a:t>infinitesime</a:t>
            </a:r>
            <a:r>
              <a:rPr dirty="0"/>
              <a:t> </a:t>
            </a:r>
            <a:r>
              <a:rPr dirty="0" err="1"/>
              <a:t>dV</a:t>
            </a:r>
            <a:endParaRPr dirty="0"/>
          </a:p>
          <a:p>
            <a:r>
              <a:rPr dirty="0" err="1"/>
              <a:t>dw</a:t>
            </a:r>
            <a:r>
              <a:rPr dirty="0"/>
              <a:t>= -</a:t>
            </a:r>
            <a:r>
              <a:rPr dirty="0" err="1"/>
              <a:t>p</a:t>
            </a:r>
            <a:r>
              <a:rPr baseline="-25000" dirty="0" err="1"/>
              <a:t>ex</a:t>
            </a:r>
            <a:r>
              <a:rPr dirty="0"/>
              <a:t> </a:t>
            </a:r>
            <a:r>
              <a:rPr dirty="0" err="1"/>
              <a:t>dV</a:t>
            </a:r>
            <a:endParaRPr dirty="0"/>
          </a:p>
          <a:p>
            <a:r>
              <a:rPr dirty="0" err="1"/>
              <a:t>siccome</a:t>
            </a:r>
            <a:r>
              <a:rPr dirty="0"/>
              <a:t> </a:t>
            </a:r>
            <a:r>
              <a:rPr dirty="0" err="1"/>
              <a:t>p</a:t>
            </a:r>
            <a:r>
              <a:rPr baseline="-5999" dirty="0" err="1"/>
              <a:t>ex</a:t>
            </a:r>
            <a:r>
              <a:rPr dirty="0"/>
              <a:t>= cost </a:t>
            </a:r>
            <a:r>
              <a:rPr dirty="0" err="1"/>
              <a:t>si</a:t>
            </a:r>
            <a:r>
              <a:rPr dirty="0"/>
              <a:t> </a:t>
            </a:r>
            <a:r>
              <a:rPr dirty="0" err="1"/>
              <a:t>può</a:t>
            </a:r>
            <a:r>
              <a:rPr dirty="0"/>
              <a:t> </a:t>
            </a:r>
            <a:r>
              <a:rPr dirty="0" err="1"/>
              <a:t>portare</a:t>
            </a:r>
            <a:r>
              <a:rPr dirty="0"/>
              <a:t> </a:t>
            </a:r>
            <a:r>
              <a:rPr dirty="0" err="1"/>
              <a:t>fuori</a:t>
            </a:r>
            <a:r>
              <a:rPr dirty="0"/>
              <a:t> dal segno di </a:t>
            </a:r>
            <a:r>
              <a:rPr dirty="0" err="1"/>
              <a:t>integrale</a:t>
            </a:r>
            <a:endParaRPr dirty="0"/>
          </a:p>
          <a:p>
            <a:r>
              <a:rPr dirty="0"/>
              <a:t>w= -</a:t>
            </a:r>
            <a:r>
              <a:rPr dirty="0" err="1"/>
              <a:t>p</a:t>
            </a:r>
            <a:r>
              <a:rPr baseline="-5999" dirty="0" err="1"/>
              <a:t>ex</a:t>
            </a:r>
            <a:r>
              <a:rPr dirty="0"/>
              <a:t>(</a:t>
            </a:r>
            <a:r>
              <a:rPr dirty="0" err="1"/>
              <a:t>V</a:t>
            </a:r>
            <a:r>
              <a:rPr baseline="-5999" dirty="0" err="1"/>
              <a:t>f</a:t>
            </a:r>
            <a:r>
              <a:rPr dirty="0"/>
              <a:t>-V</a:t>
            </a:r>
            <a:r>
              <a:rPr baseline="-5999" dirty="0"/>
              <a:t>i</a:t>
            </a:r>
            <a:r>
              <a:rPr dirty="0"/>
              <a:t>)</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Lavoro"/>
          <p:cNvSpPr txBox="1">
            <a:spLocks noGrp="1"/>
          </p:cNvSpPr>
          <p:nvPr>
            <p:ph type="title"/>
          </p:nvPr>
        </p:nvSpPr>
        <p:spPr>
          <a:prstGeom prst="rect">
            <a:avLst/>
          </a:prstGeom>
        </p:spPr>
        <p:txBody>
          <a:bodyPr/>
          <a:lstStyle/>
          <a:p>
            <a:r>
              <a:t>Lavoro</a:t>
            </a:r>
          </a:p>
        </p:txBody>
      </p:sp>
      <p:sp>
        <p:nvSpPr>
          <p:cNvPr id="247" name="Espansione reversibil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Espansione reversibile</a:t>
            </a:r>
          </a:p>
        </p:txBody>
      </p:sp>
      <p:sp>
        <p:nvSpPr>
          <p:cNvPr id="248" name="Un cambiamento reversibile può essere invertito da una modifica infinitesima di una variabile.…"/>
          <p:cNvSpPr txBox="1">
            <a:spLocks noGrp="1"/>
          </p:cNvSpPr>
          <p:nvPr>
            <p:ph type="body" idx="1"/>
          </p:nvPr>
        </p:nvSpPr>
        <p:spPr>
          <a:xfrm>
            <a:off x="1206500" y="3679781"/>
            <a:ext cx="21971000" cy="9290239"/>
          </a:xfrm>
          <a:prstGeom prst="rect">
            <a:avLst/>
          </a:prstGeom>
        </p:spPr>
        <p:txBody>
          <a:bodyPr/>
          <a:lstStyle/>
          <a:p>
            <a:pPr defTabSz="635634">
              <a:spcBef>
                <a:spcPts val="1300"/>
              </a:spcBef>
              <a:defRPr sz="4235" spc="-42"/>
            </a:pPr>
            <a:r>
              <a:rPr dirty="0"/>
              <a:t>Un </a:t>
            </a:r>
            <a:r>
              <a:rPr dirty="0" err="1"/>
              <a:t>cambiamento</a:t>
            </a:r>
            <a:r>
              <a:rPr dirty="0"/>
              <a:t> </a:t>
            </a:r>
            <a:r>
              <a:rPr dirty="0" err="1"/>
              <a:t>reversibile</a:t>
            </a:r>
            <a:r>
              <a:rPr dirty="0"/>
              <a:t> </a:t>
            </a:r>
            <a:r>
              <a:rPr dirty="0" err="1"/>
              <a:t>può</a:t>
            </a:r>
            <a:r>
              <a:rPr dirty="0"/>
              <a:t> </a:t>
            </a:r>
            <a:r>
              <a:rPr dirty="0" err="1"/>
              <a:t>essere</a:t>
            </a:r>
            <a:r>
              <a:rPr dirty="0"/>
              <a:t> </a:t>
            </a:r>
            <a:r>
              <a:rPr dirty="0" err="1"/>
              <a:t>invertito</a:t>
            </a:r>
            <a:r>
              <a:rPr dirty="0"/>
              <a:t> da una </a:t>
            </a:r>
            <a:r>
              <a:rPr dirty="0" err="1"/>
              <a:t>modifica</a:t>
            </a:r>
            <a:r>
              <a:rPr dirty="0"/>
              <a:t> </a:t>
            </a:r>
            <a:r>
              <a:rPr dirty="0" err="1"/>
              <a:t>infinitesima</a:t>
            </a:r>
            <a:r>
              <a:rPr dirty="0"/>
              <a:t> di una </a:t>
            </a:r>
            <a:r>
              <a:rPr dirty="0" err="1"/>
              <a:t>variabile</a:t>
            </a:r>
            <a:r>
              <a:rPr dirty="0"/>
              <a:t>.</a:t>
            </a:r>
          </a:p>
          <a:p>
            <a:pPr defTabSz="635634">
              <a:spcBef>
                <a:spcPts val="1300"/>
              </a:spcBef>
              <a:defRPr sz="4235" spc="-42"/>
            </a:pPr>
            <a:r>
              <a:rPr dirty="0"/>
              <a:t>Per un </a:t>
            </a:r>
            <a:r>
              <a:rPr dirty="0" err="1"/>
              <a:t>sistema</a:t>
            </a:r>
            <a:r>
              <a:rPr dirty="0"/>
              <a:t> </a:t>
            </a:r>
            <a:r>
              <a:rPr dirty="0" err="1"/>
              <a:t>costituito</a:t>
            </a:r>
            <a:r>
              <a:rPr dirty="0"/>
              <a:t> da un gas in un </a:t>
            </a:r>
            <a:r>
              <a:rPr dirty="0" err="1"/>
              <a:t>cilindro</a:t>
            </a:r>
            <a:r>
              <a:rPr dirty="0"/>
              <a:t> con </a:t>
            </a:r>
            <a:r>
              <a:rPr dirty="0" err="1"/>
              <a:t>pistone</a:t>
            </a:r>
            <a:r>
              <a:rPr dirty="0"/>
              <a:t> e </a:t>
            </a:r>
            <a:r>
              <a:rPr dirty="0" err="1"/>
              <a:t>pressione</a:t>
            </a:r>
            <a:r>
              <a:rPr dirty="0"/>
              <a:t> del gas p uguale </a:t>
            </a:r>
            <a:r>
              <a:rPr dirty="0" err="1"/>
              <a:t>alla</a:t>
            </a:r>
            <a:r>
              <a:rPr dirty="0"/>
              <a:t> </a:t>
            </a:r>
            <a:r>
              <a:rPr dirty="0" err="1"/>
              <a:t>p</a:t>
            </a:r>
            <a:r>
              <a:rPr baseline="-5999" dirty="0" err="1"/>
              <a:t>ex</a:t>
            </a:r>
            <a:endParaRPr baseline="-5999" dirty="0"/>
          </a:p>
          <a:p>
            <a:pPr defTabSz="635634">
              <a:spcBef>
                <a:spcPts val="1300"/>
              </a:spcBef>
              <a:defRPr sz="4235" spc="-42"/>
            </a:pPr>
            <a:r>
              <a:rPr baseline="-5999" dirty="0"/>
              <a:t>                                  </a:t>
            </a:r>
            <a:r>
              <a:rPr dirty="0"/>
              <a:t>    </a:t>
            </a:r>
            <a:r>
              <a:rPr dirty="0" err="1"/>
              <a:t>p</a:t>
            </a:r>
            <a:r>
              <a:rPr baseline="-5999" dirty="0" err="1"/>
              <a:t>gas</a:t>
            </a:r>
            <a:r>
              <a:rPr dirty="0"/>
              <a:t>= </a:t>
            </a:r>
            <a:r>
              <a:rPr dirty="0" err="1"/>
              <a:t>p</a:t>
            </a:r>
            <a:r>
              <a:rPr baseline="-5999" dirty="0" err="1"/>
              <a:t>ex</a:t>
            </a:r>
            <a:endParaRPr baseline="-5999" dirty="0"/>
          </a:p>
          <a:p>
            <a:pPr defTabSz="635634">
              <a:spcBef>
                <a:spcPts val="1300"/>
              </a:spcBef>
              <a:defRPr sz="4235" spc="-42"/>
            </a:pPr>
            <a:r>
              <a:rPr dirty="0"/>
              <a:t>un </a:t>
            </a:r>
            <a:r>
              <a:rPr dirty="0" err="1"/>
              <a:t>aumento</a:t>
            </a:r>
            <a:r>
              <a:rPr dirty="0"/>
              <a:t> </a:t>
            </a:r>
            <a:r>
              <a:rPr dirty="0" err="1"/>
              <a:t>infinitesimo</a:t>
            </a:r>
            <a:r>
              <a:rPr dirty="0"/>
              <a:t> </a:t>
            </a:r>
            <a:r>
              <a:rPr dirty="0" err="1"/>
              <a:t>della</a:t>
            </a:r>
            <a:r>
              <a:rPr dirty="0"/>
              <a:t> </a:t>
            </a:r>
            <a:r>
              <a:rPr dirty="0" err="1"/>
              <a:t>pressione</a:t>
            </a:r>
            <a:r>
              <a:rPr dirty="0"/>
              <a:t> causa una </a:t>
            </a:r>
            <a:r>
              <a:rPr dirty="0" err="1"/>
              <a:t>diminuzione</a:t>
            </a:r>
            <a:r>
              <a:rPr dirty="0"/>
              <a:t> </a:t>
            </a:r>
            <a:r>
              <a:rPr dirty="0" err="1"/>
              <a:t>infinitesima</a:t>
            </a:r>
            <a:r>
              <a:rPr dirty="0"/>
              <a:t> di volume</a:t>
            </a:r>
          </a:p>
          <a:p>
            <a:pPr defTabSz="635634">
              <a:spcBef>
                <a:spcPts val="1300"/>
              </a:spcBef>
              <a:defRPr sz="4235" spc="-42"/>
            </a:pPr>
            <a:r>
              <a:rPr dirty="0"/>
              <a:t>per una </a:t>
            </a:r>
            <a:r>
              <a:rPr dirty="0" err="1"/>
              <a:t>diminuzione</a:t>
            </a:r>
            <a:r>
              <a:rPr dirty="0"/>
              <a:t> </a:t>
            </a:r>
            <a:r>
              <a:rPr dirty="0" err="1"/>
              <a:t>infinitesima</a:t>
            </a:r>
            <a:r>
              <a:rPr dirty="0"/>
              <a:t> di </a:t>
            </a:r>
            <a:r>
              <a:rPr dirty="0" err="1"/>
              <a:t>p</a:t>
            </a:r>
            <a:r>
              <a:rPr baseline="-5999" dirty="0" err="1"/>
              <a:t>ex</a:t>
            </a:r>
            <a:r>
              <a:rPr baseline="-5999" dirty="0"/>
              <a:t> </a:t>
            </a:r>
            <a:r>
              <a:rPr dirty="0" err="1"/>
              <a:t>si</a:t>
            </a:r>
            <a:r>
              <a:rPr dirty="0"/>
              <a:t> ha un </a:t>
            </a:r>
            <a:r>
              <a:rPr dirty="0" err="1"/>
              <a:t>aumento</a:t>
            </a:r>
            <a:r>
              <a:rPr dirty="0"/>
              <a:t> </a:t>
            </a:r>
            <a:r>
              <a:rPr dirty="0" err="1"/>
              <a:t>infinitesimo</a:t>
            </a:r>
            <a:r>
              <a:rPr dirty="0"/>
              <a:t> di volume</a:t>
            </a:r>
          </a:p>
          <a:p>
            <a:pPr defTabSz="635634">
              <a:spcBef>
                <a:spcPts val="1300"/>
              </a:spcBef>
              <a:defRPr sz="4235" spc="-42"/>
            </a:pPr>
            <a:r>
              <a:rPr dirty="0"/>
              <a:t>In </a:t>
            </a:r>
            <a:r>
              <a:rPr dirty="0" err="1"/>
              <a:t>entrambi</a:t>
            </a:r>
            <a:r>
              <a:rPr dirty="0"/>
              <a:t> </a:t>
            </a:r>
            <a:r>
              <a:rPr dirty="0" err="1"/>
              <a:t>i</a:t>
            </a:r>
            <a:r>
              <a:rPr dirty="0"/>
              <a:t> </a:t>
            </a:r>
            <a:r>
              <a:rPr dirty="0" err="1"/>
              <a:t>casi</a:t>
            </a:r>
            <a:r>
              <a:rPr dirty="0"/>
              <a:t> la </a:t>
            </a:r>
            <a:r>
              <a:rPr dirty="0" err="1"/>
              <a:t>trasformazione</a:t>
            </a:r>
            <a:r>
              <a:rPr dirty="0"/>
              <a:t> è </a:t>
            </a:r>
            <a:r>
              <a:rPr dirty="0" err="1"/>
              <a:t>reversibile</a:t>
            </a:r>
            <a:r>
              <a:rPr dirty="0"/>
              <a:t> </a:t>
            </a:r>
            <a:r>
              <a:rPr dirty="0" err="1"/>
              <a:t>perché</a:t>
            </a:r>
            <a:r>
              <a:rPr dirty="0"/>
              <a:t> </a:t>
            </a:r>
            <a:r>
              <a:rPr dirty="0" err="1"/>
              <a:t>cambiando</a:t>
            </a:r>
            <a:r>
              <a:rPr dirty="0"/>
              <a:t> segno </a:t>
            </a:r>
            <a:r>
              <a:rPr dirty="0" err="1"/>
              <a:t>alla</a:t>
            </a:r>
            <a:r>
              <a:rPr dirty="0"/>
              <a:t> </a:t>
            </a:r>
            <a:r>
              <a:rPr dirty="0" err="1"/>
              <a:t>variazione</a:t>
            </a:r>
            <a:r>
              <a:rPr dirty="0"/>
              <a:t> </a:t>
            </a:r>
            <a:r>
              <a:rPr dirty="0" err="1"/>
              <a:t>infinitesima</a:t>
            </a:r>
            <a:r>
              <a:rPr dirty="0"/>
              <a:t> di </a:t>
            </a:r>
            <a:r>
              <a:rPr dirty="0" err="1"/>
              <a:t>p</a:t>
            </a:r>
            <a:r>
              <a:rPr baseline="-25000" dirty="0" err="1"/>
              <a:t>ex</a:t>
            </a:r>
            <a:r>
              <a:rPr dirty="0"/>
              <a:t>, </a:t>
            </a:r>
            <a:r>
              <a:rPr dirty="0" err="1"/>
              <a:t>si</a:t>
            </a:r>
            <a:r>
              <a:rPr dirty="0"/>
              <a:t> </a:t>
            </a:r>
            <a:r>
              <a:rPr dirty="0" err="1"/>
              <a:t>può</a:t>
            </a:r>
            <a:r>
              <a:rPr dirty="0"/>
              <a:t> </a:t>
            </a:r>
            <a:r>
              <a:rPr dirty="0" err="1"/>
              <a:t>ottenere</a:t>
            </a:r>
            <a:r>
              <a:rPr dirty="0"/>
              <a:t> una </a:t>
            </a:r>
            <a:r>
              <a:rPr dirty="0" err="1"/>
              <a:t>variazione</a:t>
            </a:r>
            <a:r>
              <a:rPr dirty="0"/>
              <a:t> </a:t>
            </a:r>
            <a:r>
              <a:rPr dirty="0" err="1"/>
              <a:t>infinitesima</a:t>
            </a:r>
            <a:r>
              <a:rPr dirty="0"/>
              <a:t> di volume </a:t>
            </a:r>
            <a:r>
              <a:rPr dirty="0" err="1"/>
              <a:t>contraria</a:t>
            </a:r>
            <a:r>
              <a:rPr dirty="0"/>
              <a:t> </a:t>
            </a:r>
            <a:r>
              <a:rPr dirty="0" err="1"/>
              <a:t>alla</a:t>
            </a:r>
            <a:r>
              <a:rPr dirty="0"/>
              <a:t> </a:t>
            </a:r>
            <a:r>
              <a:rPr dirty="0" err="1"/>
              <a:t>precedente</a:t>
            </a:r>
            <a:endParaRPr dirty="0"/>
          </a:p>
          <a:p>
            <a:pPr defTabSz="635634">
              <a:spcBef>
                <a:spcPts val="1300"/>
              </a:spcBef>
              <a:defRPr sz="4235" spc="-42"/>
            </a:pPr>
            <a:r>
              <a:rPr dirty="0"/>
              <a:t>Se </a:t>
            </a:r>
            <a:r>
              <a:rPr dirty="0" err="1"/>
              <a:t>differenza</a:t>
            </a:r>
            <a:r>
              <a:rPr dirty="0"/>
              <a:t> </a:t>
            </a:r>
            <a:r>
              <a:rPr dirty="0" err="1"/>
              <a:t>tra</a:t>
            </a:r>
            <a:r>
              <a:rPr dirty="0"/>
              <a:t> </a:t>
            </a:r>
            <a:r>
              <a:rPr dirty="0" err="1"/>
              <a:t>p</a:t>
            </a:r>
            <a:r>
              <a:rPr baseline="-5999" dirty="0" err="1"/>
              <a:t>gas</a:t>
            </a:r>
            <a:r>
              <a:rPr dirty="0"/>
              <a:t> e </a:t>
            </a:r>
            <a:r>
              <a:rPr dirty="0" err="1"/>
              <a:t>p</a:t>
            </a:r>
            <a:r>
              <a:rPr baseline="-5999" dirty="0" err="1"/>
              <a:t>ex</a:t>
            </a:r>
            <a:r>
              <a:rPr dirty="0"/>
              <a:t> è </a:t>
            </a:r>
            <a:r>
              <a:rPr dirty="0" err="1"/>
              <a:t>grande</a:t>
            </a:r>
            <a:r>
              <a:rPr dirty="0"/>
              <a:t> una </a:t>
            </a:r>
            <a:r>
              <a:rPr dirty="0" err="1"/>
              <a:t>variazione</a:t>
            </a:r>
            <a:r>
              <a:rPr dirty="0"/>
              <a:t> </a:t>
            </a:r>
            <a:r>
              <a:rPr dirty="0" err="1"/>
              <a:t>infinitesima</a:t>
            </a:r>
            <a:r>
              <a:rPr dirty="0"/>
              <a:t> di </a:t>
            </a:r>
            <a:r>
              <a:rPr dirty="0" err="1"/>
              <a:t>p</a:t>
            </a:r>
            <a:r>
              <a:rPr baseline="-5999" dirty="0" err="1"/>
              <a:t>ex</a:t>
            </a:r>
            <a:r>
              <a:rPr dirty="0"/>
              <a:t> non è in </a:t>
            </a:r>
            <a:r>
              <a:rPr dirty="0" err="1"/>
              <a:t>grado</a:t>
            </a:r>
            <a:r>
              <a:rPr dirty="0"/>
              <a:t> di </a:t>
            </a:r>
            <a:r>
              <a:rPr dirty="0" err="1"/>
              <a:t>invertire</a:t>
            </a:r>
            <a:r>
              <a:rPr dirty="0"/>
              <a:t> il </a:t>
            </a:r>
            <a:r>
              <a:rPr dirty="0" err="1"/>
              <a:t>processo</a:t>
            </a:r>
            <a:endParaRPr dirty="0"/>
          </a:p>
          <a:p>
            <a:pPr defTabSz="635634">
              <a:spcBef>
                <a:spcPts val="1300"/>
              </a:spcBef>
              <a:defRPr sz="4235" spc="-42"/>
            </a:pPr>
            <a:r>
              <a:rPr dirty="0"/>
              <a:t>Per </a:t>
            </a:r>
            <a:r>
              <a:rPr dirty="0" err="1"/>
              <a:t>un’espansione</a:t>
            </a:r>
            <a:r>
              <a:rPr dirty="0"/>
              <a:t> </a:t>
            </a:r>
            <a:r>
              <a:rPr b="1" dirty="0" err="1">
                <a:solidFill>
                  <a:srgbClr val="942192"/>
                </a:solidFill>
              </a:rPr>
              <a:t>reversibile</a:t>
            </a:r>
            <a:r>
              <a:rPr dirty="0"/>
              <a:t>  </a:t>
            </a:r>
            <a:r>
              <a:rPr b="1" dirty="0" err="1">
                <a:solidFill>
                  <a:srgbClr val="942192"/>
                </a:solidFill>
              </a:rPr>
              <a:t>dw</a:t>
            </a:r>
            <a:r>
              <a:rPr b="1" dirty="0">
                <a:solidFill>
                  <a:srgbClr val="942192"/>
                </a:solidFill>
              </a:rPr>
              <a:t>= -</a:t>
            </a:r>
            <a:r>
              <a:rPr b="1" dirty="0" err="1">
                <a:solidFill>
                  <a:srgbClr val="942192"/>
                </a:solidFill>
              </a:rPr>
              <a:t>p</a:t>
            </a:r>
            <a:r>
              <a:rPr b="1" baseline="-5999" dirty="0" err="1">
                <a:solidFill>
                  <a:srgbClr val="942192"/>
                </a:solidFill>
              </a:rPr>
              <a:t>ex</a:t>
            </a:r>
            <a:r>
              <a:rPr b="1" dirty="0" err="1">
                <a:solidFill>
                  <a:srgbClr val="942192"/>
                </a:solidFill>
              </a:rPr>
              <a:t>dV</a:t>
            </a:r>
            <a:r>
              <a:rPr b="1" dirty="0">
                <a:solidFill>
                  <a:srgbClr val="942192"/>
                </a:solidFill>
              </a:rPr>
              <a:t>= -</a:t>
            </a:r>
            <a:r>
              <a:rPr b="1" dirty="0" err="1">
                <a:solidFill>
                  <a:srgbClr val="942192"/>
                </a:solidFill>
              </a:rPr>
              <a:t>pdV</a:t>
            </a:r>
            <a:endParaRPr b="1" dirty="0">
              <a:solidFill>
                <a:srgbClr val="942192"/>
              </a:solidFill>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Espansione reversibile isoterma"/>
          <p:cNvSpPr txBox="1">
            <a:spLocks noGrp="1"/>
          </p:cNvSpPr>
          <p:nvPr>
            <p:ph type="title"/>
          </p:nvPr>
        </p:nvSpPr>
        <p:spPr>
          <a:prstGeom prst="rect">
            <a:avLst/>
          </a:prstGeom>
        </p:spPr>
        <p:txBody>
          <a:bodyPr/>
          <a:lstStyle/>
          <a:p>
            <a:r>
              <a:t>Espansione reversibile isoterma</a:t>
            </a:r>
          </a:p>
        </p:txBody>
      </p:sp>
      <p:sp>
        <p:nvSpPr>
          <p:cNvPr id="251" name="gas ideal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gas ideale</a:t>
            </a:r>
          </a:p>
        </p:txBody>
      </p:sp>
      <p:sp>
        <p:nvSpPr>
          <p:cNvPr id="252" name="espansione reversibile…"/>
          <p:cNvSpPr txBox="1">
            <a:spLocks noGrp="1"/>
          </p:cNvSpPr>
          <p:nvPr>
            <p:ph type="body" idx="1"/>
          </p:nvPr>
        </p:nvSpPr>
        <p:spPr>
          <a:prstGeom prst="rect">
            <a:avLst/>
          </a:prstGeom>
        </p:spPr>
        <p:txBody>
          <a:bodyPr/>
          <a:lstStyle/>
          <a:p>
            <a:r>
              <a:rPr dirty="0" err="1"/>
              <a:t>espansione</a:t>
            </a:r>
            <a:r>
              <a:rPr dirty="0"/>
              <a:t> </a:t>
            </a:r>
            <a:r>
              <a:rPr dirty="0" err="1"/>
              <a:t>reversibile</a:t>
            </a:r>
            <a:endParaRPr dirty="0"/>
          </a:p>
          <a:p>
            <a:r>
              <a:rPr dirty="0"/>
              <a:t>w è </a:t>
            </a:r>
            <a:r>
              <a:rPr dirty="0" err="1"/>
              <a:t>l’integrale</a:t>
            </a:r>
            <a:r>
              <a:rPr dirty="0"/>
              <a:t> di -</a:t>
            </a:r>
            <a:r>
              <a:rPr dirty="0" err="1"/>
              <a:t>pdV</a:t>
            </a:r>
            <a:endParaRPr dirty="0"/>
          </a:p>
          <a:p>
            <a:r>
              <a:rPr dirty="0"/>
              <a:t>Per un gas </a:t>
            </a:r>
            <a:r>
              <a:rPr dirty="0" err="1"/>
              <a:t>ideale</a:t>
            </a:r>
            <a:r>
              <a:rPr dirty="0"/>
              <a:t> </a:t>
            </a:r>
            <a:r>
              <a:rPr dirty="0" err="1"/>
              <a:t>si</a:t>
            </a:r>
            <a:r>
              <a:rPr dirty="0"/>
              <a:t> </a:t>
            </a:r>
            <a:r>
              <a:rPr dirty="0" err="1"/>
              <a:t>sostituisce</a:t>
            </a:r>
            <a:r>
              <a:rPr dirty="0"/>
              <a:t> a p </a:t>
            </a:r>
            <a:r>
              <a:rPr dirty="0" err="1"/>
              <a:t>l’espressione</a:t>
            </a:r>
            <a:r>
              <a:rPr dirty="0"/>
              <a:t> </a:t>
            </a:r>
            <a:r>
              <a:rPr dirty="0" err="1"/>
              <a:t>tratta</a:t>
            </a:r>
            <a:r>
              <a:rPr dirty="0"/>
              <a:t> </a:t>
            </a:r>
            <a:r>
              <a:rPr dirty="0" err="1"/>
              <a:t>dall’equazione</a:t>
            </a:r>
            <a:r>
              <a:rPr dirty="0"/>
              <a:t> dei gas </a:t>
            </a:r>
            <a:r>
              <a:rPr dirty="0" err="1"/>
              <a:t>ideali</a:t>
            </a:r>
            <a:r>
              <a:rPr dirty="0"/>
              <a:t> e </a:t>
            </a:r>
            <a:r>
              <a:rPr dirty="0" err="1"/>
              <a:t>si</a:t>
            </a:r>
            <a:r>
              <a:rPr dirty="0"/>
              <a:t> fa </a:t>
            </a:r>
            <a:r>
              <a:rPr dirty="0" err="1"/>
              <a:t>l’integrale</a:t>
            </a:r>
            <a:r>
              <a:rPr dirty="0"/>
              <a:t> in </a:t>
            </a:r>
            <a:r>
              <a:rPr dirty="0" err="1"/>
              <a:t>dV</a:t>
            </a:r>
            <a:endParaRPr dirty="0"/>
          </a:p>
          <a:p>
            <a:endParaRPr dirty="0"/>
          </a:p>
          <a:p>
            <a:r>
              <a:rPr dirty="0"/>
              <a:t>Per </a:t>
            </a:r>
            <a:r>
              <a:rPr dirty="0" err="1"/>
              <a:t>l’equazione</a:t>
            </a:r>
            <a:r>
              <a:rPr dirty="0"/>
              <a:t> dei gas </a:t>
            </a:r>
            <a:r>
              <a:rPr dirty="0" err="1"/>
              <a:t>ideali</a:t>
            </a:r>
            <a:r>
              <a:rPr dirty="0"/>
              <a:t>, a T cost: </a:t>
            </a:r>
            <a:r>
              <a:rPr dirty="0" err="1"/>
              <a:t>p</a:t>
            </a:r>
            <a:r>
              <a:rPr baseline="-5999" dirty="0" err="1"/>
              <a:t>f</a:t>
            </a:r>
            <a:r>
              <a:rPr dirty="0" err="1"/>
              <a:t>V</a:t>
            </a:r>
            <a:r>
              <a:rPr baseline="-5999" dirty="0" err="1"/>
              <a:t>f</a:t>
            </a:r>
            <a:r>
              <a:rPr dirty="0"/>
              <a:t>=</a:t>
            </a:r>
            <a:r>
              <a:rPr dirty="0" err="1"/>
              <a:t>p</a:t>
            </a:r>
            <a:r>
              <a:rPr baseline="-5999" dirty="0" err="1"/>
              <a:t>i</a:t>
            </a:r>
            <a:r>
              <a:rPr dirty="0" err="1"/>
              <a:t>V</a:t>
            </a:r>
            <a:r>
              <a:rPr baseline="-5999" dirty="0" err="1"/>
              <a:t>i</a:t>
            </a:r>
            <a:endParaRPr baseline="-5999" dirty="0"/>
          </a:p>
          <a:p>
            <a:r>
              <a:rPr dirty="0" err="1"/>
              <a:t>quindi</a:t>
            </a:r>
            <a:r>
              <a:rPr dirty="0"/>
              <a:t> </a:t>
            </a:r>
            <a:r>
              <a:rPr dirty="0" err="1"/>
              <a:t>si</a:t>
            </a:r>
            <a:r>
              <a:rPr dirty="0"/>
              <a:t> </a:t>
            </a:r>
            <a:r>
              <a:rPr dirty="0" err="1"/>
              <a:t>può</a:t>
            </a:r>
            <a:r>
              <a:rPr dirty="0"/>
              <a:t> </a:t>
            </a:r>
            <a:r>
              <a:rPr dirty="0" err="1"/>
              <a:t>scrivere</a:t>
            </a:r>
            <a:r>
              <a:rPr dirty="0"/>
              <a:t> </a:t>
            </a:r>
            <a:r>
              <a:rPr dirty="0" err="1"/>
              <a:t>l’argomento</a:t>
            </a:r>
            <a:r>
              <a:rPr dirty="0"/>
              <a:t> </a:t>
            </a:r>
            <a:r>
              <a:rPr dirty="0" err="1"/>
              <a:t>dell’integrale</a:t>
            </a:r>
            <a:r>
              <a:rPr dirty="0"/>
              <a:t> </a:t>
            </a:r>
            <a:r>
              <a:rPr dirty="0" err="1"/>
              <a:t>anche</a:t>
            </a:r>
            <a:r>
              <a:rPr dirty="0"/>
              <a:t> in termini di </a:t>
            </a:r>
            <a:r>
              <a:rPr dirty="0" err="1"/>
              <a:t>pressioni</a:t>
            </a:r>
            <a:r>
              <a:rPr dirty="0"/>
              <a:t>. </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Calore"/>
          <p:cNvSpPr txBox="1">
            <a:spLocks noGrp="1"/>
          </p:cNvSpPr>
          <p:nvPr>
            <p:ph type="title"/>
          </p:nvPr>
        </p:nvSpPr>
        <p:spPr>
          <a:prstGeom prst="rect">
            <a:avLst/>
          </a:prstGeom>
        </p:spPr>
        <p:txBody>
          <a:bodyPr/>
          <a:lstStyle/>
          <a:p>
            <a:r>
              <a:t>Calore</a:t>
            </a:r>
          </a:p>
        </p:txBody>
      </p:sp>
      <p:sp>
        <p:nvSpPr>
          <p:cNvPr id="255" name="Sottotitolo programma"/>
          <p:cNvSpPr txBox="1">
            <a:spLocks noGrp="1"/>
          </p:cNvSpPr>
          <p:nvPr>
            <p:ph type="body" idx="21"/>
          </p:nvPr>
        </p:nvSpPr>
        <p:spPr>
          <a:prstGeom prst="rect">
            <a:avLst/>
          </a:prstGeom>
        </p:spPr>
        <p:txBody>
          <a:bodyPr/>
          <a:lstStyle/>
          <a:p>
            <a:r>
              <a:rPr lang="it-IT" dirty="0">
                <a:solidFill>
                  <a:srgbClr val="FF0000"/>
                </a:solidFill>
              </a:rPr>
              <a:t>q</a:t>
            </a:r>
            <a:endParaRPr dirty="0">
              <a:solidFill>
                <a:srgbClr val="FF0000"/>
              </a:solidFill>
            </a:endParaRPr>
          </a:p>
        </p:txBody>
      </p:sp>
      <p:sp>
        <p:nvSpPr>
          <p:cNvPr id="256" name="Il calore, come il lavoro, è una modalità di trasferimento di energia.…"/>
          <p:cNvSpPr txBox="1">
            <a:spLocks noGrp="1"/>
          </p:cNvSpPr>
          <p:nvPr>
            <p:ph type="body" idx="1"/>
          </p:nvPr>
        </p:nvSpPr>
        <p:spPr>
          <a:prstGeom prst="rect">
            <a:avLst/>
          </a:prstGeom>
        </p:spPr>
        <p:txBody>
          <a:bodyPr/>
          <a:lstStyle/>
          <a:p>
            <a:r>
              <a:rPr dirty="0"/>
              <a:t>Il </a:t>
            </a:r>
            <a:r>
              <a:rPr dirty="0" err="1"/>
              <a:t>calore</a:t>
            </a:r>
            <a:r>
              <a:rPr dirty="0"/>
              <a:t>, come il </a:t>
            </a:r>
            <a:r>
              <a:rPr dirty="0" err="1"/>
              <a:t>lavoro</a:t>
            </a:r>
            <a:r>
              <a:rPr dirty="0"/>
              <a:t>, è una </a:t>
            </a:r>
            <a:r>
              <a:rPr dirty="0" err="1"/>
              <a:t>modalità</a:t>
            </a:r>
            <a:r>
              <a:rPr dirty="0"/>
              <a:t> di </a:t>
            </a:r>
            <a:r>
              <a:rPr dirty="0" err="1"/>
              <a:t>trasferimento</a:t>
            </a:r>
            <a:r>
              <a:rPr dirty="0"/>
              <a:t> di </a:t>
            </a:r>
            <a:r>
              <a:rPr dirty="0" err="1"/>
              <a:t>energia</a:t>
            </a:r>
            <a:r>
              <a:rPr dirty="0"/>
              <a:t>.</a:t>
            </a:r>
          </a:p>
          <a:p>
            <a:r>
              <a:rPr dirty="0"/>
              <a:t>E’ la </a:t>
            </a:r>
            <a:r>
              <a:rPr dirty="0" err="1"/>
              <a:t>modalità</a:t>
            </a:r>
            <a:r>
              <a:rPr dirty="0"/>
              <a:t> </a:t>
            </a:r>
            <a:r>
              <a:rPr dirty="0" err="1"/>
              <a:t>che</a:t>
            </a:r>
            <a:r>
              <a:rPr dirty="0"/>
              <a:t> </a:t>
            </a:r>
            <a:r>
              <a:rPr dirty="0" err="1"/>
              <a:t>determina</a:t>
            </a:r>
            <a:r>
              <a:rPr dirty="0"/>
              <a:t> o </a:t>
            </a:r>
            <a:r>
              <a:rPr dirty="0" err="1"/>
              <a:t>utilizza</a:t>
            </a:r>
            <a:r>
              <a:rPr dirty="0"/>
              <a:t> un </a:t>
            </a:r>
            <a:r>
              <a:rPr dirty="0" err="1"/>
              <a:t>movimento</a:t>
            </a:r>
            <a:r>
              <a:rPr dirty="0"/>
              <a:t> </a:t>
            </a:r>
            <a:r>
              <a:rPr dirty="0" err="1"/>
              <a:t>casuale</a:t>
            </a:r>
            <a:r>
              <a:rPr dirty="0"/>
              <a:t> </a:t>
            </a:r>
            <a:r>
              <a:rPr dirty="0" err="1"/>
              <a:t>degli</a:t>
            </a:r>
            <a:r>
              <a:rPr dirty="0"/>
              <a:t> </a:t>
            </a:r>
            <a:r>
              <a:rPr dirty="0" err="1"/>
              <a:t>atomi</a:t>
            </a:r>
            <a:r>
              <a:rPr dirty="0"/>
              <a:t> o </a:t>
            </a:r>
            <a:r>
              <a:rPr dirty="0" err="1"/>
              <a:t>delle</a:t>
            </a:r>
            <a:r>
              <a:rPr dirty="0"/>
              <a:t> </a:t>
            </a:r>
            <a:r>
              <a:rPr dirty="0" err="1"/>
              <a:t>molecole</a:t>
            </a:r>
            <a:r>
              <a:rPr dirty="0"/>
              <a:t> </a:t>
            </a:r>
            <a:r>
              <a:rPr dirty="0" err="1"/>
              <a:t>nell’ambiente</a:t>
            </a:r>
            <a:r>
              <a:rPr dirty="0"/>
              <a:t>.</a:t>
            </a:r>
          </a:p>
          <a:p>
            <a:r>
              <a:rPr dirty="0"/>
              <a:t>Una </a:t>
            </a:r>
            <a:r>
              <a:rPr dirty="0" err="1"/>
              <a:t>parete</a:t>
            </a:r>
            <a:r>
              <a:rPr dirty="0"/>
              <a:t> </a:t>
            </a:r>
            <a:r>
              <a:rPr dirty="0" err="1"/>
              <a:t>che</a:t>
            </a:r>
            <a:r>
              <a:rPr dirty="0"/>
              <a:t> </a:t>
            </a:r>
            <a:r>
              <a:rPr b="1" dirty="0" err="1">
                <a:solidFill>
                  <a:srgbClr val="FF2600"/>
                </a:solidFill>
              </a:rPr>
              <a:t>permette</a:t>
            </a:r>
            <a:r>
              <a:rPr dirty="0"/>
              <a:t> il passaggio di </a:t>
            </a:r>
            <a:r>
              <a:rPr dirty="0" err="1"/>
              <a:t>calore</a:t>
            </a:r>
            <a:r>
              <a:rPr dirty="0"/>
              <a:t> come </a:t>
            </a:r>
            <a:r>
              <a:rPr dirty="0" err="1"/>
              <a:t>trasferimento</a:t>
            </a:r>
            <a:r>
              <a:rPr dirty="0"/>
              <a:t> di </a:t>
            </a:r>
            <a:r>
              <a:rPr dirty="0" err="1"/>
              <a:t>energia</a:t>
            </a:r>
            <a:r>
              <a:rPr dirty="0"/>
              <a:t> è </a:t>
            </a:r>
            <a:r>
              <a:rPr dirty="0" err="1"/>
              <a:t>detta</a:t>
            </a:r>
            <a:r>
              <a:rPr dirty="0"/>
              <a:t> </a:t>
            </a:r>
            <a:r>
              <a:rPr b="1" dirty="0" err="1">
                <a:solidFill>
                  <a:srgbClr val="FF2600"/>
                </a:solidFill>
              </a:rPr>
              <a:t>diatermica</a:t>
            </a:r>
            <a:r>
              <a:rPr dirty="0"/>
              <a:t>.</a:t>
            </a:r>
          </a:p>
          <a:p>
            <a:r>
              <a:rPr dirty="0"/>
              <a:t>Una </a:t>
            </a:r>
            <a:r>
              <a:rPr b="1" dirty="0" err="1"/>
              <a:t>parete</a:t>
            </a:r>
            <a:r>
              <a:rPr b="1" dirty="0"/>
              <a:t> </a:t>
            </a:r>
            <a:r>
              <a:rPr dirty="0" err="1"/>
              <a:t>isolante</a:t>
            </a:r>
            <a:r>
              <a:rPr dirty="0"/>
              <a:t> </a:t>
            </a:r>
            <a:r>
              <a:rPr dirty="0" err="1"/>
              <a:t>che</a:t>
            </a:r>
            <a:r>
              <a:rPr dirty="0"/>
              <a:t> </a:t>
            </a:r>
            <a:r>
              <a:rPr b="1" dirty="0"/>
              <a:t>non </a:t>
            </a:r>
            <a:r>
              <a:rPr b="1" dirty="0" err="1"/>
              <a:t>permette</a:t>
            </a:r>
            <a:r>
              <a:rPr b="1" dirty="0"/>
              <a:t> </a:t>
            </a:r>
            <a:r>
              <a:rPr dirty="0"/>
              <a:t>il passaggio di </a:t>
            </a:r>
            <a:r>
              <a:rPr dirty="0" err="1"/>
              <a:t>calore</a:t>
            </a:r>
            <a:r>
              <a:rPr dirty="0"/>
              <a:t> è </a:t>
            </a:r>
            <a:r>
              <a:rPr dirty="0" err="1"/>
              <a:t>detta</a:t>
            </a:r>
            <a:r>
              <a:rPr dirty="0"/>
              <a:t> </a:t>
            </a:r>
            <a:r>
              <a:rPr b="1" dirty="0" err="1"/>
              <a:t>adiabatica</a:t>
            </a:r>
            <a:endParaRPr lang="it-IT" b="1" dirty="0"/>
          </a:p>
          <a:p>
            <a:r>
              <a:rPr lang="it-IT" dirty="0"/>
              <a:t>Unità di misura SI dell’energia: Joule J 1J= Kg m</a:t>
            </a:r>
            <a:r>
              <a:rPr lang="it-IT" baseline="30000" dirty="0"/>
              <a:t>2</a:t>
            </a:r>
            <a:r>
              <a:rPr lang="it-IT" dirty="0"/>
              <a:t>s</a:t>
            </a:r>
            <a:r>
              <a:rPr lang="it-IT" baseline="30000" dirty="0"/>
              <a:t>-2</a:t>
            </a:r>
            <a:endParaRPr baseline="300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Immagine" descr="Immagine"/>
          <p:cNvPicPr>
            <a:picLocks noChangeAspect="1"/>
          </p:cNvPicPr>
          <p:nvPr/>
        </p:nvPicPr>
        <p:blipFill>
          <a:blip r:embed="rId2"/>
          <a:stretch>
            <a:fillRect/>
          </a:stretch>
        </p:blipFill>
        <p:spPr>
          <a:xfrm>
            <a:off x="3451454" y="2069376"/>
            <a:ext cx="16981799" cy="10534817"/>
          </a:xfrm>
          <a:prstGeom prst="rect">
            <a:avLst/>
          </a:prstGeom>
          <a:ln w="12700">
            <a:miter lim="400000"/>
          </a:ln>
        </p:spPr>
      </p:pic>
      <p:sp>
        <p:nvSpPr>
          <p:cNvPr id="160" name="Le rivoluzioni industriali"/>
          <p:cNvSpPr txBox="1">
            <a:spLocks noGrp="1"/>
          </p:cNvSpPr>
          <p:nvPr>
            <p:ph type="title"/>
          </p:nvPr>
        </p:nvSpPr>
        <p:spPr>
          <a:prstGeom prst="rect">
            <a:avLst/>
          </a:prstGeom>
        </p:spPr>
        <p:txBody>
          <a:bodyPr/>
          <a:lstStyle/>
          <a:p>
            <a:r>
              <a:t>Le rivoluzioni industriali</a:t>
            </a:r>
          </a:p>
        </p:txBody>
      </p:sp>
      <p:sp>
        <p:nvSpPr>
          <p:cNvPr id="161" name="dal Piano nazionale Industria 4.0 2017-2020…"/>
          <p:cNvSpPr txBox="1">
            <a:spLocks noGrp="1"/>
          </p:cNvSpPr>
          <p:nvPr>
            <p:ph type="body" idx="21"/>
          </p:nvPr>
        </p:nvSpPr>
        <p:spPr>
          <a:xfrm>
            <a:off x="1206500" y="2372962"/>
            <a:ext cx="21971000" cy="398536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pPr>
              <a:defRPr b="0"/>
            </a:pPr>
            <a:r>
              <a:t>dal Piano nazionale Industria 4.0 2017-2020</a:t>
            </a:r>
          </a:p>
          <a:p>
            <a:pPr>
              <a:defRPr b="0"/>
            </a:pPr>
            <a:r>
              <a:t>varato nel 2016</a:t>
            </a:r>
          </a:p>
        </p:txBody>
      </p:sp>
      <p:sp>
        <p:nvSpPr>
          <p:cNvPr id="162" name="https://www.mimit.gov.it/images/stories/documenti/Piano_Industria_40.pdf"/>
          <p:cNvSpPr txBox="1"/>
          <p:nvPr/>
        </p:nvSpPr>
        <p:spPr>
          <a:xfrm>
            <a:off x="867040" y="12590574"/>
            <a:ext cx="13692532" cy="572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200">
                <a:solidFill>
                  <a:srgbClr val="0433FF"/>
                </a:solidFill>
              </a:defRPr>
            </a:lvl1pPr>
          </a:lstStyle>
          <a:p>
            <a:r>
              <a:t>https://www.mimit.gov.it/images/stories/documenti/Piano_Industria_40.pdf</a:t>
            </a:r>
          </a:p>
        </p:txBody>
      </p:sp>
      <p:sp>
        <p:nvSpPr>
          <p:cNvPr id="163" name="Ovale"/>
          <p:cNvSpPr/>
          <p:nvPr/>
        </p:nvSpPr>
        <p:spPr>
          <a:xfrm>
            <a:off x="3245750" y="4564224"/>
            <a:ext cx="5233787" cy="8031325"/>
          </a:xfrm>
          <a:prstGeom prst="ellipse">
            <a:avLst/>
          </a:prstGeom>
          <a:ln w="203200">
            <a:solidFill>
              <a:srgbClr val="FFFB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164" name="1780-1820"/>
          <p:cNvSpPr txBox="1"/>
          <p:nvPr/>
        </p:nvSpPr>
        <p:spPr>
          <a:xfrm>
            <a:off x="4529684" y="4924199"/>
            <a:ext cx="2665919" cy="597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3300" b="1"/>
            </a:lvl1pPr>
          </a:lstStyle>
          <a:p>
            <a:r>
              <a:t>1780-1820</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Capacità termica"/>
          <p:cNvSpPr txBox="1">
            <a:spLocks noGrp="1"/>
          </p:cNvSpPr>
          <p:nvPr>
            <p:ph type="title"/>
          </p:nvPr>
        </p:nvSpPr>
        <p:spPr>
          <a:prstGeom prst="rect">
            <a:avLst/>
          </a:prstGeom>
        </p:spPr>
        <p:txBody>
          <a:bodyPr/>
          <a:lstStyle/>
          <a:p>
            <a:r>
              <a:t>Capacità termica</a:t>
            </a:r>
          </a:p>
        </p:txBody>
      </p:sp>
      <p:sp>
        <p:nvSpPr>
          <p:cNvPr id="259" name="Tipicamente, la temperatura di un sistema aumenta quando riceve energia sotto forma di calore.…"/>
          <p:cNvSpPr txBox="1">
            <a:spLocks noGrp="1"/>
          </p:cNvSpPr>
          <p:nvPr>
            <p:ph type="body" idx="1"/>
          </p:nvPr>
        </p:nvSpPr>
        <p:spPr>
          <a:xfrm>
            <a:off x="1206500" y="2729994"/>
            <a:ext cx="21971001" cy="8256012"/>
          </a:xfrm>
          <a:prstGeom prst="rect">
            <a:avLst/>
          </a:prstGeom>
        </p:spPr>
        <p:txBody>
          <a:bodyPr/>
          <a:lstStyle/>
          <a:p>
            <a:r>
              <a:rPr lang="it-IT" dirty="0"/>
              <a:t>T</a:t>
            </a:r>
            <a:r>
              <a:rPr dirty="0" err="1"/>
              <a:t>ipicamente</a:t>
            </a:r>
            <a:r>
              <a:rPr dirty="0"/>
              <a:t>, la </a:t>
            </a:r>
            <a:r>
              <a:rPr dirty="0" err="1"/>
              <a:t>temperatura</a:t>
            </a:r>
            <a:r>
              <a:rPr dirty="0"/>
              <a:t> di un </a:t>
            </a:r>
            <a:r>
              <a:rPr dirty="0" err="1"/>
              <a:t>sistema</a:t>
            </a:r>
            <a:r>
              <a:rPr dirty="0"/>
              <a:t> </a:t>
            </a:r>
            <a:r>
              <a:rPr dirty="0" err="1"/>
              <a:t>aumenta</a:t>
            </a:r>
            <a:r>
              <a:rPr dirty="0"/>
              <a:t> </a:t>
            </a:r>
            <a:r>
              <a:rPr dirty="0" err="1"/>
              <a:t>quando</a:t>
            </a:r>
            <a:r>
              <a:rPr dirty="0"/>
              <a:t> </a:t>
            </a:r>
            <a:r>
              <a:rPr dirty="0" err="1"/>
              <a:t>riceve</a:t>
            </a:r>
            <a:r>
              <a:rPr dirty="0"/>
              <a:t> </a:t>
            </a:r>
            <a:r>
              <a:rPr dirty="0" err="1"/>
              <a:t>energia</a:t>
            </a:r>
            <a:r>
              <a:rPr dirty="0"/>
              <a:t> sotto forma di </a:t>
            </a:r>
            <a:r>
              <a:rPr dirty="0" err="1"/>
              <a:t>calore</a:t>
            </a:r>
            <a:r>
              <a:rPr lang="it-IT" dirty="0"/>
              <a:t>, q</a:t>
            </a:r>
            <a:endParaRPr dirty="0"/>
          </a:p>
          <a:p>
            <a:r>
              <a:rPr dirty="0" err="1"/>
              <a:t>L’incremento</a:t>
            </a:r>
            <a:r>
              <a:rPr dirty="0"/>
              <a:t> di </a:t>
            </a:r>
            <a:r>
              <a:rPr dirty="0" err="1"/>
              <a:t>temperatura</a:t>
            </a:r>
            <a:r>
              <a:rPr dirty="0"/>
              <a:t>    </a:t>
            </a:r>
            <a:r>
              <a:rPr lang="it-IT" dirty="0">
                <a:latin typeface="Symbol" panose="05050102010706020507" pitchFamily="18" charset="2"/>
              </a:rPr>
              <a:t>D</a:t>
            </a:r>
            <a:r>
              <a:rPr dirty="0"/>
              <a:t>T</a:t>
            </a:r>
          </a:p>
          <a:p>
            <a:r>
              <a:rPr dirty="0" err="1"/>
              <a:t>dipende</a:t>
            </a:r>
            <a:r>
              <a:rPr dirty="0"/>
              <a:t> </a:t>
            </a:r>
            <a:r>
              <a:rPr dirty="0" err="1"/>
              <a:t>dalla</a:t>
            </a:r>
            <a:r>
              <a:rPr dirty="0"/>
              <a:t> </a:t>
            </a:r>
            <a:r>
              <a:rPr dirty="0" err="1"/>
              <a:t>capacità</a:t>
            </a:r>
            <a:r>
              <a:rPr dirty="0"/>
              <a:t> </a:t>
            </a:r>
            <a:r>
              <a:rPr dirty="0" err="1"/>
              <a:t>termica</a:t>
            </a:r>
            <a:r>
              <a:rPr dirty="0"/>
              <a:t>, C, </a:t>
            </a:r>
            <a:r>
              <a:rPr dirty="0" err="1"/>
              <a:t>della</a:t>
            </a:r>
            <a:r>
              <a:rPr dirty="0"/>
              <a:t> </a:t>
            </a:r>
            <a:r>
              <a:rPr dirty="0" err="1"/>
              <a:t>sostanza</a:t>
            </a:r>
            <a:endParaRPr dirty="0"/>
          </a:p>
          <a:p>
            <a:r>
              <a:rPr dirty="0"/>
              <a:t> </a:t>
            </a:r>
            <a:r>
              <a:rPr lang="it-IT" dirty="0">
                <a:latin typeface="Symbol" panose="05050102010706020507" pitchFamily="18" charset="2"/>
              </a:rPr>
              <a:t>D</a:t>
            </a:r>
            <a:r>
              <a:rPr dirty="0"/>
              <a:t>T=  q/C</a:t>
            </a:r>
          </a:p>
          <a:p>
            <a:r>
              <a:rPr dirty="0"/>
              <a:t>La </a:t>
            </a:r>
            <a:r>
              <a:rPr dirty="0" err="1"/>
              <a:t>capacità</a:t>
            </a:r>
            <a:r>
              <a:rPr dirty="0"/>
              <a:t> </a:t>
            </a:r>
            <a:r>
              <a:rPr dirty="0" err="1"/>
              <a:t>termica</a:t>
            </a:r>
            <a:r>
              <a:rPr dirty="0"/>
              <a:t> è una </a:t>
            </a:r>
            <a:r>
              <a:rPr dirty="0" err="1"/>
              <a:t>proprietà</a:t>
            </a:r>
            <a:r>
              <a:rPr dirty="0"/>
              <a:t> </a:t>
            </a:r>
            <a:r>
              <a:rPr b="1" dirty="0" err="1"/>
              <a:t>estensiva</a:t>
            </a:r>
            <a:r>
              <a:rPr dirty="0"/>
              <a:t>, </a:t>
            </a:r>
            <a:r>
              <a:rPr dirty="0" err="1"/>
              <a:t>cioè</a:t>
            </a:r>
            <a:r>
              <a:rPr dirty="0"/>
              <a:t> </a:t>
            </a:r>
            <a:r>
              <a:rPr dirty="0" err="1"/>
              <a:t>dipende</a:t>
            </a:r>
            <a:r>
              <a:rPr dirty="0"/>
              <a:t> </a:t>
            </a:r>
            <a:r>
              <a:rPr dirty="0" err="1"/>
              <a:t>dalla</a:t>
            </a:r>
            <a:r>
              <a:rPr dirty="0"/>
              <a:t> </a:t>
            </a:r>
            <a:r>
              <a:rPr b="1" dirty="0" err="1"/>
              <a:t>quantità</a:t>
            </a:r>
            <a:r>
              <a:rPr b="1" dirty="0"/>
              <a:t> di </a:t>
            </a:r>
            <a:r>
              <a:rPr b="1" dirty="0" err="1"/>
              <a:t>sostanza</a:t>
            </a:r>
            <a:r>
              <a:rPr dirty="0"/>
              <a:t>.</a:t>
            </a:r>
          </a:p>
          <a:p>
            <a:r>
              <a:rPr dirty="0" err="1"/>
              <a:t>Unità</a:t>
            </a:r>
            <a:r>
              <a:rPr dirty="0"/>
              <a:t> di </a:t>
            </a:r>
            <a:r>
              <a:rPr dirty="0" err="1"/>
              <a:t>misura</a:t>
            </a:r>
            <a:r>
              <a:rPr dirty="0"/>
              <a:t>: J K</a:t>
            </a:r>
            <a:r>
              <a:rPr baseline="31999" dirty="0"/>
              <a:t>-1</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Capacità termica specifica"/>
          <p:cNvSpPr txBox="1">
            <a:spLocks noGrp="1"/>
          </p:cNvSpPr>
          <p:nvPr>
            <p:ph type="title"/>
          </p:nvPr>
        </p:nvSpPr>
        <p:spPr>
          <a:prstGeom prst="rect">
            <a:avLst/>
          </a:prstGeom>
        </p:spPr>
        <p:txBody>
          <a:bodyPr/>
          <a:lstStyle/>
          <a:p>
            <a:r>
              <a:t>Capacità termica specifica</a:t>
            </a:r>
          </a:p>
        </p:txBody>
      </p:sp>
      <p:sp>
        <p:nvSpPr>
          <p:cNvPr id="264" name="Dividendo la capacità termica C, per la massa di sostanza, m, si ottiene la capacità termica specifica Cs, che è una grandezza intensiva, non dipendendo più dalla quantità di sostanza.…"/>
          <p:cNvSpPr txBox="1">
            <a:spLocks noGrp="1"/>
          </p:cNvSpPr>
          <p:nvPr>
            <p:ph type="body" idx="1"/>
          </p:nvPr>
        </p:nvSpPr>
        <p:spPr>
          <a:prstGeom prst="rect">
            <a:avLst/>
          </a:prstGeom>
        </p:spPr>
        <p:txBody>
          <a:bodyPr/>
          <a:lstStyle/>
          <a:p>
            <a:r>
              <a:rPr dirty="0" err="1"/>
              <a:t>Dividendo</a:t>
            </a:r>
            <a:r>
              <a:rPr dirty="0"/>
              <a:t> la </a:t>
            </a:r>
            <a:r>
              <a:rPr dirty="0" err="1"/>
              <a:t>capacità</a:t>
            </a:r>
            <a:r>
              <a:rPr dirty="0"/>
              <a:t> </a:t>
            </a:r>
            <a:r>
              <a:rPr dirty="0" err="1"/>
              <a:t>termica</a:t>
            </a:r>
            <a:r>
              <a:rPr dirty="0"/>
              <a:t> C, per la </a:t>
            </a:r>
            <a:r>
              <a:rPr dirty="0" err="1"/>
              <a:t>massa</a:t>
            </a:r>
            <a:r>
              <a:rPr dirty="0"/>
              <a:t> di </a:t>
            </a:r>
            <a:r>
              <a:rPr dirty="0" err="1"/>
              <a:t>sostanza</a:t>
            </a:r>
            <a:r>
              <a:rPr dirty="0"/>
              <a:t>, m, </a:t>
            </a:r>
            <a:r>
              <a:rPr dirty="0" err="1"/>
              <a:t>si</a:t>
            </a:r>
            <a:r>
              <a:rPr dirty="0"/>
              <a:t> </a:t>
            </a:r>
            <a:r>
              <a:rPr dirty="0" err="1"/>
              <a:t>ottiene</a:t>
            </a:r>
            <a:r>
              <a:rPr dirty="0"/>
              <a:t> la </a:t>
            </a:r>
            <a:r>
              <a:rPr b="1" dirty="0" err="1"/>
              <a:t>capacità</a:t>
            </a:r>
            <a:r>
              <a:rPr b="1" dirty="0"/>
              <a:t> </a:t>
            </a:r>
            <a:r>
              <a:rPr b="1" dirty="0" err="1"/>
              <a:t>termica</a:t>
            </a:r>
            <a:r>
              <a:rPr b="1" dirty="0"/>
              <a:t> </a:t>
            </a:r>
            <a:r>
              <a:rPr b="1" dirty="0" err="1"/>
              <a:t>specifica</a:t>
            </a:r>
            <a:r>
              <a:rPr dirty="0"/>
              <a:t> C</a:t>
            </a:r>
            <a:r>
              <a:rPr baseline="-5999" dirty="0"/>
              <a:t>s</a:t>
            </a:r>
            <a:r>
              <a:rPr dirty="0"/>
              <a:t>, </a:t>
            </a:r>
            <a:r>
              <a:rPr dirty="0" err="1"/>
              <a:t>che</a:t>
            </a:r>
            <a:r>
              <a:rPr dirty="0"/>
              <a:t> è una grandezza </a:t>
            </a:r>
            <a:r>
              <a:rPr b="1" dirty="0" err="1"/>
              <a:t>intensiva</a:t>
            </a:r>
            <a:r>
              <a:rPr dirty="0"/>
              <a:t>, non </a:t>
            </a:r>
            <a:r>
              <a:rPr dirty="0" err="1"/>
              <a:t>dipendendo</a:t>
            </a:r>
            <a:r>
              <a:rPr dirty="0"/>
              <a:t> </a:t>
            </a:r>
            <a:r>
              <a:rPr dirty="0" err="1"/>
              <a:t>più</a:t>
            </a:r>
            <a:r>
              <a:rPr dirty="0"/>
              <a:t> </a:t>
            </a:r>
            <a:r>
              <a:rPr dirty="0" err="1"/>
              <a:t>dalla</a:t>
            </a:r>
            <a:r>
              <a:rPr dirty="0"/>
              <a:t> </a:t>
            </a:r>
            <a:r>
              <a:rPr dirty="0" err="1"/>
              <a:t>quantità</a:t>
            </a:r>
            <a:r>
              <a:rPr dirty="0"/>
              <a:t> di </a:t>
            </a:r>
            <a:r>
              <a:rPr dirty="0" err="1"/>
              <a:t>sostanza</a:t>
            </a:r>
            <a:r>
              <a:rPr dirty="0"/>
              <a:t>.</a:t>
            </a:r>
          </a:p>
          <a:p>
            <a:r>
              <a:rPr dirty="0" err="1"/>
              <a:t>unità</a:t>
            </a:r>
            <a:r>
              <a:rPr dirty="0"/>
              <a:t> di </a:t>
            </a:r>
            <a:r>
              <a:rPr dirty="0" err="1"/>
              <a:t>misura</a:t>
            </a:r>
            <a:r>
              <a:rPr dirty="0"/>
              <a:t> SI: J K</a:t>
            </a:r>
            <a:r>
              <a:rPr baseline="31999" dirty="0"/>
              <a:t>-1</a:t>
            </a:r>
            <a:r>
              <a:rPr dirty="0"/>
              <a:t> Kg</a:t>
            </a:r>
            <a:r>
              <a:rPr baseline="31999" dirty="0"/>
              <a:t>-1</a:t>
            </a:r>
          </a:p>
          <a:p>
            <a:r>
              <a:rPr dirty="0" err="1"/>
              <a:t>unità</a:t>
            </a:r>
            <a:r>
              <a:rPr dirty="0"/>
              <a:t> di </a:t>
            </a:r>
            <a:r>
              <a:rPr dirty="0" err="1"/>
              <a:t>misura</a:t>
            </a:r>
            <a:r>
              <a:rPr dirty="0"/>
              <a:t> </a:t>
            </a:r>
            <a:r>
              <a:rPr dirty="0" err="1"/>
              <a:t>pratiche</a:t>
            </a:r>
            <a:r>
              <a:rPr dirty="0"/>
              <a:t>: J K</a:t>
            </a:r>
            <a:r>
              <a:rPr baseline="31999" dirty="0"/>
              <a:t>-1</a:t>
            </a:r>
            <a:r>
              <a:rPr dirty="0"/>
              <a:t> g</a:t>
            </a:r>
            <a:r>
              <a:rPr baseline="31999" dirty="0"/>
              <a:t>-1</a:t>
            </a:r>
          </a:p>
          <a:p>
            <a:r>
              <a:rPr dirty="0"/>
              <a:t>La </a:t>
            </a:r>
            <a:r>
              <a:rPr dirty="0" err="1"/>
              <a:t>capacità</a:t>
            </a:r>
            <a:r>
              <a:rPr dirty="0"/>
              <a:t> </a:t>
            </a:r>
            <a:r>
              <a:rPr dirty="0" err="1"/>
              <a:t>termica</a:t>
            </a:r>
            <a:r>
              <a:rPr dirty="0"/>
              <a:t> </a:t>
            </a:r>
            <a:r>
              <a:rPr dirty="0" err="1"/>
              <a:t>specifica</a:t>
            </a:r>
            <a:r>
              <a:rPr dirty="0"/>
              <a:t> è </a:t>
            </a:r>
            <a:r>
              <a:rPr dirty="0" err="1"/>
              <a:t>anche</a:t>
            </a:r>
            <a:r>
              <a:rPr dirty="0"/>
              <a:t> nota come </a:t>
            </a:r>
            <a:r>
              <a:rPr dirty="0" err="1"/>
              <a:t>calore</a:t>
            </a:r>
            <a:r>
              <a:rPr dirty="0"/>
              <a:t> </a:t>
            </a:r>
            <a:r>
              <a:rPr dirty="0" err="1"/>
              <a:t>specifico</a:t>
            </a:r>
            <a:endParaRPr dirty="0"/>
          </a:p>
          <a:p>
            <a:r>
              <a:rPr dirty="0"/>
              <a:t>La </a:t>
            </a:r>
            <a:r>
              <a:rPr dirty="0" err="1"/>
              <a:t>capacità</a:t>
            </a:r>
            <a:r>
              <a:rPr dirty="0"/>
              <a:t> </a:t>
            </a:r>
            <a:r>
              <a:rPr dirty="0" err="1"/>
              <a:t>termica</a:t>
            </a:r>
            <a:r>
              <a:rPr dirty="0"/>
              <a:t> divisa per il </a:t>
            </a:r>
            <a:r>
              <a:rPr dirty="0" err="1"/>
              <a:t>numero</a:t>
            </a:r>
            <a:r>
              <a:rPr dirty="0"/>
              <a:t> di </a:t>
            </a:r>
            <a:r>
              <a:rPr dirty="0" err="1"/>
              <a:t>moli</a:t>
            </a:r>
            <a:r>
              <a:rPr dirty="0"/>
              <a:t> è la </a:t>
            </a:r>
            <a:r>
              <a:rPr dirty="0" err="1"/>
              <a:t>capacità</a:t>
            </a:r>
            <a:r>
              <a:rPr dirty="0"/>
              <a:t> </a:t>
            </a:r>
            <a:r>
              <a:rPr dirty="0" err="1"/>
              <a:t>termica</a:t>
            </a:r>
            <a:r>
              <a:rPr dirty="0"/>
              <a:t> </a:t>
            </a:r>
            <a:r>
              <a:rPr dirty="0" err="1"/>
              <a:t>molare</a:t>
            </a:r>
            <a:r>
              <a:rPr dirty="0"/>
              <a:t>, C</a:t>
            </a:r>
            <a:r>
              <a:rPr baseline="-5999" dirty="0"/>
              <a:t>m</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I principio della termodinamica"/>
          <p:cNvSpPr txBox="1">
            <a:spLocks noGrp="1"/>
          </p:cNvSpPr>
          <p:nvPr>
            <p:ph type="title"/>
          </p:nvPr>
        </p:nvSpPr>
        <p:spPr>
          <a:prstGeom prst="rect">
            <a:avLst/>
          </a:prstGeom>
        </p:spPr>
        <p:txBody>
          <a:bodyPr/>
          <a:lstStyle/>
          <a:p>
            <a:r>
              <a:t>I principio della termodinamica</a:t>
            </a:r>
          </a:p>
        </p:txBody>
      </p:sp>
      <p:sp>
        <p:nvSpPr>
          <p:cNvPr id="267" name="L’energia interna di un sistema isolato è costant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err="1"/>
              <a:t>L’energia</a:t>
            </a:r>
            <a:r>
              <a:rPr dirty="0"/>
              <a:t> interna di un </a:t>
            </a:r>
            <a:r>
              <a:rPr dirty="0" err="1"/>
              <a:t>sistema</a:t>
            </a:r>
            <a:r>
              <a:rPr dirty="0"/>
              <a:t> </a:t>
            </a:r>
            <a:r>
              <a:rPr dirty="0" err="1"/>
              <a:t>isolato</a:t>
            </a:r>
            <a:r>
              <a:rPr dirty="0"/>
              <a:t> è </a:t>
            </a:r>
            <a:r>
              <a:rPr dirty="0" err="1"/>
              <a:t>costante</a:t>
            </a:r>
            <a:endParaRPr dirty="0"/>
          </a:p>
        </p:txBody>
      </p:sp>
      <p:sp>
        <p:nvSpPr>
          <p:cNvPr id="268" name="DU= q+w…"/>
          <p:cNvSpPr txBox="1">
            <a:spLocks noGrp="1"/>
          </p:cNvSpPr>
          <p:nvPr>
            <p:ph type="body" idx="1"/>
          </p:nvPr>
        </p:nvSpPr>
        <p:spPr>
          <a:xfrm>
            <a:off x="1206500" y="3808062"/>
            <a:ext cx="21971000" cy="8696454"/>
          </a:xfrm>
          <a:prstGeom prst="rect">
            <a:avLst/>
          </a:prstGeom>
        </p:spPr>
        <p:txBody>
          <a:bodyPr>
            <a:normAutofit/>
          </a:bodyPr>
          <a:lstStyle/>
          <a:p>
            <a:pPr algn="ctr" defTabSz="709930">
              <a:spcBef>
                <a:spcPts val="1500"/>
              </a:spcBef>
              <a:defRPr sz="4730" spc="-47"/>
            </a:pPr>
            <a:r>
              <a:rPr sz="6000" dirty="0">
                <a:latin typeface="Symbol" panose="05050102010706020507" pitchFamily="18" charset="2"/>
              </a:rPr>
              <a:t>D</a:t>
            </a:r>
            <a:r>
              <a:rPr sz="6000" dirty="0"/>
              <a:t>U= </a:t>
            </a:r>
            <a:r>
              <a:rPr sz="6000" dirty="0" err="1"/>
              <a:t>q+w</a:t>
            </a:r>
            <a:endParaRPr sz="6000" dirty="0"/>
          </a:p>
          <a:p>
            <a:pPr defTabSz="709930">
              <a:spcBef>
                <a:spcPts val="1500"/>
              </a:spcBef>
              <a:defRPr sz="4730" spc="-47"/>
            </a:pPr>
            <a:r>
              <a:rPr dirty="0" err="1"/>
              <a:t>variazione</a:t>
            </a:r>
            <a:r>
              <a:rPr dirty="0"/>
              <a:t> di </a:t>
            </a:r>
            <a:r>
              <a:rPr dirty="0" err="1"/>
              <a:t>energia</a:t>
            </a:r>
            <a:r>
              <a:rPr dirty="0"/>
              <a:t> in termini di </a:t>
            </a:r>
            <a:r>
              <a:rPr dirty="0" err="1"/>
              <a:t>lavoro</a:t>
            </a:r>
            <a:r>
              <a:rPr dirty="0"/>
              <a:t> e </a:t>
            </a:r>
            <a:r>
              <a:rPr dirty="0" err="1"/>
              <a:t>calore</a:t>
            </a:r>
            <a:r>
              <a:rPr dirty="0"/>
              <a:t> </a:t>
            </a:r>
            <a:r>
              <a:rPr dirty="0" err="1"/>
              <a:t>forniti</a:t>
            </a:r>
            <a:r>
              <a:rPr dirty="0"/>
              <a:t> al </a:t>
            </a:r>
            <a:r>
              <a:rPr dirty="0" err="1"/>
              <a:t>sistema</a:t>
            </a:r>
            <a:endParaRPr dirty="0"/>
          </a:p>
          <a:p>
            <a:pPr defTabSz="709930">
              <a:spcBef>
                <a:spcPts val="1500"/>
              </a:spcBef>
              <a:defRPr sz="4730" spc="-47"/>
            </a:pPr>
            <a:r>
              <a:rPr dirty="0" err="1"/>
              <a:t>Formulazione</a:t>
            </a:r>
            <a:r>
              <a:rPr dirty="0"/>
              <a:t> </a:t>
            </a:r>
            <a:r>
              <a:rPr dirty="0" err="1"/>
              <a:t>finita</a:t>
            </a:r>
            <a:endParaRPr dirty="0"/>
          </a:p>
          <a:p>
            <a:pPr defTabSz="709930">
              <a:spcBef>
                <a:spcPts val="1500"/>
              </a:spcBef>
              <a:defRPr sz="4730" spc="-47"/>
            </a:pPr>
            <a:r>
              <a:rPr dirty="0" err="1"/>
              <a:t>L’energia</a:t>
            </a:r>
            <a:r>
              <a:rPr dirty="0"/>
              <a:t> </a:t>
            </a:r>
            <a:r>
              <a:rPr dirty="0" err="1"/>
              <a:t>totale</a:t>
            </a:r>
            <a:r>
              <a:rPr dirty="0"/>
              <a:t> di un </a:t>
            </a:r>
            <a:r>
              <a:rPr dirty="0" err="1"/>
              <a:t>sistema</a:t>
            </a:r>
            <a:r>
              <a:rPr dirty="0"/>
              <a:t> non è </a:t>
            </a:r>
            <a:r>
              <a:rPr dirty="0" err="1"/>
              <a:t>determinabile</a:t>
            </a:r>
            <a:r>
              <a:rPr dirty="0"/>
              <a:t> </a:t>
            </a:r>
            <a:r>
              <a:rPr dirty="0" err="1"/>
              <a:t>perché</a:t>
            </a:r>
            <a:r>
              <a:rPr dirty="0"/>
              <a:t> è la somma di tutti </a:t>
            </a:r>
            <a:r>
              <a:rPr dirty="0" err="1"/>
              <a:t>i</a:t>
            </a:r>
            <a:r>
              <a:rPr dirty="0"/>
              <a:t> </a:t>
            </a:r>
            <a:r>
              <a:rPr dirty="0" err="1"/>
              <a:t>contributi</a:t>
            </a:r>
            <a:r>
              <a:rPr dirty="0"/>
              <a:t> </a:t>
            </a:r>
            <a:r>
              <a:rPr dirty="0" err="1"/>
              <a:t>all’energia</a:t>
            </a:r>
            <a:r>
              <a:rPr dirty="0"/>
              <a:t> </a:t>
            </a:r>
            <a:r>
              <a:rPr dirty="0" err="1"/>
              <a:t>cinetica</a:t>
            </a:r>
            <a:r>
              <a:rPr dirty="0"/>
              <a:t> e </a:t>
            </a:r>
            <a:r>
              <a:rPr dirty="0" err="1"/>
              <a:t>potenziale</a:t>
            </a:r>
            <a:r>
              <a:rPr dirty="0"/>
              <a:t> di </a:t>
            </a:r>
            <a:r>
              <a:rPr dirty="0" err="1"/>
              <a:t>tutte</a:t>
            </a:r>
            <a:r>
              <a:rPr dirty="0"/>
              <a:t> le </a:t>
            </a:r>
            <a:r>
              <a:rPr dirty="0" err="1"/>
              <a:t>particelle</a:t>
            </a:r>
            <a:r>
              <a:rPr dirty="0"/>
              <a:t> (nuclei ed </a:t>
            </a:r>
            <a:r>
              <a:rPr dirty="0" err="1"/>
              <a:t>elettroni</a:t>
            </a:r>
            <a:r>
              <a:rPr dirty="0"/>
              <a:t>) del </a:t>
            </a:r>
            <a:r>
              <a:rPr dirty="0" err="1"/>
              <a:t>sistema</a:t>
            </a:r>
            <a:r>
              <a:rPr dirty="0"/>
              <a:t>. </a:t>
            </a:r>
            <a:r>
              <a:rPr dirty="0" err="1"/>
              <a:t>Dipende</a:t>
            </a:r>
            <a:r>
              <a:rPr dirty="0"/>
              <a:t> </a:t>
            </a:r>
            <a:r>
              <a:rPr dirty="0" err="1"/>
              <a:t>dalla</a:t>
            </a:r>
            <a:r>
              <a:rPr dirty="0"/>
              <a:t> </a:t>
            </a:r>
            <a:r>
              <a:rPr dirty="0" err="1"/>
              <a:t>temperatura</a:t>
            </a:r>
            <a:r>
              <a:rPr dirty="0"/>
              <a:t> e </a:t>
            </a:r>
            <a:r>
              <a:rPr dirty="0" err="1"/>
              <a:t>dalla</a:t>
            </a:r>
            <a:r>
              <a:rPr dirty="0"/>
              <a:t> </a:t>
            </a:r>
            <a:r>
              <a:rPr dirty="0" err="1"/>
              <a:t>pressione</a:t>
            </a:r>
            <a:r>
              <a:rPr dirty="0"/>
              <a:t>, </a:t>
            </a:r>
            <a:r>
              <a:rPr dirty="0" err="1"/>
              <a:t>specialmente</a:t>
            </a:r>
            <a:r>
              <a:rPr dirty="0"/>
              <a:t> per </a:t>
            </a:r>
            <a:r>
              <a:rPr dirty="0" err="1"/>
              <a:t>i</a:t>
            </a:r>
            <a:r>
              <a:rPr dirty="0"/>
              <a:t> gas.</a:t>
            </a:r>
          </a:p>
          <a:p>
            <a:pPr defTabSz="709930">
              <a:spcBef>
                <a:spcPts val="1500"/>
              </a:spcBef>
              <a:defRPr sz="4730" spc="-47"/>
            </a:pPr>
            <a:r>
              <a:rPr dirty="0"/>
              <a:t>E’ </a:t>
            </a:r>
            <a:r>
              <a:rPr dirty="0" err="1"/>
              <a:t>possibile</a:t>
            </a:r>
            <a:r>
              <a:rPr dirty="0"/>
              <a:t> </a:t>
            </a:r>
            <a:r>
              <a:rPr dirty="0" err="1"/>
              <a:t>invece</a:t>
            </a:r>
            <a:r>
              <a:rPr dirty="0"/>
              <a:t> </a:t>
            </a:r>
            <a:r>
              <a:rPr dirty="0" err="1"/>
              <a:t>misurare</a:t>
            </a:r>
            <a:r>
              <a:rPr dirty="0"/>
              <a:t> </a:t>
            </a:r>
            <a:r>
              <a:rPr dirty="0" err="1"/>
              <a:t>variazioni</a:t>
            </a:r>
            <a:r>
              <a:rPr dirty="0"/>
              <a:t> di </a:t>
            </a:r>
            <a:r>
              <a:rPr dirty="0" err="1"/>
              <a:t>energia</a:t>
            </a:r>
            <a:r>
              <a:rPr dirty="0"/>
              <a:t> interna, </a:t>
            </a:r>
            <a:r>
              <a:rPr dirty="0" err="1"/>
              <a:t>misurando</a:t>
            </a:r>
            <a:r>
              <a:rPr dirty="0"/>
              <a:t> il </a:t>
            </a:r>
            <a:r>
              <a:rPr dirty="0" err="1"/>
              <a:t>calore</a:t>
            </a:r>
            <a:r>
              <a:rPr dirty="0"/>
              <a:t>, </a:t>
            </a:r>
            <a:r>
              <a:rPr dirty="0" err="1"/>
              <a:t>assorbito</a:t>
            </a:r>
            <a:r>
              <a:rPr dirty="0"/>
              <a:t> o </a:t>
            </a:r>
            <a:r>
              <a:rPr dirty="0" err="1"/>
              <a:t>emesso</a:t>
            </a:r>
            <a:r>
              <a:rPr dirty="0"/>
              <a:t>, ed il </a:t>
            </a:r>
            <a:r>
              <a:rPr dirty="0" err="1"/>
              <a:t>lavoro</a:t>
            </a:r>
            <a:r>
              <a:rPr dirty="0"/>
              <a:t> </a:t>
            </a:r>
            <a:r>
              <a:rPr dirty="0" err="1"/>
              <a:t>fatto</a:t>
            </a:r>
            <a:r>
              <a:rPr dirty="0"/>
              <a:t> dal o </a:t>
            </a:r>
            <a:r>
              <a:rPr dirty="0" err="1"/>
              <a:t>sul</a:t>
            </a:r>
            <a:r>
              <a:rPr dirty="0"/>
              <a:t> </a:t>
            </a:r>
            <a:r>
              <a:rPr dirty="0" err="1"/>
              <a:t>sistema</a:t>
            </a:r>
            <a:r>
              <a:rPr dirty="0"/>
              <a:t>.</a:t>
            </a:r>
          </a:p>
          <a:p>
            <a:pPr defTabSz="709930">
              <a:spcBef>
                <a:spcPts val="1500"/>
              </a:spcBef>
              <a:defRPr sz="4730" spc="-47"/>
            </a:pPr>
            <a:r>
              <a:rPr dirty="0"/>
              <a:t>Non </a:t>
            </a:r>
            <a:r>
              <a:rPr dirty="0" err="1"/>
              <a:t>si</a:t>
            </a:r>
            <a:r>
              <a:rPr dirty="0"/>
              <a:t> </a:t>
            </a:r>
            <a:r>
              <a:rPr dirty="0" err="1"/>
              <a:t>possono</a:t>
            </a:r>
            <a:r>
              <a:rPr dirty="0"/>
              <a:t> </a:t>
            </a:r>
            <a:r>
              <a:rPr dirty="0" err="1"/>
              <a:t>scrivere</a:t>
            </a:r>
            <a:r>
              <a:rPr dirty="0"/>
              <a:t> q e w come </a:t>
            </a:r>
            <a:r>
              <a:rPr dirty="0" err="1"/>
              <a:t>differenze</a:t>
            </a:r>
            <a:r>
              <a:rPr dirty="0"/>
              <a:t> finite </a:t>
            </a:r>
            <a:r>
              <a:rPr dirty="0" err="1"/>
              <a:t>perché</a:t>
            </a:r>
            <a:r>
              <a:rPr dirty="0"/>
              <a:t> non </a:t>
            </a:r>
            <a:r>
              <a:rPr dirty="0" err="1"/>
              <a:t>si</a:t>
            </a:r>
            <a:r>
              <a:rPr dirty="0"/>
              <a:t> </a:t>
            </a:r>
            <a:r>
              <a:rPr dirty="0" err="1"/>
              <a:t>misurano</a:t>
            </a:r>
            <a:r>
              <a:rPr dirty="0"/>
              <a:t> </a:t>
            </a:r>
            <a:r>
              <a:rPr dirty="0" err="1"/>
              <a:t>differenze</a:t>
            </a:r>
            <a:r>
              <a:rPr dirty="0"/>
              <a:t> di q e w, ma </a:t>
            </a:r>
            <a:r>
              <a:rPr dirty="0" err="1"/>
              <a:t>solole</a:t>
            </a:r>
            <a:r>
              <a:rPr dirty="0"/>
              <a:t> </a:t>
            </a:r>
            <a:r>
              <a:rPr dirty="0" err="1"/>
              <a:t>quantità</a:t>
            </a:r>
            <a:r>
              <a:rPr dirty="0"/>
              <a:t> </a:t>
            </a:r>
            <a:r>
              <a:rPr dirty="0" err="1"/>
              <a:t>trasferite</a:t>
            </a:r>
            <a:r>
              <a:rPr dirty="0"/>
              <a:t>, </a:t>
            </a:r>
            <a:r>
              <a:rPr dirty="0" err="1"/>
              <a:t>che</a:t>
            </a:r>
            <a:r>
              <a:rPr dirty="0"/>
              <a:t> </a:t>
            </a:r>
            <a:r>
              <a:rPr dirty="0" err="1"/>
              <a:t>determinano</a:t>
            </a:r>
            <a:r>
              <a:rPr dirty="0"/>
              <a:t> le </a:t>
            </a:r>
            <a:r>
              <a:rPr dirty="0" err="1"/>
              <a:t>variazioni</a:t>
            </a:r>
            <a:r>
              <a:rPr dirty="0"/>
              <a:t> di U </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20A65-671A-4DB6-A7B5-436155F77F89}"/>
              </a:ext>
            </a:extLst>
          </p:cNvPr>
          <p:cNvSpPr>
            <a:spLocks noGrp="1"/>
          </p:cNvSpPr>
          <p:nvPr>
            <p:ph type="title"/>
          </p:nvPr>
        </p:nvSpPr>
        <p:spPr/>
        <p:txBody>
          <a:bodyPr/>
          <a:lstStyle/>
          <a:p>
            <a:r>
              <a:rPr lang="it-IT" dirty="0"/>
              <a:t>Energia interna</a:t>
            </a:r>
          </a:p>
        </p:txBody>
      </p:sp>
      <p:sp>
        <p:nvSpPr>
          <p:cNvPr id="3" name="Segnaposto testo 2">
            <a:extLst>
              <a:ext uri="{FF2B5EF4-FFF2-40B4-BE49-F238E27FC236}">
                <a16:creationId xmlns:a16="http://schemas.microsoft.com/office/drawing/2014/main" id="{32FF650A-F547-476B-A8B9-F10CA645BAC7}"/>
              </a:ext>
            </a:extLst>
          </p:cNvPr>
          <p:cNvSpPr>
            <a:spLocks noGrp="1"/>
          </p:cNvSpPr>
          <p:nvPr>
            <p:ph type="body" sz="quarter" idx="21"/>
          </p:nvPr>
        </p:nvSpPr>
        <p:spPr/>
        <p:txBody>
          <a:bodyPr/>
          <a:lstStyle/>
          <a:p>
            <a:r>
              <a:rPr lang="it-IT" dirty="0">
                <a:highlight>
                  <a:srgbClr val="FFFF00"/>
                </a:highlight>
              </a:rPr>
              <a:t>funzione di stato</a:t>
            </a:r>
          </a:p>
        </p:txBody>
      </p:sp>
      <p:sp>
        <p:nvSpPr>
          <p:cNvPr id="4" name="Segnaposto testo 3">
            <a:extLst>
              <a:ext uri="{FF2B5EF4-FFF2-40B4-BE49-F238E27FC236}">
                <a16:creationId xmlns:a16="http://schemas.microsoft.com/office/drawing/2014/main" id="{77D222FC-9D75-4D5A-85E9-5A1572D814C5}"/>
              </a:ext>
            </a:extLst>
          </p:cNvPr>
          <p:cNvSpPr>
            <a:spLocks noGrp="1"/>
          </p:cNvSpPr>
          <p:nvPr>
            <p:ph type="body" idx="1"/>
          </p:nvPr>
        </p:nvSpPr>
        <p:spPr>
          <a:xfrm>
            <a:off x="1206500" y="4136648"/>
            <a:ext cx="21971000" cy="8256012"/>
          </a:xfrm>
        </p:spPr>
        <p:txBody>
          <a:bodyPr>
            <a:normAutofit fontScale="92500"/>
          </a:bodyPr>
          <a:lstStyle/>
          <a:p>
            <a:r>
              <a:rPr lang="it-IT" dirty="0"/>
              <a:t>In termodinamica l’energia totale di un sistema prende il nome di energia interna.</a:t>
            </a:r>
          </a:p>
          <a:p>
            <a:r>
              <a:rPr lang="it-IT" dirty="0"/>
              <a:t>L’energia interna è una funzione di stato: il suo valore dipende dallo stato del sistema e non dal modo con il quale il sistema vi è giunto (percorso)</a:t>
            </a:r>
          </a:p>
          <a:p>
            <a:r>
              <a:rPr lang="it-IT" dirty="0"/>
              <a:t>U(</a:t>
            </a:r>
            <a:r>
              <a:rPr lang="it-IT" dirty="0" err="1"/>
              <a:t>n,p,V</a:t>
            </a:r>
            <a:r>
              <a:rPr lang="it-IT" dirty="0"/>
              <a:t>) è funzione delle variabili di stato del sistema </a:t>
            </a:r>
          </a:p>
          <a:p>
            <a:r>
              <a:rPr lang="it-IT" dirty="0"/>
              <a:t>Con </a:t>
            </a:r>
            <a:r>
              <a:rPr lang="it-IT" dirty="0">
                <a:latin typeface="Symbol" panose="05050102010706020507" pitchFamily="18" charset="2"/>
              </a:rPr>
              <a:t>D</a:t>
            </a:r>
            <a:r>
              <a:rPr lang="it-IT" dirty="0"/>
              <a:t>U si denota la variazione di energia interna che un sistema subisce nel passare dallo stato iniziale, con energia interna </a:t>
            </a:r>
            <a:r>
              <a:rPr lang="it-IT" dirty="0" err="1"/>
              <a:t>U</a:t>
            </a:r>
            <a:r>
              <a:rPr lang="it-IT" baseline="-25000" dirty="0" err="1"/>
              <a:t>i</a:t>
            </a:r>
            <a:r>
              <a:rPr lang="it-IT" dirty="0"/>
              <a:t>, a quello finale con energia interna </a:t>
            </a:r>
            <a:r>
              <a:rPr lang="it-IT" dirty="0" err="1"/>
              <a:t>U</a:t>
            </a:r>
            <a:r>
              <a:rPr lang="it-IT" baseline="-25000" dirty="0" err="1"/>
              <a:t>f</a:t>
            </a:r>
            <a:endParaRPr lang="it-IT" baseline="-25000" dirty="0"/>
          </a:p>
          <a:p>
            <a:r>
              <a:rPr lang="it-IT" dirty="0">
                <a:latin typeface="Symbol" panose="05050102010706020507" pitchFamily="18" charset="2"/>
              </a:rPr>
              <a:t>D</a:t>
            </a:r>
            <a:r>
              <a:rPr lang="it-IT" dirty="0"/>
              <a:t>U= </a:t>
            </a:r>
            <a:r>
              <a:rPr lang="it-IT" dirty="0" err="1"/>
              <a:t>U</a:t>
            </a:r>
            <a:r>
              <a:rPr lang="it-IT" baseline="-25000" dirty="0" err="1"/>
              <a:t>f</a:t>
            </a:r>
            <a:r>
              <a:rPr lang="it-IT" baseline="-25000" dirty="0"/>
              <a:t> </a:t>
            </a:r>
            <a:r>
              <a:rPr lang="it-IT" dirty="0"/>
              <a:t>–</a:t>
            </a:r>
            <a:r>
              <a:rPr lang="it-IT" dirty="0" err="1"/>
              <a:t>U</a:t>
            </a:r>
            <a:r>
              <a:rPr lang="it-IT" baseline="-25000" dirty="0" err="1"/>
              <a:t>i</a:t>
            </a:r>
            <a:r>
              <a:rPr lang="it-IT" baseline="-25000" dirty="0"/>
              <a:t>		</a:t>
            </a:r>
            <a:r>
              <a:rPr lang="it-IT" dirty="0">
                <a:highlight>
                  <a:srgbClr val="FFFF00"/>
                </a:highlight>
              </a:rPr>
              <a:t>indipendentemente dal percorso</a:t>
            </a:r>
          </a:p>
        </p:txBody>
      </p:sp>
    </p:spTree>
    <p:extLst>
      <p:ext uri="{BB962C8B-B14F-4D97-AF65-F5344CB8AC3E}">
        <p14:creationId xmlns:p14="http://schemas.microsoft.com/office/powerpoint/2010/main" val="203378952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61DDB162-B57B-431D-86E4-11B7E67B9258}"/>
              </a:ext>
            </a:extLst>
          </p:cNvPr>
          <p:cNvSpPr>
            <a:spLocks noGrp="1"/>
          </p:cNvSpPr>
          <p:nvPr>
            <p:ph type="body" sz="quarter" idx="21"/>
          </p:nvPr>
        </p:nvSpPr>
        <p:spPr>
          <a:xfrm>
            <a:off x="1206500" y="1098296"/>
            <a:ext cx="21971000" cy="934780"/>
          </a:xfrm>
        </p:spPr>
        <p:txBody>
          <a:bodyPr/>
          <a:lstStyle/>
          <a:p>
            <a:r>
              <a:rPr lang="it-IT" dirty="0"/>
              <a:t>I principio della termodinamica in forma differenziale</a:t>
            </a:r>
          </a:p>
        </p:txBody>
      </p:sp>
      <p:sp>
        <p:nvSpPr>
          <p:cNvPr id="4" name="Segnaposto testo 3">
            <a:extLst>
              <a:ext uri="{FF2B5EF4-FFF2-40B4-BE49-F238E27FC236}">
                <a16:creationId xmlns:a16="http://schemas.microsoft.com/office/drawing/2014/main" id="{8E7ECA25-138D-4F68-AAF4-58D53A7BAF9F}"/>
              </a:ext>
            </a:extLst>
          </p:cNvPr>
          <p:cNvSpPr>
            <a:spLocks noGrp="1"/>
          </p:cNvSpPr>
          <p:nvPr>
            <p:ph type="body" idx="1"/>
          </p:nvPr>
        </p:nvSpPr>
        <p:spPr>
          <a:xfrm>
            <a:off x="1206500" y="3969825"/>
            <a:ext cx="21971000" cy="8256012"/>
          </a:xfrm>
        </p:spPr>
        <p:txBody>
          <a:bodyPr>
            <a:normAutofit fontScale="85000" lnSpcReduction="10000"/>
          </a:bodyPr>
          <a:lstStyle/>
          <a:p>
            <a:r>
              <a:rPr lang="it-IT" dirty="0" err="1"/>
              <a:t>dU</a:t>
            </a:r>
            <a:r>
              <a:rPr lang="it-IT" dirty="0"/>
              <a:t> (</a:t>
            </a:r>
            <a:r>
              <a:rPr lang="it-IT" b="1" dirty="0"/>
              <a:t>variazione</a:t>
            </a:r>
            <a:r>
              <a:rPr lang="it-IT" dirty="0"/>
              <a:t> infinitesima di U) è un differenziale esatto e l’integrale non dipende dal percorso</a:t>
            </a:r>
          </a:p>
          <a:p>
            <a:r>
              <a:rPr lang="it-IT" dirty="0" err="1"/>
              <a:t>dq</a:t>
            </a:r>
            <a:r>
              <a:rPr lang="it-IT" dirty="0"/>
              <a:t> (</a:t>
            </a:r>
            <a:r>
              <a:rPr lang="it-IT" b="1" dirty="0"/>
              <a:t>quantità infinitesima</a:t>
            </a:r>
            <a:r>
              <a:rPr lang="it-IT" dirty="0"/>
              <a:t> di calore, calore infinitesimo)</a:t>
            </a:r>
          </a:p>
          <a:p>
            <a:r>
              <a:rPr lang="it-IT" dirty="0" err="1"/>
              <a:t>dw</a:t>
            </a:r>
            <a:r>
              <a:rPr lang="it-IT" dirty="0"/>
              <a:t> (</a:t>
            </a:r>
            <a:r>
              <a:rPr lang="it-IT" b="1" dirty="0"/>
              <a:t>quantità infinitesima</a:t>
            </a:r>
            <a:r>
              <a:rPr lang="it-IT" dirty="0"/>
              <a:t> di lavoro, lavoro infinitesimo)</a:t>
            </a:r>
          </a:p>
          <a:p>
            <a:r>
              <a:rPr lang="it-IT" dirty="0"/>
              <a:t>non sono differenziali esatti e il loro integrale dipende dal percorso</a:t>
            </a:r>
          </a:p>
          <a:p>
            <a:r>
              <a:rPr lang="it-IT" dirty="0"/>
              <a:t>i pedici </a:t>
            </a:r>
            <a:r>
              <a:rPr lang="it-IT" dirty="0" err="1"/>
              <a:t>exp</a:t>
            </a:r>
            <a:r>
              <a:rPr lang="it-IT" dirty="0"/>
              <a:t> e </a:t>
            </a:r>
            <a:r>
              <a:rPr lang="it-IT" dirty="0" err="1"/>
              <a:t>e</a:t>
            </a:r>
            <a:r>
              <a:rPr lang="it-IT" dirty="0"/>
              <a:t> indicano rispettivamente</a:t>
            </a:r>
          </a:p>
          <a:p>
            <a:r>
              <a:rPr lang="it-IT" dirty="0"/>
              <a:t>-</a:t>
            </a:r>
            <a:r>
              <a:rPr lang="it-IT" dirty="0" err="1"/>
              <a:t>exp</a:t>
            </a:r>
            <a:r>
              <a:rPr lang="it-IT" dirty="0"/>
              <a:t>: </a:t>
            </a:r>
            <a:r>
              <a:rPr lang="it-IT" dirty="0">
                <a:solidFill>
                  <a:srgbClr val="0070C0"/>
                </a:solidFill>
              </a:rPr>
              <a:t>lavoro di espansione</a:t>
            </a:r>
          </a:p>
          <a:p>
            <a:r>
              <a:rPr lang="it-IT" dirty="0"/>
              <a:t>-e: </a:t>
            </a:r>
            <a:r>
              <a:rPr lang="it-IT" dirty="0">
                <a:solidFill>
                  <a:schemeClr val="accent6">
                    <a:lumMod val="75000"/>
                  </a:schemeClr>
                </a:solidFill>
              </a:rPr>
              <a:t>lavoro extra</a:t>
            </a:r>
            <a:r>
              <a:rPr lang="it-IT" dirty="0"/>
              <a:t>, cioè lavoro diverso da quello di espansione, es. lavoro elettrico</a:t>
            </a:r>
          </a:p>
          <a:p>
            <a:r>
              <a:rPr lang="it-IT" dirty="0"/>
              <a:t>In seguito consideriamo il solo il lavoro di espansione, quindi condizioni di </a:t>
            </a:r>
            <a:r>
              <a:rPr lang="it-IT" b="1" dirty="0"/>
              <a:t>lavoro extra nullo</a:t>
            </a:r>
          </a:p>
          <a:p>
            <a:endParaRPr lang="it-IT" dirty="0"/>
          </a:p>
        </p:txBody>
      </p:sp>
      <p:sp>
        <p:nvSpPr>
          <p:cNvPr id="8" name="CasellaDiTesto 7">
            <a:extLst>
              <a:ext uri="{FF2B5EF4-FFF2-40B4-BE49-F238E27FC236}">
                <a16:creationId xmlns:a16="http://schemas.microsoft.com/office/drawing/2014/main" id="{34B9AF7E-C143-4C74-BE36-6875E41A06FD}"/>
              </a:ext>
            </a:extLst>
          </p:cNvPr>
          <p:cNvSpPr txBox="1"/>
          <p:nvPr/>
        </p:nvSpPr>
        <p:spPr>
          <a:xfrm>
            <a:off x="6797040" y="2493619"/>
            <a:ext cx="7924800" cy="1015663"/>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it-IT" sz="6000" b="1" dirty="0" err="1"/>
              <a:t>dU</a:t>
            </a:r>
            <a:r>
              <a:rPr lang="it-IT" sz="6000" b="1" dirty="0"/>
              <a:t>= </a:t>
            </a:r>
            <a:r>
              <a:rPr lang="it-IT" sz="6000" b="1" dirty="0" err="1"/>
              <a:t>dq</a:t>
            </a:r>
            <a:r>
              <a:rPr lang="it-IT" sz="6000" b="1" dirty="0"/>
              <a:t> + </a:t>
            </a:r>
            <a:r>
              <a:rPr lang="it-IT" sz="6000" b="1" dirty="0" err="1"/>
              <a:t>dw</a:t>
            </a:r>
            <a:r>
              <a:rPr lang="it-IT" sz="6000" b="1" baseline="-25000" dirty="0" err="1"/>
              <a:t>exp</a:t>
            </a:r>
            <a:r>
              <a:rPr lang="it-IT" sz="6000" b="1" dirty="0"/>
              <a:t>+ </a:t>
            </a:r>
            <a:r>
              <a:rPr lang="it-IT" sz="6000" b="1" dirty="0" err="1"/>
              <a:t>dw</a:t>
            </a:r>
            <a:r>
              <a:rPr lang="it-IT" sz="6000" b="1" baseline="-25000" dirty="0" err="1"/>
              <a:t>e</a:t>
            </a:r>
            <a:endParaRPr lang="it-IT" sz="6000" b="1" baseline="-25000" dirty="0"/>
          </a:p>
        </p:txBody>
      </p:sp>
    </p:spTree>
    <p:extLst>
      <p:ext uri="{BB962C8B-B14F-4D97-AF65-F5344CB8AC3E}">
        <p14:creationId xmlns:p14="http://schemas.microsoft.com/office/powerpoint/2010/main" val="268568489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ociety 5.0 Aiming for a new human-centered society"/>
          <p:cNvSpPr txBox="1">
            <a:spLocks noGrp="1"/>
          </p:cNvSpPr>
          <p:nvPr>
            <p:ph type="title"/>
          </p:nvPr>
        </p:nvSpPr>
        <p:spPr>
          <a:xfrm>
            <a:off x="1206500" y="1084923"/>
            <a:ext cx="21971000" cy="1435101"/>
          </a:xfrm>
          <a:prstGeom prst="rect">
            <a:avLst/>
          </a:prstGeom>
        </p:spPr>
        <p:txBody>
          <a:bodyPr/>
          <a:lstStyle>
            <a:lvl1pPr defTabSz="2023821">
              <a:defRPr sz="7054" spc="-141"/>
            </a:lvl1pPr>
          </a:lstStyle>
          <a:p>
            <a:r>
              <a:t>Society 5.0 Aiming for a new human-centered society</a:t>
            </a:r>
          </a:p>
        </p:txBody>
      </p:sp>
      <p:pic>
        <p:nvPicPr>
          <p:cNvPr id="167" name="Immagine" descr="Immagine"/>
          <p:cNvPicPr>
            <a:picLocks noChangeAspect="1"/>
          </p:cNvPicPr>
          <p:nvPr/>
        </p:nvPicPr>
        <p:blipFill>
          <a:blip r:embed="rId2"/>
          <a:stretch>
            <a:fillRect/>
          </a:stretch>
        </p:blipFill>
        <p:spPr>
          <a:xfrm>
            <a:off x="5516880" y="3093764"/>
            <a:ext cx="17516382" cy="9016065"/>
          </a:xfrm>
          <a:prstGeom prst="rect">
            <a:avLst/>
          </a:prstGeom>
          <a:ln w="12700">
            <a:miter lim="400000"/>
          </a:ln>
        </p:spPr>
      </p:pic>
      <p:sp>
        <p:nvSpPr>
          <p:cNvPr id="168" name="https://www8.cao.go.jp/cstp/english/society5_0/index.html"/>
          <p:cNvSpPr txBox="1"/>
          <p:nvPr/>
        </p:nvSpPr>
        <p:spPr>
          <a:xfrm>
            <a:off x="1031210" y="11834655"/>
            <a:ext cx="12179352" cy="6348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solidFill>
                  <a:srgbClr val="0433FF"/>
                </a:solidFill>
              </a:defRPr>
            </a:lvl1pPr>
          </a:lstStyle>
          <a:p>
            <a:r>
              <a:t>https://www8.cao.go.jp/cstp/english/society5_0/index.html</a:t>
            </a:r>
          </a:p>
        </p:txBody>
      </p:sp>
      <p:sp>
        <p:nvSpPr>
          <p:cNvPr id="169" name="5th Science and Technology Basic Plan-Japan Cabinet 22-1-2016"/>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5th Science and Technology Basic Plan-Japan Cabinet 22-1-2016</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fide ed opportunità della Società 5.0 e dell’Industria 5.0"/>
          <p:cNvSpPr txBox="1">
            <a:spLocks noGrp="1"/>
          </p:cNvSpPr>
          <p:nvPr>
            <p:ph type="title"/>
          </p:nvPr>
        </p:nvSpPr>
        <p:spPr>
          <a:xfrm>
            <a:off x="1206500" y="1079500"/>
            <a:ext cx="21971000" cy="2419484"/>
          </a:xfrm>
          <a:prstGeom prst="rect">
            <a:avLst/>
          </a:prstGeom>
        </p:spPr>
        <p:txBody>
          <a:bodyPr/>
          <a:lstStyle>
            <a:lvl1pPr algn="ctr" defTabSz="2413955">
              <a:defRPr sz="8415" spc="-168"/>
            </a:lvl1pPr>
          </a:lstStyle>
          <a:p>
            <a:r>
              <a:t>Sfide ed opportunità della Società 5.0 e dell’Industria 5.0</a:t>
            </a:r>
          </a:p>
        </p:txBody>
      </p:sp>
      <p:pic>
        <p:nvPicPr>
          <p:cNvPr id="172" name="Immagine" descr="Immagine"/>
          <p:cNvPicPr>
            <a:picLocks noChangeAspect="1"/>
          </p:cNvPicPr>
          <p:nvPr/>
        </p:nvPicPr>
        <p:blipFill>
          <a:blip r:embed="rId2"/>
          <a:stretch>
            <a:fillRect/>
          </a:stretch>
        </p:blipFill>
        <p:spPr>
          <a:xfrm>
            <a:off x="1350844" y="3683758"/>
            <a:ext cx="22393216" cy="8148947"/>
          </a:xfrm>
          <a:prstGeom prst="rect">
            <a:avLst/>
          </a:prstGeom>
          <a:ln w="12700">
            <a:miter lim="400000"/>
          </a:ln>
        </p:spPr>
      </p:pic>
      <p:sp>
        <p:nvSpPr>
          <p:cNvPr id="173" name="S. Huang et al. Industry 5.0 and Society 5.0—Comparison, complementation and co-evolution J. Manuf. Syst. 2022, 64, 424-428 https://doi.org/10.1016/j.jmsy.2022.07.010"/>
          <p:cNvSpPr txBox="1"/>
          <p:nvPr/>
        </p:nvSpPr>
        <p:spPr>
          <a:xfrm>
            <a:off x="1350844" y="11894384"/>
            <a:ext cx="23262518" cy="13490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l">
              <a:lnSpc>
                <a:spcPct val="90000"/>
              </a:lnSpc>
              <a:spcBef>
                <a:spcPts val="4500"/>
              </a:spcBef>
              <a:defRPr sz="4500">
                <a:solidFill>
                  <a:srgbClr val="0433FF"/>
                </a:solidFill>
              </a:defRPr>
            </a:pPr>
            <a:r>
              <a:rPr dirty="0"/>
              <a:t>S. Huang et al. Industry 5.0 and Society 5.0—Comparison, complementation and co-evolution J. Manuf. Syst. 2022, 64, 424-428 </a:t>
            </a:r>
            <a:r>
              <a:rPr u="sng" dirty="0">
                <a:hlinkClick r:id="rId3"/>
              </a:rPr>
              <a:t>https://doi.org/10.1016/j.jmsy.2022.07.010</a:t>
            </a:r>
            <a:r>
              <a:rPr dirty="0"/>
              <a:t>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B916B14D-D151-4F89-BC88-6E2FB5A3525D}"/>
              </a:ext>
            </a:extLst>
          </p:cNvPr>
          <p:cNvSpPr>
            <a:spLocks noGrp="1"/>
          </p:cNvSpPr>
          <p:nvPr>
            <p:ph type="title"/>
          </p:nvPr>
        </p:nvSpPr>
        <p:spPr>
          <a:xfrm>
            <a:off x="2029460" y="591820"/>
            <a:ext cx="21971000" cy="1434949"/>
          </a:xfrm>
        </p:spPr>
        <p:txBody>
          <a:bodyPr>
            <a:normAutofit/>
          </a:bodyPr>
          <a:lstStyle/>
          <a:p>
            <a:r>
              <a:rPr lang="it-IT" dirty="0"/>
              <a:t>The </a:t>
            </a:r>
            <a:r>
              <a:rPr lang="it-IT" dirty="0" err="1"/>
              <a:t>role</a:t>
            </a:r>
            <a:r>
              <a:rPr lang="it-IT" dirty="0"/>
              <a:t> of Green Society in Society 5.0</a:t>
            </a:r>
          </a:p>
        </p:txBody>
      </p:sp>
      <p:pic>
        <p:nvPicPr>
          <p:cNvPr id="6" name="Immagine 5">
            <a:extLst>
              <a:ext uri="{FF2B5EF4-FFF2-40B4-BE49-F238E27FC236}">
                <a16:creationId xmlns:a16="http://schemas.microsoft.com/office/drawing/2014/main" id="{413F5259-6F2E-4C40-A81C-873948F098DD}"/>
              </a:ext>
            </a:extLst>
          </p:cNvPr>
          <p:cNvPicPr>
            <a:picLocks noChangeAspect="1"/>
          </p:cNvPicPr>
          <p:nvPr/>
        </p:nvPicPr>
        <p:blipFill>
          <a:blip r:embed="rId2"/>
          <a:stretch>
            <a:fillRect/>
          </a:stretch>
        </p:blipFill>
        <p:spPr>
          <a:xfrm>
            <a:off x="1654645" y="1764297"/>
            <a:ext cx="21074709" cy="10187406"/>
          </a:xfrm>
          <a:prstGeom prst="rect">
            <a:avLst/>
          </a:prstGeom>
        </p:spPr>
      </p:pic>
      <p:sp>
        <p:nvSpPr>
          <p:cNvPr id="10" name="CasellaDiTesto 9">
            <a:extLst>
              <a:ext uri="{FF2B5EF4-FFF2-40B4-BE49-F238E27FC236}">
                <a16:creationId xmlns:a16="http://schemas.microsoft.com/office/drawing/2014/main" id="{4DAC1E8C-57AF-44C6-8ECA-84D7C5C9F9D1}"/>
              </a:ext>
            </a:extLst>
          </p:cNvPr>
          <p:cNvSpPr txBox="1"/>
          <p:nvPr/>
        </p:nvSpPr>
        <p:spPr>
          <a:xfrm>
            <a:off x="1206499" y="11626394"/>
            <a:ext cx="21971000"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it-IT" sz="3600" dirty="0">
                <a:solidFill>
                  <a:srgbClr val="0070C0"/>
                </a:solidFill>
              </a:rPr>
              <a:t>https://www.researchgate.net/publication/381609804_The_Role_of_Green_Society_in_Society_50_Tango_Diamond_in_a_Collective_Intelligence_Hybrid_Ecosystem_Founded_on_Human-Centricity_and_Sustainability?channel=doi&amp;linkId=667603068408575b8381dba2&amp;showFulltext=true</a:t>
            </a:r>
          </a:p>
        </p:txBody>
      </p:sp>
    </p:spTree>
    <p:extLst>
      <p:ext uri="{BB962C8B-B14F-4D97-AF65-F5344CB8AC3E}">
        <p14:creationId xmlns:p14="http://schemas.microsoft.com/office/powerpoint/2010/main" val="104890196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tato di un sistema"/>
          <p:cNvSpPr txBox="1">
            <a:spLocks noGrp="1"/>
          </p:cNvSpPr>
          <p:nvPr>
            <p:ph type="title"/>
          </p:nvPr>
        </p:nvSpPr>
        <p:spPr>
          <a:prstGeom prst="rect">
            <a:avLst/>
          </a:prstGeom>
        </p:spPr>
        <p:txBody>
          <a:bodyPr/>
          <a:lstStyle/>
          <a:p>
            <a:r>
              <a:t>Stato di un sistema</a:t>
            </a:r>
          </a:p>
        </p:txBody>
      </p:sp>
      <p:sp>
        <p:nvSpPr>
          <p:cNvPr id="176" name="Lo stato di un sistema in meccanica è completamente definito quando siano note in un certo istante, per ciascun punto:…"/>
          <p:cNvSpPr txBox="1">
            <a:spLocks noGrp="1"/>
          </p:cNvSpPr>
          <p:nvPr>
            <p:ph type="body" idx="1"/>
          </p:nvPr>
        </p:nvSpPr>
        <p:spPr>
          <a:xfrm>
            <a:off x="1206500" y="2729994"/>
            <a:ext cx="21971000" cy="10163013"/>
          </a:xfrm>
          <a:prstGeom prst="rect">
            <a:avLst/>
          </a:prstGeom>
        </p:spPr>
        <p:txBody>
          <a:bodyPr/>
          <a:lstStyle/>
          <a:p>
            <a:pPr defTabSz="808990">
              <a:spcBef>
                <a:spcPts val="1700"/>
              </a:spcBef>
              <a:defRPr sz="5390" spc="-53"/>
            </a:pPr>
            <a:r>
              <a:t>Lo stato di un sistema in </a:t>
            </a:r>
            <a:r>
              <a:rPr b="1">
                <a:solidFill>
                  <a:srgbClr val="00F900"/>
                </a:solidFill>
              </a:rPr>
              <a:t>meccanica</a:t>
            </a:r>
            <a:r>
              <a:t> è completamente definito quando siano note in un certo istante, per ciascun punto: </a:t>
            </a:r>
          </a:p>
          <a:p>
            <a:pPr defTabSz="808990">
              <a:spcBef>
                <a:spcPts val="1700"/>
              </a:spcBef>
              <a:defRPr sz="5390" spc="-53"/>
            </a:pPr>
            <a:r>
              <a:t>-posizione (vettore, 3 componenti)</a:t>
            </a:r>
          </a:p>
          <a:p>
            <a:pPr defTabSz="808990">
              <a:spcBef>
                <a:spcPts val="1700"/>
              </a:spcBef>
              <a:defRPr sz="5390" spc="-53"/>
            </a:pPr>
            <a:r>
              <a:t>-velocità (vettore, 3 componenti)</a:t>
            </a:r>
          </a:p>
          <a:p>
            <a:pPr defTabSz="808990">
              <a:spcBef>
                <a:spcPts val="1700"/>
              </a:spcBef>
              <a:defRPr sz="5390" spc="-53"/>
            </a:pPr>
            <a:r>
              <a:t>6 variabili.</a:t>
            </a:r>
          </a:p>
          <a:p>
            <a:pPr defTabSz="808990">
              <a:spcBef>
                <a:spcPts val="1700"/>
              </a:spcBef>
              <a:defRPr sz="5390" spc="-53"/>
            </a:pPr>
            <a:r>
              <a:t>Per un sistema di N punti materiali: </a:t>
            </a:r>
            <a:r>
              <a:rPr b="1">
                <a:solidFill>
                  <a:srgbClr val="00F900"/>
                </a:solidFill>
              </a:rPr>
              <a:t>6N variabili</a:t>
            </a:r>
          </a:p>
          <a:p>
            <a:pPr defTabSz="2389572">
              <a:lnSpc>
                <a:spcPct val="90000"/>
              </a:lnSpc>
              <a:spcBef>
                <a:spcPts val="4400"/>
              </a:spcBef>
              <a:defRPr sz="5390" spc="0"/>
            </a:pPr>
            <a:r>
              <a:t>Un sistema termodinamico è un sistema macroscopico, costituito da un grandissimo numero di atomi, o molecole, perciò non è possibile definirlo in questo modo, non potendo conoscere tutte le 6 N variabili.</a:t>
            </a:r>
          </a:p>
          <a:p>
            <a:pPr defTabSz="2389572">
              <a:lnSpc>
                <a:spcPct val="90000"/>
              </a:lnSpc>
              <a:spcBef>
                <a:spcPts val="4400"/>
              </a:spcBef>
              <a:defRPr sz="5390" spc="0"/>
            </a:pPr>
            <a:r>
              <a:t>In </a:t>
            </a:r>
            <a:r>
              <a:rPr b="1">
                <a:solidFill>
                  <a:srgbClr val="FF40FF"/>
                </a:solidFill>
              </a:rPr>
              <a:t>termodinamica</a:t>
            </a:r>
            <a:r>
              <a:t> si usano, perciò, </a:t>
            </a:r>
            <a:r>
              <a:rPr b="1">
                <a:solidFill>
                  <a:srgbClr val="FF40FF"/>
                </a:solidFill>
              </a:rPr>
              <a:t>proprietà medie</a:t>
            </a:r>
            <a:r>
              <a:t> del sistema</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istemi termodinamici"/>
          <p:cNvSpPr txBox="1">
            <a:spLocks noGrp="1"/>
          </p:cNvSpPr>
          <p:nvPr>
            <p:ph type="title"/>
          </p:nvPr>
        </p:nvSpPr>
        <p:spPr>
          <a:prstGeom prst="rect">
            <a:avLst/>
          </a:prstGeom>
        </p:spPr>
        <p:txBody>
          <a:bodyPr/>
          <a:lstStyle/>
          <a:p>
            <a:r>
              <a:t>Sistemi termodinamici</a:t>
            </a:r>
          </a:p>
        </p:txBody>
      </p:sp>
      <p:sp>
        <p:nvSpPr>
          <p:cNvPr id="179" name="1) sistema costituito da un fluido omogeneo"/>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solidFill>
                  <a:srgbClr val="FF2600"/>
                </a:solidFill>
              </a:defRPr>
            </a:lvl1pPr>
          </a:lstStyle>
          <a:p>
            <a:r>
              <a:t>1) sistema costituito da un fluido omogeneo</a:t>
            </a:r>
          </a:p>
        </p:txBody>
      </p:sp>
      <p:sp>
        <p:nvSpPr>
          <p:cNvPr id="180" name="si possono misurare le grandezze macroscopiche:…"/>
          <p:cNvSpPr txBox="1">
            <a:spLocks noGrp="1"/>
          </p:cNvSpPr>
          <p:nvPr>
            <p:ph type="body" idx="1"/>
          </p:nvPr>
        </p:nvSpPr>
        <p:spPr>
          <a:xfrm>
            <a:off x="1419771" y="3656084"/>
            <a:ext cx="21971001" cy="8256012"/>
          </a:xfrm>
          <a:prstGeom prst="rect">
            <a:avLst/>
          </a:prstGeom>
        </p:spPr>
        <p:txBody>
          <a:bodyPr/>
          <a:lstStyle/>
          <a:p>
            <a:r>
              <a:t>si possono misurare le grandezze macroscopiche:</a:t>
            </a:r>
          </a:p>
          <a:p>
            <a:r>
              <a:t>- temperatura </a:t>
            </a:r>
            <a:r>
              <a:rPr b="1">
                <a:solidFill>
                  <a:srgbClr val="FF2600"/>
                </a:solidFill>
              </a:rPr>
              <a:t>T</a:t>
            </a:r>
          </a:p>
          <a:p>
            <a:r>
              <a:t>- volume </a:t>
            </a:r>
            <a:r>
              <a:rPr b="1">
                <a:solidFill>
                  <a:srgbClr val="0433FF"/>
                </a:solidFill>
              </a:rPr>
              <a:t>V</a:t>
            </a:r>
          </a:p>
          <a:p>
            <a:pPr>
              <a:defRPr>
                <a:solidFill>
                  <a:srgbClr val="929292"/>
                </a:solidFill>
              </a:defRPr>
            </a:pPr>
            <a:r>
              <a:t>Le proprietà geometriche del sistema sono caratterizzate oltre che dalla forma, anche dal volume. Tuttavia, la maggior parte delle proprietà termodinamiche è indipendente dalla forma.</a:t>
            </a:r>
          </a:p>
          <a:p>
            <a:r>
              <a:t>- pressione </a:t>
            </a:r>
            <a:r>
              <a:rPr b="1">
                <a:solidFill>
                  <a:srgbClr val="00F900"/>
                </a:solidFill>
              </a:rPr>
              <a:t>p</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Equazione di stato"/>
          <p:cNvSpPr txBox="1">
            <a:spLocks noGrp="1"/>
          </p:cNvSpPr>
          <p:nvPr>
            <p:ph type="title"/>
          </p:nvPr>
        </p:nvSpPr>
        <p:spPr>
          <a:prstGeom prst="rect">
            <a:avLst/>
          </a:prstGeom>
        </p:spPr>
        <p:txBody>
          <a:bodyPr/>
          <a:lstStyle/>
          <a:p>
            <a:r>
              <a:t>Equazione di stato</a:t>
            </a:r>
          </a:p>
        </p:txBody>
      </p:sp>
      <p:sp>
        <p:nvSpPr>
          <p:cNvPr id="183" name="Per una data quantità di sostanza nel sistema, T, V e p non sono quantità indipendenti.…"/>
          <p:cNvSpPr txBox="1">
            <a:spLocks noGrp="1"/>
          </p:cNvSpPr>
          <p:nvPr>
            <p:ph type="body" idx="1"/>
          </p:nvPr>
        </p:nvSpPr>
        <p:spPr>
          <a:xfrm>
            <a:off x="1206500" y="2897787"/>
            <a:ext cx="21971000" cy="8256012"/>
          </a:xfrm>
          <a:prstGeom prst="rect">
            <a:avLst/>
          </a:prstGeom>
        </p:spPr>
        <p:txBody>
          <a:bodyPr/>
          <a:lstStyle/>
          <a:p>
            <a:r>
              <a:t>Per una data quantità di sostanza nel sistema, T, V e p non sono quantità indipendenti.</a:t>
            </a:r>
          </a:p>
          <a:p>
            <a:r>
              <a:t>Esse sono legate da una relazione di forma generale:</a:t>
            </a:r>
          </a:p>
          <a:p>
            <a:pPr algn="ctr"/>
            <a:r>
              <a:rPr i="1"/>
              <a:t>f(</a:t>
            </a:r>
            <a:r>
              <a:t>p,V, T</a:t>
            </a:r>
            <a:r>
              <a:rPr i="1"/>
              <a:t>)</a:t>
            </a:r>
            <a:r>
              <a:t> =0</a:t>
            </a:r>
          </a:p>
          <a:p>
            <a:pPr algn="ctr"/>
            <a:r>
              <a:t>chiamata equazione di stato</a:t>
            </a:r>
          </a:p>
          <a:p>
            <a:r>
              <a:t>La sua forma dipende dal sistema che si considera.</a:t>
            </a:r>
          </a:p>
          <a:p>
            <a:r>
              <a:t>Ciascuna delle 3 variabili può essere espressa in funzione delle altre 2, risolvendo l’equazione rispetto alla variabile che interessa.</a:t>
            </a: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5F60B50A3E5E644B24FC83C95A4D028" ma:contentTypeVersion="11" ma:contentTypeDescription="Creare un nuovo documento." ma:contentTypeScope="" ma:versionID="3041f6e39f190b61dc9d46553c157b23">
  <xsd:schema xmlns:xsd="http://www.w3.org/2001/XMLSchema" xmlns:xs="http://www.w3.org/2001/XMLSchema" xmlns:p="http://schemas.microsoft.com/office/2006/metadata/properties" xmlns:ns2="f3ec0090-a91c-41e3-8ea3-4e47221e0305" xmlns:ns3="e2159b33-9406-468d-939c-07ba024f37a5" targetNamespace="http://schemas.microsoft.com/office/2006/metadata/properties" ma:root="true" ma:fieldsID="1d79bd20525a437854712462ea9051be" ns2:_="" ns3:_="">
    <xsd:import namespace="f3ec0090-a91c-41e3-8ea3-4e47221e0305"/>
    <xsd:import namespace="e2159b33-9406-468d-939c-07ba024f37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ec0090-a91c-41e3-8ea3-4e47221e03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Tag immagine" ma:readOnly="false" ma:fieldId="{5cf76f15-5ced-4ddc-b409-7134ff3c332f}" ma:taxonomyMulti="true" ma:sspId="0364805e-22fd-4701-b436-1ee1bdeaa58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159b33-9406-468d-939c-07ba024f37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15886f4-f8df-4689-9308-cce423995497}" ma:internalName="TaxCatchAll" ma:showField="CatchAllData" ma:web="e2159b33-9406-468d-939c-07ba024f3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59b33-9406-468d-939c-07ba024f37a5" xsi:nil="true"/>
    <lcf76f155ced4ddcb4097134ff3c332f xmlns="f3ec0090-a91c-41e3-8ea3-4e47221e030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2ADAC3-5693-4A5F-A682-23F7E86CEEFD}"/>
</file>

<file path=customXml/itemProps2.xml><?xml version="1.0" encoding="utf-8"?>
<ds:datastoreItem xmlns:ds="http://schemas.openxmlformats.org/officeDocument/2006/customXml" ds:itemID="{5E835DEB-E305-45E7-A20E-8BB807265F82}"/>
</file>

<file path=customXml/itemProps3.xml><?xml version="1.0" encoding="utf-8"?>
<ds:datastoreItem xmlns:ds="http://schemas.openxmlformats.org/officeDocument/2006/customXml" ds:itemID="{F5B074CF-9F8C-4207-9A3B-7F69D1B9BDF7}"/>
</file>

<file path=docProps/app.xml><?xml version="1.0" encoding="utf-8"?>
<Properties xmlns="http://schemas.openxmlformats.org/officeDocument/2006/extended-properties" xmlns:vt="http://schemas.openxmlformats.org/officeDocument/2006/docPropsVTypes">
  <TotalTime>62</TotalTime>
  <Words>2324</Words>
  <Application>Microsoft Office PowerPoint</Application>
  <PresentationFormat>Personalizzato</PresentationFormat>
  <Paragraphs>232</Paragraphs>
  <Slides>34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34</vt:i4>
      </vt:variant>
    </vt:vector>
  </HeadingPairs>
  <TitlesOfParts>
    <vt:vector size="38" baseType="lpstr">
      <vt:lpstr>Helvetica Neue</vt:lpstr>
      <vt:lpstr>Helvetica Neue Medium</vt:lpstr>
      <vt:lpstr>Symbol</vt:lpstr>
      <vt:lpstr>21_BasicWhite</vt:lpstr>
      <vt:lpstr>I Principio della Termodinamica</vt:lpstr>
      <vt:lpstr>Termodinamica </vt:lpstr>
      <vt:lpstr>Le rivoluzioni industriali</vt:lpstr>
      <vt:lpstr>Society 5.0 Aiming for a new human-centered society</vt:lpstr>
      <vt:lpstr>Sfide ed opportunità della Società 5.0 e dell’Industria 5.0</vt:lpstr>
      <vt:lpstr>The role of Green Society in Society 5.0</vt:lpstr>
      <vt:lpstr>Stato di un sistema</vt:lpstr>
      <vt:lpstr>Sistemi termodinamici</vt:lpstr>
      <vt:lpstr>Equazione di stato</vt:lpstr>
      <vt:lpstr>Presentazione standard di PowerPoint</vt:lpstr>
      <vt:lpstr>Sistemi termodinamici</vt:lpstr>
      <vt:lpstr>Sistemi termodinamici</vt:lpstr>
      <vt:lpstr>Sistemi termodinamici</vt:lpstr>
      <vt:lpstr>Sistema ed ambiente</vt:lpstr>
      <vt:lpstr>Grandezze usate in termodinamica</vt:lpstr>
      <vt:lpstr>Grandezze usate in termodinamica</vt:lpstr>
      <vt:lpstr>Grandezze usate in termodinamica</vt:lpstr>
      <vt:lpstr>Stati di equilibrio</vt:lpstr>
      <vt:lpstr>Trasformazioni</vt:lpstr>
      <vt:lpstr>Trasformazione reversibile</vt:lpstr>
      <vt:lpstr>Presentazione standard di PowerPoint</vt:lpstr>
      <vt:lpstr>Equazione di stato dei gas perfetti</vt:lpstr>
      <vt:lpstr>Volume molare di un gas</vt:lpstr>
      <vt:lpstr>Lavoro di espansione</vt:lpstr>
      <vt:lpstr>Lavoro</vt:lpstr>
      <vt:lpstr>Lavoro</vt:lpstr>
      <vt:lpstr>Lavoro</vt:lpstr>
      <vt:lpstr>Espansione reversibile isoterma</vt:lpstr>
      <vt:lpstr>Calore</vt:lpstr>
      <vt:lpstr>Capacità termica</vt:lpstr>
      <vt:lpstr>Capacità termica specifica</vt:lpstr>
      <vt:lpstr>I principio della termodinamica</vt:lpstr>
      <vt:lpstr>Energia interna</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Principio della Termodinamica</dc:title>
  <dc:creator>asaro</dc:creator>
  <cp:lastModifiedBy>asaro</cp:lastModifiedBy>
  <cp:revision>19</cp:revision>
  <cp:lastPrinted>2025-03-03T09:04:12Z</cp:lastPrinted>
  <dcterms:modified xsi:type="dcterms:W3CDTF">2025-03-03T09:27:31Z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0x01010085F60B50A3E5E644B24FC83C95A4D028</vt:lpwstr>
  </property>
</Properties>
</file>