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30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78" r:id="rId18"/>
    <p:sldId id="279" r:id="rId19"/>
    <p:sldId id="280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</p:sldIdLst>
  <p:sldSz cx="12192000" cy="6858000"/>
  <p:notesSz cx="6797675" cy="9926638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6068F47-7498-F9E1-D89A-E7C91708E147}" v="7" dt="2025-04-01T07:14:47.595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SARO FIORETTA" userId="S::4844@ds.units.it::acb42767-02b6-4820-a527-d01c68335df7" providerId="AD" clId="Web-{96068F47-7498-F9E1-D89A-E7C91708E147}"/>
    <pc:docChg chg="modSld">
      <pc:chgData name="ASARO FIORETTA" userId="S::4844@ds.units.it::acb42767-02b6-4820-a527-d01c68335df7" providerId="AD" clId="Web-{96068F47-7498-F9E1-D89A-E7C91708E147}" dt="2025-04-01T07:14:47.595" v="6" actId="20577"/>
      <pc:docMkLst>
        <pc:docMk/>
      </pc:docMkLst>
      <pc:sldChg chg="modSp">
        <pc:chgData name="ASARO FIORETTA" userId="S::4844@ds.units.it::acb42767-02b6-4820-a527-d01c68335df7" providerId="AD" clId="Web-{96068F47-7498-F9E1-D89A-E7C91708E147}" dt="2025-04-01T07:14:47.595" v="6" actId="20577"/>
        <pc:sldMkLst>
          <pc:docMk/>
          <pc:sldMk cId="0" sldId="259"/>
        </pc:sldMkLst>
        <pc:spChg chg="mod">
          <ac:chgData name="ASARO FIORETTA" userId="S::4844@ds.units.it::acb42767-02b6-4820-a527-d01c68335df7" providerId="AD" clId="Web-{96068F47-7498-F9E1-D89A-E7C91708E147}" dt="2025-04-01T07:14:47.595" v="6" actId="20577"/>
          <ac:spMkLst>
            <pc:docMk/>
            <pc:sldMk cId="0" sldId="259"/>
            <ac:spMk id="110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xfrm>
            <a:off x="906357" y="4715153"/>
            <a:ext cx="4984962" cy="44669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olo Testo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Titolo Testo</a:t>
            </a:r>
          </a:p>
        </p:txBody>
      </p:sp>
      <p:sp>
        <p:nvSpPr>
          <p:cNvPr id="12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21" name="Corpo livello uno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2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olo Testo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Titolo Testo</a:t>
            </a:r>
          </a:p>
        </p:txBody>
      </p:sp>
      <p:sp>
        <p:nvSpPr>
          <p:cNvPr id="30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1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39" name="Corpo livello uno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0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olo Testo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48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9" name="Segnaposto testo 4"/>
          <p:cNvSpPr>
            <a:spLocks noGrp="1"/>
          </p:cNvSpPr>
          <p:nvPr>
            <p:ph type="body" sz="quarter" idx="21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58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olo Testo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Titolo Testo</a:t>
            </a:r>
          </a:p>
        </p:txBody>
      </p:sp>
      <p:sp>
        <p:nvSpPr>
          <p:cNvPr id="73" name="Corpo livello uno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74" name="Segnaposto testo 3"/>
          <p:cNvSpPr>
            <a:spLocks noGrp="1"/>
          </p:cNvSpPr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75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olo Testo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Titolo Testo</a:t>
            </a:r>
          </a:p>
        </p:txBody>
      </p:sp>
      <p:sp>
        <p:nvSpPr>
          <p:cNvPr id="83" name="Segnaposto immagine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85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Testo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Titolo Testo</a:t>
            </a:r>
          </a:p>
        </p:txBody>
      </p:sp>
      <p:sp>
        <p:nvSpPr>
          <p:cNvPr id="3" name="Corpo livello uno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04292"/>
            <a:ext cx="258624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itolo 1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Il potenziale chimico</a:t>
            </a:r>
          </a:p>
        </p:txBody>
      </p:sp>
      <p:sp>
        <p:nvSpPr>
          <p:cNvPr id="95" name="Sottotitolo 2"/>
          <p:cNvSpPr txBox="1">
            <a:spLocks noGrp="1"/>
          </p:cNvSpPr>
          <p:nvPr>
            <p:ph type="subTitle" sz="quarter" idx="1"/>
          </p:nvPr>
        </p:nvSpPr>
        <p:spPr>
          <a:xfrm>
            <a:off x="1524000" y="3602037"/>
            <a:ext cx="9144000" cy="1655762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r>
              <a:t>Sostanze pure e trasformazioni fisiche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itolo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Diagramma di fase per una sostanza pura </a:t>
            </a:r>
          </a:p>
        </p:txBody>
      </p:sp>
      <p:pic>
        <p:nvPicPr>
          <p:cNvPr id="137" name="Immagine 4" descr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0786" y="1562467"/>
            <a:ext cx="3749565" cy="3604846"/>
          </a:xfrm>
          <a:prstGeom prst="rect">
            <a:avLst/>
          </a:prstGeom>
          <a:ln w="12700">
            <a:miter lim="400000"/>
          </a:ln>
        </p:spPr>
      </p:pic>
      <p:sp>
        <p:nvSpPr>
          <p:cNvPr id="138" name="CasellaDiTesto 6"/>
          <p:cNvSpPr txBox="1"/>
          <p:nvPr/>
        </p:nvSpPr>
        <p:spPr>
          <a:xfrm>
            <a:off x="883919" y="5167312"/>
            <a:ext cx="9909216" cy="929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r>
              <a:t>https://research.ebsco.com/c/jeaook/ebook-viewer/pdf/xnnfjnpwon/section/lp_C?location=https%25253A%25252F%25252Fresearch.ebsco.com%25252Fc%25252Fjeaook%25252Fsearch%25252Fdetails%25252Fxnnfjnpwon%25253Fdb%25253De000xww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Condizione dell’equilibrio tra le fasi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Condizione dell’equilibrio tra le fasi</a:t>
            </a:r>
          </a:p>
        </p:txBody>
      </p:sp>
      <p:sp>
        <p:nvSpPr>
          <p:cNvPr id="141" name="All’equilibrio il potenziale chimico di una sostanza è identico in tutta la sostanza, qualunque sia il numero delle fasi presenti…"/>
          <p:cNvSpPr txBox="1">
            <a:spLocks noGrp="1"/>
          </p:cNvSpPr>
          <p:nvPr>
            <p:ph type="body" idx="1"/>
          </p:nvPr>
        </p:nvSpPr>
        <p:spPr>
          <a:xfrm>
            <a:off x="838200" y="1516640"/>
            <a:ext cx="10515600" cy="4827844"/>
          </a:xfrm>
          <a:prstGeom prst="rect">
            <a:avLst/>
          </a:prstGeom>
        </p:spPr>
        <p:txBody>
          <a:bodyPr/>
          <a:lstStyle/>
          <a:p>
            <a:r>
              <a:t>All’equilibrio il potenziale chimico di una sostanza è identico in tutta la sostanza, qualunque sia il numero delle fasi presenti</a:t>
            </a:r>
          </a:p>
          <a:p>
            <a:r>
              <a:t>Si considera che il potenziale chimico per una sostanza nel sito 1 sia μ</a:t>
            </a:r>
            <a:r>
              <a:rPr baseline="-23857"/>
              <a:t>1</a:t>
            </a:r>
            <a:r>
              <a:t> e nel sito 2 μ</a:t>
            </a:r>
            <a:r>
              <a:rPr baseline="-23857"/>
              <a:t>2</a:t>
            </a:r>
          </a:p>
          <a:p>
            <a:r>
              <a:t>i due siti possono essere nella stessa fase e in due fasi diverse</a:t>
            </a:r>
          </a:p>
          <a:p>
            <a:r>
              <a:t>Si trasferisce una quantità infinitesima di moli della sostanza, dn, dal sito 1 al sito 2</a:t>
            </a:r>
          </a:p>
          <a:p>
            <a:r>
              <a:t>La variazione di G del sistema è</a:t>
            </a:r>
          </a:p>
          <a:p>
            <a:r>
              <a:t>dG=μ</a:t>
            </a:r>
            <a:r>
              <a:rPr baseline="-23857"/>
              <a:t>1</a:t>
            </a:r>
            <a:r>
              <a:t>(-dn) + μ</a:t>
            </a:r>
            <a:r>
              <a:rPr baseline="-23857"/>
              <a:t>2</a:t>
            </a:r>
            <a:r>
              <a:t>dn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raccogliendo dn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3100"/>
            </a:pPr>
            <a:r>
              <a:t>raccogliendo dn</a:t>
            </a:r>
          </a:p>
          <a:p>
            <a:pPr marL="0" indent="0">
              <a:buSzTx/>
              <a:buFontTx/>
              <a:buNone/>
              <a:defRPr sz="3100"/>
            </a:pPr>
            <a:r>
              <a:t>dG=(μ</a:t>
            </a:r>
            <a:r>
              <a:rPr baseline="-22129"/>
              <a:t>2</a:t>
            </a:r>
            <a:r>
              <a:t>-μ</a:t>
            </a:r>
            <a:r>
              <a:rPr baseline="-22129"/>
              <a:t>1</a:t>
            </a:r>
            <a:r>
              <a:t>)dn</a:t>
            </a:r>
          </a:p>
          <a:p>
            <a:pPr>
              <a:defRPr sz="3100"/>
            </a:pPr>
            <a:r>
              <a:t>se μ</a:t>
            </a:r>
            <a:r>
              <a:rPr baseline="-22129"/>
              <a:t>1</a:t>
            </a:r>
            <a:r>
              <a:t> &gt; μ</a:t>
            </a:r>
            <a:r>
              <a:rPr baseline="-22129"/>
              <a:t>2</a:t>
            </a:r>
            <a:r>
              <a:t>  dG&lt; 0 e il trasferimento da 1 a 2 è spontaneo</a:t>
            </a:r>
          </a:p>
          <a:p>
            <a:pPr>
              <a:defRPr sz="3100"/>
            </a:pPr>
            <a:r>
              <a:t>se μ</a:t>
            </a:r>
            <a:r>
              <a:rPr baseline="-22129"/>
              <a:t>2</a:t>
            </a:r>
            <a:r>
              <a:t>&gt; μ</a:t>
            </a:r>
            <a:r>
              <a:rPr baseline="-22129"/>
              <a:t>1</a:t>
            </a:r>
            <a:r>
              <a:t>  dG&gt; 0 ed è spontaneo </a:t>
            </a:r>
            <a:r>
              <a:rPr baseline="-22129"/>
              <a:t> </a:t>
            </a:r>
            <a:r>
              <a:t>il trasferimento nel verso opposto</a:t>
            </a:r>
          </a:p>
          <a:p>
            <a:pPr>
              <a:defRPr sz="3100"/>
            </a:pPr>
            <a:r>
              <a:t>se </a:t>
            </a:r>
            <a:r>
              <a:rPr b="1"/>
              <a:t>μ</a:t>
            </a:r>
            <a:r>
              <a:rPr b="1" baseline="-22129"/>
              <a:t>2</a:t>
            </a:r>
            <a:r>
              <a:rPr b="1"/>
              <a:t>= μ</a:t>
            </a:r>
            <a:r>
              <a:rPr b="1" baseline="-22129"/>
              <a:t>1</a:t>
            </a:r>
            <a:r>
              <a:t>  dG= 0 e il sistema è all’</a:t>
            </a:r>
            <a:r>
              <a:rPr b="1"/>
              <a:t>equilibrio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Dipendenza della stabilità delle fasi dalla 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err="1"/>
              <a:t>Dipendenza</a:t>
            </a:r>
            <a:r>
              <a:t> </a:t>
            </a:r>
            <a:r>
              <a:rPr err="1"/>
              <a:t>della</a:t>
            </a:r>
            <a:r>
              <a:t> </a:t>
            </a:r>
            <a:r>
              <a:rPr err="1"/>
              <a:t>stabilità</a:t>
            </a:r>
            <a:r>
              <a:t> </a:t>
            </a:r>
            <a:r>
              <a:rPr err="1"/>
              <a:t>delle</a:t>
            </a:r>
            <a:r>
              <a:t> </a:t>
            </a:r>
            <a:r>
              <a:rPr err="1"/>
              <a:t>fasi</a:t>
            </a:r>
            <a:r>
              <a:t> </a:t>
            </a:r>
            <a:r>
              <a:rPr err="1"/>
              <a:t>dalla</a:t>
            </a:r>
            <a:r>
              <a:t> 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6" name="pendenza negativa…"/>
              <p:cNvSpPr txBox="1">
                <a:spLocks noGrp="1"/>
              </p:cNvSpPr>
              <p:nvPr>
                <p:ph type="body" sz="half" idx="1"/>
              </p:nvPr>
            </p:nvSpPr>
            <p:spPr>
              <a:xfrm>
                <a:off x="476686" y="1592390"/>
                <a:ext cx="4024971" cy="4351339"/>
              </a:xfrm>
              <a:prstGeom prst="rect">
                <a:avLst/>
              </a:prstGeom>
            </p:spPr>
            <p:txBody>
              <a:bodyPr/>
              <a:lstStyle/>
              <a:p>
                <a:pPr marL="0" indent="0"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sz="3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sz="3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sz="3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3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𝜕𝜇</m:t>
                                  </m:r>
                                </m:num>
                                <m:den>
                                  <m:r>
                                    <a:rPr sz="3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sz="3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sz="3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sz="3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sz="3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sz="3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sz="3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/>
              </a:p>
              <a:p>
                <a:pPr marL="0" indent="0">
                  <a:buSzTx/>
                  <a:buFontTx/>
                  <a:buNone/>
                </a:pPr>
                <a:endParaRPr/>
              </a:p>
              <a:p>
                <a:pPr marL="0" indent="0">
                  <a:buSzTx/>
                  <a:buFontTx/>
                  <a:buNone/>
                </a:pPr>
                <a:r>
                  <a:t>pendenza negativa</a:t>
                </a:r>
              </a:p>
              <a:p>
                <a:pPr marL="0" indent="0">
                  <a:buSzTx/>
                  <a:buFontTx/>
                  <a:buNone/>
                </a:pPr>
                <a:r>
                  <a:t>S</a:t>
                </a:r>
                <a:r>
                  <a:rPr baseline="-23857"/>
                  <a:t>m</a:t>
                </a:r>
                <a:r>
                  <a:t>(gas)&gt; S</a:t>
                </a:r>
                <a:r>
                  <a:rPr baseline="-23857"/>
                  <a:t>m</a:t>
                </a:r>
                <a:r>
                  <a:t>(liq)&gt; S</a:t>
                </a:r>
                <a:r>
                  <a:rPr baseline="-23857"/>
                  <a:t>m</a:t>
                </a:r>
                <a:r>
                  <a:t>(solido)</a:t>
                </a:r>
              </a:p>
              <a:p>
                <a:pPr marL="0" indent="0">
                  <a:buSzTx/>
                  <a:buFontTx/>
                  <a:buNone/>
                </a:pPr>
                <a:endParaRPr/>
              </a:p>
            </p:txBody>
          </p:sp>
        </mc:Choice>
        <mc:Fallback>
          <p:sp>
            <p:nvSpPr>
              <p:cNvPr id="146" name="pendenza negativa…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76686" y="1592390"/>
                <a:ext cx="4024971" cy="4351339"/>
              </a:xfrm>
              <a:prstGeom prst="rect">
                <a:avLst/>
              </a:prstGeom>
              <a:blipFill>
                <a:blip r:embed="rId2"/>
                <a:stretch>
                  <a:fillRect l="-4242" r="-37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7" name="Immagine" descr="Immagin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1175" y="1217194"/>
            <a:ext cx="7035801" cy="4775201"/>
          </a:xfrm>
          <a:prstGeom prst="rect">
            <a:avLst/>
          </a:prstGeom>
          <a:ln w="12700">
            <a:miter lim="400000"/>
          </a:ln>
        </p:spPr>
      </p:pic>
      <p:sp>
        <p:nvSpPr>
          <p:cNvPr id="148" name="https://scholar.harvard.edu/files/schwartz/files/9-phases.pdf"/>
          <p:cNvSpPr txBox="1"/>
          <p:nvPr/>
        </p:nvSpPr>
        <p:spPr>
          <a:xfrm>
            <a:off x="163702" y="5657149"/>
            <a:ext cx="7341175" cy="44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2300">
                <a:solidFill>
                  <a:srgbClr val="0433FF"/>
                </a:solidFill>
              </a:defRPr>
            </a:lvl1pPr>
          </a:lstStyle>
          <a:p>
            <a:r>
              <a:t>https://scholar.harvard.edu/files/schwartz/files/9-phases.pdf</a:t>
            </a:r>
          </a:p>
        </p:txBody>
      </p:sp>
      <p:sp>
        <p:nvSpPr>
          <p:cNvPr id="149" name="H2O"/>
          <p:cNvSpPr txBox="1"/>
          <p:nvPr/>
        </p:nvSpPr>
        <p:spPr>
          <a:xfrm>
            <a:off x="5593828" y="4071113"/>
            <a:ext cx="598846" cy="52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400"/>
            </a:pPr>
            <a:r>
              <a:t>H</a:t>
            </a:r>
            <a:r>
              <a:rPr baseline="-26833"/>
              <a:t>2</a:t>
            </a:r>
            <a:r>
              <a:t>O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23F5DC94-C6D2-4B3B-AADC-D740F9F35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Dipendenza della stabilità delle fasi dalla T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DB23B17B-E11A-4427-A827-6A671CF2CF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0213" y="1819275"/>
            <a:ext cx="4762500" cy="3219450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8A8422F5-41DE-4942-8B64-B39ABFB4448F}"/>
              </a:ext>
            </a:extLst>
          </p:cNvPr>
          <p:cNvSpPr txBox="1"/>
          <p:nvPr/>
        </p:nvSpPr>
        <p:spPr>
          <a:xfrm>
            <a:off x="838199" y="5374360"/>
            <a:ext cx="10515599" cy="132343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sz="2000">
                <a:solidFill>
                  <a:srgbClr val="0070C0"/>
                </a:solidFill>
              </a:rPr>
              <a:t>Constructing the Phase Diagram of a Single-Component System Using Fundamental Principles of Thermodynamics and Statistical Mechanics: A Spreadsheet-Based Learning Experience for </a:t>
            </a:r>
            <a:r>
              <a:rPr lang="en-US" sz="2000" err="1">
                <a:solidFill>
                  <a:srgbClr val="0070C0"/>
                </a:solidFill>
              </a:rPr>
              <a:t>StudentsA</a:t>
            </a:r>
            <a:r>
              <a:rPr lang="en-US" sz="2000">
                <a:solidFill>
                  <a:srgbClr val="0070C0"/>
                </a:solidFill>
              </a:rPr>
              <a:t>. M. Halpern and C. J. </a:t>
            </a:r>
            <a:r>
              <a:rPr lang="en-US" sz="2000" err="1">
                <a:solidFill>
                  <a:srgbClr val="0070C0"/>
                </a:solidFill>
              </a:rPr>
              <a:t>Marzzacco</a:t>
            </a:r>
            <a:r>
              <a:rPr lang="en-US" sz="2000">
                <a:solidFill>
                  <a:srgbClr val="0070C0"/>
                </a:solidFill>
              </a:rPr>
              <a:t> J. Chem. Educ. 2018, 95 (12), 2197-2204 DOI: 10.1021/acs.jchemed.8b00560 </a:t>
            </a:r>
            <a:endParaRPr lang="it-IT" sz="2000">
              <a:solidFill>
                <a:srgbClr val="0070C0"/>
              </a:solidFill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C1AF1447-5FC3-4301-A985-9424915FE3DA}"/>
              </a:ext>
            </a:extLst>
          </p:cNvPr>
          <p:cNvSpPr txBox="1"/>
          <p:nvPr/>
        </p:nvSpPr>
        <p:spPr>
          <a:xfrm>
            <a:off x="8934138" y="2338466"/>
            <a:ext cx="2548328" cy="9541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2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p= 1 bar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2800" err="1"/>
              <a:t>T</a:t>
            </a:r>
            <a:r>
              <a:rPr lang="it-IT" sz="2800" baseline="-25000" err="1"/>
              <a:t>sub</a:t>
            </a:r>
            <a:r>
              <a:rPr lang="it-IT" sz="2800"/>
              <a:t>= 629.71 K</a:t>
            </a:r>
            <a:endParaRPr kumimoji="0" lang="it-IT" sz="2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9477492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4ED5F26-3C33-4F07-B5AA-6A43C3BF3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Dipendenza della stabilità delle fasi dalla T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5203D6CA-2FDE-4852-8720-0F7EB8817C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44648"/>
            <a:ext cx="5438456" cy="3926565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891173C7-9517-46F1-966C-EC9FD6A2CF8B}"/>
              </a:ext>
            </a:extLst>
          </p:cNvPr>
          <p:cNvSpPr txBox="1"/>
          <p:nvPr/>
        </p:nvSpPr>
        <p:spPr>
          <a:xfrm>
            <a:off x="7555043" y="2083633"/>
            <a:ext cx="4452078" cy="138499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2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p= 1 bar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2800" err="1"/>
              <a:t>T</a:t>
            </a:r>
            <a:r>
              <a:rPr lang="it-IT" sz="2800" baseline="-25000" err="1"/>
              <a:t>fus</a:t>
            </a:r>
            <a:r>
              <a:rPr lang="it-IT" sz="2800"/>
              <a:t>= 386.87 K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2800" b="0" i="0" u="none" strike="noStrike" cap="none" spc="0" normalizeH="0" baseline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T</a:t>
            </a:r>
            <a:r>
              <a:rPr kumimoji="0" lang="it-IT" sz="2800" b="0" i="0" u="none" strike="noStrike" cap="none" spc="0" normalizeH="0" baseline="-2500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b</a:t>
            </a:r>
            <a:r>
              <a:rPr kumimoji="0" lang="it-IT" sz="2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= 458.20 K</a:t>
            </a:r>
          </a:p>
        </p:txBody>
      </p:sp>
    </p:spTree>
    <p:extLst>
      <p:ext uri="{BB962C8B-B14F-4D97-AF65-F5344CB8AC3E}">
        <p14:creationId xmlns:p14="http://schemas.microsoft.com/office/powerpoint/2010/main" val="3658760917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7610461-0174-4BA4-9359-D36E0CD8F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Dipendenza della stabilità delle fasi dalla p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7B32A801-77D1-4479-A8CC-134878DF19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9680" y="2299037"/>
            <a:ext cx="4396320" cy="3022470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587B98FC-16CE-4832-9475-DA1570F35B28}"/>
              </a:ext>
            </a:extLst>
          </p:cNvPr>
          <p:cNvSpPr txBox="1"/>
          <p:nvPr/>
        </p:nvSpPr>
        <p:spPr>
          <a:xfrm>
            <a:off x="6610662" y="3770463"/>
            <a:ext cx="4933466" cy="138499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2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curve con pendenza positiva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2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a p= 1 bar il diamante è una fase metastabile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A904E1AA-EFF2-460C-AB86-AF76E5D4F35A}"/>
              </a:ext>
            </a:extLst>
          </p:cNvPr>
          <p:cNvSpPr txBox="1"/>
          <p:nvPr/>
        </p:nvSpPr>
        <p:spPr>
          <a:xfrm>
            <a:off x="2608289" y="1612451"/>
            <a:ext cx="2863121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2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T= cost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7819CA8E-9FF4-4E48-BC4B-B8EFF49B321F}"/>
                  </a:ext>
                </a:extLst>
              </p:cNvPr>
              <p:cNvSpPr txBox="1"/>
              <p:nvPr/>
            </p:nvSpPr>
            <p:spPr>
              <a:xfrm>
                <a:off x="6185146" y="2135669"/>
                <a:ext cx="6093500" cy="118981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ar-AE" sz="3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Calibri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kumimoji="0" lang="ar-AE" sz="30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Calibri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kumimoji="0" lang="ar-AE" sz="30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sym typeface="Calibri"/>
                                    </a:rPr>
                                  </m:ctrlPr>
                                </m:fPr>
                                <m:num>
                                  <m:r>
                                    <a:rPr kumimoji="0" lang="ar-AE" sz="30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sym typeface="Calibri"/>
                                    </a:rPr>
                                    <m:t>𝜕𝜇</m:t>
                                  </m:r>
                                </m:num>
                                <m:den>
                                  <m:r>
                                    <a:rPr kumimoji="0" lang="ar-AE" sz="30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sym typeface="Calibri"/>
                                    </a:rPr>
                                    <m:t>𝜕</m:t>
                                  </m:r>
                                  <m:r>
                                    <a:rPr kumimoji="0" lang="ar-AE" sz="30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sym typeface="Calibri"/>
                                    </a:rPr>
                                    <m:t>𝑝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kumimoji="0" lang="ar-AE" sz="30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Calibri"/>
                            </a:rPr>
                            <m:t>𝑇</m:t>
                          </m:r>
                        </m:sub>
                      </m:sSub>
                      <m:r>
                        <a:rPr kumimoji="0" lang="ar-AE" sz="3000" b="0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Calibri"/>
                        </a:rPr>
                        <m:t>=</m:t>
                      </m:r>
                      <m:sSub>
                        <m:sSubPr>
                          <m:ctrlPr>
                            <a:rPr kumimoji="0" lang="ar-AE" sz="30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Calibri"/>
                            </a:rPr>
                          </m:ctrlPr>
                        </m:sSubPr>
                        <m:e>
                          <m:r>
                            <a:rPr kumimoji="0" lang="ar-AE" sz="30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Calibri"/>
                            </a:rPr>
                            <m:t>𝑉</m:t>
                          </m:r>
                        </m:e>
                        <m:sub>
                          <m:r>
                            <a:rPr kumimoji="0" lang="ar-AE" sz="30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Calibri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it-IT"/>
              </a:p>
            </p:txBody>
          </p:sp>
        </mc:Choice>
        <mc:Fallback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7819CA8E-9FF4-4E48-BC4B-B8EFF49B32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5146" y="2135669"/>
                <a:ext cx="6093500" cy="118981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8923869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Dipendenza della stabilità delle fasi dalla p"/>
          <p:cNvSpPr txBox="1">
            <a:spLocks noGrp="1"/>
          </p:cNvSpPr>
          <p:nvPr>
            <p:ph type="title"/>
          </p:nvPr>
        </p:nvSpPr>
        <p:spPr>
          <a:xfrm>
            <a:off x="838200" y="213522"/>
            <a:ext cx="10515600" cy="1325564"/>
          </a:xfrm>
          <a:prstGeom prst="rect">
            <a:avLst/>
          </a:prstGeom>
        </p:spPr>
        <p:txBody>
          <a:bodyPr/>
          <a:lstStyle/>
          <a:p>
            <a:r>
              <a:t>Dipendenza della stabilità delle fasi dalla p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2" name="Il Vm del gas è il più grande e il μ del gas aumenta più degli altri con l’aumento della p…"/>
              <p:cNvSpPr txBox="1">
                <a:spLocks noGrp="1"/>
              </p:cNvSpPr>
              <p:nvPr>
                <p:ph type="body" sz="half" idx="1"/>
              </p:nvPr>
            </p:nvSpPr>
            <p:spPr>
              <a:xfrm>
                <a:off x="985001" y="1697345"/>
                <a:ext cx="4062233" cy="4351339"/>
              </a:xfrm>
              <a:prstGeom prst="rect">
                <a:avLst/>
              </a:prstGeom>
            </p:spPr>
            <p:txBody>
              <a:bodyPr/>
              <a:lstStyle/>
              <a:p>
                <a:pPr marL="0" indent="0" defTabSz="905255">
                  <a:spcBef>
                    <a:spcPts val="900"/>
                  </a:spcBef>
                  <a:buSzTx/>
                  <a:buFontTx/>
                  <a:buNone/>
                  <a:defRPr sz="2772"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sz="3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sz="3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sz="3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3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𝜕𝜇</m:t>
                                  </m:r>
                                </m:num>
                                <m:den>
                                  <m:r>
                                    <a:rPr sz="3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sz="3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sz="3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sz="3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sz="3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sz="3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sz="3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/>
              </a:p>
              <a:p>
                <a:pPr marL="226313" indent="-226313" defTabSz="905255">
                  <a:spcBef>
                    <a:spcPts val="900"/>
                  </a:spcBef>
                  <a:defRPr sz="2772"/>
                </a:pPr>
                <a:endParaRPr/>
              </a:p>
              <a:p>
                <a:pPr marL="226313" indent="-226313" defTabSz="905255">
                  <a:spcBef>
                    <a:spcPts val="900"/>
                  </a:spcBef>
                  <a:defRPr sz="2772"/>
                </a:pPr>
                <a:r>
                  <a:t>Il </a:t>
                </a:r>
                <a:r>
                  <a:rPr err="1"/>
                  <a:t>V</a:t>
                </a:r>
                <a:r>
                  <a:rPr baseline="-24037" err="1"/>
                  <a:t>m</a:t>
                </a:r>
                <a:r>
                  <a:t> del gas è il </a:t>
                </a:r>
                <a:r>
                  <a:rPr err="1"/>
                  <a:t>più</a:t>
                </a:r>
                <a:r>
                  <a:t> </a:t>
                </a:r>
                <a:r>
                  <a:rPr err="1"/>
                  <a:t>grande</a:t>
                </a:r>
                <a:r>
                  <a:t> e il μ del gas </a:t>
                </a:r>
                <a:r>
                  <a:rPr err="1"/>
                  <a:t>aumenta</a:t>
                </a:r>
                <a:r>
                  <a:t> </a:t>
                </a:r>
                <a:r>
                  <a:rPr err="1"/>
                  <a:t>più</a:t>
                </a:r>
                <a:r>
                  <a:t> </a:t>
                </a:r>
                <a:r>
                  <a:rPr err="1"/>
                  <a:t>degli</a:t>
                </a:r>
                <a:r>
                  <a:t> </a:t>
                </a:r>
                <a:r>
                  <a:rPr err="1"/>
                  <a:t>altri</a:t>
                </a:r>
                <a:r>
                  <a:t> con </a:t>
                </a:r>
                <a:r>
                  <a:rPr err="1"/>
                  <a:t>l’aumento</a:t>
                </a:r>
                <a:r>
                  <a:t> </a:t>
                </a:r>
                <a:r>
                  <a:rPr err="1"/>
                  <a:t>della</a:t>
                </a:r>
                <a:r>
                  <a:t> p</a:t>
                </a:r>
              </a:p>
              <a:p>
                <a:pPr marL="226313" indent="-226313" defTabSz="905255">
                  <a:spcBef>
                    <a:spcPts val="900"/>
                  </a:spcBef>
                  <a:defRPr sz="2772"/>
                </a:pPr>
                <a:r>
                  <a:t>per </a:t>
                </a:r>
                <a:r>
                  <a:rPr err="1"/>
                  <a:t>l’acqua</a:t>
                </a:r>
                <a:r>
                  <a:t> il </a:t>
                </a:r>
                <a:r>
                  <a:rPr err="1"/>
                  <a:t>V</a:t>
                </a:r>
                <a:r>
                  <a:rPr baseline="-24037" err="1"/>
                  <a:t>m</a:t>
                </a:r>
                <a:r>
                  <a:t>(</a:t>
                </a:r>
                <a:r>
                  <a:rPr err="1"/>
                  <a:t>liq</a:t>
                </a:r>
                <a:r>
                  <a:t>)&lt; </a:t>
                </a:r>
                <a:r>
                  <a:rPr err="1"/>
                  <a:t>V</a:t>
                </a:r>
                <a:r>
                  <a:rPr baseline="-24037" err="1"/>
                  <a:t>m</a:t>
                </a:r>
                <a:r>
                  <a:t>(</a:t>
                </a:r>
                <a:r>
                  <a:rPr err="1"/>
                  <a:t>solido</a:t>
                </a:r>
                <a:r>
                  <a:t>)</a:t>
                </a:r>
              </a:p>
            </p:txBody>
          </p:sp>
        </mc:Choice>
        <mc:Fallback>
          <p:sp>
            <p:nvSpPr>
              <p:cNvPr id="152" name="Il Vm del gas è il più grande e il μ del gas aumenta più degli altri con l’aumento della p…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985001" y="1697345"/>
                <a:ext cx="4062233" cy="4351339"/>
              </a:xfrm>
              <a:prstGeom prst="rect">
                <a:avLst/>
              </a:prstGeom>
              <a:blipFill>
                <a:blip r:embed="rId2"/>
                <a:stretch>
                  <a:fillRect l="-39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3" name="https://scholar.harvard.edu/files/schwartz/files/9-phases.pdf"/>
          <p:cNvSpPr txBox="1"/>
          <p:nvPr/>
        </p:nvSpPr>
        <p:spPr>
          <a:xfrm>
            <a:off x="3955655" y="5633786"/>
            <a:ext cx="7341175" cy="44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2300">
                <a:solidFill>
                  <a:srgbClr val="0433FF"/>
                </a:solidFill>
              </a:defRPr>
            </a:lvl1pPr>
          </a:lstStyle>
          <a:p>
            <a:r>
              <a:t>https://scholar.harvard.edu/files/schwartz/files/9-phases.pdf</a:t>
            </a:r>
          </a:p>
        </p:txBody>
      </p:sp>
      <p:pic>
        <p:nvPicPr>
          <p:cNvPr id="154" name="Immagine" descr="Immagin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9892" y="1156761"/>
            <a:ext cx="6410347" cy="4544478"/>
          </a:xfrm>
          <a:prstGeom prst="rect">
            <a:avLst/>
          </a:prstGeom>
          <a:ln w="12700">
            <a:miter lim="400000"/>
          </a:ln>
        </p:spPr>
      </p:pic>
      <p:sp>
        <p:nvSpPr>
          <p:cNvPr id="155" name="solido…"/>
          <p:cNvSpPr txBox="1"/>
          <p:nvPr/>
        </p:nvSpPr>
        <p:spPr>
          <a:xfrm>
            <a:off x="5800651" y="3476817"/>
            <a:ext cx="922535" cy="1158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300">
                <a:solidFill>
                  <a:srgbClr val="0433FF"/>
                </a:solidFill>
              </a:defRPr>
            </a:pPr>
            <a:r>
              <a:t>solido</a:t>
            </a:r>
          </a:p>
          <a:p>
            <a:pPr>
              <a:defRPr sz="2300">
                <a:solidFill>
                  <a:srgbClr val="00F900"/>
                </a:solidFill>
              </a:defRPr>
            </a:pPr>
            <a:r>
              <a:t>liquido</a:t>
            </a:r>
          </a:p>
          <a:p>
            <a:pPr>
              <a:defRPr sz="2300">
                <a:solidFill>
                  <a:srgbClr val="FF2600"/>
                </a:solidFill>
              </a:defRPr>
            </a:pPr>
            <a:r>
              <a:t>vapore</a:t>
            </a: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Confini di fas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Confini di fase</a:t>
            </a:r>
          </a:p>
        </p:txBody>
      </p:sp>
      <p:sp>
        <p:nvSpPr>
          <p:cNvPr id="158" name="Le linee di confine tra tali regioni, confini di fase, mostrano i valori di p e T per i quali due fasi coesistono all’equilibrio…"/>
          <p:cNvSpPr txBox="1">
            <a:spLocks noGrp="1"/>
          </p:cNvSpPr>
          <p:nvPr>
            <p:ph type="body" idx="1"/>
          </p:nvPr>
        </p:nvSpPr>
        <p:spPr>
          <a:xfrm>
            <a:off x="838200" y="1516640"/>
            <a:ext cx="10515600" cy="4898473"/>
          </a:xfrm>
          <a:prstGeom prst="rect">
            <a:avLst/>
          </a:prstGeom>
        </p:spPr>
        <p:txBody>
          <a:bodyPr/>
          <a:lstStyle/>
          <a:p>
            <a:r>
              <a:t>Le linee di confine tra tali regioni, </a:t>
            </a:r>
            <a:r>
              <a:rPr b="1"/>
              <a:t>confini di fase</a:t>
            </a:r>
            <a:r>
              <a:t>, mostrano i valori di p e T per i quali due fasi coesistono all’equilibrio </a:t>
            </a:r>
          </a:p>
          <a:p>
            <a:r>
              <a:t>Si può ricavare l’espressione analitica di p in funzione di T, partendo dalla condizione dell’equilibrio tra le fasi, </a:t>
            </a:r>
          </a:p>
          <a:p>
            <a:pPr marL="0" indent="0">
              <a:buSzTx/>
              <a:buFontTx/>
              <a:buNone/>
            </a:pPr>
            <a:r>
              <a:t>μ</a:t>
            </a:r>
            <a:r>
              <a:rPr baseline="-23857"/>
              <a:t>α</a:t>
            </a:r>
            <a:r>
              <a:t>(p,T)= μ</a:t>
            </a:r>
            <a:r>
              <a:rPr baseline="-23857"/>
              <a:t>β</a:t>
            </a:r>
            <a:r>
              <a:t>(p,T)               si evidenzia la dipendenza di μ da p e T</a:t>
            </a:r>
          </a:p>
          <a:p>
            <a:pPr marL="0" indent="0">
              <a:buSzTx/>
              <a:buFontTx/>
              <a:buNone/>
            </a:pPr>
            <a:r>
              <a:t>le fasi sono contrassegnate come  α e β</a:t>
            </a:r>
          </a:p>
          <a:p>
            <a:pPr marL="0" indent="0">
              <a:buSzTx/>
              <a:buFontTx/>
              <a:buNone/>
            </a:pPr>
            <a:r>
              <a:t>Si fa una variazione infinitesima di p e T. La variazione  deve essere tale che le il punto rappresentativo del sistema rimanga sul confine di fase</a:t>
            </a:r>
          </a:p>
          <a:p>
            <a:pPr marL="0" indent="0">
              <a:buSzTx/>
              <a:buFontTx/>
              <a:buNone/>
            </a:pPr>
            <a:r>
              <a:t>dμ</a:t>
            </a:r>
            <a:r>
              <a:rPr baseline="-23857"/>
              <a:t>α</a:t>
            </a:r>
            <a:r>
              <a:t>= dμ</a:t>
            </a:r>
            <a:r>
              <a:rPr baseline="-23857"/>
              <a:t>β</a:t>
            </a: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Equazione di Clapeyr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Equazione di Clapeyron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1" name="dμα= -Sα,mdT + Vα,mdp…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838200" y="1552687"/>
                <a:ext cx="10515600" cy="5152623"/>
              </a:xfrm>
              <a:prstGeom prst="rect">
                <a:avLst/>
              </a:prstGeom>
            </p:spPr>
            <p:txBody>
              <a:bodyPr/>
              <a:lstStyle/>
              <a:p>
                <a:pPr marL="0" indent="0" defTabSz="905255">
                  <a:spcBef>
                    <a:spcPts val="900"/>
                  </a:spcBef>
                  <a:buSzTx/>
                  <a:buNone/>
                  <a:defRPr sz="2772"/>
                </a:pPr>
                <a:r>
                  <a:t>dμ</a:t>
                </a:r>
                <a:r>
                  <a:rPr baseline="13962"/>
                  <a:t>α</a:t>
                </a:r>
                <a:r>
                  <a:t>= -S</a:t>
                </a:r>
                <a:r>
                  <a:rPr baseline="-24037"/>
                  <a:t>α,m</a:t>
                </a:r>
                <a:r>
                  <a:t>dT + V</a:t>
                </a:r>
                <a:r>
                  <a:rPr baseline="-24037"/>
                  <a:t>α,m</a:t>
                </a:r>
                <a:r>
                  <a:t>dp</a:t>
                </a:r>
              </a:p>
              <a:p>
                <a:pPr marL="0" indent="0" defTabSz="905255">
                  <a:spcBef>
                    <a:spcPts val="900"/>
                  </a:spcBef>
                  <a:buSzTx/>
                  <a:buNone/>
                  <a:defRPr sz="2772"/>
                </a:pPr>
                <a:r>
                  <a:t>dμ</a:t>
                </a:r>
                <a:r>
                  <a:rPr baseline="13962"/>
                  <a:t>β</a:t>
                </a:r>
                <a:r>
                  <a:t>= -S</a:t>
                </a:r>
                <a:r>
                  <a:rPr baseline="-24037"/>
                  <a:t>β,m</a:t>
                </a:r>
                <a:r>
                  <a:t>dT + V</a:t>
                </a:r>
                <a:r>
                  <a:rPr baseline="-24037"/>
                  <a:t>β,m</a:t>
                </a:r>
                <a:r>
                  <a:t>dp</a:t>
                </a:r>
              </a:p>
              <a:p>
                <a:pPr marL="0" indent="0" defTabSz="905255">
                  <a:spcBef>
                    <a:spcPts val="900"/>
                  </a:spcBef>
                  <a:buSzTx/>
                  <a:buNone/>
                  <a:defRPr sz="2772"/>
                </a:pPr>
                <a:r>
                  <a:t>-S</a:t>
                </a:r>
                <a:r>
                  <a:rPr baseline="-24037"/>
                  <a:t>α,m</a:t>
                </a:r>
                <a:r>
                  <a:t>dT + V</a:t>
                </a:r>
                <a:r>
                  <a:rPr baseline="-24037"/>
                  <a:t>α,m</a:t>
                </a:r>
                <a:r>
                  <a:t>dp= -S</a:t>
                </a:r>
                <a:r>
                  <a:rPr baseline="-24037"/>
                  <a:t>β,m</a:t>
                </a:r>
                <a:r>
                  <a:t>dT + V</a:t>
                </a:r>
                <a:r>
                  <a:rPr baseline="-24037"/>
                  <a:t>β,m</a:t>
                </a:r>
                <a:r>
                  <a:t>dp</a:t>
                </a:r>
              </a:p>
              <a:p>
                <a:pPr marL="0" indent="0" defTabSz="905255">
                  <a:spcBef>
                    <a:spcPts val="900"/>
                  </a:spcBef>
                  <a:buSzTx/>
                  <a:buNone/>
                  <a:defRPr sz="2772"/>
                </a:pPr>
                <a:r>
                  <a:t>(V</a:t>
                </a:r>
                <a:r>
                  <a:rPr baseline="-24037"/>
                  <a:t>β,m</a:t>
                </a:r>
                <a:r>
                  <a:t> - V</a:t>
                </a:r>
                <a:r>
                  <a:rPr baseline="-24037"/>
                  <a:t>α,m</a:t>
                </a:r>
                <a:r>
                  <a:t>)dp= (S</a:t>
                </a:r>
                <a:r>
                  <a:rPr baseline="-24037"/>
                  <a:t>β,m</a:t>
                </a:r>
                <a:r>
                  <a:t> - S</a:t>
                </a:r>
                <a:r>
                  <a:rPr baseline="-24037"/>
                  <a:t>α,m</a:t>
                </a:r>
                <a:r>
                  <a:t>)dT</a:t>
                </a:r>
              </a:p>
              <a:p>
                <a:pPr marL="0" indent="0" defTabSz="905255">
                  <a:spcBef>
                    <a:spcPts val="0"/>
                  </a:spcBef>
                  <a:buSzTx/>
                  <a:buNone/>
                  <a:defRPr sz="2772"/>
                </a:pPr>
                <a:endParaRPr/>
              </a:p>
              <a:p>
                <a:pPr marL="0" lvl="1" indent="452627" defTabSz="905255">
                  <a:spcBef>
                    <a:spcPts val="900"/>
                  </a:spcBef>
                  <a:buSzTx/>
                  <a:buNone/>
                  <a:defRPr sz="2772"/>
                </a:pPr>
                <a14:m>
                  <m:oMath xmlns:m="http://schemas.openxmlformats.org/officeDocument/2006/math">
                    <m:f>
                      <m:fPr>
                        <m:ctrlPr>
                          <a:rPr sz="26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sz="26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𝑑𝑝</m:t>
                        </m:r>
                      </m:num>
                      <m:den>
                        <m:r>
                          <a:rPr sz="26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𝑑𝑇</m:t>
                        </m:r>
                      </m:den>
                    </m:f>
                    <m:r>
                      <a:rPr sz="26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sz="26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sz="26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sz="26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sz="26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sz="26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  <m:r>
                                  <a:rPr sz="26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sz="26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  <m:r>
                              <a:rPr sz="26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sz="26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sz="26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sz="26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  <m:r>
                                  <a:rPr sz="26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sz="26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</m:e>
                        </m:d>
                      </m:num>
                      <m:den>
                        <m:d>
                          <m:dPr>
                            <m:ctrlPr>
                              <a:rPr sz="26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sz="26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sz="26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sz="26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  <m:r>
                                  <a:rPr sz="26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sz="26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  <m:r>
                              <a:rPr sz="26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sz="26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sz="26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sz="26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  <m:r>
                                  <a:rPr sz="26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sz="26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</m:e>
                        </m:d>
                      </m:den>
                    </m:f>
                  </m:oMath>
                </a14:m>
                <a:r>
                  <a:t>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𝑑𝑝</m:t>
                        </m:r>
                      </m:num>
                      <m:den>
                        <m:r>
                          <a:rPr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𝑑𝑇</m:t>
                        </m:r>
                      </m:den>
                    </m:f>
                    <m:r>
                      <a:rPr sz="3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  <m:sSub>
                          <m:sSubPr>
                            <m:ctrlPr>
                              <a:rPr sz="3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sz="3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sz="3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num>
                      <m:den>
                        <m:r>
                          <m:rPr>
                            <m:sty m:val="p"/>
                          </m:rPr>
                          <a:rPr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  <m:sSub>
                          <m:sSubPr>
                            <m:ctrlPr>
                              <a:rPr sz="3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sz="3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sz="3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den>
                    </m:f>
                  </m:oMath>
                </a14:m>
                <a:r>
                  <a:t>  </a:t>
                </a:r>
              </a:p>
              <a:p>
                <a:pPr marL="0" lvl="1" indent="0" defTabSz="905255">
                  <a:spcBef>
                    <a:spcPts val="900"/>
                  </a:spcBef>
                  <a:buSzTx/>
                  <a:buNone/>
                  <a:defRPr sz="2772"/>
                </a:pPr>
                <a:endParaRPr/>
              </a:p>
              <a:p>
                <a:pPr marL="0" lvl="1" indent="0" defTabSz="905255">
                  <a:spcBef>
                    <a:spcPts val="900"/>
                  </a:spcBef>
                  <a:buSzTx/>
                  <a:buNone/>
                  <a:defRPr sz="2772"/>
                </a:pPr>
                <a:r>
                  <a:t>vale per qualsiasi confine di fase</a:t>
                </a:r>
              </a:p>
            </p:txBody>
          </p:sp>
        </mc:Choice>
        <mc:Fallback>
          <p:sp>
            <p:nvSpPr>
              <p:cNvPr id="161" name="dμα= -Sα,mdT + Vα,mdp…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838200" y="1552687"/>
                <a:ext cx="10515600" cy="5152623"/>
              </a:xfrm>
              <a:prstGeom prst="rect">
                <a:avLst/>
              </a:prstGeom>
              <a:blipFill>
                <a:blip r:embed="rId2"/>
                <a:stretch>
                  <a:fillRect l="-1623" t="-21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olo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Il potenziale chimico di una sostanza pura</a:t>
            </a:r>
          </a:p>
        </p:txBody>
      </p:sp>
      <p:sp>
        <p:nvSpPr>
          <p:cNvPr id="98" name="Rettangolo 3"/>
          <p:cNvSpPr/>
          <p:nvPr/>
        </p:nvSpPr>
        <p:spPr>
          <a:xfrm>
            <a:off x="3887372" y="5008098"/>
            <a:ext cx="4417256" cy="1308297"/>
          </a:xfrm>
          <a:prstGeom prst="rect">
            <a:avLst/>
          </a:prstGeom>
          <a:solidFill>
            <a:srgbClr val="FFFF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9" name="Segnaposto contenuto 2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838200" y="1987402"/>
                <a:ext cx="10515600" cy="4870598"/>
              </a:xfrm>
              <a:prstGeom prst="rect">
                <a:avLst/>
              </a:prstGeom>
            </p:spPr>
            <p:txBody>
              <a:bodyPr/>
              <a:lstStyle/>
              <a:p>
                <a:pPr marL="0" indent="0" defTabSz="777240">
                  <a:spcBef>
                    <a:spcPts val="800"/>
                  </a:spcBef>
                  <a:buSzTx/>
                  <a:buNone/>
                  <a:defRPr sz="2380"/>
                </a:pPr>
                <a:r>
                  <a:rPr err="1"/>
                  <a:t>Definizione</a:t>
                </a:r>
                <a:endParaRPr/>
              </a:p>
              <a:p>
                <a:pPr marL="0" indent="0" defTabSz="777240">
                  <a:spcBef>
                    <a:spcPts val="800"/>
                  </a:spcBef>
                  <a:buSzTx/>
                  <a:buNone/>
                  <a:defRPr sz="2380">
                    <a:latin typeface="Cambria Math"/>
                    <a:ea typeface="Cambria Math"/>
                    <a:cs typeface="Cambria Math"/>
                    <a:sym typeface="Cambria Math"/>
                  </a:defRPr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sz="25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sz="25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sz="25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sz="25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sz="255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55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sz="255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num>
                                <m:den>
                                  <m:r>
                                    <a:rPr sz="255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sz="255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sz="25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sz="25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sz="25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/>
              </a:p>
              <a:p>
                <a:pPr marL="0" indent="0" defTabSz="777240">
                  <a:spcBef>
                    <a:spcPts val="800"/>
                  </a:spcBef>
                  <a:buSzTx/>
                  <a:buNone/>
                  <a:defRPr sz="2380"/>
                </a:pPr>
                <a:r>
                  <a:rPr err="1"/>
                  <a:t>Mostra</a:t>
                </a:r>
                <a:r>
                  <a:t> come varia </a:t>
                </a:r>
                <a:r>
                  <a:rPr err="1"/>
                  <a:t>l’energia</a:t>
                </a:r>
                <a:r>
                  <a:t> di Gibbs di un </a:t>
                </a:r>
                <a:r>
                  <a:rPr err="1"/>
                  <a:t>sistema</a:t>
                </a:r>
                <a:r>
                  <a:t> </a:t>
                </a:r>
                <a:r>
                  <a:rPr err="1"/>
                  <a:t>quando</a:t>
                </a:r>
                <a:r>
                  <a:t> </a:t>
                </a:r>
                <a:r>
                  <a:rPr err="1"/>
                  <a:t>si</a:t>
                </a:r>
                <a:r>
                  <a:t> </a:t>
                </a:r>
                <a:r>
                  <a:rPr err="1"/>
                  <a:t>aggiunge</a:t>
                </a:r>
                <a:r>
                  <a:t> </a:t>
                </a:r>
                <a:r>
                  <a:rPr err="1"/>
                  <a:t>della</a:t>
                </a:r>
                <a:r>
                  <a:t> </a:t>
                </a:r>
                <a:r>
                  <a:rPr err="1"/>
                  <a:t>sostanza</a:t>
                </a:r>
                <a:r>
                  <a:t>. Se </a:t>
                </a:r>
                <a:r>
                  <a:rPr>
                    <a:latin typeface="Symbol"/>
                    <a:ea typeface="Symbol"/>
                    <a:cs typeface="Symbol"/>
                    <a:sym typeface="Symbol"/>
                  </a:rPr>
                  <a:t>m</a:t>
                </a:r>
                <a:r>
                  <a:t>&gt; 0, </a:t>
                </a:r>
                <a:r>
                  <a:rPr err="1"/>
                  <a:t>l’energia</a:t>
                </a:r>
                <a:r>
                  <a:t> di Gibbs </a:t>
                </a:r>
                <a:r>
                  <a:rPr err="1"/>
                  <a:t>aumenta</a:t>
                </a:r>
                <a:r>
                  <a:t> con </a:t>
                </a:r>
                <a:r>
                  <a:rPr err="1"/>
                  <a:t>l’aumentare</a:t>
                </a:r>
                <a:r>
                  <a:t> di n, il </a:t>
                </a:r>
                <a:r>
                  <a:rPr err="1"/>
                  <a:t>numero</a:t>
                </a:r>
                <a:r>
                  <a:t> di </a:t>
                </a:r>
                <a:r>
                  <a:rPr err="1"/>
                  <a:t>moli</a:t>
                </a:r>
                <a:r>
                  <a:t> </a:t>
                </a:r>
                <a:r>
                  <a:rPr err="1"/>
                  <a:t>della</a:t>
                </a:r>
                <a:r>
                  <a:t> </a:t>
                </a:r>
                <a:r>
                  <a:rPr err="1"/>
                  <a:t>sostanza</a:t>
                </a:r>
                <a:endParaRPr/>
              </a:p>
              <a:p>
                <a:pPr marL="0" indent="0" defTabSz="777240">
                  <a:spcBef>
                    <a:spcPts val="800"/>
                  </a:spcBef>
                  <a:buSzTx/>
                  <a:buNone/>
                  <a:defRPr sz="2380"/>
                </a:pPr>
                <a:r>
                  <a:t>Per una </a:t>
                </a:r>
                <a:r>
                  <a:rPr err="1"/>
                  <a:t>sostanza</a:t>
                </a:r>
                <a:r>
                  <a:t> </a:t>
                </a:r>
                <a:r>
                  <a:rPr err="1"/>
                  <a:t>pura</a:t>
                </a:r>
                <a:r>
                  <a:t> </a:t>
                </a:r>
                <a:r>
                  <a:rPr>
                    <a:latin typeface="Symbol"/>
                    <a:ea typeface="Symbol"/>
                    <a:cs typeface="Symbol"/>
                    <a:sym typeface="Symbol"/>
                  </a:rPr>
                  <a:t>m</a:t>
                </a:r>
                <a:r>
                  <a:t> è </a:t>
                </a:r>
                <a:r>
                  <a:rPr err="1"/>
                  <a:t>semplicemente</a:t>
                </a:r>
                <a:r>
                  <a:t> </a:t>
                </a:r>
                <a:r>
                  <a:rPr err="1"/>
                  <a:t>l’</a:t>
                </a:r>
                <a:r>
                  <a:rPr b="1" err="1"/>
                  <a:t>energia</a:t>
                </a:r>
                <a:r>
                  <a:rPr b="1"/>
                  <a:t> di Gibbs </a:t>
                </a:r>
                <a:r>
                  <a:rPr b="1" err="1"/>
                  <a:t>molare</a:t>
                </a:r>
                <a:endParaRPr b="1"/>
              </a:p>
              <a:p>
                <a:pPr marL="0" indent="0" defTabSz="777240">
                  <a:spcBef>
                    <a:spcPts val="800"/>
                  </a:spcBef>
                  <a:buSzTx/>
                  <a:buNone/>
                  <a:defRPr sz="2380"/>
                </a:pPr>
                <a:endParaRPr b="1"/>
              </a:p>
              <a:p>
                <a:pPr marL="0" indent="0" algn="ctr" defTabSz="777240">
                  <a:spcBef>
                    <a:spcPts val="800"/>
                  </a:spcBef>
                  <a:buSzTx/>
                  <a:buNone/>
                  <a:defRPr sz="3060">
                    <a:latin typeface="Cambria Math"/>
                    <a:ea typeface="Cambria Math"/>
                    <a:cs typeface="Cambria Math"/>
                    <a:sym typeface="Cambria Math"/>
                  </a:defRPr>
                </a:pPr>
                <a14:m>
                  <m:oMath xmlns:m="http://schemas.openxmlformats.org/officeDocument/2006/math">
                    <m:r>
                      <a:rPr sz="33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𝜇</m:t>
                    </m:r>
                    <m:r>
                      <a:rPr sz="33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sz="33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sz="33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sz="33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sz="33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d>
                                  <m:dPr>
                                    <m:ctrlPr>
                                      <a:rPr sz="33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sz="33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sSub>
                                      <m:sSubPr>
                                        <m:ctrlPr>
                                          <a:rPr sz="33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sz="33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𝐺</m:t>
                                        </m:r>
                                      </m:e>
                                      <m:sub>
                                        <m:r>
                                          <a:rPr sz="33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sub>
                                    </m:sSub>
                                  </m:e>
                                </m:d>
                              </m:num>
                              <m:den>
                                <m:r>
                                  <a:rPr sz="33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sz="33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a:rPr sz="33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sz="33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sz="33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>
                    <a:latin typeface="+mj-lt"/>
                    <a:ea typeface="+mj-ea"/>
                    <a:cs typeface="+mj-cs"/>
                    <a:sym typeface="Calibri"/>
                  </a:rPr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sz="35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sz="35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sz="35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endParaRPr sz="3600"/>
              </a:p>
            </p:txBody>
          </p:sp>
        </mc:Choice>
        <mc:Fallback>
          <p:sp>
            <p:nvSpPr>
              <p:cNvPr id="99" name="Segnaposto contenuto 2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838200" y="1987402"/>
                <a:ext cx="10515600" cy="4870598"/>
              </a:xfrm>
              <a:prstGeom prst="rect">
                <a:avLst/>
              </a:prstGeom>
              <a:blipFill>
                <a:blip r:embed="rId2"/>
                <a:stretch>
                  <a:fillRect l="-1333" t="-1877" r="-9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Confine solido-liquid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Confine solido-liquido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4" name="Entropia molare di fusione…"/>
              <p:cNvSpPr txBox="1">
                <a:spLocks noGrp="1"/>
              </p:cNvSpPr>
              <p:nvPr>
                <p:ph type="body" idx="1"/>
              </p:nvPr>
            </p:nvSpPr>
            <p:spPr>
              <a:prstGeom prst="rect">
                <a:avLst/>
              </a:prstGeom>
            </p:spPr>
            <p:txBody>
              <a:bodyPr/>
              <a:lstStyle/>
              <a:p>
                <a:r>
                  <a:t>Entropia molare di fusione</a:t>
                </a:r>
              </a:p>
              <a:p>
                <a:pPr marL="0" indent="0">
                  <a:buSzTx/>
                  <a:buFontTx/>
                  <a:buNone/>
                </a:pPr>
                <a:endParaRPr/>
              </a:p>
              <a:p>
                <a:pPr marL="0" indent="0">
                  <a:buSzTx/>
                  <a:buFontTx/>
                  <a:buNone/>
                </a:pPr>
                <a:endParaRPr/>
              </a:p>
              <a:p>
                <a:pPr marL="0" indent="0">
                  <a:buSzTx/>
                  <a:buFontTx/>
                  <a:buNone/>
                </a:pPr>
                <a:r>
                  <a:t>sostituendo, l’equazione di Clapeyron diventa</a:t>
                </a:r>
              </a:p>
              <a:p>
                <a:pPr marL="0" indent="0" algn="ctr">
                  <a:buSzTx/>
                  <a:buFontTx/>
                  <a:buNone/>
                  <a:defRPr sz="2500"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sz="2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sz="2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𝑑𝑝</m:t>
                          </m:r>
                        </m:num>
                        <m:den>
                          <m:r>
                            <a:rPr sz="2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𝑑𝑇</m:t>
                          </m:r>
                        </m:den>
                      </m:f>
                      <m:r>
                        <a:rPr sz="2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sz="2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sz="27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sz="27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</m:e>
                            <m:sub>
                              <m:r>
                                <a:rPr sz="27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𝑓𝑢𝑠</m:t>
                              </m:r>
                            </m:sub>
                          </m:sSub>
                          <m:sSub>
                            <m:sSubPr>
                              <m:ctrlPr>
                                <a:rPr sz="27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sz="27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sz="27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num>
                        <m:den>
                          <m:r>
                            <a:rPr sz="2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sSub>
                            <m:sSubPr>
                              <m:ctrlPr>
                                <a:rPr sz="27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sz="27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</m:e>
                            <m:sub>
                              <m:r>
                                <a:rPr sz="27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𝑓𝑢𝑠</m:t>
                              </m:r>
                            </m:sub>
                          </m:sSub>
                          <m:sSub>
                            <m:sSubPr>
                              <m:ctrlPr>
                                <a:rPr sz="27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sz="27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sz="27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/>
              </a:p>
              <a:p>
                <a:pPr marL="0" indent="0">
                  <a:buSzTx/>
                  <a:buFontTx/>
                  <a:buNone/>
                </a:pPr>
                <a:r>
                  <a:t>Δ</a:t>
                </a:r>
                <a:r>
                  <a:rPr baseline="-23857"/>
                  <a:t>fus</a:t>
                </a:r>
                <a:r>
                  <a:t>H</a:t>
                </a:r>
                <a:r>
                  <a:rPr baseline="-23857"/>
                  <a:t>m</a:t>
                </a:r>
                <a:r>
                  <a:t>&gt; 0, Δ</a:t>
                </a:r>
                <a:r>
                  <a:rPr baseline="-23857"/>
                  <a:t>fus</a:t>
                </a:r>
                <a:r>
                  <a:t>V</a:t>
                </a:r>
                <a:r>
                  <a:rPr baseline="-23857"/>
                  <a:t>m</a:t>
                </a:r>
                <a:r>
                  <a:t> è molto piccolo e solitamente &gt; 0 (un’eccezione molto importante è l’acqua)</a:t>
                </a:r>
              </a:p>
            </p:txBody>
          </p:sp>
        </mc:Choice>
        <mc:Fallback>
          <p:sp>
            <p:nvSpPr>
              <p:cNvPr id="164" name="Entropia molare di fusione…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prstGeom prst="rect">
                <a:avLst/>
              </a:prstGeom>
              <a:blipFill>
                <a:blip r:embed="rId2"/>
                <a:stretch>
                  <a:fillRect l="-1623" t="-2241" r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5" name="Equazione"/>
              <p:cNvSpPr txBox="1"/>
              <p:nvPr/>
            </p:nvSpPr>
            <p:spPr>
              <a:xfrm>
                <a:off x="2027939" y="2443234"/>
                <a:ext cx="1996087" cy="780475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latinLnBrk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sz="23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sz="23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</m:e>
                        <m:sub>
                          <m:r>
                            <a:rPr sz="23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𝑓𝑢𝑠</m:t>
                          </m:r>
                        </m:sub>
                      </m:sSub>
                      <m:sSub>
                        <m:sSubPr>
                          <m:ctrlPr>
                            <a:rPr sz="23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sz="23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sz="23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sz="23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sz="23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sz="23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sz="23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</m:e>
                            <m:sub>
                              <m:r>
                                <a:rPr sz="23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𝑓𝑢𝑠</m:t>
                              </m:r>
                            </m:sub>
                          </m:sSub>
                          <m:sSub>
                            <m:sSubPr>
                              <m:ctrlPr>
                                <a:rPr sz="23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sz="23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sz="23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sz="23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sz="23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sz="23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𝑓𝑢𝑠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sz="2300"/>
              </a:p>
            </p:txBody>
          </p:sp>
        </mc:Choice>
        <mc:Fallback>
          <p:sp>
            <p:nvSpPr>
              <p:cNvPr id="165" name="Equazione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7939" y="2443234"/>
                <a:ext cx="1996087" cy="780475"/>
              </a:xfrm>
              <a:prstGeom prst="rect">
                <a:avLst/>
              </a:prstGeom>
              <a:blipFill>
                <a:blip r:embed="rId3"/>
                <a:stretch>
                  <a:fillRect r="-12232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67" name="Integrando, facendo l’approssimazione che ΔfusHm e ΔfusVm non varino con p e T…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838199" y="379569"/>
                <a:ext cx="10515601" cy="5261736"/>
              </a:xfrm>
              <a:prstGeom prst="rect">
                <a:avLst/>
              </a:prstGeom>
            </p:spPr>
            <p:txBody>
              <a:bodyPr/>
              <a:lstStyle/>
              <a:p>
                <a:r>
                  <a:t>Integrando, facendo l’approssimazione che Δ</a:t>
                </a:r>
                <a:r>
                  <a:rPr baseline="-23857"/>
                  <a:t>fus</a:t>
                </a:r>
                <a:r>
                  <a:t>H</a:t>
                </a:r>
                <a:r>
                  <a:rPr baseline="-23857"/>
                  <a:t>m</a:t>
                </a:r>
                <a:r>
                  <a:t> e Δ</a:t>
                </a:r>
                <a:r>
                  <a:rPr baseline="-23857"/>
                  <a:t>fus</a:t>
                </a:r>
                <a:r>
                  <a:t>V</a:t>
                </a:r>
                <a:r>
                  <a:rPr baseline="-23857"/>
                  <a:t>m</a:t>
                </a:r>
                <a:r>
                  <a:t> non varino con p e T</a:t>
                </a:r>
              </a:p>
              <a:p>
                <a:pPr marL="0" indent="0"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sz="3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sz="3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∫</m:t>
                          </m:r>
                        </m:e>
                        <m:sub>
                          <m:r>
                            <a:rPr sz="3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sz="3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b>
                        <m:sup>
                          <m:r>
                            <a:rPr sz="3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p>
                      </m:sSubSup>
                      <m:r>
                        <a:rPr sz="3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𝑑𝑝</m:t>
                      </m:r>
                      <m:r>
                        <a:rPr sz="3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sz="3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sz="3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sz="3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</m:e>
                            <m:sub>
                              <m:r>
                                <a:rPr sz="3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𝑓𝑢𝑠</m:t>
                              </m:r>
                            </m:sub>
                          </m:sSub>
                          <m:sSub>
                            <m:sSubPr>
                              <m:ctrlPr>
                                <a:rPr sz="3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sz="3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sz="3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sz="3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sz="3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</m:e>
                            <m:sub>
                              <m:r>
                                <a:rPr sz="3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𝑓𝑢𝑠</m:t>
                              </m:r>
                            </m:sub>
                          </m:sSub>
                          <m:sSub>
                            <m:sSubPr>
                              <m:ctrlPr>
                                <a:rPr sz="3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sz="3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sz="3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den>
                      </m:f>
                      <m:sSubSup>
                        <m:sSubSupPr>
                          <m:ctrlPr>
                            <a:rPr sz="3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sz="3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∫</m:t>
                          </m:r>
                        </m:e>
                        <m:sub>
                          <m:r>
                            <a:rPr sz="3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sz="3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b>
                        <m:sup>
                          <m:r>
                            <a:rPr sz="3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f>
                        <m:fPr>
                          <m:ctrlPr>
                            <a:rPr sz="3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sz="3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𝑑𝑇</m:t>
                          </m:r>
                        </m:num>
                        <m:den>
                          <m:r>
                            <a:rPr sz="3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</m:oMath>
                  </m:oMathPara>
                </a14:m>
                <a:endParaRPr/>
              </a:p>
              <a:p>
                <a:pPr marL="0" indent="0">
                  <a:buSzTx/>
                  <a:buFontTx/>
                  <a:buNone/>
                </a:pPr>
                <a:endParaRPr/>
              </a:p>
              <a:p>
                <a:pPr marL="0" indent="0">
                  <a:buSzTx/>
                  <a:buFontTx/>
                  <a:buNone/>
                </a:pPr>
                <a:r>
                  <a:t>l’equazione approssimata della curva di confine solido-liquido</a:t>
                </a:r>
              </a:p>
              <a:p>
                <a:pPr marL="0" indent="0"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sz="3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sz="3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sz="3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sz="3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∗+</m:t>
                      </m:r>
                      <m:f>
                        <m:fPr>
                          <m:ctrlPr>
                            <a:rPr sz="3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sz="3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sz="3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</m:e>
                            <m:sub>
                              <m:r>
                                <a:rPr sz="3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𝑓𝑢𝑠</m:t>
                              </m:r>
                            </m:sub>
                          </m:sSub>
                          <m:sSub>
                            <m:sSubPr>
                              <m:ctrlPr>
                                <a:rPr sz="3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sz="3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sz="3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sz="3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sz="3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</m:e>
                            <m:sub>
                              <m:r>
                                <a:rPr sz="3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𝑓𝑢𝑠</m:t>
                              </m:r>
                            </m:sub>
                          </m:sSub>
                          <m:sSub>
                            <m:sSubPr>
                              <m:ctrlPr>
                                <a:rPr sz="3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sz="3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sz="3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den>
                      </m:f>
                      <m:r>
                        <a:rPr sz="3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sz="3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sz="3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sz="3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num>
                            <m:den>
                              <m:r>
                                <a:rPr sz="3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sz="3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/>
              </a:p>
            </p:txBody>
          </p:sp>
        </mc:Choice>
        <mc:Fallback>
          <p:sp>
            <p:nvSpPr>
              <p:cNvPr id="167" name="Integrando, facendo l’approssimazione che ΔfusHm e ΔfusVm non varino con p e T…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838199" y="379569"/>
                <a:ext cx="10515601" cy="5261736"/>
              </a:xfrm>
              <a:prstGeom prst="rect">
                <a:avLst/>
              </a:prstGeom>
              <a:blipFill>
                <a:blip r:embed="rId2"/>
                <a:stretch>
                  <a:fillRect l="-1564" t="-1854" r="-9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69" name="quando T è vicina a T* si può approssimare il logaritmo…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838199" y="671113"/>
                <a:ext cx="10515601" cy="5421706"/>
              </a:xfrm>
              <a:prstGeom prst="rect">
                <a:avLst/>
              </a:prstGeom>
            </p:spPr>
            <p:txBody>
              <a:bodyPr/>
              <a:lstStyle/>
              <a:p>
                <a:pPr marL="0" indent="0">
                  <a:buSzTx/>
                  <a:buFontTx/>
                  <a:buNone/>
                </a:pPr>
                <a:r>
                  <a:t>quando T è vicina a T* si può approssimare il logaritmo</a:t>
                </a:r>
              </a:p>
              <a:p>
                <a:pPr marL="0" indent="0">
                  <a:buSzTx/>
                  <a:buFontTx/>
                  <a:buNone/>
                </a:pPr>
                <a:endParaRPr/>
              </a:p>
              <a:p>
                <a:pPr marL="0" indent="0">
                  <a:buSzTx/>
                  <a:buFontTx/>
                  <a:buNone/>
                  <a:defRPr sz="2600"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num>
                            <m:den>
                              <m:r>
                                <a:rPr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den>
                          </m:f>
                        </m:e>
                      </m:d>
                      <m:r>
                        <a:rPr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num>
                            <m:den>
                              <m:r>
                                <a:rPr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den>
                          </m:f>
                        </m:e>
                      </m:d>
                      <m:r>
                        <a:rPr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num>
                        <m:den>
                          <m:r>
                            <a:rPr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den>
                      </m:f>
                    </m:oMath>
                  </m:oMathPara>
                </a14:m>
                <a:endParaRPr/>
              </a:p>
              <a:p>
                <a:pPr marL="0" indent="0">
                  <a:buSzTx/>
                  <a:buFontTx/>
                  <a:buNone/>
                </a:pPr>
                <a:r>
                  <a:t>ricordando che ln(1+x)≈ x, quando x è molto piccolo</a:t>
                </a:r>
              </a:p>
              <a:p>
                <a:pPr marL="0" indent="0">
                  <a:buSzTx/>
                  <a:buFontTx/>
                  <a:buNone/>
                </a:pPr>
                <a:endParaRPr/>
              </a:p>
              <a:p>
                <a:pPr marL="0" indent="0">
                  <a:buSzTx/>
                  <a:buFontTx/>
                  <a:buNone/>
                </a:pPr>
                <a:endParaRPr/>
              </a:p>
              <a:p>
                <a:pPr marL="0" indent="0">
                  <a:buSzTx/>
                  <a:buFontTx/>
                  <a:buNone/>
                </a:pPr>
                <a:endParaRPr/>
              </a:p>
              <a:p>
                <a:pPr marL="0" indent="0">
                  <a:buSzTx/>
                  <a:buFontTx/>
                  <a:buNone/>
                </a:pPr>
                <a:r>
                  <a:t>equazione di una retta p= a + bT</a:t>
                </a:r>
              </a:p>
            </p:txBody>
          </p:sp>
        </mc:Choice>
        <mc:Fallback>
          <p:sp>
            <p:nvSpPr>
              <p:cNvPr id="169" name="quando T è vicina a T* si può approssimare il logaritmo…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838199" y="671113"/>
                <a:ext cx="10515601" cy="5421706"/>
              </a:xfrm>
              <a:prstGeom prst="rect">
                <a:avLst/>
              </a:prstGeom>
              <a:blipFill>
                <a:blip r:embed="rId2"/>
                <a:stretch>
                  <a:fillRect l="-1564" t="-18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0" name="Equazione"/>
              <p:cNvSpPr txBox="1"/>
              <p:nvPr/>
            </p:nvSpPr>
            <p:spPr>
              <a:xfrm>
                <a:off x="2944084" y="3560339"/>
                <a:ext cx="4335399" cy="950143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latinLnBrk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∗+</m:t>
                      </m:r>
                      <m:f>
                        <m:fPr>
                          <m:ctrlPr>
                            <a:rPr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</m:e>
                            <m:sub>
                              <m:r>
                                <a:rPr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𝑓𝑢𝑠</m:t>
                              </m:r>
                            </m:sub>
                          </m:sSub>
                          <m:sSub>
                            <m:sSubPr>
                              <m:ctrlPr>
                                <a:rPr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num>
                        <m:den>
                          <m:r>
                            <a:rPr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  <m:sSub>
                            <m:sSubPr>
                              <m:ctrlPr>
                                <a:rPr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</m:e>
                            <m:sub>
                              <m:r>
                                <a:rPr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𝑓𝑢𝑠</m:t>
                              </m:r>
                            </m:sub>
                          </m:sSub>
                          <m:sSub>
                            <m:sSubPr>
                              <m:ctrlPr>
                                <a:rPr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e>
                      </m:d>
                    </m:oMath>
                  </m:oMathPara>
                </a14:m>
                <a:endParaRPr sz="2800"/>
              </a:p>
            </p:txBody>
          </p:sp>
        </mc:Choice>
        <mc:Fallback>
          <p:sp>
            <p:nvSpPr>
              <p:cNvPr id="170" name="Equazione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4084" y="3560339"/>
                <a:ext cx="4335399" cy="950143"/>
              </a:xfrm>
              <a:prstGeom prst="rect">
                <a:avLst/>
              </a:prstGeom>
              <a:blipFill>
                <a:blip r:embed="rId3"/>
                <a:stretch>
                  <a:fillRect r="-5345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Confine liquido-vapo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Confine liquido-vapore</a:t>
            </a:r>
          </a:p>
        </p:txBody>
      </p:sp>
      <p:sp>
        <p:nvSpPr>
          <p:cNvPr id="173" name="ΔvapHm &gt; 0, ΔvapVm   &gt;0 e grande. La pendenza della curva di p in funzione di T è positiva, ma meno ripida di quella del confine solido-liquido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  <a:p>
            <a:endParaRPr/>
          </a:p>
          <a:p>
            <a:pPr marL="0" indent="0">
              <a:buSzTx/>
              <a:buFontTx/>
              <a:buNone/>
            </a:pPr>
            <a:r>
              <a:t>Δ</a:t>
            </a:r>
            <a:r>
              <a:rPr baseline="-23857"/>
              <a:t>vap</a:t>
            </a:r>
            <a:r>
              <a:t>H</a:t>
            </a:r>
            <a:r>
              <a:rPr baseline="-23857"/>
              <a:t>m</a:t>
            </a:r>
            <a:r>
              <a:t> &gt; 0, Δ</a:t>
            </a:r>
            <a:r>
              <a:rPr baseline="-23857"/>
              <a:t>vap</a:t>
            </a:r>
            <a:r>
              <a:t>V</a:t>
            </a:r>
            <a:r>
              <a:rPr baseline="-23857"/>
              <a:t>m  </a:t>
            </a:r>
            <a:r>
              <a:t> &gt;0 e grande. La pendenza della curva di p in funzione di T è positiva, ma meno ripida di quella del confine solido-liquido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4" name="Equazione"/>
              <p:cNvSpPr txBox="1"/>
              <p:nvPr/>
            </p:nvSpPr>
            <p:spPr>
              <a:xfrm>
                <a:off x="1306940" y="1660375"/>
                <a:ext cx="2127768" cy="915235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latinLnBrk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sz="2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sz="2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𝑑𝑝</m:t>
                          </m:r>
                        </m:num>
                        <m:den>
                          <m:r>
                            <a:rPr sz="2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𝑑𝑇</m:t>
                          </m:r>
                        </m:den>
                      </m:f>
                      <m:r>
                        <a:rPr sz="2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sz="2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sz="27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sz="27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</m:e>
                            <m:sub>
                              <m:r>
                                <a:rPr sz="27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𝑣𝑎𝑝</m:t>
                              </m:r>
                            </m:sub>
                          </m:sSub>
                          <m:sSub>
                            <m:sSubPr>
                              <m:ctrlPr>
                                <a:rPr sz="27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sz="27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sz="27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num>
                        <m:den>
                          <m:r>
                            <a:rPr sz="2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sSub>
                            <m:sSubPr>
                              <m:ctrlPr>
                                <a:rPr sz="27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sz="27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</m:e>
                            <m:sub>
                              <m:r>
                                <a:rPr sz="27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𝑣𝑎𝑝</m:t>
                              </m:r>
                            </m:sub>
                          </m:sSub>
                          <m:sSub>
                            <m:sSubPr>
                              <m:ctrlPr>
                                <a:rPr sz="27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sz="27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sz="27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sz="2700"/>
              </a:p>
            </p:txBody>
          </p:sp>
        </mc:Choice>
        <mc:Fallback>
          <p:sp>
            <p:nvSpPr>
              <p:cNvPr id="174" name="Equazione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6940" y="1660375"/>
                <a:ext cx="2127768" cy="915235"/>
              </a:xfrm>
              <a:prstGeom prst="rect">
                <a:avLst/>
              </a:prstGeom>
              <a:blipFill>
                <a:blip r:embed="rId2"/>
                <a:stretch>
                  <a:fillRect r="-573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Equazione di Clapeyron-Clausiu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Equazione di Clapeyron-Clausius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7" name="Siccome Vm(gas)&gt;&gt; Vm(liq)  si può approssimare ΔvapVm≈ Vm(gas)…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838200" y="1522419"/>
                <a:ext cx="10515601" cy="4351339"/>
              </a:xfrm>
              <a:prstGeom prst="rect">
                <a:avLst/>
              </a:prstGeom>
            </p:spPr>
            <p:txBody>
              <a:bodyPr/>
              <a:lstStyle/>
              <a:p>
                <a:r>
                  <a:t>Siccome V</a:t>
                </a:r>
                <a:r>
                  <a:rPr baseline="-23857"/>
                  <a:t>m</a:t>
                </a:r>
                <a:r>
                  <a:t>(gas)&gt;&gt; V</a:t>
                </a:r>
                <a:r>
                  <a:rPr baseline="-23857"/>
                  <a:t>m</a:t>
                </a:r>
                <a:r>
                  <a:t>(liq)  si può approssimare Δ</a:t>
                </a:r>
                <a:r>
                  <a:rPr baseline="-23857"/>
                  <a:t>vap</a:t>
                </a:r>
                <a:r>
                  <a:t>V</a:t>
                </a:r>
                <a:r>
                  <a:rPr baseline="-23857"/>
                  <a:t>m</a:t>
                </a:r>
                <a:r>
                  <a:t>≈ V</a:t>
                </a:r>
                <a:r>
                  <a:rPr baseline="-23857"/>
                  <a:t>m</a:t>
                </a:r>
                <a:r>
                  <a:t>(gas)</a:t>
                </a:r>
              </a:p>
              <a:p>
                <a:r>
                  <a:t>considerando un gas ideale V</a:t>
                </a:r>
                <a:r>
                  <a:rPr baseline="-23857"/>
                  <a:t>m</a:t>
                </a:r>
                <a:r>
                  <a:t>(gas)= RT/p</a:t>
                </a:r>
              </a:p>
              <a:p>
                <a:pPr marL="0" lvl="5" indent="1143000"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sz="3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sz="3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𝑑𝑝</m:t>
                          </m:r>
                        </m:num>
                        <m:den>
                          <m:r>
                            <a:rPr sz="3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den>
                      </m:f>
                      <m:r>
                        <a:rPr sz="3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sz="3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sz="3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sz="3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</m:e>
                            <m:sub>
                              <m:r>
                                <a:rPr sz="3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𝑣𝑎𝑝</m:t>
                              </m:r>
                            </m:sub>
                          </m:sSub>
                          <m:sSub>
                            <m:sSubPr>
                              <m:ctrlPr>
                                <a:rPr sz="3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sz="3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sz="3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num>
                        <m:den>
                          <m:r>
                            <a:rPr sz="3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  <m:sSup>
                            <m:sSupPr>
                              <m:ctrlPr>
                                <a:rPr sz="3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sz="3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p>
                              <m:r>
                                <a:rPr sz="3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sz="3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𝑑𝑇</m:t>
                      </m:r>
                    </m:oMath>
                  </m:oMathPara>
                </a14:m>
                <a:endParaRPr/>
              </a:p>
              <a:p>
                <a:pPr marL="0" lvl="5" indent="1143000">
                  <a:buSzTx/>
                  <a:buFontTx/>
                  <a:buNone/>
                </a:pPr>
                <a:endParaRPr/>
              </a:p>
              <a:p>
                <a:pPr marL="0" indent="0">
                  <a:buSzTx/>
                  <a:buFontTx/>
                  <a:buNone/>
                </a:pPr>
                <a:r>
                  <a:t>facendo anche l’approssimazione che Δ</a:t>
                </a:r>
                <a:r>
                  <a:rPr baseline="-23857"/>
                  <a:t>vap</a:t>
                </a:r>
                <a:r>
                  <a:t>H</a:t>
                </a:r>
                <a:r>
                  <a:rPr baseline="-23857"/>
                  <a:t>m</a:t>
                </a:r>
                <a:r>
                  <a:t> sia indipendente dalla T</a:t>
                </a:r>
              </a:p>
              <a:p>
                <a:pPr marL="0" lvl="3" indent="685800">
                  <a:buSzTx/>
                  <a:buFontTx/>
                  <a:buNone/>
                  <a:defRPr sz="2300"/>
                </a:pPr>
                <a14:m>
                  <m:oMath xmlns:m="http://schemas.openxmlformats.org/officeDocument/2006/math">
                    <m:r>
                      <a:rPr sz="24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𝑙𝑛</m:t>
                    </m:r>
                    <m:f>
                      <m:fPr>
                        <m:ctrlPr>
                          <a:rPr sz="24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sz="24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r>
                          <a:rPr sz="24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sz="24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den>
                    </m:f>
                    <m:r>
                      <a:rPr sz="24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sz="24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sz="24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sz="24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Δ</m:t>
                            </m:r>
                          </m:e>
                          <m:sub>
                            <m:r>
                              <a:rPr sz="24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𝑣𝑎𝑝</m:t>
                            </m:r>
                          </m:sub>
                        </m:sSub>
                        <m:sSub>
                          <m:sSubPr>
                            <m:ctrlPr>
                              <a:rPr sz="24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sz="24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sz="24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num>
                      <m:den>
                        <m:r>
                          <a:rPr sz="24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den>
                    </m:f>
                    <m:d>
                      <m:dPr>
                        <m:ctrlPr>
                          <a:rPr sz="24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sz="24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sz="24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sz="24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den>
                        </m:f>
                        <m:r>
                          <a:rPr sz="24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sz="24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sz="24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sz="24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  <m:r>
                              <a:rPr sz="24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den>
                        </m:f>
                      </m:e>
                    </m:d>
                  </m:oMath>
                </a14:m>
                <a:r>
                  <a:t>  </a:t>
                </a:r>
                <a:r>
                  <a:rPr sz="2800"/>
                  <a:t>in forma esponenziale </a:t>
                </a:r>
                <a:r>
                  <a:t>  </a:t>
                </a:r>
                <a:r>
                  <a:rPr sz="2800"/>
                  <a:t>p=p*exp(-χ)</a:t>
                </a:r>
              </a:p>
            </p:txBody>
          </p:sp>
        </mc:Choice>
        <mc:Fallback>
          <p:sp>
            <p:nvSpPr>
              <p:cNvPr id="177" name="Siccome Vm(gas)&gt;&gt; Vm(liq)  si può approssimare ΔvapVm≈ Vm(gas)…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838200" y="1522419"/>
                <a:ext cx="10515601" cy="4351339"/>
              </a:xfrm>
              <a:prstGeom prst="rect">
                <a:avLst/>
              </a:prstGeom>
              <a:blipFill>
                <a:blip r:embed="rId2"/>
                <a:stretch>
                  <a:fillRect l="-1623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Confine solido-vapo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Confine solido-vapore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0" name="L’equazione di Clapeyron-Clausius vale anche per il confine solido-vapore…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838200" y="1499096"/>
                <a:ext cx="10515600" cy="4351339"/>
              </a:xfrm>
              <a:prstGeom prst="rect">
                <a:avLst/>
              </a:prstGeom>
            </p:spPr>
            <p:txBody>
              <a:bodyPr/>
              <a:lstStyle/>
              <a:p>
                <a:r>
                  <a:t>L’equazione di Clapeyron-Clausius vale anche per il confine solido-vapore</a:t>
                </a:r>
              </a:p>
              <a:p>
                <a:r>
                  <a:t>Alla Δ</a:t>
                </a:r>
                <a:r>
                  <a:rPr baseline="-23857"/>
                  <a:t>vap</a:t>
                </a:r>
                <a:r>
                  <a:t>H</a:t>
                </a:r>
                <a:r>
                  <a:rPr baseline="-23857"/>
                  <a:t>m</a:t>
                </a:r>
                <a:r>
                  <a:t> si sostituisce l’entalpia di sublimazione Δ</a:t>
                </a:r>
                <a:r>
                  <a:rPr baseline="-23857"/>
                  <a:t>sub</a:t>
                </a:r>
                <a:r>
                  <a:t>H</a:t>
                </a:r>
                <a:r>
                  <a:rPr baseline="-23857"/>
                  <a:t>m</a:t>
                </a:r>
              </a:p>
              <a:p>
                <a:pPr marL="0" indent="0" algn="ctr">
                  <a:buSzTx/>
                  <a:buFontTx/>
                  <a:buNone/>
                  <a:defRPr sz="2600"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𝑑𝑝</m:t>
                          </m:r>
                        </m:num>
                        <m:den>
                          <m:r>
                            <a:rPr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den>
                      </m:f>
                      <m:r>
                        <a:rPr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</m:e>
                            <m:sub>
                              <m:r>
                                <a:rPr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𝑠𝑢𝑏</m:t>
                              </m:r>
                            </m:sub>
                          </m:sSub>
                          <m:sSub>
                            <m:sSubPr>
                              <m:ctrlPr>
                                <a:rPr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num>
                        <m:den>
                          <m:r>
                            <a:rPr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  <m:sSup>
                            <m:sSupPr>
                              <m:ctrlPr>
                                <a:rPr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p>
                              <m:r>
                                <a:rPr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𝑑𝑇</m:t>
                      </m:r>
                    </m:oMath>
                  </m:oMathPara>
                </a14:m>
                <a:endParaRPr baseline="-23857"/>
              </a:p>
              <a:p>
                <a:endParaRPr baseline="-23857"/>
              </a:p>
              <a:p>
                <a:pPr marL="0" lvl="1" indent="228600">
                  <a:buSzTx/>
                  <a:buFontTx/>
                  <a:buNone/>
                </a:pPr>
                <a14:m>
                  <m:oMath xmlns:m="http://schemas.openxmlformats.org/officeDocument/2006/math">
                    <m:r>
                      <a:rPr sz="2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𝑙𝑛</m:t>
                    </m:r>
                    <m:f>
                      <m:fPr>
                        <m:ctrlPr>
                          <a:rPr sz="27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sz="27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r>
                          <a:rPr sz="27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sz="27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den>
                    </m:f>
                    <m:r>
                      <a:rPr sz="2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sz="27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sz="27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sz="27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Δ</m:t>
                            </m:r>
                          </m:e>
                          <m:sub>
                            <m:r>
                              <a:rPr sz="27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𝑠𝑢𝑏</m:t>
                            </m:r>
                          </m:sub>
                        </m:sSub>
                        <m:sSub>
                          <m:sSubPr>
                            <m:ctrlPr>
                              <a:rPr sz="27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sz="27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sz="27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num>
                      <m:den>
                        <m:r>
                          <a:rPr sz="27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den>
                    </m:f>
                    <m:d>
                      <m:dPr>
                        <m:ctrlPr>
                          <a:rPr sz="27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sz="27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sz="27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sz="27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den>
                        </m:f>
                        <m:r>
                          <a:rPr sz="27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sz="27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sz="27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sz="27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  <m:r>
                              <a:rPr sz="27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den>
                        </m:f>
                      </m:e>
                    </m:d>
                  </m:oMath>
                </a14:m>
                <a:r>
                  <a:rPr sz="2500"/>
                  <a:t>   </a:t>
                </a:r>
                <a:r>
                  <a:t>in forma esponenziale  p=p*exp(-χ’)</a:t>
                </a:r>
                <a:endParaRPr sz="2500"/>
              </a:p>
            </p:txBody>
          </p:sp>
        </mc:Choice>
        <mc:Fallback>
          <p:sp>
            <p:nvSpPr>
              <p:cNvPr id="180" name="L’equazione di Clapeyron-Clausius vale anche per il confine solido-vapore…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838200" y="1499096"/>
                <a:ext cx="10515600" cy="4351339"/>
              </a:xfrm>
              <a:prstGeom prst="rect">
                <a:avLst/>
              </a:prstGeom>
              <a:blipFill>
                <a:blip r:embed="rId2"/>
                <a:stretch>
                  <a:fillRect l="-1507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CasellaDiTesto 6"/>
          <p:cNvSpPr txBox="1"/>
          <p:nvPr/>
        </p:nvSpPr>
        <p:spPr>
          <a:xfrm>
            <a:off x="2532183" y="6281044"/>
            <a:ext cx="6006905" cy="828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2400">
                <a:solidFill>
                  <a:srgbClr val="0070C0"/>
                </a:solidFill>
              </a:defRPr>
            </a:lvl1pPr>
          </a:lstStyle>
          <a:p>
            <a:r>
              <a:t>https://goldbook.iupac.org/terms/view/C01032</a:t>
            </a:r>
          </a:p>
        </p:txBody>
      </p:sp>
      <p:grpSp>
        <p:nvGrpSpPr>
          <p:cNvPr id="107" name="Gruppo 15"/>
          <p:cNvGrpSpPr/>
          <p:nvPr/>
        </p:nvGrpSpPr>
        <p:grpSpPr>
          <a:xfrm>
            <a:off x="1350497" y="392290"/>
            <a:ext cx="9136528" cy="5846585"/>
            <a:chOff x="0" y="0"/>
            <a:chExt cx="9136526" cy="5846584"/>
          </a:xfrm>
        </p:grpSpPr>
        <p:grpSp>
          <p:nvGrpSpPr>
            <p:cNvPr id="105" name="Gruppo 13"/>
            <p:cNvGrpSpPr/>
            <p:nvPr/>
          </p:nvGrpSpPr>
          <p:grpSpPr>
            <a:xfrm>
              <a:off x="0" y="0"/>
              <a:ext cx="9136527" cy="5846585"/>
              <a:chOff x="0" y="0"/>
              <a:chExt cx="9136526" cy="5846584"/>
            </a:xfrm>
          </p:grpSpPr>
          <p:pic>
            <p:nvPicPr>
              <p:cNvPr id="102" name="Immagine 4" descr="Immagine 4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0" y="0"/>
                <a:ext cx="9136527" cy="5846585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103" name="Rettangolo 9"/>
              <p:cNvSpPr/>
              <p:nvPr/>
            </p:nvSpPr>
            <p:spPr>
              <a:xfrm>
                <a:off x="1178169" y="1211426"/>
                <a:ext cx="3084343" cy="225084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pic>
            <p:nvPicPr>
              <p:cNvPr id="104" name="Immagine 12" descr="Immagine 1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64101" y="3259525"/>
                <a:ext cx="6524729" cy="50091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sp>
          <p:nvSpPr>
            <p:cNvPr id="106" name="Rettangolo 14"/>
            <p:cNvSpPr/>
            <p:nvPr/>
          </p:nvSpPr>
          <p:spPr>
            <a:xfrm>
              <a:off x="4801773" y="2913618"/>
              <a:ext cx="4074943" cy="295422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itolo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Dipendenza di 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m</a:t>
            </a:r>
            <a:r>
              <a:t> da T e p</a:t>
            </a:r>
          </a:p>
        </p:txBody>
      </p:sp>
      <p:sp>
        <p:nvSpPr>
          <p:cNvPr id="110" name="Segnaposto contenuto 2"/>
          <p:cNvSpPr txBox="1">
            <a:spLocks noGrp="1"/>
          </p:cNvSpPr>
          <p:nvPr>
            <p:ph type="body" idx="1"/>
          </p:nvPr>
        </p:nvSpPr>
        <p:spPr>
          <a:xfrm>
            <a:off x="838200" y="1429125"/>
            <a:ext cx="10515601" cy="4518905"/>
          </a:xfrm>
          <a:prstGeom prst="rect">
            <a:avLst/>
          </a:prstGeom>
        </p:spPr>
        <p:txBody>
          <a:bodyPr lIns="45719" tIns="45720" rIns="45719" bIns="45720" anchor="t">
            <a:normAutofit/>
          </a:bodyPr>
          <a:lstStyle/>
          <a:p>
            <a:pPr>
              <a:lnSpc>
                <a:spcPct val="81000"/>
              </a:lnSpc>
              <a:defRPr sz="2500"/>
            </a:pPr>
            <a:r>
              <a:t>Per una </a:t>
            </a:r>
            <a:r>
              <a:rPr b="1"/>
              <a:t>sostanza pura</a:t>
            </a:r>
            <a:r>
              <a:t>, tralasciando ora *</a:t>
            </a:r>
          </a:p>
          <a:p>
            <a:pPr>
              <a:lnSpc>
                <a:spcPct val="81000"/>
              </a:lnSpc>
              <a:defRPr sz="2500"/>
            </a:pPr>
            <a:r>
              <a:t>Ricordando che 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m</a:t>
            </a:r>
            <a:r>
              <a:t>= G</a:t>
            </a:r>
            <a:r>
              <a:rPr baseline="-25000"/>
              <a:t>m</a:t>
            </a:r>
            <a:r>
              <a:t> e la dipendenza di G da p e T</a:t>
            </a:r>
          </a:p>
          <a:p>
            <a:pPr marL="0" indent="0">
              <a:lnSpc>
                <a:spcPct val="81000"/>
              </a:lnSpc>
              <a:buSzTx/>
              <a:buNone/>
              <a:defRPr sz="2500"/>
            </a:pPr>
            <a:r>
              <a:t>	</a:t>
            </a:r>
          </a:p>
          <a:p>
            <a:pPr marL="0" indent="0">
              <a:lnSpc>
                <a:spcPct val="81000"/>
              </a:lnSpc>
              <a:buSzTx/>
              <a:buNone/>
              <a:defRPr sz="2500"/>
            </a:pPr>
            <a:r>
              <a:t>		d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m</a:t>
            </a:r>
            <a:r>
              <a:t>=</a:t>
            </a:r>
            <a:r>
              <a:rPr lang="en-US" err="1"/>
              <a:t>V</a:t>
            </a:r>
            <a:r>
              <a:rPr lang="en-US" baseline="-25000" err="1"/>
              <a:t>m</a:t>
            </a:r>
            <a:r>
              <a:rPr lang="en-US" err="1"/>
              <a:t>dp-SmdT</a:t>
            </a:r>
            <a:endParaRPr baseline="-25000" err="1"/>
          </a:p>
          <a:p>
            <a:pPr marL="0" indent="0">
              <a:lnSpc>
                <a:spcPct val="81000"/>
              </a:lnSpc>
              <a:buSzTx/>
              <a:buNone/>
              <a:defRPr sz="2500" baseline="-25000"/>
            </a:pPr>
            <a:endParaRPr baseline="-25000"/>
          </a:p>
          <a:p>
            <a:pPr marL="0" indent="0">
              <a:lnSpc>
                <a:spcPct val="81000"/>
              </a:lnSpc>
              <a:buSzTx/>
              <a:buNone/>
              <a:defRPr sz="2500"/>
            </a:pPr>
            <a:r>
              <a:t>Per gli </a:t>
            </a:r>
            <a:r>
              <a:rPr b="1"/>
              <a:t>stati condensati</a:t>
            </a:r>
            <a:r>
              <a:t> della materia (liquido, solido</a:t>
            </a:r>
            <a:r>
              <a:rPr b="1"/>
              <a:t>)</a:t>
            </a:r>
            <a:r>
              <a:t>, il </a:t>
            </a:r>
            <a:r>
              <a:rPr b="1"/>
              <a:t>volume</a:t>
            </a:r>
            <a:r>
              <a:t> è determinato dalle dimensioni delle molecole e dalle forze intermolecolari, e varia molto debolmente al variare di p e T. Così, comunemente, se ne trascura la dipendenza</a:t>
            </a:r>
          </a:p>
          <a:p>
            <a:pPr marL="0" indent="0">
              <a:lnSpc>
                <a:spcPct val="81000"/>
              </a:lnSpc>
              <a:buSzTx/>
              <a:buNone/>
              <a:defRPr sz="2500"/>
            </a:pPr>
            <a:r>
              <a:t>a </a:t>
            </a:r>
            <a:r>
              <a:rPr b="1"/>
              <a:t>T cost</a:t>
            </a:r>
            <a:r>
              <a:t>, il risultato dell’integrale è</a:t>
            </a:r>
          </a:p>
          <a:p>
            <a:pPr marL="0" indent="0">
              <a:lnSpc>
                <a:spcPct val="81000"/>
              </a:lnSpc>
              <a:buSzTx/>
              <a:buNone/>
              <a:defRPr sz="2500">
                <a:latin typeface="Symbol"/>
                <a:ea typeface="Symbol"/>
                <a:cs typeface="Symbol"/>
                <a:sym typeface="Symbol"/>
              </a:defRPr>
            </a:pPr>
            <a:r>
              <a:t>	m</a:t>
            </a:r>
            <a:r>
              <a:rPr baseline="-25000">
                <a:latin typeface="+mj-lt"/>
                <a:ea typeface="+mj-ea"/>
                <a:cs typeface="+mj-cs"/>
                <a:sym typeface="Calibri"/>
              </a:rPr>
              <a:t>f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=</a:t>
            </a:r>
            <a:r>
              <a:t>m</a:t>
            </a:r>
            <a:r>
              <a:rPr baseline="-25000">
                <a:latin typeface="+mj-lt"/>
                <a:ea typeface="+mj-ea"/>
                <a:cs typeface="+mj-cs"/>
                <a:sym typeface="Calibri"/>
              </a:rPr>
              <a:t>i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+V</a:t>
            </a:r>
            <a:r>
              <a:rPr baseline="-25000">
                <a:latin typeface="+mj-lt"/>
                <a:ea typeface="+mj-ea"/>
                <a:cs typeface="+mj-cs"/>
                <a:sym typeface="Calibri"/>
              </a:rPr>
              <a:t>m</a:t>
            </a:r>
            <a:r>
              <a:t>D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p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Immagine 2" descr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0221" y="362605"/>
            <a:ext cx="9085354" cy="5578368"/>
          </a:xfrm>
          <a:prstGeom prst="rect">
            <a:avLst/>
          </a:prstGeom>
          <a:ln w="12700">
            <a:miter lim="400000"/>
          </a:ln>
        </p:spPr>
      </p:pic>
      <p:sp>
        <p:nvSpPr>
          <p:cNvPr id="113" name="CasellaDiTesto 4"/>
          <p:cNvSpPr txBox="1"/>
          <p:nvPr/>
        </p:nvSpPr>
        <p:spPr>
          <a:xfrm>
            <a:off x="2771930" y="6033728"/>
            <a:ext cx="6001933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2400">
                <a:solidFill>
                  <a:srgbClr val="0070C0"/>
                </a:solidFill>
              </a:defRPr>
            </a:lvl1pPr>
          </a:lstStyle>
          <a:p>
            <a:r>
              <a:t>https://goldbook.iupac.org/terms/view/S05908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itolo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Dipendenza di 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m</a:t>
            </a:r>
            <a:r>
              <a:t> da p per un gas ideale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6" name="Segnaposto contenuto 2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550578" y="1399015"/>
                <a:ext cx="10515601" cy="4814326"/>
              </a:xfrm>
              <a:prstGeom prst="rect">
                <a:avLst/>
              </a:prstGeom>
            </p:spPr>
            <p:txBody>
              <a:bodyPr/>
              <a:lstStyle/>
              <a:p>
                <a:pPr marL="214884" indent="-214884" defTabSz="859536">
                  <a:lnSpc>
                    <a:spcPct val="72000"/>
                  </a:lnSpc>
                  <a:spcBef>
                    <a:spcPts val="900"/>
                  </a:spcBef>
                  <a:defRPr sz="2350"/>
                </a:pPr>
                <a:r>
                  <a:t>Per i gas non si può trascurare la dipendenza del volume da p</a:t>
                </a:r>
              </a:p>
              <a:p>
                <a:pPr marL="214884" indent="-214884" defTabSz="859536">
                  <a:lnSpc>
                    <a:spcPct val="72000"/>
                  </a:lnSpc>
                  <a:spcBef>
                    <a:spcPts val="900"/>
                  </a:spcBef>
                  <a:defRPr sz="2350"/>
                </a:pPr>
                <a:r>
                  <a:t>Per un gas ideale questa è espressa dalla legge dei gas ideali</a:t>
                </a:r>
              </a:p>
              <a:p>
                <a:pPr marL="214884" indent="-214884" defTabSz="859536">
                  <a:lnSpc>
                    <a:spcPct val="72000"/>
                  </a:lnSpc>
                  <a:spcBef>
                    <a:spcPts val="900"/>
                  </a:spcBef>
                  <a:defRPr sz="2350"/>
                </a:pPr>
                <a:r>
                  <a:t>Si considera che lo </a:t>
                </a:r>
                <a:r>
                  <a:rPr b="1"/>
                  <a:t>stato iniziale</a:t>
                </a:r>
                <a:r>
                  <a:t> sia lo </a:t>
                </a:r>
                <a:r>
                  <a:rPr b="1"/>
                  <a:t>stato standard</a:t>
                </a:r>
                <a:r>
                  <a:t>, cioè p= 1 bar</a:t>
                </a:r>
              </a:p>
              <a:p>
                <a:pPr marL="214884" indent="-214884" defTabSz="859536">
                  <a:lnSpc>
                    <a:spcPct val="72000"/>
                  </a:lnSpc>
                  <a:spcBef>
                    <a:spcPts val="900"/>
                  </a:spcBef>
                  <a:defRPr sz="2350"/>
                </a:pPr>
                <a:r>
                  <a:t>Il potenziale chimico nello stato standard, analogamente alle altre grandezze termodinamiche, viene indicato come </a:t>
                </a:r>
                <a:r>
                  <a:rPr>
                    <a:latin typeface="Symbol"/>
                    <a:ea typeface="Symbol"/>
                    <a:cs typeface="Symbol"/>
                    <a:sym typeface="Symbol"/>
                  </a:rPr>
                  <a:t>m</a:t>
                </a:r>
                <a:r>
                  <a:t>°</a:t>
                </a:r>
              </a:p>
              <a:p>
                <a:pPr marL="214884" indent="-214884" defTabSz="859536">
                  <a:lnSpc>
                    <a:spcPct val="72000"/>
                  </a:lnSpc>
                  <a:spcBef>
                    <a:spcPts val="900"/>
                  </a:spcBef>
                  <a:defRPr sz="2350"/>
                </a:pPr>
                <a:r>
                  <a:t>La variazione di </a:t>
                </a:r>
                <a:r>
                  <a:rPr>
                    <a:latin typeface="Symbol"/>
                    <a:ea typeface="Symbol"/>
                    <a:cs typeface="Symbol"/>
                    <a:sym typeface="Symbol"/>
                  </a:rPr>
                  <a:t>m</a:t>
                </a:r>
                <a:r>
                  <a:t> con la pressione è</a:t>
                </a:r>
              </a:p>
              <a:p>
                <a:pPr marL="214884" indent="-214884" defTabSz="859536">
                  <a:lnSpc>
                    <a:spcPct val="72000"/>
                  </a:lnSpc>
                  <a:spcBef>
                    <a:spcPts val="900"/>
                  </a:spcBef>
                  <a:defRPr sz="2350"/>
                </a:pPr>
                <a:endParaRPr/>
              </a:p>
              <a:p>
                <a:pPr marL="0" indent="0" defTabSz="859536">
                  <a:lnSpc>
                    <a:spcPct val="72000"/>
                  </a:lnSpc>
                  <a:spcBef>
                    <a:spcPts val="900"/>
                  </a:spcBef>
                  <a:buSzTx/>
                  <a:buNone/>
                  <a:defRPr sz="2350">
                    <a:latin typeface="Cambria Math"/>
                    <a:ea typeface="Cambria Math"/>
                    <a:cs typeface="Cambria Math"/>
                    <a:sym typeface="Cambria Math"/>
                  </a:defRPr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sz="25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sz="25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sz="25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°</m:t>
                          </m:r>
                        </m:sub>
                        <m:sup>
                          <m:r>
                            <a:rPr sz="25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p>
                        <m:e>
                          <m:r>
                            <a:rPr sz="25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sz="25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  <m:r>
                            <a:rPr sz="25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sz="25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𝑅𝑇</m:t>
                          </m:r>
                          <m:nary>
                            <m:naryPr>
                              <m:limLoc m:val="undOvr"/>
                              <m:ctrlPr>
                                <a:rPr sz="25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sz="25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sz="25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°</m:t>
                              </m:r>
                            </m:sub>
                            <m:sup>
                              <m:r>
                                <a:rPr sz="25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p>
                            <m:e>
                              <m:f>
                                <m:fPr>
                                  <m:ctrlPr>
                                    <a:rPr sz="255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55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𝑑𝑝</m:t>
                                  </m:r>
                                </m:num>
                                <m:den>
                                  <m:r>
                                    <a:rPr sz="255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den>
                              </m:f>
                            </m:e>
                          </m:nary>
                        </m:e>
                      </m:nary>
                    </m:oMath>
                  </m:oMathPara>
                </a14:m>
                <a:endParaRPr/>
              </a:p>
              <a:p>
                <a:pPr marL="0" indent="0" defTabSz="859536">
                  <a:lnSpc>
                    <a:spcPct val="72000"/>
                  </a:lnSpc>
                  <a:spcBef>
                    <a:spcPts val="900"/>
                  </a:spcBef>
                  <a:buSzTx/>
                  <a:buNone/>
                  <a:defRPr sz="2350"/>
                </a:pPr>
                <a:endParaRPr/>
              </a:p>
              <a:p>
                <a:pPr marL="0" indent="0" defTabSz="859536">
                  <a:lnSpc>
                    <a:spcPct val="72000"/>
                  </a:lnSpc>
                  <a:spcBef>
                    <a:spcPts val="900"/>
                  </a:spcBef>
                  <a:buSzTx/>
                  <a:buNone/>
                  <a:defRPr sz="2350">
                    <a:latin typeface="Cambria Math"/>
                    <a:ea typeface="Cambria Math"/>
                    <a:cs typeface="Cambria Math"/>
                    <a:sym typeface="Cambria Math"/>
                  </a:defRPr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sz="25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sz="25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sz="25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sz="25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°+</m:t>
                      </m:r>
                      <m:r>
                        <a:rPr sz="25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𝑅𝑇𝑙𝑛</m:t>
                      </m:r>
                      <m:d>
                        <m:dPr>
                          <m:ctrlPr>
                            <a:rPr sz="25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sz="25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sz="25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num>
                            <m:den>
                              <m:r>
                                <a:rPr sz="25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sz="25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°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sz="2500"/>
              </a:p>
            </p:txBody>
          </p:sp>
        </mc:Choice>
        <mc:Fallback>
          <p:sp>
            <p:nvSpPr>
              <p:cNvPr id="116" name="Segnaposto contenuto 2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50578" y="1399015"/>
                <a:ext cx="10515601" cy="4814326"/>
              </a:xfrm>
              <a:prstGeom prst="rect">
                <a:avLst/>
              </a:prstGeom>
              <a:blipFill>
                <a:blip r:embed="rId2"/>
                <a:stretch>
                  <a:fillRect l="-1159" t="-26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7" name="Rettangolo 3"/>
          <p:cNvSpPr/>
          <p:nvPr/>
        </p:nvSpPr>
        <p:spPr>
          <a:xfrm>
            <a:off x="391653" y="4926211"/>
            <a:ext cx="3263117" cy="10655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21" h="21057" extrusionOk="0">
                <a:moveTo>
                  <a:pt x="46" y="205"/>
                </a:moveTo>
                <a:cubicBezTo>
                  <a:pt x="1136" y="-41"/>
                  <a:pt x="2272" y="682"/>
                  <a:pt x="4097" y="205"/>
                </a:cubicBezTo>
                <a:cubicBezTo>
                  <a:pt x="5922" y="-271"/>
                  <a:pt x="6946" y="437"/>
                  <a:pt x="7721" y="205"/>
                </a:cubicBezTo>
                <a:cubicBezTo>
                  <a:pt x="8497" y="-26"/>
                  <a:pt x="10394" y="427"/>
                  <a:pt x="12412" y="205"/>
                </a:cubicBezTo>
                <a:cubicBezTo>
                  <a:pt x="14429" y="-16"/>
                  <a:pt x="14950" y="-115"/>
                  <a:pt x="16463" y="205"/>
                </a:cubicBezTo>
                <a:cubicBezTo>
                  <a:pt x="17975" y="526"/>
                  <a:pt x="20163" y="300"/>
                  <a:pt x="21366" y="205"/>
                </a:cubicBezTo>
                <a:cubicBezTo>
                  <a:pt x="21325" y="5139"/>
                  <a:pt x="21193" y="5731"/>
                  <a:pt x="21366" y="10943"/>
                </a:cubicBezTo>
                <a:cubicBezTo>
                  <a:pt x="21539" y="16155"/>
                  <a:pt x="21234" y="18015"/>
                  <a:pt x="21366" y="20854"/>
                </a:cubicBezTo>
                <a:cubicBezTo>
                  <a:pt x="19896" y="20820"/>
                  <a:pt x="19081" y="21329"/>
                  <a:pt x="17102" y="20854"/>
                </a:cubicBezTo>
                <a:cubicBezTo>
                  <a:pt x="15123" y="20379"/>
                  <a:pt x="14260" y="21291"/>
                  <a:pt x="13478" y="20854"/>
                </a:cubicBezTo>
                <a:cubicBezTo>
                  <a:pt x="12695" y="20417"/>
                  <a:pt x="10965" y="21239"/>
                  <a:pt x="9214" y="20854"/>
                </a:cubicBezTo>
                <a:cubicBezTo>
                  <a:pt x="7463" y="20470"/>
                  <a:pt x="6182" y="21197"/>
                  <a:pt x="4950" y="20854"/>
                </a:cubicBezTo>
                <a:cubicBezTo>
                  <a:pt x="3718" y="20511"/>
                  <a:pt x="2362" y="20771"/>
                  <a:pt x="46" y="20854"/>
                </a:cubicBezTo>
                <a:cubicBezTo>
                  <a:pt x="52" y="18631"/>
                  <a:pt x="-61" y="15429"/>
                  <a:pt x="46" y="10117"/>
                </a:cubicBezTo>
                <a:cubicBezTo>
                  <a:pt x="154" y="4805"/>
                  <a:pt x="126" y="2331"/>
                  <a:pt x="46" y="205"/>
                </a:cubicBezTo>
                <a:close/>
              </a:path>
            </a:pathLst>
          </a:custGeom>
          <a:ln w="85725">
            <a:solidFill>
              <a:srgbClr val="FF0000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4"/>
                </a:solidFill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Immagine 4" descr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1918" y="618576"/>
            <a:ext cx="8404008" cy="2558672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CasellaDiTesto 5"/>
          <p:cNvSpPr txBox="1"/>
          <p:nvPr/>
        </p:nvSpPr>
        <p:spPr>
          <a:xfrm>
            <a:off x="1831918" y="2277562"/>
            <a:ext cx="8773019" cy="828041"/>
          </a:xfrm>
          <a:prstGeom prst="rect">
            <a:avLst/>
          </a:prstGeom>
          <a:solidFill>
            <a:srgbClr val="E2F0D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2400"/>
            </a:lvl1pPr>
          </a:lstStyle>
          <a:p>
            <a:r>
              <a:t>Una fase di una sostanza è una porzione della sostanza uniforme sia come composizione chimica che stato fisico (lo stato di aggregazione)</a:t>
            </a:r>
          </a:p>
        </p:txBody>
      </p:sp>
      <p:sp>
        <p:nvSpPr>
          <p:cNvPr id="121" name="CasellaDiTesto 7"/>
          <p:cNvSpPr txBox="1"/>
          <p:nvPr/>
        </p:nvSpPr>
        <p:spPr>
          <a:xfrm>
            <a:off x="1769839" y="1812008"/>
            <a:ext cx="8897176" cy="45974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2400">
                <a:solidFill>
                  <a:srgbClr val="0070C0"/>
                </a:solidFill>
              </a:defRPr>
            </a:lvl1pPr>
          </a:lstStyle>
          <a:p>
            <a:r>
              <a:t>https://goldbook.iupac.org/terms/view/P04528</a:t>
            </a:r>
          </a:p>
        </p:txBody>
      </p:sp>
      <p:pic>
        <p:nvPicPr>
          <p:cNvPr id="122" name="Immagine 9" descr="Immagin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9490" y="3357805"/>
            <a:ext cx="9782033" cy="2442471"/>
          </a:xfrm>
          <a:prstGeom prst="rect">
            <a:avLst/>
          </a:prstGeom>
          <a:ln w="12700">
            <a:miter lim="400000"/>
          </a:ln>
        </p:spPr>
      </p:pic>
      <p:sp>
        <p:nvSpPr>
          <p:cNvPr id="123" name="CasellaDiTesto 11"/>
          <p:cNvSpPr txBox="1"/>
          <p:nvPr/>
        </p:nvSpPr>
        <p:spPr>
          <a:xfrm>
            <a:off x="5443869" y="5544996"/>
            <a:ext cx="6001933" cy="828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2400">
                <a:solidFill>
                  <a:srgbClr val="0070C0"/>
                </a:solidFill>
              </a:defRPr>
            </a:lvl1pPr>
          </a:lstStyle>
          <a:p>
            <a:r>
              <a:t>https://goldbook.iupac.org/terms/view/P04537</a:t>
            </a:r>
          </a:p>
        </p:txBody>
      </p:sp>
      <p:sp>
        <p:nvSpPr>
          <p:cNvPr id="124" name="CasellaDiTesto 8"/>
          <p:cNvSpPr txBox="1"/>
          <p:nvPr/>
        </p:nvSpPr>
        <p:spPr>
          <a:xfrm>
            <a:off x="1709490" y="6049521"/>
            <a:ext cx="10163642" cy="497841"/>
          </a:xfrm>
          <a:prstGeom prst="rect">
            <a:avLst/>
          </a:prstGeom>
          <a:solidFill>
            <a:srgbClr val="E2F0D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2600" b="1"/>
            </a:pPr>
            <a:r>
              <a:t>Transizione di fase </a:t>
            </a:r>
            <a:r>
              <a:rPr b="0"/>
              <a:t>il passaggio spontaneo da una fase ad un’altra</a:t>
            </a:r>
          </a:p>
        </p:txBody>
      </p:sp>
      <p:sp>
        <p:nvSpPr>
          <p:cNvPr id="125" name="CasellaDiTesto 2"/>
          <p:cNvSpPr txBox="1"/>
          <p:nvPr/>
        </p:nvSpPr>
        <p:spPr>
          <a:xfrm>
            <a:off x="425548" y="2419643"/>
            <a:ext cx="1115796" cy="535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2800">
                <a:solidFill>
                  <a:srgbClr val="A9D18E"/>
                </a:solidFill>
              </a:defRPr>
            </a:lvl1pPr>
          </a:lstStyle>
          <a:p>
            <a:r>
              <a:t>Atkins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itolo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Transizione di fase del I ordine</a:t>
            </a:r>
          </a:p>
        </p:txBody>
      </p:sp>
      <p:sp>
        <p:nvSpPr>
          <p:cNvPr id="128" name="Segnaposto contenuto 2"/>
          <p:cNvSpPr txBox="1">
            <a:spLocks noGrp="1"/>
          </p:cNvSpPr>
          <p:nvPr>
            <p:ph type="body" idx="1"/>
          </p:nvPr>
        </p:nvSpPr>
        <p:spPr>
          <a:xfrm>
            <a:off x="838200" y="1593886"/>
            <a:ext cx="10515600" cy="4351339"/>
          </a:xfrm>
          <a:prstGeom prst="rect">
            <a:avLst/>
          </a:prstGeom>
        </p:spPr>
        <p:txBody>
          <a:bodyPr/>
          <a:lstStyle/>
          <a:p>
            <a:pPr marL="226313" indent="-226313" defTabSz="905255">
              <a:spcBef>
                <a:spcPts val="900"/>
              </a:spcBef>
              <a:defRPr sz="2772"/>
            </a:pPr>
            <a:r>
              <a:t>Si verifica, ad ogni data p, ad una determinata T</a:t>
            </a:r>
          </a:p>
          <a:p>
            <a:pPr marL="226313" indent="-226313" defTabSz="905255">
              <a:spcBef>
                <a:spcPts val="900"/>
              </a:spcBef>
              <a:defRPr sz="2772"/>
            </a:pPr>
            <a:r>
              <a:t>Il calore provoca i cambiamenti di fase quali la trasformazione dalla fase liquida a quella gassosa o dalla fase solida alla fase liquida</a:t>
            </a:r>
          </a:p>
          <a:p>
            <a:pPr marL="226313" indent="-226313" defTabSz="905255">
              <a:spcBef>
                <a:spcPts val="900"/>
              </a:spcBef>
              <a:defRPr sz="2772"/>
            </a:pPr>
            <a:r>
              <a:t>Una transizione nella quale alla transizione </a:t>
            </a:r>
          </a:p>
          <a:p>
            <a:pPr marL="0" lvl="1" indent="452627" defTabSz="905255">
              <a:spcBef>
                <a:spcPts val="400"/>
              </a:spcBef>
              <a:buSzTx/>
              <a:buNone/>
              <a:defRPr sz="2772"/>
            </a:pPr>
            <a:r>
              <a:t>le energie di Gibbs molari (potenziali chimici)delle due fasi sono uguali: 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m</a:t>
            </a:r>
            <a:r>
              <a:t>(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a</a:t>
            </a:r>
            <a:r>
              <a:t>)= 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m</a:t>
            </a:r>
            <a:r>
              <a:t>(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b</a:t>
            </a:r>
            <a:r>
              <a:t>)</a:t>
            </a:r>
            <a:endParaRPr sz="2376"/>
          </a:p>
          <a:p>
            <a:pPr marL="0" lvl="1" indent="452627" defTabSz="905255">
              <a:spcBef>
                <a:spcPts val="400"/>
              </a:spcBef>
              <a:buSzTx/>
              <a:buNone/>
              <a:defRPr sz="2772"/>
            </a:pPr>
            <a:r>
              <a:t>Le loro derivate prime rispetto a T e p sono discontinue, cioè </a:t>
            </a:r>
            <a:endParaRPr sz="2376"/>
          </a:p>
          <a:p>
            <a:pPr marL="0" lvl="1" indent="452627" defTabSz="905255">
              <a:spcBef>
                <a:spcPts val="400"/>
              </a:spcBef>
              <a:buSzTx/>
              <a:buNone/>
              <a:defRPr sz="2772"/>
            </a:pPr>
            <a:r>
              <a:t>S</a:t>
            </a:r>
            <a:r>
              <a:rPr baseline="-25191"/>
              <a:t>m</a:t>
            </a:r>
            <a:r>
              <a:t>(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a</a:t>
            </a:r>
            <a:r>
              <a:t>)≠ S</a:t>
            </a:r>
            <a:r>
              <a:rPr baseline="-25191"/>
              <a:t>m</a:t>
            </a:r>
            <a:r>
              <a:t>(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b</a:t>
            </a:r>
            <a:r>
              <a:t>) </a:t>
            </a:r>
            <a:endParaRPr sz="2376"/>
          </a:p>
          <a:p>
            <a:pPr marL="0" lvl="1" indent="452627" defTabSz="905255">
              <a:spcBef>
                <a:spcPts val="400"/>
              </a:spcBef>
              <a:buSzTx/>
              <a:buNone/>
              <a:defRPr sz="2772"/>
            </a:pPr>
            <a:r>
              <a:t>V</a:t>
            </a:r>
            <a:r>
              <a:rPr baseline="-25191"/>
              <a:t>m</a:t>
            </a:r>
            <a:r>
              <a:t>(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a</a:t>
            </a:r>
            <a:r>
              <a:t>)≠ V</a:t>
            </a:r>
            <a:r>
              <a:rPr baseline="-25191"/>
              <a:t>m</a:t>
            </a:r>
            <a:r>
              <a:t>(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b</a:t>
            </a:r>
            <a:r>
              <a:t>)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itolo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Diagramma di fase</a:t>
            </a:r>
          </a:p>
        </p:txBody>
      </p:sp>
      <p:pic>
        <p:nvPicPr>
          <p:cNvPr id="131" name="Immagine 4" descr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5544" y="1336005"/>
            <a:ext cx="4969706" cy="4631768"/>
          </a:xfrm>
          <a:prstGeom prst="rect">
            <a:avLst/>
          </a:prstGeom>
          <a:ln w="12700">
            <a:miter lim="400000"/>
          </a:ln>
        </p:spPr>
      </p:pic>
      <p:sp>
        <p:nvSpPr>
          <p:cNvPr id="132" name="CasellaDiTesto 6"/>
          <p:cNvSpPr txBox="1"/>
          <p:nvPr/>
        </p:nvSpPr>
        <p:spPr>
          <a:xfrm>
            <a:off x="5725550" y="6176962"/>
            <a:ext cx="6006905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r>
              <a:t>https://imfsrule.weebly.com/phase-diagrams.html</a:t>
            </a:r>
          </a:p>
        </p:txBody>
      </p:sp>
      <p:sp>
        <p:nvSpPr>
          <p:cNvPr id="133" name="CasellaDiTesto 7"/>
          <p:cNvSpPr txBox="1"/>
          <p:nvPr/>
        </p:nvSpPr>
        <p:spPr>
          <a:xfrm>
            <a:off x="7627912" y="616294"/>
            <a:ext cx="3344888" cy="6639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3200"/>
            </a:pPr>
            <a:r>
              <a:t>H</a:t>
            </a:r>
            <a:r>
              <a:rPr baseline="-25000"/>
              <a:t>2</a:t>
            </a:r>
            <a:r>
              <a:t>O</a:t>
            </a:r>
          </a:p>
        </p:txBody>
      </p:sp>
      <p:sp>
        <p:nvSpPr>
          <p:cNvPr id="134" name="Segnaposto contenuto 2"/>
          <p:cNvSpPr txBox="1">
            <a:spLocks noGrp="1"/>
          </p:cNvSpPr>
          <p:nvPr>
            <p:ph type="body" sz="half" idx="1"/>
          </p:nvPr>
        </p:nvSpPr>
        <p:spPr>
          <a:xfrm>
            <a:off x="1058598" y="1542389"/>
            <a:ext cx="4473324" cy="4741317"/>
          </a:xfrm>
          <a:prstGeom prst="rect">
            <a:avLst/>
          </a:prstGeom>
        </p:spPr>
        <p:txBody>
          <a:bodyPr/>
          <a:lstStyle/>
          <a:p>
            <a:r>
              <a:t>es. ad 1 atm il ghiaccio costituisce la fase stabile dell’acqua a T&lt; 0 °C</a:t>
            </a:r>
          </a:p>
          <a:p>
            <a:r>
              <a:t>a T&gt; 0°C è stabile la fase liquida</a:t>
            </a:r>
          </a:p>
          <a:p>
            <a:r>
              <a:t>Il digramma di fase di una sostanza mostra le </a:t>
            </a:r>
            <a:r>
              <a:rPr b="1"/>
              <a:t>regioni di p e T </a:t>
            </a:r>
            <a:r>
              <a:t>alle quali le varie fasi sono termodinamicamente stabili (equilibrio)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Tema di Office">
  <a:themeElements>
    <a:clrScheme name="Tema di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i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Tema di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i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85F60B50A3E5E644B24FC83C95A4D028" ma:contentTypeVersion="11" ma:contentTypeDescription="Creare un nuovo documento." ma:contentTypeScope="" ma:versionID="3041f6e39f190b61dc9d46553c157b23">
  <xsd:schema xmlns:xsd="http://www.w3.org/2001/XMLSchema" xmlns:xs="http://www.w3.org/2001/XMLSchema" xmlns:p="http://schemas.microsoft.com/office/2006/metadata/properties" xmlns:ns2="f3ec0090-a91c-41e3-8ea3-4e47221e0305" xmlns:ns3="e2159b33-9406-468d-939c-07ba024f37a5" targetNamespace="http://schemas.microsoft.com/office/2006/metadata/properties" ma:root="true" ma:fieldsID="1d79bd20525a437854712462ea9051be" ns2:_="" ns3:_="">
    <xsd:import namespace="f3ec0090-a91c-41e3-8ea3-4e47221e0305"/>
    <xsd:import namespace="e2159b33-9406-468d-939c-07ba024f37a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ec0090-a91c-41e3-8ea3-4e47221e030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Tag immagine" ma:readOnly="false" ma:fieldId="{5cf76f15-5ced-4ddc-b409-7134ff3c332f}" ma:taxonomyMulti="true" ma:sspId="0364805e-22fd-4701-b436-1ee1bdeaa5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159b33-9406-468d-939c-07ba024f37a5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615886f4-f8df-4689-9308-cce423995497}" ma:internalName="TaxCatchAll" ma:showField="CatchAllData" ma:web="e2159b33-9406-468d-939c-07ba024f37a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2159b33-9406-468d-939c-07ba024f37a5" xsi:nil="true"/>
    <lcf76f155ced4ddcb4097134ff3c332f xmlns="f3ec0090-a91c-41e3-8ea3-4e47221e030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6C8558E-82FF-46F5-A6BF-F3616F4F660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1721B97-DD9E-4AC4-AE6B-E671C78290D3}"/>
</file>

<file path=customXml/itemProps3.xml><?xml version="1.0" encoding="utf-8"?>
<ds:datastoreItem xmlns:ds="http://schemas.openxmlformats.org/officeDocument/2006/customXml" ds:itemID="{285FA4D7-5AB0-458D-B011-4359DF22D231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25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Tema di Office</vt:lpstr>
      <vt:lpstr>Il potenziale chimico</vt:lpstr>
      <vt:lpstr>Il potenziale chimico di una sostanza pura</vt:lpstr>
      <vt:lpstr>PowerPoint Presentation</vt:lpstr>
      <vt:lpstr>Dipendenza di m da T e p</vt:lpstr>
      <vt:lpstr>PowerPoint Presentation</vt:lpstr>
      <vt:lpstr>Dipendenza di m da p per un gas ideale</vt:lpstr>
      <vt:lpstr>PowerPoint Presentation</vt:lpstr>
      <vt:lpstr>Transizione di fase del I ordine</vt:lpstr>
      <vt:lpstr>Diagramma di fase</vt:lpstr>
      <vt:lpstr>Diagramma di fase per una sostanza pura </vt:lpstr>
      <vt:lpstr>Condizione dell’equilibrio tra le fasi</vt:lpstr>
      <vt:lpstr>PowerPoint Presentation</vt:lpstr>
      <vt:lpstr>Dipendenza della stabilità delle fasi dalla T</vt:lpstr>
      <vt:lpstr>Dipendenza della stabilità delle fasi dalla T</vt:lpstr>
      <vt:lpstr>Dipendenza della stabilità delle fasi dalla T</vt:lpstr>
      <vt:lpstr>Dipendenza della stabilità delle fasi dalla p</vt:lpstr>
      <vt:lpstr>Dipendenza della stabilità delle fasi dalla p</vt:lpstr>
      <vt:lpstr>Confini di fase</vt:lpstr>
      <vt:lpstr>Equazione di Clapeyron</vt:lpstr>
      <vt:lpstr>Confine solido-liquido</vt:lpstr>
      <vt:lpstr>PowerPoint Presentation</vt:lpstr>
      <vt:lpstr>PowerPoint Presentation</vt:lpstr>
      <vt:lpstr>Confine liquido-vapore</vt:lpstr>
      <vt:lpstr>Equazione di Clapeyron-Clausius</vt:lpstr>
      <vt:lpstr>Confine solido-vapore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 potenziale chimico</dc:title>
  <dc:creator>asaro</dc:creator>
  <cp:revision>1</cp:revision>
  <cp:lastPrinted>2025-03-31T08:25:29Z</cp:lastPrinted>
  <dcterms:modified xsi:type="dcterms:W3CDTF">2025-04-01T07:14:53Z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0x01010085F60B50A3E5E644B24FC83C95A4D028</vt:lpwstr>
  </property>
</Properties>
</file>