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322" r:id="rId6"/>
    <p:sldId id="260" r:id="rId7"/>
    <p:sldId id="261" r:id="rId8"/>
    <p:sldId id="264" r:id="rId9"/>
    <p:sldId id="262" r:id="rId10"/>
    <p:sldId id="263" r:id="rId11"/>
    <p:sldId id="265" r:id="rId12"/>
    <p:sldId id="269" r:id="rId13"/>
    <p:sldId id="266" r:id="rId14"/>
    <p:sldId id="267" r:id="rId15"/>
    <p:sldId id="268" r:id="rId16"/>
    <p:sldId id="270" r:id="rId17"/>
    <p:sldId id="271" r:id="rId18"/>
    <p:sldId id="272" r:id="rId19"/>
    <p:sldId id="273" r:id="rId20"/>
    <p:sldId id="311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2" r:id="rId29"/>
    <p:sldId id="288" r:id="rId30"/>
    <p:sldId id="284" r:id="rId31"/>
    <p:sldId id="283" r:id="rId32"/>
    <p:sldId id="285" r:id="rId33"/>
    <p:sldId id="286" r:id="rId34"/>
    <p:sldId id="289" r:id="rId35"/>
    <p:sldId id="287" r:id="rId36"/>
    <p:sldId id="295" r:id="rId37"/>
    <p:sldId id="296" r:id="rId38"/>
    <p:sldId id="297" r:id="rId39"/>
    <p:sldId id="298" r:id="rId40"/>
    <p:sldId id="290" r:id="rId41"/>
    <p:sldId id="291" r:id="rId42"/>
    <p:sldId id="292" r:id="rId43"/>
    <p:sldId id="293" r:id="rId44"/>
    <p:sldId id="294" r:id="rId45"/>
    <p:sldId id="306" r:id="rId46"/>
    <p:sldId id="307" r:id="rId47"/>
    <p:sldId id="308" r:id="rId48"/>
    <p:sldId id="309" r:id="rId49"/>
    <p:sldId id="310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7084" autoAdjust="0"/>
  </p:normalViewPr>
  <p:slideViewPr>
    <p:cSldViewPr snapToGrid="0">
      <p:cViewPr varScale="1">
        <p:scale>
          <a:sx n="113" d="100"/>
          <a:sy n="113" d="100"/>
        </p:scale>
        <p:origin x="1040" y="184"/>
      </p:cViewPr>
      <p:guideLst/>
    </p:cSldViewPr>
  </p:slideViewPr>
  <p:outlineViewPr>
    <p:cViewPr>
      <p:scale>
        <a:sx n="33" d="100"/>
        <a:sy n="33" d="100"/>
      </p:scale>
      <p:origin x="0" y="-406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BBO PIERANGELO" userId="16e9d2d9-df57-4a06-a537-9892638f7b8a" providerId="ADAL" clId="{1C38FB40-7CF9-EA42-A89D-24822F15F2F5}"/>
    <pc:docChg chg="delSld">
      <pc:chgData name="GOBBO PIERANGELO" userId="16e9d2d9-df57-4a06-a537-9892638f7b8a" providerId="ADAL" clId="{1C38FB40-7CF9-EA42-A89D-24822F15F2F5}" dt="2023-08-10T09:58:00.510" v="1" actId="2696"/>
      <pc:docMkLst>
        <pc:docMk/>
      </pc:docMkLst>
      <pc:sldChg chg="del">
        <pc:chgData name="GOBBO PIERANGELO" userId="16e9d2d9-df57-4a06-a537-9892638f7b8a" providerId="ADAL" clId="{1C38FB40-7CF9-EA42-A89D-24822F15F2F5}" dt="2023-08-10T09:57:20.072" v="0" actId="2696"/>
        <pc:sldMkLst>
          <pc:docMk/>
          <pc:sldMk cId="141521186" sldId="281"/>
        </pc:sldMkLst>
      </pc:sldChg>
      <pc:sldChg chg="del">
        <pc:chgData name="GOBBO PIERANGELO" userId="16e9d2d9-df57-4a06-a537-9892638f7b8a" providerId="ADAL" clId="{1C38FB40-7CF9-EA42-A89D-24822F15F2F5}" dt="2023-08-10T09:58:00.510" v="1" actId="2696"/>
        <pc:sldMkLst>
          <pc:docMk/>
          <pc:sldMk cId="1387609570" sldId="299"/>
        </pc:sldMkLst>
      </pc:sldChg>
      <pc:sldChg chg="del">
        <pc:chgData name="GOBBO PIERANGELO" userId="16e9d2d9-df57-4a06-a537-9892638f7b8a" providerId="ADAL" clId="{1C38FB40-7CF9-EA42-A89D-24822F15F2F5}" dt="2023-08-10T09:57:20.072" v="0" actId="2696"/>
        <pc:sldMkLst>
          <pc:docMk/>
          <pc:sldMk cId="2444250563" sldId="312"/>
        </pc:sldMkLst>
      </pc:sldChg>
      <pc:sldChg chg="del">
        <pc:chgData name="GOBBO PIERANGELO" userId="16e9d2d9-df57-4a06-a537-9892638f7b8a" providerId="ADAL" clId="{1C38FB40-7CF9-EA42-A89D-24822F15F2F5}" dt="2023-08-10T09:57:20.072" v="0" actId="2696"/>
        <pc:sldMkLst>
          <pc:docMk/>
          <pc:sldMk cId="3019416001" sldId="313"/>
        </pc:sldMkLst>
      </pc:sldChg>
      <pc:sldChg chg="del">
        <pc:chgData name="GOBBO PIERANGELO" userId="16e9d2d9-df57-4a06-a537-9892638f7b8a" providerId="ADAL" clId="{1C38FB40-7CF9-EA42-A89D-24822F15F2F5}" dt="2023-08-10T09:57:20.072" v="0" actId="2696"/>
        <pc:sldMkLst>
          <pc:docMk/>
          <pc:sldMk cId="596623634" sldId="314"/>
        </pc:sldMkLst>
      </pc:sldChg>
      <pc:sldChg chg="del">
        <pc:chgData name="GOBBO PIERANGELO" userId="16e9d2d9-df57-4a06-a537-9892638f7b8a" providerId="ADAL" clId="{1C38FB40-7CF9-EA42-A89D-24822F15F2F5}" dt="2023-08-10T09:57:20.072" v="0" actId="2696"/>
        <pc:sldMkLst>
          <pc:docMk/>
          <pc:sldMk cId="241500414" sldId="315"/>
        </pc:sldMkLst>
      </pc:sldChg>
      <pc:sldChg chg="del">
        <pc:chgData name="GOBBO PIERANGELO" userId="16e9d2d9-df57-4a06-a537-9892638f7b8a" providerId="ADAL" clId="{1C38FB40-7CF9-EA42-A89D-24822F15F2F5}" dt="2023-08-10T09:58:00.510" v="1" actId="2696"/>
        <pc:sldMkLst>
          <pc:docMk/>
          <pc:sldMk cId="648472238" sldId="316"/>
        </pc:sldMkLst>
      </pc:sldChg>
      <pc:sldChg chg="del">
        <pc:chgData name="GOBBO PIERANGELO" userId="16e9d2d9-df57-4a06-a537-9892638f7b8a" providerId="ADAL" clId="{1C38FB40-7CF9-EA42-A89D-24822F15F2F5}" dt="2023-08-10T09:58:00.510" v="1" actId="2696"/>
        <pc:sldMkLst>
          <pc:docMk/>
          <pc:sldMk cId="2325534154" sldId="317"/>
        </pc:sldMkLst>
      </pc:sldChg>
      <pc:sldChg chg="del">
        <pc:chgData name="GOBBO PIERANGELO" userId="16e9d2d9-df57-4a06-a537-9892638f7b8a" providerId="ADAL" clId="{1C38FB40-7CF9-EA42-A89D-24822F15F2F5}" dt="2023-08-10T09:58:00.510" v="1" actId="2696"/>
        <pc:sldMkLst>
          <pc:docMk/>
          <pc:sldMk cId="2979761862" sldId="318"/>
        </pc:sldMkLst>
      </pc:sldChg>
      <pc:sldChg chg="del">
        <pc:chgData name="GOBBO PIERANGELO" userId="16e9d2d9-df57-4a06-a537-9892638f7b8a" providerId="ADAL" clId="{1C38FB40-7CF9-EA42-A89D-24822F15F2F5}" dt="2023-08-10T09:58:00.510" v="1" actId="2696"/>
        <pc:sldMkLst>
          <pc:docMk/>
          <pc:sldMk cId="1990403745" sldId="319"/>
        </pc:sldMkLst>
      </pc:sldChg>
      <pc:sldChg chg="del">
        <pc:chgData name="GOBBO PIERANGELO" userId="16e9d2d9-df57-4a06-a537-9892638f7b8a" providerId="ADAL" clId="{1C38FB40-7CF9-EA42-A89D-24822F15F2F5}" dt="2023-08-10T09:58:00.510" v="1" actId="2696"/>
        <pc:sldMkLst>
          <pc:docMk/>
          <pc:sldMk cId="2800939903" sldId="320"/>
        </pc:sldMkLst>
      </pc:sldChg>
      <pc:sldChg chg="del">
        <pc:chgData name="GOBBO PIERANGELO" userId="16e9d2d9-df57-4a06-a537-9892638f7b8a" providerId="ADAL" clId="{1C38FB40-7CF9-EA42-A89D-24822F15F2F5}" dt="2023-08-10T09:58:00.510" v="1" actId="2696"/>
        <pc:sldMkLst>
          <pc:docMk/>
          <pc:sldMk cId="2862716639" sldId="321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8EECA-3D49-4E62-B323-0E759ABEE25F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F6BE8-AFF9-495C-9DD2-3CF7F8642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12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Enantiomero 1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F6BE8-AFF9-495C-9DD2-3CF7F8642A6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39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F6BE8-AFF9-495C-9DD2-3CF7F8642A6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88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VIII lezione, 18 ore 2022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F6BE8-AFF9-495C-9DD2-3CF7F8642A6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354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Fine lezione  8, 16h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F6BE8-AFF9-495C-9DD2-3CF7F8642A6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95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8DA43F-1139-4384-8027-574B3037C9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A1EA51F-A03A-4BD4-87E3-E71252F23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171034B-6CC7-4EDB-BEBC-6054AFA55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54D3-A085-42DE-A3AF-F9A3D895EF40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B64FF2C-A791-49E3-A45A-9D9F5F140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5917C20-4698-4CCA-A28F-1024C0762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13DB-924E-4F88-A97C-0BB72C36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966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9BEDA1-BD1A-4687-ABEA-9F84F29B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B30BD02-D89D-4415-B710-570AB5AD0C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BD3A4BA-EE51-4675-897B-83A8A699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54D3-A085-42DE-A3AF-F9A3D895EF40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D6E32E-CD08-4C8D-A859-8B21701B3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2A3D5AD-FCDF-47CC-A573-F48E95795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13DB-924E-4F88-A97C-0BB72C36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86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A9588CA-3AFA-4D0A-8E1E-0C85AD0557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C3051F2-2EEB-44E9-8721-3487B5723C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AC08406-DC7F-4BB0-8278-BF7BA7265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54D3-A085-42DE-A3AF-F9A3D895EF40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2917146-F948-4A5C-B55C-EA81372F8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ADC951E-230B-4C74-91A7-CB11B306D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13DB-924E-4F88-A97C-0BB72C36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12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062AB3-928E-4952-B464-48FA339D2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AFE365-A90F-47AE-AC09-DE815A12F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D5A682-84D6-482A-B1D0-935D4183B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54D3-A085-42DE-A3AF-F9A3D895EF40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675EFE0-CDC3-47E8-B3A6-7AD15932C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FD5C1A8-C69D-4F6A-B697-32D2FEFE7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13DB-924E-4F88-A97C-0BB72C36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113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1F7B26-13B2-4A54-A561-785769944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9BEF58A-2B4B-4EB2-A2DF-E69584EC1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54547EB-A907-4538-A348-D8A3B2B7A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54D3-A085-42DE-A3AF-F9A3D895EF40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D227056-20F4-400D-9B01-34351DEBC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2875EDF-0F79-4413-BCEF-89D76276F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13DB-924E-4F88-A97C-0BB72C36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077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BBB7AF-364E-4A24-B8AC-897981B42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70D539E-8C5A-4257-9188-243BFEA7C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DB99F6E-4E94-441C-89F0-9D672234F9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59DFA3C-2EE9-4B94-A0B6-8AED230DD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54D3-A085-42DE-A3AF-F9A3D895EF40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2FAD2DA-D6ED-4C50-98A2-C56680783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0E5CE39-6CAC-496E-ABB3-FD40035F6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13DB-924E-4F88-A97C-0BB72C36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89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007104-40A9-43A1-BCD4-755CB9367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C000169-6044-41AA-95FE-9065F9385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BDBE096-87EE-4530-A0BC-71882F964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178FD11-0323-46B0-AE32-1A7CA3C058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EEDC33D-0EB9-4F01-9D87-7BC8B8D00D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6B7592E-BA48-487A-8069-9DAFC623D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54D3-A085-42DE-A3AF-F9A3D895EF40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B825E6F-AEBA-466A-A42E-7CE753AA3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D67E1ED-BFFA-4743-8E90-A28703604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13DB-924E-4F88-A97C-0BB72C36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80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56F267-79AB-4A76-982E-FCC312B26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32539AE-9B89-41F0-AACF-465DAAF76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54D3-A085-42DE-A3AF-F9A3D895EF40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894C0AF-C5DE-482F-BF46-AE59806F7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6B5DFB6-0EDE-4F6E-A551-592F5FE2D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13DB-924E-4F88-A97C-0BB72C36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5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6C2410D-AF62-4A53-8714-4332DADB6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54D3-A085-42DE-A3AF-F9A3D895EF40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5CF4FA2-1AB1-479B-87C8-7A314EC4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DCB665D-CF16-4470-8E4E-5F52F48D6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13DB-924E-4F88-A97C-0BB72C36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83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056DA8-16BE-4C38-822B-3868643DE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9378C7-7824-4CD7-AACA-ADD9941B1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E971B53-E505-47C4-B50F-92A7B6804A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15A20D1-37B9-4451-816A-682B3637D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54D3-A085-42DE-A3AF-F9A3D895EF40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C26BA26-262A-4909-A6AD-DEFA3F422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2BD0F88-E995-4F8B-9C3D-CD7C88A8F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13DB-924E-4F88-A97C-0BB72C36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20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9E20C2-312F-4E75-8BBF-DE4C0F769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45EE536-3DDE-4314-946E-6F62793C1C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B36C8D2-9E8D-46BE-AE56-4C1F21725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50999A0-B33D-43CC-9A87-FE8F9C124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54D3-A085-42DE-A3AF-F9A3D895EF40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6A928C8-A50C-4ACF-B04C-DFE249B06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A70C757-05D5-456C-9960-C922F605B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13DB-924E-4F88-A97C-0BB72C36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98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9950FE0-B685-4336-9FBA-AB024864B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C93086C-CFE9-41A3-AEBD-EECA727C1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193F8EE-9E09-4941-A189-0356B96320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254D3-A085-42DE-A3AF-F9A3D895EF40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67B7F22-923D-4D90-B3E8-F76FA96931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5779E0-20BC-4E01-8265-1AA0C2A31B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813DB-924E-4F88-A97C-0BB72C36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4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11" Type="http://schemas.openxmlformats.org/officeDocument/2006/relationships/image" Target="../media/image9.emf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0.emf"/><Relationship Id="rId9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0.emf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emf"/><Relationship Id="rId5" Type="http://schemas.openxmlformats.org/officeDocument/2006/relationships/image" Target="../media/image23.emf"/><Relationship Id="rId10" Type="http://schemas.openxmlformats.org/officeDocument/2006/relationships/image" Target="../media/image25.emf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64B92E-6DA2-4C4E-8882-67EDB643C8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Stereochimica</a:t>
            </a:r>
            <a:endParaRPr lang="en-US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169E862-57E8-4AB0-9A6F-2CC671746F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Molecole</a:t>
            </a:r>
            <a:r>
              <a:rPr lang="en-US" dirty="0"/>
              <a:t> </a:t>
            </a:r>
            <a:r>
              <a:rPr lang="en-US" dirty="0" err="1"/>
              <a:t>nelle</a:t>
            </a:r>
            <a:r>
              <a:rPr lang="en-US" dirty="0"/>
              <a:t> </a:t>
            </a:r>
            <a:r>
              <a:rPr lang="en-US" dirty="0" err="1"/>
              <a:t>tre</a:t>
            </a:r>
            <a:r>
              <a:rPr lang="en-US" dirty="0"/>
              <a:t> </a:t>
            </a:r>
            <a:r>
              <a:rPr lang="en-US" dirty="0" err="1"/>
              <a:t>dimensioni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983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B4F40C-E5BD-41CD-A726-BAD6EA7FB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Enantiomeri</a:t>
            </a:r>
            <a:r>
              <a:rPr lang="en-US" dirty="0"/>
              <a:t> 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2F95C4FF-69EE-40EF-AF59-4C60E57200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30086" y="2178744"/>
            <a:ext cx="1900518" cy="111162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81BD136-9DF1-4899-85DE-3EA9C98FCD93}"/>
              </a:ext>
            </a:extLst>
          </p:cNvPr>
          <p:cNvSpPr txBox="1"/>
          <p:nvPr/>
        </p:nvSpPr>
        <p:spPr>
          <a:xfrm>
            <a:off x="3692391" y="2354226"/>
            <a:ext cx="1218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2-butanolo</a:t>
            </a:r>
            <a:endParaRPr lang="en-US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E066D02C-4310-4D5A-90B9-71DBC8CABC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8875524"/>
              </p:ext>
            </p:extLst>
          </p:nvPr>
        </p:nvGraphicFramePr>
        <p:xfrm>
          <a:off x="1940843" y="4190520"/>
          <a:ext cx="1651199" cy="943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S ChemDraw Drawing" r:id="rId5" imgW="910942" imgH="520875" progId="ChemDraw.Document.6.0">
                  <p:embed/>
                </p:oleObj>
              </mc:Choice>
              <mc:Fallback>
                <p:oleObj name="CS ChemDraw Drawing" r:id="rId5" imgW="910942" imgH="520875" progId="ChemDraw.Document.6.0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E066D02C-4310-4D5A-90B9-71DBC8CABC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40843" y="4190520"/>
                        <a:ext cx="1651199" cy="9435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magine 6">
            <a:extLst>
              <a:ext uri="{FF2B5EF4-FFF2-40B4-BE49-F238E27FC236}">
                <a16:creationId xmlns:a16="http://schemas.microsoft.com/office/drawing/2014/main" id="{C2773094-43A3-4B88-AF0C-A6AEDD4017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2042" y="3069712"/>
            <a:ext cx="1290918" cy="2698376"/>
          </a:xfrm>
          <a:prstGeom prst="rect">
            <a:avLst/>
          </a:prstGeom>
        </p:spPr>
      </p:pic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F09F335D-A7AC-411B-B8DB-BE232D23AB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052406"/>
              </p:ext>
            </p:extLst>
          </p:nvPr>
        </p:nvGraphicFramePr>
        <p:xfrm>
          <a:off x="4888136" y="4191278"/>
          <a:ext cx="1646023" cy="942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S ChemDraw Drawing" r:id="rId8" imgW="909405" imgH="520875" progId="ChemDraw.Document.6.0">
                  <p:embed/>
                </p:oleObj>
              </mc:Choice>
              <mc:Fallback>
                <p:oleObj name="CS ChemDraw Drawing" r:id="rId8" imgW="909405" imgH="520875" progId="ChemDraw.Document.6.0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F09F335D-A7AC-411B-B8DB-BE232D23AB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88136" y="4191278"/>
                        <a:ext cx="1646023" cy="9427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710F4EBE-CA64-4587-B219-D7898BB540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632963"/>
              </p:ext>
            </p:extLst>
          </p:nvPr>
        </p:nvGraphicFramePr>
        <p:xfrm>
          <a:off x="7831138" y="4191000"/>
          <a:ext cx="1557337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S ChemDraw Drawing" r:id="rId10" imgW="860612" imgH="520875" progId="ChemDraw.Document.6.0">
                  <p:embed/>
                </p:oleObj>
              </mc:Choice>
              <mc:Fallback>
                <p:oleObj name="CS ChemDraw Drawing" r:id="rId10" imgW="860612" imgH="520875" progId="ChemDraw.Document.6.0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710F4EBE-CA64-4587-B219-D7898BB540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831138" y="4191000"/>
                        <a:ext cx="1557337" cy="94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2F32F3F-6032-47CD-8BA0-F3289514BD98}"/>
              </a:ext>
            </a:extLst>
          </p:cNvPr>
          <p:cNvSpPr txBox="1"/>
          <p:nvPr/>
        </p:nvSpPr>
        <p:spPr>
          <a:xfrm>
            <a:off x="1580350" y="5664882"/>
            <a:ext cx="1568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Enantiomero 1</a:t>
            </a:r>
            <a:endParaRPr lang="en-US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A2BC4AF-B57E-4192-BE7D-1C2E4F8FFECF}"/>
              </a:ext>
            </a:extLst>
          </p:cNvPr>
          <p:cNvSpPr txBox="1"/>
          <p:nvPr/>
        </p:nvSpPr>
        <p:spPr>
          <a:xfrm>
            <a:off x="4911379" y="5664882"/>
            <a:ext cx="1568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Enantiomero 2</a:t>
            </a:r>
            <a:endParaRPr lang="en-US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544E99A-B5DD-409A-81F1-51A09E6AA516}"/>
              </a:ext>
            </a:extLst>
          </p:cNvPr>
          <p:cNvSpPr txBox="1"/>
          <p:nvPr/>
        </p:nvSpPr>
        <p:spPr>
          <a:xfrm>
            <a:off x="7411982" y="5664882"/>
            <a:ext cx="2286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Quale enantiomero è?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841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C756F9-F080-496E-BC06-33D1E1DF9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Esempi di molecole chirali</a:t>
            </a:r>
            <a:endParaRPr lang="en-US" dirty="0"/>
          </a:p>
        </p:txBody>
      </p:sp>
      <p:pic>
        <p:nvPicPr>
          <p:cNvPr id="4" name="Picture 1" descr="0603.jpg">
            <a:extLst>
              <a:ext uri="{FF2B5EF4-FFF2-40B4-BE49-F238E27FC236}">
                <a16:creationId xmlns:a16="http://schemas.microsoft.com/office/drawing/2014/main" id="{244592FC-8B81-458D-9D73-0742B2E891C4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</a:blip>
          <a:srcRect l="32143" b="32076"/>
          <a:stretch/>
        </p:blipFill>
        <p:spPr>
          <a:xfrm>
            <a:off x="1119673" y="2146889"/>
            <a:ext cx="6204859" cy="19624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C79586D-06CA-4229-8C13-7A2F83AFD90A}"/>
              </a:ext>
            </a:extLst>
          </p:cNvPr>
          <p:cNvSpPr txBox="1"/>
          <p:nvPr/>
        </p:nvSpPr>
        <p:spPr>
          <a:xfrm>
            <a:off x="7567127" y="3059668"/>
            <a:ext cx="1347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Acido lattico</a:t>
            </a:r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BD00721-8E34-4EFB-817B-A63FB5F56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028" y="4178359"/>
            <a:ext cx="5558118" cy="2519082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94CAD3D2-40ED-468E-B0FA-B9CB52071814}"/>
              </a:ext>
            </a:extLst>
          </p:cNvPr>
          <p:cNvSpPr txBox="1"/>
          <p:nvPr/>
        </p:nvSpPr>
        <p:spPr>
          <a:xfrm>
            <a:off x="7156579" y="5372586"/>
            <a:ext cx="2590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Leucina, un amminoacido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652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06page166_02.jpg">
            <a:extLst>
              <a:ext uri="{FF2B5EF4-FFF2-40B4-BE49-F238E27FC236}">
                <a16:creationId xmlns:a16="http://schemas.microsoft.com/office/drawing/2014/main" id="{1035BD05-CF33-43BB-B562-225F89DC6B33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</a:blip>
          <a:srcRect b="35667"/>
          <a:stretch/>
        </p:blipFill>
        <p:spPr>
          <a:xfrm>
            <a:off x="1143743" y="2425960"/>
            <a:ext cx="9144000" cy="274316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5D4D465C-B36F-415D-8001-064E92B5735B}"/>
              </a:ext>
            </a:extLst>
          </p:cNvPr>
          <p:cNvSpPr/>
          <p:nvPr/>
        </p:nvSpPr>
        <p:spPr>
          <a:xfrm>
            <a:off x="2836216" y="743730"/>
            <a:ext cx="55204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>
                <a:latin typeface="+mj-lt"/>
              </a:rPr>
              <a:t>Esempi di molecole chirali</a:t>
            </a:r>
            <a:endParaRPr lang="en-US" sz="4000" dirty="0">
              <a:latin typeface="+mj-lt"/>
            </a:endParaRPr>
          </a:p>
        </p:txBody>
      </p:sp>
      <p:pic>
        <p:nvPicPr>
          <p:cNvPr id="6" name="Picture 1" descr="06page166_01.jpg">
            <a:extLst>
              <a:ext uri="{FF2B5EF4-FFF2-40B4-BE49-F238E27FC236}">
                <a16:creationId xmlns:a16="http://schemas.microsoft.com/office/drawing/2014/main" id="{0836C2AE-5C9B-4D40-A608-9872D8ECADBC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lum/>
          </a:blip>
          <a:srcRect l="4268" t="5170" r="44167" b="31565"/>
          <a:stretch/>
        </p:blipFill>
        <p:spPr>
          <a:xfrm>
            <a:off x="8920066" y="457200"/>
            <a:ext cx="2511420" cy="23979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5548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9A98CC-691A-42D2-B9AA-D71CA49CF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Attività</a:t>
            </a:r>
            <a:r>
              <a:rPr lang="en-US" dirty="0"/>
              <a:t> </a:t>
            </a:r>
            <a:r>
              <a:rPr lang="en-US" dirty="0" err="1"/>
              <a:t>ottica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F0F9964-3D4D-4BAC-ABC5-1B7AE43CC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Le proprietà </a:t>
            </a:r>
            <a:r>
              <a:rPr lang="it-IT" i="1" dirty="0"/>
              <a:t>fisiche </a:t>
            </a:r>
            <a:r>
              <a:rPr lang="it-IT" dirty="0"/>
              <a:t>degli enantiomeri sono identiche (punto di ebollizione, punto di fusione, densità, indice di rifrazione, etc.) tranne che per la direzione in cui ruotano il piano della luce piano polarizzata.</a:t>
            </a:r>
          </a:p>
          <a:p>
            <a:r>
              <a:rPr lang="it-IT" dirty="0"/>
              <a:t>Gli enantiomeri sono isomeri ottici o otticamente attivi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405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761D77-4D0F-41E6-B8C3-958A29D55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Tipi di luce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54112E-6372-4FCF-B747-5C1A10824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Luce ordinaria consiste di onde che vibrano in tutti i piani perpendicolari alla direzione di propagazione</a:t>
            </a:r>
          </a:p>
          <a:p>
            <a:r>
              <a:rPr lang="it-IT" dirty="0"/>
              <a:t>Luce piano polarizzata consiste di onde che vibrano in un solo piano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0CC13FB-C6E9-4224-829B-83171D304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755" y="3878607"/>
            <a:ext cx="3944471" cy="214256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B58550C-6053-4ABC-A396-B950B591EC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7976" y="3429000"/>
            <a:ext cx="4769224" cy="310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11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C4944F-D061-4B26-B0A2-7F0FD3083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Polarimetro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4C688BA-CB4F-45A4-B530-F33BC18F1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È lo strumento che misura il grado di rotazione del piano della luce piano polarizzata.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A7A262D-7722-4C74-99FB-0D87FA6BF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22" y="3578614"/>
            <a:ext cx="5874425" cy="219703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70C8639-875A-499E-8F15-D456806FB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568" y="3219361"/>
            <a:ext cx="4641175" cy="237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37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D55677-27A2-44E7-92DA-54B7059B8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Attività</a:t>
            </a:r>
            <a:r>
              <a:rPr lang="en-US" dirty="0"/>
              <a:t> </a:t>
            </a:r>
            <a:r>
              <a:rPr lang="en-US" dirty="0" err="1"/>
              <a:t>ottica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CC2805-BABF-4CD6-A3F1-F451EB40B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Composto</a:t>
            </a:r>
            <a:r>
              <a:rPr lang="en-US" dirty="0"/>
              <a:t> </a:t>
            </a:r>
            <a:r>
              <a:rPr lang="en-US" dirty="0" err="1"/>
              <a:t>otticamente</a:t>
            </a:r>
            <a:r>
              <a:rPr lang="en-US" dirty="0"/>
              <a:t> </a:t>
            </a:r>
            <a:r>
              <a:rPr lang="en-US" dirty="0" err="1"/>
              <a:t>inattivo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a. </a:t>
            </a:r>
            <a:r>
              <a:rPr lang="en-US" dirty="0" err="1"/>
              <a:t>molecola</a:t>
            </a:r>
            <a:r>
              <a:rPr lang="en-US" dirty="0"/>
              <a:t> </a:t>
            </a:r>
            <a:r>
              <a:rPr lang="en-US" dirty="0" err="1"/>
              <a:t>achirale</a:t>
            </a:r>
            <a:endParaRPr lang="en-US" dirty="0"/>
          </a:p>
          <a:p>
            <a:pPr lvl="1"/>
            <a:r>
              <a:rPr lang="it-IT" dirty="0"/>
              <a:t>b. miscela </a:t>
            </a:r>
            <a:r>
              <a:rPr lang="it-IT" dirty="0" err="1"/>
              <a:t>racema</a:t>
            </a:r>
            <a:r>
              <a:rPr lang="it-IT" dirty="0"/>
              <a:t>, (±), miscela 50/50 dei due enantiomeri</a:t>
            </a:r>
          </a:p>
          <a:p>
            <a:r>
              <a:rPr lang="it-IT" dirty="0"/>
              <a:t>Composto otticamente puro: 100% di un enantiomero</a:t>
            </a:r>
          </a:p>
          <a:p>
            <a:r>
              <a:rPr lang="it-IT" dirty="0"/>
              <a:t>Purezza ottica (</a:t>
            </a:r>
            <a:r>
              <a:rPr lang="it-IT" i="1" dirty="0"/>
              <a:t>eccesso </a:t>
            </a:r>
            <a:r>
              <a:rPr lang="it-IT" i="1" dirty="0" err="1"/>
              <a:t>enantiomerico</a:t>
            </a:r>
            <a:r>
              <a:rPr lang="it-IT" i="1" dirty="0"/>
              <a:t>, </a:t>
            </a:r>
            <a:r>
              <a:rPr lang="it-IT" i="1" dirty="0" err="1"/>
              <a:t>e.e.</a:t>
            </a:r>
            <a:r>
              <a:rPr lang="it-IT" dirty="0"/>
              <a:t>)</a:t>
            </a:r>
          </a:p>
          <a:p>
            <a:pPr marL="0" indent="0">
              <a:buNone/>
            </a:pPr>
            <a:r>
              <a:rPr lang="it-IT" dirty="0"/>
              <a:t>= percento di un enantiomero – percento dell’altro</a:t>
            </a:r>
          </a:p>
          <a:p>
            <a:pPr lvl="1"/>
            <a:r>
              <a:rPr lang="it-IT" i="1" dirty="0"/>
              <a:t>es. </a:t>
            </a:r>
            <a:r>
              <a:rPr lang="it-IT" dirty="0"/>
              <a:t>80% di un enantiomero e 20% dell’altro = 60% </a:t>
            </a:r>
            <a:r>
              <a:rPr lang="it-IT" i="1" dirty="0" err="1"/>
              <a:t>e.e</a:t>
            </a:r>
            <a:r>
              <a:rPr lang="it-IT" dirty="0" err="1"/>
              <a:t>.</a:t>
            </a:r>
            <a:r>
              <a:rPr lang="it-IT" dirty="0"/>
              <a:t> o purezza ottica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010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C128FC-DB3B-48A5-86AD-0DABF1CBB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Attività</a:t>
            </a:r>
            <a:r>
              <a:rPr lang="en-US" dirty="0"/>
              <a:t> </a:t>
            </a:r>
            <a:r>
              <a:rPr lang="en-US" dirty="0" err="1"/>
              <a:t>ottica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AB6B70F-4722-43CE-AA99-FB57625D9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605" y="1690688"/>
            <a:ext cx="8470718" cy="511582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4533332-ABD0-46DD-9B82-4E0C295CF8BC}"/>
              </a:ext>
            </a:extLst>
          </p:cNvPr>
          <p:cNvSpPr txBox="1"/>
          <p:nvPr/>
        </p:nvSpPr>
        <p:spPr>
          <a:xfrm>
            <a:off x="838200" y="4280061"/>
            <a:ext cx="23439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riga D del sodio = 589 nm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268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467B66-9EDC-4015-B867-A8C118DC8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Rotazioni</a:t>
            </a:r>
            <a:r>
              <a:rPr lang="en-US" dirty="0"/>
              <a:t> </a:t>
            </a:r>
            <a:r>
              <a:rPr lang="en-US" dirty="0" err="1"/>
              <a:t>specifiche</a:t>
            </a:r>
            <a:r>
              <a:rPr lang="en-US" dirty="0"/>
              <a:t> di </a:t>
            </a:r>
            <a:r>
              <a:rPr lang="en-US" dirty="0" err="1"/>
              <a:t>composti</a:t>
            </a:r>
            <a:br>
              <a:rPr lang="en-US" dirty="0"/>
            </a:br>
            <a:r>
              <a:rPr lang="en-US" dirty="0" err="1"/>
              <a:t>bioattivi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9B73DC8-2449-48A0-A246-E35DADB8E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042" y="1835839"/>
            <a:ext cx="5051154" cy="465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25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F36D3B-1CFB-401B-AD7D-E656E0660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Configurazioni</a:t>
            </a:r>
            <a:r>
              <a:rPr lang="en-US" dirty="0"/>
              <a:t> </a:t>
            </a:r>
            <a:r>
              <a:rPr lang="en-US" i="1" dirty="0"/>
              <a:t>R </a:t>
            </a:r>
            <a:r>
              <a:rPr lang="en-US" dirty="0"/>
              <a:t>e </a:t>
            </a:r>
            <a:r>
              <a:rPr lang="en-US" i="1" dirty="0"/>
              <a:t>S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ED82010-D6DA-4637-9540-7EDF788FD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i="1" dirty="0"/>
              <a:t>R </a:t>
            </a:r>
            <a:r>
              <a:rPr lang="it-IT" dirty="0"/>
              <a:t>e </a:t>
            </a:r>
            <a:r>
              <a:rPr lang="it-IT" i="1" dirty="0"/>
              <a:t>S </a:t>
            </a:r>
            <a:r>
              <a:rPr lang="it-IT" dirty="0"/>
              <a:t>sono due descrittori che definiscono la configurazione di uno </a:t>
            </a:r>
            <a:r>
              <a:rPr lang="it-IT" dirty="0" err="1"/>
              <a:t>stereocentro</a:t>
            </a:r>
            <a:r>
              <a:rPr lang="it-IT" dirty="0"/>
              <a:t> attraverso </a:t>
            </a:r>
            <a:r>
              <a:rPr lang="en-US" dirty="0"/>
              <a:t>un set di </a:t>
            </a:r>
            <a:r>
              <a:rPr lang="en-US" dirty="0" err="1"/>
              <a:t>regole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Tale assegnazione non dice quale enantiomero è </a:t>
            </a:r>
            <a:r>
              <a:rPr lang="en-US" dirty="0" err="1"/>
              <a:t>destrogiro</a:t>
            </a:r>
            <a:r>
              <a:rPr lang="en-US" dirty="0"/>
              <a:t> e quale </a:t>
            </a:r>
            <a:r>
              <a:rPr lang="en-US" dirty="0" err="1"/>
              <a:t>levogiro</a:t>
            </a:r>
            <a:r>
              <a:rPr lang="en-US" dirty="0"/>
              <a:t>.</a:t>
            </a:r>
          </a:p>
          <a:p>
            <a:r>
              <a:rPr lang="it-IT" dirty="0"/>
              <a:t>Non c’è relazione tra la configurazione assoluta di una molecola e il segno della sua rotazione ottica.</a:t>
            </a:r>
            <a:endParaRPr lang="en-US" dirty="0"/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7E9C0079-2B2F-4C21-A37A-E386EB3E66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677961"/>
              </p:ext>
            </p:extLst>
          </p:nvPr>
        </p:nvGraphicFramePr>
        <p:xfrm>
          <a:off x="4480282" y="2916367"/>
          <a:ext cx="3864517" cy="1282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CS ChemDraw Drawing" r:id="rId3" imgW="2128477" imgH="706655" progId="ChemDraw.Document.6.0">
                  <p:embed/>
                </p:oleObj>
              </mc:Choice>
              <mc:Fallback>
                <p:oleObj name="CS ChemDraw Drawing" r:id="rId3" imgW="2128477" imgH="706655" progId="ChemDraw.Document.6.0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7E9C0079-2B2F-4C21-A37A-E386EB3E66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80282" y="2916367"/>
                        <a:ext cx="3864517" cy="12824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6D359ABE-2FE0-42A1-ABAE-913C6A7530E8}"/>
              </a:ext>
            </a:extLst>
          </p:cNvPr>
          <p:cNvSpPr txBox="1"/>
          <p:nvPr/>
        </p:nvSpPr>
        <p:spPr>
          <a:xfrm>
            <a:off x="2603240" y="3244334"/>
            <a:ext cx="1218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2-butanolo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139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0601.jpg">
            <a:extLst>
              <a:ext uri="{FF2B5EF4-FFF2-40B4-BE49-F238E27FC236}">
                <a16:creationId xmlns:a16="http://schemas.microsoft.com/office/drawing/2014/main" id="{C1FE1D96-8BAC-46C0-B7F4-C86F37FF82BB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</a:blip>
          <a:srcRect b="18654"/>
          <a:stretch/>
        </p:blipFill>
        <p:spPr>
          <a:xfrm>
            <a:off x="2358603" y="511728"/>
            <a:ext cx="7831137" cy="55786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4379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B4F40C-E5BD-41CD-A726-BAD6EA7FB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Enantiomeri</a:t>
            </a:r>
            <a:r>
              <a:rPr lang="en-US" dirty="0"/>
              <a:t> 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2F95C4FF-69EE-40EF-AF59-4C60E57200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30086" y="2178744"/>
            <a:ext cx="1900518" cy="111162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81BD136-9DF1-4899-85DE-3EA9C98FCD93}"/>
              </a:ext>
            </a:extLst>
          </p:cNvPr>
          <p:cNvSpPr txBox="1"/>
          <p:nvPr/>
        </p:nvSpPr>
        <p:spPr>
          <a:xfrm>
            <a:off x="3692391" y="2354226"/>
            <a:ext cx="1218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2-butanolo</a:t>
            </a:r>
            <a:endParaRPr lang="en-US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E066D02C-4310-4D5A-90B9-71DBC8CABC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43100" y="4191000"/>
          <a:ext cx="164782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CS ChemDraw Drawing" r:id="rId4" imgW="909405" imgH="520875" progId="ChemDraw.Document.6.0">
                  <p:embed/>
                </p:oleObj>
              </mc:Choice>
              <mc:Fallback>
                <p:oleObj name="CS ChemDraw Drawing" r:id="rId4" imgW="909405" imgH="520875" progId="ChemDraw.Document.6.0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E066D02C-4310-4D5A-90B9-71DBC8CABC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43100" y="4191000"/>
                        <a:ext cx="1647825" cy="94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magine 6">
            <a:extLst>
              <a:ext uri="{FF2B5EF4-FFF2-40B4-BE49-F238E27FC236}">
                <a16:creationId xmlns:a16="http://schemas.microsoft.com/office/drawing/2014/main" id="{C2773094-43A3-4B88-AF0C-A6AEDD4017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2042" y="3069712"/>
            <a:ext cx="1290918" cy="2698376"/>
          </a:xfrm>
          <a:prstGeom prst="rect">
            <a:avLst/>
          </a:prstGeom>
        </p:spPr>
      </p:pic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F09F335D-A7AC-411B-B8DB-BE232D23AB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88136" y="4191278"/>
          <a:ext cx="1646023" cy="942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CS ChemDraw Drawing" r:id="rId7" imgW="909405" imgH="520875" progId="ChemDraw.Document.6.0">
                  <p:embed/>
                </p:oleObj>
              </mc:Choice>
              <mc:Fallback>
                <p:oleObj name="CS ChemDraw Drawing" r:id="rId7" imgW="909405" imgH="520875" progId="ChemDraw.Document.6.0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F09F335D-A7AC-411B-B8DB-BE232D23AB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88136" y="4191278"/>
                        <a:ext cx="1646023" cy="9427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710F4EBE-CA64-4587-B219-D7898BB540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31138" y="4191000"/>
          <a:ext cx="1557337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CS ChemDraw Drawing" r:id="rId9" imgW="860612" imgH="520875" progId="ChemDraw.Document.6.0">
                  <p:embed/>
                </p:oleObj>
              </mc:Choice>
              <mc:Fallback>
                <p:oleObj name="CS ChemDraw Drawing" r:id="rId9" imgW="860612" imgH="520875" progId="ChemDraw.Document.6.0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710F4EBE-CA64-4587-B219-D7898BB540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831138" y="4191000"/>
                        <a:ext cx="1557337" cy="94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2F32F3F-6032-47CD-8BA0-F3289514BD98}"/>
              </a:ext>
            </a:extLst>
          </p:cNvPr>
          <p:cNvSpPr txBox="1"/>
          <p:nvPr/>
        </p:nvSpPr>
        <p:spPr>
          <a:xfrm>
            <a:off x="1580350" y="5664882"/>
            <a:ext cx="1568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Enantiomero 1</a:t>
            </a:r>
            <a:endParaRPr lang="en-US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A2BC4AF-B57E-4192-BE7D-1C2E4F8FFECF}"/>
              </a:ext>
            </a:extLst>
          </p:cNvPr>
          <p:cNvSpPr txBox="1"/>
          <p:nvPr/>
        </p:nvSpPr>
        <p:spPr>
          <a:xfrm>
            <a:off x="4911379" y="5664882"/>
            <a:ext cx="1568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Enantiomero 2</a:t>
            </a:r>
            <a:endParaRPr lang="en-US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544E99A-B5DD-409A-81F1-51A09E6AA516}"/>
              </a:ext>
            </a:extLst>
          </p:cNvPr>
          <p:cNvSpPr txBox="1"/>
          <p:nvPr/>
        </p:nvSpPr>
        <p:spPr>
          <a:xfrm>
            <a:off x="7411982" y="5664882"/>
            <a:ext cx="2286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Quale enantiomero è?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593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56CA9B-E9AA-41E4-B36F-965346392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Convenzione</a:t>
            </a:r>
            <a:r>
              <a:rPr lang="en-US" dirty="0"/>
              <a:t> </a:t>
            </a:r>
            <a:r>
              <a:rPr lang="en-US" i="1" dirty="0"/>
              <a:t>R</a:t>
            </a:r>
            <a:r>
              <a:rPr lang="en-US" dirty="0"/>
              <a:t>,</a:t>
            </a:r>
            <a:r>
              <a:rPr lang="en-US" i="1" dirty="0"/>
              <a:t>S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288C7C-0E56-426B-808B-92A07ACAE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Regole di Priorità (</a:t>
            </a:r>
            <a:r>
              <a:rPr lang="it-IT" dirty="0" err="1"/>
              <a:t>Cahn</a:t>
            </a:r>
            <a:r>
              <a:rPr lang="it-IT" dirty="0"/>
              <a:t>, </a:t>
            </a:r>
            <a:r>
              <a:rPr lang="it-IT" dirty="0" err="1"/>
              <a:t>Ingold</a:t>
            </a:r>
            <a:r>
              <a:rPr lang="it-IT" dirty="0"/>
              <a:t>, </a:t>
            </a:r>
            <a:r>
              <a:rPr lang="it-IT" dirty="0" err="1"/>
              <a:t>Prelog</a:t>
            </a:r>
            <a:r>
              <a:rPr lang="it-IT" dirty="0"/>
              <a:t>)</a:t>
            </a:r>
          </a:p>
          <a:p>
            <a:r>
              <a:rPr lang="it-IT" dirty="0"/>
              <a:t>Ad ogni </a:t>
            </a:r>
            <a:r>
              <a:rPr lang="it-IT" i="1" dirty="0"/>
              <a:t>atomo </a:t>
            </a:r>
            <a:r>
              <a:rPr lang="it-IT" dirty="0"/>
              <a:t>legato direttamente allo </a:t>
            </a:r>
            <a:r>
              <a:rPr lang="it-IT" dirty="0" err="1"/>
              <a:t>stereocentro</a:t>
            </a:r>
            <a:r>
              <a:rPr lang="it-IT" dirty="0"/>
              <a:t> viene assegnata una priorità, sulla base del numero atomico. Più alto è il numero atomico, più alta la priorità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E2AF53B-9775-433E-B18B-B02DF02FF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059" y="4001294"/>
            <a:ext cx="9681882" cy="220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62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0B03EA-9059-43A1-B521-63C43287B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Convenzione</a:t>
            </a:r>
            <a:r>
              <a:rPr lang="en-US" dirty="0"/>
              <a:t> </a:t>
            </a:r>
            <a:r>
              <a:rPr lang="en-US" i="1" dirty="0"/>
              <a:t>R</a:t>
            </a:r>
            <a:r>
              <a:rPr lang="en-US" dirty="0"/>
              <a:t>,</a:t>
            </a:r>
            <a:r>
              <a:rPr lang="en-US" i="1" dirty="0"/>
              <a:t>S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A3D8D9-D9A4-41D3-9603-5FF6AD999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Se non si può assegnare una priorità sulla base del numero atomico dell’atomo legato allo </a:t>
            </a:r>
            <a:r>
              <a:rPr lang="it-IT" dirty="0" err="1"/>
              <a:t>stereocentro</a:t>
            </a:r>
            <a:r>
              <a:rPr lang="it-IT" dirty="0"/>
              <a:t>, si va al set di atomi </a:t>
            </a:r>
            <a:r>
              <a:rPr lang="en-US" dirty="0" err="1"/>
              <a:t>successivi</a:t>
            </a:r>
            <a:r>
              <a:rPr lang="en-US" dirty="0"/>
              <a:t>.</a:t>
            </a:r>
          </a:p>
          <a:p>
            <a:r>
              <a:rPr lang="it-IT" dirty="0"/>
              <a:t>La priorità viene assegnata alla prima </a:t>
            </a:r>
            <a:r>
              <a:rPr lang="en-US" dirty="0" err="1"/>
              <a:t>differenza</a:t>
            </a:r>
            <a:r>
              <a:rPr lang="en-US" dirty="0"/>
              <a:t>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0DC139E-2930-4B21-93EA-F583EC381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6" y="3877876"/>
            <a:ext cx="9502588" cy="210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642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B36BC1-4BCB-4FE6-8970-A5690EC7C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Convenzione</a:t>
            </a:r>
            <a:r>
              <a:rPr lang="en-US" dirty="0"/>
              <a:t> </a:t>
            </a:r>
            <a:r>
              <a:rPr lang="en-US" i="1" dirty="0"/>
              <a:t>R</a:t>
            </a:r>
            <a:r>
              <a:rPr lang="en-US" dirty="0"/>
              <a:t>,</a:t>
            </a:r>
            <a:r>
              <a:rPr lang="en-US" i="1" dirty="0"/>
              <a:t>S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69D72F-5D0E-4FF6-8D8C-E146AF31B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Gli atomi che possiedono doppi o tripli legami sono considerati legati ad un numero equivalente di atomi simili con legami </a:t>
            </a:r>
            <a:r>
              <a:rPr lang="en-US" dirty="0" err="1"/>
              <a:t>singoli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07DDE94-889C-4016-9B17-8E4115C81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094" y="3513616"/>
            <a:ext cx="5127812" cy="208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63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1ED834-9A66-472A-A8D0-E81CA62A7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Convenzione</a:t>
            </a:r>
            <a:r>
              <a:rPr lang="en-US" dirty="0"/>
              <a:t> </a:t>
            </a:r>
            <a:r>
              <a:rPr lang="en-US" i="1" dirty="0"/>
              <a:t>R</a:t>
            </a:r>
            <a:r>
              <a:rPr lang="en-US" dirty="0"/>
              <a:t>,</a:t>
            </a:r>
            <a:r>
              <a:rPr lang="en-US" i="1" dirty="0"/>
              <a:t>S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17D3B5-FA89-4E98-9B59-75149F947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Assegnare la priorità ai quattro sostituenti secondo </a:t>
            </a:r>
            <a:r>
              <a:rPr lang="en-US" dirty="0"/>
              <a:t>le </a:t>
            </a:r>
            <a:r>
              <a:rPr lang="en-US" dirty="0" err="1"/>
              <a:t>Regole</a:t>
            </a:r>
            <a:r>
              <a:rPr lang="en-US" dirty="0"/>
              <a:t> di </a:t>
            </a:r>
            <a:r>
              <a:rPr lang="en-US" dirty="0" err="1"/>
              <a:t>Priorità</a:t>
            </a:r>
            <a:r>
              <a:rPr lang="en-US" dirty="0"/>
              <a:t>.</a:t>
            </a:r>
          </a:p>
          <a:p>
            <a:r>
              <a:rPr lang="it-IT" dirty="0"/>
              <a:t>Orientare la molecola in modo che il gruppo a priorità più bassa sia lontano dall’osservatore.</a:t>
            </a:r>
          </a:p>
          <a:p>
            <a:r>
              <a:rPr lang="it-IT" dirty="0"/>
              <a:t>Determinare la direzione di precessione degli altri tre gruppi cominciando da quello con la massima </a:t>
            </a:r>
            <a:r>
              <a:rPr lang="en-US" dirty="0" err="1"/>
              <a:t>priorità</a:t>
            </a:r>
            <a:r>
              <a:rPr lang="en-US" dirty="0"/>
              <a:t>:</a:t>
            </a:r>
          </a:p>
          <a:p>
            <a:r>
              <a:rPr lang="en-US" dirty="0" err="1"/>
              <a:t>senso</a:t>
            </a:r>
            <a:r>
              <a:rPr lang="en-US" dirty="0"/>
              <a:t> </a:t>
            </a:r>
            <a:r>
              <a:rPr lang="en-US" dirty="0" err="1"/>
              <a:t>orario</a:t>
            </a:r>
            <a:r>
              <a:rPr lang="en-US" dirty="0"/>
              <a:t> = </a:t>
            </a:r>
            <a:r>
              <a:rPr lang="en-US" b="1" i="1" dirty="0"/>
              <a:t>R </a:t>
            </a:r>
            <a:r>
              <a:rPr lang="en-US" dirty="0"/>
              <a:t>(</a:t>
            </a:r>
            <a:r>
              <a:rPr lang="en-US" i="1" dirty="0"/>
              <a:t>rectus</a:t>
            </a:r>
            <a:r>
              <a:rPr lang="en-US" dirty="0"/>
              <a:t>)</a:t>
            </a:r>
          </a:p>
          <a:p>
            <a:r>
              <a:rPr lang="en-US" dirty="0" err="1"/>
              <a:t>senso</a:t>
            </a:r>
            <a:r>
              <a:rPr lang="en-US" dirty="0"/>
              <a:t> </a:t>
            </a:r>
            <a:r>
              <a:rPr lang="en-US" dirty="0" err="1"/>
              <a:t>antiorario</a:t>
            </a:r>
            <a:r>
              <a:rPr lang="en-US" dirty="0"/>
              <a:t> = </a:t>
            </a:r>
            <a:r>
              <a:rPr lang="en-US" b="1" i="1" dirty="0"/>
              <a:t>S </a:t>
            </a:r>
            <a:r>
              <a:rPr lang="en-US" dirty="0"/>
              <a:t>(</a:t>
            </a:r>
            <a:r>
              <a:rPr lang="en-US" i="1" dirty="0"/>
              <a:t>sinister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542891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02EC52-ACCC-4382-BE14-90B721D51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Convenzione</a:t>
            </a:r>
            <a:r>
              <a:rPr lang="en-US" dirty="0"/>
              <a:t> </a:t>
            </a:r>
            <a:r>
              <a:rPr lang="en-US" i="1" dirty="0"/>
              <a:t>R</a:t>
            </a:r>
            <a:r>
              <a:rPr lang="en-US" dirty="0"/>
              <a:t>,</a:t>
            </a:r>
            <a:r>
              <a:rPr lang="en-US" i="1" dirty="0"/>
              <a:t>S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C013FDB-324A-4F8F-A641-E1EDD366D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088" y="1690688"/>
            <a:ext cx="8095312" cy="475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1652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2418A6-DD49-45E5-ADA0-8A94823C8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Esempi 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70B3348-05A7-4546-AA49-1F8DFA0C7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153" y="1304364"/>
            <a:ext cx="8713694" cy="424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5607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530E0E-042F-40BA-9734-CB2AAEE3E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Esercizi </a:t>
            </a:r>
            <a:endParaRPr lang="en-US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B854B492-47B5-46C3-A511-74CC92FFA7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8728" y="1825625"/>
            <a:ext cx="5894544" cy="4351338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093CFD47-7D0C-47CF-919D-23B3C1E70C32}"/>
              </a:ext>
            </a:extLst>
          </p:cNvPr>
          <p:cNvSpPr/>
          <p:nvPr/>
        </p:nvSpPr>
        <p:spPr>
          <a:xfrm>
            <a:off x="3909270" y="2139193"/>
            <a:ext cx="260058" cy="302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745759F-15FA-4EFD-8123-14A347B3B94D}"/>
              </a:ext>
            </a:extLst>
          </p:cNvPr>
          <p:cNvSpPr/>
          <p:nvPr/>
        </p:nvSpPr>
        <p:spPr>
          <a:xfrm>
            <a:off x="5645791" y="2399252"/>
            <a:ext cx="260058" cy="23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E35009F-0690-448E-AE55-51793721CEF0}"/>
              </a:ext>
            </a:extLst>
          </p:cNvPr>
          <p:cNvSpPr/>
          <p:nvPr/>
        </p:nvSpPr>
        <p:spPr>
          <a:xfrm>
            <a:off x="8019874" y="2583809"/>
            <a:ext cx="142614" cy="302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133A628-BE24-4FD9-9591-2D59BAC0C0BB}"/>
              </a:ext>
            </a:extLst>
          </p:cNvPr>
          <p:cNvSpPr/>
          <p:nvPr/>
        </p:nvSpPr>
        <p:spPr>
          <a:xfrm>
            <a:off x="5528344" y="3473042"/>
            <a:ext cx="180363" cy="302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6A3F572-01FD-4598-A089-429101DAE456}"/>
              </a:ext>
            </a:extLst>
          </p:cNvPr>
          <p:cNvSpPr/>
          <p:nvPr/>
        </p:nvSpPr>
        <p:spPr>
          <a:xfrm>
            <a:off x="5528343" y="4588776"/>
            <a:ext cx="180364" cy="302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078E97E8-9CDA-43C2-9FE3-1289398F61A0}"/>
              </a:ext>
            </a:extLst>
          </p:cNvPr>
          <p:cNvSpPr/>
          <p:nvPr/>
        </p:nvSpPr>
        <p:spPr>
          <a:xfrm>
            <a:off x="5790500" y="4571998"/>
            <a:ext cx="180364" cy="302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1FFDD232-E5C8-4493-ACE7-93D655145A69}"/>
              </a:ext>
            </a:extLst>
          </p:cNvPr>
          <p:cNvSpPr/>
          <p:nvPr/>
        </p:nvSpPr>
        <p:spPr>
          <a:xfrm>
            <a:off x="5826154" y="5257034"/>
            <a:ext cx="180364" cy="302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658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2D2E55-A87B-4F20-AB42-7F3C87F12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Talidomide</a:t>
            </a:r>
            <a:r>
              <a:rPr lang="en-US" dirty="0"/>
              <a:t> 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EC7E1A61-B3CE-4185-AC3A-F6A742BFF5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03353" y="1690688"/>
            <a:ext cx="5414682" cy="184672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F3174F8-715C-4C42-ABFD-BF43D79093BB}"/>
              </a:ext>
            </a:extLst>
          </p:cNvPr>
          <p:cNvSpPr txBox="1"/>
          <p:nvPr/>
        </p:nvSpPr>
        <p:spPr>
          <a:xfrm>
            <a:off x="6291744" y="3704877"/>
            <a:ext cx="973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sedativo</a:t>
            </a:r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66A6F7E-1DE7-4174-8CBD-E761EEB9973D}"/>
              </a:ext>
            </a:extLst>
          </p:cNvPr>
          <p:cNvSpPr txBox="1"/>
          <p:nvPr/>
        </p:nvSpPr>
        <p:spPr>
          <a:xfrm>
            <a:off x="8929731" y="3704877"/>
            <a:ext cx="22134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Teratogeno</a:t>
            </a:r>
          </a:p>
          <a:p>
            <a:r>
              <a:rPr lang="it-IT" sz="1200" dirty="0"/>
              <a:t>produce anomalie nell’embrione</a:t>
            </a:r>
            <a:endParaRPr lang="en-US" sz="1200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5CF086C1-7A62-4743-8F4F-FDC03A02955E}"/>
              </a:ext>
            </a:extLst>
          </p:cNvPr>
          <p:cNvSpPr/>
          <p:nvPr/>
        </p:nvSpPr>
        <p:spPr>
          <a:xfrm>
            <a:off x="172777" y="2413337"/>
            <a:ext cx="54146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WOJXYB+HelveticaNeue"/>
              </a:rPr>
              <a:t>1953: </a:t>
            </a:r>
            <a:r>
              <a:rPr lang="it-IT" dirty="0">
                <a:solidFill>
                  <a:srgbClr val="000000"/>
                </a:solidFill>
                <a:latin typeface="WOJXYB+HelveticaNeue"/>
              </a:rPr>
              <a:t>scoperto in Germania</a:t>
            </a:r>
          </a:p>
          <a:p>
            <a:r>
              <a:rPr lang="it-IT" dirty="0">
                <a:solidFill>
                  <a:srgbClr val="000000"/>
                </a:solidFill>
                <a:latin typeface="WOJXYB+HelveticaNeue"/>
              </a:rPr>
              <a:t>1957: commercializzato come farmaco da banco</a:t>
            </a:r>
          </a:p>
          <a:p>
            <a:r>
              <a:rPr lang="en-US" dirty="0">
                <a:solidFill>
                  <a:srgbClr val="000000"/>
                </a:solidFill>
                <a:latin typeface="WOJXYB+HelveticaNeue"/>
              </a:rPr>
              <a:t>1957-1961: </a:t>
            </a:r>
            <a:r>
              <a:rPr lang="it-IT" dirty="0">
                <a:solidFill>
                  <a:srgbClr val="000000"/>
                </a:solidFill>
                <a:latin typeface="WOJXYB+HelveticaNeue"/>
              </a:rPr>
              <a:t>ampiamente usato contro le nausee mattutine nelle donne in gravidanza </a:t>
            </a:r>
            <a:endParaRPr lang="en-US" dirty="0">
              <a:solidFill>
                <a:srgbClr val="000000"/>
              </a:solidFill>
              <a:latin typeface="WOJXYB+HelveticaNeue"/>
            </a:endParaRPr>
          </a:p>
          <a:p>
            <a:r>
              <a:rPr lang="en-US" dirty="0">
                <a:solidFill>
                  <a:srgbClr val="000000"/>
                </a:solidFill>
                <a:latin typeface="WOJXYB+HelveticaNeue"/>
              </a:rPr>
              <a:t>1957-1960: </a:t>
            </a:r>
            <a:r>
              <a:rPr lang="en-US" dirty="0" err="1">
                <a:solidFill>
                  <a:srgbClr val="000000"/>
                </a:solidFill>
                <a:latin typeface="WOJXYB+HelveticaNeue"/>
              </a:rPr>
              <a:t>abnorme</a:t>
            </a:r>
            <a:r>
              <a:rPr lang="en-US" dirty="0">
                <a:solidFill>
                  <a:srgbClr val="000000"/>
                </a:solidFill>
                <a:latin typeface="WOJXYB+HelveticaNeu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WOJXYB+HelveticaNeue"/>
              </a:rPr>
              <a:t>incidenza</a:t>
            </a:r>
            <a:r>
              <a:rPr lang="en-US" dirty="0">
                <a:solidFill>
                  <a:srgbClr val="000000"/>
                </a:solidFill>
                <a:latin typeface="WOJXYB+HelveticaNeue"/>
              </a:rPr>
              <a:t> di </a:t>
            </a:r>
            <a:r>
              <a:rPr lang="en-US" dirty="0" err="1">
                <a:solidFill>
                  <a:srgbClr val="000000"/>
                </a:solidFill>
                <a:latin typeface="WOJXYB+HelveticaNeue"/>
              </a:rPr>
              <a:t>focomelia</a:t>
            </a:r>
            <a:r>
              <a:rPr lang="en-US" dirty="0">
                <a:solidFill>
                  <a:srgbClr val="000000"/>
                </a:solidFill>
                <a:latin typeface="WOJXYB+HelveticaNeue"/>
              </a:rPr>
              <a:t>: 10.000 - 20.000 </a:t>
            </a:r>
            <a:r>
              <a:rPr lang="en-US" dirty="0" err="1">
                <a:solidFill>
                  <a:srgbClr val="000000"/>
                </a:solidFill>
                <a:latin typeface="WOJXYB+HelveticaNeue"/>
              </a:rPr>
              <a:t>casi</a:t>
            </a:r>
            <a:r>
              <a:rPr lang="en-US" dirty="0">
                <a:solidFill>
                  <a:srgbClr val="000000"/>
                </a:solidFill>
                <a:latin typeface="WOJXYB+HelveticaNeue"/>
              </a:rPr>
              <a:t> al </a:t>
            </a:r>
            <a:r>
              <a:rPr lang="en-US" dirty="0" err="1">
                <a:solidFill>
                  <a:srgbClr val="000000"/>
                </a:solidFill>
                <a:latin typeface="WOJXYB+HelveticaNeue"/>
              </a:rPr>
              <a:t>mondo</a:t>
            </a:r>
            <a:r>
              <a:rPr lang="en-US" dirty="0">
                <a:solidFill>
                  <a:srgbClr val="000000"/>
                </a:solidFill>
                <a:latin typeface="WOJXYB+HelveticaNeue"/>
              </a:rPr>
              <a:t>. 50% </a:t>
            </a:r>
            <a:r>
              <a:rPr lang="en-US" dirty="0" err="1">
                <a:solidFill>
                  <a:srgbClr val="000000"/>
                </a:solidFill>
                <a:latin typeface="WOJXYB+HelveticaNeue"/>
              </a:rPr>
              <a:t>mortalità</a:t>
            </a:r>
            <a:r>
              <a:rPr lang="en-US" dirty="0">
                <a:solidFill>
                  <a:srgbClr val="000000"/>
                </a:solidFill>
                <a:latin typeface="WOJXYB+HelveticaNeue"/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  <a:latin typeface="WOJXYB+HelveticaNeue"/>
              </a:rPr>
              <a:t>1961-1962: </a:t>
            </a:r>
            <a:r>
              <a:rPr lang="en-US" dirty="0" err="1">
                <a:solidFill>
                  <a:srgbClr val="000000"/>
                </a:solidFill>
                <a:latin typeface="WOJXYB+HelveticaNeue"/>
              </a:rPr>
              <a:t>ritirato</a:t>
            </a:r>
            <a:r>
              <a:rPr lang="en-US" dirty="0">
                <a:solidFill>
                  <a:srgbClr val="000000"/>
                </a:solidFill>
                <a:latin typeface="WOJXYB+HelveticaNeue"/>
              </a:rPr>
              <a:t> dal </a:t>
            </a:r>
            <a:r>
              <a:rPr lang="en-US" dirty="0" err="1">
                <a:solidFill>
                  <a:srgbClr val="000000"/>
                </a:solidFill>
                <a:latin typeface="WOJXYB+HelveticaNeue"/>
              </a:rPr>
              <a:t>mercato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4591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431E4C-452A-4EF3-8063-70C56ACC0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Composti con due o più </a:t>
            </a:r>
            <a:r>
              <a:rPr lang="it-IT" dirty="0" err="1"/>
              <a:t>stereocentri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7147A9F-5EE7-4D98-91E3-E907B9599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Diastereomeri</a:t>
            </a:r>
            <a:r>
              <a:rPr lang="en-US" dirty="0"/>
              <a:t> o </a:t>
            </a:r>
            <a:r>
              <a:rPr lang="en-US" dirty="0" err="1"/>
              <a:t>diastereoisomeri</a:t>
            </a:r>
            <a:r>
              <a:rPr lang="en-US" dirty="0"/>
              <a:t>: </a:t>
            </a:r>
            <a:r>
              <a:rPr lang="it-IT" dirty="0"/>
              <a:t>stereoisomeri che non sono immagini </a:t>
            </a:r>
            <a:r>
              <a:rPr lang="en-US" dirty="0" err="1"/>
              <a:t>speculari</a:t>
            </a:r>
            <a:r>
              <a:rPr lang="en-US" dirty="0"/>
              <a:t>.</a:t>
            </a:r>
          </a:p>
          <a:p>
            <a:r>
              <a:rPr lang="it-IT" dirty="0"/>
              <a:t>I </a:t>
            </a:r>
            <a:r>
              <a:rPr lang="it-IT" dirty="0" err="1"/>
              <a:t>diastereomeri</a:t>
            </a:r>
            <a:r>
              <a:rPr lang="it-IT" dirty="0"/>
              <a:t> hanno differenti proprietà </a:t>
            </a:r>
            <a:r>
              <a:rPr lang="en-US" dirty="0" err="1"/>
              <a:t>fisiche</a:t>
            </a:r>
            <a:r>
              <a:rPr lang="en-US" dirty="0"/>
              <a:t>.</a:t>
            </a:r>
          </a:p>
          <a:p>
            <a:r>
              <a:rPr lang="it-IT" i="1" dirty="0"/>
              <a:t>n </a:t>
            </a:r>
            <a:r>
              <a:rPr lang="it-IT" dirty="0"/>
              <a:t>carboni chirali ⇒ 2</a:t>
            </a:r>
            <a:r>
              <a:rPr lang="it-IT" i="1" baseline="30000" dirty="0"/>
              <a:t>n</a:t>
            </a:r>
            <a:r>
              <a:rPr lang="it-IT" i="1" dirty="0"/>
              <a:t> </a:t>
            </a:r>
            <a:r>
              <a:rPr lang="it-IT" dirty="0"/>
              <a:t>possibili stereoisomeri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477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AAC109-7FC6-4A29-A62B-853DB9ED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Stereoisomeri</a:t>
            </a:r>
            <a:r>
              <a:rPr lang="en-US" dirty="0"/>
              <a:t>: </a:t>
            </a:r>
            <a:r>
              <a:rPr lang="en-US" dirty="0" err="1"/>
              <a:t>definizioni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D13DFA8-52F5-45BE-BC77-3A4BCC887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14823"/>
          </a:xfrm>
        </p:spPr>
        <p:txBody>
          <a:bodyPr/>
          <a:lstStyle/>
          <a:p>
            <a:r>
              <a:rPr lang="en-US" dirty="0" err="1"/>
              <a:t>Stereoisomeri</a:t>
            </a:r>
            <a:r>
              <a:rPr lang="en-US" dirty="0"/>
              <a:t> </a:t>
            </a:r>
            <a:r>
              <a:rPr lang="en-US" dirty="0" err="1"/>
              <a:t>conformazionali</a:t>
            </a:r>
            <a:r>
              <a:rPr lang="en-US" dirty="0"/>
              <a:t>: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interconvertono</a:t>
            </a:r>
            <a:r>
              <a:rPr lang="en-US" dirty="0"/>
              <a:t> </a:t>
            </a:r>
            <a:r>
              <a:rPr lang="it-IT" dirty="0"/>
              <a:t>per rotazione attorno a un legame</a:t>
            </a:r>
          </a:p>
          <a:p>
            <a:r>
              <a:rPr lang="en-US" dirty="0" err="1"/>
              <a:t>Stereoisomeri</a:t>
            </a:r>
            <a:r>
              <a:rPr lang="en-US" dirty="0"/>
              <a:t> </a:t>
            </a:r>
            <a:r>
              <a:rPr lang="en-US" dirty="0" err="1"/>
              <a:t>configurazionali</a:t>
            </a:r>
            <a:r>
              <a:rPr lang="en-US" dirty="0"/>
              <a:t>: non </a:t>
            </a:r>
            <a:r>
              <a:rPr lang="en-US" dirty="0" err="1"/>
              <a:t>possono</a:t>
            </a:r>
            <a:r>
              <a:rPr lang="en-US" dirty="0"/>
              <a:t> </a:t>
            </a:r>
            <a:r>
              <a:rPr lang="en-US" dirty="0" err="1"/>
              <a:t>interconvertirsi</a:t>
            </a:r>
            <a:r>
              <a:rPr lang="en-US" dirty="0"/>
              <a:t> senza </a:t>
            </a:r>
            <a:r>
              <a:rPr lang="en-US" dirty="0" err="1"/>
              <a:t>rompere</a:t>
            </a:r>
            <a:r>
              <a:rPr lang="en-US" dirty="0"/>
              <a:t> </a:t>
            </a:r>
            <a:r>
              <a:rPr lang="en-US" dirty="0" err="1"/>
              <a:t>legami</a:t>
            </a:r>
            <a:r>
              <a:rPr lang="en-US" dirty="0"/>
              <a:t>:</a:t>
            </a:r>
          </a:p>
          <a:p>
            <a:pPr lvl="1"/>
            <a:r>
              <a:rPr lang="it-IT" dirty="0"/>
              <a:t>Enantiomeri: stereoisomeri che sono immagini speculari </a:t>
            </a:r>
            <a:r>
              <a:rPr lang="en-US" i="1" dirty="0"/>
              <a:t>non </a:t>
            </a:r>
            <a:r>
              <a:rPr lang="en-US" dirty="0" err="1"/>
              <a:t>sovrapponibili</a:t>
            </a:r>
            <a:r>
              <a:rPr lang="en-US" dirty="0"/>
              <a:t>.</a:t>
            </a:r>
          </a:p>
          <a:p>
            <a:pPr lvl="1"/>
            <a:r>
              <a:rPr lang="it-IT" dirty="0" err="1"/>
              <a:t>Diastereomeri</a:t>
            </a:r>
            <a:r>
              <a:rPr lang="it-IT" dirty="0"/>
              <a:t>: stereoisomeri che non sono immagini </a:t>
            </a:r>
            <a:r>
              <a:rPr lang="en-US" dirty="0" err="1"/>
              <a:t>speculari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91180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56B5A5-62AB-465D-AC2E-C7794797E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Diastereoisomeri</a:t>
            </a:r>
            <a:r>
              <a:rPr lang="it-IT" dirty="0"/>
              <a:t> 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F9BE34-DA28-4B56-AD33-369E0BEA2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Quando un composto ha più di uno </a:t>
            </a:r>
            <a:r>
              <a:rPr lang="it-IT" dirty="0" err="1"/>
              <a:t>stereocentro</a:t>
            </a:r>
            <a:r>
              <a:rPr lang="it-IT" dirty="0"/>
              <a:t>, le configurazioni R e S  devono essere assegnate a ognuno di essi.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marL="0" indent="0" algn="ctr">
              <a:buNone/>
            </a:pPr>
            <a:r>
              <a:rPr lang="en-US" dirty="0"/>
              <a:t>(</a:t>
            </a:r>
            <a:r>
              <a:rPr lang="en-US" i="1" dirty="0"/>
              <a:t>2S,3R</a:t>
            </a:r>
            <a:r>
              <a:rPr lang="en-US" dirty="0"/>
              <a:t>)-2,3,4-triidrossibutanale (</a:t>
            </a:r>
            <a:r>
              <a:rPr lang="en-US" dirty="0" err="1"/>
              <a:t>treosio</a:t>
            </a:r>
            <a:r>
              <a:rPr lang="en-US" dirty="0"/>
              <a:t>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8ABCC0A-F8A5-40D5-B7F0-C0352B880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380" y="2883674"/>
            <a:ext cx="3693459" cy="248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381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F19A22-F5DF-4647-B54D-4080B9DDF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2864"/>
            <a:ext cx="10515600" cy="1325563"/>
          </a:xfrm>
        </p:spPr>
        <p:txBody>
          <a:bodyPr/>
          <a:lstStyle/>
          <a:p>
            <a:pPr algn="ctr"/>
            <a:r>
              <a:rPr lang="en-US" dirty="0" err="1"/>
              <a:t>Diastereoisomeri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A0FB25A-4409-4CB3-8563-4E7B1FF49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328" y="1309712"/>
            <a:ext cx="4231341" cy="147021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F9614E6-3270-47B3-BDF5-6AC68B218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616" y="2635275"/>
            <a:ext cx="9405986" cy="3293706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715E582A-ED1D-4F3C-8854-DF90F037F563}"/>
              </a:ext>
            </a:extLst>
          </p:cNvPr>
          <p:cNvSpPr/>
          <p:nvPr/>
        </p:nvSpPr>
        <p:spPr>
          <a:xfrm>
            <a:off x="3364892" y="6214037"/>
            <a:ext cx="65334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>
                <a:solidFill>
                  <a:srgbClr val="941000"/>
                </a:solidFill>
                <a:latin typeface="BCBLZX+Verdana"/>
              </a:rPr>
              <a:t>In generale: n centri </a:t>
            </a:r>
            <a:r>
              <a:rPr lang="it-IT" sz="2400" dirty="0" err="1">
                <a:solidFill>
                  <a:srgbClr val="941000"/>
                </a:solidFill>
                <a:latin typeface="BCBLZX+Verdana"/>
              </a:rPr>
              <a:t>stereogenici</a:t>
            </a:r>
            <a:r>
              <a:rPr lang="it-IT" sz="2400" dirty="0">
                <a:solidFill>
                  <a:srgbClr val="941000"/>
                </a:solidFill>
                <a:latin typeface="BCBLZX+Verdana"/>
              </a:rPr>
              <a:t>, 2</a:t>
            </a:r>
            <a:r>
              <a:rPr lang="it-IT" sz="2400" baseline="30000" dirty="0">
                <a:solidFill>
                  <a:srgbClr val="941000"/>
                </a:solidFill>
                <a:latin typeface="BCBLZX+Verdana"/>
              </a:rPr>
              <a:t>n</a:t>
            </a:r>
            <a:r>
              <a:rPr lang="it-IT" sz="2400" dirty="0">
                <a:solidFill>
                  <a:srgbClr val="941000"/>
                </a:solidFill>
                <a:latin typeface="BCBLZX+Verdana"/>
              </a:rPr>
              <a:t> stereoisomeri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823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A77CFA-583C-478D-9746-8F8EE3DAF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086" y="205734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Composti </a:t>
            </a:r>
            <a:r>
              <a:rPr lang="it-IT" dirty="0" err="1"/>
              <a:t>meso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2E275D3-A829-4C4A-9067-EB33FD711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250" y="1258265"/>
            <a:ext cx="2725271" cy="202602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C9D57C7-951B-4E00-A7A2-D0C5F63261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664"/>
          <a:stretch/>
        </p:blipFill>
        <p:spPr>
          <a:xfrm>
            <a:off x="785932" y="3429000"/>
            <a:ext cx="10183906" cy="329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672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7C86C7-6012-40A8-82DB-9D08AE78D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Composti </a:t>
            </a:r>
            <a:r>
              <a:rPr lang="it-IT" dirty="0" err="1"/>
              <a:t>meso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1246E6E-22DD-43DF-8135-E75930656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895" y="1690688"/>
            <a:ext cx="7315200" cy="395343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3457F6A1-1F3E-4AA9-8325-D4454B6DEC21}"/>
              </a:ext>
            </a:extLst>
          </p:cNvPr>
          <p:cNvSpPr txBox="1"/>
          <p:nvPr/>
        </p:nvSpPr>
        <p:spPr>
          <a:xfrm>
            <a:off x="989900" y="5825913"/>
            <a:ext cx="9848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I composti </a:t>
            </a:r>
            <a:r>
              <a:rPr lang="it-IT" sz="2800" dirty="0" err="1"/>
              <a:t>meso</a:t>
            </a:r>
            <a:r>
              <a:rPr lang="it-IT" sz="2800" dirty="0"/>
              <a:t> posseggono un piano di simmetria e sono achirali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169973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4BA710-2C3E-4EE6-BB3A-9D7B9AFF9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Acido</a:t>
            </a:r>
            <a:r>
              <a:rPr lang="en-US" dirty="0"/>
              <a:t> </a:t>
            </a:r>
            <a:r>
              <a:rPr lang="en-US" dirty="0" err="1"/>
              <a:t>tartarico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162E0C0-F4D0-4501-981A-CED8962CE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064" y="1621747"/>
            <a:ext cx="10363200" cy="455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68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1345B66-D2C7-4276-B748-7E7795B8C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436" y="0"/>
            <a:ext cx="9227128" cy="68580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C60449-AC46-4BA1-A4E8-467B7898939C}"/>
              </a:ext>
            </a:extLst>
          </p:cNvPr>
          <p:cNvSpPr txBox="1"/>
          <p:nvPr/>
        </p:nvSpPr>
        <p:spPr>
          <a:xfrm>
            <a:off x="5595457" y="6157519"/>
            <a:ext cx="2301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Sali dell’acido tartarico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1298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E869B5-3BFD-4912-BC46-B20F0E41D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Composti ciclici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7B8934-2DD6-4EFA-8419-392F2022F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1,3-dibromociclopentano, 2 </a:t>
            </a:r>
            <a:r>
              <a:rPr lang="it-IT" dirty="0" err="1"/>
              <a:t>stereocentri</a:t>
            </a:r>
            <a:r>
              <a:rPr lang="it-IT" dirty="0"/>
              <a:t>, al massimo 4 stereoisomeri (2</a:t>
            </a:r>
            <a:r>
              <a:rPr lang="it-IT" baseline="30000" dirty="0"/>
              <a:t>n</a:t>
            </a:r>
            <a:r>
              <a:rPr lang="it-IT" dirty="0"/>
              <a:t>)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L’isomero </a:t>
            </a:r>
            <a:r>
              <a:rPr lang="it-IT" i="1" dirty="0"/>
              <a:t>cis</a:t>
            </a:r>
            <a:r>
              <a:rPr lang="it-IT" dirty="0"/>
              <a:t> A e l’isomero </a:t>
            </a:r>
            <a:r>
              <a:rPr lang="it-IT" i="1" dirty="0"/>
              <a:t>trans</a:t>
            </a:r>
            <a:r>
              <a:rPr lang="it-IT" dirty="0"/>
              <a:t> B sono stereoisomeri ma non immagini speculari, sono </a:t>
            </a:r>
            <a:r>
              <a:rPr lang="it-IT" dirty="0" err="1"/>
              <a:t>diastereoisomeri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3C5980F-A378-48C2-9347-5E378C8AE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8459" y="2308412"/>
            <a:ext cx="2294965" cy="112058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6E3CB04-1851-42D6-8BA9-050FBAAF78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5"/>
          <a:stretch/>
        </p:blipFill>
        <p:spPr>
          <a:xfrm>
            <a:off x="3607266" y="4779261"/>
            <a:ext cx="3385619" cy="171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3357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F21E2A-7254-4D58-BC8C-C27CFD790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Composti ciclici</a:t>
            </a:r>
            <a:endParaRPr lang="en-US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C0BBE049-C53F-4AA0-8E26-48EF930003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31126"/>
            <a:ext cx="10327341" cy="3989294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50E4FF0B-6A7D-4C62-855E-1E5115E9B558}"/>
              </a:ext>
            </a:extLst>
          </p:cNvPr>
          <p:cNvSpPr/>
          <p:nvPr/>
        </p:nvSpPr>
        <p:spPr>
          <a:xfrm>
            <a:off x="3048000" y="544825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BCBLZX+Verdana"/>
              </a:rPr>
              <a:t>Le due immagini speculari sono identiche, l’isomero </a:t>
            </a:r>
            <a:r>
              <a:rPr lang="it-IT" i="1" dirty="0">
                <a:solidFill>
                  <a:srgbClr val="000000"/>
                </a:solidFill>
                <a:latin typeface="BCBLZX+Verdana"/>
              </a:rPr>
              <a:t>cis</a:t>
            </a:r>
            <a:r>
              <a:rPr lang="it-IT" dirty="0">
                <a:solidFill>
                  <a:srgbClr val="000000"/>
                </a:solidFill>
                <a:latin typeface="BCBLZX+Verdana"/>
              </a:rPr>
              <a:t> è un composto </a:t>
            </a:r>
            <a:r>
              <a:rPr lang="it-IT" dirty="0" err="1">
                <a:solidFill>
                  <a:srgbClr val="000000"/>
                </a:solidFill>
                <a:latin typeface="BCBLZX+Verdana"/>
              </a:rPr>
              <a:t>meso</a:t>
            </a:r>
            <a:r>
              <a:rPr lang="it-IT" dirty="0">
                <a:solidFill>
                  <a:srgbClr val="000000"/>
                </a:solidFill>
                <a:latin typeface="BCBLZX+Verdana"/>
              </a:rPr>
              <a:t> achirale</a:t>
            </a:r>
            <a:endParaRPr lang="en-US" dirty="0">
              <a:solidFill>
                <a:srgbClr val="000000"/>
              </a:solidFill>
              <a:latin typeface="BCBLZX+Verdana"/>
            </a:endParaRPr>
          </a:p>
        </p:txBody>
      </p:sp>
    </p:spTree>
    <p:extLst>
      <p:ext uri="{BB962C8B-B14F-4D97-AF65-F5344CB8AC3E}">
        <p14:creationId xmlns:p14="http://schemas.microsoft.com/office/powerpoint/2010/main" val="9290220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F21E2A-7254-4D58-BC8C-C27CFD790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Composti ciclici</a:t>
            </a:r>
            <a:endParaRPr lang="en-US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0E4FF0B-6A7D-4C62-855E-1E5115E9B558}"/>
              </a:ext>
            </a:extLst>
          </p:cNvPr>
          <p:cNvSpPr/>
          <p:nvPr/>
        </p:nvSpPr>
        <p:spPr>
          <a:xfrm>
            <a:off x="3047999" y="5448256"/>
            <a:ext cx="70691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L’</a:t>
            </a:r>
            <a:r>
              <a:rPr lang="it-IT" dirty="0" err="1"/>
              <a:t>somero</a:t>
            </a:r>
            <a:r>
              <a:rPr lang="it-IT" dirty="0"/>
              <a:t> </a:t>
            </a:r>
            <a:r>
              <a:rPr lang="it-IT" i="1" dirty="0"/>
              <a:t>trans</a:t>
            </a:r>
            <a:r>
              <a:rPr lang="it-IT" dirty="0"/>
              <a:t> (B) non è sovrapponibile alla sua immagine speculare (C),  (B) e (C) sono enantiomeri</a:t>
            </a:r>
            <a:endParaRPr lang="en-US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BFC654F-FD79-46C0-B65A-EA9DCA1C0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482" y="1380564"/>
            <a:ext cx="9897035" cy="409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0893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36D5FA-D965-42D3-84AD-1874BFC9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Indica se i seguenti </a:t>
            </a:r>
            <a:r>
              <a:rPr lang="it-IT" dirty="0" err="1"/>
              <a:t>dimetilcicloesani</a:t>
            </a:r>
            <a:r>
              <a:rPr lang="it-IT" dirty="0"/>
              <a:t> sono chirali, achirali o </a:t>
            </a:r>
            <a:r>
              <a:rPr lang="it-IT" dirty="0" err="1"/>
              <a:t>meso</a:t>
            </a:r>
            <a:r>
              <a:rPr lang="it-IT" dirty="0"/>
              <a:t> 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E9D6F73-D786-4F90-9877-A19FEB55E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652" y="1857337"/>
            <a:ext cx="9646024" cy="4858871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9816DF3F-8AB0-4D70-B4FD-F8223A6D3E40}"/>
              </a:ext>
            </a:extLst>
          </p:cNvPr>
          <p:cNvSpPr/>
          <p:nvPr/>
        </p:nvSpPr>
        <p:spPr>
          <a:xfrm>
            <a:off x="1837189" y="5855514"/>
            <a:ext cx="6140741" cy="377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en-US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C749B383-ADBB-48DE-8B17-9BDF98824CC6}"/>
              </a:ext>
            </a:extLst>
          </p:cNvPr>
          <p:cNvSpPr/>
          <p:nvPr/>
        </p:nvSpPr>
        <p:spPr>
          <a:xfrm>
            <a:off x="1837189" y="3748742"/>
            <a:ext cx="6140741" cy="377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en-US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1634E04-AD11-401D-89AF-1C981807FF63}"/>
              </a:ext>
            </a:extLst>
          </p:cNvPr>
          <p:cNvSpPr/>
          <p:nvPr/>
        </p:nvSpPr>
        <p:spPr>
          <a:xfrm>
            <a:off x="8355435" y="4613945"/>
            <a:ext cx="1208015" cy="327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8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54FA71-C4E6-448E-9F25-CF41C95C0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Isomeri</a:t>
            </a:r>
            <a:r>
              <a:rPr lang="en-US" dirty="0"/>
              <a:t> </a:t>
            </a:r>
            <a:r>
              <a:rPr lang="en-US" dirty="0" err="1"/>
              <a:t>conformazionali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0A9F720-85C9-450D-AA23-BFF664EB2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16158"/>
          </a:xfrm>
        </p:spPr>
        <p:txBody>
          <a:bodyPr/>
          <a:lstStyle/>
          <a:p>
            <a:r>
              <a:rPr lang="it-IT" dirty="0"/>
              <a:t>Sono strutture che risultano dalla libera rotazione attorno a un legame singolo.</a:t>
            </a:r>
          </a:p>
          <a:p>
            <a:r>
              <a:rPr lang="it-IT" dirty="0"/>
              <a:t>Possono differire in energia.</a:t>
            </a:r>
          </a:p>
          <a:p>
            <a:pPr lvl="1"/>
            <a:r>
              <a:rPr lang="it-IT" dirty="0"/>
              <a:t>Prevale il </a:t>
            </a:r>
            <a:r>
              <a:rPr lang="it-IT" dirty="0" err="1"/>
              <a:t>conformero</a:t>
            </a:r>
            <a:r>
              <a:rPr lang="it-IT" dirty="0"/>
              <a:t> a energia più bassa.</a:t>
            </a:r>
          </a:p>
          <a:p>
            <a:r>
              <a:rPr lang="it-IT" dirty="0"/>
              <a:t>Le molecole ruotano costantemente attraverso tutte le conformazioni possibili.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7442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C25F04-E4CE-4F3D-897C-9C4E62E83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Proiezioni</a:t>
            </a:r>
            <a:r>
              <a:rPr lang="en-US" dirty="0"/>
              <a:t> di Fischer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1720B59-6E32-4582-AFBE-20E302EE0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440" y="1925355"/>
            <a:ext cx="8211671" cy="463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00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21EC44-4BA2-4D1B-A2D3-51BE28038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Proiezioni di Fischer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A10CCE-488E-4CE5-99FA-2EB776DDC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15980" cy="4351338"/>
          </a:xfrm>
        </p:spPr>
        <p:txBody>
          <a:bodyPr>
            <a:normAutofit/>
          </a:bodyPr>
          <a:lstStyle/>
          <a:p>
            <a:r>
              <a:rPr lang="it-IT" dirty="0"/>
              <a:t>Determinare </a:t>
            </a:r>
            <a:r>
              <a:rPr lang="it-IT" i="1" dirty="0"/>
              <a:t>R </a:t>
            </a:r>
            <a:r>
              <a:rPr lang="it-IT" dirty="0"/>
              <a:t>e </a:t>
            </a:r>
            <a:r>
              <a:rPr lang="it-IT" i="1" dirty="0"/>
              <a:t>S</a:t>
            </a:r>
          </a:p>
          <a:p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)-2-butanolo </a:t>
            </a:r>
          </a:p>
          <a:p>
            <a:pPr lvl="1"/>
            <a:r>
              <a:rPr lang="it-IT" dirty="0"/>
              <a:t>quando il gruppo a priorità minore è sulla </a:t>
            </a:r>
            <a:r>
              <a:rPr lang="en-US" i="1" dirty="0" err="1"/>
              <a:t>verticale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dirty="0" err="1"/>
              <a:t>legame</a:t>
            </a:r>
            <a:r>
              <a:rPr lang="en-US" dirty="0"/>
              <a:t> </a:t>
            </a:r>
            <a:r>
              <a:rPr lang="en-US" dirty="0" err="1"/>
              <a:t>dietro</a:t>
            </a:r>
            <a:r>
              <a:rPr lang="en-US" dirty="0"/>
              <a:t>): </a:t>
            </a:r>
            <a:r>
              <a:rPr lang="en-US" dirty="0" err="1"/>
              <a:t>leggere</a:t>
            </a:r>
            <a:r>
              <a:rPr lang="en-US" dirty="0"/>
              <a:t> </a:t>
            </a:r>
            <a:r>
              <a:rPr lang="en-US" dirty="0" err="1"/>
              <a:t>normalmente</a:t>
            </a:r>
            <a:endParaRPr lang="en-US" dirty="0"/>
          </a:p>
          <a:p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)-2-butanolo</a:t>
            </a:r>
          </a:p>
          <a:p>
            <a:pPr lvl="1"/>
            <a:r>
              <a:rPr lang="it-IT" dirty="0"/>
              <a:t>quando il gruppo a priorità minore è </a:t>
            </a:r>
            <a:r>
              <a:rPr lang="en-US" i="1" dirty="0" err="1"/>
              <a:t>orizzontale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dirty="0" err="1"/>
              <a:t>legame</a:t>
            </a:r>
            <a:r>
              <a:rPr lang="en-US" dirty="0"/>
              <a:t> </a:t>
            </a:r>
            <a:r>
              <a:rPr lang="en-US" dirty="0" err="1"/>
              <a:t>davanti</a:t>
            </a:r>
            <a:r>
              <a:rPr lang="en-US" dirty="0"/>
              <a:t>): </a:t>
            </a:r>
            <a:r>
              <a:rPr lang="it-IT" dirty="0"/>
              <a:t> leggere normalmente e </a:t>
            </a:r>
            <a:r>
              <a:rPr lang="en-US" dirty="0" err="1"/>
              <a:t>invertire</a:t>
            </a:r>
            <a:r>
              <a:rPr lang="en-US" dirty="0"/>
              <a:t> </a:t>
            </a:r>
            <a:r>
              <a:rPr lang="en-US" i="1" dirty="0"/>
              <a:t>R </a:t>
            </a:r>
            <a:r>
              <a:rPr lang="en-US" dirty="0"/>
              <a:t>con </a:t>
            </a:r>
            <a:r>
              <a:rPr lang="en-US" i="1" dirty="0"/>
              <a:t>S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35519C8-9831-44D0-A3B3-C0CA5AD02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7822" y="1957341"/>
            <a:ext cx="2904565" cy="408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976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DAAAC6-C208-4F52-81A9-A1FE10157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Proiezioni</a:t>
            </a:r>
            <a:r>
              <a:rPr lang="en-US" dirty="0"/>
              <a:t> di Fischer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61B7873-B349-445D-8450-A8C114160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272" y="1314316"/>
            <a:ext cx="7875289" cy="534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0327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761648-5B66-464A-A4C8-8AA869BF7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Proiezione</a:t>
            </a:r>
            <a:r>
              <a:rPr lang="en-US" dirty="0"/>
              <a:t> di Fischer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02D84FAD-7D52-482C-9DA7-87E6872FF3D4}"/>
              </a:ext>
            </a:extLst>
          </p:cNvPr>
          <p:cNvSpPr/>
          <p:nvPr/>
        </p:nvSpPr>
        <p:spPr>
          <a:xfrm>
            <a:off x="584222" y="3429000"/>
            <a:ext cx="2257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Orientazione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catena </a:t>
            </a:r>
            <a:r>
              <a:rPr lang="en-US" dirty="0" err="1"/>
              <a:t>principale</a:t>
            </a:r>
            <a:r>
              <a:rPr lang="en-US" dirty="0"/>
              <a:t> e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sostituenti</a:t>
            </a:r>
            <a:r>
              <a:rPr lang="en-US" dirty="0"/>
              <a:t> </a:t>
            </a:r>
            <a:r>
              <a:rPr lang="en-US" dirty="0" err="1"/>
              <a:t>nella</a:t>
            </a:r>
            <a:r>
              <a:rPr lang="en-US" dirty="0"/>
              <a:t> </a:t>
            </a:r>
            <a:r>
              <a:rPr lang="en-US" dirty="0" err="1"/>
              <a:t>proiezione</a:t>
            </a:r>
            <a:r>
              <a:rPr lang="en-US" dirty="0"/>
              <a:t> di Fischer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5E20E92-8F49-4B47-A2E3-741A0AB44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262" y="3096785"/>
            <a:ext cx="1921778" cy="218945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1F93456-A00D-4FC8-BD4E-42801ACD8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915" y="2191498"/>
            <a:ext cx="3027181" cy="4288506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17B9B587-A576-413A-B349-D8440962460C}"/>
              </a:ext>
            </a:extLst>
          </p:cNvPr>
          <p:cNvSpPr/>
          <p:nvPr/>
        </p:nvSpPr>
        <p:spPr>
          <a:xfrm>
            <a:off x="584222" y="1571761"/>
            <a:ext cx="4301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La catena carboniosa sta sulla linea verticale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5637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22EEF9-FEFE-47BD-805A-B1CA0F5EF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Regole</a:t>
            </a:r>
            <a:r>
              <a:rPr lang="en-US" dirty="0"/>
              <a:t> di Fischer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419B434-040B-47F7-9D4D-BD0923187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La catena carboniosa sta sulla linea verticale</a:t>
            </a:r>
          </a:p>
          <a:p>
            <a:r>
              <a:rPr lang="it-IT" dirty="0"/>
              <a:t>Il carbonio più ossidato sta in alto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Le proiezioni di Fischer vengono ancora utilizzate per descrivere i monosaccaridi e gli amminoacidi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2A1D81C-AE79-4BA8-A517-00DAA21CE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569" y="3292514"/>
            <a:ext cx="8785412" cy="124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9404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64426B-1A82-4A32-8943-F95735CD2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err="1"/>
              <a:t>Risoluzione</a:t>
            </a:r>
            <a:r>
              <a:rPr lang="en-US" i="1" dirty="0"/>
              <a:t> </a:t>
            </a:r>
            <a:r>
              <a:rPr lang="en-US" dirty="0"/>
              <a:t>di </a:t>
            </a:r>
            <a:r>
              <a:rPr lang="en-US" dirty="0" err="1"/>
              <a:t>Enantiomeri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B3BDD5-E7EF-42A6-BBDC-076D1DD7F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54" y="2916194"/>
            <a:ext cx="10515600" cy="1924254"/>
          </a:xfrm>
        </p:spPr>
        <p:txBody>
          <a:bodyPr/>
          <a:lstStyle/>
          <a:p>
            <a:r>
              <a:rPr lang="en-US" b="1" dirty="0" err="1"/>
              <a:t>Enantiomeri</a:t>
            </a:r>
            <a:r>
              <a:rPr lang="en-US" dirty="0"/>
              <a:t>: </a:t>
            </a:r>
            <a:r>
              <a:rPr lang="en-US" dirty="0" err="1"/>
              <a:t>identiche</a:t>
            </a:r>
            <a:r>
              <a:rPr lang="en-US" dirty="0"/>
              <a:t> </a:t>
            </a:r>
            <a:r>
              <a:rPr lang="en-US" dirty="0" err="1"/>
              <a:t>proprietà</a:t>
            </a:r>
            <a:r>
              <a:rPr lang="en-US" dirty="0"/>
              <a:t> </a:t>
            </a:r>
            <a:r>
              <a:rPr lang="en-US" dirty="0" err="1"/>
              <a:t>fisiche</a:t>
            </a:r>
            <a:r>
              <a:rPr lang="en-US" dirty="0"/>
              <a:t>; </a:t>
            </a:r>
            <a:r>
              <a:rPr lang="en-US" i="1" dirty="0"/>
              <a:t>non </a:t>
            </a:r>
            <a:r>
              <a:rPr lang="en-US" dirty="0" err="1"/>
              <a:t>possono</a:t>
            </a:r>
            <a:r>
              <a:rPr lang="en-US" dirty="0"/>
              <a:t> </a:t>
            </a:r>
            <a:r>
              <a:rPr lang="en-US" dirty="0" err="1"/>
              <a:t>essere</a:t>
            </a:r>
            <a:r>
              <a:rPr lang="en-US" dirty="0"/>
              <a:t> </a:t>
            </a:r>
            <a:r>
              <a:rPr lang="en-US" dirty="0" err="1"/>
              <a:t>separati</a:t>
            </a:r>
            <a:endParaRPr lang="en-US" dirty="0"/>
          </a:p>
          <a:p>
            <a:r>
              <a:rPr lang="en-US" b="1" dirty="0" err="1"/>
              <a:t>Diastereomeri</a:t>
            </a:r>
            <a:r>
              <a:rPr lang="en-US" dirty="0"/>
              <a:t>: </a:t>
            </a:r>
            <a:r>
              <a:rPr lang="en-US" dirty="0" err="1"/>
              <a:t>differenti</a:t>
            </a:r>
            <a:r>
              <a:rPr lang="en-US" dirty="0"/>
              <a:t> </a:t>
            </a:r>
            <a:r>
              <a:rPr lang="en-US" dirty="0" err="1"/>
              <a:t>proprietà</a:t>
            </a:r>
            <a:r>
              <a:rPr lang="en-US" dirty="0"/>
              <a:t> </a:t>
            </a:r>
            <a:r>
              <a:rPr lang="en-US" dirty="0" err="1"/>
              <a:t>fisiche</a:t>
            </a:r>
            <a:r>
              <a:rPr lang="en-US" dirty="0"/>
              <a:t>, </a:t>
            </a:r>
            <a:r>
              <a:rPr lang="it-IT" dirty="0"/>
              <a:t>p.f., p.e., solubilità, etc.; possono essere </a:t>
            </a:r>
            <a:r>
              <a:rPr lang="en-US" dirty="0" err="1"/>
              <a:t>separati</a:t>
            </a:r>
            <a:r>
              <a:rPr lang="en-US" dirty="0"/>
              <a:t> per </a:t>
            </a:r>
            <a:r>
              <a:rPr lang="en-US" dirty="0" err="1"/>
              <a:t>distillazione</a:t>
            </a:r>
            <a:r>
              <a:rPr lang="en-US" dirty="0"/>
              <a:t>, </a:t>
            </a:r>
            <a:r>
              <a:rPr lang="en-US" dirty="0" err="1"/>
              <a:t>ricristallizzazione</a:t>
            </a:r>
            <a:r>
              <a:rPr lang="en-US" dirty="0"/>
              <a:t>, </a:t>
            </a:r>
            <a:r>
              <a:rPr lang="en-US" dirty="0" err="1"/>
              <a:t>cromatografia</a:t>
            </a:r>
            <a:r>
              <a:rPr lang="en-US" dirty="0"/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39276670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995EF8-A9F1-44AB-81C6-97BCB92AF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err="1"/>
              <a:t>Risoluzione</a:t>
            </a:r>
            <a:r>
              <a:rPr lang="en-US" i="1" dirty="0"/>
              <a:t> </a:t>
            </a:r>
            <a:r>
              <a:rPr lang="en-US" dirty="0"/>
              <a:t>di </a:t>
            </a:r>
            <a:r>
              <a:rPr lang="en-US" dirty="0" err="1"/>
              <a:t>Enantiomeri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63217E8-C891-462F-8B15-A721452DE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810" y="1690688"/>
            <a:ext cx="6022072" cy="431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2943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995EF8-A9F1-44AB-81C6-97BCB92AF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err="1"/>
              <a:t>Risoluzione</a:t>
            </a:r>
            <a:r>
              <a:rPr lang="en-US" i="1" dirty="0"/>
              <a:t> </a:t>
            </a:r>
            <a:r>
              <a:rPr lang="en-US" dirty="0"/>
              <a:t>di </a:t>
            </a:r>
            <a:r>
              <a:rPr lang="en-US" dirty="0" err="1"/>
              <a:t>Enantiomeri</a:t>
            </a:r>
            <a:endParaRPr lang="en-US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84B9B70-E479-4999-A980-9AF9EDF66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289" y="1690688"/>
            <a:ext cx="6214632" cy="473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165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995EF8-A9F1-44AB-81C6-97BCB92AF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err="1"/>
              <a:t>Risoluzione</a:t>
            </a:r>
            <a:r>
              <a:rPr lang="en-US" i="1" dirty="0"/>
              <a:t> </a:t>
            </a:r>
            <a:r>
              <a:rPr lang="en-US" dirty="0"/>
              <a:t>di </a:t>
            </a:r>
            <a:r>
              <a:rPr lang="en-US" dirty="0" err="1"/>
              <a:t>Enantiomeri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5F5BF88-A7F2-4C67-97CD-0C80B1B29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180" y="1497741"/>
            <a:ext cx="9758741" cy="493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89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3B78FB7-849B-48EE-8009-88719609E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559" y="0"/>
            <a:ext cx="90348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338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someria - Wikipedia">
            <a:extLst>
              <a:ext uri="{FF2B5EF4-FFF2-40B4-BE49-F238E27FC236}">
                <a16:creationId xmlns:a16="http://schemas.microsoft.com/office/drawing/2014/main" id="{D46C7DF8-ECE6-7C8D-A02F-136D6679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171450"/>
            <a:ext cx="9963677" cy="65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293D8B-BF19-E1CD-8D42-4A151498A9D3}"/>
              </a:ext>
            </a:extLst>
          </p:cNvPr>
          <p:cNvSpPr txBox="1"/>
          <p:nvPr/>
        </p:nvSpPr>
        <p:spPr>
          <a:xfrm>
            <a:off x="6775939" y="4208585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Immagini speculari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E3C39F-67F9-B42D-B790-C171C8335065}"/>
              </a:ext>
            </a:extLst>
          </p:cNvPr>
          <p:cNvSpPr txBox="1"/>
          <p:nvPr/>
        </p:nvSpPr>
        <p:spPr>
          <a:xfrm>
            <a:off x="1383327" y="3839253"/>
            <a:ext cx="2436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Non immagini speculari</a:t>
            </a:r>
          </a:p>
        </p:txBody>
      </p:sp>
    </p:spTree>
    <p:extLst>
      <p:ext uri="{BB962C8B-B14F-4D97-AF65-F5344CB8AC3E}">
        <p14:creationId xmlns:p14="http://schemas.microsoft.com/office/powerpoint/2010/main" val="2172324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074F1E-6A8D-4B86-9B8C-38B7DD2BB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Stereoisomeria</a:t>
            </a:r>
            <a:r>
              <a:rPr lang="en-US" dirty="0"/>
              <a:t> </a:t>
            </a:r>
            <a:r>
              <a:rPr lang="en-US" dirty="0" err="1"/>
              <a:t>configurazionale</a:t>
            </a:r>
            <a:br>
              <a:rPr lang="en-US" dirty="0"/>
            </a:br>
            <a:r>
              <a:rPr lang="en-US" dirty="0"/>
              <a:t>CHIRALITA’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C6DD61-69DD-4C4E-869B-FB1873A26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Ogni oggetto ha un’immagine speculare: le due immagini speculari possono o non possono essere sovrapponibili</a:t>
            </a:r>
          </a:p>
          <a:p>
            <a:r>
              <a:rPr lang="it-IT" dirty="0"/>
              <a:t>Alcune molecole sono come le mani. La mano destra e la sinistra sono immagini speculari, ma non sono identiche: non sono sovrapponibili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822033C-F0DE-46B9-94AF-39D60547C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926" y="3826106"/>
            <a:ext cx="5782233" cy="235085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95F3292-FC1B-4A43-9964-2DF88F8CE248}"/>
              </a:ext>
            </a:extLst>
          </p:cNvPr>
          <p:cNvSpPr txBox="1"/>
          <p:nvPr/>
        </p:nvSpPr>
        <p:spPr>
          <a:xfrm>
            <a:off x="3070371" y="6308209"/>
            <a:ext cx="6246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mano sinistra                   mano destra        non sono sovrapponibili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587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A6C0F2-E21E-4740-A32E-867875F14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Achiralità</a:t>
            </a:r>
            <a:r>
              <a:rPr lang="it-IT" dirty="0"/>
              <a:t> </a:t>
            </a:r>
            <a:endParaRPr lang="en-US" dirty="0"/>
          </a:p>
        </p:txBody>
      </p:sp>
      <p:pic>
        <p:nvPicPr>
          <p:cNvPr id="4" name="Picture 1" descr="0602.jpg">
            <a:extLst>
              <a:ext uri="{FF2B5EF4-FFF2-40B4-BE49-F238E27FC236}">
                <a16:creationId xmlns:a16="http://schemas.microsoft.com/office/drawing/2014/main" id="{0B86F969-9E4B-4E44-8E2F-638419CAF4B9}"/>
              </a:ext>
            </a:extLst>
          </p:cNvPr>
          <p:cNvPicPr>
            <a:picLocks noGrp="1" noChangeAspect="1"/>
          </p:cNvPicPr>
          <p:nvPr isPhoto="1">
            <p:ph idx="1"/>
          </p:nvPr>
        </p:nvPicPr>
        <p:blipFill rotWithShape="1">
          <a:blip r:embed="rId2" cstate="print">
            <a:lum/>
          </a:blip>
          <a:srcRect b="25136"/>
          <a:stretch/>
        </p:blipFill>
        <p:spPr>
          <a:xfrm>
            <a:off x="1524000" y="2313811"/>
            <a:ext cx="9144000" cy="25266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0DE160D-48DC-41CD-9C49-CFF11DB23814}"/>
              </a:ext>
            </a:extLst>
          </p:cNvPr>
          <p:cNvSpPr txBox="1"/>
          <p:nvPr/>
        </p:nvSpPr>
        <p:spPr>
          <a:xfrm>
            <a:off x="1524000" y="5536734"/>
            <a:ext cx="9076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Se un oggetto o una molecola ha un piano di simmetria, è achirale e le due immagini speculari sono sovrapponibili, sono identiche, sono lo stesso oggetto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152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0BF301-B2D1-4628-86BF-0FCD5F3A7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Chiralità</a:t>
            </a:r>
            <a:r>
              <a:rPr lang="en-US" dirty="0"/>
              <a:t> e </a:t>
            </a:r>
            <a:r>
              <a:rPr lang="en-US" dirty="0" err="1"/>
              <a:t>Simmetria</a:t>
            </a:r>
            <a:r>
              <a:rPr lang="en-US" dirty="0"/>
              <a:t>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3D711E2-02C2-42BD-90BF-A58D134BB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14" y="1690688"/>
            <a:ext cx="7623111" cy="437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753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DD3624-4058-455A-AE45-C49D5514C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Carbonio</a:t>
            </a:r>
            <a:r>
              <a:rPr lang="en-US" dirty="0"/>
              <a:t> </a:t>
            </a:r>
            <a:r>
              <a:rPr lang="en-US" dirty="0" err="1"/>
              <a:t>stereogenico</a:t>
            </a:r>
            <a:r>
              <a:rPr lang="en-US" dirty="0"/>
              <a:t> o </a:t>
            </a:r>
            <a:r>
              <a:rPr lang="en-US" dirty="0" err="1"/>
              <a:t>stereocentro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945C9F-1B42-490D-B37F-99197EB03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Un carbonio </a:t>
            </a:r>
            <a:r>
              <a:rPr lang="it-IT" dirty="0" err="1"/>
              <a:t>stereogenico</a:t>
            </a:r>
            <a:r>
              <a:rPr lang="it-IT" dirty="0"/>
              <a:t> è </a:t>
            </a:r>
            <a:r>
              <a:rPr lang="it-IT" i="1" dirty="0"/>
              <a:t>tetraedrico </a:t>
            </a:r>
            <a:r>
              <a:rPr lang="it-IT" dirty="0"/>
              <a:t>(sp</a:t>
            </a:r>
            <a:r>
              <a:rPr lang="it-IT" baseline="30000" dirty="0"/>
              <a:t>3</a:t>
            </a:r>
            <a:r>
              <a:rPr lang="it-IT" dirty="0"/>
              <a:t>) ed ha quattro sostituenti diversi: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Una molecola chirale ha uno </a:t>
            </a:r>
            <a:r>
              <a:rPr lang="it-IT" dirty="0" err="1"/>
              <a:t>stereocentro</a:t>
            </a:r>
            <a:r>
              <a:rPr lang="it-IT" dirty="0"/>
              <a:t>, è </a:t>
            </a:r>
            <a:r>
              <a:rPr lang="en-US" i="1" dirty="0" err="1"/>
              <a:t>dissimmetrica</a:t>
            </a:r>
            <a:r>
              <a:rPr lang="en-US" dirty="0"/>
              <a:t>.</a:t>
            </a:r>
          </a:p>
          <a:p>
            <a:r>
              <a:rPr lang="it-IT" dirty="0"/>
              <a:t> Esiste in due forme, immagini speculari non sovrapponibili, che formano una </a:t>
            </a:r>
            <a:r>
              <a:rPr lang="it-IT" i="1" dirty="0"/>
              <a:t>coppia di </a:t>
            </a:r>
            <a:r>
              <a:rPr lang="en-US" i="1" dirty="0" err="1"/>
              <a:t>enantiomeri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1CCB12E-2ED0-4F27-B2AF-A01B63F24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317" y="2493093"/>
            <a:ext cx="8390965" cy="210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13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</TotalTime>
  <Words>1069</Words>
  <Application>Microsoft Macintosh PowerPoint</Application>
  <PresentationFormat>Widescreen</PresentationFormat>
  <Paragraphs>172</Paragraphs>
  <Slides>49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BCBLZX+Verdana</vt:lpstr>
      <vt:lpstr>Calibri</vt:lpstr>
      <vt:lpstr>Calibri Light</vt:lpstr>
      <vt:lpstr>Times New Roman</vt:lpstr>
      <vt:lpstr>WOJXYB+HelveticaNeue</vt:lpstr>
      <vt:lpstr>Tema di Office</vt:lpstr>
      <vt:lpstr>CS ChemDraw Drawing</vt:lpstr>
      <vt:lpstr>Stereochimica</vt:lpstr>
      <vt:lpstr>PowerPoint Presentation</vt:lpstr>
      <vt:lpstr>Stereoisomeri: definizioni</vt:lpstr>
      <vt:lpstr>Isomeri conformazionali</vt:lpstr>
      <vt:lpstr>PowerPoint Presentation</vt:lpstr>
      <vt:lpstr>Stereoisomeria configurazionale CHIRALITA’</vt:lpstr>
      <vt:lpstr>Achiralità </vt:lpstr>
      <vt:lpstr>Chiralità e Simmetria </vt:lpstr>
      <vt:lpstr>Carbonio stereogenico o stereocentro</vt:lpstr>
      <vt:lpstr>Enantiomeri </vt:lpstr>
      <vt:lpstr>Esempi di molecole chirali</vt:lpstr>
      <vt:lpstr>PowerPoint Presentation</vt:lpstr>
      <vt:lpstr>Attività ottica</vt:lpstr>
      <vt:lpstr>Tipi di luce</vt:lpstr>
      <vt:lpstr>Polarimetro</vt:lpstr>
      <vt:lpstr>Attività ottica</vt:lpstr>
      <vt:lpstr>Attività ottica</vt:lpstr>
      <vt:lpstr>Rotazioni specifiche di composti bioattivi</vt:lpstr>
      <vt:lpstr>Configurazioni R e S</vt:lpstr>
      <vt:lpstr>Enantiomeri </vt:lpstr>
      <vt:lpstr>Convenzione R,S</vt:lpstr>
      <vt:lpstr>Convenzione R,S</vt:lpstr>
      <vt:lpstr>Convenzione R,S</vt:lpstr>
      <vt:lpstr>Convenzione R,S</vt:lpstr>
      <vt:lpstr>Convenzione R,S</vt:lpstr>
      <vt:lpstr>Esempi </vt:lpstr>
      <vt:lpstr>Esercizi </vt:lpstr>
      <vt:lpstr>Talidomide </vt:lpstr>
      <vt:lpstr>Composti con due o più stereocentri</vt:lpstr>
      <vt:lpstr>Diastereoisomeri </vt:lpstr>
      <vt:lpstr>Diastereoisomeri</vt:lpstr>
      <vt:lpstr>Composti meso</vt:lpstr>
      <vt:lpstr>Composti meso</vt:lpstr>
      <vt:lpstr>Acido tartarico</vt:lpstr>
      <vt:lpstr>PowerPoint Presentation</vt:lpstr>
      <vt:lpstr>Composti ciclici</vt:lpstr>
      <vt:lpstr>Composti ciclici</vt:lpstr>
      <vt:lpstr>Composti ciclici</vt:lpstr>
      <vt:lpstr>Indica se i seguenti dimetilcicloesani sono chirali, achirali o meso </vt:lpstr>
      <vt:lpstr>Proiezioni di Fischer</vt:lpstr>
      <vt:lpstr>Proiezioni di Fischer</vt:lpstr>
      <vt:lpstr>Proiezioni di Fischer</vt:lpstr>
      <vt:lpstr>Proiezione di Fischer</vt:lpstr>
      <vt:lpstr>Regole di Fischer</vt:lpstr>
      <vt:lpstr>Risoluzione di Enantiomeri</vt:lpstr>
      <vt:lpstr>Risoluzione di Enantiomeri</vt:lpstr>
      <vt:lpstr>Risoluzione di Enantiomeri</vt:lpstr>
      <vt:lpstr>Risoluzione di Enantiomeri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Stereochimica</dc:title>
  <dc:creator>NITTI PATRIZIA</dc:creator>
  <cp:lastModifiedBy>GOBBO PIERANGELO</cp:lastModifiedBy>
  <cp:revision>65</cp:revision>
  <dcterms:created xsi:type="dcterms:W3CDTF">2022-03-11T11:50:12Z</dcterms:created>
  <dcterms:modified xsi:type="dcterms:W3CDTF">2024-10-21T10:56:19Z</dcterms:modified>
</cp:coreProperties>
</file>