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75" r:id="rId6"/>
    <p:sldId id="397" r:id="rId7"/>
    <p:sldId id="260" r:id="rId8"/>
    <p:sldId id="261" r:id="rId9"/>
    <p:sldId id="262" r:id="rId10"/>
    <p:sldId id="332" r:id="rId11"/>
    <p:sldId id="390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4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55" autoAdjust="0"/>
    <p:restoredTop sz="82231" autoAdjust="0"/>
  </p:normalViewPr>
  <p:slideViewPr>
    <p:cSldViewPr snapToGrid="0">
      <p:cViewPr varScale="1">
        <p:scale>
          <a:sx n="103" d="100"/>
          <a:sy n="103" d="100"/>
        </p:scale>
        <p:origin x="8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BBO PIERANGELO" userId="16e9d2d9-df57-4a06-a537-9892638f7b8a" providerId="ADAL" clId="{4B157513-AD7C-1A40-96EE-5CFB72961880}"/>
    <pc:docChg chg="delSld">
      <pc:chgData name="GOBBO PIERANGELO" userId="16e9d2d9-df57-4a06-a537-9892638f7b8a" providerId="ADAL" clId="{4B157513-AD7C-1A40-96EE-5CFB72961880}" dt="2023-08-10T10:04:36.734" v="0" actId="2696"/>
      <pc:docMkLst>
        <pc:docMk/>
      </pc:docMkLst>
      <pc:sldChg chg="del">
        <pc:chgData name="GOBBO PIERANGELO" userId="16e9d2d9-df57-4a06-a537-9892638f7b8a" providerId="ADAL" clId="{4B157513-AD7C-1A40-96EE-5CFB72961880}" dt="2023-08-10T10:04:36.734" v="0" actId="2696"/>
        <pc:sldMkLst>
          <pc:docMk/>
          <pc:sldMk cId="2811059612" sldId="271"/>
        </pc:sldMkLst>
      </pc:sldChg>
      <pc:sldChg chg="del">
        <pc:chgData name="GOBBO PIERANGELO" userId="16e9d2d9-df57-4a06-a537-9892638f7b8a" providerId="ADAL" clId="{4B157513-AD7C-1A40-96EE-5CFB72961880}" dt="2023-08-10T10:04:36.734" v="0" actId="2696"/>
        <pc:sldMkLst>
          <pc:docMk/>
          <pc:sldMk cId="2620627681" sldId="2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2F8ED-4608-4E94-85B6-2A1C50468555}" type="datetimeFigureOut">
              <a:rPr lang="en-US" smtClean="0"/>
              <a:t>8/14/24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B5A63-0296-41CE-A5BA-9CF7A1C24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60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07152201-388C-314E-BE96-A5084F0D66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8686E9C-9F43-664E-A26F-E04A86DE3E43}" type="slidenum">
              <a:rPr lang="it-IT" altLang="it-IT" sz="1200" smtClean="0"/>
              <a:pPr/>
              <a:t>5</a:t>
            </a:fld>
            <a:endParaRPr lang="it-IT" altLang="it-IT" sz="120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E8A58C1C-CA32-644C-82D5-EB28EA2032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79294B96-A642-9645-A7DF-1BB9811F7B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16 lezioni. 38 ore 2022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B5A63-0296-41CE-A5BA-9CF7A1C247C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71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D6AEC-F759-4257-A556-AA3DA49C0C95}" type="datetimeFigureOut">
              <a:rPr lang="it-IT" smtClean="0"/>
              <a:t>14/08/24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1794-5FB7-40E7-BBFC-BB9D53DE347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2556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D6AEC-F759-4257-A556-AA3DA49C0C95}" type="datetimeFigureOut">
              <a:rPr lang="it-IT" smtClean="0"/>
              <a:t>14/08/24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1794-5FB7-40E7-BBFC-BB9D53DE347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7324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D6AEC-F759-4257-A556-AA3DA49C0C95}" type="datetimeFigureOut">
              <a:rPr lang="it-IT" smtClean="0"/>
              <a:t>14/08/24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1794-5FB7-40E7-BBFC-BB9D53DE347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866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D6AEC-F759-4257-A556-AA3DA49C0C95}" type="datetimeFigureOut">
              <a:rPr lang="it-IT" smtClean="0"/>
              <a:t>14/08/24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1794-5FB7-40E7-BBFC-BB9D53DE347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2706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D6AEC-F759-4257-A556-AA3DA49C0C95}" type="datetimeFigureOut">
              <a:rPr lang="it-IT" smtClean="0"/>
              <a:t>14/08/24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1794-5FB7-40E7-BBFC-BB9D53DE347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6395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D6AEC-F759-4257-A556-AA3DA49C0C95}" type="datetimeFigureOut">
              <a:rPr lang="it-IT" smtClean="0"/>
              <a:t>14/08/24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1794-5FB7-40E7-BBFC-BB9D53DE347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061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D6AEC-F759-4257-A556-AA3DA49C0C95}" type="datetimeFigureOut">
              <a:rPr lang="it-IT" smtClean="0"/>
              <a:t>14/08/24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1794-5FB7-40E7-BBFC-BB9D53DE347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6751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D6AEC-F759-4257-A556-AA3DA49C0C95}" type="datetimeFigureOut">
              <a:rPr lang="it-IT" smtClean="0"/>
              <a:t>14/08/24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1794-5FB7-40E7-BBFC-BB9D53DE347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788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D6AEC-F759-4257-A556-AA3DA49C0C95}" type="datetimeFigureOut">
              <a:rPr lang="it-IT" smtClean="0"/>
              <a:t>14/08/24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1794-5FB7-40E7-BBFC-BB9D53DE347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15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D6AEC-F759-4257-A556-AA3DA49C0C95}" type="datetimeFigureOut">
              <a:rPr lang="it-IT" smtClean="0"/>
              <a:t>14/08/24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1794-5FB7-40E7-BBFC-BB9D53DE347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2485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D6AEC-F759-4257-A556-AA3DA49C0C95}" type="datetimeFigureOut">
              <a:rPr lang="it-IT" smtClean="0"/>
              <a:t>14/08/24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1794-5FB7-40E7-BBFC-BB9D53DE347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369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D6AEC-F759-4257-A556-AA3DA49C0C95}" type="datetimeFigureOut">
              <a:rPr lang="it-IT" smtClean="0"/>
              <a:t>14/08/24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81794-5FB7-40E7-BBFC-BB9D53DE347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178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Ammine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0409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 descr="tab1001">
            <a:extLst>
              <a:ext uri="{FF2B5EF4-FFF2-40B4-BE49-F238E27FC236}">
                <a16:creationId xmlns:a16="http://schemas.microsoft.com/office/drawing/2014/main" id="{13C656CE-1FE9-8D49-B58C-894443904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8"/>
          <a:stretch>
            <a:fillRect/>
          </a:stretch>
        </p:blipFill>
        <p:spPr bwMode="auto">
          <a:xfrm>
            <a:off x="1993759" y="76743"/>
            <a:ext cx="8204484" cy="670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B920040-7CD9-9847-9374-45654C71B503}"/>
              </a:ext>
            </a:extLst>
          </p:cNvPr>
          <p:cNvSpPr/>
          <p:nvPr/>
        </p:nvSpPr>
        <p:spPr>
          <a:xfrm>
            <a:off x="2140268" y="1634997"/>
            <a:ext cx="7911467" cy="13720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637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901BB2-ACB5-574C-8006-982C420C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C8DC9-FADA-BF47-ACC7-18C4AD440EB2}" type="slidenum">
              <a:rPr lang="it-IT" altLang="it-IT" smtClean="0"/>
              <a:pPr>
                <a:defRPr/>
              </a:pPr>
              <a:t>10</a:t>
            </a:fld>
            <a:endParaRPr lang="it-IT" altLang="it-I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 descr="tab1001">
            <a:extLst>
              <a:ext uri="{FF2B5EF4-FFF2-40B4-BE49-F238E27FC236}">
                <a16:creationId xmlns:a16="http://schemas.microsoft.com/office/drawing/2014/main" id="{C2E53172-8BBE-A647-8115-F1C3185B8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48"/>
          <a:stretch>
            <a:fillRect/>
          </a:stretch>
        </p:blipFill>
        <p:spPr bwMode="auto">
          <a:xfrm>
            <a:off x="1993759" y="76743"/>
            <a:ext cx="8204484" cy="670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991DD851-A236-CF40-8BDD-B90EEDC69C90}"/>
              </a:ext>
            </a:extLst>
          </p:cNvPr>
          <p:cNvSpPr/>
          <p:nvPr/>
        </p:nvSpPr>
        <p:spPr>
          <a:xfrm>
            <a:off x="1877483" y="2479020"/>
            <a:ext cx="525571" cy="21162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637" dirty="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5285079A-EE1E-E446-A8E2-CD01DFB49C59}"/>
              </a:ext>
            </a:extLst>
          </p:cNvPr>
          <p:cNvSpPr/>
          <p:nvPr/>
        </p:nvSpPr>
        <p:spPr>
          <a:xfrm>
            <a:off x="1872831" y="4272006"/>
            <a:ext cx="527896" cy="21162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637" dirty="0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20B1CA6F-8C5A-1D4A-A2CE-8342328F8C7B}"/>
              </a:ext>
            </a:extLst>
          </p:cNvPr>
          <p:cNvSpPr/>
          <p:nvPr/>
        </p:nvSpPr>
        <p:spPr>
          <a:xfrm>
            <a:off x="1877483" y="5116176"/>
            <a:ext cx="525571" cy="21162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637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41ACBF-4EBF-8D4A-B7A8-60D9D6589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C8DC9-FADA-BF47-ACC7-18C4AD440EB2}" type="slidenum">
              <a:rPr lang="it-IT" altLang="it-IT" smtClean="0"/>
              <a:pPr>
                <a:defRPr/>
              </a:pPr>
              <a:t>11</a:t>
            </a:fld>
            <a:endParaRPr lang="it-IT" altLang="it-I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Proprietà fisiche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943756" y="5942074"/>
            <a:ext cx="10304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Aumentando le forze intermolecolari, aumenta il punto di ebollizione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30455FB-E004-4408-AC48-19A61FF925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457"/>
          <a:stretch/>
        </p:blipFill>
        <p:spPr>
          <a:xfrm>
            <a:off x="651650" y="1444719"/>
            <a:ext cx="6252875" cy="132556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2F9CF4D-FA01-4ACD-BF57-565C1BE963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436"/>
          <a:stretch/>
        </p:blipFill>
        <p:spPr>
          <a:xfrm>
            <a:off x="557465" y="3589773"/>
            <a:ext cx="5214162" cy="187158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C183DA2-471A-454F-9275-10A2CAE8AF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5110"/>
          <a:stretch/>
        </p:blipFill>
        <p:spPr>
          <a:xfrm>
            <a:off x="5969767" y="2716575"/>
            <a:ext cx="5053367" cy="147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9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Basicità delle ammine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3097" y="1881756"/>
            <a:ext cx="6385806" cy="345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25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Basicità delle ammine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763" y="2119326"/>
            <a:ext cx="6507493" cy="324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15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752" y="174056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Basicità delle ammine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271" y="1385943"/>
            <a:ext cx="7072562" cy="135725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914435"/>
            <a:ext cx="9718981" cy="364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868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5370" y="133113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Basicità delle ammine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5370" y="2154712"/>
            <a:ext cx="10515600" cy="3181563"/>
          </a:xfrm>
        </p:spPr>
        <p:txBody>
          <a:bodyPr/>
          <a:lstStyle/>
          <a:p>
            <a:r>
              <a:rPr lang="it-IT" dirty="0"/>
              <a:t>Le ammine sono leggermente più basiche dell’ammoniaca</a:t>
            </a:r>
          </a:p>
          <a:p>
            <a:r>
              <a:rPr lang="it-IT" dirty="0"/>
              <a:t>Le ammine aromatiche sono meno basiche delle ammine alifatiche perché il loro doppietto è delocalizzato sull’anello aromatico e quindi meno disponibile per la </a:t>
            </a:r>
            <a:r>
              <a:rPr lang="it-IT" dirty="0" err="1"/>
              <a:t>protonazione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1519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09" y="604392"/>
            <a:ext cx="11254616" cy="548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16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3609" y="145173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Aniline sostituite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1472" y="1238992"/>
            <a:ext cx="8646995" cy="1026804"/>
          </a:xfrm>
        </p:spPr>
        <p:txBody>
          <a:bodyPr>
            <a:normAutofit fontScale="92500"/>
          </a:bodyPr>
          <a:lstStyle/>
          <a:p>
            <a:r>
              <a:rPr lang="it-IT" sz="2400" dirty="0"/>
              <a:t>Sostituenti </a:t>
            </a:r>
            <a:r>
              <a:rPr lang="it-IT" sz="2400" dirty="0" err="1"/>
              <a:t>elettron</a:t>
            </a:r>
            <a:r>
              <a:rPr lang="it-IT" sz="2400" dirty="0"/>
              <a:t>-donatori (D) aumentano la basicità dell’anilina</a:t>
            </a:r>
          </a:p>
          <a:p>
            <a:r>
              <a:rPr lang="it-IT" sz="2400" dirty="0"/>
              <a:t>Sostituenti </a:t>
            </a:r>
            <a:r>
              <a:rPr lang="it-IT" sz="2400" dirty="0" err="1"/>
              <a:t>elettron</a:t>
            </a:r>
            <a:r>
              <a:rPr lang="it-IT" sz="2400" dirty="0"/>
              <a:t>-attrattori (W) diminuiscono la basicità dell’anilina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08" y="2808284"/>
            <a:ext cx="1722015" cy="212196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6644" y="2088107"/>
            <a:ext cx="2891010" cy="416256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3384" y="2592254"/>
            <a:ext cx="2291417" cy="235308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3826" y="4945336"/>
            <a:ext cx="2610975" cy="73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9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ammine in presenza di un acido si </a:t>
            </a:r>
            <a:r>
              <a:rPr lang="it-IT" dirty="0" err="1"/>
              <a:t>protonano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292" y="2533855"/>
            <a:ext cx="9396666" cy="99086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605" y="3725772"/>
            <a:ext cx="1511774" cy="57829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163" y="3801143"/>
            <a:ext cx="3125193" cy="42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20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6070" y="180670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Introduzione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924484" y="4153243"/>
            <a:ext cx="2035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Azoto legato ad un solo gruppo alchilico</a:t>
            </a:r>
          </a:p>
        </p:txBody>
      </p:sp>
      <p:sp>
        <p:nvSpPr>
          <p:cNvPr id="6" name="Rettangolo 5"/>
          <p:cNvSpPr/>
          <p:nvPr/>
        </p:nvSpPr>
        <p:spPr>
          <a:xfrm>
            <a:off x="3803131" y="4155744"/>
            <a:ext cx="31711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Azoto legato due gruppi alchilici</a:t>
            </a:r>
          </a:p>
          <a:p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7867455" y="4153243"/>
            <a:ext cx="3245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Azoto legato a tre gruppi alchilici</a:t>
            </a:r>
          </a:p>
        </p:txBody>
      </p:sp>
      <p:graphicFrame>
        <p:nvGraphicFramePr>
          <p:cNvPr id="3" name="Oggetto 2">
            <a:extLst>
              <a:ext uri="{FF2B5EF4-FFF2-40B4-BE49-F238E27FC236}">
                <a16:creationId xmlns:a16="http://schemas.microsoft.com/office/drawing/2014/main" id="{52B52931-BDC6-4A00-8CC0-2215FE6B2B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884208"/>
              </p:ext>
            </p:extLst>
          </p:nvPr>
        </p:nvGraphicFramePr>
        <p:xfrm>
          <a:off x="786109" y="2101040"/>
          <a:ext cx="10129070" cy="164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929999" imgH="636412" progId="ChemDraw.Document.6.0">
                  <p:embed/>
                </p:oleObj>
              </mc:Choice>
              <mc:Fallback>
                <p:oleObj name="CS ChemDraw Drawing" r:id="rId2" imgW="3929999" imgH="636412" progId="ChemDraw.Document.6.0">
                  <p:embed/>
                  <p:pic>
                    <p:nvPicPr>
                      <p:cNvPr id="3" name="Oggetto 2">
                        <a:extLst>
                          <a:ext uri="{FF2B5EF4-FFF2-40B4-BE49-F238E27FC236}">
                            <a16:creationId xmlns:a16="http://schemas.microsoft.com/office/drawing/2014/main" id="{52B52931-BDC6-4A00-8CC0-2215FE6B2B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86109" y="2101040"/>
                        <a:ext cx="10129070" cy="164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00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ammine si comportano da nucleofili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1690688"/>
            <a:ext cx="8666978" cy="471410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743701" y="5357813"/>
            <a:ext cx="42859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/>
              <a:t>Polialchilazione</a:t>
            </a:r>
            <a:endParaRPr lang="it-IT" sz="2400" dirty="0"/>
          </a:p>
          <a:p>
            <a:r>
              <a:rPr lang="it-IT" sz="2400" dirty="0"/>
              <a:t>si ottiene una miscela di prodotti</a:t>
            </a:r>
          </a:p>
        </p:txBody>
      </p:sp>
    </p:spTree>
    <p:extLst>
      <p:ext uri="{BB962C8B-B14F-4D97-AF65-F5344CB8AC3E}">
        <p14:creationId xmlns:p14="http://schemas.microsoft.com/office/powerpoint/2010/main" val="1535352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Introduzione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93152"/>
          </a:xfrm>
        </p:spPr>
        <p:txBody>
          <a:bodyPr/>
          <a:lstStyle/>
          <a:p>
            <a:r>
              <a:rPr lang="it-IT" dirty="0"/>
              <a:t>Le ammine sono le basi organiche più forti</a:t>
            </a:r>
          </a:p>
          <a:p>
            <a:r>
              <a:rPr lang="it-IT" dirty="0"/>
              <a:t>Le ammine sono tra i più forti nucleofili organici neutri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906" y="3429000"/>
            <a:ext cx="6815382" cy="238388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04966" y="3819379"/>
            <a:ext cx="2095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Reazione come base</a:t>
            </a:r>
          </a:p>
        </p:txBody>
      </p:sp>
      <p:sp>
        <p:nvSpPr>
          <p:cNvPr id="6" name="Rettangolo 5"/>
          <p:cNvSpPr/>
          <p:nvPr/>
        </p:nvSpPr>
        <p:spPr>
          <a:xfrm>
            <a:off x="504966" y="5291498"/>
            <a:ext cx="258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Reazione come nucleofilo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552913" y="6247399"/>
            <a:ext cx="8119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La chimica delle ammine si basa sulla presenza del doppietto non condiviso sull’azoto</a:t>
            </a:r>
          </a:p>
        </p:txBody>
      </p:sp>
    </p:spTree>
    <p:extLst>
      <p:ext uri="{BB962C8B-B14F-4D97-AF65-F5344CB8AC3E}">
        <p14:creationId xmlns:p14="http://schemas.microsoft.com/office/powerpoint/2010/main" val="178458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2522" y="146761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Nomenclatura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t="-1" b="970"/>
          <a:stretch/>
        </p:blipFill>
        <p:spPr>
          <a:xfrm>
            <a:off x="1160135" y="1240311"/>
            <a:ext cx="9660373" cy="53334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C71112-55F3-1CD2-CA30-20FC58A08AAB}"/>
              </a:ext>
            </a:extLst>
          </p:cNvPr>
          <p:cNvSpPr txBox="1"/>
          <p:nvPr/>
        </p:nvSpPr>
        <p:spPr>
          <a:xfrm>
            <a:off x="5874327" y="3021309"/>
            <a:ext cx="5596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0000"/>
                </a:solidFill>
              </a:rPr>
              <a:t>Individuare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struttura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principale</a:t>
            </a:r>
            <a:r>
              <a:rPr lang="en-US" dirty="0">
                <a:solidFill>
                  <a:srgbClr val="FF0000"/>
                </a:solidFill>
              </a:rPr>
              <a:t> (catena piu’ </a:t>
            </a:r>
            <a:r>
              <a:rPr lang="en-US" dirty="0" err="1">
                <a:solidFill>
                  <a:srgbClr val="FF0000"/>
                </a:solidFill>
              </a:rPr>
              <a:t>lunga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0000"/>
                </a:solidFill>
              </a:rPr>
              <a:t>Ordine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alfabetico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sostituenti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528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9BD17C03-AD44-E340-8452-C425CF01006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7775575" cy="1144588"/>
          </a:xfrm>
        </p:spPr>
        <p:txBody>
          <a:bodyPr/>
          <a:lstStyle/>
          <a:p>
            <a:pPr algn="l" eaLnBrk="1" hangingPunct="1"/>
            <a:r>
              <a:rPr lang="it-IT" altLang="it-IT" sz="1172" dirty="0">
                <a:solidFill>
                  <a:schemeClr val="bg1"/>
                </a:solidFill>
                <a:latin typeface="Arial" panose="020B0604020202020204" pitchFamily="34" charset="0"/>
              </a:rPr>
              <a:t>4,4-Dimetilcicloesanammina, Acido 2-amminobutanoico, Acido 2,4-diamminobenzoico, 4-Ammino-2-butanone</a:t>
            </a:r>
          </a:p>
        </p:txBody>
      </p:sp>
      <p:pic>
        <p:nvPicPr>
          <p:cNvPr id="26626" name="Picture 5" descr="cap-24_0002a">
            <a:extLst>
              <a:ext uri="{FF2B5EF4-FFF2-40B4-BE49-F238E27FC236}">
                <a16:creationId xmlns:a16="http://schemas.microsoft.com/office/drawing/2014/main" id="{8E147D8E-62E8-9A42-903A-2D148778187F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00"/>
          <a:stretch>
            <a:fillRect/>
          </a:stretch>
        </p:blipFill>
        <p:spPr>
          <a:xfrm>
            <a:off x="1835623" y="3641786"/>
            <a:ext cx="8518431" cy="2532507"/>
          </a:xfrm>
          <a:noFill/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68B511A2-A0EA-9D4C-8A01-19FED4C31907}"/>
              </a:ext>
            </a:extLst>
          </p:cNvPr>
          <p:cNvSpPr/>
          <p:nvPr/>
        </p:nvSpPr>
        <p:spPr>
          <a:xfrm>
            <a:off x="3563495" y="990678"/>
            <a:ext cx="3902246" cy="18650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 sz="2637"/>
          </a:p>
        </p:txBody>
      </p:sp>
      <p:pic>
        <p:nvPicPr>
          <p:cNvPr id="26629" name="Picture 2">
            <a:extLst>
              <a:ext uri="{FF2B5EF4-FFF2-40B4-BE49-F238E27FC236}">
                <a16:creationId xmlns:a16="http://schemas.microsoft.com/office/drawing/2014/main" id="{2372D7F0-B544-F44C-9A94-65702F3B1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676" y="1213929"/>
            <a:ext cx="9148651" cy="202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23FC59-DE54-C240-990B-37EC1DFC0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C8DC9-FADA-BF47-ACC7-18C4AD440EB2}" type="slidenum">
              <a:rPr lang="it-IT" altLang="it-IT" smtClean="0"/>
              <a:pPr>
                <a:defRPr/>
              </a:pPr>
              <a:t>5</a:t>
            </a:fld>
            <a:endParaRPr lang="it-IT" altLang="it-IT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2706D852-D578-1847-1FE2-08ABD55EA114}"/>
              </a:ext>
            </a:extLst>
          </p:cNvPr>
          <p:cNvSpPr txBox="1">
            <a:spLocks/>
          </p:cNvSpPr>
          <p:nvPr/>
        </p:nvSpPr>
        <p:spPr>
          <a:xfrm>
            <a:off x="732522" y="14676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hangingPunct="1"/>
            <a:r>
              <a:rPr lang="it-IT" altLang="it-IT" sz="4400" dirty="0"/>
              <a:t>Gruppo amminico come sostituente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E22C51-1338-5241-9EA6-141DB1122339}"/>
              </a:ext>
            </a:extLst>
          </p:cNvPr>
          <p:cNvSpPr txBox="1"/>
          <p:nvPr/>
        </p:nvSpPr>
        <p:spPr>
          <a:xfrm>
            <a:off x="1741267" y="708418"/>
            <a:ext cx="5647508" cy="3628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758" dirty="0"/>
              <a:t>A) Assegna i nomi IUPAC a ciascuna delle seguenti strutture.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00DC54-9AAE-C64B-BCC5-6477645D26A5}"/>
              </a:ext>
            </a:extLst>
          </p:cNvPr>
          <p:cNvSpPr txBox="1"/>
          <p:nvPr/>
        </p:nvSpPr>
        <p:spPr>
          <a:xfrm>
            <a:off x="1741268" y="3302368"/>
            <a:ext cx="5589735" cy="3628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758" dirty="0"/>
              <a:t>B) Assegna la struttura a ciascuno dei seguenti nomi IUPAC.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D2B3F4-B81A-824E-9DC1-618809414463}"/>
              </a:ext>
            </a:extLst>
          </p:cNvPr>
          <p:cNvSpPr txBox="1"/>
          <p:nvPr/>
        </p:nvSpPr>
        <p:spPr>
          <a:xfrm>
            <a:off x="1741268" y="5433211"/>
            <a:ext cx="8398451" cy="1219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51" b="1" dirty="0"/>
              <a:t>Strategia:</a:t>
            </a:r>
          </a:p>
          <a:p>
            <a:r>
              <a:rPr lang="it-IT" sz="1758" dirty="0"/>
              <a:t>1) Individua la catena di atomi di carbonio più lunga che contenga l’ammina. Questo da’ il nome alla catena principale.</a:t>
            </a:r>
          </a:p>
          <a:p>
            <a:r>
              <a:rPr lang="it-IT" sz="1758" dirty="0"/>
              <a:t>2) Aggiungi il nome dei sostituenti.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631610-71C4-B84D-863A-99BA7B036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658" y="1604683"/>
            <a:ext cx="2027866" cy="7069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3370A7-54CE-6C47-96D2-40332197F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423" y="1279108"/>
            <a:ext cx="2344138" cy="13581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9CE630-AC09-7546-8F74-FF4A13369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5460" y="1409338"/>
            <a:ext cx="2306930" cy="10976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79B1AD-F3F5-594B-94E9-F8CB5F4D15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9284" y="3850419"/>
            <a:ext cx="1804614" cy="12278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9B3F20-33EB-1345-8CB1-81D7BE15B7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514" y="3846037"/>
            <a:ext cx="2492973" cy="13395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DC8A0C-B8FC-8347-8978-2943909FB5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7315" y="3813211"/>
            <a:ext cx="1823219" cy="130229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8CEB2D-72F2-094D-9E92-7821B716A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C8DC9-FADA-BF47-ACC7-18C4AD440EB2}" type="slidenum">
              <a:rPr lang="it-IT" altLang="it-IT" smtClean="0"/>
              <a:pPr>
                <a:defRPr/>
              </a:pPr>
              <a:t>6</a:t>
            </a:fld>
            <a:endParaRPr lang="it-IT" altLang="it-IT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90E5C4-F50A-1247-AC25-77048C9A06EE}"/>
              </a:ext>
            </a:extLst>
          </p:cNvPr>
          <p:cNvSpPr/>
          <p:nvPr/>
        </p:nvSpPr>
        <p:spPr>
          <a:xfrm>
            <a:off x="2201837" y="2047231"/>
            <a:ext cx="1339508" cy="619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637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9964D4-9BAD-8C49-9DFB-D00D264A42B9}"/>
              </a:ext>
            </a:extLst>
          </p:cNvPr>
          <p:cNvSpPr/>
          <p:nvPr/>
        </p:nvSpPr>
        <p:spPr>
          <a:xfrm>
            <a:off x="4648861" y="2327558"/>
            <a:ext cx="2693625" cy="619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637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92CDE1-7AFE-E645-8210-30B08E89B5A8}"/>
              </a:ext>
            </a:extLst>
          </p:cNvPr>
          <p:cNvSpPr/>
          <p:nvPr/>
        </p:nvSpPr>
        <p:spPr>
          <a:xfrm>
            <a:off x="7637268" y="2193348"/>
            <a:ext cx="2693625" cy="619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637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1914F6-73E9-2946-A262-34E2BD014DA3}"/>
              </a:ext>
            </a:extLst>
          </p:cNvPr>
          <p:cNvSpPr/>
          <p:nvPr/>
        </p:nvSpPr>
        <p:spPr>
          <a:xfrm>
            <a:off x="1899467" y="3734474"/>
            <a:ext cx="2163016" cy="1025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637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D7BB5F-55C5-664A-80F7-F08367CC7466}"/>
              </a:ext>
            </a:extLst>
          </p:cNvPr>
          <p:cNvSpPr/>
          <p:nvPr/>
        </p:nvSpPr>
        <p:spPr>
          <a:xfrm>
            <a:off x="4772133" y="3818312"/>
            <a:ext cx="2570352" cy="1025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637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6D478F-E5AB-7741-BE14-75DC006C3F4C}"/>
              </a:ext>
            </a:extLst>
          </p:cNvPr>
          <p:cNvSpPr/>
          <p:nvPr/>
        </p:nvSpPr>
        <p:spPr>
          <a:xfrm>
            <a:off x="7760540" y="3726629"/>
            <a:ext cx="2570352" cy="820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637" dirty="0"/>
          </a:p>
        </p:txBody>
      </p:sp>
      <p:sp>
        <p:nvSpPr>
          <p:cNvPr id="9" name="CasellaDiTesto 1">
            <a:extLst>
              <a:ext uri="{FF2B5EF4-FFF2-40B4-BE49-F238E27FC236}">
                <a16:creationId xmlns:a16="http://schemas.microsoft.com/office/drawing/2014/main" id="{9B739B11-5764-0C01-9DD1-31A36828B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1676" y="0"/>
            <a:ext cx="9148651" cy="63337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it-IT" altLang="it-IT" sz="3516" dirty="0"/>
              <a:t>Esercizio</a:t>
            </a:r>
          </a:p>
        </p:txBody>
      </p:sp>
    </p:spTree>
    <p:extLst>
      <p:ext uri="{BB962C8B-B14F-4D97-AF65-F5344CB8AC3E}">
        <p14:creationId xmlns:p14="http://schemas.microsoft.com/office/powerpoint/2010/main" val="1072774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Ammine eterocicliche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922" y="1526915"/>
            <a:ext cx="10413878" cy="480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21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Ammine eterocicliche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01" y="2324274"/>
            <a:ext cx="10618602" cy="339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Proprietà fisiche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1871378"/>
          </a:xfrm>
        </p:spPr>
        <p:txBody>
          <a:bodyPr/>
          <a:lstStyle/>
          <a:p>
            <a:r>
              <a:rPr lang="it-IT" dirty="0"/>
              <a:t>Le ammine mostrano interazioni dipolo-dipolo tra molecole per la presenza dei legami polari C-N e N-H</a:t>
            </a:r>
          </a:p>
          <a:p>
            <a:r>
              <a:rPr lang="it-IT" dirty="0"/>
              <a:t>Le ammine primarie e secondarie sono in grado di formare legami idrogeno tra loro perché contengono legami N-H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437" y="3464791"/>
            <a:ext cx="7934744" cy="312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486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293</Words>
  <Application>Microsoft Macintosh PowerPoint</Application>
  <PresentationFormat>Widescreen</PresentationFormat>
  <Paragraphs>50</Paragraphs>
  <Slides>20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Tema di Office</vt:lpstr>
      <vt:lpstr>CS ChemDraw Drawing</vt:lpstr>
      <vt:lpstr>Ammine </vt:lpstr>
      <vt:lpstr>Introduzione </vt:lpstr>
      <vt:lpstr>Introduzione </vt:lpstr>
      <vt:lpstr>Nomenclatura </vt:lpstr>
      <vt:lpstr>4,4-Dimetilcicloesanammina, Acido 2-amminobutanoico, Acido 2,4-diamminobenzoico, 4-Ammino-2-butanone</vt:lpstr>
      <vt:lpstr>PowerPoint Presentation</vt:lpstr>
      <vt:lpstr>Ammine eterocicliche</vt:lpstr>
      <vt:lpstr>Ammine eterocicliche </vt:lpstr>
      <vt:lpstr>Proprietà fisiche</vt:lpstr>
      <vt:lpstr>PowerPoint Presentation</vt:lpstr>
      <vt:lpstr>PowerPoint Presentation</vt:lpstr>
      <vt:lpstr>Proprietà fisiche </vt:lpstr>
      <vt:lpstr>Basicità delle ammine</vt:lpstr>
      <vt:lpstr>Basicità delle ammine</vt:lpstr>
      <vt:lpstr>Basicità delle ammine</vt:lpstr>
      <vt:lpstr>Basicità delle ammine</vt:lpstr>
      <vt:lpstr>PowerPoint Presentation</vt:lpstr>
      <vt:lpstr>Aniline sostituite</vt:lpstr>
      <vt:lpstr>Le ammine in presenza di un acido si protonano</vt:lpstr>
      <vt:lpstr>Le ammine si comportano da nucleofili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Ammine</dc:title>
  <dc:creator>NITTI PATRIZIA</dc:creator>
  <cp:lastModifiedBy>GOBBO PIERANGELO</cp:lastModifiedBy>
  <cp:revision>22</cp:revision>
  <dcterms:created xsi:type="dcterms:W3CDTF">2021-12-12T09:00:39Z</dcterms:created>
  <dcterms:modified xsi:type="dcterms:W3CDTF">2024-08-14T12:05:07Z</dcterms:modified>
</cp:coreProperties>
</file>