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99" r:id="rId3"/>
    <p:sldId id="305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4" r:id="rId15"/>
    <p:sldId id="300" r:id="rId16"/>
    <p:sldId id="306" r:id="rId17"/>
    <p:sldId id="310" r:id="rId18"/>
    <p:sldId id="311" r:id="rId19"/>
    <p:sldId id="312" r:id="rId20"/>
    <p:sldId id="313" r:id="rId21"/>
    <p:sldId id="309" r:id="rId22"/>
    <p:sldId id="276" r:id="rId23"/>
    <p:sldId id="314" r:id="rId24"/>
    <p:sldId id="277" r:id="rId25"/>
    <p:sldId id="315" r:id="rId26"/>
    <p:sldId id="323" r:id="rId27"/>
    <p:sldId id="278" r:id="rId28"/>
    <p:sldId id="279" r:id="rId29"/>
    <p:sldId id="280" r:id="rId30"/>
    <p:sldId id="281" r:id="rId31"/>
    <p:sldId id="285" r:id="rId32"/>
    <p:sldId id="316" r:id="rId33"/>
    <p:sldId id="283" r:id="rId34"/>
    <p:sldId id="282" r:id="rId35"/>
    <p:sldId id="284" r:id="rId36"/>
    <p:sldId id="307" r:id="rId37"/>
    <p:sldId id="296" r:id="rId38"/>
    <p:sldId id="298" r:id="rId39"/>
    <p:sldId id="288" r:id="rId40"/>
    <p:sldId id="297" r:id="rId41"/>
    <p:sldId id="290" r:id="rId42"/>
    <p:sldId id="291" r:id="rId43"/>
    <p:sldId id="292" r:id="rId44"/>
    <p:sldId id="293" r:id="rId45"/>
    <p:sldId id="294" r:id="rId46"/>
    <p:sldId id="295" r:id="rId47"/>
    <p:sldId id="301" r:id="rId48"/>
    <p:sldId id="317" r:id="rId49"/>
    <p:sldId id="318" r:id="rId50"/>
    <p:sldId id="31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1" autoAdjust="0"/>
    <p:restoredTop sz="88682" autoAdjust="0"/>
  </p:normalViewPr>
  <p:slideViewPr>
    <p:cSldViewPr snapToGrid="0">
      <p:cViewPr varScale="1">
        <p:scale>
          <a:sx n="115" d="100"/>
          <a:sy n="115" d="100"/>
        </p:scale>
        <p:origin x="1120" y="208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BBO PIERANGELO" userId="16e9d2d9-df57-4a06-a537-9892638f7b8a" providerId="ADAL" clId="{C2500DDF-B8E5-DF4C-921E-525DDE61D176}"/>
    <pc:docChg chg="undo custSel delSld modSld">
      <pc:chgData name="GOBBO PIERANGELO" userId="16e9d2d9-df57-4a06-a537-9892638f7b8a" providerId="ADAL" clId="{C2500DDF-B8E5-DF4C-921E-525DDE61D176}" dt="2023-07-07T10:37:55.439" v="478" actId="115"/>
      <pc:docMkLst>
        <pc:docMk/>
      </pc:docMkLst>
      <pc:sldChg chg="modSp mod">
        <pc:chgData name="GOBBO PIERANGELO" userId="16e9d2d9-df57-4a06-a537-9892638f7b8a" providerId="ADAL" clId="{C2500DDF-B8E5-DF4C-921E-525DDE61D176}" dt="2023-07-07T10:28:46.015" v="81" actId="20577"/>
        <pc:sldMkLst>
          <pc:docMk/>
          <pc:sldMk cId="402394816" sldId="256"/>
        </pc:sldMkLst>
        <pc:spChg chg="mod">
          <ac:chgData name="GOBBO PIERANGELO" userId="16e9d2d9-df57-4a06-a537-9892638f7b8a" providerId="ADAL" clId="{C2500DDF-B8E5-DF4C-921E-525DDE61D176}" dt="2023-07-07T10:27:19.747" v="6" actId="1076"/>
          <ac:spMkLst>
            <pc:docMk/>
            <pc:sldMk cId="402394816" sldId="256"/>
            <ac:spMk id="2" creationId="{A0200AE1-5096-478E-8F3F-2C39DB5793C9}"/>
          </ac:spMkLst>
        </pc:spChg>
        <pc:spChg chg="mod">
          <ac:chgData name="GOBBO PIERANGELO" userId="16e9d2d9-df57-4a06-a537-9892638f7b8a" providerId="ADAL" clId="{C2500DDF-B8E5-DF4C-921E-525DDE61D176}" dt="2023-07-07T10:28:46.015" v="81" actId="20577"/>
          <ac:spMkLst>
            <pc:docMk/>
            <pc:sldMk cId="402394816" sldId="256"/>
            <ac:spMk id="3" creationId="{EAC88ED2-DF1D-49C9-B602-72AB23699906}"/>
          </ac:spMkLst>
        </pc:spChg>
      </pc:sldChg>
      <pc:sldChg chg="modSp mod">
        <pc:chgData name="GOBBO PIERANGELO" userId="16e9d2d9-df57-4a06-a537-9892638f7b8a" providerId="ADAL" clId="{C2500DDF-B8E5-DF4C-921E-525DDE61D176}" dt="2023-07-07T10:37:55.439" v="478" actId="115"/>
        <pc:sldMkLst>
          <pc:docMk/>
          <pc:sldMk cId="1391946863" sldId="257"/>
        </pc:sldMkLst>
        <pc:spChg chg="mod">
          <ac:chgData name="GOBBO PIERANGELO" userId="16e9d2d9-df57-4a06-a537-9892638f7b8a" providerId="ADAL" clId="{C2500DDF-B8E5-DF4C-921E-525DDE61D176}" dt="2023-07-07T10:37:55.439" v="478" actId="115"/>
          <ac:spMkLst>
            <pc:docMk/>
            <pc:sldMk cId="1391946863" sldId="257"/>
            <ac:spMk id="3" creationId="{ADB57E6D-1846-4B45-8896-33926496CF00}"/>
          </ac:spMkLst>
        </pc:spChg>
      </pc:sldChg>
      <pc:sldChg chg="del">
        <pc:chgData name="GOBBO PIERANGELO" userId="16e9d2d9-df57-4a06-a537-9892638f7b8a" providerId="ADAL" clId="{C2500DDF-B8E5-DF4C-921E-525DDE61D176}" dt="2023-07-07T10:29:00.763" v="82" actId="2696"/>
        <pc:sldMkLst>
          <pc:docMk/>
          <pc:sldMk cId="4350085" sldId="308"/>
        </pc:sldMkLst>
      </pc:sldChg>
      <pc:sldChg chg="modSp mod">
        <pc:chgData name="GOBBO PIERANGELO" userId="16e9d2d9-df57-4a06-a537-9892638f7b8a" providerId="ADAL" clId="{C2500DDF-B8E5-DF4C-921E-525DDE61D176}" dt="2023-07-07T10:32:58.725" v="201" actId="207"/>
        <pc:sldMkLst>
          <pc:docMk/>
          <pc:sldMk cId="634054554" sldId="320"/>
        </pc:sldMkLst>
        <pc:spChg chg="mod">
          <ac:chgData name="GOBBO PIERANGELO" userId="16e9d2d9-df57-4a06-a537-9892638f7b8a" providerId="ADAL" clId="{C2500DDF-B8E5-DF4C-921E-525DDE61D176}" dt="2023-07-07T10:32:58.725" v="201" actId="207"/>
          <ac:spMkLst>
            <pc:docMk/>
            <pc:sldMk cId="634054554" sldId="320"/>
            <ac:spMk id="3" creationId="{C0681CF9-DB3D-4B33-AEBA-54FA0EA98F30}"/>
          </ac:spMkLst>
        </pc:spChg>
      </pc:sldChg>
      <pc:sldChg chg="del">
        <pc:chgData name="GOBBO PIERANGELO" userId="16e9d2d9-df57-4a06-a537-9892638f7b8a" providerId="ADAL" clId="{C2500DDF-B8E5-DF4C-921E-525DDE61D176}" dt="2023-07-07T10:33:03.203" v="202" actId="2696"/>
        <pc:sldMkLst>
          <pc:docMk/>
          <pc:sldMk cId="1712166884" sldId="321"/>
        </pc:sldMkLst>
      </pc:sldChg>
      <pc:sldChg chg="del">
        <pc:chgData name="GOBBO PIERANGELO" userId="16e9d2d9-df57-4a06-a537-9892638f7b8a" providerId="ADAL" clId="{C2500DDF-B8E5-DF4C-921E-525DDE61D176}" dt="2023-07-07T10:31:53.601" v="167" actId="2696"/>
        <pc:sldMkLst>
          <pc:docMk/>
          <pc:sldMk cId="332251992" sldId="322"/>
        </pc:sldMkLst>
      </pc:sldChg>
    </pc:docChg>
  </pc:docChgLst>
  <pc:docChgLst>
    <pc:chgData name="GOBBO PIERANGELO" userId="16e9d2d9-df57-4a06-a537-9892638f7b8a" providerId="ADAL" clId="{7C19BC59-7F2A-844D-A07D-E8161F2CE510}"/>
    <pc:docChg chg="undo custSel modSld">
      <pc:chgData name="GOBBO PIERANGELO" userId="16e9d2d9-df57-4a06-a537-9892638f7b8a" providerId="ADAL" clId="{7C19BC59-7F2A-844D-A07D-E8161F2CE510}" dt="2023-09-15T09:18:42.133" v="94"/>
      <pc:docMkLst>
        <pc:docMk/>
      </pc:docMkLst>
      <pc:sldChg chg="addSp delSp mod">
        <pc:chgData name="GOBBO PIERANGELO" userId="16e9d2d9-df57-4a06-a537-9892638f7b8a" providerId="ADAL" clId="{7C19BC59-7F2A-844D-A07D-E8161F2CE510}" dt="2023-09-15T09:18:03.470" v="93" actId="478"/>
        <pc:sldMkLst>
          <pc:docMk/>
          <pc:sldMk cId="2202659981" sldId="272"/>
        </pc:sldMkLst>
        <pc:picChg chg="add del">
          <ac:chgData name="GOBBO PIERANGELO" userId="16e9d2d9-df57-4a06-a537-9892638f7b8a" providerId="ADAL" clId="{7C19BC59-7F2A-844D-A07D-E8161F2CE510}" dt="2023-09-15T09:18:03.470" v="93" actId="478"/>
          <ac:picMkLst>
            <pc:docMk/>
            <pc:sldMk cId="2202659981" sldId="272"/>
            <ac:picMk id="4" creationId="{3139D9ED-387D-4AE9-82A9-CC5A06B61349}"/>
          </ac:picMkLst>
        </pc:picChg>
      </pc:sldChg>
      <pc:sldChg chg="addSp delSp mod">
        <pc:chgData name="GOBBO PIERANGELO" userId="16e9d2d9-df57-4a06-a537-9892638f7b8a" providerId="ADAL" clId="{7C19BC59-7F2A-844D-A07D-E8161F2CE510}" dt="2023-09-15T09:18:42.133" v="94"/>
        <pc:sldMkLst>
          <pc:docMk/>
          <pc:sldMk cId="1926050905" sldId="305"/>
        </pc:sldMkLst>
        <pc:picChg chg="del">
          <ac:chgData name="GOBBO PIERANGELO" userId="16e9d2d9-df57-4a06-a537-9892638f7b8a" providerId="ADAL" clId="{7C19BC59-7F2A-844D-A07D-E8161F2CE510}" dt="2023-09-15T09:17:48.601" v="91" actId="478"/>
          <ac:picMkLst>
            <pc:docMk/>
            <pc:sldMk cId="1926050905" sldId="305"/>
            <ac:picMk id="2" creationId="{00000000-0000-0000-0000-000000000000}"/>
          </ac:picMkLst>
        </pc:picChg>
        <pc:picChg chg="add">
          <ac:chgData name="GOBBO PIERANGELO" userId="16e9d2d9-df57-4a06-a537-9892638f7b8a" providerId="ADAL" clId="{7C19BC59-7F2A-844D-A07D-E8161F2CE510}" dt="2023-09-15T09:18:42.133" v="94"/>
          <ac:picMkLst>
            <pc:docMk/>
            <pc:sldMk cId="1926050905" sldId="305"/>
            <ac:picMk id="3074" creationId="{A61478E6-F873-0146-91B0-3F78C5E0AE3A}"/>
          </ac:picMkLst>
        </pc:picChg>
      </pc:sldChg>
      <pc:sldChg chg="modSp mod">
        <pc:chgData name="GOBBO PIERANGELO" userId="16e9d2d9-df57-4a06-a537-9892638f7b8a" providerId="ADAL" clId="{7C19BC59-7F2A-844D-A07D-E8161F2CE510}" dt="2023-09-08T14:51:40.052" v="90" actId="57"/>
        <pc:sldMkLst>
          <pc:docMk/>
          <pc:sldMk cId="634054554" sldId="320"/>
        </pc:sldMkLst>
        <pc:spChg chg="mod">
          <ac:chgData name="GOBBO PIERANGELO" userId="16e9d2d9-df57-4a06-a537-9892638f7b8a" providerId="ADAL" clId="{7C19BC59-7F2A-844D-A07D-E8161F2CE510}" dt="2023-09-08T14:51:40.052" v="90" actId="57"/>
          <ac:spMkLst>
            <pc:docMk/>
            <pc:sldMk cId="634054554" sldId="320"/>
            <ac:spMk id="3" creationId="{C0681CF9-DB3D-4B33-AEBA-54FA0EA98F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D3C86-5DE7-4C80-934D-A24ED059AEC8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013B-7D33-4493-9AEE-7C0AB8A3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Fine </a:t>
            </a:r>
            <a:r>
              <a:rPr lang="it-IT"/>
              <a:t>I lezione 2h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lezione 2h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2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II lezione 4h (</a:t>
            </a:r>
            <a:r>
              <a:rPr lang="it-IT"/>
              <a:t>21 diapositive)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II lezione 28 diapo 4h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9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69AEC-396B-42C1-B967-5FF0F716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51D8CE-CCE2-4EF2-A4DE-55BDF88FA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91125A-ED09-43C5-BD5E-B418F622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F44330-4996-459E-B348-64F83FBD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E60DFC-9703-40AC-9543-3200D0F4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3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57EEC-3775-4517-B6D5-855B40C3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340641-0EBA-4B05-97DE-90FE54CFF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7463E-2E56-490A-935D-234FE255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A7CC7A-BC3A-4EE7-B1C8-750F807A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8CA556-42A1-4DAE-9ABB-4FFC9A2F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4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FC894D-2D21-4B7B-8C57-100DDFE85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F084CB-DE4A-4CF2-AB42-2588B8F29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725FB2-DA17-4F59-955D-DE7CDE033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120595-3097-468B-B1A7-9239707F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CA7CD-DAEB-4531-97E7-D0319DF8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F506D-A2E1-4061-BEE9-1007B4EE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F6E948-2F33-4908-A704-31BFD5AE5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31E20-B748-4696-B021-59A14BA9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C0749E-E534-4A7D-B575-DFB2BA5D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61B19-6EA4-48DF-86E6-96B73845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9932B-ACD9-4B91-8690-7CC18BA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B01F0B-B124-48CB-9188-5C60BF8C0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CB3571-C5F0-4D23-BE31-0B734D96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0E6A4-B561-4F99-8D55-024FFBD2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5BA4B5-24CC-4575-A496-71116E2D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6AC22-8B6C-4170-9435-9C28E3CA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52E4D0-9360-4C2B-81B4-F912D2B0E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256AD8-3BF9-47AA-A711-3EF8E2D3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EB519-BDA7-451B-AECD-2566C17A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3F8658-76DC-4147-978E-3862B042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C459E0-8746-43CC-9256-68340F65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56946-4891-4FA8-9C08-AB1B9EA87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59E111-CFBB-401B-8DB4-64D4B774A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9C7C38-6EA5-48AD-9B79-68BD8EF16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DA1D77-D773-44E7-B79E-4729E438A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51738B7-FB73-4162-B7BE-EF5BA4F8B0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3158950-29EF-42EA-AE58-385991AE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A500EF-81BA-4E1E-ACA3-3FB94943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0F59A3-96C4-49F1-805F-E979C72A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5B992-D331-46D4-A128-785213D1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6229D1-2F66-4D24-9F8A-6D63C55C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E65AC7-2B99-4435-894F-325DAA9A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6B1B38-F640-473E-AD7A-63C4D8BC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6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4DEDF-4765-4809-855E-27EDFEC1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2B9882-ACCA-461D-BD2F-D71DB749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CABC74-BCE1-47E4-97BC-E84CC2E2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4C02B-9766-42AC-9AD1-66F305A0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3CE49F-EC0D-4E09-AA48-ADBA5FE88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DF233F-5B65-473A-8002-C47A7B71C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08CF04-6727-4D8B-A52A-5EEFC213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E6C53F-73B1-4EFA-9545-3C9F4716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E88273-5ADF-4650-A236-962EECFAE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4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17CC8-B282-4687-88BE-4F683C69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EDDB1B5-9FA3-4E22-9018-F6B291D5A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33B9FD-AD62-4ACA-9AA1-89DF860FB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ADB8D8-0C68-4973-85F7-B97D09EB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82D9FF-2F9E-40E4-A60F-88E09672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6492C2-4207-477C-A10A-D9BDDCDE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E34D13-0E6D-4B02-BEBD-BA44FB3B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EE3B55-9B08-48F6-9CE2-66C1512C7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3E72ED-9502-4474-A3EC-602E552D9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8BA8D-7D12-40B2-915B-C7C067019638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8C9AD6-8974-4316-A09B-D7706388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8BB09F-D1AF-45B7-B7AE-BA8F718A2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5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ve.com/quiz/preview?token=cec8a9cf376ba0c80c08b4bba4f5378b" TargetMode="External"/><Relationship Id="rId2" Type="http://schemas.openxmlformats.org/officeDocument/2006/relationships/hyperlink" Target="https://www.jove.com/embed/player?id=11681&amp;access=ci=X_6%5bX;#&amp;t=1&amp;s=1&amp;fpv=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D59E7A-3C7D-4A33-A716-F34710E3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Struttura elettronica degli atomi</a:t>
            </a:r>
            <a:endParaRPr lang="en-US" dirty="0"/>
          </a:p>
        </p:txBody>
      </p:sp>
      <p:pic>
        <p:nvPicPr>
          <p:cNvPr id="4" name="Picture 1" descr="0101.jpg">
            <a:extLst>
              <a:ext uri="{FF2B5EF4-FFF2-40B4-BE49-F238E27FC236}">
                <a16:creationId xmlns:a16="http://schemas.microsoft.com/office/drawing/2014/main" id="{402B7F9D-8B8D-4EF1-B390-FC361F0DCB3D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r="62515" b="37044"/>
          <a:stretch/>
        </p:blipFill>
        <p:spPr>
          <a:xfrm>
            <a:off x="1333150" y="2083236"/>
            <a:ext cx="2731651" cy="341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0B570E-635A-44E5-920E-9D5387766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39" b="22813"/>
          <a:stretch/>
        </p:blipFill>
        <p:spPr>
          <a:xfrm>
            <a:off x="5722073" y="1587286"/>
            <a:ext cx="4353105" cy="46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0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0105.jpg">
            <a:extLst>
              <a:ext uri="{FF2B5EF4-FFF2-40B4-BE49-F238E27FC236}">
                <a16:creationId xmlns:a16="http://schemas.microsoft.com/office/drawing/2014/main" id="{B0569FAC-EF64-4484-83B3-851B75E0FB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r="38466" b="34835"/>
          <a:stretch/>
        </p:blipFill>
        <p:spPr>
          <a:xfrm>
            <a:off x="3097764" y="392033"/>
            <a:ext cx="6428792" cy="25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14DC2D-649C-45AE-91A4-304573A30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074"/>
          <a:stretch/>
        </p:blipFill>
        <p:spPr>
          <a:xfrm>
            <a:off x="1523603" y="3307769"/>
            <a:ext cx="9144793" cy="15721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41DBDF-4418-463A-B44B-296FBF02A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2" r="37688" b="48074"/>
          <a:stretch/>
        </p:blipFill>
        <p:spPr>
          <a:xfrm>
            <a:off x="1372957" y="5085183"/>
            <a:ext cx="3449613" cy="11748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DD7CBF-1C79-4B40-BCAE-A701C2688F5D}"/>
              </a:ext>
            </a:extLst>
          </p:cNvPr>
          <p:cNvSpPr txBox="1"/>
          <p:nvPr/>
        </p:nvSpPr>
        <p:spPr>
          <a:xfrm>
            <a:off x="6438122" y="5253202"/>
            <a:ext cx="4864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Elettronegatività del sodio = 0.9</a:t>
            </a:r>
          </a:p>
          <a:p>
            <a:r>
              <a:rPr lang="it-IT" dirty="0"/>
              <a:t>Elettronegatività del cloro = 3.0</a:t>
            </a:r>
          </a:p>
          <a:p>
            <a:r>
              <a:rPr lang="it-IT" dirty="0"/>
              <a:t>Differenza di elettronegatività tra i due atomi= 2.1</a:t>
            </a:r>
          </a:p>
          <a:p>
            <a:r>
              <a:rPr lang="it-IT" dirty="0"/>
              <a:t>Legame ionico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27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1F6CC7-9486-40DD-A8C4-22E8796E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ionico</a:t>
            </a:r>
            <a:endParaRPr lang="en-US" dirty="0"/>
          </a:p>
        </p:txBody>
      </p:sp>
      <p:pic>
        <p:nvPicPr>
          <p:cNvPr id="4" name="Picture 1" descr="01page7_01.jpg">
            <a:extLst>
              <a:ext uri="{FF2B5EF4-FFF2-40B4-BE49-F238E27FC236}">
                <a16:creationId xmlns:a16="http://schemas.microsoft.com/office/drawing/2014/main" id="{4AC75D89-B8B4-4FD3-95D9-BAA4F3C8876B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b="62100"/>
          <a:stretch/>
        </p:blipFill>
        <p:spPr>
          <a:xfrm>
            <a:off x="1011534" y="3579244"/>
            <a:ext cx="9838852" cy="89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FE34CF-1F27-4A58-8A29-CAB953004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49" b="61787"/>
          <a:stretch/>
        </p:blipFill>
        <p:spPr>
          <a:xfrm>
            <a:off x="3221774" y="1818854"/>
            <a:ext cx="54183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4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E7585E-9C6D-4B83-8D7B-1DCA1371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2E877-F272-41C6-BDCB-2BB20A1A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63" y="1517715"/>
            <a:ext cx="10515600" cy="4351338"/>
          </a:xfrm>
        </p:spPr>
        <p:txBody>
          <a:bodyPr/>
          <a:lstStyle/>
          <a:p>
            <a:r>
              <a:rPr lang="it-IT" dirty="0"/>
              <a:t>Secondo il modello di Lewis una coppia di elettroni di un legame covalente:</a:t>
            </a:r>
          </a:p>
          <a:p>
            <a:pPr lvl="1"/>
            <a:r>
              <a:rPr lang="it-IT" dirty="0"/>
              <a:t>È condivisa tra i due atomi</a:t>
            </a:r>
          </a:p>
          <a:p>
            <a:pPr lvl="1"/>
            <a:r>
              <a:rPr lang="it-IT" dirty="0"/>
              <a:t>Completa il guscio di valenza di ciascun atomo</a:t>
            </a:r>
          </a:p>
          <a:p>
            <a:pPr lvl="1"/>
            <a:endParaRPr lang="en-US" dirty="0"/>
          </a:p>
        </p:txBody>
      </p:sp>
      <p:pic>
        <p:nvPicPr>
          <p:cNvPr id="4" name="Picture 1" descr="01page8_01.jpg">
            <a:extLst>
              <a:ext uri="{FF2B5EF4-FFF2-40B4-BE49-F238E27FC236}">
                <a16:creationId xmlns:a16="http://schemas.microsoft.com/office/drawing/2014/main" id="{ECD4377E-9F36-463E-A298-D8AFA8A93A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t="26768" b="48173"/>
          <a:stretch/>
        </p:blipFill>
        <p:spPr>
          <a:xfrm>
            <a:off x="716902" y="3551885"/>
            <a:ext cx="9144000" cy="61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1D3172-FBD8-4F2A-ACE2-794032152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9" b="40530"/>
          <a:stretch/>
        </p:blipFill>
        <p:spPr>
          <a:xfrm>
            <a:off x="1663562" y="4335656"/>
            <a:ext cx="9144793" cy="20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71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E0D51-D81D-40D8-992E-4EB80133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156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Acido cloridrico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2D5C92-F473-4884-85F3-7F238505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811" y="1982205"/>
            <a:ext cx="4698782" cy="584827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E6EE4F9E-A48D-41AD-B151-D7963332EF4F}"/>
              </a:ext>
            </a:extLst>
          </p:cNvPr>
          <p:cNvSpPr/>
          <p:nvPr/>
        </p:nvSpPr>
        <p:spPr>
          <a:xfrm>
            <a:off x="5327010" y="2105637"/>
            <a:ext cx="83889" cy="360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AACE475-2F1C-459E-935E-C9F45C08F8A9}"/>
              </a:ext>
            </a:extLst>
          </p:cNvPr>
          <p:cNvSpPr/>
          <p:nvPr/>
        </p:nvSpPr>
        <p:spPr>
          <a:xfrm>
            <a:off x="6878973" y="2214694"/>
            <a:ext cx="218114" cy="1426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38BEE5-DE55-45A7-AC40-4B2AC2E47973}"/>
              </a:ext>
            </a:extLst>
          </p:cNvPr>
          <p:cNvSpPr txBox="1"/>
          <p:nvPr/>
        </p:nvSpPr>
        <p:spPr>
          <a:xfrm>
            <a:off x="5095868" y="2978720"/>
            <a:ext cx="3258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cloro possiede:</a:t>
            </a:r>
          </a:p>
          <a:p>
            <a:r>
              <a:rPr lang="it-IT" dirty="0"/>
              <a:t>tre </a:t>
            </a:r>
            <a:r>
              <a:rPr lang="it-IT" b="1" dirty="0"/>
              <a:t>coppie di non legame </a:t>
            </a:r>
            <a:r>
              <a:rPr lang="it-IT" dirty="0"/>
              <a:t>dette anche: </a:t>
            </a:r>
            <a:r>
              <a:rPr lang="it-IT" b="1" dirty="0"/>
              <a:t>doppietti non condivisi</a:t>
            </a:r>
          </a:p>
          <a:p>
            <a:r>
              <a:rPr lang="it-IT" b="1" dirty="0"/>
              <a:t>             </a:t>
            </a:r>
            <a:r>
              <a:rPr lang="it-IT" b="1" dirty="0" err="1"/>
              <a:t>lone</a:t>
            </a:r>
            <a:r>
              <a:rPr lang="it-IT" b="1" dirty="0"/>
              <a:t> </a:t>
            </a:r>
            <a:r>
              <a:rPr lang="it-IT" b="1" dirty="0" err="1"/>
              <a:t>pair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2B78CF-5C09-45A1-962E-3C9E7400E36B}"/>
              </a:ext>
            </a:extLst>
          </p:cNvPr>
          <p:cNvSpPr txBox="1"/>
          <p:nvPr/>
        </p:nvSpPr>
        <p:spPr>
          <a:xfrm>
            <a:off x="4882392" y="1428227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Elettroni di legame, condivisi 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E54E7A-922E-4B70-9CFE-CE9FD498D519}"/>
              </a:ext>
            </a:extLst>
          </p:cNvPr>
          <p:cNvSpPr txBox="1"/>
          <p:nvPr/>
        </p:nvSpPr>
        <p:spPr>
          <a:xfrm>
            <a:off x="2434544" y="2972969"/>
            <a:ext cx="2559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Elettronegatività</a:t>
            </a:r>
          </a:p>
          <a:p>
            <a:r>
              <a:rPr lang="it-IT" dirty="0"/>
              <a:t>H = 2.1   Cl = 3.0</a:t>
            </a:r>
          </a:p>
          <a:p>
            <a:r>
              <a:rPr lang="it-IT" dirty="0"/>
              <a:t>Differenza = 0.9</a:t>
            </a:r>
          </a:p>
          <a:p>
            <a:r>
              <a:rPr lang="it-IT" b="1" dirty="0"/>
              <a:t>Legame covalente polare</a:t>
            </a:r>
            <a:endParaRPr lang="en-US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99D269-8DA2-4D3C-8DB4-26D6C1A74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3" t="19484" r="73336" b="42263"/>
          <a:stretch/>
        </p:blipFill>
        <p:spPr>
          <a:xfrm>
            <a:off x="2591052" y="4731899"/>
            <a:ext cx="1351774" cy="15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E0D51-D81D-40D8-992E-4EB80133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2" y="222481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Esercizi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54C75D-4D98-4BDD-B4B1-859C61CB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796" y="2040623"/>
            <a:ext cx="4977687" cy="4351338"/>
          </a:xfrm>
        </p:spPr>
        <p:txBody>
          <a:bodyPr/>
          <a:lstStyle/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O acqua</a:t>
            </a:r>
          </a:p>
          <a:p>
            <a:r>
              <a:rPr lang="it-IT" dirty="0"/>
              <a:t>CH</a:t>
            </a:r>
            <a:r>
              <a:rPr lang="it-IT" baseline="-25000" dirty="0"/>
              <a:t>4 </a:t>
            </a:r>
            <a:r>
              <a:rPr lang="it-IT" dirty="0"/>
              <a:t>metano</a:t>
            </a:r>
          </a:p>
          <a:p>
            <a:r>
              <a:rPr lang="it-IT" dirty="0"/>
              <a:t>NH</a:t>
            </a:r>
            <a:r>
              <a:rPr lang="it-IT" baseline="-25000" dirty="0"/>
              <a:t>3</a:t>
            </a:r>
            <a:r>
              <a:rPr lang="it-IT" dirty="0"/>
              <a:t> ammoniaca</a:t>
            </a:r>
          </a:p>
          <a:p>
            <a:r>
              <a:rPr lang="it-IT" dirty="0"/>
              <a:t>C</a:t>
            </a:r>
            <a:r>
              <a:rPr lang="it-IT" baseline="-25000" dirty="0"/>
              <a:t>2</a:t>
            </a:r>
            <a:r>
              <a:rPr lang="it-IT" dirty="0"/>
              <a:t>H</a:t>
            </a:r>
            <a:r>
              <a:rPr lang="it-IT" baseline="-25000" dirty="0"/>
              <a:t>4</a:t>
            </a:r>
            <a:r>
              <a:rPr lang="it-IT" dirty="0"/>
              <a:t> etilene</a:t>
            </a:r>
          </a:p>
          <a:p>
            <a:r>
              <a:rPr lang="it-IT" dirty="0"/>
              <a:t>C</a:t>
            </a:r>
            <a:r>
              <a:rPr lang="it-IT" baseline="-25000" dirty="0"/>
              <a:t>2</a:t>
            </a:r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 acetilene</a:t>
            </a:r>
          </a:p>
          <a:p>
            <a:r>
              <a:rPr lang="it-IT" dirty="0"/>
              <a:t>CH</a:t>
            </a:r>
            <a:r>
              <a:rPr lang="it-IT" baseline="-25000" dirty="0"/>
              <a:t>2</a:t>
            </a:r>
            <a:r>
              <a:rPr lang="it-IT" dirty="0"/>
              <a:t>O formaldeide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CO</a:t>
            </a:r>
            <a:r>
              <a:rPr lang="it-IT" baseline="-25000" dirty="0"/>
              <a:t>3</a:t>
            </a:r>
            <a:r>
              <a:rPr lang="it-IT" dirty="0"/>
              <a:t> acido carbonico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83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6CB02C-F73C-4227-B6AB-0BE6B4C3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Acido acetico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E3FFE7-2BA5-4F38-86D8-5592E12F9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1" y="1690688"/>
            <a:ext cx="2581835" cy="19094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87AFDF-A3FF-439C-88F4-FEC0E7F6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45" y="1690688"/>
            <a:ext cx="2581835" cy="18556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436069-9B99-48D1-87FE-813BFB945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992" y="1601041"/>
            <a:ext cx="2581835" cy="20349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C79268-06AE-42E4-BC26-10AB8416B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13" y="4520362"/>
            <a:ext cx="3478306" cy="13895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A4C20A-2DA8-4B07-8173-07647E059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662" y="535607"/>
            <a:ext cx="1484029" cy="98459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D65060-B777-4959-A965-8DF6F46250AE}"/>
              </a:ext>
            </a:extLst>
          </p:cNvPr>
          <p:cNvSpPr txBox="1"/>
          <p:nvPr/>
        </p:nvSpPr>
        <p:spPr>
          <a:xfrm>
            <a:off x="5142451" y="5030460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</a:t>
            </a:r>
            <a:r>
              <a:rPr lang="it-IT" baseline="-25000" dirty="0"/>
              <a:t>3</a:t>
            </a:r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H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08F6F0-9209-4C1D-A9A4-89514419827B}"/>
              </a:ext>
            </a:extLst>
          </p:cNvPr>
          <p:cNvSpPr txBox="1"/>
          <p:nvPr/>
        </p:nvSpPr>
        <p:spPr>
          <a:xfrm>
            <a:off x="6736359" y="3755339"/>
            <a:ext cx="206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Formula di struttura</a:t>
            </a: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D89B7F8-0EAE-4640-BC72-5FFB7A04E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992" y="4543662"/>
            <a:ext cx="1721224" cy="17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435176" y="2766661"/>
            <a:ext cx="167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idrogeno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072" y="2758099"/>
            <a:ext cx="3062575" cy="62836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53038" y="4161489"/>
            <a:ext cx="1654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carbonio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23" y="3797118"/>
            <a:ext cx="8196813" cy="131351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567762" y="5492896"/>
            <a:ext cx="1590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4 legami</a:t>
            </a:r>
          </a:p>
        </p:txBody>
      </p:sp>
    </p:spTree>
    <p:extLst>
      <p:ext uri="{BB962C8B-B14F-4D97-AF65-F5344CB8AC3E}">
        <p14:creationId xmlns:p14="http://schemas.microsoft.com/office/powerpoint/2010/main" val="3584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174031" y="2725719"/>
            <a:ext cx="1215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azoto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13" y="2583845"/>
            <a:ext cx="5270141" cy="11146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954377" y="4268534"/>
            <a:ext cx="7332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3 legami e un doppietto non condiviso</a:t>
            </a:r>
          </a:p>
        </p:txBody>
      </p:sp>
    </p:spTree>
    <p:extLst>
      <p:ext uri="{BB962C8B-B14F-4D97-AF65-F5344CB8AC3E}">
        <p14:creationId xmlns:p14="http://schemas.microsoft.com/office/powerpoint/2010/main" val="42574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6" name="Rettangolo 5"/>
          <p:cNvSpPr/>
          <p:nvPr/>
        </p:nvSpPr>
        <p:spPr>
          <a:xfrm>
            <a:off x="1389948" y="3053265"/>
            <a:ext cx="1825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ossigeno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30" y="2847521"/>
            <a:ext cx="3370738" cy="98749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599401" y="4345522"/>
            <a:ext cx="7290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2 legami e due doppietti non condivisi</a:t>
            </a:r>
          </a:p>
        </p:txBody>
      </p:sp>
    </p:spTree>
    <p:extLst>
      <p:ext uri="{BB962C8B-B14F-4D97-AF65-F5344CB8AC3E}">
        <p14:creationId xmlns:p14="http://schemas.microsoft.com/office/powerpoint/2010/main" val="26777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813718" y="2793958"/>
            <a:ext cx="1546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alogeni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325" y="2701414"/>
            <a:ext cx="4506351" cy="86364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14052" y="4668326"/>
            <a:ext cx="718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un legame e 3 doppietti non condivisi</a:t>
            </a:r>
          </a:p>
        </p:txBody>
      </p:sp>
    </p:spTree>
    <p:extLst>
      <p:ext uri="{BB962C8B-B14F-4D97-AF65-F5344CB8AC3E}">
        <p14:creationId xmlns:p14="http://schemas.microsoft.com/office/powerpoint/2010/main" val="60118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C7AB4-C551-4A98-97FA-4BA35888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Struttura elettronica degli atomi</a:t>
            </a:r>
            <a:endParaRPr lang="en-US" dirty="0"/>
          </a:p>
        </p:txBody>
      </p:sp>
      <p:pic>
        <p:nvPicPr>
          <p:cNvPr id="4" name="Picture 1" descr="tab0101.jpg">
            <a:extLst>
              <a:ext uri="{FF2B5EF4-FFF2-40B4-BE49-F238E27FC236}">
                <a16:creationId xmlns:a16="http://schemas.microsoft.com/office/drawing/2014/main" id="{09FC8F3D-6395-4BEA-B815-4AB9CD67447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b="26007"/>
          <a:stretch/>
        </p:blipFill>
        <p:spPr>
          <a:xfrm>
            <a:off x="1208015" y="2221001"/>
            <a:ext cx="9144000" cy="2619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34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810" y="2670875"/>
            <a:ext cx="4442667" cy="205125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46999" y="5379147"/>
            <a:ext cx="8634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3 legami, non rispettano la regola dell'ottetto</a:t>
            </a:r>
          </a:p>
        </p:txBody>
      </p:sp>
    </p:spTree>
    <p:extLst>
      <p:ext uri="{BB962C8B-B14F-4D97-AF65-F5344CB8AC3E}">
        <p14:creationId xmlns:p14="http://schemas.microsoft.com/office/powerpoint/2010/main" val="489777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E17C692F-B143-4A0F-8C90-676709A3F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00652"/>
              </p:ext>
            </p:extLst>
          </p:nvPr>
        </p:nvGraphicFramePr>
        <p:xfrm>
          <a:off x="1959398" y="1711608"/>
          <a:ext cx="7645995" cy="5146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4865530" imgH="3274567" progId="ChemDraw.Document.6.0">
                  <p:embed/>
                </p:oleObj>
              </mc:Choice>
              <mc:Fallback>
                <p:oleObj name="CS ChemDraw Drawing" r:id="rId3" imgW="4865530" imgH="3274567" progId="ChemDraw.Document.6.0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E17C692F-B143-4A0F-8C90-676709A3FC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9398" y="1711608"/>
                        <a:ext cx="7645995" cy="5146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021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7C267-DD45-4194-900D-A4204A5B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218" y="103881"/>
            <a:ext cx="7689522" cy="1325563"/>
          </a:xfrm>
        </p:spPr>
        <p:txBody>
          <a:bodyPr/>
          <a:lstStyle/>
          <a:p>
            <a:r>
              <a:rPr lang="it-IT" dirty="0"/>
              <a:t>Carica formale esercizi ed esempi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F247ED-D494-4E35-B0A1-14E1E94F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308" y="2755007"/>
            <a:ext cx="1888222" cy="3580239"/>
          </a:xfrm>
        </p:spPr>
        <p:txBody>
          <a:bodyPr>
            <a:normAutofit/>
          </a:bodyPr>
          <a:lstStyle/>
          <a:p>
            <a:r>
              <a:rPr lang="it-IT" dirty="0"/>
              <a:t>H</a:t>
            </a:r>
          </a:p>
          <a:p>
            <a:r>
              <a:rPr lang="it-IT" dirty="0"/>
              <a:t>OH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O</a:t>
            </a:r>
          </a:p>
          <a:p>
            <a:r>
              <a:rPr lang="it-IT" dirty="0"/>
              <a:t>H</a:t>
            </a:r>
            <a:r>
              <a:rPr lang="it-IT" baseline="-25000" dirty="0"/>
              <a:t>3</a:t>
            </a:r>
            <a:r>
              <a:rPr lang="it-IT" dirty="0"/>
              <a:t>O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CO</a:t>
            </a:r>
            <a:r>
              <a:rPr lang="it-IT" baseline="-25000" dirty="0"/>
              <a:t>3</a:t>
            </a:r>
          </a:p>
          <a:p>
            <a:r>
              <a:rPr lang="it-IT" dirty="0"/>
              <a:t>HCO</a:t>
            </a:r>
            <a:r>
              <a:rPr lang="it-IT" baseline="-25000" dirty="0"/>
              <a:t>3</a:t>
            </a:r>
          </a:p>
        </p:txBody>
      </p:sp>
      <p:sp>
        <p:nvSpPr>
          <p:cNvPr id="4" name="Rettangolo 3"/>
          <p:cNvSpPr/>
          <p:nvPr/>
        </p:nvSpPr>
        <p:spPr>
          <a:xfrm>
            <a:off x="1322831" y="1429444"/>
            <a:ext cx="88447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La carica formale è la carica assegnata a un singolo atomo in una struttura di Lewis.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537278" y="3134483"/>
            <a:ext cx="1588897" cy="282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NH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NH</a:t>
            </a:r>
            <a:r>
              <a:rPr lang="it-IT" sz="2800" baseline="-25000" dirty="0"/>
              <a:t>4</a:t>
            </a:r>
            <a:endParaRPr lang="it-IT" sz="2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CH</a:t>
            </a:r>
            <a:r>
              <a:rPr lang="it-IT" sz="2800" baseline="-25000" dirty="0"/>
              <a:t>3</a:t>
            </a:r>
            <a:r>
              <a:rPr lang="it-IT" sz="2800" dirty="0"/>
              <a:t>NH</a:t>
            </a:r>
            <a:r>
              <a:rPr lang="it-IT" sz="28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CH</a:t>
            </a:r>
            <a:r>
              <a:rPr lang="it-IT" sz="2800" baseline="-25000" dirty="0"/>
              <a:t>3</a:t>
            </a:r>
            <a:r>
              <a:rPr lang="it-IT" sz="2800" dirty="0"/>
              <a:t>NH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HNO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472303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8EEF4-9BF3-47DA-9BAC-2BC69EE7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1825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Carica formale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E402EE-B22C-46FF-9336-A6A5AA5EA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32"/>
          <a:stretch/>
        </p:blipFill>
        <p:spPr>
          <a:xfrm>
            <a:off x="503648" y="1207259"/>
            <a:ext cx="11419738" cy="324302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74675" y="5004410"/>
            <a:ext cx="1231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HNO</a:t>
            </a:r>
            <a:r>
              <a:rPr lang="it-IT" sz="3600" baseline="-25000" dirty="0"/>
              <a:t>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45456" y="5004409"/>
            <a:ext cx="2546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Acido nitrico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9CD7B9A7-3706-454D-9284-6C16D2DE0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32370"/>
              </p:ext>
            </p:extLst>
          </p:nvPr>
        </p:nvGraphicFramePr>
        <p:xfrm>
          <a:off x="8485276" y="4799069"/>
          <a:ext cx="1292769" cy="123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563624" imgH="538916" progId="ChemDraw.Document.6.0">
                  <p:embed/>
                </p:oleObj>
              </mc:Choice>
              <mc:Fallback>
                <p:oleObj name="CS ChemDraw Drawing" r:id="rId3" imgW="563624" imgH="538916" progId="ChemDraw.Document.6.0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9CD7B9A7-3706-454D-9284-6C16D2DE0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85276" y="4799069"/>
                        <a:ext cx="1292769" cy="1234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211021BB-FD1F-4D6A-B2E5-2206CDDCE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1726">
            <a:off x="9631680" y="5578329"/>
            <a:ext cx="252329" cy="3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0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13216A-8A0E-4196-AF3B-25B1F58E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Acido nitrico HNO</a:t>
            </a:r>
            <a:r>
              <a:rPr lang="it-IT" baseline="-25000" dirty="0"/>
              <a:t>3</a:t>
            </a:r>
            <a:endParaRPr lang="en-US" baseline="-25000" dirty="0"/>
          </a:p>
        </p:txBody>
      </p:sp>
      <p:pic>
        <p:nvPicPr>
          <p:cNvPr id="4" name="Picture 1" descr="01page12_05.jpg">
            <a:extLst>
              <a:ext uri="{FF2B5EF4-FFF2-40B4-BE49-F238E27FC236}">
                <a16:creationId xmlns:a16="http://schemas.microsoft.com/office/drawing/2014/main" id="{8CB39388-EFC8-411B-9FB7-100EB57AF2CC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b="38528"/>
          <a:stretch/>
        </p:blipFill>
        <p:spPr>
          <a:xfrm>
            <a:off x="1939180" y="2106502"/>
            <a:ext cx="8968733" cy="2101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FC617-EB4E-4AE0-A24B-1A9FC8E0F4AB}"/>
              </a:ext>
            </a:extLst>
          </p:cNvPr>
          <p:cNvSpPr txBox="1"/>
          <p:nvPr/>
        </p:nvSpPr>
        <p:spPr>
          <a:xfrm>
            <a:off x="1837508" y="4354286"/>
            <a:ext cx="89000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Carica formale N: (Numero e- di valenza N)- (numero di e- di non legame)-(numero di legami)</a:t>
            </a:r>
          </a:p>
          <a:p>
            <a:pPr algn="ctr"/>
            <a:r>
              <a:rPr lang="it-IT" dirty="0"/>
              <a:t>5-0-4 = +1</a:t>
            </a:r>
          </a:p>
          <a:p>
            <a:r>
              <a:rPr lang="it-IT" dirty="0"/>
              <a:t>Carica formale O: 6-6-1 = -1</a:t>
            </a:r>
          </a:p>
          <a:p>
            <a:r>
              <a:rPr lang="it-IT" dirty="0"/>
              <a:t>                               6-4-2 = 0</a:t>
            </a:r>
          </a:p>
          <a:p>
            <a:r>
              <a:rPr lang="it-IT" dirty="0"/>
              <a:t>                               6-4-2 = 0</a:t>
            </a:r>
          </a:p>
          <a:p>
            <a:r>
              <a:rPr lang="it-IT" dirty="0"/>
              <a:t>Carica formale H: 1-0-1 =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18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Cariche formali più comuni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13087E-286F-4772-9A72-A8FA998BB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78"/>
          <a:stretch/>
        </p:blipFill>
        <p:spPr>
          <a:xfrm>
            <a:off x="277395" y="1761690"/>
            <a:ext cx="11637210" cy="263613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33CD899-2966-4102-AB4D-B659CCB4487E}"/>
              </a:ext>
            </a:extLst>
          </p:cNvPr>
          <p:cNvSpPr/>
          <p:nvPr/>
        </p:nvSpPr>
        <p:spPr>
          <a:xfrm>
            <a:off x="4180113" y="48276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Carica formale : (Numero e- di valenza)- (numero di e- di non legame)-(numero di legami)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206A07-47F0-475C-BACA-20EF68753885}"/>
              </a:ext>
            </a:extLst>
          </p:cNvPr>
          <p:cNvSpPr/>
          <p:nvPr/>
        </p:nvSpPr>
        <p:spPr>
          <a:xfrm>
            <a:off x="3770810" y="5670548"/>
            <a:ext cx="3213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 radicalico : 4 - 1 - 3 = 0  </a:t>
            </a:r>
          </a:p>
          <a:p>
            <a:r>
              <a:rPr lang="it-IT" dirty="0" err="1"/>
              <a:t>Carbocatione</a:t>
            </a:r>
            <a:r>
              <a:rPr lang="it-IT" dirty="0"/>
              <a:t> : 4 – 0 – 3 = +1 </a:t>
            </a:r>
          </a:p>
          <a:p>
            <a:r>
              <a:rPr lang="it-IT" dirty="0" err="1"/>
              <a:t>Carbanione</a:t>
            </a:r>
            <a:r>
              <a:rPr lang="it-IT" dirty="0"/>
              <a:t>  : 4 – 2 – 3 = -1 </a:t>
            </a:r>
          </a:p>
        </p:txBody>
      </p:sp>
    </p:spTree>
    <p:extLst>
      <p:ext uri="{BB962C8B-B14F-4D97-AF65-F5344CB8AC3E}">
        <p14:creationId xmlns:p14="http://schemas.microsoft.com/office/powerpoint/2010/main" val="38034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919E5-776C-4DAD-848C-523D8503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Video consigliato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175731-EB0F-4E0C-A9EF-FBC8DDE68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Cariche formali</a:t>
            </a:r>
            <a:endParaRPr lang="it-IT" dirty="0"/>
          </a:p>
          <a:p>
            <a:endParaRPr lang="it-IT" dirty="0">
              <a:hlinkClick r:id="rId3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07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CD3E22-5FB6-4130-B38C-9BA83EF8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Lunghezze, angoli di legame e forma delle molecole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C06B5D-137C-4950-9D80-C7FA23C3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89" y="2446410"/>
            <a:ext cx="10515600" cy="4351338"/>
          </a:xfrm>
        </p:spPr>
        <p:txBody>
          <a:bodyPr/>
          <a:lstStyle/>
          <a:p>
            <a:r>
              <a:rPr lang="it-IT" dirty="0"/>
              <a:t>La struttura di una molecola è definita dalla lunghezza di legame e dagli angoli di legame</a:t>
            </a:r>
          </a:p>
          <a:p>
            <a:r>
              <a:rPr lang="en-US" dirty="0" err="1"/>
              <a:t>Lunghezza</a:t>
            </a:r>
            <a:r>
              <a:rPr lang="en-US" dirty="0"/>
              <a:t> di </a:t>
            </a:r>
            <a:r>
              <a:rPr lang="en-US" dirty="0" err="1"/>
              <a:t>legame</a:t>
            </a:r>
            <a:r>
              <a:rPr lang="en-US" dirty="0"/>
              <a:t>: </a:t>
            </a:r>
            <a:r>
              <a:rPr lang="en-US" dirty="0" err="1"/>
              <a:t>distanza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due nuclei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partecipano</a:t>
            </a:r>
            <a:r>
              <a:rPr lang="en-US" dirty="0"/>
              <a:t> a un </a:t>
            </a:r>
            <a:r>
              <a:rPr lang="en-US" dirty="0" err="1"/>
              <a:t>legame</a:t>
            </a:r>
            <a:r>
              <a:rPr lang="en-US" dirty="0"/>
              <a:t> </a:t>
            </a:r>
            <a:r>
              <a:rPr lang="en-US" dirty="0" err="1"/>
              <a:t>covalente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misura</a:t>
            </a:r>
            <a:r>
              <a:rPr lang="en-US" dirty="0"/>
              <a:t> in angstrom Å) 1 Å = 1x10</a:t>
            </a:r>
            <a:r>
              <a:rPr lang="en-US" baseline="30000" dirty="0"/>
              <a:t>-10</a:t>
            </a:r>
            <a:r>
              <a:rPr lang="en-US" dirty="0"/>
              <a:t>m</a:t>
            </a:r>
          </a:p>
          <a:p>
            <a:r>
              <a:rPr lang="it-IT" dirty="0"/>
              <a:t>A</a:t>
            </a:r>
            <a:r>
              <a:rPr lang="en-US" dirty="0" err="1"/>
              <a:t>ngolo</a:t>
            </a:r>
            <a:r>
              <a:rPr lang="en-US" dirty="0"/>
              <a:t> di </a:t>
            </a:r>
            <a:r>
              <a:rPr lang="en-US" dirty="0" err="1"/>
              <a:t>legame</a:t>
            </a:r>
            <a:r>
              <a:rPr lang="en-US" dirty="0"/>
              <a:t>: </a:t>
            </a:r>
            <a:r>
              <a:rPr lang="it-IT" dirty="0"/>
              <a:t>è l'angolo formato dagli assi congiungenti i nuclei degli atomi legati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99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030B3C-34B2-4582-BAAA-DB693B82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07" y="1245518"/>
            <a:ext cx="8416003" cy="39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14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FA9AB-6F65-4776-B2E2-72DA74BA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Modello VSEPR </a:t>
            </a:r>
            <a:br>
              <a:rPr lang="it-IT" dirty="0"/>
            </a:br>
            <a:r>
              <a:rPr lang="it-IT" sz="3200" dirty="0"/>
              <a:t>Valence Shell Electron </a:t>
            </a:r>
            <a:r>
              <a:rPr lang="it-IT" sz="3200" dirty="0" err="1"/>
              <a:t>Pair</a:t>
            </a:r>
            <a:r>
              <a:rPr lang="it-IT" sz="3200" dirty="0"/>
              <a:t> </a:t>
            </a:r>
            <a:r>
              <a:rPr lang="it-IT" sz="3200" dirty="0" err="1"/>
              <a:t>Repulsion</a:t>
            </a:r>
            <a:br>
              <a:rPr lang="it-IT" sz="3200" dirty="0"/>
            </a:br>
            <a:r>
              <a:rPr lang="it-IT" sz="3200" dirty="0"/>
              <a:t>repulsione tra le coppie di elettroni del guscio di valenza</a:t>
            </a:r>
            <a:endParaRPr lang="en-US" sz="3200" dirty="0"/>
          </a:p>
        </p:txBody>
      </p:sp>
      <p:pic>
        <p:nvPicPr>
          <p:cNvPr id="4" name="Picture 1" descr="0105.jpg">
            <a:extLst>
              <a:ext uri="{FF2B5EF4-FFF2-40B4-BE49-F238E27FC236}">
                <a16:creationId xmlns:a16="http://schemas.microsoft.com/office/drawing/2014/main" id="{D02E6F4D-92BB-4235-87E8-A3A54819227C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 cstate="print">
            <a:lum/>
          </a:blip>
          <a:srcRect b="25628"/>
          <a:stretch/>
        </p:blipFill>
        <p:spPr>
          <a:xfrm>
            <a:off x="917508" y="2349123"/>
            <a:ext cx="10436292" cy="2776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33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61478E6-F873-0146-91B0-3F78C5E0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12106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50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71D440-9B7E-4131-972B-EE31E340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Esempi 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22F691-8FF7-4FC2-B81A-70D0FA81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68" y="2293311"/>
            <a:ext cx="10515600" cy="3872358"/>
          </a:xfrm>
        </p:spPr>
        <p:txBody>
          <a:bodyPr>
            <a:normAutofit/>
          </a:bodyPr>
          <a:lstStyle/>
          <a:p>
            <a:r>
              <a:rPr lang="it-IT" dirty="0"/>
              <a:t>Struttura di metano, ammoniaca, acqua, aldeide formica, etilene, anidride carbonica, acetilene</a:t>
            </a:r>
          </a:p>
          <a:p>
            <a:r>
              <a:rPr lang="it-IT" dirty="0"/>
              <a:t>Disposizione degli orbitali: lineare, trigonale planare, tetraedrica</a:t>
            </a:r>
          </a:p>
          <a:p>
            <a:r>
              <a:rPr lang="it-IT" dirty="0"/>
              <a:t>Forma della molecola:  tetraedrica, piramidale, piegata, planare, lineare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2820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01page22_01.jpg">
            <a:extLst>
              <a:ext uri="{FF2B5EF4-FFF2-40B4-BE49-F238E27FC236}">
                <a16:creationId xmlns:a16="http://schemas.microsoft.com/office/drawing/2014/main" id="{A86D0811-C196-40F4-BF6F-CB5E35CFD14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44990"/>
          <a:stretch/>
        </p:blipFill>
        <p:spPr>
          <a:xfrm>
            <a:off x="1524000" y="1575653"/>
            <a:ext cx="9144000" cy="278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EB29CC-ED5D-40D1-A99C-D3D9E80E56AA}"/>
              </a:ext>
            </a:extLst>
          </p:cNvPr>
          <p:cNvSpPr txBox="1"/>
          <p:nvPr/>
        </p:nvSpPr>
        <p:spPr>
          <a:xfrm>
            <a:off x="2412274" y="4913015"/>
            <a:ext cx="91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metano</a:t>
            </a: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00BC30-516C-4036-86CE-FA017D35BD1F}"/>
              </a:ext>
            </a:extLst>
          </p:cNvPr>
          <p:cNvSpPr txBox="1"/>
          <p:nvPr/>
        </p:nvSpPr>
        <p:spPr>
          <a:xfrm>
            <a:off x="4990012" y="4907473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etilene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EB2C28-BD92-4E88-8E00-8D9BC16F17CD}"/>
              </a:ext>
            </a:extLst>
          </p:cNvPr>
          <p:cNvSpPr txBox="1"/>
          <p:nvPr/>
        </p:nvSpPr>
        <p:spPr>
          <a:xfrm>
            <a:off x="8229599" y="4907473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acetilene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85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59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800" dirty="0"/>
              <a:t>Perché è importante conoscere la forma di una molecola?</a:t>
            </a:r>
          </a:p>
        </p:txBody>
      </p:sp>
    </p:spTree>
    <p:extLst>
      <p:ext uri="{BB962C8B-B14F-4D97-AF65-F5344CB8AC3E}">
        <p14:creationId xmlns:p14="http://schemas.microsoft.com/office/powerpoint/2010/main" val="2611088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88B49-6A66-465C-8AC3-B05E6895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0787"/>
          </a:xfrm>
        </p:spPr>
        <p:txBody>
          <a:bodyPr/>
          <a:lstStyle/>
          <a:p>
            <a:pPr algn="ctr"/>
            <a:r>
              <a:rPr lang="it-IT" dirty="0"/>
              <a:t>Molecole polari e non polari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5462E1-A6AB-4C30-AF69-4BCAA8DB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3130"/>
            <a:ext cx="10515600" cy="3501634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it-IT" dirty="0"/>
          </a:p>
          <a:p>
            <a:pPr lvl="1"/>
            <a:r>
              <a:rPr lang="it-IT" sz="14400" dirty="0"/>
              <a:t>La forma di una molecola determina le sue proprietà chimico-fisiche come ad esempio la sua polarità</a:t>
            </a:r>
          </a:p>
          <a:p>
            <a:pPr lvl="1"/>
            <a:r>
              <a:rPr lang="it-IT" sz="14400" dirty="0"/>
              <a:t>La polarità delle molecole è il risultato della somma di tutti i vettori relativi alla polarità dei singoli legami e del contributo delle coppie di elettroni non condivisi</a:t>
            </a:r>
          </a:p>
          <a:p>
            <a:pPr lvl="1"/>
            <a:endParaRPr lang="it-IT" sz="1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42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E53E02D-2ACB-47B7-BEDA-DF887486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9" y="0"/>
            <a:ext cx="10844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0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01page17_03.jpg">
            <a:extLst>
              <a:ext uri="{FF2B5EF4-FFF2-40B4-BE49-F238E27FC236}">
                <a16:creationId xmlns:a16="http://schemas.microsoft.com/office/drawing/2014/main" id="{5A0F4931-0806-430C-9D79-D6310930840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29903"/>
          <a:stretch/>
        </p:blipFill>
        <p:spPr>
          <a:xfrm>
            <a:off x="1904302" y="153261"/>
            <a:ext cx="7743039" cy="303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6B4916F-487A-45B9-B392-9F6CB2A91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032"/>
          <a:stretch/>
        </p:blipFill>
        <p:spPr>
          <a:xfrm>
            <a:off x="2211504" y="3568127"/>
            <a:ext cx="7872066" cy="28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6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Chimica organica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Struttura</a:t>
            </a:r>
          </a:p>
          <a:p>
            <a:r>
              <a:rPr lang="it-IT" sz="4000" dirty="0"/>
              <a:t>Reattività</a:t>
            </a:r>
          </a:p>
          <a:p>
            <a:r>
              <a:rPr lang="it-IT" sz="4000" dirty="0"/>
              <a:t>La struttura e la reattività sono correlate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75186" y="4477787"/>
            <a:ext cx="2494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STRUTTURA</a:t>
            </a:r>
          </a:p>
        </p:txBody>
      </p:sp>
      <p:sp>
        <p:nvSpPr>
          <p:cNvPr id="5" name="Freccia bidirezionale orizzontale 4"/>
          <p:cNvSpPr/>
          <p:nvPr/>
        </p:nvSpPr>
        <p:spPr>
          <a:xfrm>
            <a:off x="5131558" y="4477787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709938" y="4477787"/>
            <a:ext cx="253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REATTIVITA’</a:t>
            </a:r>
          </a:p>
        </p:txBody>
      </p:sp>
    </p:spTree>
    <p:extLst>
      <p:ext uri="{BB962C8B-B14F-4D97-AF65-F5344CB8AC3E}">
        <p14:creationId xmlns:p14="http://schemas.microsoft.com/office/powerpoint/2010/main" val="445451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A14F1-42ED-4F9F-B613-1EB58D1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 secondo il modello del legame di valenza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14955-DD51-426B-B3F1-E53735C7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 legami si formano per sovrapposizione degli orbitali atomici</a:t>
            </a:r>
          </a:p>
          <a:p>
            <a:r>
              <a:rPr lang="it-IT" dirty="0"/>
              <a:t>Gli elettroni sono localizzati e condivisi</a:t>
            </a:r>
          </a:p>
          <a:p>
            <a:r>
              <a:rPr lang="it-IT" dirty="0"/>
              <a:t>Maggiore è la sovrapposizione, più forte è il legame</a:t>
            </a:r>
          </a:p>
          <a:p>
            <a:r>
              <a:rPr lang="it-IT" dirty="0"/>
              <a:t>Legame sigma (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/>
              <a:t>) deriva dalla sovrapposizione di orbitali atomici che ha luogo lungo l’asse che unisce i due nuclei</a:t>
            </a:r>
          </a:p>
          <a:p>
            <a:r>
              <a:rPr lang="it-IT" dirty="0"/>
              <a:t>Legame </a:t>
            </a:r>
            <a:r>
              <a:rPr lang="it-IT" dirty="0" err="1"/>
              <a:t>pi</a:t>
            </a:r>
            <a:r>
              <a:rPr lang="it-IT" dirty="0"/>
              <a:t> greco (</a:t>
            </a:r>
            <a:r>
              <a:rPr lang="it-IT" dirty="0">
                <a:latin typeface="Symbol" panose="05050102010706020507" pitchFamily="18" charset="2"/>
              </a:rPr>
              <a:t>p) </a:t>
            </a:r>
            <a:r>
              <a:rPr lang="it-IT" dirty="0"/>
              <a:t>deriva dalla sovrapposizione di 2 orbitali p paralleli fra loro e perpendicolari al legame </a:t>
            </a:r>
            <a:r>
              <a:rPr lang="it-IT" dirty="0">
                <a:latin typeface="Symbol" panose="05050102010706020507" pitchFamily="18" charset="2"/>
              </a:rPr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89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A14F1-42ED-4F9F-B613-1EB58D1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 secondo il modello del legame di valenza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14955-DD51-426B-B3F1-E53735C7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Legame sigma (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/>
              <a:t>) deriva dalla sovrapposizione di orbitali atomici che ha luogo lungo l’asse che unisce i due nuclei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Legame </a:t>
            </a:r>
            <a:r>
              <a:rPr lang="it-IT" dirty="0" err="1"/>
              <a:t>pi</a:t>
            </a:r>
            <a:r>
              <a:rPr lang="it-IT" dirty="0"/>
              <a:t> greco (</a:t>
            </a:r>
            <a:r>
              <a:rPr lang="it-IT" dirty="0">
                <a:latin typeface="Symbol" panose="05050102010706020507" pitchFamily="18" charset="2"/>
              </a:rPr>
              <a:t>p) </a:t>
            </a:r>
            <a:r>
              <a:rPr lang="it-IT" dirty="0"/>
              <a:t>deriva dalla sovrapposizione </a:t>
            </a:r>
          </a:p>
          <a:p>
            <a:pPr marL="0" indent="0">
              <a:buNone/>
            </a:pPr>
            <a:r>
              <a:rPr lang="it-IT" dirty="0"/>
              <a:t>di 2 orbitali p paralleli fra loro e perpendicolari al legame </a:t>
            </a:r>
            <a:r>
              <a:rPr lang="it-IT" dirty="0">
                <a:latin typeface="Symbol" panose="05050102010706020507" pitchFamily="18" charset="2"/>
              </a:rPr>
              <a:t>s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8AE4F2-050B-4F37-89D8-B9CE5BF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91" y="2604272"/>
            <a:ext cx="2932364" cy="1649455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61819748-1B6F-43B8-B809-EFCA684E4BE1}"/>
              </a:ext>
            </a:extLst>
          </p:cNvPr>
          <p:cNvGrpSpPr/>
          <p:nvPr/>
        </p:nvGrpSpPr>
        <p:grpSpPr>
          <a:xfrm>
            <a:off x="9562463" y="3940650"/>
            <a:ext cx="2080470" cy="2371250"/>
            <a:chOff x="9605394" y="3805713"/>
            <a:chExt cx="2080470" cy="237125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3C69545-2855-440A-B59A-18F4F30AC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2"/>
            <a:stretch/>
          </p:blipFill>
          <p:spPr>
            <a:xfrm>
              <a:off x="9700473" y="3805713"/>
              <a:ext cx="1985391" cy="2371250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4D74F2F-734E-4A24-9F5F-3BF903506D93}"/>
                </a:ext>
              </a:extLst>
            </p:cNvPr>
            <p:cNvSpPr/>
            <p:nvPr/>
          </p:nvSpPr>
          <p:spPr>
            <a:xfrm>
              <a:off x="9605394" y="4538444"/>
              <a:ext cx="176169" cy="788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7013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566A1-207B-4FA4-9D7D-0079E5A7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Teoria degli Orbitali ibridi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EA40A8-055B-4A4F-BEB6-98813599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Atomi, come il carbonio, non usano orbitali puri s o p per formare legami, ma degli orbitali chiamati </a:t>
            </a:r>
            <a:r>
              <a:rPr lang="it-IT" b="1" dirty="0"/>
              <a:t>orbitali ibridi</a:t>
            </a:r>
          </a:p>
          <a:p>
            <a:r>
              <a:rPr lang="it-IT" dirty="0"/>
              <a:t>Per formare dei legami covalenti con altri atomi il carbonio userà orbitali ibridi contenenti un solo elettrone</a:t>
            </a:r>
          </a:p>
          <a:p>
            <a:r>
              <a:rPr lang="it-IT" dirty="0"/>
              <a:t>Per formare il legame l’altro elettrone verrà messo dall’altro atomo</a:t>
            </a:r>
          </a:p>
        </p:txBody>
      </p:sp>
    </p:spTree>
    <p:extLst>
      <p:ext uri="{BB962C8B-B14F-4D97-AF65-F5344CB8AC3E}">
        <p14:creationId xmlns:p14="http://schemas.microsoft.com/office/powerpoint/2010/main" val="164580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C4B23-D5A2-4CE0-88A3-12966996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06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Configurazione elettronica fondamentale</a:t>
            </a:r>
            <a:endParaRPr lang="en-US" dirty="0"/>
          </a:p>
        </p:txBody>
      </p:sp>
      <p:pic>
        <p:nvPicPr>
          <p:cNvPr id="5" name="Picture 1" descr="tab0102.jpg">
            <a:extLst>
              <a:ext uri="{FF2B5EF4-FFF2-40B4-BE49-F238E27FC236}">
                <a16:creationId xmlns:a16="http://schemas.microsoft.com/office/drawing/2014/main" id="{F08F289A-2885-454A-A67D-01A4C580DA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9266" t="10550" r="72661" b="86666"/>
          <a:stretch/>
        </p:blipFill>
        <p:spPr>
          <a:xfrm>
            <a:off x="2870152" y="2830436"/>
            <a:ext cx="3520027" cy="35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tab0102.jpg">
            <a:extLst>
              <a:ext uri="{FF2B5EF4-FFF2-40B4-BE49-F238E27FC236}">
                <a16:creationId xmlns:a16="http://schemas.microsoft.com/office/drawing/2014/main" id="{841BF8BD-AC8D-42D8-81C1-1BD70F0BD1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7431" t="29849" r="63853" b="55394"/>
          <a:stretch/>
        </p:blipFill>
        <p:spPr>
          <a:xfrm>
            <a:off x="2500653" y="3212194"/>
            <a:ext cx="5598297" cy="18959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41FFF7-5531-40F5-A6B7-3DCC3F0F747E}"/>
              </a:ext>
            </a:extLst>
          </p:cNvPr>
          <p:cNvSpPr txBox="1"/>
          <p:nvPr/>
        </p:nvSpPr>
        <p:spPr>
          <a:xfrm>
            <a:off x="3782853" y="1886631"/>
            <a:ext cx="100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Numero </a:t>
            </a:r>
          </a:p>
          <a:p>
            <a:r>
              <a:rPr lang="it-IT" dirty="0"/>
              <a:t>atomico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630A35B-B061-40A8-B822-75360A2D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116" y="5103451"/>
            <a:ext cx="7773806" cy="54923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D00917F-B6AF-43E7-8E35-FD26519CF8AD}"/>
              </a:ext>
            </a:extLst>
          </p:cNvPr>
          <p:cNvSpPr/>
          <p:nvPr/>
        </p:nvSpPr>
        <p:spPr>
          <a:xfrm>
            <a:off x="5494788" y="3241226"/>
            <a:ext cx="2155971" cy="18912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FCFC9A1-0134-415E-B3D3-B7AADB2EB302}"/>
              </a:ext>
            </a:extLst>
          </p:cNvPr>
          <p:cNvSpPr/>
          <p:nvPr/>
        </p:nvSpPr>
        <p:spPr>
          <a:xfrm>
            <a:off x="7814535" y="5093589"/>
            <a:ext cx="2271161" cy="5492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3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0EBC7E-F9A3-46C3-8343-D58F3F6B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8" y="0"/>
            <a:ext cx="9946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4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D675DD-77A8-4258-9A8D-19F69376F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30" y="0"/>
            <a:ext cx="9012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3740B86-99D9-47D0-9565-8AE847FF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4" y="551329"/>
            <a:ext cx="10650071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44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B25C76-65E3-4FEE-9136-1C2CC6D3C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612" y="0"/>
            <a:ext cx="8758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3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A8E0EF-AB25-4920-BCF6-743F8E6B0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475129"/>
            <a:ext cx="10578353" cy="59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6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1789BE-935C-4D63-92EF-2C486387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79" y="0"/>
            <a:ext cx="9235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6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60D125-92B4-4ED3-AD69-BB2A67CEA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0"/>
            <a:ext cx="946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0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753FCA-D380-48E4-B612-0DB8BB6D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21" y="312531"/>
            <a:ext cx="8603979" cy="49418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C8E3F0-D71F-4350-97D4-56C95D24142A}"/>
              </a:ext>
            </a:extLst>
          </p:cNvPr>
          <p:cNvSpPr txBox="1"/>
          <p:nvPr/>
        </p:nvSpPr>
        <p:spPr>
          <a:xfrm>
            <a:off x="1367406" y="5254422"/>
            <a:ext cx="1041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lunghezza del legame C-H è correlata alla percentuale di carattere s dell’orbitale ibrido che, per </a:t>
            </a:r>
            <a:r>
              <a:rPr lang="it-IT" dirty="0" err="1"/>
              <a:t>sp</a:t>
            </a:r>
            <a:r>
              <a:rPr lang="it-IT" dirty="0"/>
              <a:t> è il 50%, per sp</a:t>
            </a:r>
            <a:r>
              <a:rPr lang="it-IT" baseline="30000" dirty="0"/>
              <a:t>2</a:t>
            </a:r>
            <a:r>
              <a:rPr lang="it-IT" dirty="0"/>
              <a:t> il 33,3% , per sp</a:t>
            </a:r>
            <a:r>
              <a:rPr lang="it-IT" baseline="30000" dirty="0"/>
              <a:t>3</a:t>
            </a:r>
            <a:r>
              <a:rPr lang="it-IT" dirty="0"/>
              <a:t> il 25%.</a:t>
            </a:r>
          </a:p>
          <a:p>
            <a:r>
              <a:rPr lang="it-IT" dirty="0"/>
              <a:t>Tanto più corto è il legame tanto più forte è.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49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97D8C-A060-4209-8C26-F06109A9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Risonanza 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44CA9B-D766-48C9-A8F2-9E13158A5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Alcune molecole non possono essere rappresentate da una </a:t>
            </a:r>
            <a:r>
              <a:rPr lang="en-US" dirty="0" err="1"/>
              <a:t>singola</a:t>
            </a:r>
            <a:r>
              <a:rPr lang="en-US" dirty="0"/>
              <a:t> </a:t>
            </a:r>
            <a:r>
              <a:rPr lang="en-US" dirty="0" err="1"/>
              <a:t>struttura</a:t>
            </a:r>
            <a:r>
              <a:rPr lang="en-US" dirty="0"/>
              <a:t> di Lewis. Ad es. </a:t>
            </a:r>
            <a:r>
              <a:rPr lang="en-US" dirty="0" err="1"/>
              <a:t>ione</a:t>
            </a:r>
            <a:r>
              <a:rPr lang="en-US" dirty="0"/>
              <a:t> </a:t>
            </a:r>
            <a:r>
              <a:rPr lang="en-US" dirty="0" err="1"/>
              <a:t>carbonato</a:t>
            </a:r>
            <a:r>
              <a:rPr lang="en-US" dirty="0"/>
              <a:t> CO</a:t>
            </a:r>
            <a:r>
              <a:rPr lang="en-US" baseline="-25000" dirty="0"/>
              <a:t>3</a:t>
            </a:r>
            <a:r>
              <a:rPr lang="en-US" baseline="30000" dirty="0"/>
              <a:t>-- </a:t>
            </a:r>
            <a:r>
              <a:rPr lang="en-US" dirty="0"/>
              <a:t>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635D67-6367-48AC-938D-06E5AED1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51" y="3763778"/>
            <a:ext cx="3944471" cy="14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28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23A17-7016-4C37-9FFA-A576A8B7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Forme limite di risonanza e ibrido di risonanza </a:t>
            </a:r>
            <a:endParaRPr lang="en-U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01F7F6B-8C71-477F-9D45-B43D4A355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716" y="1861442"/>
            <a:ext cx="7517067" cy="12571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6FDAC0-4041-46F9-B0D6-EB3F251E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12" y="3974286"/>
            <a:ext cx="4625788" cy="11295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A02802-4B95-4AE8-A7B4-54FE709F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457" y="3974286"/>
            <a:ext cx="1828800" cy="13626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A515243-965F-425F-8B0E-82BBEFC501E7}"/>
              </a:ext>
            </a:extLst>
          </p:cNvPr>
          <p:cNvSpPr/>
          <p:nvPr/>
        </p:nvSpPr>
        <p:spPr>
          <a:xfrm>
            <a:off x="2242657" y="5723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Il movimento di elettroni si rappresenta con una freccia ricurva.</a:t>
            </a:r>
          </a:p>
          <a:p>
            <a:r>
              <a:rPr lang="it-IT" dirty="0"/>
              <a:t>La risonanza si indica con una freccia a doppia punta.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3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4257B-6EC4-417A-8677-0D3277E2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Orbitali atomici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72B860-D28B-4474-93E0-393FA35D0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21"/>
          <a:stretch/>
        </p:blipFill>
        <p:spPr>
          <a:xfrm>
            <a:off x="1454021" y="1793398"/>
            <a:ext cx="3211286" cy="293648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88B9AB-708A-4084-BA11-EEDC514F0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107" y="2642756"/>
            <a:ext cx="4889804" cy="17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6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486ED-3E67-4356-A29D-6A032BAF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Risonanza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FC952D-63B9-41E0-BDDE-2AEBA29AE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Le strutture di risonanza (forme limite di risonanza) non sono reali</a:t>
            </a:r>
          </a:p>
          <a:p>
            <a:r>
              <a:rPr lang="it-IT" dirty="0"/>
              <a:t>Nessuna singola struttura di risonanza può adeguatamente rappresentare la reale struttura di una specie con elettroni delocalizzati</a:t>
            </a:r>
          </a:p>
          <a:p>
            <a:r>
              <a:rPr lang="it-IT" dirty="0"/>
              <a:t>Le strutture di risonanza differiscono solo per la distribuzione degli elettroni, non dei nuclei (non sono isomeri)</a:t>
            </a:r>
          </a:p>
          <a:p>
            <a:r>
              <a:rPr lang="it-IT" dirty="0"/>
              <a:t>Le strutture di risonanza non sono in equilibrio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6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23296-5592-42AF-81B5-8CBC55F8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98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Strutture di Lewis</a:t>
            </a:r>
            <a:endParaRPr lang="en-US" dirty="0"/>
          </a:p>
        </p:txBody>
      </p:sp>
      <p:pic>
        <p:nvPicPr>
          <p:cNvPr id="4" name="Picture 1" descr="tab0103.jpg">
            <a:extLst>
              <a:ext uri="{FF2B5EF4-FFF2-40B4-BE49-F238E27FC236}">
                <a16:creationId xmlns:a16="http://schemas.microsoft.com/office/drawing/2014/main" id="{DC323886-E7D2-413C-BB51-E6BAC8548A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19527" t="30748" r="26020" b="27874"/>
          <a:stretch/>
        </p:blipFill>
        <p:spPr>
          <a:xfrm>
            <a:off x="1614196" y="1539551"/>
            <a:ext cx="8751192" cy="21647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3C952C9-6103-4385-8453-333E4AC10209}"/>
              </a:ext>
            </a:extLst>
          </p:cNvPr>
          <p:cNvSpPr/>
          <p:nvPr/>
        </p:nvSpPr>
        <p:spPr>
          <a:xfrm>
            <a:off x="5234473" y="1940768"/>
            <a:ext cx="3844213" cy="8117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E0452D-0F38-4E6E-817C-6A9D99DBA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4" t="8843" r="47517" b="60952"/>
          <a:stretch/>
        </p:blipFill>
        <p:spPr>
          <a:xfrm>
            <a:off x="6342645" y="4105470"/>
            <a:ext cx="3844213" cy="207139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9D12F5-5B7A-445B-ACB5-9278B5665B3B}"/>
              </a:ext>
            </a:extLst>
          </p:cNvPr>
          <p:cNvSpPr txBox="1"/>
          <p:nvPr/>
        </p:nvSpPr>
        <p:spPr>
          <a:xfrm>
            <a:off x="973123" y="4723002"/>
            <a:ext cx="384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considerano solo gli elettroni del livello più esterno: 2s e 2p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8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09420-E620-4ECF-9283-E4FA19BC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Regola dell’ottetto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5DC8E-2017-44D8-A11C-979A07ABA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Gli atomi del II periodo (C, N, O, F) reagiscono in modo da raggiungere un guscio esterno con otto elettroni di valenza </a:t>
            </a:r>
          </a:p>
          <a:p>
            <a:r>
              <a:rPr lang="it-IT" dirty="0"/>
              <a:t>La regola non vale per Si, P, S, Cl</a:t>
            </a:r>
          </a:p>
          <a:p>
            <a:r>
              <a:rPr lang="it-IT" dirty="0"/>
              <a:t>Due modi per completare l’ottetto: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Perde o acquista elettroni (legame ionico)</a:t>
            </a:r>
          </a:p>
          <a:p>
            <a:pPr lvl="1"/>
            <a:r>
              <a:rPr lang="it-IT" dirty="0"/>
              <a:t>L’atomo perde uno o più elettroni</a:t>
            </a:r>
          </a:p>
          <a:p>
            <a:pPr lvl="2"/>
            <a:r>
              <a:rPr lang="it-IT" b="1" dirty="0">
                <a:solidFill>
                  <a:srgbClr val="FF0000"/>
                </a:solidFill>
              </a:rPr>
              <a:t>diventa positivo, catione </a:t>
            </a:r>
          </a:p>
          <a:p>
            <a:pPr lvl="1"/>
            <a:r>
              <a:rPr lang="it-IT" dirty="0"/>
              <a:t>L’atomo acquista elettroni </a:t>
            </a:r>
          </a:p>
          <a:p>
            <a:pPr lvl="2"/>
            <a:r>
              <a:rPr lang="it-IT" b="1" dirty="0">
                <a:solidFill>
                  <a:srgbClr val="FF0000"/>
                </a:solidFill>
              </a:rPr>
              <a:t>diventa negativo, anione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Mette a comune gli elettroni (legame covalente)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0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F592-B1B3-41EC-B827-F31F6579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Elettronegatività dell’atomo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FA5BBC-C31D-4DF4-8526-8FD33B19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Misura le tendenza di un atomo ad attrarre gli elettroni che condivide (in un legame chimico) con un altro atomo</a:t>
            </a:r>
          </a:p>
          <a:p>
            <a:r>
              <a:rPr lang="it-IT" dirty="0"/>
              <a:t>Scala di </a:t>
            </a:r>
            <a:r>
              <a:rPr lang="it-IT" dirty="0" err="1"/>
              <a:t>Pauling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Il fluoro è l’atomo più elettronegativo 4.0</a:t>
            </a:r>
          </a:p>
          <a:p>
            <a:pPr lvl="1"/>
            <a:r>
              <a:rPr lang="it-IT" dirty="0"/>
              <a:t>Nella tavola periodica </a:t>
            </a:r>
          </a:p>
          <a:p>
            <a:pPr lvl="2"/>
            <a:r>
              <a:rPr lang="it-IT" dirty="0"/>
              <a:t>l’elettronegatività aumenta da sinistra a destra in un periodo</a:t>
            </a:r>
          </a:p>
          <a:p>
            <a:pPr lvl="2"/>
            <a:r>
              <a:rPr lang="it-IT" dirty="0"/>
              <a:t>L’elettronegatività diminuisce dall’alto in basso in un gruppo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1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0104.jpg">
            <a:extLst>
              <a:ext uri="{FF2B5EF4-FFF2-40B4-BE49-F238E27FC236}">
                <a16:creationId xmlns:a16="http://schemas.microsoft.com/office/drawing/2014/main" id="{6888C942-F77F-404A-AD92-05EA9844E1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16054"/>
          <a:stretch/>
        </p:blipFill>
        <p:spPr>
          <a:xfrm>
            <a:off x="1953418" y="550506"/>
            <a:ext cx="8285163" cy="5756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976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1087</Words>
  <Application>Microsoft Macintosh PowerPoint</Application>
  <PresentationFormat>Widescreen</PresentationFormat>
  <Paragraphs>164</Paragraphs>
  <Slides>50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Symbol</vt:lpstr>
      <vt:lpstr>Tema di Office</vt:lpstr>
      <vt:lpstr>CS ChemDraw Drawing</vt:lpstr>
      <vt:lpstr>Struttura elettronica degli atomi</vt:lpstr>
      <vt:lpstr>Struttura elettronica degli atomi</vt:lpstr>
      <vt:lpstr>PowerPoint Presentation</vt:lpstr>
      <vt:lpstr>Configurazione elettronica fondamentale</vt:lpstr>
      <vt:lpstr>Orbitali atomici</vt:lpstr>
      <vt:lpstr>Strutture di Lewis</vt:lpstr>
      <vt:lpstr>Regola dell’ottetto</vt:lpstr>
      <vt:lpstr>Elettronegatività dell’atomo</vt:lpstr>
      <vt:lpstr>PowerPoint Presentation</vt:lpstr>
      <vt:lpstr>PowerPoint Presentation</vt:lpstr>
      <vt:lpstr>Legame ionico</vt:lpstr>
      <vt:lpstr>Legame covalente</vt:lpstr>
      <vt:lpstr>Acido cloridrico</vt:lpstr>
      <vt:lpstr>Esercizi</vt:lpstr>
      <vt:lpstr>Acido acetico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Carica formale esercizi ed esempi</vt:lpstr>
      <vt:lpstr>Carica formale</vt:lpstr>
      <vt:lpstr>Acido nitrico HNO3</vt:lpstr>
      <vt:lpstr>Cariche formali più comuni</vt:lpstr>
      <vt:lpstr>Video consigliato</vt:lpstr>
      <vt:lpstr>Lunghezze, angoli di legame e forma delle molecole</vt:lpstr>
      <vt:lpstr>PowerPoint Presentation</vt:lpstr>
      <vt:lpstr>Modello VSEPR  Valence Shell Electron Pair Repulsion repulsione tra le coppie di elettroni del guscio di valenza</vt:lpstr>
      <vt:lpstr>Esempi </vt:lpstr>
      <vt:lpstr>PowerPoint Presentation</vt:lpstr>
      <vt:lpstr>PowerPoint Presentation</vt:lpstr>
      <vt:lpstr>Molecole polari e non polari</vt:lpstr>
      <vt:lpstr>PowerPoint Presentation</vt:lpstr>
      <vt:lpstr>PowerPoint Presentation</vt:lpstr>
      <vt:lpstr>Chimica organica</vt:lpstr>
      <vt:lpstr>Legame covalente secondo il modello del legame di valenza</vt:lpstr>
      <vt:lpstr>Legame covalente secondo il modello del legame di valenza</vt:lpstr>
      <vt:lpstr>Teoria degli Orbitali ibridi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Risonanza </vt:lpstr>
      <vt:lpstr>Forme limite di risonanza e ibrido di risonanza </vt:lpstr>
      <vt:lpstr>Risonanza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Chimica organica</dc:title>
  <dc:creator>NITTI PATRIZIA</dc:creator>
  <cp:lastModifiedBy>GOBBO PIERANGELO</cp:lastModifiedBy>
  <cp:revision>99</cp:revision>
  <dcterms:created xsi:type="dcterms:W3CDTF">2022-02-16T15:06:20Z</dcterms:created>
  <dcterms:modified xsi:type="dcterms:W3CDTF">2025-09-03T07:56:59Z</dcterms:modified>
</cp:coreProperties>
</file>