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3" r:id="rId2"/>
    <p:sldId id="257" r:id="rId3"/>
    <p:sldId id="259" r:id="rId4"/>
    <p:sldId id="285" r:id="rId5"/>
    <p:sldId id="286" r:id="rId6"/>
    <p:sldId id="287" r:id="rId7"/>
    <p:sldId id="288" r:id="rId8"/>
    <p:sldId id="289" r:id="rId9"/>
    <p:sldId id="265" r:id="rId10"/>
    <p:sldId id="291" r:id="rId11"/>
    <p:sldId id="292" r:id="rId12"/>
    <p:sldId id="293" r:id="rId13"/>
    <p:sldId id="294" r:id="rId14"/>
    <p:sldId id="295" r:id="rId15"/>
    <p:sldId id="296" r:id="rId16"/>
    <p:sldId id="297" r:id="rId17"/>
    <p:sldId id="298" r:id="rId18"/>
    <p:sldId id="300" r:id="rId19"/>
    <p:sldId id="284"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61" d="100"/>
          <a:sy n="61" d="100"/>
        </p:scale>
        <p:origin x="13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325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17/09/2025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17/09/2025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729A9F0-15F3-43FD-A34E-DB71226D0F5D}" type="slidenum">
              <a:rPr lang="it-IT" smtClean="0"/>
              <a:pPr/>
              <a:t>17</a:t>
            </a:fld>
            <a:endParaRPr lang="it-IT"/>
          </a:p>
        </p:txBody>
      </p:sp>
    </p:spTree>
    <p:extLst>
      <p:ext uri="{BB962C8B-B14F-4D97-AF65-F5344CB8AC3E}">
        <p14:creationId xmlns:p14="http://schemas.microsoft.com/office/powerpoint/2010/main" val="261629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729A9F0-15F3-43FD-A34E-DB71226D0F5D}" type="slidenum">
              <a:rPr lang="it-IT" smtClean="0"/>
              <a:pPr/>
              <a:t>18</a:t>
            </a:fld>
            <a:endParaRPr lang="it-IT"/>
          </a:p>
        </p:txBody>
      </p:sp>
    </p:spTree>
    <p:extLst>
      <p:ext uri="{BB962C8B-B14F-4D97-AF65-F5344CB8AC3E}">
        <p14:creationId xmlns:p14="http://schemas.microsoft.com/office/powerpoint/2010/main" val="350682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I. Un viaggio intorno al mondo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3656A7-D95B-443A-A6FC-380873573047}"/>
              </a:ext>
            </a:extLst>
          </p:cNvPr>
          <p:cNvSpPr>
            <a:spLocks noGrp="1"/>
          </p:cNvSpPr>
          <p:nvPr>
            <p:ph type="ctrTitle"/>
          </p:nvPr>
        </p:nvSpPr>
        <p:spPr/>
        <p:txBody>
          <a:bodyPr/>
          <a:lstStyle/>
          <a:p>
            <a:r>
              <a:rPr lang="it-IT" dirty="0"/>
              <a:t>Capitolo I</a:t>
            </a:r>
          </a:p>
        </p:txBody>
      </p:sp>
      <p:sp>
        <p:nvSpPr>
          <p:cNvPr id="3" name="Sottotitolo 2">
            <a:extLst>
              <a:ext uri="{FF2B5EF4-FFF2-40B4-BE49-F238E27FC236}">
                <a16:creationId xmlns:a16="http://schemas.microsoft.com/office/drawing/2014/main" id="{700240F1-88B2-40DB-8FF1-925F7BA57CC5}"/>
              </a:ext>
            </a:extLst>
          </p:cNvPr>
          <p:cNvSpPr>
            <a:spLocks noGrp="1"/>
          </p:cNvSpPr>
          <p:nvPr>
            <p:ph type="subTitle" idx="1"/>
          </p:nvPr>
        </p:nvSpPr>
        <p:spPr>
          <a:xfrm>
            <a:off x="1187624" y="3356992"/>
            <a:ext cx="6800800" cy="1752600"/>
          </a:xfrm>
        </p:spPr>
        <p:txBody>
          <a:bodyPr>
            <a:normAutofit/>
          </a:bodyPr>
          <a:lstStyle/>
          <a:p>
            <a:r>
              <a:rPr lang="it-IT" sz="4400" dirty="0"/>
              <a:t>Un viaggio intorno al mondo</a:t>
            </a:r>
          </a:p>
        </p:txBody>
      </p:sp>
      <p:sp>
        <p:nvSpPr>
          <p:cNvPr id="4" name="Segnaposto numero diapositiva 3">
            <a:extLst>
              <a:ext uri="{FF2B5EF4-FFF2-40B4-BE49-F238E27FC236}">
                <a16:creationId xmlns:a16="http://schemas.microsoft.com/office/drawing/2014/main" id="{9175B9E0-779E-4FED-9BD9-036D98E99836}"/>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374272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2. L’andamento del debito pubblico</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179512" y="1289993"/>
            <a:ext cx="8964488" cy="1490936"/>
          </a:xfrm>
        </p:spPr>
        <p:txBody>
          <a:bodyPr>
            <a:noAutofit/>
          </a:bodyPr>
          <a:lstStyle/>
          <a:p>
            <a:pPr marL="0" indent="0">
              <a:buNone/>
            </a:pPr>
            <a:r>
              <a:rPr lang="it-IT" sz="2400" dirty="0"/>
              <a:t>I deficit di bilancio portano ad un aumento del debito pubblico, causando possibilmente un incremento del rapporto </a:t>
            </a:r>
            <a:r>
              <a:rPr lang="it-IT" sz="2400" dirty="0" smtClean="0"/>
              <a:t>debito/PIL</a:t>
            </a:r>
            <a:r>
              <a:rPr lang="it-IT" sz="2400" dirty="0"/>
              <a:t>. Questa è la dinamica in atto per molti paesi negli ultimi decenni.</a:t>
            </a:r>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10</a:t>
            </a:fld>
            <a:endParaRPr lang="it-IT"/>
          </a:p>
        </p:txBody>
      </p:sp>
      <p:pic>
        <p:nvPicPr>
          <p:cNvPr id="8" name="Immagine 7" descr="Immagine che contiene testo, Diagramma, linea, diagramma&#10;&#10;Descrizione generata automaticamente">
            <a:extLst>
              <a:ext uri="{FF2B5EF4-FFF2-40B4-BE49-F238E27FC236}">
                <a16:creationId xmlns:a16="http://schemas.microsoft.com/office/drawing/2014/main" id="{6B7FC794-A553-74A0-AD26-23EAD57B7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50322"/>
            <a:ext cx="5976664" cy="2955128"/>
          </a:xfrm>
          <a:prstGeom prst="rect">
            <a:avLst/>
          </a:prstGeom>
        </p:spPr>
      </p:pic>
      <p:sp>
        <p:nvSpPr>
          <p:cNvPr id="9" name="CasellaDiTesto 8">
            <a:extLst>
              <a:ext uri="{FF2B5EF4-FFF2-40B4-BE49-F238E27FC236}">
                <a16:creationId xmlns:a16="http://schemas.microsoft.com/office/drawing/2014/main" id="{FBBBCC46-C08F-0B11-7116-55E2F605EA19}"/>
              </a:ext>
            </a:extLst>
          </p:cNvPr>
          <p:cNvSpPr txBox="1"/>
          <p:nvPr/>
        </p:nvSpPr>
        <p:spPr>
          <a:xfrm>
            <a:off x="0" y="3245684"/>
            <a:ext cx="1656184" cy="1384995"/>
          </a:xfrm>
          <a:prstGeom prst="rect">
            <a:avLst/>
          </a:prstGeom>
          <a:noFill/>
        </p:spPr>
        <p:txBody>
          <a:bodyPr wrap="square" rtlCol="0">
            <a:spAutoFit/>
          </a:bodyPr>
          <a:lstStyle/>
          <a:p>
            <a:r>
              <a:rPr lang="it-IT" sz="1400" dirty="0"/>
              <a:t>Evoluzione del rapporto debito/PIL </a:t>
            </a:r>
          </a:p>
          <a:p>
            <a:endParaRPr lang="it-IT" sz="1400" dirty="0"/>
          </a:p>
          <a:p>
            <a:r>
              <a:rPr lang="it-IT" sz="1400" dirty="0"/>
              <a:t>Fonte: FMI, World </a:t>
            </a:r>
            <a:r>
              <a:rPr lang="it-IT" sz="1400" dirty="0" err="1"/>
              <a:t>Economic</a:t>
            </a:r>
            <a:r>
              <a:rPr lang="it-IT" sz="1400" dirty="0"/>
              <a:t> Outlook Database</a:t>
            </a:r>
          </a:p>
        </p:txBody>
      </p:sp>
    </p:spTree>
    <p:extLst>
      <p:ext uri="{BB962C8B-B14F-4D97-AF65-F5344CB8AC3E}">
        <p14:creationId xmlns:p14="http://schemas.microsoft.com/office/powerpoint/2010/main" val="71239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2. L’andamento del debito pubblico</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179512" y="3808121"/>
            <a:ext cx="8964488" cy="1490936"/>
          </a:xfrm>
        </p:spPr>
        <p:txBody>
          <a:bodyPr>
            <a:noAutofit/>
          </a:bodyPr>
          <a:lstStyle/>
          <a:p>
            <a:pPr marL="0" indent="0">
              <a:buNone/>
            </a:pPr>
            <a:r>
              <a:rPr lang="it-IT" sz="2400" dirty="0"/>
              <a:t>Osservando la figura, si nota che i rapporti di indebitamento hanno due picchi: il primo durante la crisi finanziaria del 2008-2009 ed il secondo durante la crisi causata dalla crisi pandemica. Nei periodi di crisi, difatti, le entrate pubbliche diminuiscono più di quanto non faccia la spesa pubblica. Tuttavia, gli aumenti del rapporto debito/PIL non sono circoscritti ai soli periodi di crisi.</a:t>
            </a:r>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11</a:t>
            </a:fld>
            <a:endParaRPr lang="it-IT"/>
          </a:p>
        </p:txBody>
      </p:sp>
      <p:pic>
        <p:nvPicPr>
          <p:cNvPr id="5" name="Immagine 4" descr="Immagine che contiene testo, Diagramma, linea, diagramma&#10;&#10;Descrizione generata automaticamente">
            <a:extLst>
              <a:ext uri="{FF2B5EF4-FFF2-40B4-BE49-F238E27FC236}">
                <a16:creationId xmlns:a16="http://schemas.microsoft.com/office/drawing/2014/main" id="{3B6E68A3-FDCE-117F-D284-205A414D2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64" y="980728"/>
            <a:ext cx="5976664" cy="2955128"/>
          </a:xfrm>
          <a:prstGeom prst="rect">
            <a:avLst/>
          </a:prstGeom>
        </p:spPr>
      </p:pic>
      <p:sp>
        <p:nvSpPr>
          <p:cNvPr id="7" name="CasellaDiTesto 6">
            <a:extLst>
              <a:ext uri="{FF2B5EF4-FFF2-40B4-BE49-F238E27FC236}">
                <a16:creationId xmlns:a16="http://schemas.microsoft.com/office/drawing/2014/main" id="{679FC3A9-CCFC-E0BC-3D2D-41C6CA185DF0}"/>
              </a:ext>
            </a:extLst>
          </p:cNvPr>
          <p:cNvSpPr txBox="1"/>
          <p:nvPr/>
        </p:nvSpPr>
        <p:spPr>
          <a:xfrm>
            <a:off x="179512" y="1476090"/>
            <a:ext cx="1656184" cy="1384995"/>
          </a:xfrm>
          <a:prstGeom prst="rect">
            <a:avLst/>
          </a:prstGeom>
          <a:noFill/>
        </p:spPr>
        <p:txBody>
          <a:bodyPr wrap="square" rtlCol="0">
            <a:spAutoFit/>
          </a:bodyPr>
          <a:lstStyle/>
          <a:p>
            <a:r>
              <a:rPr lang="it-IT" sz="1400" dirty="0"/>
              <a:t>Evoluzione del rapporto debito/PIL </a:t>
            </a:r>
          </a:p>
          <a:p>
            <a:endParaRPr lang="it-IT" sz="1400" dirty="0"/>
          </a:p>
          <a:p>
            <a:r>
              <a:rPr lang="it-IT" sz="1400" dirty="0"/>
              <a:t>Fonte: FMI, World </a:t>
            </a:r>
            <a:r>
              <a:rPr lang="it-IT" sz="1400" dirty="0" err="1"/>
              <a:t>Economic</a:t>
            </a:r>
            <a:r>
              <a:rPr lang="it-IT" sz="1400" dirty="0"/>
              <a:t> Outlook Database</a:t>
            </a:r>
          </a:p>
        </p:txBody>
      </p:sp>
    </p:spTree>
    <p:extLst>
      <p:ext uri="{BB962C8B-B14F-4D97-AF65-F5344CB8AC3E}">
        <p14:creationId xmlns:p14="http://schemas.microsoft.com/office/powerpoint/2010/main" val="393449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2. L’andamento del debito pubblico</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172828" y="1196752"/>
            <a:ext cx="8964488" cy="1490936"/>
          </a:xfrm>
        </p:spPr>
        <p:txBody>
          <a:bodyPr>
            <a:noAutofit/>
          </a:bodyPr>
          <a:lstStyle/>
          <a:p>
            <a:pPr marL="0" indent="0">
              <a:buNone/>
            </a:pPr>
            <a:r>
              <a:rPr lang="it-IT" sz="2400" dirty="0"/>
              <a:t>La questione relativa all’approccio al fenomeno è sempre più dibattuta. Alcuni sostengono che urge ridurre il deficit, in quanto un debito elevato impone un onere eccessivo per le generazioni future, che dovranno versare tasse a sufficienza per ripagare gli interessi sul debito. Viene anche indicata una propensione al deficit da parte della politica in quanto, ragionando su un breve termine, preferisce fare deficit invece di ridurre le tasse.</a:t>
            </a:r>
          </a:p>
          <a:p>
            <a:pPr marL="0" indent="0">
              <a:buNone/>
            </a:pPr>
            <a:r>
              <a:rPr lang="it-IT" sz="2400" dirty="0"/>
              <a:t>Altri sostengono che il costo del debito non è così oneroso, mentre il costo macroeconomico delle eccedenze correnti per ridurre il debito è elevato. Inoltre, viene sostenuto che un forte aumento delle tasse volto a una riduzione repentina del debito può causare una importante riduzione della </a:t>
            </a:r>
            <a:r>
              <a:rPr lang="it-IT" sz="2400" dirty="0" smtClean="0"/>
              <a:t>domanda.</a:t>
            </a:r>
            <a:endParaRPr lang="it-IT" sz="2400" dirty="0"/>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94941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3. La crescita della Cina </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251520" y="4077072"/>
            <a:ext cx="8964488" cy="1490936"/>
          </a:xfrm>
        </p:spPr>
        <p:txBody>
          <a:bodyPr>
            <a:noAutofit/>
          </a:bodyPr>
          <a:lstStyle/>
          <a:p>
            <a:pPr marL="0" indent="0">
              <a:buNone/>
            </a:pPr>
            <a:r>
              <a:rPr lang="it-IT" sz="2400" dirty="0"/>
              <a:t>Uno dei fenomeni più rilevanti degli ultimi decenni è la crescita della Cina. Difatti, confrontando il PIL cinese e statunitense, si può notare che il divario presente dalle due nazioni in passato è stato colmato, grazie al tasso di crescita della Cina nettamente più elevato.</a:t>
            </a:r>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13</a:t>
            </a:fld>
            <a:endParaRPr lang="it-IT"/>
          </a:p>
        </p:txBody>
      </p:sp>
      <p:pic>
        <p:nvPicPr>
          <p:cNvPr id="8" name="Immagine 7" descr="Immagine che contiene testo, Diagramma, schermata, linea&#10;&#10;Descrizione generata automaticamente">
            <a:extLst>
              <a:ext uri="{FF2B5EF4-FFF2-40B4-BE49-F238E27FC236}">
                <a16:creationId xmlns:a16="http://schemas.microsoft.com/office/drawing/2014/main" id="{C1BBF2A2-4551-5343-F718-7CB65A50F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079845"/>
            <a:ext cx="6129267" cy="2707093"/>
          </a:xfrm>
          <a:prstGeom prst="rect">
            <a:avLst/>
          </a:prstGeom>
        </p:spPr>
      </p:pic>
      <p:sp>
        <p:nvSpPr>
          <p:cNvPr id="9" name="CasellaDiTesto 8">
            <a:extLst>
              <a:ext uri="{FF2B5EF4-FFF2-40B4-BE49-F238E27FC236}">
                <a16:creationId xmlns:a16="http://schemas.microsoft.com/office/drawing/2014/main" id="{08F12CE7-222A-D3B9-5F6B-D092FF391750}"/>
              </a:ext>
            </a:extLst>
          </p:cNvPr>
          <p:cNvSpPr txBox="1"/>
          <p:nvPr/>
        </p:nvSpPr>
        <p:spPr>
          <a:xfrm>
            <a:off x="179512" y="1476090"/>
            <a:ext cx="1656184" cy="1169551"/>
          </a:xfrm>
          <a:prstGeom prst="rect">
            <a:avLst/>
          </a:prstGeom>
          <a:noFill/>
        </p:spPr>
        <p:txBody>
          <a:bodyPr wrap="square" rtlCol="0">
            <a:spAutoFit/>
          </a:bodyPr>
          <a:lstStyle/>
          <a:p>
            <a:r>
              <a:rPr lang="it-IT" sz="1400" dirty="0"/>
              <a:t>PIL Cina e USA</a:t>
            </a:r>
          </a:p>
          <a:p>
            <a:endParaRPr lang="it-IT" sz="1400" dirty="0"/>
          </a:p>
          <a:p>
            <a:r>
              <a:rPr lang="it-IT" sz="1400" dirty="0"/>
              <a:t>Fonte: Università di </a:t>
            </a:r>
            <a:r>
              <a:rPr lang="it-IT" sz="1400" dirty="0" err="1"/>
              <a:t>Groningen</a:t>
            </a:r>
            <a:r>
              <a:rPr lang="it-IT" sz="1400" dirty="0"/>
              <a:t>, Penn World </a:t>
            </a:r>
            <a:r>
              <a:rPr lang="it-IT" sz="1400" dirty="0" err="1"/>
              <a:t>Tables</a:t>
            </a:r>
            <a:endParaRPr lang="it-IT" sz="1400" dirty="0"/>
          </a:p>
        </p:txBody>
      </p:sp>
    </p:spTree>
    <p:extLst>
      <p:ext uri="{BB962C8B-B14F-4D97-AF65-F5344CB8AC3E}">
        <p14:creationId xmlns:p14="http://schemas.microsoft.com/office/powerpoint/2010/main" val="124226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3. La crescita della Cina </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89756" y="1289993"/>
            <a:ext cx="8964488" cy="1490936"/>
          </a:xfrm>
        </p:spPr>
        <p:txBody>
          <a:bodyPr>
            <a:noAutofit/>
          </a:bodyPr>
          <a:lstStyle/>
          <a:p>
            <a:pPr marL="0" indent="0">
              <a:buNone/>
            </a:pPr>
            <a:r>
              <a:rPr lang="it-IT" sz="2400" dirty="0"/>
              <a:t>Tuttavia, è importante ricordare che PIL e tenore di vita non sempre vanno di pari passo. Infatti, la popolazione cinese è molto più grande di quella statunitense. Considerando tale differenza, guardiamo dunque al PIL pro capite, misura che considera tale differenza e dunque mostra in modo più corretto il tenore di vita.</a:t>
            </a:r>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412593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3. La crescita della Cina </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89756" y="1289993"/>
            <a:ext cx="8964488" cy="1490936"/>
          </a:xfrm>
        </p:spPr>
        <p:txBody>
          <a:bodyPr>
            <a:noAutofit/>
          </a:bodyPr>
          <a:lstStyle/>
          <a:p>
            <a:pPr marL="0" indent="0">
              <a:buNone/>
            </a:pPr>
            <a:r>
              <a:rPr lang="it-IT" sz="2400" dirty="0"/>
              <a:t>Nella figura sottostante è riportato l’andamento del rapporto tra PIL pro capite cinese e PIL pro capite statunitense. Ad oggi, tale rapporto è del 23%, mostrando dunque ancora un generale tenore di vita migliore negli Stati Uniti. Tuttavia, si nota il rilevante aumento di tale rapporto, il quale è passato dal 5% del 1960 ai valori odierni</a:t>
            </a:r>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6" name="Immagine 5" descr="Immagine che contiene linea, Diagramma, diagramma, testo&#10;&#10;Descrizione generata automaticamente">
            <a:extLst>
              <a:ext uri="{FF2B5EF4-FFF2-40B4-BE49-F238E27FC236}">
                <a16:creationId xmlns:a16="http://schemas.microsoft.com/office/drawing/2014/main" id="{5C800A36-5EE1-CDDF-6B25-ABAA82F2C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429000"/>
            <a:ext cx="6400800" cy="2329180"/>
          </a:xfrm>
          <a:prstGeom prst="rect">
            <a:avLst/>
          </a:prstGeom>
        </p:spPr>
      </p:pic>
      <p:sp>
        <p:nvSpPr>
          <p:cNvPr id="8" name="CasellaDiTesto 7">
            <a:extLst>
              <a:ext uri="{FF2B5EF4-FFF2-40B4-BE49-F238E27FC236}">
                <a16:creationId xmlns:a16="http://schemas.microsoft.com/office/drawing/2014/main" id="{DD633342-D7C0-8D59-3451-14C50CFB9265}"/>
              </a:ext>
            </a:extLst>
          </p:cNvPr>
          <p:cNvSpPr txBox="1"/>
          <p:nvPr/>
        </p:nvSpPr>
        <p:spPr>
          <a:xfrm>
            <a:off x="323528" y="4214651"/>
            <a:ext cx="1656184" cy="954107"/>
          </a:xfrm>
          <a:prstGeom prst="rect">
            <a:avLst/>
          </a:prstGeom>
          <a:noFill/>
        </p:spPr>
        <p:txBody>
          <a:bodyPr wrap="square" rtlCol="0">
            <a:spAutoFit/>
          </a:bodyPr>
          <a:lstStyle/>
          <a:p>
            <a:endParaRPr lang="it-IT" sz="1400" dirty="0"/>
          </a:p>
          <a:p>
            <a:r>
              <a:rPr lang="it-IT" sz="1400" dirty="0"/>
              <a:t>Fonte: Università di </a:t>
            </a:r>
            <a:r>
              <a:rPr lang="it-IT" sz="1400" dirty="0" err="1"/>
              <a:t>Groningen</a:t>
            </a:r>
            <a:r>
              <a:rPr lang="it-IT" sz="1400" dirty="0"/>
              <a:t>, Penn World </a:t>
            </a:r>
            <a:r>
              <a:rPr lang="it-IT" sz="1400" dirty="0" err="1"/>
              <a:t>Tables</a:t>
            </a:r>
            <a:endParaRPr lang="it-IT" sz="1400" dirty="0"/>
          </a:p>
        </p:txBody>
      </p:sp>
    </p:spTree>
    <p:extLst>
      <p:ext uri="{BB962C8B-B14F-4D97-AF65-F5344CB8AC3E}">
        <p14:creationId xmlns:p14="http://schemas.microsoft.com/office/powerpoint/2010/main" val="341835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3. La crescita della Cina </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89756" y="1289992"/>
            <a:ext cx="8964488" cy="4659287"/>
          </a:xfrm>
        </p:spPr>
        <p:txBody>
          <a:bodyPr>
            <a:noAutofit/>
          </a:bodyPr>
          <a:lstStyle/>
          <a:p>
            <a:pPr marL="0" indent="0">
              <a:buNone/>
            </a:pPr>
            <a:r>
              <a:rPr lang="it-IT" sz="2400" dirty="0"/>
              <a:t>Possiamo dunque chiederci, come mai la crescita della Cina è stata così elevata? Una serie di fattori possono essere presi in considerazione:</a:t>
            </a:r>
          </a:p>
          <a:p>
            <a:pPr marL="457200" indent="-457200">
              <a:buFont typeface="+mj-lt"/>
              <a:buAutoNum type="arabicPeriod"/>
            </a:pPr>
            <a:r>
              <a:rPr lang="it-IT" sz="2400" dirty="0"/>
              <a:t>Gli aumenti di capitale fisico, macchine ed infrastrutture, che hanno permesso una migliore produttività;</a:t>
            </a:r>
          </a:p>
          <a:p>
            <a:pPr marL="457200" indent="-457200">
              <a:buFont typeface="+mj-lt"/>
              <a:buAutoNum type="arabicPeriod"/>
            </a:pPr>
            <a:r>
              <a:rPr lang="it-IT" sz="2400" dirty="0"/>
              <a:t>Gli incrementi di capitale umano, ovverosia una maggiore e migliore formazione ed istruzione rispetto al passato;</a:t>
            </a:r>
          </a:p>
          <a:p>
            <a:pPr marL="457200" indent="-457200">
              <a:buFont typeface="+mj-lt"/>
              <a:buAutoNum type="arabicPeriod"/>
            </a:pPr>
            <a:r>
              <a:rPr lang="it-IT" sz="2400" dirty="0"/>
              <a:t>Il progresso tecnologico. I paesi alla frontiera tecnologica come gli USA devono innovare per migliorare la propria produttività. I paesi più lontani dalla frontiera possono seguire ed adattarsi alle tecnologie già presenti</a:t>
            </a:r>
          </a:p>
          <a:p>
            <a:pPr marL="0" indent="0">
              <a:buNone/>
            </a:pPr>
            <a:endParaRPr lang="it-IT" sz="2400" dirty="0"/>
          </a:p>
          <a:p>
            <a:pPr marL="457200" indent="-457200">
              <a:buFont typeface="+mj-lt"/>
              <a:buAutoNum type="arabicPeriod"/>
            </a:pPr>
            <a:endParaRPr lang="it-IT" sz="2400" dirty="0"/>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408539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4. Crescita e disuguaglianza</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89756" y="1099356"/>
            <a:ext cx="8964488" cy="4659287"/>
          </a:xfrm>
        </p:spPr>
        <p:txBody>
          <a:bodyPr>
            <a:noAutofit/>
          </a:bodyPr>
          <a:lstStyle/>
          <a:p>
            <a:pPr marL="0" indent="0">
              <a:buNone/>
            </a:pPr>
            <a:r>
              <a:rPr lang="it-IT" sz="2400" dirty="0"/>
              <a:t>Mentre la disuguaglianza tra i paesi è in riduzione, la disuguaglianza all’interno dei paesi è in generale aumento.</a:t>
            </a:r>
          </a:p>
          <a:p>
            <a:pPr marL="0" indent="0">
              <a:buNone/>
            </a:pPr>
            <a:endParaRPr lang="it-IT" sz="2400" dirty="0"/>
          </a:p>
          <a:p>
            <a:pPr marL="0" indent="0">
              <a:buNone/>
            </a:pPr>
            <a:r>
              <a:rPr lang="it-IT" sz="2400" dirty="0"/>
              <a:t>Negli USA, nel 2021, la percentuale di reddito detenuta dall’1% più ricco della popolazione è maggiore rispetto a quella detenuta dal 50% più povero. La fetta di reddito detenuta dall’1% più ricco e dal 10% più ricco della popolazione è in crescita, mentre il 50% più povero diventa sempre più povero.</a:t>
            </a:r>
          </a:p>
          <a:p>
            <a:pPr marL="0" indent="0">
              <a:buNone/>
            </a:pPr>
            <a:endParaRPr lang="it-IT" sz="2400" dirty="0"/>
          </a:p>
          <a:p>
            <a:pPr marL="0" indent="0">
              <a:buNone/>
            </a:pPr>
            <a:r>
              <a:rPr lang="it-IT" sz="2400" dirty="0"/>
              <a:t>Il tema delle disuguaglianze è complesso e molti economisti si chiedono quali siano i legami tra disuguaglianze e altre misure come progresso tecnologico e crescita. Approfondiremo nei prossimi capitoli.</a:t>
            </a:r>
          </a:p>
          <a:p>
            <a:pPr marL="0" indent="0">
              <a:buNone/>
            </a:pPr>
            <a:endParaRPr lang="it-IT" sz="2400" dirty="0"/>
          </a:p>
          <a:p>
            <a:pPr marL="457200" indent="-457200">
              <a:buFont typeface="+mj-lt"/>
              <a:buAutoNum type="arabicPeriod"/>
            </a:pPr>
            <a:endParaRPr lang="it-IT" sz="2400" dirty="0"/>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17</a:t>
            </a:fld>
            <a:endParaRPr lang="it-IT" dirty="0"/>
          </a:p>
        </p:txBody>
      </p:sp>
    </p:spTree>
    <p:extLst>
      <p:ext uri="{BB962C8B-B14F-4D97-AF65-F5344CB8AC3E}">
        <p14:creationId xmlns:p14="http://schemas.microsoft.com/office/powerpoint/2010/main" val="76725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5. Il riscaldamento globale</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89756" y="1099356"/>
            <a:ext cx="8964488" cy="4659287"/>
          </a:xfrm>
        </p:spPr>
        <p:txBody>
          <a:bodyPr>
            <a:noAutofit/>
          </a:bodyPr>
          <a:lstStyle/>
          <a:p>
            <a:pPr marL="0" indent="0">
              <a:buNone/>
            </a:pPr>
            <a:r>
              <a:rPr lang="it-IT" sz="2400" dirty="0"/>
              <a:t>Le sfide che le nostre economie devono affrontare sono molte, ed una delle più complesse è data dai cambiamenti climatici. L’aumento delle temperature e l’innalzamento del livello dei mari comporterebbero l’invivibilità di numerose zone del pianeta.</a:t>
            </a:r>
          </a:p>
          <a:p>
            <a:pPr marL="0" indent="0">
              <a:buNone/>
            </a:pPr>
            <a:endParaRPr lang="it-IT" sz="2400" dirty="0"/>
          </a:p>
          <a:p>
            <a:pPr marL="0" indent="0">
              <a:buNone/>
            </a:pPr>
            <a:r>
              <a:rPr lang="it-IT" sz="2400" dirty="0"/>
              <a:t>La lotta al cambiamento climatico è complessa ed alcune delle economie avanzate stanno mettendo in campo alcuni strumenti di politica economica al fine di abbattere le emissioni di CO2. Tuttavia, tali strumenti hanno un costo nel breve periodo con benefici presenti nel medio e lungo termine. Conseguentemente, sarà da vedere se i governi avranno l’effettiva volontà di procedere con tali politiche.</a:t>
            </a:r>
          </a:p>
          <a:p>
            <a:pPr marL="457200" indent="-457200">
              <a:buFont typeface="+mj-lt"/>
              <a:buAutoNum type="arabicPeriod"/>
            </a:pPr>
            <a:endParaRPr lang="it-IT" sz="2400" dirty="0"/>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18</a:t>
            </a:fld>
            <a:endParaRPr lang="it-IT" dirty="0"/>
          </a:p>
        </p:txBody>
      </p:sp>
    </p:spTree>
    <p:extLst>
      <p:ext uri="{BB962C8B-B14F-4D97-AF65-F5344CB8AC3E}">
        <p14:creationId xmlns:p14="http://schemas.microsoft.com/office/powerpoint/2010/main" val="33930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CAA3657-CF08-4C89-8476-CA9234E49BA8}"/>
              </a:ext>
            </a:extLst>
          </p:cNvPr>
          <p:cNvSpPr>
            <a:spLocks noGrp="1"/>
          </p:cNvSpPr>
          <p:nvPr>
            <p:ph idx="1"/>
          </p:nvPr>
        </p:nvSpPr>
        <p:spPr>
          <a:xfrm>
            <a:off x="313184" y="1340768"/>
            <a:ext cx="8579296" cy="3060340"/>
          </a:xfrm>
        </p:spPr>
        <p:txBody>
          <a:bodyPr>
            <a:normAutofit/>
          </a:bodyPr>
          <a:lstStyle/>
          <a:p>
            <a:pPr marL="0" indent="0">
              <a:buNone/>
            </a:pPr>
            <a:r>
              <a:rPr lang="it-IT" sz="2800" dirty="0"/>
              <a:t>Il </a:t>
            </a:r>
            <a:r>
              <a:rPr lang="it-IT" sz="2800" b="1" dirty="0"/>
              <a:t>messaggio centrale </a:t>
            </a:r>
            <a:r>
              <a:rPr lang="it-IT" sz="2800" dirty="0"/>
              <a:t>di questo capitolo è:</a:t>
            </a:r>
          </a:p>
          <a:p>
            <a:pPr marL="0" indent="0">
              <a:buNone/>
            </a:pPr>
            <a:r>
              <a:rPr lang="it-IT" sz="2800" dirty="0"/>
              <a:t>le economie, come le persone, si possono ammalare – di elevata disoccupazione, recessioni, crisi finanziarie, bassa crescita; la macroeconomia si occupa di capire quello che  succede e cosa si può fare a riguardo.</a:t>
            </a:r>
          </a:p>
        </p:txBody>
      </p:sp>
      <p:sp>
        <p:nvSpPr>
          <p:cNvPr id="4" name="Segnaposto numero diapositiva 3">
            <a:extLst>
              <a:ext uri="{FF2B5EF4-FFF2-40B4-BE49-F238E27FC236}">
                <a16:creationId xmlns:a16="http://schemas.microsoft.com/office/drawing/2014/main" id="{01BAA8D5-EE7F-4039-84BC-5C7720D5A40C}"/>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282142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3AAEEB7-370C-4CD1-84ED-44A96922B98A}" type="slidenum">
              <a:rPr lang="it-IT" smtClean="0"/>
              <a:pPr/>
              <a:t>2</a:t>
            </a:fld>
            <a:endParaRPr lang="it-IT"/>
          </a:p>
        </p:txBody>
      </p:sp>
      <p:sp>
        <p:nvSpPr>
          <p:cNvPr id="5" name="Titolo 4"/>
          <p:cNvSpPr>
            <a:spLocks noGrp="1"/>
          </p:cNvSpPr>
          <p:nvPr>
            <p:ph type="ctrTitle"/>
          </p:nvPr>
        </p:nvSpPr>
        <p:spPr>
          <a:xfrm>
            <a:off x="539552" y="1196752"/>
            <a:ext cx="7772400" cy="2450703"/>
          </a:xfrm>
        </p:spPr>
        <p:txBody>
          <a:bodyPr/>
          <a:lstStyle/>
          <a:p>
            <a:pPr>
              <a:lnSpc>
                <a:spcPct val="150000"/>
              </a:lnSpc>
            </a:pPr>
            <a:r>
              <a:rPr lang="it-IT" sz="2400" b="1" dirty="0">
                <a:latin typeface="Arial" panose="020B0604020202020204" pitchFamily="34" charset="0"/>
                <a:cs typeface="Arial" panose="020B0604020202020204" pitchFamily="34" charset="0"/>
              </a:rPr>
              <a:t>Che cos’è la macroeconomia</a:t>
            </a:r>
            <a:r>
              <a:rPr lang="it-IT" sz="2400" dirty="0">
                <a:latin typeface="Arial" panose="020B0604020202020204" pitchFamily="34" charset="0"/>
                <a:cs typeface="Arial" panose="020B0604020202020204" pitchFamily="34" charset="0"/>
              </a:rPr>
              <a:t>?</a:t>
            </a:r>
            <a:br>
              <a:rPr lang="it-IT" sz="24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Il modo migliore per rispondere a questa domanda non è darvi una definizione formale, ma accompagnarvi in un </a:t>
            </a:r>
            <a:r>
              <a:rPr lang="it-IT" sz="2400" b="1" dirty="0">
                <a:latin typeface="Arial" panose="020B0604020202020204" pitchFamily="34" charset="0"/>
                <a:cs typeface="Arial" panose="020B0604020202020204" pitchFamily="34" charset="0"/>
              </a:rPr>
              <a:t>viaggio economico </a:t>
            </a:r>
            <a:r>
              <a:rPr lang="it-IT" sz="2400" dirty="0">
                <a:latin typeface="Arial" panose="020B0604020202020204" pitchFamily="34" charset="0"/>
                <a:cs typeface="Arial" panose="020B0604020202020204" pitchFamily="34" charset="0"/>
              </a:rPr>
              <a:t>intorno al </a:t>
            </a:r>
            <a:r>
              <a:rPr lang="it-IT" sz="2400">
                <a:latin typeface="Arial" panose="020B0604020202020204" pitchFamily="34" charset="0"/>
                <a:cs typeface="Arial" panose="020B0604020202020204" pitchFamily="34" charset="0"/>
              </a:rPr>
              <a:t>mondo. </a:t>
            </a:r>
            <a:endParaRPr lang="it-IT" sz="20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989C1-DD9C-4F5F-99F1-79482FE894B2}"/>
              </a:ext>
            </a:extLst>
          </p:cNvPr>
          <p:cNvSpPr>
            <a:spLocks noGrp="1"/>
          </p:cNvSpPr>
          <p:nvPr>
            <p:ph type="title"/>
          </p:nvPr>
        </p:nvSpPr>
        <p:spPr>
          <a:xfrm>
            <a:off x="457200" y="836712"/>
            <a:ext cx="8229600" cy="715516"/>
          </a:xfrm>
        </p:spPr>
        <p:txBody>
          <a:bodyPr/>
          <a:lstStyle/>
          <a:p>
            <a:r>
              <a:rPr lang="it-IT" sz="3200" dirty="0"/>
              <a:t>1. La crisi Covid, l’inflazione e i tassi di interesse</a:t>
            </a:r>
          </a:p>
        </p:txBody>
      </p:sp>
      <p:sp>
        <p:nvSpPr>
          <p:cNvPr id="3" name="Segnaposto contenuto 2">
            <a:extLst>
              <a:ext uri="{FF2B5EF4-FFF2-40B4-BE49-F238E27FC236}">
                <a16:creationId xmlns:a16="http://schemas.microsoft.com/office/drawing/2014/main" id="{EB9FBF38-17F2-4B2B-A56D-C4ACE73D5E78}"/>
              </a:ext>
            </a:extLst>
          </p:cNvPr>
          <p:cNvSpPr>
            <a:spLocks noGrp="1"/>
          </p:cNvSpPr>
          <p:nvPr>
            <p:ph idx="1"/>
          </p:nvPr>
        </p:nvSpPr>
        <p:spPr>
          <a:xfrm>
            <a:off x="53752" y="1552228"/>
            <a:ext cx="9036496" cy="3024336"/>
          </a:xfrm>
        </p:spPr>
        <p:txBody>
          <a:bodyPr>
            <a:noAutofit/>
          </a:bodyPr>
          <a:lstStyle/>
          <a:p>
            <a:pPr marL="0" indent="0">
              <a:buNone/>
            </a:pPr>
            <a:r>
              <a:rPr lang="it-IT" sz="2400" dirty="0"/>
              <a:t>Al fine di far fronte alla crisi pandemica da Covid-19, nei primi mesi del 2020 molti governi hanno attuato la decisione di imporre il lockdown. Tale scelta politica, giustificata dall’aumento dei contagi e dalle conseguenze di essi, ha comportato diverse conseguenze con effetti rilevanti per le economie: le persone non potevano uscire e comprare i beni, le imprese prive di lavoratori non potevano produrli.</a:t>
            </a:r>
          </a:p>
          <a:p>
            <a:pPr marL="0" indent="0">
              <a:buNone/>
            </a:pPr>
            <a:r>
              <a:rPr lang="it-IT" sz="2400" dirty="0"/>
              <a:t>La produzione è dunque crollata. </a:t>
            </a:r>
          </a:p>
        </p:txBody>
      </p:sp>
      <p:sp>
        <p:nvSpPr>
          <p:cNvPr id="4" name="Segnaposto numero diapositiva 3">
            <a:extLst>
              <a:ext uri="{FF2B5EF4-FFF2-40B4-BE49-F238E27FC236}">
                <a16:creationId xmlns:a16="http://schemas.microsoft.com/office/drawing/2014/main" id="{66197859-F391-4581-A989-6DA680397CBD}"/>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181156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989C1-DD9C-4F5F-99F1-79482FE894B2}"/>
              </a:ext>
            </a:extLst>
          </p:cNvPr>
          <p:cNvSpPr>
            <a:spLocks noGrp="1"/>
          </p:cNvSpPr>
          <p:nvPr>
            <p:ph type="title"/>
          </p:nvPr>
        </p:nvSpPr>
        <p:spPr>
          <a:xfrm>
            <a:off x="457200" y="409228"/>
            <a:ext cx="8229600" cy="1143000"/>
          </a:xfrm>
        </p:spPr>
        <p:txBody>
          <a:bodyPr/>
          <a:lstStyle/>
          <a:p>
            <a:r>
              <a:rPr lang="it-IT" sz="3200" dirty="0"/>
              <a:t>1. La crisi Covid, l’inflazione e i tassi di interesse</a:t>
            </a:r>
          </a:p>
        </p:txBody>
      </p:sp>
      <p:sp>
        <p:nvSpPr>
          <p:cNvPr id="4" name="Segnaposto numero diapositiva 3">
            <a:extLst>
              <a:ext uri="{FF2B5EF4-FFF2-40B4-BE49-F238E27FC236}">
                <a16:creationId xmlns:a16="http://schemas.microsoft.com/office/drawing/2014/main" id="{66197859-F391-4581-A989-6DA680397CBD}"/>
              </a:ext>
            </a:extLst>
          </p:cNvPr>
          <p:cNvSpPr>
            <a:spLocks noGrp="1"/>
          </p:cNvSpPr>
          <p:nvPr>
            <p:ph type="sldNum" sz="quarter" idx="12"/>
          </p:nvPr>
        </p:nvSpPr>
        <p:spPr/>
        <p:txBody>
          <a:bodyPr/>
          <a:lstStyle/>
          <a:p>
            <a:fld id="{E3AAEEB7-370C-4CD1-84ED-44A96922B98A}" type="slidenum">
              <a:rPr lang="it-IT" smtClean="0"/>
              <a:pPr/>
              <a:t>4</a:t>
            </a:fld>
            <a:endParaRPr lang="it-IT"/>
          </a:p>
        </p:txBody>
      </p:sp>
      <p:sp>
        <p:nvSpPr>
          <p:cNvPr id="7" name="Segnaposto contenuto 2">
            <a:extLst>
              <a:ext uri="{FF2B5EF4-FFF2-40B4-BE49-F238E27FC236}">
                <a16:creationId xmlns:a16="http://schemas.microsoft.com/office/drawing/2014/main" id="{66EE55F8-5DA1-344B-0969-DED671B2BF48}"/>
              </a:ext>
            </a:extLst>
          </p:cNvPr>
          <p:cNvSpPr txBox="1">
            <a:spLocks/>
          </p:cNvSpPr>
          <p:nvPr/>
        </p:nvSpPr>
        <p:spPr>
          <a:xfrm>
            <a:off x="107504" y="3717032"/>
            <a:ext cx="9036496"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2400" dirty="0"/>
              <a:t>Il crollo della produzione è reso cristallino dal grafico, in cui i valori sono normalizzati dal primo gennaio 2019 per mostrarne l’evoluzione.</a:t>
            </a:r>
          </a:p>
          <a:p>
            <a:pPr marL="0" indent="0">
              <a:buFont typeface="Arial" pitchFamily="34" charset="0"/>
              <a:buNone/>
            </a:pPr>
            <a:r>
              <a:rPr lang="it-IT" sz="2400" dirty="0"/>
              <a:t>L’importante flessione nel Q2 del 2020 corrisponde esattamente al lockdown, periodo caratterizzato da contrazioni del PIL del 10% per gli USA e del 14% per l’Eurozona rispetto al Q4 del 2019</a:t>
            </a:r>
          </a:p>
        </p:txBody>
      </p:sp>
      <p:pic>
        <p:nvPicPr>
          <p:cNvPr id="10" name="Immagine 9" descr="Immagine che contiene testo, Diagramma, diagramma, linea&#10;&#10;Descrizione generata automaticamente">
            <a:extLst>
              <a:ext uri="{FF2B5EF4-FFF2-40B4-BE49-F238E27FC236}">
                <a16:creationId xmlns:a16="http://schemas.microsoft.com/office/drawing/2014/main" id="{A45C59B2-444A-254F-459F-3C81B74DC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932023"/>
            <a:ext cx="5585491" cy="2785009"/>
          </a:xfrm>
          <a:prstGeom prst="rect">
            <a:avLst/>
          </a:prstGeom>
        </p:spPr>
      </p:pic>
      <p:sp>
        <p:nvSpPr>
          <p:cNvPr id="11" name="CasellaDiTesto 10">
            <a:extLst>
              <a:ext uri="{FF2B5EF4-FFF2-40B4-BE49-F238E27FC236}">
                <a16:creationId xmlns:a16="http://schemas.microsoft.com/office/drawing/2014/main" id="{09C63ABB-8163-D8F6-0672-99C35E21125C}"/>
              </a:ext>
            </a:extLst>
          </p:cNvPr>
          <p:cNvSpPr txBox="1"/>
          <p:nvPr/>
        </p:nvSpPr>
        <p:spPr>
          <a:xfrm>
            <a:off x="107504" y="980728"/>
            <a:ext cx="1656184" cy="1169551"/>
          </a:xfrm>
          <a:prstGeom prst="rect">
            <a:avLst/>
          </a:prstGeom>
          <a:noFill/>
        </p:spPr>
        <p:txBody>
          <a:bodyPr wrap="square" rtlCol="0">
            <a:spAutoFit/>
          </a:bodyPr>
          <a:lstStyle/>
          <a:p>
            <a:r>
              <a:rPr lang="it-IT" sz="1400" dirty="0"/>
              <a:t>Livello normalizzato della produzione USA ed Eurozona</a:t>
            </a:r>
          </a:p>
          <a:p>
            <a:endParaRPr lang="it-IT" sz="1400" dirty="0"/>
          </a:p>
          <a:p>
            <a:r>
              <a:rPr lang="it-IT" sz="1400" dirty="0"/>
              <a:t>Fonte: World Bank </a:t>
            </a:r>
          </a:p>
        </p:txBody>
      </p:sp>
    </p:spTree>
    <p:extLst>
      <p:ext uri="{BB962C8B-B14F-4D97-AF65-F5344CB8AC3E}">
        <p14:creationId xmlns:p14="http://schemas.microsoft.com/office/powerpoint/2010/main" val="274731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989C1-DD9C-4F5F-99F1-79482FE894B2}"/>
              </a:ext>
            </a:extLst>
          </p:cNvPr>
          <p:cNvSpPr>
            <a:spLocks noGrp="1"/>
          </p:cNvSpPr>
          <p:nvPr>
            <p:ph type="title"/>
          </p:nvPr>
        </p:nvSpPr>
        <p:spPr>
          <a:xfrm>
            <a:off x="457200" y="409228"/>
            <a:ext cx="8229600" cy="1143000"/>
          </a:xfrm>
        </p:spPr>
        <p:txBody>
          <a:bodyPr/>
          <a:lstStyle/>
          <a:p>
            <a:r>
              <a:rPr lang="it-IT" sz="3200" dirty="0"/>
              <a:t>1. La crisi Covid, l’inflazione e i tassi di interesse</a:t>
            </a:r>
          </a:p>
        </p:txBody>
      </p:sp>
      <p:sp>
        <p:nvSpPr>
          <p:cNvPr id="4" name="Segnaposto numero diapositiva 3">
            <a:extLst>
              <a:ext uri="{FF2B5EF4-FFF2-40B4-BE49-F238E27FC236}">
                <a16:creationId xmlns:a16="http://schemas.microsoft.com/office/drawing/2014/main" id="{66197859-F391-4581-A989-6DA680397CBD}"/>
              </a:ext>
            </a:extLst>
          </p:cNvPr>
          <p:cNvSpPr>
            <a:spLocks noGrp="1"/>
          </p:cNvSpPr>
          <p:nvPr>
            <p:ph type="sldNum" sz="quarter" idx="12"/>
          </p:nvPr>
        </p:nvSpPr>
        <p:spPr/>
        <p:txBody>
          <a:bodyPr/>
          <a:lstStyle/>
          <a:p>
            <a:fld id="{E3AAEEB7-370C-4CD1-84ED-44A96922B98A}" type="slidenum">
              <a:rPr lang="it-IT" smtClean="0"/>
              <a:pPr/>
              <a:t>5</a:t>
            </a:fld>
            <a:endParaRPr lang="it-IT"/>
          </a:p>
        </p:txBody>
      </p:sp>
      <p:sp>
        <p:nvSpPr>
          <p:cNvPr id="7" name="Segnaposto contenuto 2">
            <a:extLst>
              <a:ext uri="{FF2B5EF4-FFF2-40B4-BE49-F238E27FC236}">
                <a16:creationId xmlns:a16="http://schemas.microsoft.com/office/drawing/2014/main" id="{66EE55F8-5DA1-344B-0969-DED671B2BF48}"/>
              </a:ext>
            </a:extLst>
          </p:cNvPr>
          <p:cNvSpPr txBox="1">
            <a:spLocks/>
          </p:cNvSpPr>
          <p:nvPr/>
        </p:nvSpPr>
        <p:spPr>
          <a:xfrm>
            <a:off x="107504" y="3717032"/>
            <a:ext cx="9036496" cy="17896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2400" dirty="0"/>
              <a:t>Con la riduzione delle misure restrittive, tuttavia, si è anche concluso il momento peggiore per il PIL, con un discreto rialzo già nel Q3 del 2020. Tuttavia, il fenomeno che </a:t>
            </a:r>
            <a:r>
              <a:rPr lang="it-IT" sz="2400" dirty="0" smtClean="0"/>
              <a:t>iniziava </a:t>
            </a:r>
            <a:r>
              <a:rPr lang="it-IT" sz="2400" dirty="0"/>
              <a:t>a preoccupare i policy maker sarà un altro: l’inflazione </a:t>
            </a:r>
          </a:p>
        </p:txBody>
      </p:sp>
      <p:pic>
        <p:nvPicPr>
          <p:cNvPr id="5" name="Immagine 4" descr="Immagine che contiene testo, Diagramma, diagramma, linea&#10;&#10;Descrizione generata automaticamente">
            <a:extLst>
              <a:ext uri="{FF2B5EF4-FFF2-40B4-BE49-F238E27FC236}">
                <a16:creationId xmlns:a16="http://schemas.microsoft.com/office/drawing/2014/main" id="{4E0FCA6D-18B6-102A-0086-9141D56B7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932023"/>
            <a:ext cx="5585491" cy="2785009"/>
          </a:xfrm>
          <a:prstGeom prst="rect">
            <a:avLst/>
          </a:prstGeom>
        </p:spPr>
      </p:pic>
      <p:sp>
        <p:nvSpPr>
          <p:cNvPr id="8" name="CasellaDiTesto 7">
            <a:extLst>
              <a:ext uri="{FF2B5EF4-FFF2-40B4-BE49-F238E27FC236}">
                <a16:creationId xmlns:a16="http://schemas.microsoft.com/office/drawing/2014/main" id="{275A3811-4944-F6DE-8DF8-993F14FF2460}"/>
              </a:ext>
            </a:extLst>
          </p:cNvPr>
          <p:cNvSpPr txBox="1"/>
          <p:nvPr/>
        </p:nvSpPr>
        <p:spPr>
          <a:xfrm>
            <a:off x="107504" y="980728"/>
            <a:ext cx="1656184" cy="1169551"/>
          </a:xfrm>
          <a:prstGeom prst="rect">
            <a:avLst/>
          </a:prstGeom>
          <a:noFill/>
        </p:spPr>
        <p:txBody>
          <a:bodyPr wrap="square" rtlCol="0">
            <a:spAutoFit/>
          </a:bodyPr>
          <a:lstStyle/>
          <a:p>
            <a:r>
              <a:rPr lang="it-IT" sz="1400" dirty="0"/>
              <a:t>Livello normalizzato della produzione USA ed Eurozona</a:t>
            </a:r>
          </a:p>
          <a:p>
            <a:endParaRPr lang="it-IT" sz="1400" dirty="0"/>
          </a:p>
          <a:p>
            <a:r>
              <a:rPr lang="it-IT" sz="1400" dirty="0"/>
              <a:t>Fonte: World Bank </a:t>
            </a:r>
          </a:p>
        </p:txBody>
      </p:sp>
    </p:spTree>
    <p:extLst>
      <p:ext uri="{BB962C8B-B14F-4D97-AF65-F5344CB8AC3E}">
        <p14:creationId xmlns:p14="http://schemas.microsoft.com/office/powerpoint/2010/main" val="248135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989C1-DD9C-4F5F-99F1-79482FE894B2}"/>
              </a:ext>
            </a:extLst>
          </p:cNvPr>
          <p:cNvSpPr>
            <a:spLocks noGrp="1"/>
          </p:cNvSpPr>
          <p:nvPr>
            <p:ph type="title"/>
          </p:nvPr>
        </p:nvSpPr>
        <p:spPr>
          <a:xfrm>
            <a:off x="457200" y="409228"/>
            <a:ext cx="8229600" cy="1143000"/>
          </a:xfrm>
        </p:spPr>
        <p:txBody>
          <a:bodyPr/>
          <a:lstStyle/>
          <a:p>
            <a:r>
              <a:rPr lang="it-IT" sz="3200" dirty="0"/>
              <a:t>1. La crisi Covid, l’inflazione e i tassi di interesse</a:t>
            </a:r>
          </a:p>
        </p:txBody>
      </p:sp>
      <p:sp>
        <p:nvSpPr>
          <p:cNvPr id="4" name="Segnaposto numero diapositiva 3">
            <a:extLst>
              <a:ext uri="{FF2B5EF4-FFF2-40B4-BE49-F238E27FC236}">
                <a16:creationId xmlns:a16="http://schemas.microsoft.com/office/drawing/2014/main" id="{66197859-F391-4581-A989-6DA680397CBD}"/>
              </a:ext>
            </a:extLst>
          </p:cNvPr>
          <p:cNvSpPr>
            <a:spLocks noGrp="1"/>
          </p:cNvSpPr>
          <p:nvPr>
            <p:ph type="sldNum" sz="quarter" idx="12"/>
          </p:nvPr>
        </p:nvSpPr>
        <p:spPr/>
        <p:txBody>
          <a:bodyPr/>
          <a:lstStyle/>
          <a:p>
            <a:fld id="{E3AAEEB7-370C-4CD1-84ED-44A96922B98A}" type="slidenum">
              <a:rPr lang="it-IT" smtClean="0"/>
              <a:pPr/>
              <a:t>6</a:t>
            </a:fld>
            <a:endParaRPr lang="it-IT"/>
          </a:p>
        </p:txBody>
      </p:sp>
      <p:sp>
        <p:nvSpPr>
          <p:cNvPr id="7" name="Segnaposto contenuto 2">
            <a:extLst>
              <a:ext uri="{FF2B5EF4-FFF2-40B4-BE49-F238E27FC236}">
                <a16:creationId xmlns:a16="http://schemas.microsoft.com/office/drawing/2014/main" id="{66EE55F8-5DA1-344B-0969-DED671B2BF48}"/>
              </a:ext>
            </a:extLst>
          </p:cNvPr>
          <p:cNvSpPr txBox="1">
            <a:spLocks/>
          </p:cNvSpPr>
          <p:nvPr/>
        </p:nvSpPr>
        <p:spPr>
          <a:xfrm>
            <a:off x="107504" y="4090312"/>
            <a:ext cx="9036496" cy="17896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2400" dirty="0"/>
              <a:t>Durate i decenni prima del Covid, come approfondiremo meglio in seguito, le maggiori banche centrali si sono impegnate a mantenere il tasso di inflazione al tasso target del 2%. Tuttavia, nel 2021, sono stati raggiunti i picchi del 9,9% per l’Eurozona e 8,6% per gli USA. Perché?</a:t>
            </a:r>
          </a:p>
        </p:txBody>
      </p:sp>
      <p:pic>
        <p:nvPicPr>
          <p:cNvPr id="11" name="Immagine 10" descr="Immagine che contiene testo, Diagramma, diagramma, linea&#10;&#10;Descrizione generata automaticamente">
            <a:extLst>
              <a:ext uri="{FF2B5EF4-FFF2-40B4-BE49-F238E27FC236}">
                <a16:creationId xmlns:a16="http://schemas.microsoft.com/office/drawing/2014/main" id="{7A88D670-635C-D047-1316-AA73DF75F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262" y="964324"/>
            <a:ext cx="4914217" cy="3125988"/>
          </a:xfrm>
          <a:prstGeom prst="rect">
            <a:avLst/>
          </a:prstGeom>
        </p:spPr>
      </p:pic>
      <p:sp>
        <p:nvSpPr>
          <p:cNvPr id="12" name="CasellaDiTesto 11">
            <a:extLst>
              <a:ext uri="{FF2B5EF4-FFF2-40B4-BE49-F238E27FC236}">
                <a16:creationId xmlns:a16="http://schemas.microsoft.com/office/drawing/2014/main" id="{A357DE62-C7AE-D04C-55FA-6A9CE6B8C25F}"/>
              </a:ext>
            </a:extLst>
          </p:cNvPr>
          <p:cNvSpPr txBox="1"/>
          <p:nvPr/>
        </p:nvSpPr>
        <p:spPr>
          <a:xfrm>
            <a:off x="107504" y="980728"/>
            <a:ext cx="1656184" cy="1600438"/>
          </a:xfrm>
          <a:prstGeom prst="rect">
            <a:avLst/>
          </a:prstGeom>
          <a:noFill/>
        </p:spPr>
        <p:txBody>
          <a:bodyPr wrap="square" rtlCol="0">
            <a:spAutoFit/>
          </a:bodyPr>
          <a:lstStyle/>
          <a:p>
            <a:r>
              <a:rPr lang="it-IT" sz="1400" dirty="0"/>
              <a:t>Tasso di inflazione USA ed Eurozona</a:t>
            </a:r>
          </a:p>
          <a:p>
            <a:endParaRPr lang="it-IT" sz="1400" dirty="0"/>
          </a:p>
          <a:p>
            <a:r>
              <a:rPr lang="it-IT" sz="1400" dirty="0"/>
              <a:t>Fonte: Fred United </a:t>
            </a:r>
            <a:r>
              <a:rPr lang="it-IT" sz="1400" dirty="0" err="1"/>
              <a:t>States</a:t>
            </a:r>
            <a:r>
              <a:rPr lang="it-IT" sz="1400" dirty="0"/>
              <a:t> (CPIAUCSL), Eurozona (CPHPT-T01EZM659N)</a:t>
            </a:r>
          </a:p>
        </p:txBody>
      </p:sp>
    </p:spTree>
    <p:extLst>
      <p:ext uri="{BB962C8B-B14F-4D97-AF65-F5344CB8AC3E}">
        <p14:creationId xmlns:p14="http://schemas.microsoft.com/office/powerpoint/2010/main" val="259793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989C1-DD9C-4F5F-99F1-79482FE894B2}"/>
              </a:ext>
            </a:extLst>
          </p:cNvPr>
          <p:cNvSpPr>
            <a:spLocks noGrp="1"/>
          </p:cNvSpPr>
          <p:nvPr>
            <p:ph type="title"/>
          </p:nvPr>
        </p:nvSpPr>
        <p:spPr>
          <a:xfrm>
            <a:off x="457200" y="548680"/>
            <a:ext cx="8229600" cy="1003548"/>
          </a:xfrm>
        </p:spPr>
        <p:txBody>
          <a:bodyPr/>
          <a:lstStyle/>
          <a:p>
            <a:r>
              <a:rPr lang="it-IT" sz="3200" dirty="0"/>
              <a:t>1. La crisi Covid, l’inflazione e i tassi di interesse</a:t>
            </a:r>
          </a:p>
        </p:txBody>
      </p:sp>
      <p:sp>
        <p:nvSpPr>
          <p:cNvPr id="4" name="Segnaposto numero diapositiva 3">
            <a:extLst>
              <a:ext uri="{FF2B5EF4-FFF2-40B4-BE49-F238E27FC236}">
                <a16:creationId xmlns:a16="http://schemas.microsoft.com/office/drawing/2014/main" id="{66197859-F391-4581-A989-6DA680397CBD}"/>
              </a:ext>
            </a:extLst>
          </p:cNvPr>
          <p:cNvSpPr>
            <a:spLocks noGrp="1"/>
          </p:cNvSpPr>
          <p:nvPr>
            <p:ph type="sldNum" sz="quarter" idx="12"/>
          </p:nvPr>
        </p:nvSpPr>
        <p:spPr/>
        <p:txBody>
          <a:bodyPr/>
          <a:lstStyle/>
          <a:p>
            <a:fld id="{E3AAEEB7-370C-4CD1-84ED-44A96922B98A}" type="slidenum">
              <a:rPr lang="it-IT" smtClean="0"/>
              <a:pPr/>
              <a:t>7</a:t>
            </a:fld>
            <a:endParaRPr lang="it-IT"/>
          </a:p>
        </p:txBody>
      </p:sp>
      <p:sp>
        <p:nvSpPr>
          <p:cNvPr id="7" name="Segnaposto contenuto 2">
            <a:extLst>
              <a:ext uri="{FF2B5EF4-FFF2-40B4-BE49-F238E27FC236}">
                <a16:creationId xmlns:a16="http://schemas.microsoft.com/office/drawing/2014/main" id="{66EE55F8-5DA1-344B-0969-DED671B2BF48}"/>
              </a:ext>
            </a:extLst>
          </p:cNvPr>
          <p:cNvSpPr txBox="1">
            <a:spLocks/>
          </p:cNvSpPr>
          <p:nvPr/>
        </p:nvSpPr>
        <p:spPr>
          <a:xfrm>
            <a:off x="0" y="1196752"/>
            <a:ext cx="9144000" cy="46832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2400" dirty="0"/>
              <a:t>Le economie si sono surriscaldate. I governi hanno messo in campo misure espansive al fine di tutelare chi non lavorava più e di sostenere le imprese.</a:t>
            </a:r>
          </a:p>
          <a:p>
            <a:pPr marL="0" indent="0">
              <a:buFont typeface="Arial" pitchFamily="34" charset="0"/>
              <a:buNone/>
            </a:pPr>
            <a:r>
              <a:rPr lang="it-IT" sz="2400" dirty="0"/>
              <a:t>Tuttavia, tali misure hanno aumentato la domanda da parte dei consumatori, surriscaldando il mercato del lavoro e dei beni. </a:t>
            </a:r>
          </a:p>
          <a:p>
            <a:pPr marL="0" indent="0">
              <a:buFont typeface="Arial" pitchFamily="34" charset="0"/>
              <a:buNone/>
            </a:pPr>
            <a:r>
              <a:rPr lang="it-IT" sz="2400" dirty="0"/>
              <a:t>La disoccupazione è diminuita velocemente, causando una pressione sui salari. Nel mercato dei beni l’elevata domanda ha comportato a sua volta una elevata domanda delle materie prime, causando un forte aumento dei prezzi.</a:t>
            </a:r>
          </a:p>
          <a:p>
            <a:pPr marL="0" indent="0">
              <a:buFont typeface="Arial" pitchFamily="34" charset="0"/>
              <a:buNone/>
            </a:pPr>
            <a:r>
              <a:rPr lang="it-IT" sz="2400" dirty="0"/>
              <a:t>In aggiunta, diverse problematiche alla catena di approvvigionamento come la famosa assenza di chips per i produttori di auto hanno razionato ancora di più la domanda, ponendo ulteriore pressione sui prezzi.</a:t>
            </a:r>
          </a:p>
        </p:txBody>
      </p:sp>
    </p:spTree>
    <p:extLst>
      <p:ext uri="{BB962C8B-B14F-4D97-AF65-F5344CB8AC3E}">
        <p14:creationId xmlns:p14="http://schemas.microsoft.com/office/powerpoint/2010/main" val="12931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989C1-DD9C-4F5F-99F1-79482FE894B2}"/>
              </a:ext>
            </a:extLst>
          </p:cNvPr>
          <p:cNvSpPr>
            <a:spLocks noGrp="1"/>
          </p:cNvSpPr>
          <p:nvPr>
            <p:ph type="title"/>
          </p:nvPr>
        </p:nvSpPr>
        <p:spPr>
          <a:xfrm>
            <a:off x="457200" y="409228"/>
            <a:ext cx="8229600" cy="1143000"/>
          </a:xfrm>
        </p:spPr>
        <p:txBody>
          <a:bodyPr/>
          <a:lstStyle/>
          <a:p>
            <a:r>
              <a:rPr lang="it-IT" sz="3200" dirty="0"/>
              <a:t>1. La crisi Covid, l’inflazione e i tassi di interesse</a:t>
            </a:r>
          </a:p>
        </p:txBody>
      </p:sp>
      <p:sp>
        <p:nvSpPr>
          <p:cNvPr id="4" name="Segnaposto numero diapositiva 3">
            <a:extLst>
              <a:ext uri="{FF2B5EF4-FFF2-40B4-BE49-F238E27FC236}">
                <a16:creationId xmlns:a16="http://schemas.microsoft.com/office/drawing/2014/main" id="{66197859-F391-4581-A989-6DA680397CBD}"/>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7" name="Segnaposto contenuto 2">
            <a:extLst>
              <a:ext uri="{FF2B5EF4-FFF2-40B4-BE49-F238E27FC236}">
                <a16:creationId xmlns:a16="http://schemas.microsoft.com/office/drawing/2014/main" id="{66EE55F8-5DA1-344B-0969-DED671B2BF48}"/>
              </a:ext>
            </a:extLst>
          </p:cNvPr>
          <p:cNvSpPr txBox="1">
            <a:spLocks/>
          </p:cNvSpPr>
          <p:nvPr/>
        </p:nvSpPr>
        <p:spPr>
          <a:xfrm>
            <a:off x="0" y="4005064"/>
            <a:ext cx="9144000" cy="18749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2400" dirty="0"/>
              <a:t>La reazione delle banche centrali, tuttavia, non è stata immediata. Nel 2020 la FED ha diminuito il tasso di interesse per sostenere la domanda, mentre il tasso di interesse della BCE era già a zero. Nonostante i forti aumenti dell’inflazione già nel 2021, le banche centrali hanno atteso sino al 2022 per aumentare i tassi e ridurre il surriscaldamento.</a:t>
            </a:r>
          </a:p>
        </p:txBody>
      </p:sp>
      <p:pic>
        <p:nvPicPr>
          <p:cNvPr id="8" name="Immagine 7" descr="Immagine che contiene testo, diagramma, Diagramma, schermata&#10;&#10;Descrizione generata automaticamente">
            <a:extLst>
              <a:ext uri="{FF2B5EF4-FFF2-40B4-BE49-F238E27FC236}">
                <a16:creationId xmlns:a16="http://schemas.microsoft.com/office/drawing/2014/main" id="{3F91F586-B481-A382-E6DF-487F501E6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978029"/>
            <a:ext cx="5554960" cy="2962645"/>
          </a:xfrm>
          <a:prstGeom prst="rect">
            <a:avLst/>
          </a:prstGeom>
        </p:spPr>
      </p:pic>
      <p:sp>
        <p:nvSpPr>
          <p:cNvPr id="9" name="CasellaDiTesto 8">
            <a:extLst>
              <a:ext uri="{FF2B5EF4-FFF2-40B4-BE49-F238E27FC236}">
                <a16:creationId xmlns:a16="http://schemas.microsoft.com/office/drawing/2014/main" id="{025713AA-05C0-14C8-E6D0-ACD5D6059D1C}"/>
              </a:ext>
            </a:extLst>
          </p:cNvPr>
          <p:cNvSpPr txBox="1"/>
          <p:nvPr/>
        </p:nvSpPr>
        <p:spPr>
          <a:xfrm>
            <a:off x="107504" y="980728"/>
            <a:ext cx="1656184" cy="1815882"/>
          </a:xfrm>
          <a:prstGeom prst="rect">
            <a:avLst/>
          </a:prstGeom>
          <a:noFill/>
        </p:spPr>
        <p:txBody>
          <a:bodyPr wrap="square" rtlCol="0">
            <a:spAutoFit/>
          </a:bodyPr>
          <a:lstStyle/>
          <a:p>
            <a:r>
              <a:rPr lang="it-IT" sz="1400" dirty="0"/>
              <a:t>Tassi di politica monetaria USA ed Eurozona</a:t>
            </a:r>
          </a:p>
          <a:p>
            <a:endParaRPr lang="it-IT" sz="1400" dirty="0"/>
          </a:p>
          <a:p>
            <a:r>
              <a:rPr lang="it-IT" sz="1400" dirty="0"/>
              <a:t>Fonte: Fred United </a:t>
            </a:r>
            <a:r>
              <a:rPr lang="it-IT" sz="1400" dirty="0" err="1"/>
              <a:t>States</a:t>
            </a:r>
            <a:r>
              <a:rPr lang="it-IT" sz="1400" dirty="0"/>
              <a:t> (FEDFUNDS), Eurozona (ECBMRRFR)</a:t>
            </a:r>
          </a:p>
        </p:txBody>
      </p:sp>
    </p:spTree>
    <p:extLst>
      <p:ext uri="{BB962C8B-B14F-4D97-AF65-F5344CB8AC3E}">
        <p14:creationId xmlns:p14="http://schemas.microsoft.com/office/powerpoint/2010/main" val="326228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319A2-8CE8-4B00-81F0-AB10B708AA54}"/>
              </a:ext>
            </a:extLst>
          </p:cNvPr>
          <p:cNvSpPr>
            <a:spLocks noGrp="1"/>
          </p:cNvSpPr>
          <p:nvPr>
            <p:ph type="title"/>
          </p:nvPr>
        </p:nvSpPr>
        <p:spPr>
          <a:xfrm>
            <a:off x="457200" y="502469"/>
            <a:ext cx="8229600" cy="787524"/>
          </a:xfrm>
        </p:spPr>
        <p:txBody>
          <a:bodyPr/>
          <a:lstStyle/>
          <a:p>
            <a:r>
              <a:rPr lang="it-IT" sz="3200" dirty="0"/>
              <a:t>1. La pandemia del 2020</a:t>
            </a:r>
          </a:p>
        </p:txBody>
      </p:sp>
      <p:sp>
        <p:nvSpPr>
          <p:cNvPr id="3" name="Segnaposto contenuto 2">
            <a:extLst>
              <a:ext uri="{FF2B5EF4-FFF2-40B4-BE49-F238E27FC236}">
                <a16:creationId xmlns:a16="http://schemas.microsoft.com/office/drawing/2014/main" id="{959A072F-B3CA-47DD-AE7C-BCBEA2D693FA}"/>
              </a:ext>
            </a:extLst>
          </p:cNvPr>
          <p:cNvSpPr>
            <a:spLocks noGrp="1"/>
          </p:cNvSpPr>
          <p:nvPr>
            <p:ph idx="1"/>
          </p:nvPr>
        </p:nvSpPr>
        <p:spPr>
          <a:xfrm>
            <a:off x="179512" y="1289992"/>
            <a:ext cx="8964488" cy="3723183"/>
          </a:xfrm>
        </p:spPr>
        <p:txBody>
          <a:bodyPr>
            <a:noAutofit/>
          </a:bodyPr>
          <a:lstStyle/>
          <a:p>
            <a:pPr marL="0" indent="0">
              <a:buNone/>
            </a:pPr>
            <a:r>
              <a:rPr lang="it-IT" sz="2400" dirty="0"/>
              <a:t>L’effetto sull’economia è stato violento: le domande di sussidi di disoccupazione negli Stati Uniti sono passate in solo due settimane da 345.000 a 5,6 milioni.</a:t>
            </a:r>
          </a:p>
          <a:p>
            <a:pPr marL="0" indent="0">
              <a:buNone/>
            </a:pPr>
            <a:r>
              <a:rPr lang="it-IT" sz="2400" dirty="0"/>
              <a:t>Quanto durerà questa recessione? Nell’aprile 2020, il Fondo monetario internazionale </a:t>
            </a:r>
            <a:r>
              <a:rPr lang="it-IT" sz="2400" dirty="0" smtClean="0"/>
              <a:t>aveva</a:t>
            </a:r>
            <a:r>
              <a:rPr lang="it-IT" sz="2400" dirty="0" smtClean="0"/>
              <a:t> </a:t>
            </a:r>
            <a:r>
              <a:rPr lang="it-IT" sz="2400" dirty="0"/>
              <a:t>prodotto le prime previsioni sull’andamento dell’economia mondiale durante e dopo la pandemia. Rispetto alle previsioni </a:t>
            </a:r>
            <a:r>
              <a:rPr lang="it-IT" sz="2400" dirty="0" err="1"/>
              <a:t>pre</a:t>
            </a:r>
            <a:r>
              <a:rPr lang="it-IT" sz="2400" dirty="0"/>
              <a:t>-pandemia (indicate dalle linee tratteggiate), nel secondo trimestre del 2020 il Pil nei paesi avanzati </a:t>
            </a:r>
            <a:r>
              <a:rPr lang="it-IT" sz="2400" dirty="0" smtClean="0"/>
              <a:t>sarebbe dovuto cadere</a:t>
            </a:r>
            <a:r>
              <a:rPr lang="it-IT" sz="2400" dirty="0" smtClean="0"/>
              <a:t> </a:t>
            </a:r>
            <a:r>
              <a:rPr lang="it-IT" sz="2400" dirty="0"/>
              <a:t>di quasi il 15%.</a:t>
            </a:r>
          </a:p>
        </p:txBody>
      </p:sp>
      <p:sp>
        <p:nvSpPr>
          <p:cNvPr id="4" name="Segnaposto numero diapositiva 3">
            <a:extLst>
              <a:ext uri="{FF2B5EF4-FFF2-40B4-BE49-F238E27FC236}">
                <a16:creationId xmlns:a16="http://schemas.microsoft.com/office/drawing/2014/main" id="{3BC582F4-F718-4578-887B-FAED4DAD82C2}"/>
              </a:ext>
            </a:extLst>
          </p:cNvPr>
          <p:cNvSpPr>
            <a:spLocks noGrp="1"/>
          </p:cNvSpPr>
          <p:nvPr>
            <p:ph type="sldNum" sz="quarter" idx="12"/>
          </p:nvPr>
        </p:nvSpPr>
        <p:spPr/>
        <p:txBody>
          <a:bodyPr/>
          <a:lstStyle/>
          <a:p>
            <a:fld id="{E3AAEEB7-370C-4CD1-84ED-44A96922B98A}" type="slidenum">
              <a:rPr lang="it-IT" smtClean="0"/>
              <a:pPr/>
              <a:t>9</a:t>
            </a:fld>
            <a:endParaRPr lang="it-IT"/>
          </a:p>
        </p:txBody>
      </p:sp>
    </p:spTree>
    <p:extLst>
      <p:ext uri="{BB962C8B-B14F-4D97-AF65-F5344CB8AC3E}">
        <p14:creationId xmlns:p14="http://schemas.microsoft.com/office/powerpoint/2010/main" val="17053318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5855</TotalTime>
  <Words>1534</Words>
  <Application>Microsoft Office PowerPoint</Application>
  <PresentationFormat>Presentazione su schermo (4:3)</PresentationFormat>
  <Paragraphs>97</Paragraphs>
  <Slides>19</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Calibri Light</vt:lpstr>
      <vt:lpstr>Tema di Office</vt:lpstr>
      <vt:lpstr>Capitolo I</vt:lpstr>
      <vt:lpstr>Che cos’è la macroeconomia? Il modo migliore per rispondere a questa domanda non è darvi una definizione formale, ma accompagnarvi in un viaggio economico intorno al mondo. </vt:lpstr>
      <vt:lpstr>1. La crisi Covid, l’inflazione e i tassi di interesse</vt:lpstr>
      <vt:lpstr>1. La crisi Covid, l’inflazione e i tassi di interesse</vt:lpstr>
      <vt:lpstr>1. La crisi Covid, l’inflazione e i tassi di interesse</vt:lpstr>
      <vt:lpstr>1. La crisi Covid, l’inflazione e i tassi di interesse</vt:lpstr>
      <vt:lpstr>1. La crisi Covid, l’inflazione e i tassi di interesse</vt:lpstr>
      <vt:lpstr>1. La crisi Covid, l’inflazione e i tassi di interesse</vt:lpstr>
      <vt:lpstr>1. La pandemia del 2020</vt:lpstr>
      <vt:lpstr>2. L’andamento del debito pubblico</vt:lpstr>
      <vt:lpstr>2. L’andamento del debito pubblico</vt:lpstr>
      <vt:lpstr>2. L’andamento del debito pubblico</vt:lpstr>
      <vt:lpstr>3. La crescita della Cina </vt:lpstr>
      <vt:lpstr>3. La crescita della Cina </vt:lpstr>
      <vt:lpstr>3. La crescita della Cina </vt:lpstr>
      <vt:lpstr>3. La crescita della Cina </vt:lpstr>
      <vt:lpstr>4. Crescita e disuguaglianza</vt:lpstr>
      <vt:lpstr>5. Il riscaldamento globale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Marco Giansoldati</cp:lastModifiedBy>
  <cp:revision>76</cp:revision>
  <dcterms:created xsi:type="dcterms:W3CDTF">2014-07-28T14:21:47Z</dcterms:created>
  <dcterms:modified xsi:type="dcterms:W3CDTF">2025-09-17T14:40:46Z</dcterms:modified>
</cp:coreProperties>
</file>