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2" r:id="rId5"/>
    <p:sldId id="259" r:id="rId6"/>
    <p:sldId id="261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AC8"/>
    <a:srgbClr val="FFFFFB"/>
    <a:srgbClr val="78B74D"/>
    <a:srgbClr val="8FC36B"/>
    <a:srgbClr val="93C571"/>
    <a:srgbClr val="C40000"/>
    <a:srgbClr val="FF2929"/>
    <a:srgbClr val="649B3F"/>
    <a:srgbClr val="000099"/>
    <a:srgbClr val="000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C2B0D3-2512-45F1-A190-65EDC2AC3A44}" v="31" dt="2025-09-19T15:35:39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4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OFOLO ILARIA" userId="3b094b60-c214-4504-8c18-1bd7e03e5e88" providerId="ADAL" clId="{08C2B0D3-2512-45F1-A190-65EDC2AC3A44}"/>
    <pc:docChg chg="undo redo custSel addSld delSld modSld">
      <pc:chgData name="GAROFOLO ILARIA" userId="3b094b60-c214-4504-8c18-1bd7e03e5e88" providerId="ADAL" clId="{08C2B0D3-2512-45F1-A190-65EDC2AC3A44}" dt="2025-09-22T08:56:08.172" v="1508" actId="20577"/>
      <pc:docMkLst>
        <pc:docMk/>
      </pc:docMkLst>
      <pc:sldChg chg="modSp del mod">
        <pc:chgData name="GAROFOLO ILARIA" userId="3b094b60-c214-4504-8c18-1bd7e03e5e88" providerId="ADAL" clId="{08C2B0D3-2512-45F1-A190-65EDC2AC3A44}" dt="2025-09-19T15:13:42.175" v="1377" actId="47"/>
        <pc:sldMkLst>
          <pc:docMk/>
          <pc:sldMk cId="1686597436" sldId="256"/>
        </pc:sldMkLst>
      </pc:sldChg>
      <pc:sldChg chg="modSp add mod">
        <pc:chgData name="GAROFOLO ILARIA" userId="3b094b60-c214-4504-8c18-1bd7e03e5e88" providerId="ADAL" clId="{08C2B0D3-2512-45F1-A190-65EDC2AC3A44}" dt="2025-09-22T08:56:08.172" v="1508" actId="20577"/>
        <pc:sldMkLst>
          <pc:docMk/>
          <pc:sldMk cId="24325266" sldId="259"/>
        </pc:sldMkLst>
        <pc:spChg chg="mod">
          <ac:chgData name="GAROFOLO ILARIA" userId="3b094b60-c214-4504-8c18-1bd7e03e5e88" providerId="ADAL" clId="{08C2B0D3-2512-45F1-A190-65EDC2AC3A44}" dt="2025-09-22T08:56:08.172" v="1508" actId="20577"/>
          <ac:spMkLst>
            <pc:docMk/>
            <pc:sldMk cId="24325266" sldId="259"/>
            <ac:spMk id="6" creationId="{00000000-0000-0000-0000-000000000000}"/>
          </ac:spMkLst>
        </pc:spChg>
      </pc:sldChg>
      <pc:sldChg chg="addSp delSp modSp del mod">
        <pc:chgData name="GAROFOLO ILARIA" userId="3b094b60-c214-4504-8c18-1bd7e03e5e88" providerId="ADAL" clId="{08C2B0D3-2512-45F1-A190-65EDC2AC3A44}" dt="2025-09-19T15:33:50.455" v="1486" actId="2696"/>
        <pc:sldMkLst>
          <pc:docMk/>
          <pc:sldMk cId="1385128040" sldId="259"/>
        </pc:sldMkLst>
      </pc:sldChg>
      <pc:sldChg chg="addSp delSp modSp del mod">
        <pc:chgData name="GAROFOLO ILARIA" userId="3b094b60-c214-4504-8c18-1bd7e03e5e88" providerId="ADAL" clId="{08C2B0D3-2512-45F1-A190-65EDC2AC3A44}" dt="2025-09-19T15:13:53.573" v="1380" actId="47"/>
        <pc:sldMkLst>
          <pc:docMk/>
          <pc:sldMk cId="3014399170" sldId="260"/>
        </pc:sldMkLst>
      </pc:sldChg>
      <pc:sldChg chg="delSp modSp mod">
        <pc:chgData name="GAROFOLO ILARIA" userId="3b094b60-c214-4504-8c18-1bd7e03e5e88" providerId="ADAL" clId="{08C2B0D3-2512-45F1-A190-65EDC2AC3A44}" dt="2025-09-15T09:39:34.569" v="406" actId="1076"/>
        <pc:sldMkLst>
          <pc:docMk/>
          <pc:sldMk cId="3929099887" sldId="261"/>
        </pc:sldMkLst>
        <pc:spChg chg="mod">
          <ac:chgData name="GAROFOLO ILARIA" userId="3b094b60-c214-4504-8c18-1bd7e03e5e88" providerId="ADAL" clId="{08C2B0D3-2512-45F1-A190-65EDC2AC3A44}" dt="2025-09-15T09:39:34.569" v="406" actId="1076"/>
          <ac:spMkLst>
            <pc:docMk/>
            <pc:sldMk cId="3929099887" sldId="261"/>
            <ac:spMk id="9" creationId="{00000000-0000-0000-0000-000000000000}"/>
          </ac:spMkLst>
        </pc:spChg>
      </pc:sldChg>
      <pc:sldChg chg="modSp mod">
        <pc:chgData name="GAROFOLO ILARIA" userId="3b094b60-c214-4504-8c18-1bd7e03e5e88" providerId="ADAL" clId="{08C2B0D3-2512-45F1-A190-65EDC2AC3A44}" dt="2025-09-15T09:32:29.872" v="31" actId="20577"/>
        <pc:sldMkLst>
          <pc:docMk/>
          <pc:sldMk cId="3873946651" sldId="262"/>
        </pc:sldMkLst>
        <pc:spChg chg="mod">
          <ac:chgData name="GAROFOLO ILARIA" userId="3b094b60-c214-4504-8c18-1bd7e03e5e88" providerId="ADAL" clId="{08C2B0D3-2512-45F1-A190-65EDC2AC3A44}" dt="2025-09-15T09:32:19.118" v="19" actId="20577"/>
          <ac:spMkLst>
            <pc:docMk/>
            <pc:sldMk cId="3873946651" sldId="262"/>
            <ac:spMk id="9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5T09:32:29.872" v="31" actId="20577"/>
          <ac:spMkLst>
            <pc:docMk/>
            <pc:sldMk cId="3873946651" sldId="262"/>
            <ac:spMk id="10" creationId="{00000000-0000-0000-0000-000000000000}"/>
          </ac:spMkLst>
        </pc:spChg>
      </pc:sldChg>
      <pc:sldChg chg="modSp mod">
        <pc:chgData name="GAROFOLO ILARIA" userId="3b094b60-c214-4504-8c18-1bd7e03e5e88" providerId="ADAL" clId="{08C2B0D3-2512-45F1-A190-65EDC2AC3A44}" dt="2025-09-19T15:14:32.794" v="1403" actId="27636"/>
        <pc:sldMkLst>
          <pc:docMk/>
          <pc:sldMk cId="3595689724" sldId="263"/>
        </pc:sldMkLst>
        <pc:spChg chg="mod">
          <ac:chgData name="GAROFOLO ILARIA" userId="3b094b60-c214-4504-8c18-1bd7e03e5e88" providerId="ADAL" clId="{08C2B0D3-2512-45F1-A190-65EDC2AC3A44}" dt="2025-09-19T15:14:32.794" v="1403" actId="27636"/>
          <ac:spMkLst>
            <pc:docMk/>
            <pc:sldMk cId="3595689724" sldId="263"/>
            <ac:spMk id="4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5T09:36:02.303" v="323" actId="27636"/>
          <ac:spMkLst>
            <pc:docMk/>
            <pc:sldMk cId="3595689724" sldId="263"/>
            <ac:spMk id="5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9T15:06:45.784" v="784" actId="20577"/>
          <ac:spMkLst>
            <pc:docMk/>
            <pc:sldMk cId="3595689724" sldId="263"/>
            <ac:spMk id="6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9T15:07:27.182" v="786" actId="6549"/>
          <ac:spMkLst>
            <pc:docMk/>
            <pc:sldMk cId="3595689724" sldId="263"/>
            <ac:spMk id="9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5T09:32:43.279" v="32" actId="20577"/>
          <ac:spMkLst>
            <pc:docMk/>
            <pc:sldMk cId="3595689724" sldId="263"/>
            <ac:spMk id="11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5T09:40:32.406" v="420" actId="403"/>
          <ac:spMkLst>
            <pc:docMk/>
            <pc:sldMk cId="3595689724" sldId="263"/>
            <ac:spMk id="13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5T09:40:11.438" v="417" actId="1076"/>
          <ac:spMkLst>
            <pc:docMk/>
            <pc:sldMk cId="3595689724" sldId="263"/>
            <ac:spMk id="14" creationId="{00000000-0000-0000-0000-000000000000}"/>
          </ac:spMkLst>
        </pc:spChg>
      </pc:sldChg>
      <pc:sldChg chg="del">
        <pc:chgData name="GAROFOLO ILARIA" userId="3b094b60-c214-4504-8c18-1bd7e03e5e88" providerId="ADAL" clId="{08C2B0D3-2512-45F1-A190-65EDC2AC3A44}" dt="2025-09-15T09:40:56.067" v="421" actId="47"/>
        <pc:sldMkLst>
          <pc:docMk/>
          <pc:sldMk cId="1657094575" sldId="264"/>
        </pc:sldMkLst>
      </pc:sldChg>
      <pc:sldChg chg="addSp delSp modSp mod">
        <pc:chgData name="GAROFOLO ILARIA" userId="3b094b60-c214-4504-8c18-1bd7e03e5e88" providerId="ADAL" clId="{08C2B0D3-2512-45F1-A190-65EDC2AC3A44}" dt="2025-09-19T14:53:15.118" v="757" actId="20577"/>
        <pc:sldMkLst>
          <pc:docMk/>
          <pc:sldMk cId="3504118796" sldId="265"/>
        </pc:sldMkLst>
        <pc:spChg chg="mod">
          <ac:chgData name="GAROFOLO ILARIA" userId="3b094b60-c214-4504-8c18-1bd7e03e5e88" providerId="ADAL" clId="{08C2B0D3-2512-45F1-A190-65EDC2AC3A44}" dt="2025-09-19T14:53:00.693" v="754" actId="20577"/>
          <ac:spMkLst>
            <pc:docMk/>
            <pc:sldMk cId="3504118796" sldId="265"/>
            <ac:spMk id="2" creationId="{00000000-0000-0000-0000-000000000000}"/>
          </ac:spMkLst>
        </pc:spChg>
        <pc:spChg chg="add mod">
          <ac:chgData name="GAROFOLO ILARIA" userId="3b094b60-c214-4504-8c18-1bd7e03e5e88" providerId="ADAL" clId="{08C2B0D3-2512-45F1-A190-65EDC2AC3A44}" dt="2025-09-19T13:56:58.402" v="624"/>
          <ac:spMkLst>
            <pc:docMk/>
            <pc:sldMk cId="3504118796" sldId="265"/>
            <ac:spMk id="11" creationId="{FD9A8DFC-CF44-43F2-021A-2F7DF465E752}"/>
          </ac:spMkLst>
        </pc:spChg>
        <pc:spChg chg="add mod">
          <ac:chgData name="GAROFOLO ILARIA" userId="3b094b60-c214-4504-8c18-1bd7e03e5e88" providerId="ADAL" clId="{08C2B0D3-2512-45F1-A190-65EDC2AC3A44}" dt="2025-09-19T13:56:58.402" v="624"/>
          <ac:spMkLst>
            <pc:docMk/>
            <pc:sldMk cId="3504118796" sldId="265"/>
            <ac:spMk id="12" creationId="{FE579970-B653-350C-EF17-575DDB57C09E}"/>
          </ac:spMkLst>
        </pc:spChg>
        <pc:spChg chg="mod">
          <ac:chgData name="GAROFOLO ILARIA" userId="3b094b60-c214-4504-8c18-1bd7e03e5e88" providerId="ADAL" clId="{08C2B0D3-2512-45F1-A190-65EDC2AC3A44}" dt="2025-09-19T14:53:15.118" v="757" actId="20577"/>
          <ac:spMkLst>
            <pc:docMk/>
            <pc:sldMk cId="3504118796" sldId="265"/>
            <ac:spMk id="15" creationId="{00000000-0000-0000-0000-000000000000}"/>
          </ac:spMkLst>
        </pc:spChg>
      </pc:sldChg>
      <pc:sldChg chg="addSp modSp mod">
        <pc:chgData name="GAROFOLO ILARIA" userId="3b094b60-c214-4504-8c18-1bd7e03e5e88" providerId="ADAL" clId="{08C2B0D3-2512-45F1-A190-65EDC2AC3A44}" dt="2025-09-19T15:14:51.108" v="1410" actId="27636"/>
        <pc:sldMkLst>
          <pc:docMk/>
          <pc:sldMk cId="3218711565" sldId="266"/>
        </pc:sldMkLst>
        <pc:spChg chg="add mod">
          <ac:chgData name="GAROFOLO ILARIA" userId="3b094b60-c214-4504-8c18-1bd7e03e5e88" providerId="ADAL" clId="{08C2B0D3-2512-45F1-A190-65EDC2AC3A44}" dt="2025-09-19T15:10:16.582" v="976" actId="1076"/>
          <ac:spMkLst>
            <pc:docMk/>
            <pc:sldMk cId="3218711565" sldId="266"/>
            <ac:spMk id="2" creationId="{01F8893D-E866-9805-DF94-EB18196817A5}"/>
          </ac:spMkLst>
        </pc:spChg>
        <pc:spChg chg="mod">
          <ac:chgData name="GAROFOLO ILARIA" userId="3b094b60-c214-4504-8c18-1bd7e03e5e88" providerId="ADAL" clId="{08C2B0D3-2512-45F1-A190-65EDC2AC3A44}" dt="2025-09-19T15:14:51.108" v="1410" actId="27636"/>
          <ac:spMkLst>
            <pc:docMk/>
            <pc:sldMk cId="3218711565" sldId="266"/>
            <ac:spMk id="4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9T15:09:28.512" v="933" actId="20577"/>
          <ac:spMkLst>
            <pc:docMk/>
            <pc:sldMk cId="3218711565" sldId="266"/>
            <ac:spMk id="7" creationId="{00000000-0000-0000-0000-000000000000}"/>
          </ac:spMkLst>
        </pc:spChg>
        <pc:spChg chg="mod">
          <ac:chgData name="GAROFOLO ILARIA" userId="3b094b60-c214-4504-8c18-1bd7e03e5e88" providerId="ADAL" clId="{08C2B0D3-2512-45F1-A190-65EDC2AC3A44}" dt="2025-09-19T15:13:37.062" v="1376" actId="113"/>
          <ac:spMkLst>
            <pc:docMk/>
            <pc:sldMk cId="3218711565" sldId="266"/>
            <ac:spMk id="8" creationId="{00000000-0000-0000-0000-000000000000}"/>
          </ac:spMkLst>
        </pc:spChg>
      </pc:sldChg>
      <pc:sldChg chg="modSp mod">
        <pc:chgData name="GAROFOLO ILARIA" userId="3b094b60-c214-4504-8c18-1bd7e03e5e88" providerId="ADAL" clId="{08C2B0D3-2512-45F1-A190-65EDC2AC3A44}" dt="2025-09-19T15:33:27.185" v="1485" actId="1076"/>
        <pc:sldMkLst>
          <pc:docMk/>
          <pc:sldMk cId="1873894946" sldId="267"/>
        </pc:sldMkLst>
        <pc:spChg chg="mod">
          <ac:chgData name="GAROFOLO ILARIA" userId="3b094b60-c214-4504-8c18-1bd7e03e5e88" providerId="ADAL" clId="{08C2B0D3-2512-45F1-A190-65EDC2AC3A44}" dt="2025-09-19T15:33:27.185" v="1485" actId="1076"/>
          <ac:spMkLst>
            <pc:docMk/>
            <pc:sldMk cId="1873894946" sldId="267"/>
            <ac:spMk id="9" creationId="{00000000-0000-0000-0000-000000000000}"/>
          </ac:spMkLst>
        </pc:spChg>
      </pc:sldChg>
      <pc:sldChg chg="addSp delSp modSp new del">
        <pc:chgData name="GAROFOLO ILARIA" userId="3b094b60-c214-4504-8c18-1bd7e03e5e88" providerId="ADAL" clId="{08C2B0D3-2512-45F1-A190-65EDC2AC3A44}" dt="2025-09-22T08:55:42.012" v="1490" actId="47"/>
        <pc:sldMkLst>
          <pc:docMk/>
          <pc:sldMk cId="2131860048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1594B-E45E-4FE2-902E-074BA6B070CA}" type="datetimeFigureOut">
              <a:rPr lang="it-IT" smtClean="0"/>
              <a:t>22/09/2025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5744FC-1E0F-476A-BE39-00BE5F2B68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14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OBIETTIVI</a:t>
            </a:r>
          </a:p>
          <a:p>
            <a:r>
              <a:rPr lang="it-I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Gli obiettivi che si prefigge sono:- (ABILITA’ COMUNICATIVE) dotare lo Studente di un bagaglio lessicale che (AUTONOMIA DI GIUDIZIO) gli consentirà di  sviluppare la capacità di  operare scelte costruttive appropriate e fattibili per la traduzione in forme concrete di un oggetto architettonico; (CONOSCENZA E COMPRENSIONE) costruire la capacità di lettura degli organismi esistenti e di riconoscimento dei sistemi e sub-sistemi di componenti e delle loro relazioni; - (CAPACITÀ DI APPLICARE CONOSCENZA E COMPRENSIONE)  costruire la capacità critica di individuazione e attribuzione ai diversi sistemi edilizi di requisiti e capacità di prestazione. (CAPACITÀ DI APPRENDIMENTO)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0100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RISORSE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1993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VALUTAZIONE</a:t>
            </a:r>
          </a:p>
          <a:p>
            <a:endParaRPr lang="it-IT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	Ciò che il prof vuole dire	</a:t>
            </a:r>
            <a:endParaRPr kumimoji="0" lang="it-IT" alt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 	Ciò che il prof dice 	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80"/>
              <a:tabLst/>
            </a:pPr>
            <a:endParaRPr kumimoji="0" lang="it-IT" alt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60"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Ciò che lo studente ascolta	</a:t>
            </a:r>
            <a:endParaRPr lang="it-IT" alt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	Ciò che lo studente capisce</a:t>
            </a:r>
            <a:endParaRPr lang="it-IT" alt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	Ciò che lo studente ricorda	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it-IT" alt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AutoNum type="arabicPlain" startAt="10"/>
            </a:pPr>
            <a:r>
              <a:rPr lang="it-IT" alt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  Ciò che lo studente riformula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007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PERSONALE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331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PERSONALE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622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PERSONALE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617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7E102-73E2-36F3-E753-ECA342D6B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33042-4DFD-7831-8B6E-762D51D2D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9A8E3-4A19-C83A-71F2-F0BC3119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8EF28-A6E3-0BAD-4B13-C0929A1DB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AF2EF-8CB3-DCC9-461D-975CBA8E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25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D05D1-862F-CA32-389E-823B19AB9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B6166-6875-AEDC-B36C-45D3152AE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59330C-48F1-AA78-1274-5667FF089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594DD-2877-4E0A-B0D2-EA823FF0A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C0770-DC30-8A29-87FF-B7F5278CE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1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B2400E-5986-A16F-6810-59EF42AF3A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CE93F2-866D-EE99-2E2E-FE8F29350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78E52-81DA-0BDA-B461-C9B683442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788DCB-252E-87E5-BE92-D1E2677B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D3EFE-32BC-B453-8297-6B465BBB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2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CF50A-9371-76F4-D601-2352D1296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7E4C8-42BC-02BA-FD3A-BC9718618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E9A9D7-EF82-7E44-1928-BFE74DCBB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C593B-2C0A-692F-8827-7091DE3B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04F8A3-CBA6-20A4-0306-F8B098E90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3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99A0A-5125-B165-F332-060DC9B40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4811B-FE88-8CEA-85EF-71C2E4BCA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F22F6-0474-D1BF-3735-6C36D4BC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1DEA3-361F-2421-9D1F-BE5DEAB91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486EB-5844-04C4-58A1-A812ADE45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3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11E2E-E049-BE5F-93E1-99192426E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49F0D-BE79-6A09-E34C-01B715DB0E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D3A7B-6771-060D-D089-C5CB63588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776E9-568D-F7D5-4989-84634B814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B9461-753E-D790-4CF7-ED4BE373A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11406-ECEB-C32E-FEF5-E331776D2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0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156F7-E477-704C-648D-7A83CF8F1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A7FCD-6752-7312-7631-E02971B3E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CB5B38-0E9E-46B1-F2B9-B60459EBA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F16FB7-D4E4-2CE6-A04D-F7B7FC74CD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07E808-3115-F0BC-69E1-624D01F611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4EF7F4-D99B-273C-385C-4DF8B0EAA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973F7-9320-67AA-A8B7-FC6971647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E139E8-5494-7B0F-7915-4B43193F0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49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AD5EC-22B4-C21F-A34F-CCAD9323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D4A67-C64D-B7B8-713B-7E725F70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FEB2E-DFEC-5CAA-98B3-07A9B75A7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51FD8F-494B-AA5D-372F-DB53F542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76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C4FC51-9106-E64F-B446-FDEA6FB1E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7C4B9-9B28-1AF2-D1E3-3D51843B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AC585-2322-227C-4BD5-C4791FF2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0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A7473-C00B-9762-71E0-AD72C3DF4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514FE-1ADE-D29A-4170-934F11A8A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892E5-3724-FFE2-8317-03AAB0D10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8D971-4733-587A-AE90-1B5762A20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67FD6-F669-1535-D48C-5C95FE2E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30A75-CC67-020E-97CD-E0F9E4E7C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9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B86E2-35E3-E08A-B4D8-DF04AA95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F592CE-7AE4-2C63-F33D-C4D15CFA1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616C2-3E30-B64C-E130-737C5A93E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C5B2A-9F46-BF68-D313-EA047BF76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58DA2-5109-638A-2B0E-B59BD3DD4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C77E83-4A21-DDD7-B48E-19FB7BD3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4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73269D-B5EF-C72A-E56C-360EE8DAB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F5868B-D1B5-7C83-5E9F-F2BEE0337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5BA92-0AD6-99D2-16B4-6E8CB93EEA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756CC-4413-4FAB-9A60-0AB7B1F5B1C5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B6540-2E40-7B2E-77E4-1ACED4E457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11FF0-6871-0BE8-E424-83B83F7680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1F0C7-A1B9-40B2-93CC-EE6C2BC3700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7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2.units.it/course/view.php?id=1568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92826" y="0"/>
            <a:ext cx="9073586" cy="685800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313195" y="3057246"/>
            <a:ext cx="7632848" cy="8749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ELEMENTI COSTRUTTIVI</a:t>
            </a: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777979" y="3933056"/>
            <a:ext cx="4703280" cy="994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Introduzione</a:t>
            </a:r>
            <a:endParaRPr lang="en-US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94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768096" y="238641"/>
            <a:ext cx="10515600" cy="593748"/>
          </a:xfrm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C00000"/>
                </a:solidFill>
                <a:latin typeface="+mn-lt"/>
              </a:rPr>
              <a:t>PRESENTIAMOCI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025896" y="1112942"/>
            <a:ext cx="5431781" cy="502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 Ilaria Garofolo</a:t>
            </a: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Ingegnere </a:t>
            </a:r>
            <a:r>
              <a:rPr lang="it-IT" sz="240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Civile-Edile (Roma La Sapienza, 1986</a:t>
            </a: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Nata a Roma, 1961, 2 figli, vive a Trieste</a:t>
            </a:r>
          </a:p>
          <a:p>
            <a:pPr>
              <a:lnSpc>
                <a:spcPct val="150000"/>
              </a:lnSpc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Passioni: lavoro, cucina, cinema, musica classica, montagna</a:t>
            </a:r>
          </a:p>
          <a:p>
            <a:pPr>
              <a:lnSpc>
                <a:spcPct val="150000"/>
              </a:lnSpc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 insegnato a Trento dal 1990 al 2001</a:t>
            </a:r>
          </a:p>
          <a:p>
            <a:pPr>
              <a:lnSpc>
                <a:spcPct val="150000"/>
              </a:lnSpc>
            </a:pPr>
            <a:r>
              <a:rPr lang="it-IT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Già Direttore DIA e Collaboratore del Rettore per l’area complessa Edilizia e Energia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288972" y="1797284"/>
            <a:ext cx="5900921" cy="4220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3"/>
          <p:cNvSpPr txBox="1">
            <a:spLocks/>
          </p:cNvSpPr>
          <p:nvPr/>
        </p:nvSpPr>
        <p:spPr>
          <a:xfrm>
            <a:off x="1087890" y="176536"/>
            <a:ext cx="1063942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200" b="1">
                <a:solidFill>
                  <a:srgbClr val="C00000"/>
                </a:solidFill>
                <a:latin typeface="+mn-lt"/>
              </a:rPr>
              <a:t>OBIETTIVI</a:t>
            </a:r>
            <a:endParaRPr lang="it-IT" sz="24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514975" y="1850539"/>
            <a:ext cx="6677025" cy="3737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2060"/>
                </a:solidFill>
              </a:rPr>
              <a:t>Il corso mira a formare un appropriato  </a:t>
            </a:r>
            <a:r>
              <a:rPr lang="it-IT" sz="2000" b="1" dirty="0">
                <a:solidFill>
                  <a:srgbClr val="C00000"/>
                </a:solidFill>
              </a:rPr>
              <a:t>vocabolario della progettazione edilizia</a:t>
            </a:r>
            <a:r>
              <a:rPr lang="it-IT" sz="2000" dirty="0">
                <a:solidFill>
                  <a:srgbClr val="002060"/>
                </a:solidFill>
              </a:rPr>
              <a:t>, con particolare riferimento alla nomenclatura degli elementi costruttivi in cui si scompone l'apparecchiatura costruttiva e al lessico utilizzato per la descrizione e l'analisi dei rapporti tra le parti. </a:t>
            </a:r>
          </a:p>
          <a:p>
            <a:pPr>
              <a:lnSpc>
                <a:spcPct val="150000"/>
              </a:lnSpc>
            </a:pPr>
            <a:r>
              <a:rPr lang="it-IT" sz="2000" dirty="0">
                <a:solidFill>
                  <a:srgbClr val="002060"/>
                </a:solidFill>
              </a:rPr>
              <a:t>In coordinamento con il corso di Disegno, il corso mira a far acquisire agli allievi le </a:t>
            </a:r>
            <a:r>
              <a:rPr lang="it-IT" sz="2000" b="1" dirty="0">
                <a:solidFill>
                  <a:srgbClr val="C00000"/>
                </a:solidFill>
              </a:rPr>
              <a:t>corrette modalità di rappresentazione </a:t>
            </a:r>
            <a:r>
              <a:rPr lang="it-IT" sz="2000" dirty="0">
                <a:solidFill>
                  <a:srgbClr val="002060"/>
                </a:solidFill>
              </a:rPr>
              <a:t>degli elementi costruttivi alle varie scale.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52599"/>
            <a:ext cx="5245101" cy="393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099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 txBox="1">
            <a:spLocks/>
          </p:cNvSpPr>
          <p:nvPr/>
        </p:nvSpPr>
        <p:spPr>
          <a:xfrm>
            <a:off x="575439" y="253216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600" b="1" dirty="0">
                <a:solidFill>
                  <a:srgbClr val="C00000"/>
                </a:solidFill>
                <a:latin typeface="+mn-lt"/>
              </a:rPr>
              <a:t>APPROCCIO METODOLOGICO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61083" y="4349067"/>
            <a:ext cx="1401317" cy="5490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b="1" dirty="0">
                <a:solidFill>
                  <a:srgbClr val="C00000"/>
                </a:solidFill>
                <a:cs typeface="Calibri" panose="020F0502020204030204" pitchFamily="34" charset="0"/>
              </a:rPr>
              <a:t>Pre-</a:t>
            </a:r>
            <a:r>
              <a:rPr lang="en-US" sz="3200" b="1" dirty="0" err="1">
                <a:solidFill>
                  <a:srgbClr val="C00000"/>
                </a:solidFill>
                <a:cs typeface="Calibri" panose="020F0502020204030204" pitchFamily="34" charset="0"/>
              </a:rPr>
              <a:t>appello</a:t>
            </a:r>
            <a:r>
              <a:rPr lang="en-US" sz="3200" b="1" dirty="0">
                <a:solidFill>
                  <a:srgbClr val="C00000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6" name="Segnaposto testo 3"/>
          <p:cNvSpPr txBox="1">
            <a:spLocks/>
          </p:cNvSpPr>
          <p:nvPr/>
        </p:nvSpPr>
        <p:spPr>
          <a:xfrm>
            <a:off x="5192109" y="1331577"/>
            <a:ext cx="6669563" cy="10255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2060"/>
                </a:solidFill>
              </a:rPr>
              <a:t>24 ORE DI LEZIONE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2060"/>
                </a:solidFill>
              </a:rPr>
              <a:t> slot da 2 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it-IT" sz="2000" dirty="0">
                <a:solidFill>
                  <a:srgbClr val="002060"/>
                </a:solidFill>
              </a:rPr>
              <a:t>slot da 3 h</a:t>
            </a:r>
          </a:p>
          <a:p>
            <a:pPr marL="0" indent="0">
              <a:lnSpc>
                <a:spcPct val="100000"/>
              </a:lnSpc>
              <a:buNone/>
            </a:pPr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9" name="Segnaposto testo 3"/>
          <p:cNvSpPr txBox="1">
            <a:spLocks/>
          </p:cNvSpPr>
          <p:nvPr/>
        </p:nvSpPr>
        <p:spPr>
          <a:xfrm>
            <a:off x="5192110" y="4182371"/>
            <a:ext cx="6514115" cy="882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 dirty="0">
                <a:solidFill>
                  <a:srgbClr val="C00000"/>
                </a:solidFill>
              </a:rPr>
              <a:t>test su Moodle con domande diversificate: a risposta aperta, a risposta multipla, completamento di testo, vero/falso</a:t>
            </a:r>
          </a:p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Giovedì 30 ottobre, ore 11.00</a:t>
            </a: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2329855" y="2860359"/>
            <a:ext cx="1632545" cy="712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200" b="1" dirty="0">
                <a:solidFill>
                  <a:srgbClr val="002060"/>
                </a:solidFill>
                <a:cs typeface="Calibri" panose="020F0502020204030204" pitchFamily="34" charset="0"/>
              </a:rPr>
              <a:t>LEZIONI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2329855" y="1622419"/>
            <a:ext cx="1622034" cy="443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200" b="1" dirty="0">
                <a:solidFill>
                  <a:srgbClr val="002060"/>
                </a:solidFill>
                <a:cs typeface="Calibri" panose="020F0502020204030204" pitchFamily="34" charset="0"/>
              </a:rPr>
              <a:t>3 CFU</a:t>
            </a: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1205249" y="5630654"/>
            <a:ext cx="2757151" cy="5490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3200" b="1" dirty="0">
                <a:solidFill>
                  <a:srgbClr val="C00000"/>
                </a:solidFill>
                <a:cs typeface="Calibri" panose="020F0502020204030204" pitchFamily="34" charset="0"/>
              </a:rPr>
              <a:t>ESAME FINALE</a:t>
            </a:r>
          </a:p>
        </p:txBody>
      </p:sp>
      <p:sp>
        <p:nvSpPr>
          <p:cNvPr id="13" name="Segnaposto testo 3"/>
          <p:cNvSpPr txBox="1">
            <a:spLocks/>
          </p:cNvSpPr>
          <p:nvPr/>
        </p:nvSpPr>
        <p:spPr>
          <a:xfrm>
            <a:off x="5192110" y="5279076"/>
            <a:ext cx="6514115" cy="13681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it-IT" sz="2000" dirty="0">
                <a:solidFill>
                  <a:srgbClr val="C00000"/>
                </a:solidFill>
              </a:rPr>
              <a:t>Voto pre-appello + valutazione prova grafica</a:t>
            </a:r>
          </a:p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oppure</a:t>
            </a:r>
          </a:p>
          <a:p>
            <a:pPr>
              <a:lnSpc>
                <a:spcPct val="120000"/>
              </a:lnSpc>
            </a:pPr>
            <a:r>
              <a:rPr lang="it-IT" sz="2000" dirty="0">
                <a:solidFill>
                  <a:srgbClr val="C00000"/>
                </a:solidFill>
              </a:rPr>
              <a:t>Esame orale + valutazione prova grafica</a:t>
            </a:r>
          </a:p>
          <a:p>
            <a:pPr>
              <a:lnSpc>
                <a:spcPct val="120000"/>
              </a:lnSpc>
            </a:pPr>
            <a:endParaRPr lang="it-IT" sz="2000" b="1" dirty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sz="2300" b="1" dirty="0">
                <a:solidFill>
                  <a:srgbClr val="C00000"/>
                </a:solidFill>
              </a:rPr>
              <a:t>IL VOTO OTTENUTO FA MEDIA CON VOTO DELL’ESAME DI DISEGNO</a:t>
            </a:r>
          </a:p>
        </p:txBody>
      </p:sp>
      <p:sp>
        <p:nvSpPr>
          <p:cNvPr id="14" name="Segnaposto testo 3"/>
          <p:cNvSpPr txBox="1">
            <a:spLocks/>
          </p:cNvSpPr>
          <p:nvPr/>
        </p:nvSpPr>
        <p:spPr>
          <a:xfrm>
            <a:off x="5192109" y="2998369"/>
            <a:ext cx="6669563" cy="5427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itchFamily="34" charset="0"/>
              <a:buNone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2000" dirty="0">
                <a:solidFill>
                  <a:srgbClr val="002060"/>
                </a:solidFill>
              </a:rPr>
              <a:t>teoriche</a:t>
            </a:r>
          </a:p>
          <a:p>
            <a:pPr>
              <a:lnSpc>
                <a:spcPct val="100000"/>
              </a:lnSpc>
            </a:pPr>
            <a:endParaRPr lang="it-IT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68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38198" y="243066"/>
            <a:ext cx="10515600" cy="549275"/>
          </a:xfrm>
          <a:noFill/>
        </p:spPr>
        <p:txBody>
          <a:bodyPr>
            <a:noAutofit/>
          </a:bodyPr>
          <a:lstStyle/>
          <a:p>
            <a:pPr algn="ctr"/>
            <a:r>
              <a:rPr lang="it-IT" sz="3600" b="1" dirty="0">
                <a:solidFill>
                  <a:srgbClr val="C00000"/>
                </a:solidFill>
                <a:latin typeface="+mn-lt"/>
              </a:rPr>
              <a:t>MATERIALE PER LA PREPARAZIONE DELL’ESAME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938866" y="950285"/>
            <a:ext cx="10767360" cy="3661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Testi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cs typeface="Calibri" panose="020F0502020204030204" pitchFamily="34" charset="0"/>
              </a:rPr>
              <a:t>per la </a:t>
            </a:r>
            <a:r>
              <a:rPr lang="en-US" sz="2000" b="1" dirty="0" err="1">
                <a:solidFill>
                  <a:srgbClr val="C00000"/>
                </a:solidFill>
                <a:cs typeface="Calibri" panose="020F0502020204030204" pitchFamily="34" charset="0"/>
              </a:rPr>
              <a:t>preparazione</a:t>
            </a:r>
            <a:r>
              <a:rPr lang="en-US" sz="2000" b="1" dirty="0">
                <a:solidFill>
                  <a:srgbClr val="C00000"/>
                </a:solidFill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cs typeface="Calibri" panose="020F0502020204030204" pitchFamily="34" charset="0"/>
              </a:rPr>
              <a:t>dell’esame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Dassori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E., </a:t>
            </a: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Morbiducci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R.,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Costruire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l’Architettura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.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Tecniche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 e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tecnologie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 per il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progetto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Ed.Tecniche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nuove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, 2020</a:t>
            </a:r>
          </a:p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Mandolesi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E., </a:t>
            </a:r>
            <a:r>
              <a:rPr lang="en-US" sz="2000" b="1" dirty="0" err="1">
                <a:solidFill>
                  <a:srgbClr val="002060"/>
                </a:solidFill>
                <a:cs typeface="Calibri" panose="020F0502020204030204" pitchFamily="34" charset="0"/>
              </a:rPr>
              <a:t>Edilizia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 1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 </a:t>
            </a:r>
            <a:r>
              <a:rPr lang="it-IT" sz="2000" dirty="0">
                <a:solidFill>
                  <a:srgbClr val="002060"/>
                </a:solidFill>
                <a:cs typeface="Calibri" panose="020F0502020204030204" pitchFamily="34" charset="0"/>
              </a:rPr>
              <a:t>(pdf su pagina Moodle del Corso)</a:t>
            </a:r>
            <a:br>
              <a:rPr lang="it-IT" sz="2000" dirty="0">
                <a:solidFill>
                  <a:srgbClr val="002060"/>
                </a:solidFill>
                <a:cs typeface="Calibri" panose="020F0502020204030204" pitchFamily="34" charset="0"/>
              </a:rPr>
            </a:b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</a:rPr>
              <a:t>ALTRI TESTI CONSIGLIATI O MESSI A DISPOSIZIONE DAI DOCENTI</a:t>
            </a:r>
          </a:p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endParaRPr lang="it-IT" sz="2000" b="1" dirty="0">
              <a:solidFill>
                <a:srgbClr val="C00000"/>
              </a:solidFill>
              <a:cs typeface="Calibri" panose="020F0502020204030204" pitchFamily="34" charset="0"/>
            </a:endParaRPr>
          </a:p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r>
              <a:rPr lang="it-IT" sz="2000" dirty="0">
                <a:solidFill>
                  <a:srgbClr val="002060"/>
                </a:solidFill>
                <a:cs typeface="Calibri" panose="020F0502020204030204" pitchFamily="34" charset="0"/>
              </a:rPr>
              <a:t>Testi di cui </a:t>
            </a:r>
            <a:r>
              <a:rPr lang="it-IT" sz="2000" b="1" dirty="0">
                <a:solidFill>
                  <a:srgbClr val="C00000"/>
                </a:solidFill>
                <a:cs typeface="Calibri" panose="020F0502020204030204" pitchFamily="34" charset="0"/>
              </a:rPr>
              <a:t>si consiglia la lettura o la consultazione</a:t>
            </a:r>
            <a:r>
              <a:rPr lang="it-IT" sz="2000" dirty="0">
                <a:solidFill>
                  <a:srgbClr val="002060"/>
                </a:solidFill>
                <a:cs typeface="Calibri" panose="020F0502020204030204" pitchFamily="34" charset="0"/>
              </a:rPr>
              <a:t>:</a:t>
            </a:r>
            <a:br>
              <a:rPr lang="it-IT" sz="2000" dirty="0">
                <a:solidFill>
                  <a:srgbClr val="002060"/>
                </a:solidFill>
                <a:cs typeface="Calibri" panose="020F0502020204030204" pitchFamily="34" charset="0"/>
              </a:rPr>
            </a:br>
            <a:r>
              <a:rPr lang="en-US" sz="2000" dirty="0" err="1">
                <a:solidFill>
                  <a:srgbClr val="002060"/>
                </a:solidFill>
                <a:cs typeface="Calibri" panose="020F0502020204030204" pitchFamily="34" charset="0"/>
              </a:rPr>
              <a:t>D.Seward</a:t>
            </a:r>
            <a:r>
              <a:rPr lang="en-US" sz="2000" dirty="0">
                <a:solidFill>
                  <a:srgbClr val="002060"/>
                </a:solidFill>
                <a:cs typeface="Calibri" panose="020F0502020204030204" pitchFamily="34" charset="0"/>
              </a:rPr>
              <a:t>, </a:t>
            </a: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Understanding structures: analysis, materials, design</a:t>
            </a:r>
          </a:p>
          <a:p>
            <a:pPr>
              <a:lnSpc>
                <a:spcPct val="130000"/>
              </a:lnSpc>
              <a:buClr>
                <a:srgbClr val="C00000"/>
              </a:buClr>
              <a:buSzPct val="150000"/>
            </a:pPr>
            <a:r>
              <a:rPr lang="en-US" sz="2000" b="1" dirty="0">
                <a:solidFill>
                  <a:srgbClr val="002060"/>
                </a:solidFill>
                <a:cs typeface="Calibri" panose="020F0502020204030204" pitchFamily="34" charset="0"/>
              </a:rPr>
              <a:t>ALTRI TESTI CONSIGLIATI DURANTE LE LEZIONI</a:t>
            </a:r>
          </a:p>
        </p:txBody>
      </p:sp>
      <p:sp>
        <p:nvSpPr>
          <p:cNvPr id="2" name="Rettangolo 1"/>
          <p:cNvSpPr/>
          <p:nvPr/>
        </p:nvSpPr>
        <p:spPr>
          <a:xfrm>
            <a:off x="938865" y="5578586"/>
            <a:ext cx="11000577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</a:rPr>
              <a:t>Materiali : </a:t>
            </a: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  <a:hlinkClick r:id="rId3"/>
              </a:rPr>
              <a:t>https://moodle2.units.it/course/view.php?id=15686</a:t>
            </a: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</a:rPr>
              <a:t>Registrazione lezioni: gruppo Teams </a:t>
            </a:r>
            <a:r>
              <a:rPr lang="it-IT" sz="2000" b="1" cap="all" dirty="0">
                <a:solidFill>
                  <a:srgbClr val="002060"/>
                </a:solidFill>
                <a:cs typeface="Calibri" panose="020F0502020204030204" pitchFamily="34" charset="0"/>
              </a:rPr>
              <a:t>LABORATORIO INTEGRATO DI DISEGNO E RAPPRESENTAZIONE DEL PROGETTO EDILIZIO</a:t>
            </a:r>
            <a:r>
              <a:rPr lang="it-IT" sz="2000" b="1" dirty="0">
                <a:solidFill>
                  <a:srgbClr val="002060"/>
                </a:solidFill>
                <a:cs typeface="Calibri" panose="020F0502020204030204" pitchFamily="34" charset="0"/>
              </a:rPr>
              <a:t>, codice accesso </a:t>
            </a:r>
            <a:r>
              <a:rPr lang="it-IT" sz="2000" b="1" dirty="0" err="1">
                <a:solidFill>
                  <a:srgbClr val="C00000"/>
                </a:solidFill>
              </a:rPr>
              <a:t>bmjtxev</a:t>
            </a:r>
            <a:endParaRPr lang="it-IT" sz="2000" b="1" dirty="0">
              <a:solidFill>
                <a:srgbClr val="C00000"/>
              </a:solidFill>
              <a:cs typeface="Calibri" panose="020F0502020204030204" pitchFamily="34" charset="0"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FD9A8DFC-CF44-43F2-021A-2F7DF465E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FE579970-B653-350C-EF17-575DDB57C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it-IT" alt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1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838197" y="127684"/>
            <a:ext cx="10515600" cy="713980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C00000"/>
                </a:solidFill>
                <a:latin typeface="+mn-lt"/>
              </a:rPr>
              <a:t>ESAME E VALUTAZIONE DELLA PREPARAZIONE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73570" y="676959"/>
            <a:ext cx="1204485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Concorrono alla formazione del voto finale la valutazione la valutazione della prova orale (o del pre-appello, se con esito positivo) + valutazione della prova pratica (che sarà sviluppata nel corso del 2 </a:t>
            </a:r>
            <a:r>
              <a:rPr lang="it-IT" sz="2000" dirty="0" err="1">
                <a:solidFill>
                  <a:srgbClr val="002060"/>
                </a:solidFill>
              </a:rPr>
              <a:t>semestre_Corso</a:t>
            </a:r>
            <a:r>
              <a:rPr lang="it-IT" sz="2000" dirty="0">
                <a:solidFill>
                  <a:srgbClr val="002060"/>
                </a:solidFill>
              </a:rPr>
              <a:t> di Disegno)</a:t>
            </a:r>
          </a:p>
          <a:p>
            <a:endParaRPr lang="it-IT" sz="2000" dirty="0">
              <a:solidFill>
                <a:srgbClr val="002060"/>
              </a:solidFill>
            </a:endParaRPr>
          </a:p>
          <a:p>
            <a:endParaRPr lang="it-IT" sz="2000" dirty="0">
              <a:solidFill>
                <a:srgbClr val="002060"/>
              </a:solidFill>
            </a:endParaRPr>
          </a:p>
          <a:p>
            <a:r>
              <a:rPr lang="it-IT" sz="2000" dirty="0">
                <a:solidFill>
                  <a:srgbClr val="002060"/>
                </a:solidFill>
              </a:rPr>
              <a:t>All’esame orale saranno poste </a:t>
            </a:r>
            <a:r>
              <a:rPr lang="it-IT" sz="2000" b="1" dirty="0">
                <a:solidFill>
                  <a:srgbClr val="002060"/>
                </a:solidFill>
              </a:rPr>
              <a:t>3 domande</a:t>
            </a:r>
            <a:r>
              <a:rPr lang="it-IT" sz="2000" dirty="0">
                <a:solidFill>
                  <a:srgbClr val="002060"/>
                </a:solidFill>
              </a:rPr>
              <a:t>, che mirano a verificare la </a:t>
            </a:r>
            <a:r>
              <a:rPr lang="it-IT" sz="2000" b="1" dirty="0">
                <a:solidFill>
                  <a:srgbClr val="002060"/>
                </a:solidFill>
              </a:rPr>
              <a:t>conoscenza degli argomenti </a:t>
            </a:r>
            <a:r>
              <a:rPr lang="it-IT" sz="2000" dirty="0">
                <a:solidFill>
                  <a:srgbClr val="002060"/>
                </a:solidFill>
              </a:rPr>
              <a:t>(50% della valutazione), la </a:t>
            </a:r>
            <a:r>
              <a:rPr lang="it-IT" sz="2000" b="1" dirty="0">
                <a:solidFill>
                  <a:srgbClr val="002060"/>
                </a:solidFill>
              </a:rPr>
              <a:t>capacità di articolare un ragionamento </a:t>
            </a:r>
            <a:r>
              <a:rPr lang="it-IT" sz="2000" dirty="0">
                <a:solidFill>
                  <a:srgbClr val="002060"/>
                </a:solidFill>
              </a:rPr>
              <a:t>sull'impostazione della soluzione di problematiche progettuali (30% della valutazione) con un </a:t>
            </a:r>
            <a:r>
              <a:rPr lang="it-IT" sz="2000" b="1" dirty="0">
                <a:solidFill>
                  <a:srgbClr val="002060"/>
                </a:solidFill>
              </a:rPr>
              <a:t>uso appropriato della terminologia tecnica </a:t>
            </a:r>
            <a:r>
              <a:rPr lang="it-IT" sz="2000" dirty="0">
                <a:solidFill>
                  <a:srgbClr val="002060"/>
                </a:solidFill>
              </a:rPr>
              <a:t>(20% della valutazione).   </a:t>
            </a:r>
          </a:p>
          <a:p>
            <a:endParaRPr lang="it-IT" sz="2000" dirty="0">
              <a:solidFill>
                <a:srgbClr val="00206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3570" y="3528890"/>
            <a:ext cx="117318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002060"/>
                </a:solidFill>
              </a:rPr>
              <a:t>Nel caso in cui il preappello non sia stato superato, la prova orale del corso di Elementi Costruttivi si sosterrà lo stesso giorno dell’esame di Disegno,  </a:t>
            </a:r>
            <a:r>
              <a:rPr lang="it-IT" sz="2000" b="1" dirty="0">
                <a:solidFill>
                  <a:srgbClr val="002060"/>
                </a:solidFill>
              </a:rPr>
              <a:t>DOPO questo e solo  se superato l’esame con esito positivo</a:t>
            </a:r>
            <a:r>
              <a:rPr lang="it-IT" sz="2000" dirty="0">
                <a:solidFill>
                  <a:srgbClr val="002060"/>
                </a:solidFill>
              </a:rPr>
              <a:t>. I voti del preappello, invece, se positivi, faranno media con il voto dell’esame di Disegno</a:t>
            </a:r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9394" y="4822442"/>
            <a:ext cx="3670468" cy="2035558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01F8893D-E866-9805-DF94-EB18196817A5}"/>
              </a:ext>
            </a:extLst>
          </p:cNvPr>
          <p:cNvSpPr/>
          <p:nvPr/>
        </p:nvSpPr>
        <p:spPr>
          <a:xfrm>
            <a:off x="4657535" y="4886114"/>
            <a:ext cx="726346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rgbClr val="C00000"/>
                </a:solidFill>
              </a:rPr>
              <a:t>Il voto finale è la media pesata delle valutazioni</a:t>
            </a:r>
          </a:p>
          <a:p>
            <a:pPr algn="ctr"/>
            <a:r>
              <a:rPr lang="it-IT" sz="2800" b="1" dirty="0">
                <a:solidFill>
                  <a:srgbClr val="C00000"/>
                </a:solidFill>
              </a:rPr>
              <a:t>dei corsi che concorrono al Laboratorio</a:t>
            </a:r>
          </a:p>
        </p:txBody>
      </p:sp>
    </p:spTree>
    <p:extLst>
      <p:ext uri="{BB962C8B-B14F-4D97-AF65-F5344CB8AC3E}">
        <p14:creationId xmlns:p14="http://schemas.microsoft.com/office/powerpoint/2010/main" val="3218711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/>
          <p:nvPr/>
        </p:nvSpPr>
        <p:spPr>
          <a:xfrm>
            <a:off x="4624668" y="1801239"/>
            <a:ext cx="7436268" cy="3603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Prof.ssa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Ilaria GAROFOLO</a:t>
            </a:r>
            <a:r>
              <a:rPr lang="it-IT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>
              <a:lnSpc>
                <a:spcPct val="120000"/>
              </a:lnSpc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garofolo@units.it</a:t>
            </a:r>
            <a:r>
              <a:rPr lang="it-IT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it-IT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edificio C9, piano 5, stanza 5_27</a:t>
            </a:r>
            <a:endParaRPr lang="it-IT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it-IT" sz="24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endParaRPr 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Ricevimento e richieste di supporto alla didattica</a:t>
            </a:r>
            <a:r>
              <a:rPr lang="it-IT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it-IT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 prenotazione o al termine delle lezioni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1026" name="Picture 2" descr="help-005 - JVW Mier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668" y="1178356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olo 3"/>
          <p:cNvSpPr txBox="1">
            <a:spLocks/>
          </p:cNvSpPr>
          <p:nvPr/>
        </p:nvSpPr>
        <p:spPr>
          <a:xfrm>
            <a:off x="1016874" y="369232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200" b="1" dirty="0">
                <a:solidFill>
                  <a:srgbClr val="C00000"/>
                </a:solidFill>
                <a:latin typeface="+mn-lt"/>
              </a:rPr>
              <a:t>DOMANDE E CHIARIMENTI</a:t>
            </a:r>
            <a:endParaRPr lang="it-IT" sz="24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73894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9959" y="764024"/>
            <a:ext cx="627017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it-IT" sz="2000" dirty="0">
                <a:solidFill>
                  <a:srgbClr val="002060"/>
                </a:solidFill>
              </a:rPr>
              <a:t>Reputo sia adeguato fornire un </a:t>
            </a:r>
            <a:r>
              <a:rPr lang="it-IT" sz="2000" dirty="0" err="1">
                <a:solidFill>
                  <a:srgbClr val="002060"/>
                </a:solidFill>
              </a:rPr>
              <a:t>outline</a:t>
            </a:r>
            <a:r>
              <a:rPr lang="it-IT" sz="2000" dirty="0">
                <a:solidFill>
                  <a:srgbClr val="002060"/>
                </a:solidFill>
              </a:rPr>
              <a:t> agli studenti dettagliato con tutti gli argomenti e ordine in cui verranno trattati, con le macro categorie, micro categorie e argomenti complementari. È presente </a:t>
            </a:r>
            <a:r>
              <a:rPr lang="it-IT" sz="2000" b="1" dirty="0">
                <a:solidFill>
                  <a:srgbClr val="002060"/>
                </a:solidFill>
              </a:rPr>
              <a:t>molta confusione negli argomenti e questo non viene aiutato dai molteplici testi di riferimento</a:t>
            </a:r>
            <a:r>
              <a:rPr lang="it-IT" sz="2000" dirty="0">
                <a:solidFill>
                  <a:srgbClr val="002060"/>
                </a:solidFill>
              </a:rPr>
              <a:t>. se non è possibile spiegare tutto il materiale a lezione, preferirei venissero ridotti gli esempi a quelli più importanti e più precisi per far rientrare tutte le nozioni e concetti all’interno delle spiegazioni. Gli esempi servono </a:t>
            </a:r>
            <a:r>
              <a:rPr lang="it-IT" sz="2000" dirty="0" err="1">
                <a:solidFill>
                  <a:srgbClr val="002060"/>
                </a:solidFill>
              </a:rPr>
              <a:t>sicuramemte</a:t>
            </a:r>
            <a:r>
              <a:rPr lang="it-IT" sz="2000" dirty="0">
                <a:solidFill>
                  <a:srgbClr val="002060"/>
                </a:solidFill>
              </a:rPr>
              <a:t> ad avere maggiore comprensione della materia, tuttavia reputo sia necessario discernere gli esempi doverosi da fare da quelli meno importanti. Indubbiamente il corso ha mosso interesse, i vocaboli e lessico nuovi sono molteplici ma non esageratamente numerosi o difficili.</a:t>
            </a:r>
          </a:p>
        </p:txBody>
      </p:sp>
      <p:sp>
        <p:nvSpPr>
          <p:cNvPr id="7" name="Titolo 3"/>
          <p:cNvSpPr>
            <a:spLocks noGrp="1"/>
          </p:cNvSpPr>
          <p:nvPr>
            <p:ph type="title"/>
          </p:nvPr>
        </p:nvSpPr>
        <p:spPr>
          <a:xfrm>
            <a:off x="847342" y="231112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  <a:latin typeface="+mn-lt"/>
              </a:rPr>
              <a:t>CRITICITA’</a:t>
            </a:r>
          </a:p>
        </p:txBody>
      </p:sp>
      <p:sp>
        <p:nvSpPr>
          <p:cNvPr id="3" name="Rettangolo 2"/>
          <p:cNvSpPr/>
          <p:nvPr/>
        </p:nvSpPr>
        <p:spPr>
          <a:xfrm>
            <a:off x="6789199" y="780387"/>
            <a:ext cx="528112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it-IT" sz="2000" dirty="0">
                <a:solidFill>
                  <a:srgbClr val="002060"/>
                </a:solidFill>
              </a:rPr>
              <a:t>La spiegazione degli argomenti risulta </a:t>
            </a:r>
            <a:r>
              <a:rPr lang="it-IT" sz="2000" b="1" dirty="0">
                <a:solidFill>
                  <a:srgbClr val="002060"/>
                </a:solidFill>
              </a:rPr>
              <a:t>molto confusionaria</a:t>
            </a:r>
            <a:r>
              <a:rPr lang="it-IT" sz="2000" dirty="0">
                <a:solidFill>
                  <a:srgbClr val="002060"/>
                </a:solidFill>
              </a:rPr>
              <a:t> poiché si salta da un argomento ad un altro lasciando in sospeso quello precedente. Il carico di studio e di tempo che servono per dedicarsi alla materia è troppo elevato rispetto al valore in crediti.</a:t>
            </a:r>
          </a:p>
        </p:txBody>
      </p:sp>
    </p:spTree>
    <p:extLst>
      <p:ext uri="{BB962C8B-B14F-4D97-AF65-F5344CB8AC3E}">
        <p14:creationId xmlns:p14="http://schemas.microsoft.com/office/powerpoint/2010/main" val="2702028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39959" y="764023"/>
            <a:ext cx="6270171" cy="1660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endParaRPr lang="it-IT" sz="2000" dirty="0">
              <a:solidFill>
                <a:srgbClr val="002060"/>
              </a:solidFill>
            </a:endParaRPr>
          </a:p>
          <a:p>
            <a:pPr>
              <a:lnSpc>
                <a:spcPct val="130000"/>
              </a:lnSpc>
            </a:pPr>
            <a:r>
              <a:rPr lang="it-IT" sz="2000" dirty="0">
                <a:solidFill>
                  <a:srgbClr val="002060"/>
                </a:solidFill>
              </a:rPr>
              <a:t>La professoressa dovrebbe essere </a:t>
            </a:r>
            <a:r>
              <a:rPr lang="it-IT" sz="2000" b="1" dirty="0">
                <a:solidFill>
                  <a:srgbClr val="002060"/>
                </a:solidFill>
              </a:rPr>
              <a:t>più specifica nella spiegazione degli argomenti</a:t>
            </a:r>
            <a:r>
              <a:rPr lang="it-IT" sz="2000" dirty="0">
                <a:solidFill>
                  <a:srgbClr val="002060"/>
                </a:solidFill>
              </a:rPr>
              <a:t> che verranno affrontati nell’esame</a:t>
            </a:r>
          </a:p>
        </p:txBody>
      </p:sp>
      <p:sp>
        <p:nvSpPr>
          <p:cNvPr id="7" name="Titolo 3"/>
          <p:cNvSpPr>
            <a:spLocks noGrp="1"/>
          </p:cNvSpPr>
          <p:nvPr>
            <p:ph type="title"/>
          </p:nvPr>
        </p:nvSpPr>
        <p:spPr>
          <a:xfrm>
            <a:off x="847342" y="231112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rgbClr val="C00000"/>
                </a:solidFill>
                <a:latin typeface="+mn-lt"/>
              </a:rPr>
              <a:t>CRITICITA’</a:t>
            </a:r>
          </a:p>
        </p:txBody>
      </p:sp>
      <p:sp>
        <p:nvSpPr>
          <p:cNvPr id="3" name="Rettangolo 2"/>
          <p:cNvSpPr/>
          <p:nvPr/>
        </p:nvSpPr>
        <p:spPr>
          <a:xfrm>
            <a:off x="6761207" y="1131816"/>
            <a:ext cx="528112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it-IT" sz="2000" dirty="0">
                <a:solidFill>
                  <a:srgbClr val="002060"/>
                </a:solidFill>
              </a:rPr>
              <a:t>Bisognerebbe </a:t>
            </a:r>
            <a:r>
              <a:rPr lang="it-IT" sz="2000" b="1" dirty="0">
                <a:solidFill>
                  <a:srgbClr val="002060"/>
                </a:solidFill>
              </a:rPr>
              <a:t>togliere lo scritto o l’orale</a:t>
            </a:r>
            <a:r>
              <a:rPr lang="it-IT" sz="2000" dirty="0">
                <a:solidFill>
                  <a:srgbClr val="002060"/>
                </a:solidFill>
              </a:rPr>
              <a:t>, in quanto ritengo che mettere due esami sia superfluo.</a:t>
            </a:r>
          </a:p>
        </p:txBody>
      </p:sp>
      <p:sp>
        <p:nvSpPr>
          <p:cNvPr id="4" name="Rettangolo 3"/>
          <p:cNvSpPr/>
          <p:nvPr/>
        </p:nvSpPr>
        <p:spPr>
          <a:xfrm>
            <a:off x="227044" y="3730986"/>
            <a:ext cx="6096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it-IT" sz="2000" dirty="0">
                <a:solidFill>
                  <a:schemeClr val="accent6">
                    <a:lumMod val="75000"/>
                  </a:schemeClr>
                </a:solidFill>
              </a:rPr>
              <a:t>La professoressa è molto brava nelle spiegazioni, chiara e disponibile per eventuali domande.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813" b="5320"/>
          <a:stretch/>
        </p:blipFill>
        <p:spPr>
          <a:xfrm>
            <a:off x="6614650" y="2416848"/>
            <a:ext cx="4911013" cy="441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591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a5fde33fec3aad1f1e91b948fa1e7ad4">
  <xsd:schema xmlns:xsd="http://www.w3.org/2001/XMLSchema" xmlns:xs="http://www.w3.org/2001/XMLSchema" xmlns:p="http://schemas.microsoft.com/office/2006/metadata/properties" xmlns:ns3="f3077446-a7b8-4994-9298-7551826f19f8" xmlns:ns4="ce2ceee5-4e98-448d-bd69-9759c2918574" targetNamespace="http://schemas.microsoft.com/office/2006/metadata/properties" ma:root="true" ma:fieldsID="4387a7b7036918c27925447e6d5decc1" ns3:_="" ns4:_="">
    <xsd:import namespace="f3077446-a7b8-4994-9298-7551826f19f8"/>
    <xsd:import namespace="ce2ceee5-4e98-448d-bd69-9759c29185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86C73A-6D46-4662-96F6-7F16A49BAB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77446-a7b8-4994-9298-7551826f19f8"/>
    <ds:schemaRef ds:uri="ce2ceee5-4e98-448d-bd69-9759c29185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F62F2E-2B70-4CB7-8F80-544FA386E26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3077446-a7b8-4994-9298-7551826f19f8"/>
    <ds:schemaRef ds:uri="http://purl.org/dc/dcmitype/"/>
    <ds:schemaRef ds:uri="http://schemas.microsoft.com/office/infopath/2007/PartnerControls"/>
    <ds:schemaRef ds:uri="ce2ceee5-4e98-448d-bd69-9759c291857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3F621A8-8FC6-4269-AF67-8E8CBA8080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929</Words>
  <Application>Microsoft Office PowerPoint</Application>
  <PresentationFormat>Widescreen</PresentationFormat>
  <Paragraphs>84</Paragraphs>
  <Slides>9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Presentazione standard di PowerPoint</vt:lpstr>
      <vt:lpstr>PRESENTIAMOCI</vt:lpstr>
      <vt:lpstr>Presentazione standard di PowerPoint</vt:lpstr>
      <vt:lpstr>Presentazione standard di PowerPoint</vt:lpstr>
      <vt:lpstr>MATERIALE PER LA PREPARAZIONE DELL’ESAME</vt:lpstr>
      <vt:lpstr>ESAME E VALUTAZIONE DELLA PREPARAZIONE</vt:lpstr>
      <vt:lpstr>Presentazione standard di PowerPoint</vt:lpstr>
      <vt:lpstr>CRITICITA’</vt:lpstr>
      <vt:lpstr>CRITICITA’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rule of leadership:  everything is your fault</dc:title>
  <dc:creator>GAROFOLO ILARIA</dc:creator>
  <cp:lastModifiedBy>GAROFOLO ILARIA</cp:lastModifiedBy>
  <cp:revision>16</cp:revision>
  <dcterms:created xsi:type="dcterms:W3CDTF">2024-02-02T17:04:50Z</dcterms:created>
  <dcterms:modified xsi:type="dcterms:W3CDTF">2025-09-22T08:56:10Z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