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70" r:id="rId5"/>
    <p:sldId id="260" r:id="rId6"/>
    <p:sldId id="261" r:id="rId7"/>
    <p:sldId id="262" r:id="rId8"/>
    <p:sldId id="263" r:id="rId9"/>
    <p:sldId id="267" r:id="rId10"/>
    <p:sldId id="264" r:id="rId11"/>
    <p:sldId id="266" r:id="rId12"/>
    <p:sldId id="268" r:id="rId13"/>
    <p:sldId id="271" r:id="rId14"/>
    <p:sldId id="273" r:id="rId15"/>
    <p:sldId id="272" r:id="rId16"/>
    <p:sldId id="274" r:id="rId17"/>
    <p:sldId id="275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6" autoAdjust="0"/>
    <p:restoredTop sz="94660"/>
  </p:normalViewPr>
  <p:slideViewPr>
    <p:cSldViewPr snapToGrid="0">
      <p:cViewPr>
        <p:scale>
          <a:sx n="130" d="100"/>
          <a:sy n="130" d="100"/>
        </p:scale>
        <p:origin x="-8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7161B-E518-41A6-8363-B46A2CAE2037}" type="datetimeFigureOut">
              <a:rPr lang="it-IT" smtClean="0"/>
              <a:t>12/11/2020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43D1-2246-469B-AC37-6A249118965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0385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7161B-E518-41A6-8363-B46A2CAE2037}" type="datetimeFigureOut">
              <a:rPr lang="it-IT" smtClean="0"/>
              <a:t>12/11/2020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43D1-2246-469B-AC37-6A249118965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7932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7161B-E518-41A6-8363-B46A2CAE2037}" type="datetimeFigureOut">
              <a:rPr lang="it-IT" smtClean="0"/>
              <a:t>12/11/2020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43D1-2246-469B-AC37-6A249118965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014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7161B-E518-41A6-8363-B46A2CAE2037}" type="datetimeFigureOut">
              <a:rPr lang="it-IT" smtClean="0"/>
              <a:t>12/11/2020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43D1-2246-469B-AC37-6A249118965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609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7161B-E518-41A6-8363-B46A2CAE2037}" type="datetimeFigureOut">
              <a:rPr lang="it-IT" smtClean="0"/>
              <a:t>12/11/2020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43D1-2246-469B-AC37-6A249118965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224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7161B-E518-41A6-8363-B46A2CAE2037}" type="datetimeFigureOut">
              <a:rPr lang="it-IT" smtClean="0"/>
              <a:t>12/11/2020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43D1-2246-469B-AC37-6A249118965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8394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7161B-E518-41A6-8363-B46A2CAE2037}" type="datetimeFigureOut">
              <a:rPr lang="it-IT" smtClean="0"/>
              <a:t>12/11/2020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43D1-2246-469B-AC37-6A249118965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2944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7161B-E518-41A6-8363-B46A2CAE2037}" type="datetimeFigureOut">
              <a:rPr lang="it-IT" smtClean="0"/>
              <a:t>12/11/2020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43D1-2246-469B-AC37-6A249118965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352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7161B-E518-41A6-8363-B46A2CAE2037}" type="datetimeFigureOut">
              <a:rPr lang="it-IT" smtClean="0"/>
              <a:t>12/11/2020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43D1-2246-469B-AC37-6A249118965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039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7161B-E518-41A6-8363-B46A2CAE2037}" type="datetimeFigureOut">
              <a:rPr lang="it-IT" smtClean="0"/>
              <a:t>12/11/2020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43D1-2246-469B-AC37-6A249118965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6888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7161B-E518-41A6-8363-B46A2CAE2037}" type="datetimeFigureOut">
              <a:rPr lang="it-IT" smtClean="0"/>
              <a:t>12/11/2020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43D1-2246-469B-AC37-6A249118965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057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7161B-E518-41A6-8363-B46A2CAE2037}" type="datetimeFigureOut">
              <a:rPr lang="it-IT" smtClean="0"/>
              <a:t>12/11/2020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C43D1-2246-469B-AC37-6A249118965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1420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Come scrivere una tesi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67956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2</a:t>
            </a:r>
            <a:r>
              <a:rPr lang="it-IT" b="1" dirty="0" smtClean="0">
                <a:solidFill>
                  <a:srgbClr val="0070C0"/>
                </a:solidFill>
              </a:rPr>
              <a:t>-Come </a:t>
            </a:r>
            <a:r>
              <a:rPr lang="it-IT" b="1" dirty="0" smtClean="0">
                <a:solidFill>
                  <a:srgbClr val="0070C0"/>
                </a:solidFill>
              </a:rPr>
              <a:t>procedo? 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Una volta fatta la parte sperimentale, puoi proseguire con risultati e discussione, poi la conclusione vien da sé (speriamo)</a:t>
            </a:r>
          </a:p>
          <a:p>
            <a:r>
              <a:rPr lang="it-IT" dirty="0" smtClean="0"/>
              <a:t>Scegli grafici/tabelle per il testo principale</a:t>
            </a:r>
          </a:p>
          <a:p>
            <a:r>
              <a:rPr lang="it-IT" dirty="0" smtClean="0"/>
              <a:t>Descrivi e analizza i dati</a:t>
            </a:r>
          </a:p>
          <a:p>
            <a:r>
              <a:rPr lang="it-IT" dirty="0" smtClean="0"/>
              <a:t>Controlla se in letteratura c’è qualcosa di simile per la discussione (spettri simili, sintesi simili ecc.) – oppure mettiti delle NOTE del fatto che questo lo verichi poi. (note per ogni punto di discussione, es. IR, NMR, sintesi ecc.)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3452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70C0"/>
                </a:solidFill>
              </a:rPr>
              <a:t>2-Come procedo? 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Poi fai una bella ricerca bibliografica per l’introduzione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Discuti col supervisor quali lavori includere e rivedi con lui/lei il ToC più dettagliato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Probabilmente utile fare la ricerca fin da subito per farti un’idea </a:t>
            </a:r>
          </a:p>
          <a:p>
            <a:pPr marL="0" indent="0">
              <a:buNone/>
            </a:pPr>
            <a:r>
              <a:rPr lang="it-IT" i="1" dirty="0" smtClean="0"/>
              <a:t>(cioè gia mentre organizzi i dati sperimentali) </a:t>
            </a:r>
          </a:p>
          <a:p>
            <a:pPr marL="0" indent="0">
              <a:buNone/>
            </a:pPr>
            <a:r>
              <a:rPr lang="it-IT" dirty="0" smtClean="0">
                <a:sym typeface="Wingdings" panose="05000000000000000000" pitchFamily="2" charset="2"/>
              </a:rPr>
              <a:t> </a:t>
            </a:r>
            <a:r>
              <a:rPr lang="it-IT" i="1" dirty="0" smtClean="0">
                <a:sym typeface="Wingdings" panose="05000000000000000000" pitchFamily="2" charset="2"/>
              </a:rPr>
              <a:t>multi-tasking! Ottima «pausa» da analisi dati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566228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70C0"/>
                </a:solidFill>
              </a:rPr>
              <a:t>Linee guida 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i="1" dirty="0" smtClean="0"/>
              <a:t>Controlla templates disponibili</a:t>
            </a:r>
          </a:p>
          <a:p>
            <a:r>
              <a:rPr lang="it-IT" i="1" dirty="0" smtClean="0"/>
              <a:t>Inizia fin da subito con una buona struttura (numerazione capitoli ecc.)</a:t>
            </a:r>
          </a:p>
          <a:p>
            <a:r>
              <a:rPr lang="it-IT" i="1" dirty="0" smtClean="0"/>
              <a:t>Inizia subito con lista abbreviazioni</a:t>
            </a:r>
          </a:p>
          <a:p>
            <a:r>
              <a:rPr lang="it-IT" i="1" dirty="0" smtClean="0"/>
              <a:t>Organizza bibliografia con software (Zootero, EndNote, ecc.) </a:t>
            </a:r>
            <a:r>
              <a:rPr lang="it-IT" i="1" dirty="0" smtClean="0">
                <a:sym typeface="Wingdings" panose="05000000000000000000" pitchFamily="2" charset="2"/>
              </a:rPr>
              <a:t> crea foglio di parole chiave per ritrovare la bibliografia</a:t>
            </a:r>
          </a:p>
          <a:p>
            <a:r>
              <a:rPr lang="it-IT" i="1" dirty="0" smtClean="0">
                <a:sym typeface="Wingdings" panose="05000000000000000000" pitchFamily="2" charset="2"/>
              </a:rPr>
              <a:t>Vai spesso dal supervisor (ad es. appena hai draft di un capitolo), controlla contenuti prima di scrivere un romanzo…</a:t>
            </a:r>
          </a:p>
        </p:txBody>
      </p:sp>
    </p:spTree>
    <p:extLst>
      <p:ext uri="{BB962C8B-B14F-4D97-AF65-F5344CB8AC3E}">
        <p14:creationId xmlns:p14="http://schemas.microsoft.com/office/powerpoint/2010/main" val="731979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70C0"/>
                </a:solidFill>
              </a:rPr>
              <a:t>Cosa cercano gli esaminatori?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i="1" u="sng" dirty="0" smtClean="0"/>
              <a:t>INTRODUZIONE:</a:t>
            </a:r>
          </a:p>
          <a:p>
            <a:pPr>
              <a:buFontTx/>
              <a:buChar char="-"/>
            </a:pPr>
            <a:r>
              <a:rPr lang="it-IT" i="1" dirty="0" smtClean="0"/>
              <a:t>Letteratura deve essere RILEVANTE</a:t>
            </a:r>
          </a:p>
          <a:p>
            <a:pPr>
              <a:buFontTx/>
              <a:buChar char="-"/>
            </a:pPr>
            <a:r>
              <a:rPr lang="it-IT" i="1" dirty="0" smtClean="0"/>
              <a:t>La review è critica o solo descrittiva? (evitare lista della spesa)</a:t>
            </a:r>
          </a:p>
          <a:p>
            <a:pPr>
              <a:buFontTx/>
              <a:buChar char="-"/>
            </a:pPr>
            <a:r>
              <a:rPr lang="it-IT" i="1" dirty="0" smtClean="0"/>
              <a:t>E’ abbastanza comprensiva, cioè estesa e bilanciata (non lavori tutti dello stesso autore o solo trascrizione di 1 review)</a:t>
            </a:r>
          </a:p>
          <a:p>
            <a:pPr>
              <a:buFontTx/>
              <a:buChar char="-"/>
            </a:pPr>
            <a:r>
              <a:rPr lang="it-IT" i="1" dirty="0" smtClean="0"/>
              <a:t>È collegata con i METODI usati e descritti nella tesi?</a:t>
            </a:r>
          </a:p>
          <a:p>
            <a:pPr>
              <a:buFontTx/>
              <a:buChar char="-"/>
            </a:pPr>
            <a:r>
              <a:rPr lang="it-IT" i="1" dirty="0" smtClean="0"/>
              <a:t>Riassume i concetti chiave?</a:t>
            </a:r>
          </a:p>
        </p:txBody>
      </p:sp>
    </p:spTree>
    <p:extLst>
      <p:ext uri="{BB962C8B-B14F-4D97-AF65-F5344CB8AC3E}">
        <p14:creationId xmlns:p14="http://schemas.microsoft.com/office/powerpoint/2010/main" val="30553762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70C0"/>
                </a:solidFill>
              </a:rPr>
              <a:t>Cosa cercano gli esaminatori?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i="1" u="sng" dirty="0" smtClean="0"/>
              <a:t>OBIETTIVI DELLA TESI:</a:t>
            </a:r>
          </a:p>
          <a:p>
            <a:pPr>
              <a:buFontTx/>
              <a:buChar char="-"/>
            </a:pPr>
            <a:r>
              <a:rPr lang="it-IT" i="1" dirty="0" smtClean="0"/>
              <a:t>Il progetto è RILEVANTE e ATTUALE?</a:t>
            </a:r>
          </a:p>
          <a:p>
            <a:pPr>
              <a:buFontTx/>
              <a:buChar char="-"/>
            </a:pPr>
            <a:r>
              <a:rPr lang="it-IT" i="1" dirty="0" smtClean="0"/>
              <a:t>C’è </a:t>
            </a:r>
            <a:r>
              <a:rPr lang="it-IT" i="1" dirty="0"/>
              <a:t>una IPOTESI chiara?</a:t>
            </a:r>
          </a:p>
          <a:p>
            <a:pPr>
              <a:buFontTx/>
              <a:buChar char="-"/>
            </a:pPr>
            <a:r>
              <a:rPr lang="it-IT" i="1" dirty="0" smtClean="0"/>
              <a:t>I METODI scelti sono rilevanti?</a:t>
            </a:r>
          </a:p>
          <a:p>
            <a:pPr>
              <a:buFontTx/>
              <a:buChar char="-"/>
            </a:pPr>
            <a:r>
              <a:rPr lang="it-IT" i="1" dirty="0" smtClean="0"/>
              <a:t>Le aspettative sono coerenti con i tempi del progetto di tesi e con ciò che è stato svolto?</a:t>
            </a:r>
          </a:p>
        </p:txBody>
      </p:sp>
    </p:spTree>
    <p:extLst>
      <p:ext uri="{BB962C8B-B14F-4D97-AF65-F5344CB8AC3E}">
        <p14:creationId xmlns:p14="http://schemas.microsoft.com/office/powerpoint/2010/main" val="1071722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70C0"/>
                </a:solidFill>
              </a:rPr>
              <a:t>Cosa cercano gli esaminatori?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i="1" u="sng" dirty="0" smtClean="0"/>
              <a:t>RISULTATI e DISCUSSIONE:</a:t>
            </a:r>
          </a:p>
          <a:p>
            <a:pPr>
              <a:buFontTx/>
              <a:buChar char="-"/>
            </a:pPr>
            <a:r>
              <a:rPr lang="it-IT" i="1" dirty="0" smtClean="0"/>
              <a:t>Sono state prese delle precauzioni contro una interpretazione dati «di parte»? (CONTROLLI)</a:t>
            </a:r>
          </a:p>
          <a:p>
            <a:pPr>
              <a:buFontTx/>
              <a:buChar char="-"/>
            </a:pPr>
            <a:r>
              <a:rPr lang="it-IT" i="1" dirty="0" smtClean="0"/>
              <a:t>Sono definiti i LIMITI dei metodi usati? (sensibilità, cosa vedono e cosa no ecc.)</a:t>
            </a:r>
          </a:p>
          <a:p>
            <a:pPr>
              <a:buFontTx/>
              <a:buChar char="-"/>
            </a:pPr>
            <a:r>
              <a:rPr lang="it-IT" i="1" dirty="0" smtClean="0"/>
              <a:t>La metodologia è opportuna e viene giustificata?</a:t>
            </a:r>
          </a:p>
          <a:p>
            <a:pPr>
              <a:buFontTx/>
              <a:buChar char="-"/>
            </a:pPr>
            <a:r>
              <a:rPr lang="it-IT" i="1" dirty="0" smtClean="0"/>
              <a:t>I dati sono stati raccolti in modo appropriato?</a:t>
            </a:r>
          </a:p>
          <a:p>
            <a:pPr>
              <a:buFontTx/>
              <a:buChar char="-"/>
            </a:pPr>
            <a:endParaRPr lang="it-IT" i="1" dirty="0" smtClean="0"/>
          </a:p>
        </p:txBody>
      </p:sp>
    </p:spTree>
    <p:extLst>
      <p:ext uri="{BB962C8B-B14F-4D97-AF65-F5344CB8AC3E}">
        <p14:creationId xmlns:p14="http://schemas.microsoft.com/office/powerpoint/2010/main" val="727523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70C0"/>
                </a:solidFill>
              </a:rPr>
              <a:t>Cosa cercano gli esaminatori?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i="1" u="sng" dirty="0" smtClean="0"/>
              <a:t>RISULTATI e DISCUSSIONE:</a:t>
            </a:r>
          </a:p>
          <a:p>
            <a:pPr>
              <a:buFontTx/>
              <a:buChar char="-"/>
            </a:pPr>
            <a:r>
              <a:rPr lang="it-IT" i="1" dirty="0" smtClean="0"/>
              <a:t>L’ipotesi iniziale è stata verificata?</a:t>
            </a:r>
          </a:p>
          <a:p>
            <a:pPr>
              <a:buFontTx/>
              <a:buChar char="-"/>
            </a:pPr>
            <a:r>
              <a:rPr lang="it-IT" i="1" dirty="0" smtClean="0"/>
              <a:t>I risultati ottenuti sostengono l’ipotesi?</a:t>
            </a:r>
          </a:p>
          <a:p>
            <a:pPr>
              <a:buFontTx/>
              <a:buChar char="-"/>
            </a:pPr>
            <a:r>
              <a:rPr lang="it-IT" i="1" dirty="0" smtClean="0"/>
              <a:t>L’analisi dati è corretta? Completa? Superficiale?</a:t>
            </a:r>
          </a:p>
          <a:p>
            <a:pPr>
              <a:buFontTx/>
              <a:buChar char="-"/>
            </a:pPr>
            <a:r>
              <a:rPr lang="it-IT" i="1" dirty="0" smtClean="0"/>
              <a:t>I risultati sono presentati in modo chiaro?</a:t>
            </a:r>
          </a:p>
          <a:p>
            <a:pPr>
              <a:buFontTx/>
              <a:buChar char="-"/>
            </a:pPr>
            <a:r>
              <a:rPr lang="it-IT" i="1" dirty="0" smtClean="0"/>
              <a:t>Sono stati identificati degli andamenti e generalizzazioni?</a:t>
            </a:r>
          </a:p>
          <a:p>
            <a:pPr>
              <a:buFontTx/>
              <a:buChar char="-"/>
            </a:pPr>
            <a:r>
              <a:rPr lang="it-IT" i="1" dirty="0" smtClean="0"/>
              <a:t>La discussione è collegata con la letteratura?</a:t>
            </a:r>
          </a:p>
          <a:p>
            <a:pPr>
              <a:buFontTx/>
              <a:buChar char="-"/>
            </a:pPr>
            <a:endParaRPr lang="it-IT" i="1" dirty="0" smtClean="0"/>
          </a:p>
        </p:txBody>
      </p:sp>
    </p:spTree>
    <p:extLst>
      <p:ext uri="{BB962C8B-B14F-4D97-AF65-F5344CB8AC3E}">
        <p14:creationId xmlns:p14="http://schemas.microsoft.com/office/powerpoint/2010/main" val="2621550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70C0"/>
                </a:solidFill>
              </a:rPr>
              <a:t>Cosa cercano gli esaminatori?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i="1" u="sng" dirty="0" smtClean="0"/>
              <a:t>CONCLUSIONE:</a:t>
            </a:r>
          </a:p>
          <a:p>
            <a:pPr>
              <a:buFontTx/>
              <a:buChar char="-"/>
            </a:pPr>
            <a:r>
              <a:rPr lang="it-IT" i="1" dirty="0" smtClean="0"/>
              <a:t>L’ipotesi iniziale è stata verificata?</a:t>
            </a:r>
          </a:p>
          <a:p>
            <a:pPr>
              <a:buFontTx/>
              <a:buChar char="-"/>
            </a:pPr>
            <a:r>
              <a:rPr lang="it-IT" i="1" dirty="0" smtClean="0"/>
              <a:t>I limiti del lavoro svolto sono stati identificati?</a:t>
            </a:r>
          </a:p>
          <a:p>
            <a:pPr>
              <a:buFontTx/>
              <a:buChar char="-"/>
            </a:pPr>
            <a:r>
              <a:rPr lang="it-IT" i="1" dirty="0" smtClean="0"/>
              <a:t>I punti essenziali del lavoro e risultati ci sono?</a:t>
            </a:r>
          </a:p>
          <a:p>
            <a:pPr>
              <a:buFontTx/>
              <a:buChar char="-"/>
            </a:pPr>
            <a:r>
              <a:rPr lang="it-IT" i="1" dirty="0" smtClean="0"/>
              <a:t>Le nuove teorie sono giustificate o azzardate?</a:t>
            </a:r>
          </a:p>
          <a:p>
            <a:pPr>
              <a:buFontTx/>
              <a:buChar char="-"/>
            </a:pPr>
            <a:r>
              <a:rPr lang="it-IT" i="1" dirty="0" smtClean="0"/>
              <a:t>C’è un avanzamento della conoscenza/teorico?</a:t>
            </a:r>
          </a:p>
          <a:p>
            <a:pPr>
              <a:buFontTx/>
              <a:buChar char="-"/>
            </a:pPr>
            <a:endParaRPr lang="it-IT" i="1" dirty="0" smtClean="0"/>
          </a:p>
        </p:txBody>
      </p:sp>
    </p:spTree>
    <p:extLst>
      <p:ext uri="{BB962C8B-B14F-4D97-AF65-F5344CB8AC3E}">
        <p14:creationId xmlns:p14="http://schemas.microsoft.com/office/powerpoint/2010/main" val="2947809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70C0"/>
                </a:solidFill>
              </a:rPr>
              <a:t>Perché scrivere una tesi?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Ti permette di capire meglio il lavoro che hai svolto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Permette di disseminare la conoscenza e avanzarla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E’ un «mattoncino» su cui altri possono continuare a costruire per il bene della collettività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76112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70C0"/>
                </a:solidFill>
              </a:rPr>
              <a:t>Quando scrivere una tesi?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Prima inizi meglio è</a:t>
            </a:r>
          </a:p>
          <a:p>
            <a:r>
              <a:rPr lang="it-IT" dirty="0" smtClean="0"/>
              <a:t>Non fare le cose di fretta…</a:t>
            </a:r>
          </a:p>
          <a:p>
            <a:r>
              <a:rPr lang="it-IT" dirty="0" smtClean="0"/>
              <a:t>Non aspettare l’ultimo minuto…</a:t>
            </a:r>
          </a:p>
          <a:p>
            <a:r>
              <a:rPr lang="it-IT" dirty="0" smtClean="0"/>
              <a:t>Rispetta il tuo supervisor e i suoi tempi*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4688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i="1" dirty="0" smtClean="0">
                <a:solidFill>
                  <a:srgbClr val="0070C0"/>
                </a:solidFill>
              </a:rPr>
              <a:t>«</a:t>
            </a:r>
            <a:r>
              <a:rPr lang="it-IT" sz="3600" b="1" i="1" dirty="0">
                <a:solidFill>
                  <a:srgbClr val="0070C0"/>
                </a:solidFill>
              </a:rPr>
              <a:t>Rispetta il tuo supervisor e i suoi </a:t>
            </a:r>
            <a:r>
              <a:rPr lang="it-IT" sz="3600" b="1" i="1" dirty="0" smtClean="0">
                <a:solidFill>
                  <a:srgbClr val="0070C0"/>
                </a:solidFill>
              </a:rPr>
              <a:t>tempi»</a:t>
            </a:r>
            <a:endParaRPr lang="it-IT" sz="3600" b="1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277606" cy="4351338"/>
          </a:xfrm>
        </p:spPr>
        <p:txBody>
          <a:bodyPr/>
          <a:lstStyle/>
          <a:p>
            <a:r>
              <a:rPr lang="it-IT" dirty="0" smtClean="0"/>
              <a:t>Non aspettare l’ultimo minuto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Prendi accordi per i meetings, con TIMELINE (Gantt?)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RISPETTA  le scadenze e se non ce la fai manda quello che hai fatto anche se non è «perfetto»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RISPETTA la comunicazione (non sparire…)</a:t>
            </a:r>
          </a:p>
          <a:p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80431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70C0"/>
                </a:solidFill>
              </a:rPr>
              <a:t>Cosa NON è una tesi?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Una descrizione di tutto quello che hai fatto</a:t>
            </a:r>
          </a:p>
          <a:p>
            <a:r>
              <a:rPr lang="it-IT" dirty="0" smtClean="0"/>
              <a:t>Una descrizione cronologica del tuo lavoro</a:t>
            </a:r>
          </a:p>
          <a:p>
            <a:r>
              <a:rPr lang="it-IT" dirty="0" smtClean="0"/>
              <a:t>Un romanzo</a:t>
            </a:r>
          </a:p>
          <a:p>
            <a:r>
              <a:rPr lang="it-IT" dirty="0" smtClean="0"/>
              <a:t>Una enciclopedia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65091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70C0"/>
                </a:solidFill>
              </a:rPr>
              <a:t>Hai mai letto una tesi? 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Un buon punto di partenza</a:t>
            </a:r>
          </a:p>
          <a:p>
            <a:endParaRPr lang="it-IT" dirty="0"/>
          </a:p>
          <a:p>
            <a:r>
              <a:rPr lang="it-IT" dirty="0" smtClean="0"/>
              <a:t>Scegline una «buona» (consigliata dal supervisor, che ha vinto premi, ecc.)</a:t>
            </a:r>
          </a:p>
          <a:p>
            <a:endParaRPr lang="it-IT" dirty="0"/>
          </a:p>
          <a:p>
            <a:r>
              <a:rPr lang="it-IT" dirty="0" smtClean="0"/>
              <a:t>Analizza come è composta, lunghezza capitoli, immagini e grafici, linguaggio…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3662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70C0"/>
                </a:solidFill>
              </a:rPr>
              <a:t>1-Come inizio? 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Leggi una buona tesi come esempio (supervisor)</a:t>
            </a:r>
          </a:p>
          <a:p>
            <a:endParaRPr lang="it-IT" dirty="0"/>
          </a:p>
          <a:p>
            <a:r>
              <a:rPr lang="it-IT" dirty="0" smtClean="0"/>
              <a:t>Parla col supervisor per stabilire alcuni punti chiave della struttura della tesi (Table of Contents o ToC)</a:t>
            </a:r>
          </a:p>
          <a:p>
            <a:endParaRPr lang="it-IT" dirty="0"/>
          </a:p>
          <a:p>
            <a:r>
              <a:rPr lang="it-IT" dirty="0" smtClean="0"/>
              <a:t>Inizia con scrivere </a:t>
            </a:r>
          </a:p>
          <a:p>
            <a:pPr marL="0" indent="0">
              <a:buNone/>
            </a:pPr>
            <a:r>
              <a:rPr lang="it-IT" dirty="0" smtClean="0"/>
              <a:t>1 messaggio </a:t>
            </a:r>
            <a:r>
              <a:rPr lang="it-IT" dirty="0" smtClean="0">
                <a:sym typeface="Wingdings" panose="05000000000000000000" pitchFamily="2" charset="2"/>
              </a:rPr>
              <a:t> 1 frase  un paragrafo</a:t>
            </a:r>
          </a:p>
          <a:p>
            <a:pPr marL="0" indent="0">
              <a:buNone/>
            </a:pPr>
            <a:r>
              <a:rPr lang="it-IT" dirty="0" smtClean="0">
                <a:sym typeface="Wingdings" panose="05000000000000000000" pitchFamily="2" charset="2"/>
              </a:rPr>
              <a:t>Che riassuma la tua tesi, poi espandi. Se è difficile, fallo dopo, ma può essere utile come «bussola»</a:t>
            </a:r>
            <a:endParaRPr lang="it-IT" dirty="0" smtClean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81366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1</a:t>
            </a:r>
            <a:r>
              <a:rPr lang="it-IT" b="1" dirty="0" smtClean="0">
                <a:solidFill>
                  <a:srgbClr val="0070C0"/>
                </a:solidFill>
              </a:rPr>
              <a:t>-Come </a:t>
            </a:r>
            <a:r>
              <a:rPr lang="it-IT" b="1" dirty="0" smtClean="0">
                <a:solidFill>
                  <a:srgbClr val="0070C0"/>
                </a:solidFill>
              </a:rPr>
              <a:t>inizio? 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Puoi fare un bel </a:t>
            </a:r>
            <a:r>
              <a:rPr lang="it-IT" b="1" dirty="0" smtClean="0"/>
              <a:t>Gantt chart</a:t>
            </a:r>
            <a:r>
              <a:rPr lang="it-IT" dirty="0" smtClean="0"/>
              <a:t>! </a:t>
            </a:r>
          </a:p>
          <a:p>
            <a:r>
              <a:rPr lang="it-IT" dirty="0" smtClean="0"/>
              <a:t>Può essere utile per mantenere tabella di marcia</a:t>
            </a:r>
          </a:p>
          <a:p>
            <a:r>
              <a:rPr lang="it-IT" dirty="0" smtClean="0"/>
              <a:t>Discuti col supervisor i tempi</a:t>
            </a:r>
          </a:p>
          <a:p>
            <a:r>
              <a:rPr lang="it-IT" dirty="0" smtClean="0"/>
              <a:t>Controlla la tabella di marcia, se puoi inizia lasciando più tempo del previsto (regola del 3x)</a:t>
            </a:r>
          </a:p>
          <a:p>
            <a:r>
              <a:rPr lang="it-IT" dirty="0" smtClean="0"/>
              <a:t>Ti sarà utile come esperienza per iniziare a capire come gestire un progetto…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5390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1</a:t>
            </a:r>
            <a:r>
              <a:rPr lang="it-IT" b="1" dirty="0" smtClean="0">
                <a:solidFill>
                  <a:srgbClr val="0070C0"/>
                </a:solidFill>
              </a:rPr>
              <a:t>-Come </a:t>
            </a:r>
            <a:r>
              <a:rPr lang="it-IT" b="1" dirty="0" smtClean="0">
                <a:solidFill>
                  <a:srgbClr val="0070C0"/>
                </a:solidFill>
              </a:rPr>
              <a:t>inizio? 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Prendi il lab book </a:t>
            </a:r>
            <a:r>
              <a:rPr lang="it-IT" dirty="0" smtClean="0">
                <a:sym typeface="Wingdings" panose="05000000000000000000" pitchFamily="2" charset="2"/>
              </a:rPr>
              <a:t> parte sperimentale, descrivila</a:t>
            </a:r>
          </a:p>
          <a:p>
            <a:endParaRPr lang="it-IT" dirty="0">
              <a:sym typeface="Wingdings" panose="05000000000000000000" pitchFamily="2" charset="2"/>
            </a:endParaRPr>
          </a:p>
          <a:p>
            <a:r>
              <a:rPr lang="it-IT" dirty="0" smtClean="0">
                <a:sym typeface="Wingdings" panose="05000000000000000000" pitchFamily="2" charset="2"/>
              </a:rPr>
              <a:t>Sistema i dati  prepara i grafici e le tabelle</a:t>
            </a:r>
          </a:p>
          <a:p>
            <a:endParaRPr lang="it-IT" dirty="0">
              <a:sym typeface="Wingdings" panose="05000000000000000000" pitchFamily="2" charset="2"/>
            </a:endParaRPr>
          </a:p>
          <a:p>
            <a:r>
              <a:rPr lang="it-IT" dirty="0" smtClean="0">
                <a:sym typeface="Wingdings" panose="05000000000000000000" pitchFamily="2" charset="2"/>
              </a:rPr>
              <a:t>Guarda grafici e tabelle: quali sono essenziali? Quali vanno in appendice? Cosa dicono?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6472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</TotalTime>
  <Words>832</Words>
  <Application>Microsoft Office PowerPoint</Application>
  <PresentationFormat>On-screen Show (4:3)</PresentationFormat>
  <Paragraphs>104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Come scrivere una tesi</vt:lpstr>
      <vt:lpstr>Perché scrivere una tesi?</vt:lpstr>
      <vt:lpstr>Quando scrivere una tesi?</vt:lpstr>
      <vt:lpstr>«Rispetta il tuo supervisor e i suoi tempi»</vt:lpstr>
      <vt:lpstr>Cosa NON è una tesi?</vt:lpstr>
      <vt:lpstr>Hai mai letto una tesi? </vt:lpstr>
      <vt:lpstr>1-Come inizio? </vt:lpstr>
      <vt:lpstr>1-Come inizio? </vt:lpstr>
      <vt:lpstr>1-Come inizio? </vt:lpstr>
      <vt:lpstr>2-Come procedo? </vt:lpstr>
      <vt:lpstr>2-Come procedo? </vt:lpstr>
      <vt:lpstr>Linee guida </vt:lpstr>
      <vt:lpstr>Cosa cercano gli esaminatori?</vt:lpstr>
      <vt:lpstr>Cosa cercano gli esaminatori?</vt:lpstr>
      <vt:lpstr>Cosa cercano gli esaminatori?</vt:lpstr>
      <vt:lpstr>Cosa cercano gli esaminatori?</vt:lpstr>
      <vt:lpstr>Cosa cercano gli esaminatori?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 scrivere una tesi</dc:title>
  <dc:creator>Silvia</dc:creator>
  <cp:lastModifiedBy>author</cp:lastModifiedBy>
  <cp:revision>9</cp:revision>
  <dcterms:created xsi:type="dcterms:W3CDTF">2019-05-10T03:22:10Z</dcterms:created>
  <dcterms:modified xsi:type="dcterms:W3CDTF">2020-11-12T08:05:19Z</dcterms:modified>
</cp:coreProperties>
</file>