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sldIdLst>
    <p:sldId id="294" r:id="rId2"/>
    <p:sldId id="295" r:id="rId3"/>
    <p:sldId id="301" r:id="rId4"/>
    <p:sldId id="302" r:id="rId5"/>
    <p:sldId id="303" r:id="rId6"/>
    <p:sldId id="310" r:id="rId7"/>
    <p:sldId id="306" r:id="rId8"/>
    <p:sldId id="304" r:id="rId9"/>
    <p:sldId id="308" r:id="rId10"/>
    <p:sldId id="305" r:id="rId11"/>
    <p:sldId id="30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5" autoAdjust="0"/>
    <p:restoredTop sz="94660"/>
  </p:normalViewPr>
  <p:slideViewPr>
    <p:cSldViewPr>
      <p:cViewPr varScale="1">
        <p:scale>
          <a:sx n="105" d="100"/>
          <a:sy n="105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B83F-00BC-4781-AC49-2C380FDE26A8}" type="datetimeFigureOut">
              <a:rPr lang="en-GB" smtClean="0"/>
              <a:t>22/09/2025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B8DFD-DF63-4C70-BF46-D51B3ED89A83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06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98074F-1B28-414D-A055-8B6448778643}" type="datetime1">
              <a:rPr lang="en-GB" smtClean="0"/>
              <a:t>22/09/2025</a:t>
            </a:fld>
            <a:endParaRPr lang="en-GB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BA0A4-AA1C-424B-BA21-2A657ADE92CE}" type="datetime1">
              <a:rPr lang="en-GB" smtClean="0"/>
              <a:t>22/09/2025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0546-0F5E-4485-BA0C-23D3BD1593C5}" type="datetime1">
              <a:rPr lang="en-GB" smtClean="0"/>
              <a:t>22/09/2025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F4C3-418D-40A8-806B-03FA8BEE54CA}" type="datetime1">
              <a:rPr lang="en-GB" smtClean="0"/>
              <a:t>22/09/2025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99F89-4DE2-44C3-AB55-2A138332519A}" type="datetime1">
              <a:rPr lang="en-GB" smtClean="0"/>
              <a:t>22/09/2025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5D82C-7524-461F-A4C6-93BF21ED4FF4}" type="datetime1">
              <a:rPr lang="en-GB" smtClean="0"/>
              <a:t>22/09/2025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3046-7E7D-4DD4-8718-E097B1CFCF51}" type="datetime1">
              <a:rPr lang="en-GB" smtClean="0"/>
              <a:t>22/09/2025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3A524385-C026-42D4-8603-430C187A0831}" type="datetime1">
              <a:rPr lang="en-GB" smtClean="0"/>
              <a:t>22/09/2025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C440A95-43EF-4EED-BB63-9B8081C61170}" type="datetime1">
              <a:rPr lang="en-GB" smtClean="0"/>
              <a:t>22/09/2025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FEB05-3C25-418E-9F65-92E7742694C3}" type="datetime1">
              <a:rPr lang="en-GB" smtClean="0"/>
              <a:t>22/09/2025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79D8-E270-40BA-80BE-ECD190B3C952}" type="datetime1">
              <a:rPr lang="en-GB" smtClean="0"/>
              <a:t>22/09/2025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23F79D8-E270-40BA-80BE-ECD190B3C952}" type="datetime1">
              <a:rPr lang="en-GB" smtClean="0"/>
              <a:t>22/09/2025</a:t>
            </a:fld>
            <a:endParaRPr lang="en-GB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67979E3-B245-4F3E-9ADA-CBE8E6328059}" type="slidenum">
              <a:rPr lang="en-GB" smtClean="0"/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tossi@units.it" TargetMode="External"/><Relationship Id="rId2" Type="http://schemas.openxmlformats.org/officeDocument/2006/relationships/hyperlink" Target="mailto:mmardirossian@units.i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ftramer@units.i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moodle2.units.it/course/view.php?id=1559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oodle2.units.it/course/view.php?id=15596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oodle2.units.it/mod/assign/view.php?id=406805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ologia.units.it/corsi/1/Laurea-in-Scienze-e-Tecnologie-Biologich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843808" y="5386166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Laurea in Scienze e Tecnologie Biologiche </a:t>
            </a:r>
          </a:p>
          <a:p>
            <a:r>
              <a:rPr lang="it-IT" b="1" i="1" dirty="0">
                <a:latin typeface="Arial" panose="020B0604020202020204" pitchFamily="34" charset="0"/>
                <a:cs typeface="Arial" panose="020B0604020202020204" pitchFamily="34" charset="0"/>
              </a:rPr>
              <a:t>A.A. 2025-26</a:t>
            </a:r>
            <a:endParaRPr lang="en-GB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23528" y="1916832"/>
            <a:ext cx="8496944" cy="971680"/>
          </a:xfrm>
        </p:spPr>
        <p:txBody>
          <a:bodyPr/>
          <a:lstStyle/>
          <a:p>
            <a:r>
              <a:rPr lang="it-IT" dirty="0"/>
              <a:t>Laboratorio di Biochimica II </a:t>
            </a:r>
            <a:endParaRPr lang="en-GB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323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4641773" y="5387280"/>
            <a:ext cx="3746651" cy="1035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it-IT" sz="1600" b="1" dirty="0">
                <a:cs typeface="Arial" panose="020B0604020202020204" pitchFamily="34" charset="0"/>
              </a:rPr>
              <a:t>Tutors</a:t>
            </a:r>
            <a:r>
              <a:rPr lang="it-IT" sz="1600" dirty="0">
                <a:cs typeface="Arial" panose="020B0604020202020204" pitchFamily="34" charset="0"/>
              </a:rPr>
              <a:t>: 	Maddalena </a:t>
            </a:r>
            <a:r>
              <a:rPr lang="it-IT" sz="1600" dirty="0" err="1">
                <a:cs typeface="Arial" panose="020B0604020202020204" pitchFamily="34" charset="0"/>
              </a:rPr>
              <a:t>Frea</a:t>
            </a:r>
            <a:endParaRPr lang="it-IT" sz="1600" dirty="0"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r>
              <a:rPr lang="it-IT" sz="1600" dirty="0">
                <a:cs typeface="Arial" panose="020B0604020202020204" pitchFamily="34" charset="0"/>
              </a:rPr>
              <a:t>	Alice </a:t>
            </a:r>
            <a:r>
              <a:rPr lang="it-IT" sz="1600" dirty="0" err="1">
                <a:cs typeface="Arial" panose="020B0604020202020204" pitchFamily="34" charset="0"/>
              </a:rPr>
              <a:t>Megna</a:t>
            </a:r>
            <a:endParaRPr lang="it-IT" sz="1600" dirty="0"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r>
              <a:rPr lang="it-IT" sz="1600" dirty="0">
                <a:cs typeface="Arial" panose="020B0604020202020204" pitchFamily="34" charset="0"/>
              </a:rPr>
              <a:t>	Gaia Scaramella </a:t>
            </a:r>
          </a:p>
        </p:txBody>
      </p:sp>
      <p:sp>
        <p:nvSpPr>
          <p:cNvPr id="3" name="Rettangolo 2"/>
          <p:cNvSpPr/>
          <p:nvPr/>
        </p:nvSpPr>
        <p:spPr>
          <a:xfrm>
            <a:off x="899592" y="4456152"/>
            <a:ext cx="576064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Segnaposto contenuto 14"/>
          <p:cNvSpPr>
            <a:spLocks noGrp="1"/>
          </p:cNvSpPr>
          <p:nvPr>
            <p:ph idx="1"/>
          </p:nvPr>
        </p:nvSpPr>
        <p:spPr>
          <a:xfrm>
            <a:off x="107504" y="1340769"/>
            <a:ext cx="8229600" cy="345638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endParaRPr lang="it-IT" sz="2000" dirty="0"/>
          </a:p>
          <a:p>
            <a:pPr>
              <a:spcAft>
                <a:spcPts val="1200"/>
              </a:spcAft>
            </a:pPr>
            <a:r>
              <a:rPr lang="it-IT" sz="2400" dirty="0"/>
              <a:t>Prof.ssa  P. Cescutti</a:t>
            </a:r>
          </a:p>
          <a:p>
            <a:pPr marL="109728" indent="0">
              <a:spcAft>
                <a:spcPts val="1200"/>
              </a:spcAft>
              <a:buNone/>
            </a:pPr>
            <a:endParaRPr lang="it-IT" sz="2400" dirty="0"/>
          </a:p>
          <a:p>
            <a:pPr>
              <a:spcAft>
                <a:spcPts val="1200"/>
              </a:spcAft>
            </a:pPr>
            <a:r>
              <a:rPr lang="it-IT" sz="2400" dirty="0"/>
              <a:t>Prof. M. Mardirossian</a:t>
            </a:r>
          </a:p>
          <a:p>
            <a:pPr>
              <a:spcAft>
                <a:spcPts val="1200"/>
              </a:spcAft>
            </a:pPr>
            <a:endParaRPr lang="it-IT" sz="2400" dirty="0"/>
          </a:p>
          <a:p>
            <a:pPr>
              <a:spcAft>
                <a:spcPts val="1200"/>
              </a:spcAft>
            </a:pPr>
            <a:r>
              <a:rPr lang="it-IT" sz="2400" dirty="0"/>
              <a:t>Prof.ssa F. </a:t>
            </a:r>
            <a:r>
              <a:rPr lang="it-IT" sz="2400" dirty="0" err="1"/>
              <a:t>Tramer</a:t>
            </a:r>
            <a:r>
              <a:rPr lang="it-IT" sz="2400" dirty="0"/>
              <a:t>    </a:t>
            </a:r>
            <a:endParaRPr lang="en-GB" sz="2400" dirty="0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2</a:t>
            </a:fld>
            <a:endParaRPr lang="en-GB"/>
          </a:p>
        </p:txBody>
      </p:sp>
      <p:sp>
        <p:nvSpPr>
          <p:cNvPr id="14" name="Titolo 13"/>
          <p:cNvSpPr>
            <a:spLocks noGrp="1"/>
          </p:cNvSpPr>
          <p:nvPr>
            <p:ph type="title"/>
          </p:nvPr>
        </p:nvSpPr>
        <p:spPr>
          <a:xfrm>
            <a:off x="1464315" y="260648"/>
            <a:ext cx="6120680" cy="864096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I docenti del corso </a:t>
            </a:r>
            <a:endParaRPr lang="en-GB" sz="3600" dirty="0"/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62196"/>
              </p:ext>
            </p:extLst>
          </p:nvPr>
        </p:nvGraphicFramePr>
        <p:xfrm>
          <a:off x="4644008" y="2996952"/>
          <a:ext cx="4315880" cy="701040"/>
        </p:xfrm>
        <a:graphic>
          <a:graphicData uri="http://schemas.openxmlformats.org/drawingml/2006/table">
            <a:tbl>
              <a:tblPr/>
              <a:tblGrid>
                <a:gridCol w="917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8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996"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Tel: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040558.8703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996"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E-mail: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 u="none" strike="noStrike" dirty="0">
                          <a:solidFill>
                            <a:srgbClr val="607D91"/>
                          </a:solidFill>
                          <a:effectLst/>
                          <a:hlinkClick r:id="rId2"/>
                        </a:rPr>
                        <a:t>mmardirossian@units.it</a:t>
                      </a:r>
                      <a:endParaRPr lang="en-GB" dirty="0">
                        <a:effectLst/>
                      </a:endParaRP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30361"/>
              </p:ext>
            </p:extLst>
          </p:nvPr>
        </p:nvGraphicFramePr>
        <p:xfrm>
          <a:off x="4644008" y="1772816"/>
          <a:ext cx="4170964" cy="701040"/>
        </p:xfrm>
        <a:graphic>
          <a:graphicData uri="http://schemas.openxmlformats.org/drawingml/2006/table">
            <a:tbl>
              <a:tblPr/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4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996"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Tel: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040558.8755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996"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E-mail: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 u="none" strike="noStrike" dirty="0">
                          <a:solidFill>
                            <a:srgbClr val="607D91"/>
                          </a:solidFill>
                          <a:effectLst/>
                          <a:hlinkClick r:id="rId3"/>
                        </a:rPr>
                        <a:t>pcescutti@units.it</a:t>
                      </a:r>
                      <a:endParaRPr lang="en-GB" dirty="0">
                        <a:effectLst/>
                      </a:endParaRP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777076"/>
              </p:ext>
            </p:extLst>
          </p:nvPr>
        </p:nvGraphicFramePr>
        <p:xfrm>
          <a:off x="4655922" y="4171908"/>
          <a:ext cx="4174230" cy="701040"/>
        </p:xfrm>
        <a:graphic>
          <a:graphicData uri="http://schemas.openxmlformats.org/drawingml/2006/table">
            <a:tbl>
              <a:tblPr/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996"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Tel: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040558.8748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996">
                <a:tc>
                  <a:txBody>
                    <a:bodyPr/>
                    <a:lstStyle/>
                    <a:p>
                      <a:pPr fontAlgn="t"/>
                      <a:r>
                        <a:rPr lang="en-GB" dirty="0">
                          <a:effectLst/>
                        </a:rPr>
                        <a:t>E-mail:</a:t>
                      </a: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u="none" strike="noStrike" dirty="0">
                          <a:solidFill>
                            <a:srgbClr val="607D91"/>
                          </a:solidFill>
                          <a:effectLst/>
                          <a:hlinkClick r:id="rId4"/>
                        </a:rPr>
                        <a:t>ftramer@units.it</a:t>
                      </a:r>
                      <a:endParaRPr lang="en-GB" dirty="0">
                        <a:effectLst/>
                      </a:endParaRPr>
                    </a:p>
                  </a:txBody>
                  <a:tcPr marL="38100" marR="38100" marT="38100" marB="38100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550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400" dirty="0">
                <a:cs typeface="Arial" panose="020B0604020202020204" pitchFamily="34" charset="0"/>
              </a:rPr>
              <a:t>12 lezioni teoriche da 2 ore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400" dirty="0">
                <a:cs typeface="Arial" panose="020B0604020202020204" pitchFamily="34" charset="0"/>
              </a:rPr>
              <a:t>12 esperienze di laboratorio della durata di 3 ore ciascuno (1 docente + 1 tutor)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400" dirty="0">
                <a:cs typeface="Arial" panose="020B0604020202020204" pitchFamily="34" charset="0"/>
              </a:rPr>
              <a:t>Indispensabile </a:t>
            </a:r>
            <a:r>
              <a:rPr lang="it-IT" sz="2400" u="sng" dirty="0">
                <a:cs typeface="Arial" panose="020B0604020202020204" pitchFamily="34" charset="0"/>
              </a:rPr>
              <a:t>iscrizione al Corso tramite </a:t>
            </a:r>
            <a:r>
              <a:rPr lang="it-IT" sz="2400" u="sng" dirty="0" err="1">
                <a:cs typeface="Arial" panose="020B0604020202020204" pitchFamily="34" charset="0"/>
              </a:rPr>
              <a:t>Moodle</a:t>
            </a:r>
            <a:endParaRPr lang="it-IT" sz="2400" u="sng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400" u="sng" dirty="0">
                <a:cs typeface="Arial" panose="020B0604020202020204" pitchFamily="34" charset="0"/>
              </a:rPr>
              <a:t>Indispensabile iscrizione ad un turno di laboratorio su </a:t>
            </a:r>
            <a:r>
              <a:rPr lang="it-IT" sz="2400" u="sng" dirty="0" err="1">
                <a:cs typeface="Arial" panose="020B0604020202020204" pitchFamily="34" charset="0"/>
              </a:rPr>
              <a:t>Moodle</a:t>
            </a:r>
            <a:r>
              <a:rPr lang="it-IT" sz="2400" dirty="0">
                <a:cs typeface="Arial" panose="020B0604020202020204" pitchFamily="34" charset="0"/>
              </a:rPr>
              <a:t>. Il turno scelto vale per tutta la durata del corso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400" dirty="0">
                <a:cs typeface="Arial" panose="020B0604020202020204" pitchFamily="34" charset="0"/>
              </a:rPr>
              <a:t>Il «Lab Biologia aula A» si trova in Ed. C1 seminterrato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it-IT" sz="2400" dirty="0">
                <a:cs typeface="Arial" panose="020B0604020202020204" pitchFamily="34" charset="0"/>
              </a:rPr>
              <a:t>Il materiale didattico sarà disponibile sulla piattaforma </a:t>
            </a:r>
            <a:r>
              <a:rPr lang="it-IT" sz="2400" dirty="0" err="1">
                <a:cs typeface="Arial" panose="020B0604020202020204" pitchFamily="34" charset="0"/>
              </a:rPr>
              <a:t>Moodle</a:t>
            </a:r>
            <a:endParaRPr lang="it-IT" sz="24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it-IT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GB" dirty="0">
              <a:cs typeface="Arial" panose="020B0604020202020204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3</a:t>
            </a:fld>
            <a:endParaRPr lang="en-GB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907704" y="260648"/>
            <a:ext cx="5482952" cy="864096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Attività del corso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4947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23528" y="906992"/>
            <a:ext cx="8640960" cy="5044016"/>
          </a:xfrm>
        </p:spPr>
        <p:txBody>
          <a:bodyPr>
            <a:noAutofit/>
          </a:bodyPr>
          <a:lstStyle/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Norme di comportamento in un laboratorio di chimica/biochimica.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Precisione, accuratezza, portata, sensibilità. Cifre significative.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Concentrazione, formule pratiche per preparare soluzioni.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Teoria delle titolazioni, indicatori.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Elettrodi e titolazioni potenziometriche del </a:t>
            </a:r>
            <a:r>
              <a:rPr lang="it-IT" sz="1700" dirty="0" err="1"/>
              <a:t>pH</a:t>
            </a:r>
            <a:r>
              <a:rPr lang="it-IT" sz="1700" dirty="0"/>
              <a:t>. Curve di titolazione.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Soluzioni tampone.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Proteine native e denaturate. 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Metodiche per purificare molecole: frazionamento, estrazione, monitoraggio della purificazione, resa. Centrifugazione e sue applicazioni.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Separazione di molecole mediante cromatografia.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Separazione di molecole mediante elettroforesi.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Tecniche immunologiche: principi e pratica del Western </a:t>
            </a:r>
            <a:r>
              <a:rPr lang="it-IT" sz="1700" dirty="0" err="1"/>
              <a:t>blot</a:t>
            </a:r>
            <a:r>
              <a:rPr lang="it-IT" sz="1700" dirty="0"/>
              <a:t>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Tecniche spettroscopiche I: UV/visibile, legge di Lambert-</a:t>
            </a:r>
            <a:r>
              <a:rPr lang="it-IT" sz="1700" dirty="0" err="1"/>
              <a:t>Beer</a:t>
            </a:r>
            <a:r>
              <a:rPr lang="it-IT" sz="1700" dirty="0"/>
              <a:t>. Metodi di determinazione della concentrazione delle proteine.</a:t>
            </a:r>
          </a:p>
          <a:p>
            <a:pPr marL="395287" indent="-285750" algn="just">
              <a:spcBef>
                <a:spcPts val="0"/>
              </a:spcBef>
              <a:spcAft>
                <a:spcPts val="600"/>
              </a:spcAft>
            </a:pPr>
            <a:r>
              <a:rPr lang="it-IT" sz="1700" dirty="0"/>
              <a:t>Tecniche spettroscopiche II: fluorescenza, chemiluminescenza e bioluminescenza. Misura della cinetica enzimatica, inibizione enzimatica.</a:t>
            </a:r>
            <a:endParaRPr lang="en-GB" sz="17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4</a:t>
            </a:fld>
            <a:endParaRPr lang="en-GB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792088"/>
          </a:xfrm>
        </p:spPr>
        <p:txBody>
          <a:bodyPr lIns="36000" tIns="0" rIns="36000" bIns="0">
            <a:normAutofit/>
          </a:bodyPr>
          <a:lstStyle/>
          <a:p>
            <a:pPr algn="ctr"/>
            <a:r>
              <a:rPr lang="it-IT" sz="3600" dirty="0"/>
              <a:t>Programma della parte teorica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532158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5</a:t>
            </a:fld>
            <a:endParaRPr lang="en-GB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14400" y="116632"/>
            <a:ext cx="7715200" cy="720080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Le esperienze in laboratorio </a:t>
            </a:r>
            <a:endParaRPr lang="en-GB" sz="36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395536" y="764704"/>
            <a:ext cx="8496944" cy="5472608"/>
          </a:xfrm>
        </p:spPr>
        <p:txBody>
          <a:bodyPr>
            <a:noAutofit/>
          </a:bodyPr>
          <a:lstStyle/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Preparazione di soluzioni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Titolazioni acido-base in presenza di indicatori o con pH-metro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Preparazione di soluzioni tampone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Denaturazione di proteine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Tecniche di </a:t>
            </a:r>
            <a:r>
              <a:rPr lang="it-IT" sz="1700" dirty="0" err="1"/>
              <a:t>omogenizzazione</a:t>
            </a:r>
            <a:r>
              <a:rPr lang="it-IT" sz="1700" dirty="0"/>
              <a:t> di tessuti e separazione mediante centrifugazione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Utilizzo dello spettrofotometro: misurazione dello spettro di un estratto proteico e determinazione della concentrazione proteica.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Misurazione della fluorescenza e sua perturbazione.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Separazione di una miscela molecolare mediante cromatografia a esclusione molecolare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Verifica sperimentale della legge di </a:t>
            </a:r>
            <a:r>
              <a:rPr lang="it-IT" sz="1700" dirty="0" err="1"/>
              <a:t>Michaelis-Menten</a:t>
            </a:r>
            <a:r>
              <a:rPr lang="it-IT" sz="1700" dirty="0"/>
              <a:t>.</a:t>
            </a:r>
          </a:p>
          <a:p>
            <a:pPr marL="628650" indent="-519113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+mj-lt"/>
              <a:buAutoNum type="arabicParenR"/>
            </a:pPr>
            <a:r>
              <a:rPr lang="it-IT" sz="1700" dirty="0"/>
              <a:t>Separazione di una proteina da un lisato cellulare mediante cromatografia di affinità</a:t>
            </a:r>
          </a:p>
          <a:p>
            <a:pPr marL="109537" indent="0" algn="just">
              <a:lnSpc>
                <a:spcPts val="24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None/>
            </a:pPr>
            <a:r>
              <a:rPr lang="it-IT" sz="1700" dirty="0"/>
              <a:t>11+12) Separazione elettroforetica di proteine tramite SDS-PAGE, colorazione 	 e </a:t>
            </a:r>
            <a:r>
              <a:rPr lang="it-IT" sz="1700" dirty="0" err="1"/>
              <a:t>blotting</a:t>
            </a:r>
            <a:r>
              <a:rPr lang="it-IT" sz="1700" dirty="0"/>
              <a:t> del gel.</a:t>
            </a:r>
          </a:p>
        </p:txBody>
      </p:sp>
    </p:spTree>
    <p:extLst>
      <p:ext uri="{BB962C8B-B14F-4D97-AF65-F5344CB8AC3E}">
        <p14:creationId xmlns:p14="http://schemas.microsoft.com/office/powerpoint/2010/main" val="1119221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01F545E-1897-42A4-AE30-DD9D365D5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6</a:t>
            </a:fld>
            <a:endParaRPr lang="en-GB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8EE9536-F26A-4E8A-ACA8-B6523D9DD80B}"/>
              </a:ext>
            </a:extLst>
          </p:cNvPr>
          <p:cNvSpPr/>
          <p:nvPr/>
        </p:nvSpPr>
        <p:spPr>
          <a:xfrm>
            <a:off x="359532" y="1556792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/>
              <a:t>ISCRIVERSI AL CORSO</a:t>
            </a:r>
          </a:p>
          <a:p>
            <a:endParaRPr lang="it-IT" sz="2000" dirty="0"/>
          </a:p>
          <a:p>
            <a:r>
              <a:rPr lang="it-IT" sz="2000" dirty="0"/>
              <a:t>Entrare in MOODLE2</a:t>
            </a:r>
          </a:p>
          <a:p>
            <a:endParaRPr lang="it-IT" sz="2000" dirty="0"/>
          </a:p>
          <a:p>
            <a:r>
              <a:rPr lang="it-IT" sz="2000" dirty="0"/>
              <a:t>Iscriversi al corso 025SV-2 - LABORATORIO DI BIOCHIMICA 25</a:t>
            </a:r>
          </a:p>
          <a:p>
            <a:endParaRPr lang="it-IT" sz="2000" dirty="0"/>
          </a:p>
          <a:p>
            <a:r>
              <a:rPr lang="it-IT" sz="2000" dirty="0">
                <a:hlinkClick r:id="rId2"/>
              </a:rPr>
              <a:t>https://moodle2.units.it/course/view.php?id=15596</a:t>
            </a:r>
            <a:endParaRPr lang="it-IT" sz="2000" dirty="0"/>
          </a:p>
          <a:p>
            <a:endParaRPr lang="it-IT" sz="2000" dirty="0"/>
          </a:p>
          <a:p>
            <a:r>
              <a:rPr lang="it-IT" sz="2000" dirty="0" err="1">
                <a:highlight>
                  <a:srgbClr val="00FF00"/>
                </a:highlight>
              </a:rPr>
              <a:t>Pw</a:t>
            </a:r>
            <a:r>
              <a:rPr lang="it-IT" sz="2000" dirty="0">
                <a:highlight>
                  <a:srgbClr val="00FF00"/>
                </a:highlight>
              </a:rPr>
              <a:t> di accesso: LabBiol25</a:t>
            </a:r>
          </a:p>
          <a:p>
            <a:endParaRPr lang="it-IT" sz="2000" dirty="0"/>
          </a:p>
          <a:p>
            <a:r>
              <a:rPr lang="it-IT" sz="2000" dirty="0"/>
              <a:t>Indicare un indirizzo email che si utilizza correntemente (</a:t>
            </a:r>
            <a:r>
              <a:rPr lang="it-IT" sz="2000" b="1" dirty="0"/>
              <a:t>MEGLIO quello istituzionale</a:t>
            </a:r>
            <a:r>
              <a:rPr lang="it-IT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9702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7</a:t>
            </a:fld>
            <a:endParaRPr lang="en-GB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224610"/>
            <a:ext cx="6290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hlinkClick r:id="rId2"/>
              </a:rPr>
              <a:t>https://moodle2.units.it/course/view.php?id=15596</a:t>
            </a:r>
            <a:endParaRPr lang="it-IT" dirty="0"/>
          </a:p>
          <a:p>
            <a:endParaRPr lang="it-IT" dirty="0"/>
          </a:p>
          <a:p>
            <a:r>
              <a:rPr lang="it-IT" dirty="0"/>
              <a:t>ISCRIVERSI AD UN TURNO DI LABORATORIO </a:t>
            </a:r>
          </a:p>
          <a:p>
            <a:r>
              <a:rPr lang="it-IT" dirty="0"/>
              <a:t>L’ISCRIZIONE VALE PER TUTTA LA DURATA DEL CORSO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BBE63C1-E760-4121-BAA5-A1F0E58F5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1424939"/>
            <a:ext cx="4933986" cy="512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397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287524" y="764704"/>
            <a:ext cx="8568952" cy="5400600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b="1" dirty="0">
                <a:solidFill>
                  <a:prstClr val="black"/>
                </a:solidFill>
                <a:ea typeface="Calibri"/>
                <a:cs typeface="Times New Roman"/>
              </a:rPr>
              <a:t>Durante il Corso</a:t>
            </a: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: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compilazione di una relazione scritta per ogni esercitazione riguardante la teoria e le attività di laboratorio svolte (</a:t>
            </a:r>
            <a:r>
              <a:rPr lang="it-IT" sz="1800" dirty="0" err="1">
                <a:solidFill>
                  <a:prstClr val="black"/>
                </a:solidFill>
                <a:ea typeface="Calibri"/>
                <a:cs typeface="Times New Roman"/>
              </a:rPr>
              <a:t>max</a:t>
            </a: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 0,25 punti/relazione). Punteggio massimo totale acquisibile 3/30. 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endParaRPr lang="it-IT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b="1" dirty="0">
                <a:solidFill>
                  <a:prstClr val="black"/>
                </a:solidFill>
                <a:ea typeface="Calibri"/>
                <a:cs typeface="Times New Roman"/>
              </a:rPr>
              <a:t>Esame finale: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dirty="0"/>
              <a:t>Test scritto: 32 quesiti (scelta multipla e risposta aperta) sugli argomenti teorici trattati a lezione e sulle esperienze svolte in laboratorio. Per superare il test scritto è necessario rispondere esattamente ad almeno il 50% delle domande. Ad ogni quesito verrà assegnato il punteggio di 3 se la risposta è corretta, 0 se manca la risposta, -1 (meno 1) se la risposta è sbagliata. Il massimo punteggio acquisibile con il test scritto è di 33/30 (che corrisponde a 30 e lode).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dirty="0"/>
              <a:t> </a:t>
            </a:r>
            <a:br>
              <a:rPr lang="it-IT" sz="1800" dirty="0"/>
            </a:br>
            <a:r>
              <a:rPr lang="it-IT" sz="1800" dirty="0"/>
              <a:t>Relazione scritta (compilata solo da chi ha partecipato al laboratorio) valutata </a:t>
            </a:r>
            <a:r>
              <a:rPr lang="it-IT" sz="1800" dirty="0" err="1"/>
              <a:t>max</a:t>
            </a:r>
            <a:r>
              <a:rPr lang="it-IT" sz="1800" dirty="0"/>
              <a:t> 0,25/30. Max acquisibile con le relazioni: 3/30. </a:t>
            </a:r>
            <a:r>
              <a:rPr lang="it-IT" sz="1800" b="1" dirty="0"/>
              <a:t>Il punteggio delle relazioni verrà sommato al punteggio acquisito col test scritto e 	costituirà il voto finale.</a:t>
            </a:r>
            <a:endParaRPr lang="en-GB" sz="1800" b="1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8</a:t>
            </a:fld>
            <a:endParaRPr lang="en-GB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93204" y="85235"/>
            <a:ext cx="8229600" cy="782960"/>
          </a:xfrm>
        </p:spPr>
        <p:txBody>
          <a:bodyPr tIns="0" bIns="0">
            <a:normAutofit/>
          </a:bodyPr>
          <a:lstStyle/>
          <a:p>
            <a:pPr algn="ctr"/>
            <a:r>
              <a:rPr lang="it-IT" sz="3600" dirty="0"/>
              <a:t>L’esame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131641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755576"/>
            <a:ext cx="8568952" cy="4896544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Elaborato da preparare dopo ogni esperienza (times new </a:t>
            </a:r>
            <a:r>
              <a:rPr lang="it-IT" sz="1800" dirty="0" err="1">
                <a:solidFill>
                  <a:prstClr val="black"/>
                </a:solidFill>
                <a:ea typeface="Calibri"/>
                <a:cs typeface="Times New Roman"/>
              </a:rPr>
              <a:t>roman</a:t>
            </a: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 12, </a:t>
            </a:r>
            <a:r>
              <a:rPr lang="it-IT" sz="1800" dirty="0" err="1">
                <a:solidFill>
                  <a:prstClr val="black"/>
                </a:solidFill>
                <a:ea typeface="Calibri"/>
                <a:cs typeface="Times New Roman"/>
              </a:rPr>
              <a:t>max</a:t>
            </a: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 1/2 pagine, a seconda delle </a:t>
            </a:r>
            <a:r>
              <a:rPr lang="it-IT" sz="1800" dirty="0" err="1">
                <a:solidFill>
                  <a:prstClr val="black"/>
                </a:solidFill>
                <a:ea typeface="Calibri"/>
                <a:cs typeface="Times New Roman"/>
              </a:rPr>
              <a:t>indiczioni</a:t>
            </a: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 del docente) e caricare nei contenitori in </a:t>
            </a:r>
            <a:r>
              <a:rPr lang="it-IT" sz="1800" dirty="0" err="1">
                <a:solidFill>
                  <a:prstClr val="black"/>
                </a:solidFill>
                <a:ea typeface="Calibri"/>
                <a:cs typeface="Times New Roman"/>
              </a:rPr>
              <a:t>Moodle</a:t>
            </a: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it-IT" sz="1800" dirty="0">
                <a:solidFill>
                  <a:prstClr val="black"/>
                </a:solidFill>
                <a:highlight>
                  <a:srgbClr val="00FF00"/>
                </a:highlight>
                <a:ea typeface="Calibri"/>
                <a:cs typeface="Times New Roman"/>
              </a:rPr>
              <a:t>(scadenza temporale!!!!).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b="1" dirty="0">
                <a:solidFill>
                  <a:prstClr val="black"/>
                </a:solidFill>
                <a:ea typeface="Calibri"/>
                <a:cs typeface="Times New Roman"/>
              </a:rPr>
              <a:t>NB! Nome del file pdf: COGNOME_NOME_ESP#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endParaRPr lang="it-IT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b="1" dirty="0">
                <a:solidFill>
                  <a:prstClr val="black"/>
                </a:solidFill>
                <a:ea typeface="Calibri"/>
                <a:cs typeface="Times New Roman"/>
              </a:rPr>
              <a:t>1) SCOPO DELL’ESPERIENZA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endParaRPr lang="it-IT" sz="10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b="1" dirty="0">
                <a:solidFill>
                  <a:prstClr val="black"/>
                </a:solidFill>
                <a:ea typeface="Calibri"/>
                <a:cs typeface="Times New Roman"/>
              </a:rPr>
              <a:t>2) PRINCIPI SU CUI L’ESPERIENZA SI BASA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Brevi cenni teorici sui princìpi cardine dei protocolli sperimentali attuati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endParaRPr lang="it-IT" sz="10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b="1" dirty="0">
                <a:solidFill>
                  <a:prstClr val="black"/>
                </a:solidFill>
                <a:ea typeface="Calibri"/>
                <a:cs typeface="Times New Roman"/>
              </a:rPr>
              <a:t>3) RISULTATI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indicare i dati ottenuti (grezzi ed elaborati) in tabelle e/o grafici, con attenzione agli assi e alle unità di misura. Esplicitare le formule matematiche utilizzate e riportare almeno un esempio di calcolo rappresentativo delle operazioni svolte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endParaRPr lang="it-IT" sz="10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b="1" dirty="0">
                <a:solidFill>
                  <a:prstClr val="black"/>
                </a:solidFill>
                <a:ea typeface="Calibri"/>
                <a:cs typeface="Times New Roman"/>
              </a:rPr>
              <a:t>4) DISCUSSIONE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buClrTx/>
              <a:buSzTx/>
              <a:buNone/>
            </a:pPr>
            <a:r>
              <a:rPr lang="it-IT" sz="1800" dirty="0">
                <a:solidFill>
                  <a:prstClr val="black"/>
                </a:solidFill>
                <a:ea typeface="Calibri"/>
                <a:cs typeface="Times New Roman"/>
              </a:rPr>
              <a:t>Qual è il significato del lavoro svolto? i valori sono attendibili? il risultato è credibile? Perché? I risultati sono in linea con quelli dei colleghi? Ipotesi per spiegare un possibile disallineamento? Ci sono stati errori? Quali?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9</a:t>
            </a:fld>
            <a:endParaRPr lang="en-GB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67544" y="84931"/>
            <a:ext cx="8229600" cy="782960"/>
          </a:xfrm>
        </p:spPr>
        <p:txBody>
          <a:bodyPr tIns="0" bIns="0">
            <a:normAutofit/>
          </a:bodyPr>
          <a:lstStyle/>
          <a:p>
            <a:pPr algn="ctr"/>
            <a:r>
              <a:rPr lang="it-IT" sz="3600" dirty="0"/>
              <a:t>La relazione sulla esercitazione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06685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sz="2000" b="1" dirty="0"/>
              <a:t>Materiale necessario</a:t>
            </a:r>
            <a:r>
              <a:rPr lang="it-IT" sz="2000" dirty="0"/>
              <a:t>:</a:t>
            </a:r>
          </a:p>
          <a:p>
            <a:pPr algn="just"/>
            <a:r>
              <a:rPr lang="it-IT" sz="2000" dirty="0"/>
              <a:t>Un camice da laboratorio (laboratorio chimico/biologico) </a:t>
            </a:r>
          </a:p>
          <a:p>
            <a:pPr algn="just"/>
            <a:r>
              <a:rPr lang="it-IT" sz="2000" dirty="0"/>
              <a:t>Dispositivi di Protezione Individuali forniti in Lab</a:t>
            </a:r>
          </a:p>
          <a:p>
            <a:pPr algn="just"/>
            <a:r>
              <a:rPr lang="it-IT" sz="2000" dirty="0"/>
              <a:t>Mascherine di ricambio se ci saranno indicazioni in tal senso</a:t>
            </a:r>
          </a:p>
          <a:p>
            <a:pPr marL="109728" indent="0" algn="just">
              <a:buNone/>
            </a:pPr>
            <a:endParaRPr lang="it-IT" sz="2000" dirty="0"/>
          </a:p>
          <a:p>
            <a:pPr algn="just"/>
            <a:endParaRPr lang="it-IT" sz="2000" dirty="0"/>
          </a:p>
          <a:p>
            <a:pPr marL="365125" indent="-255588" algn="just"/>
            <a:r>
              <a:rPr lang="it-IT" sz="2000" b="1" dirty="0"/>
              <a:t>Azioni necessarie</a:t>
            </a:r>
            <a:r>
              <a:rPr lang="it-IT" sz="2000" dirty="0"/>
              <a:t>:  </a:t>
            </a:r>
          </a:p>
          <a:p>
            <a:pPr algn="just"/>
            <a:r>
              <a:rPr lang="it-IT" sz="2000" dirty="0"/>
              <a:t>Caricare l’attestato dei Corsi sulla sicurezza qui:</a:t>
            </a:r>
          </a:p>
          <a:p>
            <a:pPr marL="360363" indent="-250825" algn="just">
              <a:buNone/>
            </a:pPr>
            <a:r>
              <a:rPr lang="it-IT" sz="2000" dirty="0"/>
              <a:t>	</a:t>
            </a:r>
            <a:r>
              <a:rPr lang="it-IT" sz="2000" dirty="0">
                <a:hlinkClick r:id="rId2"/>
              </a:rPr>
              <a:t>https://moodle2.units.it/mod/assign/view.php?id=406805</a:t>
            </a:r>
            <a:endParaRPr lang="it-IT" sz="2000" dirty="0"/>
          </a:p>
          <a:p>
            <a:pPr marL="360363" indent="-250825" algn="just">
              <a:buNone/>
            </a:pPr>
            <a:endParaRPr lang="it-IT" sz="2000" dirty="0"/>
          </a:p>
          <a:p>
            <a:pPr algn="just"/>
            <a:r>
              <a:rPr lang="it-IT" sz="2000" dirty="0"/>
              <a:t>Iscriversi una sola volta ad un turno di laboratorio (Esperienza turno 1,2,3,4) sulla piattaforma </a:t>
            </a:r>
            <a:r>
              <a:rPr lang="it-IT" sz="2000" dirty="0" err="1"/>
              <a:t>Moodle</a:t>
            </a:r>
            <a:r>
              <a:rPr lang="it-IT" sz="2000" dirty="0"/>
              <a:t> (turno compatibile con la frequenza ad altri Corsi di Insegnamento). Studenti divisi in 4 gruppi fissi da circa 24 studenti per turno. Per eventuali cambi di turno organizzarsi con i colleghi per uno scambio. 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10</a:t>
            </a:fld>
            <a:endParaRPr lang="en-GB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it-IT" sz="3600" dirty="0"/>
              <a:t>Per essere pronti a iniziare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42337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C5FDAA0B-7133-4210-B5B6-75B9B94B8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56" y="1052736"/>
            <a:ext cx="8229600" cy="1947672"/>
          </a:xfrm>
        </p:spPr>
        <p:txBody>
          <a:bodyPr>
            <a:normAutofit lnSpcReduction="10000"/>
          </a:bodyPr>
          <a:lstStyle/>
          <a:p>
            <a:r>
              <a:rPr lang="it-IT" sz="2400" dirty="0"/>
              <a:t>Sito del </a:t>
            </a:r>
            <a:r>
              <a:rPr lang="it-IT" sz="2400" dirty="0" err="1"/>
              <a:t>CdS</a:t>
            </a:r>
            <a:endParaRPr lang="it-IT" sz="2400" dirty="0"/>
          </a:p>
          <a:p>
            <a:pPr marL="109728" indent="0">
              <a:buNone/>
            </a:pPr>
            <a:r>
              <a:rPr lang="it-IT" sz="2400" dirty="0">
                <a:hlinkClick r:id="rId2"/>
              </a:rPr>
              <a:t>https://www.biologia.units.it/corsi/1/Laurea-in-Scienze-e-Tecnologie-Biologiche</a:t>
            </a:r>
            <a:endParaRPr lang="it-IT" sz="2400" dirty="0"/>
          </a:p>
          <a:p>
            <a:pPr marL="109728" indent="0">
              <a:buNone/>
            </a:pPr>
            <a:endParaRPr lang="it-IT" sz="2400" dirty="0"/>
          </a:p>
          <a:p>
            <a:r>
              <a:rPr lang="it-IT" sz="2400" dirty="0" err="1"/>
              <a:t>Essetre</a:t>
            </a:r>
            <a:endParaRPr lang="it-IT" sz="2400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D149FA7-FEA8-40E4-BE38-ABF100FA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79E3-B245-4F3E-9ADA-CBE8E6328059}" type="slidenum">
              <a:rPr lang="en-GB" smtClean="0"/>
              <a:t>11</a:t>
            </a:fld>
            <a:endParaRPr lang="en-GB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2EDBE841-5EFE-446C-97E2-C11A297EC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656" y="327794"/>
            <a:ext cx="8229600" cy="724942"/>
          </a:xfrm>
        </p:spPr>
        <p:txBody>
          <a:bodyPr>
            <a:normAutofit/>
          </a:bodyPr>
          <a:lstStyle/>
          <a:p>
            <a:r>
              <a:rPr lang="it-IT" sz="3200" dirty="0"/>
              <a:t>Dove trovo informazioni sul corso?</a:t>
            </a:r>
          </a:p>
        </p:txBody>
      </p:sp>
      <p:sp>
        <p:nvSpPr>
          <p:cNvPr id="5" name="Titolo 3">
            <a:extLst>
              <a:ext uri="{FF2B5EF4-FFF2-40B4-BE49-F238E27FC236}">
                <a16:creationId xmlns:a16="http://schemas.microsoft.com/office/drawing/2014/main" id="{24DF1854-C1A5-4CE3-8B50-6698078BB283}"/>
              </a:ext>
            </a:extLst>
          </p:cNvPr>
          <p:cNvSpPr txBox="1">
            <a:spLocks/>
          </p:cNvSpPr>
          <p:nvPr/>
        </p:nvSpPr>
        <p:spPr>
          <a:xfrm>
            <a:off x="465144" y="3208114"/>
            <a:ext cx="8229600" cy="724942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it-IT" sz="3200" dirty="0"/>
              <a:t>Come comunico con i docenti via mail?</a:t>
            </a:r>
          </a:p>
        </p:txBody>
      </p:sp>
      <p:sp>
        <p:nvSpPr>
          <p:cNvPr id="6" name="Segnaposto contenuto 1">
            <a:extLst>
              <a:ext uri="{FF2B5EF4-FFF2-40B4-BE49-F238E27FC236}">
                <a16:creationId xmlns:a16="http://schemas.microsoft.com/office/drawing/2014/main" id="{A76BA70D-86C8-425E-98F3-72719C996B3E}"/>
              </a:ext>
            </a:extLst>
          </p:cNvPr>
          <p:cNvSpPr txBox="1">
            <a:spLocks/>
          </p:cNvSpPr>
          <p:nvPr/>
        </p:nvSpPr>
        <p:spPr>
          <a:xfrm>
            <a:off x="465144" y="4077072"/>
            <a:ext cx="8229600" cy="194767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it-IT" sz="2400" dirty="0"/>
              <a:t>SOLO SE LE INFORMAZIONI RICHIESTE NON SI TROVANO NEI DUE SITI INDICATI SOPRA</a:t>
            </a:r>
          </a:p>
          <a:p>
            <a:pPr marL="357188" indent="0">
              <a:buNone/>
            </a:pPr>
            <a:r>
              <a:rPr lang="it-IT" sz="2400" dirty="0" err="1">
                <a:solidFill>
                  <a:srgbClr val="000000"/>
                </a:solidFill>
                <a:latin typeface="Aptos"/>
              </a:rPr>
              <a:t>Utulizzare</a:t>
            </a:r>
            <a:r>
              <a:rPr lang="it-IT" sz="2400" dirty="0">
                <a:solidFill>
                  <a:srgbClr val="000000"/>
                </a:solidFill>
                <a:latin typeface="Aptos"/>
              </a:rPr>
              <a:t> la mail istituzionale e usare la seguente formula nell'oggetto della mail: «</a:t>
            </a:r>
            <a:r>
              <a:rPr lang="it-IT" sz="2400" b="1" dirty="0">
                <a:solidFill>
                  <a:srgbClr val="C82613"/>
                </a:solidFill>
                <a:latin typeface="Aptos"/>
              </a:rPr>
              <a:t>STB - COGNOME NOME - motivazione della mail</a:t>
            </a:r>
            <a:r>
              <a:rPr lang="it-IT" sz="2400" b="1" dirty="0">
                <a:solidFill>
                  <a:srgbClr val="000000"/>
                </a:solidFill>
                <a:latin typeface="Aptos"/>
              </a:rPr>
              <a:t>»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983350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1891</TotalTime>
  <Words>1015</Words>
  <Application>Microsoft Office PowerPoint</Application>
  <PresentationFormat>Presentazione su schermo (4:3)</PresentationFormat>
  <Paragraphs>125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20" baseType="lpstr">
      <vt:lpstr>Aptos</vt:lpstr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Viale</vt:lpstr>
      <vt:lpstr>Laboratorio di Biochimica II </vt:lpstr>
      <vt:lpstr>I docenti del corso </vt:lpstr>
      <vt:lpstr>Attività del corso </vt:lpstr>
      <vt:lpstr>Programma della parte teorica</vt:lpstr>
      <vt:lpstr>Le esperienze in laboratorio </vt:lpstr>
      <vt:lpstr>Presentazione standard di PowerPoint</vt:lpstr>
      <vt:lpstr>Presentazione standard di PowerPoint</vt:lpstr>
      <vt:lpstr>L’esame </vt:lpstr>
      <vt:lpstr>La relazione sulla esercitazione </vt:lpstr>
      <vt:lpstr>Per essere pronti a iniziare</vt:lpstr>
      <vt:lpstr>Dove trovo informazioni sul corso?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Milena</dc:creator>
  <cp:lastModifiedBy>CESCUTTI PAOLA</cp:lastModifiedBy>
  <cp:revision>193</cp:revision>
  <dcterms:created xsi:type="dcterms:W3CDTF">2020-02-10T13:28:08Z</dcterms:created>
  <dcterms:modified xsi:type="dcterms:W3CDTF">2025-09-22T08:08:04Z</dcterms:modified>
</cp:coreProperties>
</file>