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345" r:id="rId2"/>
    <p:sldId id="348" r:id="rId3"/>
    <p:sldId id="347" r:id="rId4"/>
    <p:sldId id="346" r:id="rId5"/>
    <p:sldId id="333" r:id="rId6"/>
    <p:sldId id="344" r:id="rId7"/>
    <p:sldId id="321" r:id="rId8"/>
    <p:sldId id="315" r:id="rId9"/>
    <p:sldId id="320" r:id="rId10"/>
    <p:sldId id="323" r:id="rId11"/>
    <p:sldId id="326" r:id="rId12"/>
    <p:sldId id="310" r:id="rId13"/>
  </p:sldIdLst>
  <p:sldSz cx="9144000" cy="6858000" type="screen4x3"/>
  <p:notesSz cx="7104063" cy="10234613"/>
  <p:defaultTextStyle>
    <a:defPPr>
      <a:defRPr lang="it-IT"/>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BF0FF"/>
    <a:srgbClr val="E5F2FF"/>
    <a:srgbClr val="FFFFFF"/>
    <a:srgbClr val="F3F4FF"/>
    <a:srgbClr val="8DB3FF"/>
    <a:srgbClr val="7690FE"/>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76" autoAdjust="0"/>
    <p:restoredTop sz="92699" autoAdjust="0"/>
  </p:normalViewPr>
  <p:slideViewPr>
    <p:cSldViewPr>
      <p:cViewPr varScale="1">
        <p:scale>
          <a:sx n="118" d="100"/>
          <a:sy n="118" d="100"/>
        </p:scale>
        <p:origin x="66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INI TIZIANO" userId="8a953226-e843-44c4-90e9-85dbe80cb75b" providerId="ADAL" clId="{08FA7401-A84B-49C1-86D9-90A6F1D43ED3}"/>
    <pc:docChg chg="modSld">
      <pc:chgData name="MONTINI TIZIANO" userId="8a953226-e843-44c4-90e9-85dbe80cb75b" providerId="ADAL" clId="{08FA7401-A84B-49C1-86D9-90A6F1D43ED3}" dt="2024-03-08T09:32:43.617" v="52" actId="1076"/>
      <pc:docMkLst>
        <pc:docMk/>
      </pc:docMkLst>
      <pc:sldChg chg="modSp mod">
        <pc:chgData name="MONTINI TIZIANO" userId="8a953226-e843-44c4-90e9-85dbe80cb75b" providerId="ADAL" clId="{08FA7401-A84B-49C1-86D9-90A6F1D43ED3}" dt="2024-03-08T09:32:35.295" v="50" actId="20577"/>
        <pc:sldMkLst>
          <pc:docMk/>
          <pc:sldMk cId="3319855152" sldId="345"/>
        </pc:sldMkLst>
        <pc:spChg chg="mod">
          <ac:chgData name="MONTINI TIZIANO" userId="8a953226-e843-44c4-90e9-85dbe80cb75b" providerId="ADAL" clId="{08FA7401-A84B-49C1-86D9-90A6F1D43ED3}" dt="2024-03-08T09:30:41.707" v="26" actId="20577"/>
          <ac:spMkLst>
            <pc:docMk/>
            <pc:sldMk cId="3319855152" sldId="345"/>
            <ac:spMk id="5" creationId="{00000000-0000-0000-0000-000000000000}"/>
          </ac:spMkLst>
        </pc:spChg>
        <pc:spChg chg="mod">
          <ac:chgData name="MONTINI TIZIANO" userId="8a953226-e843-44c4-90e9-85dbe80cb75b" providerId="ADAL" clId="{08FA7401-A84B-49C1-86D9-90A6F1D43ED3}" dt="2024-03-08T09:32:16.230" v="48" actId="20577"/>
          <ac:spMkLst>
            <pc:docMk/>
            <pc:sldMk cId="3319855152" sldId="345"/>
            <ac:spMk id="12" creationId="{00000000-0000-0000-0000-000000000000}"/>
          </ac:spMkLst>
        </pc:spChg>
        <pc:spChg chg="mod">
          <ac:chgData name="MONTINI TIZIANO" userId="8a953226-e843-44c4-90e9-85dbe80cb75b" providerId="ADAL" clId="{08FA7401-A84B-49C1-86D9-90A6F1D43ED3}" dt="2024-03-08T09:32:35.295" v="50" actId="20577"/>
          <ac:spMkLst>
            <pc:docMk/>
            <pc:sldMk cId="3319855152" sldId="345"/>
            <ac:spMk id="13" creationId="{00000000-0000-0000-0000-000000000000}"/>
          </ac:spMkLst>
        </pc:spChg>
      </pc:sldChg>
      <pc:sldChg chg="modSp mod">
        <pc:chgData name="MONTINI TIZIANO" userId="8a953226-e843-44c4-90e9-85dbe80cb75b" providerId="ADAL" clId="{08FA7401-A84B-49C1-86D9-90A6F1D43ED3}" dt="2024-03-08T09:30:58.936" v="29" actId="20577"/>
        <pc:sldMkLst>
          <pc:docMk/>
          <pc:sldMk cId="464761847" sldId="346"/>
        </pc:sldMkLst>
        <pc:spChg chg="mod">
          <ac:chgData name="MONTINI TIZIANO" userId="8a953226-e843-44c4-90e9-85dbe80cb75b" providerId="ADAL" clId="{08FA7401-A84B-49C1-86D9-90A6F1D43ED3}" dt="2024-03-08T09:30:58.936" v="29" actId="20577"/>
          <ac:spMkLst>
            <pc:docMk/>
            <pc:sldMk cId="464761847" sldId="346"/>
            <ac:spMk id="6" creationId="{00000000-0000-0000-0000-000000000000}"/>
          </ac:spMkLst>
        </pc:spChg>
      </pc:sldChg>
      <pc:sldChg chg="modSp mod">
        <pc:chgData name="MONTINI TIZIANO" userId="8a953226-e843-44c4-90e9-85dbe80cb75b" providerId="ADAL" clId="{08FA7401-A84B-49C1-86D9-90A6F1D43ED3}" dt="2024-03-08T09:30:50.726" v="28" actId="20577"/>
        <pc:sldMkLst>
          <pc:docMk/>
          <pc:sldMk cId="1115146275" sldId="347"/>
        </pc:sldMkLst>
        <pc:spChg chg="mod">
          <ac:chgData name="MONTINI TIZIANO" userId="8a953226-e843-44c4-90e9-85dbe80cb75b" providerId="ADAL" clId="{08FA7401-A84B-49C1-86D9-90A6F1D43ED3}" dt="2024-03-08T09:30:50.726" v="28" actId="20577"/>
          <ac:spMkLst>
            <pc:docMk/>
            <pc:sldMk cId="1115146275" sldId="347"/>
            <ac:spMk id="15" creationId="{00000000-0000-0000-0000-000000000000}"/>
          </ac:spMkLst>
        </pc:spChg>
      </pc:sldChg>
      <pc:sldChg chg="modSp mod">
        <pc:chgData name="MONTINI TIZIANO" userId="8a953226-e843-44c4-90e9-85dbe80cb75b" providerId="ADAL" clId="{08FA7401-A84B-49C1-86D9-90A6F1D43ED3}" dt="2024-03-08T09:32:43.617" v="52" actId="1076"/>
        <pc:sldMkLst>
          <pc:docMk/>
          <pc:sldMk cId="1944433706" sldId="348"/>
        </pc:sldMkLst>
        <pc:spChg chg="mod">
          <ac:chgData name="MONTINI TIZIANO" userId="8a953226-e843-44c4-90e9-85dbe80cb75b" providerId="ADAL" clId="{08FA7401-A84B-49C1-86D9-90A6F1D43ED3}" dt="2024-03-08T09:32:40.794" v="51" actId="20577"/>
          <ac:spMkLst>
            <pc:docMk/>
            <pc:sldMk cId="1944433706" sldId="348"/>
            <ac:spMk id="13" creationId="{00000000-0000-0000-0000-000000000000}"/>
          </ac:spMkLst>
        </pc:spChg>
        <pc:picChg chg="mod">
          <ac:chgData name="MONTINI TIZIANO" userId="8a953226-e843-44c4-90e9-85dbe80cb75b" providerId="ADAL" clId="{08FA7401-A84B-49C1-86D9-90A6F1D43ED3}" dt="2024-03-08T09:32:43.617" v="52" actId="1076"/>
          <ac:picMkLst>
            <pc:docMk/>
            <pc:sldMk cId="1944433706" sldId="348"/>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05746" cy="549949"/>
          </a:xfrm>
          <a:prstGeom prst="rect">
            <a:avLst/>
          </a:prstGeom>
          <a:noFill/>
          <a:ln w="9525">
            <a:noFill/>
            <a:miter lim="800000"/>
            <a:headEnd/>
            <a:tailEnd/>
          </a:ln>
          <a:effectLst/>
        </p:spPr>
        <p:txBody>
          <a:bodyPr vert="horz" wrap="square" lIns="94783" tIns="47392" rIns="94783" bIns="47392" numCol="1" anchor="t" anchorCtr="0" compatLnSpc="1">
            <a:prstTxWarp prst="textNoShape">
              <a:avLst/>
            </a:prstTxWarp>
          </a:bodyPr>
          <a:lstStyle>
            <a:lvl1pPr>
              <a:defRPr sz="1200" smtClean="0">
                <a:effectLst>
                  <a:outerShdw blurRad="38100" dist="38100" dir="2700000" algn="tl">
                    <a:srgbClr val="C0C0C0"/>
                  </a:outerShdw>
                </a:effectLst>
                <a:latin typeface="Comic Sans MS" pitchFamily="66" charset="0"/>
              </a:defRPr>
            </a:lvl1pPr>
          </a:lstStyle>
          <a:p>
            <a:pPr>
              <a:defRPr/>
            </a:pPr>
            <a:endParaRPr lang="it-IT"/>
          </a:p>
        </p:txBody>
      </p:sp>
      <p:sp>
        <p:nvSpPr>
          <p:cNvPr id="77827" name="Rectangle 3"/>
          <p:cNvSpPr>
            <a:spLocks noGrp="1" noChangeArrowheads="1"/>
          </p:cNvSpPr>
          <p:nvPr>
            <p:ph type="dt" sz="quarter" idx="1"/>
          </p:nvPr>
        </p:nvSpPr>
        <p:spPr bwMode="auto">
          <a:xfrm>
            <a:off x="4061361" y="0"/>
            <a:ext cx="3026112" cy="549949"/>
          </a:xfrm>
          <a:prstGeom prst="rect">
            <a:avLst/>
          </a:prstGeom>
          <a:noFill/>
          <a:ln w="9525">
            <a:noFill/>
            <a:miter lim="800000"/>
            <a:headEnd/>
            <a:tailEnd/>
          </a:ln>
          <a:effectLst/>
        </p:spPr>
        <p:txBody>
          <a:bodyPr vert="horz" wrap="square" lIns="94783" tIns="47392" rIns="94783" bIns="47392" numCol="1" anchor="t" anchorCtr="0" compatLnSpc="1">
            <a:prstTxWarp prst="textNoShape">
              <a:avLst/>
            </a:prstTxWarp>
          </a:bodyPr>
          <a:lstStyle>
            <a:lvl1pPr algn="r">
              <a:defRPr sz="1200" smtClean="0">
                <a:effectLst>
                  <a:outerShdw blurRad="38100" dist="38100" dir="2700000" algn="tl">
                    <a:srgbClr val="C0C0C0"/>
                  </a:outerShdw>
                </a:effectLst>
                <a:latin typeface="Comic Sans MS" pitchFamily="66" charset="0"/>
              </a:defRPr>
            </a:lvl1pPr>
          </a:lstStyle>
          <a:p>
            <a:pPr>
              <a:defRPr/>
            </a:pPr>
            <a:endParaRPr lang="it-IT"/>
          </a:p>
        </p:txBody>
      </p:sp>
      <p:sp>
        <p:nvSpPr>
          <p:cNvPr id="77828" name="Rectangle 4"/>
          <p:cNvSpPr>
            <a:spLocks noGrp="1" noChangeArrowheads="1"/>
          </p:cNvSpPr>
          <p:nvPr>
            <p:ph type="ftr" sz="quarter" idx="2"/>
          </p:nvPr>
        </p:nvSpPr>
        <p:spPr bwMode="auto">
          <a:xfrm>
            <a:off x="0" y="9741950"/>
            <a:ext cx="3105746" cy="471385"/>
          </a:xfrm>
          <a:prstGeom prst="rect">
            <a:avLst/>
          </a:prstGeom>
          <a:noFill/>
          <a:ln w="9525">
            <a:noFill/>
            <a:miter lim="800000"/>
            <a:headEnd/>
            <a:tailEnd/>
          </a:ln>
          <a:effectLst/>
        </p:spPr>
        <p:txBody>
          <a:bodyPr vert="horz" wrap="square" lIns="94783" tIns="47392" rIns="94783" bIns="47392" numCol="1" anchor="b" anchorCtr="0" compatLnSpc="1">
            <a:prstTxWarp prst="textNoShape">
              <a:avLst/>
            </a:prstTxWarp>
          </a:bodyPr>
          <a:lstStyle>
            <a:lvl1pPr>
              <a:defRPr sz="1200" smtClean="0">
                <a:effectLst>
                  <a:outerShdw blurRad="38100" dist="38100" dir="2700000" algn="tl">
                    <a:srgbClr val="C0C0C0"/>
                  </a:outerShdw>
                </a:effectLst>
                <a:latin typeface="Comic Sans MS" pitchFamily="66" charset="0"/>
              </a:defRPr>
            </a:lvl1pPr>
          </a:lstStyle>
          <a:p>
            <a:pPr>
              <a:defRPr/>
            </a:pPr>
            <a:endParaRPr lang="it-IT"/>
          </a:p>
        </p:txBody>
      </p:sp>
      <p:sp>
        <p:nvSpPr>
          <p:cNvPr id="77829" name="Rectangle 5"/>
          <p:cNvSpPr>
            <a:spLocks noGrp="1" noChangeArrowheads="1"/>
          </p:cNvSpPr>
          <p:nvPr>
            <p:ph type="sldNum" sz="quarter" idx="3"/>
          </p:nvPr>
        </p:nvSpPr>
        <p:spPr bwMode="auto">
          <a:xfrm>
            <a:off x="4061361" y="9741950"/>
            <a:ext cx="3026112" cy="471385"/>
          </a:xfrm>
          <a:prstGeom prst="rect">
            <a:avLst/>
          </a:prstGeom>
          <a:noFill/>
          <a:ln w="9525">
            <a:noFill/>
            <a:miter lim="800000"/>
            <a:headEnd/>
            <a:tailEnd/>
          </a:ln>
          <a:effectLst/>
        </p:spPr>
        <p:txBody>
          <a:bodyPr vert="horz" wrap="square" lIns="94783" tIns="47392" rIns="94783" bIns="47392" numCol="1" anchor="b" anchorCtr="0" compatLnSpc="1">
            <a:prstTxWarp prst="textNoShape">
              <a:avLst/>
            </a:prstTxWarp>
          </a:bodyPr>
          <a:lstStyle>
            <a:lvl1pPr algn="r">
              <a:defRPr sz="1200" smtClean="0">
                <a:effectLst>
                  <a:outerShdw blurRad="38100" dist="38100" dir="2700000" algn="tl">
                    <a:srgbClr val="C0C0C0"/>
                  </a:outerShdw>
                </a:effectLst>
                <a:latin typeface="Comic Sans MS" pitchFamily="66" charset="0"/>
              </a:defRPr>
            </a:lvl1pPr>
          </a:lstStyle>
          <a:p>
            <a:pPr>
              <a:defRPr/>
            </a:pPr>
            <a:fld id="{7726F9D0-89EB-48BE-A155-EDF72D95D6DB}" type="slidenum">
              <a:rPr lang="it-IT"/>
              <a:pPr>
                <a:defRPr/>
              </a:pPr>
              <a:t>‹N›</a:t>
            </a:fld>
            <a:endParaRPr lang="it-IT"/>
          </a:p>
        </p:txBody>
      </p:sp>
    </p:spTree>
    <p:extLst>
      <p:ext uri="{BB962C8B-B14F-4D97-AF65-F5344CB8AC3E}">
        <p14:creationId xmlns:p14="http://schemas.microsoft.com/office/powerpoint/2010/main" val="7183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9202" cy="512304"/>
          </a:xfrm>
          <a:prstGeom prst="rect">
            <a:avLst/>
          </a:prstGeom>
          <a:noFill/>
          <a:ln w="9525">
            <a:noFill/>
            <a:miter lim="800000"/>
            <a:headEnd/>
            <a:tailEnd/>
          </a:ln>
          <a:effectLst/>
        </p:spPr>
        <p:txBody>
          <a:bodyPr vert="horz" wrap="square" lIns="94783" tIns="47392" rIns="94783" bIns="47392" numCol="1" anchor="t" anchorCtr="0" compatLnSpc="1">
            <a:prstTxWarp prst="textNoShape">
              <a:avLst/>
            </a:prstTxWarp>
          </a:bodyPr>
          <a:lstStyle>
            <a:lvl1pPr>
              <a:defRPr sz="1200" smtClean="0">
                <a:latin typeface="Comic Sans MS" pitchFamily="66" charset="0"/>
              </a:defRPr>
            </a:lvl1pPr>
          </a:lstStyle>
          <a:p>
            <a:pPr>
              <a:defRPr/>
            </a:pPr>
            <a:endParaRPr lang="it-IT"/>
          </a:p>
        </p:txBody>
      </p:sp>
      <p:sp>
        <p:nvSpPr>
          <p:cNvPr id="29699" name="Rectangle 3"/>
          <p:cNvSpPr>
            <a:spLocks noGrp="1" noChangeArrowheads="1"/>
          </p:cNvSpPr>
          <p:nvPr>
            <p:ph type="dt" idx="1"/>
          </p:nvPr>
        </p:nvSpPr>
        <p:spPr bwMode="auto">
          <a:xfrm>
            <a:off x="4024861" y="0"/>
            <a:ext cx="3079202" cy="512304"/>
          </a:xfrm>
          <a:prstGeom prst="rect">
            <a:avLst/>
          </a:prstGeom>
          <a:noFill/>
          <a:ln w="9525">
            <a:noFill/>
            <a:miter lim="800000"/>
            <a:headEnd/>
            <a:tailEnd/>
          </a:ln>
          <a:effectLst/>
        </p:spPr>
        <p:txBody>
          <a:bodyPr vert="horz" wrap="square" lIns="94783" tIns="47392" rIns="94783" bIns="47392" numCol="1" anchor="t" anchorCtr="0" compatLnSpc="1">
            <a:prstTxWarp prst="textNoShape">
              <a:avLst/>
            </a:prstTxWarp>
          </a:bodyPr>
          <a:lstStyle>
            <a:lvl1pPr algn="r">
              <a:defRPr sz="1200" smtClean="0">
                <a:latin typeface="Comic Sans MS" pitchFamily="66" charset="0"/>
              </a:defRPr>
            </a:lvl1pPr>
          </a:lstStyle>
          <a:p>
            <a:pPr>
              <a:defRPr/>
            </a:pPr>
            <a:endParaRPr lang="it-IT"/>
          </a:p>
        </p:txBody>
      </p:sp>
      <p:sp>
        <p:nvSpPr>
          <p:cNvPr id="31748" name="Rectangle 4"/>
          <p:cNvSpPr>
            <a:spLocks noGrp="1" noRot="1" noChangeAspect="1" noChangeArrowheads="1" noTextEdit="1"/>
          </p:cNvSpPr>
          <p:nvPr>
            <p:ph type="sldImg" idx="2"/>
          </p:nvPr>
        </p:nvSpPr>
        <p:spPr bwMode="auto">
          <a:xfrm>
            <a:off x="995363"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47320" y="4861155"/>
            <a:ext cx="5209425" cy="4605821"/>
          </a:xfrm>
          <a:prstGeom prst="rect">
            <a:avLst/>
          </a:prstGeom>
          <a:noFill/>
          <a:ln w="9525">
            <a:noFill/>
            <a:miter lim="800000"/>
            <a:headEnd/>
            <a:tailEnd/>
          </a:ln>
          <a:effectLst/>
        </p:spPr>
        <p:txBody>
          <a:bodyPr vert="horz" wrap="square" lIns="94783" tIns="47392" rIns="94783" bIns="47392"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9702" name="Rectangle 6"/>
          <p:cNvSpPr>
            <a:spLocks noGrp="1" noChangeArrowheads="1"/>
          </p:cNvSpPr>
          <p:nvPr>
            <p:ph type="ftr" sz="quarter" idx="4"/>
          </p:nvPr>
        </p:nvSpPr>
        <p:spPr bwMode="auto">
          <a:xfrm>
            <a:off x="0" y="9722309"/>
            <a:ext cx="3079202" cy="512304"/>
          </a:xfrm>
          <a:prstGeom prst="rect">
            <a:avLst/>
          </a:prstGeom>
          <a:noFill/>
          <a:ln w="9525">
            <a:noFill/>
            <a:miter lim="800000"/>
            <a:headEnd/>
            <a:tailEnd/>
          </a:ln>
          <a:effectLst/>
        </p:spPr>
        <p:txBody>
          <a:bodyPr vert="horz" wrap="square" lIns="94783" tIns="47392" rIns="94783" bIns="47392" numCol="1" anchor="b" anchorCtr="0" compatLnSpc="1">
            <a:prstTxWarp prst="textNoShape">
              <a:avLst/>
            </a:prstTxWarp>
          </a:bodyPr>
          <a:lstStyle>
            <a:lvl1pPr>
              <a:defRPr sz="1200" smtClean="0">
                <a:latin typeface="Comic Sans MS" pitchFamily="66" charset="0"/>
              </a:defRPr>
            </a:lvl1pPr>
          </a:lstStyle>
          <a:p>
            <a:pPr>
              <a:defRPr/>
            </a:pPr>
            <a:endParaRPr lang="it-IT"/>
          </a:p>
        </p:txBody>
      </p:sp>
      <p:sp>
        <p:nvSpPr>
          <p:cNvPr id="29703" name="Rectangle 7"/>
          <p:cNvSpPr>
            <a:spLocks noGrp="1" noChangeArrowheads="1"/>
          </p:cNvSpPr>
          <p:nvPr>
            <p:ph type="sldNum" sz="quarter" idx="5"/>
          </p:nvPr>
        </p:nvSpPr>
        <p:spPr bwMode="auto">
          <a:xfrm>
            <a:off x="4024861" y="9722309"/>
            <a:ext cx="3079202" cy="512304"/>
          </a:xfrm>
          <a:prstGeom prst="rect">
            <a:avLst/>
          </a:prstGeom>
          <a:noFill/>
          <a:ln w="9525">
            <a:noFill/>
            <a:miter lim="800000"/>
            <a:headEnd/>
            <a:tailEnd/>
          </a:ln>
          <a:effectLst/>
        </p:spPr>
        <p:txBody>
          <a:bodyPr vert="horz" wrap="square" lIns="94783" tIns="47392" rIns="94783" bIns="47392" numCol="1" anchor="b" anchorCtr="0" compatLnSpc="1">
            <a:prstTxWarp prst="textNoShape">
              <a:avLst/>
            </a:prstTxWarp>
          </a:bodyPr>
          <a:lstStyle>
            <a:lvl1pPr algn="r">
              <a:defRPr sz="1200" smtClean="0">
                <a:latin typeface="Comic Sans MS" pitchFamily="66" charset="0"/>
              </a:defRPr>
            </a:lvl1pPr>
          </a:lstStyle>
          <a:p>
            <a:pPr>
              <a:defRPr/>
            </a:pPr>
            <a:fld id="{47B15CED-E732-4DAE-B6D9-77313112D151}" type="slidenum">
              <a:rPr lang="it-IT"/>
              <a:pPr>
                <a:defRPr/>
              </a:pPr>
              <a:t>‹N›</a:t>
            </a:fld>
            <a:endParaRPr lang="it-IT"/>
          </a:p>
        </p:txBody>
      </p:sp>
    </p:spTree>
    <p:extLst>
      <p:ext uri="{BB962C8B-B14F-4D97-AF65-F5344CB8AC3E}">
        <p14:creationId xmlns:p14="http://schemas.microsoft.com/office/powerpoint/2010/main" val="3305427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70216" indent="-296237">
              <a:defRPr sz="2500">
                <a:solidFill>
                  <a:schemeClr val="tx1"/>
                </a:solidFill>
                <a:latin typeface="Arial" charset="0"/>
              </a:defRPr>
            </a:lvl2pPr>
            <a:lvl3pPr marL="1184948" indent="-236990">
              <a:defRPr sz="2500">
                <a:solidFill>
                  <a:schemeClr val="tx1"/>
                </a:solidFill>
                <a:latin typeface="Arial" charset="0"/>
              </a:defRPr>
            </a:lvl3pPr>
            <a:lvl4pPr marL="1658927" indent="-236990">
              <a:defRPr sz="2500">
                <a:solidFill>
                  <a:schemeClr val="tx1"/>
                </a:solidFill>
                <a:latin typeface="Arial" charset="0"/>
              </a:defRPr>
            </a:lvl4pPr>
            <a:lvl5pPr marL="2132907" indent="-236990">
              <a:defRPr sz="2500">
                <a:solidFill>
                  <a:schemeClr val="tx1"/>
                </a:solidFill>
                <a:latin typeface="Arial" charset="0"/>
              </a:defRPr>
            </a:lvl5pPr>
            <a:lvl6pPr marL="2606886" indent="-236990" eaLnBrk="0" fontAlgn="base" hangingPunct="0">
              <a:spcBef>
                <a:spcPct val="0"/>
              </a:spcBef>
              <a:spcAft>
                <a:spcPct val="0"/>
              </a:spcAft>
              <a:defRPr sz="2500">
                <a:solidFill>
                  <a:schemeClr val="tx1"/>
                </a:solidFill>
                <a:latin typeface="Arial" charset="0"/>
              </a:defRPr>
            </a:lvl6pPr>
            <a:lvl7pPr marL="3080865" indent="-236990" eaLnBrk="0" fontAlgn="base" hangingPunct="0">
              <a:spcBef>
                <a:spcPct val="0"/>
              </a:spcBef>
              <a:spcAft>
                <a:spcPct val="0"/>
              </a:spcAft>
              <a:defRPr sz="2500">
                <a:solidFill>
                  <a:schemeClr val="tx1"/>
                </a:solidFill>
                <a:latin typeface="Arial" charset="0"/>
              </a:defRPr>
            </a:lvl7pPr>
            <a:lvl8pPr marL="3554844" indent="-236990" eaLnBrk="0" fontAlgn="base" hangingPunct="0">
              <a:spcBef>
                <a:spcPct val="0"/>
              </a:spcBef>
              <a:spcAft>
                <a:spcPct val="0"/>
              </a:spcAft>
              <a:defRPr sz="2500">
                <a:solidFill>
                  <a:schemeClr val="tx1"/>
                </a:solidFill>
                <a:latin typeface="Arial" charset="0"/>
              </a:defRPr>
            </a:lvl8pPr>
            <a:lvl9pPr marL="4028824" indent="-236990" eaLnBrk="0" fontAlgn="base" hangingPunct="0">
              <a:spcBef>
                <a:spcPct val="0"/>
              </a:spcBef>
              <a:spcAft>
                <a:spcPct val="0"/>
              </a:spcAft>
              <a:defRPr sz="2500">
                <a:solidFill>
                  <a:schemeClr val="tx1"/>
                </a:solidFill>
                <a:latin typeface="Arial" charset="0"/>
              </a:defRPr>
            </a:lvl9pPr>
          </a:lstStyle>
          <a:p>
            <a:fld id="{E9DA0E9A-4782-46DC-B837-A81598E29DD9}" type="slidenum">
              <a:rPr lang="it-IT" altLang="it-IT" sz="1200">
                <a:latin typeface="Comic Sans MS" pitchFamily="66" charset="0"/>
              </a:rPr>
              <a:pPr/>
              <a:t>6</a:t>
            </a:fld>
            <a:endParaRPr lang="it-IT" altLang="it-IT" sz="1200">
              <a:latin typeface="Comic Sans MS" pitchFamily="66"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27D74895-26E2-4AD6-85F3-8471D255CBF0}" type="slidenum">
              <a:rPr lang="it-IT"/>
              <a:pPr>
                <a:defRPr/>
              </a:pPr>
              <a:t>‹N›</a:t>
            </a:fld>
            <a:endParaRPr lang="it-IT"/>
          </a:p>
        </p:txBody>
      </p:sp>
    </p:spTree>
    <p:extLst>
      <p:ext uri="{BB962C8B-B14F-4D97-AF65-F5344CB8AC3E}">
        <p14:creationId xmlns:p14="http://schemas.microsoft.com/office/powerpoint/2010/main" val="133796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2D20E4FB-104F-41B2-B8AA-9D6DA17D8948}" type="slidenum">
              <a:rPr lang="it-IT"/>
              <a:pPr>
                <a:defRPr/>
              </a:pPr>
              <a:t>‹N›</a:t>
            </a:fld>
            <a:endParaRPr lang="it-IT"/>
          </a:p>
        </p:txBody>
      </p:sp>
    </p:spTree>
    <p:extLst>
      <p:ext uri="{BB962C8B-B14F-4D97-AF65-F5344CB8AC3E}">
        <p14:creationId xmlns:p14="http://schemas.microsoft.com/office/powerpoint/2010/main" val="282531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F6C3B53C-6629-4D36-BCF9-7B7F0780BD36}" type="slidenum">
              <a:rPr lang="it-IT"/>
              <a:pPr>
                <a:defRPr/>
              </a:pPr>
              <a:t>‹N›</a:t>
            </a:fld>
            <a:endParaRPr lang="it-IT"/>
          </a:p>
        </p:txBody>
      </p:sp>
    </p:spTree>
    <p:extLst>
      <p:ext uri="{BB962C8B-B14F-4D97-AF65-F5344CB8AC3E}">
        <p14:creationId xmlns:p14="http://schemas.microsoft.com/office/powerpoint/2010/main" val="167573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it-IT"/>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hart Placeholder 3"/>
          <p:cNvSpPr>
            <a:spLocks noGrp="1"/>
          </p:cNvSpPr>
          <p:nvPr>
            <p:ph type="chart" sz="half" idx="2"/>
          </p:nvPr>
        </p:nvSpPr>
        <p:spPr>
          <a:xfrm>
            <a:off x="4648200" y="1981200"/>
            <a:ext cx="3810000" cy="4114800"/>
          </a:xfrm>
        </p:spPr>
        <p:txBody>
          <a:bodyPr/>
          <a:lstStyle/>
          <a:p>
            <a:pPr lvl="0"/>
            <a:endParaRPr lang="it-IT" noProof="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7" name="Rectangle 6"/>
          <p:cNvSpPr>
            <a:spLocks noGrp="1" noChangeArrowheads="1"/>
          </p:cNvSpPr>
          <p:nvPr>
            <p:ph type="sldNum" sz="quarter" idx="12"/>
          </p:nvPr>
        </p:nvSpPr>
        <p:spPr>
          <a:ln/>
        </p:spPr>
        <p:txBody>
          <a:bodyPr/>
          <a:lstStyle>
            <a:lvl1pPr>
              <a:defRPr/>
            </a:lvl1pPr>
          </a:lstStyle>
          <a:p>
            <a:pPr>
              <a:defRPr/>
            </a:pPr>
            <a:fld id="{CD04AB7F-CF1C-4309-ACB5-12631BCFA38C}" type="slidenum">
              <a:rPr lang="it-IT"/>
              <a:pPr>
                <a:defRPr/>
              </a:pPr>
              <a:t>‹N›</a:t>
            </a:fld>
            <a:endParaRPr lang="it-IT"/>
          </a:p>
        </p:txBody>
      </p:sp>
    </p:spTree>
    <p:extLst>
      <p:ext uri="{BB962C8B-B14F-4D97-AF65-F5344CB8AC3E}">
        <p14:creationId xmlns:p14="http://schemas.microsoft.com/office/powerpoint/2010/main" val="354038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it-IT"/>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9" name="Rectangle 6"/>
          <p:cNvSpPr>
            <a:spLocks noGrp="1" noChangeArrowheads="1"/>
          </p:cNvSpPr>
          <p:nvPr>
            <p:ph type="sldNum" sz="quarter" idx="12"/>
          </p:nvPr>
        </p:nvSpPr>
        <p:spPr>
          <a:ln/>
        </p:spPr>
        <p:txBody>
          <a:bodyPr/>
          <a:lstStyle>
            <a:lvl1pPr>
              <a:defRPr/>
            </a:lvl1pPr>
          </a:lstStyle>
          <a:p>
            <a:pPr>
              <a:defRPr/>
            </a:pPr>
            <a:fld id="{F3979C9E-42F5-4573-A447-E3847320507D}" type="slidenum">
              <a:rPr lang="it-IT"/>
              <a:pPr>
                <a:defRPr/>
              </a:pPr>
              <a:t>‹N›</a:t>
            </a:fld>
            <a:endParaRPr lang="it-IT"/>
          </a:p>
        </p:txBody>
      </p:sp>
    </p:spTree>
    <p:extLst>
      <p:ext uri="{BB962C8B-B14F-4D97-AF65-F5344CB8AC3E}">
        <p14:creationId xmlns:p14="http://schemas.microsoft.com/office/powerpoint/2010/main" val="127067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it-IT"/>
          </a:p>
        </p:txBody>
      </p:sp>
      <p:sp>
        <p:nvSpPr>
          <p:cNvPr id="3" name="Table Placeholder 2"/>
          <p:cNvSpPr>
            <a:spLocks noGrp="1"/>
          </p:cNvSpPr>
          <p:nvPr>
            <p:ph type="tbl" idx="1"/>
          </p:nvPr>
        </p:nvSpPr>
        <p:spPr>
          <a:xfrm>
            <a:off x="685800" y="1981200"/>
            <a:ext cx="77724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9C5FEB77-0B9D-4E16-86F3-17DB702BB72A}" type="slidenum">
              <a:rPr lang="it-IT"/>
              <a:pPr>
                <a:defRPr/>
              </a:pPr>
              <a:t>‹N›</a:t>
            </a:fld>
            <a:endParaRPr lang="it-IT"/>
          </a:p>
        </p:txBody>
      </p:sp>
    </p:spTree>
    <p:extLst>
      <p:ext uri="{BB962C8B-B14F-4D97-AF65-F5344CB8AC3E}">
        <p14:creationId xmlns:p14="http://schemas.microsoft.com/office/powerpoint/2010/main" val="112716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EB548D49-EE16-49FA-BB10-3C0ED0F10543}" type="slidenum">
              <a:rPr lang="it-IT"/>
              <a:pPr>
                <a:defRPr/>
              </a:pPr>
              <a:t>‹N›</a:t>
            </a:fld>
            <a:endParaRPr lang="it-IT"/>
          </a:p>
        </p:txBody>
      </p:sp>
    </p:spTree>
    <p:extLst>
      <p:ext uri="{BB962C8B-B14F-4D97-AF65-F5344CB8AC3E}">
        <p14:creationId xmlns:p14="http://schemas.microsoft.com/office/powerpoint/2010/main" val="45909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6" name="Rectangle 6"/>
          <p:cNvSpPr>
            <a:spLocks noGrp="1" noChangeArrowheads="1"/>
          </p:cNvSpPr>
          <p:nvPr>
            <p:ph type="sldNum" sz="quarter" idx="12"/>
          </p:nvPr>
        </p:nvSpPr>
        <p:spPr>
          <a:ln/>
        </p:spPr>
        <p:txBody>
          <a:bodyPr/>
          <a:lstStyle>
            <a:lvl1pPr>
              <a:defRPr/>
            </a:lvl1pPr>
          </a:lstStyle>
          <a:p>
            <a:pPr>
              <a:defRPr/>
            </a:pPr>
            <a:fld id="{FADD684B-DDEF-4B92-8799-DEE5330AEA7E}" type="slidenum">
              <a:rPr lang="it-IT"/>
              <a:pPr>
                <a:defRPr/>
              </a:pPr>
              <a:t>‹N›</a:t>
            </a:fld>
            <a:endParaRPr lang="it-IT"/>
          </a:p>
        </p:txBody>
      </p:sp>
    </p:spTree>
    <p:extLst>
      <p:ext uri="{BB962C8B-B14F-4D97-AF65-F5344CB8AC3E}">
        <p14:creationId xmlns:p14="http://schemas.microsoft.com/office/powerpoint/2010/main" val="170487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7" name="Rectangle 6"/>
          <p:cNvSpPr>
            <a:spLocks noGrp="1" noChangeArrowheads="1"/>
          </p:cNvSpPr>
          <p:nvPr>
            <p:ph type="sldNum" sz="quarter" idx="12"/>
          </p:nvPr>
        </p:nvSpPr>
        <p:spPr>
          <a:ln/>
        </p:spPr>
        <p:txBody>
          <a:bodyPr/>
          <a:lstStyle>
            <a:lvl1pPr>
              <a:defRPr/>
            </a:lvl1pPr>
          </a:lstStyle>
          <a:p>
            <a:pPr>
              <a:defRPr/>
            </a:pPr>
            <a:fld id="{3E4CC5C9-771D-4C3C-A0B5-84D7580D2787}" type="slidenum">
              <a:rPr lang="it-IT"/>
              <a:pPr>
                <a:defRPr/>
              </a:pPr>
              <a:t>‹N›</a:t>
            </a:fld>
            <a:endParaRPr lang="it-IT"/>
          </a:p>
        </p:txBody>
      </p:sp>
    </p:spTree>
    <p:extLst>
      <p:ext uri="{BB962C8B-B14F-4D97-AF65-F5344CB8AC3E}">
        <p14:creationId xmlns:p14="http://schemas.microsoft.com/office/powerpoint/2010/main" val="41124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9" name="Rectangle 6"/>
          <p:cNvSpPr>
            <a:spLocks noGrp="1" noChangeArrowheads="1"/>
          </p:cNvSpPr>
          <p:nvPr>
            <p:ph type="sldNum" sz="quarter" idx="12"/>
          </p:nvPr>
        </p:nvSpPr>
        <p:spPr>
          <a:ln/>
        </p:spPr>
        <p:txBody>
          <a:bodyPr/>
          <a:lstStyle>
            <a:lvl1pPr>
              <a:defRPr/>
            </a:lvl1pPr>
          </a:lstStyle>
          <a:p>
            <a:pPr>
              <a:defRPr/>
            </a:pPr>
            <a:fld id="{B6BDF31B-4774-4C65-A1F0-29E641C3A08E}" type="slidenum">
              <a:rPr lang="it-IT"/>
              <a:pPr>
                <a:defRPr/>
              </a:pPr>
              <a:t>‹N›</a:t>
            </a:fld>
            <a:endParaRPr lang="it-IT"/>
          </a:p>
        </p:txBody>
      </p:sp>
    </p:spTree>
    <p:extLst>
      <p:ext uri="{BB962C8B-B14F-4D97-AF65-F5344CB8AC3E}">
        <p14:creationId xmlns:p14="http://schemas.microsoft.com/office/powerpoint/2010/main" val="64228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5" name="Rectangle 6"/>
          <p:cNvSpPr>
            <a:spLocks noGrp="1" noChangeArrowheads="1"/>
          </p:cNvSpPr>
          <p:nvPr>
            <p:ph type="sldNum" sz="quarter" idx="12"/>
          </p:nvPr>
        </p:nvSpPr>
        <p:spPr>
          <a:ln/>
        </p:spPr>
        <p:txBody>
          <a:bodyPr/>
          <a:lstStyle>
            <a:lvl1pPr>
              <a:defRPr/>
            </a:lvl1pPr>
          </a:lstStyle>
          <a:p>
            <a:pPr>
              <a:defRPr/>
            </a:pPr>
            <a:fld id="{902B6283-0CE3-4994-96E7-FC28524E1B0D}" type="slidenum">
              <a:rPr lang="it-IT"/>
              <a:pPr>
                <a:defRPr/>
              </a:pPr>
              <a:t>‹N›</a:t>
            </a:fld>
            <a:endParaRPr lang="it-IT"/>
          </a:p>
        </p:txBody>
      </p:sp>
    </p:spTree>
    <p:extLst>
      <p:ext uri="{BB962C8B-B14F-4D97-AF65-F5344CB8AC3E}">
        <p14:creationId xmlns:p14="http://schemas.microsoft.com/office/powerpoint/2010/main" val="64337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4" name="Rectangle 6"/>
          <p:cNvSpPr>
            <a:spLocks noGrp="1" noChangeArrowheads="1"/>
          </p:cNvSpPr>
          <p:nvPr>
            <p:ph type="sldNum" sz="quarter" idx="12"/>
          </p:nvPr>
        </p:nvSpPr>
        <p:spPr>
          <a:ln/>
        </p:spPr>
        <p:txBody>
          <a:bodyPr/>
          <a:lstStyle>
            <a:lvl1pPr>
              <a:defRPr/>
            </a:lvl1pPr>
          </a:lstStyle>
          <a:p>
            <a:pPr>
              <a:defRPr/>
            </a:pPr>
            <a:fld id="{C2D5E9EE-6915-41E5-AF9F-937779725111}" type="slidenum">
              <a:rPr lang="it-IT"/>
              <a:pPr>
                <a:defRPr/>
              </a:pPr>
              <a:t>‹N›</a:t>
            </a:fld>
            <a:endParaRPr lang="it-IT"/>
          </a:p>
        </p:txBody>
      </p:sp>
    </p:spTree>
    <p:extLst>
      <p:ext uri="{BB962C8B-B14F-4D97-AF65-F5344CB8AC3E}">
        <p14:creationId xmlns:p14="http://schemas.microsoft.com/office/powerpoint/2010/main" val="220360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7" name="Rectangle 6"/>
          <p:cNvSpPr>
            <a:spLocks noGrp="1" noChangeArrowheads="1"/>
          </p:cNvSpPr>
          <p:nvPr>
            <p:ph type="sldNum" sz="quarter" idx="12"/>
          </p:nvPr>
        </p:nvSpPr>
        <p:spPr>
          <a:ln/>
        </p:spPr>
        <p:txBody>
          <a:bodyPr/>
          <a:lstStyle>
            <a:lvl1pPr>
              <a:defRPr/>
            </a:lvl1pPr>
          </a:lstStyle>
          <a:p>
            <a:pPr>
              <a:defRPr/>
            </a:pPr>
            <a:fld id="{13E5AE98-4457-4A2A-BCEC-92FCA3F9AB39}" type="slidenum">
              <a:rPr lang="it-IT"/>
              <a:pPr>
                <a:defRPr/>
              </a:pPr>
              <a:t>‹N›</a:t>
            </a:fld>
            <a:endParaRPr lang="it-IT"/>
          </a:p>
        </p:txBody>
      </p:sp>
    </p:spTree>
    <p:extLst>
      <p:ext uri="{BB962C8B-B14F-4D97-AF65-F5344CB8AC3E}">
        <p14:creationId xmlns:p14="http://schemas.microsoft.com/office/powerpoint/2010/main" val="44933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Preparazione polveri</a:t>
            </a:r>
          </a:p>
        </p:txBody>
      </p:sp>
      <p:sp>
        <p:nvSpPr>
          <p:cNvPr id="7" name="Rectangle 6"/>
          <p:cNvSpPr>
            <a:spLocks noGrp="1" noChangeArrowheads="1"/>
          </p:cNvSpPr>
          <p:nvPr>
            <p:ph type="sldNum" sz="quarter" idx="12"/>
          </p:nvPr>
        </p:nvSpPr>
        <p:spPr>
          <a:ln/>
        </p:spPr>
        <p:txBody>
          <a:bodyPr/>
          <a:lstStyle>
            <a:lvl1pPr>
              <a:defRPr/>
            </a:lvl1pPr>
          </a:lstStyle>
          <a:p>
            <a:pPr>
              <a:defRPr/>
            </a:pPr>
            <a:fld id="{4A56B895-CFE3-4ECC-A413-A1DED401BF2D}" type="slidenum">
              <a:rPr lang="it-IT"/>
              <a:pPr>
                <a:defRPr/>
              </a:pPr>
              <a:t>‹N›</a:t>
            </a:fld>
            <a:endParaRPr lang="it-IT"/>
          </a:p>
        </p:txBody>
      </p:sp>
    </p:spTree>
    <p:extLst>
      <p:ext uri="{BB962C8B-B14F-4D97-AF65-F5344CB8AC3E}">
        <p14:creationId xmlns:p14="http://schemas.microsoft.com/office/powerpoint/2010/main" val="12222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it-IT"/>
              <a:t>Preparazione polveri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6AEB5BDD-F975-44DC-93C1-7AD87DB6B1A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9103" y="332656"/>
            <a:ext cx="8345811" cy="830997"/>
          </a:xfrm>
          <a:prstGeom prst="rect">
            <a:avLst/>
          </a:prstGeom>
          <a:noFill/>
        </p:spPr>
        <p:txBody>
          <a:bodyPr wrap="none" rtlCol="0">
            <a:spAutoFit/>
          </a:bodyPr>
          <a:lstStyle/>
          <a:p>
            <a:pPr algn="ctr"/>
            <a:r>
              <a:rPr lang="en-US" b="1" dirty="0">
                <a:solidFill>
                  <a:srgbClr val="FF0000"/>
                </a:solidFill>
              </a:rPr>
              <a:t>Corso di </a:t>
            </a:r>
          </a:p>
          <a:p>
            <a:pPr algn="ctr"/>
            <a:r>
              <a:rPr lang="en-US" b="1" dirty="0">
                <a:solidFill>
                  <a:srgbClr val="FF0000"/>
                </a:solidFill>
              </a:rPr>
              <a:t>HETEROGENEOUS CATALYSIS AND PHOTOCATALYSIS</a:t>
            </a:r>
          </a:p>
        </p:txBody>
      </p:sp>
      <p:sp>
        <p:nvSpPr>
          <p:cNvPr id="4" name="CasellaDiTesto 3"/>
          <p:cNvSpPr txBox="1"/>
          <p:nvPr/>
        </p:nvSpPr>
        <p:spPr>
          <a:xfrm>
            <a:off x="539552" y="2420888"/>
            <a:ext cx="966931" cy="400110"/>
          </a:xfrm>
          <a:prstGeom prst="rect">
            <a:avLst/>
          </a:prstGeom>
          <a:noFill/>
        </p:spPr>
        <p:txBody>
          <a:bodyPr wrap="none" rtlCol="0">
            <a:spAutoFit/>
          </a:bodyPr>
          <a:lstStyle/>
          <a:p>
            <a:r>
              <a:rPr lang="en-US" sz="2000" dirty="0" err="1">
                <a:solidFill>
                  <a:srgbClr val="0000FF"/>
                </a:solidFill>
              </a:rPr>
              <a:t>Orario</a:t>
            </a:r>
            <a:r>
              <a:rPr lang="en-US" sz="2000" dirty="0">
                <a:solidFill>
                  <a:srgbClr val="0000FF"/>
                </a:solidFill>
              </a:rPr>
              <a:t>:</a:t>
            </a:r>
          </a:p>
        </p:txBody>
      </p:sp>
      <p:sp>
        <p:nvSpPr>
          <p:cNvPr id="5" name="CasellaDiTesto 4"/>
          <p:cNvSpPr txBox="1"/>
          <p:nvPr/>
        </p:nvSpPr>
        <p:spPr>
          <a:xfrm>
            <a:off x="2124135" y="2420888"/>
            <a:ext cx="4309449" cy="1323439"/>
          </a:xfrm>
          <a:prstGeom prst="rect">
            <a:avLst/>
          </a:prstGeom>
          <a:noFill/>
        </p:spPr>
        <p:txBody>
          <a:bodyPr wrap="none" rtlCol="0">
            <a:spAutoFit/>
          </a:bodyPr>
          <a:lstStyle/>
          <a:p>
            <a:r>
              <a:rPr lang="en-US" sz="2000" dirty="0" err="1"/>
              <a:t>Lunedì</a:t>
            </a:r>
            <a:r>
              <a:rPr lang="en-US" sz="2000" dirty="0"/>
              <a:t>		9</a:t>
            </a:r>
            <a:r>
              <a:rPr lang="en-US" sz="2000" baseline="30000" dirty="0"/>
              <a:t>30 </a:t>
            </a:r>
            <a:r>
              <a:rPr lang="en-US" sz="2000" dirty="0"/>
              <a:t>– 11</a:t>
            </a:r>
            <a:r>
              <a:rPr lang="en-US" sz="2000" baseline="30000" dirty="0"/>
              <a:t>00</a:t>
            </a:r>
            <a:r>
              <a:rPr lang="en-US" sz="2000" dirty="0"/>
              <a:t> , aula A2</a:t>
            </a:r>
            <a:endParaRPr lang="en-US" sz="2000" baseline="30000" dirty="0"/>
          </a:p>
          <a:p>
            <a:r>
              <a:rPr lang="en-US" sz="2000" dirty="0" err="1"/>
              <a:t>Martedì</a:t>
            </a:r>
            <a:r>
              <a:rPr lang="en-US" sz="2000" dirty="0"/>
              <a:t>		14</a:t>
            </a:r>
            <a:r>
              <a:rPr lang="en-US" sz="2000" baseline="30000" dirty="0"/>
              <a:t>30 </a:t>
            </a:r>
            <a:r>
              <a:rPr lang="en-US" sz="2000" dirty="0"/>
              <a:t>– 16</a:t>
            </a:r>
            <a:r>
              <a:rPr lang="en-US" sz="2000" baseline="30000" dirty="0"/>
              <a:t>00</a:t>
            </a:r>
            <a:r>
              <a:rPr lang="en-US" sz="2000" dirty="0"/>
              <a:t> , aula A2</a:t>
            </a:r>
            <a:endParaRPr lang="en-US" sz="2000" baseline="30000" dirty="0"/>
          </a:p>
          <a:p>
            <a:endParaRPr lang="en-US" sz="2000" dirty="0"/>
          </a:p>
          <a:p>
            <a:r>
              <a:rPr lang="en-US" sz="2000" dirty="0" err="1"/>
              <a:t>Laboratorio</a:t>
            </a:r>
            <a:r>
              <a:rPr lang="en-US" sz="2000" dirty="0"/>
              <a:t>: da </a:t>
            </a:r>
            <a:r>
              <a:rPr lang="en-US" sz="2000" dirty="0" err="1"/>
              <a:t>definire</a:t>
            </a:r>
            <a:r>
              <a:rPr lang="en-US" sz="2000" dirty="0"/>
              <a:t> (Maggio)</a:t>
            </a:r>
          </a:p>
        </p:txBody>
      </p:sp>
      <p:sp>
        <p:nvSpPr>
          <p:cNvPr id="8" name="CasellaDiTesto 7"/>
          <p:cNvSpPr txBox="1"/>
          <p:nvPr/>
        </p:nvSpPr>
        <p:spPr>
          <a:xfrm>
            <a:off x="539552" y="1432884"/>
            <a:ext cx="1236236" cy="400110"/>
          </a:xfrm>
          <a:prstGeom prst="rect">
            <a:avLst/>
          </a:prstGeom>
          <a:noFill/>
        </p:spPr>
        <p:txBody>
          <a:bodyPr wrap="none" rtlCol="0">
            <a:spAutoFit/>
          </a:bodyPr>
          <a:lstStyle/>
          <a:p>
            <a:r>
              <a:rPr lang="en-US" sz="2000" dirty="0" err="1">
                <a:solidFill>
                  <a:srgbClr val="0000FF"/>
                </a:solidFill>
              </a:rPr>
              <a:t>Struttura</a:t>
            </a:r>
            <a:r>
              <a:rPr lang="en-US" sz="2000" dirty="0">
                <a:solidFill>
                  <a:srgbClr val="0000FF"/>
                </a:solidFill>
              </a:rPr>
              <a:t>:</a:t>
            </a:r>
          </a:p>
        </p:txBody>
      </p:sp>
      <p:sp>
        <p:nvSpPr>
          <p:cNvPr id="9" name="CasellaDiTesto 8"/>
          <p:cNvSpPr txBox="1"/>
          <p:nvPr/>
        </p:nvSpPr>
        <p:spPr>
          <a:xfrm>
            <a:off x="2106673" y="1432883"/>
            <a:ext cx="5129623" cy="707886"/>
          </a:xfrm>
          <a:prstGeom prst="rect">
            <a:avLst/>
          </a:prstGeom>
          <a:noFill/>
        </p:spPr>
        <p:txBody>
          <a:bodyPr wrap="square" rtlCol="0">
            <a:spAutoFit/>
          </a:bodyPr>
          <a:lstStyle/>
          <a:p>
            <a:r>
              <a:rPr lang="en-US" sz="2000" dirty="0"/>
              <a:t>24 ore di </a:t>
            </a:r>
            <a:r>
              <a:rPr lang="en-US" sz="2000" dirty="0" err="1"/>
              <a:t>lezione</a:t>
            </a:r>
            <a:r>
              <a:rPr lang="en-US" sz="2000" dirty="0"/>
              <a:t> </a:t>
            </a:r>
            <a:r>
              <a:rPr lang="en-US" sz="2000" dirty="0" err="1"/>
              <a:t>frontale</a:t>
            </a:r>
            <a:endParaRPr lang="en-US" sz="2000" dirty="0"/>
          </a:p>
          <a:p>
            <a:r>
              <a:rPr lang="en-US" sz="2000" dirty="0"/>
              <a:t>12 ore di </a:t>
            </a:r>
            <a:r>
              <a:rPr lang="en-US" sz="2000" dirty="0" err="1"/>
              <a:t>laboratorio</a:t>
            </a:r>
            <a:endParaRPr lang="en-US" sz="2000" dirty="0"/>
          </a:p>
        </p:txBody>
      </p:sp>
      <p:sp>
        <p:nvSpPr>
          <p:cNvPr id="12" name="CasellaDiTesto 11"/>
          <p:cNvSpPr txBox="1"/>
          <p:nvPr/>
        </p:nvSpPr>
        <p:spPr>
          <a:xfrm>
            <a:off x="539552" y="3933056"/>
            <a:ext cx="2736304" cy="1015663"/>
          </a:xfrm>
          <a:prstGeom prst="rect">
            <a:avLst/>
          </a:prstGeom>
          <a:noFill/>
        </p:spPr>
        <p:txBody>
          <a:bodyPr wrap="square" rtlCol="0">
            <a:spAutoFit/>
          </a:bodyPr>
          <a:lstStyle/>
          <a:p>
            <a:r>
              <a:rPr lang="en-US" sz="2000" dirty="0" err="1">
                <a:solidFill>
                  <a:srgbClr val="0000FF"/>
                </a:solidFill>
              </a:rPr>
              <a:t>Materiale</a:t>
            </a:r>
            <a:r>
              <a:rPr lang="en-US" sz="2000" dirty="0">
                <a:solidFill>
                  <a:srgbClr val="0000FF"/>
                </a:solidFill>
              </a:rPr>
              <a:t> </a:t>
            </a:r>
            <a:r>
              <a:rPr lang="en-US" sz="2000" dirty="0" err="1">
                <a:solidFill>
                  <a:srgbClr val="0000FF"/>
                </a:solidFill>
              </a:rPr>
              <a:t>didattico</a:t>
            </a:r>
            <a:r>
              <a:rPr lang="en-US" sz="2000" dirty="0">
                <a:solidFill>
                  <a:srgbClr val="0000FF"/>
                </a:solidFill>
              </a:rPr>
              <a:t>:</a:t>
            </a:r>
          </a:p>
          <a:p>
            <a:endParaRPr lang="en-US" sz="2000" dirty="0">
              <a:solidFill>
                <a:srgbClr val="0000FF"/>
              </a:solidFill>
            </a:endParaRPr>
          </a:p>
          <a:p>
            <a:r>
              <a:rPr lang="en-US" sz="2000" dirty="0">
                <a:solidFill>
                  <a:srgbClr val="0000FF"/>
                </a:solidFill>
              </a:rPr>
              <a:t>Teams:</a:t>
            </a:r>
          </a:p>
        </p:txBody>
      </p:sp>
      <p:sp>
        <p:nvSpPr>
          <p:cNvPr id="13" name="CasellaDiTesto 12"/>
          <p:cNvSpPr txBox="1"/>
          <p:nvPr/>
        </p:nvSpPr>
        <p:spPr>
          <a:xfrm>
            <a:off x="3546833" y="3933056"/>
            <a:ext cx="5129623" cy="1323439"/>
          </a:xfrm>
          <a:prstGeom prst="rect">
            <a:avLst/>
          </a:prstGeom>
          <a:noFill/>
        </p:spPr>
        <p:txBody>
          <a:bodyPr wrap="square" rtlCol="0">
            <a:spAutoFit/>
          </a:bodyPr>
          <a:lstStyle/>
          <a:p>
            <a:r>
              <a:rPr lang="en-US" sz="2000" dirty="0" err="1"/>
              <a:t>Tutto</a:t>
            </a:r>
            <a:r>
              <a:rPr lang="en-US" sz="2000" dirty="0"/>
              <a:t> </a:t>
            </a:r>
            <a:r>
              <a:rPr lang="en-US" sz="2000" dirty="0" err="1"/>
              <a:t>su</a:t>
            </a:r>
            <a:r>
              <a:rPr lang="en-US" sz="2000" dirty="0"/>
              <a:t> Moodle 2</a:t>
            </a:r>
          </a:p>
          <a:p>
            <a:endParaRPr lang="it-IT" sz="2000" dirty="0"/>
          </a:p>
          <a:p>
            <a:r>
              <a:rPr lang="it-IT" sz="2000" dirty="0"/>
              <a:t>CD2024 005CM HETEROGENEOUS CATALYSIS AND PHOTOCATALYSIS </a:t>
            </a:r>
            <a:endParaRPr lang="en-US" sz="2000" dirty="0"/>
          </a:p>
        </p:txBody>
      </p:sp>
    </p:spTree>
    <p:extLst>
      <p:ext uri="{BB962C8B-B14F-4D97-AF65-F5344CB8AC3E}">
        <p14:creationId xmlns:p14="http://schemas.microsoft.com/office/powerpoint/2010/main" val="331985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115888"/>
            <a:ext cx="7772400" cy="515937"/>
          </a:xfrm>
        </p:spPr>
        <p:txBody>
          <a:bodyPr/>
          <a:lstStyle/>
          <a:p>
            <a:pPr>
              <a:defRPr/>
            </a:pPr>
            <a:r>
              <a:rPr lang="it-IT" sz="4000" b="1" dirty="0">
                <a:solidFill>
                  <a:srgbClr val="FF3300"/>
                </a:solidFill>
                <a:effectLst>
                  <a:outerShdw blurRad="38100" dist="38100" dir="2700000" algn="tl">
                    <a:srgbClr val="000000"/>
                  </a:outerShdw>
                </a:effectLst>
                <a:latin typeface="Times New Roman" pitchFamily="18" charset="0"/>
              </a:rPr>
              <a:t>Importanza della catalisi</a:t>
            </a:r>
          </a:p>
        </p:txBody>
      </p:sp>
      <p:grpSp>
        <p:nvGrpSpPr>
          <p:cNvPr id="14340" name="Group 38"/>
          <p:cNvGrpSpPr>
            <a:grpSpLocks/>
          </p:cNvGrpSpPr>
          <p:nvPr/>
        </p:nvGrpSpPr>
        <p:grpSpPr bwMode="auto">
          <a:xfrm>
            <a:off x="1258888" y="765175"/>
            <a:ext cx="5310187" cy="5911850"/>
            <a:chOff x="884" y="482"/>
            <a:chExt cx="3345" cy="3724"/>
          </a:xfrm>
        </p:grpSpPr>
        <p:grpSp>
          <p:nvGrpSpPr>
            <p:cNvPr id="14346" name="Group 36"/>
            <p:cNvGrpSpPr>
              <a:grpSpLocks/>
            </p:cNvGrpSpPr>
            <p:nvPr/>
          </p:nvGrpSpPr>
          <p:grpSpPr bwMode="auto">
            <a:xfrm>
              <a:off x="884" y="482"/>
              <a:ext cx="3345" cy="3724"/>
              <a:chOff x="872" y="482"/>
              <a:chExt cx="3345" cy="3724"/>
            </a:xfrm>
          </p:grpSpPr>
          <p:pic>
            <p:nvPicPr>
              <p:cNvPr id="14348" name="Picture 34" descr="catalisi 3"/>
              <p:cNvPicPr>
                <a:picLocks noChangeAspect="1" noChangeArrowheads="1"/>
              </p:cNvPicPr>
              <p:nvPr/>
            </p:nvPicPr>
            <p:blipFill>
              <a:blip r:embed="rId2" cstate="print">
                <a:extLst>
                  <a:ext uri="{28A0092B-C50C-407E-A947-70E740481C1C}">
                    <a14:useLocalDpi xmlns:a14="http://schemas.microsoft.com/office/drawing/2010/main" val="0"/>
                  </a:ext>
                </a:extLst>
              </a:blip>
              <a:srcRect r="30019"/>
              <a:stretch>
                <a:fillRect/>
              </a:stretch>
            </p:blipFill>
            <p:spPr bwMode="auto">
              <a:xfrm>
                <a:off x="872" y="482"/>
                <a:ext cx="3345" cy="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Oval 30"/>
              <p:cNvSpPr>
                <a:spLocks noChangeArrowheads="1"/>
              </p:cNvSpPr>
              <p:nvPr/>
            </p:nvSpPr>
            <p:spPr bwMode="auto">
              <a:xfrm>
                <a:off x="872" y="1933"/>
                <a:ext cx="3311" cy="27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it-IT"/>
              </a:p>
            </p:txBody>
          </p:sp>
          <p:sp>
            <p:nvSpPr>
              <p:cNvPr id="14350" name="Line 32"/>
              <p:cNvSpPr>
                <a:spLocks noChangeShapeType="1"/>
              </p:cNvSpPr>
              <p:nvPr/>
            </p:nvSpPr>
            <p:spPr bwMode="auto">
              <a:xfrm>
                <a:off x="963" y="981"/>
                <a:ext cx="54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7" name="Line 35"/>
            <p:cNvSpPr>
              <a:spLocks noChangeShapeType="1"/>
            </p:cNvSpPr>
            <p:nvPr/>
          </p:nvSpPr>
          <p:spPr bwMode="auto">
            <a:xfrm>
              <a:off x="963" y="2886"/>
              <a:ext cx="771"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7320" name="Oval 40"/>
          <p:cNvSpPr>
            <a:spLocks noChangeArrowheads="1"/>
          </p:cNvSpPr>
          <p:nvPr/>
        </p:nvSpPr>
        <p:spPr bwMode="auto">
          <a:xfrm>
            <a:off x="5867400" y="1412875"/>
            <a:ext cx="504825" cy="503238"/>
          </a:xfrm>
          <a:prstGeom prst="ellipse">
            <a:avLst/>
          </a:prstGeom>
          <a:noFill/>
          <a:ln w="9525">
            <a:solidFill>
              <a:schemeClr val="tx1"/>
            </a:solidFill>
            <a:round/>
            <a:headEnd/>
            <a:tailEnd/>
          </a:ln>
          <a:effectLst/>
        </p:spPr>
        <p:txBody>
          <a:bodyPr wrap="none" anchor="ctr"/>
          <a:lstStyle/>
          <a:p>
            <a:pPr algn="ctr">
              <a:defRPr/>
            </a:pPr>
            <a:endParaRPr lang="it-IT">
              <a:solidFill>
                <a:srgbClr val="FF0000"/>
              </a:solidFill>
              <a:effectLst>
                <a:outerShdw blurRad="38100" dist="38100" dir="2700000" algn="tl">
                  <a:srgbClr val="000000"/>
                </a:outerShdw>
              </a:effectLst>
              <a:latin typeface="Comic Sans MS" pitchFamily="66" charset="0"/>
            </a:endParaRPr>
          </a:p>
        </p:txBody>
      </p:sp>
      <p:sp>
        <p:nvSpPr>
          <p:cNvPr id="97321" name="Oval 41"/>
          <p:cNvSpPr>
            <a:spLocks noChangeArrowheads="1"/>
          </p:cNvSpPr>
          <p:nvPr/>
        </p:nvSpPr>
        <p:spPr bwMode="auto">
          <a:xfrm>
            <a:off x="5940425" y="1989138"/>
            <a:ext cx="431800" cy="431800"/>
          </a:xfrm>
          <a:prstGeom prst="ellipse">
            <a:avLst/>
          </a:prstGeom>
          <a:noFill/>
          <a:ln w="9525">
            <a:solidFill>
              <a:schemeClr val="tx1"/>
            </a:solidFill>
            <a:round/>
            <a:headEnd/>
            <a:tailEnd/>
          </a:ln>
          <a:effectLst/>
        </p:spPr>
        <p:txBody>
          <a:bodyPr wrap="none" anchor="ctr"/>
          <a:lstStyle/>
          <a:p>
            <a:pPr algn="ctr">
              <a:defRPr/>
            </a:pPr>
            <a:endParaRPr lang="it-IT">
              <a:solidFill>
                <a:srgbClr val="FF0000"/>
              </a:solidFill>
              <a:effectLst>
                <a:outerShdw blurRad="38100" dist="38100" dir="2700000" algn="tl">
                  <a:srgbClr val="000000"/>
                </a:outerShdw>
              </a:effectLst>
              <a:latin typeface="Comic Sans MS" pitchFamily="66" charset="0"/>
            </a:endParaRPr>
          </a:p>
        </p:txBody>
      </p:sp>
      <p:sp>
        <p:nvSpPr>
          <p:cNvPr id="14343" name="Line 42"/>
          <p:cNvSpPr>
            <a:spLocks noChangeShapeType="1"/>
          </p:cNvSpPr>
          <p:nvPr/>
        </p:nvSpPr>
        <p:spPr bwMode="auto">
          <a:xfrm>
            <a:off x="1403350" y="1773238"/>
            <a:ext cx="8651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43"/>
          <p:cNvSpPr>
            <a:spLocks noChangeShapeType="1"/>
          </p:cNvSpPr>
          <p:nvPr/>
        </p:nvSpPr>
        <p:spPr bwMode="auto">
          <a:xfrm>
            <a:off x="1619250" y="2349500"/>
            <a:ext cx="12969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Rectangle 44"/>
          <p:cNvSpPr>
            <a:spLocks noChangeArrowheads="1"/>
          </p:cNvSpPr>
          <p:nvPr/>
        </p:nvSpPr>
        <p:spPr bwMode="auto">
          <a:xfrm>
            <a:off x="6581775" y="1327150"/>
            <a:ext cx="2311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it-IT" altLang="it-IT"/>
              <a:t>La crescita media nella vendita di catalizzatori si attesta sul 5% per anno.</a:t>
            </a:r>
          </a:p>
          <a:p>
            <a:pPr>
              <a:spcBef>
                <a:spcPct val="50000"/>
              </a:spcBef>
            </a:pPr>
            <a:endParaRPr lang="it-IT" altLang="it-IT"/>
          </a:p>
          <a:p>
            <a:pPr>
              <a:spcBef>
                <a:spcPct val="50000"/>
              </a:spcBef>
            </a:pPr>
            <a:r>
              <a:rPr lang="it-IT" altLang="it-IT"/>
              <a:t>Aumento più sensibile nel caso biocatalisi e catalisi ambientale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333375"/>
            <a:ext cx="7772400" cy="658813"/>
          </a:xfrm>
        </p:spPr>
        <p:txBody>
          <a:bodyPr/>
          <a:lstStyle/>
          <a:p>
            <a:pPr>
              <a:defRPr/>
            </a:pPr>
            <a:r>
              <a:rPr lang="it-IT" sz="4000" b="1" dirty="0">
                <a:solidFill>
                  <a:srgbClr val="FF3300"/>
                </a:solidFill>
                <a:effectLst>
                  <a:outerShdw blurRad="38100" dist="38100" dir="2700000" algn="tl">
                    <a:srgbClr val="000000"/>
                  </a:outerShdw>
                </a:effectLst>
                <a:latin typeface="Times New Roman" pitchFamily="18" charset="0"/>
              </a:rPr>
              <a:t>Design di Catalizzatori industriali</a:t>
            </a:r>
          </a:p>
        </p:txBody>
      </p:sp>
      <p:pic>
        <p:nvPicPr>
          <p:cNvPr id="1843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7638"/>
            <a:ext cx="8447088" cy="409892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250825" y="1341438"/>
            <a:ext cx="8642350" cy="3240087"/>
          </a:xfrm>
          <a:prstGeom prst="rect">
            <a:avLst/>
          </a:prstGeom>
          <a:solidFill>
            <a:srgbClr val="F3F4FF"/>
          </a:solidFill>
          <a:ln w="38100">
            <a:solidFill>
              <a:srgbClr val="FF0000"/>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it-IT"/>
          </a:p>
        </p:txBody>
      </p:sp>
      <p:sp>
        <p:nvSpPr>
          <p:cNvPr id="66562" name="Rectangle 2"/>
          <p:cNvSpPr>
            <a:spLocks noGrp="1" noChangeArrowheads="1"/>
          </p:cNvSpPr>
          <p:nvPr>
            <p:ph type="title"/>
          </p:nvPr>
        </p:nvSpPr>
        <p:spPr>
          <a:xfrm>
            <a:off x="266700" y="304800"/>
            <a:ext cx="8610600" cy="990600"/>
          </a:xfrm>
        </p:spPr>
        <p:txBody>
          <a:bodyPr/>
          <a:lstStyle/>
          <a:p>
            <a:pPr>
              <a:defRPr/>
            </a:pPr>
            <a:r>
              <a:rPr lang="it-IT" sz="4000" b="1" dirty="0">
                <a:solidFill>
                  <a:srgbClr val="FF3300"/>
                </a:solidFill>
                <a:effectLst>
                  <a:outerShdw blurRad="38100" dist="38100" dir="2700000" algn="tl">
                    <a:srgbClr val="000000"/>
                  </a:outerShdw>
                </a:effectLst>
                <a:latin typeface="Times New Roman" pitchFamily="18" charset="0"/>
              </a:rPr>
              <a:t>Proprietà dei catalizzatori industriali</a:t>
            </a:r>
            <a:endParaRPr lang="it-IT" sz="4000" dirty="0">
              <a:effectLst>
                <a:outerShdw blurRad="38100" dist="38100" dir="2700000" algn="tl">
                  <a:srgbClr val="FFFFFF"/>
                </a:outerShdw>
              </a:effectLst>
            </a:endParaRPr>
          </a:p>
        </p:txBody>
      </p:sp>
      <p:sp>
        <p:nvSpPr>
          <p:cNvPr id="19461" name="Rectangle 3"/>
          <p:cNvSpPr>
            <a:spLocks noGrp="1" noChangeArrowheads="1"/>
          </p:cNvSpPr>
          <p:nvPr>
            <p:ph type="body" sz="half" idx="1"/>
          </p:nvPr>
        </p:nvSpPr>
        <p:spPr>
          <a:xfrm>
            <a:off x="228600" y="1447800"/>
            <a:ext cx="8686800" cy="4953000"/>
          </a:xfrm>
        </p:spPr>
        <p:txBody>
          <a:bodyPr/>
          <a:lstStyle/>
          <a:p>
            <a:pPr marL="457200" indent="-457200"/>
            <a:r>
              <a:rPr lang="it-IT" altLang="it-IT" sz="2400" b="1" u="sng">
                <a:latin typeface="Arial" charset="0"/>
              </a:rPr>
              <a:t>Attività</a:t>
            </a:r>
          </a:p>
          <a:p>
            <a:pPr marL="457200" indent="-457200"/>
            <a:r>
              <a:rPr lang="it-IT" altLang="it-IT" sz="2400" b="1" u="sng">
                <a:solidFill>
                  <a:schemeClr val="accent2"/>
                </a:solidFill>
                <a:latin typeface="Arial" charset="0"/>
              </a:rPr>
              <a:t>Selettività</a:t>
            </a:r>
            <a:r>
              <a:rPr lang="it-IT" altLang="it-IT" sz="2400">
                <a:solidFill>
                  <a:schemeClr val="accent2"/>
                </a:solidFill>
                <a:latin typeface="Arial" charset="0"/>
              </a:rPr>
              <a:t> (particolarmente legata al volume ed alla distribuzione dei pori che devono essere ottimizzati in modo da ridurre il tempo di permanenza ed evitare le reazioni consecutive)  </a:t>
            </a:r>
          </a:p>
          <a:p>
            <a:pPr marL="457200" indent="-457200"/>
            <a:r>
              <a:rPr lang="it-IT" altLang="it-IT" sz="2400" b="1" u="sng">
                <a:latin typeface="Arial" charset="0"/>
              </a:rPr>
              <a:t>Stabilità</a:t>
            </a:r>
            <a:r>
              <a:rPr lang="it-IT" altLang="it-IT" sz="2400">
                <a:latin typeface="Arial" charset="0"/>
              </a:rPr>
              <a:t> - Fattori di invecchiamento: a) Formazione di coke; b) Avvelenamento dei centri attivi; c) Perdita di fase attiva d) Sinterizzazione </a:t>
            </a:r>
          </a:p>
          <a:p>
            <a:pPr marL="457200" indent="-457200"/>
            <a:r>
              <a:rPr lang="it-IT" altLang="it-IT" sz="2400" u="sng">
                <a:solidFill>
                  <a:schemeClr val="accent2"/>
                </a:solidFill>
                <a:latin typeface="Arial" charset="0"/>
              </a:rPr>
              <a:t>Morfologia</a:t>
            </a:r>
            <a:r>
              <a:rPr lang="it-IT" altLang="it-IT" sz="2400">
                <a:solidFill>
                  <a:schemeClr val="accent2"/>
                </a:solidFill>
                <a:latin typeface="Arial" charset="0"/>
              </a:rPr>
              <a:t> esterna del catalizzatore</a:t>
            </a:r>
          </a:p>
          <a:p>
            <a:pPr marL="457200" indent="-457200"/>
            <a:r>
              <a:rPr lang="it-IT" altLang="it-IT" sz="2400" u="sng">
                <a:latin typeface="Arial" charset="0"/>
              </a:rPr>
              <a:t>Resistenza meccanica e caratteristiche termiche</a:t>
            </a:r>
            <a:r>
              <a:rPr lang="it-IT" altLang="it-IT" sz="2400">
                <a:latin typeface="Arial" charset="0"/>
              </a:rPr>
              <a:t> (conducibilità termica e calore specifico)</a:t>
            </a:r>
          </a:p>
          <a:p>
            <a:pPr marL="457200" indent="-457200"/>
            <a:r>
              <a:rPr lang="it-IT" altLang="it-IT" sz="2400" u="sng">
                <a:latin typeface="Arial" charset="0"/>
              </a:rPr>
              <a:t>Rigenerabilità</a:t>
            </a:r>
            <a:r>
              <a:rPr lang="it-IT" altLang="it-IT" sz="2400">
                <a:latin typeface="Arial" charset="0"/>
              </a:rPr>
              <a:t>, </a:t>
            </a:r>
            <a:r>
              <a:rPr lang="it-IT" altLang="it-IT" sz="2400" u="sng">
                <a:latin typeface="Arial" charset="0"/>
              </a:rPr>
              <a:t>riproducibilità</a:t>
            </a:r>
            <a:r>
              <a:rPr lang="it-IT" altLang="it-IT" sz="2400">
                <a:latin typeface="Arial" charset="0"/>
              </a:rPr>
              <a:t> e </a:t>
            </a:r>
            <a:r>
              <a:rPr lang="it-IT" altLang="it-IT" sz="2400" u="sng">
                <a:latin typeface="Arial" charset="0"/>
              </a:rPr>
              <a:t>costo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9095" y="332656"/>
            <a:ext cx="8345811" cy="830997"/>
          </a:xfrm>
          <a:prstGeom prst="rect">
            <a:avLst/>
          </a:prstGeom>
          <a:noFill/>
        </p:spPr>
        <p:txBody>
          <a:bodyPr wrap="none" rtlCol="0">
            <a:spAutoFit/>
          </a:bodyPr>
          <a:lstStyle/>
          <a:p>
            <a:pPr algn="ctr"/>
            <a:r>
              <a:rPr lang="en-US" b="1" dirty="0">
                <a:solidFill>
                  <a:srgbClr val="FF0000"/>
                </a:solidFill>
              </a:rPr>
              <a:t>Corso di </a:t>
            </a:r>
          </a:p>
          <a:p>
            <a:pPr algn="ctr"/>
            <a:r>
              <a:rPr lang="en-US" b="1" dirty="0">
                <a:solidFill>
                  <a:srgbClr val="FF0000"/>
                </a:solidFill>
              </a:rPr>
              <a:t>HETEROGENEOUS CATALYSIS AND PHOTOCATALYSIS</a:t>
            </a:r>
          </a:p>
        </p:txBody>
      </p:sp>
      <p:sp>
        <p:nvSpPr>
          <p:cNvPr id="12" name="CasellaDiTesto 11"/>
          <p:cNvSpPr txBox="1"/>
          <p:nvPr/>
        </p:nvSpPr>
        <p:spPr>
          <a:xfrm>
            <a:off x="539552" y="1484784"/>
            <a:ext cx="2335896" cy="400110"/>
          </a:xfrm>
          <a:prstGeom prst="rect">
            <a:avLst/>
          </a:prstGeom>
          <a:noFill/>
        </p:spPr>
        <p:txBody>
          <a:bodyPr wrap="none" rtlCol="0">
            <a:spAutoFit/>
          </a:bodyPr>
          <a:lstStyle/>
          <a:p>
            <a:r>
              <a:rPr lang="en-US" sz="2000" dirty="0" err="1">
                <a:solidFill>
                  <a:srgbClr val="0000FF"/>
                </a:solidFill>
              </a:rPr>
              <a:t>Materiale</a:t>
            </a:r>
            <a:r>
              <a:rPr lang="en-US" sz="2000" dirty="0">
                <a:solidFill>
                  <a:srgbClr val="0000FF"/>
                </a:solidFill>
              </a:rPr>
              <a:t> </a:t>
            </a:r>
            <a:r>
              <a:rPr lang="en-US" sz="2000" dirty="0" err="1">
                <a:solidFill>
                  <a:srgbClr val="0000FF"/>
                </a:solidFill>
              </a:rPr>
              <a:t>didattico</a:t>
            </a:r>
            <a:r>
              <a:rPr lang="en-US" sz="2000" dirty="0">
                <a:solidFill>
                  <a:srgbClr val="0000FF"/>
                </a:solidFill>
              </a:rPr>
              <a:t>:</a:t>
            </a:r>
          </a:p>
        </p:txBody>
      </p:sp>
      <p:sp>
        <p:nvSpPr>
          <p:cNvPr id="13" name="CasellaDiTesto 12"/>
          <p:cNvSpPr txBox="1"/>
          <p:nvPr/>
        </p:nvSpPr>
        <p:spPr>
          <a:xfrm>
            <a:off x="3546833" y="1484784"/>
            <a:ext cx="5129623" cy="400110"/>
          </a:xfrm>
          <a:prstGeom prst="rect">
            <a:avLst/>
          </a:prstGeom>
          <a:noFill/>
        </p:spPr>
        <p:txBody>
          <a:bodyPr wrap="square" rtlCol="0">
            <a:spAutoFit/>
          </a:bodyPr>
          <a:lstStyle/>
          <a:p>
            <a:r>
              <a:rPr lang="en-US" sz="2000" dirty="0" err="1"/>
              <a:t>Tutto</a:t>
            </a:r>
            <a:r>
              <a:rPr lang="en-US" sz="2000" dirty="0"/>
              <a:t> </a:t>
            </a:r>
            <a:r>
              <a:rPr lang="en-US" sz="2000" dirty="0" err="1"/>
              <a:t>su</a:t>
            </a:r>
            <a:r>
              <a:rPr lang="en-US" sz="2000" dirty="0"/>
              <a:t> Moodle 2</a:t>
            </a:r>
          </a:p>
        </p:txBody>
      </p:sp>
      <p:pic>
        <p:nvPicPr>
          <p:cNvPr id="2" name="Immagine 1"/>
          <p:cNvPicPr>
            <a:picLocks noChangeAspect="1"/>
          </p:cNvPicPr>
          <p:nvPr/>
        </p:nvPicPr>
        <p:blipFill>
          <a:blip r:embed="rId2"/>
          <a:stretch>
            <a:fillRect/>
          </a:stretch>
        </p:blipFill>
        <p:spPr>
          <a:xfrm>
            <a:off x="3220142" y="2276872"/>
            <a:ext cx="2703716" cy="3881793"/>
          </a:xfrm>
          <a:prstGeom prst="rect">
            <a:avLst/>
          </a:prstGeom>
        </p:spPr>
      </p:pic>
    </p:spTree>
    <p:extLst>
      <p:ext uri="{BB962C8B-B14F-4D97-AF65-F5344CB8AC3E}">
        <p14:creationId xmlns:p14="http://schemas.microsoft.com/office/powerpoint/2010/main" val="194443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9095" y="332656"/>
            <a:ext cx="8345811" cy="830997"/>
          </a:xfrm>
          <a:prstGeom prst="rect">
            <a:avLst/>
          </a:prstGeom>
          <a:noFill/>
        </p:spPr>
        <p:txBody>
          <a:bodyPr wrap="none" rtlCol="0">
            <a:spAutoFit/>
          </a:bodyPr>
          <a:lstStyle/>
          <a:p>
            <a:pPr algn="ctr"/>
            <a:r>
              <a:rPr lang="en-US" b="1" dirty="0">
                <a:solidFill>
                  <a:srgbClr val="FF0000"/>
                </a:solidFill>
              </a:rPr>
              <a:t>Corso di </a:t>
            </a:r>
          </a:p>
          <a:p>
            <a:pPr algn="ctr"/>
            <a:r>
              <a:rPr lang="en-US" b="1" dirty="0">
                <a:solidFill>
                  <a:srgbClr val="FF0000"/>
                </a:solidFill>
              </a:rPr>
              <a:t>HETEROGENEOUS CATALYSIS AND PHOTOCATALYSIS</a:t>
            </a:r>
          </a:p>
        </p:txBody>
      </p:sp>
      <p:sp>
        <p:nvSpPr>
          <p:cNvPr id="6" name="CasellaDiTesto 5"/>
          <p:cNvSpPr txBox="1"/>
          <p:nvPr/>
        </p:nvSpPr>
        <p:spPr>
          <a:xfrm>
            <a:off x="539552" y="2132856"/>
            <a:ext cx="2265364" cy="400110"/>
          </a:xfrm>
          <a:prstGeom prst="rect">
            <a:avLst/>
          </a:prstGeom>
          <a:noFill/>
        </p:spPr>
        <p:txBody>
          <a:bodyPr wrap="none" rtlCol="0">
            <a:spAutoFit/>
          </a:bodyPr>
          <a:lstStyle/>
          <a:p>
            <a:r>
              <a:rPr lang="en-US" sz="2000" dirty="0" err="1">
                <a:solidFill>
                  <a:srgbClr val="0000FF"/>
                </a:solidFill>
              </a:rPr>
              <a:t>Modalità</a:t>
            </a:r>
            <a:r>
              <a:rPr lang="en-US" sz="2000" dirty="0">
                <a:solidFill>
                  <a:srgbClr val="0000FF"/>
                </a:solidFill>
              </a:rPr>
              <a:t> </a:t>
            </a:r>
            <a:r>
              <a:rPr lang="en-US" sz="2000" dirty="0" err="1">
                <a:solidFill>
                  <a:srgbClr val="0000FF"/>
                </a:solidFill>
              </a:rPr>
              <a:t>d’esame</a:t>
            </a:r>
            <a:r>
              <a:rPr lang="en-US" sz="2000" dirty="0">
                <a:solidFill>
                  <a:srgbClr val="0000FF"/>
                </a:solidFill>
              </a:rPr>
              <a:t>:</a:t>
            </a:r>
          </a:p>
        </p:txBody>
      </p:sp>
      <p:sp>
        <p:nvSpPr>
          <p:cNvPr id="7" name="CasellaDiTesto 6"/>
          <p:cNvSpPr txBox="1"/>
          <p:nvPr/>
        </p:nvSpPr>
        <p:spPr>
          <a:xfrm>
            <a:off x="3546833" y="2132856"/>
            <a:ext cx="5129623" cy="1938992"/>
          </a:xfrm>
          <a:prstGeom prst="rect">
            <a:avLst/>
          </a:prstGeom>
          <a:noFill/>
        </p:spPr>
        <p:txBody>
          <a:bodyPr wrap="square" rtlCol="0">
            <a:spAutoFit/>
          </a:bodyPr>
          <a:lstStyle/>
          <a:p>
            <a:r>
              <a:rPr lang="en-US" sz="2000" dirty="0" err="1"/>
              <a:t>Esame</a:t>
            </a:r>
            <a:r>
              <a:rPr lang="en-US" sz="2000" dirty="0"/>
              <a:t> </a:t>
            </a:r>
            <a:r>
              <a:rPr lang="en-US" sz="2000" dirty="0" err="1"/>
              <a:t>orale</a:t>
            </a:r>
            <a:r>
              <a:rPr lang="en-US" sz="2000" dirty="0"/>
              <a:t> con:</a:t>
            </a:r>
          </a:p>
          <a:p>
            <a:pPr marL="342900" indent="-342900">
              <a:buFontTx/>
              <a:buChar char="-"/>
            </a:pPr>
            <a:r>
              <a:rPr lang="en-US" sz="2000" dirty="0" err="1"/>
              <a:t>Presentazione</a:t>
            </a:r>
            <a:r>
              <a:rPr lang="en-US" sz="2000" dirty="0"/>
              <a:t> di un </a:t>
            </a:r>
            <a:r>
              <a:rPr lang="en-US" sz="2000" dirty="0" err="1"/>
              <a:t>articolo</a:t>
            </a:r>
            <a:r>
              <a:rPr lang="en-US" sz="2000" dirty="0"/>
              <a:t> </a:t>
            </a:r>
            <a:r>
              <a:rPr lang="en-US" sz="2000" dirty="0" err="1"/>
              <a:t>scientifico</a:t>
            </a:r>
            <a:endParaRPr lang="en-US" sz="2000" dirty="0"/>
          </a:p>
          <a:p>
            <a:pPr marL="342900" indent="-342900">
              <a:buFontTx/>
              <a:buChar char="-"/>
            </a:pPr>
            <a:r>
              <a:rPr lang="en-US" sz="2000" dirty="0" err="1"/>
              <a:t>Domanda</a:t>
            </a:r>
            <a:r>
              <a:rPr lang="en-US" sz="2000" dirty="0"/>
              <a:t> </a:t>
            </a:r>
            <a:r>
              <a:rPr lang="en-US" sz="2000" dirty="0" err="1"/>
              <a:t>su</a:t>
            </a:r>
            <a:r>
              <a:rPr lang="en-US" sz="2000" dirty="0"/>
              <a:t> </a:t>
            </a:r>
            <a:r>
              <a:rPr lang="en-US" sz="2000" dirty="0" err="1"/>
              <a:t>argomenti</a:t>
            </a:r>
            <a:r>
              <a:rPr lang="en-US" sz="2000" dirty="0"/>
              <a:t> </a:t>
            </a:r>
            <a:r>
              <a:rPr lang="en-US" sz="2000" dirty="0" err="1"/>
              <a:t>diversi</a:t>
            </a:r>
            <a:r>
              <a:rPr lang="en-US" sz="2000" dirty="0"/>
              <a:t> dal </a:t>
            </a:r>
            <a:r>
              <a:rPr lang="en-US" sz="2000" dirty="0" err="1"/>
              <a:t>precedente</a:t>
            </a:r>
            <a:endParaRPr lang="en-US" sz="2000" dirty="0"/>
          </a:p>
          <a:p>
            <a:pPr marL="342900" indent="-342900">
              <a:buFontTx/>
              <a:buChar char="-"/>
            </a:pPr>
            <a:r>
              <a:rPr lang="en-US" sz="2000" dirty="0" err="1"/>
              <a:t>Discussione</a:t>
            </a:r>
            <a:r>
              <a:rPr lang="en-US" sz="2000" dirty="0"/>
              <a:t> </a:t>
            </a:r>
            <a:r>
              <a:rPr lang="en-US" sz="2000" dirty="0" err="1"/>
              <a:t>degli</a:t>
            </a:r>
            <a:r>
              <a:rPr lang="en-US" sz="2000" dirty="0"/>
              <a:t> </a:t>
            </a:r>
            <a:r>
              <a:rPr lang="en-US" sz="2000" dirty="0" err="1"/>
              <a:t>esperimenti</a:t>
            </a:r>
            <a:r>
              <a:rPr lang="en-US" sz="2000" dirty="0"/>
              <a:t> di </a:t>
            </a:r>
            <a:r>
              <a:rPr lang="en-US" sz="2000" dirty="0" err="1"/>
              <a:t>laboratorio</a:t>
            </a:r>
            <a:endParaRPr lang="en-US" sz="2000" dirty="0"/>
          </a:p>
        </p:txBody>
      </p:sp>
      <p:sp>
        <p:nvSpPr>
          <p:cNvPr id="14" name="CasellaDiTesto 13"/>
          <p:cNvSpPr txBox="1"/>
          <p:nvPr/>
        </p:nvSpPr>
        <p:spPr>
          <a:xfrm>
            <a:off x="539552" y="4581128"/>
            <a:ext cx="2363147" cy="400110"/>
          </a:xfrm>
          <a:prstGeom prst="rect">
            <a:avLst/>
          </a:prstGeom>
          <a:noFill/>
        </p:spPr>
        <p:txBody>
          <a:bodyPr wrap="none" rtlCol="0">
            <a:spAutoFit/>
          </a:bodyPr>
          <a:lstStyle/>
          <a:p>
            <a:r>
              <a:rPr lang="en-US" sz="2000" dirty="0">
                <a:solidFill>
                  <a:srgbClr val="0000FF"/>
                </a:solidFill>
              </a:rPr>
              <a:t>Per </a:t>
            </a:r>
            <a:r>
              <a:rPr lang="en-US" sz="2000" dirty="0" err="1">
                <a:solidFill>
                  <a:srgbClr val="0000FF"/>
                </a:solidFill>
              </a:rPr>
              <a:t>appuntamento</a:t>
            </a:r>
            <a:r>
              <a:rPr lang="en-US" sz="2000" dirty="0">
                <a:solidFill>
                  <a:srgbClr val="0000FF"/>
                </a:solidFill>
              </a:rPr>
              <a:t>:</a:t>
            </a:r>
          </a:p>
        </p:txBody>
      </p:sp>
      <p:sp>
        <p:nvSpPr>
          <p:cNvPr id="15" name="CasellaDiTesto 14"/>
          <p:cNvSpPr txBox="1"/>
          <p:nvPr/>
        </p:nvSpPr>
        <p:spPr>
          <a:xfrm>
            <a:off x="3546833" y="4581128"/>
            <a:ext cx="5129623" cy="707886"/>
          </a:xfrm>
          <a:prstGeom prst="rect">
            <a:avLst/>
          </a:prstGeom>
          <a:noFill/>
        </p:spPr>
        <p:txBody>
          <a:bodyPr wrap="square" rtlCol="0">
            <a:spAutoFit/>
          </a:bodyPr>
          <a:lstStyle/>
          <a:p>
            <a:r>
              <a:rPr lang="en-US" sz="2000" dirty="0" err="1"/>
              <a:t>Scrivere</a:t>
            </a:r>
            <a:r>
              <a:rPr lang="en-US" sz="2000" dirty="0"/>
              <a:t> mail a </a:t>
            </a:r>
            <a:r>
              <a:rPr lang="en-US" sz="2000" dirty="0">
                <a:solidFill>
                  <a:srgbClr val="FF0000"/>
                </a:solidFill>
              </a:rPr>
              <a:t>tmontini@units.it</a:t>
            </a:r>
          </a:p>
          <a:p>
            <a:r>
              <a:rPr lang="en-US" sz="2000" dirty="0"/>
              <a:t>Subject: </a:t>
            </a:r>
            <a:r>
              <a:rPr lang="en-US" sz="2000" dirty="0">
                <a:solidFill>
                  <a:srgbClr val="FF0000"/>
                </a:solidFill>
              </a:rPr>
              <a:t>ETEROGENEA2024</a:t>
            </a:r>
          </a:p>
        </p:txBody>
      </p:sp>
    </p:spTree>
    <p:extLst>
      <p:ext uri="{BB962C8B-B14F-4D97-AF65-F5344CB8AC3E}">
        <p14:creationId xmlns:p14="http://schemas.microsoft.com/office/powerpoint/2010/main" val="111514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6700" y="304800"/>
            <a:ext cx="8610600" cy="990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pPr>
              <a:defRPr/>
            </a:pPr>
            <a:r>
              <a:rPr lang="it-IT" sz="4000" b="1" kern="0" dirty="0">
                <a:solidFill>
                  <a:srgbClr val="FF3300"/>
                </a:solidFill>
                <a:latin typeface="Arial" panose="020B0604020202020204" pitchFamily="34" charset="0"/>
                <a:cs typeface="Arial" panose="020B0604020202020204" pitchFamily="34" charset="0"/>
              </a:rPr>
              <a:t>Programma Catalisi Eterogenea</a:t>
            </a:r>
            <a:endParaRPr lang="it-IT" sz="4000" kern="0" dirty="0">
              <a:latin typeface="Arial" panose="020B0604020202020204" pitchFamily="34" charset="0"/>
              <a:cs typeface="Arial" panose="020B0604020202020204" pitchFamily="34" charset="0"/>
            </a:endParaRPr>
          </a:p>
        </p:txBody>
      </p:sp>
      <p:sp>
        <p:nvSpPr>
          <p:cNvPr id="4" name="CasellaDiTesto 3"/>
          <p:cNvSpPr txBox="1"/>
          <p:nvPr/>
        </p:nvSpPr>
        <p:spPr>
          <a:xfrm>
            <a:off x="611561" y="1412776"/>
            <a:ext cx="7848872" cy="2677656"/>
          </a:xfrm>
          <a:prstGeom prst="rect">
            <a:avLst/>
          </a:prstGeom>
          <a:noFill/>
        </p:spPr>
        <p:txBody>
          <a:bodyPr wrap="square" rtlCol="0">
            <a:spAutoFit/>
          </a:bodyPr>
          <a:lstStyle/>
          <a:p>
            <a:pPr marL="342900" indent="-342900">
              <a:buFont typeface="Arial" panose="020B0604020202020204" pitchFamily="34" charset="0"/>
              <a:buChar char="•"/>
            </a:pPr>
            <a:r>
              <a:rPr lang="en-US" dirty="0"/>
              <a:t>Intro </a:t>
            </a:r>
            <a:r>
              <a:rPr lang="en-US" dirty="0" err="1"/>
              <a:t>generale</a:t>
            </a:r>
            <a:r>
              <a:rPr lang="en-US" dirty="0"/>
              <a:t> (</a:t>
            </a:r>
            <a:r>
              <a:rPr lang="en-US" dirty="0" err="1"/>
              <a:t>proprietà</a:t>
            </a:r>
            <a:r>
              <a:rPr lang="en-US" dirty="0"/>
              <a:t> di solidi e </a:t>
            </a:r>
            <a:r>
              <a:rPr lang="en-US" dirty="0" err="1"/>
              <a:t>superfici</a:t>
            </a:r>
            <a:r>
              <a:rPr lang="en-US" dirty="0"/>
              <a:t>)</a:t>
            </a:r>
          </a:p>
          <a:p>
            <a:pPr marL="342900" indent="-342900">
              <a:buFont typeface="Arial" panose="020B0604020202020204" pitchFamily="34" charset="0"/>
              <a:buChar char="•"/>
            </a:pPr>
            <a:r>
              <a:rPr lang="en-US" dirty="0" err="1"/>
              <a:t>Adsorbimento</a:t>
            </a:r>
            <a:r>
              <a:rPr lang="en-US" dirty="0"/>
              <a:t> di </a:t>
            </a:r>
            <a:r>
              <a:rPr lang="en-US" dirty="0" err="1"/>
              <a:t>piccole</a:t>
            </a:r>
            <a:r>
              <a:rPr lang="en-US" dirty="0"/>
              <a:t> </a:t>
            </a:r>
            <a:r>
              <a:rPr lang="en-US" dirty="0" err="1"/>
              <a:t>molecole</a:t>
            </a:r>
            <a:r>
              <a:rPr lang="en-US" dirty="0"/>
              <a:t> </a:t>
            </a:r>
            <a:r>
              <a:rPr lang="en-US" dirty="0" err="1"/>
              <a:t>su</a:t>
            </a:r>
            <a:r>
              <a:rPr lang="en-US" dirty="0"/>
              <a:t> </a:t>
            </a:r>
            <a:r>
              <a:rPr lang="en-US" dirty="0" err="1"/>
              <a:t>superfici</a:t>
            </a:r>
            <a:r>
              <a:rPr lang="en-US" dirty="0"/>
              <a:t> </a:t>
            </a:r>
            <a:r>
              <a:rPr lang="en-US" dirty="0" err="1"/>
              <a:t>metalliche</a:t>
            </a:r>
            <a:r>
              <a:rPr lang="en-US" dirty="0"/>
              <a:t> e di </a:t>
            </a:r>
            <a:r>
              <a:rPr lang="en-US" dirty="0" err="1"/>
              <a:t>ossidi</a:t>
            </a:r>
            <a:endParaRPr lang="en-US" dirty="0"/>
          </a:p>
          <a:p>
            <a:pPr marL="342900" indent="-342900">
              <a:buFont typeface="Arial" panose="020B0604020202020204" pitchFamily="34" charset="0"/>
              <a:buChar char="•"/>
            </a:pPr>
            <a:r>
              <a:rPr lang="en-US" dirty="0" err="1"/>
              <a:t>Cinetiche</a:t>
            </a:r>
            <a:r>
              <a:rPr lang="en-US" dirty="0"/>
              <a:t> in </a:t>
            </a:r>
            <a:r>
              <a:rPr lang="en-US" dirty="0" err="1"/>
              <a:t>catalisi</a:t>
            </a:r>
            <a:r>
              <a:rPr lang="en-US" dirty="0"/>
              <a:t> </a:t>
            </a:r>
            <a:r>
              <a:rPr lang="en-US" dirty="0" err="1"/>
              <a:t>eterogenea</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Case studies: </a:t>
            </a:r>
            <a:r>
              <a:rPr lang="en-US" dirty="0" err="1"/>
              <a:t>esempi</a:t>
            </a:r>
            <a:r>
              <a:rPr lang="en-US" dirty="0"/>
              <a:t> di studio e </a:t>
            </a:r>
            <a:r>
              <a:rPr lang="en-US" dirty="0" err="1"/>
              <a:t>funzionamento</a:t>
            </a:r>
            <a:r>
              <a:rPr lang="en-US" dirty="0"/>
              <a:t> di </a:t>
            </a:r>
            <a:r>
              <a:rPr lang="en-US" dirty="0" err="1"/>
              <a:t>processi</a:t>
            </a:r>
            <a:r>
              <a:rPr lang="en-US" dirty="0"/>
              <a:t> </a:t>
            </a:r>
            <a:r>
              <a:rPr lang="en-US" dirty="0" err="1"/>
              <a:t>che</a:t>
            </a:r>
            <a:r>
              <a:rPr lang="en-US" dirty="0"/>
              <a:t> </a:t>
            </a:r>
            <a:r>
              <a:rPr lang="en-US" dirty="0" err="1"/>
              <a:t>impiegano</a:t>
            </a:r>
            <a:r>
              <a:rPr lang="en-US" dirty="0"/>
              <a:t> </a:t>
            </a:r>
            <a:r>
              <a:rPr lang="en-US" dirty="0" err="1"/>
              <a:t>catalizzatori</a:t>
            </a:r>
            <a:r>
              <a:rPr lang="en-US" dirty="0"/>
              <a:t> </a:t>
            </a:r>
            <a:r>
              <a:rPr lang="en-US" dirty="0" err="1"/>
              <a:t>eterogenei</a:t>
            </a:r>
            <a:endParaRPr lang="en-US" dirty="0"/>
          </a:p>
        </p:txBody>
      </p:sp>
    </p:spTree>
    <p:extLst>
      <p:ext uri="{BB962C8B-B14F-4D97-AF65-F5344CB8AC3E}">
        <p14:creationId xmlns:p14="http://schemas.microsoft.com/office/powerpoint/2010/main" val="46476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419225" y="115888"/>
            <a:ext cx="6248400" cy="914400"/>
          </a:xfrm>
        </p:spPr>
        <p:txBody>
          <a:bodyPr/>
          <a:lstStyle/>
          <a:p>
            <a:pPr>
              <a:defRPr/>
            </a:pPr>
            <a:r>
              <a:rPr lang="it-IT" sz="4000" b="1">
                <a:solidFill>
                  <a:srgbClr val="FF3300"/>
                </a:solidFill>
                <a:effectLst>
                  <a:outerShdw blurRad="38100" dist="38100" dir="2700000" algn="tl">
                    <a:srgbClr val="000000"/>
                  </a:outerShdw>
                </a:effectLst>
                <a:latin typeface="Times New Roman" pitchFamily="18" charset="0"/>
              </a:rPr>
              <a:t>Fondamenti di catalisi</a:t>
            </a:r>
            <a:endParaRPr lang="it-IT" sz="4000">
              <a:effectLst>
                <a:outerShdw blurRad="38100" dist="38100" dir="2700000" algn="tl">
                  <a:srgbClr val="FFFFFF"/>
                </a:outerShdw>
              </a:effectLst>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50387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4"/>
          <p:cNvSpPr txBox="1">
            <a:spLocks noChangeArrowheads="1"/>
          </p:cNvSpPr>
          <p:nvPr/>
        </p:nvSpPr>
        <p:spPr bwMode="auto">
          <a:xfrm>
            <a:off x="5486400" y="914400"/>
            <a:ext cx="3429000" cy="4893647"/>
          </a:xfrm>
          <a:prstGeom prst="rect">
            <a:avLst/>
          </a:prstGeom>
          <a:noFill/>
          <a:ln w="9525">
            <a:noFill/>
            <a:miter lim="800000"/>
            <a:headEnd/>
            <a:tailEnd/>
          </a:ln>
          <a:effectLst/>
        </p:spPr>
        <p:txBody>
          <a:bodyPr>
            <a:spAutoFit/>
          </a:bodyPr>
          <a:lstStyle/>
          <a:p>
            <a:pPr>
              <a:spcBef>
                <a:spcPct val="50000"/>
              </a:spcBef>
              <a:defRPr/>
            </a:pPr>
            <a:r>
              <a:rPr lang="it-IT" b="1" u="sng" dirty="0">
                <a:solidFill>
                  <a:schemeClr val="accent2"/>
                </a:solidFill>
                <a:latin typeface="Times New Roman" pitchFamily="18" charset="0"/>
              </a:rPr>
              <a:t>Catalizzatore:</a:t>
            </a:r>
            <a:r>
              <a:rPr lang="it-IT" dirty="0">
                <a:effectLst>
                  <a:outerShdw blurRad="38100" dist="38100" dir="2700000" algn="tl">
                    <a:srgbClr val="FFFFFF"/>
                  </a:outerShdw>
                </a:effectLst>
                <a:latin typeface="Times New Roman" pitchFamily="18" charset="0"/>
              </a:rPr>
              <a:t> </a:t>
            </a:r>
            <a:r>
              <a:rPr lang="it-IT" dirty="0">
                <a:latin typeface="Times New Roman" pitchFamily="18" charset="0"/>
              </a:rPr>
              <a:t>materiale che aumenta la velocità di una reazione chimica, diminuendone l’energia di attivazione, senza subire nessun cambiamento permanente. Non agisce sulle proprietà termodinamiche ma sulla cinetica.</a:t>
            </a:r>
          </a:p>
          <a:p>
            <a:pPr algn="ctr">
              <a:spcBef>
                <a:spcPct val="50000"/>
              </a:spcBef>
              <a:defRPr/>
            </a:pPr>
            <a:r>
              <a:rPr lang="it-IT" dirty="0">
                <a:latin typeface="Times New Roman" pitchFamily="18" charset="0"/>
              </a:rPr>
              <a:t>v = k(C</a:t>
            </a:r>
            <a:r>
              <a:rPr lang="it-IT" baseline="-25000" dirty="0">
                <a:latin typeface="Times New Roman" pitchFamily="18" charset="0"/>
              </a:rPr>
              <a:t>a</a:t>
            </a:r>
            <a:r>
              <a:rPr lang="it-IT" dirty="0">
                <a:latin typeface="Times New Roman" pitchFamily="18" charset="0"/>
              </a:rPr>
              <a:t>)</a:t>
            </a:r>
            <a:r>
              <a:rPr lang="it-IT" baseline="30000" dirty="0">
                <a:latin typeface="Times New Roman" pitchFamily="18" charset="0"/>
              </a:rPr>
              <a:t>x</a:t>
            </a:r>
            <a:r>
              <a:rPr lang="it-IT" dirty="0">
                <a:latin typeface="Times New Roman" pitchFamily="18" charset="0"/>
              </a:rPr>
              <a:t>(C</a:t>
            </a:r>
            <a:r>
              <a:rPr lang="it-IT" baseline="-25000" dirty="0">
                <a:latin typeface="Times New Roman" pitchFamily="18" charset="0"/>
              </a:rPr>
              <a:t>b</a:t>
            </a:r>
            <a:r>
              <a:rPr lang="it-IT" dirty="0">
                <a:latin typeface="Times New Roman" pitchFamily="18" charset="0"/>
              </a:rPr>
              <a:t>)</a:t>
            </a:r>
            <a:r>
              <a:rPr lang="it-IT" baseline="30000" dirty="0">
                <a:latin typeface="Times New Roman" pitchFamily="18" charset="0"/>
              </a:rPr>
              <a:t>y</a:t>
            </a:r>
          </a:p>
          <a:p>
            <a:pPr algn="ctr">
              <a:spcBef>
                <a:spcPct val="50000"/>
              </a:spcBef>
              <a:defRPr/>
            </a:pPr>
            <a:r>
              <a:rPr lang="it-IT" dirty="0">
                <a:latin typeface="Times New Roman" pitchFamily="18" charset="0"/>
              </a:rPr>
              <a:t>k = k</a:t>
            </a:r>
            <a:r>
              <a:rPr lang="it-IT" baseline="-25000" dirty="0">
                <a:latin typeface="Times New Roman" pitchFamily="18" charset="0"/>
              </a:rPr>
              <a:t>0 </a:t>
            </a:r>
            <a:r>
              <a:rPr lang="it-IT" dirty="0" err="1">
                <a:latin typeface="Times New Roman" pitchFamily="18" charset="0"/>
              </a:rPr>
              <a:t>exp</a:t>
            </a:r>
            <a:r>
              <a:rPr lang="it-IT" dirty="0">
                <a:latin typeface="Times New Roman" pitchFamily="18" charset="0"/>
              </a:rPr>
              <a:t>(-Ea/RT)</a:t>
            </a:r>
            <a:endParaRPr lang="en-US" dirty="0">
              <a:latin typeface="Times New Roman" pitchFamily="18" charset="0"/>
            </a:endParaRPr>
          </a:p>
        </p:txBody>
      </p:sp>
      <p:sp>
        <p:nvSpPr>
          <p:cNvPr id="10246" name="Text Box 5"/>
          <p:cNvSpPr txBox="1">
            <a:spLocks noChangeArrowheads="1"/>
          </p:cNvSpPr>
          <p:nvPr/>
        </p:nvSpPr>
        <p:spPr bwMode="auto">
          <a:xfrm>
            <a:off x="0" y="4876800"/>
            <a:ext cx="586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it-IT" altLang="it-IT" b="1" i="1">
                <a:solidFill>
                  <a:schemeClr val="accent2"/>
                </a:solidFill>
                <a:latin typeface="Times New Roman" pitchFamily="18" charset="0"/>
              </a:rPr>
              <a:t>CO + 1/2O</a:t>
            </a:r>
            <a:r>
              <a:rPr lang="it-IT" altLang="it-IT" b="1" i="1" baseline="-25000">
                <a:solidFill>
                  <a:schemeClr val="accent2"/>
                </a:solidFill>
                <a:latin typeface="Times New Roman" pitchFamily="18" charset="0"/>
              </a:rPr>
              <a:t>2</a:t>
            </a:r>
            <a:r>
              <a:rPr lang="it-IT" altLang="it-IT" b="1" i="1">
                <a:solidFill>
                  <a:schemeClr val="accent2"/>
                </a:solidFill>
                <a:latin typeface="Times New Roman" pitchFamily="18" charset="0"/>
                <a:sym typeface="Symbol" pitchFamily="18" charset="2"/>
              </a:rPr>
              <a:t>CO</a:t>
            </a:r>
            <a:r>
              <a:rPr lang="it-IT" altLang="it-IT" b="1" i="1" baseline="-25000">
                <a:solidFill>
                  <a:schemeClr val="accent2"/>
                </a:solidFill>
                <a:latin typeface="Times New Roman" pitchFamily="18" charset="0"/>
                <a:sym typeface="Symbol" pitchFamily="18" charset="2"/>
              </a:rPr>
              <a:t>2</a:t>
            </a:r>
          </a:p>
          <a:p>
            <a:pPr algn="ctr">
              <a:spcBef>
                <a:spcPct val="50000"/>
              </a:spcBef>
            </a:pPr>
            <a:r>
              <a:rPr lang="it-IT" altLang="it-IT" b="1" i="1">
                <a:solidFill>
                  <a:schemeClr val="accent2"/>
                </a:solidFill>
                <a:latin typeface="Times New Roman" pitchFamily="18" charset="0"/>
                <a:sym typeface="Symbol" pitchFamily="18" charset="2"/>
              </a:rPr>
              <a:t>Senza cat. T=700°C E</a:t>
            </a:r>
            <a:r>
              <a:rPr lang="it-IT" altLang="it-IT" b="1" i="1" baseline="-25000">
                <a:solidFill>
                  <a:schemeClr val="accent2"/>
                </a:solidFill>
                <a:latin typeface="Times New Roman" pitchFamily="18" charset="0"/>
                <a:sym typeface="Symbol" pitchFamily="18" charset="2"/>
              </a:rPr>
              <a:t>a </a:t>
            </a:r>
            <a:r>
              <a:rPr lang="it-IT" altLang="it-IT" b="1" i="1">
                <a:solidFill>
                  <a:schemeClr val="accent2"/>
                </a:solidFill>
                <a:latin typeface="Times New Roman" pitchFamily="18" charset="0"/>
                <a:sym typeface="Symbol" pitchFamily="18" charset="2"/>
              </a:rPr>
              <a:t>= 40Kcal/mol</a:t>
            </a:r>
          </a:p>
          <a:p>
            <a:pPr algn="ctr">
              <a:spcBef>
                <a:spcPct val="50000"/>
              </a:spcBef>
            </a:pPr>
            <a:r>
              <a:rPr lang="it-IT" altLang="it-IT" b="1" i="1">
                <a:solidFill>
                  <a:schemeClr val="accent2"/>
                </a:solidFill>
                <a:latin typeface="Times New Roman" pitchFamily="18" charset="0"/>
                <a:sym typeface="Symbol" pitchFamily="18" charset="2"/>
              </a:rPr>
              <a:t>Con cat.(Pt o Pd) T=100°C E</a:t>
            </a:r>
            <a:r>
              <a:rPr lang="it-IT" altLang="it-IT" b="1" i="1" baseline="-25000">
                <a:solidFill>
                  <a:schemeClr val="accent2"/>
                </a:solidFill>
                <a:latin typeface="Times New Roman" pitchFamily="18" charset="0"/>
                <a:sym typeface="Symbol" pitchFamily="18" charset="2"/>
              </a:rPr>
              <a:t>a </a:t>
            </a:r>
            <a:r>
              <a:rPr lang="it-IT" altLang="it-IT" b="1" i="1">
                <a:solidFill>
                  <a:schemeClr val="accent2"/>
                </a:solidFill>
                <a:latin typeface="Times New Roman" pitchFamily="18" charset="0"/>
                <a:sym typeface="Symbol" pitchFamily="18" charset="2"/>
              </a:rPr>
              <a:t>&lt; 20Kcal/mol</a:t>
            </a:r>
            <a:endParaRPr lang="en-US" altLang="it-IT" b="1" i="1">
              <a:solidFill>
                <a:schemeClr val="accent2"/>
              </a:solidFill>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sz="quarter"/>
          </p:nvPr>
        </p:nvSpPr>
        <p:spPr>
          <a:xfrm>
            <a:off x="685800" y="44450"/>
            <a:ext cx="7772400" cy="792163"/>
          </a:xfrm>
        </p:spPr>
        <p:txBody>
          <a:bodyPr/>
          <a:lstStyle/>
          <a:p>
            <a:pPr>
              <a:defRPr/>
            </a:pPr>
            <a:r>
              <a:rPr lang="it-IT" b="1" dirty="0">
                <a:solidFill>
                  <a:srgbClr val="FF3300"/>
                </a:solidFill>
                <a:effectLst>
                  <a:outerShdw blurRad="38100" dist="38100" dir="2700000" algn="tl">
                    <a:srgbClr val="000000"/>
                  </a:outerShdw>
                </a:effectLst>
                <a:latin typeface="Times New Roman" pitchFamily="18" charset="0"/>
              </a:rPr>
              <a:t>Tipologie di catalisi</a:t>
            </a:r>
            <a:endParaRPr lang="it-IT" dirty="0">
              <a:effectLst>
                <a:outerShdw blurRad="38100" dist="38100" dir="2700000" algn="tl">
                  <a:srgbClr val="FFFFFF"/>
                </a:outerShdw>
              </a:effectLst>
            </a:endParaRPr>
          </a:p>
        </p:txBody>
      </p:sp>
      <p:sp>
        <p:nvSpPr>
          <p:cNvPr id="156687" name="Text Box 15"/>
          <p:cNvSpPr txBox="1">
            <a:spLocks noChangeArrowheads="1"/>
          </p:cNvSpPr>
          <p:nvPr/>
        </p:nvSpPr>
        <p:spPr bwMode="auto">
          <a:xfrm>
            <a:off x="250825" y="1412875"/>
            <a:ext cx="3600450" cy="3560763"/>
          </a:xfrm>
          <a:prstGeom prst="rect">
            <a:avLst/>
          </a:prstGeom>
          <a:noFill/>
          <a:ln w="9525">
            <a:noFill/>
            <a:miter lim="800000"/>
            <a:headEnd/>
            <a:tailEnd/>
          </a:ln>
          <a:effectLst/>
        </p:spPr>
        <p:txBody>
          <a:bodyPr>
            <a:spAutoFit/>
          </a:bodyPr>
          <a:lstStyle/>
          <a:p>
            <a:pPr marL="363538" indent="-363538">
              <a:spcBef>
                <a:spcPct val="50000"/>
              </a:spcBef>
              <a:buFontTx/>
              <a:buChar char="•"/>
              <a:defRPr/>
            </a:pPr>
            <a:r>
              <a:rPr lang="it-IT"/>
              <a:t>Catalisi eterogenea</a:t>
            </a:r>
          </a:p>
          <a:p>
            <a:pPr marL="363538" indent="-363538">
              <a:spcBef>
                <a:spcPct val="50000"/>
              </a:spcBef>
              <a:buFontTx/>
              <a:buChar char="•"/>
              <a:defRPr/>
            </a:pPr>
            <a:r>
              <a:rPr lang="it-IT"/>
              <a:t>Catalisi omogenea (tutti i siti sono uguali)</a:t>
            </a:r>
          </a:p>
          <a:p>
            <a:pPr marL="363538" indent="-363538">
              <a:spcBef>
                <a:spcPct val="50000"/>
              </a:spcBef>
              <a:buFontTx/>
              <a:buChar char="•"/>
              <a:defRPr/>
            </a:pPr>
            <a:r>
              <a:rPr lang="it-IT"/>
              <a:t>Catalisi Enzimatica (possono essere assimilati a sistemi monodimensionali)</a:t>
            </a:r>
            <a:endParaRPr lang="it-IT">
              <a:effectLst>
                <a:outerShdw blurRad="38100" dist="38100" dir="2700000" algn="tl">
                  <a:srgbClr val="FFFFFF"/>
                </a:outerShdw>
              </a:effectLst>
            </a:endParaRPr>
          </a:p>
          <a:p>
            <a:pPr marL="363538" indent="-363538">
              <a:spcBef>
                <a:spcPct val="50000"/>
              </a:spcBef>
              <a:buFontTx/>
              <a:buChar char="•"/>
              <a:defRPr/>
            </a:pPr>
            <a:endParaRPr lang="it-IT"/>
          </a:p>
        </p:txBody>
      </p:sp>
      <p:pic>
        <p:nvPicPr>
          <p:cNvPr id="11269" name="Picture 16" descr="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5995"/>
          <a:stretch>
            <a:fillRect/>
          </a:stretch>
        </p:blipFill>
        <p:spPr>
          <a:xfrm>
            <a:off x="3995738" y="1179513"/>
            <a:ext cx="4883150" cy="376237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3419" y="0"/>
            <a:ext cx="7777162" cy="765175"/>
          </a:xfrm>
        </p:spPr>
        <p:txBody>
          <a:bodyPr/>
          <a:lstStyle/>
          <a:p>
            <a:pPr>
              <a:defRPr/>
            </a:pPr>
            <a:r>
              <a:rPr lang="it-IT" sz="3600" b="1" dirty="0">
                <a:solidFill>
                  <a:srgbClr val="FF3300"/>
                </a:solidFill>
                <a:effectLst>
                  <a:outerShdw blurRad="38100" dist="38100" dir="2700000" algn="tl">
                    <a:srgbClr val="000000"/>
                  </a:outerShdw>
                </a:effectLst>
                <a:latin typeface="Times New Roman" pitchFamily="18" charset="0"/>
              </a:rPr>
              <a:t>Storia dei processi catalitici industriali</a:t>
            </a:r>
          </a:p>
        </p:txBody>
      </p:sp>
      <p:pic>
        <p:nvPicPr>
          <p:cNvPr id="15364" name="Picture 28" descr="catalisi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951" b="951"/>
          <a:stretch>
            <a:fillRect/>
          </a:stretch>
        </p:blipFill>
        <p:spPr>
          <a:xfrm>
            <a:off x="323850" y="836613"/>
            <a:ext cx="5373688" cy="5902325"/>
          </a:xfrm>
          <a:noFill/>
        </p:spPr>
      </p:pic>
      <p:sp>
        <p:nvSpPr>
          <p:cNvPr id="15365" name="Text Box 31"/>
          <p:cNvSpPr txBox="1">
            <a:spLocks noChangeArrowheads="1"/>
          </p:cNvSpPr>
          <p:nvPr/>
        </p:nvSpPr>
        <p:spPr bwMode="auto">
          <a:xfrm>
            <a:off x="5795963" y="1403350"/>
            <a:ext cx="309721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it-IT" altLang="it-IT"/>
              <a:t>Per secoli le tecnologie catalitiche sono state utilizzate per la produzione di saponi, cibi etc. Il termine catalizzatore viene coniato da Berzelius nel 1836 ma la catalisi industriale nasce con la sintesi dell’acido solforico nel 1875 </a:t>
            </a:r>
          </a:p>
        </p:txBody>
      </p:sp>
      <p:sp>
        <p:nvSpPr>
          <p:cNvPr id="15366" name="Rectangle 33"/>
          <p:cNvSpPr>
            <a:spLocks noChangeArrowheads="1"/>
          </p:cNvSpPr>
          <p:nvPr/>
        </p:nvSpPr>
        <p:spPr bwMode="auto">
          <a:xfrm>
            <a:off x="1476375" y="5773738"/>
            <a:ext cx="1582738" cy="863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it-IT"/>
          </a:p>
        </p:txBody>
      </p:sp>
      <p:sp>
        <p:nvSpPr>
          <p:cNvPr id="15367" name="Oval 34"/>
          <p:cNvSpPr>
            <a:spLocks noChangeArrowheads="1"/>
          </p:cNvSpPr>
          <p:nvPr/>
        </p:nvSpPr>
        <p:spPr bwMode="auto">
          <a:xfrm>
            <a:off x="4500563" y="620713"/>
            <a:ext cx="1223962" cy="62372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it-IT"/>
          </a:p>
        </p:txBody>
      </p:sp>
      <p:sp>
        <p:nvSpPr>
          <p:cNvPr id="15368" name="Line 35"/>
          <p:cNvSpPr>
            <a:spLocks noChangeShapeType="1"/>
          </p:cNvSpPr>
          <p:nvPr/>
        </p:nvSpPr>
        <p:spPr bwMode="auto">
          <a:xfrm>
            <a:off x="1547813" y="1830388"/>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85800" y="0"/>
            <a:ext cx="7772400" cy="692150"/>
          </a:xfrm>
        </p:spPr>
        <p:txBody>
          <a:bodyPr/>
          <a:lstStyle/>
          <a:p>
            <a:pPr>
              <a:defRPr/>
            </a:pPr>
            <a:r>
              <a:rPr lang="it-IT" sz="4000" b="1">
                <a:solidFill>
                  <a:srgbClr val="FF3300"/>
                </a:solidFill>
                <a:effectLst>
                  <a:outerShdw blurRad="38100" dist="38100" dir="2700000" algn="tl">
                    <a:srgbClr val="000000"/>
                  </a:outerShdw>
                </a:effectLst>
                <a:latin typeface="Times New Roman" pitchFamily="18" charset="0"/>
              </a:rPr>
              <a:t>Importanza della catalisi</a:t>
            </a:r>
          </a:p>
        </p:txBody>
      </p:sp>
      <p:sp>
        <p:nvSpPr>
          <p:cNvPr id="12292" name="Text Box 1033"/>
          <p:cNvSpPr txBox="1">
            <a:spLocks noChangeArrowheads="1"/>
          </p:cNvSpPr>
          <p:nvPr/>
        </p:nvSpPr>
        <p:spPr bwMode="auto">
          <a:xfrm>
            <a:off x="2843213" y="1196975"/>
            <a:ext cx="6048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it-IT" i="1">
                <a:latin typeface="Times New Roman" pitchFamily="18" charset="0"/>
              </a:rPr>
              <a:t>“Chemistry without catalysis would be a sword without handle, a light without brilliance, a bell without sound.” (Alwin Mittasch - BASF)</a:t>
            </a:r>
          </a:p>
        </p:txBody>
      </p:sp>
      <p:graphicFrame>
        <p:nvGraphicFramePr>
          <p:cNvPr id="72757" name="Group 1077"/>
          <p:cNvGraphicFramePr>
            <a:graphicFrameLocks noGrp="1"/>
          </p:cNvGraphicFramePr>
          <p:nvPr>
            <p:ph idx="1"/>
          </p:nvPr>
        </p:nvGraphicFramePr>
        <p:xfrm>
          <a:off x="1258888" y="2781300"/>
          <a:ext cx="6694487" cy="3559305"/>
        </p:xfrm>
        <a:graphic>
          <a:graphicData uri="http://schemas.openxmlformats.org/drawingml/2006/table">
            <a:tbl>
              <a:tblPr/>
              <a:tblGrid>
                <a:gridCol w="4030662">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tblGrid>
              <a:tr h="860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a:ln>
                            <a:noFill/>
                          </a:ln>
                          <a:solidFill>
                            <a:schemeClr val="tx1"/>
                          </a:solidFill>
                          <a:effectLst/>
                          <a:latin typeface="Times New Roman" pitchFamily="18" charset="0"/>
                        </a:rPr>
                        <a:t>Processi Chimici</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a:ln>
                            <a:noFill/>
                          </a:ln>
                          <a:solidFill>
                            <a:schemeClr val="tx1"/>
                          </a:solidFill>
                          <a:effectLst/>
                          <a:latin typeface="Times New Roman" pitchFamily="18" charset="0"/>
                        </a:rPr>
                        <a:t>% del mercato mondiale (2001)</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23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Raffineria</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23</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Petrolchimica</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26</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1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Polimerizzazione</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16</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Controllo delle emissioni (per il 90% automobili)</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Times New Roman" pitchFamily="18" charset="0"/>
                        </a:rPr>
                        <a:t>35</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47838" y="-26988"/>
            <a:ext cx="5648325" cy="765176"/>
          </a:xfrm>
        </p:spPr>
        <p:txBody>
          <a:bodyPr/>
          <a:lstStyle/>
          <a:p>
            <a:pPr>
              <a:defRPr/>
            </a:pPr>
            <a:r>
              <a:rPr lang="it-IT" sz="4000" b="1" dirty="0">
                <a:solidFill>
                  <a:srgbClr val="FF3300"/>
                </a:solidFill>
                <a:effectLst>
                  <a:outerShdw blurRad="38100" dist="38100" dir="2700000" algn="tl">
                    <a:srgbClr val="000000"/>
                  </a:outerShdw>
                </a:effectLst>
                <a:latin typeface="Times New Roman" pitchFamily="18" charset="0"/>
              </a:rPr>
              <a:t>Importanza della catalisi</a:t>
            </a:r>
          </a:p>
        </p:txBody>
      </p:sp>
      <p:pic>
        <p:nvPicPr>
          <p:cNvPr id="13317" name="Picture 28" descr="catalisi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441"/>
          <a:stretch>
            <a:fillRect/>
          </a:stretch>
        </p:blipFill>
        <p:spPr>
          <a:xfrm>
            <a:off x="539750" y="779463"/>
            <a:ext cx="5078413" cy="6078537"/>
          </a:xfrm>
          <a:noFill/>
        </p:spPr>
      </p:pic>
      <p:sp>
        <p:nvSpPr>
          <p:cNvPr id="13318" name="Text Box 30"/>
          <p:cNvSpPr txBox="1">
            <a:spLocks noChangeArrowheads="1"/>
          </p:cNvSpPr>
          <p:nvPr/>
        </p:nvSpPr>
        <p:spPr bwMode="auto">
          <a:xfrm>
            <a:off x="5724525" y="1700213"/>
            <a:ext cx="3167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it-IT" altLang="it-IT"/>
              <a:t>Sul mercato della produzione dei catalizzatori competono diverse aziende</a:t>
            </a:r>
          </a:p>
        </p:txBody>
      </p:sp>
      <p:sp>
        <p:nvSpPr>
          <p:cNvPr id="13319" name="Line 34"/>
          <p:cNvSpPr>
            <a:spLocks noChangeShapeType="1"/>
          </p:cNvSpPr>
          <p:nvPr/>
        </p:nvSpPr>
        <p:spPr bwMode="auto">
          <a:xfrm>
            <a:off x="649288" y="1866900"/>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35"/>
          <p:cNvSpPr>
            <a:spLocks noChangeShapeType="1"/>
          </p:cNvSpPr>
          <p:nvPr/>
        </p:nvSpPr>
        <p:spPr bwMode="auto">
          <a:xfrm>
            <a:off x="650875" y="2139950"/>
            <a:ext cx="792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36"/>
          <p:cNvSpPr>
            <a:spLocks noChangeShapeType="1"/>
          </p:cNvSpPr>
          <p:nvPr/>
        </p:nvSpPr>
        <p:spPr bwMode="auto">
          <a:xfrm>
            <a:off x="649288" y="3379788"/>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37"/>
          <p:cNvSpPr>
            <a:spLocks noChangeShapeType="1"/>
          </p:cNvSpPr>
          <p:nvPr/>
        </p:nvSpPr>
        <p:spPr bwMode="auto">
          <a:xfrm>
            <a:off x="649288" y="3613150"/>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38"/>
          <p:cNvSpPr>
            <a:spLocks noChangeShapeType="1"/>
          </p:cNvSpPr>
          <p:nvPr/>
        </p:nvSpPr>
        <p:spPr bwMode="auto">
          <a:xfrm>
            <a:off x="655638" y="4005263"/>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39"/>
          <p:cNvSpPr>
            <a:spLocks noChangeShapeType="1"/>
          </p:cNvSpPr>
          <p:nvPr/>
        </p:nvSpPr>
        <p:spPr bwMode="auto">
          <a:xfrm>
            <a:off x="677863" y="6092825"/>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40"/>
          <p:cNvSpPr>
            <a:spLocks noChangeShapeType="1"/>
          </p:cNvSpPr>
          <p:nvPr/>
        </p:nvSpPr>
        <p:spPr bwMode="auto">
          <a:xfrm>
            <a:off x="673100" y="6230938"/>
            <a:ext cx="792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41"/>
          <p:cNvSpPr>
            <a:spLocks noChangeShapeType="1"/>
          </p:cNvSpPr>
          <p:nvPr/>
        </p:nvSpPr>
        <p:spPr bwMode="auto">
          <a:xfrm>
            <a:off x="649288" y="2381250"/>
            <a:ext cx="7921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495</Words>
  <Application>Microsoft Office PowerPoint</Application>
  <PresentationFormat>Presentazione su schermo (4:3)</PresentationFormat>
  <Paragraphs>76</Paragraphs>
  <Slides>12</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Comic Sans MS</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Fondamenti di catalisi</vt:lpstr>
      <vt:lpstr>Tipologie di catalisi</vt:lpstr>
      <vt:lpstr>Storia dei processi catalitici industriali</vt:lpstr>
      <vt:lpstr>Importanza della catalisi</vt:lpstr>
      <vt:lpstr>Importanza della catalisi</vt:lpstr>
      <vt:lpstr>Importanza della catalisi</vt:lpstr>
      <vt:lpstr>Design di Catalizzatori industriali</vt:lpstr>
      <vt:lpstr>Proprietà dei catalizzatori industriali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Materie prime ceramiche</dc:title>
  <dc:creator>pccisa01</dc:creator>
  <cp:lastModifiedBy>MONTINI TIZIANO</cp:lastModifiedBy>
  <cp:revision>181</cp:revision>
  <cp:lastPrinted>2004-03-23T11:30:25Z</cp:lastPrinted>
  <dcterms:created xsi:type="dcterms:W3CDTF">2001-07-16T10:18:06Z</dcterms:created>
  <dcterms:modified xsi:type="dcterms:W3CDTF">2025-03-02T18:43:08Z</dcterms:modified>
</cp:coreProperties>
</file>