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510" r:id="rId2"/>
    <p:sldId id="513" r:id="rId3"/>
    <p:sldId id="524" r:id="rId4"/>
    <p:sldId id="525" r:id="rId5"/>
    <p:sldId id="634" r:id="rId6"/>
    <p:sldId id="635" r:id="rId7"/>
    <p:sldId id="636" r:id="rId8"/>
    <p:sldId id="637" r:id="rId9"/>
    <p:sldId id="638" r:id="rId10"/>
    <p:sldId id="528" r:id="rId11"/>
    <p:sldId id="533" r:id="rId12"/>
    <p:sldId id="534" r:id="rId13"/>
    <p:sldId id="535" r:id="rId14"/>
    <p:sldId id="536" r:id="rId15"/>
    <p:sldId id="537" r:id="rId16"/>
    <p:sldId id="538" r:id="rId17"/>
    <p:sldId id="539" r:id="rId18"/>
    <p:sldId id="540" r:id="rId19"/>
    <p:sldId id="541" r:id="rId20"/>
    <p:sldId id="542" r:id="rId21"/>
    <p:sldId id="543" r:id="rId22"/>
    <p:sldId id="544" r:id="rId23"/>
    <p:sldId id="545" r:id="rId24"/>
    <p:sldId id="546" r:id="rId25"/>
    <p:sldId id="547" r:id="rId26"/>
    <p:sldId id="554" r:id="rId27"/>
    <p:sldId id="555" r:id="rId28"/>
    <p:sldId id="556" r:id="rId29"/>
    <p:sldId id="557" r:id="rId30"/>
    <p:sldId id="558" r:id="rId31"/>
    <p:sldId id="559" r:id="rId32"/>
    <p:sldId id="560" r:id="rId33"/>
    <p:sldId id="561" r:id="rId34"/>
    <p:sldId id="562" r:id="rId35"/>
    <p:sldId id="563" r:id="rId36"/>
    <p:sldId id="564" r:id="rId37"/>
    <p:sldId id="565" r:id="rId38"/>
    <p:sldId id="591" r:id="rId39"/>
    <p:sldId id="594" r:id="rId40"/>
    <p:sldId id="592" r:id="rId41"/>
    <p:sldId id="593" r:id="rId42"/>
    <p:sldId id="599" r:id="rId43"/>
    <p:sldId id="600" r:id="rId44"/>
    <p:sldId id="601" r:id="rId45"/>
    <p:sldId id="595" r:id="rId46"/>
    <p:sldId id="596" r:id="rId47"/>
    <p:sldId id="639" r:id="rId48"/>
    <p:sldId id="597" r:id="rId49"/>
    <p:sldId id="598" r:id="rId50"/>
    <p:sldId id="578" r:id="rId51"/>
    <p:sldId id="579" r:id="rId52"/>
    <p:sldId id="580" r:id="rId53"/>
    <p:sldId id="581" r:id="rId54"/>
    <p:sldId id="582" r:id="rId55"/>
    <p:sldId id="583" r:id="rId56"/>
    <p:sldId id="584" r:id="rId57"/>
    <p:sldId id="585" r:id="rId58"/>
    <p:sldId id="586" r:id="rId59"/>
    <p:sldId id="587" r:id="rId60"/>
    <p:sldId id="588" r:id="rId61"/>
    <p:sldId id="589" r:id="rId62"/>
    <p:sldId id="590"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845" autoAdjust="0"/>
    <p:restoredTop sz="96270" autoAdjust="0"/>
  </p:normalViewPr>
  <p:slideViewPr>
    <p:cSldViewPr>
      <p:cViewPr varScale="1">
        <p:scale>
          <a:sx n="83" d="100"/>
          <a:sy n="83" d="100"/>
        </p:scale>
        <p:origin x="606" y="96"/>
      </p:cViewPr>
      <p:guideLst>
        <p:guide orient="horz" pos="2160"/>
        <p:guide pos="2880"/>
      </p:guideLst>
    </p:cSldViewPr>
  </p:slideViewPr>
  <p:notesTextViewPr>
    <p:cViewPr>
      <p:scale>
        <a:sx n="3" d="2"/>
        <a:sy n="3" d="2"/>
      </p:scale>
      <p:origin x="0" y="0"/>
    </p:cViewPr>
  </p:notesTextViewPr>
  <p:sorterViewPr>
    <p:cViewPr>
      <p:scale>
        <a:sx n="130" d="100"/>
        <a:sy n="130" d="100"/>
      </p:scale>
      <p:origin x="0" y="-23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DB01E-B714-486A-99AF-C1B52C05B60D}" type="datetimeFigureOut">
              <a:rPr lang="en-US" smtClean="0"/>
              <a:t>3/7/2022</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6C052-DD1B-4EB4-BB41-DCBD21BDD146}" type="slidenum">
              <a:rPr lang="en-US" smtClean="0"/>
              <a:t>‹N›</a:t>
            </a:fld>
            <a:endParaRPr lang="en-US"/>
          </a:p>
        </p:txBody>
      </p:sp>
    </p:spTree>
    <p:extLst>
      <p:ext uri="{BB962C8B-B14F-4D97-AF65-F5344CB8AC3E}">
        <p14:creationId xmlns:p14="http://schemas.microsoft.com/office/powerpoint/2010/main" val="114626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70887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91372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0577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3/7/2022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03035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B44A55C-E0D0-4B74-99D8-702B2209B623}" type="datetimeFigureOut">
              <a:rPr lang="en-US" smtClean="0"/>
              <a:t>3/7/2022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82747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B44A55C-E0D0-4B74-99D8-702B2209B623}" type="datetimeFigureOut">
              <a:rPr lang="en-US" smtClean="0"/>
              <a:t>3/7/2022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61736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B44A55C-E0D0-4B74-99D8-702B2209B623}" type="datetimeFigureOut">
              <a:rPr lang="en-US" smtClean="0"/>
              <a:t>3/7/2022</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1953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B44A55C-E0D0-4B74-99D8-702B2209B623}" type="datetimeFigureOut">
              <a:rPr lang="en-US" smtClean="0"/>
              <a:t>3/7/2022</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611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B44A55C-E0D0-4B74-99D8-702B2209B623}" type="datetimeFigureOut">
              <a:rPr lang="en-US" smtClean="0"/>
              <a:t>3/7/2022</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81275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3/7/2022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92302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3/7/2022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413540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4A55C-E0D0-4B74-99D8-702B2209B623}" type="datetimeFigureOut">
              <a:rPr lang="en-US" smtClean="0"/>
              <a:t>3/7/2022</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279D0-70C3-4C9E-83FC-966616DF73F5}" type="slidenum">
              <a:rPr lang="en-US" smtClean="0"/>
              <a:t>‹N›</a:t>
            </a:fld>
            <a:endParaRPr lang="en-US"/>
          </a:p>
        </p:txBody>
      </p:sp>
    </p:spTree>
    <p:extLst>
      <p:ext uri="{BB962C8B-B14F-4D97-AF65-F5344CB8AC3E}">
        <p14:creationId xmlns:p14="http://schemas.microsoft.com/office/powerpoint/2010/main" val="1814990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6.wmf"/><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0.png"/><Relationship Id="rId5" Type="http://schemas.openxmlformats.org/officeDocument/2006/relationships/image" Target="../media/image59.wmf"/><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en.wikipedia.org/wiki/File:Close_packing.svg"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08035" y="1415370"/>
            <a:ext cx="4529137" cy="26558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it-IT" sz="6000" dirty="0" smtClean="0">
                <a:solidFill>
                  <a:srgbClr val="FF0000"/>
                </a:solidFill>
                <a:latin typeface="+mn-lt"/>
              </a:rPr>
              <a:t>Solid state chemistry</a:t>
            </a:r>
            <a:endParaRPr lang="en-US" altLang="it-IT" sz="6000" dirty="0">
              <a:solidFill>
                <a:srgbClr val="FF0000"/>
              </a:solidFill>
              <a:latin typeface="+mn-lt"/>
            </a:endParaRPr>
          </a:p>
        </p:txBody>
      </p:sp>
      <p:pic>
        <p:nvPicPr>
          <p:cNvPr id="3" name="Picture 7" descr="Isometric Bravais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5472112" cy="1800225"/>
          </a:xfrm>
          <a:prstGeom prst="rect">
            <a:avLst/>
          </a:prstGeom>
          <a:solidFill>
            <a:schemeClr val="tx2"/>
          </a:solidFill>
          <a:ln w="9525">
            <a:solidFill>
              <a:srgbClr val="008000"/>
            </a:solidFill>
            <a:miter lim="800000"/>
            <a:headEnd/>
            <a:tailEnd/>
          </a:ln>
        </p:spPr>
      </p:pic>
    </p:spTree>
    <p:extLst>
      <p:ext uri="{BB962C8B-B14F-4D97-AF65-F5344CB8AC3E}">
        <p14:creationId xmlns:p14="http://schemas.microsoft.com/office/powerpoint/2010/main" val="161208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52400"/>
            <a:ext cx="8229600" cy="457200"/>
          </a:xfrm>
        </p:spPr>
        <p:txBody>
          <a:bodyPr>
            <a:normAutofit fontScale="90000"/>
          </a:bodyPr>
          <a:lstStyle/>
          <a:p>
            <a:pPr algn="l" eaLnBrk="1" hangingPunct="1"/>
            <a:r>
              <a:rPr lang="en-US" altLang="it-IT" sz="2800" b="1" smtClean="0">
                <a:solidFill>
                  <a:srgbClr val="FF0000"/>
                </a:solidFill>
                <a:latin typeface="+mn-lt"/>
              </a:rPr>
              <a:t>MILLER INDICES</a:t>
            </a:r>
            <a:endParaRPr lang="en-US" altLang="it-IT" sz="2800" smtClean="0">
              <a:solidFill>
                <a:srgbClr val="FF0000"/>
              </a:solidFill>
              <a:latin typeface="+mn-lt"/>
            </a:endParaRPr>
          </a:p>
        </p:txBody>
      </p:sp>
      <p:sp>
        <p:nvSpPr>
          <p:cNvPr id="66563" name="Rectangle 3"/>
          <p:cNvSpPr>
            <a:spLocks noGrp="1" noChangeArrowheads="1"/>
          </p:cNvSpPr>
          <p:nvPr>
            <p:ph type="body" idx="1"/>
          </p:nvPr>
        </p:nvSpPr>
        <p:spPr>
          <a:xfrm>
            <a:off x="76200" y="762000"/>
            <a:ext cx="8839200" cy="2286000"/>
          </a:xfrm>
        </p:spPr>
        <p:txBody>
          <a:bodyPr>
            <a:normAutofit/>
          </a:bodyPr>
          <a:lstStyle/>
          <a:p>
            <a:pPr marL="0" indent="0" algn="just" eaLnBrk="1" hangingPunct="1">
              <a:buFontTx/>
              <a:buNone/>
            </a:pPr>
            <a:r>
              <a:rPr lang="en-US" altLang="it-IT" sz="2000" dirty="0" smtClean="0"/>
              <a:t>The crystal structure may be regarded as made up of an aggregate of  a set of parallel equidistant planes passing through at least one lattice point or a number of lattice points. These planes are known as </a:t>
            </a:r>
            <a:r>
              <a:rPr lang="en-US" altLang="it-IT" sz="2000" b="1" dirty="0" smtClean="0"/>
              <a:t>Lattice Planes</a:t>
            </a:r>
            <a:r>
              <a:rPr lang="en-US" altLang="it-IT" sz="2000" dirty="0" smtClean="0"/>
              <a:t>. For a given crystal, lattice planes can be chosen in different ways as shown in Fig.</a:t>
            </a:r>
          </a:p>
        </p:txBody>
      </p:sp>
      <p:pic>
        <p:nvPicPr>
          <p:cNvPr id="66565" name="Picture 5" descr="p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796" y="2189892"/>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7504" y="5013176"/>
            <a:ext cx="8856984" cy="1200329"/>
          </a:xfrm>
          <a:prstGeom prst="rect">
            <a:avLst/>
          </a:prstGeom>
        </p:spPr>
        <p:txBody>
          <a:bodyPr wrap="square">
            <a:spAutoFit/>
          </a:bodyPr>
          <a:lstStyle/>
          <a:p>
            <a:r>
              <a:rPr lang="en-US" sz="2400" dirty="0">
                <a:solidFill>
                  <a:srgbClr val="FF0000"/>
                </a:solidFill>
              </a:rPr>
              <a:t>Miller Indices are the three smallest possible integers, which have the same ratio as the reciprocals of intercepts of the plane concerned on the three axis. </a:t>
            </a:r>
          </a:p>
        </p:txBody>
      </p:sp>
    </p:spTree>
    <p:extLst>
      <p:ext uri="{BB962C8B-B14F-4D97-AF65-F5344CB8AC3E}">
        <p14:creationId xmlns:p14="http://schemas.microsoft.com/office/powerpoint/2010/main" val="81092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Picture 4" descr="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638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4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5626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51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24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2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ba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3375"/>
            <a:ext cx="6324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772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1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3675"/>
            <a:ext cx="7467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00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4163"/>
            <a:ext cx="83058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1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 y="274638"/>
            <a:ext cx="8229600" cy="487362"/>
          </a:xfrm>
        </p:spPr>
        <p:txBody>
          <a:bodyPr>
            <a:normAutofit fontScale="90000"/>
          </a:bodyPr>
          <a:lstStyle/>
          <a:p>
            <a:pPr algn="l" eaLnBrk="1" hangingPunct="1"/>
            <a:r>
              <a:rPr lang="en-US" altLang="it-IT" sz="2800" b="1" smtClean="0">
                <a:solidFill>
                  <a:srgbClr val="FF0000"/>
                </a:solidFill>
                <a:latin typeface="+mn-lt"/>
              </a:rPr>
              <a:t>INTERPLANER DISTANCE OR SPACING</a:t>
            </a:r>
            <a:endParaRPr lang="en-US" altLang="it-IT" sz="2800" smtClean="0">
              <a:solidFill>
                <a:srgbClr val="FF0000"/>
              </a:solidFill>
              <a:latin typeface="+mn-lt"/>
            </a:endParaRPr>
          </a:p>
        </p:txBody>
      </p:sp>
      <p:pic>
        <p:nvPicPr>
          <p:cNvPr id="131076" name="Picture 4" descr="image009"/>
          <p:cNvPicPr>
            <a:picLocks noGrp="1" noChangeAspect="1" noChangeArrowheads="1"/>
          </p:cNvPicPr>
          <p:nvPr>
            <p:ph type="body" idx="1"/>
          </p:nvPr>
        </p:nvPicPr>
        <p:blipFill>
          <a:blip r:embed="rId2">
            <a:lum bright="-36000" contrast="54000"/>
            <a:extLst>
              <a:ext uri="{28A0092B-C50C-407E-A947-70E740481C1C}">
                <a14:useLocalDpi xmlns:a14="http://schemas.microsoft.com/office/drawing/2010/main" val="0"/>
              </a:ext>
            </a:extLst>
          </a:blip>
          <a:srcRect/>
          <a:stretch>
            <a:fillRect/>
          </a:stretch>
        </p:blipFill>
        <p:spPr>
          <a:xfrm>
            <a:off x="1766888" y="2568575"/>
            <a:ext cx="5624512" cy="3517900"/>
          </a:xfrm>
          <a:noFill/>
        </p:spPr>
      </p:pic>
      <p:sp>
        <p:nvSpPr>
          <p:cNvPr id="131077" name="Rectangle 5"/>
          <p:cNvSpPr>
            <a:spLocks noChangeArrowheads="1"/>
          </p:cNvSpPr>
          <p:nvPr/>
        </p:nvSpPr>
        <p:spPr bwMode="auto">
          <a:xfrm>
            <a:off x="76200" y="885825"/>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a:r>
              <a:rPr lang="en-US" altLang="it-IT" b="1" dirty="0" err="1">
                <a:solidFill>
                  <a:schemeClr val="tx2"/>
                </a:solidFill>
                <a:latin typeface="+mn-lt"/>
              </a:rPr>
              <a:t>Interplaner</a:t>
            </a:r>
            <a:r>
              <a:rPr lang="en-US" altLang="it-IT" b="1" dirty="0">
                <a:solidFill>
                  <a:schemeClr val="tx2"/>
                </a:solidFill>
                <a:latin typeface="+mn-lt"/>
              </a:rPr>
              <a:t> spacing is defined as the perpendicular distance </a:t>
            </a:r>
            <a:r>
              <a:rPr lang="en-US" altLang="it-IT" b="1" dirty="0" err="1">
                <a:solidFill>
                  <a:schemeClr val="tx2"/>
                </a:solidFill>
                <a:latin typeface="+mn-lt"/>
              </a:rPr>
              <a:t>d</a:t>
            </a:r>
            <a:r>
              <a:rPr lang="en-US" altLang="it-IT" b="1" baseline="-25000" dirty="0" err="1">
                <a:solidFill>
                  <a:schemeClr val="tx2"/>
                </a:solidFill>
                <a:latin typeface="+mn-lt"/>
              </a:rPr>
              <a:t>hkl</a:t>
            </a:r>
            <a:r>
              <a:rPr lang="en-US" altLang="it-IT" b="1" dirty="0">
                <a:solidFill>
                  <a:schemeClr val="tx2"/>
                </a:solidFill>
                <a:latin typeface="+mn-lt"/>
              </a:rPr>
              <a:t> between corresponding planes</a:t>
            </a:r>
            <a:r>
              <a:rPr lang="en-US" altLang="it-IT" dirty="0">
                <a:solidFill>
                  <a:schemeClr val="tx2"/>
                </a:solidFill>
                <a:latin typeface="+mn-lt"/>
              </a:rPr>
              <a:t>. It is also perpendicular distance from the origin to the set of parallel </a:t>
            </a:r>
            <a:r>
              <a:rPr lang="en-US" altLang="it-IT" dirty="0" smtClean="0">
                <a:solidFill>
                  <a:schemeClr val="tx2"/>
                </a:solidFill>
                <a:latin typeface="+mn-lt"/>
              </a:rPr>
              <a:t>planes (</a:t>
            </a:r>
            <a:r>
              <a:rPr lang="en-US" altLang="it-IT" dirty="0">
                <a:solidFill>
                  <a:schemeClr val="tx2"/>
                </a:solidFill>
                <a:latin typeface="+mn-lt"/>
              </a:rPr>
              <a:t>see Fig.)</a:t>
            </a:r>
          </a:p>
        </p:txBody>
      </p:sp>
    </p:spTree>
    <p:extLst>
      <p:ext uri="{BB962C8B-B14F-4D97-AF65-F5344CB8AC3E}">
        <p14:creationId xmlns:p14="http://schemas.microsoft.com/office/powerpoint/2010/main" val="25348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Rectangle 13"/>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08" name="Rectangle 16"/>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10" name="Rectangle 18"/>
          <p:cNvSpPr>
            <a:spLocks noChangeArrowheads="1"/>
          </p:cNvSpPr>
          <p:nvPr/>
        </p:nvSpPr>
        <p:spPr bwMode="auto">
          <a:xfrm>
            <a:off x="896450" y="2490664"/>
            <a:ext cx="585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algn="just" eaLnBrk="1" hangingPunct="1"/>
            <a:r>
              <a:rPr lang="en-US" altLang="it-IT" dirty="0">
                <a:latin typeface="+mn-lt"/>
              </a:rPr>
              <a:t>For a cubic lattice, </a:t>
            </a:r>
            <a:r>
              <a:rPr lang="en-US" altLang="it-IT" i="1" dirty="0">
                <a:latin typeface="+mn-lt"/>
              </a:rPr>
              <a:t>a = b = c</a:t>
            </a:r>
            <a:r>
              <a:rPr lang="en-US" altLang="it-IT" dirty="0">
                <a:latin typeface="+mn-lt"/>
              </a:rPr>
              <a:t>, therefore, we get</a:t>
            </a:r>
          </a:p>
        </p:txBody>
      </p:sp>
      <p:sp>
        <p:nvSpPr>
          <p:cNvPr id="136212" name="Rectangle 20"/>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graphicFrame>
        <p:nvGraphicFramePr>
          <p:cNvPr id="136211" name="Object 19"/>
          <p:cNvGraphicFramePr>
            <a:graphicFrameLocks noChangeAspect="1"/>
          </p:cNvGraphicFramePr>
          <p:nvPr>
            <p:extLst>
              <p:ext uri="{D42A27DB-BD31-4B8C-83A1-F6EECF244321}">
                <p14:modId xmlns:p14="http://schemas.microsoft.com/office/powerpoint/2010/main" val="1689627539"/>
              </p:ext>
            </p:extLst>
          </p:nvPr>
        </p:nvGraphicFramePr>
        <p:xfrm>
          <a:off x="3348038" y="2801940"/>
          <a:ext cx="2447925" cy="839788"/>
        </p:xfrm>
        <a:graphic>
          <a:graphicData uri="http://schemas.openxmlformats.org/presentationml/2006/ole">
            <mc:AlternateContent xmlns:mc="http://schemas.openxmlformats.org/markup-compatibility/2006">
              <mc:Choice xmlns:v="urn:schemas-microsoft-com:vml" Requires="v">
                <p:oleObj spid="_x0000_s93232" name="Equation" r:id="rId3" imgW="1307532" imgH="444307" progId="Equation.3">
                  <p:embed/>
                </p:oleObj>
              </mc:Choice>
              <mc:Fallback>
                <p:oleObj name="Equation" r:id="rId3" imgW="1307532"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801940"/>
                        <a:ext cx="24479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13" name="Rectangle 21"/>
          <p:cNvSpPr>
            <a:spLocks noChangeArrowheads="1"/>
          </p:cNvSpPr>
          <p:nvPr/>
        </p:nvSpPr>
        <p:spPr bwMode="auto">
          <a:xfrm>
            <a:off x="1904443" y="4704239"/>
            <a:ext cx="5335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r>
              <a:rPr lang="en-US" altLang="it-IT" dirty="0">
                <a:latin typeface="+mn-lt"/>
              </a:rPr>
              <a:t>d</a:t>
            </a:r>
            <a:r>
              <a:rPr lang="en-US" altLang="it-IT" baseline="-25000" dirty="0">
                <a:latin typeface="+mn-lt"/>
              </a:rPr>
              <a:t>100</a:t>
            </a:r>
            <a:r>
              <a:rPr lang="en-US" altLang="it-IT" dirty="0">
                <a:latin typeface="+mn-lt"/>
              </a:rPr>
              <a:t> = </a:t>
            </a:r>
            <a:r>
              <a:rPr lang="en-US" altLang="it-IT" dirty="0" smtClean="0">
                <a:latin typeface="+mn-lt"/>
              </a:rPr>
              <a:t>a          d</a:t>
            </a:r>
            <a:r>
              <a:rPr lang="en-US" altLang="it-IT" baseline="-25000" dirty="0" smtClean="0">
                <a:latin typeface="+mn-lt"/>
              </a:rPr>
              <a:t>110</a:t>
            </a:r>
            <a:r>
              <a:rPr lang="en-US" altLang="it-IT" dirty="0" smtClean="0">
                <a:latin typeface="+mn-lt"/>
              </a:rPr>
              <a:t> </a:t>
            </a:r>
            <a:r>
              <a:rPr lang="en-US" altLang="it-IT" dirty="0">
                <a:latin typeface="+mn-lt"/>
              </a:rPr>
              <a:t>= a/</a:t>
            </a:r>
            <a:r>
              <a:rPr lang="en-US" altLang="it-IT" dirty="0">
                <a:latin typeface="+mn-lt"/>
                <a:sym typeface="Symbol" pitchFamily="18" charset="2"/>
              </a:rPr>
              <a:t></a:t>
            </a:r>
            <a:r>
              <a:rPr lang="en-US" altLang="it-IT" dirty="0" smtClean="0">
                <a:latin typeface="+mn-lt"/>
              </a:rPr>
              <a:t>2          d</a:t>
            </a:r>
            <a:r>
              <a:rPr lang="en-US" altLang="it-IT" baseline="-25000" dirty="0" smtClean="0">
                <a:latin typeface="+mn-lt"/>
                <a:sym typeface="Symbol" pitchFamily="18" charset="2"/>
              </a:rPr>
              <a:t>111</a:t>
            </a:r>
            <a:r>
              <a:rPr lang="en-US" altLang="it-IT" dirty="0" smtClean="0">
                <a:latin typeface="+mn-lt"/>
                <a:sym typeface="Symbol" pitchFamily="18" charset="2"/>
              </a:rPr>
              <a:t> </a:t>
            </a:r>
            <a:r>
              <a:rPr lang="en-US" altLang="it-IT" dirty="0">
                <a:latin typeface="+mn-lt"/>
                <a:sym typeface="Symbol" pitchFamily="18" charset="2"/>
              </a:rPr>
              <a:t>=  a/</a:t>
            </a:r>
            <a:r>
              <a:rPr lang="en-US" altLang="it-IT" dirty="0">
                <a:latin typeface="+mn-lt"/>
              </a:rPr>
              <a:t>3.</a:t>
            </a:r>
          </a:p>
        </p:txBody>
      </p:sp>
      <p:sp>
        <p:nvSpPr>
          <p:cNvPr id="136214" name="Rectangle 22"/>
          <p:cNvSpPr>
            <a:spLocks noChangeArrowheads="1"/>
          </p:cNvSpPr>
          <p:nvPr/>
        </p:nvSpPr>
        <p:spPr bwMode="auto">
          <a:xfrm>
            <a:off x="304800" y="4249271"/>
            <a:ext cx="3810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pPr>
            <a:r>
              <a:rPr lang="en-US" altLang="it-IT">
                <a:latin typeface="+mn-lt"/>
              </a:rPr>
              <a:t> Also, For a cubic lattice,</a:t>
            </a:r>
          </a:p>
        </p:txBody>
      </p:sp>
      <p:grpSp>
        <p:nvGrpSpPr>
          <p:cNvPr id="4" name="Gruppo 3"/>
          <p:cNvGrpSpPr/>
          <p:nvPr/>
        </p:nvGrpSpPr>
        <p:grpSpPr>
          <a:xfrm>
            <a:off x="3275856" y="764704"/>
            <a:ext cx="2592288" cy="974725"/>
            <a:chOff x="2915816" y="3001963"/>
            <a:chExt cx="2592288" cy="974725"/>
          </a:xfrm>
        </p:grpSpPr>
        <p:graphicFrame>
          <p:nvGraphicFramePr>
            <p:cNvPr id="136207" name="Object 15"/>
            <p:cNvGraphicFramePr>
              <a:graphicFrameLocks noChangeAspect="1"/>
            </p:cNvGraphicFramePr>
            <p:nvPr>
              <p:extLst>
                <p:ext uri="{D42A27DB-BD31-4B8C-83A1-F6EECF244321}">
                  <p14:modId xmlns:p14="http://schemas.microsoft.com/office/powerpoint/2010/main" val="4035843716"/>
                </p:ext>
              </p:extLst>
            </p:nvPr>
          </p:nvGraphicFramePr>
          <p:xfrm>
            <a:off x="3013075" y="3084984"/>
            <a:ext cx="2398713" cy="809625"/>
          </p:xfrm>
          <a:graphic>
            <a:graphicData uri="http://schemas.openxmlformats.org/presentationml/2006/ole">
              <mc:AlternateContent xmlns:mc="http://schemas.openxmlformats.org/markup-compatibility/2006">
                <mc:Choice xmlns:v="urn:schemas-microsoft-com:vml" Requires="v">
                  <p:oleObj spid="_x0000_s93233" name="Equazione" r:id="rId5" imgW="1244520" imgH="419040" progId="Equation.3">
                    <p:embed/>
                  </p:oleObj>
                </mc:Choice>
                <mc:Fallback>
                  <p:oleObj name="Equazione" r:id="rId5" imgW="1244520" imgH="419040" progId="Equation.3">
                    <p:embed/>
                    <p:pic>
                      <p:nvPicPr>
                        <p:cNvPr id="0" name=""/>
                        <p:cNvPicPr>
                          <a:picLocks noChangeAspect="1" noChangeArrowheads="1"/>
                        </p:cNvPicPr>
                        <p:nvPr/>
                      </p:nvPicPr>
                      <p:blipFill>
                        <a:blip r:embed="rId6"/>
                        <a:srcRect/>
                        <a:stretch>
                          <a:fillRect/>
                        </a:stretch>
                      </p:blipFill>
                      <p:spPr bwMode="auto">
                        <a:xfrm>
                          <a:off x="3013075" y="3084984"/>
                          <a:ext cx="23987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2915816" y="3001963"/>
              <a:ext cx="2592288" cy="974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046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28600"/>
            <a:ext cx="8686800" cy="609600"/>
          </a:xfrm>
        </p:spPr>
        <p:txBody>
          <a:bodyPr/>
          <a:lstStyle/>
          <a:p>
            <a:pPr algn="l" eaLnBrk="1" hangingPunct="1"/>
            <a:r>
              <a:rPr lang="en-US" altLang="it-IT" sz="2800" b="1" dirty="0" smtClean="0">
                <a:solidFill>
                  <a:srgbClr val="FF0000"/>
                </a:solidFill>
                <a:latin typeface="+mn-lt"/>
              </a:rPr>
              <a:t>Physical Parameters for Crystal Structure</a:t>
            </a:r>
          </a:p>
        </p:txBody>
      </p:sp>
      <p:sp>
        <p:nvSpPr>
          <p:cNvPr id="138243" name="Rectangle 3"/>
          <p:cNvSpPr>
            <a:spLocks noGrp="1" noChangeArrowheads="1"/>
          </p:cNvSpPr>
          <p:nvPr>
            <p:ph type="body" idx="1"/>
          </p:nvPr>
        </p:nvSpPr>
        <p:spPr>
          <a:xfrm>
            <a:off x="152400" y="960438"/>
            <a:ext cx="8839200" cy="5287962"/>
          </a:xfrm>
        </p:spPr>
        <p:txBody>
          <a:bodyPr/>
          <a:lstStyle/>
          <a:p>
            <a:pPr algn="just" eaLnBrk="1" hangingPunct="1">
              <a:lnSpc>
                <a:spcPct val="80000"/>
              </a:lnSpc>
              <a:buFontTx/>
              <a:buNone/>
            </a:pPr>
            <a:r>
              <a:rPr lang="en-US" altLang="it-IT" sz="2400" b="1" smtClean="0"/>
              <a:t>(i)	Number of Atoms per Unit Cell</a:t>
            </a:r>
            <a:endParaRPr lang="en-US" altLang="it-IT" sz="2400" smtClean="0"/>
          </a:p>
          <a:p>
            <a:pPr algn="just" eaLnBrk="1" hangingPunct="1">
              <a:lnSpc>
                <a:spcPct val="80000"/>
              </a:lnSpc>
              <a:buFontTx/>
              <a:buNone/>
            </a:pPr>
            <a:r>
              <a:rPr lang="en-US" altLang="it-IT" sz="2400" smtClean="0"/>
              <a:t>	Number of atoms per unit cell determines how closely the solid is packed and is given by</a:t>
            </a:r>
            <a:endParaRPr lang="en-US" altLang="it-IT" sz="2400" b="1" smtClean="0"/>
          </a:p>
          <a:p>
            <a:pPr algn="just" eaLnBrk="1" hangingPunct="1">
              <a:lnSpc>
                <a:spcPct val="80000"/>
              </a:lnSpc>
              <a:buFontTx/>
              <a:buNone/>
            </a:pPr>
            <a:r>
              <a:rPr lang="en-US" altLang="it-IT" sz="2400" b="1" smtClean="0"/>
              <a:t>				</a:t>
            </a:r>
            <a:r>
              <a:rPr lang="en-US" altLang="it-IT" sz="2400" smtClean="0"/>
              <a:t>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p>
          <a:p>
            <a:pPr algn="just" eaLnBrk="1" hangingPunct="1">
              <a:lnSpc>
                <a:spcPct val="80000"/>
              </a:lnSpc>
              <a:buFontTx/>
              <a:buNone/>
            </a:pPr>
            <a:r>
              <a:rPr lang="en-US" altLang="it-IT" sz="2400" smtClean="0"/>
              <a:t>	here N</a:t>
            </a:r>
            <a:r>
              <a:rPr lang="en-US" altLang="it-IT" sz="2400" baseline="-25000" smtClean="0"/>
              <a:t>c</a:t>
            </a:r>
            <a:r>
              <a:rPr lang="en-US" altLang="it-IT" sz="2400" smtClean="0"/>
              <a:t> is the number of corner atoms, N</a:t>
            </a:r>
            <a:r>
              <a:rPr lang="en-US" altLang="it-IT" sz="2400" baseline="-25000" smtClean="0"/>
              <a:t>f</a:t>
            </a:r>
            <a:r>
              <a:rPr lang="en-US" altLang="it-IT" sz="2400" smtClean="0"/>
              <a:t> the number of face centred atoms and N</a:t>
            </a:r>
            <a:r>
              <a:rPr lang="en-US" altLang="it-IT" sz="2400" baseline="-25000" smtClean="0"/>
              <a:t>i</a:t>
            </a:r>
            <a:r>
              <a:rPr lang="en-US" altLang="it-IT" sz="2400" smtClean="0"/>
              <a:t> the number of body centred atoms(see Fig.).</a:t>
            </a:r>
            <a:endParaRPr lang="en-US" altLang="it-IT" sz="2400" i="1" smtClean="0"/>
          </a:p>
          <a:p>
            <a:pPr algn="just" eaLnBrk="1" hangingPunct="1">
              <a:lnSpc>
                <a:spcPct val="80000"/>
              </a:lnSpc>
              <a:buFontTx/>
              <a:buNone/>
            </a:pPr>
            <a:r>
              <a:rPr lang="en-US" altLang="it-IT" sz="2400" i="1" smtClean="0"/>
              <a:t>	</a:t>
            </a:r>
          </a:p>
          <a:p>
            <a:pPr algn="just" eaLnBrk="1" hangingPunct="1">
              <a:lnSpc>
                <a:spcPct val="80000"/>
              </a:lnSpc>
              <a:buFontTx/>
              <a:buNone/>
            </a:pPr>
            <a:r>
              <a:rPr lang="en-US" altLang="it-IT" sz="2400" i="1" smtClean="0"/>
              <a:t>	For SC crystal</a:t>
            </a:r>
            <a:r>
              <a:rPr lang="en-US" altLang="it-IT" sz="2400" smtClean="0"/>
              <a:t> :</a:t>
            </a:r>
            <a:r>
              <a:rPr lang="en-US" altLang="it-IT" sz="2400" i="1" smtClean="0"/>
              <a:t> </a:t>
            </a:r>
            <a:r>
              <a:rPr lang="en-US" altLang="it-IT" sz="2400" smtClean="0"/>
              <a:t>In a SC crystal, there are 8 atoms only, each at one corner. Each atom is shared by 8 unit cells. Therefore, we have 	</a:t>
            </a:r>
          </a:p>
          <a:p>
            <a:pPr algn="just" eaLnBrk="1" hangingPunct="1">
              <a:lnSpc>
                <a:spcPct val="80000"/>
              </a:lnSpc>
              <a:buFontTx/>
              <a:buNone/>
            </a:pPr>
            <a:r>
              <a:rPr lang="en-US" altLang="it-IT" sz="2400" smtClean="0"/>
              <a:t>				N = N</a:t>
            </a:r>
            <a:r>
              <a:rPr lang="en-US" altLang="it-IT" sz="2400" baseline="-25000" smtClean="0"/>
              <a:t>c</a:t>
            </a:r>
            <a:r>
              <a:rPr lang="en-US" altLang="it-IT" sz="2400" smtClean="0"/>
              <a:t>/8 = 8/8 = 1</a:t>
            </a:r>
            <a:endParaRPr lang="en-US" altLang="it-IT" sz="2400" i="1" smtClean="0"/>
          </a:p>
          <a:p>
            <a:pPr algn="just" eaLnBrk="1" hangingPunct="1">
              <a:lnSpc>
                <a:spcPct val="80000"/>
              </a:lnSpc>
              <a:buFontTx/>
              <a:buNone/>
            </a:pPr>
            <a:r>
              <a:rPr lang="en-US" altLang="it-IT" sz="2400" i="1" smtClean="0"/>
              <a:t>	For BCC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+ 0 + 1 = 2</a:t>
            </a:r>
            <a:endParaRPr lang="en-US" altLang="it-IT" sz="2400" i="1" smtClean="0"/>
          </a:p>
          <a:p>
            <a:pPr algn="just" eaLnBrk="1" hangingPunct="1">
              <a:lnSpc>
                <a:spcPct val="80000"/>
              </a:lnSpc>
              <a:buFontTx/>
              <a:buNone/>
            </a:pPr>
            <a:r>
              <a:rPr lang="en-US" altLang="it-IT" sz="2400" i="1" smtClean="0"/>
              <a:t>	For FCC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+ 6/2 + 0 = 4</a:t>
            </a:r>
          </a:p>
        </p:txBody>
      </p:sp>
    </p:spTree>
    <p:extLst>
      <p:ext uri="{BB962C8B-B14F-4D97-AF65-F5344CB8AC3E}">
        <p14:creationId xmlns:p14="http://schemas.microsoft.com/office/powerpoint/2010/main" val="334362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457200" y="90488"/>
            <a:ext cx="8229600" cy="504825"/>
          </a:xfrm>
        </p:spPr>
        <p:txBody>
          <a:bodyPr/>
          <a:lstStyle/>
          <a:p>
            <a:pPr eaLnBrk="1" hangingPunct="1"/>
            <a:r>
              <a:rPr lang="en-US" altLang="it-IT" sz="2400" smtClean="0">
                <a:latin typeface="+mn-lt"/>
              </a:rPr>
              <a:t>Difference Between Amorphous and Crystalline Solids</a:t>
            </a:r>
          </a:p>
        </p:txBody>
      </p:sp>
      <p:sp>
        <p:nvSpPr>
          <p:cNvPr id="41992" name="Rectangle 8"/>
          <p:cNvSpPr>
            <a:spLocks noGrp="1" noChangeArrowheads="1"/>
          </p:cNvSpPr>
          <p:nvPr>
            <p:ph type="body" sz="half" idx="1"/>
          </p:nvPr>
        </p:nvSpPr>
        <p:spPr>
          <a:xfrm>
            <a:off x="457200" y="700088"/>
            <a:ext cx="4038600" cy="5548312"/>
          </a:xfrm>
        </p:spPr>
        <p:txBody>
          <a:bodyPr/>
          <a:lstStyle/>
          <a:p>
            <a:pPr algn="ctr" eaLnBrk="1" hangingPunct="1">
              <a:lnSpc>
                <a:spcPct val="80000"/>
              </a:lnSpc>
              <a:buFontTx/>
              <a:buNone/>
            </a:pPr>
            <a:r>
              <a:rPr lang="en-US" altLang="it-IT" sz="2200" u="sng" dirty="0" smtClean="0">
                <a:solidFill>
                  <a:srgbClr val="FF0000"/>
                </a:solidFill>
              </a:rPr>
              <a:t>Amorphous</a:t>
            </a:r>
            <a:r>
              <a:rPr lang="en-US" altLang="it-IT" sz="2200" dirty="0" smtClean="0">
                <a:solidFill>
                  <a:srgbClr val="FF0000"/>
                </a:solidFill>
              </a:rPr>
              <a:t> </a:t>
            </a:r>
          </a:p>
          <a:p>
            <a:pPr algn="ctr" eaLnBrk="1" hangingPunct="1">
              <a:lnSpc>
                <a:spcPct val="80000"/>
              </a:lnSpc>
              <a:buFontTx/>
              <a:buNone/>
            </a:pPr>
            <a:endParaRPr lang="en-US" altLang="it-IT" sz="2200" dirty="0" smtClean="0">
              <a:solidFill>
                <a:srgbClr val="FF0000"/>
              </a:solidFill>
            </a:endParaRPr>
          </a:p>
          <a:p>
            <a:pPr algn="just" eaLnBrk="1" hangingPunct="1">
              <a:lnSpc>
                <a:spcPct val="80000"/>
              </a:lnSpc>
            </a:pPr>
            <a:r>
              <a:rPr lang="en-US" altLang="it-IT" sz="2200" dirty="0" smtClean="0"/>
              <a:t>Amorphous solids (means without form) are the solids which lacks the regular arrangement of atoms or molecules and hence they have a short range order or no order in their structure : ABCBBACBCACCB... </a:t>
            </a:r>
          </a:p>
          <a:p>
            <a:pPr algn="just" eaLnBrk="1" hangingPunct="1">
              <a:lnSpc>
                <a:spcPct val="80000"/>
              </a:lnSpc>
            </a:pPr>
            <a:r>
              <a:rPr lang="en-US" altLang="it-IT" sz="2200" dirty="0" smtClean="0">
                <a:solidFill>
                  <a:srgbClr val="FF0000"/>
                </a:solidFill>
              </a:rPr>
              <a:t>Do not have sharp melting point (because all bonds are not equally strong) </a:t>
            </a:r>
          </a:p>
          <a:p>
            <a:pPr algn="just" eaLnBrk="1" hangingPunct="1">
              <a:lnSpc>
                <a:spcPct val="80000"/>
              </a:lnSpc>
            </a:pPr>
            <a:r>
              <a:rPr lang="en-US" altLang="it-IT" sz="2200" dirty="0" smtClean="0"/>
              <a:t>Isotropic (Physical properties  are same in different directions) </a:t>
            </a:r>
          </a:p>
          <a:p>
            <a:pPr algn="just" eaLnBrk="1" hangingPunct="1">
              <a:lnSpc>
                <a:spcPct val="80000"/>
              </a:lnSpc>
            </a:pPr>
            <a:r>
              <a:rPr lang="en-US" altLang="it-IT" sz="2200" dirty="0" smtClean="0">
                <a:solidFill>
                  <a:srgbClr val="FF0000"/>
                </a:solidFill>
              </a:rPr>
              <a:t>Examples: glass, wax, plastics, etc.  </a:t>
            </a:r>
          </a:p>
        </p:txBody>
      </p:sp>
      <p:sp>
        <p:nvSpPr>
          <p:cNvPr id="41993" name="Rectangle 9"/>
          <p:cNvSpPr>
            <a:spLocks noGrp="1" noChangeArrowheads="1"/>
          </p:cNvSpPr>
          <p:nvPr>
            <p:ph type="body" sz="half" idx="2"/>
          </p:nvPr>
        </p:nvSpPr>
        <p:spPr>
          <a:xfrm>
            <a:off x="4648200" y="700088"/>
            <a:ext cx="4038600" cy="5548312"/>
          </a:xfrm>
        </p:spPr>
        <p:txBody>
          <a:bodyPr/>
          <a:lstStyle/>
          <a:p>
            <a:pPr algn="ctr" eaLnBrk="1" hangingPunct="1">
              <a:lnSpc>
                <a:spcPct val="80000"/>
              </a:lnSpc>
              <a:buFontTx/>
              <a:buNone/>
            </a:pPr>
            <a:r>
              <a:rPr lang="en-US" altLang="it-IT" sz="2200" u="sng" smtClean="0">
                <a:solidFill>
                  <a:srgbClr val="FF0000"/>
                </a:solidFill>
              </a:rPr>
              <a:t>Crystalline</a:t>
            </a:r>
          </a:p>
          <a:p>
            <a:pPr algn="ctr" eaLnBrk="1" hangingPunct="1">
              <a:lnSpc>
                <a:spcPct val="80000"/>
              </a:lnSpc>
              <a:buFontTx/>
              <a:buNone/>
            </a:pPr>
            <a:endParaRPr lang="en-US" altLang="it-IT" sz="2200" u="sng" smtClean="0">
              <a:solidFill>
                <a:srgbClr val="FF0000"/>
              </a:solidFill>
            </a:endParaRPr>
          </a:p>
          <a:p>
            <a:pPr algn="just" eaLnBrk="1" hangingPunct="1">
              <a:lnSpc>
                <a:spcPct val="80000"/>
              </a:lnSpc>
            </a:pPr>
            <a:r>
              <a:rPr lang="en-US" altLang="it-IT" sz="2200" smtClean="0"/>
              <a:t>A crystalline solid is the one in which there is a regular repeating pattern in the structure, or in other words, there is long-range order : ABCABCABCABC… </a:t>
            </a:r>
          </a:p>
          <a:p>
            <a:pPr algn="just" eaLnBrk="1" hangingPunct="1">
              <a:lnSpc>
                <a:spcPct val="80000"/>
              </a:lnSpc>
            </a:pPr>
            <a:r>
              <a:rPr lang="en-US" altLang="it-IT" sz="2200" smtClean="0">
                <a:solidFill>
                  <a:srgbClr val="FF0000"/>
                </a:solidFill>
              </a:rPr>
              <a:t>Have sharp melting point (because all bond are equally strong)</a:t>
            </a:r>
          </a:p>
          <a:p>
            <a:pPr algn="just" eaLnBrk="1" hangingPunct="1">
              <a:lnSpc>
                <a:spcPct val="80000"/>
              </a:lnSpc>
            </a:pPr>
            <a:r>
              <a:rPr lang="en-US" altLang="it-IT" sz="2200" smtClean="0"/>
              <a:t>Anisotropic (Physical properties  are different in different directions) </a:t>
            </a:r>
          </a:p>
          <a:p>
            <a:pPr algn="just" eaLnBrk="1" hangingPunct="1">
              <a:lnSpc>
                <a:spcPct val="80000"/>
              </a:lnSpc>
            </a:pPr>
            <a:r>
              <a:rPr lang="en-US" altLang="it-IT" sz="2200" smtClean="0">
                <a:solidFill>
                  <a:srgbClr val="FF0000"/>
                </a:solidFill>
              </a:rPr>
              <a:t>Examples: diamond, table salt, ice, methanol, sodium chloride, etc.</a:t>
            </a:r>
          </a:p>
          <a:p>
            <a:pPr algn="just" eaLnBrk="1" hangingPunct="1">
              <a:lnSpc>
                <a:spcPct val="80000"/>
              </a:lnSpc>
            </a:pPr>
            <a:endParaRPr lang="en-US" altLang="it-IT" sz="2200" smtClean="0">
              <a:solidFill>
                <a:srgbClr val="FF0000"/>
              </a:solidFill>
            </a:endParaRPr>
          </a:p>
        </p:txBody>
      </p:sp>
    </p:spTree>
    <p:extLst>
      <p:ext uri="{BB962C8B-B14F-4D97-AF65-F5344CB8AC3E}">
        <p14:creationId xmlns:p14="http://schemas.microsoft.com/office/powerpoint/2010/main" val="3100635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457200" y="304800"/>
            <a:ext cx="8229600" cy="5821363"/>
          </a:xfrm>
        </p:spPr>
        <p:txBody>
          <a:bodyPr/>
          <a:lstStyle/>
          <a:p>
            <a:pPr algn="just" eaLnBrk="1" hangingPunct="1">
              <a:lnSpc>
                <a:spcPct val="80000"/>
              </a:lnSpc>
              <a:buFontTx/>
              <a:buNone/>
            </a:pPr>
            <a:r>
              <a:rPr lang="en-US" altLang="it-IT" sz="2400" b="1" dirty="0" smtClean="0"/>
              <a:t>(ii) Coordination Number (CN)</a:t>
            </a:r>
            <a:endParaRPr lang="en-US" altLang="it-IT" sz="2400" dirty="0" smtClean="0"/>
          </a:p>
          <a:p>
            <a:pPr algn="just" eaLnBrk="1" hangingPunct="1">
              <a:lnSpc>
                <a:spcPct val="80000"/>
              </a:lnSpc>
              <a:buFontTx/>
              <a:buNone/>
            </a:pPr>
            <a:r>
              <a:rPr lang="en-US" altLang="it-IT" sz="2400" dirty="0" smtClean="0"/>
              <a:t>In a crystal, the number of nearest </a:t>
            </a:r>
            <a:r>
              <a:rPr lang="en-US" altLang="it-IT" sz="2400" dirty="0" err="1" smtClean="0"/>
              <a:t>neighbours</a:t>
            </a:r>
            <a:r>
              <a:rPr lang="en-US" altLang="it-IT" sz="2400" dirty="0" smtClean="0"/>
              <a:t> of the same type and at equal distances from the given atom is called coordination number. </a:t>
            </a:r>
          </a:p>
          <a:p>
            <a:pPr algn="just" eaLnBrk="1" hangingPunct="1">
              <a:lnSpc>
                <a:spcPct val="80000"/>
              </a:lnSpc>
              <a:buFontTx/>
              <a:buNone/>
            </a:pPr>
            <a:r>
              <a:rPr lang="en-US" altLang="it-IT" sz="2400" i="1" dirty="0" smtClean="0"/>
              <a:t>For SC</a:t>
            </a:r>
            <a:r>
              <a:rPr lang="en-US" altLang="it-IT" sz="2400" dirty="0" smtClean="0"/>
              <a:t> : The corner atoms are the nearest </a:t>
            </a:r>
            <a:r>
              <a:rPr lang="en-US" altLang="it-IT" sz="2400" dirty="0" err="1" smtClean="0"/>
              <a:t>neighbours</a:t>
            </a:r>
            <a:r>
              <a:rPr lang="en-US" altLang="it-IT" sz="2400" dirty="0" smtClean="0"/>
              <a:t> of each other. Here CN = 6 (see Fig.) which is a group of 8 unit cell and atom at the </a:t>
            </a:r>
            <a:r>
              <a:rPr lang="en-US" altLang="it-IT" sz="2400" dirty="0" err="1" smtClean="0"/>
              <a:t>centre</a:t>
            </a:r>
            <a:r>
              <a:rPr lang="en-US" altLang="it-IT" sz="2400" dirty="0" smtClean="0"/>
              <a:t> has six corner atoms as its nearest </a:t>
            </a:r>
            <a:r>
              <a:rPr lang="en-US" altLang="it-IT" sz="2400" dirty="0" err="1" smtClean="0"/>
              <a:t>neighbours</a:t>
            </a:r>
            <a:r>
              <a:rPr lang="en-US" altLang="it-IT" sz="2400" dirty="0" smtClean="0"/>
              <a:t>).</a:t>
            </a:r>
            <a:endParaRPr lang="en-US" altLang="it-IT" sz="2400" i="1" dirty="0" smtClean="0"/>
          </a:p>
        </p:txBody>
      </p:sp>
      <p:grpSp>
        <p:nvGrpSpPr>
          <p:cNvPr id="45060" name="Group 79"/>
          <p:cNvGrpSpPr>
            <a:grpSpLocks/>
          </p:cNvGrpSpPr>
          <p:nvPr/>
        </p:nvGrpSpPr>
        <p:grpSpPr bwMode="auto">
          <a:xfrm>
            <a:off x="2667000" y="2911475"/>
            <a:ext cx="3429000" cy="3184525"/>
            <a:chOff x="1920" y="1248"/>
            <a:chExt cx="2160" cy="2006"/>
          </a:xfrm>
        </p:grpSpPr>
        <p:sp>
          <p:nvSpPr>
            <p:cNvPr id="24578" name="Oval 2"/>
            <p:cNvSpPr>
              <a:spLocks noChangeAspect="1" noChangeArrowheads="1"/>
            </p:cNvSpPr>
            <p:nvPr/>
          </p:nvSpPr>
          <p:spPr bwMode="auto">
            <a:xfrm>
              <a:off x="2688" y="240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79" name="Oval 3"/>
            <p:cNvSpPr>
              <a:spLocks noChangeAspect="1" noChangeArrowheads="1"/>
            </p:cNvSpPr>
            <p:nvPr/>
          </p:nvSpPr>
          <p:spPr bwMode="auto">
            <a:xfrm>
              <a:off x="3159" y="195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1" name="Oval 5"/>
            <p:cNvSpPr>
              <a:spLocks noChangeAspect="1" noChangeArrowheads="1"/>
            </p:cNvSpPr>
            <p:nvPr/>
          </p:nvSpPr>
          <p:spPr bwMode="auto">
            <a:xfrm>
              <a:off x="2160"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2" name="Oval 6"/>
            <p:cNvSpPr>
              <a:spLocks noChangeAspect="1" noChangeArrowheads="1"/>
            </p:cNvSpPr>
            <p:nvPr/>
          </p:nvSpPr>
          <p:spPr bwMode="auto">
            <a:xfrm>
              <a:off x="2902"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65" name="Line 7"/>
            <p:cNvSpPr>
              <a:spLocks noChangeAspect="1" noChangeShapeType="1"/>
            </p:cNvSpPr>
            <p:nvPr/>
          </p:nvSpPr>
          <p:spPr bwMode="auto">
            <a:xfrm>
              <a:off x="2467" y="201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6" name="Line 8"/>
            <p:cNvSpPr>
              <a:spLocks noChangeAspect="1" noChangeShapeType="1"/>
            </p:cNvSpPr>
            <p:nvPr/>
          </p:nvSpPr>
          <p:spPr bwMode="auto">
            <a:xfrm flipV="1">
              <a:off x="2237" y="270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Line 9"/>
            <p:cNvSpPr>
              <a:spLocks noChangeAspect="1" noChangeShapeType="1"/>
            </p:cNvSpPr>
            <p:nvPr/>
          </p:nvSpPr>
          <p:spPr bwMode="auto">
            <a:xfrm flipH="1">
              <a:off x="2467"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8" name="AutoShape 10"/>
            <p:cNvSpPr>
              <a:spLocks noChangeAspect="1" noChangeArrowheads="1"/>
            </p:cNvSpPr>
            <p:nvPr/>
          </p:nvSpPr>
          <p:spPr bwMode="auto">
            <a:xfrm>
              <a:off x="2237"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87" name="Oval 11"/>
            <p:cNvSpPr>
              <a:spLocks noChangeAspect="1" noChangeArrowheads="1"/>
            </p:cNvSpPr>
            <p:nvPr/>
          </p:nvSpPr>
          <p:spPr bwMode="auto">
            <a:xfrm>
              <a:off x="2390" y="193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8" name="Oval 12"/>
            <p:cNvSpPr>
              <a:spLocks noChangeAspect="1" noChangeArrowheads="1"/>
            </p:cNvSpPr>
            <p:nvPr/>
          </p:nvSpPr>
          <p:spPr bwMode="auto">
            <a:xfrm>
              <a:off x="2390" y="263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9" name="Oval 13"/>
            <p:cNvSpPr>
              <a:spLocks noChangeAspect="1" noChangeArrowheads="1"/>
            </p:cNvSpPr>
            <p:nvPr/>
          </p:nvSpPr>
          <p:spPr bwMode="auto">
            <a:xfrm>
              <a:off x="3133" y="2630"/>
              <a:ext cx="153"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2" name="Oval 14"/>
            <p:cNvSpPr>
              <a:spLocks noChangeAspect="1" noChangeArrowheads="1"/>
            </p:cNvSpPr>
            <p:nvPr/>
          </p:nvSpPr>
          <p:spPr bwMode="auto">
            <a:xfrm>
              <a:off x="3158" y="193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073" name="Oval 15"/>
            <p:cNvSpPr>
              <a:spLocks noChangeAspect="1" noChangeArrowheads="1"/>
            </p:cNvSpPr>
            <p:nvPr/>
          </p:nvSpPr>
          <p:spPr bwMode="auto">
            <a:xfrm>
              <a:off x="2902" y="2169"/>
              <a:ext cx="154" cy="1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2" name="Oval 16"/>
            <p:cNvSpPr>
              <a:spLocks noChangeAspect="1" noChangeArrowheads="1"/>
            </p:cNvSpPr>
            <p:nvPr/>
          </p:nvSpPr>
          <p:spPr bwMode="auto">
            <a:xfrm>
              <a:off x="2160" y="216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3" name="Oval 17"/>
            <p:cNvSpPr>
              <a:spLocks noChangeAspect="1" noChangeArrowheads="1"/>
            </p:cNvSpPr>
            <p:nvPr/>
          </p:nvSpPr>
          <p:spPr bwMode="auto">
            <a:xfrm>
              <a:off x="2160"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6" name="Line 18"/>
            <p:cNvSpPr>
              <a:spLocks noChangeAspect="1" noChangeShapeType="1"/>
            </p:cNvSpPr>
            <p:nvPr/>
          </p:nvSpPr>
          <p:spPr bwMode="auto">
            <a:xfrm>
              <a:off x="2467" y="132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7" name="Line 19"/>
            <p:cNvSpPr>
              <a:spLocks noChangeAspect="1" noChangeShapeType="1"/>
            </p:cNvSpPr>
            <p:nvPr/>
          </p:nvSpPr>
          <p:spPr bwMode="auto">
            <a:xfrm flipV="1">
              <a:off x="2237"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78" name="AutoShape 20"/>
            <p:cNvSpPr>
              <a:spLocks noChangeAspect="1" noChangeArrowheads="1"/>
            </p:cNvSpPr>
            <p:nvPr/>
          </p:nvSpPr>
          <p:spPr bwMode="auto">
            <a:xfrm>
              <a:off x="2237"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7" name="Oval 21"/>
            <p:cNvSpPr>
              <a:spLocks noChangeAspect="1" noChangeArrowheads="1"/>
            </p:cNvSpPr>
            <p:nvPr/>
          </p:nvSpPr>
          <p:spPr bwMode="auto">
            <a:xfrm>
              <a:off x="2391"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8" name="Oval 22"/>
            <p:cNvSpPr>
              <a:spLocks noChangeAspect="1" noChangeArrowheads="1"/>
            </p:cNvSpPr>
            <p:nvPr/>
          </p:nvSpPr>
          <p:spPr bwMode="auto">
            <a:xfrm>
              <a:off x="2391"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9" name="Oval 23"/>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0" name="Oval 24"/>
            <p:cNvSpPr>
              <a:spLocks noChangeAspect="1" noChangeArrowheads="1"/>
            </p:cNvSpPr>
            <p:nvPr/>
          </p:nvSpPr>
          <p:spPr bwMode="auto">
            <a:xfrm>
              <a:off x="2903"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1" name="Oval 25"/>
            <p:cNvSpPr>
              <a:spLocks noChangeAspect="1" noChangeArrowheads="1"/>
            </p:cNvSpPr>
            <p:nvPr/>
          </p:nvSpPr>
          <p:spPr bwMode="auto">
            <a:xfrm>
              <a:off x="2160"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84" name="Line 26"/>
            <p:cNvSpPr>
              <a:spLocks noChangeAspect="1" noChangeShapeType="1"/>
            </p:cNvSpPr>
            <p:nvPr/>
          </p:nvSpPr>
          <p:spPr bwMode="auto">
            <a:xfrm flipV="1">
              <a:off x="3005"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5" name="Line 27"/>
            <p:cNvSpPr>
              <a:spLocks noChangeAspect="1" noChangeShapeType="1"/>
            </p:cNvSpPr>
            <p:nvPr/>
          </p:nvSpPr>
          <p:spPr bwMode="auto">
            <a:xfrm flipH="1">
              <a:off x="3235" y="201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6" name="AutoShape 28"/>
            <p:cNvSpPr>
              <a:spLocks noChangeAspect="1" noChangeArrowheads="1"/>
            </p:cNvSpPr>
            <p:nvPr/>
          </p:nvSpPr>
          <p:spPr bwMode="auto">
            <a:xfrm>
              <a:off x="3005"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05" name="Oval 29"/>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6" name="Oval 30"/>
            <p:cNvSpPr>
              <a:spLocks noChangeAspect="1" noChangeArrowheads="1"/>
            </p:cNvSpPr>
            <p:nvPr/>
          </p:nvSpPr>
          <p:spPr bwMode="auto">
            <a:xfrm>
              <a:off x="3901" y="193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7" name="Oval 31"/>
            <p:cNvSpPr>
              <a:spLocks noChangeAspect="1" noChangeArrowheads="1"/>
            </p:cNvSpPr>
            <p:nvPr/>
          </p:nvSpPr>
          <p:spPr bwMode="auto">
            <a:xfrm>
              <a:off x="3927"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8" name="Oval 32"/>
            <p:cNvSpPr>
              <a:spLocks noChangeAspect="1" noChangeArrowheads="1"/>
            </p:cNvSpPr>
            <p:nvPr/>
          </p:nvSpPr>
          <p:spPr bwMode="auto">
            <a:xfrm>
              <a:off x="3671"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9" name="Oval 33"/>
            <p:cNvSpPr>
              <a:spLocks noChangeAspect="1" noChangeArrowheads="1"/>
            </p:cNvSpPr>
            <p:nvPr/>
          </p:nvSpPr>
          <p:spPr bwMode="auto">
            <a:xfrm>
              <a:off x="2928"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0" name="Oval 34"/>
            <p:cNvSpPr>
              <a:spLocks noChangeAspect="1" noChangeArrowheads="1"/>
            </p:cNvSpPr>
            <p:nvPr/>
          </p:nvSpPr>
          <p:spPr bwMode="auto">
            <a:xfrm>
              <a:off x="3687"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1" name="Oval 35"/>
            <p:cNvSpPr>
              <a:spLocks noChangeAspect="1" noChangeArrowheads="1"/>
            </p:cNvSpPr>
            <p:nvPr/>
          </p:nvSpPr>
          <p:spPr bwMode="auto">
            <a:xfrm>
              <a:off x="3696" y="285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94" name="Line 36"/>
            <p:cNvSpPr>
              <a:spLocks noChangeAspect="1" noChangeShapeType="1"/>
            </p:cNvSpPr>
            <p:nvPr/>
          </p:nvSpPr>
          <p:spPr bwMode="auto">
            <a:xfrm>
              <a:off x="3235" y="201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95" name="Line 37"/>
            <p:cNvSpPr>
              <a:spLocks noChangeAspect="1" noChangeShapeType="1"/>
            </p:cNvSpPr>
            <p:nvPr/>
          </p:nvSpPr>
          <p:spPr bwMode="auto">
            <a:xfrm flipH="1">
              <a:off x="3235"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6" name="AutoShape 38"/>
            <p:cNvSpPr>
              <a:spLocks noChangeAspect="1" noChangeArrowheads="1"/>
            </p:cNvSpPr>
            <p:nvPr/>
          </p:nvSpPr>
          <p:spPr bwMode="auto">
            <a:xfrm>
              <a:off x="3005"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15" name="Oval 39"/>
            <p:cNvSpPr>
              <a:spLocks noChangeAspect="1" noChangeArrowheads="1"/>
            </p:cNvSpPr>
            <p:nvPr/>
          </p:nvSpPr>
          <p:spPr bwMode="auto">
            <a:xfrm>
              <a:off x="3901" y="263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6" name="Oval 40"/>
            <p:cNvSpPr>
              <a:spLocks noChangeAspect="1" noChangeArrowheads="1"/>
            </p:cNvSpPr>
            <p:nvPr/>
          </p:nvSpPr>
          <p:spPr bwMode="auto">
            <a:xfrm>
              <a:off x="3927"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7" name="Oval 41"/>
            <p:cNvSpPr>
              <a:spLocks noChangeAspect="1" noChangeArrowheads="1"/>
            </p:cNvSpPr>
            <p:nvPr/>
          </p:nvSpPr>
          <p:spPr bwMode="auto">
            <a:xfrm>
              <a:off x="3671"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8" name="Oval 42"/>
            <p:cNvSpPr>
              <a:spLocks noChangeAspect="1" noChangeArrowheads="1"/>
            </p:cNvSpPr>
            <p:nvPr/>
          </p:nvSpPr>
          <p:spPr bwMode="auto">
            <a:xfrm>
              <a:off x="1920"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9" name="Oval 43"/>
            <p:cNvSpPr>
              <a:spLocks noChangeAspect="1" noChangeArrowheads="1"/>
            </p:cNvSpPr>
            <p:nvPr/>
          </p:nvSpPr>
          <p:spPr bwMode="auto">
            <a:xfrm>
              <a:off x="2662"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2" name="Line 44"/>
            <p:cNvSpPr>
              <a:spLocks noChangeAspect="1" noChangeShapeType="1"/>
            </p:cNvSpPr>
            <p:nvPr/>
          </p:nvSpPr>
          <p:spPr bwMode="auto">
            <a:xfrm>
              <a:off x="2227" y="225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3" name="Line 45"/>
            <p:cNvSpPr>
              <a:spLocks noChangeAspect="1" noChangeShapeType="1"/>
            </p:cNvSpPr>
            <p:nvPr/>
          </p:nvSpPr>
          <p:spPr bwMode="auto">
            <a:xfrm flipV="1">
              <a:off x="1997" y="294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4" name="Line 46"/>
            <p:cNvSpPr>
              <a:spLocks noChangeAspect="1" noChangeShapeType="1"/>
            </p:cNvSpPr>
            <p:nvPr/>
          </p:nvSpPr>
          <p:spPr bwMode="auto">
            <a:xfrm flipH="1">
              <a:off x="2227"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5" name="AutoShape 47"/>
            <p:cNvSpPr>
              <a:spLocks noChangeAspect="1" noChangeArrowheads="1"/>
            </p:cNvSpPr>
            <p:nvPr/>
          </p:nvSpPr>
          <p:spPr bwMode="auto">
            <a:xfrm>
              <a:off x="1997"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4" name="Oval 48"/>
            <p:cNvSpPr>
              <a:spLocks noChangeAspect="1" noChangeArrowheads="1"/>
            </p:cNvSpPr>
            <p:nvPr/>
          </p:nvSpPr>
          <p:spPr bwMode="auto">
            <a:xfrm>
              <a:off x="2150" y="217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5" name="Oval 49"/>
            <p:cNvSpPr>
              <a:spLocks noChangeAspect="1" noChangeArrowheads="1"/>
            </p:cNvSpPr>
            <p:nvPr/>
          </p:nvSpPr>
          <p:spPr bwMode="auto">
            <a:xfrm>
              <a:off x="2150" y="287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8" name="Oval 50"/>
            <p:cNvSpPr>
              <a:spLocks noChangeAspect="1" noChangeArrowheads="1"/>
            </p:cNvSpPr>
            <p:nvPr/>
          </p:nvSpPr>
          <p:spPr bwMode="auto">
            <a:xfrm>
              <a:off x="2893" y="2870"/>
              <a:ext cx="153"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09" name="Oval 51"/>
            <p:cNvSpPr>
              <a:spLocks noChangeAspect="1" noChangeArrowheads="1"/>
            </p:cNvSpPr>
            <p:nvPr/>
          </p:nvSpPr>
          <p:spPr bwMode="auto">
            <a:xfrm>
              <a:off x="2688" y="240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8" name="Oval 52"/>
            <p:cNvSpPr>
              <a:spLocks noChangeAspect="1" noChangeArrowheads="1"/>
            </p:cNvSpPr>
            <p:nvPr/>
          </p:nvSpPr>
          <p:spPr bwMode="auto">
            <a:xfrm>
              <a:off x="1920" y="240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9" name="Oval 53"/>
            <p:cNvSpPr>
              <a:spLocks noChangeAspect="1" noChangeArrowheads="1"/>
            </p:cNvSpPr>
            <p:nvPr/>
          </p:nvSpPr>
          <p:spPr bwMode="auto">
            <a:xfrm>
              <a:off x="1920"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2" name="Line 54"/>
            <p:cNvSpPr>
              <a:spLocks noChangeAspect="1" noChangeShapeType="1"/>
            </p:cNvSpPr>
            <p:nvPr/>
          </p:nvSpPr>
          <p:spPr bwMode="auto">
            <a:xfrm>
              <a:off x="2227" y="156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13" name="Line 55"/>
            <p:cNvSpPr>
              <a:spLocks noChangeAspect="1" noChangeShapeType="1"/>
            </p:cNvSpPr>
            <p:nvPr/>
          </p:nvSpPr>
          <p:spPr bwMode="auto">
            <a:xfrm flipV="1">
              <a:off x="1997"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14" name="AutoShape 56"/>
            <p:cNvSpPr>
              <a:spLocks noChangeAspect="1" noChangeArrowheads="1"/>
            </p:cNvSpPr>
            <p:nvPr/>
          </p:nvSpPr>
          <p:spPr bwMode="auto">
            <a:xfrm>
              <a:off x="1997"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3" name="Oval 57"/>
            <p:cNvSpPr>
              <a:spLocks noChangeAspect="1" noChangeArrowheads="1"/>
            </p:cNvSpPr>
            <p:nvPr/>
          </p:nvSpPr>
          <p:spPr bwMode="auto">
            <a:xfrm>
              <a:off x="2151"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6" name="Oval 58"/>
            <p:cNvSpPr>
              <a:spLocks noChangeAspect="1" noChangeArrowheads="1"/>
            </p:cNvSpPr>
            <p:nvPr/>
          </p:nvSpPr>
          <p:spPr bwMode="auto">
            <a:xfrm>
              <a:off x="2151"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5" name="Oval 59"/>
            <p:cNvSpPr>
              <a:spLocks noChangeAspect="1" noChangeArrowheads="1"/>
            </p:cNvSpPr>
            <p:nvPr/>
          </p:nvSpPr>
          <p:spPr bwMode="auto">
            <a:xfrm>
              <a:off x="2919"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6" name="Oval 60"/>
            <p:cNvSpPr>
              <a:spLocks noChangeAspect="1" noChangeArrowheads="1"/>
            </p:cNvSpPr>
            <p:nvPr/>
          </p:nvSpPr>
          <p:spPr bwMode="auto">
            <a:xfrm>
              <a:off x="2663"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7" name="Oval 61"/>
            <p:cNvSpPr>
              <a:spLocks noChangeAspect="1" noChangeArrowheads="1"/>
            </p:cNvSpPr>
            <p:nvPr/>
          </p:nvSpPr>
          <p:spPr bwMode="auto">
            <a:xfrm>
              <a:off x="1920"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20" name="Line 62"/>
            <p:cNvSpPr>
              <a:spLocks noChangeAspect="1" noChangeShapeType="1"/>
            </p:cNvSpPr>
            <p:nvPr/>
          </p:nvSpPr>
          <p:spPr bwMode="auto">
            <a:xfrm flipV="1">
              <a:off x="2765"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1" name="Line 63"/>
            <p:cNvSpPr>
              <a:spLocks noChangeAspect="1" noChangeShapeType="1"/>
            </p:cNvSpPr>
            <p:nvPr/>
          </p:nvSpPr>
          <p:spPr bwMode="auto">
            <a:xfrm flipH="1">
              <a:off x="2995" y="225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2" name="AutoShape 64"/>
            <p:cNvSpPr>
              <a:spLocks noChangeAspect="1" noChangeArrowheads="1"/>
            </p:cNvSpPr>
            <p:nvPr/>
          </p:nvSpPr>
          <p:spPr bwMode="auto">
            <a:xfrm>
              <a:off x="2765"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23" name="Oval 65"/>
            <p:cNvSpPr>
              <a:spLocks noChangeAspect="1" noChangeArrowheads="1"/>
            </p:cNvSpPr>
            <p:nvPr/>
          </p:nvSpPr>
          <p:spPr bwMode="auto">
            <a:xfrm>
              <a:off x="2919" y="1488"/>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42" name="Oval 66"/>
            <p:cNvSpPr>
              <a:spLocks noChangeAspect="1" noChangeArrowheads="1"/>
            </p:cNvSpPr>
            <p:nvPr/>
          </p:nvSpPr>
          <p:spPr bwMode="auto">
            <a:xfrm>
              <a:off x="3661" y="217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3" name="Oval 67"/>
            <p:cNvSpPr>
              <a:spLocks noChangeAspect="1" noChangeArrowheads="1"/>
            </p:cNvSpPr>
            <p:nvPr/>
          </p:nvSpPr>
          <p:spPr bwMode="auto">
            <a:xfrm>
              <a:off x="3687"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4" name="Oval 68"/>
            <p:cNvSpPr>
              <a:spLocks noChangeAspect="1" noChangeArrowheads="1"/>
            </p:cNvSpPr>
            <p:nvPr/>
          </p:nvSpPr>
          <p:spPr bwMode="auto">
            <a:xfrm>
              <a:off x="3431"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5" name="Oval 69"/>
            <p:cNvSpPr>
              <a:spLocks noChangeAspect="1" noChangeArrowheads="1"/>
            </p:cNvSpPr>
            <p:nvPr/>
          </p:nvSpPr>
          <p:spPr bwMode="auto">
            <a:xfrm>
              <a:off x="2688"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6" name="Oval 70"/>
            <p:cNvSpPr>
              <a:spLocks noChangeAspect="1" noChangeArrowheads="1"/>
            </p:cNvSpPr>
            <p:nvPr/>
          </p:nvSpPr>
          <p:spPr bwMode="auto">
            <a:xfrm>
              <a:off x="3447"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7" name="Oval 71"/>
            <p:cNvSpPr>
              <a:spLocks noChangeAspect="1" noChangeArrowheads="1"/>
            </p:cNvSpPr>
            <p:nvPr/>
          </p:nvSpPr>
          <p:spPr bwMode="auto">
            <a:xfrm>
              <a:off x="3456" y="309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0" name="Line 72"/>
            <p:cNvSpPr>
              <a:spLocks noChangeAspect="1" noChangeShapeType="1"/>
            </p:cNvSpPr>
            <p:nvPr/>
          </p:nvSpPr>
          <p:spPr bwMode="auto">
            <a:xfrm>
              <a:off x="2995" y="225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31" name="Line 73"/>
            <p:cNvSpPr>
              <a:spLocks noChangeAspect="1" noChangeShapeType="1"/>
            </p:cNvSpPr>
            <p:nvPr/>
          </p:nvSpPr>
          <p:spPr bwMode="auto">
            <a:xfrm flipH="1">
              <a:off x="2995"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32" name="AutoShape 74"/>
            <p:cNvSpPr>
              <a:spLocks noChangeAspect="1" noChangeArrowheads="1"/>
            </p:cNvSpPr>
            <p:nvPr/>
          </p:nvSpPr>
          <p:spPr bwMode="auto">
            <a:xfrm>
              <a:off x="2765"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1" name="Oval 75"/>
            <p:cNvSpPr>
              <a:spLocks noChangeAspect="1" noChangeArrowheads="1"/>
            </p:cNvSpPr>
            <p:nvPr/>
          </p:nvSpPr>
          <p:spPr bwMode="auto">
            <a:xfrm>
              <a:off x="3661" y="287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4" name="Oval 76"/>
            <p:cNvSpPr>
              <a:spLocks noChangeAspect="1" noChangeArrowheads="1"/>
            </p:cNvSpPr>
            <p:nvPr/>
          </p:nvSpPr>
          <p:spPr bwMode="auto">
            <a:xfrm>
              <a:off x="3687"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3" name="Oval 77"/>
            <p:cNvSpPr>
              <a:spLocks noChangeAspect="1" noChangeArrowheads="1"/>
            </p:cNvSpPr>
            <p:nvPr/>
          </p:nvSpPr>
          <p:spPr bwMode="auto">
            <a:xfrm>
              <a:off x="3431"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grpSp>
    </p:spTree>
    <p:extLst>
      <p:ext uri="{BB962C8B-B14F-4D97-AF65-F5344CB8AC3E}">
        <p14:creationId xmlns:p14="http://schemas.microsoft.com/office/powerpoint/2010/main" val="165200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4294967295"/>
          </p:nvPr>
        </p:nvSpPr>
        <p:spPr>
          <a:xfrm>
            <a:off x="152400" y="990600"/>
            <a:ext cx="8839200" cy="4525963"/>
          </a:xfrm>
        </p:spPr>
        <p:txBody>
          <a:bodyPr/>
          <a:lstStyle/>
          <a:p>
            <a:pPr algn="just" eaLnBrk="1" hangingPunct="1">
              <a:lnSpc>
                <a:spcPct val="90000"/>
              </a:lnSpc>
              <a:buFontTx/>
              <a:buNone/>
            </a:pPr>
            <a:r>
              <a:rPr lang="en-US" altLang="it-IT" sz="2800" i="1" smtClean="0"/>
              <a:t>For BCC</a:t>
            </a:r>
            <a:r>
              <a:rPr lang="en-US" altLang="it-IT" sz="2800" smtClean="0"/>
              <a:t> : 	In this case all the corner atoms are at equal distances from the body centered atom. </a:t>
            </a:r>
            <a:endParaRPr lang="en-US" altLang="it-IT" sz="2800" i="1" smtClean="0"/>
          </a:p>
          <a:p>
            <a:pPr algn="just" eaLnBrk="1" hangingPunct="1">
              <a:lnSpc>
                <a:spcPct val="90000"/>
              </a:lnSpc>
              <a:buFontTx/>
              <a:buNone/>
            </a:pPr>
            <a:r>
              <a:rPr lang="en-US" altLang="it-IT" sz="2800" i="1" smtClean="0"/>
              <a:t>	</a:t>
            </a:r>
            <a:r>
              <a:rPr lang="en-US" altLang="it-IT" sz="2800" smtClean="0"/>
              <a:t>Hence CN = 8.</a:t>
            </a:r>
          </a:p>
          <a:p>
            <a:pPr algn="just" eaLnBrk="1" hangingPunct="1">
              <a:lnSpc>
                <a:spcPct val="90000"/>
              </a:lnSpc>
              <a:buFontTx/>
              <a:buNone/>
            </a:pPr>
            <a:endParaRPr lang="en-US" altLang="it-IT" sz="2800" i="1" smtClean="0"/>
          </a:p>
          <a:p>
            <a:pPr algn="just" eaLnBrk="1" hangingPunct="1">
              <a:lnSpc>
                <a:spcPct val="90000"/>
              </a:lnSpc>
              <a:buFontTx/>
              <a:buNone/>
            </a:pPr>
            <a:r>
              <a:rPr lang="en-US" altLang="it-IT" sz="2800" i="1" smtClean="0"/>
              <a:t>For FCC </a:t>
            </a:r>
            <a:r>
              <a:rPr lang="en-US" altLang="it-IT" sz="2800" smtClean="0"/>
              <a:t>: Here the nearest neighbours of any corner atom are the face centered atoms of the surrounding unit cells. Now for any corner atom there are 4 face centered atoms in each plane and there are three such planes. Therefore, CN = 12.</a:t>
            </a:r>
          </a:p>
          <a:p>
            <a:pPr eaLnBrk="1" hangingPunct="1">
              <a:lnSpc>
                <a:spcPct val="90000"/>
              </a:lnSpc>
            </a:pPr>
            <a:endParaRPr lang="en-US" altLang="it-IT" sz="2400" smtClean="0"/>
          </a:p>
        </p:txBody>
      </p:sp>
    </p:spTree>
    <p:extLst>
      <p:ext uri="{BB962C8B-B14F-4D97-AF65-F5344CB8AC3E}">
        <p14:creationId xmlns:p14="http://schemas.microsoft.com/office/powerpoint/2010/main" val="382043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Grp="1" noChangeArrowheads="1"/>
          </p:cNvSpPr>
          <p:nvPr>
            <p:ph type="body" idx="1"/>
          </p:nvPr>
        </p:nvSpPr>
        <p:spPr>
          <a:xfrm>
            <a:off x="76200" y="152400"/>
            <a:ext cx="8991600" cy="4038600"/>
          </a:xfrm>
        </p:spPr>
        <p:txBody>
          <a:bodyPr/>
          <a:lstStyle/>
          <a:p>
            <a:pPr algn="just" eaLnBrk="1" hangingPunct="1">
              <a:lnSpc>
                <a:spcPct val="80000"/>
              </a:lnSpc>
              <a:buFontTx/>
              <a:buNone/>
            </a:pPr>
            <a:r>
              <a:rPr lang="en-US" altLang="it-IT" sz="2400" b="1" dirty="0" smtClean="0"/>
              <a:t>(iii) Atomic Radius and Nearest </a:t>
            </a:r>
            <a:r>
              <a:rPr lang="en-US" altLang="it-IT" sz="2400" b="1" dirty="0" err="1" smtClean="0"/>
              <a:t>Neighbour</a:t>
            </a:r>
            <a:r>
              <a:rPr lang="en-US" altLang="it-IT" sz="2400" b="1" dirty="0" smtClean="0"/>
              <a:t> Distance (NND)</a:t>
            </a:r>
          </a:p>
          <a:p>
            <a:pPr algn="just" eaLnBrk="1" hangingPunct="1">
              <a:lnSpc>
                <a:spcPct val="80000"/>
              </a:lnSpc>
              <a:buFontTx/>
              <a:buNone/>
            </a:pPr>
            <a:r>
              <a:rPr lang="en-US" altLang="it-IT" sz="2400" dirty="0" smtClean="0"/>
              <a:t>In a crystal the atoms are assumed to be spheres in contact. Now atomic radius is defined as half the distance between the nearest </a:t>
            </a:r>
            <a:r>
              <a:rPr lang="en-US" altLang="it-IT" sz="2400" dirty="0" err="1" smtClean="0"/>
              <a:t>neighbours</a:t>
            </a:r>
            <a:r>
              <a:rPr lang="en-US" altLang="it-IT" sz="2400" dirty="0" smtClean="0"/>
              <a:t> in a crystal of pure element, i.e., </a:t>
            </a:r>
            <a:r>
              <a:rPr lang="en-US" altLang="it-IT" sz="2400" i="1" dirty="0" smtClean="0"/>
              <a:t>the distance between the </a:t>
            </a:r>
            <a:r>
              <a:rPr lang="en-US" altLang="it-IT" sz="2400" i="1" dirty="0" err="1" smtClean="0"/>
              <a:t>centres</a:t>
            </a:r>
            <a:r>
              <a:rPr lang="en-US" altLang="it-IT" sz="2400" i="1" dirty="0" smtClean="0"/>
              <a:t> of </a:t>
            </a:r>
            <a:r>
              <a:rPr lang="en-US" altLang="it-IT" sz="2400" i="1" dirty="0" err="1" smtClean="0"/>
              <a:t>neighbouring</a:t>
            </a:r>
            <a:r>
              <a:rPr lang="en-US" altLang="it-IT" sz="2400" i="1" dirty="0" smtClean="0"/>
              <a:t> atoms.</a:t>
            </a:r>
          </a:p>
          <a:p>
            <a:pPr algn="just" eaLnBrk="1" hangingPunct="1">
              <a:lnSpc>
                <a:spcPct val="80000"/>
              </a:lnSpc>
              <a:buFontTx/>
              <a:buNone/>
            </a:pPr>
            <a:r>
              <a:rPr lang="en-US" altLang="it-IT" sz="2400" i="1" dirty="0" smtClean="0"/>
              <a:t>For SC </a:t>
            </a:r>
            <a:r>
              <a:rPr lang="en-US" altLang="it-IT" sz="2400" dirty="0" smtClean="0"/>
              <a:t>: In a SC structure, corner atoms are the nearest </a:t>
            </a:r>
            <a:r>
              <a:rPr lang="en-US" altLang="it-IT" sz="2400" dirty="0" err="1" smtClean="0"/>
              <a:t>neighbours</a:t>
            </a:r>
            <a:r>
              <a:rPr lang="en-US" altLang="it-IT" sz="2400" dirty="0" smtClean="0"/>
              <a:t> and are in touch with each other. If the side of the unit cell is ‘a’ and ‘r’ be the radius , then</a:t>
            </a:r>
          </a:p>
          <a:p>
            <a:pPr algn="just" eaLnBrk="1" hangingPunct="1">
              <a:lnSpc>
                <a:spcPct val="80000"/>
              </a:lnSpc>
              <a:buFontTx/>
              <a:buNone/>
            </a:pPr>
            <a:r>
              <a:rPr lang="en-US" altLang="it-IT" sz="2400" dirty="0" smtClean="0"/>
              <a:t>				2r = a	    or 	r = a/2</a:t>
            </a:r>
          </a:p>
          <a:p>
            <a:pPr algn="just" eaLnBrk="1" hangingPunct="1">
              <a:lnSpc>
                <a:spcPct val="80000"/>
              </a:lnSpc>
              <a:buFontTx/>
              <a:buNone/>
            </a:pPr>
            <a:r>
              <a:rPr lang="en-US" altLang="it-IT" sz="2400" dirty="0" smtClean="0"/>
              <a:t>	Now Nearest </a:t>
            </a:r>
            <a:r>
              <a:rPr lang="en-US" altLang="it-IT" sz="2400" dirty="0" err="1" smtClean="0"/>
              <a:t>Neighbour</a:t>
            </a:r>
            <a:r>
              <a:rPr lang="en-US" altLang="it-IT" sz="2400" dirty="0" smtClean="0"/>
              <a:t> Distance(NND) is given by 2r</a:t>
            </a:r>
          </a:p>
          <a:p>
            <a:pPr algn="just" eaLnBrk="1" hangingPunct="1">
              <a:lnSpc>
                <a:spcPct val="80000"/>
              </a:lnSpc>
              <a:buFontTx/>
              <a:buNone/>
            </a:pPr>
            <a:r>
              <a:rPr lang="en-US" altLang="it-IT" sz="2400" dirty="0" smtClean="0"/>
              <a:t>	Therefore,	NND = 2r = a</a:t>
            </a:r>
            <a:endParaRPr lang="en-US" altLang="it-IT" sz="2400" i="1" dirty="0" smtClean="0"/>
          </a:p>
        </p:txBody>
      </p:sp>
      <p:pic>
        <p:nvPicPr>
          <p:cNvPr id="4710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588" y="3886200"/>
            <a:ext cx="200501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8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msoA69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9150"/>
            <a:ext cx="55181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fcc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381000"/>
            <a:ext cx="3873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4"/>
          <p:cNvSpPr>
            <a:spLocks noChangeArrowheads="1"/>
          </p:cNvSpPr>
          <p:nvPr/>
        </p:nvSpPr>
        <p:spPr bwMode="auto">
          <a:xfrm>
            <a:off x="228600" y="381000"/>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i="1" dirty="0">
                <a:latin typeface="+mn-lt"/>
              </a:rPr>
              <a:t>For FCC</a:t>
            </a:r>
            <a:r>
              <a:rPr lang="en-US" altLang="it-IT" dirty="0">
                <a:latin typeface="+mn-lt"/>
              </a:rPr>
              <a:t> :	r = </a:t>
            </a:r>
            <a:r>
              <a:rPr lang="en-US" altLang="it-IT" dirty="0">
                <a:latin typeface="+mn-lt"/>
                <a:sym typeface="Symbol" pitchFamily="18" charset="2"/>
              </a:rPr>
              <a:t></a:t>
            </a:r>
            <a:r>
              <a:rPr lang="en-US" altLang="it-IT" dirty="0">
                <a:latin typeface="+mn-lt"/>
              </a:rPr>
              <a:t>2 a/4		</a:t>
            </a:r>
          </a:p>
          <a:p>
            <a:r>
              <a:rPr lang="en-US" altLang="it-IT" dirty="0">
                <a:latin typeface="+mn-lt"/>
              </a:rPr>
              <a:t>		NND = a/</a:t>
            </a:r>
            <a:r>
              <a:rPr lang="en-US" altLang="it-IT" dirty="0">
                <a:latin typeface="+mn-lt"/>
                <a:sym typeface="Symbol" pitchFamily="18" charset="2"/>
              </a:rPr>
              <a:t></a:t>
            </a:r>
            <a:r>
              <a:rPr lang="en-US" altLang="it-IT" dirty="0">
                <a:latin typeface="+mn-lt"/>
              </a:rPr>
              <a:t>2</a:t>
            </a:r>
          </a:p>
        </p:txBody>
      </p:sp>
    </p:spTree>
    <p:extLst>
      <p:ext uri="{BB962C8B-B14F-4D97-AF65-F5344CB8AC3E}">
        <p14:creationId xmlns:p14="http://schemas.microsoft.com/office/powerpoint/2010/main" val="130095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228600"/>
            <a:ext cx="8229600" cy="1219200"/>
          </a:xfrm>
        </p:spPr>
        <p:txBody>
          <a:bodyPr/>
          <a:lstStyle/>
          <a:p>
            <a:pPr eaLnBrk="1" hangingPunct="1">
              <a:buFontTx/>
              <a:buNone/>
            </a:pPr>
            <a:r>
              <a:rPr lang="en-US" altLang="it-IT" i="1" dirty="0" smtClean="0"/>
              <a:t>For BCC</a:t>
            </a:r>
            <a:r>
              <a:rPr lang="en-US" altLang="it-IT" dirty="0" smtClean="0"/>
              <a:t> :		r = </a:t>
            </a:r>
            <a:r>
              <a:rPr lang="en-US" altLang="it-IT" dirty="0" smtClean="0">
                <a:sym typeface="Symbol" pitchFamily="18" charset="2"/>
              </a:rPr>
              <a:t></a:t>
            </a:r>
            <a:r>
              <a:rPr lang="en-US" altLang="it-IT" dirty="0" smtClean="0"/>
              <a:t>3 a/4</a:t>
            </a:r>
          </a:p>
          <a:p>
            <a:pPr eaLnBrk="1" hangingPunct="1">
              <a:buFontTx/>
              <a:buNone/>
            </a:pPr>
            <a:r>
              <a:rPr lang="en-US" altLang="it-IT" dirty="0" smtClean="0"/>
              <a:t>				NND = </a:t>
            </a:r>
            <a:r>
              <a:rPr lang="en-US" altLang="it-IT" dirty="0" smtClean="0">
                <a:sym typeface="Symbol" pitchFamily="18" charset="2"/>
              </a:rPr>
              <a:t></a:t>
            </a:r>
            <a:r>
              <a:rPr lang="en-US" altLang="it-IT" dirty="0" smtClean="0"/>
              <a:t>3 a/2.</a:t>
            </a:r>
          </a:p>
          <a:p>
            <a:pPr eaLnBrk="1" hangingPunct="1"/>
            <a:endParaRPr lang="en-US" altLang="it-IT" dirty="0" smtClean="0"/>
          </a:p>
        </p:txBody>
      </p:sp>
      <p:pic>
        <p:nvPicPr>
          <p:cNvPr id="49156" name="Picture 4" descr="msoFFB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1830388"/>
            <a:ext cx="64452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8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152400" y="250974"/>
            <a:ext cx="8686800" cy="6202362"/>
          </a:xfrm>
        </p:spPr>
        <p:txBody>
          <a:bodyPr/>
          <a:lstStyle/>
          <a:p>
            <a:pPr algn="just" eaLnBrk="1" hangingPunct="1">
              <a:lnSpc>
                <a:spcPct val="80000"/>
              </a:lnSpc>
              <a:buFontTx/>
              <a:buNone/>
            </a:pPr>
            <a:r>
              <a:rPr lang="en-US" altLang="it-IT" sz="2000" b="1" dirty="0" smtClean="0"/>
              <a:t>(iv) Atomic Packing Fraction (or Factor) (APF)</a:t>
            </a:r>
            <a:endParaRPr lang="en-US" altLang="it-IT" sz="2000" dirty="0" smtClean="0"/>
          </a:p>
          <a:p>
            <a:pPr algn="just" eaLnBrk="1" hangingPunct="1">
              <a:lnSpc>
                <a:spcPct val="80000"/>
              </a:lnSpc>
              <a:buFontTx/>
              <a:buNone/>
            </a:pPr>
            <a:r>
              <a:rPr lang="en-US" altLang="it-IT" sz="2000" dirty="0" smtClean="0"/>
              <a:t>	It is defined as the ratio of the volume of the atoms occupying the unit cell to the volume of the unit cell. It is also called relative packing density.</a:t>
            </a:r>
            <a:endParaRPr lang="en-US" altLang="it-IT" sz="2000" b="1" dirty="0" smtClean="0"/>
          </a:p>
          <a:p>
            <a:pPr algn="just" eaLnBrk="1" hangingPunct="1">
              <a:lnSpc>
                <a:spcPct val="80000"/>
              </a:lnSpc>
              <a:buFontTx/>
              <a:buNone/>
            </a:pPr>
            <a:r>
              <a:rPr lang="en-US" altLang="it-IT" sz="2000" b="1" dirty="0" smtClean="0"/>
              <a:t>	APF = Volume occupied by the atoms in a unit cell / Volume of the  	    unit cell.</a:t>
            </a:r>
            <a:endParaRPr lang="en-US" altLang="it-IT" sz="2000" i="1" dirty="0" smtClean="0"/>
          </a:p>
          <a:p>
            <a:pPr algn="just" eaLnBrk="1" hangingPunct="1">
              <a:lnSpc>
                <a:spcPct val="80000"/>
              </a:lnSpc>
              <a:buFontTx/>
              <a:buNone/>
            </a:pPr>
            <a:r>
              <a:rPr lang="en-US" altLang="it-IT" sz="2000" i="1" dirty="0" smtClean="0"/>
              <a:t>	SC Crystal</a:t>
            </a:r>
            <a:r>
              <a:rPr lang="en-US" altLang="it-IT" sz="2000" dirty="0" smtClean="0"/>
              <a:t> :		No. of atoms/unit cell = 1</a:t>
            </a:r>
          </a:p>
          <a:p>
            <a:pPr algn="just" eaLnBrk="1" hangingPunct="1">
              <a:lnSpc>
                <a:spcPct val="80000"/>
              </a:lnSpc>
              <a:buFontTx/>
              <a:buNone/>
            </a:pPr>
            <a:r>
              <a:rPr lang="en-US" altLang="it-IT" sz="2000" dirty="0" smtClean="0"/>
              <a:t>				Volume of one atom = 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2r</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/6 = 0.52 = 52%.</a:t>
            </a:r>
            <a:endParaRPr lang="en-US" altLang="it-IT" sz="2000" i="1" dirty="0" smtClean="0"/>
          </a:p>
          <a:p>
            <a:pPr algn="just" eaLnBrk="1" hangingPunct="1">
              <a:lnSpc>
                <a:spcPct val="80000"/>
              </a:lnSpc>
              <a:buFontTx/>
              <a:buNone/>
            </a:pPr>
            <a:r>
              <a:rPr lang="en-US" altLang="it-IT" sz="2000" i="1" dirty="0" smtClean="0"/>
              <a:t>	BCC Crystal</a:t>
            </a:r>
            <a:r>
              <a:rPr lang="en-US" altLang="it-IT" sz="2000" dirty="0" smtClean="0"/>
              <a:t> :	No. of atoms/unit cell = 2</a:t>
            </a:r>
          </a:p>
          <a:p>
            <a:pPr algn="just" eaLnBrk="1" hangingPunct="1">
              <a:lnSpc>
                <a:spcPct val="80000"/>
              </a:lnSpc>
              <a:buFontTx/>
              <a:buNone/>
            </a:pPr>
            <a:r>
              <a:rPr lang="en-US" altLang="it-IT" sz="2000" dirty="0" smtClean="0"/>
              <a:t>				Volume of two atoms = 2x4/3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3</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3</a:t>
            </a:r>
            <a:r>
              <a:rPr lang="en-US" altLang="it-IT" sz="2000" dirty="0" smtClean="0">
                <a:sym typeface="Symbol" pitchFamily="18" charset="2"/>
              </a:rPr>
              <a:t></a:t>
            </a:r>
            <a:r>
              <a:rPr lang="en-US" altLang="it-IT" sz="2000" dirty="0" smtClean="0"/>
              <a:t>/8 = 0.68 = 68%.</a:t>
            </a:r>
            <a:endParaRPr lang="en-US" altLang="it-IT" sz="2000" i="1" dirty="0" smtClean="0"/>
          </a:p>
          <a:p>
            <a:pPr algn="just" eaLnBrk="1" hangingPunct="1">
              <a:lnSpc>
                <a:spcPct val="80000"/>
              </a:lnSpc>
              <a:buFontTx/>
              <a:buNone/>
            </a:pPr>
            <a:r>
              <a:rPr lang="en-US" altLang="it-IT" sz="2000" i="1" dirty="0" smtClean="0"/>
              <a:t>	FCC Crystal</a:t>
            </a:r>
            <a:r>
              <a:rPr lang="en-US" altLang="it-IT" sz="2000" dirty="0" smtClean="0"/>
              <a:t> :	No. of atoms/unit cell = 4</a:t>
            </a:r>
          </a:p>
          <a:p>
            <a:pPr algn="just" eaLnBrk="1" hangingPunct="1">
              <a:lnSpc>
                <a:spcPct val="80000"/>
              </a:lnSpc>
              <a:buFontTx/>
              <a:buNone/>
            </a:pPr>
            <a:r>
              <a:rPr lang="en-US" altLang="it-IT" sz="2000" dirty="0" smtClean="0"/>
              <a:t>				Volume of four atoms = 4x4/3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2</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2</a:t>
            </a:r>
            <a:r>
              <a:rPr lang="en-US" altLang="it-IT" sz="2000" dirty="0" smtClean="0">
                <a:sym typeface="Symbol" pitchFamily="18" charset="2"/>
              </a:rPr>
              <a:t></a:t>
            </a:r>
            <a:r>
              <a:rPr lang="en-US" altLang="it-IT" sz="2000" dirty="0" smtClean="0"/>
              <a:t>/6 = 0.74 = 74%.</a:t>
            </a:r>
          </a:p>
        </p:txBody>
      </p:sp>
    </p:spTree>
    <p:extLst>
      <p:ext uri="{BB962C8B-B14F-4D97-AF65-F5344CB8AC3E}">
        <p14:creationId xmlns:p14="http://schemas.microsoft.com/office/powerpoint/2010/main" val="328338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4911" y="601688"/>
            <a:ext cx="5400000" cy="227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536"/>
          <a:stretch/>
        </p:blipFill>
        <p:spPr bwMode="auto">
          <a:xfrm>
            <a:off x="4283968" y="2780928"/>
            <a:ext cx="4680000" cy="40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Tree>
    <p:extLst>
      <p:ext uri="{BB962C8B-B14F-4D97-AF65-F5344CB8AC3E}">
        <p14:creationId xmlns:p14="http://schemas.microsoft.com/office/powerpoint/2010/main" val="387726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Rettangolo 1"/>
          <p:cNvSpPr/>
          <p:nvPr/>
        </p:nvSpPr>
        <p:spPr>
          <a:xfrm>
            <a:off x="107504" y="692696"/>
            <a:ext cx="8856984" cy="1477328"/>
          </a:xfrm>
          <a:prstGeom prst="rect">
            <a:avLst/>
          </a:prstGeom>
        </p:spPr>
        <p:txBody>
          <a:bodyPr wrap="square">
            <a:spAutoFit/>
          </a:bodyPr>
          <a:lstStyle/>
          <a:p>
            <a:r>
              <a:rPr lang="en-US" dirty="0" smtClean="0"/>
              <a:t>Having determined what types of interstitial sites are available, we must now decide:</a:t>
            </a:r>
          </a:p>
          <a:p>
            <a:endParaRPr lang="en-US" dirty="0" smtClean="0"/>
          </a:p>
          <a:p>
            <a:r>
              <a:rPr lang="en-US" dirty="0" smtClean="0"/>
              <a:t>(a) Which sites are occupied by a given cation: this determined by the radius ratio (= </a:t>
            </a:r>
            <a:r>
              <a:rPr lang="en-US" dirty="0" err="1" smtClean="0"/>
              <a:t>r</a:t>
            </a:r>
            <a:r>
              <a:rPr lang="en-US" baseline="-25000" dirty="0" err="1" smtClean="0"/>
              <a:t>cation</a:t>
            </a:r>
            <a:r>
              <a:rPr lang="en-US" dirty="0" smtClean="0"/>
              <a:t>/</a:t>
            </a:r>
            <a:r>
              <a:rPr lang="en-US" dirty="0" err="1" smtClean="0"/>
              <a:t>r</a:t>
            </a:r>
            <a:r>
              <a:rPr lang="en-US" baseline="-25000" dirty="0" err="1" smtClean="0"/>
              <a:t>anion</a:t>
            </a:r>
            <a:r>
              <a:rPr lang="en-US" dirty="0" smtClean="0"/>
              <a:t>) </a:t>
            </a:r>
          </a:p>
          <a:p>
            <a:r>
              <a:rPr lang="en-US" dirty="0" smtClean="0"/>
              <a:t>(b) How many sites are occupied: this is determined by the stoichiometry.</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93586"/>
            <a:ext cx="45815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2533546"/>
            <a:ext cx="2277803" cy="369332"/>
          </a:xfrm>
          <a:prstGeom prst="rect">
            <a:avLst/>
          </a:prstGeom>
          <a:noFill/>
        </p:spPr>
        <p:txBody>
          <a:bodyPr wrap="none" rtlCol="0">
            <a:spAutoFit/>
          </a:bodyPr>
          <a:lstStyle/>
          <a:p>
            <a:r>
              <a:rPr lang="en-US" dirty="0" smtClean="0"/>
              <a:t>For an </a:t>
            </a:r>
            <a:r>
              <a:rPr lang="en-US" dirty="0" smtClean="0">
                <a:solidFill>
                  <a:srgbClr val="3333FF"/>
                </a:solidFill>
              </a:rPr>
              <a:t>octahedral</a:t>
            </a:r>
            <a:r>
              <a:rPr lang="en-US" dirty="0" smtClean="0"/>
              <a:t> site:</a:t>
            </a:r>
            <a:endParaRPr lang="en-US" dirty="0"/>
          </a:p>
        </p:txBody>
      </p:sp>
      <p:sp>
        <p:nvSpPr>
          <p:cNvPr id="8" name="CasellaDiTesto 7"/>
          <p:cNvSpPr txBox="1"/>
          <p:nvPr/>
        </p:nvSpPr>
        <p:spPr>
          <a:xfrm>
            <a:off x="251520" y="4797152"/>
            <a:ext cx="4034246" cy="369332"/>
          </a:xfrm>
          <a:prstGeom prst="rect">
            <a:avLst/>
          </a:prstGeom>
          <a:noFill/>
        </p:spPr>
        <p:txBody>
          <a:bodyPr wrap="none" rtlCol="0">
            <a:spAutoFit/>
          </a:bodyPr>
          <a:lstStyle/>
          <a:p>
            <a:r>
              <a:rPr lang="en-US" dirty="0" smtClean="0"/>
              <a:t>For a </a:t>
            </a:r>
            <a:r>
              <a:rPr lang="en-US" dirty="0" smtClean="0">
                <a:solidFill>
                  <a:srgbClr val="3333FF"/>
                </a:solidFill>
              </a:rPr>
              <a:t>tetrahedral</a:t>
            </a:r>
            <a:r>
              <a:rPr lang="en-US" dirty="0" smtClean="0"/>
              <a:t> site, </a:t>
            </a:r>
            <a:r>
              <a:rPr lang="it-IT" dirty="0" err="1"/>
              <a:t>r</a:t>
            </a:r>
            <a:r>
              <a:rPr lang="it-IT" baseline="-25000" dirty="0" err="1"/>
              <a:t>cation</a:t>
            </a:r>
            <a:r>
              <a:rPr lang="it-IT" dirty="0"/>
              <a:t>/</a:t>
            </a:r>
            <a:r>
              <a:rPr lang="it-IT" dirty="0" err="1"/>
              <a:t>r</a:t>
            </a:r>
            <a:r>
              <a:rPr lang="it-IT" baseline="-25000" dirty="0" err="1"/>
              <a:t>anion</a:t>
            </a:r>
            <a:r>
              <a:rPr lang="it-IT" dirty="0"/>
              <a:t> = </a:t>
            </a:r>
            <a:r>
              <a:rPr lang="it-IT" dirty="0" smtClean="0"/>
              <a:t>0.225.</a:t>
            </a:r>
            <a:endParaRPr lang="en-US" dirty="0"/>
          </a:p>
        </p:txBody>
      </p:sp>
      <p:sp>
        <p:nvSpPr>
          <p:cNvPr id="9" name="CasellaDiTesto 8"/>
          <p:cNvSpPr txBox="1"/>
          <p:nvPr/>
        </p:nvSpPr>
        <p:spPr>
          <a:xfrm>
            <a:off x="2039678" y="5377698"/>
            <a:ext cx="6935553" cy="369332"/>
          </a:xfrm>
          <a:prstGeom prst="rect">
            <a:avLst/>
          </a:prstGeom>
          <a:noFill/>
        </p:spPr>
        <p:txBody>
          <a:bodyPr wrap="none" rtlCol="0">
            <a:spAutoFit/>
          </a:bodyPr>
          <a:lstStyle/>
          <a:p>
            <a:r>
              <a:rPr lang="en-US" dirty="0" smtClean="0"/>
              <a:t>For these two values, the close packed structure of anions is maintained.</a:t>
            </a:r>
            <a:endParaRPr lang="en-US" dirty="0"/>
          </a:p>
        </p:txBody>
      </p:sp>
    </p:spTree>
    <p:extLst>
      <p:ext uri="{BB962C8B-B14F-4D97-AF65-F5344CB8AC3E}">
        <p14:creationId xmlns:p14="http://schemas.microsoft.com/office/powerpoint/2010/main" val="309041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45422" y="836712"/>
            <a:ext cx="8719065" cy="1200329"/>
          </a:xfrm>
          <a:prstGeom prst="rect">
            <a:avLst/>
          </a:prstGeom>
        </p:spPr>
        <p:txBody>
          <a:bodyPr wrap="square">
            <a:spAutoFit/>
          </a:bodyPr>
          <a:lstStyle/>
          <a:p>
            <a:pPr algn="just"/>
            <a:r>
              <a:rPr lang="en-US" b="1" u="sng" dirty="0"/>
              <a:t>Stable Bonding Configurations in Ionic solids.</a:t>
            </a:r>
            <a:endParaRPr lang="en-US" dirty="0"/>
          </a:p>
          <a:p>
            <a:pPr algn="just"/>
            <a:r>
              <a:rPr lang="en-US" dirty="0"/>
              <a:t>In reality an ideal fit of a cation into the close packed anion </a:t>
            </a:r>
            <a:r>
              <a:rPr lang="en-US" dirty="0" smtClean="0"/>
              <a:t>arrangement almost </a:t>
            </a:r>
            <a:r>
              <a:rPr lang="en-US" dirty="0"/>
              <a:t>never </a:t>
            </a:r>
            <a:r>
              <a:rPr lang="en-US" dirty="0" smtClean="0"/>
              <a:t>occurs.</a:t>
            </a:r>
            <a:r>
              <a:rPr lang="en-US" dirty="0"/>
              <a:t>  Now consider what would be the consequence of placing a cation that is (a) larger than the ideal, (b) smaller than the ideal, into the cation sites.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6689"/>
            <a:ext cx="47815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5328592" y="2780928"/>
            <a:ext cx="3635896" cy="923330"/>
          </a:xfrm>
          <a:prstGeom prst="rect">
            <a:avLst/>
          </a:prstGeom>
        </p:spPr>
        <p:txBody>
          <a:bodyPr wrap="square">
            <a:spAutoFit/>
          </a:bodyPr>
          <a:lstStyle/>
          <a:p>
            <a:pPr algn="ctr"/>
            <a:r>
              <a:rPr lang="en-US" dirty="0" smtClean="0">
                <a:solidFill>
                  <a:srgbClr val="3333FF"/>
                </a:solidFill>
              </a:rPr>
              <a:t>For a stable coordination the bonded cation and anion must be in contact with each other.</a:t>
            </a:r>
            <a:endParaRPr lang="en-US" dirty="0">
              <a:solidFill>
                <a:srgbClr val="3333FF"/>
              </a:solidFill>
            </a:endParaRPr>
          </a:p>
        </p:txBody>
      </p:sp>
      <p:pic>
        <p:nvPicPr>
          <p:cNvPr id="20485" name="Picture 5" descr="http://www.seas.upenn.edu/~chem101/sschem/radratiocub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75" y="5754656"/>
            <a:ext cx="6404357" cy="69698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5472608" y="4797152"/>
            <a:ext cx="3635896" cy="1200329"/>
          </a:xfrm>
          <a:prstGeom prst="rect">
            <a:avLst/>
          </a:prstGeom>
        </p:spPr>
        <p:txBody>
          <a:bodyPr wrap="square">
            <a:spAutoFit/>
          </a:bodyPr>
          <a:lstStyle/>
          <a:p>
            <a:pPr algn="ctr"/>
            <a:r>
              <a:rPr lang="en-US" dirty="0" smtClean="0">
                <a:solidFill>
                  <a:srgbClr val="FF0000"/>
                </a:solidFill>
              </a:rPr>
              <a:t>If </a:t>
            </a:r>
            <a:r>
              <a:rPr lang="en-US" dirty="0" err="1" smtClean="0">
                <a:solidFill>
                  <a:srgbClr val="FF0000"/>
                </a:solidFill>
              </a:rPr>
              <a:t>r</a:t>
            </a:r>
            <a:r>
              <a:rPr lang="en-US" baseline="-25000" dirty="0" err="1" smtClean="0">
                <a:solidFill>
                  <a:srgbClr val="FF0000"/>
                </a:solidFill>
              </a:rPr>
              <a:t>cation</a:t>
            </a:r>
            <a:r>
              <a:rPr lang="en-US" dirty="0" smtClean="0">
                <a:solidFill>
                  <a:srgbClr val="FF0000"/>
                </a:solidFill>
              </a:rPr>
              <a:t>/</a:t>
            </a:r>
            <a:r>
              <a:rPr lang="en-US" dirty="0" err="1" smtClean="0">
                <a:solidFill>
                  <a:srgbClr val="FF0000"/>
                </a:solidFill>
              </a:rPr>
              <a:t>r</a:t>
            </a:r>
            <a:r>
              <a:rPr lang="en-US" baseline="-25000" dirty="0" err="1" smtClean="0">
                <a:solidFill>
                  <a:srgbClr val="FF0000"/>
                </a:solidFill>
              </a:rPr>
              <a:t>anion</a:t>
            </a:r>
            <a:r>
              <a:rPr lang="en-US" dirty="0" smtClean="0">
                <a:solidFill>
                  <a:srgbClr val="FF0000"/>
                </a:solidFill>
              </a:rPr>
              <a:t> becomes too big, the close packed structure of anions is converted into a simple cubic structure</a:t>
            </a:r>
            <a:endParaRPr lang="en-US" dirty="0">
              <a:solidFill>
                <a:srgbClr val="FF0000"/>
              </a:solidFill>
            </a:endParaRPr>
          </a:p>
        </p:txBody>
      </p:sp>
    </p:spTree>
    <p:extLst>
      <p:ext uri="{BB962C8B-B14F-4D97-AF65-F5344CB8AC3E}">
        <p14:creationId xmlns:p14="http://schemas.microsoft.com/office/powerpoint/2010/main" val="227107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200000" cy="52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66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6200"/>
            <a:ext cx="8763000" cy="685800"/>
          </a:xfrm>
        </p:spPr>
        <p:txBody>
          <a:bodyPr/>
          <a:lstStyle/>
          <a:p>
            <a:pPr algn="l" eaLnBrk="1" hangingPunct="1"/>
            <a:r>
              <a:rPr lang="en-US" altLang="it-IT" sz="2800" b="1" smtClean="0">
                <a:solidFill>
                  <a:srgbClr val="FF0000"/>
                </a:solidFill>
                <a:latin typeface="+mn-lt"/>
              </a:rPr>
              <a:t>CRYSTAL SYSTEMS AND BRAVAIS LATTICES</a:t>
            </a:r>
          </a:p>
        </p:txBody>
      </p:sp>
      <p:sp>
        <p:nvSpPr>
          <p:cNvPr id="86019" name="Rectangle 3"/>
          <p:cNvSpPr>
            <a:spLocks noGrp="1" noChangeArrowheads="1"/>
          </p:cNvSpPr>
          <p:nvPr>
            <p:ph type="body" idx="1"/>
          </p:nvPr>
        </p:nvSpPr>
        <p:spPr>
          <a:xfrm>
            <a:off x="0" y="731838"/>
            <a:ext cx="9144000" cy="5592762"/>
          </a:xfrm>
        </p:spPr>
        <p:txBody>
          <a:bodyPr>
            <a:normAutofit/>
          </a:bodyPr>
          <a:lstStyle/>
          <a:p>
            <a:pPr algn="just" eaLnBrk="1" hangingPunct="1">
              <a:lnSpc>
                <a:spcPct val="80000"/>
              </a:lnSpc>
              <a:buFontTx/>
              <a:buNone/>
            </a:pPr>
            <a:r>
              <a:rPr lang="en-US" altLang="it-IT" sz="2400" dirty="0" smtClean="0"/>
              <a:t>Crystals of different substances have similar shapes and hence the crystals are classified into the so called  crystal systems depending upon their axial ratio and the interfacial angles </a:t>
            </a:r>
            <a:r>
              <a:rPr lang="en-US" altLang="it-IT" sz="2400" dirty="0" smtClean="0">
                <a:sym typeface="Symbol" pitchFamily="18" charset="2"/>
              </a:rPr>
              <a:t></a:t>
            </a:r>
            <a:r>
              <a:rPr lang="en-US" altLang="it-IT" sz="2400" dirty="0" smtClean="0"/>
              <a:t>, </a:t>
            </a:r>
            <a:r>
              <a:rPr lang="en-US" altLang="it-IT" sz="2400" dirty="0" smtClean="0">
                <a:sym typeface="Symbol" pitchFamily="18" charset="2"/>
              </a:rPr>
              <a:t></a:t>
            </a:r>
            <a:r>
              <a:rPr lang="en-US" altLang="it-IT" sz="2400" dirty="0" smtClean="0"/>
              <a:t> and </a:t>
            </a:r>
            <a:r>
              <a:rPr lang="en-US" altLang="it-IT" sz="2400" dirty="0" smtClean="0">
                <a:sym typeface="Symbol" pitchFamily="18" charset="2"/>
              </a:rPr>
              <a:t></a:t>
            </a:r>
            <a:r>
              <a:rPr lang="en-US" altLang="it-IT" sz="2400" dirty="0" smtClean="0"/>
              <a:t>. In three-dimension, there are 7 crystal systems. </a:t>
            </a:r>
            <a:r>
              <a:rPr lang="en-US" altLang="it-IT" sz="2400" dirty="0" err="1" smtClean="0"/>
              <a:t>Bravais</a:t>
            </a:r>
            <a:r>
              <a:rPr lang="en-US" altLang="it-IT" sz="2400" dirty="0" smtClean="0"/>
              <a:t> showed that throughout the seven crystal systems there are fourteen unique lattice types possible. These are known as </a:t>
            </a:r>
            <a:r>
              <a:rPr lang="en-US" altLang="it-IT" sz="2400" b="1" dirty="0" err="1" smtClean="0"/>
              <a:t>Bravais</a:t>
            </a:r>
            <a:r>
              <a:rPr lang="en-US" altLang="it-IT" sz="2400" dirty="0" smtClean="0"/>
              <a:t> or </a:t>
            </a:r>
            <a:r>
              <a:rPr lang="en-US" altLang="it-IT" sz="2400" b="1" dirty="0" smtClean="0"/>
              <a:t>space lattices</a:t>
            </a:r>
            <a:r>
              <a:rPr lang="en-US" altLang="it-IT" sz="2400" dirty="0" smtClean="0"/>
              <a:t>. These  seven crystal systems with examples are :</a:t>
            </a:r>
          </a:p>
          <a:p>
            <a:pPr eaLnBrk="1" hangingPunct="1">
              <a:lnSpc>
                <a:spcPct val="80000"/>
              </a:lnSpc>
            </a:pPr>
            <a:r>
              <a:rPr lang="en-US" altLang="it-IT" sz="2400" dirty="0" smtClean="0"/>
              <a:t>Cubic(</a:t>
            </a:r>
            <a:r>
              <a:rPr lang="en-US" altLang="it-IT" sz="2400" dirty="0" err="1" smtClean="0"/>
              <a:t>CsCl</a:t>
            </a:r>
            <a:r>
              <a:rPr lang="en-US" altLang="it-IT" sz="2400" dirty="0" smtClean="0"/>
              <a:t>, </a:t>
            </a:r>
            <a:r>
              <a:rPr lang="en-US" altLang="it-IT" sz="2400" dirty="0" err="1" smtClean="0"/>
              <a:t>NaCl</a:t>
            </a:r>
            <a:r>
              <a:rPr lang="en-US" altLang="it-IT" sz="2400" dirty="0" smtClean="0"/>
              <a:t>, Cu)</a:t>
            </a:r>
          </a:p>
          <a:p>
            <a:pPr eaLnBrk="1" hangingPunct="1">
              <a:lnSpc>
                <a:spcPct val="80000"/>
              </a:lnSpc>
            </a:pPr>
            <a:r>
              <a:rPr lang="en-US" altLang="it-IT" sz="2400" dirty="0" smtClean="0"/>
              <a:t>Tetragonal(SnO2)</a:t>
            </a:r>
          </a:p>
          <a:p>
            <a:pPr eaLnBrk="1" hangingPunct="1">
              <a:lnSpc>
                <a:spcPct val="80000"/>
              </a:lnSpc>
            </a:pPr>
            <a:r>
              <a:rPr lang="en-US" altLang="it-IT" sz="2400" dirty="0" smtClean="0"/>
              <a:t>Orthorhombic(PbSO4, MgSO4)</a:t>
            </a:r>
          </a:p>
          <a:p>
            <a:pPr eaLnBrk="1" hangingPunct="1">
              <a:lnSpc>
                <a:spcPct val="80000"/>
              </a:lnSpc>
            </a:pPr>
            <a:r>
              <a:rPr lang="en-US" altLang="it-IT" sz="2400" dirty="0" smtClean="0"/>
              <a:t>Monoclinic(FeSO4, LiSO4 </a:t>
            </a:r>
            <a:r>
              <a:rPr lang="en-US" altLang="it-IT" sz="2400" b="1" dirty="0" smtClean="0">
                <a:sym typeface="Symbol" pitchFamily="18" charset="2"/>
              </a:rPr>
              <a:t></a:t>
            </a:r>
            <a:r>
              <a:rPr lang="en-US" altLang="it-IT" sz="2400" dirty="0" smtClean="0"/>
              <a:t> H2O)</a:t>
            </a:r>
          </a:p>
          <a:p>
            <a:pPr eaLnBrk="1" hangingPunct="1">
              <a:lnSpc>
                <a:spcPct val="80000"/>
              </a:lnSpc>
            </a:pPr>
            <a:r>
              <a:rPr lang="en-US" altLang="it-IT" sz="2400" dirty="0" smtClean="0"/>
              <a:t>Triclinic(FeSO4 </a:t>
            </a:r>
            <a:r>
              <a:rPr lang="en-US" altLang="it-IT" sz="2400" b="1" dirty="0" smtClean="0">
                <a:sym typeface="Symbol" pitchFamily="18" charset="2"/>
              </a:rPr>
              <a:t></a:t>
            </a:r>
            <a:r>
              <a:rPr lang="en-US" altLang="it-IT" sz="2400" dirty="0" smtClean="0"/>
              <a:t> 5H2O, K2Cr2O7)</a:t>
            </a:r>
          </a:p>
          <a:p>
            <a:pPr eaLnBrk="1" hangingPunct="1">
              <a:lnSpc>
                <a:spcPct val="80000"/>
              </a:lnSpc>
            </a:pPr>
            <a:r>
              <a:rPr lang="en-US" altLang="it-IT" sz="2400" dirty="0" smtClean="0"/>
              <a:t>Trigonal (Rhombohedral)(Sb, As, CaCO3)</a:t>
            </a:r>
          </a:p>
          <a:p>
            <a:pPr eaLnBrk="1" hangingPunct="1">
              <a:lnSpc>
                <a:spcPct val="80000"/>
              </a:lnSpc>
            </a:pPr>
            <a:r>
              <a:rPr lang="en-US" altLang="it-IT" sz="2400" dirty="0" smtClean="0"/>
              <a:t>Hexagonal(Zn, Cd, Ni, As, SiO2)</a:t>
            </a:r>
          </a:p>
          <a:p>
            <a:pPr algn="just" eaLnBrk="1" hangingPunct="1">
              <a:lnSpc>
                <a:spcPct val="80000"/>
              </a:lnSpc>
              <a:buFontTx/>
              <a:buNone/>
            </a:pPr>
            <a:r>
              <a:rPr lang="en-US" altLang="it-IT" sz="2400" dirty="0" smtClean="0">
                <a:solidFill>
                  <a:srgbClr val="FF0000"/>
                </a:solidFill>
              </a:rPr>
              <a:t>The characteristics features of these crystal systems and the corresponding </a:t>
            </a:r>
            <a:r>
              <a:rPr lang="en-US" altLang="it-IT" sz="2400" dirty="0" err="1" smtClean="0">
                <a:solidFill>
                  <a:srgbClr val="FF0000"/>
                </a:solidFill>
              </a:rPr>
              <a:t>Bravais</a:t>
            </a:r>
            <a:r>
              <a:rPr lang="en-US" altLang="it-IT" sz="2400" dirty="0" smtClean="0">
                <a:solidFill>
                  <a:srgbClr val="FF0000"/>
                </a:solidFill>
              </a:rPr>
              <a:t> lattices  are as follows:</a:t>
            </a:r>
          </a:p>
        </p:txBody>
      </p:sp>
    </p:spTree>
    <p:extLst>
      <p:ext uri="{BB962C8B-B14F-4D97-AF65-F5344CB8AC3E}">
        <p14:creationId xmlns:p14="http://schemas.microsoft.com/office/powerpoint/2010/main" val="2749954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Cubic structures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47701"/>
            <a:ext cx="9000000" cy="36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725144"/>
            <a:ext cx="7200000" cy="10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780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Rock salt structure</a:t>
            </a:r>
          </a:p>
        </p:txBody>
      </p:sp>
      <p:pic>
        <p:nvPicPr>
          <p:cNvPr id="184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66" b="6758"/>
          <a:stretch/>
        </p:blipFill>
        <p:spPr bwMode="auto">
          <a:xfrm rot="-120000">
            <a:off x="3695520" y="3847527"/>
            <a:ext cx="5400000" cy="287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Fig 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 y="572493"/>
            <a:ext cx="4759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91956" y="548680"/>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Na</a:t>
            </a:r>
            <a:r>
              <a:rPr lang="en-US" altLang="zh-TW" sz="2000">
                <a:ea typeface="PMingLiU" pitchFamily="18" charset="-120"/>
              </a:rPr>
              <a:t> = 0.102 nm</a:t>
            </a:r>
          </a:p>
        </p:txBody>
      </p:sp>
      <p:sp>
        <p:nvSpPr>
          <p:cNvPr id="7" name="Text Box 12"/>
          <p:cNvSpPr txBox="1">
            <a:spLocks noChangeArrowheads="1"/>
          </p:cNvSpPr>
          <p:nvPr/>
        </p:nvSpPr>
        <p:spPr bwMode="auto">
          <a:xfrm>
            <a:off x="5491956" y="1078905"/>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Cl</a:t>
            </a:r>
            <a:r>
              <a:rPr lang="en-US" altLang="zh-TW" sz="2000">
                <a:ea typeface="PMingLiU" pitchFamily="18" charset="-120"/>
              </a:rPr>
              <a:t> = 0.181 nm</a:t>
            </a:r>
          </a:p>
        </p:txBody>
      </p:sp>
      <p:sp>
        <p:nvSpPr>
          <p:cNvPr id="8" name="Text Box 8"/>
          <p:cNvSpPr txBox="1">
            <a:spLocks noChangeArrowheads="1"/>
          </p:cNvSpPr>
          <p:nvPr/>
        </p:nvSpPr>
        <p:spPr bwMode="auto">
          <a:xfrm>
            <a:off x="4055269" y="1848843"/>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lgn="ctr" eaLnBrk="1" hangingPunct="1"/>
            <a:r>
              <a:rPr lang="en-US" altLang="zh-TW" i="1" dirty="0" err="1" smtClean="0">
                <a:ea typeface="PMingLiU" pitchFamily="18" charset="-120"/>
              </a:rPr>
              <a:t>r</a:t>
            </a:r>
            <a:r>
              <a:rPr lang="en-US" altLang="zh-TW" baseline="-25000" dirty="0" err="1" smtClean="0">
                <a:ea typeface="PMingLiU" pitchFamily="18" charset="-120"/>
              </a:rPr>
              <a:t>Na</a:t>
            </a:r>
            <a:r>
              <a:rPr lang="en-US" altLang="zh-TW" dirty="0" smtClean="0">
                <a:ea typeface="PMingLiU" pitchFamily="18" charset="-120"/>
              </a:rPr>
              <a:t>/</a:t>
            </a:r>
            <a:r>
              <a:rPr lang="en-US" altLang="zh-TW" i="1" dirty="0" err="1" smtClean="0">
                <a:ea typeface="PMingLiU" pitchFamily="18" charset="-120"/>
              </a:rPr>
              <a:t>r</a:t>
            </a:r>
            <a:r>
              <a:rPr lang="en-US" altLang="zh-TW" baseline="-25000" dirty="0" err="1" smtClean="0">
                <a:ea typeface="PMingLiU" pitchFamily="18" charset="-120"/>
              </a:rPr>
              <a:t>Cl</a:t>
            </a:r>
            <a:r>
              <a:rPr lang="en-US" altLang="zh-TW" dirty="0" smtClean="0">
                <a:ea typeface="PMingLiU" pitchFamily="18" charset="-120"/>
              </a:rPr>
              <a:t> </a:t>
            </a:r>
            <a:r>
              <a:rPr lang="en-US" altLang="zh-TW" dirty="0">
                <a:ea typeface="PMingLiU" pitchFamily="18" charset="-120"/>
              </a:rPr>
              <a:t>= 0.564</a:t>
            </a:r>
          </a:p>
          <a:p>
            <a:pPr algn="ctr" eaLnBrk="1" hangingPunct="1"/>
            <a:r>
              <a:rPr lang="en-US" altLang="zh-TW" dirty="0" smtClean="0">
                <a:ea typeface="PMingLiU" pitchFamily="18" charset="-120"/>
                <a:sym typeface="Symbol" pitchFamily="18" charset="2"/>
              </a:rPr>
              <a:t>  </a:t>
            </a:r>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Octahedral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64396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Zinc blende structure</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500062" y="4565519"/>
            <a:ext cx="6480000" cy="19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133"/>
          <p:cNvGrpSpPr>
            <a:grpSpLocks/>
          </p:cNvGrpSpPr>
          <p:nvPr/>
        </p:nvGrpSpPr>
        <p:grpSpPr bwMode="auto">
          <a:xfrm>
            <a:off x="410469" y="808186"/>
            <a:ext cx="3211512" cy="3116262"/>
            <a:chOff x="727" y="1673"/>
            <a:chExt cx="2023" cy="1963"/>
          </a:xfrm>
        </p:grpSpPr>
        <p:sp>
          <p:nvSpPr>
            <p:cNvPr id="6" name="Oval 155"/>
            <p:cNvSpPr>
              <a:spLocks noChangeArrowheads="1"/>
            </p:cNvSpPr>
            <p:nvPr/>
          </p:nvSpPr>
          <p:spPr bwMode="auto">
            <a:xfrm rot="-81233">
              <a:off x="1444" y="2153"/>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7" name="Oval 156"/>
            <p:cNvSpPr>
              <a:spLocks noChangeArrowheads="1"/>
            </p:cNvSpPr>
            <p:nvPr/>
          </p:nvSpPr>
          <p:spPr bwMode="auto">
            <a:xfrm rot="-81233">
              <a:off x="2057" y="1936"/>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8" name="Oval 157"/>
            <p:cNvSpPr>
              <a:spLocks noChangeArrowheads="1"/>
            </p:cNvSpPr>
            <p:nvPr/>
          </p:nvSpPr>
          <p:spPr bwMode="auto">
            <a:xfrm rot="-81233">
              <a:off x="2059" y="3365"/>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9" name="Oval 158"/>
            <p:cNvSpPr>
              <a:spLocks noChangeArrowheads="1"/>
            </p:cNvSpPr>
            <p:nvPr/>
          </p:nvSpPr>
          <p:spPr bwMode="auto">
            <a:xfrm rot="-81233">
              <a:off x="729" y="3365"/>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0" name="Oval 159"/>
            <p:cNvSpPr>
              <a:spLocks noChangeArrowheads="1"/>
            </p:cNvSpPr>
            <p:nvPr/>
          </p:nvSpPr>
          <p:spPr bwMode="auto">
            <a:xfrm rot="-81233">
              <a:off x="727" y="1920"/>
              <a:ext cx="249"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1" name="Oval 160"/>
            <p:cNvSpPr>
              <a:spLocks noChangeArrowheads="1"/>
            </p:cNvSpPr>
            <p:nvPr/>
          </p:nvSpPr>
          <p:spPr bwMode="auto">
            <a:xfrm rot="-81233">
              <a:off x="1171" y="1676"/>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2" name="Oval 161"/>
            <p:cNvSpPr>
              <a:spLocks noChangeArrowheads="1"/>
            </p:cNvSpPr>
            <p:nvPr/>
          </p:nvSpPr>
          <p:spPr bwMode="auto">
            <a:xfrm rot="-81233">
              <a:off x="2501" y="1673"/>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3" name="Oval 162"/>
            <p:cNvSpPr>
              <a:spLocks noChangeArrowheads="1"/>
            </p:cNvSpPr>
            <p:nvPr/>
          </p:nvSpPr>
          <p:spPr bwMode="auto">
            <a:xfrm rot="-81233">
              <a:off x="2289" y="2519"/>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4" name="Oval 163"/>
            <p:cNvSpPr>
              <a:spLocks noChangeArrowheads="1"/>
            </p:cNvSpPr>
            <p:nvPr/>
          </p:nvSpPr>
          <p:spPr bwMode="auto">
            <a:xfrm rot="-81233">
              <a:off x="1623" y="1795"/>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5" name="Oval 164"/>
            <p:cNvSpPr>
              <a:spLocks noChangeArrowheads="1"/>
            </p:cNvSpPr>
            <p:nvPr/>
          </p:nvSpPr>
          <p:spPr bwMode="auto">
            <a:xfrm rot="-81233">
              <a:off x="959" y="2522"/>
              <a:ext cx="246" cy="284"/>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6" name="Oval 165"/>
            <p:cNvSpPr>
              <a:spLocks noChangeArrowheads="1"/>
            </p:cNvSpPr>
            <p:nvPr/>
          </p:nvSpPr>
          <p:spPr bwMode="auto">
            <a:xfrm rot="-81233">
              <a:off x="1393" y="2644"/>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7" name="Oval 166"/>
            <p:cNvSpPr>
              <a:spLocks noChangeArrowheads="1"/>
            </p:cNvSpPr>
            <p:nvPr/>
          </p:nvSpPr>
          <p:spPr bwMode="auto">
            <a:xfrm rot="-81233">
              <a:off x="1852" y="2397"/>
              <a:ext cx="246"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8" name="Oval 167"/>
            <p:cNvSpPr>
              <a:spLocks noChangeArrowheads="1"/>
            </p:cNvSpPr>
            <p:nvPr/>
          </p:nvSpPr>
          <p:spPr bwMode="auto">
            <a:xfrm rot="-81233">
              <a:off x="1623" y="3225"/>
              <a:ext cx="263"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9" name="Oval 168"/>
            <p:cNvSpPr>
              <a:spLocks noChangeArrowheads="1"/>
            </p:cNvSpPr>
            <p:nvPr/>
          </p:nvSpPr>
          <p:spPr bwMode="auto">
            <a:xfrm rot="-81233">
              <a:off x="1171" y="3103"/>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0" name="Oval 169"/>
            <p:cNvSpPr>
              <a:spLocks noChangeArrowheads="1"/>
            </p:cNvSpPr>
            <p:nvPr/>
          </p:nvSpPr>
          <p:spPr bwMode="auto">
            <a:xfrm rot="-81233">
              <a:off x="2501" y="3103"/>
              <a:ext cx="249"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1" name="Oval 170"/>
            <p:cNvSpPr>
              <a:spLocks noChangeArrowheads="1"/>
            </p:cNvSpPr>
            <p:nvPr/>
          </p:nvSpPr>
          <p:spPr bwMode="auto">
            <a:xfrm rot="-81233">
              <a:off x="1879" y="2246"/>
              <a:ext cx="171" cy="167"/>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2" name="Oval 171"/>
            <p:cNvSpPr>
              <a:spLocks noChangeArrowheads="1"/>
            </p:cNvSpPr>
            <p:nvPr/>
          </p:nvSpPr>
          <p:spPr bwMode="auto">
            <a:xfrm rot="-81233">
              <a:off x="2108" y="2827"/>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3" name="Oval 172"/>
            <p:cNvSpPr>
              <a:spLocks noChangeArrowheads="1"/>
            </p:cNvSpPr>
            <p:nvPr/>
          </p:nvSpPr>
          <p:spPr bwMode="auto">
            <a:xfrm rot="-81233">
              <a:off x="1213" y="2952"/>
              <a:ext cx="170" cy="169"/>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4" name="Line 173"/>
            <p:cNvSpPr>
              <a:spLocks noChangeShapeType="1"/>
            </p:cNvSpPr>
            <p:nvPr/>
          </p:nvSpPr>
          <p:spPr bwMode="auto">
            <a:xfrm rot="-81233">
              <a:off x="1530" y="2787"/>
              <a:ext cx="219" cy="581"/>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74"/>
            <p:cNvSpPr>
              <a:spLocks noChangeShapeType="1"/>
            </p:cNvSpPr>
            <p:nvPr/>
          </p:nvSpPr>
          <p:spPr bwMode="auto">
            <a:xfrm rot="-81233">
              <a:off x="1083" y="2652"/>
              <a:ext cx="430" cy="135"/>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5"/>
            <p:cNvSpPr>
              <a:spLocks noChangeShapeType="1"/>
            </p:cNvSpPr>
            <p:nvPr/>
          </p:nvSpPr>
          <p:spPr bwMode="auto">
            <a:xfrm rot="21518767" flipV="1">
              <a:off x="854" y="2798"/>
              <a:ext cx="676" cy="700"/>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6"/>
            <p:cNvSpPr>
              <a:spLocks noChangeShapeType="1"/>
            </p:cNvSpPr>
            <p:nvPr/>
          </p:nvSpPr>
          <p:spPr bwMode="auto">
            <a:xfrm rot="21518767" flipV="1">
              <a:off x="1152" y="2280"/>
              <a:ext cx="295" cy="268"/>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77"/>
            <p:cNvSpPr>
              <a:spLocks noChangeShapeType="1"/>
            </p:cNvSpPr>
            <p:nvPr/>
          </p:nvSpPr>
          <p:spPr bwMode="auto">
            <a:xfrm rot="-81233">
              <a:off x="1347" y="1906"/>
              <a:ext cx="122" cy="25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78"/>
            <p:cNvSpPr>
              <a:spLocks noChangeShapeType="1"/>
            </p:cNvSpPr>
            <p:nvPr/>
          </p:nvSpPr>
          <p:spPr bwMode="auto">
            <a:xfrm rot="21518767" flipV="1">
              <a:off x="1547" y="2021"/>
              <a:ext cx="93" cy="13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9"/>
            <p:cNvSpPr>
              <a:spLocks noChangeShapeType="1"/>
            </p:cNvSpPr>
            <p:nvPr/>
          </p:nvSpPr>
          <p:spPr bwMode="auto">
            <a:xfrm rot="-81233">
              <a:off x="1586" y="2267"/>
              <a:ext cx="283" cy="19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80"/>
            <p:cNvSpPr>
              <a:spLocks noChangeShapeType="1"/>
            </p:cNvSpPr>
            <p:nvPr/>
          </p:nvSpPr>
          <p:spPr bwMode="auto">
            <a:xfrm rot="21518767" flipV="1">
              <a:off x="1603" y="2384"/>
              <a:ext cx="295" cy="286"/>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81"/>
            <p:cNvSpPr>
              <a:spLocks noChangeShapeType="1"/>
            </p:cNvSpPr>
            <p:nvPr/>
          </p:nvSpPr>
          <p:spPr bwMode="auto">
            <a:xfrm rot="-81233">
              <a:off x="1798" y="2044"/>
              <a:ext cx="108" cy="20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82"/>
            <p:cNvSpPr>
              <a:spLocks noChangeShapeType="1"/>
            </p:cNvSpPr>
            <p:nvPr/>
          </p:nvSpPr>
          <p:spPr bwMode="auto">
            <a:xfrm rot="21518767" flipV="1">
              <a:off x="2015" y="2158"/>
              <a:ext cx="64" cy="10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83"/>
            <p:cNvSpPr>
              <a:spLocks noChangeShapeType="1"/>
            </p:cNvSpPr>
            <p:nvPr/>
          </p:nvSpPr>
          <p:spPr bwMode="auto">
            <a:xfrm rot="-81233">
              <a:off x="2040" y="2381"/>
              <a:ext cx="278" cy="21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84"/>
            <p:cNvSpPr>
              <a:spLocks noChangeShapeType="1"/>
            </p:cNvSpPr>
            <p:nvPr/>
          </p:nvSpPr>
          <p:spPr bwMode="auto">
            <a:xfrm rot="-81233">
              <a:off x="2025" y="2644"/>
              <a:ext cx="120" cy="21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85"/>
            <p:cNvSpPr>
              <a:spLocks noChangeShapeType="1"/>
            </p:cNvSpPr>
            <p:nvPr/>
          </p:nvSpPr>
          <p:spPr bwMode="auto">
            <a:xfrm rot="21518767" flipV="1">
              <a:off x="2213" y="2742"/>
              <a:ext cx="110" cy="8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6"/>
            <p:cNvSpPr>
              <a:spLocks noChangeShapeType="1"/>
            </p:cNvSpPr>
            <p:nvPr/>
          </p:nvSpPr>
          <p:spPr bwMode="auto">
            <a:xfrm rot="-81233">
              <a:off x="2250" y="2954"/>
              <a:ext cx="273" cy="210"/>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87"/>
            <p:cNvSpPr>
              <a:spLocks noChangeShapeType="1"/>
            </p:cNvSpPr>
            <p:nvPr/>
          </p:nvSpPr>
          <p:spPr bwMode="auto">
            <a:xfrm rot="21518767" flipV="1">
              <a:off x="1818" y="2952"/>
              <a:ext cx="293" cy="283"/>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 name="Group 188"/>
            <p:cNvGrpSpPr>
              <a:grpSpLocks/>
            </p:cNvGrpSpPr>
            <p:nvPr/>
          </p:nvGrpSpPr>
          <p:grpSpPr bwMode="auto">
            <a:xfrm>
              <a:off x="851" y="1798"/>
              <a:ext cx="1794" cy="1727"/>
              <a:chOff x="3784" y="3247"/>
              <a:chExt cx="729" cy="633"/>
            </a:xfrm>
          </p:grpSpPr>
          <p:sp>
            <p:nvSpPr>
              <p:cNvPr id="43" name="Line 189"/>
              <p:cNvSpPr>
                <a:spLocks noChangeShapeType="1"/>
              </p:cNvSpPr>
              <p:nvPr/>
            </p:nvSpPr>
            <p:spPr bwMode="auto">
              <a:xfrm flipV="1">
                <a:off x="4324" y="3780"/>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4" name="Group 190"/>
              <p:cNvGrpSpPr>
                <a:grpSpLocks/>
              </p:cNvGrpSpPr>
              <p:nvPr/>
            </p:nvGrpSpPr>
            <p:grpSpPr bwMode="auto">
              <a:xfrm>
                <a:off x="3784" y="3247"/>
                <a:ext cx="729" cy="633"/>
                <a:chOff x="3784" y="3247"/>
                <a:chExt cx="729" cy="633"/>
              </a:xfrm>
            </p:grpSpPr>
            <p:sp>
              <p:nvSpPr>
                <p:cNvPr id="45" name="Line 191"/>
                <p:cNvSpPr>
                  <a:spLocks noChangeShapeType="1"/>
                </p:cNvSpPr>
                <p:nvPr/>
              </p:nvSpPr>
              <p:spPr bwMode="auto">
                <a:xfrm>
                  <a:off x="3970" y="3250"/>
                  <a:ext cx="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92"/>
                <p:cNvSpPr>
                  <a:spLocks noChangeShapeType="1"/>
                </p:cNvSpPr>
                <p:nvPr/>
              </p:nvSpPr>
              <p:spPr bwMode="auto">
                <a:xfrm>
                  <a:off x="4511" y="3247"/>
                  <a:ext cx="0" cy="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93"/>
                <p:cNvSpPr>
                  <a:spLocks noChangeShapeType="1"/>
                </p:cNvSpPr>
                <p:nvPr/>
              </p:nvSpPr>
              <p:spPr bwMode="auto">
                <a:xfrm flipV="1">
                  <a:off x="378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94"/>
                <p:cNvSpPr>
                  <a:spLocks noChangeShapeType="1"/>
                </p:cNvSpPr>
                <p:nvPr/>
              </p:nvSpPr>
              <p:spPr bwMode="auto">
                <a:xfrm flipV="1">
                  <a:off x="432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195"/>
                <p:cNvSpPr>
                  <a:spLocks noChangeArrowheads="1"/>
                </p:cNvSpPr>
                <p:nvPr/>
              </p:nvSpPr>
              <p:spPr bwMode="auto">
                <a:xfrm>
                  <a:off x="3784" y="3344"/>
                  <a:ext cx="540" cy="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ea typeface="PMingLiU" pitchFamily="18" charset="-120"/>
                  </a:endParaRPr>
                </a:p>
              </p:txBody>
            </p:sp>
            <p:sp>
              <p:nvSpPr>
                <p:cNvPr id="50" name="Line 196"/>
                <p:cNvSpPr>
                  <a:spLocks noChangeShapeType="1"/>
                </p:cNvSpPr>
                <p:nvPr/>
              </p:nvSpPr>
              <p:spPr bwMode="auto">
                <a:xfrm flipV="1">
                  <a:off x="3785" y="3778"/>
                  <a:ext cx="188" cy="9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97"/>
                <p:cNvSpPr>
                  <a:spLocks noChangeShapeType="1"/>
                </p:cNvSpPr>
                <p:nvPr/>
              </p:nvSpPr>
              <p:spPr bwMode="auto">
                <a:xfrm>
                  <a:off x="3968" y="3247"/>
                  <a:ext cx="0" cy="53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98"/>
                <p:cNvSpPr>
                  <a:spLocks noChangeShapeType="1"/>
                </p:cNvSpPr>
                <p:nvPr/>
              </p:nvSpPr>
              <p:spPr bwMode="auto">
                <a:xfrm>
                  <a:off x="3970" y="3784"/>
                  <a:ext cx="53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0" name="Line 199"/>
            <p:cNvSpPr>
              <a:spLocks noChangeShapeType="1"/>
            </p:cNvSpPr>
            <p:nvPr/>
          </p:nvSpPr>
          <p:spPr bwMode="auto">
            <a:xfrm rot="21518767" flipH="1">
              <a:off x="844" y="2665"/>
              <a:ext cx="256" cy="846"/>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00"/>
            <p:cNvSpPr>
              <a:spLocks noChangeShapeType="1"/>
            </p:cNvSpPr>
            <p:nvPr/>
          </p:nvSpPr>
          <p:spPr bwMode="auto">
            <a:xfrm rot="21518767" flipH="1">
              <a:off x="849" y="3371"/>
              <a:ext cx="920" cy="127"/>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01"/>
            <p:cNvSpPr>
              <a:spLocks noChangeShapeType="1"/>
            </p:cNvSpPr>
            <p:nvPr/>
          </p:nvSpPr>
          <p:spPr bwMode="auto">
            <a:xfrm rot="-81233">
              <a:off x="1093" y="2662"/>
              <a:ext cx="642" cy="719"/>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 name="Oval 161"/>
          <p:cNvSpPr>
            <a:spLocks noChangeArrowheads="1"/>
          </p:cNvSpPr>
          <p:nvPr/>
        </p:nvSpPr>
        <p:spPr bwMode="auto">
          <a:xfrm rot="-81233">
            <a:off x="4693544" y="1632098"/>
            <a:ext cx="392112" cy="430213"/>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4" name="Oval 170"/>
          <p:cNvSpPr>
            <a:spLocks noChangeArrowheads="1"/>
          </p:cNvSpPr>
          <p:nvPr/>
        </p:nvSpPr>
        <p:spPr bwMode="auto">
          <a:xfrm rot="-81233">
            <a:off x="4749106" y="1127273"/>
            <a:ext cx="271463" cy="265113"/>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5" name="Text Box 134"/>
          <p:cNvSpPr txBox="1">
            <a:spLocks noChangeArrowheads="1"/>
          </p:cNvSpPr>
          <p:nvPr/>
        </p:nvSpPr>
        <p:spPr bwMode="auto">
          <a:xfrm>
            <a:off x="5404398" y="995511"/>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Zn </a:t>
            </a:r>
            <a:r>
              <a:rPr lang="en-US" baseline="30000"/>
              <a:t>2+  </a:t>
            </a:r>
          </a:p>
        </p:txBody>
      </p:sp>
      <p:sp>
        <p:nvSpPr>
          <p:cNvPr id="56" name="Text Box 138"/>
          <p:cNvSpPr txBox="1">
            <a:spLocks noChangeArrowheads="1"/>
          </p:cNvSpPr>
          <p:nvPr/>
        </p:nvSpPr>
        <p:spPr bwMode="auto">
          <a:xfrm>
            <a:off x="5395219" y="1619398"/>
            <a:ext cx="1471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 </a:t>
            </a:r>
            <a:r>
              <a:rPr lang="en-US" baseline="30000"/>
              <a:t>2-</a:t>
            </a:r>
          </a:p>
        </p:txBody>
      </p:sp>
      <p:sp>
        <p:nvSpPr>
          <p:cNvPr id="57" name="Text Box 8"/>
          <p:cNvSpPr txBox="1">
            <a:spLocks noChangeArrowheads="1"/>
          </p:cNvSpPr>
          <p:nvPr/>
        </p:nvSpPr>
        <p:spPr bwMode="auto">
          <a:xfrm>
            <a:off x="3926781" y="2349648"/>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zh-TW" i="1" dirty="0" err="1">
                <a:ea typeface="PMingLiU" pitchFamily="18" charset="-120"/>
              </a:rPr>
              <a:t>r</a:t>
            </a:r>
            <a:r>
              <a:rPr lang="en-US" altLang="zh-TW" baseline="-25000" dirty="0" err="1">
                <a:ea typeface="PMingLiU" pitchFamily="18" charset="-120"/>
              </a:rPr>
              <a:t>Zn</a:t>
            </a:r>
            <a:r>
              <a:rPr lang="en-US" altLang="zh-TW" dirty="0">
                <a:ea typeface="PMingLiU" pitchFamily="18" charset="-120"/>
              </a:rPr>
              <a:t>/</a:t>
            </a:r>
            <a:r>
              <a:rPr lang="en-US" altLang="zh-TW" i="1" dirty="0" err="1">
                <a:ea typeface="PMingLiU" pitchFamily="18" charset="-120"/>
              </a:rPr>
              <a:t>r</a:t>
            </a:r>
            <a:r>
              <a:rPr lang="en-US" altLang="zh-TW" baseline="-25000" dirty="0" err="1">
                <a:ea typeface="PMingLiU" pitchFamily="18" charset="-120"/>
              </a:rPr>
              <a:t>S</a:t>
            </a:r>
            <a:r>
              <a:rPr lang="en-US" altLang="zh-TW" dirty="0">
                <a:ea typeface="PMingLiU" pitchFamily="18" charset="-120"/>
              </a:rPr>
              <a:t> </a:t>
            </a:r>
            <a:r>
              <a:rPr lang="en-US" altLang="zh-TW" dirty="0" smtClean="0">
                <a:ea typeface="PMingLiU" pitchFamily="18" charset="-120"/>
              </a:rPr>
              <a:t>= 0.40</a:t>
            </a:r>
          </a:p>
          <a:p>
            <a:pPr algn="ctr" eaLnBrk="1" hangingPunct="1"/>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tetrahedral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78051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Fluorite and </a:t>
            </a:r>
            <a:r>
              <a:rPr lang="en-US" altLang="it-IT" sz="2400" b="1" dirty="0" err="1" smtClean="0">
                <a:solidFill>
                  <a:srgbClr val="FF0000"/>
                </a:solidFill>
              </a:rPr>
              <a:t>antifluorite</a:t>
            </a:r>
            <a:endParaRPr lang="en-US" altLang="it-IT" sz="2400" b="1" dirty="0" smtClean="0">
              <a:solidFill>
                <a:srgbClr val="FF0000"/>
              </a:solidFill>
            </a:endParaRPr>
          </a:p>
        </p:txBody>
      </p:sp>
      <p:pic>
        <p:nvPicPr>
          <p:cNvPr id="3" name="Picture 1026" descr="Fig 12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381375"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9"/>
          <p:cNvSpPr txBox="1">
            <a:spLocks noChangeArrowheads="1"/>
          </p:cNvSpPr>
          <p:nvPr/>
        </p:nvSpPr>
        <p:spPr bwMode="auto">
          <a:xfrm>
            <a:off x="4198169" y="997620"/>
            <a:ext cx="40719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buFontTx/>
              <a:buChar char="•"/>
            </a:pPr>
            <a:r>
              <a:rPr lang="zh-TW" altLang="en-US" dirty="0">
                <a:ea typeface="PMingLiU" pitchFamily="18" charset="-120"/>
              </a:rPr>
              <a:t>  </a:t>
            </a:r>
            <a:r>
              <a:rPr lang="en-US" altLang="zh-TW" dirty="0">
                <a:ea typeface="PMingLiU" pitchFamily="18" charset="-120"/>
              </a:rPr>
              <a:t>Calcium Fluorite (CaF</a:t>
            </a:r>
            <a:r>
              <a:rPr lang="en-US" altLang="zh-TW" baseline="-25000" dirty="0">
                <a:ea typeface="PMingLiU" pitchFamily="18" charset="-120"/>
              </a:rPr>
              <a:t>2</a:t>
            </a:r>
            <a:r>
              <a:rPr lang="en-US" altLang="zh-TW" dirty="0">
                <a:ea typeface="PMingLiU" pitchFamily="18" charset="-120"/>
              </a:rPr>
              <a:t>)</a:t>
            </a:r>
          </a:p>
          <a:p>
            <a:pPr eaLnBrk="1" hangingPunct="1">
              <a:spcBef>
                <a:spcPct val="20000"/>
              </a:spcBef>
              <a:buFontTx/>
              <a:buChar char="•"/>
            </a:pPr>
            <a:r>
              <a:rPr lang="en-US" altLang="zh-TW" dirty="0">
                <a:ea typeface="PMingLiU" pitchFamily="18" charset="-120"/>
              </a:rPr>
              <a:t>  Cations in cubic sites</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UO</a:t>
            </a:r>
            <a:r>
              <a:rPr lang="en-US" altLang="zh-TW" baseline="-25000" dirty="0">
                <a:ea typeface="PMingLiU" pitchFamily="18" charset="-120"/>
              </a:rPr>
              <a:t>2,</a:t>
            </a:r>
            <a:r>
              <a:rPr lang="en-US" altLang="zh-TW" dirty="0">
                <a:ea typeface="PMingLiU" pitchFamily="18" charset="-120"/>
              </a:rPr>
              <a:t> ThO</a:t>
            </a:r>
            <a:r>
              <a:rPr lang="en-US" altLang="zh-TW" baseline="-25000" dirty="0">
                <a:ea typeface="PMingLiU" pitchFamily="18" charset="-120"/>
              </a:rPr>
              <a:t>2</a:t>
            </a:r>
            <a:r>
              <a:rPr lang="en-US" altLang="zh-TW" dirty="0">
                <a:ea typeface="PMingLiU" pitchFamily="18" charset="-120"/>
              </a:rPr>
              <a:t>, ZrO</a:t>
            </a:r>
            <a:r>
              <a:rPr lang="en-US" altLang="zh-TW" baseline="-25000" dirty="0">
                <a:ea typeface="PMingLiU" pitchFamily="18" charset="-120"/>
              </a:rPr>
              <a:t>2</a:t>
            </a:r>
            <a:r>
              <a:rPr lang="en-US" altLang="zh-TW" dirty="0">
                <a:ea typeface="PMingLiU" pitchFamily="18" charset="-120"/>
              </a:rPr>
              <a:t>, CeO</a:t>
            </a:r>
            <a:r>
              <a:rPr lang="en-US" altLang="zh-TW" baseline="-25000" dirty="0">
                <a:ea typeface="PMingLiU" pitchFamily="18" charset="-120"/>
              </a:rPr>
              <a:t>2</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a:t>
            </a:r>
            <a:r>
              <a:rPr lang="en-US" altLang="zh-TW" dirty="0" err="1">
                <a:ea typeface="PMingLiU" pitchFamily="18" charset="-120"/>
              </a:rPr>
              <a:t>Antifluorite</a:t>
            </a:r>
            <a:r>
              <a:rPr lang="en-US" altLang="zh-TW" dirty="0">
                <a:ea typeface="PMingLiU" pitchFamily="18" charset="-120"/>
              </a:rPr>
              <a:t> structure –    </a:t>
            </a:r>
          </a:p>
          <a:p>
            <a:pPr eaLnBrk="1" hangingPunct="1">
              <a:spcBef>
                <a:spcPct val="20000"/>
              </a:spcBef>
            </a:pPr>
            <a:r>
              <a:rPr lang="en-US" altLang="zh-TW" dirty="0">
                <a:ea typeface="PMingLiU" pitchFamily="18" charset="-120"/>
              </a:rPr>
              <a:t>    positions of cations and   </a:t>
            </a:r>
            <a:br>
              <a:rPr lang="en-US" altLang="zh-TW" dirty="0">
                <a:ea typeface="PMingLiU" pitchFamily="18" charset="-120"/>
              </a:rPr>
            </a:br>
            <a:r>
              <a:rPr lang="en-US" altLang="zh-TW" dirty="0">
                <a:ea typeface="PMingLiU" pitchFamily="18" charset="-120"/>
              </a:rPr>
              <a:t>    anions reversed</a:t>
            </a:r>
            <a:endParaRPr lang="en-US" altLang="zh-TW" b="1" dirty="0">
              <a:ea typeface="PMingLiU" pitchFamily="18" charset="-120"/>
            </a:endParaRPr>
          </a:p>
        </p:txBody>
      </p:sp>
      <p:sp>
        <p:nvSpPr>
          <p:cNvPr id="5" name="Rectangle 1031"/>
          <p:cNvSpPr>
            <a:spLocks noChangeArrowheads="1"/>
          </p:cNvSpPr>
          <p:nvPr/>
        </p:nvSpPr>
        <p:spPr bwMode="auto">
          <a:xfrm>
            <a:off x="251520" y="4640932"/>
            <a:ext cx="4619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altLang="zh-TW" sz="2800" dirty="0">
                <a:solidFill>
                  <a:schemeClr val="accent2"/>
                </a:solidFill>
                <a:ea typeface="PMingLiU" pitchFamily="18" charset="-120"/>
              </a:rPr>
              <a:t>Fluorite</a:t>
            </a:r>
            <a:r>
              <a:rPr lang="en-US" altLang="zh-TW" sz="2800" dirty="0">
                <a:ea typeface="PMingLiU" pitchFamily="18" charset="-120"/>
              </a:rPr>
              <a:t> structure</a:t>
            </a:r>
          </a:p>
        </p:txBody>
      </p:sp>
      <p:pic>
        <p:nvPicPr>
          <p:cNvPr id="2252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20"/>
          <a:stretch/>
        </p:blipFill>
        <p:spPr bwMode="auto">
          <a:xfrm rot="-60000">
            <a:off x="3635896" y="4492752"/>
            <a:ext cx="5400000" cy="23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25493" y="5394778"/>
            <a:ext cx="35904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zh-TW" i="1" dirty="0" err="1" smtClean="0">
                <a:ea typeface="PMingLiU" pitchFamily="18" charset="-120"/>
              </a:rPr>
              <a:t>r</a:t>
            </a:r>
            <a:r>
              <a:rPr lang="en-US" altLang="zh-TW" baseline="-25000" dirty="0" err="1" smtClean="0">
                <a:ea typeface="PMingLiU" pitchFamily="18" charset="-120"/>
              </a:rPr>
              <a:t>Ca</a:t>
            </a:r>
            <a:r>
              <a:rPr lang="en-US" altLang="zh-TW" dirty="0" smtClean="0">
                <a:ea typeface="PMingLiU" pitchFamily="18" charset="-120"/>
              </a:rPr>
              <a:t>/</a:t>
            </a:r>
            <a:r>
              <a:rPr lang="en-US" altLang="zh-TW" i="1" dirty="0" err="1" smtClean="0">
                <a:ea typeface="PMingLiU" pitchFamily="18" charset="-120"/>
              </a:rPr>
              <a:t>r</a:t>
            </a:r>
            <a:r>
              <a:rPr lang="en-US" altLang="zh-TW" baseline="-25000" dirty="0" err="1" smtClean="0">
                <a:ea typeface="PMingLiU" pitchFamily="18" charset="-120"/>
              </a:rPr>
              <a:t>F</a:t>
            </a:r>
            <a:r>
              <a:rPr lang="en-US" altLang="zh-TW" dirty="0" smtClean="0">
                <a:ea typeface="PMingLiU" pitchFamily="18" charset="-120"/>
              </a:rPr>
              <a:t> = 0.958</a:t>
            </a:r>
            <a:endParaRPr lang="en-US" altLang="zh-TW" dirty="0">
              <a:ea typeface="PMingLiU" pitchFamily="18" charset="-120"/>
            </a:endParaRPr>
          </a:p>
          <a:p>
            <a:pPr algn="ctr" eaLnBrk="1" hangingPunct="1"/>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cubic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247686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p>
        </p:txBody>
      </p:sp>
      <p:pic>
        <p:nvPicPr>
          <p:cNvPr id="3" name="Picture 1026" descr="Fig 12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1304925"/>
            <a:ext cx="3741737"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30"/>
          <p:cNvSpPr>
            <a:spLocks noChangeArrowheads="1"/>
          </p:cNvSpPr>
          <p:nvPr/>
        </p:nvSpPr>
        <p:spPr bwMode="auto">
          <a:xfrm>
            <a:off x="696913" y="1203325"/>
            <a:ext cx="7772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ltLang="zh-TW" sz="2800" dirty="0">
                <a:solidFill>
                  <a:schemeClr val="accent2"/>
                </a:solidFill>
                <a:ea typeface="PMingLiU" pitchFamily="18" charset="-120"/>
              </a:rPr>
              <a:t>Perovskite </a:t>
            </a:r>
            <a:r>
              <a:rPr lang="en-US" altLang="zh-TW" sz="2800" dirty="0">
                <a:ea typeface="PMingLiU" pitchFamily="18" charset="-120"/>
              </a:rPr>
              <a:t>structure</a:t>
            </a:r>
            <a:endParaRPr lang="en-US" altLang="zh-TW" sz="2800" dirty="0">
              <a:solidFill>
                <a:schemeClr val="accent2"/>
              </a:solidFill>
              <a:ea typeface="PMingLiU" pitchFamily="18" charset="-120"/>
            </a:endParaRPr>
          </a:p>
          <a:p>
            <a:pPr marL="342900" indent="-342900">
              <a:spcBef>
                <a:spcPct val="20000"/>
              </a:spcBef>
            </a:pPr>
            <a:endParaRPr lang="en-US" altLang="zh-TW" sz="2800" dirty="0">
              <a:ea typeface="PMingLiU" pitchFamily="18" charset="-120"/>
            </a:endParaRPr>
          </a:p>
          <a:p>
            <a:pPr marL="342900" indent="-342900">
              <a:spcBef>
                <a:spcPct val="20000"/>
              </a:spcBef>
            </a:pPr>
            <a:r>
              <a:rPr lang="en-US" altLang="zh-TW" sz="2800" dirty="0">
                <a:ea typeface="PMingLiU" pitchFamily="18" charset="-120"/>
              </a:rPr>
              <a:t>Ex:  complex oxide </a:t>
            </a:r>
          </a:p>
          <a:p>
            <a:pPr marL="342900" indent="-342900">
              <a:spcBef>
                <a:spcPct val="20000"/>
              </a:spcBef>
            </a:pPr>
            <a:r>
              <a:rPr lang="en-US" altLang="zh-TW" sz="2800" dirty="0">
                <a:ea typeface="PMingLiU" pitchFamily="18" charset="-120"/>
              </a:rPr>
              <a:t>        BaTiO</a:t>
            </a:r>
            <a:r>
              <a:rPr lang="en-US" altLang="zh-TW" sz="2800" baseline="-25000" dirty="0">
                <a:ea typeface="PMingLiU" pitchFamily="18" charset="-120"/>
              </a:rPr>
              <a:t>3</a:t>
            </a:r>
          </a:p>
        </p:txBody>
      </p:sp>
    </p:spTree>
    <p:extLst>
      <p:ext uri="{BB962C8B-B14F-4D97-AF65-F5344CB8AC3E}">
        <p14:creationId xmlns:p14="http://schemas.microsoft.com/office/powerpoint/2010/main" val="130719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329938" y="615829"/>
            <a:ext cx="5400000" cy="3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19" b="6412"/>
          <a:stretch/>
        </p:blipFill>
        <p:spPr bwMode="auto">
          <a:xfrm rot="-60000">
            <a:off x="4025238" y="3414558"/>
            <a:ext cx="5042594" cy="34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endParaRPr lang="en-US" altLang="it-IT" sz="2400" b="1" dirty="0" smtClean="0">
              <a:solidFill>
                <a:srgbClr val="FF0000"/>
              </a:solidFill>
            </a:endParaRPr>
          </a:p>
        </p:txBody>
      </p:sp>
    </p:spTree>
    <p:extLst>
      <p:ext uri="{BB962C8B-B14F-4D97-AF65-F5344CB8AC3E}">
        <p14:creationId xmlns:p14="http://schemas.microsoft.com/office/powerpoint/2010/main" val="350163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72" y="836712"/>
            <a:ext cx="507682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65637"/>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225380"/>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741151" y="4797152"/>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5734994" y="3296305"/>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319519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5027692"/>
            <a:ext cx="9036496" cy="1569660"/>
          </a:xfrm>
          <a:prstGeom prst="rect">
            <a:avLst/>
          </a:prstGeom>
        </p:spPr>
        <p:txBody>
          <a:bodyPr wrap="square">
            <a:spAutoFit/>
          </a:bodyPr>
          <a:lstStyle/>
          <a:p>
            <a:r>
              <a:rPr lang="en-US" sz="1600" dirty="0" smtClean="0"/>
              <a:t>In order to explain the adoption of a particular cation distribution in a spinel structure, one must take into account the crystal field stabilization energies (CFSE) of the transition metals present. Some ions may have a distinct preference for the octahedral site depending on the d-electron count. If the A</a:t>
            </a:r>
            <a:r>
              <a:rPr lang="en-US" sz="1600" baseline="30000" dirty="0" smtClean="0"/>
              <a:t>2+</a:t>
            </a:r>
            <a:r>
              <a:rPr lang="en-US" sz="1600" dirty="0" smtClean="0"/>
              <a:t> ions have a strong preference for the octahedral site, they will displace half of the B</a:t>
            </a:r>
            <a:r>
              <a:rPr lang="en-US" sz="1600" baseline="30000" dirty="0" smtClean="0"/>
              <a:t>3+</a:t>
            </a:r>
            <a:r>
              <a:rPr lang="en-US" sz="1600" dirty="0" smtClean="0"/>
              <a:t> ions from the octahedral sites to tetrahedral sites. Similarly, if the B</a:t>
            </a:r>
            <a:r>
              <a:rPr lang="en-US" sz="1600" baseline="30000" dirty="0" smtClean="0"/>
              <a:t>3+</a:t>
            </a:r>
            <a:r>
              <a:rPr lang="en-US" sz="1600" dirty="0" smtClean="0"/>
              <a:t> ions have a low or zero octahedral site stabilization energy (OSSE), then they will occupy tetrahedral sites, leaving octahedral sites for the A</a:t>
            </a:r>
            <a:r>
              <a:rPr lang="en-US" sz="1600" baseline="30000" dirty="0" smtClean="0"/>
              <a:t>2+</a:t>
            </a:r>
            <a:r>
              <a:rPr lang="en-US" sz="1600" dirty="0" smtClean="0"/>
              <a:t> ions.</a:t>
            </a:r>
            <a:endParaRPr lang="en-US" sz="1600"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886062" y="33300"/>
            <a:ext cx="3859252" cy="494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10" y="1560069"/>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0" y="3119812"/>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481813" y="2691584"/>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1475656" y="1190737"/>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295261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80975" y="122238"/>
            <a:ext cx="8229600" cy="487362"/>
          </a:xfrm>
        </p:spPr>
        <p:txBody>
          <a:bodyPr/>
          <a:lstStyle/>
          <a:p>
            <a:pPr algn="l" eaLnBrk="1" hangingPunct="1"/>
            <a:r>
              <a:rPr lang="en-US" altLang="it-IT" sz="2400" b="1" dirty="0" smtClean="0">
                <a:solidFill>
                  <a:srgbClr val="FF0000"/>
                </a:solidFill>
                <a:latin typeface="+mn-lt"/>
              </a:rPr>
              <a:t>DEFECTS IN SOLIDS</a:t>
            </a:r>
            <a:endParaRPr lang="en-US" altLang="it-IT" sz="2400" dirty="0" smtClean="0">
              <a:solidFill>
                <a:srgbClr val="FF0000"/>
              </a:solidFill>
              <a:latin typeface="+mn-lt"/>
            </a:endParaRPr>
          </a:p>
        </p:txBody>
      </p:sp>
      <p:sp>
        <p:nvSpPr>
          <p:cNvPr id="166915" name="Rectangle 3"/>
          <p:cNvSpPr>
            <a:spLocks noGrp="1" noChangeArrowheads="1"/>
          </p:cNvSpPr>
          <p:nvPr>
            <p:ph type="body" idx="1"/>
          </p:nvPr>
        </p:nvSpPr>
        <p:spPr>
          <a:xfrm>
            <a:off x="152400" y="838200"/>
            <a:ext cx="8839200" cy="5334000"/>
          </a:xfrm>
        </p:spPr>
        <p:txBody>
          <a:bodyPr>
            <a:noAutofit/>
          </a:bodyPr>
          <a:lstStyle/>
          <a:p>
            <a:pPr algn="just" eaLnBrk="1" hangingPunct="1">
              <a:lnSpc>
                <a:spcPct val="80000"/>
              </a:lnSpc>
              <a:buFontTx/>
              <a:buNone/>
            </a:pPr>
            <a:r>
              <a:rPr lang="en-US" altLang="it-IT" sz="2400" dirty="0" smtClean="0"/>
              <a:t>No real crystal is perfect. Real crystals feature defects or irregularities in their ideal arrangements and it is these defects that critically determine many of the electrical and mechanical properties of real materials.</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Ideally a perfect crystal is the one in which atoms are arranged in perfectly regular manner in all directions. The deviations of crystals from their perfect periodicity are called </a:t>
            </a:r>
            <a:r>
              <a:rPr lang="en-US" altLang="it-IT" sz="2400" b="1" dirty="0" smtClean="0"/>
              <a:t>defects</a:t>
            </a:r>
            <a:r>
              <a:rPr lang="en-US" altLang="it-IT" sz="2400" dirty="0" smtClean="0"/>
              <a:t> or </a:t>
            </a:r>
            <a:r>
              <a:rPr lang="en-US" altLang="it-IT" sz="2400" b="1" dirty="0" smtClean="0"/>
              <a:t>imperfections</a:t>
            </a: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These imperfections can be of different types such as: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point defects (zero–dimensional defects), </a:t>
            </a:r>
          </a:p>
          <a:p>
            <a:pPr algn="just" eaLnBrk="1" hangingPunct="1">
              <a:lnSpc>
                <a:spcPct val="80000"/>
              </a:lnSpc>
              <a:buFontTx/>
              <a:buNone/>
            </a:pPr>
            <a:r>
              <a:rPr lang="en-US" altLang="it-IT" sz="2400" dirty="0" smtClean="0"/>
              <a:t>	line defects (one–dimensional) </a:t>
            </a:r>
          </a:p>
          <a:p>
            <a:pPr algn="just" eaLnBrk="1" hangingPunct="1">
              <a:lnSpc>
                <a:spcPct val="80000"/>
              </a:lnSpc>
              <a:buFontTx/>
              <a:buNone/>
            </a:pPr>
            <a:r>
              <a:rPr lang="en-US" altLang="it-IT" sz="2400" dirty="0" smtClean="0"/>
              <a:t>	defects over a surface or a plane (two–dimensional) and volume defects (three–dimensional).</a:t>
            </a:r>
          </a:p>
          <a:p>
            <a:pPr algn="just" eaLnBrk="1" hangingPunct="1">
              <a:lnSpc>
                <a:spcPct val="80000"/>
              </a:lnSpc>
              <a:buFontTx/>
              <a:buNone/>
            </a:pPr>
            <a:endParaRPr lang="en-US" altLang="it-IT" sz="2400" dirty="0"/>
          </a:p>
          <a:p>
            <a:pPr algn="just" eaLnBrk="1" hangingPunct="1">
              <a:lnSpc>
                <a:spcPct val="80000"/>
              </a:lnSpc>
              <a:buFontTx/>
              <a:buNone/>
            </a:pPr>
            <a:endParaRPr lang="en-US" altLang="it-IT" sz="2400" dirty="0" smtClean="0"/>
          </a:p>
        </p:txBody>
      </p:sp>
    </p:spTree>
    <p:extLst>
      <p:ext uri="{BB962C8B-B14F-4D97-AF65-F5344CB8AC3E}">
        <p14:creationId xmlns:p14="http://schemas.microsoft.com/office/powerpoint/2010/main" val="224826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6"/>
          <p:cNvGrpSpPr>
            <a:grpSpLocks/>
          </p:cNvGrpSpPr>
          <p:nvPr/>
        </p:nvGrpSpPr>
        <p:grpSpPr bwMode="auto">
          <a:xfrm>
            <a:off x="883443" y="952500"/>
            <a:ext cx="7377113" cy="4953000"/>
            <a:chOff x="624" y="214"/>
            <a:chExt cx="4647" cy="2814"/>
          </a:xfrm>
        </p:grpSpPr>
        <p:pic>
          <p:nvPicPr>
            <p:cNvPr id="6" name="Picture 4" descr="fig 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214"/>
              <a:ext cx="4512" cy="28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rot="5400000">
              <a:off x="4412" y="964"/>
              <a:ext cx="15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sz="800">
                  <a:latin typeface="Times New Roman" pitchFamily="18" charset="0"/>
                </a:rPr>
                <a:t>(c) 2003 Brooks/Cole Publishing / Thomson Learning</a:t>
              </a:r>
            </a:p>
          </p:txBody>
        </p:sp>
      </p:grpSp>
    </p:spTree>
    <p:extLst>
      <p:ext uri="{BB962C8B-B14F-4D97-AF65-F5344CB8AC3E}">
        <p14:creationId xmlns:p14="http://schemas.microsoft.com/office/powerpoint/2010/main" val="301180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4" name="Group 4"/>
          <p:cNvGraphicFramePr>
            <a:graphicFrameLocks noGrp="1"/>
          </p:cNvGraphicFramePr>
          <p:nvPr/>
        </p:nvGraphicFramePr>
        <p:xfrm>
          <a:off x="228600" y="304800"/>
          <a:ext cx="8686800" cy="5974016"/>
        </p:xfrm>
        <a:graphic>
          <a:graphicData uri="http://schemas.openxmlformats.org/drawingml/2006/table">
            <a:tbl>
              <a:tblPr/>
              <a:tblGrid>
                <a:gridCol w="609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743200">
                  <a:extLst>
                    <a:ext uri="{9D8B030D-6E8A-4147-A177-3AD203B41FA5}">
                      <a16:colId xmlns:a16="http://schemas.microsoft.com/office/drawing/2014/main" val="20004"/>
                    </a:ext>
                  </a:extLst>
                </a:gridCol>
              </a:tblGrid>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Crystal class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Intercepts on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Angles between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Bravais space lattice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Cubic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 face-centred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Tetragonal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7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Orthorhombic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 body-</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face-</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Base(side)-</a:t>
                      </a:r>
                      <a:r>
                        <a:rPr kumimoji="0" lang="en-US" sz="2000" b="0" i="0" u="none" strike="noStrike" cap="none" normalizeH="0" baseline="0" dirty="0" err="1" smtClean="0">
                          <a:ln>
                            <a:noFill/>
                          </a:ln>
                          <a:solidFill>
                            <a:schemeClr val="tx1"/>
                          </a:solidFill>
                          <a:effectLst/>
                          <a:latin typeface="Arial" charset="0"/>
                        </a:rPr>
                        <a:t>centred</a:t>
                      </a: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Hexagonal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Char char="a"/>
                        <a:tabLst/>
                      </a:pPr>
                      <a:r>
                        <a:rPr kumimoji="0" lang="en-US" sz="2000" b="0" i="0" u="none" strike="noStrike" cap="none" normalizeH="0" baseline="0" smtClean="0">
                          <a:ln>
                            <a:noFill/>
                          </a:ln>
                          <a:solidFill>
                            <a:schemeClr val="tx1"/>
                          </a:solidFill>
                          <a:effectLst/>
                          <a:latin typeface="Arial" charset="0"/>
                          <a:sym typeface="Symbol" pitchFamily="18" charset="2"/>
                        </a:rPr>
                        <a:t> </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120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6</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base-centred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7</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4333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76200" y="838200"/>
            <a:ext cx="8915400" cy="5287963"/>
          </a:xfrm>
        </p:spPr>
        <p:txBody>
          <a:bodyPr>
            <a:noAutofit/>
          </a:bodyPr>
          <a:lstStyle/>
          <a:p>
            <a:pPr algn="just" eaLnBrk="1" hangingPunct="1">
              <a:lnSpc>
                <a:spcPct val="80000"/>
              </a:lnSpc>
              <a:buFontTx/>
              <a:buNone/>
            </a:pPr>
            <a:r>
              <a:rPr lang="en-US" altLang="it-IT" sz="2400" dirty="0" smtClean="0"/>
              <a:t>A point defect is a very localized imperfection in the regularity of a lattice and it does not spread over more than one or two lattice </a:t>
            </a:r>
            <a:r>
              <a:rPr lang="en-US" altLang="it-IT" sz="2400" dirty="0" err="1" smtClean="0"/>
              <a:t>spacings</a:t>
            </a:r>
            <a:r>
              <a:rPr lang="en-US" altLang="it-IT" sz="2400" dirty="0" smtClean="0"/>
              <a:t>. These defects are observed in metallic crystals (vacancies, substitutional impurity and interstitials) as well as in ionic crystals (</a:t>
            </a:r>
            <a:r>
              <a:rPr lang="en-US" altLang="it-IT" sz="2400" dirty="0" err="1" smtClean="0"/>
              <a:t>Schottky</a:t>
            </a:r>
            <a:r>
              <a:rPr lang="en-US" altLang="it-IT" sz="2400" dirty="0" smtClean="0"/>
              <a:t> and </a:t>
            </a:r>
            <a:r>
              <a:rPr lang="en-US" altLang="it-IT" sz="2400" dirty="0" err="1" smtClean="0"/>
              <a:t>Frenkel</a:t>
            </a:r>
            <a:r>
              <a:rPr lang="en-US" altLang="it-IT" sz="2400" dirty="0" smtClean="0"/>
              <a:t>) and are discussed here in brief.</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b="1" dirty="0" smtClean="0"/>
              <a:t>Vacancies</a:t>
            </a:r>
            <a:endParaRPr lang="en-US" altLang="it-IT" sz="2400" dirty="0" smtClean="0"/>
          </a:p>
          <a:p>
            <a:pPr algn="just" eaLnBrk="1" hangingPunct="1">
              <a:lnSpc>
                <a:spcPct val="80000"/>
              </a:lnSpc>
              <a:buFontTx/>
              <a:buNone/>
            </a:pPr>
            <a:r>
              <a:rPr lang="en-US" altLang="it-IT" sz="2400" dirty="0" smtClean="0"/>
              <a:t>	The absence of an atom or ion from a normally occupied site in a crystal is called a </a:t>
            </a:r>
            <a:r>
              <a:rPr lang="en-US" altLang="it-IT" sz="2400" b="1" dirty="0" smtClean="0"/>
              <a:t>vacancy </a:t>
            </a:r>
            <a:r>
              <a:rPr lang="en-US" altLang="it-IT" sz="2400" dirty="0" smtClean="0"/>
              <a:t>(see Fig.)</a:t>
            </a:r>
          </a:p>
          <a:p>
            <a:pPr algn="just" eaLnBrk="1" hangingPunct="1">
              <a:lnSpc>
                <a:spcPct val="80000"/>
              </a:lnSpc>
              <a:buFontTx/>
              <a:buNone/>
            </a:pPr>
            <a:endParaRPr lang="en-US" altLang="it-IT" sz="2400" b="1" dirty="0" smtClean="0"/>
          </a:p>
          <a:p>
            <a:pPr algn="just" eaLnBrk="1" hangingPunct="1">
              <a:lnSpc>
                <a:spcPct val="80000"/>
              </a:lnSpc>
              <a:buFontTx/>
              <a:buNone/>
            </a:pPr>
            <a:r>
              <a:rPr lang="en-US" altLang="it-IT" sz="2400" b="1" dirty="0" smtClean="0"/>
              <a:t>Substitutional Impurity</a:t>
            </a:r>
            <a:endParaRPr lang="en-US" altLang="it-IT" sz="2400" dirty="0" smtClean="0"/>
          </a:p>
          <a:p>
            <a:pPr algn="just" eaLnBrk="1" hangingPunct="1">
              <a:lnSpc>
                <a:spcPct val="80000"/>
              </a:lnSpc>
              <a:buFontTx/>
              <a:buNone/>
            </a:pPr>
            <a:r>
              <a:rPr lang="en-US" altLang="it-IT" sz="2400" dirty="0" smtClean="0"/>
              <a:t>	In this kind of defect, a </a:t>
            </a:r>
            <a:r>
              <a:rPr lang="en-US" altLang="it-IT" sz="2400" b="1" dirty="0" smtClean="0"/>
              <a:t>foreign atom</a:t>
            </a:r>
            <a:r>
              <a:rPr lang="en-US" altLang="it-IT" sz="2400" dirty="0" smtClean="0"/>
              <a:t> occupy a regular site in the crystal structure (see Fig.), i.e., .substitutional atom replaces the host atom from its position. For example, when a pure semiconductor crystal of Silicon or Germanium is doped with a trivalent or pentavalent impurity, we call it a substitutional impurity. </a:t>
            </a:r>
          </a:p>
          <a:p>
            <a:pPr algn="just" eaLnBrk="1" hangingPunct="1">
              <a:lnSpc>
                <a:spcPct val="80000"/>
              </a:lnSpc>
              <a:buFontTx/>
              <a:buNone/>
            </a:pPr>
            <a:endParaRPr lang="en-US" altLang="it-IT" sz="2400" dirty="0" smtClean="0"/>
          </a:p>
        </p:txBody>
      </p:sp>
      <p:sp>
        <p:nvSpPr>
          <p:cNvPr id="169988" name="Rectangle 4"/>
          <p:cNvSpPr>
            <a:spLocks noGrp="1" noChangeArrowheads="1"/>
          </p:cNvSpPr>
          <p:nvPr>
            <p:ph type="title"/>
          </p:nvPr>
        </p:nvSpPr>
        <p:spPr>
          <a:xfrm>
            <a:off x="152400" y="274638"/>
            <a:ext cx="8686800" cy="411162"/>
          </a:xfrm>
          <a:noFill/>
        </p:spPr>
        <p:txBody>
          <a:bodyPr>
            <a:normAutofit fontScale="90000"/>
          </a:bodyPr>
          <a:lstStyle/>
          <a:p>
            <a:pPr algn="l" eaLnBrk="1" hangingPunct="1"/>
            <a:r>
              <a:rPr lang="en-US" altLang="it-IT" sz="2600" b="1" dirty="0" smtClean="0">
                <a:solidFill>
                  <a:srgbClr val="FF0000"/>
                </a:solidFill>
                <a:latin typeface="+mn-lt"/>
              </a:rPr>
              <a:t>Point Defects</a:t>
            </a:r>
          </a:p>
        </p:txBody>
      </p:sp>
    </p:spTree>
    <p:extLst>
      <p:ext uri="{BB962C8B-B14F-4D97-AF65-F5344CB8AC3E}">
        <p14:creationId xmlns:p14="http://schemas.microsoft.com/office/powerpoint/2010/main" val="580985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a:xfrm>
            <a:off x="457200" y="838200"/>
            <a:ext cx="8229600" cy="4525963"/>
          </a:xfrm>
        </p:spPr>
        <p:txBody>
          <a:bodyPr/>
          <a:lstStyle/>
          <a:p>
            <a:pPr algn="just" eaLnBrk="1" hangingPunct="1">
              <a:lnSpc>
                <a:spcPct val="90000"/>
              </a:lnSpc>
              <a:buFontTx/>
              <a:buNone/>
            </a:pPr>
            <a:r>
              <a:rPr lang="en-US" altLang="it-IT" sz="2400" b="1" dirty="0" smtClean="0"/>
              <a:t>Interstitial Impurity</a:t>
            </a:r>
            <a:endParaRPr lang="en-US" altLang="it-IT" sz="2400" dirty="0" smtClean="0"/>
          </a:p>
          <a:p>
            <a:pPr algn="just" eaLnBrk="1" hangingPunct="1">
              <a:lnSpc>
                <a:spcPct val="90000"/>
              </a:lnSpc>
              <a:buFontTx/>
              <a:buNone/>
            </a:pPr>
            <a:r>
              <a:rPr lang="en-US" altLang="it-IT" sz="2400" dirty="0" smtClean="0"/>
              <a:t>	An </a:t>
            </a:r>
            <a:r>
              <a:rPr lang="en-US" altLang="it-IT" sz="2400" b="1" dirty="0" smtClean="0"/>
              <a:t>interstitial</a:t>
            </a:r>
            <a:r>
              <a:rPr lang="en-US" altLang="it-IT" sz="2400" dirty="0" smtClean="0"/>
              <a:t> is an atom or ion which can be inserted into the voids between the regularly occupied sites. In a closed packed arrangement of atoms the packing fraction is generally less than one. Therefore an</a:t>
            </a:r>
            <a:r>
              <a:rPr lang="en-US" altLang="it-IT" sz="2400" b="1" dirty="0" smtClean="0"/>
              <a:t> </a:t>
            </a:r>
            <a:r>
              <a:rPr lang="en-US" altLang="it-IT" sz="2400" dirty="0" smtClean="0"/>
              <a:t>extra atom, of smaller size than the parent atom, can enter the interstitial space without disturbing the regularly positioned atoms. Such an extra </a:t>
            </a:r>
            <a:r>
              <a:rPr lang="en-US" altLang="it-IT" sz="2400" b="1" dirty="0" smtClean="0"/>
              <a:t>impure</a:t>
            </a:r>
            <a:r>
              <a:rPr lang="en-US" altLang="it-IT" sz="2400" dirty="0" smtClean="0"/>
              <a:t> atom is called </a:t>
            </a:r>
            <a:r>
              <a:rPr lang="en-US" altLang="it-IT" sz="2400" b="1" dirty="0" smtClean="0"/>
              <a:t>interstitial impurity </a:t>
            </a:r>
            <a:r>
              <a:rPr lang="en-US" altLang="it-IT" sz="2400" dirty="0" smtClean="0"/>
              <a:t>while an extra atom in an interstitial position is called </a:t>
            </a:r>
            <a:r>
              <a:rPr lang="en-US" altLang="it-IT" sz="2400" b="1" dirty="0" smtClean="0"/>
              <a:t>self – interstitial atom</a:t>
            </a:r>
            <a:r>
              <a:rPr lang="en-US" altLang="it-IT" sz="2400" dirty="0" smtClean="0"/>
              <a:t>, as shown in Fig. If the size of the extra atom is not small then it will produce atomic distortion. </a:t>
            </a:r>
          </a:p>
          <a:p>
            <a:pPr algn="just" eaLnBrk="1" hangingPunct="1">
              <a:lnSpc>
                <a:spcPct val="90000"/>
              </a:lnSpc>
              <a:buFontTx/>
              <a:buNone/>
            </a:pPr>
            <a:endParaRPr lang="en-US" altLang="it-IT" sz="2400" dirty="0" smtClean="0"/>
          </a:p>
        </p:txBody>
      </p:sp>
    </p:spTree>
    <p:extLst>
      <p:ext uri="{BB962C8B-B14F-4D97-AF65-F5344CB8AC3E}">
        <p14:creationId xmlns:p14="http://schemas.microsoft.com/office/powerpoint/2010/main" val="341121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76200" y="198438"/>
            <a:ext cx="8991600" cy="6126162"/>
          </a:xfrm>
        </p:spPr>
        <p:txBody>
          <a:bodyPr/>
          <a:lstStyle/>
          <a:p>
            <a:pPr marL="577850" indent="-577850" algn="just" eaLnBrk="1" hangingPunct="1">
              <a:lnSpc>
                <a:spcPct val="80000"/>
              </a:lnSpc>
              <a:buFontTx/>
              <a:buNone/>
            </a:pPr>
            <a:r>
              <a:rPr lang="en-US" altLang="it-IT" sz="2400" b="1" dirty="0" err="1" smtClean="0">
                <a:solidFill>
                  <a:srgbClr val="FF0000"/>
                </a:solidFill>
              </a:rPr>
              <a:t>Schottky</a:t>
            </a:r>
            <a:r>
              <a:rPr lang="en-US" altLang="it-IT" sz="2400" b="1" dirty="0" smtClean="0">
                <a:solidFill>
                  <a:srgbClr val="FF0000"/>
                </a:solidFill>
              </a:rPr>
              <a:t> Defect</a:t>
            </a:r>
            <a:endParaRPr lang="en-US" altLang="it-IT" sz="2400" dirty="0" smtClean="0">
              <a:solidFill>
                <a:srgbClr val="FF0000"/>
              </a:solidFill>
            </a:endParaRPr>
          </a:p>
          <a:p>
            <a:pPr marL="577850" indent="-577850" algn="just" eaLnBrk="1" hangingPunct="1">
              <a:lnSpc>
                <a:spcPct val="80000"/>
              </a:lnSpc>
              <a:buFontTx/>
              <a:buNone/>
            </a:pPr>
            <a:r>
              <a:rPr lang="en-US" altLang="it-IT" sz="2400" dirty="0" smtClean="0"/>
              <a:t>	In a metal, a vacancy is created if an atom is missing from its lattice position. In ionic crystals, a cation – anion pair will be missing from the respective lattice sites, as shown in Fig. Creation of such a pair, of one cation vacancy together with one anion vacancy, is called </a:t>
            </a:r>
            <a:r>
              <a:rPr lang="en-US" altLang="it-IT" sz="2400" b="1" dirty="0" err="1" smtClean="0"/>
              <a:t>Schottky</a:t>
            </a:r>
            <a:r>
              <a:rPr lang="en-US" altLang="it-IT" sz="2400" b="1" dirty="0" smtClean="0"/>
              <a:t> defect</a:t>
            </a:r>
            <a:r>
              <a:rPr lang="en-US" altLang="it-IT" sz="2400" dirty="0" smtClean="0"/>
              <a:t>. Thus the interior of the ionic crystals remain electrically neutral.</a:t>
            </a:r>
          </a:p>
          <a:p>
            <a:pPr marL="577850" indent="-577850" algn="just" eaLnBrk="1" hangingPunct="1">
              <a:lnSpc>
                <a:spcPct val="80000"/>
              </a:lnSpc>
              <a:buFontTx/>
              <a:buNone/>
            </a:pPr>
            <a:endParaRPr lang="en-US" altLang="it-IT" sz="2400" b="1" dirty="0" smtClean="0"/>
          </a:p>
          <a:p>
            <a:pPr marL="577850" indent="-577850" algn="just" eaLnBrk="1" hangingPunct="1">
              <a:lnSpc>
                <a:spcPct val="80000"/>
              </a:lnSpc>
              <a:buFontTx/>
              <a:buNone/>
            </a:pPr>
            <a:r>
              <a:rPr lang="en-US" altLang="it-IT" sz="2400" b="1" dirty="0" err="1" smtClean="0">
                <a:solidFill>
                  <a:srgbClr val="3333FF"/>
                </a:solidFill>
              </a:rPr>
              <a:t>Frenkel</a:t>
            </a:r>
            <a:r>
              <a:rPr lang="en-US" altLang="it-IT" sz="2400" b="1" dirty="0" smtClean="0">
                <a:solidFill>
                  <a:srgbClr val="3333FF"/>
                </a:solidFill>
              </a:rPr>
              <a:t> Defect</a:t>
            </a:r>
            <a:endParaRPr lang="en-US" altLang="it-IT" sz="2400" dirty="0" smtClean="0">
              <a:solidFill>
                <a:srgbClr val="3333FF"/>
              </a:solidFill>
            </a:endParaRPr>
          </a:p>
          <a:p>
            <a:pPr marL="577850" indent="-577850" algn="just" eaLnBrk="1" hangingPunct="1">
              <a:lnSpc>
                <a:spcPct val="80000"/>
              </a:lnSpc>
              <a:buFontTx/>
              <a:buNone/>
            </a:pPr>
            <a:r>
              <a:rPr lang="en-US" altLang="it-IT" sz="2400" dirty="0" smtClean="0"/>
              <a:t>	When an atom or ion leaves its normal position or site and is found to occupy another position in the interstice we get a </a:t>
            </a:r>
            <a:r>
              <a:rPr lang="en-US" altLang="it-IT" sz="2400" dirty="0" err="1" smtClean="0"/>
              <a:t>Frenkel</a:t>
            </a:r>
            <a:r>
              <a:rPr lang="en-US" altLang="it-IT" sz="2400" dirty="0" smtClean="0"/>
              <a:t> defect. Thus, in this case, two imperfections are created – an interstitial and a vacancy as shown in Fig. Normally anion leaves its parent site and occupy the interstitial space. These  defects are dominant in open structures such as silver halides. Also a </a:t>
            </a:r>
            <a:r>
              <a:rPr lang="en-US" altLang="it-IT" sz="2400" dirty="0" err="1" smtClean="0"/>
              <a:t>Frenkel</a:t>
            </a:r>
            <a:r>
              <a:rPr lang="en-US" altLang="it-IT" sz="2400" dirty="0" smtClean="0"/>
              <a:t> defect does not affect the electrical neutrality of a crystal.</a:t>
            </a:r>
          </a:p>
        </p:txBody>
      </p:sp>
    </p:spTree>
    <p:extLst>
      <p:ext uri="{BB962C8B-B14F-4D97-AF65-F5344CB8AC3E}">
        <p14:creationId xmlns:p14="http://schemas.microsoft.com/office/powerpoint/2010/main" val="254919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7" name="Picture 4"/>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1245" t="1802" r="51245" b="16476"/>
          <a:stretch/>
        </p:blipFill>
        <p:spPr>
          <a:xfrm>
            <a:off x="262467" y="745068"/>
            <a:ext cx="4199466" cy="4199466"/>
          </a:xfrm>
          <a:noFill/>
        </p:spPr>
      </p:pic>
      <p:sp>
        <p:nvSpPr>
          <p:cNvPr id="5" name="Text Box 76"/>
          <p:cNvSpPr txBox="1">
            <a:spLocks noChangeArrowheads="1"/>
          </p:cNvSpPr>
          <p:nvPr/>
        </p:nvSpPr>
        <p:spPr bwMode="auto">
          <a:xfrm>
            <a:off x="5076056" y="1700808"/>
            <a:ext cx="2880320"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FF0000"/>
                </a:solidFill>
                <a:latin typeface="Arial" pitchFamily="34" charset="0"/>
              </a:rPr>
              <a:t>Shottky</a:t>
            </a:r>
            <a:r>
              <a:rPr lang="en-US" altLang="it-IT" b="1" dirty="0" smtClean="0">
                <a:solidFill>
                  <a:srgbClr val="FF0000"/>
                </a:solidFill>
                <a:latin typeface="Arial" pitchFamily="34" charset="0"/>
              </a:rPr>
              <a:t> </a:t>
            </a:r>
            <a:r>
              <a:rPr lang="en-US" altLang="it-IT" b="1" dirty="0">
                <a:solidFill>
                  <a:srgbClr val="FF0000"/>
                </a:solidFill>
                <a:latin typeface="Arial" pitchFamily="34" charset="0"/>
              </a:rPr>
              <a:t>defect</a:t>
            </a:r>
            <a:endParaRPr lang="en-US" altLang="it-IT" b="1" dirty="0">
              <a:solidFill>
                <a:srgbClr val="FF0000"/>
              </a:solidFill>
            </a:endParaRPr>
          </a:p>
        </p:txBody>
      </p:sp>
      <p:graphicFrame>
        <p:nvGraphicFramePr>
          <p:cNvPr id="7" name="Object 8"/>
          <p:cNvGraphicFramePr>
            <a:graphicFrameLocks noChangeAspect="1"/>
          </p:cNvGraphicFramePr>
          <p:nvPr>
            <p:extLst>
              <p:ext uri="{D42A27DB-BD31-4B8C-83A1-F6EECF244321}">
                <p14:modId xmlns:p14="http://schemas.microsoft.com/office/powerpoint/2010/main" val="1438145586"/>
              </p:ext>
            </p:extLst>
          </p:nvPr>
        </p:nvGraphicFramePr>
        <p:xfrm>
          <a:off x="5508104" y="3356992"/>
          <a:ext cx="1619250" cy="546100"/>
        </p:xfrm>
        <a:graphic>
          <a:graphicData uri="http://schemas.openxmlformats.org/presentationml/2006/ole">
            <mc:AlternateContent xmlns:mc="http://schemas.openxmlformats.org/markup-compatibility/2006">
              <mc:Choice xmlns:v="urn:schemas-microsoft-com:vml" Requires="v">
                <p:oleObj spid="_x0000_s97301" name="Equation" r:id="rId4" imgW="761669" imgH="253890" progId="Equation.3">
                  <p:embed/>
                </p:oleObj>
              </mc:Choice>
              <mc:Fallback>
                <p:oleObj name="Equation" r:id="rId4" imgW="761669"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56992"/>
                        <a:ext cx="1619250" cy="546100"/>
                      </a:xfrm>
                      <a:prstGeom prst="rect">
                        <a:avLst/>
                      </a:prstGeom>
                      <a:noFill/>
                      <a:ln w="28575">
                        <a:solidFill>
                          <a:srgbClr val="FF0000"/>
                        </a:solidFill>
                        <a:miter lim="800000"/>
                        <a:headEnd/>
                        <a:tailEnd/>
                      </a:ln>
                    </p:spPr>
                  </p:pic>
                </p:oleObj>
              </mc:Fallback>
            </mc:AlternateContent>
          </a:graphicData>
        </a:graphic>
      </p:graphicFrame>
      <p:sp>
        <p:nvSpPr>
          <p:cNvPr id="8" name="CasellaDiTesto 7"/>
          <p:cNvSpPr txBox="1"/>
          <p:nvPr/>
        </p:nvSpPr>
        <p:spPr>
          <a:xfrm>
            <a:off x="4488385" y="4356202"/>
            <a:ext cx="4055662" cy="1200329"/>
          </a:xfrm>
          <a:prstGeom prst="rect">
            <a:avLst/>
          </a:prstGeom>
          <a:noFill/>
        </p:spPr>
        <p:txBody>
          <a:bodyPr wrap="none" rtlCol="0">
            <a:spAutoFit/>
          </a:bodyPr>
          <a:lstStyle/>
          <a:p>
            <a:r>
              <a:rPr lang="en-US" dirty="0" smtClean="0"/>
              <a:t>n = number of vacancy pairs</a:t>
            </a:r>
          </a:p>
          <a:p>
            <a:r>
              <a:rPr lang="en-US" dirty="0" smtClean="0"/>
              <a:t>N = total number of sites</a:t>
            </a:r>
          </a:p>
          <a:p>
            <a:r>
              <a:rPr lang="en-US" dirty="0" smtClean="0"/>
              <a:t>E = </a:t>
            </a:r>
            <a:r>
              <a:rPr lang="en-US" altLang="it-IT" dirty="0" smtClean="0"/>
              <a:t>energy required to produce a pair</a:t>
            </a:r>
          </a:p>
          <a:p>
            <a:r>
              <a:rPr lang="en-US" altLang="it-IT" dirty="0"/>
              <a:t> </a:t>
            </a:r>
            <a:r>
              <a:rPr lang="en-US" altLang="it-IT" dirty="0" smtClean="0"/>
              <a:t>     of vacancies in the interior of a crystal</a:t>
            </a:r>
            <a:endParaRPr lang="en-US" dirty="0"/>
          </a:p>
        </p:txBody>
      </p:sp>
    </p:spTree>
    <p:extLst>
      <p:ext uri="{BB962C8B-B14F-4D97-AF65-F5344CB8AC3E}">
        <p14:creationId xmlns:p14="http://schemas.microsoft.com/office/powerpoint/2010/main" val="354311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1802" r="1147" b="16476"/>
          <a:stretch/>
        </p:blipFill>
        <p:spPr>
          <a:xfrm>
            <a:off x="251520" y="525678"/>
            <a:ext cx="4123266" cy="4199466"/>
          </a:xfrm>
          <a:prstGeom prst="rect">
            <a:avLst/>
          </a:prstGeom>
          <a:noFill/>
        </p:spPr>
      </p:pic>
      <p:graphicFrame>
        <p:nvGraphicFramePr>
          <p:cNvPr id="6" name="Oggetto 5"/>
          <p:cNvGraphicFramePr>
            <a:graphicFrameLocks noChangeAspect="1"/>
          </p:cNvGraphicFramePr>
          <p:nvPr>
            <p:extLst>
              <p:ext uri="{D42A27DB-BD31-4B8C-83A1-F6EECF244321}">
                <p14:modId xmlns:p14="http://schemas.microsoft.com/office/powerpoint/2010/main" val="3958030406"/>
              </p:ext>
            </p:extLst>
          </p:nvPr>
        </p:nvGraphicFramePr>
        <p:xfrm>
          <a:off x="5076056" y="2924944"/>
          <a:ext cx="3352800" cy="692150"/>
        </p:xfrm>
        <a:graphic>
          <a:graphicData uri="http://schemas.openxmlformats.org/presentationml/2006/ole">
            <mc:AlternateContent xmlns:mc="http://schemas.openxmlformats.org/markup-compatibility/2006">
              <mc:Choice xmlns:v="urn:schemas-microsoft-com:vml" Requires="v">
                <p:oleObj spid="_x0000_s98325" name="Equation" r:id="rId4" imgW="1523339" imgH="317362" progId="Equation.3">
                  <p:embed/>
                </p:oleObj>
              </mc:Choice>
              <mc:Fallback>
                <p:oleObj name="Equation" r:id="rId4" imgW="1523339"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924944"/>
                        <a:ext cx="3352800" cy="692150"/>
                      </a:xfrm>
                      <a:prstGeom prst="rect">
                        <a:avLst/>
                      </a:prstGeom>
                      <a:noFill/>
                      <a:ln w="28575">
                        <a:solidFill>
                          <a:srgbClr val="3333FF"/>
                        </a:solidFill>
                        <a:miter lim="800000"/>
                        <a:headEnd/>
                        <a:tailEnd/>
                      </a:ln>
                    </p:spPr>
                  </p:pic>
                </p:oleObj>
              </mc:Fallback>
            </mc:AlternateContent>
          </a:graphicData>
        </a:graphic>
      </p:graphicFrame>
      <p:sp>
        <p:nvSpPr>
          <p:cNvPr id="7" name="CasellaDiTesto 6"/>
          <p:cNvSpPr txBox="1"/>
          <p:nvPr/>
        </p:nvSpPr>
        <p:spPr>
          <a:xfrm>
            <a:off x="467544" y="4725144"/>
            <a:ext cx="7285008" cy="1200329"/>
          </a:xfrm>
          <a:prstGeom prst="rect">
            <a:avLst/>
          </a:prstGeom>
          <a:noFill/>
        </p:spPr>
        <p:txBody>
          <a:bodyPr wrap="none" rtlCol="0">
            <a:spAutoFit/>
          </a:bodyPr>
          <a:lstStyle/>
          <a:p>
            <a:r>
              <a:rPr lang="en-US" dirty="0" smtClean="0"/>
              <a:t>n = number of vacancies = number of atoms in interstitial sites</a:t>
            </a:r>
          </a:p>
          <a:p>
            <a:r>
              <a:rPr lang="en-US" dirty="0" smtClean="0"/>
              <a:t>N = total number of sites</a:t>
            </a:r>
          </a:p>
          <a:p>
            <a:r>
              <a:rPr lang="en-US" dirty="0" smtClean="0"/>
              <a:t>N</a:t>
            </a:r>
            <a:r>
              <a:rPr lang="en-US" baseline="-25000" dirty="0" smtClean="0"/>
              <a:t>i</a:t>
            </a:r>
            <a:r>
              <a:rPr lang="en-US" dirty="0" smtClean="0"/>
              <a:t> = </a:t>
            </a:r>
            <a:r>
              <a:rPr lang="en-US" altLang="it-IT" dirty="0" smtClean="0">
                <a:latin typeface="+mn-lt"/>
              </a:rPr>
              <a:t>number of interstitial positions in the crystal</a:t>
            </a:r>
            <a:endParaRPr lang="en-US" dirty="0" smtClean="0"/>
          </a:p>
          <a:p>
            <a:r>
              <a:rPr lang="en-US" dirty="0" err="1" smtClean="0"/>
              <a:t>E</a:t>
            </a:r>
            <a:r>
              <a:rPr lang="en-US" baseline="-25000" dirty="0" err="1" smtClean="0"/>
              <a:t>i</a:t>
            </a:r>
            <a:r>
              <a:rPr lang="en-US" dirty="0" smtClean="0"/>
              <a:t> = </a:t>
            </a:r>
            <a:r>
              <a:rPr lang="en-US" altLang="it-IT" dirty="0" smtClean="0"/>
              <a:t>energy required to produce a pair of vacancies in the interior of a crystal</a:t>
            </a:r>
            <a:endParaRPr lang="en-US" dirty="0"/>
          </a:p>
        </p:txBody>
      </p:sp>
      <p:sp>
        <p:nvSpPr>
          <p:cNvPr id="9" name="Text Box 77"/>
          <p:cNvSpPr txBox="1">
            <a:spLocks noChangeArrowheads="1"/>
          </p:cNvSpPr>
          <p:nvPr/>
        </p:nvSpPr>
        <p:spPr bwMode="auto">
          <a:xfrm>
            <a:off x="5652120" y="1484784"/>
            <a:ext cx="2439616"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3333FF"/>
                </a:solidFill>
                <a:latin typeface="Arial" pitchFamily="34" charset="0"/>
              </a:rPr>
              <a:t>Frenkel</a:t>
            </a:r>
            <a:r>
              <a:rPr lang="en-US" altLang="it-IT" b="1" dirty="0" smtClean="0">
                <a:solidFill>
                  <a:srgbClr val="3333FF"/>
                </a:solidFill>
                <a:latin typeface="Arial" pitchFamily="34" charset="0"/>
              </a:rPr>
              <a:t> </a:t>
            </a:r>
            <a:r>
              <a:rPr lang="en-US" altLang="it-IT" b="1" dirty="0">
                <a:solidFill>
                  <a:srgbClr val="3333FF"/>
                </a:solidFill>
                <a:latin typeface="Arial" pitchFamily="34" charset="0"/>
              </a:rPr>
              <a:t>defect</a:t>
            </a:r>
            <a:endParaRPr lang="en-US" altLang="it-IT" b="1" dirty="0">
              <a:solidFill>
                <a:srgbClr val="3333FF"/>
              </a:solidFill>
            </a:endParaRPr>
          </a:p>
        </p:txBody>
      </p:sp>
    </p:spTree>
    <p:extLst>
      <p:ext uri="{BB962C8B-B14F-4D97-AF65-F5344CB8AC3E}">
        <p14:creationId xmlns:p14="http://schemas.microsoft.com/office/powerpoint/2010/main" val="790009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16" y="238230"/>
            <a:ext cx="4673600" cy="66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436096" y="332656"/>
            <a:ext cx="1976951" cy="646331"/>
          </a:xfrm>
          <a:prstGeom prst="rect">
            <a:avLst/>
          </a:prstGeom>
          <a:noFill/>
        </p:spPr>
        <p:txBody>
          <a:bodyPr wrap="none" rtlCol="0">
            <a:spAutoFit/>
          </a:bodyPr>
          <a:lstStyle/>
          <a:p>
            <a:r>
              <a:rPr lang="en-US" b="1" dirty="0" smtClean="0">
                <a:solidFill>
                  <a:srgbClr val="00B050"/>
                </a:solidFill>
              </a:rPr>
              <a:t>Emerald</a:t>
            </a:r>
            <a:r>
              <a:rPr lang="en-US" dirty="0" smtClean="0"/>
              <a:t> and </a:t>
            </a:r>
            <a:r>
              <a:rPr lang="en-US" b="1" dirty="0" smtClean="0">
                <a:solidFill>
                  <a:srgbClr val="CC0000"/>
                </a:solidFill>
              </a:rPr>
              <a:t>Ruby</a:t>
            </a:r>
            <a:r>
              <a:rPr lang="en-US" dirty="0" smtClean="0"/>
              <a:t>:</a:t>
            </a:r>
          </a:p>
          <a:p>
            <a:r>
              <a:rPr lang="en-US" dirty="0" smtClean="0"/>
              <a:t>Cr</a:t>
            </a:r>
            <a:r>
              <a:rPr lang="en-US" baseline="30000" dirty="0" smtClean="0"/>
              <a:t>3+</a:t>
            </a:r>
            <a:r>
              <a:rPr lang="en-US" dirty="0" smtClean="0"/>
              <a:t> impurities </a:t>
            </a:r>
            <a:endParaRPr lang="en-US" dirty="0"/>
          </a:p>
        </p:txBody>
      </p:sp>
      <p:sp>
        <p:nvSpPr>
          <p:cNvPr id="5" name="CasellaDiTesto 4"/>
          <p:cNvSpPr txBox="1"/>
          <p:nvPr/>
        </p:nvSpPr>
        <p:spPr>
          <a:xfrm>
            <a:off x="5471120" y="1300118"/>
            <a:ext cx="1351845" cy="369332"/>
          </a:xfrm>
          <a:prstGeom prst="rect">
            <a:avLst/>
          </a:prstGeom>
          <a:noFill/>
        </p:spPr>
        <p:txBody>
          <a:bodyPr wrap="none" rtlCol="0">
            <a:spAutoFit/>
          </a:bodyPr>
          <a:lstStyle/>
          <a:p>
            <a:r>
              <a:rPr lang="en-US" dirty="0" smtClean="0"/>
              <a:t>Cr</a:t>
            </a:r>
            <a:r>
              <a:rPr lang="en-US" baseline="-25000" dirty="0" smtClean="0"/>
              <a:t>2</a:t>
            </a:r>
            <a:r>
              <a:rPr lang="en-US" dirty="0" smtClean="0"/>
              <a:t>O</a:t>
            </a:r>
            <a:r>
              <a:rPr lang="en-US" baseline="-25000" dirty="0" smtClean="0"/>
              <a:t>3</a:t>
            </a:r>
            <a:r>
              <a:rPr lang="en-US" dirty="0" smtClean="0"/>
              <a:t>: green</a:t>
            </a:r>
            <a:endParaRPr lang="en-US" dirty="0"/>
          </a:p>
        </p:txBody>
      </p:sp>
      <p:pic>
        <p:nvPicPr>
          <p:cNvPr id="11" name="Picture 21" descr="D:\Università\AAAB-Lezioni\AA. 16-17\Complementi di Chimica\Immagini\Chem_img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140969"/>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6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4320000" cy="322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17032"/>
            <a:ext cx="57150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2068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1" descr="D:\Università\AAAB-Lezioni\AA. 16-17\Complementi di Chimica\Immagini\Chem_img1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66" y="4069108"/>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49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1899" t="56522" r="1722" b="12861"/>
          <a:stretch/>
        </p:blipFill>
        <p:spPr bwMode="auto">
          <a:xfrm>
            <a:off x="6957612" y="195214"/>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17423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1" descr="D:\Università\AAAB-Lezioni\AA. 16-17\Complementi di Chimica\Immagini\Chem_img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66" y="4069108"/>
            <a:ext cx="2880000" cy="2353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niversità\AAAB-Lezioni\AA. 16-17\Complementi di Chimica\Immagini\Coordination chemistry\20170508181222_00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24" t="20531" r="28827" b="54344"/>
          <a:stretch/>
        </p:blipFill>
        <p:spPr bwMode="auto">
          <a:xfrm>
            <a:off x="289199" y="404664"/>
            <a:ext cx="4390956" cy="30201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o 8"/>
          <p:cNvGrpSpPr/>
          <p:nvPr/>
        </p:nvGrpSpPr>
        <p:grpSpPr>
          <a:xfrm>
            <a:off x="5241823" y="200440"/>
            <a:ext cx="1224136" cy="1717741"/>
            <a:chOff x="5241823" y="200440"/>
            <a:chExt cx="1224136" cy="1717741"/>
          </a:xfrm>
        </p:grpSpPr>
        <p:pic>
          <p:nvPicPr>
            <p:cNvPr id="6"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0653" r="36652" b="56299"/>
            <a:stretch/>
          </p:blipFill>
          <p:spPr bwMode="auto">
            <a:xfrm>
              <a:off x="5241823" y="200440"/>
              <a:ext cx="1224136" cy="171774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292080" y="843286"/>
              <a:ext cx="10801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 name="Gruppo 2"/>
          <p:cNvGrpSpPr/>
          <p:nvPr/>
        </p:nvGrpSpPr>
        <p:grpSpPr>
          <a:xfrm>
            <a:off x="5241823" y="3994024"/>
            <a:ext cx="1224136" cy="2675336"/>
            <a:chOff x="5241823" y="3994024"/>
            <a:chExt cx="1224136" cy="2675336"/>
          </a:xfrm>
        </p:grpSpPr>
        <p:pic>
          <p:nvPicPr>
            <p:cNvPr id="8"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0653" r="36652" b="64424"/>
            <a:stretch/>
          </p:blipFill>
          <p:spPr bwMode="auto">
            <a:xfrm>
              <a:off x="5241823" y="3994024"/>
              <a:ext cx="1224136"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8170" r="36652" b="56299"/>
            <a:stretch/>
          </p:blipFill>
          <p:spPr bwMode="auto">
            <a:xfrm>
              <a:off x="5241823" y="5941245"/>
              <a:ext cx="1224136" cy="72811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asellaDiTesto 3"/>
          <p:cNvSpPr txBox="1"/>
          <p:nvPr/>
        </p:nvSpPr>
        <p:spPr>
          <a:xfrm>
            <a:off x="4712346" y="2248216"/>
            <a:ext cx="4284333" cy="707886"/>
          </a:xfrm>
          <a:prstGeom prst="rect">
            <a:avLst/>
          </a:prstGeom>
          <a:noFill/>
        </p:spPr>
        <p:txBody>
          <a:bodyPr wrap="square" rtlCol="0">
            <a:spAutoFit/>
          </a:bodyPr>
          <a:lstStyle/>
          <a:p>
            <a:pPr algn="ctr"/>
            <a:r>
              <a:rPr lang="it-IT" sz="2000" dirty="0" smtClean="0">
                <a:latin typeface="Arial" panose="020B0604020202020204" pitchFamily="34" charset="0"/>
                <a:cs typeface="Arial" panose="020B0604020202020204" pitchFamily="34" charset="0"/>
              </a:rPr>
              <a:t>Cr-O </a:t>
            </a:r>
            <a:r>
              <a:rPr lang="it-IT" sz="2000" dirty="0" err="1" smtClean="0">
                <a:latin typeface="Arial" panose="020B0604020202020204" pitchFamily="34" charset="0"/>
                <a:cs typeface="Arial" panose="020B0604020202020204" pitchFamily="34" charset="0"/>
              </a:rPr>
              <a:t>distance</a:t>
            </a:r>
            <a:r>
              <a:rPr lang="it-IT" sz="2000" dirty="0" smtClean="0">
                <a:latin typeface="Arial" panose="020B0604020202020204" pitchFamily="34" charset="0"/>
                <a:cs typeface="Arial" panose="020B0604020202020204" pitchFamily="34" charset="0"/>
              </a:rPr>
              <a:t> in Be</a:t>
            </a:r>
            <a:r>
              <a:rPr lang="it-IT" sz="2000" baseline="-25000" dirty="0" smtClean="0">
                <a:latin typeface="Arial" panose="020B0604020202020204" pitchFamily="34" charset="0"/>
                <a:cs typeface="Arial" panose="020B0604020202020204" pitchFamily="34" charset="0"/>
              </a:rPr>
              <a:t>3</a:t>
            </a:r>
            <a:r>
              <a:rPr lang="it-IT" sz="2000" dirty="0" smtClean="0">
                <a:latin typeface="Arial" panose="020B0604020202020204" pitchFamily="34" charset="0"/>
                <a:cs typeface="Arial" panose="020B0604020202020204" pitchFamily="34" charset="0"/>
              </a:rPr>
              <a:t>Al</a:t>
            </a:r>
            <a:r>
              <a:rPr lang="it-IT" sz="2000" baseline="-25000" dirty="0" smtClean="0">
                <a:latin typeface="Arial" panose="020B0604020202020204" pitchFamily="34" charset="0"/>
                <a:cs typeface="Arial" panose="020B0604020202020204" pitchFamily="34" charset="0"/>
              </a:rPr>
              <a:t>2</a:t>
            </a:r>
            <a:r>
              <a:rPr lang="it-IT" sz="2000" dirty="0" smtClean="0">
                <a:latin typeface="Arial" panose="020B0604020202020204" pitchFamily="34" charset="0"/>
                <a:cs typeface="Arial" panose="020B0604020202020204" pitchFamily="34" charset="0"/>
              </a:rPr>
              <a:t>(SiO</a:t>
            </a:r>
            <a:r>
              <a:rPr lang="it-IT" sz="2000" baseline="-25000" dirty="0" smtClean="0">
                <a:latin typeface="Arial" panose="020B0604020202020204" pitchFamily="34" charset="0"/>
                <a:cs typeface="Arial" panose="020B0604020202020204" pitchFamily="34" charset="0"/>
              </a:rPr>
              <a:t>3</a:t>
            </a:r>
            <a:r>
              <a:rPr lang="it-IT" sz="2000" dirty="0" smtClean="0">
                <a:latin typeface="Arial" panose="020B0604020202020204" pitchFamily="34" charset="0"/>
                <a:cs typeface="Arial" panose="020B0604020202020204" pitchFamily="34" charset="0"/>
              </a:rPr>
              <a:t>)</a:t>
            </a:r>
            <a:r>
              <a:rPr lang="it-IT" sz="2000" baseline="-25000" dirty="0" smtClean="0">
                <a:latin typeface="Arial" panose="020B0604020202020204" pitchFamily="34" charset="0"/>
                <a:cs typeface="Arial" panose="020B0604020202020204" pitchFamily="34" charset="0"/>
              </a:rPr>
              <a:t>6</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is</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larger</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than</a:t>
            </a:r>
            <a:r>
              <a:rPr lang="it-IT" sz="2000" dirty="0" smtClean="0">
                <a:latin typeface="Arial" panose="020B0604020202020204" pitchFamily="34" charset="0"/>
                <a:cs typeface="Arial" panose="020B0604020202020204" pitchFamily="34" charset="0"/>
              </a:rPr>
              <a:t> in Al</a:t>
            </a:r>
            <a:r>
              <a:rPr lang="it-IT" sz="2000" baseline="-25000" dirty="0" smtClean="0">
                <a:latin typeface="Arial" panose="020B0604020202020204" pitchFamily="34" charset="0"/>
                <a:cs typeface="Arial" panose="020B0604020202020204" pitchFamily="34" charset="0"/>
              </a:rPr>
              <a:t>2</a:t>
            </a:r>
            <a:r>
              <a:rPr lang="it-IT" sz="2000" dirty="0" smtClean="0">
                <a:latin typeface="Arial" panose="020B0604020202020204" pitchFamily="34" charset="0"/>
                <a:cs typeface="Arial" panose="020B0604020202020204" pitchFamily="34" charset="0"/>
              </a:rPr>
              <a:t>O</a:t>
            </a:r>
            <a:r>
              <a:rPr lang="it-IT" sz="2000" baseline="-25000" dirty="0" smtClean="0">
                <a:latin typeface="Arial" panose="020B0604020202020204" pitchFamily="34" charset="0"/>
                <a:cs typeface="Arial" panose="020B0604020202020204" pitchFamily="34" charset="0"/>
              </a:rPr>
              <a:t>3</a:t>
            </a:r>
            <a:endParaRPr lang="it-IT" sz="2000" baseline="-25000" dirty="0">
              <a:latin typeface="Arial" panose="020B0604020202020204" pitchFamily="34" charset="0"/>
              <a:cs typeface="Arial" panose="020B0604020202020204" pitchFamily="34" charset="0"/>
            </a:endParaRPr>
          </a:p>
        </p:txBody>
      </p:sp>
      <p:sp>
        <p:nvSpPr>
          <p:cNvPr id="11" name="CasellaDiTesto 10"/>
          <p:cNvSpPr txBox="1"/>
          <p:nvPr/>
        </p:nvSpPr>
        <p:spPr>
          <a:xfrm>
            <a:off x="6125787" y="2963108"/>
            <a:ext cx="1457450" cy="461665"/>
          </a:xfrm>
          <a:prstGeom prst="rect">
            <a:avLst/>
          </a:prstGeom>
          <a:noFill/>
        </p:spPr>
        <p:txBody>
          <a:bodyPr wrap="none" rtlCol="0">
            <a:spAutoFit/>
          </a:bodyPr>
          <a:lstStyle/>
          <a:p>
            <a:r>
              <a:rPr lang="it-IT" sz="2400" b="1" dirty="0" smtClean="0">
                <a:solidFill>
                  <a:srgbClr val="3333FF"/>
                </a:solidFill>
                <a:latin typeface="Symbol" panose="05050102010706020507" pitchFamily="18" charset="2"/>
                <a:cs typeface="Arial" panose="020B0604020202020204" pitchFamily="34" charset="0"/>
              </a:rPr>
              <a:t>D</a:t>
            </a:r>
            <a:r>
              <a:rPr lang="it-IT" sz="2400" b="1" baseline="-25000" dirty="0" smtClean="0">
                <a:solidFill>
                  <a:srgbClr val="3333FF"/>
                </a:solidFill>
                <a:latin typeface="Arial" panose="020B0604020202020204" pitchFamily="34" charset="0"/>
                <a:cs typeface="Arial" panose="020B0604020202020204" pitchFamily="34" charset="0"/>
              </a:rPr>
              <a:t>O1</a:t>
            </a:r>
            <a:r>
              <a:rPr lang="it-IT" sz="2400" b="1" dirty="0" smtClean="0">
                <a:solidFill>
                  <a:srgbClr val="3333FF"/>
                </a:solidFill>
                <a:latin typeface="Arial" panose="020B0604020202020204" pitchFamily="34" charset="0"/>
                <a:cs typeface="Arial" panose="020B0604020202020204" pitchFamily="34" charset="0"/>
              </a:rPr>
              <a:t> &lt; </a:t>
            </a:r>
            <a:r>
              <a:rPr lang="it-IT" sz="2400" b="1" dirty="0">
                <a:solidFill>
                  <a:srgbClr val="3333FF"/>
                </a:solidFill>
                <a:latin typeface="Symbol" panose="05050102010706020507" pitchFamily="18" charset="2"/>
                <a:cs typeface="Arial" panose="020B0604020202020204" pitchFamily="34" charset="0"/>
              </a:rPr>
              <a:t>D</a:t>
            </a:r>
            <a:r>
              <a:rPr lang="it-IT" sz="2400" b="1" baseline="-25000" dirty="0">
                <a:solidFill>
                  <a:srgbClr val="3333FF"/>
                </a:solidFill>
                <a:latin typeface="Arial" panose="020B0604020202020204" pitchFamily="34" charset="0"/>
                <a:cs typeface="Arial" panose="020B0604020202020204" pitchFamily="34" charset="0"/>
              </a:rPr>
              <a:t>O2</a:t>
            </a:r>
          </a:p>
        </p:txBody>
      </p:sp>
      <p:sp>
        <p:nvSpPr>
          <p:cNvPr id="12" name="Rettangolo 11"/>
          <p:cNvSpPr/>
          <p:nvPr/>
        </p:nvSpPr>
        <p:spPr>
          <a:xfrm>
            <a:off x="5891542" y="815459"/>
            <a:ext cx="530915" cy="369332"/>
          </a:xfrm>
          <a:prstGeom prst="rect">
            <a:avLst/>
          </a:prstGeom>
        </p:spPr>
        <p:txBody>
          <a:bodyPr wrap="none">
            <a:spAutoFit/>
          </a:bodyPr>
          <a:lstStyle/>
          <a:p>
            <a:r>
              <a:rPr lang="it-IT" b="1" dirty="0">
                <a:solidFill>
                  <a:srgbClr val="3333FF"/>
                </a:solidFill>
                <a:latin typeface="Symbol" panose="05050102010706020507" pitchFamily="18" charset="2"/>
                <a:cs typeface="Arial" panose="020B0604020202020204" pitchFamily="34" charset="0"/>
              </a:rPr>
              <a:t>D</a:t>
            </a:r>
            <a:r>
              <a:rPr lang="it-IT" b="1" baseline="-25000" dirty="0">
                <a:solidFill>
                  <a:srgbClr val="3333FF"/>
                </a:solidFill>
                <a:latin typeface="Arial" panose="020B0604020202020204" pitchFamily="34" charset="0"/>
                <a:cs typeface="Arial" panose="020B0604020202020204" pitchFamily="34" charset="0"/>
              </a:rPr>
              <a:t>O1</a:t>
            </a:r>
            <a:endParaRPr lang="it-IT" dirty="0"/>
          </a:p>
        </p:txBody>
      </p:sp>
      <p:cxnSp>
        <p:nvCxnSpPr>
          <p:cNvPr id="15" name="Connettore 2 14"/>
          <p:cNvCxnSpPr/>
          <p:nvPr/>
        </p:nvCxnSpPr>
        <p:spPr>
          <a:xfrm>
            <a:off x="5935044" y="583406"/>
            <a:ext cx="0" cy="833438"/>
          </a:xfrm>
          <a:prstGeom prst="straightConnector1">
            <a:avLst/>
          </a:prstGeom>
          <a:ln>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5891542" y="5091117"/>
            <a:ext cx="530915" cy="369332"/>
          </a:xfrm>
          <a:prstGeom prst="rect">
            <a:avLst/>
          </a:prstGeom>
        </p:spPr>
        <p:txBody>
          <a:bodyPr wrap="none">
            <a:spAutoFit/>
          </a:bodyPr>
          <a:lstStyle/>
          <a:p>
            <a:r>
              <a:rPr lang="it-IT" b="1" dirty="0" smtClean="0">
                <a:solidFill>
                  <a:srgbClr val="3333FF"/>
                </a:solidFill>
                <a:latin typeface="Symbol" panose="05050102010706020507" pitchFamily="18" charset="2"/>
                <a:cs typeface="Arial" panose="020B0604020202020204" pitchFamily="34" charset="0"/>
              </a:rPr>
              <a:t>D</a:t>
            </a:r>
            <a:r>
              <a:rPr lang="it-IT" b="1" baseline="-25000" dirty="0" smtClean="0">
                <a:solidFill>
                  <a:srgbClr val="3333FF"/>
                </a:solidFill>
                <a:latin typeface="Arial" panose="020B0604020202020204" pitchFamily="34" charset="0"/>
                <a:cs typeface="Arial" panose="020B0604020202020204" pitchFamily="34" charset="0"/>
              </a:rPr>
              <a:t>O2</a:t>
            </a:r>
            <a:endParaRPr lang="it-IT" dirty="0"/>
          </a:p>
        </p:txBody>
      </p:sp>
      <p:cxnSp>
        <p:nvCxnSpPr>
          <p:cNvPr id="24" name="Connettore 2 23"/>
          <p:cNvCxnSpPr/>
          <p:nvPr/>
        </p:nvCxnSpPr>
        <p:spPr>
          <a:xfrm>
            <a:off x="5935044" y="4386263"/>
            <a:ext cx="0" cy="1779041"/>
          </a:xfrm>
          <a:prstGeom prst="straightConnector1">
            <a:avLst/>
          </a:prstGeom>
          <a:ln>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07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17" y="1104106"/>
            <a:ext cx="7832058"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a:latin typeface="Verdana" pitchFamily="34" charset="0"/>
              </a:rPr>
              <a:t>When a divalent cation replaces a monovalent cation, a second monovalent cation must also be removed, creating a vacancy.</a:t>
            </a:r>
          </a:p>
        </p:txBody>
      </p:sp>
      <p:sp>
        <p:nvSpPr>
          <p:cNvPr id="2" name="CasellaDiTesto 1"/>
          <p:cNvSpPr txBox="1"/>
          <p:nvPr/>
        </p:nvSpPr>
        <p:spPr>
          <a:xfrm>
            <a:off x="179512" y="188640"/>
            <a:ext cx="5465471" cy="461665"/>
          </a:xfrm>
          <a:prstGeom prst="rect">
            <a:avLst/>
          </a:prstGeom>
          <a:noFill/>
        </p:spPr>
        <p:txBody>
          <a:bodyPr wrap="none" rtlCol="0">
            <a:spAutoFit/>
          </a:bodyPr>
          <a:lstStyle/>
          <a:p>
            <a:r>
              <a:rPr lang="en-US" sz="2400" b="1" dirty="0" smtClean="0">
                <a:solidFill>
                  <a:srgbClr val="FF0000"/>
                </a:solidFill>
              </a:rPr>
              <a:t>Charge compensation: vacancy formation</a:t>
            </a:r>
            <a:endParaRPr lang="en-US" sz="2400" b="1" dirty="0">
              <a:solidFill>
                <a:srgbClr val="FF0000"/>
              </a:solidFill>
            </a:endParaRPr>
          </a:p>
        </p:txBody>
      </p:sp>
    </p:spTree>
    <p:extLst>
      <p:ext uri="{BB962C8B-B14F-4D97-AF65-F5344CB8AC3E}">
        <p14:creationId xmlns:p14="http://schemas.microsoft.com/office/powerpoint/2010/main" val="331468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18005" r="43994"/>
          <a:stretch/>
        </p:blipFill>
        <p:spPr bwMode="auto">
          <a:xfrm>
            <a:off x="2268071" y="1104106"/>
            <a:ext cx="2976282"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dirty="0">
                <a:latin typeface="Verdana" pitchFamily="34" charset="0"/>
              </a:rPr>
              <a:t>When a divalent cation replaces a monovalent cation, </a:t>
            </a:r>
            <a:r>
              <a:rPr lang="en-US" altLang="it-IT" b="1" dirty="0" smtClean="0">
                <a:latin typeface="Verdana" pitchFamily="34" charset="0"/>
              </a:rPr>
              <a:t>an anion must change its oxidation state. </a:t>
            </a:r>
            <a:endParaRPr lang="en-US" altLang="it-IT" b="1" dirty="0">
              <a:latin typeface="Verdana" pitchFamily="34" charset="0"/>
            </a:endParaRPr>
          </a:p>
        </p:txBody>
      </p:sp>
      <p:sp>
        <p:nvSpPr>
          <p:cNvPr id="2" name="CasellaDiTesto 1"/>
          <p:cNvSpPr txBox="1"/>
          <p:nvPr/>
        </p:nvSpPr>
        <p:spPr>
          <a:xfrm>
            <a:off x="179512" y="188640"/>
            <a:ext cx="6296980" cy="461665"/>
          </a:xfrm>
          <a:prstGeom prst="rect">
            <a:avLst/>
          </a:prstGeom>
          <a:noFill/>
        </p:spPr>
        <p:txBody>
          <a:bodyPr wrap="none" rtlCol="0">
            <a:spAutoFit/>
          </a:bodyPr>
          <a:lstStyle/>
          <a:p>
            <a:r>
              <a:rPr lang="en-US" sz="2400" b="1" dirty="0" smtClean="0">
                <a:solidFill>
                  <a:srgbClr val="FF0000"/>
                </a:solidFill>
              </a:rPr>
              <a:t>Charge compensation: change in oxidation state</a:t>
            </a:r>
            <a:endParaRPr lang="en-US" sz="2400" b="1" dirty="0">
              <a:solidFill>
                <a:srgbClr val="FF0000"/>
              </a:solidFill>
            </a:endParaRPr>
          </a:p>
        </p:txBody>
      </p:sp>
      <p:pic>
        <p:nvPicPr>
          <p:cNvPr id="7"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73519" t="3503" r="-6639" b="-3503"/>
          <a:stretch/>
        </p:blipFill>
        <p:spPr bwMode="auto">
          <a:xfrm>
            <a:off x="5292080" y="1256506"/>
            <a:ext cx="2593975" cy="35829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6841966" y="2873127"/>
            <a:ext cx="1798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07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38" y="1447622"/>
            <a:ext cx="3499248" cy="25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51520" y="692696"/>
            <a:ext cx="8496944" cy="646331"/>
          </a:xfrm>
          <a:prstGeom prst="rect">
            <a:avLst/>
          </a:prstGeom>
        </p:spPr>
        <p:txBody>
          <a:bodyPr wrap="square">
            <a:spAutoFit/>
          </a:bodyPr>
          <a:lstStyle/>
          <a:p>
            <a:r>
              <a:rPr lang="en-US" altLang="it-IT" dirty="0" smtClean="0"/>
              <a:t>In a closed packed structure the constituent atoms are so arranged as to occupy minimum possible volume, reaching the maximum density.</a:t>
            </a:r>
            <a:endParaRPr lang="en-US" dirty="0"/>
          </a:p>
        </p:txBody>
      </p:sp>
      <p:sp>
        <p:nvSpPr>
          <p:cNvPr id="6" name="CasellaDiTesto 5"/>
          <p:cNvSpPr txBox="1"/>
          <p:nvPr/>
        </p:nvSpPr>
        <p:spPr>
          <a:xfrm>
            <a:off x="653624" y="3995772"/>
            <a:ext cx="2932982" cy="369332"/>
          </a:xfrm>
          <a:prstGeom prst="rect">
            <a:avLst/>
          </a:prstGeom>
          <a:noFill/>
        </p:spPr>
        <p:txBody>
          <a:bodyPr wrap="none" rtlCol="0">
            <a:spAutoFit/>
          </a:bodyPr>
          <a:lstStyle/>
          <a:p>
            <a:r>
              <a:rPr lang="en-US" dirty="0" smtClean="0">
                <a:solidFill>
                  <a:srgbClr val="3333FF"/>
                </a:solidFill>
              </a:rPr>
              <a:t>Planar closed packed spheres</a:t>
            </a:r>
            <a:endParaRPr lang="en-US" dirty="0">
              <a:solidFill>
                <a:srgbClr val="3333FF"/>
              </a:solidFill>
            </a:endParaRP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96952"/>
            <a:ext cx="4780800" cy="36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4788024" y="2627620"/>
            <a:ext cx="3191836" cy="369332"/>
          </a:xfrm>
          <a:prstGeom prst="rect">
            <a:avLst/>
          </a:prstGeom>
          <a:noFill/>
        </p:spPr>
        <p:txBody>
          <a:bodyPr wrap="none" rtlCol="0">
            <a:spAutoFit/>
          </a:bodyPr>
          <a:lstStyle/>
          <a:p>
            <a:r>
              <a:rPr lang="en-US" dirty="0" smtClean="0">
                <a:solidFill>
                  <a:srgbClr val="3333FF"/>
                </a:solidFill>
              </a:rPr>
              <a:t>2-layers closed packed structure</a:t>
            </a:r>
            <a:endParaRPr lang="en-US" dirty="0">
              <a:solidFill>
                <a:srgbClr val="3333FF"/>
              </a:solidFill>
            </a:endParaRPr>
          </a:p>
        </p:txBody>
      </p:sp>
    </p:spTree>
    <p:extLst>
      <p:ext uri="{BB962C8B-B14F-4D97-AF65-F5344CB8AC3E}">
        <p14:creationId xmlns:p14="http://schemas.microsoft.com/office/powerpoint/2010/main" val="2789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143972" cy="523220"/>
          </a:xfrm>
          <a:prstGeom prst="rect">
            <a:avLst/>
          </a:prstGeom>
          <a:noFill/>
        </p:spPr>
        <p:txBody>
          <a:bodyPr wrap="none" rtlCol="0">
            <a:spAutoFit/>
          </a:bodyPr>
          <a:lstStyle/>
          <a:p>
            <a:r>
              <a:rPr lang="en-US" sz="2800" b="1" dirty="0" smtClean="0">
                <a:solidFill>
                  <a:srgbClr val="FF0000"/>
                </a:solidFill>
              </a:rPr>
              <a:t>Electronic properties of materials</a:t>
            </a:r>
            <a:endParaRPr lang="en-US" sz="2800" b="1" dirty="0">
              <a:solidFill>
                <a:srgbClr val="FF0000"/>
              </a:solidFill>
            </a:endParaRPr>
          </a:p>
        </p:txBody>
      </p:sp>
      <p:sp>
        <p:nvSpPr>
          <p:cNvPr id="5" name="CasellaDiTesto 4"/>
          <p:cNvSpPr txBox="1"/>
          <p:nvPr/>
        </p:nvSpPr>
        <p:spPr>
          <a:xfrm>
            <a:off x="899592" y="1124744"/>
            <a:ext cx="3202159" cy="923330"/>
          </a:xfrm>
          <a:prstGeom prst="rect">
            <a:avLst/>
          </a:prstGeom>
          <a:noFill/>
        </p:spPr>
        <p:txBody>
          <a:bodyPr wrap="none" rtlCol="0">
            <a:spAutoFit/>
          </a:bodyPr>
          <a:lstStyle/>
          <a:p>
            <a:r>
              <a:rPr lang="en-US" dirty="0" smtClean="0"/>
              <a:t>Justify:</a:t>
            </a:r>
          </a:p>
          <a:p>
            <a:pPr marL="285750" indent="-285750">
              <a:buFontTx/>
              <a:buChar char="-"/>
            </a:pPr>
            <a:r>
              <a:rPr lang="en-US" dirty="0" smtClean="0"/>
              <a:t>Electron transport properties</a:t>
            </a:r>
          </a:p>
          <a:p>
            <a:pPr marL="285750" indent="-285750">
              <a:buFontTx/>
              <a:buChar char="-"/>
            </a:pPr>
            <a:r>
              <a:rPr lang="en-US" dirty="0" smtClean="0"/>
              <a:t>Optical properties</a:t>
            </a:r>
            <a:endParaRPr lang="en-US" dirty="0"/>
          </a:p>
        </p:txBody>
      </p:sp>
    </p:spTree>
    <p:extLst>
      <p:ext uri="{BB962C8B-B14F-4D97-AF65-F5344CB8AC3E}">
        <p14:creationId xmlns:p14="http://schemas.microsoft.com/office/powerpoint/2010/main" val="199430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647" y="2232212"/>
            <a:ext cx="4320000" cy="44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680000" cy="228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827420"/>
            <a:ext cx="3009927" cy="369332"/>
          </a:xfrm>
          <a:prstGeom prst="rect">
            <a:avLst/>
          </a:prstGeom>
          <a:noFill/>
        </p:spPr>
        <p:txBody>
          <a:bodyPr wrap="none" rtlCol="0">
            <a:spAutoFit/>
          </a:bodyPr>
          <a:lstStyle/>
          <a:p>
            <a:r>
              <a:rPr lang="en-US" dirty="0" smtClean="0">
                <a:solidFill>
                  <a:srgbClr val="3333FF"/>
                </a:solidFill>
              </a:rPr>
              <a:t>Molecular orbital for N atoms:</a:t>
            </a:r>
            <a:endParaRPr lang="en-US" dirty="0">
              <a:solidFill>
                <a:srgbClr val="3333FF"/>
              </a:solidFill>
            </a:endParaRPr>
          </a:p>
        </p:txBody>
      </p:sp>
      <p:sp>
        <p:nvSpPr>
          <p:cNvPr id="6" name="CasellaDiTesto 5"/>
          <p:cNvSpPr txBox="1"/>
          <p:nvPr/>
        </p:nvSpPr>
        <p:spPr>
          <a:xfrm>
            <a:off x="6791456" y="1829912"/>
            <a:ext cx="1927900" cy="646331"/>
          </a:xfrm>
          <a:prstGeom prst="rect">
            <a:avLst/>
          </a:prstGeom>
          <a:noFill/>
        </p:spPr>
        <p:txBody>
          <a:bodyPr wrap="none" rtlCol="0">
            <a:spAutoFit/>
          </a:bodyPr>
          <a:lstStyle/>
          <a:p>
            <a:r>
              <a:rPr lang="en-US" dirty="0" smtClean="0">
                <a:solidFill>
                  <a:srgbClr val="3333FF"/>
                </a:solidFill>
              </a:rPr>
              <a:t>In the case of Na</a:t>
            </a:r>
          </a:p>
          <a:p>
            <a:r>
              <a:rPr lang="en-US" dirty="0" smtClean="0">
                <a:solidFill>
                  <a:srgbClr val="3333FF"/>
                </a:solidFill>
              </a:rPr>
              <a:t>(and other metals)</a:t>
            </a:r>
            <a:endParaRPr lang="en-US" dirty="0">
              <a:solidFill>
                <a:srgbClr val="3333FF"/>
              </a:solidFill>
            </a:endParaRPr>
          </a:p>
        </p:txBody>
      </p:sp>
      <p:sp>
        <p:nvSpPr>
          <p:cNvPr id="4" name="CasellaDiTesto 3"/>
          <p:cNvSpPr txBox="1"/>
          <p:nvPr/>
        </p:nvSpPr>
        <p:spPr>
          <a:xfrm>
            <a:off x="107504" y="4014593"/>
            <a:ext cx="4824016" cy="1477328"/>
          </a:xfrm>
          <a:prstGeom prst="rect">
            <a:avLst/>
          </a:prstGeom>
          <a:noFill/>
        </p:spPr>
        <p:txBody>
          <a:bodyPr wrap="square" rtlCol="0">
            <a:spAutoFit/>
          </a:bodyPr>
          <a:lstStyle/>
          <a:p>
            <a:r>
              <a:rPr lang="en-US" b="1" dirty="0" smtClean="0">
                <a:solidFill>
                  <a:srgbClr val="FF0000"/>
                </a:solidFill>
              </a:rPr>
              <a:t>Metallic bond</a:t>
            </a:r>
          </a:p>
          <a:p>
            <a:r>
              <a:rPr lang="en-US" dirty="0" smtClean="0"/>
              <a:t>Overlapping of the energy states deriving for higher occupied and lowest unoccupied atomic orbitals: electrons are allowed to spread around over all the atoms in the “molecule” (= crystal).</a:t>
            </a:r>
            <a:endParaRPr lang="en-US" dirty="0"/>
          </a:p>
        </p:txBody>
      </p:sp>
    </p:spTree>
    <p:extLst>
      <p:ext uri="{BB962C8B-B14F-4D97-AF65-F5344CB8AC3E}">
        <p14:creationId xmlns:p14="http://schemas.microsoft.com/office/powerpoint/2010/main" val="930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5870575" cy="35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02525" y="929502"/>
            <a:ext cx="1741439" cy="369332"/>
          </a:xfrm>
          <a:prstGeom prst="rect">
            <a:avLst/>
          </a:prstGeom>
          <a:noFill/>
        </p:spPr>
        <p:txBody>
          <a:bodyPr wrap="none" rtlCol="0">
            <a:spAutoFit/>
          </a:bodyPr>
          <a:lstStyle/>
          <a:p>
            <a:r>
              <a:rPr lang="en-US" b="1" dirty="0" smtClean="0">
                <a:solidFill>
                  <a:srgbClr val="3333FF"/>
                </a:solidFill>
              </a:rPr>
              <a:t>In the case of Si:</a:t>
            </a:r>
          </a:p>
        </p:txBody>
      </p:sp>
      <p:sp>
        <p:nvSpPr>
          <p:cNvPr id="5" name="CasellaDiTesto 4"/>
          <p:cNvSpPr txBox="1"/>
          <p:nvPr/>
        </p:nvSpPr>
        <p:spPr>
          <a:xfrm>
            <a:off x="7202215" y="3402378"/>
            <a:ext cx="391454" cy="369332"/>
          </a:xfrm>
          <a:prstGeom prst="rect">
            <a:avLst/>
          </a:prstGeom>
          <a:noFill/>
        </p:spPr>
        <p:txBody>
          <a:bodyPr wrap="none" rtlCol="0">
            <a:spAutoFit/>
          </a:bodyPr>
          <a:lstStyle/>
          <a:p>
            <a:r>
              <a:rPr lang="en-US" dirty="0" smtClean="0"/>
              <a:t>3s</a:t>
            </a:r>
            <a:endParaRPr lang="en-US" dirty="0"/>
          </a:p>
        </p:txBody>
      </p:sp>
      <p:sp>
        <p:nvSpPr>
          <p:cNvPr id="11" name="CasellaDiTesto 10"/>
          <p:cNvSpPr txBox="1"/>
          <p:nvPr/>
        </p:nvSpPr>
        <p:spPr>
          <a:xfrm>
            <a:off x="7202215" y="2780928"/>
            <a:ext cx="423514" cy="369332"/>
          </a:xfrm>
          <a:prstGeom prst="rect">
            <a:avLst/>
          </a:prstGeom>
          <a:noFill/>
        </p:spPr>
        <p:txBody>
          <a:bodyPr wrap="none" rtlCol="0">
            <a:spAutoFit/>
          </a:bodyPr>
          <a:lstStyle/>
          <a:p>
            <a:r>
              <a:rPr lang="en-US" dirty="0" smtClean="0"/>
              <a:t>3p</a:t>
            </a:r>
            <a:endParaRPr lang="en-US" dirty="0"/>
          </a:p>
        </p:txBody>
      </p:sp>
    </p:spTree>
    <p:extLst>
      <p:ext uri="{BB962C8B-B14F-4D97-AF65-F5344CB8AC3E}">
        <p14:creationId xmlns:p14="http://schemas.microsoft.com/office/powerpoint/2010/main" val="21691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74753" y="692629"/>
            <a:ext cx="5400000" cy="270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416042" y="3716156"/>
                <a:ext cx="2824171" cy="694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m:t>
                      </m:r>
                      <m:f>
                        <m:fPr>
                          <m:ctrlPr>
                            <a:rPr lang="it-IT" b="0" i="1" smtClean="0">
                              <a:latin typeface="Cambria Math" panose="02040503050406030204" pitchFamily="18" charset="0"/>
                            </a:rPr>
                          </m:ctrlPr>
                        </m:fPr>
                        <m:num>
                          <m:r>
                            <a:rPr lang="it-IT" b="0" i="1" smtClean="0">
                              <a:latin typeface="Cambria Math"/>
                            </a:rPr>
                            <m:t>h</m:t>
                          </m:r>
                        </m:num>
                        <m:den>
                          <m:r>
                            <a:rPr lang="it-IT" b="0" i="1" smtClean="0">
                              <a:latin typeface="Cambria Math"/>
                            </a:rPr>
                            <m:t>8</m:t>
                          </m:r>
                          <m:sSup>
                            <m:sSupPr>
                              <m:ctrlPr>
                                <a:rPr lang="it-IT" b="0" i="1" smtClean="0">
                                  <a:latin typeface="Cambria Math" panose="02040503050406030204" pitchFamily="18" charset="0"/>
                                </a:rPr>
                              </m:ctrlPr>
                            </m:sSupPr>
                            <m:e>
                              <m:r>
                                <a:rPr lang="it-IT" b="0" i="1" smtClean="0">
                                  <a:latin typeface="Cambria Math"/>
                                  <a:ea typeface="Cambria Math"/>
                                </a:rPr>
                                <m:t>𝜋</m:t>
                              </m:r>
                            </m:e>
                            <m:sup>
                              <m:r>
                                <a:rPr lang="it-IT" b="0" i="1" smtClean="0">
                                  <a:latin typeface="Cambria Math"/>
                                </a:rPr>
                                <m:t>2</m:t>
                              </m:r>
                            </m:sup>
                          </m:sSup>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den>
                      </m:f>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it-IT" b="0" i="1" smtClean="0">
                                  <a:latin typeface="Cambria Math"/>
                                </a:rPr>
                                <m:t>𝑑</m:t>
                              </m:r>
                            </m:e>
                            <m:sup>
                              <m:r>
                                <a:rPr lang="it-IT" b="0" i="1" smtClean="0">
                                  <a:latin typeface="Cambria Math"/>
                                </a:rPr>
                                <m:t>2</m:t>
                              </m:r>
                            </m:sup>
                          </m:sSup>
                          <m:r>
                            <m:rPr>
                              <m:sty m:val="p"/>
                            </m:rPr>
                            <a:rPr lang="el-GR" i="1" smtClean="0">
                              <a:latin typeface="Cambria Math"/>
                              <a:ea typeface="Cambria Math"/>
                            </a:rPr>
                            <m:t>Ψ</m:t>
                          </m:r>
                        </m:num>
                        <m:den>
                          <m:r>
                            <a:rPr lang="it-IT" b="0" i="1" smtClean="0">
                              <a:latin typeface="Cambria Math"/>
                            </a:rPr>
                            <m:t>𝑑</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2</m:t>
                              </m:r>
                            </m:sup>
                          </m:sSup>
                        </m:den>
                      </m:f>
                      <m:r>
                        <a:rPr lang="it-IT" b="0" i="0" smtClean="0">
                          <a:latin typeface="Cambria Math"/>
                        </a:rPr>
                        <m:t>=(</m:t>
                      </m:r>
                      <m:r>
                        <m:rPr>
                          <m:sty m:val="p"/>
                        </m:rPr>
                        <a:rPr lang="it-IT" b="0" i="0" smtClean="0">
                          <a:latin typeface="Cambria Math"/>
                        </a:rPr>
                        <m:t>E</m:t>
                      </m:r>
                      <m:r>
                        <a:rPr lang="it-IT" b="0" i="0" smtClean="0">
                          <a:latin typeface="Cambria Math"/>
                        </a:rPr>
                        <m:t>−</m:t>
                      </m:r>
                      <m:r>
                        <m:rPr>
                          <m:sty m:val="p"/>
                        </m:rPr>
                        <a:rPr lang="it-IT" b="0" i="0" smtClean="0">
                          <a:latin typeface="Cambria Math"/>
                        </a:rPr>
                        <m:t>V</m:t>
                      </m:r>
                      <m:r>
                        <a:rPr lang="it-IT" b="0" i="0" smtClean="0">
                          <a:latin typeface="Cambria Math"/>
                        </a:rPr>
                        <m:t>)</m:t>
                      </m:r>
                      <m:r>
                        <m:rPr>
                          <m:sty m:val="p"/>
                        </m:rPr>
                        <a:rPr lang="el-GR" b="0" i="1" smtClean="0">
                          <a:latin typeface="Cambria Math"/>
                          <a:ea typeface="Cambria Math"/>
                        </a:rPr>
                        <m:t>Ψ</m:t>
                      </m:r>
                    </m:oMath>
                  </m:oMathPara>
                </a14:m>
                <a:endParaRPr lang="en-US"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416042" y="3716156"/>
                <a:ext cx="2824171" cy="694934"/>
              </a:xfrm>
              <a:prstGeom prst="rect">
                <a:avLst/>
              </a:prstGeom>
              <a:blipFill rotWithShape="1">
                <a:blip r:embed="rId3"/>
                <a:stretch>
                  <a:fillRect/>
                </a:stretch>
              </a:blipFill>
            </p:spPr>
            <p:txBody>
              <a:bodyPr/>
              <a:lstStyle/>
              <a:p>
                <a:r>
                  <a:rPr lang="en-US">
                    <a:noFill/>
                  </a:rPr>
                  <a:t> </a:t>
                </a:r>
              </a:p>
            </p:txBody>
          </p:sp>
        </mc:Fallback>
      </mc:AlternateContent>
      <p:sp>
        <p:nvSpPr>
          <p:cNvPr id="6" name="CasellaDiTesto 5"/>
          <p:cNvSpPr txBox="1"/>
          <p:nvPr/>
        </p:nvSpPr>
        <p:spPr>
          <a:xfrm>
            <a:off x="416042" y="3356992"/>
            <a:ext cx="1874231" cy="369332"/>
          </a:xfrm>
          <a:prstGeom prst="rect">
            <a:avLst/>
          </a:prstGeom>
          <a:noFill/>
        </p:spPr>
        <p:txBody>
          <a:bodyPr wrap="none" rtlCol="0">
            <a:spAutoFit/>
          </a:bodyPr>
          <a:lstStyle/>
          <a:p>
            <a:r>
              <a:rPr lang="en-US" dirty="0" smtClean="0"/>
              <a:t>In one dimension:</a:t>
            </a:r>
            <a:endParaRPr lang="en-US" dirty="0"/>
          </a:p>
        </p:txBody>
      </p:sp>
      <mc:AlternateContent xmlns:mc="http://schemas.openxmlformats.org/markup-compatibility/2006" xmlns:a14="http://schemas.microsoft.com/office/drawing/2010/main">
        <mc:Choice Requires="a14">
          <p:sp>
            <p:nvSpPr>
              <p:cNvPr id="8" name="CasellaDiTesto 7"/>
              <p:cNvSpPr txBox="1"/>
              <p:nvPr/>
            </p:nvSpPr>
            <p:spPr>
              <a:xfrm>
                <a:off x="484904" y="5013176"/>
                <a:ext cx="2489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𝑉</m:t>
                      </m:r>
                      <m:r>
                        <a:rPr lang="it-IT" b="0" i="1" smtClean="0">
                          <a:latin typeface="Cambria Math"/>
                        </a:rPr>
                        <m:t>=0; </m:t>
                      </m:r>
                      <m:sSub>
                        <m:sSubPr>
                          <m:ctrlPr>
                            <a:rPr lang="it-IT" b="0" i="1" smtClean="0">
                              <a:latin typeface="Cambria Math" panose="02040503050406030204" pitchFamily="18" charset="0"/>
                            </a:rPr>
                          </m:ctrlPr>
                        </m:sSubPr>
                        <m:e>
                          <m:r>
                            <m:rPr>
                              <m:sty m:val="p"/>
                            </m:rPr>
                            <a:rPr lang="el-GR" b="0" i="1" smtClean="0">
                              <a:latin typeface="Cambria Math"/>
                              <a:ea typeface="Cambria Math"/>
                            </a:rPr>
                            <m:t>Ψ</m:t>
                          </m:r>
                        </m:e>
                        <m:sub>
                          <m:r>
                            <a:rPr lang="it-IT" b="0" i="1" smtClean="0">
                              <a:latin typeface="Cambria Math"/>
                            </a:rPr>
                            <m:t>𝑥</m:t>
                          </m:r>
                          <m:r>
                            <a:rPr lang="it-IT" b="0" i="1" smtClean="0">
                              <a:latin typeface="Cambria Math"/>
                            </a:rPr>
                            <m:t>=0</m:t>
                          </m:r>
                        </m:sub>
                      </m:sSub>
                      <m:r>
                        <a:rPr lang="it-IT" b="0" i="1" smtClean="0">
                          <a:latin typeface="Cambria Math"/>
                        </a:rPr>
                        <m:t>=0;</m:t>
                      </m:r>
                      <m:sSub>
                        <m:sSubPr>
                          <m:ctrlPr>
                            <a:rPr lang="it-IT" i="1">
                              <a:latin typeface="Cambria Math" panose="02040503050406030204" pitchFamily="18" charset="0"/>
                            </a:rPr>
                          </m:ctrlPr>
                        </m:sSubPr>
                        <m:e>
                          <m:r>
                            <m:rPr>
                              <m:sty m:val="p"/>
                            </m:rPr>
                            <a:rPr lang="el-GR" i="1">
                              <a:latin typeface="Cambria Math"/>
                              <a:ea typeface="Cambria Math"/>
                            </a:rPr>
                            <m:t>Ψ</m:t>
                          </m:r>
                        </m:e>
                        <m:sub>
                          <m:r>
                            <a:rPr lang="it-IT" i="1">
                              <a:latin typeface="Cambria Math"/>
                            </a:rPr>
                            <m:t>𝑥</m:t>
                          </m:r>
                          <m:r>
                            <a:rPr lang="it-IT" i="1">
                              <a:latin typeface="Cambria Math"/>
                            </a:rPr>
                            <m:t>=</m:t>
                          </m:r>
                          <m:r>
                            <a:rPr lang="it-IT" b="0" i="1" smtClean="0">
                              <a:latin typeface="Cambria Math"/>
                            </a:rPr>
                            <m:t>𝑎</m:t>
                          </m:r>
                        </m:sub>
                      </m:sSub>
                    </m:oMath>
                  </m:oMathPara>
                </a14:m>
                <a:endParaRPr lang="en-US"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484904" y="5013176"/>
                <a:ext cx="2489849"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484904" y="5733256"/>
                <a:ext cx="1412951" cy="6949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a:rPr>
                                <m:t>𝑛</m:t>
                              </m:r>
                            </m:e>
                            <m:sup>
                              <m:r>
                                <a:rPr lang="it-IT" i="1">
                                  <a:latin typeface="Cambria Math"/>
                                </a:rPr>
                                <m:t>2</m:t>
                              </m:r>
                            </m:sup>
                          </m:sSup>
                          <m:sSup>
                            <m:sSupPr>
                              <m:ctrlPr>
                                <a:rPr lang="it-IT" i="1">
                                  <a:latin typeface="Cambria Math" panose="02040503050406030204" pitchFamily="18" charset="0"/>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sSup>
                            <m:sSupPr>
                              <m:ctrlPr>
                                <a:rPr lang="it-IT" b="0" i="1" smtClean="0">
                                  <a:latin typeface="Cambria Math" panose="02040503050406030204" pitchFamily="18" charset="0"/>
                                </a:rPr>
                              </m:ctrlPr>
                            </m:sSupPr>
                            <m:e>
                              <m:r>
                                <a:rPr lang="it-IT" b="0" i="1" smtClean="0">
                                  <a:latin typeface="Cambria Math"/>
                                </a:rPr>
                                <m:t>𝑎</m:t>
                              </m:r>
                            </m:e>
                            <m:sup>
                              <m:r>
                                <a:rPr lang="it-IT" b="0" i="1" smtClean="0">
                                  <a:latin typeface="Cambria Math"/>
                                </a:rPr>
                                <m:t>2</m:t>
                              </m:r>
                            </m:sup>
                          </m:sSup>
                        </m:den>
                      </m:f>
                    </m:oMath>
                  </m:oMathPara>
                </a14:m>
                <a:endParaRPr lang="en-US" dirty="0"/>
              </a:p>
            </p:txBody>
          </p:sp>
        </mc:Choice>
        <mc:Fallback xmlns="">
          <p:sp>
            <p:nvSpPr>
              <p:cNvPr id="10" name="Rettangolo 9"/>
              <p:cNvSpPr>
                <a:spLocks noRot="1" noChangeAspect="1" noMove="1" noResize="1" noEditPoints="1" noAdjustHandles="1" noChangeArrowheads="1" noChangeShapeType="1" noTextEdit="1"/>
              </p:cNvSpPr>
              <p:nvPr/>
            </p:nvSpPr>
            <p:spPr>
              <a:xfrm>
                <a:off x="484904" y="5733256"/>
                <a:ext cx="1412951" cy="694934"/>
              </a:xfrm>
              <a:prstGeom prst="rect">
                <a:avLst/>
              </a:prstGeom>
              <a:blipFill rotWithShape="1">
                <a:blip r:embed="rId5"/>
                <a:stretch>
                  <a:fillRect/>
                </a:stretch>
              </a:blipFill>
            </p:spPr>
            <p:txBody>
              <a:bodyPr/>
              <a:lstStyle/>
              <a:p>
                <a:r>
                  <a:rPr lang="en-US">
                    <a:noFill/>
                  </a:rPr>
                  <a:t> </a:t>
                </a:r>
              </a:p>
            </p:txBody>
          </p:sp>
        </mc:Fallback>
      </mc:AlternateContent>
      <p:sp>
        <p:nvSpPr>
          <p:cNvPr id="14" name="CasellaDiTesto 13"/>
          <p:cNvSpPr txBox="1"/>
          <p:nvPr/>
        </p:nvSpPr>
        <p:spPr>
          <a:xfrm>
            <a:off x="4760870" y="3356992"/>
            <a:ext cx="1539268" cy="369332"/>
          </a:xfrm>
          <a:prstGeom prst="rect">
            <a:avLst/>
          </a:prstGeom>
          <a:noFill/>
        </p:spPr>
        <p:txBody>
          <a:bodyPr wrap="none" rtlCol="0">
            <a:spAutoFit/>
          </a:bodyPr>
          <a:lstStyle/>
          <a:p>
            <a:r>
              <a:rPr lang="en-US" dirty="0" smtClean="0"/>
              <a:t>In 3D (crystal):</a:t>
            </a:r>
            <a:endParaRPr lang="en-US" dirty="0"/>
          </a:p>
        </p:txBody>
      </p:sp>
      <mc:AlternateContent xmlns:mc="http://schemas.openxmlformats.org/markup-compatibility/2006" xmlns:a14="http://schemas.microsoft.com/office/drawing/2010/main">
        <mc:Choice Requires="a14">
          <p:sp>
            <p:nvSpPr>
              <p:cNvPr id="15" name="Rettangolo 14"/>
              <p:cNvSpPr/>
              <p:nvPr/>
            </p:nvSpPr>
            <p:spPr>
              <a:xfrm>
                <a:off x="4760870" y="3737900"/>
                <a:ext cx="3028714" cy="727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den>
                      </m:f>
                      <m:d>
                        <m:dPr>
                          <m:ctrlPr>
                            <a:rPr lang="it-IT" i="1" smtClean="0">
                              <a:latin typeface="Cambria Math" panose="02040503050406030204" pitchFamily="18" charset="0"/>
                            </a:rPr>
                          </m:ctrlPr>
                        </m:dPr>
                        <m:e>
                          <m:f>
                            <m:fPr>
                              <m:ctrlPr>
                                <a:rPr lang="it-IT" i="1" smtClean="0">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en-GB" i="1">
                                      <a:latin typeface="Cambria Math"/>
                                    </a:rPr>
                                    <m:t>𝑎</m:t>
                                  </m:r>
                                </m:sub>
                                <m:sup>
                                  <m:r>
                                    <a:rPr lang="en-GB" i="1">
                                      <a:latin typeface="Cambria Math"/>
                                    </a:rPr>
                                    <m:t>2</m:t>
                                  </m:r>
                                </m:sup>
                              </m:sSubSup>
                              <m:r>
                                <m:rPr>
                                  <m:nor/>
                                </m:rPr>
                                <a:rPr lang="it-IT"/>
                                <m:t> </m:t>
                              </m:r>
                            </m:num>
                            <m:den>
                              <m:sSup>
                                <m:sSupPr>
                                  <m:ctrlPr>
                                    <a:rPr lang="it-IT" i="1" smtClean="0">
                                      <a:latin typeface="Cambria Math" panose="02040503050406030204" pitchFamily="18" charset="0"/>
                                    </a:rPr>
                                  </m:ctrlPr>
                                </m:sSupPr>
                                <m:e>
                                  <m:r>
                                    <a:rPr lang="it-IT" b="0" i="1" smtClean="0">
                                      <a:latin typeface="Cambria Math"/>
                                    </a:rPr>
                                    <m:t>𝑎</m:t>
                                  </m:r>
                                </m:e>
                                <m:sup>
                                  <m:r>
                                    <a:rPr lang="it-IT" b="0" i="1" smtClean="0">
                                      <a:latin typeface="Cambria Math"/>
                                    </a:rPr>
                                    <m:t>2</m:t>
                                  </m:r>
                                </m:sup>
                              </m:sSup>
                            </m:den>
                          </m:f>
                          <m:r>
                            <a:rPr lang="it-IT" b="0" i="1" smtClean="0">
                              <a:latin typeface="Cambria Math"/>
                            </a:rPr>
                            <m:t>+</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it-IT" b="0" i="1" smtClean="0">
                                      <a:latin typeface="Cambria Math"/>
                                    </a:rPr>
                                    <m:t>𝑏</m:t>
                                  </m:r>
                                </m:sub>
                                <m:sup>
                                  <m:r>
                                    <a:rPr lang="en-GB" i="1">
                                      <a:latin typeface="Cambria Math"/>
                                    </a:rPr>
                                    <m:t>2</m:t>
                                  </m:r>
                                </m:sup>
                              </m:sSubSup>
                              <m:r>
                                <m:rPr>
                                  <m:nor/>
                                </m:rPr>
                                <a:rPr lang="it-IT"/>
                                <m:t> </m:t>
                              </m:r>
                            </m:num>
                            <m:den>
                              <m:sSup>
                                <m:sSupPr>
                                  <m:ctrlPr>
                                    <a:rPr lang="it-IT" i="1">
                                      <a:latin typeface="Cambria Math" panose="02040503050406030204" pitchFamily="18" charset="0"/>
                                    </a:rPr>
                                  </m:ctrlPr>
                                </m:sSupPr>
                                <m:e>
                                  <m:r>
                                    <a:rPr lang="it-IT" b="0" i="1" smtClean="0">
                                      <a:latin typeface="Cambria Math"/>
                                    </a:rPr>
                                    <m:t>𝑏</m:t>
                                  </m:r>
                                </m:e>
                                <m:sup>
                                  <m:r>
                                    <a:rPr lang="it-IT" i="1">
                                      <a:latin typeface="Cambria Math"/>
                                    </a:rPr>
                                    <m:t>2</m:t>
                                  </m:r>
                                </m:sup>
                              </m:sSup>
                            </m:den>
                          </m:f>
                          <m:r>
                            <a:rPr lang="it-IT" i="1">
                              <a:latin typeface="Cambria Math"/>
                            </a:rPr>
                            <m:t>+</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it-IT" b="0" i="1" smtClean="0">
                                      <a:latin typeface="Cambria Math"/>
                                    </a:rPr>
                                    <m:t>𝑐</m:t>
                                  </m:r>
                                </m:sub>
                                <m:sup>
                                  <m:r>
                                    <a:rPr lang="en-GB" i="1">
                                      <a:latin typeface="Cambria Math"/>
                                    </a:rPr>
                                    <m:t>2</m:t>
                                  </m:r>
                                </m:sup>
                              </m:sSubSup>
                              <m:r>
                                <m:rPr>
                                  <m:nor/>
                                </m:rPr>
                                <a:rPr lang="it-IT"/>
                                <m:t> </m:t>
                              </m:r>
                            </m:num>
                            <m:den>
                              <m:sSup>
                                <m:sSupPr>
                                  <m:ctrlPr>
                                    <a:rPr lang="it-IT" i="1">
                                      <a:latin typeface="Cambria Math" panose="02040503050406030204" pitchFamily="18" charset="0"/>
                                    </a:rPr>
                                  </m:ctrlPr>
                                </m:sSupPr>
                                <m:e>
                                  <m:r>
                                    <a:rPr lang="it-IT" b="0" i="1" smtClean="0">
                                      <a:latin typeface="Cambria Math"/>
                                    </a:rPr>
                                    <m:t>𝑐</m:t>
                                  </m:r>
                                </m:e>
                                <m:sup>
                                  <m:r>
                                    <a:rPr lang="it-IT" i="1">
                                      <a:latin typeface="Cambria Math"/>
                                    </a:rPr>
                                    <m:t>2</m:t>
                                  </m:r>
                                </m:sup>
                              </m:sSup>
                            </m:den>
                          </m:f>
                        </m:e>
                      </m:d>
                    </m:oMath>
                  </m:oMathPara>
                </a14:m>
                <a:endParaRPr lang="en-US" dirty="0"/>
              </a:p>
            </p:txBody>
          </p:sp>
        </mc:Choice>
        <mc:Fallback xmlns="">
          <p:sp>
            <p:nvSpPr>
              <p:cNvPr id="15" name="Rettangolo 14"/>
              <p:cNvSpPr>
                <a:spLocks noRot="1" noChangeAspect="1" noMove="1" noResize="1" noEditPoints="1" noAdjustHandles="1" noChangeArrowheads="1" noChangeShapeType="1" noTextEdit="1"/>
              </p:cNvSpPr>
              <p:nvPr/>
            </p:nvSpPr>
            <p:spPr>
              <a:xfrm>
                <a:off x="4760870" y="3737900"/>
                <a:ext cx="3028714" cy="727571"/>
              </a:xfrm>
              <a:prstGeom prst="rect">
                <a:avLst/>
              </a:prstGeom>
              <a:blipFill rotWithShape="1">
                <a:blip r:embed="rId6"/>
                <a:stretch>
                  <a:fillRect/>
                </a:stretch>
              </a:blipFill>
            </p:spPr>
            <p:txBody>
              <a:bodyPr/>
              <a:lstStyle/>
              <a:p>
                <a:r>
                  <a:rPr lang="en-US">
                    <a:noFill/>
                  </a:rPr>
                  <a:t> </a:t>
                </a:r>
              </a:p>
            </p:txBody>
          </p:sp>
        </mc:Fallback>
      </mc:AlternateContent>
      <p:sp>
        <p:nvSpPr>
          <p:cNvPr id="13" name="CasellaDiTesto 12"/>
          <p:cNvSpPr txBox="1"/>
          <p:nvPr/>
        </p:nvSpPr>
        <p:spPr>
          <a:xfrm>
            <a:off x="4860032" y="4509120"/>
            <a:ext cx="3703450" cy="369332"/>
          </a:xfrm>
          <a:prstGeom prst="rect">
            <a:avLst/>
          </a:prstGeom>
          <a:noFill/>
        </p:spPr>
        <p:txBody>
          <a:bodyPr wrap="none" rtlCol="0">
            <a:spAutoFit/>
          </a:bodyPr>
          <a:lstStyle/>
          <a:p>
            <a:r>
              <a:rPr lang="en-US" dirty="0" smtClean="0">
                <a:solidFill>
                  <a:srgbClr val="FF0000"/>
                </a:solidFill>
              </a:rPr>
              <a:t>Many states with the same energy!!!!</a:t>
            </a:r>
            <a:endParaRPr lang="en-US" dirty="0">
              <a:solidFill>
                <a:srgbClr val="FF0000"/>
              </a:solidFill>
            </a:endParaRPr>
          </a:p>
        </p:txBody>
      </p:sp>
    </p:spTree>
    <p:extLst>
      <p:ext uri="{BB962C8B-B14F-4D97-AF65-F5344CB8AC3E}">
        <p14:creationId xmlns:p14="http://schemas.microsoft.com/office/powerpoint/2010/main" val="307982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4334780" y="445658"/>
            <a:ext cx="4629708" cy="3806197"/>
            <a:chOff x="3904002" y="445658"/>
            <a:chExt cx="4629708" cy="3806197"/>
          </a:xfrm>
        </p:grpSpPr>
        <p:grpSp>
          <p:nvGrpSpPr>
            <p:cNvPr id="7" name="Gruppo 6"/>
            <p:cNvGrpSpPr/>
            <p:nvPr/>
          </p:nvGrpSpPr>
          <p:grpSpPr>
            <a:xfrm>
              <a:off x="3904002" y="445658"/>
              <a:ext cx="4629708" cy="3806197"/>
              <a:chOff x="3923928" y="2852936"/>
              <a:chExt cx="4629708" cy="3806197"/>
            </a:xfrm>
          </p:grpSpPr>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29553"/>
                <a:ext cx="4629708" cy="352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756785" y="2852936"/>
                <a:ext cx="247263"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igura a mano libera 10"/>
            <p:cNvSpPr/>
            <p:nvPr/>
          </p:nvSpPr>
          <p:spPr>
            <a:xfrm>
              <a:off x="4659630" y="933450"/>
              <a:ext cx="3501390" cy="2160270"/>
            </a:xfrm>
            <a:custGeom>
              <a:avLst/>
              <a:gdLst>
                <a:gd name="connsiteX0" fmla="*/ 0 w 3501390"/>
                <a:gd name="connsiteY0" fmla="*/ 2160270 h 2160270"/>
                <a:gd name="connsiteX1" fmla="*/ 925830 w 3501390"/>
                <a:gd name="connsiteY1" fmla="*/ 1337310 h 2160270"/>
                <a:gd name="connsiteX2" fmla="*/ 1931670 w 3501390"/>
                <a:gd name="connsiteY2" fmla="*/ 689610 h 2160270"/>
                <a:gd name="connsiteX3" fmla="*/ 2594610 w 3501390"/>
                <a:gd name="connsiteY3" fmla="*/ 342900 h 2160270"/>
                <a:gd name="connsiteX4" fmla="*/ 3501390 w 3501390"/>
                <a:gd name="connsiteY4" fmla="*/ 0 h 2160270"/>
                <a:gd name="connsiteX0" fmla="*/ 0 w 3501390"/>
                <a:gd name="connsiteY0" fmla="*/ 2160270 h 2160270"/>
                <a:gd name="connsiteX1" fmla="*/ 430530 w 3501390"/>
                <a:gd name="connsiteY1" fmla="*/ 175641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68730 w 3501390"/>
                <a:gd name="connsiteY3" fmla="*/ 1123950 h 2160270"/>
                <a:gd name="connsiteX4" fmla="*/ 1931670 w 3501390"/>
                <a:gd name="connsiteY4" fmla="*/ 689610 h 2160270"/>
                <a:gd name="connsiteX5" fmla="*/ 2594610 w 3501390"/>
                <a:gd name="connsiteY5" fmla="*/ 342900 h 2160270"/>
                <a:gd name="connsiteX6" fmla="*/ 3501390 w 3501390"/>
                <a:gd name="connsiteY6"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42060 w 3501390"/>
                <a:gd name="connsiteY3" fmla="*/ 1108710 h 2160270"/>
                <a:gd name="connsiteX4" fmla="*/ 1931670 w 3501390"/>
                <a:gd name="connsiteY4" fmla="*/ 689610 h 2160270"/>
                <a:gd name="connsiteX5" fmla="*/ 2594610 w 3501390"/>
                <a:gd name="connsiteY5" fmla="*/ 342900 h 2160270"/>
                <a:gd name="connsiteX6" fmla="*/ 3501390 w 3501390"/>
                <a:gd name="connsiteY6" fmla="*/ 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1390" h="2160270">
                  <a:moveTo>
                    <a:pt x="0" y="2160270"/>
                  </a:moveTo>
                  <a:cubicBezTo>
                    <a:pt x="71755" y="2092960"/>
                    <a:pt x="253365" y="1874520"/>
                    <a:pt x="407670" y="1737360"/>
                  </a:cubicBezTo>
                  <a:cubicBezTo>
                    <a:pt x="561975" y="1600200"/>
                    <a:pt x="786765" y="1442085"/>
                    <a:pt x="925830" y="1337310"/>
                  </a:cubicBezTo>
                  <a:cubicBezTo>
                    <a:pt x="1064895" y="1232535"/>
                    <a:pt x="1074420" y="1216660"/>
                    <a:pt x="1242060" y="1108710"/>
                  </a:cubicBezTo>
                  <a:cubicBezTo>
                    <a:pt x="1409700" y="1000760"/>
                    <a:pt x="1706245" y="817245"/>
                    <a:pt x="1931670" y="689610"/>
                  </a:cubicBezTo>
                  <a:cubicBezTo>
                    <a:pt x="2157095" y="561975"/>
                    <a:pt x="2332990" y="457835"/>
                    <a:pt x="2594610" y="342900"/>
                  </a:cubicBezTo>
                  <a:cubicBezTo>
                    <a:pt x="2856230" y="227965"/>
                    <a:pt x="3178810" y="113982"/>
                    <a:pt x="3501390" y="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6705600" y="1562100"/>
              <a:ext cx="487680" cy="1611630"/>
            </a:xfrm>
            <a:custGeom>
              <a:avLst/>
              <a:gdLst>
                <a:gd name="connsiteX0" fmla="*/ 0 w 487680"/>
                <a:gd name="connsiteY0" fmla="*/ 0 h 1611630"/>
                <a:gd name="connsiteX1" fmla="*/ 118110 w 487680"/>
                <a:gd name="connsiteY1" fmla="*/ 80010 h 1611630"/>
                <a:gd name="connsiteX2" fmla="*/ 186690 w 487680"/>
                <a:gd name="connsiteY2" fmla="*/ 220980 h 1611630"/>
                <a:gd name="connsiteX3" fmla="*/ 201930 w 487680"/>
                <a:gd name="connsiteY3" fmla="*/ 613410 h 1611630"/>
                <a:gd name="connsiteX4" fmla="*/ 186690 w 487680"/>
                <a:gd name="connsiteY4" fmla="*/ 1257300 h 1611630"/>
                <a:gd name="connsiteX5" fmla="*/ 285750 w 487680"/>
                <a:gd name="connsiteY5" fmla="*/ 1489710 h 1611630"/>
                <a:gd name="connsiteX6" fmla="*/ 396240 w 487680"/>
                <a:gd name="connsiteY6" fmla="*/ 1584960 h 1611630"/>
                <a:gd name="connsiteX7" fmla="*/ 487680 w 487680"/>
                <a:gd name="connsiteY7" fmla="*/ 1611630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 h="1611630">
                  <a:moveTo>
                    <a:pt x="0" y="0"/>
                  </a:moveTo>
                  <a:cubicBezTo>
                    <a:pt x="43497" y="21590"/>
                    <a:pt x="86995" y="43180"/>
                    <a:pt x="118110" y="80010"/>
                  </a:cubicBezTo>
                  <a:cubicBezTo>
                    <a:pt x="149225" y="116840"/>
                    <a:pt x="172720" y="132080"/>
                    <a:pt x="186690" y="220980"/>
                  </a:cubicBezTo>
                  <a:cubicBezTo>
                    <a:pt x="200660" y="309880"/>
                    <a:pt x="201930" y="440690"/>
                    <a:pt x="201930" y="613410"/>
                  </a:cubicBezTo>
                  <a:cubicBezTo>
                    <a:pt x="201930" y="786130"/>
                    <a:pt x="172720" y="1111250"/>
                    <a:pt x="186690" y="1257300"/>
                  </a:cubicBezTo>
                  <a:cubicBezTo>
                    <a:pt x="200660" y="1403350"/>
                    <a:pt x="250825" y="1435100"/>
                    <a:pt x="285750" y="1489710"/>
                  </a:cubicBezTo>
                  <a:cubicBezTo>
                    <a:pt x="320675" y="1544320"/>
                    <a:pt x="362585" y="1564640"/>
                    <a:pt x="396240" y="1584960"/>
                  </a:cubicBezTo>
                  <a:cubicBezTo>
                    <a:pt x="429895" y="1605280"/>
                    <a:pt x="458787" y="1608455"/>
                    <a:pt x="487680" y="16116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p:graphicFrame>
        <p:nvGraphicFramePr>
          <p:cNvPr id="2" name="Oggetto 1"/>
          <p:cNvGraphicFramePr>
            <a:graphicFrameLocks noChangeAspect="1"/>
          </p:cNvGraphicFramePr>
          <p:nvPr>
            <p:extLst>
              <p:ext uri="{D42A27DB-BD31-4B8C-83A1-F6EECF244321}">
                <p14:modId xmlns:p14="http://schemas.microsoft.com/office/powerpoint/2010/main" val="3444197773"/>
              </p:ext>
            </p:extLst>
          </p:nvPr>
        </p:nvGraphicFramePr>
        <p:xfrm>
          <a:off x="286561" y="3743543"/>
          <a:ext cx="3371850" cy="1468438"/>
        </p:xfrm>
        <a:graphic>
          <a:graphicData uri="http://schemas.openxmlformats.org/presentationml/2006/ole">
            <mc:AlternateContent xmlns:mc="http://schemas.openxmlformats.org/markup-compatibility/2006">
              <mc:Choice xmlns:v="urn:schemas-microsoft-com:vml" Requires="v">
                <p:oleObj spid="_x0000_s96281" name="Equation" r:id="rId4" imgW="1282680" imgH="558720" progId="Equation.DSMT4">
                  <p:embed/>
                </p:oleObj>
              </mc:Choice>
              <mc:Fallback>
                <p:oleObj name="Equation" r:id="rId4" imgW="1282680" imgH="55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61" y="3743543"/>
                        <a:ext cx="3371850" cy="14684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asellaDiTesto 3"/>
          <p:cNvSpPr txBox="1"/>
          <p:nvPr/>
        </p:nvSpPr>
        <p:spPr>
          <a:xfrm>
            <a:off x="540908" y="3239487"/>
            <a:ext cx="2933239" cy="369332"/>
          </a:xfrm>
          <a:prstGeom prst="rect">
            <a:avLst/>
          </a:prstGeom>
          <a:noFill/>
        </p:spPr>
        <p:txBody>
          <a:bodyPr wrap="none" rtlCol="0">
            <a:spAutoFit/>
          </a:bodyPr>
          <a:lstStyle/>
          <a:p>
            <a:pPr algn="ctr"/>
            <a:r>
              <a:rPr lang="en-US" b="1" dirty="0" smtClean="0">
                <a:solidFill>
                  <a:srgbClr val="FF0000"/>
                </a:solidFill>
              </a:rPr>
              <a:t>Fermi-Dirac “filling” function</a:t>
            </a:r>
            <a:endParaRPr lang="en-US" b="1" dirty="0">
              <a:solidFill>
                <a:srgbClr val="FF0000"/>
              </a:solidFill>
            </a:endParaRPr>
          </a:p>
        </p:txBody>
      </p:sp>
      <p:sp>
        <p:nvSpPr>
          <p:cNvPr id="8" name="CasellaDiTesto 7"/>
          <p:cNvSpPr txBox="1"/>
          <p:nvPr/>
        </p:nvSpPr>
        <p:spPr>
          <a:xfrm>
            <a:off x="107504" y="719808"/>
            <a:ext cx="2308324" cy="461665"/>
          </a:xfrm>
          <a:prstGeom prst="rect">
            <a:avLst/>
          </a:prstGeom>
          <a:noFill/>
        </p:spPr>
        <p:txBody>
          <a:bodyPr wrap="none" rtlCol="0">
            <a:spAutoFit/>
          </a:bodyPr>
          <a:lstStyle/>
          <a:p>
            <a:r>
              <a:rPr lang="en-US" sz="2400" b="1" dirty="0" smtClean="0">
                <a:solidFill>
                  <a:srgbClr val="3333FF"/>
                </a:solidFill>
              </a:rPr>
              <a:t>Density of states</a:t>
            </a:r>
            <a:endParaRPr lang="en-US" sz="2400" b="1" dirty="0">
              <a:solidFill>
                <a:srgbClr val="3333FF"/>
              </a:solidFill>
            </a:endParaRPr>
          </a:p>
        </p:txBody>
      </p:sp>
      <mc:AlternateContent xmlns:mc="http://schemas.openxmlformats.org/markup-compatibility/2006" xmlns:a14="http://schemas.microsoft.com/office/drawing/2010/main">
        <mc:Choice Requires="a14">
          <p:sp>
            <p:nvSpPr>
              <p:cNvPr id="9" name="CasellaDiTesto 8"/>
              <p:cNvSpPr txBox="1"/>
              <p:nvPr/>
            </p:nvSpPr>
            <p:spPr>
              <a:xfrm>
                <a:off x="107504" y="1185476"/>
                <a:ext cx="4208844" cy="848309"/>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it-IT" sz="2400" b="0" i="1" smtClean="0">
                              <a:latin typeface="Cambria Math"/>
                            </a:rPr>
                            <m:t>𝑁</m:t>
                          </m:r>
                        </m:e>
                        <m:sub>
                          <m:d>
                            <m:dPr>
                              <m:ctrlPr>
                                <a:rPr lang="en-US" sz="2400" i="1" smtClean="0">
                                  <a:latin typeface="Cambria Math" panose="02040503050406030204" pitchFamily="18" charset="0"/>
                                </a:rPr>
                              </m:ctrlPr>
                            </m:dPr>
                            <m:e>
                              <m:r>
                                <a:rPr lang="it-IT" sz="2400" b="0" i="1" smtClean="0">
                                  <a:latin typeface="Cambria Math"/>
                                </a:rPr>
                                <m:t>𝐸</m:t>
                              </m:r>
                            </m:e>
                          </m:d>
                        </m:sub>
                      </m:sSub>
                      <m:r>
                        <a:rPr lang="it-IT" sz="2400" b="0" i="1" smtClean="0">
                          <a:latin typeface="Cambria Math"/>
                        </a:rPr>
                        <m:t>𝑑𝐸</m:t>
                      </m:r>
                      <m:r>
                        <a:rPr lang="it-IT" sz="2400" b="0" i="1" smtClean="0">
                          <a:latin typeface="Cambria Math"/>
                        </a:rPr>
                        <m:t>=</m:t>
                      </m:r>
                      <m:f>
                        <m:fPr>
                          <m:ctrlPr>
                            <a:rPr lang="it-IT" sz="2400" b="0" i="1" smtClean="0">
                              <a:latin typeface="Cambria Math" panose="02040503050406030204" pitchFamily="18" charset="0"/>
                            </a:rPr>
                          </m:ctrlPr>
                        </m:fPr>
                        <m:num>
                          <m:r>
                            <a:rPr lang="it-IT" sz="2400" b="0" i="1" smtClean="0">
                              <a:latin typeface="Cambria Math"/>
                            </a:rPr>
                            <m:t>2</m:t>
                          </m:r>
                          <m:sSup>
                            <m:sSupPr>
                              <m:ctrlPr>
                                <a:rPr lang="it-IT" sz="2400" b="0" i="1" smtClean="0">
                                  <a:latin typeface="Cambria Math" panose="02040503050406030204" pitchFamily="18" charset="0"/>
                                </a:rPr>
                              </m:ctrlPr>
                            </m:sSupPr>
                            <m:e>
                              <m:d>
                                <m:dPr>
                                  <m:ctrlPr>
                                    <a:rPr lang="it-IT" sz="2400" b="0" i="1" smtClean="0">
                                      <a:latin typeface="Cambria Math" panose="02040503050406030204" pitchFamily="18" charset="0"/>
                                    </a:rPr>
                                  </m:ctrlPr>
                                </m:dPr>
                                <m:e>
                                  <m:r>
                                    <a:rPr lang="it-IT" sz="2400" b="0" i="1" smtClean="0">
                                      <a:latin typeface="Cambria Math"/>
                                    </a:rPr>
                                    <m:t>2</m:t>
                                  </m:r>
                                  <m:sSub>
                                    <m:sSubPr>
                                      <m:ctrlPr>
                                        <a:rPr lang="it-IT" sz="2400" b="0" i="1" smtClean="0">
                                          <a:latin typeface="Cambria Math" panose="02040503050406030204" pitchFamily="18" charset="0"/>
                                        </a:rPr>
                                      </m:ctrlPr>
                                    </m:sSubPr>
                                    <m:e>
                                      <m:r>
                                        <a:rPr lang="it-IT" sz="2400" b="0" i="1" smtClean="0">
                                          <a:latin typeface="Cambria Math"/>
                                        </a:rPr>
                                        <m:t>𝑚</m:t>
                                      </m:r>
                                    </m:e>
                                    <m:sub>
                                      <m:r>
                                        <a:rPr lang="it-IT" sz="2400" b="0" i="1" smtClean="0">
                                          <a:latin typeface="Cambria Math"/>
                                        </a:rPr>
                                        <m:t>𝑒</m:t>
                                      </m:r>
                                    </m:sub>
                                  </m:sSub>
                                </m:e>
                              </m:d>
                            </m:e>
                            <m:sup>
                              <m:r>
                                <a:rPr lang="it-IT" sz="2400" b="0" i="1" smtClean="0">
                                  <a:latin typeface="Cambria Math"/>
                                </a:rPr>
                                <m:t>3/2</m:t>
                              </m:r>
                            </m:sup>
                          </m:sSup>
                          <m:r>
                            <a:rPr lang="it-IT" sz="2400" b="0" i="1" smtClean="0">
                              <a:latin typeface="Cambria Math"/>
                            </a:rPr>
                            <m:t>𝑉</m:t>
                          </m:r>
                          <m:sSup>
                            <m:sSupPr>
                              <m:ctrlPr>
                                <a:rPr lang="it-IT" sz="2400" b="0" i="1" smtClean="0">
                                  <a:latin typeface="Cambria Math" panose="02040503050406030204" pitchFamily="18" charset="0"/>
                                </a:rPr>
                              </m:ctrlPr>
                            </m:sSupPr>
                            <m:e>
                              <m:r>
                                <a:rPr lang="it-IT" sz="2400" b="0" i="1" smtClean="0">
                                  <a:latin typeface="Cambria Math"/>
                                </a:rPr>
                                <m:t>𝐸</m:t>
                              </m:r>
                            </m:e>
                            <m:sup>
                              <m:r>
                                <a:rPr lang="it-IT" sz="2400" b="0" i="1" smtClean="0">
                                  <a:latin typeface="Cambria Math"/>
                                </a:rPr>
                                <m:t>1/2</m:t>
                              </m:r>
                            </m:sup>
                          </m:sSup>
                        </m:num>
                        <m:den>
                          <m:sSup>
                            <m:sSupPr>
                              <m:ctrlPr>
                                <a:rPr lang="it-IT" sz="2400" b="0" i="1" smtClean="0">
                                  <a:latin typeface="Cambria Math" panose="02040503050406030204" pitchFamily="18" charset="0"/>
                                </a:rPr>
                              </m:ctrlPr>
                            </m:sSupPr>
                            <m:e>
                              <m:r>
                                <a:rPr lang="it-IT" sz="2400" b="0" i="1" smtClean="0">
                                  <a:latin typeface="Cambria Math"/>
                                  <a:ea typeface="Cambria Math"/>
                                </a:rPr>
                                <m:t>𝜋</m:t>
                              </m:r>
                            </m:e>
                            <m:sup>
                              <m:r>
                                <a:rPr lang="it-IT" sz="2400" b="0" i="1" smtClean="0">
                                  <a:latin typeface="Cambria Math"/>
                                </a:rPr>
                                <m:t>2</m:t>
                              </m:r>
                            </m:sup>
                          </m:sSup>
                          <m:sSup>
                            <m:sSupPr>
                              <m:ctrlPr>
                                <a:rPr lang="it-IT" sz="2400" b="0" i="1" smtClean="0">
                                  <a:latin typeface="Cambria Math" panose="02040503050406030204" pitchFamily="18" charset="0"/>
                                </a:rPr>
                              </m:ctrlPr>
                            </m:sSupPr>
                            <m:e>
                              <m:r>
                                <a:rPr lang="it-IT" sz="2400" b="0" i="1" smtClean="0">
                                  <a:latin typeface="Cambria Math"/>
                                  <a:ea typeface="Cambria Math"/>
                                </a:rPr>
                                <m:t>ℏ</m:t>
                              </m:r>
                            </m:e>
                            <m:sup>
                              <m:r>
                                <a:rPr lang="it-IT" sz="2400" b="0" i="1" smtClean="0">
                                  <a:latin typeface="Cambria Math"/>
                                </a:rPr>
                                <m:t>3</m:t>
                              </m:r>
                            </m:sup>
                          </m:sSup>
                        </m:den>
                      </m:f>
                      <m:r>
                        <a:rPr lang="it-IT" sz="2400" b="0" i="1" smtClean="0">
                          <a:latin typeface="Cambria Math"/>
                        </a:rPr>
                        <m:t>𝑑𝐸</m:t>
                      </m:r>
                    </m:oMath>
                  </m:oMathPara>
                </a14:m>
                <a:endParaRPr lang="en-US"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07504" y="1185476"/>
                <a:ext cx="4208844" cy="848309"/>
              </a:xfrm>
              <a:prstGeom prst="rect">
                <a:avLst/>
              </a:prstGeom>
              <a:blipFill rotWithShape="1">
                <a:blip r:embed="rId6"/>
                <a:stretch>
                  <a:fillRect/>
                </a:stretch>
              </a:blipFill>
              <a:ln w="28575">
                <a:solidFill>
                  <a:srgbClr val="3333FF"/>
                </a:solidFill>
              </a:ln>
            </p:spPr>
            <p:txBody>
              <a:bodyPr/>
              <a:lstStyle/>
              <a:p>
                <a:r>
                  <a:rPr lang="en-US">
                    <a:noFill/>
                  </a:rPr>
                  <a:t> </a:t>
                </a:r>
              </a:p>
            </p:txBody>
          </p:sp>
        </mc:Fallback>
      </mc:AlternateContent>
      <p:sp>
        <p:nvSpPr>
          <p:cNvPr id="14" name="CasellaDiTesto 13"/>
          <p:cNvSpPr txBox="1"/>
          <p:nvPr/>
        </p:nvSpPr>
        <p:spPr>
          <a:xfrm>
            <a:off x="5724847" y="4653136"/>
            <a:ext cx="2449710" cy="1200329"/>
          </a:xfrm>
          <a:prstGeom prst="rect">
            <a:avLst/>
          </a:prstGeom>
          <a:noFill/>
        </p:spPr>
        <p:txBody>
          <a:bodyPr wrap="none" rtlCol="0">
            <a:spAutoFit/>
          </a:bodyPr>
          <a:lstStyle/>
          <a:p>
            <a:r>
              <a:rPr lang="en-US" sz="3200" b="1" dirty="0" smtClean="0">
                <a:solidFill>
                  <a:srgbClr val="00B050"/>
                </a:solidFill>
              </a:rPr>
              <a:t>E</a:t>
            </a:r>
            <a:r>
              <a:rPr lang="en-US" sz="3200" b="1" baseline="-25000" dirty="0" smtClean="0">
                <a:solidFill>
                  <a:srgbClr val="00B050"/>
                </a:solidFill>
              </a:rPr>
              <a:t>F</a:t>
            </a:r>
            <a:r>
              <a:rPr lang="en-US" sz="2000" dirty="0" smtClean="0"/>
              <a:t> = Fermi Level</a:t>
            </a:r>
          </a:p>
          <a:p>
            <a:r>
              <a:rPr lang="en-US" sz="2000" dirty="0" smtClean="0"/>
              <a:t>Energy of the highest </a:t>
            </a:r>
          </a:p>
          <a:p>
            <a:r>
              <a:rPr lang="en-US" sz="2000" dirty="0" smtClean="0"/>
              <a:t>occupied state at 0 K</a:t>
            </a:r>
            <a:endParaRPr lang="en-US" sz="2000" dirty="0"/>
          </a:p>
        </p:txBody>
      </p:sp>
    </p:spTree>
    <p:extLst>
      <p:ext uri="{BB962C8B-B14F-4D97-AF65-F5344CB8AC3E}">
        <p14:creationId xmlns:p14="http://schemas.microsoft.com/office/powerpoint/2010/main" val="404440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965"/>
            <a:ext cx="5400000" cy="17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07504" y="184048"/>
            <a:ext cx="3416256" cy="523220"/>
          </a:xfrm>
          <a:prstGeom prst="rect">
            <a:avLst/>
          </a:prstGeom>
          <a:noFill/>
        </p:spPr>
        <p:txBody>
          <a:bodyPr wrap="none" rtlCol="0">
            <a:spAutoFit/>
          </a:bodyPr>
          <a:lstStyle/>
          <a:p>
            <a:r>
              <a:rPr lang="en-US" sz="2800" b="1" dirty="0" smtClean="0">
                <a:solidFill>
                  <a:srgbClr val="FF0000"/>
                </a:solidFill>
              </a:rPr>
              <a:t>Band structure model</a:t>
            </a:r>
            <a:endParaRPr lang="en-US" sz="2800" b="1" dirty="0">
              <a:solidFill>
                <a:srgbClr val="FF0000"/>
              </a:solidFill>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708920"/>
            <a:ext cx="5400000" cy="315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02155" y="5939988"/>
            <a:ext cx="6163226" cy="369332"/>
          </a:xfrm>
          <a:prstGeom prst="rect">
            <a:avLst/>
          </a:prstGeom>
          <a:noFill/>
        </p:spPr>
        <p:txBody>
          <a:bodyPr wrap="none" rtlCol="0">
            <a:spAutoFit/>
          </a:bodyPr>
          <a:lstStyle/>
          <a:p>
            <a:r>
              <a:rPr lang="en-US" dirty="0" smtClean="0">
                <a:solidFill>
                  <a:srgbClr val="3333FF"/>
                </a:solidFill>
              </a:rPr>
              <a:t>Electrical properties of a material depend on the filling of bands</a:t>
            </a:r>
            <a:endParaRPr lang="en-US" dirty="0">
              <a:solidFill>
                <a:srgbClr val="3333FF"/>
              </a:solidFill>
            </a:endParaRPr>
          </a:p>
        </p:txBody>
      </p:sp>
    </p:spTree>
    <p:extLst>
      <p:ext uri="{BB962C8B-B14F-4D97-AF65-F5344CB8AC3E}">
        <p14:creationId xmlns:p14="http://schemas.microsoft.com/office/powerpoint/2010/main" val="74694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455450" cy="523220"/>
          </a:xfrm>
          <a:prstGeom prst="rect">
            <a:avLst/>
          </a:prstGeom>
          <a:noFill/>
        </p:spPr>
        <p:txBody>
          <a:bodyPr wrap="none" rtlCol="0">
            <a:spAutoFit/>
          </a:bodyPr>
          <a:lstStyle/>
          <a:p>
            <a:r>
              <a:rPr lang="en-US" sz="2800" b="1" dirty="0" smtClean="0">
                <a:solidFill>
                  <a:srgbClr val="FF0000"/>
                </a:solidFill>
              </a:rPr>
              <a:t>Band structure model: metal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955726" y="695840"/>
            <a:ext cx="5389611" cy="59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81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917821" cy="523220"/>
          </a:xfrm>
          <a:prstGeom prst="rect">
            <a:avLst/>
          </a:prstGeom>
          <a:noFill/>
        </p:spPr>
        <p:txBody>
          <a:bodyPr wrap="none" rtlCol="0">
            <a:spAutoFit/>
          </a:bodyPr>
          <a:lstStyle/>
          <a:p>
            <a:r>
              <a:rPr lang="en-US" sz="2800" b="1" dirty="0" smtClean="0">
                <a:solidFill>
                  <a:srgbClr val="FF0000"/>
                </a:solidFill>
              </a:rPr>
              <a:t>Band structure model: insulator</a:t>
            </a:r>
            <a:endParaRPr lang="en-US" sz="2800" b="1" dirty="0">
              <a:solidFill>
                <a:srgbClr val="FF0000"/>
              </a:solidFill>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25939" y="1180039"/>
            <a:ext cx="6375396" cy="444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asellaDiTesto 2"/>
              <p:cNvSpPr txBox="1"/>
              <p:nvPr/>
            </p:nvSpPr>
            <p:spPr>
              <a:xfrm>
                <a:off x="5076056" y="1052736"/>
                <a:ext cx="3508268" cy="859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i="0" smtClean="0">
                          <a:latin typeface="Cambria Math"/>
                          <a:ea typeface="Cambria Math"/>
                        </a:rPr>
                        <m:t>λ</m:t>
                      </m:r>
                      <m:r>
                        <m:rPr>
                          <m:nor/>
                        </m:rPr>
                        <a:rPr lang="it-IT" sz="2400" b="0" i="0" smtClean="0">
                          <a:latin typeface="Cambria Math"/>
                          <a:ea typeface="Cambria Math"/>
                        </a:rPr>
                        <m:t> </m:t>
                      </m:r>
                      <m:d>
                        <m:dPr>
                          <m:ctrlPr>
                            <a:rPr lang="it-IT" sz="2400" b="0" i="1" smtClean="0">
                              <a:latin typeface="Cambria Math" panose="02040503050406030204" pitchFamily="18" charset="0"/>
                              <a:ea typeface="Cambria Math"/>
                            </a:rPr>
                          </m:ctrlPr>
                        </m:dPr>
                        <m:e>
                          <m:r>
                            <m:rPr>
                              <m:nor/>
                            </m:rPr>
                            <a:rPr lang="it-IT" sz="2400" b="0" i="0" smtClean="0">
                              <a:latin typeface="Cambria Math"/>
                              <a:ea typeface="Cambria Math"/>
                            </a:rPr>
                            <m:t>nm</m:t>
                          </m:r>
                        </m:e>
                      </m:d>
                      <m:r>
                        <m:rPr>
                          <m:nor/>
                        </m:rPr>
                        <a:rPr lang="it-IT" sz="2400" b="0" i="0" smtClean="0">
                          <a:latin typeface="Cambria Math"/>
                          <a:ea typeface="Cambria Math"/>
                        </a:rPr>
                        <m:t>= </m:t>
                      </m:r>
                      <m:f>
                        <m:fPr>
                          <m:ctrlPr>
                            <a:rPr lang="it-IT" sz="2400" b="0" i="1" smtClean="0">
                              <a:latin typeface="Cambria Math" panose="02040503050406030204" pitchFamily="18" charset="0"/>
                              <a:ea typeface="Cambria Math"/>
                            </a:rPr>
                          </m:ctrlPr>
                        </m:fPr>
                        <m:num>
                          <m:r>
                            <m:rPr>
                              <m:nor/>
                            </m:rPr>
                            <a:rPr lang="it-IT" sz="2400" b="0" i="0" smtClean="0">
                              <a:latin typeface="Cambria Math"/>
                              <a:ea typeface="Cambria Math"/>
                            </a:rPr>
                            <m:t>hc</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r>
                        <m:rPr>
                          <m:nor/>
                        </m:rPr>
                        <a:rPr lang="it-IT" sz="2400" b="0" i="0" smtClean="0">
                          <a:latin typeface="Cambria Math"/>
                          <a:ea typeface="Cambria Math"/>
                        </a:rPr>
                        <m:t>=</m:t>
                      </m:r>
                      <m:f>
                        <m:fPr>
                          <m:ctrlPr>
                            <a:rPr lang="it-IT" sz="2400" b="0" i="1" smtClean="0">
                              <a:latin typeface="Cambria Math" panose="02040503050406030204" pitchFamily="18" charset="0"/>
                              <a:ea typeface="Cambria Math"/>
                            </a:rPr>
                          </m:ctrlPr>
                        </m:fPr>
                        <m:num>
                          <m:r>
                            <m:rPr>
                              <m:nor/>
                            </m:rPr>
                            <a:rPr lang="it-IT" sz="2400" b="0" i="0" smtClean="0">
                              <a:latin typeface="Cambria Math"/>
                              <a:ea typeface="Cambria Math"/>
                            </a:rPr>
                            <m:t>1240</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5076056" y="1052736"/>
                <a:ext cx="3508268" cy="859210"/>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433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681842" cy="523220"/>
          </a:xfrm>
          <a:prstGeom prst="rect">
            <a:avLst/>
          </a:prstGeom>
          <a:noFill/>
        </p:spPr>
        <p:txBody>
          <a:bodyPr wrap="none" rtlCol="0">
            <a:spAutoFit/>
          </a:bodyPr>
          <a:lstStyle/>
          <a:p>
            <a:r>
              <a:rPr lang="en-US" sz="2800" b="1" dirty="0" smtClean="0">
                <a:solidFill>
                  <a:srgbClr val="FF0000"/>
                </a:solidFill>
              </a:rPr>
              <a:t>Intrinsic semiconductor</a:t>
            </a:r>
            <a:endParaRPr lang="en-US" sz="2800" b="1" dirty="0">
              <a:solidFill>
                <a:srgbClr val="FF0000"/>
              </a:solidFill>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42560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nettore 2 17"/>
          <p:cNvCxnSpPr/>
          <p:nvPr/>
        </p:nvCxnSpPr>
        <p:spPr>
          <a:xfrm>
            <a:off x="2123728" y="2132856"/>
            <a:ext cx="0" cy="208823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20011" y="2853806"/>
            <a:ext cx="1734257" cy="923330"/>
          </a:xfrm>
          <a:prstGeom prst="rect">
            <a:avLst/>
          </a:prstGeom>
          <a:noFill/>
        </p:spPr>
        <p:txBody>
          <a:bodyPr wrap="none" rtlCol="0">
            <a:spAutoFit/>
          </a:bodyPr>
          <a:lstStyle/>
          <a:p>
            <a:pPr algn="ctr"/>
            <a:r>
              <a:rPr lang="en-US" dirty="0" err="1" smtClean="0">
                <a:solidFill>
                  <a:srgbClr val="FF0000"/>
                </a:solidFill>
              </a:rPr>
              <a:t>Eg</a:t>
            </a:r>
            <a:endParaRPr lang="en-US" dirty="0" smtClean="0">
              <a:solidFill>
                <a:srgbClr val="FF0000"/>
              </a:solidFill>
            </a:endParaRPr>
          </a:p>
          <a:p>
            <a:pPr algn="ctr"/>
            <a:r>
              <a:rPr lang="en-US" dirty="0" smtClean="0">
                <a:solidFill>
                  <a:srgbClr val="FF0000"/>
                </a:solidFill>
              </a:rPr>
              <a:t>Band Gap</a:t>
            </a:r>
          </a:p>
          <a:p>
            <a:pPr algn="ctr"/>
            <a:r>
              <a:rPr lang="en-US" dirty="0" smtClean="0">
                <a:solidFill>
                  <a:srgbClr val="FF0000"/>
                </a:solidFill>
              </a:rPr>
              <a:t>max 3.2 – 3.3 eV</a:t>
            </a:r>
            <a:endParaRPr lang="en-US" dirty="0">
              <a:solidFill>
                <a:srgbClr val="FF0000"/>
              </a:solidFill>
            </a:endParaRPr>
          </a:p>
        </p:txBody>
      </p:sp>
    </p:spTree>
    <p:extLst>
      <p:ext uri="{BB962C8B-B14F-4D97-AF65-F5344CB8AC3E}">
        <p14:creationId xmlns:p14="http://schemas.microsoft.com/office/powerpoint/2010/main" val="35961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736472" cy="523220"/>
          </a:xfrm>
          <a:prstGeom prst="rect">
            <a:avLst/>
          </a:prstGeom>
          <a:noFill/>
        </p:spPr>
        <p:txBody>
          <a:bodyPr wrap="none" rtlCol="0">
            <a:spAutoFit/>
          </a:bodyPr>
          <a:lstStyle/>
          <a:p>
            <a:r>
              <a:rPr lang="en-US" sz="2800" b="1" dirty="0" smtClean="0">
                <a:solidFill>
                  <a:srgbClr val="FF0000"/>
                </a:solidFill>
              </a:rPr>
              <a:t>Extrinsic semiconductor</a:t>
            </a:r>
            <a:endParaRPr lang="en-US" sz="2800" b="1" dirty="0">
              <a:solidFill>
                <a:srgbClr val="FF0000"/>
              </a:solidFill>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32126"/>
            <a:ext cx="3600000" cy="32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21068"/>
            <a:ext cx="3600000" cy="33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308" y="619817"/>
            <a:ext cx="68961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1484784"/>
            <a:ext cx="822661" cy="369332"/>
          </a:xfrm>
          <a:prstGeom prst="rect">
            <a:avLst/>
          </a:prstGeom>
          <a:noFill/>
        </p:spPr>
        <p:txBody>
          <a:bodyPr wrap="none" rtlCol="0">
            <a:spAutoFit/>
          </a:bodyPr>
          <a:lstStyle/>
          <a:p>
            <a:r>
              <a:rPr lang="en-US" b="1" dirty="0" smtClean="0">
                <a:solidFill>
                  <a:srgbClr val="3333FF"/>
                </a:solidFill>
              </a:rPr>
              <a:t>n-type</a:t>
            </a:r>
            <a:endParaRPr lang="en-US" b="1" dirty="0">
              <a:solidFill>
                <a:srgbClr val="3333FF"/>
              </a:solidFill>
            </a:endParaRPr>
          </a:p>
        </p:txBody>
      </p:sp>
      <p:sp>
        <p:nvSpPr>
          <p:cNvPr id="26" name="CasellaDiTesto 25"/>
          <p:cNvSpPr txBox="1"/>
          <p:nvPr/>
        </p:nvSpPr>
        <p:spPr>
          <a:xfrm>
            <a:off x="8020050" y="1484784"/>
            <a:ext cx="822661" cy="369332"/>
          </a:xfrm>
          <a:prstGeom prst="rect">
            <a:avLst/>
          </a:prstGeom>
          <a:noFill/>
        </p:spPr>
        <p:txBody>
          <a:bodyPr wrap="none" rtlCol="0">
            <a:spAutoFit/>
          </a:bodyPr>
          <a:lstStyle/>
          <a:p>
            <a:r>
              <a:rPr lang="en-US" b="1" dirty="0" smtClean="0">
                <a:solidFill>
                  <a:srgbClr val="3333FF"/>
                </a:solidFill>
              </a:rPr>
              <a:t>p-type</a:t>
            </a:r>
            <a:endParaRPr lang="en-US" b="1" dirty="0">
              <a:solidFill>
                <a:srgbClr val="3333FF"/>
              </a:solidFill>
            </a:endParaRPr>
          </a:p>
        </p:txBody>
      </p:sp>
    </p:spTree>
    <p:extLst>
      <p:ext uri="{BB962C8B-B14F-4D97-AF65-F5344CB8AC3E}">
        <p14:creationId xmlns:p14="http://schemas.microsoft.com/office/powerpoint/2010/main" val="231643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341px-Close_pack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7200000" cy="4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spTree>
    <p:extLst>
      <p:ext uri="{BB962C8B-B14F-4D97-AF65-F5344CB8AC3E}">
        <p14:creationId xmlns:p14="http://schemas.microsoft.com/office/powerpoint/2010/main" val="296150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t="10527" b="22265"/>
          <a:stretch/>
        </p:blipFill>
        <p:spPr>
          <a:xfrm>
            <a:off x="1115616" y="1124744"/>
            <a:ext cx="5358168" cy="3801036"/>
          </a:xfrm>
          <a:prstGeom prst="rect">
            <a:avLst/>
          </a:prstGeom>
        </p:spPr>
      </p:pic>
      <p:sp>
        <p:nvSpPr>
          <p:cNvPr id="3" name="CasellaDiTesto 2"/>
          <p:cNvSpPr txBox="1"/>
          <p:nvPr/>
        </p:nvSpPr>
        <p:spPr>
          <a:xfrm>
            <a:off x="107504" y="184048"/>
            <a:ext cx="3746667" cy="523220"/>
          </a:xfrm>
          <a:prstGeom prst="rect">
            <a:avLst/>
          </a:prstGeom>
          <a:noFill/>
        </p:spPr>
        <p:txBody>
          <a:bodyPr wrap="none" rtlCol="0">
            <a:spAutoFit/>
          </a:bodyPr>
          <a:lstStyle/>
          <a:p>
            <a:r>
              <a:rPr lang="en-US" sz="2800" b="1" dirty="0" smtClean="0">
                <a:solidFill>
                  <a:srgbClr val="FF0000"/>
                </a:solidFill>
              </a:rPr>
              <a:t>Electron-hole formation</a:t>
            </a:r>
            <a:endParaRPr lang="en-US" sz="2800" b="1" dirty="0">
              <a:solidFill>
                <a:srgbClr val="FF0000"/>
              </a:solidFill>
            </a:endParaRPr>
          </a:p>
        </p:txBody>
      </p:sp>
    </p:spTree>
    <p:extLst>
      <p:ext uri="{BB962C8B-B14F-4D97-AF65-F5344CB8AC3E}">
        <p14:creationId xmlns:p14="http://schemas.microsoft.com/office/powerpoint/2010/main" val="1471809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12\nphoton.2013.65-f2.jpg"/>
          <p:cNvPicPr>
            <a:picLocks noChangeAspect="1" noChangeArrowheads="1"/>
          </p:cNvPicPr>
          <p:nvPr/>
        </p:nvPicPr>
        <p:blipFill>
          <a:blip r:embed="rId2"/>
          <a:srcRect/>
          <a:stretch>
            <a:fillRect/>
          </a:stretch>
        </p:blipFill>
        <p:spPr bwMode="auto">
          <a:xfrm>
            <a:off x="116723" y="723002"/>
            <a:ext cx="4318000" cy="3510643"/>
          </a:xfrm>
          <a:prstGeom prst="rect">
            <a:avLst/>
          </a:prstGeom>
          <a:noFill/>
        </p:spPr>
      </p:pic>
      <p:sp>
        <p:nvSpPr>
          <p:cNvPr id="3" name="CasellaDiTesto 2"/>
          <p:cNvSpPr txBox="1"/>
          <p:nvPr/>
        </p:nvSpPr>
        <p:spPr>
          <a:xfrm>
            <a:off x="107504" y="184048"/>
            <a:ext cx="2532488" cy="523220"/>
          </a:xfrm>
          <a:prstGeom prst="rect">
            <a:avLst/>
          </a:prstGeom>
          <a:noFill/>
        </p:spPr>
        <p:txBody>
          <a:bodyPr wrap="none" rtlCol="0">
            <a:spAutoFit/>
          </a:bodyPr>
          <a:lstStyle/>
          <a:p>
            <a:r>
              <a:rPr lang="en-US" sz="2800" b="1" dirty="0" smtClean="0">
                <a:solidFill>
                  <a:srgbClr val="FF0000"/>
                </a:solidFill>
              </a:rPr>
              <a:t>Direct band gap</a:t>
            </a:r>
            <a:endParaRPr lang="en-US" sz="2800" b="1" dirty="0">
              <a:solidFill>
                <a:srgbClr val="FF0000"/>
              </a:solidFill>
            </a:endParaRPr>
          </a:p>
        </p:txBody>
      </p:sp>
      <p:pic>
        <p:nvPicPr>
          <p:cNvPr id="4" name="Picture 3" descr="I:\12\nphoton.2013.65-f2 - Copy - Copy.jpg"/>
          <p:cNvPicPr>
            <a:picLocks noChangeAspect="1" noChangeArrowheads="1"/>
          </p:cNvPicPr>
          <p:nvPr/>
        </p:nvPicPr>
        <p:blipFill>
          <a:blip r:embed="rId3"/>
          <a:srcRect/>
          <a:stretch>
            <a:fillRect/>
          </a:stretch>
        </p:blipFill>
        <p:spPr bwMode="auto">
          <a:xfrm>
            <a:off x="5076056" y="3573016"/>
            <a:ext cx="3609163" cy="2971800"/>
          </a:xfrm>
          <a:prstGeom prst="rect">
            <a:avLst/>
          </a:prstGeom>
          <a:noFill/>
        </p:spPr>
      </p:pic>
      <p:sp>
        <p:nvSpPr>
          <p:cNvPr id="5" name="CasellaDiTesto 4"/>
          <p:cNvSpPr txBox="1"/>
          <p:nvPr/>
        </p:nvSpPr>
        <p:spPr>
          <a:xfrm>
            <a:off x="5436096" y="2852936"/>
            <a:ext cx="2861104" cy="523220"/>
          </a:xfrm>
          <a:prstGeom prst="rect">
            <a:avLst/>
          </a:prstGeom>
          <a:noFill/>
        </p:spPr>
        <p:txBody>
          <a:bodyPr wrap="none" rtlCol="0">
            <a:spAutoFit/>
          </a:bodyPr>
          <a:lstStyle/>
          <a:p>
            <a:r>
              <a:rPr lang="en-US" sz="2800" b="1" dirty="0" smtClean="0">
                <a:solidFill>
                  <a:srgbClr val="3333FF"/>
                </a:solidFill>
              </a:rPr>
              <a:t>Indirect band gap</a:t>
            </a:r>
            <a:endParaRPr lang="en-US" sz="2800" b="1" dirty="0">
              <a:solidFill>
                <a:srgbClr val="3333FF"/>
              </a:solidFill>
            </a:endParaRPr>
          </a:p>
        </p:txBody>
      </p:sp>
    </p:spTree>
    <p:extLst>
      <p:ext uri="{BB962C8B-B14F-4D97-AF65-F5344CB8AC3E}">
        <p14:creationId xmlns:p14="http://schemas.microsoft.com/office/powerpoint/2010/main" val="1487012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536062" cy="523220"/>
          </a:xfrm>
          <a:prstGeom prst="rect">
            <a:avLst/>
          </a:prstGeom>
          <a:noFill/>
        </p:spPr>
        <p:txBody>
          <a:bodyPr wrap="none" rtlCol="0">
            <a:spAutoFit/>
          </a:bodyPr>
          <a:lstStyle/>
          <a:p>
            <a:r>
              <a:rPr lang="en-US" sz="2800" b="1" dirty="0" err="1" smtClean="0">
                <a:solidFill>
                  <a:srgbClr val="FF0000"/>
                </a:solidFill>
              </a:rPr>
              <a:t>Tauc</a:t>
            </a:r>
            <a:r>
              <a:rPr lang="en-US" sz="2800" b="1" dirty="0" smtClean="0">
                <a:solidFill>
                  <a:srgbClr val="FF0000"/>
                </a:solidFill>
              </a:rPr>
              <a:t> plot</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3" name="CasellaDiTesto 2"/>
              <p:cNvSpPr txBox="1"/>
              <p:nvPr/>
            </p:nvSpPr>
            <p:spPr>
              <a:xfrm>
                <a:off x="323528" y="980728"/>
                <a:ext cx="2834622" cy="561051"/>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𝛼</m:t>
                      </m:r>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r>
                        <a:rPr lang="it-IT" sz="2400" b="0" i="1" smtClean="0">
                          <a:latin typeface="Cambria Math"/>
                          <a:ea typeface="Cambria Math"/>
                        </a:rPr>
                        <m:t>𝐴</m:t>
                      </m:r>
                      <m:sSup>
                        <m:sSupPr>
                          <m:ctrlPr>
                            <a:rPr lang="it-IT" sz="2400" b="0" i="1" smtClean="0">
                              <a:latin typeface="Cambria Math" panose="02040503050406030204" pitchFamily="18" charset="0"/>
                              <a:ea typeface="Cambria Math"/>
                            </a:rPr>
                          </m:ctrlPr>
                        </m:sSupPr>
                        <m:e>
                          <m:d>
                            <m:dPr>
                              <m:ctrlPr>
                                <a:rPr lang="it-IT" sz="2400" b="0" i="1" smtClean="0">
                                  <a:latin typeface="Cambria Math" panose="02040503050406030204" pitchFamily="18" charset="0"/>
                                  <a:ea typeface="Cambria Math"/>
                                </a:rPr>
                              </m:ctrlPr>
                            </m:dPr>
                            <m:e>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sSub>
                                <m:sSubPr>
                                  <m:ctrlPr>
                                    <a:rPr lang="it-IT" sz="2400" b="0" i="1" smtClean="0">
                                      <a:latin typeface="Cambria Math" panose="02040503050406030204" pitchFamily="18" charset="0"/>
                                      <a:ea typeface="Cambria Math"/>
                                    </a:rPr>
                                  </m:ctrlPr>
                                </m:sSubPr>
                                <m:e>
                                  <m:r>
                                    <a:rPr lang="it-IT" sz="2400" b="0" i="1" smtClean="0">
                                      <a:latin typeface="Cambria Math"/>
                                      <a:ea typeface="Cambria Math"/>
                                    </a:rPr>
                                    <m:t>𝐸</m:t>
                                  </m:r>
                                </m:e>
                                <m:sub>
                                  <m:r>
                                    <a:rPr lang="it-IT" sz="2400" b="0" i="1" smtClean="0">
                                      <a:latin typeface="Cambria Math"/>
                                      <a:ea typeface="Cambria Math"/>
                                    </a:rPr>
                                    <m:t>𝑔</m:t>
                                  </m:r>
                                </m:sub>
                              </m:sSub>
                            </m:e>
                          </m:d>
                        </m:e>
                        <m:sup>
                          <m:r>
                            <a:rPr lang="it-IT" sz="2400" b="0" i="1" smtClean="0">
                              <a:latin typeface="Cambria Math"/>
                              <a:ea typeface="Cambria Math"/>
                            </a:rPr>
                            <m:t>𝑛</m:t>
                          </m:r>
                        </m:sup>
                      </m:sSup>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23528" y="980728"/>
                <a:ext cx="2834622" cy="561051"/>
              </a:xfrm>
              <a:prstGeom prst="rect">
                <a:avLst/>
              </a:prstGeom>
              <a:blipFill rotWithShape="1">
                <a:blip r:embed="rId2"/>
                <a:stretch>
                  <a:fillRect/>
                </a:stretch>
              </a:blipFill>
              <a:ln w="28575">
                <a:solidFill>
                  <a:srgbClr val="3333FF"/>
                </a:solidFill>
              </a:ln>
            </p:spPr>
            <p:txBody>
              <a:bodyPr/>
              <a:lstStyle/>
              <a:p>
                <a:r>
                  <a:rPr lang="en-US">
                    <a:noFill/>
                  </a:rPr>
                  <a:t> </a:t>
                </a:r>
              </a:p>
            </p:txBody>
          </p:sp>
        </mc:Fallback>
      </mc:AlternateContent>
      <p:sp>
        <p:nvSpPr>
          <p:cNvPr id="4" name="CasellaDiTesto 3"/>
          <p:cNvSpPr txBox="1"/>
          <p:nvPr/>
        </p:nvSpPr>
        <p:spPr>
          <a:xfrm>
            <a:off x="3635896" y="938087"/>
            <a:ext cx="3601114" cy="646331"/>
          </a:xfrm>
          <a:prstGeom prst="rect">
            <a:avLst/>
          </a:prstGeom>
          <a:noFill/>
        </p:spPr>
        <p:txBody>
          <a:bodyPr wrap="none" rtlCol="0">
            <a:spAutoFit/>
          </a:bodyPr>
          <a:lstStyle/>
          <a:p>
            <a:r>
              <a:rPr lang="en-US" dirty="0" smtClean="0"/>
              <a:t>n = 1/2 for direct allowed transitions</a:t>
            </a:r>
          </a:p>
          <a:p>
            <a:r>
              <a:rPr lang="en-US" dirty="0" smtClean="0"/>
              <a:t>n = 2 for indirect allowed transitions</a:t>
            </a:r>
            <a:endParaRPr lang="en-US"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062163"/>
            <a:ext cx="69151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35221685"/>
              </p:ext>
            </p:extLst>
          </p:nvPr>
        </p:nvGraphicFramePr>
        <p:xfrm>
          <a:off x="1893912" y="4941168"/>
          <a:ext cx="5486400" cy="1737360"/>
        </p:xfrm>
        <a:graphic>
          <a:graphicData uri="http://schemas.openxmlformats.org/drawingml/2006/table">
            <a:tbl>
              <a:tblPr/>
              <a:tblGrid>
                <a:gridCol w="432048">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563648">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tblGrid>
              <a:tr h="0">
                <a:tc>
                  <a:txBody>
                    <a:bodyPr/>
                    <a:lstStyle/>
                    <a:p>
                      <a:pPr algn="ctr" fontAlgn="t"/>
                      <a:endParaRPr lang="it-IT" sz="1400" b="0" dirty="0">
                        <a:effectLst/>
                        <a:latin typeface="Arial"/>
                      </a:endParaRPr>
                    </a:p>
                  </a:txBody>
                  <a:tcP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smtClean="0">
                          <a:effectLst/>
                          <a:latin typeface="Arial"/>
                        </a:rPr>
                        <a:t>Material</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a:effectLst/>
                          <a:latin typeface="Arial"/>
                        </a:rPr>
                        <a:t>Colour</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Indirect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extLst>
                  <a:ext uri="{0D108BD9-81ED-4DB2-BD59-A6C34878D82A}">
                    <a16:rowId xmlns:a16="http://schemas.microsoft.com/office/drawing/2014/main" val="10000"/>
                  </a:ext>
                </a:extLst>
              </a:tr>
              <a:tr h="0">
                <a:tc>
                  <a:txBody>
                    <a:bodyPr/>
                    <a:lstStyle/>
                    <a:p>
                      <a:pPr algn="ctr" fontAlgn="t"/>
                      <a:r>
                        <a:rPr lang="it-IT" sz="1400" b="0" dirty="0" smtClean="0">
                          <a:effectLst/>
                          <a:latin typeface="Arial"/>
                        </a:rPr>
                        <a:t>a</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CoWO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Blue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2.68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1.80</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pPr algn="ctr" fontAlgn="t"/>
                      <a:r>
                        <a:rPr lang="it-IT" sz="1400" b="0" dirty="0" smtClean="0">
                          <a:effectLst/>
                          <a:latin typeface="Arial"/>
                        </a:rPr>
                        <a:t>b</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NiWO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err="1">
                          <a:effectLst/>
                          <a:latin typeface="Arial"/>
                        </a:rPr>
                        <a:t>Ochre</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2.95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1.82</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ctr" fontAlgn="t"/>
                      <a:r>
                        <a:rPr lang="it-IT" sz="1400" b="0" dirty="0" smtClean="0">
                          <a:effectLst/>
                          <a:latin typeface="Arial"/>
                        </a:rPr>
                        <a:t>c</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CuWO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Brown-Green</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2.41</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1.78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gn="ctr" fontAlgn="t"/>
                      <a:r>
                        <a:rPr lang="it-IT" sz="1400" b="0" dirty="0" smtClean="0">
                          <a:effectLst/>
                          <a:latin typeface="Arial"/>
                        </a:rPr>
                        <a:t>d</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ZnWO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White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5.85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3.14</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8" name="CasellaDiTesto 7"/>
          <p:cNvSpPr txBox="1"/>
          <p:nvPr/>
        </p:nvSpPr>
        <p:spPr>
          <a:xfrm>
            <a:off x="2483768" y="1720006"/>
            <a:ext cx="747512" cy="369332"/>
          </a:xfrm>
          <a:prstGeom prst="rect">
            <a:avLst/>
          </a:prstGeom>
          <a:noFill/>
        </p:spPr>
        <p:txBody>
          <a:bodyPr wrap="none" rtlCol="0">
            <a:spAutoFit/>
          </a:bodyPr>
          <a:lstStyle/>
          <a:p>
            <a:r>
              <a:rPr lang="en-US" dirty="0" smtClean="0"/>
              <a:t>Direct</a:t>
            </a:r>
            <a:endParaRPr lang="en-US" dirty="0"/>
          </a:p>
        </p:txBody>
      </p:sp>
      <p:sp>
        <p:nvSpPr>
          <p:cNvPr id="11" name="CasellaDiTesto 10"/>
          <p:cNvSpPr txBox="1"/>
          <p:nvPr/>
        </p:nvSpPr>
        <p:spPr>
          <a:xfrm>
            <a:off x="6300192" y="1720006"/>
            <a:ext cx="906210" cy="369332"/>
          </a:xfrm>
          <a:prstGeom prst="rect">
            <a:avLst/>
          </a:prstGeom>
          <a:noFill/>
        </p:spPr>
        <p:txBody>
          <a:bodyPr wrap="none" rtlCol="0">
            <a:spAutoFit/>
          </a:bodyPr>
          <a:lstStyle/>
          <a:p>
            <a:r>
              <a:rPr lang="en-US" dirty="0" smtClean="0"/>
              <a:t>Indirect</a:t>
            </a:r>
            <a:endParaRPr lang="en-US" dirty="0"/>
          </a:p>
        </p:txBody>
      </p:sp>
    </p:spTree>
    <p:extLst>
      <p:ext uri="{BB962C8B-B14F-4D97-AF65-F5344CB8AC3E}">
        <p14:creationId xmlns:p14="http://schemas.microsoft.com/office/powerpoint/2010/main" val="2446728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400000" cy="368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234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4309" y="3717032"/>
            <a:ext cx="508969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c.c.p</a:t>
            </a:r>
            <a:r>
              <a:rPr lang="en-US" altLang="it-IT" sz="2400" b="1" dirty="0" smtClean="0">
                <a:solidFill>
                  <a:srgbClr val="FF0000"/>
                </a:solidFill>
              </a:rPr>
              <a:t>. structure</a:t>
            </a:r>
          </a:p>
        </p:txBody>
      </p:sp>
      <p:sp>
        <p:nvSpPr>
          <p:cNvPr id="2" name="CasellaDiTesto 1"/>
          <p:cNvSpPr txBox="1"/>
          <p:nvPr/>
        </p:nvSpPr>
        <p:spPr>
          <a:xfrm>
            <a:off x="5329111" y="3524145"/>
            <a:ext cx="2757646" cy="369332"/>
          </a:xfrm>
          <a:prstGeom prst="rect">
            <a:avLst/>
          </a:prstGeom>
          <a:noFill/>
        </p:spPr>
        <p:txBody>
          <a:bodyPr wrap="square" rtlCol="0">
            <a:spAutoFit/>
          </a:bodyPr>
          <a:lstStyle/>
          <a:p>
            <a:r>
              <a:rPr lang="en-US" dirty="0" smtClean="0">
                <a:solidFill>
                  <a:srgbClr val="3333FF"/>
                </a:solidFill>
              </a:rPr>
              <a:t>(111) Of a FCC structure</a:t>
            </a:r>
            <a:endParaRPr lang="en-US" dirty="0">
              <a:solidFill>
                <a:srgbClr val="3333FF"/>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620938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056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hcp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6500"/>
            <a:ext cx="830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177026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TotalTime>
  <Words>2983</Words>
  <Application>Microsoft Office PowerPoint</Application>
  <PresentationFormat>Presentazione su schermo (4:3)</PresentationFormat>
  <Paragraphs>311</Paragraphs>
  <Slides>62</Slides>
  <Notes>0</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2</vt:i4>
      </vt:variant>
      <vt:variant>
        <vt:lpstr>Titoli diapositive</vt:lpstr>
      </vt:variant>
      <vt:variant>
        <vt:i4>62</vt:i4>
      </vt:variant>
    </vt:vector>
  </HeadingPairs>
  <TitlesOfParts>
    <vt:vector size="75" baseType="lpstr">
      <vt:lpstr>ＭＳ Ｐゴシック</vt:lpstr>
      <vt:lpstr>Arial</vt:lpstr>
      <vt:lpstr>Calibri</vt:lpstr>
      <vt:lpstr>Cambria Math</vt:lpstr>
      <vt:lpstr>Comic Sans MS</vt:lpstr>
      <vt:lpstr>PMingLiU</vt:lpstr>
      <vt:lpstr>Symbol</vt:lpstr>
      <vt:lpstr>Times</vt:lpstr>
      <vt:lpstr>Times New Roman</vt:lpstr>
      <vt:lpstr>Verdana</vt:lpstr>
      <vt:lpstr>Tema di Office</vt:lpstr>
      <vt:lpstr>Equation</vt:lpstr>
      <vt:lpstr>Equazione</vt:lpstr>
      <vt:lpstr>Presentazione standard di PowerPoint</vt:lpstr>
      <vt:lpstr>Difference Between Amorphous and Crystalline Solids</vt:lpstr>
      <vt:lpstr>CRYSTAL SYSTEMS AND BRAVAIS LATTICES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MILLER INDICES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INTERPLANER DISTANCE OR SPACING</vt:lpstr>
      <vt:lpstr>Presentazione standard di PowerPoint</vt:lpstr>
      <vt:lpstr>Physical Parameters for Crystal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DEFECTS IN SOLIDS</vt:lpstr>
      <vt:lpstr>Presentazione standard di PowerPoint</vt:lpstr>
      <vt:lpstr>Point Defects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montini</dc:creator>
  <cp:lastModifiedBy>Tiziano Montini</cp:lastModifiedBy>
  <cp:revision>138</cp:revision>
  <dcterms:created xsi:type="dcterms:W3CDTF">2017-05-31T04:43:08Z</dcterms:created>
  <dcterms:modified xsi:type="dcterms:W3CDTF">2022-03-07T11:00:06Z</dcterms:modified>
</cp:coreProperties>
</file>